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74"/>
  </p:notesMasterIdLst>
  <p:handoutMasterIdLst>
    <p:handoutMasterId r:id="rId75"/>
  </p:handoutMasterIdLst>
  <p:sldIdLst>
    <p:sldId id="289" r:id="rId5"/>
    <p:sldId id="311" r:id="rId6"/>
    <p:sldId id="2011" r:id="rId7"/>
    <p:sldId id="358" r:id="rId8"/>
    <p:sldId id="291" r:id="rId9"/>
    <p:sldId id="292" r:id="rId10"/>
    <p:sldId id="314" r:id="rId11"/>
    <p:sldId id="356" r:id="rId12"/>
    <p:sldId id="312" r:id="rId13"/>
    <p:sldId id="313" r:id="rId14"/>
    <p:sldId id="295" r:id="rId15"/>
    <p:sldId id="296" r:id="rId16"/>
    <p:sldId id="290" r:id="rId17"/>
    <p:sldId id="297" r:id="rId18"/>
    <p:sldId id="359" r:id="rId19"/>
    <p:sldId id="351" r:id="rId20"/>
    <p:sldId id="360" r:id="rId21"/>
    <p:sldId id="354" r:id="rId22"/>
    <p:sldId id="362" r:id="rId23"/>
    <p:sldId id="361" r:id="rId24"/>
    <p:sldId id="465" r:id="rId25"/>
    <p:sldId id="302" r:id="rId26"/>
    <p:sldId id="300" r:id="rId27"/>
    <p:sldId id="363" r:id="rId28"/>
    <p:sldId id="364" r:id="rId29"/>
    <p:sldId id="450" r:id="rId30"/>
    <p:sldId id="451" r:id="rId31"/>
    <p:sldId id="2003" r:id="rId32"/>
    <p:sldId id="2002" r:id="rId33"/>
    <p:sldId id="2016" r:id="rId34"/>
    <p:sldId id="2017" r:id="rId35"/>
    <p:sldId id="431" r:id="rId36"/>
    <p:sldId id="442" r:id="rId37"/>
    <p:sldId id="432" r:id="rId38"/>
    <p:sldId id="443" r:id="rId39"/>
    <p:sldId id="448" r:id="rId40"/>
    <p:sldId id="334" r:id="rId41"/>
    <p:sldId id="460" r:id="rId42"/>
    <p:sldId id="2021" r:id="rId43"/>
    <p:sldId id="1999" r:id="rId44"/>
    <p:sldId id="326" r:id="rId45"/>
    <p:sldId id="294" r:id="rId46"/>
    <p:sldId id="2000" r:id="rId47"/>
    <p:sldId id="452" r:id="rId48"/>
    <p:sldId id="425" r:id="rId49"/>
    <p:sldId id="461" r:id="rId50"/>
    <p:sldId id="462" r:id="rId51"/>
    <p:sldId id="420" r:id="rId52"/>
    <p:sldId id="457" r:id="rId53"/>
    <p:sldId id="463" r:id="rId54"/>
    <p:sldId id="421" r:id="rId55"/>
    <p:sldId id="464" r:id="rId56"/>
    <p:sldId id="981" r:id="rId57"/>
    <p:sldId id="1997" r:id="rId58"/>
    <p:sldId id="1996" r:id="rId59"/>
    <p:sldId id="459" r:id="rId60"/>
    <p:sldId id="1994" r:id="rId61"/>
    <p:sldId id="1998" r:id="rId62"/>
    <p:sldId id="2001" r:id="rId63"/>
    <p:sldId id="2013" r:id="rId64"/>
    <p:sldId id="2007" r:id="rId65"/>
    <p:sldId id="2005" r:id="rId66"/>
    <p:sldId id="2012" r:id="rId67"/>
    <p:sldId id="2006" r:id="rId68"/>
    <p:sldId id="346" r:id="rId69"/>
    <p:sldId id="2008" r:id="rId70"/>
    <p:sldId id="2009" r:id="rId71"/>
    <p:sldId id="2014" r:id="rId72"/>
    <p:sldId id="350" r:id="rId73"/>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Introductions" id="{BD7970A4-4F8F-4FD7-A87D-252C477C4BB9}">
          <p14:sldIdLst>
            <p14:sldId id="289"/>
            <p14:sldId id="311"/>
            <p14:sldId id="2011"/>
            <p14:sldId id="358"/>
            <p14:sldId id="291"/>
          </p14:sldIdLst>
        </p14:section>
        <p14:section name="Background and Key Concepts" id="{01864EBB-6DEA-4037-B3C3-A50B6C632CA1}">
          <p14:sldIdLst>
            <p14:sldId id="292"/>
            <p14:sldId id="314"/>
            <p14:sldId id="356"/>
            <p14:sldId id="312"/>
            <p14:sldId id="313"/>
            <p14:sldId id="295"/>
            <p14:sldId id="296"/>
            <p14:sldId id="290"/>
            <p14:sldId id="297"/>
            <p14:sldId id="359"/>
            <p14:sldId id="351"/>
            <p14:sldId id="360"/>
            <p14:sldId id="354"/>
            <p14:sldId id="362"/>
            <p14:sldId id="361"/>
          </p14:sldIdLst>
        </p14:section>
        <p14:section name="Trust Frameworks" id="{3A29B63B-EF06-4999-89DF-06EDA98324BE}">
          <p14:sldIdLst>
            <p14:sldId id="465"/>
            <p14:sldId id="302"/>
            <p14:sldId id="300"/>
            <p14:sldId id="363"/>
            <p14:sldId id="364"/>
            <p14:sldId id="450"/>
            <p14:sldId id="451"/>
          </p14:sldIdLst>
        </p14:section>
        <p14:section name="Requirements for Trustworthy and Trustable AI" id="{9B3F9E9F-3F36-433B-9D6F-BFE39D9C0DF6}">
          <p14:sldIdLst>
            <p14:sldId id="2003"/>
            <p14:sldId id="2002"/>
            <p14:sldId id="2016"/>
            <p14:sldId id="2017"/>
          </p14:sldIdLst>
        </p14:section>
        <p14:section name="Measuring Trust in AI" id="{8907169D-999C-4429-831B-11746FD91482}">
          <p14:sldIdLst>
            <p14:sldId id="431"/>
            <p14:sldId id="442"/>
            <p14:sldId id="432"/>
            <p14:sldId id="443"/>
            <p14:sldId id="448"/>
          </p14:sldIdLst>
        </p14:section>
        <p14:section name="Calibrating Trust in AI" id="{8CD98CA8-6D3C-4812-A03F-E5940AB1690B}">
          <p14:sldIdLst>
            <p14:sldId id="334"/>
            <p14:sldId id="460"/>
            <p14:sldId id="2021"/>
          </p14:sldIdLst>
        </p14:section>
        <p14:section name="Training and Simulation Applications and Case Study" id="{E50E2EAD-4003-423F-A298-DAB3933324B9}">
          <p14:sldIdLst>
            <p14:sldId id="1999"/>
            <p14:sldId id="326"/>
            <p14:sldId id="294"/>
            <p14:sldId id="2000"/>
          </p14:sldIdLst>
        </p14:section>
        <p14:section name="Training and Simulation Applications and Case Study" id="{213889A9-E363-487A-982F-CF0850CBCDFE}">
          <p14:sldIdLst>
            <p14:sldId id="452"/>
            <p14:sldId id="425"/>
            <p14:sldId id="461"/>
            <p14:sldId id="462"/>
            <p14:sldId id="420"/>
            <p14:sldId id="457"/>
            <p14:sldId id="463"/>
            <p14:sldId id="421"/>
          </p14:sldIdLst>
        </p14:section>
        <p14:section name="Training and Simulation Applications and Case Study" id="{8CD12AD3-A8C9-4D60-9433-D1504D88741E}">
          <p14:sldIdLst>
            <p14:sldId id="464"/>
            <p14:sldId id="981"/>
            <p14:sldId id="1997"/>
            <p14:sldId id="1996"/>
            <p14:sldId id="459"/>
            <p14:sldId id="1994"/>
            <p14:sldId id="1998"/>
            <p14:sldId id="2001"/>
            <p14:sldId id="2013"/>
          </p14:sldIdLst>
        </p14:section>
        <p14:section name="The Future of Trust" id="{E4027F01-3CB3-42CC-BAE5-417D2A7A58E9}">
          <p14:sldIdLst>
            <p14:sldId id="2007"/>
            <p14:sldId id="2005"/>
            <p14:sldId id="2012"/>
            <p14:sldId id="2006"/>
            <p14:sldId id="346"/>
            <p14:sldId id="2008"/>
            <p14:sldId id="2009"/>
            <p14:sldId id="2014"/>
            <p14:sldId id="35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E4E"/>
    <a:srgbClr val="BE6979"/>
    <a:srgbClr val="F7E3E7"/>
    <a:srgbClr val="EB9EDE"/>
    <a:srgbClr val="E74367"/>
    <a:srgbClr val="110F4E"/>
    <a:srgbClr val="1F307A"/>
    <a:srgbClr val="095AA9"/>
    <a:srgbClr val="6AC9FF"/>
    <a:srgbClr val="4575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221FE9-3576-4F93-A68C-3A901EFB7EAA}" v="25" dt="2023-11-09T17:27:00.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4" autoAdjust="0"/>
    <p:restoredTop sz="94634" autoAdjust="0"/>
  </p:normalViewPr>
  <p:slideViewPr>
    <p:cSldViewPr snapToGrid="0">
      <p:cViewPr varScale="1">
        <p:scale>
          <a:sx n="94" d="100"/>
          <a:sy n="94" d="100"/>
        </p:scale>
        <p:origin x="84" y="4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van Lent" userId="440de862-69f2-461e-a85b-dbfde45236d3" providerId="ADAL" clId="{4C221FE9-3576-4F93-A68C-3A901EFB7EAA}"/>
    <pc:docChg chg="undo custSel modSld">
      <pc:chgData name="Mike van Lent" userId="440de862-69f2-461e-a85b-dbfde45236d3" providerId="ADAL" clId="{4C221FE9-3576-4F93-A68C-3A901EFB7EAA}" dt="2023-11-09T17:27:29.705" v="135" actId="1076"/>
      <pc:docMkLst>
        <pc:docMk/>
      </pc:docMkLst>
      <pc:sldChg chg="addSp delSp modSp mod">
        <pc:chgData name="Mike van Lent" userId="440de862-69f2-461e-a85b-dbfde45236d3" providerId="ADAL" clId="{4C221FE9-3576-4F93-A68C-3A901EFB7EAA}" dt="2023-11-09T17:27:29.705" v="135" actId="1076"/>
        <pc:sldMkLst>
          <pc:docMk/>
          <pc:sldMk cId="1293332657" sldId="459"/>
        </pc:sldMkLst>
        <pc:spChg chg="mod topLvl">
          <ac:chgData name="Mike van Lent" userId="440de862-69f2-461e-a85b-dbfde45236d3" providerId="ADAL" clId="{4C221FE9-3576-4F93-A68C-3A901EFB7EAA}" dt="2023-11-09T17:26:30.818" v="105" actId="20577"/>
          <ac:spMkLst>
            <pc:docMk/>
            <pc:sldMk cId="1293332657" sldId="459"/>
            <ac:spMk id="5" creationId="{43A29415-2D81-4171-887F-1595DB3BD952}"/>
          </ac:spMkLst>
        </pc:spChg>
        <pc:spChg chg="mod topLvl">
          <ac:chgData name="Mike van Lent" userId="440de862-69f2-461e-a85b-dbfde45236d3" providerId="ADAL" clId="{4C221FE9-3576-4F93-A68C-3A901EFB7EAA}" dt="2023-11-09T17:26:49.599" v="124" actId="1036"/>
          <ac:spMkLst>
            <pc:docMk/>
            <pc:sldMk cId="1293332657" sldId="459"/>
            <ac:spMk id="6" creationId="{03E1CC33-C9BE-2236-95D7-6E76DF0E6601}"/>
          </ac:spMkLst>
        </pc:spChg>
        <pc:spChg chg="mod topLvl">
          <ac:chgData name="Mike van Lent" userId="440de862-69f2-461e-a85b-dbfde45236d3" providerId="ADAL" clId="{4C221FE9-3576-4F93-A68C-3A901EFB7EAA}" dt="2023-11-09T17:26:49.599" v="124" actId="1036"/>
          <ac:spMkLst>
            <pc:docMk/>
            <pc:sldMk cId="1293332657" sldId="459"/>
            <ac:spMk id="8" creationId="{3BAB4E2B-5EE9-A1BC-37B9-48B2F24F0C7F}"/>
          </ac:spMkLst>
        </pc:spChg>
        <pc:spChg chg="mod">
          <ac:chgData name="Mike van Lent" userId="440de862-69f2-461e-a85b-dbfde45236d3" providerId="ADAL" clId="{4C221FE9-3576-4F93-A68C-3A901EFB7EAA}" dt="2023-11-09T17:22:41.583" v="60" actId="1035"/>
          <ac:spMkLst>
            <pc:docMk/>
            <pc:sldMk cId="1293332657" sldId="459"/>
            <ac:spMk id="9" creationId="{A5832DB5-E563-401E-AE2C-B3A40828976C}"/>
          </ac:spMkLst>
        </pc:spChg>
        <pc:spChg chg="mod topLvl">
          <ac:chgData name="Mike van Lent" userId="440de862-69f2-461e-a85b-dbfde45236d3" providerId="ADAL" clId="{4C221FE9-3576-4F93-A68C-3A901EFB7EAA}" dt="2023-11-09T17:26:49.599" v="124" actId="1036"/>
          <ac:spMkLst>
            <pc:docMk/>
            <pc:sldMk cId="1293332657" sldId="459"/>
            <ac:spMk id="10" creationId="{40EC6306-EFD5-93D0-48EC-76C35982C431}"/>
          </ac:spMkLst>
        </pc:spChg>
        <pc:spChg chg="mod topLvl">
          <ac:chgData name="Mike van Lent" userId="440de862-69f2-461e-a85b-dbfde45236d3" providerId="ADAL" clId="{4C221FE9-3576-4F93-A68C-3A901EFB7EAA}" dt="2023-11-09T17:27:14.892" v="132" actId="20577"/>
          <ac:spMkLst>
            <pc:docMk/>
            <pc:sldMk cId="1293332657" sldId="459"/>
            <ac:spMk id="11" creationId="{EDE15566-B580-6A2A-0AB9-4345A74B852B}"/>
          </ac:spMkLst>
        </pc:spChg>
        <pc:spChg chg="mod topLvl">
          <ac:chgData name="Mike van Lent" userId="440de862-69f2-461e-a85b-dbfde45236d3" providerId="ADAL" clId="{4C221FE9-3576-4F93-A68C-3A901EFB7EAA}" dt="2023-11-09T17:21:06.529" v="28" actId="14100"/>
          <ac:spMkLst>
            <pc:docMk/>
            <pc:sldMk cId="1293332657" sldId="459"/>
            <ac:spMk id="12" creationId="{FC874AEF-76ED-5D74-7F91-D86F8B3C0145}"/>
          </ac:spMkLst>
        </pc:spChg>
        <pc:spChg chg="mod">
          <ac:chgData name="Mike van Lent" userId="440de862-69f2-461e-a85b-dbfde45236d3" providerId="ADAL" clId="{4C221FE9-3576-4F93-A68C-3A901EFB7EAA}" dt="2023-11-09T17:23:01.714" v="64" actId="1076"/>
          <ac:spMkLst>
            <pc:docMk/>
            <pc:sldMk cId="1293332657" sldId="459"/>
            <ac:spMk id="13" creationId="{6080572C-14BF-4355-BD14-B63355DEE584}"/>
          </ac:spMkLst>
        </pc:spChg>
        <pc:spChg chg="mod">
          <ac:chgData name="Mike van Lent" userId="440de862-69f2-461e-a85b-dbfde45236d3" providerId="ADAL" clId="{4C221FE9-3576-4F93-A68C-3A901EFB7EAA}" dt="2023-11-09T17:23:08.871" v="69" actId="1036"/>
          <ac:spMkLst>
            <pc:docMk/>
            <pc:sldMk cId="1293332657" sldId="459"/>
            <ac:spMk id="14" creationId="{AB2CC17C-CB0A-4E76-BD0D-5E03AB4B81B4}"/>
          </ac:spMkLst>
        </pc:spChg>
        <pc:spChg chg="mod">
          <ac:chgData name="Mike van Lent" userId="440de862-69f2-461e-a85b-dbfde45236d3" providerId="ADAL" clId="{4C221FE9-3576-4F93-A68C-3A901EFB7EAA}" dt="2023-11-09T17:22:41.583" v="60" actId="1035"/>
          <ac:spMkLst>
            <pc:docMk/>
            <pc:sldMk cId="1293332657" sldId="459"/>
            <ac:spMk id="15" creationId="{49F7A68A-375D-4356-8D0F-68E922E284C8}"/>
          </ac:spMkLst>
        </pc:spChg>
        <pc:spChg chg="mod topLvl">
          <ac:chgData name="Mike van Lent" userId="440de862-69f2-461e-a85b-dbfde45236d3" providerId="ADAL" clId="{4C221FE9-3576-4F93-A68C-3A901EFB7EAA}" dt="2023-11-09T17:23:24.943" v="84" actId="14100"/>
          <ac:spMkLst>
            <pc:docMk/>
            <pc:sldMk cId="1293332657" sldId="459"/>
            <ac:spMk id="16" creationId="{ED8DCC66-8C18-D641-ABA8-297DBA6AEEA9}"/>
          </ac:spMkLst>
        </pc:spChg>
        <pc:spChg chg="mod topLvl">
          <ac:chgData name="Mike van Lent" userId="440de862-69f2-461e-a85b-dbfde45236d3" providerId="ADAL" clId="{4C221FE9-3576-4F93-A68C-3A901EFB7EAA}" dt="2023-11-09T17:23:30.450" v="94" actId="1035"/>
          <ac:spMkLst>
            <pc:docMk/>
            <pc:sldMk cId="1293332657" sldId="459"/>
            <ac:spMk id="17" creationId="{5DA7D58B-648C-55FD-A8ED-923EB9409646}"/>
          </ac:spMkLst>
        </pc:spChg>
        <pc:spChg chg="add del mod">
          <ac:chgData name="Mike van Lent" userId="440de862-69f2-461e-a85b-dbfde45236d3" providerId="ADAL" clId="{4C221FE9-3576-4F93-A68C-3A901EFB7EAA}" dt="2023-11-09T17:26:41.894" v="110"/>
          <ac:spMkLst>
            <pc:docMk/>
            <pc:sldMk cId="1293332657" sldId="459"/>
            <ac:spMk id="18" creationId="{7EC68850-6BB4-2CA3-CD33-840F21146103}"/>
          </ac:spMkLst>
        </pc:spChg>
        <pc:spChg chg="add mod">
          <ac:chgData name="Mike van Lent" userId="440de862-69f2-461e-a85b-dbfde45236d3" providerId="ADAL" clId="{4C221FE9-3576-4F93-A68C-3A901EFB7EAA}" dt="2023-11-09T17:26:40.717" v="108" actId="14100"/>
          <ac:spMkLst>
            <pc:docMk/>
            <pc:sldMk cId="1293332657" sldId="459"/>
            <ac:spMk id="19" creationId="{A4A61B81-F327-B062-B2CD-F5680575D0C4}"/>
          </ac:spMkLst>
        </pc:spChg>
        <pc:spChg chg="add mod">
          <ac:chgData name="Mike van Lent" userId="440de862-69f2-461e-a85b-dbfde45236d3" providerId="ADAL" clId="{4C221FE9-3576-4F93-A68C-3A901EFB7EAA}" dt="2023-11-09T17:27:29.705" v="135" actId="1076"/>
          <ac:spMkLst>
            <pc:docMk/>
            <pc:sldMk cId="1293332657" sldId="459"/>
            <ac:spMk id="20" creationId="{AFDE995B-58DF-5A57-124C-5B77E07F8563}"/>
          </ac:spMkLst>
        </pc:spChg>
        <pc:grpChg chg="del mod">
          <ac:chgData name="Mike van Lent" userId="440de862-69f2-461e-a85b-dbfde45236d3" providerId="ADAL" clId="{4C221FE9-3576-4F93-A68C-3A901EFB7EAA}" dt="2023-11-09T17:20:38.843" v="26" actId="165"/>
          <ac:grpSpMkLst>
            <pc:docMk/>
            <pc:sldMk cId="1293332657" sldId="459"/>
            <ac:grpSpMk id="4" creationId="{B8C633A4-53FF-C821-FA16-7873CF59A299}"/>
          </ac:grpSpMkLst>
        </pc:grpChg>
        <pc:graphicFrameChg chg="del mod">
          <ac:chgData name="Mike van Lent" userId="440de862-69f2-461e-a85b-dbfde45236d3" providerId="ADAL" clId="{4C221FE9-3576-4F93-A68C-3A901EFB7EAA}" dt="2023-11-09T17:20:30.005" v="25" actId="18245"/>
          <ac:graphicFrameMkLst>
            <pc:docMk/>
            <pc:sldMk cId="1293332657" sldId="459"/>
            <ac:graphicFrameMk id="7" creationId="{F6A1D0E8-636B-4424-832D-0E5C4198AFD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yan.wohleber\Documents\Projects\ACE%20Trust\Experiment%20Data\capstone\results\ryan-master-sheets\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yan.wohleber\Documents\Projects\ACE%20Trust\Experiment%20Data\capstone\results\ryan-master-sheets\Figur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7.2886482939632541E-2"/>
          <c:y val="6.4236657917760273E-2"/>
          <c:w val="0.89655796150481193"/>
          <c:h val="0.82836395450568701"/>
        </c:manualLayout>
      </c:layout>
      <c:barChart>
        <c:barDir val="col"/>
        <c:grouping val="clustered"/>
        <c:varyColors val="0"/>
        <c:ser>
          <c:idx val="0"/>
          <c:order val="0"/>
          <c:tx>
            <c:strRef>
              <c:f>TrustLow!$M$27</c:f>
              <c:strCache>
                <c:ptCount val="1"/>
                <c:pt idx="0">
                  <c:v>Reliable</c:v>
                </c:pt>
              </c:strCache>
            </c:strRef>
          </c:tx>
          <c:spPr>
            <a:solidFill>
              <a:schemeClr val="dk1">
                <a:tint val="88500"/>
              </a:schemeClr>
            </a:solidFill>
            <a:ln>
              <a:noFill/>
            </a:ln>
            <a:effectLst/>
          </c:spPr>
          <c:invertIfNegative val="0"/>
          <c:errBars>
            <c:errBarType val="both"/>
            <c:errValType val="cust"/>
            <c:noEndCap val="0"/>
            <c:plus>
              <c:numRef>
                <c:f>TrustLow!$M$35:$M$38</c:f>
                <c:numCache>
                  <c:formatCode>General</c:formatCode>
                  <c:ptCount val="4"/>
                  <c:pt idx="0">
                    <c:v>6.1201917784367094E-2</c:v>
                  </c:pt>
                  <c:pt idx="1">
                    <c:v>5.4152801880946962E-2</c:v>
                  </c:pt>
                  <c:pt idx="2">
                    <c:v>5.8713131699050375E-2</c:v>
                  </c:pt>
                  <c:pt idx="3">
                    <c:v>6.4705882352941183E-2</c:v>
                  </c:pt>
                </c:numCache>
              </c:numRef>
            </c:plus>
            <c:minus>
              <c:numRef>
                <c:f>TrustLow!$M$35:$M$38</c:f>
                <c:numCache>
                  <c:formatCode>General</c:formatCode>
                  <c:ptCount val="4"/>
                  <c:pt idx="0">
                    <c:v>6.1201917784367094E-2</c:v>
                  </c:pt>
                  <c:pt idx="1">
                    <c:v>5.4152801880946962E-2</c:v>
                  </c:pt>
                  <c:pt idx="2">
                    <c:v>5.8713131699050375E-2</c:v>
                  </c:pt>
                  <c:pt idx="3">
                    <c:v>6.4705882352941183E-2</c:v>
                  </c:pt>
                </c:numCache>
              </c:numRef>
            </c:minus>
            <c:spPr>
              <a:noFill/>
              <a:ln w="9525" cap="flat" cmpd="sng" algn="ctr">
                <a:solidFill>
                  <a:schemeClr val="tx1">
                    <a:lumMod val="65000"/>
                    <a:lumOff val="35000"/>
                  </a:schemeClr>
                </a:solidFill>
                <a:round/>
              </a:ln>
              <a:effectLst/>
            </c:spPr>
          </c:errBars>
          <c:cat>
            <c:strRef>
              <c:f>TrustLow!$L$28:$L$31</c:f>
              <c:strCache>
                <c:ptCount val="4"/>
                <c:pt idx="0">
                  <c:v>Post High (7)</c:v>
                </c:pt>
                <c:pt idx="1">
                  <c:v>Post Low (8)</c:v>
                </c:pt>
                <c:pt idx="2">
                  <c:v>Post High (12)</c:v>
                </c:pt>
                <c:pt idx="3">
                  <c:v>Post Low (13)</c:v>
                </c:pt>
              </c:strCache>
            </c:strRef>
          </c:cat>
          <c:val>
            <c:numRef>
              <c:f>TrustLow!$M$28:$M$31</c:f>
              <c:numCache>
                <c:formatCode>General</c:formatCode>
                <c:ptCount val="4"/>
                <c:pt idx="0">
                  <c:v>0.53529411764705892</c:v>
                </c:pt>
                <c:pt idx="1">
                  <c:v>0.38823529411764707</c:v>
                </c:pt>
                <c:pt idx="2">
                  <c:v>0.68823529411764706</c:v>
                </c:pt>
                <c:pt idx="3">
                  <c:v>0.51470588235294124</c:v>
                </c:pt>
              </c:numCache>
            </c:numRef>
          </c:val>
          <c:extLst>
            <c:ext xmlns:c16="http://schemas.microsoft.com/office/drawing/2014/chart" uri="{C3380CC4-5D6E-409C-BE32-E72D297353CC}">
              <c16:uniqueId val="{00000000-1350-4194-A911-58B4A00F24BB}"/>
            </c:ext>
          </c:extLst>
        </c:ser>
        <c:ser>
          <c:idx val="1"/>
          <c:order val="1"/>
          <c:tx>
            <c:strRef>
              <c:f>TrustLow!$N$27</c:f>
              <c:strCache>
                <c:ptCount val="1"/>
                <c:pt idx="0">
                  <c:v>Mission Needs</c:v>
                </c:pt>
              </c:strCache>
            </c:strRef>
          </c:tx>
          <c:spPr>
            <a:solidFill>
              <a:schemeClr val="dk1">
                <a:tint val="55000"/>
              </a:schemeClr>
            </a:solidFill>
            <a:ln>
              <a:noFill/>
            </a:ln>
            <a:effectLst/>
          </c:spPr>
          <c:invertIfNegative val="0"/>
          <c:errBars>
            <c:errBarType val="both"/>
            <c:errValType val="cust"/>
            <c:noEndCap val="0"/>
            <c:plus>
              <c:numRef>
                <c:f>TrustLow!$N$35:$N$38</c:f>
                <c:numCache>
                  <c:formatCode>General</c:formatCode>
                  <c:ptCount val="4"/>
                  <c:pt idx="0">
                    <c:v>6.4772692781015412E-2</c:v>
                  </c:pt>
                  <c:pt idx="1">
                    <c:v>8.9621464618779928E-2</c:v>
                  </c:pt>
                  <c:pt idx="2">
                    <c:v>5.351001587841251E-2</c:v>
                  </c:pt>
                  <c:pt idx="3">
                    <c:v>7.902958142673179E-2</c:v>
                  </c:pt>
                </c:numCache>
              </c:numRef>
            </c:plus>
            <c:minus>
              <c:numRef>
                <c:f>TrustLow!$N$35:$N$38</c:f>
                <c:numCache>
                  <c:formatCode>General</c:formatCode>
                  <c:ptCount val="4"/>
                  <c:pt idx="0">
                    <c:v>6.4772692781015412E-2</c:v>
                  </c:pt>
                  <c:pt idx="1">
                    <c:v>8.9621464618779928E-2</c:v>
                  </c:pt>
                  <c:pt idx="2">
                    <c:v>5.351001587841251E-2</c:v>
                  </c:pt>
                  <c:pt idx="3">
                    <c:v>7.902958142673179E-2</c:v>
                  </c:pt>
                </c:numCache>
              </c:numRef>
            </c:minus>
            <c:spPr>
              <a:noFill/>
              <a:ln w="9525" cap="flat" cmpd="sng" algn="ctr">
                <a:solidFill>
                  <a:schemeClr val="tx1">
                    <a:lumMod val="65000"/>
                    <a:lumOff val="35000"/>
                  </a:schemeClr>
                </a:solidFill>
                <a:round/>
              </a:ln>
              <a:effectLst/>
            </c:spPr>
          </c:errBars>
          <c:cat>
            <c:strRef>
              <c:f>TrustLow!$L$28:$L$31</c:f>
              <c:strCache>
                <c:ptCount val="4"/>
                <c:pt idx="0">
                  <c:v>Post High (7)</c:v>
                </c:pt>
                <c:pt idx="1">
                  <c:v>Post Low (8)</c:v>
                </c:pt>
                <c:pt idx="2">
                  <c:v>Post High (12)</c:v>
                </c:pt>
                <c:pt idx="3">
                  <c:v>Post Low (13)</c:v>
                </c:pt>
              </c:strCache>
            </c:strRef>
          </c:cat>
          <c:val>
            <c:numRef>
              <c:f>TrustLow!$N$28:$N$31</c:f>
              <c:numCache>
                <c:formatCode>General</c:formatCode>
                <c:ptCount val="4"/>
                <c:pt idx="0">
                  <c:v>0.75882352941176467</c:v>
                </c:pt>
                <c:pt idx="1">
                  <c:v>0.41764705882352937</c:v>
                </c:pt>
                <c:pt idx="2">
                  <c:v>0.76470588235294124</c:v>
                </c:pt>
                <c:pt idx="3">
                  <c:v>0.56470588235294117</c:v>
                </c:pt>
              </c:numCache>
            </c:numRef>
          </c:val>
          <c:extLst>
            <c:ext xmlns:c16="http://schemas.microsoft.com/office/drawing/2014/chart" uri="{C3380CC4-5D6E-409C-BE32-E72D297353CC}">
              <c16:uniqueId val="{00000001-1350-4194-A911-58B4A00F24BB}"/>
            </c:ext>
          </c:extLst>
        </c:ser>
        <c:ser>
          <c:idx val="2"/>
          <c:order val="2"/>
          <c:tx>
            <c:strRef>
              <c:f>TrustLow!$O$27</c:f>
              <c:strCache>
                <c:ptCount val="1"/>
                <c:pt idx="0">
                  <c:v>Predictable</c:v>
                </c:pt>
              </c:strCache>
            </c:strRef>
          </c:tx>
          <c:spPr>
            <a:solidFill>
              <a:schemeClr val="dk1">
                <a:tint val="75000"/>
              </a:schemeClr>
            </a:solidFill>
            <a:ln>
              <a:noFill/>
            </a:ln>
            <a:effectLst/>
          </c:spPr>
          <c:invertIfNegative val="0"/>
          <c:errBars>
            <c:errBarType val="both"/>
            <c:errValType val="cust"/>
            <c:noEndCap val="0"/>
            <c:plus>
              <c:numRef>
                <c:f>TrustLow!$O$35:$O$38</c:f>
                <c:numCache>
                  <c:formatCode>General</c:formatCode>
                  <c:ptCount val="4"/>
                  <c:pt idx="0">
                    <c:v>7.2701218201813383E-2</c:v>
                  </c:pt>
                  <c:pt idx="1">
                    <c:v>6.9070697445984569E-2</c:v>
                  </c:pt>
                  <c:pt idx="2">
                    <c:v>6.0347895672597622E-2</c:v>
                  </c:pt>
                  <c:pt idx="3">
                    <c:v>5.8713131699050389E-2</c:v>
                  </c:pt>
                </c:numCache>
              </c:numRef>
            </c:plus>
            <c:minus>
              <c:numRef>
                <c:f>TrustLow!$O$35:$O$38</c:f>
                <c:numCache>
                  <c:formatCode>General</c:formatCode>
                  <c:ptCount val="4"/>
                  <c:pt idx="0">
                    <c:v>7.2701218201813383E-2</c:v>
                  </c:pt>
                  <c:pt idx="1">
                    <c:v>6.9070697445984569E-2</c:v>
                  </c:pt>
                  <c:pt idx="2">
                    <c:v>6.0347895672597622E-2</c:v>
                  </c:pt>
                  <c:pt idx="3">
                    <c:v>5.8713131699050389E-2</c:v>
                  </c:pt>
                </c:numCache>
              </c:numRef>
            </c:minus>
            <c:spPr>
              <a:noFill/>
              <a:ln w="9525" cap="flat" cmpd="sng" algn="ctr">
                <a:solidFill>
                  <a:schemeClr val="tx1">
                    <a:lumMod val="65000"/>
                    <a:lumOff val="35000"/>
                  </a:schemeClr>
                </a:solidFill>
                <a:round/>
              </a:ln>
              <a:effectLst/>
            </c:spPr>
          </c:errBars>
          <c:cat>
            <c:strRef>
              <c:f>TrustLow!$L$28:$L$31</c:f>
              <c:strCache>
                <c:ptCount val="4"/>
                <c:pt idx="0">
                  <c:v>Post High (7)</c:v>
                </c:pt>
                <c:pt idx="1">
                  <c:v>Post Low (8)</c:v>
                </c:pt>
                <c:pt idx="2">
                  <c:v>Post High (12)</c:v>
                </c:pt>
                <c:pt idx="3">
                  <c:v>Post Low (13)</c:v>
                </c:pt>
              </c:strCache>
            </c:strRef>
          </c:cat>
          <c:val>
            <c:numRef>
              <c:f>TrustLow!$O$28:$O$31</c:f>
              <c:numCache>
                <c:formatCode>General</c:formatCode>
                <c:ptCount val="4"/>
                <c:pt idx="0">
                  <c:v>0.5117647058823529</c:v>
                </c:pt>
                <c:pt idx="1">
                  <c:v>0.38823529411764707</c:v>
                </c:pt>
                <c:pt idx="2">
                  <c:v>0.62647058823529422</c:v>
                </c:pt>
                <c:pt idx="3">
                  <c:v>0.4882352941176471</c:v>
                </c:pt>
              </c:numCache>
            </c:numRef>
          </c:val>
          <c:extLst>
            <c:ext xmlns:c16="http://schemas.microsoft.com/office/drawing/2014/chart" uri="{C3380CC4-5D6E-409C-BE32-E72D297353CC}">
              <c16:uniqueId val="{00000002-1350-4194-A911-58B4A00F24BB}"/>
            </c:ext>
          </c:extLst>
        </c:ser>
        <c:ser>
          <c:idx val="3"/>
          <c:order val="3"/>
          <c:tx>
            <c:strRef>
              <c:f>TrustLow!$P$27</c:f>
              <c:strCache>
                <c:ptCount val="1"/>
                <c:pt idx="0">
                  <c:v>Transparent</c:v>
                </c:pt>
              </c:strCache>
            </c:strRef>
          </c:tx>
          <c:spPr>
            <a:solidFill>
              <a:schemeClr val="dk1">
                <a:tint val="98500"/>
              </a:schemeClr>
            </a:solidFill>
            <a:ln>
              <a:noFill/>
            </a:ln>
            <a:effectLst/>
          </c:spPr>
          <c:invertIfNegative val="0"/>
          <c:errBars>
            <c:errBarType val="both"/>
            <c:errValType val="cust"/>
            <c:noEndCap val="0"/>
            <c:plus>
              <c:numRef>
                <c:f>TrustLow!$P$35:$P$38</c:f>
                <c:numCache>
                  <c:formatCode>General</c:formatCode>
                  <c:ptCount val="4"/>
                  <c:pt idx="0">
                    <c:v>7.976500954306244E-2</c:v>
                  </c:pt>
                  <c:pt idx="1">
                    <c:v>8.0842236040498533E-2</c:v>
                  </c:pt>
                  <c:pt idx="2">
                    <c:v>6.5370914032037847E-2</c:v>
                  </c:pt>
                  <c:pt idx="3">
                    <c:v>5.7183006162422292E-2</c:v>
                  </c:pt>
                </c:numCache>
              </c:numRef>
            </c:plus>
            <c:minus>
              <c:numRef>
                <c:f>TrustLow!$P$35:$P$38</c:f>
                <c:numCache>
                  <c:formatCode>General</c:formatCode>
                  <c:ptCount val="4"/>
                  <c:pt idx="0">
                    <c:v>7.976500954306244E-2</c:v>
                  </c:pt>
                  <c:pt idx="1">
                    <c:v>8.0842236040498533E-2</c:v>
                  </c:pt>
                  <c:pt idx="2">
                    <c:v>6.5370914032037847E-2</c:v>
                  </c:pt>
                  <c:pt idx="3">
                    <c:v>5.7183006162422292E-2</c:v>
                  </c:pt>
                </c:numCache>
              </c:numRef>
            </c:minus>
            <c:spPr>
              <a:noFill/>
              <a:ln w="9525" cap="flat" cmpd="sng" algn="ctr">
                <a:solidFill>
                  <a:schemeClr val="tx1">
                    <a:lumMod val="65000"/>
                    <a:lumOff val="35000"/>
                  </a:schemeClr>
                </a:solidFill>
                <a:round/>
              </a:ln>
              <a:effectLst/>
            </c:spPr>
          </c:errBars>
          <c:cat>
            <c:strRef>
              <c:f>TrustLow!$L$28:$L$31</c:f>
              <c:strCache>
                <c:ptCount val="4"/>
                <c:pt idx="0">
                  <c:v>Post High (7)</c:v>
                </c:pt>
                <c:pt idx="1">
                  <c:v>Post Low (8)</c:v>
                </c:pt>
                <c:pt idx="2">
                  <c:v>Post High (12)</c:v>
                </c:pt>
                <c:pt idx="3">
                  <c:v>Post Low (13)</c:v>
                </c:pt>
              </c:strCache>
            </c:strRef>
          </c:cat>
          <c:val>
            <c:numRef>
              <c:f>TrustLow!$P$28:$P$31</c:f>
              <c:numCache>
                <c:formatCode>General</c:formatCode>
                <c:ptCount val="4"/>
                <c:pt idx="0">
                  <c:v>0.47647058823529409</c:v>
                </c:pt>
                <c:pt idx="1">
                  <c:v>0.38823529411764701</c:v>
                </c:pt>
                <c:pt idx="2">
                  <c:v>0.55294117647058816</c:v>
                </c:pt>
                <c:pt idx="3">
                  <c:v>0.39411764705882352</c:v>
                </c:pt>
              </c:numCache>
            </c:numRef>
          </c:val>
          <c:extLst>
            <c:ext xmlns:c16="http://schemas.microsoft.com/office/drawing/2014/chart" uri="{C3380CC4-5D6E-409C-BE32-E72D297353CC}">
              <c16:uniqueId val="{00000003-1350-4194-A911-58B4A00F24BB}"/>
            </c:ext>
          </c:extLst>
        </c:ser>
        <c:ser>
          <c:idx val="4"/>
          <c:order val="4"/>
          <c:tx>
            <c:strRef>
              <c:f>TrustLow!$Q$27</c:f>
              <c:strCache>
                <c:ptCount val="1"/>
                <c:pt idx="0">
                  <c:v>Efficient</c:v>
                </c:pt>
              </c:strCache>
            </c:strRef>
          </c:tx>
          <c:spPr>
            <a:solidFill>
              <a:schemeClr val="dk1">
                <a:tint val="30000"/>
              </a:schemeClr>
            </a:solidFill>
            <a:ln>
              <a:noFill/>
            </a:ln>
            <a:effectLst/>
          </c:spPr>
          <c:invertIfNegative val="0"/>
          <c:errBars>
            <c:errBarType val="both"/>
            <c:errValType val="cust"/>
            <c:noEndCap val="0"/>
            <c:plus>
              <c:numRef>
                <c:f>TrustLow!$Q$35:$Q$38</c:f>
                <c:numCache>
                  <c:formatCode>General</c:formatCode>
                  <c:ptCount val="4"/>
                  <c:pt idx="0">
                    <c:v>8.1242513629018437E-2</c:v>
                  </c:pt>
                  <c:pt idx="1">
                    <c:v>5.5921039240681002E-2</c:v>
                  </c:pt>
                  <c:pt idx="2">
                    <c:v>6.6453667809970612E-2</c:v>
                  </c:pt>
                  <c:pt idx="3">
                    <c:v>5.9481612988696121E-2</c:v>
                  </c:pt>
                </c:numCache>
              </c:numRef>
            </c:plus>
            <c:minus>
              <c:numRef>
                <c:f>TrustLow!$Q$35:$Q$38</c:f>
                <c:numCache>
                  <c:formatCode>General</c:formatCode>
                  <c:ptCount val="4"/>
                  <c:pt idx="0">
                    <c:v>8.1242513629018437E-2</c:v>
                  </c:pt>
                  <c:pt idx="1">
                    <c:v>5.5921039240681002E-2</c:v>
                  </c:pt>
                  <c:pt idx="2">
                    <c:v>6.6453667809970612E-2</c:v>
                  </c:pt>
                  <c:pt idx="3">
                    <c:v>5.9481612988696121E-2</c:v>
                  </c:pt>
                </c:numCache>
              </c:numRef>
            </c:minus>
            <c:spPr>
              <a:noFill/>
              <a:ln w="9525" cap="flat" cmpd="sng" algn="ctr">
                <a:solidFill>
                  <a:schemeClr val="tx1">
                    <a:lumMod val="65000"/>
                    <a:lumOff val="35000"/>
                  </a:schemeClr>
                </a:solidFill>
                <a:round/>
              </a:ln>
              <a:effectLst/>
            </c:spPr>
          </c:errBars>
          <c:cat>
            <c:strRef>
              <c:f>TrustLow!$L$28:$L$31</c:f>
              <c:strCache>
                <c:ptCount val="4"/>
                <c:pt idx="0">
                  <c:v>Post High (7)</c:v>
                </c:pt>
                <c:pt idx="1">
                  <c:v>Post Low (8)</c:v>
                </c:pt>
                <c:pt idx="2">
                  <c:v>Post High (12)</c:v>
                </c:pt>
                <c:pt idx="3">
                  <c:v>Post Low (13)</c:v>
                </c:pt>
              </c:strCache>
            </c:strRef>
          </c:cat>
          <c:val>
            <c:numRef>
              <c:f>TrustLow!$Q$28:$Q$31</c:f>
              <c:numCache>
                <c:formatCode>General</c:formatCode>
                <c:ptCount val="4"/>
                <c:pt idx="0">
                  <c:v>0.42941176470588238</c:v>
                </c:pt>
                <c:pt idx="1">
                  <c:v>0.27647058823529419</c:v>
                </c:pt>
                <c:pt idx="2">
                  <c:v>0.54117647058823537</c:v>
                </c:pt>
                <c:pt idx="3">
                  <c:v>0.34705882352941175</c:v>
                </c:pt>
              </c:numCache>
            </c:numRef>
          </c:val>
          <c:extLst>
            <c:ext xmlns:c16="http://schemas.microsoft.com/office/drawing/2014/chart" uri="{C3380CC4-5D6E-409C-BE32-E72D297353CC}">
              <c16:uniqueId val="{00000004-1350-4194-A911-58B4A00F24BB}"/>
            </c:ext>
          </c:extLst>
        </c:ser>
        <c:dLbls>
          <c:showLegendKey val="0"/>
          <c:showVal val="0"/>
          <c:showCatName val="0"/>
          <c:showSerName val="0"/>
          <c:showPercent val="0"/>
          <c:showBubbleSize val="0"/>
        </c:dLbls>
        <c:gapWidth val="219"/>
        <c:overlap val="-27"/>
        <c:axId val="2095965760"/>
        <c:axId val="1455547056"/>
      </c:barChart>
      <c:catAx>
        <c:axId val="209596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547056"/>
        <c:crosses val="autoZero"/>
        <c:auto val="1"/>
        <c:lblAlgn val="ctr"/>
        <c:lblOffset val="100"/>
        <c:noMultiLvlLbl val="0"/>
      </c:catAx>
      <c:valAx>
        <c:axId val="1455547056"/>
        <c:scaling>
          <c:orientation val="minMax"/>
          <c:max val="1"/>
        </c:scaling>
        <c:delete val="0"/>
        <c:axPos val="l"/>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965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7.2886482939632541E-2"/>
          <c:y val="6.4236657917760273E-2"/>
          <c:w val="0.89655796150481193"/>
          <c:h val="0.82836395450568701"/>
        </c:manualLayout>
      </c:layout>
      <c:barChart>
        <c:barDir val="col"/>
        <c:grouping val="clustered"/>
        <c:varyColors val="0"/>
        <c:ser>
          <c:idx val="0"/>
          <c:order val="0"/>
          <c:tx>
            <c:strRef>
              <c:f>TrustLow!$M$27</c:f>
              <c:strCache>
                <c:ptCount val="1"/>
                <c:pt idx="0">
                  <c:v>Reliable</c:v>
                </c:pt>
              </c:strCache>
            </c:strRef>
          </c:tx>
          <c:spPr>
            <a:solidFill>
              <a:schemeClr val="dk1">
                <a:tint val="88500"/>
              </a:schemeClr>
            </a:solidFill>
            <a:ln>
              <a:noFill/>
            </a:ln>
            <a:effectLst/>
          </c:spPr>
          <c:invertIfNegative val="0"/>
          <c:errBars>
            <c:errBarType val="both"/>
            <c:errValType val="cust"/>
            <c:noEndCap val="0"/>
            <c:plus>
              <c:numRef>
                <c:f>TrustLow!$M$35:$M$38</c:f>
                <c:numCache>
                  <c:formatCode>General</c:formatCode>
                  <c:ptCount val="4"/>
                  <c:pt idx="0">
                    <c:v>6.1201917784367094E-2</c:v>
                  </c:pt>
                  <c:pt idx="1">
                    <c:v>5.4152801880946962E-2</c:v>
                  </c:pt>
                  <c:pt idx="2">
                    <c:v>5.8713131699050375E-2</c:v>
                  </c:pt>
                  <c:pt idx="3">
                    <c:v>6.4705882352941183E-2</c:v>
                  </c:pt>
                </c:numCache>
              </c:numRef>
            </c:plus>
            <c:minus>
              <c:numRef>
                <c:f>TrustLow!$M$35:$M$38</c:f>
                <c:numCache>
                  <c:formatCode>General</c:formatCode>
                  <c:ptCount val="4"/>
                  <c:pt idx="0">
                    <c:v>6.1201917784367094E-2</c:v>
                  </c:pt>
                  <c:pt idx="1">
                    <c:v>5.4152801880946962E-2</c:v>
                  </c:pt>
                  <c:pt idx="2">
                    <c:v>5.8713131699050375E-2</c:v>
                  </c:pt>
                  <c:pt idx="3">
                    <c:v>6.4705882352941183E-2</c:v>
                  </c:pt>
                </c:numCache>
              </c:numRef>
            </c:minus>
            <c:spPr>
              <a:noFill/>
              <a:ln w="9525" cap="flat" cmpd="sng" algn="ctr">
                <a:solidFill>
                  <a:schemeClr val="tx1">
                    <a:lumMod val="65000"/>
                    <a:lumOff val="35000"/>
                  </a:schemeClr>
                </a:solidFill>
                <a:round/>
              </a:ln>
              <a:effectLst/>
            </c:spPr>
          </c:errBars>
          <c:cat>
            <c:strRef>
              <c:f>TrustLow!$L$28:$L$31</c:f>
              <c:strCache>
                <c:ptCount val="4"/>
                <c:pt idx="0">
                  <c:v>Post High (7)</c:v>
                </c:pt>
                <c:pt idx="1">
                  <c:v>Post Low (8)</c:v>
                </c:pt>
                <c:pt idx="2">
                  <c:v>Post High (12)</c:v>
                </c:pt>
                <c:pt idx="3">
                  <c:v>Post Low (13)</c:v>
                </c:pt>
              </c:strCache>
            </c:strRef>
          </c:cat>
          <c:val>
            <c:numRef>
              <c:f>TrustLow!$M$28:$M$31</c:f>
              <c:numCache>
                <c:formatCode>General</c:formatCode>
                <c:ptCount val="4"/>
                <c:pt idx="0">
                  <c:v>0.53529411764705892</c:v>
                </c:pt>
                <c:pt idx="1">
                  <c:v>0.38823529411764707</c:v>
                </c:pt>
                <c:pt idx="2">
                  <c:v>0.68823529411764706</c:v>
                </c:pt>
                <c:pt idx="3">
                  <c:v>0.51470588235294124</c:v>
                </c:pt>
              </c:numCache>
            </c:numRef>
          </c:val>
          <c:extLst>
            <c:ext xmlns:c16="http://schemas.microsoft.com/office/drawing/2014/chart" uri="{C3380CC4-5D6E-409C-BE32-E72D297353CC}">
              <c16:uniqueId val="{00000000-1350-4194-A911-58B4A00F24BB}"/>
            </c:ext>
          </c:extLst>
        </c:ser>
        <c:ser>
          <c:idx val="1"/>
          <c:order val="1"/>
          <c:tx>
            <c:strRef>
              <c:f>TrustLow!$N$27</c:f>
              <c:strCache>
                <c:ptCount val="1"/>
                <c:pt idx="0">
                  <c:v>Mission Needs</c:v>
                </c:pt>
              </c:strCache>
            </c:strRef>
          </c:tx>
          <c:spPr>
            <a:solidFill>
              <a:schemeClr val="dk1">
                <a:tint val="55000"/>
              </a:schemeClr>
            </a:solidFill>
            <a:ln>
              <a:noFill/>
            </a:ln>
            <a:effectLst/>
          </c:spPr>
          <c:invertIfNegative val="0"/>
          <c:errBars>
            <c:errBarType val="both"/>
            <c:errValType val="cust"/>
            <c:noEndCap val="0"/>
            <c:plus>
              <c:numRef>
                <c:f>TrustLow!$N$35:$N$38</c:f>
                <c:numCache>
                  <c:formatCode>General</c:formatCode>
                  <c:ptCount val="4"/>
                  <c:pt idx="0">
                    <c:v>6.4772692781015412E-2</c:v>
                  </c:pt>
                  <c:pt idx="1">
                    <c:v>8.9621464618779928E-2</c:v>
                  </c:pt>
                  <c:pt idx="2">
                    <c:v>5.351001587841251E-2</c:v>
                  </c:pt>
                  <c:pt idx="3">
                    <c:v>7.902958142673179E-2</c:v>
                  </c:pt>
                </c:numCache>
              </c:numRef>
            </c:plus>
            <c:minus>
              <c:numRef>
                <c:f>TrustLow!$N$35:$N$38</c:f>
                <c:numCache>
                  <c:formatCode>General</c:formatCode>
                  <c:ptCount val="4"/>
                  <c:pt idx="0">
                    <c:v>6.4772692781015412E-2</c:v>
                  </c:pt>
                  <c:pt idx="1">
                    <c:v>8.9621464618779928E-2</c:v>
                  </c:pt>
                  <c:pt idx="2">
                    <c:v>5.351001587841251E-2</c:v>
                  </c:pt>
                  <c:pt idx="3">
                    <c:v>7.902958142673179E-2</c:v>
                  </c:pt>
                </c:numCache>
              </c:numRef>
            </c:minus>
            <c:spPr>
              <a:noFill/>
              <a:ln w="9525" cap="flat" cmpd="sng" algn="ctr">
                <a:solidFill>
                  <a:schemeClr val="tx1">
                    <a:lumMod val="65000"/>
                    <a:lumOff val="35000"/>
                  </a:schemeClr>
                </a:solidFill>
                <a:round/>
              </a:ln>
              <a:effectLst/>
            </c:spPr>
          </c:errBars>
          <c:cat>
            <c:strRef>
              <c:f>TrustLow!$L$28:$L$31</c:f>
              <c:strCache>
                <c:ptCount val="4"/>
                <c:pt idx="0">
                  <c:v>Post High (7)</c:v>
                </c:pt>
                <c:pt idx="1">
                  <c:v>Post Low (8)</c:v>
                </c:pt>
                <c:pt idx="2">
                  <c:v>Post High (12)</c:v>
                </c:pt>
                <c:pt idx="3">
                  <c:v>Post Low (13)</c:v>
                </c:pt>
              </c:strCache>
            </c:strRef>
          </c:cat>
          <c:val>
            <c:numRef>
              <c:f>TrustLow!$N$28:$N$31</c:f>
              <c:numCache>
                <c:formatCode>General</c:formatCode>
                <c:ptCount val="4"/>
                <c:pt idx="0">
                  <c:v>0.75882352941176467</c:v>
                </c:pt>
                <c:pt idx="1">
                  <c:v>0.41764705882352937</c:v>
                </c:pt>
                <c:pt idx="2">
                  <c:v>0.76470588235294124</c:v>
                </c:pt>
                <c:pt idx="3">
                  <c:v>0.56470588235294117</c:v>
                </c:pt>
              </c:numCache>
            </c:numRef>
          </c:val>
          <c:extLst>
            <c:ext xmlns:c16="http://schemas.microsoft.com/office/drawing/2014/chart" uri="{C3380CC4-5D6E-409C-BE32-E72D297353CC}">
              <c16:uniqueId val="{00000001-1350-4194-A911-58B4A00F24BB}"/>
            </c:ext>
          </c:extLst>
        </c:ser>
        <c:ser>
          <c:idx val="2"/>
          <c:order val="2"/>
          <c:tx>
            <c:strRef>
              <c:f>TrustLow!$O$27</c:f>
              <c:strCache>
                <c:ptCount val="1"/>
                <c:pt idx="0">
                  <c:v>Predictable</c:v>
                </c:pt>
              </c:strCache>
            </c:strRef>
          </c:tx>
          <c:spPr>
            <a:solidFill>
              <a:schemeClr val="dk1">
                <a:tint val="75000"/>
              </a:schemeClr>
            </a:solidFill>
            <a:ln>
              <a:noFill/>
            </a:ln>
            <a:effectLst/>
          </c:spPr>
          <c:invertIfNegative val="0"/>
          <c:errBars>
            <c:errBarType val="both"/>
            <c:errValType val="cust"/>
            <c:noEndCap val="0"/>
            <c:plus>
              <c:numRef>
                <c:f>TrustLow!$O$35:$O$38</c:f>
                <c:numCache>
                  <c:formatCode>General</c:formatCode>
                  <c:ptCount val="4"/>
                  <c:pt idx="0">
                    <c:v>7.2701218201813383E-2</c:v>
                  </c:pt>
                  <c:pt idx="1">
                    <c:v>6.9070697445984569E-2</c:v>
                  </c:pt>
                  <c:pt idx="2">
                    <c:v>6.0347895672597622E-2</c:v>
                  </c:pt>
                  <c:pt idx="3">
                    <c:v>5.8713131699050389E-2</c:v>
                  </c:pt>
                </c:numCache>
              </c:numRef>
            </c:plus>
            <c:minus>
              <c:numRef>
                <c:f>TrustLow!$O$35:$O$38</c:f>
                <c:numCache>
                  <c:formatCode>General</c:formatCode>
                  <c:ptCount val="4"/>
                  <c:pt idx="0">
                    <c:v>7.2701218201813383E-2</c:v>
                  </c:pt>
                  <c:pt idx="1">
                    <c:v>6.9070697445984569E-2</c:v>
                  </c:pt>
                  <c:pt idx="2">
                    <c:v>6.0347895672597622E-2</c:v>
                  </c:pt>
                  <c:pt idx="3">
                    <c:v>5.8713131699050389E-2</c:v>
                  </c:pt>
                </c:numCache>
              </c:numRef>
            </c:minus>
            <c:spPr>
              <a:noFill/>
              <a:ln w="9525" cap="flat" cmpd="sng" algn="ctr">
                <a:solidFill>
                  <a:schemeClr val="tx1">
                    <a:lumMod val="65000"/>
                    <a:lumOff val="35000"/>
                  </a:schemeClr>
                </a:solidFill>
                <a:round/>
              </a:ln>
              <a:effectLst/>
            </c:spPr>
          </c:errBars>
          <c:cat>
            <c:strRef>
              <c:f>TrustLow!$L$28:$L$31</c:f>
              <c:strCache>
                <c:ptCount val="4"/>
                <c:pt idx="0">
                  <c:v>Post High (7)</c:v>
                </c:pt>
                <c:pt idx="1">
                  <c:v>Post Low (8)</c:v>
                </c:pt>
                <c:pt idx="2">
                  <c:v>Post High (12)</c:v>
                </c:pt>
                <c:pt idx="3">
                  <c:v>Post Low (13)</c:v>
                </c:pt>
              </c:strCache>
            </c:strRef>
          </c:cat>
          <c:val>
            <c:numRef>
              <c:f>TrustLow!$O$28:$O$31</c:f>
              <c:numCache>
                <c:formatCode>General</c:formatCode>
                <c:ptCount val="4"/>
                <c:pt idx="0">
                  <c:v>0.5117647058823529</c:v>
                </c:pt>
                <c:pt idx="1">
                  <c:v>0.38823529411764707</c:v>
                </c:pt>
                <c:pt idx="2">
                  <c:v>0.62647058823529422</c:v>
                </c:pt>
                <c:pt idx="3">
                  <c:v>0.4882352941176471</c:v>
                </c:pt>
              </c:numCache>
            </c:numRef>
          </c:val>
          <c:extLst>
            <c:ext xmlns:c16="http://schemas.microsoft.com/office/drawing/2014/chart" uri="{C3380CC4-5D6E-409C-BE32-E72D297353CC}">
              <c16:uniqueId val="{00000002-1350-4194-A911-58B4A00F24BB}"/>
            </c:ext>
          </c:extLst>
        </c:ser>
        <c:ser>
          <c:idx val="3"/>
          <c:order val="3"/>
          <c:tx>
            <c:strRef>
              <c:f>TrustLow!$P$27</c:f>
              <c:strCache>
                <c:ptCount val="1"/>
                <c:pt idx="0">
                  <c:v>Transparent</c:v>
                </c:pt>
              </c:strCache>
            </c:strRef>
          </c:tx>
          <c:spPr>
            <a:solidFill>
              <a:schemeClr val="dk1">
                <a:tint val="98500"/>
              </a:schemeClr>
            </a:solidFill>
            <a:ln>
              <a:noFill/>
            </a:ln>
            <a:effectLst/>
          </c:spPr>
          <c:invertIfNegative val="0"/>
          <c:errBars>
            <c:errBarType val="both"/>
            <c:errValType val="cust"/>
            <c:noEndCap val="0"/>
            <c:plus>
              <c:numRef>
                <c:f>TrustLow!$P$35:$P$38</c:f>
                <c:numCache>
                  <c:formatCode>General</c:formatCode>
                  <c:ptCount val="4"/>
                  <c:pt idx="0">
                    <c:v>7.976500954306244E-2</c:v>
                  </c:pt>
                  <c:pt idx="1">
                    <c:v>8.0842236040498533E-2</c:v>
                  </c:pt>
                  <c:pt idx="2">
                    <c:v>6.5370914032037847E-2</c:v>
                  </c:pt>
                  <c:pt idx="3">
                    <c:v>5.7183006162422292E-2</c:v>
                  </c:pt>
                </c:numCache>
              </c:numRef>
            </c:plus>
            <c:minus>
              <c:numRef>
                <c:f>TrustLow!$P$35:$P$38</c:f>
                <c:numCache>
                  <c:formatCode>General</c:formatCode>
                  <c:ptCount val="4"/>
                  <c:pt idx="0">
                    <c:v>7.976500954306244E-2</c:v>
                  </c:pt>
                  <c:pt idx="1">
                    <c:v>8.0842236040498533E-2</c:v>
                  </c:pt>
                  <c:pt idx="2">
                    <c:v>6.5370914032037847E-2</c:v>
                  </c:pt>
                  <c:pt idx="3">
                    <c:v>5.7183006162422292E-2</c:v>
                  </c:pt>
                </c:numCache>
              </c:numRef>
            </c:minus>
            <c:spPr>
              <a:noFill/>
              <a:ln w="9525" cap="flat" cmpd="sng" algn="ctr">
                <a:solidFill>
                  <a:schemeClr val="tx1">
                    <a:lumMod val="65000"/>
                    <a:lumOff val="35000"/>
                  </a:schemeClr>
                </a:solidFill>
                <a:round/>
              </a:ln>
              <a:effectLst/>
            </c:spPr>
          </c:errBars>
          <c:cat>
            <c:strRef>
              <c:f>TrustLow!$L$28:$L$31</c:f>
              <c:strCache>
                <c:ptCount val="4"/>
                <c:pt idx="0">
                  <c:v>Post High (7)</c:v>
                </c:pt>
                <c:pt idx="1">
                  <c:v>Post Low (8)</c:v>
                </c:pt>
                <c:pt idx="2">
                  <c:v>Post High (12)</c:v>
                </c:pt>
                <c:pt idx="3">
                  <c:v>Post Low (13)</c:v>
                </c:pt>
              </c:strCache>
            </c:strRef>
          </c:cat>
          <c:val>
            <c:numRef>
              <c:f>TrustLow!$P$28:$P$31</c:f>
              <c:numCache>
                <c:formatCode>General</c:formatCode>
                <c:ptCount val="4"/>
                <c:pt idx="0">
                  <c:v>0.47647058823529409</c:v>
                </c:pt>
                <c:pt idx="1">
                  <c:v>0.38823529411764701</c:v>
                </c:pt>
                <c:pt idx="2">
                  <c:v>0.55294117647058816</c:v>
                </c:pt>
                <c:pt idx="3">
                  <c:v>0.39411764705882352</c:v>
                </c:pt>
              </c:numCache>
            </c:numRef>
          </c:val>
          <c:extLst>
            <c:ext xmlns:c16="http://schemas.microsoft.com/office/drawing/2014/chart" uri="{C3380CC4-5D6E-409C-BE32-E72D297353CC}">
              <c16:uniqueId val="{00000003-1350-4194-A911-58B4A00F24BB}"/>
            </c:ext>
          </c:extLst>
        </c:ser>
        <c:ser>
          <c:idx val="4"/>
          <c:order val="4"/>
          <c:tx>
            <c:strRef>
              <c:f>TrustLow!$Q$27</c:f>
              <c:strCache>
                <c:ptCount val="1"/>
                <c:pt idx="0">
                  <c:v>Efficient</c:v>
                </c:pt>
              </c:strCache>
            </c:strRef>
          </c:tx>
          <c:spPr>
            <a:solidFill>
              <a:schemeClr val="dk1">
                <a:tint val="30000"/>
              </a:schemeClr>
            </a:solidFill>
            <a:ln>
              <a:noFill/>
            </a:ln>
            <a:effectLst/>
          </c:spPr>
          <c:invertIfNegative val="0"/>
          <c:errBars>
            <c:errBarType val="both"/>
            <c:errValType val="cust"/>
            <c:noEndCap val="0"/>
            <c:plus>
              <c:numRef>
                <c:f>TrustLow!$Q$35:$Q$38</c:f>
                <c:numCache>
                  <c:formatCode>General</c:formatCode>
                  <c:ptCount val="4"/>
                  <c:pt idx="0">
                    <c:v>8.1242513629018437E-2</c:v>
                  </c:pt>
                  <c:pt idx="1">
                    <c:v>5.5921039240681002E-2</c:v>
                  </c:pt>
                  <c:pt idx="2">
                    <c:v>6.6453667809970612E-2</c:v>
                  </c:pt>
                  <c:pt idx="3">
                    <c:v>5.9481612988696121E-2</c:v>
                  </c:pt>
                </c:numCache>
              </c:numRef>
            </c:plus>
            <c:minus>
              <c:numRef>
                <c:f>TrustLow!$Q$35:$Q$38</c:f>
                <c:numCache>
                  <c:formatCode>General</c:formatCode>
                  <c:ptCount val="4"/>
                  <c:pt idx="0">
                    <c:v>8.1242513629018437E-2</c:v>
                  </c:pt>
                  <c:pt idx="1">
                    <c:v>5.5921039240681002E-2</c:v>
                  </c:pt>
                  <c:pt idx="2">
                    <c:v>6.6453667809970612E-2</c:v>
                  </c:pt>
                  <c:pt idx="3">
                    <c:v>5.9481612988696121E-2</c:v>
                  </c:pt>
                </c:numCache>
              </c:numRef>
            </c:minus>
            <c:spPr>
              <a:noFill/>
              <a:ln w="9525" cap="flat" cmpd="sng" algn="ctr">
                <a:solidFill>
                  <a:schemeClr val="tx1">
                    <a:lumMod val="65000"/>
                    <a:lumOff val="35000"/>
                  </a:schemeClr>
                </a:solidFill>
                <a:round/>
              </a:ln>
              <a:effectLst/>
            </c:spPr>
          </c:errBars>
          <c:cat>
            <c:strRef>
              <c:f>TrustLow!$L$28:$L$31</c:f>
              <c:strCache>
                <c:ptCount val="4"/>
                <c:pt idx="0">
                  <c:v>Post High (7)</c:v>
                </c:pt>
                <c:pt idx="1">
                  <c:v>Post Low (8)</c:v>
                </c:pt>
                <c:pt idx="2">
                  <c:v>Post High (12)</c:v>
                </c:pt>
                <c:pt idx="3">
                  <c:v>Post Low (13)</c:v>
                </c:pt>
              </c:strCache>
            </c:strRef>
          </c:cat>
          <c:val>
            <c:numRef>
              <c:f>TrustLow!$Q$28:$Q$31</c:f>
              <c:numCache>
                <c:formatCode>General</c:formatCode>
                <c:ptCount val="4"/>
                <c:pt idx="0">
                  <c:v>0.42941176470588238</c:v>
                </c:pt>
                <c:pt idx="1">
                  <c:v>0.27647058823529419</c:v>
                </c:pt>
                <c:pt idx="2">
                  <c:v>0.54117647058823537</c:v>
                </c:pt>
                <c:pt idx="3">
                  <c:v>0.34705882352941175</c:v>
                </c:pt>
              </c:numCache>
            </c:numRef>
          </c:val>
          <c:extLst>
            <c:ext xmlns:c16="http://schemas.microsoft.com/office/drawing/2014/chart" uri="{C3380CC4-5D6E-409C-BE32-E72D297353CC}">
              <c16:uniqueId val="{00000004-1350-4194-A911-58B4A00F24BB}"/>
            </c:ext>
          </c:extLst>
        </c:ser>
        <c:dLbls>
          <c:showLegendKey val="0"/>
          <c:showVal val="0"/>
          <c:showCatName val="0"/>
          <c:showSerName val="0"/>
          <c:showPercent val="0"/>
          <c:showBubbleSize val="0"/>
        </c:dLbls>
        <c:gapWidth val="219"/>
        <c:overlap val="-27"/>
        <c:axId val="2095965760"/>
        <c:axId val="1455547056"/>
      </c:barChart>
      <c:catAx>
        <c:axId val="209596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547056"/>
        <c:crosses val="autoZero"/>
        <c:auto val="1"/>
        <c:lblAlgn val="ctr"/>
        <c:lblOffset val="100"/>
        <c:noMultiLvlLbl val="0"/>
      </c:catAx>
      <c:valAx>
        <c:axId val="1455547056"/>
        <c:scaling>
          <c:orientation val="minMax"/>
          <c:max val="1"/>
        </c:scaling>
        <c:delete val="0"/>
        <c:axPos val="l"/>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965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547C4-5DAE-4AE3-838F-1345746F1259}" type="doc">
      <dgm:prSet loTypeId="urn:microsoft.com/office/officeart/2005/8/layout/chevron1" loCatId="process" qsTypeId="urn:microsoft.com/office/officeart/2005/8/quickstyle/simple1" qsCatId="simple" csTypeId="urn:microsoft.com/office/officeart/2005/8/colors/colorful3" csCatId="colorful" phldr="1"/>
      <dgm:spPr/>
    </dgm:pt>
    <dgm:pt modelId="{718FF931-EC2F-46E1-947B-8EE6228417EC}">
      <dgm:prSet phldrT="[Text]"/>
      <dgm:spPr/>
      <dgm:t>
        <a:bodyPr/>
        <a:lstStyle/>
        <a:p>
          <a:r>
            <a:rPr lang="en-US" dirty="0"/>
            <a:t>Belief</a:t>
          </a:r>
        </a:p>
      </dgm:t>
    </dgm:pt>
    <dgm:pt modelId="{8A6CDBD9-714E-41C1-A368-AEDBD0163C04}" type="parTrans" cxnId="{1B26CE04-9EFF-40CE-9E37-84EA8573503A}">
      <dgm:prSet/>
      <dgm:spPr/>
      <dgm:t>
        <a:bodyPr/>
        <a:lstStyle/>
        <a:p>
          <a:endParaRPr lang="en-US"/>
        </a:p>
      </dgm:t>
    </dgm:pt>
    <dgm:pt modelId="{D89F3D32-13BA-4880-8FB5-784FD0008ACC}" type="sibTrans" cxnId="{1B26CE04-9EFF-40CE-9E37-84EA8573503A}">
      <dgm:prSet/>
      <dgm:spPr/>
      <dgm:t>
        <a:bodyPr/>
        <a:lstStyle/>
        <a:p>
          <a:endParaRPr lang="en-US"/>
        </a:p>
      </dgm:t>
    </dgm:pt>
    <dgm:pt modelId="{6E7479E3-FD75-4C09-8540-23BCD1BB19EF}">
      <dgm:prSet phldrT="[Text]"/>
      <dgm:spPr/>
      <dgm:t>
        <a:bodyPr/>
        <a:lstStyle/>
        <a:p>
          <a:r>
            <a:rPr lang="en-US" dirty="0"/>
            <a:t>Attitude</a:t>
          </a:r>
        </a:p>
      </dgm:t>
    </dgm:pt>
    <dgm:pt modelId="{60D79484-9771-4E01-A5E2-082FB379633B}" type="parTrans" cxnId="{305A607F-054F-4842-BC49-510E0D82B3FC}">
      <dgm:prSet/>
      <dgm:spPr/>
      <dgm:t>
        <a:bodyPr/>
        <a:lstStyle/>
        <a:p>
          <a:endParaRPr lang="en-US"/>
        </a:p>
      </dgm:t>
    </dgm:pt>
    <dgm:pt modelId="{2C888930-49A1-4252-8748-01448600A987}" type="sibTrans" cxnId="{305A607F-054F-4842-BC49-510E0D82B3FC}">
      <dgm:prSet/>
      <dgm:spPr/>
      <dgm:t>
        <a:bodyPr/>
        <a:lstStyle/>
        <a:p>
          <a:endParaRPr lang="en-US"/>
        </a:p>
      </dgm:t>
    </dgm:pt>
    <dgm:pt modelId="{89E0C7AB-8706-4513-A4C3-5B3AFC7931FA}">
      <dgm:prSet phldrT="[Text]"/>
      <dgm:spPr/>
      <dgm:t>
        <a:bodyPr/>
        <a:lstStyle/>
        <a:p>
          <a:r>
            <a:rPr lang="en-US" dirty="0"/>
            <a:t>Behavior</a:t>
          </a:r>
        </a:p>
      </dgm:t>
    </dgm:pt>
    <dgm:pt modelId="{35F56BFD-E10D-4546-BEE8-4E72F50CBE4B}" type="parTrans" cxnId="{AB1B9D7F-2550-4FCC-868B-FAE0C08873E3}">
      <dgm:prSet/>
      <dgm:spPr/>
      <dgm:t>
        <a:bodyPr/>
        <a:lstStyle/>
        <a:p>
          <a:endParaRPr lang="en-US"/>
        </a:p>
      </dgm:t>
    </dgm:pt>
    <dgm:pt modelId="{16C7474D-D38E-4578-BA0C-7E27F068F177}" type="sibTrans" cxnId="{AB1B9D7F-2550-4FCC-868B-FAE0C08873E3}">
      <dgm:prSet/>
      <dgm:spPr/>
      <dgm:t>
        <a:bodyPr/>
        <a:lstStyle/>
        <a:p>
          <a:endParaRPr lang="en-US"/>
        </a:p>
      </dgm:t>
    </dgm:pt>
    <dgm:pt modelId="{2692265D-4A9B-4F5A-B764-5DA4481A963B}">
      <dgm:prSet/>
      <dgm:spPr/>
      <dgm:t>
        <a:bodyPr/>
        <a:lstStyle/>
        <a:p>
          <a:r>
            <a:rPr lang="en-US" dirty="0"/>
            <a:t>Intention</a:t>
          </a:r>
        </a:p>
      </dgm:t>
    </dgm:pt>
    <dgm:pt modelId="{995A6C18-B5F9-44A4-B09A-AB461D510987}" type="parTrans" cxnId="{33A89482-2515-4C16-8BD1-F58EB74B6B29}">
      <dgm:prSet/>
      <dgm:spPr/>
      <dgm:t>
        <a:bodyPr/>
        <a:lstStyle/>
        <a:p>
          <a:endParaRPr lang="en-US"/>
        </a:p>
      </dgm:t>
    </dgm:pt>
    <dgm:pt modelId="{C4E8D0DD-9239-459A-978F-8BBC8A8FC274}" type="sibTrans" cxnId="{33A89482-2515-4C16-8BD1-F58EB74B6B29}">
      <dgm:prSet/>
      <dgm:spPr/>
      <dgm:t>
        <a:bodyPr/>
        <a:lstStyle/>
        <a:p>
          <a:endParaRPr lang="en-US"/>
        </a:p>
      </dgm:t>
    </dgm:pt>
    <dgm:pt modelId="{B4AF566D-6DB7-4388-9725-D1A730B628D4}">
      <dgm:prSet/>
      <dgm:spPr>
        <a:solidFill>
          <a:schemeClr val="tx2">
            <a:lumMod val="40000"/>
            <a:lumOff val="60000"/>
          </a:schemeClr>
        </a:solidFill>
      </dgm:spPr>
      <dgm:t>
        <a:bodyPr/>
        <a:lstStyle/>
        <a:p>
          <a:r>
            <a:rPr lang="en-US" dirty="0"/>
            <a:t>AI Actual Ability</a:t>
          </a:r>
        </a:p>
      </dgm:t>
    </dgm:pt>
    <dgm:pt modelId="{CD320429-A5A9-49D9-B65F-BBFC91B700D0}" type="parTrans" cxnId="{C2612263-47AA-4ED6-A010-6DD92B556058}">
      <dgm:prSet/>
      <dgm:spPr/>
      <dgm:t>
        <a:bodyPr/>
        <a:lstStyle/>
        <a:p>
          <a:endParaRPr lang="en-US"/>
        </a:p>
      </dgm:t>
    </dgm:pt>
    <dgm:pt modelId="{77FFB199-50B2-44C0-A09B-240BC474512B}" type="sibTrans" cxnId="{C2612263-47AA-4ED6-A010-6DD92B556058}">
      <dgm:prSet/>
      <dgm:spPr/>
      <dgm:t>
        <a:bodyPr/>
        <a:lstStyle/>
        <a:p>
          <a:endParaRPr lang="en-US"/>
        </a:p>
      </dgm:t>
    </dgm:pt>
    <dgm:pt modelId="{80F56B66-60A3-48C0-A035-D98C68A30226}" type="pres">
      <dgm:prSet presAssocID="{A28547C4-5DAE-4AE3-838F-1345746F1259}" presName="Name0" presStyleCnt="0">
        <dgm:presLayoutVars>
          <dgm:dir/>
          <dgm:animLvl val="lvl"/>
          <dgm:resizeHandles val="exact"/>
        </dgm:presLayoutVars>
      </dgm:prSet>
      <dgm:spPr/>
    </dgm:pt>
    <dgm:pt modelId="{80C1F490-0D86-44B1-A7B9-CF5996207C70}" type="pres">
      <dgm:prSet presAssocID="{B4AF566D-6DB7-4388-9725-D1A730B628D4}" presName="parTxOnly" presStyleLbl="node1" presStyleIdx="0" presStyleCnt="5">
        <dgm:presLayoutVars>
          <dgm:chMax val="0"/>
          <dgm:chPref val="0"/>
          <dgm:bulletEnabled val="1"/>
        </dgm:presLayoutVars>
      </dgm:prSet>
      <dgm:spPr/>
    </dgm:pt>
    <dgm:pt modelId="{8C9EBA4B-BE83-427C-8031-37EF4422CCD5}" type="pres">
      <dgm:prSet presAssocID="{77FFB199-50B2-44C0-A09B-240BC474512B}" presName="parTxOnlySpace" presStyleCnt="0"/>
      <dgm:spPr/>
    </dgm:pt>
    <dgm:pt modelId="{E9D29423-AB41-411A-A091-F102229BCA78}" type="pres">
      <dgm:prSet presAssocID="{718FF931-EC2F-46E1-947B-8EE6228417EC}" presName="parTxOnly" presStyleLbl="node1" presStyleIdx="1" presStyleCnt="5">
        <dgm:presLayoutVars>
          <dgm:chMax val="0"/>
          <dgm:chPref val="0"/>
          <dgm:bulletEnabled val="1"/>
        </dgm:presLayoutVars>
      </dgm:prSet>
      <dgm:spPr/>
    </dgm:pt>
    <dgm:pt modelId="{33264B6D-69D8-4842-B4D1-2A806700FBA9}" type="pres">
      <dgm:prSet presAssocID="{D89F3D32-13BA-4880-8FB5-784FD0008ACC}" presName="parTxOnlySpace" presStyleCnt="0"/>
      <dgm:spPr/>
    </dgm:pt>
    <dgm:pt modelId="{95DF9590-74DE-4155-BCB1-D7F4C99BFA19}" type="pres">
      <dgm:prSet presAssocID="{6E7479E3-FD75-4C09-8540-23BCD1BB19EF}" presName="parTxOnly" presStyleLbl="node1" presStyleIdx="2" presStyleCnt="5">
        <dgm:presLayoutVars>
          <dgm:chMax val="0"/>
          <dgm:chPref val="0"/>
          <dgm:bulletEnabled val="1"/>
        </dgm:presLayoutVars>
      </dgm:prSet>
      <dgm:spPr/>
    </dgm:pt>
    <dgm:pt modelId="{38A6D819-B92F-4DFB-B981-AD7445711D13}" type="pres">
      <dgm:prSet presAssocID="{2C888930-49A1-4252-8748-01448600A987}" presName="parTxOnlySpace" presStyleCnt="0"/>
      <dgm:spPr/>
    </dgm:pt>
    <dgm:pt modelId="{0A631A03-977D-479B-82E5-57881BFC04AF}" type="pres">
      <dgm:prSet presAssocID="{2692265D-4A9B-4F5A-B764-5DA4481A963B}" presName="parTxOnly" presStyleLbl="node1" presStyleIdx="3" presStyleCnt="5">
        <dgm:presLayoutVars>
          <dgm:chMax val="0"/>
          <dgm:chPref val="0"/>
          <dgm:bulletEnabled val="1"/>
        </dgm:presLayoutVars>
      </dgm:prSet>
      <dgm:spPr/>
    </dgm:pt>
    <dgm:pt modelId="{2EA3F3D2-92B1-444D-AD1E-0E19FFDA75FB}" type="pres">
      <dgm:prSet presAssocID="{C4E8D0DD-9239-459A-978F-8BBC8A8FC274}" presName="parTxOnlySpace" presStyleCnt="0"/>
      <dgm:spPr/>
    </dgm:pt>
    <dgm:pt modelId="{C599F50E-AFC0-48CF-8545-716B3FDC7DF9}" type="pres">
      <dgm:prSet presAssocID="{89E0C7AB-8706-4513-A4C3-5B3AFC7931FA}" presName="parTxOnly" presStyleLbl="node1" presStyleIdx="4" presStyleCnt="5">
        <dgm:presLayoutVars>
          <dgm:chMax val="0"/>
          <dgm:chPref val="0"/>
          <dgm:bulletEnabled val="1"/>
        </dgm:presLayoutVars>
      </dgm:prSet>
      <dgm:spPr/>
    </dgm:pt>
  </dgm:ptLst>
  <dgm:cxnLst>
    <dgm:cxn modelId="{1B26CE04-9EFF-40CE-9E37-84EA8573503A}" srcId="{A28547C4-5DAE-4AE3-838F-1345746F1259}" destId="{718FF931-EC2F-46E1-947B-8EE6228417EC}" srcOrd="1" destOrd="0" parTransId="{8A6CDBD9-714E-41C1-A368-AEDBD0163C04}" sibTransId="{D89F3D32-13BA-4880-8FB5-784FD0008ACC}"/>
    <dgm:cxn modelId="{C20E6F09-35FB-464F-AD63-B61056C80B73}" type="presOf" srcId="{2692265D-4A9B-4F5A-B764-5DA4481A963B}" destId="{0A631A03-977D-479B-82E5-57881BFC04AF}" srcOrd="0" destOrd="0" presId="urn:microsoft.com/office/officeart/2005/8/layout/chevron1"/>
    <dgm:cxn modelId="{4637D929-A291-48D7-A0D4-8218AF2B76CE}" type="presOf" srcId="{718FF931-EC2F-46E1-947B-8EE6228417EC}" destId="{E9D29423-AB41-411A-A091-F102229BCA78}" srcOrd="0" destOrd="0" presId="urn:microsoft.com/office/officeart/2005/8/layout/chevron1"/>
    <dgm:cxn modelId="{C2612263-47AA-4ED6-A010-6DD92B556058}" srcId="{A28547C4-5DAE-4AE3-838F-1345746F1259}" destId="{B4AF566D-6DB7-4388-9725-D1A730B628D4}" srcOrd="0" destOrd="0" parTransId="{CD320429-A5A9-49D9-B65F-BBFC91B700D0}" sibTransId="{77FFB199-50B2-44C0-A09B-240BC474512B}"/>
    <dgm:cxn modelId="{8DB98059-C72F-4060-AE1D-661101F7334A}" type="presOf" srcId="{6E7479E3-FD75-4C09-8540-23BCD1BB19EF}" destId="{95DF9590-74DE-4155-BCB1-D7F4C99BFA19}" srcOrd="0" destOrd="0" presId="urn:microsoft.com/office/officeart/2005/8/layout/chevron1"/>
    <dgm:cxn modelId="{305A607F-054F-4842-BC49-510E0D82B3FC}" srcId="{A28547C4-5DAE-4AE3-838F-1345746F1259}" destId="{6E7479E3-FD75-4C09-8540-23BCD1BB19EF}" srcOrd="2" destOrd="0" parTransId="{60D79484-9771-4E01-A5E2-082FB379633B}" sibTransId="{2C888930-49A1-4252-8748-01448600A987}"/>
    <dgm:cxn modelId="{AB1B9D7F-2550-4FCC-868B-FAE0C08873E3}" srcId="{A28547C4-5DAE-4AE3-838F-1345746F1259}" destId="{89E0C7AB-8706-4513-A4C3-5B3AFC7931FA}" srcOrd="4" destOrd="0" parTransId="{35F56BFD-E10D-4546-BEE8-4E72F50CBE4B}" sibTransId="{16C7474D-D38E-4578-BA0C-7E27F068F177}"/>
    <dgm:cxn modelId="{33A89482-2515-4C16-8BD1-F58EB74B6B29}" srcId="{A28547C4-5DAE-4AE3-838F-1345746F1259}" destId="{2692265D-4A9B-4F5A-B764-5DA4481A963B}" srcOrd="3" destOrd="0" parTransId="{995A6C18-B5F9-44A4-B09A-AB461D510987}" sibTransId="{C4E8D0DD-9239-459A-978F-8BBC8A8FC274}"/>
    <dgm:cxn modelId="{56770992-2C8D-4075-9631-8B6EFAC4E1A3}" type="presOf" srcId="{B4AF566D-6DB7-4388-9725-D1A730B628D4}" destId="{80C1F490-0D86-44B1-A7B9-CF5996207C70}" srcOrd="0" destOrd="0" presId="urn:microsoft.com/office/officeart/2005/8/layout/chevron1"/>
    <dgm:cxn modelId="{64CF069D-A7FF-49A6-9ED8-E4893A41EC55}" type="presOf" srcId="{A28547C4-5DAE-4AE3-838F-1345746F1259}" destId="{80F56B66-60A3-48C0-A035-D98C68A30226}" srcOrd="0" destOrd="0" presId="urn:microsoft.com/office/officeart/2005/8/layout/chevron1"/>
    <dgm:cxn modelId="{FC4DA3EF-75C4-4BA2-85C1-63F52EE9B388}" type="presOf" srcId="{89E0C7AB-8706-4513-A4C3-5B3AFC7931FA}" destId="{C599F50E-AFC0-48CF-8545-716B3FDC7DF9}" srcOrd="0" destOrd="0" presId="urn:microsoft.com/office/officeart/2005/8/layout/chevron1"/>
    <dgm:cxn modelId="{B87C2B2F-231B-4903-B3C1-B0843874DE7D}" type="presParOf" srcId="{80F56B66-60A3-48C0-A035-D98C68A30226}" destId="{80C1F490-0D86-44B1-A7B9-CF5996207C70}" srcOrd="0" destOrd="0" presId="urn:microsoft.com/office/officeart/2005/8/layout/chevron1"/>
    <dgm:cxn modelId="{9F0DBE6E-C7C1-4405-B68C-1F5BD6285583}" type="presParOf" srcId="{80F56B66-60A3-48C0-A035-D98C68A30226}" destId="{8C9EBA4B-BE83-427C-8031-37EF4422CCD5}" srcOrd="1" destOrd="0" presId="urn:microsoft.com/office/officeart/2005/8/layout/chevron1"/>
    <dgm:cxn modelId="{0E129085-819C-45D8-AE94-FFCA596F96EF}" type="presParOf" srcId="{80F56B66-60A3-48C0-A035-D98C68A30226}" destId="{E9D29423-AB41-411A-A091-F102229BCA78}" srcOrd="2" destOrd="0" presId="urn:microsoft.com/office/officeart/2005/8/layout/chevron1"/>
    <dgm:cxn modelId="{362BA173-CF4A-48F6-9519-89E501601D09}" type="presParOf" srcId="{80F56B66-60A3-48C0-A035-D98C68A30226}" destId="{33264B6D-69D8-4842-B4D1-2A806700FBA9}" srcOrd="3" destOrd="0" presId="urn:microsoft.com/office/officeart/2005/8/layout/chevron1"/>
    <dgm:cxn modelId="{09BA4CDE-8850-437D-BF58-BA569D2E465C}" type="presParOf" srcId="{80F56B66-60A3-48C0-A035-D98C68A30226}" destId="{95DF9590-74DE-4155-BCB1-D7F4C99BFA19}" srcOrd="4" destOrd="0" presId="urn:microsoft.com/office/officeart/2005/8/layout/chevron1"/>
    <dgm:cxn modelId="{D482DC63-5ACD-4735-82CF-FC9F65CA9398}" type="presParOf" srcId="{80F56B66-60A3-48C0-A035-D98C68A30226}" destId="{38A6D819-B92F-4DFB-B981-AD7445711D13}" srcOrd="5" destOrd="0" presId="urn:microsoft.com/office/officeart/2005/8/layout/chevron1"/>
    <dgm:cxn modelId="{8EB4004D-7904-4749-B763-697906EF4FC7}" type="presParOf" srcId="{80F56B66-60A3-48C0-A035-D98C68A30226}" destId="{0A631A03-977D-479B-82E5-57881BFC04AF}" srcOrd="6" destOrd="0" presId="urn:microsoft.com/office/officeart/2005/8/layout/chevron1"/>
    <dgm:cxn modelId="{294F7379-4EE1-4FD6-AB66-5F50AB7C1702}" type="presParOf" srcId="{80F56B66-60A3-48C0-A035-D98C68A30226}" destId="{2EA3F3D2-92B1-444D-AD1E-0E19FFDA75FB}" srcOrd="7" destOrd="0" presId="urn:microsoft.com/office/officeart/2005/8/layout/chevron1"/>
    <dgm:cxn modelId="{0C8246E4-7EA4-4FA3-9856-E9765A444072}" type="presParOf" srcId="{80F56B66-60A3-48C0-A035-D98C68A30226}" destId="{C599F50E-AFC0-48CF-8545-716B3FDC7DF9}"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1F490-0D86-44B1-A7B9-CF5996207C70}">
      <dsp:nvSpPr>
        <dsp:cNvPr id="0" name=""/>
        <dsp:cNvSpPr/>
      </dsp:nvSpPr>
      <dsp:spPr>
        <a:xfrm>
          <a:off x="1984" y="0"/>
          <a:ext cx="1766093" cy="639813"/>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AI Actual Ability</a:t>
          </a:r>
        </a:p>
      </dsp:txBody>
      <dsp:txXfrm>
        <a:off x="321891" y="0"/>
        <a:ext cx="1126280" cy="639813"/>
      </dsp:txXfrm>
    </dsp:sp>
    <dsp:sp modelId="{E9D29423-AB41-411A-A091-F102229BCA78}">
      <dsp:nvSpPr>
        <dsp:cNvPr id="0" name=""/>
        <dsp:cNvSpPr/>
      </dsp:nvSpPr>
      <dsp:spPr>
        <a:xfrm>
          <a:off x="1591468" y="0"/>
          <a:ext cx="1766093" cy="639813"/>
        </a:xfrm>
        <a:prstGeom prst="chevron">
          <a:avLst/>
        </a:prstGeom>
        <a:solidFill>
          <a:schemeClr val="accent3">
            <a:hueOff val="0"/>
            <a:satOff val="0"/>
            <a:lumOff val="-2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Belief</a:t>
          </a:r>
        </a:p>
      </dsp:txBody>
      <dsp:txXfrm>
        <a:off x="1911375" y="0"/>
        <a:ext cx="1126280" cy="639813"/>
      </dsp:txXfrm>
    </dsp:sp>
    <dsp:sp modelId="{95DF9590-74DE-4155-BCB1-D7F4C99BFA19}">
      <dsp:nvSpPr>
        <dsp:cNvPr id="0" name=""/>
        <dsp:cNvSpPr/>
      </dsp:nvSpPr>
      <dsp:spPr>
        <a:xfrm>
          <a:off x="3180953" y="0"/>
          <a:ext cx="1766093" cy="639813"/>
        </a:xfrm>
        <a:prstGeom prst="chevron">
          <a:avLst/>
        </a:prstGeom>
        <a:solidFill>
          <a:schemeClr val="accent3">
            <a:hueOff val="0"/>
            <a:satOff val="0"/>
            <a:lumOff val="-5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Attitude</a:t>
          </a:r>
        </a:p>
      </dsp:txBody>
      <dsp:txXfrm>
        <a:off x="3500860" y="0"/>
        <a:ext cx="1126280" cy="639813"/>
      </dsp:txXfrm>
    </dsp:sp>
    <dsp:sp modelId="{0A631A03-977D-479B-82E5-57881BFC04AF}">
      <dsp:nvSpPr>
        <dsp:cNvPr id="0" name=""/>
        <dsp:cNvSpPr/>
      </dsp:nvSpPr>
      <dsp:spPr>
        <a:xfrm>
          <a:off x="4770437" y="0"/>
          <a:ext cx="1766093" cy="639813"/>
        </a:xfrm>
        <a:prstGeom prst="chevron">
          <a:avLst/>
        </a:prstGeom>
        <a:solidFill>
          <a:schemeClr val="accent3">
            <a:hueOff val="0"/>
            <a:satOff val="0"/>
            <a:lumOff val="-7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Intention</a:t>
          </a:r>
        </a:p>
      </dsp:txBody>
      <dsp:txXfrm>
        <a:off x="5090344" y="0"/>
        <a:ext cx="1126280" cy="639813"/>
      </dsp:txXfrm>
    </dsp:sp>
    <dsp:sp modelId="{C599F50E-AFC0-48CF-8545-716B3FDC7DF9}">
      <dsp:nvSpPr>
        <dsp:cNvPr id="0" name=""/>
        <dsp:cNvSpPr/>
      </dsp:nvSpPr>
      <dsp:spPr>
        <a:xfrm>
          <a:off x="6359921" y="0"/>
          <a:ext cx="1766093" cy="639813"/>
        </a:xfrm>
        <a:prstGeom prst="chevron">
          <a:avLst/>
        </a:prstGeom>
        <a:solidFill>
          <a:schemeClr val="accent3">
            <a:hueOff val="0"/>
            <a:satOff val="0"/>
            <a:lumOff val="-10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Behavior</a:t>
          </a:r>
        </a:p>
      </dsp:txBody>
      <dsp:txXfrm>
        <a:off x="6679828" y="0"/>
        <a:ext cx="1126280" cy="63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3ADF0-351E-47BC-8C79-48DB4F8093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9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…according to short refactored HRI Trust Scale items which capture trust antecedents to estimate situational trust</a:t>
            </a:r>
          </a:p>
          <a:p>
            <a:pPr marL="228600" indent="-2286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Generally, participants’ judgements of low performing AI were higher following an experience with a high performing AI and lower following an experience with a low performing AI. </a:t>
            </a:r>
            <a:r>
              <a:rPr lang="en-US" dirty="0"/>
              <a:t>This is especially true when the AI is performing poorly</a:t>
            </a:r>
          </a:p>
          <a:p>
            <a:pPr marL="228600" indent="-228600">
              <a:buFont typeface="+mj-lt"/>
              <a:buAutoNum type="arabicPeriod"/>
            </a:pPr>
            <a:r>
              <a:rPr lang="en-US" dirty="0"/>
              <a:t>Trust was the only component relative to other antecedents to register previous experience when AI performed highly. More interesting is that while </a:t>
            </a:r>
            <a:r>
              <a:rPr lang="en-US" sz="1800" dirty="0">
                <a:effectLst/>
                <a:latin typeface="Calibri" panose="020F0502020204030204" pitchFamily="34" charset="0"/>
                <a:ea typeface="Calibri" panose="020F0502020204030204" pitchFamily="34" charset="0"/>
                <a:cs typeface="Times New Roman" panose="02020603050405020304" pitchFamily="18" charset="0"/>
              </a:rPr>
              <a:t>performance characteristics (as trust antecedents) are recognized and appreciated, changes in willingness to trust are more gradual.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Participant workload was higher when AI performed poorly possibly reflecting additional monitoring activity or reduced capacity due to other task performance processes like coping.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Cross-check ratio is a good target for an objective measure of trust, but can be confounded when </a:t>
            </a:r>
            <a:r>
              <a:rPr lang="en-US" dirty="0" err="1"/>
              <a:t>multilple</a:t>
            </a:r>
            <a:r>
              <a:rPr lang="en-US" dirty="0"/>
              <a:t> behaviors bear on the outcome. In this case, participants monitored outside of primary test area because they didn’t trust AI performance, but also because they needed to be ready to call a kill when it performed well.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Galvanic skin response (GSR) demonstrated strong predictive power in both pre- and post-merge periods. Heart Rate (HR) in the pre-merge phase was consistently positively correlated with subjective trust, but post-merge phase heart rate was not reliably correlated. Heart rate variability (HRV) in the pre-merge phase was correlated with subjective trust and this relationship held (albeit slightly attenuated) in the post-merge phase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Prediction tended to be much stronger in the second of two consecutive experiences with the same level of AI. This tells us that as attitudes are in flux, so to are physiological indices. This assessment was done with information averaged across a card, but a more fine grained look should show more reliable prediction.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This finding lends credence to the idea that objective and subjective measures may dissociate when workload or stress reduce spare mental capacity for conscious deliberation and implicit trust is featured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 logistic regression model constructed from physiological indices and eye tracking behavior predicted whether or not pilots took manual control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This is derived from the fact that on Schaefer’s (2016) scale, the item “Trustworthiness alone correlated significantly with the single item trust measures thought to tap affective trust, the correlation between this item (corresponding to a trust judgement) and other items (trust antecedents; e.g., “Predictable”) changed from the low to high performing condition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earlier experiences, transparency (supporting early analytical trust processes) and predictability (supporting analogical trust pattern matching and affective trust processes – e.g., did each action confirm or violate mental model and by extension trust) may serve as the most important early trust signals, while judgements of reliability, fit for mission needs, and trustworthiness perceptions are still forming. In later experiences, perception of these latter antecedents may be better formed and more reliable and predictability and transparency signals may not be relied upon as much to inform trust judgements.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cs typeface="Times New Roman" panose="02020603050405020304" pitchFamily="18" charset="0"/>
              </a:rPr>
              <a:t>Note – “risk, SA, and workload” served as contextual factors for understanding intention formation (or situational trust – the part of the trust attitude activated by a particular situation)</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3ADF0-351E-47BC-8C79-48DB4F8093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25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…according to short refactored HRI Trust Scale items which capture trust antecedents to estimate situational trust</a:t>
            </a:r>
          </a:p>
          <a:p>
            <a:pPr marL="228600" indent="-2286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Generally, participants’ judgements of low performing AI were higher following an experience with a high performing AI and lower following an experience with a low performing AI. </a:t>
            </a:r>
            <a:r>
              <a:rPr lang="en-US" dirty="0"/>
              <a:t>This is especially true when the AI is performing poorly</a:t>
            </a:r>
          </a:p>
          <a:p>
            <a:pPr marL="228600" indent="-228600">
              <a:buFont typeface="+mj-lt"/>
              <a:buAutoNum type="arabicPeriod"/>
            </a:pPr>
            <a:r>
              <a:rPr lang="en-US" dirty="0"/>
              <a:t>Trust was the only component relative to other antecedents to register previous experience when AI performed highly. More interesting is that while </a:t>
            </a:r>
            <a:r>
              <a:rPr lang="en-US" sz="1800" dirty="0">
                <a:effectLst/>
                <a:latin typeface="Calibri" panose="020F0502020204030204" pitchFamily="34" charset="0"/>
                <a:ea typeface="Calibri" panose="020F0502020204030204" pitchFamily="34" charset="0"/>
                <a:cs typeface="Times New Roman" panose="02020603050405020304" pitchFamily="18" charset="0"/>
              </a:rPr>
              <a:t>performance characteristics (as trust antecedents) are recognized and appreciated, changes in willingness to trust are more gradual.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Participant workload was higher when AI performed poorly possibly reflecting additional monitoring activity or reduced capacity due to other task performance processes like coping.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Cross-check ratio is a good target for an objective measure of trust, but can be confounded when </a:t>
            </a:r>
            <a:r>
              <a:rPr lang="en-US" dirty="0" err="1"/>
              <a:t>multilple</a:t>
            </a:r>
            <a:r>
              <a:rPr lang="en-US" dirty="0"/>
              <a:t> behaviors bear on the outcome. In this case, participants monitored outside of primary test area because they didn’t trust AI performance, but also because they needed to be ready to call a kill when it performed well.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Galvanic skin response (GSR) demonstrated strong predictive power in both pre- and post-merge periods. Heart Rate (HR) in the pre-merge phase was consistently positively correlated with subjective trust, but post-merge phase heart rate was not reliably correlated. Heart rate variability (HRV) in the pre-merge phase was correlated with subjective trust and this relationship held (albeit slightly attenuated) in the post-merge phase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Prediction tended to be much stronger in the second of two consecutive experiences with the same level of AI. This tells us that as attitudes are in flux, so to are physiological indices. This assessment was done with information averaged across a card, but a more fine grained look should show more reliable prediction.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This finding lends credence to the idea that objective and subjective measures may dissociate when workload or stress reduce spare mental capacity for conscious deliberation and implicit trust is featured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 logistic regression model constructed from physiological indices and eye tracking behavior predicted whether or not pilots took manual control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This is derived from the fact that on Schaefer’s (2016) scale, the item “Trustworthiness alone correlated significantly with the single item trust measures thought to tap affective trust, the correlation between this item (corresponding to a trust judgement) and other items (trust antecedents; e.g., “Predictable”) changed from the low to high performing condition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earlier experiences, transparency (supporting early analytical trust processes) and predictability (supporting analogical trust pattern matching and affective trust processes – e.g., did each action confirm or violate mental model and by extension trust) may serve as the most important early trust signals, while judgements of reliability, fit for mission needs, and trustworthiness perceptions are still forming. In later experiences, perception of these latter antecedents may be better formed and more reliable and predictability and transparency signals may not be relied upon as much to inform trust judgements.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cs typeface="Times New Roman" panose="02020603050405020304" pitchFamily="18" charset="0"/>
              </a:rPr>
              <a:t>Note – “risk, SA, and workload” served as contextual factors for understanding intention formation (or situational trust – the part of the trust attitude activated by a particular situation)</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3ADF0-351E-47BC-8C79-48DB4F8093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36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Prediction tended to be much stronger in the second of two consecutive experiences with the same level of AI. This tells us that as attitudes are in flux, so to are physiological indices. This assessment was done with information averaged across a card, but a more fine grained look should show more reliable prediction.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This finding lends credence to the idea that objective and subjective measures may dissociate when workload or stress reduce spare mental capacity for conscious deliberation and implicit trust is featured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 logistic regression model constructed from physiological indices and eye tracking behavior predicted whether or not pilots took manual control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This is derived from the fact that on Schaefer’s (2016) scale, the item “Trustworthiness alone correlated significantly with the single item trust measures thought to tap affective trust, the correlation between this item (corresponding to a trust judgement) and other items (trust antecedents; e.g., “Predictable”) changed from the low to high performing condition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earlier experiences, transparency (supporting early analytical trust processes) and predictability (supporting analogical trust pattern matching and affective trust processes – e.g., did each action confirm or violate mental model and by extension trust) may serve as the most important early trust signals, while judgements of reliability, fit for mission needs, and trustworthiness perceptions are still forming. In later experiences, perception of these latter antecedents may be better formed and more reliable and predictability and transparency signals may not be relied upon as much to inform trust judgements.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cs typeface="Times New Roman" panose="02020603050405020304" pitchFamily="18" charset="0"/>
              </a:rPr>
              <a:t>Note – “risk, SA, and workload” served as contextual factors for understanding intention formation (or situational trust – the part of the trust attitude activated by a particular situation)</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3ADF0-351E-47BC-8C79-48DB4F8093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175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Prediction tended to be much stronger in the second of two consecutive experiences with the same level of AI. This tells us that as attitudes are in flux, so to are physiological indices. This assessment was done with information averaged across a card, but a more fine grained look should show more reliable prediction.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This finding lends credence to the idea that objective and subjective measures may dissociate when workload or stress reduce spare mental capacity for conscious deliberation and implicit trust is featured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 logistic regression model constructed from physiological indices and eye tracking behavior predicted whether or not pilots took manual control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This is derived from the fact that on Schaefer’s (2016) scale, the item “Trustworthiness alone correlated significantly with the single item trust measures thought to tap affective trust, the correlation between this item (corresponding to a trust judgement) and other items (trust antecedents; e.g., “Predictable”) changed from the low to high performing condition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earlier experiences, transparency (supporting early analytical trust processes) and predictability (supporting analogical trust pattern matching and affective trust processes – e.g., did each action confirm or violate mental model and by extension trust) may serve as the most important early trust signals, while judgements of reliability, fit for mission needs, and trustworthiness perceptions are still forming. In later experiences, perception of these latter antecedents may be better formed and more reliable and predictability and transparency signals may not be relied upon as much to inform trust judgements.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cs typeface="Times New Roman" panose="02020603050405020304" pitchFamily="18" charset="0"/>
              </a:rPr>
              <a:t>Note – “risk, SA, and workload” served as contextual factors for understanding intention formation (or situational trust – the part of the trust attitude activated by a particular situation)</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3ADF0-351E-47BC-8C79-48DB4F8093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21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3ADF0-351E-47BC-8C79-48DB4F8093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661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83ADF0-351E-47BC-8C79-48DB4F8093B4}" type="slidenum">
              <a:rPr lang="en-US" smtClean="0"/>
              <a:t>55</a:t>
            </a:fld>
            <a:endParaRPr lang="en-US" dirty="0"/>
          </a:p>
        </p:txBody>
      </p:sp>
    </p:spTree>
    <p:extLst>
      <p:ext uri="{BB962C8B-B14F-4D97-AF65-F5344CB8AC3E}">
        <p14:creationId xmlns:p14="http://schemas.microsoft.com/office/powerpoint/2010/main" val="2004317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83ADF0-351E-47BC-8C79-48DB4F8093B4}" type="slidenum">
              <a:rPr lang="en-US" smtClean="0"/>
              <a:t>56</a:t>
            </a:fld>
            <a:endParaRPr lang="en-US" dirty="0"/>
          </a:p>
        </p:txBody>
      </p:sp>
    </p:spTree>
    <p:extLst>
      <p:ext uri="{BB962C8B-B14F-4D97-AF65-F5344CB8AC3E}">
        <p14:creationId xmlns:p14="http://schemas.microsoft.com/office/powerpoint/2010/main" val="1180689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8426D3-F232-2845-BA65-F429C8D172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08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a description of SA and short synopsis of its importance from Endsley 1995, then link to SAT model (straightforwardly)</a:t>
            </a:r>
          </a:p>
          <a:p>
            <a:endParaRPr lang="en-US" dirty="0"/>
          </a:p>
          <a:p>
            <a:r>
              <a:rPr lang="en-US" dirty="0"/>
              <a:t>Note that in addition to the content of the SAT levels supporting SA, they support trust antecedents</a:t>
            </a:r>
          </a:p>
        </p:txBody>
      </p:sp>
      <p:sp>
        <p:nvSpPr>
          <p:cNvPr id="4" name="Slide Number Placeholder 3"/>
          <p:cNvSpPr>
            <a:spLocks noGrp="1"/>
          </p:cNvSpPr>
          <p:nvPr>
            <p:ph type="sldNum" sz="quarter" idx="5"/>
          </p:nvPr>
        </p:nvSpPr>
        <p:spPr/>
        <p:txBody>
          <a:bodyPr/>
          <a:lstStyle/>
          <a:p>
            <a:fld id="{5483ADF0-351E-47BC-8C79-48DB4F8093B4}" type="slidenum">
              <a:rPr lang="en-US" smtClean="0"/>
              <a:t>26</a:t>
            </a:fld>
            <a:endParaRPr lang="en-US" dirty="0"/>
          </a:p>
        </p:txBody>
      </p:sp>
    </p:spTree>
    <p:extLst>
      <p:ext uri="{BB962C8B-B14F-4D97-AF65-F5344CB8AC3E}">
        <p14:creationId xmlns:p14="http://schemas.microsoft.com/office/powerpoint/2010/main" val="351100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83ADF0-351E-47BC-8C79-48DB4F8093B4}" type="slidenum">
              <a:rPr lang="en-US" smtClean="0"/>
              <a:t>27</a:t>
            </a:fld>
            <a:endParaRPr lang="en-US" dirty="0"/>
          </a:p>
        </p:txBody>
      </p:sp>
    </p:spTree>
    <p:extLst>
      <p:ext uri="{BB962C8B-B14F-4D97-AF65-F5344CB8AC3E}">
        <p14:creationId xmlns:p14="http://schemas.microsoft.com/office/powerpoint/2010/main" val="33959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Prominent &amp; innovative examples…</a:t>
            </a:r>
          </a:p>
        </p:txBody>
      </p:sp>
      <p:sp>
        <p:nvSpPr>
          <p:cNvPr id="4" name="Slide Number Placeholder 3"/>
          <p:cNvSpPr>
            <a:spLocks noGrp="1"/>
          </p:cNvSpPr>
          <p:nvPr>
            <p:ph type="sldNum" sz="quarter" idx="5"/>
          </p:nvPr>
        </p:nvSpPr>
        <p:spPr/>
        <p:txBody>
          <a:bodyPr/>
          <a:lstStyle/>
          <a:p>
            <a:fld id="{5483ADF0-351E-47BC-8C79-48DB4F8093B4}" type="slidenum">
              <a:rPr lang="en-US" smtClean="0"/>
              <a:t>33</a:t>
            </a:fld>
            <a:endParaRPr lang="en-US" dirty="0"/>
          </a:p>
        </p:txBody>
      </p:sp>
    </p:spTree>
    <p:extLst>
      <p:ext uri="{BB962C8B-B14F-4D97-AF65-F5344CB8AC3E}">
        <p14:creationId xmlns:p14="http://schemas.microsoft.com/office/powerpoint/2010/main" val="359071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83ADF0-351E-47BC-8C79-48DB4F8093B4}" type="slidenum">
              <a:rPr lang="en-US" smtClean="0"/>
              <a:t>35</a:t>
            </a:fld>
            <a:endParaRPr lang="en-US" dirty="0"/>
          </a:p>
        </p:txBody>
      </p:sp>
    </p:spTree>
    <p:extLst>
      <p:ext uri="{BB962C8B-B14F-4D97-AF65-F5344CB8AC3E}">
        <p14:creationId xmlns:p14="http://schemas.microsoft.com/office/powerpoint/2010/main" val="71296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provide citations where possible</a:t>
            </a:r>
          </a:p>
        </p:txBody>
      </p:sp>
      <p:sp>
        <p:nvSpPr>
          <p:cNvPr id="4" name="Slide Number Placeholder 3"/>
          <p:cNvSpPr>
            <a:spLocks noGrp="1"/>
          </p:cNvSpPr>
          <p:nvPr>
            <p:ph type="sldNum" sz="quarter" idx="5"/>
          </p:nvPr>
        </p:nvSpPr>
        <p:spPr/>
        <p:txBody>
          <a:bodyPr/>
          <a:lstStyle/>
          <a:p>
            <a:fld id="{5483ADF0-351E-47BC-8C79-48DB4F8093B4}" type="slidenum">
              <a:rPr lang="en-US" smtClean="0"/>
              <a:t>36</a:t>
            </a:fld>
            <a:endParaRPr lang="en-US" dirty="0"/>
          </a:p>
        </p:txBody>
      </p:sp>
    </p:spTree>
    <p:extLst>
      <p:ext uri="{BB962C8B-B14F-4D97-AF65-F5344CB8AC3E}">
        <p14:creationId xmlns:p14="http://schemas.microsoft.com/office/powerpoint/2010/main" val="331740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Parasuraman on Etiquette</a:t>
            </a:r>
          </a:p>
          <a:p>
            <a:endParaRPr lang="en-US" dirty="0"/>
          </a:p>
          <a:p>
            <a:r>
              <a:rPr lang="en-US" dirty="0"/>
              <a:t>Social Engineering includes establishing power relationships, face threat positive and negative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39</a:t>
            </a:fld>
            <a:endParaRPr lang="en-US" dirty="0"/>
          </a:p>
        </p:txBody>
      </p:sp>
    </p:spTree>
    <p:extLst>
      <p:ext uri="{BB962C8B-B14F-4D97-AF65-F5344CB8AC3E}">
        <p14:creationId xmlns:p14="http://schemas.microsoft.com/office/powerpoint/2010/main" val="250929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8F98B26-53A6-4B5F-ABB9-D71CBF7141F1}" type="slidenum">
              <a:rPr kumimoji="0" lang="en-US" sz="1200" b="0" i="0" u="none" strike="noStrike" kern="1200" cap="none" spc="0" normalizeH="0" baseline="-25000" noProof="0" smtClean="0">
                <a:ln>
                  <a:noFill/>
                </a:ln>
                <a:solidFill>
                  <a:srgbClr val="000000"/>
                </a:solidFill>
                <a:effectLst/>
                <a:uLnTx/>
                <a:uFillTx/>
                <a:latin typeface="Arial" charset="0"/>
                <a:ea typeface="ヒラギノ角ゴ Pro W3" pitchFamily="28"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25000" noProof="0">
              <a:ln>
                <a:noFill/>
              </a:ln>
              <a:solidFill>
                <a:srgbClr val="000000"/>
              </a:solidFill>
              <a:effectLst/>
              <a:uLnTx/>
              <a:uFillTx/>
              <a:latin typeface="Arial" charset="0"/>
              <a:ea typeface="ヒラギノ角ゴ Pro W3" pitchFamily="28" charset="-128"/>
              <a:cs typeface="+mn-cs"/>
            </a:endParaRPr>
          </a:p>
        </p:txBody>
      </p:sp>
    </p:spTree>
    <p:extLst>
      <p:ext uri="{BB962C8B-B14F-4D97-AF65-F5344CB8AC3E}">
        <p14:creationId xmlns:p14="http://schemas.microsoft.com/office/powerpoint/2010/main" val="426267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3ADF0-351E-47BC-8C79-48DB4F8093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377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6800"/>
            <a:ext cx="12192000" cy="1357376"/>
          </a:xfrm>
          <a:prstGeom prst="rect">
            <a:avLst/>
          </a:prstGeom>
        </p:spPr>
      </p:pic>
      <p:sp>
        <p:nvSpPr>
          <p:cNvPr id="3" name="Rectangle 3">
            <a:extLst>
              <a:ext uri="{FF2B5EF4-FFF2-40B4-BE49-F238E27FC236}">
                <a16:creationId xmlns:a16="http://schemas.microsoft.com/office/drawing/2014/main" id="{A766377A-1CC7-F23C-F050-9E1DCE18A19A}"/>
              </a:ext>
            </a:extLst>
          </p:cNvPr>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6" name="Picture 5" descr="Text, logo&#10;&#10;Description automatically generated">
            <a:extLst>
              <a:ext uri="{FF2B5EF4-FFF2-40B4-BE49-F238E27FC236}">
                <a16:creationId xmlns:a16="http://schemas.microsoft.com/office/drawing/2014/main" id="{C4D1BEE9-8F14-69B8-58BA-5D627C31D0F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37392" y="6352841"/>
            <a:ext cx="1094689" cy="438303"/>
          </a:xfrm>
          <a:prstGeom prst="rect">
            <a:avLst/>
          </a:prstGeom>
        </p:spPr>
      </p:pic>
      <p:pic>
        <p:nvPicPr>
          <p:cNvPr id="7" name="Picture 6" descr="Icon&#10;&#10;Description automatically generated">
            <a:extLst>
              <a:ext uri="{FF2B5EF4-FFF2-40B4-BE49-F238E27FC236}">
                <a16:creationId xmlns:a16="http://schemas.microsoft.com/office/drawing/2014/main" id="{C73F2B42-8C5E-9E9F-6EEB-8313D0556BD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1866" t="14373" r="23364" b="14479"/>
          <a:stretch/>
        </p:blipFill>
        <p:spPr>
          <a:xfrm>
            <a:off x="11440127" y="6051587"/>
            <a:ext cx="754512" cy="7573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FA5382-539F-4DB4-A81B-BB499B0ED72F}"/>
              </a:ext>
            </a:extLst>
          </p:cNvPr>
          <p:cNvSpPr/>
          <p:nvPr userDrawn="1"/>
        </p:nvSpPr>
        <p:spPr>
          <a:xfrm>
            <a:off x="487681" y="0"/>
            <a:ext cx="11704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7CC844-9095-4369-95FC-0109883013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2992310" y="704260"/>
            <a:ext cx="7026032" cy="48889"/>
          </a:xfrm>
          <a:prstGeom prst="rect">
            <a:avLst/>
          </a:prstGeom>
        </p:spPr>
      </p:pic>
      <p:sp>
        <p:nvSpPr>
          <p:cNvPr id="6" name="Title 1">
            <a:extLst>
              <a:ext uri="{FF2B5EF4-FFF2-40B4-BE49-F238E27FC236}">
                <a16:creationId xmlns:a16="http://schemas.microsoft.com/office/drawing/2014/main" id="{2F72EE9E-3A94-4BA5-9419-5D703C718D1F}"/>
              </a:ext>
            </a:extLst>
          </p:cNvPr>
          <p:cNvSpPr>
            <a:spLocks noGrp="1"/>
          </p:cNvSpPr>
          <p:nvPr>
            <p:ph type="ctrTitle" hasCustomPrompt="1"/>
          </p:nvPr>
        </p:nvSpPr>
        <p:spPr>
          <a:xfrm>
            <a:off x="1778923" y="0"/>
            <a:ext cx="9048733" cy="749980"/>
          </a:xfrm>
        </p:spPr>
        <p:txBody>
          <a:bodyPr anchor="b">
            <a:normAutofit/>
          </a:bodyPr>
          <a:lstStyle>
            <a:lvl1pPr algn="ctr">
              <a:defRPr sz="3500">
                <a:solidFill>
                  <a:srgbClr val="FFC819"/>
                </a:solidFill>
                <a:effectLst>
                  <a:outerShdw blurRad="25400" dist="50800" dir="2700000" algn="tl" rotWithShape="0">
                    <a:prstClr val="black">
                      <a:alpha val="70000"/>
                    </a:prstClr>
                  </a:outerShdw>
                </a:effectLst>
              </a:defRPr>
            </a:lvl1pPr>
          </a:lstStyle>
          <a:p>
            <a:r>
              <a:rPr lang="en-US" dirty="0"/>
              <a:t>Click to Edit Title</a:t>
            </a:r>
          </a:p>
        </p:txBody>
      </p:sp>
      <p:sp>
        <p:nvSpPr>
          <p:cNvPr id="3" name="Content Placeholder 2">
            <a:extLst>
              <a:ext uri="{FF2B5EF4-FFF2-40B4-BE49-F238E27FC236}">
                <a16:creationId xmlns:a16="http://schemas.microsoft.com/office/drawing/2014/main" id="{7BF780D3-5FC6-45C4-9D28-F25A2157FC2B}"/>
              </a:ext>
            </a:extLst>
          </p:cNvPr>
          <p:cNvSpPr>
            <a:spLocks noGrp="1"/>
          </p:cNvSpPr>
          <p:nvPr>
            <p:ph sz="quarter" idx="12"/>
          </p:nvPr>
        </p:nvSpPr>
        <p:spPr>
          <a:xfrm>
            <a:off x="881380" y="1059508"/>
            <a:ext cx="10822940" cy="5094232"/>
          </a:xfrm>
        </p:spPr>
        <p:txBody>
          <a:bodyPr/>
          <a:lstStyle>
            <a:lvl1pPr marL="342900" indent="-342900">
              <a:buFont typeface="Arial" panose="020B0604020202020204" pitchFamily="34" charset="0"/>
              <a:buChar char="•"/>
              <a:defRPr sz="2400">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3E6E8DF1-18CA-4175-8005-AAE447655AB7}"/>
              </a:ext>
            </a:extLst>
          </p:cNvPr>
          <p:cNvSpPr>
            <a:spLocks noGrp="1"/>
          </p:cNvSpPr>
          <p:nvPr>
            <p:ph type="dt" sz="half" idx="13"/>
          </p:nvPr>
        </p:nvSpPr>
        <p:spPr/>
        <p:txBody>
          <a:bodyPr/>
          <a:lstStyle/>
          <a:p>
            <a:fld id="{F0415886-3820-4DF3-ACED-98B181A3A239}" type="datetime1">
              <a:rPr lang="en-US" smtClean="0"/>
              <a:t>11/9/2023</a:t>
            </a:fld>
            <a:endParaRPr lang="en-US" dirty="0"/>
          </a:p>
        </p:txBody>
      </p:sp>
      <p:sp>
        <p:nvSpPr>
          <p:cNvPr id="7" name="Footer Placeholder 6">
            <a:extLst>
              <a:ext uri="{FF2B5EF4-FFF2-40B4-BE49-F238E27FC236}">
                <a16:creationId xmlns:a16="http://schemas.microsoft.com/office/drawing/2014/main" id="{ABC8F4E1-EE1F-45C5-A8F4-4918D32549D3}"/>
              </a:ext>
            </a:extLst>
          </p:cNvPr>
          <p:cNvSpPr>
            <a:spLocks noGrp="1"/>
          </p:cNvSpPr>
          <p:nvPr>
            <p:ph type="ftr" sz="quarter" idx="14"/>
          </p:nvPr>
        </p:nvSpPr>
        <p:spPr/>
        <p:txBody>
          <a:bodyPr/>
          <a:lstStyle/>
          <a:p>
            <a:endParaRPr lang="en-US" dirty="0"/>
          </a:p>
        </p:txBody>
      </p:sp>
      <p:sp>
        <p:nvSpPr>
          <p:cNvPr id="10" name="Slide Number Placeholder 9">
            <a:extLst>
              <a:ext uri="{FF2B5EF4-FFF2-40B4-BE49-F238E27FC236}">
                <a16:creationId xmlns:a16="http://schemas.microsoft.com/office/drawing/2014/main" id="{D39427A0-681D-4F76-B01C-84A29CB2E20F}"/>
              </a:ext>
            </a:extLst>
          </p:cNvPr>
          <p:cNvSpPr>
            <a:spLocks noGrp="1"/>
          </p:cNvSpPr>
          <p:nvPr>
            <p:ph type="sldNum" sz="quarter" idx="15"/>
          </p:nvPr>
        </p:nvSpPr>
        <p:spPr/>
        <p:txBody>
          <a:bodyPr/>
          <a:lstStyle/>
          <a:p>
            <a:fld id="{D2E820DC-945F-4810-8547-AFE70CD061B3}" type="slidenum">
              <a:rPr lang="en-US" smtClean="0"/>
              <a:pPr/>
              <a:t>‹#›</a:t>
            </a:fld>
            <a:endParaRPr lang="en-US" dirty="0"/>
          </a:p>
        </p:txBody>
      </p:sp>
    </p:spTree>
    <p:extLst>
      <p:ext uri="{BB962C8B-B14F-4D97-AF65-F5344CB8AC3E}">
        <p14:creationId xmlns:p14="http://schemas.microsoft.com/office/powerpoint/2010/main" val="170064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F90495-3C3D-4F71-AD03-5B80F83492E7}"/>
              </a:ext>
            </a:extLst>
          </p:cNvPr>
          <p:cNvSpPr/>
          <p:nvPr userDrawn="1"/>
        </p:nvSpPr>
        <p:spPr>
          <a:xfrm>
            <a:off x="487681" y="0"/>
            <a:ext cx="11704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A9A05-9E2B-4756-94ED-AAA2E824B586}"/>
              </a:ext>
            </a:extLst>
          </p:cNvPr>
          <p:cNvSpPr>
            <a:spLocks noGrp="1"/>
          </p:cNvSpPr>
          <p:nvPr>
            <p:ph type="ctrTitle" hasCustomPrompt="1"/>
          </p:nvPr>
        </p:nvSpPr>
        <p:spPr>
          <a:xfrm>
            <a:off x="1683657" y="-72571"/>
            <a:ext cx="9144000" cy="822551"/>
          </a:xfrm>
        </p:spPr>
        <p:txBody>
          <a:bodyPr anchor="b">
            <a:normAutofit/>
          </a:bodyPr>
          <a:lstStyle>
            <a:lvl1pPr algn="ctr">
              <a:defRPr sz="3500">
                <a:solidFill>
                  <a:srgbClr val="FFC819"/>
                </a:solidFill>
                <a:effectLst>
                  <a:outerShdw blurRad="25400" dist="50800" dir="2700000" algn="tl" rotWithShape="0">
                    <a:prstClr val="black">
                      <a:alpha val="70000"/>
                    </a:prstClr>
                  </a:outerShdw>
                </a:effectLst>
              </a:defRPr>
            </a:lvl1pPr>
          </a:lstStyle>
          <a:p>
            <a:r>
              <a:rPr lang="en-US" dirty="0"/>
              <a:t>Click to Edit Title</a:t>
            </a:r>
          </a:p>
        </p:txBody>
      </p:sp>
      <p:pic>
        <p:nvPicPr>
          <p:cNvPr id="5" name="Picture 4">
            <a:extLst>
              <a:ext uri="{FF2B5EF4-FFF2-40B4-BE49-F238E27FC236}">
                <a16:creationId xmlns:a16="http://schemas.microsoft.com/office/drawing/2014/main" id="{7DB6395E-E4DB-433A-A4D0-1BFF5C555E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2992310" y="704260"/>
            <a:ext cx="7026032" cy="48889"/>
          </a:xfrm>
          <a:prstGeom prst="rect">
            <a:avLst/>
          </a:prstGeom>
        </p:spPr>
      </p:pic>
      <p:sp>
        <p:nvSpPr>
          <p:cNvPr id="6" name="Content Placeholder 5">
            <a:extLst>
              <a:ext uri="{FF2B5EF4-FFF2-40B4-BE49-F238E27FC236}">
                <a16:creationId xmlns:a16="http://schemas.microsoft.com/office/drawing/2014/main" id="{9BC96782-5C33-4122-AB5E-2FB84C03D574}"/>
              </a:ext>
            </a:extLst>
          </p:cNvPr>
          <p:cNvSpPr>
            <a:spLocks noGrp="1"/>
          </p:cNvSpPr>
          <p:nvPr>
            <p:ph sz="quarter" idx="13"/>
          </p:nvPr>
        </p:nvSpPr>
        <p:spPr>
          <a:xfrm>
            <a:off x="6505325" y="2314946"/>
            <a:ext cx="5349875" cy="3983304"/>
          </a:xfrm>
        </p:spPr>
        <p:txBody>
          <a:bodyPr/>
          <a:lstStyle>
            <a:lvl1pPr>
              <a:defRPr sz="2400">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4BBA078D-6B02-47C0-8F3E-E3AF91F2BDD9}"/>
              </a:ext>
            </a:extLst>
          </p:cNvPr>
          <p:cNvSpPr>
            <a:spLocks noGrp="1"/>
          </p:cNvSpPr>
          <p:nvPr>
            <p:ph sz="quarter" idx="14"/>
          </p:nvPr>
        </p:nvSpPr>
        <p:spPr>
          <a:xfrm>
            <a:off x="746125" y="2314947"/>
            <a:ext cx="5349875" cy="3983303"/>
          </a:xfrm>
        </p:spPr>
        <p:txBody>
          <a:bodyPr/>
          <a:lstStyle>
            <a:lvl1pPr>
              <a:defRPr sz="2400">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BB00420-6062-4964-9FA3-E4E7C6E604F5}"/>
              </a:ext>
            </a:extLst>
          </p:cNvPr>
          <p:cNvSpPr>
            <a:spLocks noGrp="1"/>
          </p:cNvSpPr>
          <p:nvPr>
            <p:ph type="body" sz="quarter" idx="15"/>
          </p:nvPr>
        </p:nvSpPr>
        <p:spPr>
          <a:xfrm>
            <a:off x="746125" y="1190625"/>
            <a:ext cx="5349875" cy="997098"/>
          </a:xfrm>
        </p:spPr>
        <p:txBody>
          <a:bodyPr/>
          <a:lstStyle>
            <a:lvl1pPr>
              <a:defRPr sz="2400" b="1">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p:txBody>
      </p:sp>
      <p:sp>
        <p:nvSpPr>
          <p:cNvPr id="11" name="Text Placeholder 3">
            <a:extLst>
              <a:ext uri="{FF2B5EF4-FFF2-40B4-BE49-F238E27FC236}">
                <a16:creationId xmlns:a16="http://schemas.microsoft.com/office/drawing/2014/main" id="{1CF56C63-9A26-4111-957A-A1217289A50C}"/>
              </a:ext>
            </a:extLst>
          </p:cNvPr>
          <p:cNvSpPr>
            <a:spLocks noGrp="1"/>
          </p:cNvSpPr>
          <p:nvPr>
            <p:ph type="body" sz="quarter" idx="16"/>
          </p:nvPr>
        </p:nvSpPr>
        <p:spPr>
          <a:xfrm>
            <a:off x="6505326" y="1190625"/>
            <a:ext cx="5349875" cy="997098"/>
          </a:xfrm>
        </p:spPr>
        <p:txBody>
          <a:bodyPr/>
          <a:lstStyle>
            <a:lvl1pPr>
              <a:defRPr sz="2400" b="1">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p:txBody>
      </p:sp>
      <p:sp>
        <p:nvSpPr>
          <p:cNvPr id="14" name="Date Placeholder 13">
            <a:extLst>
              <a:ext uri="{FF2B5EF4-FFF2-40B4-BE49-F238E27FC236}">
                <a16:creationId xmlns:a16="http://schemas.microsoft.com/office/drawing/2014/main" id="{2A2C4171-33E8-4DE2-B9C3-08225CAB0124}"/>
              </a:ext>
            </a:extLst>
          </p:cNvPr>
          <p:cNvSpPr>
            <a:spLocks noGrp="1"/>
          </p:cNvSpPr>
          <p:nvPr>
            <p:ph type="dt" sz="half" idx="17"/>
          </p:nvPr>
        </p:nvSpPr>
        <p:spPr/>
        <p:txBody>
          <a:bodyPr/>
          <a:lstStyle/>
          <a:p>
            <a:fld id="{F0415886-3820-4DF3-ACED-98B181A3A239}" type="datetime1">
              <a:rPr lang="en-US" smtClean="0"/>
              <a:t>11/9/2023</a:t>
            </a:fld>
            <a:endParaRPr lang="en-US" dirty="0"/>
          </a:p>
        </p:txBody>
      </p:sp>
      <p:sp>
        <p:nvSpPr>
          <p:cNvPr id="15" name="Footer Placeholder 14">
            <a:extLst>
              <a:ext uri="{FF2B5EF4-FFF2-40B4-BE49-F238E27FC236}">
                <a16:creationId xmlns:a16="http://schemas.microsoft.com/office/drawing/2014/main" id="{153D249C-4971-4847-AEB0-2AA724C438B4}"/>
              </a:ext>
            </a:extLst>
          </p:cNvPr>
          <p:cNvSpPr>
            <a:spLocks noGrp="1"/>
          </p:cNvSpPr>
          <p:nvPr>
            <p:ph type="ftr" sz="quarter" idx="18"/>
          </p:nvPr>
        </p:nvSpPr>
        <p:spPr/>
        <p:txBody>
          <a:bodyPr/>
          <a:lstStyle/>
          <a:p>
            <a:endParaRPr lang="en-US" dirty="0"/>
          </a:p>
        </p:txBody>
      </p:sp>
      <p:sp>
        <p:nvSpPr>
          <p:cNvPr id="16" name="Slide Number Placeholder 15">
            <a:extLst>
              <a:ext uri="{FF2B5EF4-FFF2-40B4-BE49-F238E27FC236}">
                <a16:creationId xmlns:a16="http://schemas.microsoft.com/office/drawing/2014/main" id="{C9F107B9-CF6B-479F-9007-96AA14DDB3C7}"/>
              </a:ext>
            </a:extLst>
          </p:cNvPr>
          <p:cNvSpPr>
            <a:spLocks noGrp="1"/>
          </p:cNvSpPr>
          <p:nvPr>
            <p:ph type="sldNum" sz="quarter" idx="19"/>
          </p:nvPr>
        </p:nvSpPr>
        <p:spPr/>
        <p:txBody>
          <a:bodyPr/>
          <a:lstStyle/>
          <a:p>
            <a:fld id="{D2E820DC-945F-4810-8547-AFE70CD061B3}" type="slidenum">
              <a:rPr lang="en-US" smtClean="0"/>
              <a:pPr/>
              <a:t>‹#›</a:t>
            </a:fld>
            <a:endParaRPr lang="en-US" dirty="0"/>
          </a:p>
        </p:txBody>
      </p:sp>
    </p:spTree>
    <p:extLst>
      <p:ext uri="{BB962C8B-B14F-4D97-AF65-F5344CB8AC3E}">
        <p14:creationId xmlns:p14="http://schemas.microsoft.com/office/powerpoint/2010/main" val="394042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9F3B71-91E5-4398-A267-17C3343B9DF7}"/>
              </a:ext>
            </a:extLst>
          </p:cNvPr>
          <p:cNvSpPr/>
          <p:nvPr userDrawn="1"/>
        </p:nvSpPr>
        <p:spPr>
          <a:xfrm>
            <a:off x="487681" y="0"/>
            <a:ext cx="11704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A9A05-9E2B-4756-94ED-AAA2E824B586}"/>
              </a:ext>
            </a:extLst>
          </p:cNvPr>
          <p:cNvSpPr>
            <a:spLocks noGrp="1"/>
          </p:cNvSpPr>
          <p:nvPr>
            <p:ph type="ctrTitle" hasCustomPrompt="1"/>
          </p:nvPr>
        </p:nvSpPr>
        <p:spPr>
          <a:xfrm>
            <a:off x="1683657" y="-72571"/>
            <a:ext cx="9144000" cy="822551"/>
          </a:xfrm>
        </p:spPr>
        <p:txBody>
          <a:bodyPr anchor="b">
            <a:normAutofit/>
          </a:bodyPr>
          <a:lstStyle>
            <a:lvl1pPr algn="ctr">
              <a:defRPr sz="3500">
                <a:solidFill>
                  <a:srgbClr val="FFC819"/>
                </a:solidFill>
                <a:effectLst>
                  <a:outerShdw blurRad="25400" dist="50800" dir="2700000" algn="tl" rotWithShape="0">
                    <a:prstClr val="black">
                      <a:alpha val="70000"/>
                    </a:prstClr>
                  </a:outerShdw>
                </a:effectLst>
              </a:defRPr>
            </a:lvl1pPr>
          </a:lstStyle>
          <a:p>
            <a:r>
              <a:rPr lang="en-US" dirty="0"/>
              <a:t>Click to Edit Title</a:t>
            </a:r>
          </a:p>
        </p:txBody>
      </p:sp>
      <p:pic>
        <p:nvPicPr>
          <p:cNvPr id="5" name="Picture 4">
            <a:extLst>
              <a:ext uri="{FF2B5EF4-FFF2-40B4-BE49-F238E27FC236}">
                <a16:creationId xmlns:a16="http://schemas.microsoft.com/office/drawing/2014/main" id="{7DB6395E-E4DB-433A-A4D0-1BFF5C555E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V="1">
            <a:off x="2992310" y="704260"/>
            <a:ext cx="7026032" cy="48889"/>
          </a:xfrm>
          <a:prstGeom prst="rect">
            <a:avLst/>
          </a:prstGeom>
        </p:spPr>
      </p:pic>
      <p:sp>
        <p:nvSpPr>
          <p:cNvPr id="6" name="Content Placeholder 5">
            <a:extLst>
              <a:ext uri="{FF2B5EF4-FFF2-40B4-BE49-F238E27FC236}">
                <a16:creationId xmlns:a16="http://schemas.microsoft.com/office/drawing/2014/main" id="{9BC96782-5C33-4122-AB5E-2FB84C03D574}"/>
              </a:ext>
            </a:extLst>
          </p:cNvPr>
          <p:cNvSpPr>
            <a:spLocks noGrp="1"/>
          </p:cNvSpPr>
          <p:nvPr>
            <p:ph sz="quarter" idx="13"/>
          </p:nvPr>
        </p:nvSpPr>
        <p:spPr>
          <a:xfrm>
            <a:off x="6505326" y="1017143"/>
            <a:ext cx="5349875" cy="5373780"/>
          </a:xfrm>
        </p:spPr>
        <p:txBody>
          <a:bodyPr/>
          <a:lstStyle>
            <a:lvl1pPr>
              <a:defRPr sz="2400">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4BBA078D-6B02-47C0-8F3E-E3AF91F2BDD9}"/>
              </a:ext>
            </a:extLst>
          </p:cNvPr>
          <p:cNvSpPr>
            <a:spLocks noGrp="1"/>
          </p:cNvSpPr>
          <p:nvPr>
            <p:ph sz="quarter" idx="14"/>
          </p:nvPr>
        </p:nvSpPr>
        <p:spPr>
          <a:xfrm>
            <a:off x="746125" y="1017143"/>
            <a:ext cx="5349875" cy="5373780"/>
          </a:xfrm>
        </p:spPr>
        <p:txBody>
          <a:bodyPr/>
          <a:lstStyle>
            <a:lvl1pPr>
              <a:defRPr sz="2400">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278855-C764-45E6-B3D3-83ACA1827E4D}"/>
              </a:ext>
            </a:extLst>
          </p:cNvPr>
          <p:cNvSpPr>
            <a:spLocks noGrp="1"/>
          </p:cNvSpPr>
          <p:nvPr>
            <p:ph type="dt" sz="half" idx="15"/>
          </p:nvPr>
        </p:nvSpPr>
        <p:spPr/>
        <p:txBody>
          <a:bodyPr/>
          <a:lstStyle/>
          <a:p>
            <a:fld id="{F0415886-3820-4DF3-ACED-98B181A3A239}" type="datetime1">
              <a:rPr lang="en-US" smtClean="0"/>
              <a:t>11/9/2023</a:t>
            </a:fld>
            <a:endParaRPr lang="en-US" dirty="0"/>
          </a:p>
        </p:txBody>
      </p:sp>
      <p:sp>
        <p:nvSpPr>
          <p:cNvPr id="8" name="Footer Placeholder 7">
            <a:extLst>
              <a:ext uri="{FF2B5EF4-FFF2-40B4-BE49-F238E27FC236}">
                <a16:creationId xmlns:a16="http://schemas.microsoft.com/office/drawing/2014/main" id="{21D51736-6C7B-43F0-A8B8-96E3D14EC8D5}"/>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516F8154-746B-42E8-8C7F-BF839F9F5848}"/>
              </a:ext>
            </a:extLst>
          </p:cNvPr>
          <p:cNvSpPr>
            <a:spLocks noGrp="1"/>
          </p:cNvSpPr>
          <p:nvPr>
            <p:ph type="sldNum" sz="quarter" idx="17"/>
          </p:nvPr>
        </p:nvSpPr>
        <p:spPr/>
        <p:txBody>
          <a:bodyPr/>
          <a:lstStyle/>
          <a:p>
            <a:fld id="{D2E820DC-945F-4810-8547-AFE70CD061B3}" type="slidenum">
              <a:rPr lang="en-US" smtClean="0"/>
              <a:pPr/>
              <a:t>‹#›</a:t>
            </a:fld>
            <a:endParaRPr lang="en-US" dirty="0"/>
          </a:p>
        </p:txBody>
      </p:sp>
    </p:spTree>
    <p:extLst>
      <p:ext uri="{BB962C8B-B14F-4D97-AF65-F5344CB8AC3E}">
        <p14:creationId xmlns:p14="http://schemas.microsoft.com/office/powerpoint/2010/main" val="109844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3632" y="1219200"/>
            <a:ext cx="9855200" cy="4937760"/>
          </a:xfrm>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02033CD2-4F26-4E6A-B249-72E0C307F15C}" type="slidenum">
              <a:rPr lang="en-US"/>
              <a:pPr>
                <a:defRPr/>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Rectangle 5"/>
          <p:cNvSpPr>
            <a:spLocks noGrp="1" noChangeArrowheads="1"/>
          </p:cNvSpPr>
          <p:nvPr>
            <p:ph type="ftr" sz="quarter" idx="3"/>
          </p:nvPr>
        </p:nvSpPr>
        <p:spPr bwMode="auto">
          <a:xfrm>
            <a:off x="840200" y="6400800"/>
            <a:ext cx="1093019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aseline="0">
                <a:solidFill>
                  <a:srgbClr val="464847"/>
                </a:solidFill>
                <a:latin typeface="+mn-lt"/>
              </a:defRPr>
            </a:lvl1pPr>
          </a:lstStyle>
          <a:p>
            <a:pPr>
              <a:defRPr/>
            </a:pPr>
            <a:r>
              <a:rPr lang="en-US" dirty="0"/>
              <a:t>Distribution B: Distribution authorized to US Government agencies only (Proprietary Information). Other requests for this document shall be referred to AFRL/RQQA. </a:t>
            </a:r>
            <a:endParaRPr lang="en-US" sz="1100" dirty="0"/>
          </a:p>
        </p:txBody>
      </p:sp>
    </p:spTree>
    <p:extLst>
      <p:ext uri="{BB962C8B-B14F-4D97-AF65-F5344CB8AC3E}">
        <p14:creationId xmlns:p14="http://schemas.microsoft.com/office/powerpoint/2010/main" val="24265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3632" y="1219200"/>
            <a:ext cx="9855200" cy="4937760"/>
          </a:xfrm>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02033CD2-4F26-4E6A-B249-72E0C307F15C}" type="slidenum">
              <a:rPr lang="en-US"/>
              <a:pPr>
                <a:defRPr/>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Rectangle 5"/>
          <p:cNvSpPr>
            <a:spLocks noGrp="1" noChangeArrowheads="1"/>
          </p:cNvSpPr>
          <p:nvPr>
            <p:ph type="ftr" sz="quarter" idx="3"/>
          </p:nvPr>
        </p:nvSpPr>
        <p:spPr bwMode="auto">
          <a:xfrm>
            <a:off x="840200" y="6400800"/>
            <a:ext cx="1093019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aseline="0">
                <a:solidFill>
                  <a:srgbClr val="464847"/>
                </a:solidFill>
                <a:latin typeface="+mn-lt"/>
              </a:defRPr>
            </a:lvl1pPr>
          </a:lstStyle>
          <a:p>
            <a:pPr>
              <a:defRPr/>
            </a:pPr>
            <a:r>
              <a:rPr lang="en-US" dirty="0"/>
              <a:t>Distribution B: Distribution authorized to US Government agencies only (Proprietary Information). Other requests for this document shall be referred to AFRL/RQQA. </a:t>
            </a:r>
            <a:endParaRPr lang="en-US" sz="1100" dirty="0"/>
          </a:p>
        </p:txBody>
      </p:sp>
    </p:spTree>
    <p:extLst>
      <p:ext uri="{BB962C8B-B14F-4D97-AF65-F5344CB8AC3E}">
        <p14:creationId xmlns:p14="http://schemas.microsoft.com/office/powerpoint/2010/main" val="34104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9937392" y="6352841"/>
            <a:ext cx="1094689" cy="438303"/>
          </a:xfrm>
          <a:prstGeom prst="rect">
            <a:avLst/>
          </a:prstGeom>
        </p:spPr>
      </p:pic>
      <p:pic>
        <p:nvPicPr>
          <p:cNvPr id="2" name="Picture 1" descr="Background pattern&#10;&#10;Description automatically generated">
            <a:extLst>
              <a:ext uri="{FF2B5EF4-FFF2-40B4-BE49-F238E27FC236}">
                <a16:creationId xmlns:a16="http://schemas.microsoft.com/office/drawing/2014/main" id="{E329B4E3-77EA-8607-736D-5A7B3EC41ECC}"/>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1474"/>
            <a:ext cx="12212320" cy="823509"/>
          </a:xfrm>
          <a:prstGeom prst="rect">
            <a:avLst/>
          </a:prstGeom>
        </p:spPr>
      </p:pic>
      <p:pic>
        <p:nvPicPr>
          <p:cNvPr id="3" name="Picture 2" descr="A picture containing invertebrate, coelenterate, jellyfish, blue&#10;&#10;Description automatically generated">
            <a:extLst>
              <a:ext uri="{FF2B5EF4-FFF2-40B4-BE49-F238E27FC236}">
                <a16:creationId xmlns:a16="http://schemas.microsoft.com/office/drawing/2014/main" id="{CBD59682-4B33-AFD0-0B4D-7723900C6F9A}"/>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978893" cy="824983"/>
          </a:xfrm>
          <a:prstGeom prst="rect">
            <a:avLst/>
          </a:prstGeom>
        </p:spPr>
      </p:pic>
      <p:pic>
        <p:nvPicPr>
          <p:cNvPr id="4" name="Picture 3" descr="Icon&#10;&#10;Description automatically generated">
            <a:extLst>
              <a:ext uri="{FF2B5EF4-FFF2-40B4-BE49-F238E27FC236}">
                <a16:creationId xmlns:a16="http://schemas.microsoft.com/office/drawing/2014/main" id="{75EB692B-7839-957D-8369-379C66509042}"/>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21866" t="14373" r="23364" b="14479"/>
          <a:stretch/>
        </p:blipFill>
        <p:spPr>
          <a:xfrm>
            <a:off x="11440127" y="6051587"/>
            <a:ext cx="754512" cy="75737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image" Target="../media/image3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2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25.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8" Type="http://schemas.openxmlformats.org/officeDocument/2006/relationships/image" Target="../media/image39.svg"/><Relationship Id="rId3" Type="http://schemas.microsoft.com/office/2007/relationships/hdphoto" Target="../media/hdphoto3.wdp"/><Relationship Id="rId7"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csis.org/analysis/six-questions-every-dod-ai-and-autonomy-program-manager-needs-be-prepared-answer"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jeremiah@soartech.com" TargetMode="External"/><Relationship Id="rId2" Type="http://schemas.openxmlformats.org/officeDocument/2006/relationships/hyperlink" Target="mailto:vanlent@soartech.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126/science.aax234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A75ACA-0ED0-F2D8-8EBF-DFB73D28D5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6" y="2916892"/>
            <a:ext cx="12195316" cy="3042112"/>
          </a:xfrm>
          <a:prstGeom prst="rect">
            <a:avLst/>
          </a:prstGeom>
        </p:spPr>
      </p:pic>
      <p:sp>
        <p:nvSpPr>
          <p:cNvPr id="9" name="Text Placeholder 8"/>
          <p:cNvSpPr>
            <a:spLocks noGrp="1"/>
          </p:cNvSpPr>
          <p:nvPr>
            <p:ph type="body" sz="quarter" idx="10"/>
          </p:nvPr>
        </p:nvSpPr>
        <p:spPr/>
        <p:txBody>
          <a:bodyPr/>
          <a:lstStyle/>
          <a:p>
            <a:r>
              <a:rPr lang="en-US" dirty="0"/>
              <a:t>Building Trusted AI:</a:t>
            </a:r>
            <a:br>
              <a:rPr lang="en-US" dirty="0"/>
            </a:br>
            <a:r>
              <a:rPr lang="en-US" dirty="0"/>
              <a:t>An Introduction to Human-AI Trust</a:t>
            </a:r>
          </a:p>
        </p:txBody>
      </p:sp>
      <p:sp>
        <p:nvSpPr>
          <p:cNvPr id="10" name="Text Placeholder 9"/>
          <p:cNvSpPr>
            <a:spLocks noGrp="1"/>
          </p:cNvSpPr>
          <p:nvPr>
            <p:ph type="body" sz="quarter" idx="11"/>
          </p:nvPr>
        </p:nvSpPr>
        <p:spPr>
          <a:xfrm>
            <a:off x="3607209" y="3470884"/>
            <a:ext cx="8478838" cy="1934127"/>
          </a:xfrm>
        </p:spPr>
        <p:txBody>
          <a:bodyPr/>
          <a:lstStyle/>
          <a:p>
            <a:pPr eaLnBrk="1" hangingPunct="1"/>
            <a:r>
              <a:rPr lang="en-US" sz="3200" dirty="0">
                <a:solidFill>
                  <a:schemeClr val="bg1"/>
                </a:solidFill>
                <a:latin typeface="Arial Narrow" pitchFamily="34" charset="0"/>
              </a:rPr>
              <a:t>Dr. Mike van Lent, Director of AI</a:t>
            </a:r>
          </a:p>
          <a:p>
            <a:pPr eaLnBrk="1" hangingPunct="1"/>
            <a:r>
              <a:rPr lang="en-US" sz="3200" dirty="0">
                <a:solidFill>
                  <a:schemeClr val="bg1"/>
                </a:solidFill>
                <a:latin typeface="Arial Narrow" pitchFamily="34" charset="0"/>
              </a:rPr>
              <a:t>Dr. JT Folsom-</a:t>
            </a:r>
            <a:r>
              <a:rPr lang="en-US" sz="3200" dirty="0" err="1">
                <a:solidFill>
                  <a:schemeClr val="bg1"/>
                </a:solidFill>
                <a:latin typeface="Arial Narrow" pitchFamily="34" charset="0"/>
              </a:rPr>
              <a:t>Kovarik</a:t>
            </a:r>
            <a:r>
              <a:rPr lang="en-US" sz="3200" dirty="0">
                <a:solidFill>
                  <a:schemeClr val="bg1"/>
                </a:solidFill>
                <a:latin typeface="Arial Narrow" pitchFamily="34" charset="0"/>
              </a:rPr>
              <a:t>, Senior Scientist</a:t>
            </a:r>
            <a:endParaRPr lang="en-US" sz="3200" dirty="0">
              <a:solidFill>
                <a:schemeClr val="bg1"/>
              </a:solidFill>
            </a:endParaRPr>
          </a:p>
        </p:txBody>
      </p:sp>
      <p:sp>
        <p:nvSpPr>
          <p:cNvPr id="2" name="Rectangle 1">
            <a:extLst>
              <a:ext uri="{FF2B5EF4-FFF2-40B4-BE49-F238E27FC236}">
                <a16:creationId xmlns:a16="http://schemas.microsoft.com/office/drawing/2014/main" id="{AC52A253-80A3-F929-9569-C10D5369714F}"/>
              </a:ext>
            </a:extLst>
          </p:cNvPr>
          <p:cNvSpPr/>
          <p:nvPr/>
        </p:nvSpPr>
        <p:spPr bwMode="auto">
          <a:xfrm>
            <a:off x="-3315" y="5087155"/>
            <a:ext cx="12195316" cy="103535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810D-0B54-E435-74A4-4D974A48C856}"/>
              </a:ext>
            </a:extLst>
          </p:cNvPr>
          <p:cNvSpPr>
            <a:spLocks noGrp="1"/>
          </p:cNvSpPr>
          <p:nvPr>
            <p:ph type="title"/>
          </p:nvPr>
        </p:nvSpPr>
        <p:spPr/>
        <p:txBody>
          <a:bodyPr/>
          <a:lstStyle/>
          <a:p>
            <a:r>
              <a:rPr lang="en-US" dirty="0"/>
              <a:t>Over-trust and Under-trust</a:t>
            </a:r>
          </a:p>
        </p:txBody>
      </p:sp>
      <p:sp>
        <p:nvSpPr>
          <p:cNvPr id="3" name="Content Placeholder 2">
            <a:extLst>
              <a:ext uri="{FF2B5EF4-FFF2-40B4-BE49-F238E27FC236}">
                <a16:creationId xmlns:a16="http://schemas.microsoft.com/office/drawing/2014/main" id="{B159EEEB-8855-82D0-B2F7-808F556B3838}"/>
              </a:ext>
            </a:extLst>
          </p:cNvPr>
          <p:cNvSpPr>
            <a:spLocks noGrp="1"/>
          </p:cNvSpPr>
          <p:nvPr>
            <p:ph sz="quarter" idx="11"/>
          </p:nvPr>
        </p:nvSpPr>
        <p:spPr/>
        <p:txBody>
          <a:bodyPr/>
          <a:lstStyle/>
          <a:p>
            <a:r>
              <a:rPr lang="en-US" dirty="0">
                <a:solidFill>
                  <a:srgbClr val="C00000"/>
                </a:solidFill>
              </a:rPr>
              <a:t>Over-trust</a:t>
            </a:r>
          </a:p>
          <a:p>
            <a:pPr lvl="1"/>
            <a:r>
              <a:rPr lang="en-US" dirty="0">
                <a:solidFill>
                  <a:srgbClr val="C00000"/>
                </a:solidFill>
              </a:rPr>
              <a:t>Errors, incorrect outcomes</a:t>
            </a:r>
          </a:p>
          <a:p>
            <a:pPr lvl="1"/>
            <a:endParaRPr lang="en-US" dirty="0"/>
          </a:p>
          <a:p>
            <a:r>
              <a:rPr lang="en-US" dirty="0">
                <a:solidFill>
                  <a:schemeClr val="accent1">
                    <a:lumMod val="50000"/>
                  </a:schemeClr>
                </a:solidFill>
              </a:rPr>
              <a:t>Appropriate Trust</a:t>
            </a:r>
          </a:p>
          <a:p>
            <a:pPr lvl="1"/>
            <a:r>
              <a:rPr lang="en-US" dirty="0">
                <a:solidFill>
                  <a:schemeClr val="accent1">
                    <a:lumMod val="50000"/>
                  </a:schemeClr>
                </a:solidFill>
              </a:rPr>
              <a:t>Using AI efficiently and without error</a:t>
            </a:r>
          </a:p>
          <a:p>
            <a:pPr lvl="1"/>
            <a:endParaRPr lang="en-US" dirty="0"/>
          </a:p>
          <a:p>
            <a:r>
              <a:rPr lang="en-US" dirty="0">
                <a:solidFill>
                  <a:srgbClr val="C00000"/>
                </a:solidFill>
              </a:rPr>
              <a:t>Under-trust</a:t>
            </a:r>
          </a:p>
          <a:p>
            <a:pPr lvl="1"/>
            <a:r>
              <a:rPr lang="en-US" dirty="0">
                <a:solidFill>
                  <a:srgbClr val="C00000"/>
                </a:solidFill>
              </a:rPr>
              <a:t>Inefficient, not taking advantage of AI capabilities</a:t>
            </a:r>
          </a:p>
          <a:p>
            <a:pPr lvl="1"/>
            <a:endParaRPr lang="en-US" dirty="0"/>
          </a:p>
          <a:p>
            <a:r>
              <a:rPr lang="en-US" dirty="0"/>
              <a:t>Trust axes are expressed in observable </a:t>
            </a:r>
            <a:br>
              <a:rPr lang="en-US" dirty="0"/>
            </a:br>
            <a:r>
              <a:rPr lang="en-US" dirty="0"/>
              <a:t>terms, such as accuracy or take rate</a:t>
            </a:r>
          </a:p>
        </p:txBody>
      </p:sp>
      <p:grpSp>
        <p:nvGrpSpPr>
          <p:cNvPr id="8" name="Group 7">
            <a:extLst>
              <a:ext uri="{FF2B5EF4-FFF2-40B4-BE49-F238E27FC236}">
                <a16:creationId xmlns:a16="http://schemas.microsoft.com/office/drawing/2014/main" id="{B26B86C6-FFA5-E9E2-5424-7952E6001C71}"/>
              </a:ext>
            </a:extLst>
          </p:cNvPr>
          <p:cNvGrpSpPr/>
          <p:nvPr/>
        </p:nvGrpSpPr>
        <p:grpSpPr>
          <a:xfrm>
            <a:off x="7991107" y="1157163"/>
            <a:ext cx="3793869" cy="3752850"/>
            <a:chOff x="7991107" y="1157163"/>
            <a:chExt cx="3793869" cy="3752850"/>
          </a:xfrm>
        </p:grpSpPr>
        <p:sp>
          <p:nvSpPr>
            <p:cNvPr id="6" name="Isosceles Triangle 5">
              <a:extLst>
                <a:ext uri="{FF2B5EF4-FFF2-40B4-BE49-F238E27FC236}">
                  <a16:creationId xmlns:a16="http://schemas.microsoft.com/office/drawing/2014/main" id="{8BE5D867-7814-F292-518B-DA2394359E62}"/>
                </a:ext>
              </a:extLst>
            </p:cNvPr>
            <p:cNvSpPr/>
            <p:nvPr/>
          </p:nvSpPr>
          <p:spPr bwMode="auto">
            <a:xfrm flipV="1">
              <a:off x="7991107" y="1157163"/>
              <a:ext cx="190500" cy="3657600"/>
            </a:xfrm>
            <a:prstGeom prst="triangl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Isosceles Triangle 6">
              <a:extLst>
                <a:ext uri="{FF2B5EF4-FFF2-40B4-BE49-F238E27FC236}">
                  <a16:creationId xmlns:a16="http://schemas.microsoft.com/office/drawing/2014/main" id="{F969DD07-B981-3822-0BFB-F0C4C8E842FE}"/>
                </a:ext>
              </a:extLst>
            </p:cNvPr>
            <p:cNvSpPr/>
            <p:nvPr/>
          </p:nvSpPr>
          <p:spPr bwMode="auto">
            <a:xfrm rot="5400000" flipV="1">
              <a:off x="9860926" y="2985963"/>
              <a:ext cx="190500" cy="3657600"/>
            </a:xfrm>
            <a:prstGeom prst="triangl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9" name="TextBox 8">
            <a:extLst>
              <a:ext uri="{FF2B5EF4-FFF2-40B4-BE49-F238E27FC236}">
                <a16:creationId xmlns:a16="http://schemas.microsoft.com/office/drawing/2014/main" id="{E473225E-1E9F-99EC-38DE-443A116AD6AD}"/>
              </a:ext>
            </a:extLst>
          </p:cNvPr>
          <p:cNvSpPr txBox="1"/>
          <p:nvPr/>
        </p:nvSpPr>
        <p:spPr>
          <a:xfrm>
            <a:off x="8127376" y="4910013"/>
            <a:ext cx="3657600" cy="461665"/>
          </a:xfrm>
          <a:prstGeom prst="rect">
            <a:avLst/>
          </a:prstGeom>
          <a:noFill/>
        </p:spPr>
        <p:txBody>
          <a:bodyPr wrap="square" rtlCol="0">
            <a:spAutoFit/>
          </a:bodyPr>
          <a:lstStyle/>
          <a:p>
            <a:pPr algn="ctr"/>
            <a:r>
              <a:rPr lang="en-US" sz="2400" dirty="0">
                <a:latin typeface="+mn-lt"/>
              </a:rPr>
              <a:t>AI Ability</a:t>
            </a:r>
          </a:p>
        </p:txBody>
      </p:sp>
      <p:sp>
        <p:nvSpPr>
          <p:cNvPr id="10" name="TextBox 9">
            <a:extLst>
              <a:ext uri="{FF2B5EF4-FFF2-40B4-BE49-F238E27FC236}">
                <a16:creationId xmlns:a16="http://schemas.microsoft.com/office/drawing/2014/main" id="{C314FE8A-32E3-C50B-44FC-107102A0D0E8}"/>
              </a:ext>
            </a:extLst>
          </p:cNvPr>
          <p:cNvSpPr txBox="1"/>
          <p:nvPr/>
        </p:nvSpPr>
        <p:spPr>
          <a:xfrm>
            <a:off x="6879233" y="1939469"/>
            <a:ext cx="1207124" cy="830997"/>
          </a:xfrm>
          <a:prstGeom prst="rect">
            <a:avLst/>
          </a:prstGeom>
          <a:noFill/>
        </p:spPr>
        <p:txBody>
          <a:bodyPr wrap="square" rtlCol="0">
            <a:spAutoFit/>
          </a:bodyPr>
          <a:lstStyle/>
          <a:p>
            <a:pPr algn="ctr"/>
            <a:r>
              <a:rPr lang="en-US" sz="2400" dirty="0">
                <a:latin typeface="+mn-lt"/>
              </a:rPr>
              <a:t>Decision to Use AI</a:t>
            </a:r>
          </a:p>
        </p:txBody>
      </p:sp>
      <p:sp>
        <p:nvSpPr>
          <p:cNvPr id="11" name="Oval 10">
            <a:extLst>
              <a:ext uri="{FF2B5EF4-FFF2-40B4-BE49-F238E27FC236}">
                <a16:creationId xmlns:a16="http://schemas.microsoft.com/office/drawing/2014/main" id="{3351D918-7C10-FECE-5BF7-2EAF38174597}"/>
              </a:ext>
            </a:extLst>
          </p:cNvPr>
          <p:cNvSpPr/>
          <p:nvPr/>
        </p:nvSpPr>
        <p:spPr bwMode="auto">
          <a:xfrm rot="-2700000">
            <a:off x="7707780" y="2550500"/>
            <a:ext cx="4496792" cy="790116"/>
          </a:xfrm>
          <a:prstGeom prst="ellipse">
            <a:avLst/>
          </a:prstGeom>
          <a:solidFill>
            <a:schemeClr val="accent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6" name="Group 15">
            <a:extLst>
              <a:ext uri="{FF2B5EF4-FFF2-40B4-BE49-F238E27FC236}">
                <a16:creationId xmlns:a16="http://schemas.microsoft.com/office/drawing/2014/main" id="{83A19060-C3E8-2DD1-D750-53E0DDDD53C0}"/>
              </a:ext>
            </a:extLst>
          </p:cNvPr>
          <p:cNvGrpSpPr/>
          <p:nvPr/>
        </p:nvGrpSpPr>
        <p:grpSpPr>
          <a:xfrm>
            <a:off x="8126991" y="1157163"/>
            <a:ext cx="2241817" cy="1948949"/>
            <a:chOff x="8126991" y="1157163"/>
            <a:chExt cx="2241817" cy="1948949"/>
          </a:xfrm>
        </p:grpSpPr>
        <p:sp>
          <p:nvSpPr>
            <p:cNvPr id="12" name="Oval 11">
              <a:extLst>
                <a:ext uri="{FF2B5EF4-FFF2-40B4-BE49-F238E27FC236}">
                  <a16:creationId xmlns:a16="http://schemas.microsoft.com/office/drawing/2014/main" id="{9D93D0C4-B04A-358A-4A91-E5028EF41A0F}"/>
                </a:ext>
              </a:extLst>
            </p:cNvPr>
            <p:cNvSpPr/>
            <p:nvPr/>
          </p:nvSpPr>
          <p:spPr bwMode="auto">
            <a:xfrm rot="-2700000">
              <a:off x="8126991" y="1716135"/>
              <a:ext cx="2241817" cy="1043518"/>
            </a:xfrm>
            <a:prstGeom prst="ellipse">
              <a:avLst/>
            </a:prstGeom>
            <a:solidFill>
              <a:srgbClr val="E5647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Oval 13">
              <a:extLst>
                <a:ext uri="{FF2B5EF4-FFF2-40B4-BE49-F238E27FC236}">
                  <a16:creationId xmlns:a16="http://schemas.microsoft.com/office/drawing/2014/main" id="{8488404E-C795-077F-7E5B-297FE919224D}"/>
                </a:ext>
              </a:extLst>
            </p:cNvPr>
            <p:cNvSpPr/>
            <p:nvPr/>
          </p:nvSpPr>
          <p:spPr bwMode="auto">
            <a:xfrm>
              <a:off x="8180994" y="1369676"/>
              <a:ext cx="789179" cy="1736436"/>
            </a:xfrm>
            <a:prstGeom prst="ellipse">
              <a:avLst/>
            </a:prstGeom>
            <a:solidFill>
              <a:srgbClr val="E5647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a:p>
          </p:txBody>
        </p:sp>
        <p:sp>
          <p:nvSpPr>
            <p:cNvPr id="15" name="Oval 14">
              <a:extLst>
                <a:ext uri="{FF2B5EF4-FFF2-40B4-BE49-F238E27FC236}">
                  <a16:creationId xmlns:a16="http://schemas.microsoft.com/office/drawing/2014/main" id="{7397A107-8A47-C66A-FF41-D83AFEC8A1D4}"/>
                </a:ext>
              </a:extLst>
            </p:cNvPr>
            <p:cNvSpPr/>
            <p:nvPr/>
          </p:nvSpPr>
          <p:spPr bwMode="auto">
            <a:xfrm rot="5400000">
              <a:off x="8841646" y="683535"/>
              <a:ext cx="789179" cy="1736436"/>
            </a:xfrm>
            <a:prstGeom prst="ellipse">
              <a:avLst/>
            </a:prstGeom>
            <a:solidFill>
              <a:srgbClr val="E5647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a:p>
          </p:txBody>
        </p:sp>
      </p:grpSp>
      <p:grpSp>
        <p:nvGrpSpPr>
          <p:cNvPr id="21" name="Group 20">
            <a:extLst>
              <a:ext uri="{FF2B5EF4-FFF2-40B4-BE49-F238E27FC236}">
                <a16:creationId xmlns:a16="http://schemas.microsoft.com/office/drawing/2014/main" id="{2BC8477E-B325-AB46-3E8C-CF1F2F21ED43}"/>
              </a:ext>
            </a:extLst>
          </p:cNvPr>
          <p:cNvGrpSpPr/>
          <p:nvPr/>
        </p:nvGrpSpPr>
        <p:grpSpPr>
          <a:xfrm>
            <a:off x="9582133" y="2770466"/>
            <a:ext cx="2241817" cy="1930476"/>
            <a:chOff x="9582133" y="2770466"/>
            <a:chExt cx="2241817" cy="1930476"/>
          </a:xfrm>
        </p:grpSpPr>
        <p:sp>
          <p:nvSpPr>
            <p:cNvPr id="18" name="Oval 17">
              <a:extLst>
                <a:ext uri="{FF2B5EF4-FFF2-40B4-BE49-F238E27FC236}">
                  <a16:creationId xmlns:a16="http://schemas.microsoft.com/office/drawing/2014/main" id="{8268B9E4-2BBE-120F-8904-D90C3D9104C4}"/>
                </a:ext>
              </a:extLst>
            </p:cNvPr>
            <p:cNvSpPr/>
            <p:nvPr/>
          </p:nvSpPr>
          <p:spPr bwMode="auto">
            <a:xfrm rot="8100000">
              <a:off x="9582133" y="3116925"/>
              <a:ext cx="2241817" cy="1043518"/>
            </a:xfrm>
            <a:prstGeom prst="ellipse">
              <a:avLst/>
            </a:prstGeom>
            <a:solidFill>
              <a:srgbClr val="E5647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4DF8C5D2-8026-7B15-72B4-5C75C6BBEE7E}"/>
                </a:ext>
              </a:extLst>
            </p:cNvPr>
            <p:cNvSpPr/>
            <p:nvPr/>
          </p:nvSpPr>
          <p:spPr bwMode="auto">
            <a:xfrm rot="10800000">
              <a:off x="10980768" y="2770466"/>
              <a:ext cx="789179" cy="1736436"/>
            </a:xfrm>
            <a:prstGeom prst="ellipse">
              <a:avLst/>
            </a:prstGeom>
            <a:solidFill>
              <a:srgbClr val="E5647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a:p>
          </p:txBody>
        </p:sp>
        <p:sp>
          <p:nvSpPr>
            <p:cNvPr id="20" name="Oval 19">
              <a:extLst>
                <a:ext uri="{FF2B5EF4-FFF2-40B4-BE49-F238E27FC236}">
                  <a16:creationId xmlns:a16="http://schemas.microsoft.com/office/drawing/2014/main" id="{2319403F-750B-6DEA-2E0D-18C3776BD666}"/>
                </a:ext>
              </a:extLst>
            </p:cNvPr>
            <p:cNvSpPr/>
            <p:nvPr/>
          </p:nvSpPr>
          <p:spPr bwMode="auto">
            <a:xfrm rot="16200000">
              <a:off x="10320116" y="3438135"/>
              <a:ext cx="789179" cy="1736436"/>
            </a:xfrm>
            <a:prstGeom prst="ellipse">
              <a:avLst/>
            </a:prstGeom>
            <a:solidFill>
              <a:srgbClr val="E5647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a:p>
          </p:txBody>
        </p:sp>
      </p:grpSp>
      <p:sp>
        <p:nvSpPr>
          <p:cNvPr id="22" name="TextBox 21">
            <a:extLst>
              <a:ext uri="{FF2B5EF4-FFF2-40B4-BE49-F238E27FC236}">
                <a16:creationId xmlns:a16="http://schemas.microsoft.com/office/drawing/2014/main" id="{46A1607D-6757-43E2-5A3E-6084B3AC8D7D}"/>
              </a:ext>
            </a:extLst>
          </p:cNvPr>
          <p:cNvSpPr txBox="1"/>
          <p:nvPr/>
        </p:nvSpPr>
        <p:spPr>
          <a:xfrm>
            <a:off x="8272767" y="1497855"/>
            <a:ext cx="1736437" cy="461665"/>
          </a:xfrm>
          <a:prstGeom prst="rect">
            <a:avLst/>
          </a:prstGeom>
          <a:noFill/>
        </p:spPr>
        <p:txBody>
          <a:bodyPr wrap="square" rtlCol="0">
            <a:spAutoFit/>
          </a:bodyPr>
          <a:lstStyle>
            <a:defPPr>
              <a:defRPr lang="en-US"/>
            </a:defPPr>
            <a:lvl1pPr algn="ctr">
              <a:defRPr sz="2400">
                <a:latin typeface="+mn-lt"/>
              </a:defRPr>
            </a:lvl1pPr>
          </a:lstStyle>
          <a:p>
            <a:r>
              <a:rPr lang="en-US" dirty="0"/>
              <a:t>Over-trust</a:t>
            </a:r>
          </a:p>
        </p:txBody>
      </p:sp>
      <p:sp>
        <p:nvSpPr>
          <p:cNvPr id="23" name="TextBox 22">
            <a:extLst>
              <a:ext uri="{FF2B5EF4-FFF2-40B4-BE49-F238E27FC236}">
                <a16:creationId xmlns:a16="http://schemas.microsoft.com/office/drawing/2014/main" id="{A7FACBF5-1428-E067-CFE7-FD7B2E487A66}"/>
              </a:ext>
            </a:extLst>
          </p:cNvPr>
          <p:cNvSpPr txBox="1"/>
          <p:nvPr/>
        </p:nvSpPr>
        <p:spPr>
          <a:xfrm>
            <a:off x="9791053" y="4052505"/>
            <a:ext cx="1736437" cy="461665"/>
          </a:xfrm>
          <a:prstGeom prst="rect">
            <a:avLst/>
          </a:prstGeom>
          <a:noFill/>
        </p:spPr>
        <p:txBody>
          <a:bodyPr wrap="square" rtlCol="0">
            <a:spAutoFit/>
          </a:bodyPr>
          <a:lstStyle>
            <a:defPPr>
              <a:defRPr lang="en-US"/>
            </a:defPPr>
            <a:lvl1pPr algn="ctr">
              <a:defRPr sz="2400">
                <a:latin typeface="+mn-lt"/>
              </a:defRPr>
            </a:lvl1pPr>
          </a:lstStyle>
          <a:p>
            <a:r>
              <a:rPr lang="en-US" dirty="0"/>
              <a:t>Under-trust</a:t>
            </a:r>
          </a:p>
        </p:txBody>
      </p:sp>
      <p:sp>
        <p:nvSpPr>
          <p:cNvPr id="24" name="TextBox 23">
            <a:extLst>
              <a:ext uri="{FF2B5EF4-FFF2-40B4-BE49-F238E27FC236}">
                <a16:creationId xmlns:a16="http://schemas.microsoft.com/office/drawing/2014/main" id="{170A2FC6-E247-300C-7D09-9180DA1135FD}"/>
              </a:ext>
            </a:extLst>
          </p:cNvPr>
          <p:cNvSpPr txBox="1"/>
          <p:nvPr/>
        </p:nvSpPr>
        <p:spPr>
          <a:xfrm>
            <a:off x="9642203" y="2653170"/>
            <a:ext cx="627945" cy="584775"/>
          </a:xfrm>
          <a:prstGeom prst="rect">
            <a:avLst/>
          </a:prstGeom>
          <a:noFill/>
        </p:spPr>
        <p:txBody>
          <a:bodyPr wrap="square" rtlCol="0">
            <a:spAutoFit/>
          </a:bodyPr>
          <a:lstStyle/>
          <a:p>
            <a:pPr algn="ct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42968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61E5-8D97-B5F9-C8C9-E0298ABF3A27}"/>
              </a:ext>
            </a:extLst>
          </p:cNvPr>
          <p:cNvSpPr>
            <a:spLocks noGrp="1"/>
          </p:cNvSpPr>
          <p:nvPr>
            <p:ph type="title"/>
          </p:nvPr>
        </p:nvSpPr>
        <p:spPr/>
        <p:txBody>
          <a:bodyPr/>
          <a:lstStyle/>
          <a:p>
            <a:r>
              <a:rPr lang="en-US" dirty="0"/>
              <a:t>Trust Is Key to Training and Simulation</a:t>
            </a:r>
          </a:p>
        </p:txBody>
      </p:sp>
      <p:sp>
        <p:nvSpPr>
          <p:cNvPr id="3" name="Content Placeholder 2">
            <a:extLst>
              <a:ext uri="{FF2B5EF4-FFF2-40B4-BE49-F238E27FC236}">
                <a16:creationId xmlns:a16="http://schemas.microsoft.com/office/drawing/2014/main" id="{AB2D0B52-FAE3-9A1F-67BF-60726960855B}"/>
              </a:ext>
            </a:extLst>
          </p:cNvPr>
          <p:cNvSpPr>
            <a:spLocks noGrp="1"/>
          </p:cNvSpPr>
          <p:nvPr>
            <p:ph sz="quarter" idx="11"/>
          </p:nvPr>
        </p:nvSpPr>
        <p:spPr/>
        <p:txBody>
          <a:bodyPr/>
          <a:lstStyle/>
          <a:p>
            <a:r>
              <a:rPr lang="en-US" dirty="0"/>
              <a:t>Need to know AI entities will behave realistically</a:t>
            </a:r>
          </a:p>
          <a:p>
            <a:pPr lvl="1"/>
            <a:r>
              <a:rPr lang="en-US" dirty="0"/>
              <a:t>Adversary tactics and capabilities</a:t>
            </a:r>
          </a:p>
          <a:p>
            <a:pPr lvl="1"/>
            <a:r>
              <a:rPr lang="en-US" dirty="0"/>
              <a:t>Friendly and clutter units</a:t>
            </a:r>
          </a:p>
          <a:p>
            <a:pPr lvl="1"/>
            <a:r>
              <a:rPr lang="en-US" dirty="0"/>
              <a:t>Understanding user speech</a:t>
            </a:r>
          </a:p>
          <a:p>
            <a:pPr lvl="1"/>
            <a:r>
              <a:rPr lang="en-US" dirty="0"/>
              <a:t>Playing a character</a:t>
            </a:r>
          </a:p>
          <a:p>
            <a:pPr lvl="1"/>
            <a:endParaRPr lang="en-US" dirty="0"/>
          </a:p>
          <a:p>
            <a:r>
              <a:rPr lang="en-US" dirty="0"/>
              <a:t>Need to trust AI assessment, diagnosis, feedback</a:t>
            </a:r>
          </a:p>
          <a:p>
            <a:pPr lvl="1"/>
            <a:r>
              <a:rPr lang="en-US" dirty="0"/>
              <a:t>Estimate what learners are thinking / experiencing</a:t>
            </a:r>
          </a:p>
          <a:p>
            <a:pPr lvl="1"/>
            <a:r>
              <a:rPr lang="en-US" dirty="0"/>
              <a:t>Measure proficiency and unit readiness</a:t>
            </a:r>
          </a:p>
          <a:p>
            <a:pPr lvl="1"/>
            <a:r>
              <a:rPr lang="en-US" dirty="0"/>
              <a:t>Provide training that will best help each person</a:t>
            </a:r>
          </a:p>
          <a:p>
            <a:pPr lvl="1"/>
            <a:r>
              <a:rPr lang="en-US" dirty="0"/>
              <a:t>Increase training impact and reuse with multiple runs</a:t>
            </a:r>
          </a:p>
        </p:txBody>
      </p:sp>
      <p:grpSp>
        <p:nvGrpSpPr>
          <p:cNvPr id="9" name="Group 8">
            <a:extLst>
              <a:ext uri="{FF2B5EF4-FFF2-40B4-BE49-F238E27FC236}">
                <a16:creationId xmlns:a16="http://schemas.microsoft.com/office/drawing/2014/main" id="{BC1A6198-F6C4-8404-0202-109CB3088F8D}"/>
              </a:ext>
            </a:extLst>
          </p:cNvPr>
          <p:cNvGrpSpPr/>
          <p:nvPr/>
        </p:nvGrpSpPr>
        <p:grpSpPr>
          <a:xfrm>
            <a:off x="8139164" y="3871956"/>
            <a:ext cx="4052836" cy="1680189"/>
            <a:chOff x="8139164" y="3871956"/>
            <a:chExt cx="4052836" cy="1680189"/>
          </a:xfrm>
        </p:grpSpPr>
        <p:pic>
          <p:nvPicPr>
            <p:cNvPr id="6" name="Picture 5">
              <a:extLst>
                <a:ext uri="{FF2B5EF4-FFF2-40B4-BE49-F238E27FC236}">
                  <a16:creationId xmlns:a16="http://schemas.microsoft.com/office/drawing/2014/main" id="{FEA01C8C-8752-93CC-4D60-04AE0F972A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10694" y="3871956"/>
              <a:ext cx="1281306" cy="1680189"/>
            </a:xfrm>
            <a:prstGeom prst="rect">
              <a:avLst/>
            </a:prstGeom>
          </p:spPr>
        </p:pic>
        <p:sp>
          <p:nvSpPr>
            <p:cNvPr id="7" name="TextBox 6">
              <a:extLst>
                <a:ext uri="{FF2B5EF4-FFF2-40B4-BE49-F238E27FC236}">
                  <a16:creationId xmlns:a16="http://schemas.microsoft.com/office/drawing/2014/main" id="{E1FBB83C-E814-4C3D-A789-47EA9202E20E}"/>
                </a:ext>
              </a:extLst>
            </p:cNvPr>
            <p:cNvSpPr txBox="1"/>
            <p:nvPr/>
          </p:nvSpPr>
          <p:spPr>
            <a:xfrm>
              <a:off x="8139164" y="3982485"/>
              <a:ext cx="2771529" cy="1569660"/>
            </a:xfrm>
            <a:prstGeom prst="rect">
              <a:avLst/>
            </a:prstGeom>
            <a:noFill/>
          </p:spPr>
          <p:txBody>
            <a:bodyPr wrap="square" rtlCol="0">
              <a:spAutoFit/>
            </a:bodyPr>
            <a:lstStyle/>
            <a:p>
              <a:r>
                <a:rPr lang="en-US" sz="1200" dirty="0">
                  <a:solidFill>
                    <a:schemeClr val="accent1">
                      <a:lumMod val="50000"/>
                    </a:schemeClr>
                  </a:solidFill>
                  <a:latin typeface="+mn-lt"/>
                  <a:sym typeface="Wingdings" panose="05000000000000000000" pitchFamily="2" charset="2"/>
                </a:rPr>
                <a:t></a:t>
              </a:r>
              <a:r>
                <a:rPr lang="en-US" sz="1200" dirty="0">
                  <a:solidFill>
                    <a:schemeClr val="accent1">
                      <a:lumMod val="50000"/>
                    </a:schemeClr>
                  </a:solidFill>
                  <a:latin typeface="+mn-lt"/>
                </a:rPr>
                <a:t>You immediately assumed the perspective of your NCO.</a:t>
              </a:r>
            </a:p>
            <a:p>
              <a:r>
                <a:rPr lang="en-US" sz="1200" dirty="0">
                  <a:solidFill>
                    <a:srgbClr val="C00000"/>
                  </a:solidFill>
                  <a:latin typeface="+mn-lt"/>
                  <a:sym typeface="Wingdings" panose="05000000000000000000" pitchFamily="2" charset="2"/>
                </a:rPr>
                <a:t></a:t>
              </a:r>
              <a:r>
                <a:rPr lang="en-US" sz="1200" dirty="0">
                  <a:solidFill>
                    <a:srgbClr val="C00000"/>
                  </a:solidFill>
                  <a:latin typeface="+mn-lt"/>
                </a:rPr>
                <a:t>This course of action will make it difficult to build rapport with the locals.</a:t>
              </a:r>
            </a:p>
            <a:p>
              <a:r>
                <a:rPr lang="en-US" sz="1200" dirty="0">
                  <a:solidFill>
                    <a:schemeClr val="accent1">
                      <a:lumMod val="50000"/>
                    </a:schemeClr>
                  </a:solidFill>
                  <a:latin typeface="+mn-lt"/>
                  <a:sym typeface="Wingdings" panose="05000000000000000000" pitchFamily="2" charset="2"/>
                </a:rPr>
                <a:t> </a:t>
              </a:r>
              <a:r>
                <a:rPr lang="en-US" sz="1200" dirty="0">
                  <a:solidFill>
                    <a:schemeClr val="accent1">
                      <a:lumMod val="50000"/>
                    </a:schemeClr>
                  </a:solidFill>
                  <a:latin typeface="+mn-lt"/>
                </a:rPr>
                <a:t>You recognized that it was appropriate to favor tactics over tact in this situation.</a:t>
              </a:r>
            </a:p>
            <a:p>
              <a:r>
                <a:rPr lang="en-US" sz="1200" dirty="0">
                  <a:solidFill>
                    <a:schemeClr val="accent1">
                      <a:lumMod val="50000"/>
                    </a:schemeClr>
                  </a:solidFill>
                  <a:latin typeface="+mn-lt"/>
                  <a:sym typeface="Wingdings" panose="05000000000000000000" pitchFamily="2" charset="2"/>
                </a:rPr>
                <a:t> </a:t>
              </a:r>
              <a:r>
                <a:rPr lang="en-US" sz="1200" dirty="0">
                  <a:solidFill>
                    <a:schemeClr val="accent1">
                      <a:lumMod val="50000"/>
                    </a:schemeClr>
                  </a:solidFill>
                  <a:latin typeface="+mn-lt"/>
                </a:rPr>
                <a:t>You appraised the potential outcome based on your confidence in your team’s judgment.</a:t>
              </a:r>
            </a:p>
          </p:txBody>
        </p:sp>
        <p:sp>
          <p:nvSpPr>
            <p:cNvPr id="8" name="Rectangle 7">
              <a:extLst>
                <a:ext uri="{FF2B5EF4-FFF2-40B4-BE49-F238E27FC236}">
                  <a16:creationId xmlns:a16="http://schemas.microsoft.com/office/drawing/2014/main" id="{676ED5E2-AF3C-7708-8D23-368509A5D304}"/>
                </a:ext>
              </a:extLst>
            </p:cNvPr>
            <p:cNvSpPr/>
            <p:nvPr/>
          </p:nvSpPr>
          <p:spPr bwMode="auto">
            <a:xfrm>
              <a:off x="8139164" y="3871957"/>
              <a:ext cx="4052836" cy="16801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pic>
        <p:nvPicPr>
          <p:cNvPr id="11" name="Picture 10">
            <a:extLst>
              <a:ext uri="{FF2B5EF4-FFF2-40B4-BE49-F238E27FC236}">
                <a16:creationId xmlns:a16="http://schemas.microsoft.com/office/drawing/2014/main" id="{09CDBAFB-BC01-0C09-7128-8256095FEF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9164" y="1618087"/>
            <a:ext cx="4052836" cy="1682496"/>
          </a:xfrm>
          <a:prstGeom prst="rect">
            <a:avLst/>
          </a:prstGeom>
          <a:ln>
            <a:solidFill>
              <a:schemeClr val="tx1"/>
            </a:solidFill>
          </a:ln>
        </p:spPr>
      </p:pic>
      <p:sp>
        <p:nvSpPr>
          <p:cNvPr id="4" name="TextBox 3">
            <a:extLst>
              <a:ext uri="{FF2B5EF4-FFF2-40B4-BE49-F238E27FC236}">
                <a16:creationId xmlns:a16="http://schemas.microsoft.com/office/drawing/2014/main" id="{BAAF06C6-528B-7F49-EFF7-5A9CC048DB4C}"/>
              </a:ext>
            </a:extLst>
          </p:cNvPr>
          <p:cNvSpPr txBox="1"/>
          <p:nvPr/>
        </p:nvSpPr>
        <p:spPr>
          <a:xfrm>
            <a:off x="8139164" y="3300583"/>
            <a:ext cx="4052836" cy="461665"/>
          </a:xfrm>
          <a:prstGeom prst="rect">
            <a:avLst/>
          </a:prstGeom>
          <a:noFill/>
        </p:spPr>
        <p:txBody>
          <a:bodyPr wrap="square" rtlCol="0">
            <a:spAutoFit/>
          </a:bodyPr>
          <a:lstStyle/>
          <a:p>
            <a:pPr algn="ctr"/>
            <a:r>
              <a:rPr lang="en-US" sz="2400" dirty="0">
                <a:latin typeface="+mn-lt"/>
              </a:rPr>
              <a:t>AI Behavior</a:t>
            </a:r>
          </a:p>
        </p:txBody>
      </p:sp>
      <p:sp>
        <p:nvSpPr>
          <p:cNvPr id="5" name="TextBox 4">
            <a:extLst>
              <a:ext uri="{FF2B5EF4-FFF2-40B4-BE49-F238E27FC236}">
                <a16:creationId xmlns:a16="http://schemas.microsoft.com/office/drawing/2014/main" id="{58989724-6C6E-1DB7-9423-16A1467C944F}"/>
              </a:ext>
            </a:extLst>
          </p:cNvPr>
          <p:cNvSpPr txBox="1"/>
          <p:nvPr/>
        </p:nvSpPr>
        <p:spPr>
          <a:xfrm>
            <a:off x="8139164" y="5552145"/>
            <a:ext cx="4052836" cy="461665"/>
          </a:xfrm>
          <a:prstGeom prst="rect">
            <a:avLst/>
          </a:prstGeom>
          <a:noFill/>
        </p:spPr>
        <p:txBody>
          <a:bodyPr wrap="square" rtlCol="0">
            <a:spAutoFit/>
          </a:bodyPr>
          <a:lstStyle/>
          <a:p>
            <a:pPr algn="ctr"/>
            <a:r>
              <a:rPr lang="en-US" sz="2400" dirty="0">
                <a:latin typeface="+mn-lt"/>
              </a:rPr>
              <a:t>AI Feedback</a:t>
            </a:r>
          </a:p>
        </p:txBody>
      </p:sp>
    </p:spTree>
    <p:extLst>
      <p:ext uri="{BB962C8B-B14F-4D97-AF65-F5344CB8AC3E}">
        <p14:creationId xmlns:p14="http://schemas.microsoft.com/office/powerpoint/2010/main" val="47578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A004-5E21-D837-A054-663E3537BD13}"/>
              </a:ext>
            </a:extLst>
          </p:cNvPr>
          <p:cNvSpPr>
            <a:spLocks noGrp="1"/>
          </p:cNvSpPr>
          <p:nvPr>
            <p:ph type="title"/>
          </p:nvPr>
        </p:nvSpPr>
        <p:spPr/>
        <p:txBody>
          <a:bodyPr lIns="0" rIns="0"/>
          <a:lstStyle/>
          <a:p>
            <a:r>
              <a:rPr lang="en-US" dirty="0"/>
              <a:t>Simulation and Training Are Key to Trust</a:t>
            </a:r>
          </a:p>
        </p:txBody>
      </p:sp>
      <p:sp>
        <p:nvSpPr>
          <p:cNvPr id="3" name="Content Placeholder 2">
            <a:extLst>
              <a:ext uri="{FF2B5EF4-FFF2-40B4-BE49-F238E27FC236}">
                <a16:creationId xmlns:a16="http://schemas.microsoft.com/office/drawing/2014/main" id="{838DB84E-E23D-1B00-962A-B0BB375E739F}"/>
              </a:ext>
            </a:extLst>
          </p:cNvPr>
          <p:cNvSpPr>
            <a:spLocks noGrp="1"/>
          </p:cNvSpPr>
          <p:nvPr>
            <p:ph sz="quarter" idx="11"/>
          </p:nvPr>
        </p:nvSpPr>
        <p:spPr>
          <a:xfrm>
            <a:off x="480132" y="1046715"/>
            <a:ext cx="5615867" cy="5075237"/>
          </a:xfrm>
        </p:spPr>
        <p:txBody>
          <a:bodyPr/>
          <a:lstStyle/>
          <a:p>
            <a:r>
              <a:rPr lang="en-US" dirty="0"/>
              <a:t>Simulations validate AI</a:t>
            </a:r>
          </a:p>
          <a:p>
            <a:pPr lvl="1"/>
            <a:r>
              <a:rPr lang="en-US" dirty="0"/>
              <a:t>Exercise a range of conditions</a:t>
            </a:r>
          </a:p>
          <a:p>
            <a:pPr lvl="1"/>
            <a:r>
              <a:rPr lang="en-US" dirty="0"/>
              <a:t>Establish proper bounds on AI</a:t>
            </a:r>
          </a:p>
          <a:p>
            <a:pPr lvl="1"/>
            <a:r>
              <a:rPr lang="en-US" dirty="0"/>
              <a:t>Provide evidence AI is trustworthy</a:t>
            </a:r>
          </a:p>
          <a:p>
            <a:pPr lvl="1"/>
            <a:endParaRPr lang="en-US" dirty="0"/>
          </a:p>
          <a:p>
            <a:r>
              <a:rPr lang="en-US" dirty="0"/>
              <a:t>Training users about AI</a:t>
            </a:r>
          </a:p>
          <a:p>
            <a:pPr lvl="1"/>
            <a:r>
              <a:rPr lang="en-US" dirty="0"/>
              <a:t>Build a mental model of AI behavior</a:t>
            </a:r>
          </a:p>
          <a:p>
            <a:pPr lvl="1"/>
            <a:r>
              <a:rPr lang="en-US" dirty="0"/>
              <a:t>Understand what the AI communicates about its ability</a:t>
            </a:r>
          </a:p>
          <a:p>
            <a:pPr lvl="1"/>
            <a:r>
              <a:rPr lang="en-US" dirty="0"/>
              <a:t>Control the AI</a:t>
            </a:r>
          </a:p>
        </p:txBody>
      </p:sp>
      <p:pic>
        <p:nvPicPr>
          <p:cNvPr id="7" name="Picture 6">
            <a:extLst>
              <a:ext uri="{FF2B5EF4-FFF2-40B4-BE49-F238E27FC236}">
                <a16:creationId xmlns:a16="http://schemas.microsoft.com/office/drawing/2014/main" id="{AD08CDBC-DE6F-1A33-689A-D2198EE18AFA}"/>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7792454" y="1313076"/>
            <a:ext cx="2462923" cy="1737360"/>
          </a:xfrm>
          <a:prstGeom prst="rect">
            <a:avLst/>
          </a:prstGeom>
        </p:spPr>
      </p:pic>
      <p:pic>
        <p:nvPicPr>
          <p:cNvPr id="8" name="Picture 7">
            <a:extLst>
              <a:ext uri="{FF2B5EF4-FFF2-40B4-BE49-F238E27FC236}">
                <a16:creationId xmlns:a16="http://schemas.microsoft.com/office/drawing/2014/main" id="{F9FA5C41-6ABD-3860-BFA8-79B38BF054B8}"/>
              </a:ext>
            </a:extLst>
          </p:cNvPr>
          <p:cNvPicPr>
            <a:picLocks noChangeAspect="1"/>
          </p:cNvPicPr>
          <p:nvPr/>
        </p:nvPicPr>
        <p:blipFill>
          <a:blip r:embed="rId2">
            <a:grayscl/>
            <a:extLst>
              <a:ext uri="{28A0092B-C50C-407E-A947-70E740481C1C}">
                <a14:useLocalDpi xmlns:a14="http://schemas.microsoft.com/office/drawing/2010/main"/>
              </a:ext>
            </a:extLst>
          </a:blip>
          <a:srcRect/>
          <a:stretch/>
        </p:blipFill>
        <p:spPr>
          <a:xfrm>
            <a:off x="8532891" y="1313076"/>
            <a:ext cx="2592551" cy="1828800"/>
          </a:xfrm>
          <a:prstGeom prst="rect">
            <a:avLst/>
          </a:prstGeom>
        </p:spPr>
      </p:pic>
      <p:pic>
        <p:nvPicPr>
          <p:cNvPr id="9" name="Picture 8">
            <a:extLst>
              <a:ext uri="{FF2B5EF4-FFF2-40B4-BE49-F238E27FC236}">
                <a16:creationId xmlns:a16="http://schemas.microsoft.com/office/drawing/2014/main" id="{92387888-BD23-F143-FF39-5D2C9DE0BC7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273328" y="1313076"/>
            <a:ext cx="2769160" cy="1953381"/>
          </a:xfrm>
          <a:prstGeom prst="rect">
            <a:avLst/>
          </a:prstGeom>
        </p:spPr>
      </p:pic>
      <p:grpSp>
        <p:nvGrpSpPr>
          <p:cNvPr id="4" name="Group 3">
            <a:extLst>
              <a:ext uri="{FF2B5EF4-FFF2-40B4-BE49-F238E27FC236}">
                <a16:creationId xmlns:a16="http://schemas.microsoft.com/office/drawing/2014/main" id="{E4A16570-3029-C263-A76F-F09DC999A211}"/>
              </a:ext>
            </a:extLst>
          </p:cNvPr>
          <p:cNvGrpSpPr/>
          <p:nvPr/>
        </p:nvGrpSpPr>
        <p:grpSpPr>
          <a:xfrm>
            <a:off x="8410970" y="3830123"/>
            <a:ext cx="2350543" cy="2013507"/>
            <a:chOff x="2191754" y="4108445"/>
            <a:chExt cx="2350543" cy="2013507"/>
          </a:xfrm>
        </p:grpSpPr>
        <p:pic>
          <p:nvPicPr>
            <p:cNvPr id="6" name="Picture 5" descr="A picture containing text, electronics, computer, display&#10;&#10;Description automatically generated">
              <a:extLst>
                <a:ext uri="{FF2B5EF4-FFF2-40B4-BE49-F238E27FC236}">
                  <a16:creationId xmlns:a16="http://schemas.microsoft.com/office/drawing/2014/main" id="{D3022B60-4A24-508F-41B7-75A384E884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1754" y="4108445"/>
              <a:ext cx="2350543" cy="2013507"/>
            </a:xfrm>
            <a:prstGeom prst="rect">
              <a:avLst/>
            </a:prstGeom>
          </p:spPr>
        </p:pic>
        <p:sp>
          <p:nvSpPr>
            <p:cNvPr id="10" name="Rectangle 9">
              <a:extLst>
                <a:ext uri="{FF2B5EF4-FFF2-40B4-BE49-F238E27FC236}">
                  <a16:creationId xmlns:a16="http://schemas.microsoft.com/office/drawing/2014/main" id="{372E1B0B-396F-89B7-D7F0-C9C8BDBB08BD}"/>
                </a:ext>
              </a:extLst>
            </p:cNvPr>
            <p:cNvSpPr/>
            <p:nvPr/>
          </p:nvSpPr>
          <p:spPr bwMode="auto">
            <a:xfrm>
              <a:off x="3325091" y="5172364"/>
              <a:ext cx="822960" cy="341745"/>
            </a:xfrm>
            <a:prstGeom prst="rect">
              <a:avLst/>
            </a:prstGeom>
            <a:solidFill>
              <a:srgbClr val="E5E5E5"/>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13" name="TextBox 12">
            <a:extLst>
              <a:ext uri="{FF2B5EF4-FFF2-40B4-BE49-F238E27FC236}">
                <a16:creationId xmlns:a16="http://schemas.microsoft.com/office/drawing/2014/main" id="{9727587D-1FB0-B1A1-EFF6-926D77186985}"/>
              </a:ext>
            </a:extLst>
          </p:cNvPr>
          <p:cNvSpPr txBox="1"/>
          <p:nvPr/>
        </p:nvSpPr>
        <p:spPr>
          <a:xfrm>
            <a:off x="8139164" y="3300583"/>
            <a:ext cx="4052836" cy="461665"/>
          </a:xfrm>
          <a:prstGeom prst="rect">
            <a:avLst/>
          </a:prstGeom>
          <a:noFill/>
        </p:spPr>
        <p:txBody>
          <a:bodyPr wrap="square" rtlCol="0">
            <a:spAutoFit/>
          </a:bodyPr>
          <a:lstStyle/>
          <a:p>
            <a:pPr algn="ctr"/>
            <a:r>
              <a:rPr lang="en-US" sz="2400" dirty="0">
                <a:latin typeface="+mn-lt"/>
              </a:rPr>
              <a:t>Validating AI</a:t>
            </a:r>
          </a:p>
        </p:txBody>
      </p:sp>
      <p:sp>
        <p:nvSpPr>
          <p:cNvPr id="14" name="TextBox 13">
            <a:extLst>
              <a:ext uri="{FF2B5EF4-FFF2-40B4-BE49-F238E27FC236}">
                <a16:creationId xmlns:a16="http://schemas.microsoft.com/office/drawing/2014/main" id="{FA923CAF-99EC-3229-48F2-3D8918EA1A67}"/>
              </a:ext>
            </a:extLst>
          </p:cNvPr>
          <p:cNvSpPr txBox="1"/>
          <p:nvPr/>
        </p:nvSpPr>
        <p:spPr>
          <a:xfrm>
            <a:off x="8139164" y="5552145"/>
            <a:ext cx="4052836" cy="461665"/>
          </a:xfrm>
          <a:prstGeom prst="rect">
            <a:avLst/>
          </a:prstGeom>
          <a:noFill/>
        </p:spPr>
        <p:txBody>
          <a:bodyPr wrap="square" rtlCol="0">
            <a:spAutoFit/>
          </a:bodyPr>
          <a:lstStyle/>
          <a:p>
            <a:pPr algn="ctr"/>
            <a:r>
              <a:rPr lang="en-US" sz="2400" dirty="0">
                <a:latin typeface="+mn-lt"/>
              </a:rPr>
              <a:t>Mental Model of AI</a:t>
            </a:r>
          </a:p>
        </p:txBody>
      </p:sp>
    </p:spTree>
    <p:extLst>
      <p:ext uri="{BB962C8B-B14F-4D97-AF65-F5344CB8AC3E}">
        <p14:creationId xmlns:p14="http://schemas.microsoft.com/office/powerpoint/2010/main" val="199462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F79E-1240-2E46-50ED-2A07028B45F6}"/>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D9016D8E-255D-2A3B-B69F-9E7CE2916CA8}"/>
              </a:ext>
            </a:extLst>
          </p:cNvPr>
          <p:cNvSpPr>
            <a:spLocks noGrp="1"/>
          </p:cNvSpPr>
          <p:nvPr>
            <p:ph sz="quarter" idx="11"/>
          </p:nvPr>
        </p:nvSpPr>
        <p:spPr/>
        <p:txBody>
          <a:bodyPr/>
          <a:lstStyle/>
          <a:p>
            <a:r>
              <a:rPr lang="en-US" dirty="0"/>
              <a:t>Trustworthy</a:t>
            </a:r>
          </a:p>
          <a:p>
            <a:pPr lvl="1"/>
            <a:r>
              <a:rPr lang="en-US" dirty="0"/>
              <a:t>When is the AI good enough to be trusted?</a:t>
            </a:r>
          </a:p>
          <a:p>
            <a:pPr lvl="1"/>
            <a:endParaRPr lang="en-US" dirty="0"/>
          </a:p>
          <a:p>
            <a:r>
              <a:rPr lang="en-US" dirty="0"/>
              <a:t>Trustable</a:t>
            </a:r>
          </a:p>
          <a:p>
            <a:pPr lvl="1"/>
            <a:r>
              <a:rPr lang="en-US" dirty="0"/>
              <a:t>Can the AI establish trust?</a:t>
            </a:r>
          </a:p>
          <a:p>
            <a:pPr lvl="1"/>
            <a:endParaRPr lang="en-US" dirty="0"/>
          </a:p>
          <a:p>
            <a:r>
              <a:rPr lang="en-US" dirty="0"/>
              <a:t>Trusted</a:t>
            </a:r>
          </a:p>
          <a:p>
            <a:pPr lvl="1"/>
            <a:r>
              <a:rPr lang="en-US" dirty="0"/>
              <a:t>How much does the human really trust the AI?</a:t>
            </a:r>
          </a:p>
        </p:txBody>
      </p:sp>
      <p:pic>
        <p:nvPicPr>
          <p:cNvPr id="4" name="Picture 2" descr="Computer clipartputer clip artputers puter clipart - Clipartix">
            <a:extLst>
              <a:ext uri="{FF2B5EF4-FFF2-40B4-BE49-F238E27FC236}">
                <a16:creationId xmlns:a16="http://schemas.microsoft.com/office/drawing/2014/main" id="{B8A8EE55-6731-CAC2-E3F0-F8DABD5A07B1}"/>
              </a:ext>
            </a:extLst>
          </p:cNvPr>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844044" y="1309385"/>
            <a:ext cx="536807" cy="640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FC5DEDE-9B33-981E-5880-862591ADF5CC}"/>
              </a:ext>
            </a:extLst>
          </p:cNvPr>
          <p:cNvPicPr>
            <a:picLocks noChangeAspect="1" noChangeArrowheads="1"/>
          </p:cNvPicPr>
          <p:nvPr/>
        </p:nvPicPr>
        <p:blipFill rotWithShape="1">
          <a:blip r:embed="rId3" cstate="print">
            <a:duotone>
              <a:srgbClr val="00E4A8">
                <a:shade val="45000"/>
                <a:satMod val="135000"/>
              </a:srgbClr>
              <a:prstClr val="white"/>
            </a:duotone>
            <a:alphaModFix amt="70000"/>
            <a:extLst>
              <a:ext uri="{28A0092B-C50C-407E-A947-70E740481C1C}">
                <a14:useLocalDpi xmlns:a14="http://schemas.microsoft.com/office/drawing/2010/main" val="0"/>
              </a:ext>
            </a:extLst>
          </a:blip>
          <a:srcRect l="30956" t="6223" r="31073" b="6223"/>
          <a:stretch/>
        </p:blipFill>
        <p:spPr bwMode="auto">
          <a:xfrm>
            <a:off x="8750017" y="4123802"/>
            <a:ext cx="260755" cy="640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mputer clipartputer clip artputers puter clipart - Clipartix">
            <a:extLst>
              <a:ext uri="{FF2B5EF4-FFF2-40B4-BE49-F238E27FC236}">
                <a16:creationId xmlns:a16="http://schemas.microsoft.com/office/drawing/2014/main" id="{0088F724-CF08-2FDB-413C-598F8260CFB7}"/>
              </a:ext>
            </a:extLst>
          </p:cNvPr>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844044" y="2716593"/>
            <a:ext cx="536807"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25A6B80-3B29-C8AF-E5A4-AB4CB564BD90}"/>
              </a:ext>
            </a:extLst>
          </p:cNvPr>
          <p:cNvPicPr>
            <a:picLocks noChangeAspect="1" noChangeArrowheads="1"/>
          </p:cNvPicPr>
          <p:nvPr/>
        </p:nvPicPr>
        <p:blipFill rotWithShape="1">
          <a:blip r:embed="rId3" cstate="print">
            <a:duotone>
              <a:srgbClr val="00E4A8">
                <a:shade val="45000"/>
                <a:satMod val="135000"/>
              </a:srgbClr>
              <a:prstClr val="white"/>
            </a:duotone>
            <a:alphaModFix amt="70000"/>
            <a:extLst>
              <a:ext uri="{28A0092B-C50C-407E-A947-70E740481C1C}">
                <a14:useLocalDpi xmlns:a14="http://schemas.microsoft.com/office/drawing/2010/main" val="0"/>
              </a:ext>
            </a:extLst>
          </a:blip>
          <a:srcRect l="30956" t="6223" r="31073" b="6223"/>
          <a:stretch/>
        </p:blipFill>
        <p:spPr bwMode="auto">
          <a:xfrm>
            <a:off x="8750017" y="2716593"/>
            <a:ext cx="260755" cy="6400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39F4958-A0D2-FB2F-3263-38F3BF18F31C}"/>
              </a:ext>
            </a:extLst>
          </p:cNvPr>
          <p:cNvSpPr txBox="1"/>
          <p:nvPr/>
        </p:nvSpPr>
        <p:spPr>
          <a:xfrm>
            <a:off x="9010772" y="1309385"/>
            <a:ext cx="2758440" cy="400110"/>
          </a:xfrm>
          <a:prstGeom prst="rect">
            <a:avLst/>
          </a:prstGeom>
          <a:noFill/>
        </p:spPr>
        <p:txBody>
          <a:bodyPr wrap="square" rtlCol="0">
            <a:spAutoFit/>
          </a:bodyPr>
          <a:lstStyle/>
          <a:p>
            <a:pPr algn="l"/>
            <a:r>
              <a:rPr lang="en-US" sz="2000" dirty="0">
                <a:latin typeface="+mn-lt"/>
              </a:rPr>
              <a:t>A measure of the AI</a:t>
            </a:r>
          </a:p>
        </p:txBody>
      </p:sp>
      <p:sp>
        <p:nvSpPr>
          <p:cNvPr id="9" name="TextBox 8">
            <a:extLst>
              <a:ext uri="{FF2B5EF4-FFF2-40B4-BE49-F238E27FC236}">
                <a16:creationId xmlns:a16="http://schemas.microsoft.com/office/drawing/2014/main" id="{0FD81DA3-D390-C02C-438A-AFC16280328C}"/>
              </a:ext>
            </a:extLst>
          </p:cNvPr>
          <p:cNvSpPr txBox="1"/>
          <p:nvPr/>
        </p:nvSpPr>
        <p:spPr>
          <a:xfrm>
            <a:off x="9010772" y="2716593"/>
            <a:ext cx="2758440" cy="1015663"/>
          </a:xfrm>
          <a:prstGeom prst="rect">
            <a:avLst/>
          </a:prstGeom>
          <a:noFill/>
        </p:spPr>
        <p:txBody>
          <a:bodyPr wrap="square" rtlCol="0">
            <a:spAutoFit/>
          </a:bodyPr>
          <a:lstStyle/>
          <a:p>
            <a:pPr algn="l"/>
            <a:r>
              <a:rPr lang="en-US" sz="2000" dirty="0">
                <a:latin typeface="+mn-lt"/>
              </a:rPr>
              <a:t>A measure of the AI focused on communication with the human partner</a:t>
            </a:r>
          </a:p>
        </p:txBody>
      </p:sp>
      <p:sp>
        <p:nvSpPr>
          <p:cNvPr id="10" name="TextBox 9">
            <a:extLst>
              <a:ext uri="{FF2B5EF4-FFF2-40B4-BE49-F238E27FC236}">
                <a16:creationId xmlns:a16="http://schemas.microsoft.com/office/drawing/2014/main" id="{55FD8BC9-480D-24D7-FE7A-63114C5D978F}"/>
              </a:ext>
            </a:extLst>
          </p:cNvPr>
          <p:cNvSpPr txBox="1"/>
          <p:nvPr/>
        </p:nvSpPr>
        <p:spPr>
          <a:xfrm>
            <a:off x="9010772" y="4123802"/>
            <a:ext cx="3181228" cy="400110"/>
          </a:xfrm>
          <a:prstGeom prst="rect">
            <a:avLst/>
          </a:prstGeom>
          <a:noFill/>
        </p:spPr>
        <p:txBody>
          <a:bodyPr wrap="square" rtlCol="0">
            <a:spAutoFit/>
          </a:bodyPr>
          <a:lstStyle/>
          <a:p>
            <a:pPr algn="l"/>
            <a:r>
              <a:rPr lang="en-US" sz="2000" dirty="0">
                <a:latin typeface="+mn-lt"/>
              </a:rPr>
              <a:t>A measure of the human partner</a:t>
            </a:r>
          </a:p>
        </p:txBody>
      </p:sp>
      <p:pic>
        <p:nvPicPr>
          <p:cNvPr id="1026" name="Picture 2" descr="Thermometer clipart">
            <a:extLst>
              <a:ext uri="{FF2B5EF4-FFF2-40B4-BE49-F238E27FC236}">
                <a16:creationId xmlns:a16="http://schemas.microsoft.com/office/drawing/2014/main" id="{CBB2F3A5-6C76-3344-72E9-3DF8865B5F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3420" y="2890084"/>
            <a:ext cx="22402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hermometer clipart">
            <a:extLst>
              <a:ext uri="{FF2B5EF4-FFF2-40B4-BE49-F238E27FC236}">
                <a16:creationId xmlns:a16="http://schemas.microsoft.com/office/drawing/2014/main" id="{F0A59E58-FBC7-B367-018C-0560B2C4A9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9233" y="4323857"/>
            <a:ext cx="22402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hermometer clipart">
            <a:extLst>
              <a:ext uri="{FF2B5EF4-FFF2-40B4-BE49-F238E27FC236}">
                <a16:creationId xmlns:a16="http://schemas.microsoft.com/office/drawing/2014/main" id="{2DAE80A4-999B-757B-5E9B-D289454817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6621" y="1509326"/>
            <a:ext cx="224028"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0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9F4C-E162-20FC-6054-5FA9E3D37B15}"/>
              </a:ext>
            </a:extLst>
          </p:cNvPr>
          <p:cNvSpPr>
            <a:spLocks noGrp="1"/>
          </p:cNvSpPr>
          <p:nvPr>
            <p:ph type="title"/>
          </p:nvPr>
        </p:nvSpPr>
        <p:spPr/>
        <p:txBody>
          <a:bodyPr/>
          <a:lstStyle/>
          <a:p>
            <a:r>
              <a:rPr lang="en-US" dirty="0"/>
              <a:t>Related Concepts</a:t>
            </a:r>
          </a:p>
        </p:txBody>
      </p:sp>
      <p:sp>
        <p:nvSpPr>
          <p:cNvPr id="3" name="Content Placeholder 2">
            <a:extLst>
              <a:ext uri="{FF2B5EF4-FFF2-40B4-BE49-F238E27FC236}">
                <a16:creationId xmlns:a16="http://schemas.microsoft.com/office/drawing/2014/main" id="{07613BDF-A21D-4D4A-6171-68CCAE1AF2F5}"/>
              </a:ext>
            </a:extLst>
          </p:cNvPr>
          <p:cNvSpPr>
            <a:spLocks noGrp="1"/>
          </p:cNvSpPr>
          <p:nvPr>
            <p:ph sz="quarter" idx="11"/>
          </p:nvPr>
        </p:nvSpPr>
        <p:spPr>
          <a:xfrm>
            <a:off x="480132" y="1046715"/>
            <a:ext cx="11250613" cy="5075237"/>
          </a:xfrm>
        </p:spPr>
        <p:txBody>
          <a:bodyPr/>
          <a:lstStyle/>
          <a:p>
            <a:r>
              <a:rPr lang="en-US" dirty="0"/>
              <a:t>Transparency</a:t>
            </a:r>
          </a:p>
          <a:p>
            <a:pPr lvl="1"/>
            <a:r>
              <a:rPr lang="en-US" dirty="0"/>
              <a:t>Lets users know what AI is doing and why</a:t>
            </a:r>
          </a:p>
          <a:p>
            <a:pPr lvl="1"/>
            <a:r>
              <a:rPr lang="en-US" dirty="0"/>
              <a:t>Deep dive to follow</a:t>
            </a:r>
          </a:p>
          <a:p>
            <a:pPr lvl="1"/>
            <a:endParaRPr lang="en-US" dirty="0"/>
          </a:p>
          <a:p>
            <a:r>
              <a:rPr lang="en-US" dirty="0"/>
              <a:t>Model</a:t>
            </a:r>
          </a:p>
          <a:p>
            <a:pPr lvl="1"/>
            <a:r>
              <a:rPr lang="en-US" dirty="0"/>
              <a:t>An internal representation of how something works</a:t>
            </a:r>
          </a:p>
        </p:txBody>
      </p:sp>
      <p:grpSp>
        <p:nvGrpSpPr>
          <p:cNvPr id="6" name="Group 5">
            <a:extLst>
              <a:ext uri="{FF2B5EF4-FFF2-40B4-BE49-F238E27FC236}">
                <a16:creationId xmlns:a16="http://schemas.microsoft.com/office/drawing/2014/main" id="{9BE8A2F9-DEDA-94B1-BDF9-E6BD2783FD12}"/>
              </a:ext>
            </a:extLst>
          </p:cNvPr>
          <p:cNvGrpSpPr/>
          <p:nvPr/>
        </p:nvGrpSpPr>
        <p:grpSpPr>
          <a:xfrm>
            <a:off x="2191754" y="4108445"/>
            <a:ext cx="2350543" cy="2013507"/>
            <a:chOff x="2191754" y="4108445"/>
            <a:chExt cx="2350543" cy="2013507"/>
          </a:xfrm>
        </p:grpSpPr>
        <p:pic>
          <p:nvPicPr>
            <p:cNvPr id="4" name="Picture 3" descr="A picture containing text, electronics, computer, display&#10;&#10;Description automatically generated">
              <a:extLst>
                <a:ext uri="{FF2B5EF4-FFF2-40B4-BE49-F238E27FC236}">
                  <a16:creationId xmlns:a16="http://schemas.microsoft.com/office/drawing/2014/main" id="{2BD8687B-1375-2B56-1D8A-6B179E772F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1754" y="4108445"/>
              <a:ext cx="2350543" cy="2013507"/>
            </a:xfrm>
            <a:prstGeom prst="rect">
              <a:avLst/>
            </a:prstGeom>
          </p:spPr>
        </p:pic>
        <p:sp>
          <p:nvSpPr>
            <p:cNvPr id="5" name="Rectangle 4">
              <a:extLst>
                <a:ext uri="{FF2B5EF4-FFF2-40B4-BE49-F238E27FC236}">
                  <a16:creationId xmlns:a16="http://schemas.microsoft.com/office/drawing/2014/main" id="{D38470B2-7FE1-C804-2EA7-8660004E3796}"/>
                </a:ext>
              </a:extLst>
            </p:cNvPr>
            <p:cNvSpPr/>
            <p:nvPr/>
          </p:nvSpPr>
          <p:spPr bwMode="auto">
            <a:xfrm>
              <a:off x="3325091" y="5172364"/>
              <a:ext cx="822960" cy="341745"/>
            </a:xfrm>
            <a:prstGeom prst="rect">
              <a:avLst/>
            </a:prstGeom>
            <a:solidFill>
              <a:srgbClr val="E5E5E5"/>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14" name="TextBox 13">
            <a:extLst>
              <a:ext uri="{FF2B5EF4-FFF2-40B4-BE49-F238E27FC236}">
                <a16:creationId xmlns:a16="http://schemas.microsoft.com/office/drawing/2014/main" id="{E7ED61A7-7210-E8E5-EB30-5B1F2C0E85D9}"/>
              </a:ext>
            </a:extLst>
          </p:cNvPr>
          <p:cNvSpPr txBox="1"/>
          <p:nvPr/>
        </p:nvSpPr>
        <p:spPr>
          <a:xfrm>
            <a:off x="193964" y="4719782"/>
            <a:ext cx="2350543" cy="830997"/>
          </a:xfrm>
          <a:prstGeom prst="rect">
            <a:avLst/>
          </a:prstGeom>
          <a:noFill/>
        </p:spPr>
        <p:txBody>
          <a:bodyPr wrap="square" rtlCol="0">
            <a:spAutoFit/>
          </a:bodyPr>
          <a:lstStyle/>
          <a:p>
            <a:pPr algn="l"/>
            <a:r>
              <a:rPr lang="en-US" sz="2400" dirty="0">
                <a:latin typeface="+mn-lt"/>
              </a:rPr>
              <a:t>Mental Model of AI State, Capabilities</a:t>
            </a:r>
          </a:p>
        </p:txBody>
      </p:sp>
      <p:sp>
        <p:nvSpPr>
          <p:cNvPr id="23" name="Thought Bubble: Cloud 22">
            <a:extLst>
              <a:ext uri="{FF2B5EF4-FFF2-40B4-BE49-F238E27FC236}">
                <a16:creationId xmlns:a16="http://schemas.microsoft.com/office/drawing/2014/main" id="{530E61DF-6317-C7DA-8E6D-FFD512020D56}"/>
              </a:ext>
            </a:extLst>
          </p:cNvPr>
          <p:cNvSpPr/>
          <p:nvPr/>
        </p:nvSpPr>
        <p:spPr bwMode="auto">
          <a:xfrm>
            <a:off x="8986983" y="4108445"/>
            <a:ext cx="3011054" cy="1736436"/>
          </a:xfrm>
          <a:prstGeom prst="cloudCallout">
            <a:avLst>
              <a:gd name="adj1" fmla="val -36384"/>
              <a:gd name="adj2" fmla="val 60904"/>
            </a:avLst>
          </a:prstGeom>
          <a:solidFill>
            <a:srgbClr val="E5E5E5"/>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TextBox 23">
            <a:extLst>
              <a:ext uri="{FF2B5EF4-FFF2-40B4-BE49-F238E27FC236}">
                <a16:creationId xmlns:a16="http://schemas.microsoft.com/office/drawing/2014/main" id="{E20AABA3-C2B1-1E18-8145-9FD4C273FEC5}"/>
              </a:ext>
            </a:extLst>
          </p:cNvPr>
          <p:cNvSpPr txBox="1"/>
          <p:nvPr/>
        </p:nvSpPr>
        <p:spPr>
          <a:xfrm>
            <a:off x="5458692" y="4719781"/>
            <a:ext cx="3343564" cy="1938992"/>
          </a:xfrm>
          <a:prstGeom prst="rect">
            <a:avLst/>
          </a:prstGeom>
          <a:noFill/>
        </p:spPr>
        <p:txBody>
          <a:bodyPr wrap="square" rtlCol="0">
            <a:spAutoFit/>
          </a:bodyPr>
          <a:lstStyle/>
          <a:p>
            <a:pPr algn="l"/>
            <a:r>
              <a:rPr lang="en-US" sz="2400" dirty="0">
                <a:latin typeface="+mn-lt"/>
              </a:rPr>
              <a:t>Computational Models of:</a:t>
            </a:r>
          </a:p>
          <a:p>
            <a:pPr marL="342900" indent="-342900" algn="l">
              <a:buFont typeface="Arial" panose="020B0604020202020204" pitchFamily="34" charset="0"/>
              <a:buChar char="•"/>
            </a:pPr>
            <a:r>
              <a:rPr lang="en-US" sz="2400" dirty="0">
                <a:latin typeface="+mn-lt"/>
              </a:rPr>
              <a:t>Current Task / Situation</a:t>
            </a:r>
          </a:p>
          <a:p>
            <a:pPr marL="342900" indent="-342900" algn="l">
              <a:buFont typeface="Arial" panose="020B0604020202020204" pitchFamily="34" charset="0"/>
              <a:buChar char="•"/>
            </a:pPr>
            <a:r>
              <a:rPr lang="en-US" sz="2400" dirty="0">
                <a:latin typeface="+mn-lt"/>
              </a:rPr>
              <a:t>Rules of the World</a:t>
            </a:r>
          </a:p>
          <a:p>
            <a:pPr marL="342900" indent="-342900" algn="l">
              <a:buFont typeface="Arial" panose="020B0604020202020204" pitchFamily="34" charset="0"/>
              <a:buChar char="•"/>
            </a:pPr>
            <a:r>
              <a:rPr lang="en-US" sz="2400" dirty="0">
                <a:latin typeface="+mn-lt"/>
              </a:rPr>
              <a:t>User Goals / State</a:t>
            </a:r>
          </a:p>
          <a:p>
            <a:pPr marL="342900" indent="-342900" algn="l">
              <a:buFont typeface="Arial" panose="020B0604020202020204" pitchFamily="34" charset="0"/>
              <a:buChar char="•"/>
            </a:pPr>
            <a:r>
              <a:rPr lang="en-US" sz="2400" dirty="0">
                <a:latin typeface="+mn-lt"/>
              </a:rPr>
              <a:t>Self / Introspection</a:t>
            </a:r>
          </a:p>
        </p:txBody>
      </p:sp>
      <p:pic>
        <p:nvPicPr>
          <p:cNvPr id="2050" name="Picture 2" descr="Computer clipartputer clip artputers puter clipart - Clipartix">
            <a:extLst>
              <a:ext uri="{FF2B5EF4-FFF2-40B4-BE49-F238E27FC236}">
                <a16:creationId xmlns:a16="http://schemas.microsoft.com/office/drawing/2014/main" id="{8724E816-6274-8237-97D3-7C77B73C6891}"/>
              </a:ext>
            </a:extLst>
          </p:cNvPr>
          <p:cNvPicPr>
            <a:picLocks noChangeAspect="1" noChangeArrowheads="1"/>
          </p:cNvPicPr>
          <p:nvPr/>
        </p:nvPicPr>
        <p:blipFill>
          <a:blip r:embed="rId3" cstate="screen">
            <a:biLevel thresh="50000"/>
            <a:extLst>
              <a:ext uri="{28A0092B-C50C-407E-A947-70E740481C1C}">
                <a14:useLocalDpi xmlns:a14="http://schemas.microsoft.com/office/drawing/2010/main"/>
              </a:ext>
            </a:extLst>
          </a:blip>
          <a:srcRect/>
          <a:stretch>
            <a:fillRect/>
          </a:stretch>
        </p:blipFill>
        <p:spPr bwMode="auto">
          <a:xfrm>
            <a:off x="8627256" y="5811285"/>
            <a:ext cx="617292" cy="7360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omputer clipartputer clip artputers puter clipart - Clipartix">
            <a:extLst>
              <a:ext uri="{FF2B5EF4-FFF2-40B4-BE49-F238E27FC236}">
                <a16:creationId xmlns:a16="http://schemas.microsoft.com/office/drawing/2014/main" id="{28FABAD8-BD74-CEB2-01AA-3D6862875E56}"/>
              </a:ext>
            </a:extLst>
          </p:cNvPr>
          <p:cNvPicPr>
            <a:picLocks noChangeAspect="1" noChangeArrowheads="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1001275" y="4976663"/>
            <a:ext cx="536807"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icon &quot;Earth globe icon&quot;">
            <a:extLst>
              <a:ext uri="{FF2B5EF4-FFF2-40B4-BE49-F238E27FC236}">
                <a16:creationId xmlns:a16="http://schemas.microsoft.com/office/drawing/2014/main" id="{DCA18E05-039A-5380-0F7F-7DC0A99AE9AB}"/>
              </a:ext>
            </a:extLst>
          </p:cNvPr>
          <p:cNvPicPr>
            <a:picLocks noChangeAspect="1" noChangeArrowheads="1"/>
          </p:cNvPicPr>
          <p:nvPr/>
        </p:nvPicPr>
        <p:blipFill>
          <a:blip r:embed="rId5"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813839" y="5115198"/>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ipboard Icon | Free SVG">
            <a:extLst>
              <a:ext uri="{FF2B5EF4-FFF2-40B4-BE49-F238E27FC236}">
                <a16:creationId xmlns:a16="http://schemas.microsoft.com/office/drawing/2014/main" id="{E174131F-01C1-0574-A86A-781B67972CA4}"/>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415786" y="4428711"/>
            <a:ext cx="532807"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24E4F56-22ED-53A3-E652-A390377FCE31}"/>
              </a:ext>
            </a:extLst>
          </p:cNvPr>
          <p:cNvPicPr>
            <a:picLocks noChangeAspect="1" noChangeArrowheads="1"/>
          </p:cNvPicPr>
          <p:nvPr/>
        </p:nvPicPr>
        <p:blipFill rotWithShape="1">
          <a:blip r:embed="rId7" cstate="print">
            <a:duotone>
              <a:srgbClr val="00E4A8">
                <a:shade val="45000"/>
                <a:satMod val="135000"/>
              </a:srgbClr>
              <a:prstClr val="white"/>
            </a:duotone>
            <a:extLst>
              <a:ext uri="{28A0092B-C50C-407E-A947-70E740481C1C}">
                <a14:useLocalDpi xmlns:a14="http://schemas.microsoft.com/office/drawing/2010/main" val="0"/>
              </a:ext>
            </a:extLst>
          </a:blip>
          <a:srcRect l="30956" t="6223" r="31073" b="6223"/>
          <a:stretch/>
        </p:blipFill>
        <p:spPr bwMode="auto">
          <a:xfrm>
            <a:off x="10547857" y="4399741"/>
            <a:ext cx="260755"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02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45A3-8B33-6A4E-F4C4-B3D0E2ADDE6D}"/>
              </a:ext>
            </a:extLst>
          </p:cNvPr>
          <p:cNvSpPr>
            <a:spLocks noGrp="1"/>
          </p:cNvSpPr>
          <p:nvPr>
            <p:ph type="title"/>
          </p:nvPr>
        </p:nvSpPr>
        <p:spPr/>
        <p:txBody>
          <a:bodyPr/>
          <a:lstStyle/>
          <a:p>
            <a:r>
              <a:rPr lang="en-US" dirty="0"/>
              <a:t>Related Concepts</a:t>
            </a:r>
          </a:p>
        </p:txBody>
      </p:sp>
      <p:sp>
        <p:nvSpPr>
          <p:cNvPr id="3" name="Content Placeholder 2">
            <a:extLst>
              <a:ext uri="{FF2B5EF4-FFF2-40B4-BE49-F238E27FC236}">
                <a16:creationId xmlns:a16="http://schemas.microsoft.com/office/drawing/2014/main" id="{BE84FD02-FD50-3EB7-EB15-8F749C6AFF2A}"/>
              </a:ext>
            </a:extLst>
          </p:cNvPr>
          <p:cNvSpPr>
            <a:spLocks noGrp="1"/>
          </p:cNvSpPr>
          <p:nvPr>
            <p:ph sz="quarter" idx="11"/>
          </p:nvPr>
        </p:nvSpPr>
        <p:spPr>
          <a:xfrm>
            <a:off x="480132" y="1046715"/>
            <a:ext cx="11250613" cy="5075237"/>
          </a:xfrm>
        </p:spPr>
        <p:txBody>
          <a:bodyPr/>
          <a:lstStyle/>
          <a:p>
            <a:r>
              <a:rPr lang="en-US" dirty="0"/>
              <a:t>Explanation / Explainability</a:t>
            </a:r>
          </a:p>
          <a:p>
            <a:pPr lvl="1"/>
            <a:r>
              <a:rPr lang="en-US" dirty="0"/>
              <a:t>A simplified reason the AI can give for a decision</a:t>
            </a:r>
          </a:p>
          <a:p>
            <a:pPr lvl="1"/>
            <a:r>
              <a:rPr lang="en-US" dirty="0"/>
              <a:t>Why simplified?</a:t>
            </a:r>
          </a:p>
        </p:txBody>
      </p:sp>
      <p:sp>
        <p:nvSpPr>
          <p:cNvPr id="4" name="TextBox 3">
            <a:extLst>
              <a:ext uri="{FF2B5EF4-FFF2-40B4-BE49-F238E27FC236}">
                <a16:creationId xmlns:a16="http://schemas.microsoft.com/office/drawing/2014/main" id="{50188F8F-2963-6BD0-B1E0-BBFCAB8B9365}"/>
              </a:ext>
            </a:extLst>
          </p:cNvPr>
          <p:cNvSpPr txBox="1"/>
          <p:nvPr/>
        </p:nvSpPr>
        <p:spPr>
          <a:xfrm>
            <a:off x="267697" y="2940938"/>
            <a:ext cx="3649980" cy="461665"/>
          </a:xfrm>
          <a:prstGeom prst="rect">
            <a:avLst/>
          </a:prstGeom>
          <a:noFill/>
        </p:spPr>
        <p:txBody>
          <a:bodyPr wrap="square" rtlCol="0">
            <a:spAutoFit/>
          </a:bodyPr>
          <a:lstStyle/>
          <a:p>
            <a:pPr algn="ctr"/>
            <a:r>
              <a:rPr lang="en-US" sz="2400" dirty="0">
                <a:latin typeface="+mn-lt"/>
              </a:rPr>
              <a:t>AI internals are a secret</a:t>
            </a:r>
          </a:p>
        </p:txBody>
      </p:sp>
      <p:sp>
        <p:nvSpPr>
          <p:cNvPr id="5" name="TextBox 4">
            <a:extLst>
              <a:ext uri="{FF2B5EF4-FFF2-40B4-BE49-F238E27FC236}">
                <a16:creationId xmlns:a16="http://schemas.microsoft.com/office/drawing/2014/main" id="{84FEB331-997C-0165-1DEE-A458DD8EDCFB}"/>
              </a:ext>
            </a:extLst>
          </p:cNvPr>
          <p:cNvSpPr txBox="1"/>
          <p:nvPr/>
        </p:nvSpPr>
        <p:spPr>
          <a:xfrm>
            <a:off x="4058575" y="2940938"/>
            <a:ext cx="3649980" cy="461665"/>
          </a:xfrm>
          <a:prstGeom prst="rect">
            <a:avLst/>
          </a:prstGeom>
          <a:noFill/>
        </p:spPr>
        <p:txBody>
          <a:bodyPr wrap="square" rtlCol="0">
            <a:spAutoFit/>
          </a:bodyPr>
          <a:lstStyle/>
          <a:p>
            <a:pPr algn="ctr"/>
            <a:r>
              <a:rPr lang="en-US" sz="2400" dirty="0">
                <a:latin typeface="+mn-lt"/>
              </a:rPr>
              <a:t>Magic happened</a:t>
            </a:r>
          </a:p>
        </p:txBody>
      </p:sp>
      <p:sp>
        <p:nvSpPr>
          <p:cNvPr id="6" name="TextBox 5">
            <a:extLst>
              <a:ext uri="{FF2B5EF4-FFF2-40B4-BE49-F238E27FC236}">
                <a16:creationId xmlns:a16="http://schemas.microsoft.com/office/drawing/2014/main" id="{9D9A0692-CD81-285A-386B-A2233F3AAB57}"/>
              </a:ext>
            </a:extLst>
          </p:cNvPr>
          <p:cNvSpPr txBox="1"/>
          <p:nvPr/>
        </p:nvSpPr>
        <p:spPr>
          <a:xfrm>
            <a:off x="8080765" y="5499288"/>
            <a:ext cx="3649980" cy="461665"/>
          </a:xfrm>
          <a:prstGeom prst="rect">
            <a:avLst/>
          </a:prstGeom>
          <a:noFill/>
        </p:spPr>
        <p:txBody>
          <a:bodyPr wrap="square" rtlCol="0">
            <a:spAutoFit/>
          </a:bodyPr>
          <a:lstStyle/>
          <a:p>
            <a:pPr algn="ctr"/>
            <a:r>
              <a:rPr lang="en-US" sz="2400" dirty="0">
                <a:latin typeface="+mn-lt"/>
              </a:rPr>
              <a:t>Efficient Communication</a:t>
            </a:r>
          </a:p>
        </p:txBody>
      </p:sp>
      <p:sp>
        <p:nvSpPr>
          <p:cNvPr id="8" name="Rectangle 7">
            <a:extLst>
              <a:ext uri="{FF2B5EF4-FFF2-40B4-BE49-F238E27FC236}">
                <a16:creationId xmlns:a16="http://schemas.microsoft.com/office/drawing/2014/main" id="{6054B67F-7E8B-9768-5FCF-F7E39C69E701}"/>
              </a:ext>
            </a:extLst>
          </p:cNvPr>
          <p:cNvSpPr/>
          <p:nvPr/>
        </p:nvSpPr>
        <p:spPr bwMode="auto">
          <a:xfrm>
            <a:off x="955906" y="4514776"/>
            <a:ext cx="2199935" cy="1371599"/>
          </a:xfrm>
          <a:prstGeom prst="rect">
            <a:avLst/>
          </a:prstGeom>
          <a:solidFill>
            <a:schemeClr val="tx1">
              <a:lumMod val="50000"/>
              <a:lumOff val="50000"/>
            </a:schemeClr>
          </a:solidFill>
          <a:ln w="9525" cap="flat" cmpd="sng" algn="ctr">
            <a:solidFill>
              <a:schemeClr val="tx1"/>
            </a:solidFill>
            <a:prstDash val="solid"/>
            <a:miter lim="800000"/>
            <a:headEnd type="none" w="med" len="med"/>
            <a:tailEnd type="none" w="med" len="med"/>
          </a:ln>
          <a:effectLst/>
          <a:scene3d>
            <a:camera prst="isometricOffAxis2Top"/>
            <a:lightRig rig="threePt" dir="t"/>
          </a:scene3d>
          <a:sp3d extrusionH="317500" prstMaterial="plastic">
            <a:bevelT h="25400"/>
            <a:bevelB h="25400"/>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Black Box</a:t>
            </a:r>
          </a:p>
        </p:txBody>
      </p:sp>
      <p:pic>
        <p:nvPicPr>
          <p:cNvPr id="9" name="Picture 2">
            <a:extLst>
              <a:ext uri="{FF2B5EF4-FFF2-40B4-BE49-F238E27FC236}">
                <a16:creationId xmlns:a16="http://schemas.microsoft.com/office/drawing/2014/main" id="{AC6E0310-29B4-33E2-5F80-3FC28C48C02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61685" y="3777439"/>
            <a:ext cx="1180730" cy="1371600"/>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41BE22B-6478-5F38-01C9-089C08606FB5}"/>
              </a:ext>
            </a:extLst>
          </p:cNvPr>
          <p:cNvSpPr txBox="1"/>
          <p:nvPr/>
        </p:nvSpPr>
        <p:spPr>
          <a:xfrm>
            <a:off x="4058575" y="5499288"/>
            <a:ext cx="3649980" cy="461665"/>
          </a:xfrm>
          <a:prstGeom prst="rect">
            <a:avLst/>
          </a:prstGeom>
          <a:noFill/>
        </p:spPr>
        <p:txBody>
          <a:bodyPr wrap="square" rtlCol="0">
            <a:spAutoFit/>
          </a:bodyPr>
          <a:lstStyle/>
          <a:p>
            <a:pPr algn="ctr"/>
            <a:r>
              <a:rPr lang="en-US" sz="2400" dirty="0">
                <a:latin typeface="+mn-lt"/>
              </a:rPr>
              <a:t>Post-hoc Explanation</a:t>
            </a:r>
          </a:p>
        </p:txBody>
      </p:sp>
      <p:grpSp>
        <p:nvGrpSpPr>
          <p:cNvPr id="11" name="Group 10">
            <a:extLst>
              <a:ext uri="{FF2B5EF4-FFF2-40B4-BE49-F238E27FC236}">
                <a16:creationId xmlns:a16="http://schemas.microsoft.com/office/drawing/2014/main" id="{94FC583E-A032-F096-FB32-8F86338D9A3E}"/>
              </a:ext>
            </a:extLst>
          </p:cNvPr>
          <p:cNvGrpSpPr/>
          <p:nvPr/>
        </p:nvGrpSpPr>
        <p:grpSpPr>
          <a:xfrm>
            <a:off x="4118906" y="3777439"/>
            <a:ext cx="3147489" cy="1569660"/>
            <a:chOff x="4609838" y="4465970"/>
            <a:chExt cx="3147489" cy="1569660"/>
          </a:xfrm>
        </p:grpSpPr>
        <p:pic>
          <p:nvPicPr>
            <p:cNvPr id="12" name="Picture 2">
              <a:extLst>
                <a:ext uri="{FF2B5EF4-FFF2-40B4-BE49-F238E27FC236}">
                  <a16:creationId xmlns:a16="http://schemas.microsoft.com/office/drawing/2014/main" id="{FB13DCA6-384F-9809-99DB-879B22AABFFD}"/>
                </a:ext>
              </a:extLst>
            </p:cNvPr>
            <p:cNvPicPr>
              <a:picLocks noChangeAspect="1" noChangeArrowheads="1"/>
            </p:cNvPicPr>
            <p:nvPr/>
          </p:nvPicPr>
          <p:blipFill rotWithShape="1">
            <a:blip r:embed="rId2" cstate="screen">
              <a:grayscl/>
              <a:extLst>
                <a:ext uri="{28A0092B-C50C-407E-A947-70E740481C1C}">
                  <a14:useLocalDpi xmlns:a14="http://schemas.microsoft.com/office/drawing/2010/main"/>
                </a:ext>
              </a:extLst>
            </a:blip>
            <a:srcRect/>
            <a:stretch/>
          </p:blipFill>
          <p:spPr bwMode="auto">
            <a:xfrm>
              <a:off x="6576596" y="4513463"/>
              <a:ext cx="1180730"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E6009D36-1538-C1A3-6579-AE7D920C4946}"/>
                </a:ext>
              </a:extLst>
            </p:cNvPr>
            <p:cNvSpPr/>
            <p:nvPr/>
          </p:nvSpPr>
          <p:spPr bwMode="auto">
            <a:xfrm>
              <a:off x="6576597" y="4513463"/>
              <a:ext cx="1180730" cy="343884"/>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Oval 13">
              <a:extLst>
                <a:ext uri="{FF2B5EF4-FFF2-40B4-BE49-F238E27FC236}">
                  <a16:creationId xmlns:a16="http://schemas.microsoft.com/office/drawing/2014/main" id="{2E5493B0-2CF7-3243-498D-834ADBD31336}"/>
                </a:ext>
              </a:extLst>
            </p:cNvPr>
            <p:cNvSpPr/>
            <p:nvPr/>
          </p:nvSpPr>
          <p:spPr bwMode="auto">
            <a:xfrm>
              <a:off x="6946290" y="5250800"/>
              <a:ext cx="261257" cy="343884"/>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5" name="TextBox 14">
              <a:extLst>
                <a:ext uri="{FF2B5EF4-FFF2-40B4-BE49-F238E27FC236}">
                  <a16:creationId xmlns:a16="http://schemas.microsoft.com/office/drawing/2014/main" id="{C96C8708-73EF-CCFB-FFCC-C8FEB9F2CAB4}"/>
                </a:ext>
              </a:extLst>
            </p:cNvPr>
            <p:cNvSpPr txBox="1"/>
            <p:nvPr/>
          </p:nvSpPr>
          <p:spPr>
            <a:xfrm>
              <a:off x="4609838" y="4465970"/>
              <a:ext cx="1961838" cy="1569660"/>
            </a:xfrm>
            <a:prstGeom prst="rect">
              <a:avLst/>
            </a:prstGeom>
            <a:noFill/>
          </p:spPr>
          <p:txBody>
            <a:bodyPr wrap="square" rtlCol="0">
              <a:spAutoFit/>
            </a:bodyPr>
            <a:lstStyle/>
            <a:p>
              <a:pPr algn="ctr"/>
              <a:r>
                <a:rPr lang="en-US" sz="2400" dirty="0">
                  <a:solidFill>
                    <a:srgbClr val="FF0000"/>
                  </a:solidFill>
                  <a:latin typeface="+mn-lt"/>
                </a:rPr>
                <a:t>“These pixels were the most influential for cat detection.”</a:t>
              </a:r>
            </a:p>
          </p:txBody>
        </p:sp>
      </p:grpSp>
      <p:sp>
        <p:nvSpPr>
          <p:cNvPr id="26" name="TextBox 25">
            <a:extLst>
              <a:ext uri="{FF2B5EF4-FFF2-40B4-BE49-F238E27FC236}">
                <a16:creationId xmlns:a16="http://schemas.microsoft.com/office/drawing/2014/main" id="{51239246-943B-3B0A-F816-C378AC5E4F68}"/>
              </a:ext>
            </a:extLst>
          </p:cNvPr>
          <p:cNvSpPr txBox="1"/>
          <p:nvPr/>
        </p:nvSpPr>
        <p:spPr>
          <a:xfrm>
            <a:off x="8080765" y="2940938"/>
            <a:ext cx="3649980" cy="461665"/>
          </a:xfrm>
          <a:prstGeom prst="rect">
            <a:avLst/>
          </a:prstGeom>
          <a:noFill/>
        </p:spPr>
        <p:txBody>
          <a:bodyPr wrap="square" rtlCol="0">
            <a:spAutoFit/>
          </a:bodyPr>
          <a:lstStyle/>
          <a:p>
            <a:pPr algn="ctr"/>
            <a:r>
              <a:rPr lang="en-US" sz="2400" dirty="0">
                <a:latin typeface="+mn-lt"/>
              </a:rPr>
              <a:t>Not magic but still complex</a:t>
            </a:r>
          </a:p>
        </p:txBody>
      </p:sp>
      <p:sp>
        <p:nvSpPr>
          <p:cNvPr id="27" name="TextBox 26">
            <a:extLst>
              <a:ext uri="{FF2B5EF4-FFF2-40B4-BE49-F238E27FC236}">
                <a16:creationId xmlns:a16="http://schemas.microsoft.com/office/drawing/2014/main" id="{25221BC4-5AAA-14B5-E2C3-8C4793BF068C}"/>
              </a:ext>
            </a:extLst>
          </p:cNvPr>
          <p:cNvSpPr txBox="1"/>
          <p:nvPr/>
        </p:nvSpPr>
        <p:spPr>
          <a:xfrm>
            <a:off x="2990062" y="6519446"/>
            <a:ext cx="5442738" cy="338554"/>
          </a:xfrm>
          <a:prstGeom prst="rect">
            <a:avLst/>
          </a:prstGeom>
          <a:noFill/>
        </p:spPr>
        <p:txBody>
          <a:bodyPr wrap="square" rtlCol="0">
            <a:spAutoFit/>
          </a:bodyPr>
          <a:lstStyle/>
          <a:p>
            <a:pPr algn="l">
              <a:tabLst>
                <a:tab pos="457200" algn="l"/>
              </a:tabLst>
            </a:pPr>
            <a:r>
              <a:rPr lang="en-US" sz="800" b="0" i="0" dirty="0">
                <a:effectLst/>
                <a:latin typeface="Arial" panose="020B0604020202020204" pitchFamily="34" charset="0"/>
              </a:rPr>
              <a:t>Image credit: https://commons.wikimedia.org/wiki/File:A-Cat.jpg</a:t>
            </a:r>
          </a:p>
          <a:p>
            <a:pPr algn="l">
              <a:tabLst>
                <a:tab pos="457200" algn="l"/>
              </a:tabLst>
            </a:pPr>
            <a:r>
              <a:rPr lang="en-US" sz="800" b="0" i="0" dirty="0">
                <a:effectLst/>
                <a:latin typeface="Arial" panose="020B0604020202020204" pitchFamily="34" charset="0"/>
              </a:rPr>
              <a:t>Image credit: https://djhurij4nde4r.cloudfront.net/images/images/000/080/054/fullsize/Functional_Analysis_BV.jpg</a:t>
            </a:r>
            <a:endParaRPr lang="en-US" sz="800" dirty="0">
              <a:latin typeface="+mn-lt"/>
            </a:endParaRPr>
          </a:p>
        </p:txBody>
      </p:sp>
      <p:pic>
        <p:nvPicPr>
          <p:cNvPr id="3074" name="Picture 2">
            <a:extLst>
              <a:ext uri="{FF2B5EF4-FFF2-40B4-BE49-F238E27FC236}">
                <a16:creationId xmlns:a16="http://schemas.microsoft.com/office/drawing/2014/main" id="{5648ABE2-01B9-0DDE-C658-7C30CF8E56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8118" y="3402603"/>
            <a:ext cx="2128135" cy="209668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BF6CB69-452B-7DA9-7A7C-85023964409A}"/>
              </a:ext>
            </a:extLst>
          </p:cNvPr>
          <p:cNvSpPr txBox="1"/>
          <p:nvPr/>
        </p:nvSpPr>
        <p:spPr>
          <a:xfrm>
            <a:off x="3620659" y="3334329"/>
            <a:ext cx="4498109" cy="369332"/>
          </a:xfrm>
          <a:prstGeom prst="rect">
            <a:avLst/>
          </a:prstGeom>
          <a:noFill/>
        </p:spPr>
        <p:txBody>
          <a:bodyPr wrap="square" rtlCol="0">
            <a:spAutoFit/>
          </a:bodyPr>
          <a:lstStyle/>
          <a:p>
            <a:pPr algn="ctr"/>
            <a:r>
              <a:rPr lang="en-US" sz="1800" dirty="0">
                <a:latin typeface="+mn-lt"/>
              </a:rPr>
              <a:t>(Processing so different from ours it’s meaningless)</a:t>
            </a:r>
          </a:p>
        </p:txBody>
      </p:sp>
      <p:sp>
        <p:nvSpPr>
          <p:cNvPr id="29" name="Rectangle 28">
            <a:extLst>
              <a:ext uri="{FF2B5EF4-FFF2-40B4-BE49-F238E27FC236}">
                <a16:creationId xmlns:a16="http://schemas.microsoft.com/office/drawing/2014/main" id="{73D03E25-5840-F6EC-037C-71BBF8140419}"/>
              </a:ext>
            </a:extLst>
          </p:cNvPr>
          <p:cNvSpPr/>
          <p:nvPr/>
        </p:nvSpPr>
        <p:spPr bwMode="auto">
          <a:xfrm>
            <a:off x="10714182" y="3402603"/>
            <a:ext cx="535709" cy="251585"/>
          </a:xfrm>
          <a:prstGeom prst="rect">
            <a:avLst/>
          </a:prstGeom>
          <a:solidFill>
            <a:srgbClr val="E7436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Rectangle 29">
            <a:extLst>
              <a:ext uri="{FF2B5EF4-FFF2-40B4-BE49-F238E27FC236}">
                <a16:creationId xmlns:a16="http://schemas.microsoft.com/office/drawing/2014/main" id="{80E1973C-3D73-5FD8-D959-BA15CF134684}"/>
              </a:ext>
            </a:extLst>
          </p:cNvPr>
          <p:cNvSpPr/>
          <p:nvPr/>
        </p:nvSpPr>
        <p:spPr bwMode="auto">
          <a:xfrm>
            <a:off x="10455563" y="3927869"/>
            <a:ext cx="535709" cy="251585"/>
          </a:xfrm>
          <a:prstGeom prst="rect">
            <a:avLst/>
          </a:prstGeom>
          <a:solidFill>
            <a:srgbClr val="A6497B"/>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1" name="Rectangle 30">
            <a:extLst>
              <a:ext uri="{FF2B5EF4-FFF2-40B4-BE49-F238E27FC236}">
                <a16:creationId xmlns:a16="http://schemas.microsoft.com/office/drawing/2014/main" id="{1418C394-1763-2D6A-FBEF-424C9285C973}"/>
              </a:ext>
            </a:extLst>
          </p:cNvPr>
          <p:cNvSpPr/>
          <p:nvPr/>
        </p:nvSpPr>
        <p:spPr bwMode="auto">
          <a:xfrm>
            <a:off x="11083918" y="3927869"/>
            <a:ext cx="535709" cy="251585"/>
          </a:xfrm>
          <a:prstGeom prst="rect">
            <a:avLst/>
          </a:prstGeom>
          <a:solidFill>
            <a:srgbClr val="8368A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2" name="Rectangle 31">
            <a:extLst>
              <a:ext uri="{FF2B5EF4-FFF2-40B4-BE49-F238E27FC236}">
                <a16:creationId xmlns:a16="http://schemas.microsoft.com/office/drawing/2014/main" id="{12F6E06F-1A66-EABB-C0EA-8041228DCD11}"/>
              </a:ext>
            </a:extLst>
          </p:cNvPr>
          <p:cNvSpPr/>
          <p:nvPr/>
        </p:nvSpPr>
        <p:spPr bwMode="auto">
          <a:xfrm>
            <a:off x="10686754" y="4453135"/>
            <a:ext cx="535709" cy="251585"/>
          </a:xfrm>
          <a:prstGeom prst="rect">
            <a:avLst/>
          </a:prstGeom>
          <a:solidFill>
            <a:srgbClr val="6060AE"/>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3" name="Rectangle 32">
            <a:extLst>
              <a:ext uri="{FF2B5EF4-FFF2-40B4-BE49-F238E27FC236}">
                <a16:creationId xmlns:a16="http://schemas.microsoft.com/office/drawing/2014/main" id="{EF916169-9412-C842-F037-FD59D299A54B}"/>
              </a:ext>
            </a:extLst>
          </p:cNvPr>
          <p:cNvSpPr/>
          <p:nvPr/>
        </p:nvSpPr>
        <p:spPr bwMode="auto">
          <a:xfrm>
            <a:off x="11296728" y="4453135"/>
            <a:ext cx="535709" cy="251585"/>
          </a:xfrm>
          <a:prstGeom prst="rect">
            <a:avLst/>
          </a:prstGeom>
          <a:solidFill>
            <a:srgbClr val="4575A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5" name="Oval 34">
            <a:extLst>
              <a:ext uri="{FF2B5EF4-FFF2-40B4-BE49-F238E27FC236}">
                <a16:creationId xmlns:a16="http://schemas.microsoft.com/office/drawing/2014/main" id="{FA925E79-DE58-56EE-18E2-B81CC2073B70}"/>
              </a:ext>
            </a:extLst>
          </p:cNvPr>
          <p:cNvSpPr/>
          <p:nvPr/>
        </p:nvSpPr>
        <p:spPr bwMode="auto">
          <a:xfrm>
            <a:off x="10455563" y="5010162"/>
            <a:ext cx="294900" cy="294900"/>
          </a:xfrm>
          <a:prstGeom prst="ellipse">
            <a:avLst/>
          </a:prstGeom>
          <a:solidFill>
            <a:srgbClr val="6AC9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6" name="Oval 35">
            <a:extLst>
              <a:ext uri="{FF2B5EF4-FFF2-40B4-BE49-F238E27FC236}">
                <a16:creationId xmlns:a16="http://schemas.microsoft.com/office/drawing/2014/main" id="{73D1A463-52D1-67C4-3ACC-3CDD98B9ECA9}"/>
              </a:ext>
            </a:extLst>
          </p:cNvPr>
          <p:cNvSpPr/>
          <p:nvPr/>
        </p:nvSpPr>
        <p:spPr bwMode="auto">
          <a:xfrm>
            <a:off x="10874461" y="5010162"/>
            <a:ext cx="294900" cy="294900"/>
          </a:xfrm>
          <a:prstGeom prst="ellipse">
            <a:avLst/>
          </a:prstGeom>
          <a:solidFill>
            <a:srgbClr val="095AA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7" name="Oval 36">
            <a:extLst>
              <a:ext uri="{FF2B5EF4-FFF2-40B4-BE49-F238E27FC236}">
                <a16:creationId xmlns:a16="http://schemas.microsoft.com/office/drawing/2014/main" id="{D995D6CA-A2CB-7046-9E3D-290AB43B7662}"/>
              </a:ext>
            </a:extLst>
          </p:cNvPr>
          <p:cNvSpPr/>
          <p:nvPr/>
        </p:nvSpPr>
        <p:spPr bwMode="auto">
          <a:xfrm>
            <a:off x="11293359" y="5010162"/>
            <a:ext cx="294900" cy="294900"/>
          </a:xfrm>
          <a:prstGeom prst="ellipse">
            <a:avLst/>
          </a:prstGeom>
          <a:solidFill>
            <a:srgbClr val="1F307A"/>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8" name="Oval 37">
            <a:extLst>
              <a:ext uri="{FF2B5EF4-FFF2-40B4-BE49-F238E27FC236}">
                <a16:creationId xmlns:a16="http://schemas.microsoft.com/office/drawing/2014/main" id="{A7BAFE4D-1B4E-7757-5AF1-A2376995EE6B}"/>
              </a:ext>
            </a:extLst>
          </p:cNvPr>
          <p:cNvSpPr/>
          <p:nvPr/>
        </p:nvSpPr>
        <p:spPr bwMode="auto">
          <a:xfrm>
            <a:off x="11712257" y="5010162"/>
            <a:ext cx="294900" cy="294900"/>
          </a:xfrm>
          <a:prstGeom prst="ellipse">
            <a:avLst/>
          </a:prstGeom>
          <a:solidFill>
            <a:srgbClr val="110F4E"/>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40" name="Connector: Elbow 39">
            <a:extLst>
              <a:ext uri="{FF2B5EF4-FFF2-40B4-BE49-F238E27FC236}">
                <a16:creationId xmlns:a16="http://schemas.microsoft.com/office/drawing/2014/main" id="{EAD97473-9F42-C22E-0B16-75F2BE568D49}"/>
              </a:ext>
            </a:extLst>
          </p:cNvPr>
          <p:cNvCxnSpPr>
            <a:cxnSpLocks/>
            <a:stCxn id="30" idx="0"/>
            <a:endCxn id="29" idx="2"/>
          </p:cNvCxnSpPr>
          <p:nvPr/>
        </p:nvCxnSpPr>
        <p:spPr bwMode="auto">
          <a:xfrm rot="5400000" flipH="1" flipV="1">
            <a:off x="10715887" y="3661720"/>
            <a:ext cx="273681" cy="258619"/>
          </a:xfrm>
          <a:prstGeom prst="bentConnector3">
            <a:avLst>
              <a:gd name="adj1" fmla="val 50000"/>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43" name="Connector: Elbow 42">
            <a:extLst>
              <a:ext uri="{FF2B5EF4-FFF2-40B4-BE49-F238E27FC236}">
                <a16:creationId xmlns:a16="http://schemas.microsoft.com/office/drawing/2014/main" id="{6AE761AC-4294-B2D9-735A-99DCF0042A92}"/>
              </a:ext>
            </a:extLst>
          </p:cNvPr>
          <p:cNvCxnSpPr>
            <a:stCxn id="29" idx="2"/>
            <a:endCxn id="31" idx="0"/>
          </p:cNvCxnSpPr>
          <p:nvPr/>
        </p:nvCxnSpPr>
        <p:spPr bwMode="auto">
          <a:xfrm rot="16200000" flipH="1">
            <a:off x="11030065" y="3606160"/>
            <a:ext cx="273681" cy="369736"/>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45" name="Connector: Elbow 44">
            <a:extLst>
              <a:ext uri="{FF2B5EF4-FFF2-40B4-BE49-F238E27FC236}">
                <a16:creationId xmlns:a16="http://schemas.microsoft.com/office/drawing/2014/main" id="{ED0062B3-7484-E413-0758-63C3A8E19C50}"/>
              </a:ext>
            </a:extLst>
          </p:cNvPr>
          <p:cNvCxnSpPr>
            <a:stCxn id="30" idx="2"/>
            <a:endCxn id="35" idx="0"/>
          </p:cNvCxnSpPr>
          <p:nvPr/>
        </p:nvCxnSpPr>
        <p:spPr bwMode="auto">
          <a:xfrm rot="5400000">
            <a:off x="10247862" y="4534606"/>
            <a:ext cx="830708" cy="120405"/>
          </a:xfrm>
          <a:prstGeom prst="bentConnector3">
            <a:avLst>
              <a:gd name="adj1" fmla="val 19979"/>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0" name="Connector: Elbow 49">
            <a:extLst>
              <a:ext uri="{FF2B5EF4-FFF2-40B4-BE49-F238E27FC236}">
                <a16:creationId xmlns:a16="http://schemas.microsoft.com/office/drawing/2014/main" id="{58B6C4BF-6202-C3D4-C0C5-D3A59FD2087D}"/>
              </a:ext>
            </a:extLst>
          </p:cNvPr>
          <p:cNvCxnSpPr>
            <a:stCxn id="31" idx="2"/>
            <a:endCxn id="32" idx="0"/>
          </p:cNvCxnSpPr>
          <p:nvPr/>
        </p:nvCxnSpPr>
        <p:spPr bwMode="auto">
          <a:xfrm rot="5400000">
            <a:off x="11016351" y="4117712"/>
            <a:ext cx="273681" cy="397164"/>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2" name="Connector: Elbow 51">
            <a:extLst>
              <a:ext uri="{FF2B5EF4-FFF2-40B4-BE49-F238E27FC236}">
                <a16:creationId xmlns:a16="http://schemas.microsoft.com/office/drawing/2014/main" id="{0395D4D6-A698-4F60-20AB-CDC27803B134}"/>
              </a:ext>
            </a:extLst>
          </p:cNvPr>
          <p:cNvCxnSpPr>
            <a:stCxn id="31" idx="2"/>
            <a:endCxn id="33" idx="0"/>
          </p:cNvCxnSpPr>
          <p:nvPr/>
        </p:nvCxnSpPr>
        <p:spPr bwMode="auto">
          <a:xfrm rot="16200000" flipH="1">
            <a:off x="11321338" y="4209889"/>
            <a:ext cx="273681" cy="212810"/>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4" name="Connector: Elbow 53">
            <a:extLst>
              <a:ext uri="{FF2B5EF4-FFF2-40B4-BE49-F238E27FC236}">
                <a16:creationId xmlns:a16="http://schemas.microsoft.com/office/drawing/2014/main" id="{E3EB7631-CFE3-10DC-03CB-EA6245090E65}"/>
              </a:ext>
            </a:extLst>
          </p:cNvPr>
          <p:cNvCxnSpPr>
            <a:stCxn id="32" idx="2"/>
            <a:endCxn id="36" idx="0"/>
          </p:cNvCxnSpPr>
          <p:nvPr/>
        </p:nvCxnSpPr>
        <p:spPr bwMode="auto">
          <a:xfrm rot="16200000" flipH="1">
            <a:off x="10835539" y="4823790"/>
            <a:ext cx="305442" cy="67302"/>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6" name="Connector: Elbow 55">
            <a:extLst>
              <a:ext uri="{FF2B5EF4-FFF2-40B4-BE49-F238E27FC236}">
                <a16:creationId xmlns:a16="http://schemas.microsoft.com/office/drawing/2014/main" id="{7328FDDA-F1F4-5915-6323-3A1F528CF1F0}"/>
              </a:ext>
            </a:extLst>
          </p:cNvPr>
          <p:cNvCxnSpPr>
            <a:stCxn id="32" idx="2"/>
            <a:endCxn id="37" idx="0"/>
          </p:cNvCxnSpPr>
          <p:nvPr/>
        </p:nvCxnSpPr>
        <p:spPr bwMode="auto">
          <a:xfrm rot="16200000" flipH="1">
            <a:off x="11044988" y="4614341"/>
            <a:ext cx="305442" cy="486200"/>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8" name="Connector: Elbow 57">
            <a:extLst>
              <a:ext uri="{FF2B5EF4-FFF2-40B4-BE49-F238E27FC236}">
                <a16:creationId xmlns:a16="http://schemas.microsoft.com/office/drawing/2014/main" id="{D13DE3DD-2EC7-4C2B-FFA1-E2A9ABC0856A}"/>
              </a:ext>
            </a:extLst>
          </p:cNvPr>
          <p:cNvCxnSpPr>
            <a:stCxn id="33" idx="2"/>
            <a:endCxn id="38" idx="0"/>
          </p:cNvCxnSpPr>
          <p:nvPr/>
        </p:nvCxnSpPr>
        <p:spPr bwMode="auto">
          <a:xfrm rot="16200000" flipH="1">
            <a:off x="11559424" y="4709879"/>
            <a:ext cx="305442" cy="295124"/>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7" name="Arrow: Striped Right 6">
            <a:extLst>
              <a:ext uri="{FF2B5EF4-FFF2-40B4-BE49-F238E27FC236}">
                <a16:creationId xmlns:a16="http://schemas.microsoft.com/office/drawing/2014/main" id="{D979AD64-EE1C-096C-7E5E-4406F21BD4AF}"/>
              </a:ext>
            </a:extLst>
          </p:cNvPr>
          <p:cNvSpPr/>
          <p:nvPr/>
        </p:nvSpPr>
        <p:spPr bwMode="auto">
          <a:xfrm>
            <a:off x="9860101" y="4322618"/>
            <a:ext cx="454017" cy="382101"/>
          </a:xfrm>
          <a:prstGeom prst="striped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23063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2796-A07C-2697-1799-EBFDEC743BA9}"/>
              </a:ext>
            </a:extLst>
          </p:cNvPr>
          <p:cNvSpPr>
            <a:spLocks noGrp="1"/>
          </p:cNvSpPr>
          <p:nvPr>
            <p:ph type="title"/>
          </p:nvPr>
        </p:nvSpPr>
        <p:spPr/>
        <p:txBody>
          <a:bodyPr/>
          <a:lstStyle/>
          <a:p>
            <a:r>
              <a:rPr lang="en-US" dirty="0"/>
              <a:t>Related Concepts</a:t>
            </a:r>
          </a:p>
        </p:txBody>
      </p:sp>
      <p:sp>
        <p:nvSpPr>
          <p:cNvPr id="3" name="Content Placeholder 2">
            <a:extLst>
              <a:ext uri="{FF2B5EF4-FFF2-40B4-BE49-F238E27FC236}">
                <a16:creationId xmlns:a16="http://schemas.microsoft.com/office/drawing/2014/main" id="{5ECD728D-B709-4DFC-0859-4245ECD0D827}"/>
              </a:ext>
            </a:extLst>
          </p:cNvPr>
          <p:cNvSpPr>
            <a:spLocks noGrp="1"/>
          </p:cNvSpPr>
          <p:nvPr>
            <p:ph sz="quarter" idx="11"/>
          </p:nvPr>
        </p:nvSpPr>
        <p:spPr/>
        <p:txBody>
          <a:bodyPr/>
          <a:lstStyle/>
          <a:p>
            <a:r>
              <a:rPr lang="en-US" dirty="0"/>
              <a:t>Common Ground</a:t>
            </a:r>
          </a:p>
          <a:p>
            <a:pPr lvl="1"/>
            <a:r>
              <a:rPr lang="en-US" dirty="0"/>
              <a:t>Shared beliefs that enable communication</a:t>
            </a:r>
          </a:p>
          <a:p>
            <a:pPr lvl="1"/>
            <a:r>
              <a:rPr lang="en-US" dirty="0"/>
              <a:t>Two-way, real-time updates to detect and repair differences</a:t>
            </a:r>
          </a:p>
          <a:p>
            <a:pPr lvl="1"/>
            <a:endParaRPr lang="en-US" dirty="0"/>
          </a:p>
          <a:p>
            <a:r>
              <a:rPr lang="en-US" dirty="0"/>
              <a:t>Model Alignment </a:t>
            </a:r>
            <a:r>
              <a:rPr lang="en-US" sz="2400" dirty="0"/>
              <a:t>with Human Partner</a:t>
            </a:r>
          </a:p>
          <a:p>
            <a:pPr lvl="1"/>
            <a:r>
              <a:rPr lang="en-US" dirty="0"/>
              <a:t>Similar knowledge representation and processing</a:t>
            </a:r>
          </a:p>
          <a:p>
            <a:pPr lvl="1"/>
            <a:r>
              <a:rPr lang="en-US" dirty="0"/>
              <a:t>Shared goals</a:t>
            </a:r>
          </a:p>
        </p:txBody>
      </p:sp>
      <p:sp>
        <p:nvSpPr>
          <p:cNvPr id="4" name="TextBox 3">
            <a:extLst>
              <a:ext uri="{FF2B5EF4-FFF2-40B4-BE49-F238E27FC236}">
                <a16:creationId xmlns:a16="http://schemas.microsoft.com/office/drawing/2014/main" id="{6B8F3650-8A2A-B29A-60A4-BD84585CD907}"/>
              </a:ext>
            </a:extLst>
          </p:cNvPr>
          <p:cNvSpPr txBox="1"/>
          <p:nvPr/>
        </p:nvSpPr>
        <p:spPr>
          <a:xfrm>
            <a:off x="6202805" y="4576547"/>
            <a:ext cx="3213696" cy="830997"/>
          </a:xfrm>
          <a:prstGeom prst="rect">
            <a:avLst/>
          </a:prstGeom>
          <a:noFill/>
        </p:spPr>
        <p:txBody>
          <a:bodyPr wrap="square" rtlCol="0">
            <a:spAutoFit/>
          </a:bodyPr>
          <a:lstStyle/>
          <a:p>
            <a:pPr algn="ctr"/>
            <a:r>
              <a:rPr lang="en-US" sz="2400" dirty="0">
                <a:latin typeface="+mn-lt"/>
              </a:rPr>
              <a:t>Aligned Internal Structure:</a:t>
            </a:r>
          </a:p>
          <a:p>
            <a:pPr algn="ctr"/>
            <a:r>
              <a:rPr lang="en-US" sz="2400" dirty="0">
                <a:latin typeface="+mn-lt"/>
              </a:rPr>
              <a:t>Inherently Explainable</a:t>
            </a:r>
          </a:p>
        </p:txBody>
      </p:sp>
      <p:grpSp>
        <p:nvGrpSpPr>
          <p:cNvPr id="8" name="Group 7">
            <a:extLst>
              <a:ext uri="{FF2B5EF4-FFF2-40B4-BE49-F238E27FC236}">
                <a16:creationId xmlns:a16="http://schemas.microsoft.com/office/drawing/2014/main" id="{AC698BF8-EAF2-B61F-0415-487493A2FCE8}"/>
              </a:ext>
            </a:extLst>
          </p:cNvPr>
          <p:cNvGrpSpPr/>
          <p:nvPr/>
        </p:nvGrpSpPr>
        <p:grpSpPr>
          <a:xfrm>
            <a:off x="8650442" y="4377716"/>
            <a:ext cx="3043239" cy="1646963"/>
            <a:chOff x="8215274" y="4032643"/>
            <a:chExt cx="3043239" cy="1646963"/>
          </a:xfrm>
        </p:grpSpPr>
        <p:cxnSp>
          <p:nvCxnSpPr>
            <p:cNvPr id="9" name="Straight Connector 8">
              <a:extLst>
                <a:ext uri="{FF2B5EF4-FFF2-40B4-BE49-F238E27FC236}">
                  <a16:creationId xmlns:a16="http://schemas.microsoft.com/office/drawing/2014/main" id="{D55355A1-AAC2-F427-85B9-F3B31D90B072}"/>
                </a:ext>
              </a:extLst>
            </p:cNvPr>
            <p:cNvCxnSpPr>
              <a:cxnSpLocks/>
              <a:stCxn id="14" idx="0"/>
              <a:endCxn id="17" idx="0"/>
            </p:cNvCxnSpPr>
            <p:nvPr/>
          </p:nvCxnSpPr>
          <p:spPr bwMode="auto">
            <a:xfrm>
              <a:off x="9994077" y="4632821"/>
              <a:ext cx="807154" cy="58512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FA859EB-5E73-6095-57AA-585C163D4246}"/>
                </a:ext>
              </a:extLst>
            </p:cNvPr>
            <p:cNvCxnSpPr>
              <a:cxnSpLocks/>
              <a:stCxn id="14" idx="0"/>
              <a:endCxn id="16" idx="0"/>
            </p:cNvCxnSpPr>
            <p:nvPr/>
          </p:nvCxnSpPr>
          <p:spPr bwMode="auto">
            <a:xfrm flipH="1">
              <a:off x="9651160" y="4632821"/>
              <a:ext cx="342917" cy="58512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0D93C6-3A11-8308-F8EF-801913C8B50E}"/>
                </a:ext>
              </a:extLst>
            </p:cNvPr>
            <p:cNvCxnSpPr>
              <a:cxnSpLocks/>
              <a:stCxn id="14" idx="0"/>
              <a:endCxn id="15" idx="0"/>
            </p:cNvCxnSpPr>
            <p:nvPr/>
          </p:nvCxnSpPr>
          <p:spPr bwMode="auto">
            <a:xfrm flipH="1">
              <a:off x="8586823" y="4632821"/>
              <a:ext cx="1407254" cy="58512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073369-BE20-EA75-3027-FD2861692709}"/>
                </a:ext>
              </a:extLst>
            </p:cNvPr>
            <p:cNvCxnSpPr>
              <a:cxnSpLocks/>
              <a:stCxn id="13" idx="0"/>
              <a:endCxn id="14" idx="2"/>
            </p:cNvCxnSpPr>
            <p:nvPr/>
          </p:nvCxnSpPr>
          <p:spPr bwMode="auto">
            <a:xfrm>
              <a:off x="9994077" y="4032643"/>
              <a:ext cx="0" cy="1061843"/>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B2F3CF40-ABFA-23AA-D965-B438087F543D}"/>
                </a:ext>
              </a:extLst>
            </p:cNvPr>
            <p:cNvSpPr/>
            <p:nvPr/>
          </p:nvSpPr>
          <p:spPr bwMode="auto">
            <a:xfrm>
              <a:off x="9281368" y="4032643"/>
              <a:ext cx="1425417" cy="461665"/>
            </a:xfrm>
            <a:prstGeom prst="round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Animal</a:t>
              </a:r>
            </a:p>
          </p:txBody>
        </p:sp>
        <p:sp>
          <p:nvSpPr>
            <p:cNvPr id="14" name="Rectangle: Rounded Corners 13">
              <a:extLst>
                <a:ext uri="{FF2B5EF4-FFF2-40B4-BE49-F238E27FC236}">
                  <a16:creationId xmlns:a16="http://schemas.microsoft.com/office/drawing/2014/main" id="{736AC0C4-8686-1260-6A5F-F3E5F57257A5}"/>
                </a:ext>
              </a:extLst>
            </p:cNvPr>
            <p:cNvSpPr/>
            <p:nvPr/>
          </p:nvSpPr>
          <p:spPr bwMode="auto">
            <a:xfrm>
              <a:off x="9281368" y="4632821"/>
              <a:ext cx="1425417" cy="461665"/>
            </a:xfrm>
            <a:prstGeom prst="round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Housecat</a:t>
              </a:r>
            </a:p>
          </p:txBody>
        </p:sp>
        <p:sp>
          <p:nvSpPr>
            <p:cNvPr id="15" name="Rectangle: Rounded Corners 14">
              <a:extLst>
                <a:ext uri="{FF2B5EF4-FFF2-40B4-BE49-F238E27FC236}">
                  <a16:creationId xmlns:a16="http://schemas.microsoft.com/office/drawing/2014/main" id="{164AA917-69F4-1C41-C7C6-3E12DEB3E9DD}"/>
                </a:ext>
              </a:extLst>
            </p:cNvPr>
            <p:cNvSpPr/>
            <p:nvPr/>
          </p:nvSpPr>
          <p:spPr bwMode="auto">
            <a:xfrm>
              <a:off x="8215274" y="5217941"/>
              <a:ext cx="743098" cy="46166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Ears</a:t>
              </a:r>
            </a:p>
          </p:txBody>
        </p:sp>
        <p:sp>
          <p:nvSpPr>
            <p:cNvPr id="16" name="Rectangle: Rounded Corners 15">
              <a:extLst>
                <a:ext uri="{FF2B5EF4-FFF2-40B4-BE49-F238E27FC236}">
                  <a16:creationId xmlns:a16="http://schemas.microsoft.com/office/drawing/2014/main" id="{7AC3EB0E-67B9-5B29-9F75-7B2662B7AF88}"/>
                </a:ext>
              </a:extLst>
            </p:cNvPr>
            <p:cNvSpPr/>
            <p:nvPr/>
          </p:nvSpPr>
          <p:spPr bwMode="auto">
            <a:xfrm>
              <a:off x="9075779" y="5217941"/>
              <a:ext cx="1150762" cy="46166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Whiskers</a:t>
              </a:r>
            </a:p>
          </p:txBody>
        </p:sp>
        <p:sp>
          <p:nvSpPr>
            <p:cNvPr id="17" name="Rectangle: Rounded Corners 16">
              <a:extLst>
                <a:ext uri="{FF2B5EF4-FFF2-40B4-BE49-F238E27FC236}">
                  <a16:creationId xmlns:a16="http://schemas.microsoft.com/office/drawing/2014/main" id="{C3E212CA-07C1-6D1F-8577-17958673789F}"/>
                </a:ext>
              </a:extLst>
            </p:cNvPr>
            <p:cNvSpPr/>
            <p:nvPr/>
          </p:nvSpPr>
          <p:spPr bwMode="auto">
            <a:xfrm>
              <a:off x="10343948" y="5217941"/>
              <a:ext cx="914565" cy="46166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Claws</a:t>
              </a:r>
            </a:p>
          </p:txBody>
        </p:sp>
      </p:grpSp>
      <p:sp>
        <p:nvSpPr>
          <p:cNvPr id="18" name="TextBox 17">
            <a:extLst>
              <a:ext uri="{FF2B5EF4-FFF2-40B4-BE49-F238E27FC236}">
                <a16:creationId xmlns:a16="http://schemas.microsoft.com/office/drawing/2014/main" id="{D0A014E2-DD81-78F0-BC9C-F21F89CAB22D}"/>
              </a:ext>
            </a:extLst>
          </p:cNvPr>
          <p:cNvSpPr txBox="1"/>
          <p:nvPr/>
        </p:nvSpPr>
        <p:spPr>
          <a:xfrm>
            <a:off x="234367" y="4576547"/>
            <a:ext cx="2795159" cy="830997"/>
          </a:xfrm>
          <a:prstGeom prst="rect">
            <a:avLst/>
          </a:prstGeom>
          <a:noFill/>
        </p:spPr>
        <p:txBody>
          <a:bodyPr wrap="square" rtlCol="0">
            <a:spAutoFit/>
          </a:bodyPr>
          <a:lstStyle/>
          <a:p>
            <a:pPr algn="ctr"/>
            <a:r>
              <a:rPr lang="en-US" sz="2400" dirty="0">
                <a:latin typeface="+mn-lt"/>
              </a:rPr>
              <a:t>Neural Network:</a:t>
            </a:r>
          </a:p>
          <a:p>
            <a:pPr algn="ctr"/>
            <a:r>
              <a:rPr lang="en-US" sz="2400" dirty="0">
                <a:latin typeface="+mn-lt"/>
              </a:rPr>
              <a:t>Alignment not a Priority</a:t>
            </a:r>
          </a:p>
        </p:txBody>
      </p:sp>
      <p:pic>
        <p:nvPicPr>
          <p:cNvPr id="1026" name="Picture 2">
            <a:extLst>
              <a:ext uri="{FF2B5EF4-FFF2-40B4-BE49-F238E27FC236}">
                <a16:creationId xmlns:a16="http://schemas.microsoft.com/office/drawing/2014/main" id="{72EFB546-016F-4D3C-D91F-AAE78E2E614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29526" y="4265575"/>
            <a:ext cx="2698811" cy="18712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1EA8D58-93BB-1B6F-D527-9ADDC2DC8010}"/>
              </a:ext>
            </a:extLst>
          </p:cNvPr>
          <p:cNvSpPr txBox="1"/>
          <p:nvPr/>
        </p:nvSpPr>
        <p:spPr>
          <a:xfrm>
            <a:off x="2990062" y="6642556"/>
            <a:ext cx="5089235" cy="215444"/>
          </a:xfrm>
          <a:prstGeom prst="rect">
            <a:avLst/>
          </a:prstGeom>
          <a:noFill/>
        </p:spPr>
        <p:txBody>
          <a:bodyPr wrap="square" rtlCol="0">
            <a:spAutoFit/>
          </a:bodyPr>
          <a:lstStyle/>
          <a:p>
            <a:pPr algn="l">
              <a:tabLst>
                <a:tab pos="457200" algn="l"/>
              </a:tabLst>
            </a:pPr>
            <a:r>
              <a:rPr lang="en-US" sz="800" b="0" i="0" dirty="0">
                <a:effectLst/>
                <a:latin typeface="Arial" panose="020B0604020202020204" pitchFamily="34" charset="0"/>
              </a:rPr>
              <a:t>Image credit: Cesar Jung-Harada, https://www.flickr.com/photos/worldworldworld/7880912598</a:t>
            </a:r>
            <a:endParaRPr lang="en-US" sz="800" dirty="0">
              <a:latin typeface="+mn-lt"/>
            </a:endParaRPr>
          </a:p>
        </p:txBody>
      </p:sp>
    </p:spTree>
    <p:extLst>
      <p:ext uri="{BB962C8B-B14F-4D97-AF65-F5344CB8AC3E}">
        <p14:creationId xmlns:p14="http://schemas.microsoft.com/office/powerpoint/2010/main" val="400229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982D-109A-B207-D919-FEE3283869A3}"/>
              </a:ext>
            </a:extLst>
          </p:cNvPr>
          <p:cNvSpPr>
            <a:spLocks noGrp="1"/>
          </p:cNvSpPr>
          <p:nvPr>
            <p:ph type="title"/>
          </p:nvPr>
        </p:nvSpPr>
        <p:spPr/>
        <p:txBody>
          <a:bodyPr/>
          <a:lstStyle/>
          <a:p>
            <a:r>
              <a:rPr lang="en-US" dirty="0"/>
              <a:t>Related Concepts</a:t>
            </a:r>
          </a:p>
        </p:txBody>
      </p:sp>
      <p:sp>
        <p:nvSpPr>
          <p:cNvPr id="3" name="Content Placeholder 2">
            <a:extLst>
              <a:ext uri="{FF2B5EF4-FFF2-40B4-BE49-F238E27FC236}">
                <a16:creationId xmlns:a16="http://schemas.microsoft.com/office/drawing/2014/main" id="{97E0D5B5-F839-34BE-D5B4-1D90F9089FBC}"/>
              </a:ext>
            </a:extLst>
          </p:cNvPr>
          <p:cNvSpPr>
            <a:spLocks noGrp="1"/>
          </p:cNvSpPr>
          <p:nvPr>
            <p:ph sz="quarter" idx="11"/>
          </p:nvPr>
        </p:nvSpPr>
        <p:spPr/>
        <p:txBody>
          <a:bodyPr/>
          <a:lstStyle/>
          <a:p>
            <a:r>
              <a:rPr lang="en-US" dirty="0"/>
              <a:t>Reliability</a:t>
            </a:r>
          </a:p>
          <a:p>
            <a:pPr lvl="1"/>
            <a:r>
              <a:rPr lang="en-US" dirty="0"/>
              <a:t>AI works every time or works the same way every time</a:t>
            </a:r>
          </a:p>
          <a:p>
            <a:pPr lvl="1"/>
            <a:r>
              <a:rPr lang="en-US" dirty="0"/>
              <a:t>Within bounds on operating conditions</a:t>
            </a:r>
          </a:p>
          <a:p>
            <a:pPr lvl="1"/>
            <a:endParaRPr lang="en-US" dirty="0"/>
          </a:p>
          <a:p>
            <a:r>
              <a:rPr lang="en-US" dirty="0"/>
              <a:t>Robustness</a:t>
            </a:r>
          </a:p>
          <a:p>
            <a:pPr lvl="1"/>
            <a:r>
              <a:rPr lang="en-US" dirty="0"/>
              <a:t>AI resists possible sources of variation</a:t>
            </a:r>
          </a:p>
          <a:p>
            <a:pPr lvl="1"/>
            <a:r>
              <a:rPr lang="en-US" dirty="0"/>
              <a:t>The bounds on operating conditions are less restrictive</a:t>
            </a:r>
          </a:p>
          <a:p>
            <a:pPr lvl="1"/>
            <a:endParaRPr lang="en-US" dirty="0"/>
          </a:p>
          <a:p>
            <a:r>
              <a:rPr lang="en-US" dirty="0"/>
              <a:t>Resilience</a:t>
            </a:r>
          </a:p>
          <a:p>
            <a:pPr lvl="1"/>
            <a:r>
              <a:rPr lang="en-US" dirty="0"/>
              <a:t>AI resists disruption to its components</a:t>
            </a:r>
          </a:p>
        </p:txBody>
      </p:sp>
      <p:sp>
        <p:nvSpPr>
          <p:cNvPr id="4" name="TextBox 3">
            <a:extLst>
              <a:ext uri="{FF2B5EF4-FFF2-40B4-BE49-F238E27FC236}">
                <a16:creationId xmlns:a16="http://schemas.microsoft.com/office/drawing/2014/main" id="{EE3A7D83-F9D1-DE9C-E868-2822E190877E}"/>
              </a:ext>
            </a:extLst>
          </p:cNvPr>
          <p:cNvSpPr txBox="1"/>
          <p:nvPr/>
        </p:nvSpPr>
        <p:spPr>
          <a:xfrm>
            <a:off x="2990062" y="6642556"/>
            <a:ext cx="5089235" cy="215444"/>
          </a:xfrm>
          <a:prstGeom prst="rect">
            <a:avLst/>
          </a:prstGeom>
          <a:noFill/>
        </p:spPr>
        <p:txBody>
          <a:bodyPr wrap="square" rtlCol="0">
            <a:spAutoFit/>
          </a:bodyPr>
          <a:lstStyle/>
          <a:p>
            <a:pPr algn="l">
              <a:tabLst>
                <a:tab pos="457200" algn="l"/>
              </a:tabLst>
            </a:pPr>
            <a:r>
              <a:rPr lang="en-US" sz="800" b="0" i="0" dirty="0">
                <a:effectLst/>
                <a:latin typeface="Arial" panose="020B0604020202020204" pitchFamily="34" charset="0"/>
              </a:rPr>
              <a:t>Image credit: </a:t>
            </a:r>
            <a:r>
              <a:rPr lang="en-US" sz="800" b="0" i="0" dirty="0" err="1">
                <a:effectLst/>
                <a:latin typeface="Arial" panose="020B0604020202020204" pitchFamily="34" charset="0"/>
              </a:rPr>
              <a:t>objectnet.dev</a:t>
            </a:r>
            <a:endParaRPr lang="en-US" sz="800" dirty="0">
              <a:latin typeface="+mn-lt"/>
            </a:endParaRPr>
          </a:p>
        </p:txBody>
      </p:sp>
      <p:pic>
        <p:nvPicPr>
          <p:cNvPr id="6" name="Picture 5">
            <a:extLst>
              <a:ext uri="{FF2B5EF4-FFF2-40B4-BE49-F238E27FC236}">
                <a16:creationId xmlns:a16="http://schemas.microsoft.com/office/drawing/2014/main" id="{459294C8-401B-C132-10DE-DB8654504A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931361" y="1046715"/>
            <a:ext cx="1133856" cy="1514686"/>
          </a:xfrm>
          <a:prstGeom prst="rect">
            <a:avLst/>
          </a:prstGeom>
          <a:ln>
            <a:solidFill>
              <a:schemeClr val="tx1"/>
            </a:solidFill>
          </a:ln>
        </p:spPr>
      </p:pic>
      <p:pic>
        <p:nvPicPr>
          <p:cNvPr id="8" name="Picture 7">
            <a:extLst>
              <a:ext uri="{FF2B5EF4-FFF2-40B4-BE49-F238E27FC236}">
                <a16:creationId xmlns:a16="http://schemas.microsoft.com/office/drawing/2014/main" id="{2B00359A-27BC-5B48-883D-6A423B424B8A}"/>
              </a:ext>
            </a:extLst>
          </p:cNvPr>
          <p:cNvPicPr>
            <a:picLocks noChangeAspect="1"/>
          </p:cNvPicPr>
          <p:nvPr/>
        </p:nvPicPr>
        <p:blipFill>
          <a:blip r:embed="rId3"/>
          <a:stretch>
            <a:fillRect/>
          </a:stretch>
        </p:blipFill>
        <p:spPr>
          <a:xfrm>
            <a:off x="8931361" y="2889991"/>
            <a:ext cx="1133633" cy="1619476"/>
          </a:xfrm>
          <a:prstGeom prst="rect">
            <a:avLst/>
          </a:prstGeom>
          <a:ln>
            <a:solidFill>
              <a:schemeClr val="tx1"/>
            </a:solidFill>
          </a:ln>
        </p:spPr>
      </p:pic>
      <p:sp>
        <p:nvSpPr>
          <p:cNvPr id="9" name="TextBox 8">
            <a:extLst>
              <a:ext uri="{FF2B5EF4-FFF2-40B4-BE49-F238E27FC236}">
                <a16:creationId xmlns:a16="http://schemas.microsoft.com/office/drawing/2014/main" id="{06828E86-7CBE-43F2-7A70-6E0291E4C87A}"/>
              </a:ext>
            </a:extLst>
          </p:cNvPr>
          <p:cNvSpPr txBox="1"/>
          <p:nvPr/>
        </p:nvSpPr>
        <p:spPr>
          <a:xfrm>
            <a:off x="10064992" y="1046715"/>
            <a:ext cx="1301279" cy="1200329"/>
          </a:xfrm>
          <a:prstGeom prst="rect">
            <a:avLst/>
          </a:prstGeom>
          <a:noFill/>
        </p:spPr>
        <p:txBody>
          <a:bodyPr wrap="square" rtlCol="0">
            <a:spAutoFit/>
          </a:bodyPr>
          <a:lstStyle/>
          <a:p>
            <a:pPr algn="ctr"/>
            <a:endParaRPr lang="en-US" sz="2400" dirty="0">
              <a:latin typeface="+mn-lt"/>
            </a:endParaRPr>
          </a:p>
          <a:p>
            <a:pPr algn="ctr"/>
            <a:r>
              <a:rPr lang="en-US" sz="2400" dirty="0">
                <a:latin typeface="+mn-lt"/>
              </a:rPr>
              <a:t>Chair Detector</a:t>
            </a:r>
          </a:p>
        </p:txBody>
      </p:sp>
      <p:sp>
        <p:nvSpPr>
          <p:cNvPr id="10" name="TextBox 9">
            <a:extLst>
              <a:ext uri="{FF2B5EF4-FFF2-40B4-BE49-F238E27FC236}">
                <a16:creationId xmlns:a16="http://schemas.microsoft.com/office/drawing/2014/main" id="{9857A4F4-7963-4225-E9DD-1888E864A6A5}"/>
              </a:ext>
            </a:extLst>
          </p:cNvPr>
          <p:cNvSpPr txBox="1"/>
          <p:nvPr/>
        </p:nvSpPr>
        <p:spPr>
          <a:xfrm>
            <a:off x="10064993" y="3127052"/>
            <a:ext cx="1301279" cy="830997"/>
          </a:xfrm>
          <a:prstGeom prst="rect">
            <a:avLst/>
          </a:prstGeom>
          <a:noFill/>
        </p:spPr>
        <p:txBody>
          <a:bodyPr wrap="square" rtlCol="0">
            <a:spAutoFit/>
          </a:bodyPr>
          <a:lstStyle/>
          <a:p>
            <a:pPr algn="ctr"/>
            <a:r>
              <a:rPr lang="en-US" sz="2400" dirty="0">
                <a:latin typeface="+mn-lt"/>
              </a:rPr>
              <a:t>Robust to Rotation</a:t>
            </a:r>
          </a:p>
        </p:txBody>
      </p:sp>
      <p:pic>
        <p:nvPicPr>
          <p:cNvPr id="12" name="Picture 11">
            <a:extLst>
              <a:ext uri="{FF2B5EF4-FFF2-40B4-BE49-F238E27FC236}">
                <a16:creationId xmlns:a16="http://schemas.microsoft.com/office/drawing/2014/main" id="{CC11B10D-41E4-B4A0-26C7-D6B70D34A454}"/>
              </a:ext>
            </a:extLst>
          </p:cNvPr>
          <p:cNvPicPr>
            <a:picLocks noChangeAspect="1"/>
          </p:cNvPicPr>
          <p:nvPr/>
        </p:nvPicPr>
        <p:blipFill>
          <a:blip r:embed="rId4">
            <a:extLst>
              <a:ext uri="{BEBA8EAE-BF5A-486C-A8C5-ECC9F3942E4B}">
                <a14:imgProps xmlns:a14="http://schemas.microsoft.com/office/drawing/2010/main">
                  <a14:imgLayer r:embed="rId5">
                    <a14:imgEffect>
                      <a14:artisticGlowDiffused/>
                    </a14:imgEffect>
                  </a14:imgLayer>
                </a14:imgProps>
              </a:ext>
            </a:extLst>
          </a:blip>
          <a:stretch>
            <a:fillRect/>
          </a:stretch>
        </p:blipFill>
        <p:spPr>
          <a:xfrm>
            <a:off x="8931361" y="4838058"/>
            <a:ext cx="1133633" cy="1476581"/>
          </a:xfrm>
          <a:prstGeom prst="rect">
            <a:avLst/>
          </a:prstGeom>
          <a:ln>
            <a:solidFill>
              <a:schemeClr val="tx1"/>
            </a:solidFill>
          </a:ln>
        </p:spPr>
      </p:pic>
      <p:sp>
        <p:nvSpPr>
          <p:cNvPr id="13" name="TextBox 12">
            <a:extLst>
              <a:ext uri="{FF2B5EF4-FFF2-40B4-BE49-F238E27FC236}">
                <a16:creationId xmlns:a16="http://schemas.microsoft.com/office/drawing/2014/main" id="{7F516D16-B520-0001-D28C-A32CC5A64960}"/>
              </a:ext>
            </a:extLst>
          </p:cNvPr>
          <p:cNvSpPr txBox="1"/>
          <p:nvPr/>
        </p:nvSpPr>
        <p:spPr>
          <a:xfrm>
            <a:off x="10064992" y="4838058"/>
            <a:ext cx="1301279" cy="1200329"/>
          </a:xfrm>
          <a:prstGeom prst="rect">
            <a:avLst/>
          </a:prstGeom>
          <a:noFill/>
        </p:spPr>
        <p:txBody>
          <a:bodyPr wrap="square" rtlCol="0">
            <a:spAutoFit/>
          </a:bodyPr>
          <a:lstStyle/>
          <a:p>
            <a:pPr algn="ctr"/>
            <a:r>
              <a:rPr lang="en-US" sz="2400" dirty="0">
                <a:latin typeface="+mn-lt"/>
              </a:rPr>
              <a:t>Resilient to Sensor Failure</a:t>
            </a:r>
          </a:p>
        </p:txBody>
      </p:sp>
    </p:spTree>
    <p:extLst>
      <p:ext uri="{BB962C8B-B14F-4D97-AF65-F5344CB8AC3E}">
        <p14:creationId xmlns:p14="http://schemas.microsoft.com/office/powerpoint/2010/main" val="280223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402C-B7D2-610F-87DC-0CEE83E3EC92}"/>
              </a:ext>
            </a:extLst>
          </p:cNvPr>
          <p:cNvSpPr>
            <a:spLocks noGrp="1"/>
          </p:cNvSpPr>
          <p:nvPr>
            <p:ph type="title"/>
          </p:nvPr>
        </p:nvSpPr>
        <p:spPr/>
        <p:txBody>
          <a:bodyPr/>
          <a:lstStyle/>
          <a:p>
            <a:r>
              <a:rPr lang="en-US" dirty="0"/>
              <a:t>How and Why We Trust People</a:t>
            </a:r>
          </a:p>
        </p:txBody>
      </p:sp>
      <p:sp>
        <p:nvSpPr>
          <p:cNvPr id="3" name="Content Placeholder 2">
            <a:extLst>
              <a:ext uri="{FF2B5EF4-FFF2-40B4-BE49-F238E27FC236}">
                <a16:creationId xmlns:a16="http://schemas.microsoft.com/office/drawing/2014/main" id="{C05238C5-2EAA-EC72-4829-4AE0B6B8E672}"/>
              </a:ext>
            </a:extLst>
          </p:cNvPr>
          <p:cNvSpPr>
            <a:spLocks noGrp="1"/>
          </p:cNvSpPr>
          <p:nvPr>
            <p:ph sz="quarter" idx="11"/>
          </p:nvPr>
        </p:nvSpPr>
        <p:spPr>
          <a:xfrm>
            <a:off x="480132" y="1046715"/>
            <a:ext cx="5486400" cy="5075237"/>
          </a:xfrm>
        </p:spPr>
        <p:txBody>
          <a:bodyPr/>
          <a:lstStyle/>
          <a:p>
            <a:pPr marL="0" indent="0" algn="ctr">
              <a:buNone/>
            </a:pPr>
            <a:r>
              <a:rPr lang="en-US" b="1" dirty="0">
                <a:latin typeface="+mj-lt"/>
              </a:rPr>
              <a:t>Trust Formation</a:t>
            </a:r>
          </a:p>
          <a:p>
            <a:pPr marL="514350" indent="-514350">
              <a:buFont typeface="+mj-lt"/>
              <a:buAutoNum type="arabicPeriod"/>
            </a:pPr>
            <a:r>
              <a:rPr lang="en-US" dirty="0"/>
              <a:t>Personal propensity to trust</a:t>
            </a:r>
          </a:p>
          <a:p>
            <a:pPr lvl="1"/>
            <a:r>
              <a:rPr lang="en-US" dirty="0"/>
              <a:t>Initially may rely on socialization and broad prior experience</a:t>
            </a:r>
          </a:p>
          <a:p>
            <a:pPr marL="514350" indent="-514350">
              <a:buFont typeface="+mj-lt"/>
              <a:buAutoNum type="arabicPeriod"/>
            </a:pPr>
            <a:r>
              <a:rPr lang="en-US" dirty="0"/>
              <a:t>Swift trust in a rapidly formed team</a:t>
            </a:r>
          </a:p>
          <a:p>
            <a:pPr lvl="1"/>
            <a:r>
              <a:rPr lang="en-US" dirty="0"/>
              <a:t>But, compare to snap judgments</a:t>
            </a:r>
          </a:p>
          <a:p>
            <a:pPr marL="514350" indent="-514350">
              <a:buFont typeface="+mj-lt"/>
              <a:buAutoNum type="arabicPeriod"/>
            </a:pPr>
            <a:r>
              <a:rPr lang="en-US" dirty="0"/>
              <a:t>Social or systemic influences</a:t>
            </a:r>
          </a:p>
          <a:p>
            <a:pPr lvl="1"/>
            <a:r>
              <a:rPr lang="en-US" dirty="0"/>
              <a:t>In-group trust</a:t>
            </a:r>
          </a:p>
          <a:p>
            <a:pPr lvl="1"/>
            <a:r>
              <a:rPr lang="en-US" dirty="0"/>
              <a:t>Role in an org chart</a:t>
            </a:r>
          </a:p>
          <a:p>
            <a:pPr lvl="1"/>
            <a:r>
              <a:rPr lang="en-US" dirty="0"/>
              <a:t>Trust based on others’ judgment</a:t>
            </a:r>
          </a:p>
          <a:p>
            <a:pPr lvl="1"/>
            <a:r>
              <a:rPr lang="en-US" dirty="0"/>
              <a:t>Based on consequences for betrayal</a:t>
            </a:r>
          </a:p>
        </p:txBody>
      </p:sp>
      <p:sp>
        <p:nvSpPr>
          <p:cNvPr id="5" name="Content Placeholder 2">
            <a:extLst>
              <a:ext uri="{FF2B5EF4-FFF2-40B4-BE49-F238E27FC236}">
                <a16:creationId xmlns:a16="http://schemas.microsoft.com/office/drawing/2014/main" id="{957800A2-38A6-3D2A-3809-E0C6EA8EB954}"/>
              </a:ext>
            </a:extLst>
          </p:cNvPr>
          <p:cNvSpPr txBox="1">
            <a:spLocks/>
          </p:cNvSpPr>
          <p:nvPr/>
        </p:nvSpPr>
        <p:spPr bwMode="auto">
          <a:xfrm>
            <a:off x="6225470" y="1046715"/>
            <a:ext cx="5486400" cy="5075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None/>
            </a:pPr>
            <a:r>
              <a:rPr lang="en-US" b="1" kern="0" dirty="0">
                <a:latin typeface="+mj-lt"/>
              </a:rPr>
              <a:t>Parallels for AI</a:t>
            </a:r>
          </a:p>
          <a:p>
            <a:pPr marL="514350" indent="-514350">
              <a:buFont typeface="+mj-lt"/>
              <a:buAutoNum type="arabicPeriod"/>
            </a:pPr>
            <a:r>
              <a:rPr lang="en-US" kern="0" dirty="0"/>
              <a:t>Relationship to AI in daily life</a:t>
            </a:r>
          </a:p>
          <a:p>
            <a:pPr lvl="1"/>
            <a:r>
              <a:rPr lang="en-US" kern="0" dirty="0"/>
              <a:t>Search results, driving directions, privacy of personal data</a:t>
            </a:r>
          </a:p>
          <a:p>
            <a:pPr marL="514350" indent="-514350">
              <a:buFont typeface="+mj-lt"/>
              <a:buAutoNum type="arabicPeriod"/>
            </a:pPr>
            <a:r>
              <a:rPr lang="en-US" kern="0" dirty="0"/>
              <a:t>First impressions of AI</a:t>
            </a:r>
          </a:p>
          <a:p>
            <a:pPr lvl="1"/>
            <a:r>
              <a:rPr lang="en-US" kern="0" dirty="0"/>
              <a:t>Transparency in training &amp; manuals</a:t>
            </a:r>
          </a:p>
          <a:p>
            <a:pPr lvl="1"/>
            <a:r>
              <a:rPr lang="en-US" kern="0" dirty="0"/>
              <a:t>Based on user interface, avatar, etc.</a:t>
            </a:r>
          </a:p>
          <a:p>
            <a:pPr marL="514350" indent="-514350">
              <a:buFont typeface="+mj-lt"/>
              <a:buAutoNum type="arabicPeriod"/>
            </a:pPr>
            <a:r>
              <a:rPr lang="en-US" kern="0" dirty="0"/>
              <a:t>Social inputs to user</a:t>
            </a:r>
          </a:p>
          <a:p>
            <a:pPr lvl="1"/>
            <a:r>
              <a:rPr lang="en-US" kern="0" dirty="0"/>
              <a:t>Reputation of the AI before use</a:t>
            </a:r>
          </a:p>
          <a:p>
            <a:pPr lvl="1"/>
            <a:r>
              <a:rPr lang="en-US" kern="0" dirty="0"/>
              <a:t>Esteem or scorn for using AI</a:t>
            </a:r>
          </a:p>
          <a:p>
            <a:pPr lvl="1"/>
            <a:r>
              <a:rPr lang="en-US" kern="0" dirty="0"/>
              <a:t>Authority endorsement of the AI</a:t>
            </a:r>
          </a:p>
        </p:txBody>
      </p:sp>
    </p:spTree>
    <p:extLst>
      <p:ext uri="{BB962C8B-B14F-4D97-AF65-F5344CB8AC3E}">
        <p14:creationId xmlns:p14="http://schemas.microsoft.com/office/powerpoint/2010/main" val="38049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402C-B7D2-610F-87DC-0CEE83E3EC92}"/>
              </a:ext>
            </a:extLst>
          </p:cNvPr>
          <p:cNvSpPr>
            <a:spLocks noGrp="1"/>
          </p:cNvSpPr>
          <p:nvPr>
            <p:ph type="title"/>
          </p:nvPr>
        </p:nvSpPr>
        <p:spPr/>
        <p:txBody>
          <a:bodyPr/>
          <a:lstStyle/>
          <a:p>
            <a:r>
              <a:rPr lang="en-US" dirty="0"/>
              <a:t>How and Why We Trust People</a:t>
            </a:r>
          </a:p>
        </p:txBody>
      </p:sp>
      <p:sp>
        <p:nvSpPr>
          <p:cNvPr id="3" name="Content Placeholder 2">
            <a:extLst>
              <a:ext uri="{FF2B5EF4-FFF2-40B4-BE49-F238E27FC236}">
                <a16:creationId xmlns:a16="http://schemas.microsoft.com/office/drawing/2014/main" id="{C05238C5-2EAA-EC72-4829-4AE0B6B8E672}"/>
              </a:ext>
            </a:extLst>
          </p:cNvPr>
          <p:cNvSpPr>
            <a:spLocks noGrp="1"/>
          </p:cNvSpPr>
          <p:nvPr>
            <p:ph sz="quarter" idx="11"/>
          </p:nvPr>
        </p:nvSpPr>
        <p:spPr>
          <a:xfrm>
            <a:off x="480132" y="1046715"/>
            <a:ext cx="5486400" cy="5075237"/>
          </a:xfrm>
        </p:spPr>
        <p:txBody>
          <a:bodyPr/>
          <a:lstStyle/>
          <a:p>
            <a:pPr marL="0" indent="0" algn="ctr">
              <a:buNone/>
            </a:pPr>
            <a:r>
              <a:rPr lang="en-US" b="1" dirty="0">
                <a:latin typeface="+mj-lt"/>
              </a:rPr>
              <a:t>Trust over Time</a:t>
            </a:r>
          </a:p>
          <a:p>
            <a:pPr marL="514350" indent="-514350">
              <a:buFont typeface="+mj-lt"/>
              <a:buAutoNum type="arabicPeriod"/>
            </a:pPr>
            <a:r>
              <a:rPr lang="en-US" dirty="0"/>
              <a:t>Reinforcing </a:t>
            </a:r>
            <a:r>
              <a:rPr lang="en-US" dirty="0">
                <a:sym typeface="Wingdings 3" panose="05040102010807070707" pitchFamily="18" charset="2"/>
              </a:rPr>
              <a:t></a:t>
            </a:r>
            <a:endParaRPr lang="en-US" dirty="0"/>
          </a:p>
          <a:p>
            <a:pPr lvl="1"/>
            <a:r>
              <a:rPr lang="en-US" dirty="0"/>
              <a:t>Good performance</a:t>
            </a:r>
          </a:p>
          <a:p>
            <a:pPr lvl="1"/>
            <a:r>
              <a:rPr lang="en-US" dirty="0"/>
              <a:t>Positive attributions of reasons</a:t>
            </a:r>
          </a:p>
          <a:p>
            <a:pPr lvl="1"/>
            <a:r>
              <a:rPr lang="en-US" dirty="0"/>
              <a:t>Familiarity</a:t>
            </a:r>
          </a:p>
          <a:p>
            <a:pPr marL="514350" indent="-514350">
              <a:buFont typeface="+mj-lt"/>
              <a:buAutoNum type="arabicPeriod"/>
            </a:pPr>
            <a:r>
              <a:rPr lang="en-US" dirty="0"/>
              <a:t>Reducing </a:t>
            </a:r>
            <a:r>
              <a:rPr lang="en-US" dirty="0">
                <a:sym typeface="Wingdings 3" panose="05040102010807070707" pitchFamily="18" charset="2"/>
              </a:rPr>
              <a:t></a:t>
            </a:r>
            <a:endParaRPr lang="en-US" dirty="0"/>
          </a:p>
          <a:p>
            <a:pPr lvl="1"/>
            <a:r>
              <a:rPr lang="en-US" dirty="0"/>
              <a:t>Infrequent contact</a:t>
            </a:r>
          </a:p>
          <a:p>
            <a:pPr lvl="1"/>
            <a:r>
              <a:rPr lang="en-US" dirty="0"/>
              <a:t>Poor performance</a:t>
            </a:r>
          </a:p>
          <a:p>
            <a:pPr lvl="1"/>
            <a:r>
              <a:rPr lang="en-US" dirty="0"/>
              <a:t>Deviation from established norms: mistakes can be seen as less corrosive than willful deviation</a:t>
            </a:r>
          </a:p>
        </p:txBody>
      </p:sp>
      <p:sp>
        <p:nvSpPr>
          <p:cNvPr id="5" name="Content Placeholder 2">
            <a:extLst>
              <a:ext uri="{FF2B5EF4-FFF2-40B4-BE49-F238E27FC236}">
                <a16:creationId xmlns:a16="http://schemas.microsoft.com/office/drawing/2014/main" id="{957800A2-38A6-3D2A-3809-E0C6EA8EB954}"/>
              </a:ext>
            </a:extLst>
          </p:cNvPr>
          <p:cNvSpPr txBox="1">
            <a:spLocks/>
          </p:cNvSpPr>
          <p:nvPr/>
        </p:nvSpPr>
        <p:spPr bwMode="auto">
          <a:xfrm>
            <a:off x="6225470" y="1046715"/>
            <a:ext cx="5486400" cy="5075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None/>
            </a:pPr>
            <a:r>
              <a:rPr lang="en-US" b="1" kern="0" dirty="0">
                <a:latin typeface="+mj-lt"/>
              </a:rPr>
              <a:t>Parallels for AI</a:t>
            </a:r>
          </a:p>
          <a:p>
            <a:pPr marL="514350" indent="-514350">
              <a:buFont typeface="+mj-lt"/>
              <a:buAutoNum type="arabicPeriod"/>
            </a:pPr>
            <a:r>
              <a:rPr lang="en-US" kern="0" dirty="0"/>
              <a:t>Reinforcing </a:t>
            </a:r>
            <a:r>
              <a:rPr lang="en-US" dirty="0">
                <a:sym typeface="Wingdings 3" panose="05040102010807070707" pitchFamily="18" charset="2"/>
              </a:rPr>
              <a:t></a:t>
            </a:r>
            <a:endParaRPr lang="en-US" kern="0" dirty="0"/>
          </a:p>
          <a:p>
            <a:pPr lvl="1"/>
            <a:r>
              <a:rPr lang="en-US" kern="0" dirty="0"/>
              <a:t>Good performance</a:t>
            </a:r>
          </a:p>
          <a:p>
            <a:pPr lvl="1"/>
            <a:r>
              <a:rPr lang="en-US" kern="0" dirty="0"/>
              <a:t>Transparency in explanation to inform users’ mental model of failure reasons</a:t>
            </a:r>
          </a:p>
          <a:p>
            <a:pPr lvl="1"/>
            <a:r>
              <a:rPr lang="en-US" kern="0" dirty="0"/>
              <a:t>Transparency establishing AI’s norms</a:t>
            </a:r>
          </a:p>
          <a:p>
            <a:pPr marL="514350" indent="-514350">
              <a:buFont typeface="+mj-lt"/>
              <a:buAutoNum type="arabicPeriod"/>
            </a:pPr>
            <a:r>
              <a:rPr lang="en-US" kern="0" dirty="0"/>
              <a:t>Reducing </a:t>
            </a:r>
            <a:r>
              <a:rPr lang="en-US" dirty="0">
                <a:sym typeface="Wingdings 3" panose="05040102010807070707" pitchFamily="18" charset="2"/>
              </a:rPr>
              <a:t></a:t>
            </a:r>
            <a:endParaRPr lang="en-US" kern="0" dirty="0"/>
          </a:p>
          <a:p>
            <a:pPr lvl="1"/>
            <a:r>
              <a:rPr lang="en-US" kern="0" dirty="0"/>
              <a:t>AI does not maintain relationships or learn to do better next time</a:t>
            </a:r>
          </a:p>
          <a:p>
            <a:pPr lvl="1"/>
            <a:r>
              <a:rPr lang="en-US" kern="0" dirty="0"/>
              <a:t>AI does not follow team-specific norms of “how we do things around here”</a:t>
            </a:r>
          </a:p>
          <a:p>
            <a:pPr lvl="1"/>
            <a:r>
              <a:rPr lang="en-US" kern="0" dirty="0"/>
              <a:t>AI model doesn’t match expert model</a:t>
            </a:r>
          </a:p>
        </p:txBody>
      </p:sp>
    </p:spTree>
    <p:extLst>
      <p:ext uri="{BB962C8B-B14F-4D97-AF65-F5344CB8AC3E}">
        <p14:creationId xmlns:p14="http://schemas.microsoft.com/office/powerpoint/2010/main" val="165280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2557-AA72-7014-6A47-CBA35BB49717}"/>
              </a:ext>
            </a:extLst>
          </p:cNvPr>
          <p:cNvSpPr>
            <a:spLocks noGrp="1"/>
          </p:cNvSpPr>
          <p:nvPr>
            <p:ph type="title"/>
          </p:nvPr>
        </p:nvSpPr>
        <p:spPr/>
        <p:txBody>
          <a:bodyPr/>
          <a:lstStyle/>
          <a:p>
            <a:r>
              <a:rPr lang="en-US" dirty="0"/>
              <a:t>Tutorial Outline</a:t>
            </a:r>
          </a:p>
        </p:txBody>
      </p:sp>
      <p:sp>
        <p:nvSpPr>
          <p:cNvPr id="3" name="Content Placeholder 2">
            <a:extLst>
              <a:ext uri="{FF2B5EF4-FFF2-40B4-BE49-F238E27FC236}">
                <a16:creationId xmlns:a16="http://schemas.microsoft.com/office/drawing/2014/main" id="{6D2F871A-6B8C-60F3-1ABF-21EE46A18133}"/>
              </a:ext>
            </a:extLst>
          </p:cNvPr>
          <p:cNvSpPr>
            <a:spLocks noGrp="1"/>
          </p:cNvSpPr>
          <p:nvPr>
            <p:ph sz="quarter" idx="11"/>
          </p:nvPr>
        </p:nvSpPr>
        <p:spPr/>
        <p:txBody>
          <a:bodyPr/>
          <a:lstStyle/>
          <a:p>
            <a:r>
              <a:rPr lang="en-US" dirty="0"/>
              <a:t>Introductions</a:t>
            </a:r>
          </a:p>
          <a:p>
            <a:r>
              <a:rPr lang="en-US" dirty="0"/>
              <a:t>Background and Key Concepts</a:t>
            </a:r>
          </a:p>
          <a:p>
            <a:r>
              <a:rPr lang="en-US" dirty="0"/>
              <a:t>Theoretical and Practical Trust Frameworks</a:t>
            </a:r>
          </a:p>
          <a:p>
            <a:r>
              <a:rPr lang="en-US" dirty="0"/>
              <a:t>Requirements for Trustworthy and Trustable AI</a:t>
            </a:r>
          </a:p>
          <a:p>
            <a:r>
              <a:rPr lang="en-US" dirty="0"/>
              <a:t>Measuring Trust in AI</a:t>
            </a:r>
          </a:p>
          <a:p>
            <a:r>
              <a:rPr lang="en-US" dirty="0"/>
              <a:t>Calibrating Trust in AI</a:t>
            </a:r>
          </a:p>
          <a:p>
            <a:r>
              <a:rPr lang="en-US" dirty="0"/>
              <a:t>Training and Simulation Applications and Case Studies</a:t>
            </a:r>
          </a:p>
          <a:p>
            <a:r>
              <a:rPr lang="en-US" dirty="0"/>
              <a:t>The Future of Trust</a:t>
            </a:r>
          </a:p>
          <a:p>
            <a:endParaRPr lang="en-US" dirty="0"/>
          </a:p>
        </p:txBody>
      </p:sp>
    </p:spTree>
    <p:extLst>
      <p:ext uri="{BB962C8B-B14F-4D97-AF65-F5344CB8AC3E}">
        <p14:creationId xmlns:p14="http://schemas.microsoft.com/office/powerpoint/2010/main" val="882114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402C-B7D2-610F-87DC-0CEE83E3EC92}"/>
              </a:ext>
            </a:extLst>
          </p:cNvPr>
          <p:cNvSpPr>
            <a:spLocks noGrp="1"/>
          </p:cNvSpPr>
          <p:nvPr>
            <p:ph type="title"/>
          </p:nvPr>
        </p:nvSpPr>
        <p:spPr/>
        <p:txBody>
          <a:bodyPr/>
          <a:lstStyle/>
          <a:p>
            <a:r>
              <a:rPr lang="en-US" dirty="0"/>
              <a:t>How and Why We Trust People</a:t>
            </a:r>
          </a:p>
        </p:txBody>
      </p:sp>
      <p:sp>
        <p:nvSpPr>
          <p:cNvPr id="3" name="Content Placeholder 2">
            <a:extLst>
              <a:ext uri="{FF2B5EF4-FFF2-40B4-BE49-F238E27FC236}">
                <a16:creationId xmlns:a16="http://schemas.microsoft.com/office/drawing/2014/main" id="{C05238C5-2EAA-EC72-4829-4AE0B6B8E672}"/>
              </a:ext>
            </a:extLst>
          </p:cNvPr>
          <p:cNvSpPr>
            <a:spLocks noGrp="1"/>
          </p:cNvSpPr>
          <p:nvPr>
            <p:ph sz="quarter" idx="11"/>
          </p:nvPr>
        </p:nvSpPr>
        <p:spPr>
          <a:xfrm>
            <a:off x="480132" y="1046715"/>
            <a:ext cx="5486400" cy="5075237"/>
          </a:xfrm>
        </p:spPr>
        <p:txBody>
          <a:bodyPr/>
          <a:lstStyle/>
          <a:p>
            <a:pPr marL="0" indent="0" algn="ctr">
              <a:buNone/>
            </a:pPr>
            <a:r>
              <a:rPr lang="en-US" b="1" dirty="0">
                <a:latin typeface="+mj-lt"/>
              </a:rPr>
              <a:t>Trust in Expert Teams</a:t>
            </a:r>
          </a:p>
          <a:p>
            <a:pPr marL="514350" indent="-514350">
              <a:buFont typeface="+mj-lt"/>
              <a:buAutoNum type="arabicPeriod"/>
            </a:pPr>
            <a:r>
              <a:rPr lang="en-US" dirty="0"/>
              <a:t>Support behavior</a:t>
            </a:r>
          </a:p>
          <a:p>
            <a:pPr lvl="1"/>
            <a:r>
              <a:rPr lang="en-US" dirty="0"/>
              <a:t>Offering or requesting help</a:t>
            </a:r>
          </a:p>
          <a:p>
            <a:pPr lvl="1"/>
            <a:r>
              <a:rPr lang="en-US" dirty="0"/>
              <a:t>Delegating without checking up</a:t>
            </a:r>
          </a:p>
          <a:p>
            <a:pPr lvl="1"/>
            <a:r>
              <a:rPr lang="en-US" dirty="0"/>
              <a:t>Safety to express ideas / risk mistakes</a:t>
            </a:r>
          </a:p>
          <a:p>
            <a:pPr marL="514350" indent="-514350">
              <a:buFont typeface="+mj-lt"/>
              <a:buAutoNum type="arabicPeriod"/>
            </a:pPr>
            <a:r>
              <a:rPr lang="en-US" dirty="0"/>
              <a:t>Shared mental models</a:t>
            </a:r>
          </a:p>
          <a:p>
            <a:pPr lvl="1"/>
            <a:r>
              <a:rPr lang="en-US" dirty="0"/>
              <a:t>Volunteering needed information</a:t>
            </a:r>
          </a:p>
          <a:p>
            <a:pPr lvl="1"/>
            <a:r>
              <a:rPr lang="en-US" dirty="0"/>
              <a:t>Understanding implied significance</a:t>
            </a:r>
          </a:p>
        </p:txBody>
      </p:sp>
      <p:sp>
        <p:nvSpPr>
          <p:cNvPr id="5" name="Content Placeholder 2">
            <a:extLst>
              <a:ext uri="{FF2B5EF4-FFF2-40B4-BE49-F238E27FC236}">
                <a16:creationId xmlns:a16="http://schemas.microsoft.com/office/drawing/2014/main" id="{957800A2-38A6-3D2A-3809-E0C6EA8EB954}"/>
              </a:ext>
            </a:extLst>
          </p:cNvPr>
          <p:cNvSpPr txBox="1">
            <a:spLocks/>
          </p:cNvSpPr>
          <p:nvPr/>
        </p:nvSpPr>
        <p:spPr bwMode="auto">
          <a:xfrm>
            <a:off x="6225470" y="1046715"/>
            <a:ext cx="5486400" cy="5075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None/>
            </a:pPr>
            <a:r>
              <a:rPr lang="en-US" b="1" kern="0" dirty="0">
                <a:latin typeface="+mj-lt"/>
              </a:rPr>
              <a:t>Parallels for AI</a:t>
            </a:r>
          </a:p>
          <a:p>
            <a:pPr marL="514350" indent="-514350">
              <a:buFont typeface="+mj-lt"/>
              <a:buAutoNum type="arabicPeriod"/>
            </a:pPr>
            <a:r>
              <a:rPr lang="en-US" kern="0" dirty="0"/>
              <a:t>Support behavior</a:t>
            </a:r>
          </a:p>
          <a:p>
            <a:pPr lvl="1"/>
            <a:r>
              <a:rPr lang="en-US" kern="0" dirty="0"/>
              <a:t>Adjust communication level based on user’s workload or expertise</a:t>
            </a:r>
          </a:p>
          <a:p>
            <a:pPr lvl="1"/>
            <a:r>
              <a:rPr lang="en-US" kern="0" dirty="0"/>
              <a:t>Transparency about the AI’s confidence or uncertainty</a:t>
            </a:r>
          </a:p>
          <a:p>
            <a:pPr marL="514350" indent="-514350">
              <a:buFont typeface="+mj-lt"/>
              <a:buAutoNum type="arabicPeriod"/>
            </a:pPr>
            <a:r>
              <a:rPr lang="en-US" kern="0" dirty="0"/>
              <a:t>Shared mental models</a:t>
            </a:r>
          </a:p>
          <a:p>
            <a:pPr lvl="1"/>
            <a:r>
              <a:rPr lang="en-US" kern="0" dirty="0"/>
              <a:t>Model the user’s tasks to recognize information needs or any breakdown</a:t>
            </a:r>
          </a:p>
          <a:p>
            <a:pPr lvl="1"/>
            <a:r>
              <a:rPr lang="en-US" kern="0" dirty="0"/>
              <a:t>Model perception, attention, &amp; memory</a:t>
            </a:r>
          </a:p>
          <a:p>
            <a:pPr lvl="1"/>
            <a:r>
              <a:rPr lang="en-US" kern="0" dirty="0"/>
              <a:t>Transparency of underlying beliefs</a:t>
            </a:r>
          </a:p>
        </p:txBody>
      </p:sp>
    </p:spTree>
    <p:extLst>
      <p:ext uri="{BB962C8B-B14F-4D97-AF65-F5344CB8AC3E}">
        <p14:creationId xmlns:p14="http://schemas.microsoft.com/office/powerpoint/2010/main" val="176729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0E83-59B9-4D9E-76EC-41EA849736BA}"/>
              </a:ext>
            </a:extLst>
          </p:cNvPr>
          <p:cNvSpPr>
            <a:spLocks noGrp="1"/>
          </p:cNvSpPr>
          <p:nvPr>
            <p:ph type="title"/>
          </p:nvPr>
        </p:nvSpPr>
        <p:spPr/>
        <p:txBody>
          <a:bodyPr/>
          <a:lstStyle/>
          <a:p>
            <a:r>
              <a:rPr lang="en-US" dirty="0"/>
              <a:t>Trust Frameworks: Ajzen &amp; Fishbein</a:t>
            </a:r>
          </a:p>
        </p:txBody>
      </p:sp>
      <p:sp>
        <p:nvSpPr>
          <p:cNvPr id="3" name="Content Placeholder 2">
            <a:extLst>
              <a:ext uri="{FF2B5EF4-FFF2-40B4-BE49-F238E27FC236}">
                <a16:creationId xmlns:a16="http://schemas.microsoft.com/office/drawing/2014/main" id="{67E67356-8BC6-458F-4C2E-21F03B1FFD8D}"/>
              </a:ext>
            </a:extLst>
          </p:cNvPr>
          <p:cNvSpPr>
            <a:spLocks noGrp="1"/>
          </p:cNvSpPr>
          <p:nvPr>
            <p:ph sz="quarter" idx="11"/>
          </p:nvPr>
        </p:nvSpPr>
        <p:spPr/>
        <p:txBody>
          <a:bodyPr/>
          <a:lstStyle/>
          <a:p>
            <a:r>
              <a:rPr lang="en-US" dirty="0"/>
              <a:t>As applied by Lee &amp; See</a:t>
            </a:r>
          </a:p>
          <a:p>
            <a:endParaRPr lang="en-US" dirty="0"/>
          </a:p>
          <a:p>
            <a:endParaRPr lang="en-US" dirty="0"/>
          </a:p>
          <a:p>
            <a:endParaRPr lang="en-US" dirty="0"/>
          </a:p>
          <a:p>
            <a:endParaRPr lang="en-US" dirty="0"/>
          </a:p>
          <a:p>
            <a:endParaRPr lang="en-US" dirty="0"/>
          </a:p>
          <a:p>
            <a:r>
              <a:rPr lang="en-US" dirty="0"/>
              <a:t>Trust as an attitude, or personal evaluation</a:t>
            </a:r>
          </a:p>
          <a:p>
            <a:pPr lvl="1"/>
            <a:r>
              <a:rPr lang="en-US" dirty="0"/>
              <a:t>Is informed by beliefs</a:t>
            </a:r>
          </a:p>
          <a:p>
            <a:pPr lvl="1"/>
            <a:r>
              <a:rPr lang="en-US" dirty="0"/>
              <a:t>Has an affective or emotional component</a:t>
            </a:r>
          </a:p>
          <a:p>
            <a:pPr lvl="1"/>
            <a:r>
              <a:rPr lang="en-US" dirty="0">
                <a:solidFill>
                  <a:srgbClr val="C00000"/>
                </a:solidFill>
              </a:rPr>
              <a:t>Influences how we interpret and seek out new information</a:t>
            </a:r>
          </a:p>
        </p:txBody>
      </p:sp>
      <p:graphicFrame>
        <p:nvGraphicFramePr>
          <p:cNvPr id="5" name="Diagram 4">
            <a:extLst>
              <a:ext uri="{FF2B5EF4-FFF2-40B4-BE49-F238E27FC236}">
                <a16:creationId xmlns:a16="http://schemas.microsoft.com/office/drawing/2014/main" id="{87B5ABD5-4F22-F695-DC24-44F843F5BAFB}"/>
              </a:ext>
            </a:extLst>
          </p:cNvPr>
          <p:cNvGraphicFramePr/>
          <p:nvPr>
            <p:extLst>
              <p:ext uri="{D42A27DB-BD31-4B8C-83A1-F6EECF244321}">
                <p14:modId xmlns:p14="http://schemas.microsoft.com/office/powerpoint/2010/main" val="1410470297"/>
              </p:ext>
            </p:extLst>
          </p:nvPr>
        </p:nvGraphicFramePr>
        <p:xfrm>
          <a:off x="2032000" y="1685829"/>
          <a:ext cx="8128000" cy="639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7E6F137-0C44-8E7E-FFFB-285E1018ADD6}"/>
              </a:ext>
            </a:extLst>
          </p:cNvPr>
          <p:cNvSpPr txBox="1"/>
          <p:nvPr/>
        </p:nvSpPr>
        <p:spPr>
          <a:xfrm>
            <a:off x="2990062" y="6642556"/>
            <a:ext cx="5089235" cy="215444"/>
          </a:xfrm>
          <a:prstGeom prst="rect">
            <a:avLst/>
          </a:prstGeom>
          <a:noFill/>
        </p:spPr>
        <p:txBody>
          <a:bodyPr wrap="square" rtlCol="0">
            <a:spAutoFit/>
          </a:bodyPr>
          <a:lstStyle/>
          <a:p>
            <a:pPr algn="l">
              <a:tabLst>
                <a:tab pos="457200" algn="l"/>
              </a:tabLst>
            </a:pPr>
            <a:r>
              <a:rPr lang="en-US" sz="800" b="0" i="0" dirty="0">
                <a:effectLst/>
                <a:latin typeface="Arial" panose="020B0604020202020204" pitchFamily="34" charset="0"/>
              </a:rPr>
              <a:t>Image credit: “This cover has been designed using assets from rawpixel.com on Freepik.com”</a:t>
            </a:r>
            <a:endParaRPr lang="en-US" sz="800" dirty="0">
              <a:latin typeface="+mn-lt"/>
            </a:endParaRPr>
          </a:p>
        </p:txBody>
      </p:sp>
      <p:pic>
        <p:nvPicPr>
          <p:cNvPr id="1026" name="Picture 2" descr="Hand drawn human brain">
            <a:extLst>
              <a:ext uri="{FF2B5EF4-FFF2-40B4-BE49-F238E27FC236}">
                <a16:creationId xmlns:a16="http://schemas.microsoft.com/office/drawing/2014/main" id="{3730FF58-2F09-CE42-45FE-C022513DA294}"/>
              </a:ext>
            </a:extLst>
          </p:cNvPr>
          <p:cNvPicPr>
            <a:picLocks noChangeAspect="1" noChangeArrowheads="1"/>
          </p:cNvPicPr>
          <p:nvPr/>
        </p:nvPicPr>
        <p:blipFill>
          <a:blip r:embed="rId7" cstate="screen">
            <a:clrChange>
              <a:clrFrom>
                <a:srgbClr val="FFFFFF"/>
              </a:clrFrom>
              <a:clrTo>
                <a:srgbClr val="FFFFFF">
                  <a:alpha val="0"/>
                </a:srgbClr>
              </a:clrTo>
            </a:clrChange>
            <a:duotone>
              <a:prstClr val="black"/>
              <a:srgbClr val="E74367">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4799503" y="2278398"/>
            <a:ext cx="2611870" cy="2611870"/>
          </a:xfrm>
          <a:prstGeom prst="rect">
            <a:avLst/>
          </a:prstGeom>
          <a:noFill/>
          <a:extLst>
            <a:ext uri="{909E8E84-426E-40DD-AFC4-6F175D3DCCD1}">
              <a14:hiddenFill xmlns:a14="http://schemas.microsoft.com/office/drawing/2010/main">
                <a:solidFill>
                  <a:srgbClr val="FFFFFF"/>
                </a:solidFill>
              </a14:hiddenFill>
            </a:ext>
          </a:extLst>
        </p:spPr>
      </p:pic>
      <p:sp>
        <p:nvSpPr>
          <p:cNvPr id="8" name="Arrow: U-Turn 7">
            <a:extLst>
              <a:ext uri="{FF2B5EF4-FFF2-40B4-BE49-F238E27FC236}">
                <a16:creationId xmlns:a16="http://schemas.microsoft.com/office/drawing/2014/main" id="{7945D1B0-1B47-5E11-6606-496985AED7C4}"/>
              </a:ext>
            </a:extLst>
          </p:cNvPr>
          <p:cNvSpPr/>
          <p:nvPr/>
        </p:nvSpPr>
        <p:spPr bwMode="auto">
          <a:xfrm flipH="1" flipV="1">
            <a:off x="4193307" y="2451774"/>
            <a:ext cx="2050473" cy="932873"/>
          </a:xfrm>
          <a:prstGeom prst="uturnArrow">
            <a:avLst/>
          </a:prstGeom>
          <a:solidFill>
            <a:srgbClr val="F7E3E7"/>
          </a:solidFill>
          <a:ln w="9525" cap="flat" cmpd="sng" algn="ctr">
            <a:solidFill>
              <a:srgbClr val="BE6979"/>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27273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2E8C-FDB2-81DC-3CFD-DF816A91E901}"/>
              </a:ext>
            </a:extLst>
          </p:cNvPr>
          <p:cNvSpPr>
            <a:spLocks noGrp="1"/>
          </p:cNvSpPr>
          <p:nvPr>
            <p:ph type="title"/>
          </p:nvPr>
        </p:nvSpPr>
        <p:spPr/>
        <p:txBody>
          <a:bodyPr/>
          <a:lstStyle/>
          <a:p>
            <a:r>
              <a:rPr lang="en-US" dirty="0"/>
              <a:t>Trust Frameworks: Lee &amp; See</a:t>
            </a:r>
          </a:p>
        </p:txBody>
      </p:sp>
      <p:sp>
        <p:nvSpPr>
          <p:cNvPr id="6" name="Content Placeholder 5">
            <a:extLst>
              <a:ext uri="{FF2B5EF4-FFF2-40B4-BE49-F238E27FC236}">
                <a16:creationId xmlns:a16="http://schemas.microsoft.com/office/drawing/2014/main" id="{4F3F5521-5ABC-05C6-C641-72C710D8CD32}"/>
              </a:ext>
            </a:extLst>
          </p:cNvPr>
          <p:cNvSpPr>
            <a:spLocks noGrp="1"/>
          </p:cNvSpPr>
          <p:nvPr>
            <p:ph sz="quarter" idx="11"/>
          </p:nvPr>
        </p:nvSpPr>
        <p:spPr/>
        <p:txBody>
          <a:bodyPr/>
          <a:lstStyle/>
          <a:p>
            <a:r>
              <a:rPr lang="en-US" dirty="0"/>
              <a:t>In 2004, summarized concepts of:</a:t>
            </a:r>
          </a:p>
          <a:p>
            <a:pPr lvl="1"/>
            <a:r>
              <a:rPr lang="en-US" dirty="0"/>
              <a:t>Over-trust </a:t>
            </a:r>
            <a:r>
              <a:rPr lang="en-US" dirty="0">
                <a:sym typeface="Wingdings" panose="05000000000000000000" pitchFamily="2" charset="2"/>
              </a:rPr>
              <a:t> Misuse of AI</a:t>
            </a:r>
            <a:endParaRPr lang="en-US" dirty="0"/>
          </a:p>
          <a:p>
            <a:pPr lvl="1"/>
            <a:r>
              <a:rPr lang="en-US" dirty="0"/>
              <a:t>Under-trust or distrust </a:t>
            </a:r>
            <a:r>
              <a:rPr lang="en-US" dirty="0">
                <a:sym typeface="Wingdings" panose="05000000000000000000" pitchFamily="2" charset="2"/>
              </a:rPr>
              <a:t> Disuse of AI</a:t>
            </a:r>
            <a:endParaRPr lang="en-US" dirty="0"/>
          </a:p>
          <a:p>
            <a:pPr lvl="1"/>
            <a:r>
              <a:rPr lang="en-US" i="1" dirty="0"/>
              <a:t>Calibrated trust</a:t>
            </a:r>
            <a:r>
              <a:rPr lang="en-US" dirty="0"/>
              <a:t> </a:t>
            </a:r>
            <a:r>
              <a:rPr lang="en-US" dirty="0">
                <a:sym typeface="Wingdings" panose="05000000000000000000" pitchFamily="2" charset="2"/>
              </a:rPr>
              <a:t> Appropriate Use</a:t>
            </a:r>
          </a:p>
          <a:p>
            <a:pPr lvl="1"/>
            <a:endParaRPr lang="en-US" dirty="0">
              <a:sym typeface="Wingdings" panose="05000000000000000000" pitchFamily="2" charset="2"/>
            </a:endParaRPr>
          </a:p>
          <a:p>
            <a:r>
              <a:rPr lang="en-US" dirty="0"/>
              <a:t>Factors influencing trust in AI:</a:t>
            </a:r>
          </a:p>
          <a:p>
            <a:endParaRPr lang="en-US" i="1" dirty="0"/>
          </a:p>
        </p:txBody>
      </p:sp>
      <p:pic>
        <p:nvPicPr>
          <p:cNvPr id="4" name="Graphic 3">
            <a:extLst>
              <a:ext uri="{FF2B5EF4-FFF2-40B4-BE49-F238E27FC236}">
                <a16:creationId xmlns:a16="http://schemas.microsoft.com/office/drawing/2014/main" id="{FFE0B02C-2431-AC9A-07B9-042C6AC5E5B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63185" y="1262284"/>
            <a:ext cx="2097629" cy="1825832"/>
          </a:xfrm>
          <a:prstGeom prst="rect">
            <a:avLst/>
          </a:prstGeom>
        </p:spPr>
      </p:pic>
      <p:pic>
        <p:nvPicPr>
          <p:cNvPr id="8" name="Picture 2" descr="Computer clipartputer clip artputers puter clipart - Clipartix">
            <a:extLst>
              <a:ext uri="{FF2B5EF4-FFF2-40B4-BE49-F238E27FC236}">
                <a16:creationId xmlns:a16="http://schemas.microsoft.com/office/drawing/2014/main" id="{166D2977-A305-3D8B-B5B0-4735A22661FC}"/>
              </a:ext>
            </a:extLst>
          </p:cNvPr>
          <p:cNvPicPr>
            <a:picLocks noChangeAspect="1" noChangeArrowheads="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447807" y="3976385"/>
            <a:ext cx="536807" cy="64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ree icon &quot;Earth globe icon&quot;">
            <a:extLst>
              <a:ext uri="{FF2B5EF4-FFF2-40B4-BE49-F238E27FC236}">
                <a16:creationId xmlns:a16="http://schemas.microsoft.com/office/drawing/2014/main" id="{6B838B9A-0250-4D19-61A6-7E7B696F3864}"/>
              </a:ext>
            </a:extLst>
          </p:cNvPr>
          <p:cNvPicPr>
            <a:picLocks noChangeAspect="1" noChangeArrowheads="1"/>
          </p:cNvPicPr>
          <p:nvPr/>
        </p:nvPicPr>
        <p:blipFill>
          <a:blip r:embed="rId5"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71497" y="541296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7CCBE34-3104-8F5C-6CBE-F4AD7537DE59}"/>
              </a:ext>
            </a:extLst>
          </p:cNvPr>
          <p:cNvSpPr txBox="1"/>
          <p:nvPr/>
        </p:nvSpPr>
        <p:spPr>
          <a:xfrm>
            <a:off x="2321643" y="5521682"/>
            <a:ext cx="2131350" cy="461665"/>
          </a:xfrm>
          <a:prstGeom prst="rect">
            <a:avLst/>
          </a:prstGeom>
          <a:noFill/>
        </p:spPr>
        <p:txBody>
          <a:bodyPr wrap="square" rtlCol="0">
            <a:spAutoFit/>
          </a:bodyPr>
          <a:lstStyle/>
          <a:p>
            <a:pPr algn="l"/>
            <a:r>
              <a:rPr lang="en-US" sz="2400" dirty="0">
                <a:latin typeface="+mn-lt"/>
              </a:rPr>
              <a:t>Environmental</a:t>
            </a:r>
          </a:p>
        </p:txBody>
      </p:sp>
      <p:sp>
        <p:nvSpPr>
          <p:cNvPr id="13" name="TextBox 12">
            <a:extLst>
              <a:ext uri="{FF2B5EF4-FFF2-40B4-BE49-F238E27FC236}">
                <a16:creationId xmlns:a16="http://schemas.microsoft.com/office/drawing/2014/main" id="{B044388D-2069-AF04-827E-7C8EBED227E6}"/>
              </a:ext>
            </a:extLst>
          </p:cNvPr>
          <p:cNvSpPr txBox="1"/>
          <p:nvPr/>
        </p:nvSpPr>
        <p:spPr>
          <a:xfrm>
            <a:off x="2397039" y="3973900"/>
            <a:ext cx="2661535" cy="461665"/>
          </a:xfrm>
          <a:prstGeom prst="rect">
            <a:avLst/>
          </a:prstGeom>
          <a:noFill/>
        </p:spPr>
        <p:txBody>
          <a:bodyPr wrap="square" rtlCol="0">
            <a:spAutoFit/>
          </a:bodyPr>
          <a:lstStyle/>
          <a:p>
            <a:pPr algn="l"/>
            <a:r>
              <a:rPr lang="en-US" sz="2400" dirty="0">
                <a:latin typeface="+mn-lt"/>
              </a:rPr>
              <a:t>Individual Differences</a:t>
            </a:r>
          </a:p>
        </p:txBody>
      </p:sp>
      <p:sp>
        <p:nvSpPr>
          <p:cNvPr id="14" name="TextBox 13">
            <a:extLst>
              <a:ext uri="{FF2B5EF4-FFF2-40B4-BE49-F238E27FC236}">
                <a16:creationId xmlns:a16="http://schemas.microsoft.com/office/drawing/2014/main" id="{51C836DF-E893-2415-A79D-DF04B64DDEAC}"/>
              </a:ext>
            </a:extLst>
          </p:cNvPr>
          <p:cNvSpPr txBox="1"/>
          <p:nvPr/>
        </p:nvSpPr>
        <p:spPr>
          <a:xfrm>
            <a:off x="7994399" y="4063283"/>
            <a:ext cx="2097629" cy="461665"/>
          </a:xfrm>
          <a:prstGeom prst="rect">
            <a:avLst/>
          </a:prstGeom>
          <a:noFill/>
        </p:spPr>
        <p:txBody>
          <a:bodyPr wrap="square" rtlCol="0">
            <a:spAutoFit/>
          </a:bodyPr>
          <a:lstStyle/>
          <a:p>
            <a:pPr algn="ctr"/>
            <a:r>
              <a:rPr lang="en-US" sz="2400" dirty="0">
                <a:latin typeface="+mn-lt"/>
              </a:rPr>
              <a:t>Display Factors</a:t>
            </a:r>
          </a:p>
        </p:txBody>
      </p:sp>
      <p:sp>
        <p:nvSpPr>
          <p:cNvPr id="19" name="TextBox 18">
            <a:extLst>
              <a:ext uri="{FF2B5EF4-FFF2-40B4-BE49-F238E27FC236}">
                <a16:creationId xmlns:a16="http://schemas.microsoft.com/office/drawing/2014/main" id="{C4F47575-1E4B-6FE6-59B4-7B17D422A9A8}"/>
              </a:ext>
            </a:extLst>
          </p:cNvPr>
          <p:cNvSpPr txBox="1"/>
          <p:nvPr/>
        </p:nvSpPr>
        <p:spPr>
          <a:xfrm>
            <a:off x="2487116" y="4703187"/>
            <a:ext cx="2919689" cy="461665"/>
          </a:xfrm>
          <a:prstGeom prst="rect">
            <a:avLst/>
          </a:prstGeom>
          <a:noFill/>
        </p:spPr>
        <p:txBody>
          <a:bodyPr wrap="square" rtlCol="0">
            <a:spAutoFit/>
          </a:bodyPr>
          <a:lstStyle/>
          <a:p>
            <a:pPr algn="l"/>
            <a:r>
              <a:rPr lang="en-US" sz="2400" dirty="0">
                <a:latin typeface="+mn-lt"/>
              </a:rPr>
              <a:t>Organizational / Cultural</a:t>
            </a:r>
          </a:p>
        </p:txBody>
      </p:sp>
      <p:sp>
        <p:nvSpPr>
          <p:cNvPr id="20" name="TextBox 19">
            <a:extLst>
              <a:ext uri="{FF2B5EF4-FFF2-40B4-BE49-F238E27FC236}">
                <a16:creationId xmlns:a16="http://schemas.microsoft.com/office/drawing/2014/main" id="{41D68F5C-B5E0-425A-2F1B-190D7CFBDDF5}"/>
              </a:ext>
            </a:extLst>
          </p:cNvPr>
          <p:cNvSpPr txBox="1"/>
          <p:nvPr/>
        </p:nvSpPr>
        <p:spPr>
          <a:xfrm>
            <a:off x="6344952" y="4611846"/>
            <a:ext cx="5423957"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rPr>
              <a:t>Level of detail in describing inputs to the AI</a:t>
            </a:r>
          </a:p>
          <a:p>
            <a:pPr marL="342900" indent="-342900" algn="l">
              <a:buFont typeface="Arial" panose="020B0604020202020204" pitchFamily="34" charset="0"/>
              <a:buChar char="•"/>
            </a:pPr>
            <a:r>
              <a:rPr lang="en-US" sz="2000" dirty="0">
                <a:latin typeface="+mn-lt"/>
              </a:rPr>
              <a:t>Abstraction of the AI’s internal processing</a:t>
            </a:r>
          </a:p>
          <a:p>
            <a:pPr marL="342900" indent="-342900" algn="l">
              <a:buFont typeface="Arial" panose="020B0604020202020204" pitchFamily="34" charset="0"/>
              <a:buChar char="•"/>
            </a:pPr>
            <a:r>
              <a:rPr lang="en-US" sz="2000" dirty="0">
                <a:latin typeface="+mn-lt"/>
              </a:rPr>
              <a:t>Difference between AI acting vs asking human to act</a:t>
            </a:r>
          </a:p>
        </p:txBody>
      </p:sp>
      <p:sp>
        <p:nvSpPr>
          <p:cNvPr id="21" name="TextBox 20">
            <a:extLst>
              <a:ext uri="{FF2B5EF4-FFF2-40B4-BE49-F238E27FC236}">
                <a16:creationId xmlns:a16="http://schemas.microsoft.com/office/drawing/2014/main" id="{B4D7AD80-3BC7-12D9-E4C0-6436FF7AA375}"/>
              </a:ext>
            </a:extLst>
          </p:cNvPr>
          <p:cNvSpPr txBox="1"/>
          <p:nvPr/>
        </p:nvSpPr>
        <p:spPr>
          <a:xfrm>
            <a:off x="7937881" y="5792887"/>
            <a:ext cx="2154147" cy="461665"/>
          </a:xfrm>
          <a:prstGeom prst="rect">
            <a:avLst/>
          </a:prstGeom>
          <a:noFill/>
        </p:spPr>
        <p:txBody>
          <a:bodyPr wrap="square" rtlCol="0">
            <a:spAutoFit/>
          </a:bodyPr>
          <a:lstStyle/>
          <a:p>
            <a:pPr algn="ctr"/>
            <a:r>
              <a:rPr lang="en-US" sz="2400" dirty="0">
                <a:latin typeface="+mn-lt"/>
              </a:rPr>
              <a:t>Feedback Loop</a:t>
            </a:r>
          </a:p>
        </p:txBody>
      </p:sp>
      <p:grpSp>
        <p:nvGrpSpPr>
          <p:cNvPr id="28" name="Group 27">
            <a:extLst>
              <a:ext uri="{FF2B5EF4-FFF2-40B4-BE49-F238E27FC236}">
                <a16:creationId xmlns:a16="http://schemas.microsoft.com/office/drawing/2014/main" id="{88289DC8-2671-22DB-FC8C-DA6513B112A3}"/>
              </a:ext>
            </a:extLst>
          </p:cNvPr>
          <p:cNvGrpSpPr/>
          <p:nvPr/>
        </p:nvGrpSpPr>
        <p:grpSpPr>
          <a:xfrm>
            <a:off x="7232739" y="5623285"/>
            <a:ext cx="877886" cy="607488"/>
            <a:chOff x="7232739" y="5410850"/>
            <a:chExt cx="877886" cy="607488"/>
          </a:xfrm>
        </p:grpSpPr>
        <p:pic>
          <p:nvPicPr>
            <p:cNvPr id="2050" name="Picture 2" descr="Thumbs Up Icon Vector Art, Icons, and Graphics for Free Download">
              <a:extLst>
                <a:ext uri="{FF2B5EF4-FFF2-40B4-BE49-F238E27FC236}">
                  <a16:creationId xmlns:a16="http://schemas.microsoft.com/office/drawing/2014/main" id="{D973943B-F014-E435-AB2A-51ACCAD6F1B4}"/>
                </a:ext>
              </a:extLst>
            </p:cNvPr>
            <p:cNvPicPr>
              <a:picLocks noChangeAspect="1" noChangeArrowheads="1"/>
            </p:cNvPicPr>
            <p:nvPr/>
          </p:nvPicPr>
          <p:blipFill rotWithShape="1">
            <a:blip r:embed="rId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7232739" y="5561138"/>
              <a:ext cx="446633"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Speech Bubble: Rectangle with Corners Rounded 21">
              <a:extLst>
                <a:ext uri="{FF2B5EF4-FFF2-40B4-BE49-F238E27FC236}">
                  <a16:creationId xmlns:a16="http://schemas.microsoft.com/office/drawing/2014/main" id="{5FB19630-B0B0-9336-B666-16BED264CECF}"/>
                </a:ext>
              </a:extLst>
            </p:cNvPr>
            <p:cNvSpPr/>
            <p:nvPr/>
          </p:nvSpPr>
          <p:spPr bwMode="auto">
            <a:xfrm>
              <a:off x="7573818" y="5410850"/>
              <a:ext cx="536807" cy="308994"/>
            </a:xfrm>
            <a:prstGeom prst="wedgeRoundRectCallout">
              <a:avLst>
                <a:gd name="adj1" fmla="val -48363"/>
                <a:gd name="adj2" fmla="val 80435"/>
                <a:gd name="adj3" fmla="val 16667"/>
              </a:avLst>
            </a:prstGeom>
            <a:solidFill>
              <a:schemeClr val="bg1"/>
            </a:solidFill>
            <a:ln w="28575"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Star: 5 Points 22">
              <a:extLst>
                <a:ext uri="{FF2B5EF4-FFF2-40B4-BE49-F238E27FC236}">
                  <a16:creationId xmlns:a16="http://schemas.microsoft.com/office/drawing/2014/main" id="{D36CADF2-2CAB-7EAE-33F8-72E4CDAAF592}"/>
                </a:ext>
              </a:extLst>
            </p:cNvPr>
            <p:cNvSpPr/>
            <p:nvPr/>
          </p:nvSpPr>
          <p:spPr bwMode="auto">
            <a:xfrm>
              <a:off x="7623581"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Star: 5 Points 23">
              <a:extLst>
                <a:ext uri="{FF2B5EF4-FFF2-40B4-BE49-F238E27FC236}">
                  <a16:creationId xmlns:a16="http://schemas.microsoft.com/office/drawing/2014/main" id="{E16044A9-28C0-91C7-9D11-41A1564DB70E}"/>
                </a:ext>
              </a:extLst>
            </p:cNvPr>
            <p:cNvSpPr/>
            <p:nvPr/>
          </p:nvSpPr>
          <p:spPr bwMode="auto">
            <a:xfrm>
              <a:off x="7704629"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Star: 5 Points 24">
              <a:extLst>
                <a:ext uri="{FF2B5EF4-FFF2-40B4-BE49-F238E27FC236}">
                  <a16:creationId xmlns:a16="http://schemas.microsoft.com/office/drawing/2014/main" id="{85338284-EB4B-7FBA-8147-C43EE45EB6E1}"/>
                </a:ext>
              </a:extLst>
            </p:cNvPr>
            <p:cNvSpPr/>
            <p:nvPr/>
          </p:nvSpPr>
          <p:spPr bwMode="auto">
            <a:xfrm>
              <a:off x="7785677"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6" name="Star: 5 Points 25">
              <a:extLst>
                <a:ext uri="{FF2B5EF4-FFF2-40B4-BE49-F238E27FC236}">
                  <a16:creationId xmlns:a16="http://schemas.microsoft.com/office/drawing/2014/main" id="{99C1B945-1965-A3AF-60BB-0D7E494A1892}"/>
                </a:ext>
              </a:extLst>
            </p:cNvPr>
            <p:cNvSpPr/>
            <p:nvPr/>
          </p:nvSpPr>
          <p:spPr bwMode="auto">
            <a:xfrm>
              <a:off x="7866725"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Star: 5 Points 26">
              <a:extLst>
                <a:ext uri="{FF2B5EF4-FFF2-40B4-BE49-F238E27FC236}">
                  <a16:creationId xmlns:a16="http://schemas.microsoft.com/office/drawing/2014/main" id="{9BB84817-22A8-7840-84BE-181DE7DAE65B}"/>
                </a:ext>
              </a:extLst>
            </p:cNvPr>
            <p:cNvSpPr/>
            <p:nvPr/>
          </p:nvSpPr>
          <p:spPr bwMode="auto">
            <a:xfrm>
              <a:off x="7947772"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29" name="Left Brace 28">
            <a:extLst>
              <a:ext uri="{FF2B5EF4-FFF2-40B4-BE49-F238E27FC236}">
                <a16:creationId xmlns:a16="http://schemas.microsoft.com/office/drawing/2014/main" id="{16C53E0C-8BA0-694D-1804-D7BC7D0FD396}"/>
              </a:ext>
            </a:extLst>
          </p:cNvPr>
          <p:cNvSpPr/>
          <p:nvPr/>
        </p:nvSpPr>
        <p:spPr bwMode="auto">
          <a:xfrm>
            <a:off x="977974" y="3819002"/>
            <a:ext cx="684570" cy="2234038"/>
          </a:xfrm>
          <a:prstGeom prst="leftBrace">
            <a:avLst>
              <a:gd name="adj1" fmla="val 81585"/>
              <a:gd name="adj2" fmla="val 50000"/>
            </a:avLst>
          </a:prstGeom>
          <a:noFill/>
          <a:ln w="1905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Left Brace 29">
            <a:extLst>
              <a:ext uri="{FF2B5EF4-FFF2-40B4-BE49-F238E27FC236}">
                <a16:creationId xmlns:a16="http://schemas.microsoft.com/office/drawing/2014/main" id="{B109AD1F-8625-5D88-58A5-36A15230845B}"/>
              </a:ext>
            </a:extLst>
          </p:cNvPr>
          <p:cNvSpPr/>
          <p:nvPr/>
        </p:nvSpPr>
        <p:spPr bwMode="auto">
          <a:xfrm>
            <a:off x="6071683" y="3973900"/>
            <a:ext cx="684570" cy="2234038"/>
          </a:xfrm>
          <a:prstGeom prst="leftBrace">
            <a:avLst>
              <a:gd name="adj1" fmla="val 81585"/>
              <a:gd name="adj2" fmla="val 50000"/>
            </a:avLst>
          </a:prstGeom>
          <a:noFill/>
          <a:ln w="1905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026" name="Picture 2">
            <a:extLst>
              <a:ext uri="{FF2B5EF4-FFF2-40B4-BE49-F238E27FC236}">
                <a16:creationId xmlns:a16="http://schemas.microsoft.com/office/drawing/2014/main" id="{0ABD1439-A7D2-9ECC-C47C-E313C8A23370}"/>
              </a:ext>
            </a:extLst>
          </p:cNvPr>
          <p:cNvPicPr>
            <a:picLocks noChangeAspect="1" noChangeArrowheads="1"/>
          </p:cNvPicPr>
          <p:nvPr/>
        </p:nvPicPr>
        <p:blipFill rotWithShape="1">
          <a:blip r:embed="rId7" cstate="print">
            <a:duotone>
              <a:srgbClr val="00E4A8">
                <a:shade val="45000"/>
                <a:satMod val="135000"/>
              </a:srgbClr>
              <a:prstClr val="white"/>
            </a:duotone>
            <a:extLst>
              <a:ext uri="{28A0092B-C50C-407E-A947-70E740481C1C}">
                <a14:useLocalDpi xmlns:a14="http://schemas.microsoft.com/office/drawing/2010/main" val="0"/>
              </a:ext>
            </a:extLst>
          </a:blip>
          <a:srcRect l="30956" t="6223" r="31073" b="6223"/>
          <a:stretch/>
        </p:blipFill>
        <p:spPr bwMode="auto">
          <a:xfrm>
            <a:off x="1961160" y="3819002"/>
            <a:ext cx="260755" cy="640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1349E99-3DCF-842D-36EC-FF778BFCD92C}"/>
              </a:ext>
            </a:extLst>
          </p:cNvPr>
          <p:cNvPicPr>
            <a:picLocks noChangeAspect="1" noChangeArrowheads="1"/>
          </p:cNvPicPr>
          <p:nvPr/>
        </p:nvPicPr>
        <p:blipFill rotWithShape="1">
          <a:blip r:embed="rId7" cstate="print">
            <a:duotone>
              <a:srgbClr val="00E4A8">
                <a:shade val="45000"/>
                <a:satMod val="135000"/>
              </a:srgbClr>
              <a:prstClr val="white"/>
            </a:duotone>
            <a:alphaModFix amt="50000"/>
            <a:extLst>
              <a:ext uri="{28A0092B-C50C-407E-A947-70E740481C1C}">
                <a14:useLocalDpi xmlns:a14="http://schemas.microsoft.com/office/drawing/2010/main" val="0"/>
              </a:ext>
            </a:extLst>
          </a:blip>
          <a:srcRect l="30956" t="6223" r="31073" b="6223"/>
          <a:stretch/>
        </p:blipFill>
        <p:spPr bwMode="auto">
          <a:xfrm>
            <a:off x="1688006" y="4613979"/>
            <a:ext cx="260755"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9DDA278-6263-61F3-5F4B-DD2015C083A1}"/>
              </a:ext>
            </a:extLst>
          </p:cNvPr>
          <p:cNvPicPr>
            <a:picLocks noChangeAspect="1" noChangeArrowheads="1"/>
          </p:cNvPicPr>
          <p:nvPr/>
        </p:nvPicPr>
        <p:blipFill rotWithShape="1">
          <a:blip r:embed="rId7" cstate="print">
            <a:duotone>
              <a:srgbClr val="00E4A8">
                <a:shade val="45000"/>
                <a:satMod val="135000"/>
              </a:srgbClr>
              <a:prstClr val="white"/>
            </a:duotone>
            <a:alphaModFix amt="50000"/>
            <a:extLst>
              <a:ext uri="{28A0092B-C50C-407E-A947-70E740481C1C}">
                <a14:useLocalDpi xmlns:a14="http://schemas.microsoft.com/office/drawing/2010/main" val="0"/>
              </a:ext>
            </a:extLst>
          </a:blip>
          <a:srcRect l="30956" t="6223" r="31073" b="6223"/>
          <a:stretch/>
        </p:blipFill>
        <p:spPr bwMode="auto">
          <a:xfrm>
            <a:off x="1961160" y="4615981"/>
            <a:ext cx="260755"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D0BC6751-FE3D-3911-2F52-296D8A3B4552}"/>
              </a:ext>
            </a:extLst>
          </p:cNvPr>
          <p:cNvPicPr>
            <a:picLocks noChangeAspect="1" noChangeArrowheads="1"/>
          </p:cNvPicPr>
          <p:nvPr/>
        </p:nvPicPr>
        <p:blipFill rotWithShape="1">
          <a:blip r:embed="rId7" cstate="print">
            <a:duotone>
              <a:srgbClr val="00E4A8">
                <a:shade val="45000"/>
                <a:satMod val="135000"/>
              </a:srgbClr>
              <a:prstClr val="white"/>
            </a:duotone>
            <a:extLst>
              <a:ext uri="{28A0092B-C50C-407E-A947-70E740481C1C}">
                <a14:useLocalDpi xmlns:a14="http://schemas.microsoft.com/office/drawing/2010/main" val="0"/>
              </a:ext>
            </a:extLst>
          </a:blip>
          <a:srcRect l="30956" t="6223" r="31073" b="6223"/>
          <a:stretch/>
        </p:blipFill>
        <p:spPr bwMode="auto">
          <a:xfrm>
            <a:off x="2234429" y="4615981"/>
            <a:ext cx="260755"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95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4FB79-A490-E0EA-5CE1-442F05042583}"/>
              </a:ext>
            </a:extLst>
          </p:cNvPr>
          <p:cNvSpPr>
            <a:spLocks noGrp="1"/>
          </p:cNvSpPr>
          <p:nvPr>
            <p:ph type="title"/>
          </p:nvPr>
        </p:nvSpPr>
        <p:spPr/>
        <p:txBody>
          <a:bodyPr/>
          <a:lstStyle/>
          <a:p>
            <a:r>
              <a:rPr lang="en-US" dirty="0"/>
              <a:t>Trust Frameworks: Hoff &amp; Bashir</a:t>
            </a:r>
          </a:p>
        </p:txBody>
      </p:sp>
      <p:sp>
        <p:nvSpPr>
          <p:cNvPr id="3" name="Content Placeholder 2">
            <a:extLst>
              <a:ext uri="{FF2B5EF4-FFF2-40B4-BE49-F238E27FC236}">
                <a16:creationId xmlns:a16="http://schemas.microsoft.com/office/drawing/2014/main" id="{715E0D4E-77B5-9855-6BF4-C745317FCD49}"/>
              </a:ext>
            </a:extLst>
          </p:cNvPr>
          <p:cNvSpPr>
            <a:spLocks noGrp="1"/>
          </p:cNvSpPr>
          <p:nvPr>
            <p:ph sz="quarter" idx="11"/>
          </p:nvPr>
        </p:nvSpPr>
        <p:spPr/>
        <p:txBody>
          <a:bodyPr/>
          <a:lstStyle/>
          <a:p>
            <a:r>
              <a:rPr lang="en-US" dirty="0"/>
              <a:t>Differentiated trust based on prior experiences</a:t>
            </a:r>
          </a:p>
          <a:p>
            <a:pPr lvl="1"/>
            <a:r>
              <a:rPr lang="en-US" dirty="0"/>
              <a:t>Learned trust: Attributing past performance to the AI’s competence</a:t>
            </a:r>
          </a:p>
          <a:p>
            <a:pPr lvl="1"/>
            <a:r>
              <a:rPr lang="en-US" dirty="0"/>
              <a:t>Situational: Attributing or predicting performance based on task or domain complexity</a:t>
            </a:r>
          </a:p>
          <a:p>
            <a:pPr lvl="1"/>
            <a:endParaRPr lang="en-US" dirty="0"/>
          </a:p>
          <a:p>
            <a:pPr lvl="1"/>
            <a:endParaRPr lang="en-US" dirty="0"/>
          </a:p>
          <a:p>
            <a:r>
              <a:rPr lang="en-US" dirty="0"/>
              <a:t>Factors influencing trust in AI:</a:t>
            </a:r>
          </a:p>
          <a:p>
            <a:endParaRPr lang="en-US" dirty="0"/>
          </a:p>
        </p:txBody>
      </p:sp>
      <p:pic>
        <p:nvPicPr>
          <p:cNvPr id="7" name="Picture 2" descr="Computer clipartputer clip artputers puter clipart - Clipartix">
            <a:extLst>
              <a:ext uri="{FF2B5EF4-FFF2-40B4-BE49-F238E27FC236}">
                <a16:creationId xmlns:a16="http://schemas.microsoft.com/office/drawing/2014/main" id="{6712C00B-A373-BE66-4447-22DE520B6C50}"/>
              </a:ext>
            </a:extLst>
          </p:cNvPr>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447807" y="3976385"/>
            <a:ext cx="536807" cy="64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icon &quot;Earth globe icon&quot;">
            <a:extLst>
              <a:ext uri="{FF2B5EF4-FFF2-40B4-BE49-F238E27FC236}">
                <a16:creationId xmlns:a16="http://schemas.microsoft.com/office/drawing/2014/main" id="{AF13E441-36F5-2FDC-0654-FC8D22E506CB}"/>
              </a:ext>
            </a:extLst>
          </p:cNvPr>
          <p:cNvPicPr>
            <a:picLocks noChangeAspect="1" noChangeArrowheads="1"/>
          </p:cNvPicPr>
          <p:nvPr/>
        </p:nvPicPr>
        <p:blipFill>
          <a:blip r:embed="rId3"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71497" y="541296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0C0761E-C51A-815D-77D0-CB75F5AD48F6}"/>
              </a:ext>
            </a:extLst>
          </p:cNvPr>
          <p:cNvSpPr txBox="1"/>
          <p:nvPr/>
        </p:nvSpPr>
        <p:spPr>
          <a:xfrm>
            <a:off x="2321643" y="5521682"/>
            <a:ext cx="2131350" cy="461665"/>
          </a:xfrm>
          <a:prstGeom prst="rect">
            <a:avLst/>
          </a:prstGeom>
          <a:noFill/>
        </p:spPr>
        <p:txBody>
          <a:bodyPr wrap="square" rtlCol="0">
            <a:spAutoFit/>
          </a:bodyPr>
          <a:lstStyle/>
          <a:p>
            <a:pPr algn="l"/>
            <a:r>
              <a:rPr lang="en-US" sz="2400" dirty="0">
                <a:latin typeface="+mn-lt"/>
              </a:rPr>
              <a:t>Situational Trust</a:t>
            </a:r>
          </a:p>
        </p:txBody>
      </p:sp>
      <p:sp>
        <p:nvSpPr>
          <p:cNvPr id="10" name="TextBox 9">
            <a:extLst>
              <a:ext uri="{FF2B5EF4-FFF2-40B4-BE49-F238E27FC236}">
                <a16:creationId xmlns:a16="http://schemas.microsoft.com/office/drawing/2014/main" id="{D60C3B71-14E2-EB82-51BE-1F3C94F6580F}"/>
              </a:ext>
            </a:extLst>
          </p:cNvPr>
          <p:cNvSpPr txBox="1"/>
          <p:nvPr/>
        </p:nvSpPr>
        <p:spPr>
          <a:xfrm>
            <a:off x="2397039" y="3973900"/>
            <a:ext cx="2661535" cy="461665"/>
          </a:xfrm>
          <a:prstGeom prst="rect">
            <a:avLst/>
          </a:prstGeom>
          <a:noFill/>
        </p:spPr>
        <p:txBody>
          <a:bodyPr wrap="square" rtlCol="0">
            <a:spAutoFit/>
          </a:bodyPr>
          <a:lstStyle/>
          <a:p>
            <a:pPr algn="l"/>
            <a:r>
              <a:rPr lang="en-US" sz="2400" dirty="0">
                <a:latin typeface="+mn-lt"/>
              </a:rPr>
              <a:t>Dispositional Trust</a:t>
            </a:r>
          </a:p>
        </p:txBody>
      </p:sp>
      <p:sp>
        <p:nvSpPr>
          <p:cNvPr id="15" name="TextBox 14">
            <a:extLst>
              <a:ext uri="{FF2B5EF4-FFF2-40B4-BE49-F238E27FC236}">
                <a16:creationId xmlns:a16="http://schemas.microsoft.com/office/drawing/2014/main" id="{3AA51D51-E625-750A-71B0-3266D121BFE2}"/>
              </a:ext>
            </a:extLst>
          </p:cNvPr>
          <p:cNvSpPr txBox="1"/>
          <p:nvPr/>
        </p:nvSpPr>
        <p:spPr>
          <a:xfrm>
            <a:off x="2487116" y="4703187"/>
            <a:ext cx="2919689" cy="461665"/>
          </a:xfrm>
          <a:prstGeom prst="rect">
            <a:avLst/>
          </a:prstGeom>
          <a:noFill/>
        </p:spPr>
        <p:txBody>
          <a:bodyPr wrap="square" rtlCol="0">
            <a:spAutoFit/>
          </a:bodyPr>
          <a:lstStyle/>
          <a:p>
            <a:pPr algn="l"/>
            <a:r>
              <a:rPr lang="en-US" sz="2400" dirty="0">
                <a:latin typeface="+mn-lt"/>
              </a:rPr>
              <a:t>Learned Trust</a:t>
            </a:r>
          </a:p>
        </p:txBody>
      </p:sp>
      <p:grpSp>
        <p:nvGrpSpPr>
          <p:cNvPr id="18" name="Group 17">
            <a:extLst>
              <a:ext uri="{FF2B5EF4-FFF2-40B4-BE49-F238E27FC236}">
                <a16:creationId xmlns:a16="http://schemas.microsoft.com/office/drawing/2014/main" id="{A2521719-2833-26C5-1BD7-40E31ED64FA1}"/>
              </a:ext>
            </a:extLst>
          </p:cNvPr>
          <p:cNvGrpSpPr/>
          <p:nvPr/>
        </p:nvGrpSpPr>
        <p:grpSpPr>
          <a:xfrm>
            <a:off x="1614411" y="4632277"/>
            <a:ext cx="877886" cy="607488"/>
            <a:chOff x="7232739" y="5410850"/>
            <a:chExt cx="877886" cy="607488"/>
          </a:xfrm>
        </p:grpSpPr>
        <p:pic>
          <p:nvPicPr>
            <p:cNvPr id="19" name="Picture 2" descr="Thumbs Up Icon Vector Art, Icons, and Graphics for Free Download">
              <a:extLst>
                <a:ext uri="{FF2B5EF4-FFF2-40B4-BE49-F238E27FC236}">
                  <a16:creationId xmlns:a16="http://schemas.microsoft.com/office/drawing/2014/main" id="{FDBDFBB7-47B5-C700-F322-8B00442B1258}"/>
                </a:ext>
              </a:extLst>
            </p:cNvPr>
            <p:cNvPicPr>
              <a:picLocks noChangeAspect="1" noChangeArrowheads="1"/>
            </p:cNvPicPr>
            <p:nvPr/>
          </p:nvPicPr>
          <p:blipFill rotWithShape="1">
            <a:blip r:embed="rId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7232739" y="5561138"/>
              <a:ext cx="446633" cy="457200"/>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E8D30B00-DF3D-4A08-F9FE-7878B08BE553}"/>
                </a:ext>
              </a:extLst>
            </p:cNvPr>
            <p:cNvSpPr/>
            <p:nvPr/>
          </p:nvSpPr>
          <p:spPr bwMode="auto">
            <a:xfrm>
              <a:off x="7573818" y="5410850"/>
              <a:ext cx="536807" cy="308994"/>
            </a:xfrm>
            <a:prstGeom prst="wedgeRoundRectCallout">
              <a:avLst>
                <a:gd name="adj1" fmla="val -48363"/>
                <a:gd name="adj2" fmla="val 80435"/>
                <a:gd name="adj3" fmla="val 16667"/>
              </a:avLst>
            </a:prstGeom>
            <a:solidFill>
              <a:schemeClr val="bg1"/>
            </a:solidFill>
            <a:ln w="28575"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Star: 5 Points 20">
              <a:extLst>
                <a:ext uri="{FF2B5EF4-FFF2-40B4-BE49-F238E27FC236}">
                  <a16:creationId xmlns:a16="http://schemas.microsoft.com/office/drawing/2014/main" id="{7213F23D-8B1D-4CF0-98E6-4F7BB20CB7C6}"/>
                </a:ext>
              </a:extLst>
            </p:cNvPr>
            <p:cNvSpPr/>
            <p:nvPr/>
          </p:nvSpPr>
          <p:spPr bwMode="auto">
            <a:xfrm>
              <a:off x="7623581"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 name="Star: 5 Points 21">
              <a:extLst>
                <a:ext uri="{FF2B5EF4-FFF2-40B4-BE49-F238E27FC236}">
                  <a16:creationId xmlns:a16="http://schemas.microsoft.com/office/drawing/2014/main" id="{BFA08DF6-B7FC-940A-1073-D5838B291C45}"/>
                </a:ext>
              </a:extLst>
            </p:cNvPr>
            <p:cNvSpPr/>
            <p:nvPr/>
          </p:nvSpPr>
          <p:spPr bwMode="auto">
            <a:xfrm>
              <a:off x="7704629"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Star: 5 Points 22">
              <a:extLst>
                <a:ext uri="{FF2B5EF4-FFF2-40B4-BE49-F238E27FC236}">
                  <a16:creationId xmlns:a16="http://schemas.microsoft.com/office/drawing/2014/main" id="{83D26A89-9461-3B26-94AE-0D0A5245AAAC}"/>
                </a:ext>
              </a:extLst>
            </p:cNvPr>
            <p:cNvSpPr/>
            <p:nvPr/>
          </p:nvSpPr>
          <p:spPr bwMode="auto">
            <a:xfrm>
              <a:off x="7785677"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Star: 5 Points 23">
              <a:extLst>
                <a:ext uri="{FF2B5EF4-FFF2-40B4-BE49-F238E27FC236}">
                  <a16:creationId xmlns:a16="http://schemas.microsoft.com/office/drawing/2014/main" id="{7004A387-3573-ABFA-417F-390337C6A78B}"/>
                </a:ext>
              </a:extLst>
            </p:cNvPr>
            <p:cNvSpPr/>
            <p:nvPr/>
          </p:nvSpPr>
          <p:spPr bwMode="auto">
            <a:xfrm>
              <a:off x="7866725"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Star: 5 Points 24">
              <a:extLst>
                <a:ext uri="{FF2B5EF4-FFF2-40B4-BE49-F238E27FC236}">
                  <a16:creationId xmlns:a16="http://schemas.microsoft.com/office/drawing/2014/main" id="{BB2580AB-B5E6-1FDA-BD7B-A4FB715F7294}"/>
                </a:ext>
              </a:extLst>
            </p:cNvPr>
            <p:cNvSpPr/>
            <p:nvPr/>
          </p:nvSpPr>
          <p:spPr bwMode="auto">
            <a:xfrm>
              <a:off x="7947772"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26" name="Left Brace 25">
            <a:extLst>
              <a:ext uri="{FF2B5EF4-FFF2-40B4-BE49-F238E27FC236}">
                <a16:creationId xmlns:a16="http://schemas.microsoft.com/office/drawing/2014/main" id="{3187C04C-5561-4AC6-29A8-D441F1782C4C}"/>
              </a:ext>
            </a:extLst>
          </p:cNvPr>
          <p:cNvSpPr/>
          <p:nvPr/>
        </p:nvSpPr>
        <p:spPr bwMode="auto">
          <a:xfrm>
            <a:off x="977974" y="3819002"/>
            <a:ext cx="684570" cy="2234038"/>
          </a:xfrm>
          <a:prstGeom prst="leftBrace">
            <a:avLst>
              <a:gd name="adj1" fmla="val 81585"/>
              <a:gd name="adj2" fmla="val 50000"/>
            </a:avLst>
          </a:prstGeom>
          <a:noFill/>
          <a:ln w="1905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9" name="TextBox 28">
            <a:extLst>
              <a:ext uri="{FF2B5EF4-FFF2-40B4-BE49-F238E27FC236}">
                <a16:creationId xmlns:a16="http://schemas.microsoft.com/office/drawing/2014/main" id="{2110C385-91A0-1AFB-89E2-E226BD4DEBF5}"/>
              </a:ext>
            </a:extLst>
          </p:cNvPr>
          <p:cNvSpPr txBox="1"/>
          <p:nvPr/>
        </p:nvSpPr>
        <p:spPr>
          <a:xfrm>
            <a:off x="7994399" y="4063283"/>
            <a:ext cx="2583190" cy="461665"/>
          </a:xfrm>
          <a:prstGeom prst="rect">
            <a:avLst/>
          </a:prstGeom>
          <a:noFill/>
        </p:spPr>
        <p:txBody>
          <a:bodyPr wrap="square" rtlCol="0">
            <a:spAutoFit/>
          </a:bodyPr>
          <a:lstStyle/>
          <a:p>
            <a:pPr algn="ctr"/>
            <a:r>
              <a:rPr lang="en-US" sz="2400" dirty="0">
                <a:latin typeface="+mn-lt"/>
              </a:rPr>
              <a:t>AI should provide:</a:t>
            </a:r>
          </a:p>
        </p:txBody>
      </p:sp>
      <p:sp>
        <p:nvSpPr>
          <p:cNvPr id="30" name="TextBox 29">
            <a:extLst>
              <a:ext uri="{FF2B5EF4-FFF2-40B4-BE49-F238E27FC236}">
                <a16:creationId xmlns:a16="http://schemas.microsoft.com/office/drawing/2014/main" id="{4F89A2CC-AA8C-E8F6-0058-A6B8355565CA}"/>
              </a:ext>
            </a:extLst>
          </p:cNvPr>
          <p:cNvSpPr txBox="1"/>
          <p:nvPr/>
        </p:nvSpPr>
        <p:spPr>
          <a:xfrm>
            <a:off x="6344952" y="4611846"/>
            <a:ext cx="5423957"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rPr>
              <a:t>Reliability, situational reasons for reliability</a:t>
            </a:r>
          </a:p>
          <a:p>
            <a:pPr marL="342900" indent="-342900">
              <a:buFont typeface="Arial" panose="020B0604020202020204" pitchFamily="34" charset="0"/>
              <a:buChar char="•"/>
            </a:pPr>
            <a:r>
              <a:rPr lang="en-US" sz="2000" dirty="0">
                <a:latin typeface="+mn-lt"/>
              </a:rPr>
              <a:t>Transparency</a:t>
            </a:r>
          </a:p>
          <a:p>
            <a:pPr marL="342900" indent="-342900">
              <a:buFont typeface="Arial" panose="020B0604020202020204" pitchFamily="34" charset="0"/>
              <a:buChar char="•"/>
            </a:pPr>
            <a:r>
              <a:rPr lang="en-US" sz="2000" dirty="0">
                <a:latin typeface="+mn-lt"/>
              </a:rPr>
              <a:t>Ease of use</a:t>
            </a:r>
          </a:p>
          <a:p>
            <a:pPr marL="342900" indent="-342900">
              <a:buFont typeface="Arial" panose="020B0604020202020204" pitchFamily="34" charset="0"/>
              <a:buChar char="•"/>
            </a:pPr>
            <a:r>
              <a:rPr lang="en-US" sz="2000" dirty="0">
                <a:latin typeface="+mn-lt"/>
              </a:rPr>
              <a:t>Anthropomorphism and politeness</a:t>
            </a:r>
          </a:p>
        </p:txBody>
      </p:sp>
      <p:pic>
        <p:nvPicPr>
          <p:cNvPr id="4" name="Picture 2">
            <a:extLst>
              <a:ext uri="{FF2B5EF4-FFF2-40B4-BE49-F238E27FC236}">
                <a16:creationId xmlns:a16="http://schemas.microsoft.com/office/drawing/2014/main" id="{C61E75A7-2192-0E98-53C5-E086B6B68FE7}"/>
              </a:ext>
            </a:extLst>
          </p:cNvPr>
          <p:cNvPicPr>
            <a:picLocks noChangeAspect="1" noChangeArrowheads="1"/>
          </p:cNvPicPr>
          <p:nvPr/>
        </p:nvPicPr>
        <p:blipFill rotWithShape="1">
          <a:blip r:embed="rId5" cstate="print">
            <a:duotone>
              <a:srgbClr val="00E4A8">
                <a:shade val="45000"/>
                <a:satMod val="135000"/>
              </a:srgbClr>
              <a:prstClr val="white"/>
            </a:duotone>
            <a:extLst>
              <a:ext uri="{28A0092B-C50C-407E-A947-70E740481C1C}">
                <a14:useLocalDpi xmlns:a14="http://schemas.microsoft.com/office/drawing/2010/main" val="0"/>
              </a:ext>
            </a:extLst>
          </a:blip>
          <a:srcRect l="30956" t="6223" r="31073" b="6223"/>
          <a:stretch/>
        </p:blipFill>
        <p:spPr bwMode="auto">
          <a:xfrm>
            <a:off x="1961160" y="3819002"/>
            <a:ext cx="260755"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72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text, electronics, computer, display&#10;&#10;Description automatically generated">
            <a:extLst>
              <a:ext uri="{FF2B5EF4-FFF2-40B4-BE49-F238E27FC236}">
                <a16:creationId xmlns:a16="http://schemas.microsoft.com/office/drawing/2014/main" id="{57F5D30E-03D0-7807-6F34-FB692F0D6E8E}"/>
              </a:ext>
            </a:extLst>
          </p:cNvPr>
          <p:cNvPicPr>
            <a:picLocks noChangeAspect="1"/>
          </p:cNvPicPr>
          <p:nvPr/>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a:ext>
            </a:extLst>
          </a:blip>
          <a:srcRect/>
          <a:stretch/>
        </p:blipFill>
        <p:spPr>
          <a:xfrm>
            <a:off x="6102183" y="1095022"/>
            <a:ext cx="661191" cy="640080"/>
          </a:xfrm>
          <a:prstGeom prst="rect">
            <a:avLst/>
          </a:prstGeom>
        </p:spPr>
      </p:pic>
      <p:sp>
        <p:nvSpPr>
          <p:cNvPr id="2" name="Title 1">
            <a:extLst>
              <a:ext uri="{FF2B5EF4-FFF2-40B4-BE49-F238E27FC236}">
                <a16:creationId xmlns:a16="http://schemas.microsoft.com/office/drawing/2014/main" id="{A69D99E2-C641-5C45-7D90-307F4D96C604}"/>
              </a:ext>
            </a:extLst>
          </p:cNvPr>
          <p:cNvSpPr>
            <a:spLocks noGrp="1"/>
          </p:cNvSpPr>
          <p:nvPr>
            <p:ph type="title"/>
          </p:nvPr>
        </p:nvSpPr>
        <p:spPr/>
        <p:txBody>
          <a:bodyPr/>
          <a:lstStyle/>
          <a:p>
            <a:r>
              <a:rPr lang="en-US" dirty="0"/>
              <a:t>Commonalities of Trust Frameworks</a:t>
            </a:r>
          </a:p>
        </p:txBody>
      </p:sp>
      <p:pic>
        <p:nvPicPr>
          <p:cNvPr id="5" name="Picture 2" descr="Computer clipartputer clip artputers puter clipart - Clipartix">
            <a:extLst>
              <a:ext uri="{FF2B5EF4-FFF2-40B4-BE49-F238E27FC236}">
                <a16:creationId xmlns:a16="http://schemas.microsoft.com/office/drawing/2014/main" id="{B5854D95-4D69-F84C-CB95-630E412FE4E9}"/>
              </a:ext>
            </a:extLst>
          </p:cNvPr>
          <p:cNvPicPr>
            <a:picLocks noChangeAspect="1" noChangeArrowheads="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164375" y="3489128"/>
            <a:ext cx="536807" cy="640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ree icon &quot;Earth globe icon&quot;">
            <a:extLst>
              <a:ext uri="{FF2B5EF4-FFF2-40B4-BE49-F238E27FC236}">
                <a16:creationId xmlns:a16="http://schemas.microsoft.com/office/drawing/2014/main" id="{C63F14F5-068E-42C2-A4CC-D1F51F188BFC}"/>
              </a:ext>
            </a:extLst>
          </p:cNvPr>
          <p:cNvPicPr>
            <a:picLocks noChangeAspect="1" noChangeArrowheads="1"/>
          </p:cNvPicPr>
          <p:nvPr/>
        </p:nvPicPr>
        <p:blipFill>
          <a:blip r:embed="rId5"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16471" y="1630580"/>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lipboard Icon | Free SVG">
            <a:extLst>
              <a:ext uri="{FF2B5EF4-FFF2-40B4-BE49-F238E27FC236}">
                <a16:creationId xmlns:a16="http://schemas.microsoft.com/office/drawing/2014/main" id="{FB0C095D-83C3-3D9F-6CA3-061D3318F453}"/>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18418" y="947525"/>
            <a:ext cx="532807" cy="640080"/>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78CE6D6C-EDE1-A1E3-4C81-907EB4B06F7E}"/>
              </a:ext>
            </a:extLst>
          </p:cNvPr>
          <p:cNvSpPr/>
          <p:nvPr/>
        </p:nvSpPr>
        <p:spPr bwMode="auto">
          <a:xfrm flipV="1">
            <a:off x="9366316" y="3204119"/>
            <a:ext cx="190500" cy="1828800"/>
          </a:xfrm>
          <a:prstGeom prst="triangl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TextBox 11">
            <a:extLst>
              <a:ext uri="{FF2B5EF4-FFF2-40B4-BE49-F238E27FC236}">
                <a16:creationId xmlns:a16="http://schemas.microsoft.com/office/drawing/2014/main" id="{AF06F9AD-9CD4-2DE5-38BB-770A0F41C948}"/>
              </a:ext>
            </a:extLst>
          </p:cNvPr>
          <p:cNvSpPr txBox="1"/>
          <p:nvPr/>
        </p:nvSpPr>
        <p:spPr>
          <a:xfrm>
            <a:off x="8254442" y="3801705"/>
            <a:ext cx="1207124" cy="830997"/>
          </a:xfrm>
          <a:prstGeom prst="rect">
            <a:avLst/>
          </a:prstGeom>
          <a:noFill/>
        </p:spPr>
        <p:txBody>
          <a:bodyPr wrap="square" rtlCol="0">
            <a:spAutoFit/>
          </a:bodyPr>
          <a:lstStyle/>
          <a:p>
            <a:pPr algn="ctr"/>
            <a:r>
              <a:rPr lang="en-US" sz="2400" dirty="0">
                <a:latin typeface="+mn-lt"/>
              </a:rPr>
              <a:t>Decision to Use AI</a:t>
            </a:r>
          </a:p>
        </p:txBody>
      </p:sp>
      <p:pic>
        <p:nvPicPr>
          <p:cNvPr id="13" name="Graphic 12">
            <a:extLst>
              <a:ext uri="{FF2B5EF4-FFF2-40B4-BE49-F238E27FC236}">
                <a16:creationId xmlns:a16="http://schemas.microsoft.com/office/drawing/2014/main" id="{BEB4DA86-0AA0-7037-924E-CE1CE8C2A0B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83371" y="5696955"/>
            <a:ext cx="1100415" cy="1087157"/>
          </a:xfrm>
          <a:prstGeom prst="rect">
            <a:avLst/>
          </a:prstGeom>
        </p:spPr>
      </p:pic>
      <p:sp>
        <p:nvSpPr>
          <p:cNvPr id="14" name="TextBox 13">
            <a:extLst>
              <a:ext uri="{FF2B5EF4-FFF2-40B4-BE49-F238E27FC236}">
                <a16:creationId xmlns:a16="http://schemas.microsoft.com/office/drawing/2014/main" id="{3BD70453-8ACC-1F33-9F77-BA4A174368DE}"/>
              </a:ext>
            </a:extLst>
          </p:cNvPr>
          <p:cNvSpPr txBox="1"/>
          <p:nvPr/>
        </p:nvSpPr>
        <p:spPr>
          <a:xfrm>
            <a:off x="1335152" y="1102423"/>
            <a:ext cx="1216073" cy="461665"/>
          </a:xfrm>
          <a:prstGeom prst="rect">
            <a:avLst/>
          </a:prstGeom>
          <a:noFill/>
        </p:spPr>
        <p:txBody>
          <a:bodyPr wrap="square" rtlCol="0">
            <a:spAutoFit/>
          </a:bodyPr>
          <a:lstStyle/>
          <a:p>
            <a:pPr algn="l"/>
            <a:r>
              <a:rPr lang="en-US" sz="2400" dirty="0">
                <a:latin typeface="+mn-lt"/>
              </a:rPr>
              <a:t>Task</a:t>
            </a:r>
          </a:p>
        </p:txBody>
      </p:sp>
      <p:sp>
        <p:nvSpPr>
          <p:cNvPr id="15" name="TextBox 14">
            <a:extLst>
              <a:ext uri="{FF2B5EF4-FFF2-40B4-BE49-F238E27FC236}">
                <a16:creationId xmlns:a16="http://schemas.microsoft.com/office/drawing/2014/main" id="{05F32F9F-ADFF-BE76-61EA-C07CEB602428}"/>
              </a:ext>
            </a:extLst>
          </p:cNvPr>
          <p:cNvSpPr txBox="1"/>
          <p:nvPr/>
        </p:nvSpPr>
        <p:spPr>
          <a:xfrm>
            <a:off x="1510412" y="1799474"/>
            <a:ext cx="1272540" cy="461665"/>
          </a:xfrm>
          <a:prstGeom prst="rect">
            <a:avLst/>
          </a:prstGeom>
          <a:noFill/>
        </p:spPr>
        <p:txBody>
          <a:bodyPr wrap="square" rtlCol="0">
            <a:spAutoFit/>
          </a:bodyPr>
          <a:lstStyle/>
          <a:p>
            <a:pPr algn="l"/>
            <a:r>
              <a:rPr lang="en-US" sz="2400" dirty="0">
                <a:latin typeface="+mn-lt"/>
              </a:rPr>
              <a:t>Setting</a:t>
            </a:r>
          </a:p>
        </p:txBody>
      </p:sp>
      <p:sp>
        <p:nvSpPr>
          <p:cNvPr id="16" name="Isosceles Triangle 15">
            <a:extLst>
              <a:ext uri="{FF2B5EF4-FFF2-40B4-BE49-F238E27FC236}">
                <a16:creationId xmlns:a16="http://schemas.microsoft.com/office/drawing/2014/main" id="{527D4DD7-3DDB-AFEE-F0E3-C8871FE51EDD}"/>
              </a:ext>
            </a:extLst>
          </p:cNvPr>
          <p:cNvSpPr/>
          <p:nvPr/>
        </p:nvSpPr>
        <p:spPr bwMode="auto">
          <a:xfrm rot="5400000" flipV="1">
            <a:off x="3724762" y="3204322"/>
            <a:ext cx="190500" cy="1828800"/>
          </a:xfrm>
          <a:prstGeom prst="triangl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TextBox 16">
            <a:extLst>
              <a:ext uri="{FF2B5EF4-FFF2-40B4-BE49-F238E27FC236}">
                <a16:creationId xmlns:a16="http://schemas.microsoft.com/office/drawing/2014/main" id="{A0E3A502-E3D4-C4FA-41C9-1B8C9F99AE5B}"/>
              </a:ext>
            </a:extLst>
          </p:cNvPr>
          <p:cNvSpPr txBox="1"/>
          <p:nvPr/>
        </p:nvSpPr>
        <p:spPr>
          <a:xfrm>
            <a:off x="2974606" y="4171037"/>
            <a:ext cx="1851102" cy="461665"/>
          </a:xfrm>
          <a:prstGeom prst="rect">
            <a:avLst/>
          </a:prstGeom>
          <a:noFill/>
        </p:spPr>
        <p:txBody>
          <a:bodyPr wrap="square" lIns="0" rIns="0" rtlCol="0">
            <a:spAutoFit/>
          </a:bodyPr>
          <a:lstStyle/>
          <a:p>
            <a:pPr algn="ctr"/>
            <a:r>
              <a:rPr lang="en-US" sz="2400" dirty="0">
                <a:latin typeface="+mn-lt"/>
              </a:rPr>
              <a:t>AI Actual Ability</a:t>
            </a:r>
          </a:p>
        </p:txBody>
      </p:sp>
      <p:cxnSp>
        <p:nvCxnSpPr>
          <p:cNvPr id="19" name="Straight Arrow Connector 18">
            <a:extLst>
              <a:ext uri="{FF2B5EF4-FFF2-40B4-BE49-F238E27FC236}">
                <a16:creationId xmlns:a16="http://schemas.microsoft.com/office/drawing/2014/main" id="{1D0375AD-C4B7-B666-8040-47A4E8AEB882}"/>
              </a:ext>
            </a:extLst>
          </p:cNvPr>
          <p:cNvCxnSpPr>
            <a:cxnSpLocks/>
          </p:cNvCxnSpPr>
          <p:nvPr/>
        </p:nvCxnSpPr>
        <p:spPr bwMode="auto">
          <a:xfrm>
            <a:off x="2843615" y="2597730"/>
            <a:ext cx="507797" cy="1179945"/>
          </a:xfrm>
          <a:prstGeom prst="straightConnector1">
            <a:avLst/>
          </a:prstGeom>
          <a:solidFill>
            <a:schemeClr val="accent1"/>
          </a:solidFill>
          <a:ln w="28575" cap="flat" cmpd="sng" algn="ctr">
            <a:solidFill>
              <a:schemeClr val="tx2">
                <a:lumMod val="60000"/>
                <a:lumOff val="40000"/>
              </a:schemeClr>
            </a:solidFill>
            <a:prstDash val="solid"/>
            <a:miter lim="800000"/>
            <a:headEnd type="none" w="med" len="med"/>
            <a:tailEnd type="triangle"/>
          </a:ln>
          <a:effectLst/>
        </p:spPr>
      </p:cxnSp>
      <p:sp>
        <p:nvSpPr>
          <p:cNvPr id="20" name="TextBox 19">
            <a:extLst>
              <a:ext uri="{FF2B5EF4-FFF2-40B4-BE49-F238E27FC236}">
                <a16:creationId xmlns:a16="http://schemas.microsoft.com/office/drawing/2014/main" id="{98F023AF-CF88-1349-9954-51A9F0BEFCB5}"/>
              </a:ext>
            </a:extLst>
          </p:cNvPr>
          <p:cNvSpPr txBox="1"/>
          <p:nvPr/>
        </p:nvSpPr>
        <p:spPr>
          <a:xfrm>
            <a:off x="1617466" y="3013855"/>
            <a:ext cx="1478021" cy="461665"/>
          </a:xfrm>
          <a:prstGeom prst="rect">
            <a:avLst/>
          </a:prstGeom>
          <a:noFill/>
          <a:ln>
            <a:noFill/>
          </a:ln>
        </p:spPr>
        <p:txBody>
          <a:bodyPr wrap="square" rtlCol="0">
            <a:spAutoFit/>
          </a:bodyPr>
          <a:lstStyle/>
          <a:p>
            <a:pPr algn="l"/>
            <a:r>
              <a:rPr lang="en-US" sz="2400" i="1" dirty="0">
                <a:solidFill>
                  <a:schemeClr val="tx2">
                    <a:lumMod val="60000"/>
                    <a:lumOff val="40000"/>
                  </a:schemeClr>
                </a:solidFill>
                <a:latin typeface="+mn-lt"/>
              </a:rPr>
              <a:t>Influences</a:t>
            </a:r>
          </a:p>
        </p:txBody>
      </p:sp>
      <p:sp>
        <p:nvSpPr>
          <p:cNvPr id="22" name="TextBox 21">
            <a:extLst>
              <a:ext uri="{FF2B5EF4-FFF2-40B4-BE49-F238E27FC236}">
                <a16:creationId xmlns:a16="http://schemas.microsoft.com/office/drawing/2014/main" id="{84110AF9-6854-C68E-1ECA-A56F856EA2DF}"/>
              </a:ext>
            </a:extLst>
          </p:cNvPr>
          <p:cNvSpPr txBox="1"/>
          <p:nvPr/>
        </p:nvSpPr>
        <p:spPr>
          <a:xfrm>
            <a:off x="6882710" y="1805250"/>
            <a:ext cx="1550552" cy="830997"/>
          </a:xfrm>
          <a:prstGeom prst="rect">
            <a:avLst/>
          </a:prstGeom>
          <a:noFill/>
        </p:spPr>
        <p:txBody>
          <a:bodyPr wrap="square" rtlCol="0">
            <a:spAutoFit/>
          </a:bodyPr>
          <a:lstStyle/>
          <a:p>
            <a:pPr algn="ctr"/>
            <a:r>
              <a:rPr lang="en-US" sz="2400" dirty="0">
                <a:latin typeface="+mn-lt"/>
              </a:rPr>
              <a:t>Belief about AI Ability</a:t>
            </a:r>
          </a:p>
        </p:txBody>
      </p:sp>
      <p:sp>
        <p:nvSpPr>
          <p:cNvPr id="23" name="Isosceles Triangle 22">
            <a:extLst>
              <a:ext uri="{FF2B5EF4-FFF2-40B4-BE49-F238E27FC236}">
                <a16:creationId xmlns:a16="http://schemas.microsoft.com/office/drawing/2014/main" id="{8C0BB185-CA85-9857-F9EB-D553CB47C5EE}"/>
              </a:ext>
            </a:extLst>
          </p:cNvPr>
          <p:cNvSpPr/>
          <p:nvPr/>
        </p:nvSpPr>
        <p:spPr bwMode="auto">
          <a:xfrm rot="5400000" flipV="1">
            <a:off x="6498157" y="905612"/>
            <a:ext cx="190500" cy="1828800"/>
          </a:xfrm>
          <a:prstGeom prst="triangl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w="9525" cap="flat" cmpd="sng" algn="ctr">
            <a:noFill/>
            <a:prstDash val="solid"/>
            <a:miter lim="800000"/>
            <a:headEnd type="none" w="med" len="med"/>
            <a:tailEnd type="none" w="med" len="med"/>
          </a:ln>
          <a:effectLst>
            <a:glow rad="63500">
              <a:schemeClr val="accent1">
                <a:satMod val="175000"/>
                <a:alpha val="40000"/>
              </a:schemeClr>
            </a:glo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25" name="Straight Arrow Connector 24">
            <a:extLst>
              <a:ext uri="{FF2B5EF4-FFF2-40B4-BE49-F238E27FC236}">
                <a16:creationId xmlns:a16="http://schemas.microsoft.com/office/drawing/2014/main" id="{041D808C-0C06-E441-EF5C-B3F598615165}"/>
              </a:ext>
            </a:extLst>
          </p:cNvPr>
          <p:cNvCxnSpPr>
            <a:cxnSpLocks/>
          </p:cNvCxnSpPr>
          <p:nvPr/>
        </p:nvCxnSpPr>
        <p:spPr bwMode="auto">
          <a:xfrm>
            <a:off x="8284356" y="2597730"/>
            <a:ext cx="507797" cy="1179945"/>
          </a:xfrm>
          <a:prstGeom prst="straightConnector1">
            <a:avLst/>
          </a:prstGeom>
          <a:solidFill>
            <a:schemeClr val="accent1"/>
          </a:solidFill>
          <a:ln w="28575" cap="flat" cmpd="sng" algn="ctr">
            <a:solidFill>
              <a:schemeClr val="tx2">
                <a:lumMod val="60000"/>
                <a:lumOff val="40000"/>
              </a:schemeClr>
            </a:solidFill>
            <a:prstDash val="solid"/>
            <a:miter lim="800000"/>
            <a:headEnd type="none" w="med" len="med"/>
            <a:tailEnd type="triangle"/>
          </a:ln>
          <a:effectLst/>
        </p:spPr>
      </p:cxnSp>
      <p:cxnSp>
        <p:nvCxnSpPr>
          <p:cNvPr id="26" name="Straight Arrow Connector 25">
            <a:extLst>
              <a:ext uri="{FF2B5EF4-FFF2-40B4-BE49-F238E27FC236}">
                <a16:creationId xmlns:a16="http://schemas.microsoft.com/office/drawing/2014/main" id="{3AC94CF6-8BB2-C560-F8CF-AA50801BDFEA}"/>
              </a:ext>
            </a:extLst>
          </p:cNvPr>
          <p:cNvCxnSpPr>
            <a:cxnSpLocks/>
          </p:cNvCxnSpPr>
          <p:nvPr/>
        </p:nvCxnSpPr>
        <p:spPr bwMode="auto">
          <a:xfrm>
            <a:off x="3728365" y="4608992"/>
            <a:ext cx="507797" cy="1179945"/>
          </a:xfrm>
          <a:prstGeom prst="straightConnector1">
            <a:avLst/>
          </a:prstGeom>
          <a:solidFill>
            <a:schemeClr val="accent1"/>
          </a:solidFill>
          <a:ln w="28575" cap="flat" cmpd="sng" algn="ctr">
            <a:solidFill>
              <a:schemeClr val="tx2">
                <a:lumMod val="60000"/>
                <a:lumOff val="40000"/>
              </a:schemeClr>
            </a:solidFill>
            <a:prstDash val="solid"/>
            <a:miter lim="800000"/>
            <a:headEnd type="none" w="med" len="med"/>
            <a:tailEnd type="triangle"/>
          </a:ln>
          <a:effectLst/>
        </p:spPr>
      </p:cxnSp>
      <p:sp>
        <p:nvSpPr>
          <p:cNvPr id="27" name="TextBox 26">
            <a:extLst>
              <a:ext uri="{FF2B5EF4-FFF2-40B4-BE49-F238E27FC236}">
                <a16:creationId xmlns:a16="http://schemas.microsoft.com/office/drawing/2014/main" id="{5ACA3125-14D9-1169-E893-616FBAD26BD7}"/>
              </a:ext>
            </a:extLst>
          </p:cNvPr>
          <p:cNvSpPr txBox="1"/>
          <p:nvPr/>
        </p:nvSpPr>
        <p:spPr>
          <a:xfrm>
            <a:off x="5770647" y="6096000"/>
            <a:ext cx="2484584" cy="461665"/>
          </a:xfrm>
          <a:prstGeom prst="rect">
            <a:avLst/>
          </a:prstGeom>
          <a:noFill/>
        </p:spPr>
        <p:txBody>
          <a:bodyPr wrap="square" rtlCol="0">
            <a:spAutoFit/>
          </a:bodyPr>
          <a:lstStyle/>
          <a:p>
            <a:pPr algn="l"/>
            <a:r>
              <a:rPr lang="en-US" sz="2400" dirty="0">
                <a:latin typeface="+mn-lt"/>
              </a:rPr>
              <a:t>Decision Outcome</a:t>
            </a:r>
          </a:p>
        </p:txBody>
      </p:sp>
      <p:cxnSp>
        <p:nvCxnSpPr>
          <p:cNvPr id="28" name="Straight Arrow Connector 27">
            <a:extLst>
              <a:ext uri="{FF2B5EF4-FFF2-40B4-BE49-F238E27FC236}">
                <a16:creationId xmlns:a16="http://schemas.microsoft.com/office/drawing/2014/main" id="{166ABB55-7DFA-6EFD-1656-74FC4FC1405E}"/>
              </a:ext>
            </a:extLst>
          </p:cNvPr>
          <p:cNvCxnSpPr>
            <a:cxnSpLocks/>
          </p:cNvCxnSpPr>
          <p:nvPr/>
        </p:nvCxnSpPr>
        <p:spPr bwMode="auto">
          <a:xfrm flipH="1">
            <a:off x="8284355" y="4608992"/>
            <a:ext cx="507797" cy="1179945"/>
          </a:xfrm>
          <a:prstGeom prst="straightConnector1">
            <a:avLst/>
          </a:prstGeom>
          <a:solidFill>
            <a:schemeClr val="accent1"/>
          </a:solidFill>
          <a:ln w="28575" cap="flat" cmpd="sng" algn="ctr">
            <a:solidFill>
              <a:schemeClr val="tx2">
                <a:lumMod val="60000"/>
                <a:lumOff val="40000"/>
              </a:schemeClr>
            </a:solidFill>
            <a:prstDash val="solid"/>
            <a:miter lim="800000"/>
            <a:headEnd type="none" w="med" len="med"/>
            <a:tailEnd type="triangle"/>
          </a:ln>
          <a:effectLst/>
        </p:spPr>
      </p:cxnSp>
      <p:sp>
        <p:nvSpPr>
          <p:cNvPr id="3" name="Arc 2">
            <a:extLst>
              <a:ext uri="{FF2B5EF4-FFF2-40B4-BE49-F238E27FC236}">
                <a16:creationId xmlns:a16="http://schemas.microsoft.com/office/drawing/2014/main" id="{A54A66E1-C558-9661-BED4-E1079EF67BC2}"/>
              </a:ext>
            </a:extLst>
          </p:cNvPr>
          <p:cNvSpPr/>
          <p:nvPr/>
        </p:nvSpPr>
        <p:spPr bwMode="auto">
          <a:xfrm>
            <a:off x="5603091" y="2594132"/>
            <a:ext cx="2032086" cy="3194805"/>
          </a:xfrm>
          <a:prstGeom prst="arc">
            <a:avLst>
              <a:gd name="adj1" fmla="val 5795764"/>
              <a:gd name="adj2" fmla="val 15319049"/>
            </a:avLst>
          </a:prstGeom>
          <a:noFill/>
          <a:ln w="28575" cap="flat" cmpd="sng" algn="ctr">
            <a:solidFill>
              <a:schemeClr val="tx2">
                <a:lumMod val="60000"/>
                <a:lumOff val="40000"/>
              </a:schemeClr>
            </a:solidFill>
            <a:prstDash val="solid"/>
            <a:miter lim="800000"/>
            <a:headEnd type="none" w="med" len="med"/>
            <a:tailEnd type="triangle"/>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18" name="Straight Arrow Connector 17">
            <a:extLst>
              <a:ext uri="{FF2B5EF4-FFF2-40B4-BE49-F238E27FC236}">
                <a16:creationId xmlns:a16="http://schemas.microsoft.com/office/drawing/2014/main" id="{3EE5B968-9DDE-9059-BF84-B9957202661A}"/>
              </a:ext>
            </a:extLst>
          </p:cNvPr>
          <p:cNvCxnSpPr/>
          <p:nvPr/>
        </p:nvCxnSpPr>
        <p:spPr bwMode="auto">
          <a:xfrm>
            <a:off x="3277004" y="1950620"/>
            <a:ext cx="1289062" cy="0"/>
          </a:xfrm>
          <a:prstGeom prst="straightConnector1">
            <a:avLst/>
          </a:prstGeom>
          <a:solidFill>
            <a:schemeClr val="accent1"/>
          </a:solidFill>
          <a:ln w="28575" cap="flat" cmpd="sng" algn="ctr">
            <a:solidFill>
              <a:schemeClr val="tx2">
                <a:lumMod val="60000"/>
                <a:lumOff val="40000"/>
              </a:schemeClr>
            </a:solidFill>
            <a:prstDash val="solid"/>
            <a:miter lim="800000"/>
            <a:headEnd type="none" w="med" len="med"/>
            <a:tailEnd type="triangle"/>
          </a:ln>
          <a:effectLst/>
        </p:spPr>
      </p:cxnSp>
      <p:sp>
        <p:nvSpPr>
          <p:cNvPr id="34" name="TextBox 33">
            <a:extLst>
              <a:ext uri="{FF2B5EF4-FFF2-40B4-BE49-F238E27FC236}">
                <a16:creationId xmlns:a16="http://schemas.microsoft.com/office/drawing/2014/main" id="{46235E5D-AC4D-DB4D-2416-D9E59142D471}"/>
              </a:ext>
            </a:extLst>
          </p:cNvPr>
          <p:cNvSpPr txBox="1"/>
          <p:nvPr/>
        </p:nvSpPr>
        <p:spPr>
          <a:xfrm>
            <a:off x="5507227" y="4171037"/>
            <a:ext cx="1851102" cy="461665"/>
          </a:xfrm>
          <a:prstGeom prst="rect">
            <a:avLst/>
          </a:prstGeom>
          <a:noFill/>
        </p:spPr>
        <p:txBody>
          <a:bodyPr wrap="square" lIns="0" rIns="0" rtlCol="0">
            <a:spAutoFit/>
          </a:bodyPr>
          <a:lstStyle/>
          <a:p>
            <a:pPr algn="ctr"/>
            <a:r>
              <a:rPr lang="en-US" sz="2400" dirty="0">
                <a:latin typeface="+mn-lt"/>
              </a:rPr>
              <a:t>Feedback</a:t>
            </a:r>
          </a:p>
        </p:txBody>
      </p:sp>
      <p:pic>
        <p:nvPicPr>
          <p:cNvPr id="4" name="Picture 2">
            <a:extLst>
              <a:ext uri="{FF2B5EF4-FFF2-40B4-BE49-F238E27FC236}">
                <a16:creationId xmlns:a16="http://schemas.microsoft.com/office/drawing/2014/main" id="{D3EB331F-1F00-7D30-F9B5-76EF8417C894}"/>
              </a:ext>
            </a:extLst>
          </p:cNvPr>
          <p:cNvPicPr>
            <a:picLocks noChangeAspect="1" noChangeArrowheads="1"/>
          </p:cNvPicPr>
          <p:nvPr/>
        </p:nvPicPr>
        <p:blipFill rotWithShape="1">
          <a:blip r:embed="rId9" cstate="print">
            <a:duotone>
              <a:srgbClr val="00E4A8">
                <a:shade val="45000"/>
                <a:satMod val="135000"/>
              </a:srgbClr>
              <a:prstClr val="white"/>
            </a:duotone>
            <a:extLst>
              <a:ext uri="{28A0092B-C50C-407E-A947-70E740481C1C}">
                <a14:useLocalDpi xmlns:a14="http://schemas.microsoft.com/office/drawing/2010/main" val="0"/>
              </a:ext>
            </a:extLst>
          </a:blip>
          <a:srcRect l="30956" t="6223" r="31073" b="6223"/>
          <a:stretch/>
        </p:blipFill>
        <p:spPr bwMode="auto">
          <a:xfrm>
            <a:off x="6278257" y="1630580"/>
            <a:ext cx="260755"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4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B0FB-0358-14A7-58CA-9600CFF34EC0}"/>
              </a:ext>
            </a:extLst>
          </p:cNvPr>
          <p:cNvSpPr>
            <a:spLocks noGrp="1"/>
          </p:cNvSpPr>
          <p:nvPr>
            <p:ph type="title"/>
          </p:nvPr>
        </p:nvSpPr>
        <p:spPr/>
        <p:txBody>
          <a:bodyPr/>
          <a:lstStyle/>
          <a:p>
            <a:r>
              <a:rPr lang="en-US" dirty="0"/>
              <a:t>Trust Frameworks: </a:t>
            </a:r>
            <a:r>
              <a:rPr lang="en-US" dirty="0" err="1"/>
              <a:t>Chiou</a:t>
            </a:r>
            <a:r>
              <a:rPr lang="en-US" dirty="0"/>
              <a:t> &amp; Lee</a:t>
            </a:r>
          </a:p>
        </p:txBody>
      </p:sp>
      <p:sp>
        <p:nvSpPr>
          <p:cNvPr id="3" name="Content Placeholder 2">
            <a:extLst>
              <a:ext uri="{FF2B5EF4-FFF2-40B4-BE49-F238E27FC236}">
                <a16:creationId xmlns:a16="http://schemas.microsoft.com/office/drawing/2014/main" id="{CA719B8B-C534-E754-094D-A12FB462D93A}"/>
              </a:ext>
            </a:extLst>
          </p:cNvPr>
          <p:cNvSpPr>
            <a:spLocks noGrp="1"/>
          </p:cNvSpPr>
          <p:nvPr>
            <p:ph sz="quarter" idx="11"/>
          </p:nvPr>
        </p:nvSpPr>
        <p:spPr/>
        <p:txBody>
          <a:bodyPr/>
          <a:lstStyle/>
          <a:p>
            <a:r>
              <a:rPr lang="en-US" dirty="0"/>
              <a:t>AI as a partner</a:t>
            </a:r>
          </a:p>
          <a:p>
            <a:pPr lvl="1"/>
            <a:r>
              <a:rPr lang="en-US" dirty="0"/>
              <a:t>Interacting with AI in a complex environment informs a relationship</a:t>
            </a:r>
          </a:p>
          <a:p>
            <a:pPr lvl="1"/>
            <a:r>
              <a:rPr lang="en-US" dirty="0"/>
              <a:t>AI goal alignment and negotiation, shared intention, common ground</a:t>
            </a:r>
          </a:p>
          <a:p>
            <a:pPr lvl="1"/>
            <a:r>
              <a:rPr lang="en-US" dirty="0"/>
              <a:t>System-level outcomes such as cooperation and resilience</a:t>
            </a:r>
          </a:p>
          <a:p>
            <a:pPr lvl="1"/>
            <a:endParaRPr lang="en-US" dirty="0"/>
          </a:p>
          <a:p>
            <a:r>
              <a:rPr lang="en-US" dirty="0"/>
              <a:t>Factors influencing trust in AI:</a:t>
            </a:r>
          </a:p>
        </p:txBody>
      </p:sp>
      <p:pic>
        <p:nvPicPr>
          <p:cNvPr id="5" name="Picture 2" descr="Computer clipartputer clip artputers puter clipart - Clipartix">
            <a:extLst>
              <a:ext uri="{FF2B5EF4-FFF2-40B4-BE49-F238E27FC236}">
                <a16:creationId xmlns:a16="http://schemas.microsoft.com/office/drawing/2014/main" id="{05F5913E-C579-1A67-4B43-5A124B24A7C6}"/>
              </a:ext>
            </a:extLst>
          </p:cNvPr>
          <p:cNvPicPr>
            <a:picLocks noChangeAspect="1" noChangeArrowheads="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447807" y="3976385"/>
            <a:ext cx="536807" cy="640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ree icon &quot;Earth globe icon&quot;">
            <a:extLst>
              <a:ext uri="{FF2B5EF4-FFF2-40B4-BE49-F238E27FC236}">
                <a16:creationId xmlns:a16="http://schemas.microsoft.com/office/drawing/2014/main" id="{301363C2-24FD-CA30-F3B6-E090B73CF6F1}"/>
              </a:ext>
            </a:extLst>
          </p:cNvPr>
          <p:cNvPicPr>
            <a:picLocks noChangeAspect="1" noChangeArrowheads="1"/>
          </p:cNvPicPr>
          <p:nvPr/>
        </p:nvPicPr>
        <p:blipFill>
          <a:blip r:embed="rId3"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68297" y="3974680"/>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58B0F87-85BC-2C03-7C7F-F1F8A2DA53DF}"/>
              </a:ext>
            </a:extLst>
          </p:cNvPr>
          <p:cNvGrpSpPr/>
          <p:nvPr/>
        </p:nvGrpSpPr>
        <p:grpSpPr>
          <a:xfrm>
            <a:off x="1330491" y="5141201"/>
            <a:ext cx="877886" cy="607488"/>
            <a:chOff x="7232739" y="5410850"/>
            <a:chExt cx="877886" cy="607488"/>
          </a:xfrm>
        </p:grpSpPr>
        <p:pic>
          <p:nvPicPr>
            <p:cNvPr id="8" name="Picture 2" descr="Thumbs Up Icon Vector Art, Icons, and Graphics for Free Download">
              <a:extLst>
                <a:ext uri="{FF2B5EF4-FFF2-40B4-BE49-F238E27FC236}">
                  <a16:creationId xmlns:a16="http://schemas.microsoft.com/office/drawing/2014/main" id="{E1DA9248-1440-EF09-F49B-6CB692FC8132}"/>
                </a:ext>
              </a:extLst>
            </p:cNvPr>
            <p:cNvPicPr>
              <a:picLocks noChangeAspect="1" noChangeArrowheads="1"/>
            </p:cNvPicPr>
            <p:nvPr/>
          </p:nvPicPr>
          <p:blipFill rotWithShape="1">
            <a:blip r:embed="rId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7232739" y="5561138"/>
              <a:ext cx="446633"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4D64CBAE-E47C-D130-16A9-666B16726D78}"/>
                </a:ext>
              </a:extLst>
            </p:cNvPr>
            <p:cNvSpPr/>
            <p:nvPr/>
          </p:nvSpPr>
          <p:spPr bwMode="auto">
            <a:xfrm>
              <a:off x="7573818" y="5410850"/>
              <a:ext cx="536807" cy="308994"/>
            </a:xfrm>
            <a:prstGeom prst="wedgeRoundRectCallout">
              <a:avLst>
                <a:gd name="adj1" fmla="val -48363"/>
                <a:gd name="adj2" fmla="val 80435"/>
                <a:gd name="adj3" fmla="val 16667"/>
              </a:avLst>
            </a:prstGeom>
            <a:solidFill>
              <a:schemeClr val="bg1"/>
            </a:solidFill>
            <a:ln w="28575"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Star: 5 Points 9">
              <a:extLst>
                <a:ext uri="{FF2B5EF4-FFF2-40B4-BE49-F238E27FC236}">
                  <a16:creationId xmlns:a16="http://schemas.microsoft.com/office/drawing/2014/main" id="{F5DB919D-2D31-00CF-0B2E-CB0CACC379D1}"/>
                </a:ext>
              </a:extLst>
            </p:cNvPr>
            <p:cNvSpPr/>
            <p:nvPr/>
          </p:nvSpPr>
          <p:spPr bwMode="auto">
            <a:xfrm>
              <a:off x="7623581"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Star: 5 Points 10">
              <a:extLst>
                <a:ext uri="{FF2B5EF4-FFF2-40B4-BE49-F238E27FC236}">
                  <a16:creationId xmlns:a16="http://schemas.microsoft.com/office/drawing/2014/main" id="{202B9C37-B193-218C-2D80-67957EDAFF33}"/>
                </a:ext>
              </a:extLst>
            </p:cNvPr>
            <p:cNvSpPr/>
            <p:nvPr/>
          </p:nvSpPr>
          <p:spPr bwMode="auto">
            <a:xfrm>
              <a:off x="7704629"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Star: 5 Points 11">
              <a:extLst>
                <a:ext uri="{FF2B5EF4-FFF2-40B4-BE49-F238E27FC236}">
                  <a16:creationId xmlns:a16="http://schemas.microsoft.com/office/drawing/2014/main" id="{3D8D9E34-0479-624C-7B4A-F178C162C73A}"/>
                </a:ext>
              </a:extLst>
            </p:cNvPr>
            <p:cNvSpPr/>
            <p:nvPr/>
          </p:nvSpPr>
          <p:spPr bwMode="auto">
            <a:xfrm>
              <a:off x="7785677"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Star: 5 Points 12">
              <a:extLst>
                <a:ext uri="{FF2B5EF4-FFF2-40B4-BE49-F238E27FC236}">
                  <a16:creationId xmlns:a16="http://schemas.microsoft.com/office/drawing/2014/main" id="{A469D67D-3E22-9E02-DEE3-EEEABAF9619D}"/>
                </a:ext>
              </a:extLst>
            </p:cNvPr>
            <p:cNvSpPr/>
            <p:nvPr/>
          </p:nvSpPr>
          <p:spPr bwMode="auto">
            <a:xfrm>
              <a:off x="7866725"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Star: 5 Points 13">
              <a:extLst>
                <a:ext uri="{FF2B5EF4-FFF2-40B4-BE49-F238E27FC236}">
                  <a16:creationId xmlns:a16="http://schemas.microsoft.com/office/drawing/2014/main" id="{69E9F003-FBAD-1BE3-453A-E8B1DB4BC0C8}"/>
                </a:ext>
              </a:extLst>
            </p:cNvPr>
            <p:cNvSpPr/>
            <p:nvPr/>
          </p:nvSpPr>
          <p:spPr bwMode="auto">
            <a:xfrm>
              <a:off x="7947772" y="5520145"/>
              <a:ext cx="90405" cy="90405"/>
            </a:xfrm>
            <a:prstGeom prst="star5">
              <a:avLst/>
            </a:prstGeom>
            <a:solidFill>
              <a:schemeClr val="bg1"/>
            </a:solidFill>
            <a:ln w="12700"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15" name="TextBox 14">
            <a:extLst>
              <a:ext uri="{FF2B5EF4-FFF2-40B4-BE49-F238E27FC236}">
                <a16:creationId xmlns:a16="http://schemas.microsoft.com/office/drawing/2014/main" id="{D9508BE9-0E01-16DF-78DC-2DE07DC30EAA}"/>
              </a:ext>
            </a:extLst>
          </p:cNvPr>
          <p:cNvSpPr txBox="1"/>
          <p:nvPr/>
        </p:nvSpPr>
        <p:spPr>
          <a:xfrm>
            <a:off x="2164623" y="4083402"/>
            <a:ext cx="2131350" cy="461665"/>
          </a:xfrm>
          <a:prstGeom prst="rect">
            <a:avLst/>
          </a:prstGeom>
          <a:noFill/>
        </p:spPr>
        <p:txBody>
          <a:bodyPr wrap="square" rtlCol="0">
            <a:spAutoFit/>
          </a:bodyPr>
          <a:lstStyle/>
          <a:p>
            <a:pPr algn="l"/>
            <a:r>
              <a:rPr lang="en-US" sz="2400" dirty="0">
                <a:latin typeface="+mn-lt"/>
              </a:rPr>
              <a:t>Situation</a:t>
            </a:r>
          </a:p>
        </p:txBody>
      </p:sp>
      <p:sp>
        <p:nvSpPr>
          <p:cNvPr id="16" name="TextBox 15">
            <a:extLst>
              <a:ext uri="{FF2B5EF4-FFF2-40B4-BE49-F238E27FC236}">
                <a16:creationId xmlns:a16="http://schemas.microsoft.com/office/drawing/2014/main" id="{6EB7E412-6587-810D-6A7D-0F82CE2947A4}"/>
              </a:ext>
            </a:extLst>
          </p:cNvPr>
          <p:cNvSpPr txBox="1"/>
          <p:nvPr/>
        </p:nvSpPr>
        <p:spPr>
          <a:xfrm>
            <a:off x="8076048" y="5279806"/>
            <a:ext cx="2661535" cy="461665"/>
          </a:xfrm>
          <a:prstGeom prst="rect">
            <a:avLst/>
          </a:prstGeom>
          <a:noFill/>
        </p:spPr>
        <p:txBody>
          <a:bodyPr wrap="square" rtlCol="0">
            <a:spAutoFit/>
          </a:bodyPr>
          <a:lstStyle/>
          <a:p>
            <a:pPr algn="l"/>
            <a:r>
              <a:rPr lang="en-US" sz="2400" dirty="0">
                <a:latin typeface="+mn-lt"/>
              </a:rPr>
              <a:t>Strategy</a:t>
            </a:r>
          </a:p>
        </p:txBody>
      </p:sp>
      <p:sp>
        <p:nvSpPr>
          <p:cNvPr id="17" name="TextBox 16">
            <a:extLst>
              <a:ext uri="{FF2B5EF4-FFF2-40B4-BE49-F238E27FC236}">
                <a16:creationId xmlns:a16="http://schemas.microsoft.com/office/drawing/2014/main" id="{F70437A2-61B8-8DA0-B752-8F09DF6E3A38}"/>
              </a:ext>
            </a:extLst>
          </p:cNvPr>
          <p:cNvSpPr txBox="1"/>
          <p:nvPr/>
        </p:nvSpPr>
        <p:spPr>
          <a:xfrm>
            <a:off x="2184724" y="5279806"/>
            <a:ext cx="2919689" cy="461665"/>
          </a:xfrm>
          <a:prstGeom prst="rect">
            <a:avLst/>
          </a:prstGeom>
          <a:noFill/>
        </p:spPr>
        <p:txBody>
          <a:bodyPr wrap="square" rtlCol="0">
            <a:spAutoFit/>
          </a:bodyPr>
          <a:lstStyle/>
          <a:p>
            <a:pPr algn="l"/>
            <a:r>
              <a:rPr lang="en-US" sz="2400" dirty="0">
                <a:latin typeface="+mn-lt"/>
              </a:rPr>
              <a:t>Sequence</a:t>
            </a:r>
          </a:p>
        </p:txBody>
      </p:sp>
      <p:sp>
        <p:nvSpPr>
          <p:cNvPr id="18" name="TextBox 17">
            <a:extLst>
              <a:ext uri="{FF2B5EF4-FFF2-40B4-BE49-F238E27FC236}">
                <a16:creationId xmlns:a16="http://schemas.microsoft.com/office/drawing/2014/main" id="{28A569CE-F2AC-F869-FFE8-B52F78E60B95}"/>
              </a:ext>
            </a:extLst>
          </p:cNvPr>
          <p:cNvSpPr txBox="1"/>
          <p:nvPr/>
        </p:nvSpPr>
        <p:spPr>
          <a:xfrm>
            <a:off x="7994399" y="4063283"/>
            <a:ext cx="1412417" cy="461665"/>
          </a:xfrm>
          <a:prstGeom prst="rect">
            <a:avLst/>
          </a:prstGeom>
          <a:noFill/>
        </p:spPr>
        <p:txBody>
          <a:bodyPr wrap="square" rtlCol="0">
            <a:spAutoFit/>
          </a:bodyPr>
          <a:lstStyle/>
          <a:p>
            <a:pPr algn="ctr"/>
            <a:r>
              <a:rPr lang="en-US" sz="2400" dirty="0">
                <a:latin typeface="+mn-lt"/>
              </a:rPr>
              <a:t>Semiotics</a:t>
            </a:r>
          </a:p>
        </p:txBody>
      </p:sp>
      <p:sp>
        <p:nvSpPr>
          <p:cNvPr id="19" name="TextBox 18">
            <a:extLst>
              <a:ext uri="{FF2B5EF4-FFF2-40B4-BE49-F238E27FC236}">
                <a16:creationId xmlns:a16="http://schemas.microsoft.com/office/drawing/2014/main" id="{D717C58C-C900-F038-940E-679450CCF64A}"/>
              </a:ext>
            </a:extLst>
          </p:cNvPr>
          <p:cNvSpPr txBox="1"/>
          <p:nvPr/>
        </p:nvSpPr>
        <p:spPr>
          <a:xfrm>
            <a:off x="6344952" y="4611846"/>
            <a:ext cx="5423957"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rPr>
              <a:t>Indicators of competence, intention, common ground</a:t>
            </a:r>
          </a:p>
        </p:txBody>
      </p:sp>
      <p:sp>
        <p:nvSpPr>
          <p:cNvPr id="20" name="TextBox 19">
            <a:extLst>
              <a:ext uri="{FF2B5EF4-FFF2-40B4-BE49-F238E27FC236}">
                <a16:creationId xmlns:a16="http://schemas.microsoft.com/office/drawing/2014/main" id="{571BD2EF-F6DE-CB4F-AB7C-76E0EBA16C72}"/>
              </a:ext>
            </a:extLst>
          </p:cNvPr>
          <p:cNvSpPr txBox="1"/>
          <p:nvPr/>
        </p:nvSpPr>
        <p:spPr>
          <a:xfrm>
            <a:off x="681481" y="4614747"/>
            <a:ext cx="5423957"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rPr>
              <a:t>Also influences what trust relationship is needed</a:t>
            </a:r>
          </a:p>
        </p:txBody>
      </p:sp>
      <p:sp>
        <p:nvSpPr>
          <p:cNvPr id="21" name="TextBox 20">
            <a:extLst>
              <a:ext uri="{FF2B5EF4-FFF2-40B4-BE49-F238E27FC236}">
                <a16:creationId xmlns:a16="http://schemas.microsoft.com/office/drawing/2014/main" id="{D4DA5EA5-920B-F3DC-2945-F13B794B3918}"/>
              </a:ext>
            </a:extLst>
          </p:cNvPr>
          <p:cNvSpPr txBox="1"/>
          <p:nvPr/>
        </p:nvSpPr>
        <p:spPr>
          <a:xfrm>
            <a:off x="6344952" y="5745142"/>
            <a:ext cx="5847048"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rPr>
              <a:t>Intentionality in changing the trust relationship</a:t>
            </a:r>
          </a:p>
        </p:txBody>
      </p:sp>
      <p:sp>
        <p:nvSpPr>
          <p:cNvPr id="22" name="TextBox 21">
            <a:extLst>
              <a:ext uri="{FF2B5EF4-FFF2-40B4-BE49-F238E27FC236}">
                <a16:creationId xmlns:a16="http://schemas.microsoft.com/office/drawing/2014/main" id="{F8DA9918-8ED9-D5D3-7274-746C2EE0B985}"/>
              </a:ext>
            </a:extLst>
          </p:cNvPr>
          <p:cNvSpPr txBox="1"/>
          <p:nvPr/>
        </p:nvSpPr>
        <p:spPr>
          <a:xfrm>
            <a:off x="681481" y="5748043"/>
            <a:ext cx="5423957"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rPr>
              <a:t>Changing relationship to match evolving situation</a:t>
            </a:r>
          </a:p>
        </p:txBody>
      </p:sp>
      <p:cxnSp>
        <p:nvCxnSpPr>
          <p:cNvPr id="24" name="Straight Arrow Connector 23">
            <a:extLst>
              <a:ext uri="{FF2B5EF4-FFF2-40B4-BE49-F238E27FC236}">
                <a16:creationId xmlns:a16="http://schemas.microsoft.com/office/drawing/2014/main" id="{43AB4609-16DD-6100-EE11-7A6B6EDBF086}"/>
              </a:ext>
            </a:extLst>
          </p:cNvPr>
          <p:cNvCxnSpPr/>
          <p:nvPr/>
        </p:nvCxnSpPr>
        <p:spPr bwMode="auto">
          <a:xfrm>
            <a:off x="7447806" y="5141201"/>
            <a:ext cx="536807" cy="637166"/>
          </a:xfrm>
          <a:prstGeom prst="straightConnector1">
            <a:avLst/>
          </a:prstGeom>
          <a:ln w="28575">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4B3A3D7-E8D8-F2CB-5312-C716577E95E6}"/>
              </a:ext>
            </a:extLst>
          </p:cNvPr>
          <p:cNvCxnSpPr>
            <a:cxnSpLocks/>
          </p:cNvCxnSpPr>
          <p:nvPr/>
        </p:nvCxnSpPr>
        <p:spPr bwMode="auto">
          <a:xfrm flipH="1">
            <a:off x="7869382" y="5141201"/>
            <a:ext cx="0" cy="649999"/>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24D1338-6195-E077-CB43-B55F71AE42C4}"/>
              </a:ext>
            </a:extLst>
          </p:cNvPr>
          <p:cNvCxnSpPr>
            <a:cxnSpLocks/>
          </p:cNvCxnSpPr>
          <p:nvPr/>
        </p:nvCxnSpPr>
        <p:spPr bwMode="auto">
          <a:xfrm>
            <a:off x="7482420" y="5647417"/>
            <a:ext cx="502193" cy="0"/>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738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FE56-777A-4CCA-A37E-663F818B35C2}"/>
              </a:ext>
            </a:extLst>
          </p:cNvPr>
          <p:cNvSpPr>
            <a:spLocks noGrp="1"/>
          </p:cNvSpPr>
          <p:nvPr>
            <p:ph type="title"/>
          </p:nvPr>
        </p:nvSpPr>
        <p:spPr/>
        <p:txBody>
          <a:bodyPr/>
          <a:lstStyle/>
          <a:p>
            <a:r>
              <a:rPr lang="en-US" dirty="0"/>
              <a:t>Trust and Transparency: Chen et al.</a:t>
            </a:r>
          </a:p>
        </p:txBody>
      </p:sp>
      <p:pic>
        <p:nvPicPr>
          <p:cNvPr id="8" name="Content Placeholder 9">
            <a:extLst>
              <a:ext uri="{FF2B5EF4-FFF2-40B4-BE49-F238E27FC236}">
                <a16:creationId xmlns:a16="http://schemas.microsoft.com/office/drawing/2014/main" id="{63A4874E-8A73-4813-1B3C-24E826F62045}"/>
              </a:ext>
            </a:extLst>
          </p:cNvPr>
          <p:cNvPicPr>
            <a:picLocks/>
          </p:cNvPicPr>
          <p:nvPr/>
        </p:nvPicPr>
        <p:blipFill rotWithShape="1">
          <a:blip r:embed="rId3" cstate="screen">
            <a:extLst>
              <a:ext uri="{28A0092B-C50C-407E-A947-70E740481C1C}">
                <a14:useLocalDpi xmlns:a14="http://schemas.microsoft.com/office/drawing/2010/main"/>
              </a:ext>
            </a:extLst>
          </a:blip>
          <a:srcRect l="-318" t="34438" r="12514"/>
          <a:stretch/>
        </p:blipFill>
        <p:spPr bwMode="auto">
          <a:xfrm>
            <a:off x="6441800" y="1327711"/>
            <a:ext cx="5230762" cy="3497077"/>
          </a:xfrm>
          <a:prstGeom prst="rect">
            <a:avLst/>
          </a:prstGeom>
          <a:noFill/>
          <a:ln>
            <a:noFill/>
          </a:ln>
          <a:extLst>
            <a:ext uri="{53640926-AAD7-44D8-BBD7-CCE9431645EC}">
              <a14:shadowObscured xmlns:a14="http://schemas.microsoft.com/office/drawing/2010/main"/>
            </a:ext>
          </a:extLst>
        </p:spPr>
      </p:pic>
      <p:pic>
        <p:nvPicPr>
          <p:cNvPr id="9" name="Picture 8" descr="A picture containing diagram&#10;&#10;Description automatically generated">
            <a:extLst>
              <a:ext uri="{FF2B5EF4-FFF2-40B4-BE49-F238E27FC236}">
                <a16:creationId xmlns:a16="http://schemas.microsoft.com/office/drawing/2014/main" id="{D90DF9F3-9A27-EA21-2CF3-30EB1561CC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504" y="1932712"/>
            <a:ext cx="5947896" cy="3796431"/>
          </a:xfrm>
          <a:prstGeom prst="rect">
            <a:avLst/>
          </a:prstGeom>
        </p:spPr>
      </p:pic>
      <p:sp>
        <p:nvSpPr>
          <p:cNvPr id="11" name="TextBox 10">
            <a:extLst>
              <a:ext uri="{FF2B5EF4-FFF2-40B4-BE49-F238E27FC236}">
                <a16:creationId xmlns:a16="http://schemas.microsoft.com/office/drawing/2014/main" id="{B42E1ED7-CE63-8E6B-9452-50EBFFBF51D9}"/>
              </a:ext>
            </a:extLst>
          </p:cNvPr>
          <p:cNvSpPr txBox="1"/>
          <p:nvPr/>
        </p:nvSpPr>
        <p:spPr>
          <a:xfrm>
            <a:off x="1396506" y="1373891"/>
            <a:ext cx="413789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Situation Awareness (SA)</a:t>
            </a:r>
          </a:p>
        </p:txBody>
      </p:sp>
      <p:sp>
        <p:nvSpPr>
          <p:cNvPr id="19" name="TextBox 18">
            <a:extLst>
              <a:ext uri="{FF2B5EF4-FFF2-40B4-BE49-F238E27FC236}">
                <a16:creationId xmlns:a16="http://schemas.microsoft.com/office/drawing/2014/main" id="{4391FAFB-014F-1781-CB50-3C69ECBFA2F2}"/>
              </a:ext>
            </a:extLst>
          </p:cNvPr>
          <p:cNvSpPr txBox="1"/>
          <p:nvPr/>
        </p:nvSpPr>
        <p:spPr>
          <a:xfrm>
            <a:off x="491504" y="5891517"/>
            <a:ext cx="5089235" cy="338554"/>
          </a:xfrm>
          <a:prstGeom prst="rect">
            <a:avLst/>
          </a:prstGeom>
          <a:noFill/>
        </p:spPr>
        <p:txBody>
          <a:bodyPr wrap="square" rtlCol="0">
            <a:spAutoFit/>
          </a:bodyPr>
          <a:lstStyle/>
          <a:p>
            <a:pPr indent="-457200" algn="l">
              <a:buFont typeface="Arial" panose="020B0604020202020204" pitchFamily="34" charset="0"/>
              <a:buChar char="•"/>
              <a:tabLst>
                <a:tab pos="457200" algn="l"/>
              </a:tabLst>
            </a:pPr>
            <a:r>
              <a:rPr lang="en-US" sz="800" b="0" i="0" dirty="0">
                <a:effectLst/>
                <a:latin typeface="Arial" panose="020B0604020202020204" pitchFamily="34" charset="0"/>
              </a:rPr>
              <a:t>Endsley, Mica R. "Automation and Situation Awareness.” Parasuraman, R. and </a:t>
            </a:r>
            <a:r>
              <a:rPr lang="en-US" sz="800" b="0" i="0" dirty="0" err="1">
                <a:effectLst/>
                <a:latin typeface="Arial" panose="020B0604020202020204" pitchFamily="34" charset="0"/>
              </a:rPr>
              <a:t>Mouloua</a:t>
            </a:r>
            <a:r>
              <a:rPr lang="en-US" sz="800" b="0" i="0" dirty="0">
                <a:effectLst/>
                <a:latin typeface="Arial" panose="020B0604020202020204" pitchFamily="34" charset="0"/>
              </a:rPr>
              <a:t>, M. (Eds.), Automation and Human Performance. (1996): 163-181.</a:t>
            </a:r>
          </a:p>
        </p:txBody>
      </p:sp>
      <p:sp>
        <p:nvSpPr>
          <p:cNvPr id="20" name="TextBox 19">
            <a:extLst>
              <a:ext uri="{FF2B5EF4-FFF2-40B4-BE49-F238E27FC236}">
                <a16:creationId xmlns:a16="http://schemas.microsoft.com/office/drawing/2014/main" id="{151902A4-FE17-D9CA-1142-110B24C44160}"/>
              </a:ext>
            </a:extLst>
          </p:cNvPr>
          <p:cNvSpPr txBox="1"/>
          <p:nvPr/>
        </p:nvSpPr>
        <p:spPr>
          <a:xfrm>
            <a:off x="6439400" y="5891517"/>
            <a:ext cx="5089235" cy="338554"/>
          </a:xfrm>
          <a:prstGeom prst="rect">
            <a:avLst/>
          </a:prstGeom>
          <a:noFill/>
        </p:spPr>
        <p:txBody>
          <a:bodyPr wrap="square" rtlCol="0">
            <a:spAutoFit/>
          </a:bodyPr>
          <a:lstStyle/>
          <a:p>
            <a:pPr indent="-457200" algn="l">
              <a:buFont typeface="Arial" panose="020B0604020202020204" pitchFamily="34" charset="0"/>
              <a:buChar char="•"/>
              <a:tabLst>
                <a:tab pos="457200" algn="l"/>
              </a:tabLst>
            </a:pPr>
            <a:r>
              <a:rPr lang="en-US" sz="800" b="0" i="0" dirty="0">
                <a:effectLst/>
                <a:latin typeface="Arial" panose="020B0604020202020204" pitchFamily="34" charset="0"/>
              </a:rPr>
              <a:t>Chen, Jessie Y.C., et al. "Situation awareness-based agent transparency and human-autonomy teaming effectiveness." Theoretical issues in ergonomics science 19.3 (2018): 259-282.</a:t>
            </a:r>
          </a:p>
        </p:txBody>
      </p:sp>
    </p:spTree>
    <p:extLst>
      <p:ext uri="{BB962C8B-B14F-4D97-AF65-F5344CB8AC3E}">
        <p14:creationId xmlns:p14="http://schemas.microsoft.com/office/powerpoint/2010/main" val="77133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FE56-777A-4CCA-A37E-663F818B35C2}"/>
              </a:ext>
            </a:extLst>
          </p:cNvPr>
          <p:cNvSpPr>
            <a:spLocks noGrp="1"/>
          </p:cNvSpPr>
          <p:nvPr>
            <p:ph type="title"/>
          </p:nvPr>
        </p:nvSpPr>
        <p:spPr/>
        <p:txBody>
          <a:bodyPr/>
          <a:lstStyle/>
          <a:p>
            <a:r>
              <a:rPr lang="en-US" dirty="0"/>
              <a:t>Trust and Transparency: Lyons et al.</a:t>
            </a:r>
          </a:p>
        </p:txBody>
      </p:sp>
      <p:sp>
        <p:nvSpPr>
          <p:cNvPr id="8" name="Content Placeholder 7">
            <a:extLst>
              <a:ext uri="{FF2B5EF4-FFF2-40B4-BE49-F238E27FC236}">
                <a16:creationId xmlns:a16="http://schemas.microsoft.com/office/drawing/2014/main" id="{803056BC-04B9-4344-A2B1-BE6453338735}"/>
              </a:ext>
            </a:extLst>
          </p:cNvPr>
          <p:cNvSpPr>
            <a:spLocks noGrp="1"/>
          </p:cNvSpPr>
          <p:nvPr>
            <p:ph sz="quarter" idx="11"/>
          </p:nvPr>
        </p:nvSpPr>
        <p:spPr>
          <a:xfrm>
            <a:off x="6518856" y="1714500"/>
            <a:ext cx="5349875" cy="2875974"/>
          </a:xfrm>
        </p:spPr>
        <p:txBody>
          <a:bodyPr>
            <a:normAutofit fontScale="70000" lnSpcReduction="20000"/>
          </a:bodyPr>
          <a:lstStyle/>
          <a:p>
            <a:r>
              <a:rPr lang="en-US" dirty="0"/>
              <a:t>Teamwork Model</a:t>
            </a:r>
          </a:p>
          <a:p>
            <a:pPr lvl="1"/>
            <a:r>
              <a:rPr lang="en-US" dirty="0"/>
              <a:t>Role allocation status (LOA)</a:t>
            </a:r>
          </a:p>
          <a:p>
            <a:pPr lvl="1"/>
            <a:r>
              <a:rPr lang="en-US" dirty="0"/>
              <a:t>Norms to navigate work dynamics &amp; uncertainty</a:t>
            </a:r>
          </a:p>
          <a:p>
            <a:pPr lvl="1"/>
            <a:r>
              <a:rPr lang="en-US" dirty="0"/>
              <a:t>Authority and etiquette</a:t>
            </a:r>
          </a:p>
          <a:p>
            <a:pPr lvl="1"/>
            <a:r>
              <a:rPr lang="en-US" dirty="0"/>
              <a:t>Supports predictability</a:t>
            </a:r>
          </a:p>
          <a:p>
            <a:r>
              <a:rPr lang="en-US" dirty="0"/>
              <a:t>Human State Model</a:t>
            </a:r>
          </a:p>
          <a:p>
            <a:pPr lvl="1"/>
            <a:r>
              <a:rPr lang="en-US" dirty="0"/>
              <a:t>Cognitive, emotional, physical state estimations</a:t>
            </a:r>
          </a:p>
          <a:p>
            <a:pPr lvl="1"/>
            <a:r>
              <a:rPr lang="en-US" dirty="0"/>
              <a:t>Implications of human state for performance/safety</a:t>
            </a:r>
          </a:p>
          <a:p>
            <a:pPr lvl="1"/>
            <a:r>
              <a:rPr lang="en-US" dirty="0"/>
              <a:t>Mitigating strategies</a:t>
            </a:r>
          </a:p>
        </p:txBody>
      </p:sp>
      <p:sp>
        <p:nvSpPr>
          <p:cNvPr id="10" name="Content Placeholder 9">
            <a:extLst>
              <a:ext uri="{FF2B5EF4-FFF2-40B4-BE49-F238E27FC236}">
                <a16:creationId xmlns:a16="http://schemas.microsoft.com/office/drawing/2014/main" id="{083A6DE3-374A-4AE1-8BFE-A256E2F3C6A2}"/>
              </a:ext>
            </a:extLst>
          </p:cNvPr>
          <p:cNvSpPr>
            <a:spLocks noGrp="1"/>
          </p:cNvSpPr>
          <p:nvPr>
            <p:ph sz="quarter" idx="4294967295"/>
          </p:nvPr>
        </p:nvSpPr>
        <p:spPr>
          <a:xfrm>
            <a:off x="655780" y="1714500"/>
            <a:ext cx="5349875" cy="4584700"/>
          </a:xfrm>
        </p:spPr>
        <p:txBody>
          <a:bodyPr>
            <a:normAutofit fontScale="62500" lnSpcReduction="20000"/>
          </a:bodyPr>
          <a:lstStyle/>
          <a:p>
            <a:r>
              <a:rPr lang="en-US" dirty="0"/>
              <a:t>Intentional Model</a:t>
            </a:r>
          </a:p>
          <a:p>
            <a:pPr lvl="1"/>
            <a:r>
              <a:rPr lang="en-US" dirty="0"/>
              <a:t>Designer’s purpose, intent, &amp; goals (high level)</a:t>
            </a:r>
          </a:p>
          <a:p>
            <a:pPr lvl="1"/>
            <a:r>
              <a:rPr lang="en-US" dirty="0"/>
              <a:t>Function-appearance alignment</a:t>
            </a:r>
          </a:p>
          <a:p>
            <a:pPr lvl="1"/>
            <a:r>
              <a:rPr lang="en-US" dirty="0"/>
              <a:t>Inferred from robot actions (task model)</a:t>
            </a:r>
          </a:p>
          <a:p>
            <a:pPr lvl="1"/>
            <a:r>
              <a:rPr lang="en-US" dirty="0"/>
              <a:t>Informs analysis of actions to form task model</a:t>
            </a:r>
          </a:p>
          <a:p>
            <a:r>
              <a:rPr lang="en-US" dirty="0"/>
              <a:t>Task Model</a:t>
            </a:r>
          </a:p>
          <a:p>
            <a:pPr lvl="1"/>
            <a:r>
              <a:rPr lang="en-US" dirty="0"/>
              <a:t>Understanding of current task</a:t>
            </a:r>
          </a:p>
          <a:p>
            <a:pPr lvl="1"/>
            <a:r>
              <a:rPr lang="en-US" dirty="0"/>
              <a:t>Task specific goals</a:t>
            </a:r>
          </a:p>
          <a:p>
            <a:pPr lvl="1"/>
            <a:r>
              <a:rPr lang="en-US" dirty="0"/>
              <a:t>Progress in relation to goals</a:t>
            </a:r>
          </a:p>
          <a:p>
            <a:pPr lvl="1"/>
            <a:r>
              <a:rPr lang="en-US" dirty="0"/>
              <a:t>Awareness of capabilities and limitations (reliability)</a:t>
            </a:r>
          </a:p>
          <a:p>
            <a:r>
              <a:rPr lang="en-US" dirty="0"/>
              <a:t>Analytical Model</a:t>
            </a:r>
          </a:p>
          <a:p>
            <a:pPr lvl="1"/>
            <a:r>
              <a:rPr lang="en-US" dirty="0"/>
              <a:t>How the robot functions (knowledge-based component)</a:t>
            </a:r>
          </a:p>
          <a:p>
            <a:pPr lvl="1"/>
            <a:r>
              <a:rPr lang="en-US" dirty="0"/>
              <a:t>Underlying principles that guide decision-making</a:t>
            </a:r>
          </a:p>
          <a:p>
            <a:pPr lvl="1"/>
            <a:r>
              <a:rPr lang="en-US" dirty="0"/>
              <a:t>Provides insight for human monitoring</a:t>
            </a:r>
          </a:p>
          <a:p>
            <a:r>
              <a:rPr lang="en-US" dirty="0"/>
              <a:t>Environmental Model</a:t>
            </a:r>
          </a:p>
          <a:p>
            <a:pPr lvl="1"/>
            <a:r>
              <a:rPr lang="en-US" dirty="0"/>
              <a:t>Contextual awareness</a:t>
            </a:r>
          </a:p>
          <a:p>
            <a:pPr lvl="1"/>
            <a:r>
              <a:rPr lang="en-US" dirty="0"/>
              <a:t>Implications of context</a:t>
            </a:r>
          </a:p>
          <a:p>
            <a:endParaRPr lang="en-US" dirty="0"/>
          </a:p>
        </p:txBody>
      </p:sp>
      <p:sp>
        <p:nvSpPr>
          <p:cNvPr id="11" name="Text Placeholder 10">
            <a:extLst>
              <a:ext uri="{FF2B5EF4-FFF2-40B4-BE49-F238E27FC236}">
                <a16:creationId xmlns:a16="http://schemas.microsoft.com/office/drawing/2014/main" id="{9DB033EB-A198-4911-8B8E-E48CD135AB3A}"/>
              </a:ext>
            </a:extLst>
          </p:cNvPr>
          <p:cNvSpPr>
            <a:spLocks noGrp="1"/>
          </p:cNvSpPr>
          <p:nvPr>
            <p:ph type="body" sz="quarter" idx="4294967295"/>
          </p:nvPr>
        </p:nvSpPr>
        <p:spPr>
          <a:xfrm>
            <a:off x="360219" y="1190625"/>
            <a:ext cx="5577840" cy="523875"/>
          </a:xfrm>
        </p:spPr>
        <p:txBody>
          <a:bodyPr lIns="0" rIns="0"/>
          <a:lstStyle/>
          <a:p>
            <a:pPr marL="0" indent="0" algn="ctr">
              <a:buNone/>
            </a:pPr>
            <a:r>
              <a:rPr lang="en-US" b="1" dirty="0">
                <a:latin typeface="+mj-lt"/>
              </a:rPr>
              <a:t>Robot-to-Human Transparency</a:t>
            </a:r>
          </a:p>
          <a:p>
            <a:endParaRPr lang="en-US" b="1" dirty="0">
              <a:latin typeface="+mj-lt"/>
            </a:endParaRPr>
          </a:p>
        </p:txBody>
      </p:sp>
      <p:sp>
        <p:nvSpPr>
          <p:cNvPr id="12" name="Text Placeholder 11">
            <a:extLst>
              <a:ext uri="{FF2B5EF4-FFF2-40B4-BE49-F238E27FC236}">
                <a16:creationId xmlns:a16="http://schemas.microsoft.com/office/drawing/2014/main" id="{4BA53551-C420-469E-B4D5-BB891D9486C5}"/>
              </a:ext>
            </a:extLst>
          </p:cNvPr>
          <p:cNvSpPr>
            <a:spLocks noGrp="1"/>
          </p:cNvSpPr>
          <p:nvPr>
            <p:ph type="body" sz="quarter" idx="4294967295"/>
          </p:nvPr>
        </p:nvSpPr>
        <p:spPr>
          <a:xfrm>
            <a:off x="6223295" y="1190625"/>
            <a:ext cx="5577840" cy="523875"/>
          </a:xfrm>
        </p:spPr>
        <p:txBody>
          <a:bodyPr lIns="0" rIns="0"/>
          <a:lstStyle/>
          <a:p>
            <a:pPr marL="0" indent="0" algn="ctr">
              <a:buNone/>
            </a:pPr>
            <a:r>
              <a:rPr lang="en-US" b="1" dirty="0">
                <a:latin typeface="+mj-lt"/>
              </a:rPr>
              <a:t>Robot-of-Human Transparency</a:t>
            </a:r>
          </a:p>
        </p:txBody>
      </p:sp>
    </p:spTree>
    <p:extLst>
      <p:ext uri="{BB962C8B-B14F-4D97-AF65-F5344CB8AC3E}">
        <p14:creationId xmlns:p14="http://schemas.microsoft.com/office/powerpoint/2010/main" val="365071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DE23-61BC-9EF7-C854-38A16B35E9E6}"/>
              </a:ext>
            </a:extLst>
          </p:cNvPr>
          <p:cNvSpPr>
            <a:spLocks noGrp="1"/>
          </p:cNvSpPr>
          <p:nvPr>
            <p:ph type="title"/>
          </p:nvPr>
        </p:nvSpPr>
        <p:spPr/>
        <p:txBody>
          <a:bodyPr/>
          <a:lstStyle/>
          <a:p>
            <a:r>
              <a:rPr lang="en-US" dirty="0"/>
              <a:t>Requirements for Trustworthy AI</a:t>
            </a:r>
          </a:p>
        </p:txBody>
      </p:sp>
      <p:sp>
        <p:nvSpPr>
          <p:cNvPr id="3" name="Content Placeholder 2">
            <a:extLst>
              <a:ext uri="{FF2B5EF4-FFF2-40B4-BE49-F238E27FC236}">
                <a16:creationId xmlns:a16="http://schemas.microsoft.com/office/drawing/2014/main" id="{A6CF0458-C09C-F6C1-9B41-CF10C441F214}"/>
              </a:ext>
            </a:extLst>
          </p:cNvPr>
          <p:cNvSpPr>
            <a:spLocks noGrp="1"/>
          </p:cNvSpPr>
          <p:nvPr>
            <p:ph sz="quarter" idx="11"/>
          </p:nvPr>
        </p:nvSpPr>
        <p:spPr/>
        <p:txBody>
          <a:bodyPr/>
          <a:lstStyle/>
          <a:p>
            <a:r>
              <a:rPr lang="en-US" dirty="0"/>
              <a:t>Meets or exceeds VV&amp;A standards</a:t>
            </a:r>
          </a:p>
          <a:p>
            <a:pPr lvl="1"/>
            <a:endParaRPr lang="en-US" dirty="0"/>
          </a:p>
          <a:p>
            <a:r>
              <a:rPr lang="en-US" dirty="0"/>
              <a:t>Meets or exceeds user’s performance standards</a:t>
            </a:r>
          </a:p>
          <a:p>
            <a:pPr lvl="1"/>
            <a:endParaRPr lang="en-US" dirty="0"/>
          </a:p>
          <a:p>
            <a:r>
              <a:rPr lang="en-US" dirty="0"/>
              <a:t>Performs consistently, reliably, and robustly</a:t>
            </a:r>
          </a:p>
          <a:p>
            <a:pPr lvl="1"/>
            <a:endParaRPr lang="en-US" dirty="0"/>
          </a:p>
          <a:p>
            <a:r>
              <a:rPr lang="en-US" dirty="0"/>
              <a:t>Provides performance assurances for situations not explicitly tested</a:t>
            </a:r>
          </a:p>
          <a:p>
            <a:pPr lvl="1"/>
            <a:endParaRPr lang="en-US" dirty="0"/>
          </a:p>
          <a:p>
            <a:r>
              <a:rPr lang="en-US" dirty="0"/>
              <a:t>Real-time performance self-assessment in current situation</a:t>
            </a:r>
          </a:p>
        </p:txBody>
      </p:sp>
    </p:spTree>
    <p:extLst>
      <p:ext uri="{BB962C8B-B14F-4D97-AF65-F5344CB8AC3E}">
        <p14:creationId xmlns:p14="http://schemas.microsoft.com/office/powerpoint/2010/main" val="3154946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BA6D-AB91-9096-28EE-7246DB166808}"/>
              </a:ext>
            </a:extLst>
          </p:cNvPr>
          <p:cNvSpPr>
            <a:spLocks noGrp="1"/>
          </p:cNvSpPr>
          <p:nvPr>
            <p:ph type="title"/>
          </p:nvPr>
        </p:nvSpPr>
        <p:spPr/>
        <p:txBody>
          <a:bodyPr/>
          <a:lstStyle/>
          <a:p>
            <a:r>
              <a:rPr lang="en-US" dirty="0"/>
              <a:t>Requirements for Trustable AI</a:t>
            </a:r>
          </a:p>
        </p:txBody>
      </p:sp>
      <p:sp>
        <p:nvSpPr>
          <p:cNvPr id="3" name="Content Placeholder 2">
            <a:extLst>
              <a:ext uri="{FF2B5EF4-FFF2-40B4-BE49-F238E27FC236}">
                <a16:creationId xmlns:a16="http://schemas.microsoft.com/office/drawing/2014/main" id="{445F8C60-1734-C342-7FCC-9D9B3E62BA6E}"/>
              </a:ext>
            </a:extLst>
          </p:cNvPr>
          <p:cNvSpPr>
            <a:spLocks noGrp="1"/>
          </p:cNvSpPr>
          <p:nvPr>
            <p:ph sz="quarter" idx="11"/>
          </p:nvPr>
        </p:nvSpPr>
        <p:spPr/>
        <p:txBody>
          <a:bodyPr>
            <a:normAutofit fontScale="70000" lnSpcReduction="20000"/>
          </a:bodyPr>
          <a:lstStyle/>
          <a:p>
            <a:r>
              <a:rPr lang="en-US" dirty="0"/>
              <a:t>Performs as expected</a:t>
            </a:r>
          </a:p>
          <a:p>
            <a:pPr lvl="1"/>
            <a:r>
              <a:rPr lang="en-US" dirty="0"/>
              <a:t>Models user’s expectations to meet or communicate about them</a:t>
            </a:r>
          </a:p>
          <a:p>
            <a:pPr lvl="1"/>
            <a:r>
              <a:rPr lang="en-US" dirty="0"/>
              <a:t>Reasons about own performance, constraints, confidence or uncertainty</a:t>
            </a:r>
          </a:p>
          <a:p>
            <a:pPr lvl="1"/>
            <a:endParaRPr lang="en-US" dirty="0"/>
          </a:p>
          <a:p>
            <a:r>
              <a:rPr lang="en-US" dirty="0"/>
              <a:t>Transparent, understandable internal reasoning</a:t>
            </a:r>
          </a:p>
          <a:p>
            <a:pPr lvl="1"/>
            <a:r>
              <a:rPr lang="en-US" dirty="0"/>
              <a:t>Represents goals, beliefs, situation, plan, intent </a:t>
            </a:r>
          </a:p>
          <a:p>
            <a:pPr lvl="1"/>
            <a:r>
              <a:rPr lang="en-US" dirty="0"/>
              <a:t>Models and relates different levels of abstraction</a:t>
            </a:r>
          </a:p>
          <a:p>
            <a:pPr lvl="1"/>
            <a:r>
              <a:rPr lang="en-US" dirty="0"/>
              <a:t>Demonstrates shared goals</a:t>
            </a:r>
          </a:p>
          <a:p>
            <a:pPr lvl="1"/>
            <a:endParaRPr lang="en-US" dirty="0"/>
          </a:p>
          <a:p>
            <a:r>
              <a:rPr lang="en-US" dirty="0"/>
              <a:t>Explains internal reasoning</a:t>
            </a:r>
          </a:p>
          <a:p>
            <a:pPr lvl="1"/>
            <a:r>
              <a:rPr lang="en-US" dirty="0"/>
              <a:t>Communicates internal knowledge, goals, status</a:t>
            </a:r>
          </a:p>
          <a:p>
            <a:pPr lvl="1"/>
            <a:r>
              <a:rPr lang="en-US" dirty="0"/>
              <a:t>Internal representations align with user understanding</a:t>
            </a:r>
          </a:p>
          <a:p>
            <a:pPr lvl="1"/>
            <a:r>
              <a:rPr lang="en-US" dirty="0"/>
              <a:t>Communicates when violating expectations</a:t>
            </a:r>
          </a:p>
          <a:p>
            <a:pPr lvl="1"/>
            <a:endParaRPr lang="en-US" dirty="0"/>
          </a:p>
          <a:p>
            <a:r>
              <a:rPr lang="en-US" dirty="0"/>
              <a:t>Communicates naturally to reduce friction and load on partner</a:t>
            </a:r>
          </a:p>
          <a:p>
            <a:pPr lvl="1"/>
            <a:r>
              <a:rPr lang="en-US" dirty="0"/>
              <a:t>Natural language understanding, dialogue maintenance, implicit information</a:t>
            </a:r>
          </a:p>
          <a:p>
            <a:pPr lvl="1"/>
            <a:r>
              <a:rPr lang="en-US" dirty="0"/>
              <a:t>Posture, face and eye tracking, body language recognition</a:t>
            </a:r>
          </a:p>
          <a:p>
            <a:pPr lvl="1"/>
            <a:r>
              <a:rPr lang="en-US" dirty="0"/>
              <a:t>Shared attention in the task space, pointing, gestures</a:t>
            </a:r>
          </a:p>
        </p:txBody>
      </p:sp>
    </p:spTree>
    <p:extLst>
      <p:ext uri="{BB962C8B-B14F-4D97-AF65-F5344CB8AC3E}">
        <p14:creationId xmlns:p14="http://schemas.microsoft.com/office/powerpoint/2010/main" val="1149680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756A-5AEA-E2A7-9995-898C1D58490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5176E7C0-77B3-C9FD-B87D-B5455642C9EC}"/>
              </a:ext>
            </a:extLst>
          </p:cNvPr>
          <p:cNvSpPr>
            <a:spLocks noGrp="1"/>
          </p:cNvSpPr>
          <p:nvPr>
            <p:ph sz="quarter" idx="11"/>
          </p:nvPr>
        </p:nvSpPr>
        <p:spPr/>
        <p:txBody>
          <a:bodyPr/>
          <a:lstStyle/>
          <a:p>
            <a:r>
              <a:rPr lang="en-US" dirty="0"/>
              <a:t>Define </a:t>
            </a:r>
            <a:r>
              <a:rPr lang="en-US" i="1" dirty="0"/>
              <a:t>trustworthy</a:t>
            </a:r>
            <a:r>
              <a:rPr lang="en-US" dirty="0"/>
              <a:t>, </a:t>
            </a:r>
            <a:r>
              <a:rPr lang="en-US" i="1" dirty="0"/>
              <a:t>trustable</a:t>
            </a:r>
            <a:r>
              <a:rPr lang="en-US" dirty="0"/>
              <a:t>, and </a:t>
            </a:r>
            <a:r>
              <a:rPr lang="en-US" i="1" dirty="0"/>
              <a:t>trusted</a:t>
            </a:r>
            <a:r>
              <a:rPr lang="en-US" dirty="0"/>
              <a:t> in human-AI teaming and recognize examples of each</a:t>
            </a:r>
          </a:p>
          <a:p>
            <a:pPr lvl="1"/>
            <a:endParaRPr lang="en-US" dirty="0"/>
          </a:p>
          <a:p>
            <a:r>
              <a:rPr lang="en-US" dirty="0"/>
              <a:t>List five theoretical and applied frameworks that are useful to evaluate trust in human-AI teaming case studies</a:t>
            </a:r>
          </a:p>
          <a:p>
            <a:pPr lvl="1"/>
            <a:endParaRPr lang="en-US" dirty="0"/>
          </a:p>
          <a:p>
            <a:r>
              <a:rPr lang="en-US" dirty="0"/>
              <a:t>Discuss how to incorporate trusted AI into product specifications, design requirements, objective measurements, and fielded processes</a:t>
            </a:r>
          </a:p>
        </p:txBody>
      </p:sp>
    </p:spTree>
    <p:extLst>
      <p:ext uri="{BB962C8B-B14F-4D97-AF65-F5344CB8AC3E}">
        <p14:creationId xmlns:p14="http://schemas.microsoft.com/office/powerpoint/2010/main" val="3467330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B73FE-2D30-E85E-7616-151F0AD6004A}"/>
              </a:ext>
            </a:extLst>
          </p:cNvPr>
          <p:cNvSpPr>
            <a:spLocks noGrp="1"/>
          </p:cNvSpPr>
          <p:nvPr>
            <p:ph type="title"/>
          </p:nvPr>
        </p:nvSpPr>
        <p:spPr/>
        <p:txBody>
          <a:bodyPr/>
          <a:lstStyle/>
          <a:p>
            <a:r>
              <a:rPr lang="en-US" dirty="0"/>
              <a:t>Assessment Guidelines and Playbooks</a:t>
            </a:r>
          </a:p>
        </p:txBody>
      </p:sp>
      <p:sp>
        <p:nvSpPr>
          <p:cNvPr id="6" name="Content Placeholder 5">
            <a:extLst>
              <a:ext uri="{FF2B5EF4-FFF2-40B4-BE49-F238E27FC236}">
                <a16:creationId xmlns:a16="http://schemas.microsoft.com/office/drawing/2014/main" id="{EAF18037-D46A-9742-3AAE-1CBE00EC1590}"/>
              </a:ext>
            </a:extLst>
          </p:cNvPr>
          <p:cNvSpPr>
            <a:spLocks noGrp="1"/>
          </p:cNvSpPr>
          <p:nvPr>
            <p:ph sz="quarter" idx="11"/>
          </p:nvPr>
        </p:nvSpPr>
        <p:spPr/>
        <p:txBody>
          <a:bodyPr/>
          <a:lstStyle/>
          <a:p>
            <a:r>
              <a:rPr lang="en-US" sz="2400" kern="0" dirty="0"/>
              <a:t>What these have in common is a requirement to interpret and apply them to your case</a:t>
            </a:r>
          </a:p>
          <a:p>
            <a:pPr lvl="1"/>
            <a:endParaRPr lang="en-US" sz="2000" dirty="0"/>
          </a:p>
          <a:p>
            <a:r>
              <a:rPr lang="en-US" sz="2400" dirty="0"/>
              <a:t>Domain publications</a:t>
            </a:r>
          </a:p>
          <a:p>
            <a:pPr lvl="1"/>
            <a:r>
              <a:rPr lang="en-US" sz="2000" kern="0" dirty="0"/>
              <a:t>Department of Defense</a:t>
            </a:r>
          </a:p>
          <a:p>
            <a:pPr lvl="1"/>
            <a:r>
              <a:rPr lang="en-US" sz="2000" kern="0" dirty="0"/>
              <a:t>Department of Education</a:t>
            </a:r>
          </a:p>
          <a:p>
            <a:pPr lvl="1"/>
            <a:r>
              <a:rPr lang="en-US" sz="2000" kern="0" dirty="0"/>
              <a:t>Federal Trade Commission</a:t>
            </a:r>
          </a:p>
          <a:p>
            <a:pPr lvl="1"/>
            <a:r>
              <a:rPr lang="en-US" sz="2000" kern="0" dirty="0"/>
              <a:t>Food and Drug Administration</a:t>
            </a:r>
          </a:p>
          <a:p>
            <a:pPr lvl="1"/>
            <a:r>
              <a:rPr lang="en-US" sz="2000" kern="0" dirty="0"/>
              <a:t>Health and Human Services</a:t>
            </a:r>
          </a:p>
          <a:p>
            <a:pPr lvl="1"/>
            <a:endParaRPr lang="en-US" sz="2000" kern="0" dirty="0"/>
          </a:p>
          <a:p>
            <a:r>
              <a:rPr lang="en-US" sz="2400" kern="0" dirty="0"/>
              <a:t>NIST </a:t>
            </a:r>
            <a:r>
              <a:rPr lang="en-US" sz="2400" i="1" kern="0" dirty="0"/>
              <a:t>Artificial Intelligence Risk Management Framework</a:t>
            </a:r>
            <a:endParaRPr lang="en-US" sz="2400" kern="0" dirty="0"/>
          </a:p>
          <a:p>
            <a:r>
              <a:rPr lang="en-US" sz="2400" dirty="0"/>
              <a:t>European Commission </a:t>
            </a:r>
            <a:r>
              <a:rPr lang="en-US" sz="2400" i="1" dirty="0"/>
              <a:t>Ethics Guidelines for Trustworthy AI</a:t>
            </a:r>
            <a:endParaRPr lang="en-US" sz="2400" dirty="0"/>
          </a:p>
        </p:txBody>
      </p:sp>
    </p:spTree>
    <p:extLst>
      <p:ext uri="{BB962C8B-B14F-4D97-AF65-F5344CB8AC3E}">
        <p14:creationId xmlns:p14="http://schemas.microsoft.com/office/powerpoint/2010/main" val="3333555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B73FE-2D30-E85E-7616-151F0AD6004A}"/>
              </a:ext>
            </a:extLst>
          </p:cNvPr>
          <p:cNvSpPr>
            <a:spLocks noGrp="1"/>
          </p:cNvSpPr>
          <p:nvPr>
            <p:ph type="title"/>
          </p:nvPr>
        </p:nvSpPr>
        <p:spPr/>
        <p:txBody>
          <a:bodyPr/>
          <a:lstStyle/>
          <a:p>
            <a:r>
              <a:rPr lang="en-US" dirty="0"/>
              <a:t>Example Guidelines</a:t>
            </a:r>
          </a:p>
        </p:txBody>
      </p:sp>
      <p:pic>
        <p:nvPicPr>
          <p:cNvPr id="6" name="Picture 5">
            <a:extLst>
              <a:ext uri="{FF2B5EF4-FFF2-40B4-BE49-F238E27FC236}">
                <a16:creationId xmlns:a16="http://schemas.microsoft.com/office/drawing/2014/main" id="{76D9FC27-BCF0-6AB3-375D-28953496B8C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2383" y="1275315"/>
            <a:ext cx="4315427" cy="4201111"/>
          </a:xfrm>
          <a:prstGeom prst="rect">
            <a:avLst/>
          </a:prstGeom>
        </p:spPr>
      </p:pic>
      <p:pic>
        <p:nvPicPr>
          <p:cNvPr id="8" name="Picture 7">
            <a:extLst>
              <a:ext uri="{FF2B5EF4-FFF2-40B4-BE49-F238E27FC236}">
                <a16:creationId xmlns:a16="http://schemas.microsoft.com/office/drawing/2014/main" id="{C4814870-C8C2-6976-89B0-230C9BD57548}"/>
              </a:ext>
            </a:extLst>
          </p:cNvPr>
          <p:cNvPicPr>
            <a:picLocks noChangeAspect="1"/>
          </p:cNvPicPr>
          <p:nvPr/>
        </p:nvPicPr>
        <p:blipFill>
          <a:blip r:embed="rId3"/>
          <a:stretch>
            <a:fillRect/>
          </a:stretch>
        </p:blipFill>
        <p:spPr>
          <a:xfrm>
            <a:off x="480133" y="1861243"/>
            <a:ext cx="5496692" cy="1086002"/>
          </a:xfrm>
          <a:prstGeom prst="rect">
            <a:avLst/>
          </a:prstGeom>
        </p:spPr>
      </p:pic>
      <p:sp>
        <p:nvSpPr>
          <p:cNvPr id="9" name="TextBox 8">
            <a:extLst>
              <a:ext uri="{FF2B5EF4-FFF2-40B4-BE49-F238E27FC236}">
                <a16:creationId xmlns:a16="http://schemas.microsoft.com/office/drawing/2014/main" id="{17D32542-4658-AAF0-16A2-C8C1B2C39F32}"/>
              </a:ext>
            </a:extLst>
          </p:cNvPr>
          <p:cNvSpPr txBox="1"/>
          <p:nvPr/>
        </p:nvSpPr>
        <p:spPr>
          <a:xfrm>
            <a:off x="480132" y="1199115"/>
            <a:ext cx="3387017" cy="461665"/>
          </a:xfrm>
          <a:prstGeom prst="rect">
            <a:avLst/>
          </a:prstGeom>
          <a:noFill/>
        </p:spPr>
        <p:txBody>
          <a:bodyPr wrap="square" rtlCol="0">
            <a:spAutoFit/>
          </a:bodyPr>
          <a:lstStyle/>
          <a:p>
            <a:pPr algn="l"/>
            <a:r>
              <a:rPr lang="en-US" sz="2400" b="1" dirty="0">
                <a:latin typeface="+mn-lt"/>
              </a:rPr>
              <a:t>NIST Assessments</a:t>
            </a:r>
          </a:p>
        </p:txBody>
      </p:sp>
      <p:sp>
        <p:nvSpPr>
          <p:cNvPr id="10" name="TextBox 9">
            <a:extLst>
              <a:ext uri="{FF2B5EF4-FFF2-40B4-BE49-F238E27FC236}">
                <a16:creationId xmlns:a16="http://schemas.microsoft.com/office/drawing/2014/main" id="{B6099AB0-D82F-DF06-01B3-12904C95C154}"/>
              </a:ext>
            </a:extLst>
          </p:cNvPr>
          <p:cNvSpPr txBox="1"/>
          <p:nvPr/>
        </p:nvSpPr>
        <p:spPr>
          <a:xfrm>
            <a:off x="6477000" y="1199115"/>
            <a:ext cx="2305050" cy="461665"/>
          </a:xfrm>
          <a:prstGeom prst="rect">
            <a:avLst/>
          </a:prstGeom>
          <a:noFill/>
        </p:spPr>
        <p:txBody>
          <a:bodyPr wrap="square" rtlCol="0">
            <a:spAutoFit/>
          </a:bodyPr>
          <a:lstStyle/>
          <a:p>
            <a:pPr algn="l"/>
            <a:r>
              <a:rPr lang="en-US" sz="2400" b="1" dirty="0">
                <a:latin typeface="+mn-lt"/>
              </a:rPr>
              <a:t>EC Assessments</a:t>
            </a:r>
          </a:p>
        </p:txBody>
      </p:sp>
      <p:sp>
        <p:nvSpPr>
          <p:cNvPr id="13" name="TextBox 12">
            <a:extLst>
              <a:ext uri="{FF2B5EF4-FFF2-40B4-BE49-F238E27FC236}">
                <a16:creationId xmlns:a16="http://schemas.microsoft.com/office/drawing/2014/main" id="{10D5BAFE-82D8-F282-4076-53524F5D0FF1}"/>
              </a:ext>
            </a:extLst>
          </p:cNvPr>
          <p:cNvSpPr txBox="1"/>
          <p:nvPr/>
        </p:nvSpPr>
        <p:spPr>
          <a:xfrm>
            <a:off x="6477000" y="5029200"/>
            <a:ext cx="5486400" cy="1200329"/>
          </a:xfrm>
          <a:prstGeom prst="rect">
            <a:avLst/>
          </a:prstGeom>
          <a:noFill/>
        </p:spPr>
        <p:txBody>
          <a:bodyPr wrap="square" rtlCol="0">
            <a:spAutoFit/>
          </a:bodyPr>
          <a:lstStyle/>
          <a:p>
            <a:pPr algn="l"/>
            <a:r>
              <a:rPr lang="en-US" sz="2400" dirty="0">
                <a:latin typeface="+mn-lt"/>
              </a:rPr>
              <a:t>Example:</a:t>
            </a:r>
          </a:p>
          <a:p>
            <a:pPr algn="l"/>
            <a:r>
              <a:rPr lang="en-US" sz="2400" i="1" dirty="0">
                <a:latin typeface="+mn-lt"/>
              </a:rPr>
              <a:t>Did you verify how your system behaves in unexpected situations and environments?</a:t>
            </a:r>
          </a:p>
        </p:txBody>
      </p:sp>
      <p:sp>
        <p:nvSpPr>
          <p:cNvPr id="14" name="TextBox 13">
            <a:extLst>
              <a:ext uri="{FF2B5EF4-FFF2-40B4-BE49-F238E27FC236}">
                <a16:creationId xmlns:a16="http://schemas.microsoft.com/office/drawing/2014/main" id="{195D4876-866A-9B6F-FF86-575799137836}"/>
              </a:ext>
            </a:extLst>
          </p:cNvPr>
          <p:cNvSpPr txBox="1"/>
          <p:nvPr/>
        </p:nvSpPr>
        <p:spPr>
          <a:xfrm>
            <a:off x="480133" y="3182541"/>
            <a:ext cx="5486400" cy="3046988"/>
          </a:xfrm>
          <a:prstGeom prst="rect">
            <a:avLst/>
          </a:prstGeom>
          <a:noFill/>
        </p:spPr>
        <p:txBody>
          <a:bodyPr wrap="square" rtlCol="0">
            <a:spAutoFit/>
          </a:bodyPr>
          <a:lstStyle/>
          <a:p>
            <a:pPr algn="l"/>
            <a:r>
              <a:rPr lang="en-US" sz="2400" dirty="0">
                <a:latin typeface="+mn-lt"/>
              </a:rPr>
              <a:t>Example:</a:t>
            </a:r>
          </a:p>
          <a:p>
            <a:pPr algn="l"/>
            <a:r>
              <a:rPr lang="en-US" sz="2400" i="1" dirty="0">
                <a:latin typeface="+mn-lt"/>
              </a:rPr>
              <a:t>The AI system to be deployed is demonstrated to be safe, its residual negative risk does not exceed the risk tolerance, and it can fail safely, particularly if made to operate beyond its knowledge limits. Safety metrics reflect system reliability and robustness, real-time monitoring, and response times for AI system failures.</a:t>
            </a:r>
          </a:p>
        </p:txBody>
      </p:sp>
      <p:sp>
        <p:nvSpPr>
          <p:cNvPr id="15" name="TextBox 14">
            <a:extLst>
              <a:ext uri="{FF2B5EF4-FFF2-40B4-BE49-F238E27FC236}">
                <a16:creationId xmlns:a16="http://schemas.microsoft.com/office/drawing/2014/main" id="{B6B6AF43-3B81-E2B5-3880-028B24417BBB}"/>
              </a:ext>
            </a:extLst>
          </p:cNvPr>
          <p:cNvSpPr txBox="1"/>
          <p:nvPr/>
        </p:nvSpPr>
        <p:spPr>
          <a:xfrm>
            <a:off x="2913861" y="6519446"/>
            <a:ext cx="6963563" cy="338554"/>
          </a:xfrm>
          <a:prstGeom prst="rect">
            <a:avLst/>
          </a:prstGeom>
          <a:noFill/>
        </p:spPr>
        <p:txBody>
          <a:bodyPr wrap="square" rtlCol="0">
            <a:spAutoFit/>
          </a:bodyPr>
          <a:lstStyle/>
          <a:p>
            <a:pPr algn="l">
              <a:tabLst>
                <a:tab pos="457200" algn="l"/>
              </a:tabLst>
            </a:pPr>
            <a:r>
              <a:rPr lang="en-US" sz="800" b="0" i="0" dirty="0" err="1">
                <a:effectLst/>
                <a:latin typeface="Arial" panose="020B0604020202020204" pitchFamily="34" charset="0"/>
              </a:rPr>
              <a:t>Tabassi</a:t>
            </a:r>
            <a:r>
              <a:rPr lang="en-US" sz="800" b="0" i="0" dirty="0">
                <a:effectLst/>
                <a:latin typeface="Arial" panose="020B0604020202020204" pitchFamily="34" charset="0"/>
              </a:rPr>
              <a:t>, E. (2023), Artificial Intelligence Risk Management Framework (AI RMF 1.0), NIST Trustworthy and Responsible AI, NIST, Gaithersburg, MD</a:t>
            </a:r>
          </a:p>
          <a:p>
            <a:pPr algn="l">
              <a:tabLst>
                <a:tab pos="457200" algn="l"/>
              </a:tabLst>
            </a:pPr>
            <a:r>
              <a:rPr lang="en-US" sz="800" b="0" i="0" dirty="0">
                <a:effectLst/>
                <a:latin typeface="Arial" panose="020B0604020202020204" pitchFamily="34" charset="0"/>
              </a:rPr>
              <a:t>High-Level Expert Group on AI (2019). Ethics guidelines for trustworthy AI (Report). European Commission, Brussels</a:t>
            </a:r>
            <a:endParaRPr lang="en-US" sz="800" dirty="0">
              <a:latin typeface="+mn-lt"/>
            </a:endParaRPr>
          </a:p>
        </p:txBody>
      </p:sp>
    </p:spTree>
    <p:extLst>
      <p:ext uri="{BB962C8B-B14F-4D97-AF65-F5344CB8AC3E}">
        <p14:creationId xmlns:p14="http://schemas.microsoft.com/office/powerpoint/2010/main" val="466494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DEE-2BD9-4982-B80A-1632FB3088F5}"/>
              </a:ext>
            </a:extLst>
          </p:cNvPr>
          <p:cNvSpPr>
            <a:spLocks noGrp="1"/>
          </p:cNvSpPr>
          <p:nvPr>
            <p:ph type="title"/>
          </p:nvPr>
        </p:nvSpPr>
        <p:spPr/>
        <p:txBody>
          <a:bodyPr/>
          <a:lstStyle/>
          <a:p>
            <a:r>
              <a:rPr lang="en-US" dirty="0"/>
              <a:t>Subjective Measures of Trust in AI</a:t>
            </a:r>
          </a:p>
        </p:txBody>
      </p:sp>
      <p:sp>
        <p:nvSpPr>
          <p:cNvPr id="3" name="Content Placeholder 2">
            <a:extLst>
              <a:ext uri="{FF2B5EF4-FFF2-40B4-BE49-F238E27FC236}">
                <a16:creationId xmlns:a16="http://schemas.microsoft.com/office/drawing/2014/main" id="{1AC80C62-56B7-4233-B948-E8F7C12218C1}"/>
              </a:ext>
            </a:extLst>
          </p:cNvPr>
          <p:cNvSpPr>
            <a:spLocks noGrp="1"/>
          </p:cNvSpPr>
          <p:nvPr>
            <p:ph sz="quarter" idx="11"/>
          </p:nvPr>
        </p:nvSpPr>
        <p:spPr/>
        <p:txBody>
          <a:bodyPr>
            <a:normAutofit lnSpcReduction="10000"/>
          </a:bodyPr>
          <a:lstStyle/>
          <a:p>
            <a:r>
              <a:rPr lang="en-US" dirty="0"/>
              <a:t>Definition</a:t>
            </a:r>
          </a:p>
          <a:p>
            <a:pPr lvl="1"/>
            <a:r>
              <a:rPr lang="en-US" dirty="0"/>
              <a:t>Introspecting and reporting trust, either in the moment or in retrospect</a:t>
            </a:r>
          </a:p>
          <a:p>
            <a:r>
              <a:rPr lang="en-US" dirty="0"/>
              <a:t>Advantages</a:t>
            </a:r>
          </a:p>
          <a:p>
            <a:pPr lvl="1"/>
            <a:r>
              <a:rPr lang="en-US" dirty="0"/>
              <a:t>Latent constructs are difficult to measure directly, so subjective measures can offer the clearest, most granular insights about them</a:t>
            </a:r>
          </a:p>
          <a:p>
            <a:pPr lvl="1"/>
            <a:r>
              <a:rPr lang="en-US" dirty="0"/>
              <a:t>Can explain outputs from other assessment</a:t>
            </a:r>
          </a:p>
          <a:p>
            <a:pPr lvl="1"/>
            <a:r>
              <a:rPr lang="en-US" dirty="0"/>
              <a:t>Can provide convergent evidence a target construct is being measured</a:t>
            </a:r>
          </a:p>
          <a:p>
            <a:r>
              <a:rPr lang="en-US" dirty="0"/>
              <a:t>Disadvantages</a:t>
            </a:r>
          </a:p>
          <a:p>
            <a:pPr lvl="1"/>
            <a:r>
              <a:rPr lang="en-US" dirty="0"/>
              <a:t>Thought processes cannot be directly audited so a person must theorize about the reasons for their own attitudes when reporting, which can be unreliable</a:t>
            </a:r>
          </a:p>
          <a:p>
            <a:pPr lvl="1"/>
            <a:r>
              <a:rPr lang="en-US" dirty="0"/>
              <a:t>Deliberate thought can modify the nature of visceral reactions</a:t>
            </a:r>
          </a:p>
          <a:p>
            <a:pPr lvl="1"/>
            <a:r>
              <a:rPr lang="en-US" dirty="0"/>
              <a:t>Bias from social desirability, hoping to impress or not let down the experimenters</a:t>
            </a:r>
          </a:p>
        </p:txBody>
      </p:sp>
    </p:spTree>
    <p:extLst>
      <p:ext uri="{BB962C8B-B14F-4D97-AF65-F5344CB8AC3E}">
        <p14:creationId xmlns:p14="http://schemas.microsoft.com/office/powerpoint/2010/main" val="329827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D283-855C-4DB7-8CE7-985CC5A09546}"/>
              </a:ext>
            </a:extLst>
          </p:cNvPr>
          <p:cNvSpPr>
            <a:spLocks noGrp="1"/>
          </p:cNvSpPr>
          <p:nvPr>
            <p:ph type="title"/>
          </p:nvPr>
        </p:nvSpPr>
        <p:spPr/>
        <p:txBody>
          <a:bodyPr/>
          <a:lstStyle/>
          <a:p>
            <a:r>
              <a:rPr lang="en-US" dirty="0"/>
              <a:t>Example Subjective Measures</a:t>
            </a:r>
          </a:p>
        </p:txBody>
      </p:sp>
      <p:sp>
        <p:nvSpPr>
          <p:cNvPr id="3" name="Content Placeholder 2">
            <a:extLst>
              <a:ext uri="{FF2B5EF4-FFF2-40B4-BE49-F238E27FC236}">
                <a16:creationId xmlns:a16="http://schemas.microsoft.com/office/drawing/2014/main" id="{B416A313-69E2-47AB-AC5C-617564C250E8}"/>
              </a:ext>
            </a:extLst>
          </p:cNvPr>
          <p:cNvSpPr>
            <a:spLocks noGrp="1"/>
          </p:cNvSpPr>
          <p:nvPr>
            <p:ph sz="quarter" idx="11"/>
          </p:nvPr>
        </p:nvSpPr>
        <p:spPr/>
        <p:txBody>
          <a:bodyPr>
            <a:normAutofit fontScale="92500" lnSpcReduction="10000"/>
          </a:bodyPr>
          <a:lstStyle/>
          <a:p>
            <a:r>
              <a:rPr lang="en-US" sz="1600" b="1" dirty="0"/>
              <a:t>Checklist for Trust between People and Automation (Jian et al., 1998)</a:t>
            </a:r>
          </a:p>
          <a:p>
            <a:pPr lvl="1"/>
            <a:r>
              <a:rPr lang="en-US" sz="1400" dirty="0"/>
              <a:t>Based on 12 factors of human trust in automated systems (12-items)</a:t>
            </a:r>
          </a:p>
          <a:p>
            <a:pPr lvl="1"/>
            <a:r>
              <a:rPr lang="en-US" sz="1400" dirty="0"/>
              <a:t>Widely used (cited over 1100 times)</a:t>
            </a:r>
          </a:p>
          <a:p>
            <a:r>
              <a:rPr lang="en-US" sz="1600" b="1" dirty="0"/>
              <a:t>Trust Perception Scale (Schaefer, 2016)</a:t>
            </a:r>
          </a:p>
          <a:p>
            <a:pPr lvl="1"/>
            <a:r>
              <a:rPr lang="en-US" sz="1400" dirty="0"/>
              <a:t>40-items validated across 6 studies, or a reduced 14-item instrument</a:t>
            </a:r>
          </a:p>
          <a:p>
            <a:pPr lvl="1"/>
            <a:r>
              <a:rPr lang="en-US" sz="1400" dirty="0"/>
              <a:t>Assesses Hancock et al.’s (2011) 3-factor model of trust antecedents for trust in robots</a:t>
            </a:r>
          </a:p>
          <a:p>
            <a:r>
              <a:rPr lang="en-US" sz="1600" b="1" dirty="0"/>
              <a:t>Trust in Automation, </a:t>
            </a:r>
            <a:r>
              <a:rPr lang="en-US" sz="1600" b="1" dirty="0" err="1"/>
              <a:t>TiA</a:t>
            </a:r>
            <a:r>
              <a:rPr lang="en-US" sz="1600" b="1" dirty="0"/>
              <a:t> (</a:t>
            </a:r>
            <a:r>
              <a:rPr lang="en-US" sz="1600" b="1" dirty="0" err="1"/>
              <a:t>Körber</a:t>
            </a:r>
            <a:r>
              <a:rPr lang="en-US" sz="1600" b="1" dirty="0"/>
              <a:t>, 2018)</a:t>
            </a:r>
          </a:p>
          <a:p>
            <a:pPr lvl="1"/>
            <a:r>
              <a:rPr lang="en-US" sz="1400" dirty="0"/>
              <a:t>19-items across 6 scales (Reliability/Competence, Understandability/Predictability, Propensity to Trust, Intention of Developers, Familiarity, and Trust in Automation)</a:t>
            </a:r>
          </a:p>
          <a:p>
            <a:pPr lvl="1"/>
            <a:r>
              <a:rPr lang="en-US" sz="1400" dirty="0"/>
              <a:t>Based on Lee and See’s (2004) and Mayer et al.’s (1995) theoretical account of trust</a:t>
            </a:r>
          </a:p>
          <a:p>
            <a:pPr lvl="1"/>
            <a:r>
              <a:rPr lang="en-US" sz="1400" dirty="0"/>
              <a:t>Validation is ongoing, but several evaluations confirm criterion validity</a:t>
            </a:r>
          </a:p>
          <a:p>
            <a:r>
              <a:rPr lang="en-US" sz="1600" b="1" dirty="0"/>
              <a:t>Freeze Offline Rating (Wu et al., 2021)</a:t>
            </a:r>
          </a:p>
          <a:p>
            <a:pPr lvl="1"/>
            <a:r>
              <a:rPr lang="en-US" sz="1400" dirty="0"/>
              <a:t>AAR video-based review systematically evaluating trust-relevant events using guided interviews and retrospective subjective assessments</a:t>
            </a:r>
          </a:p>
          <a:p>
            <a:pPr lvl="1"/>
            <a:r>
              <a:rPr lang="en-US" sz="1400" dirty="0"/>
              <a:t>Involves a video-based viewing of entire tasking session followed by another review where video is stopped and key events are reviewed</a:t>
            </a:r>
          </a:p>
          <a:p>
            <a:r>
              <a:rPr lang="en-US" sz="1600" b="1" dirty="0"/>
              <a:t>Semantic differential scale technique (e.g., </a:t>
            </a:r>
            <a:r>
              <a:rPr lang="en-US" sz="1600" b="1" dirty="0" err="1"/>
              <a:t>Tsui</a:t>
            </a:r>
            <a:r>
              <a:rPr lang="en-US" sz="1600" b="1" dirty="0"/>
              <a:t> et al., 2010)</a:t>
            </a:r>
          </a:p>
          <a:p>
            <a:pPr lvl="1"/>
            <a:r>
              <a:rPr lang="en-US" sz="1400" dirty="0"/>
              <a:t>Semantic differential scales consist of a series of rating scales in which the respondent is asked to give a judgment about something along an ordered dimension, usually of seven points</a:t>
            </a:r>
          </a:p>
          <a:p>
            <a:pPr lvl="1"/>
            <a:r>
              <a:rPr lang="en-US" sz="1400" dirty="0"/>
              <a:t>Typically used to assess attitudes or beliefs (trust is an attitude)</a:t>
            </a:r>
          </a:p>
          <a:p>
            <a:pPr lvl="1"/>
            <a:r>
              <a:rPr lang="en-US" sz="1400" dirty="0"/>
              <a:t>Guards against acquiescence</a:t>
            </a:r>
          </a:p>
          <a:p>
            <a:r>
              <a:rPr lang="en-US" sz="1600" b="1" dirty="0"/>
              <a:t>“Area under the trust curve” (AUTC; Desai et al., 2013)</a:t>
            </a:r>
          </a:p>
          <a:p>
            <a:pPr lvl="1"/>
            <a:r>
              <a:rPr lang="en-US" sz="1400" dirty="0"/>
              <a:t>Participants report trust changes which are integrated over time</a:t>
            </a:r>
          </a:p>
          <a:p>
            <a:pPr lvl="1"/>
            <a:r>
              <a:rPr lang="en-US" sz="1400" dirty="0"/>
              <a:t>Intended to guard against issues arising from tradition post-run assessment: masking of real-time changes in trust, reduced sensitivity to factors like inertia, and biases like the primacy-recency effect.</a:t>
            </a:r>
          </a:p>
        </p:txBody>
      </p:sp>
    </p:spTree>
    <p:extLst>
      <p:ext uri="{BB962C8B-B14F-4D97-AF65-F5344CB8AC3E}">
        <p14:creationId xmlns:p14="http://schemas.microsoft.com/office/powerpoint/2010/main" val="1436542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DEE-2BD9-4982-B80A-1632FB3088F5}"/>
              </a:ext>
            </a:extLst>
          </p:cNvPr>
          <p:cNvSpPr>
            <a:spLocks noGrp="1"/>
          </p:cNvSpPr>
          <p:nvPr>
            <p:ph type="title"/>
          </p:nvPr>
        </p:nvSpPr>
        <p:spPr/>
        <p:txBody>
          <a:bodyPr/>
          <a:lstStyle/>
          <a:p>
            <a:r>
              <a:rPr lang="en-US" dirty="0"/>
              <a:t>Objective Measures</a:t>
            </a:r>
          </a:p>
        </p:txBody>
      </p:sp>
      <p:sp>
        <p:nvSpPr>
          <p:cNvPr id="3" name="Content Placeholder 2">
            <a:extLst>
              <a:ext uri="{FF2B5EF4-FFF2-40B4-BE49-F238E27FC236}">
                <a16:creationId xmlns:a16="http://schemas.microsoft.com/office/drawing/2014/main" id="{1AC80C62-56B7-4233-B948-E8F7C12218C1}"/>
              </a:ext>
            </a:extLst>
          </p:cNvPr>
          <p:cNvSpPr>
            <a:spLocks noGrp="1"/>
          </p:cNvSpPr>
          <p:nvPr>
            <p:ph sz="quarter" idx="11"/>
          </p:nvPr>
        </p:nvSpPr>
        <p:spPr/>
        <p:txBody>
          <a:bodyPr>
            <a:normAutofit fontScale="85000" lnSpcReduction="10000"/>
          </a:bodyPr>
          <a:lstStyle/>
          <a:p>
            <a:r>
              <a:rPr lang="en-US" dirty="0"/>
              <a:t>Definition</a:t>
            </a:r>
          </a:p>
          <a:p>
            <a:pPr lvl="1"/>
            <a:r>
              <a:rPr lang="en-US" dirty="0"/>
              <a:t>Direct observation of observable variables linked to mental constructs</a:t>
            </a:r>
          </a:p>
          <a:p>
            <a:pPr lvl="1"/>
            <a:r>
              <a:rPr lang="en-US" dirty="0"/>
              <a:t>Either behavioral or physiological indicators (sometimes these lines are blurred, as with eye tracking)</a:t>
            </a:r>
          </a:p>
          <a:p>
            <a:r>
              <a:rPr lang="en-US" dirty="0"/>
              <a:t>Advantages</a:t>
            </a:r>
          </a:p>
          <a:p>
            <a:pPr lvl="1"/>
            <a:r>
              <a:rPr lang="en-US" dirty="0"/>
              <a:t>Can be used online without disrupting the natural flow of tasking, providing data that is more valid</a:t>
            </a:r>
          </a:p>
          <a:p>
            <a:pPr lvl="1"/>
            <a:r>
              <a:rPr lang="en-US" dirty="0"/>
              <a:t>Not modified by conscious reporting bias</a:t>
            </a:r>
          </a:p>
          <a:p>
            <a:pPr lvl="1"/>
            <a:r>
              <a:rPr lang="en-US" dirty="0"/>
              <a:t>Resists manipulation</a:t>
            </a:r>
          </a:p>
          <a:p>
            <a:pPr lvl="1"/>
            <a:r>
              <a:rPr lang="en-US" dirty="0"/>
              <a:t>Can address unconscious processing</a:t>
            </a:r>
          </a:p>
          <a:p>
            <a:pPr lvl="1"/>
            <a:r>
              <a:rPr lang="en-US" dirty="0"/>
              <a:t>Can provide verification and elaboration of subjective insights</a:t>
            </a:r>
          </a:p>
          <a:p>
            <a:r>
              <a:rPr lang="en-US" dirty="0"/>
              <a:t>Disadvantages</a:t>
            </a:r>
          </a:p>
          <a:p>
            <a:pPr lvl="1"/>
            <a:r>
              <a:rPr lang="en-US" dirty="0"/>
              <a:t>Can be difficult to disentangle multiple processes and factors for assessing a single construct (like trust)</a:t>
            </a:r>
          </a:p>
          <a:p>
            <a:pPr lvl="1"/>
            <a:r>
              <a:rPr lang="en-US" dirty="0"/>
              <a:t>Practical considerations limit the use of physiological equipment, especially brain activity recording devices</a:t>
            </a:r>
          </a:p>
          <a:p>
            <a:pPr lvl="1"/>
            <a:r>
              <a:rPr lang="en-US" dirty="0"/>
              <a:t>Behavioral observation may reintroduce subjectivity in recording and interpretation</a:t>
            </a:r>
          </a:p>
        </p:txBody>
      </p:sp>
    </p:spTree>
    <p:extLst>
      <p:ext uri="{BB962C8B-B14F-4D97-AF65-F5344CB8AC3E}">
        <p14:creationId xmlns:p14="http://schemas.microsoft.com/office/powerpoint/2010/main" val="2062263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0A3C-B097-4591-B6BE-6E416A20A54A}"/>
              </a:ext>
            </a:extLst>
          </p:cNvPr>
          <p:cNvSpPr>
            <a:spLocks noGrp="1"/>
          </p:cNvSpPr>
          <p:nvPr>
            <p:ph type="title"/>
          </p:nvPr>
        </p:nvSpPr>
        <p:spPr/>
        <p:txBody>
          <a:bodyPr>
            <a:normAutofit/>
          </a:bodyPr>
          <a:lstStyle/>
          <a:p>
            <a:r>
              <a:rPr lang="en-US" dirty="0"/>
              <a:t>Behavioral Measures</a:t>
            </a:r>
          </a:p>
        </p:txBody>
      </p:sp>
      <p:sp>
        <p:nvSpPr>
          <p:cNvPr id="3" name="Content Placeholder 2">
            <a:extLst>
              <a:ext uri="{FF2B5EF4-FFF2-40B4-BE49-F238E27FC236}">
                <a16:creationId xmlns:a16="http://schemas.microsoft.com/office/drawing/2014/main" id="{4493FE8F-A9A8-4A1C-AE27-DCAD209626AC}"/>
              </a:ext>
            </a:extLst>
          </p:cNvPr>
          <p:cNvSpPr>
            <a:spLocks noGrp="1"/>
          </p:cNvSpPr>
          <p:nvPr>
            <p:ph sz="quarter" idx="11"/>
          </p:nvPr>
        </p:nvSpPr>
        <p:spPr/>
        <p:txBody>
          <a:bodyPr numCol="1">
            <a:normAutofit fontScale="92500" lnSpcReduction="10000"/>
          </a:bodyPr>
          <a:lstStyle/>
          <a:p>
            <a:r>
              <a:rPr lang="en-US" b="1" dirty="0"/>
              <a:t>Task Intervention</a:t>
            </a:r>
          </a:p>
          <a:p>
            <a:pPr lvl="1"/>
            <a:r>
              <a:rPr lang="en-US" dirty="0"/>
              <a:t>Used when autonomy is performing a task a human can perform</a:t>
            </a:r>
          </a:p>
          <a:p>
            <a:pPr lvl="1"/>
            <a:r>
              <a:rPr lang="en-US" dirty="0"/>
              <a:t>Measures include existence of, or number of times there is an intervention</a:t>
            </a:r>
          </a:p>
          <a:p>
            <a:r>
              <a:rPr lang="en-US" b="1" dirty="0"/>
              <a:t>Task Delegation (Reliance)</a:t>
            </a:r>
          </a:p>
          <a:p>
            <a:pPr lvl="1"/>
            <a:r>
              <a:rPr lang="en-US" dirty="0"/>
              <a:t>Operator might decide to assign autonomy to a task (or not)</a:t>
            </a:r>
          </a:p>
          <a:p>
            <a:pPr lvl="1"/>
            <a:r>
              <a:rPr lang="en-US" dirty="0"/>
              <a:t>Operator might decide which autonomy to trust to do a task</a:t>
            </a:r>
          </a:p>
          <a:p>
            <a:r>
              <a:rPr lang="en-US" b="1" dirty="0"/>
              <a:t>Behavioral Change</a:t>
            </a:r>
          </a:p>
          <a:p>
            <a:pPr lvl="1"/>
            <a:r>
              <a:rPr lang="en-US" dirty="0"/>
              <a:t>Useful when intervention and delegation are not options</a:t>
            </a:r>
          </a:p>
          <a:p>
            <a:pPr lvl="1"/>
            <a:r>
              <a:rPr lang="en-US" dirty="0"/>
              <a:t>Task strategy might adapt based on expected quality of autonomy task performance</a:t>
            </a:r>
          </a:p>
          <a:p>
            <a:pPr lvl="1"/>
            <a:r>
              <a:rPr lang="en-US" dirty="0"/>
              <a:t>Includes response time or evidence of attention shifts</a:t>
            </a:r>
          </a:p>
          <a:p>
            <a:r>
              <a:rPr lang="en-US" b="1" dirty="0"/>
              <a:t>Following Advice (Compliance)</a:t>
            </a:r>
          </a:p>
          <a:p>
            <a:pPr lvl="1"/>
            <a:r>
              <a:rPr lang="en-US" dirty="0"/>
              <a:t>Useful when autonomy is not performing a task, but assists with tasking human is performing (e.g., decision-making support below)</a:t>
            </a:r>
          </a:p>
          <a:p>
            <a:endParaRPr lang="en-US" dirty="0"/>
          </a:p>
        </p:txBody>
      </p:sp>
    </p:spTree>
    <p:extLst>
      <p:ext uri="{BB962C8B-B14F-4D97-AF65-F5344CB8AC3E}">
        <p14:creationId xmlns:p14="http://schemas.microsoft.com/office/powerpoint/2010/main" val="232193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0A3C-B097-4591-B6BE-6E416A20A54A}"/>
              </a:ext>
            </a:extLst>
          </p:cNvPr>
          <p:cNvSpPr>
            <a:spLocks noGrp="1"/>
          </p:cNvSpPr>
          <p:nvPr>
            <p:ph type="title"/>
          </p:nvPr>
        </p:nvSpPr>
        <p:spPr/>
        <p:txBody>
          <a:bodyPr>
            <a:normAutofit/>
          </a:bodyPr>
          <a:lstStyle/>
          <a:p>
            <a:r>
              <a:rPr lang="en-US" dirty="0"/>
              <a:t>Physiological Measures</a:t>
            </a:r>
          </a:p>
        </p:txBody>
      </p:sp>
      <p:sp>
        <p:nvSpPr>
          <p:cNvPr id="3" name="Content Placeholder 2">
            <a:extLst>
              <a:ext uri="{FF2B5EF4-FFF2-40B4-BE49-F238E27FC236}">
                <a16:creationId xmlns:a16="http://schemas.microsoft.com/office/drawing/2014/main" id="{4493FE8F-A9A8-4A1C-AE27-DCAD209626AC}"/>
              </a:ext>
            </a:extLst>
          </p:cNvPr>
          <p:cNvSpPr>
            <a:spLocks noGrp="1"/>
          </p:cNvSpPr>
          <p:nvPr>
            <p:ph sz="quarter" idx="11"/>
          </p:nvPr>
        </p:nvSpPr>
        <p:spPr>
          <a:xfrm>
            <a:off x="480132" y="1046715"/>
            <a:ext cx="5823157" cy="5075237"/>
          </a:xfrm>
        </p:spPr>
        <p:txBody>
          <a:bodyPr>
            <a:normAutofit/>
          </a:bodyPr>
          <a:lstStyle/>
          <a:p>
            <a:pPr marL="0" indent="0">
              <a:buNone/>
            </a:pPr>
            <a:r>
              <a:rPr lang="en-US" b="1" dirty="0"/>
              <a:t>Brain/Neurological Processes</a:t>
            </a:r>
          </a:p>
          <a:p>
            <a:r>
              <a:rPr lang="en-US" dirty="0"/>
              <a:t>Trust and distrust processes may be distinct</a:t>
            </a:r>
          </a:p>
          <a:p>
            <a:r>
              <a:rPr lang="en-US" dirty="0"/>
              <a:t>Mirror neurons are involved in developing trust by processing implicit and explicit signals of collaborators</a:t>
            </a:r>
          </a:p>
          <a:p>
            <a:r>
              <a:rPr lang="en-US" dirty="0"/>
              <a:t>Trust calibration correlates with activations in reward-sensitive brain regions, similar to reinforcement learning</a:t>
            </a:r>
          </a:p>
        </p:txBody>
      </p:sp>
      <p:pic>
        <p:nvPicPr>
          <p:cNvPr id="7" name="Picture 6" descr="Graphical user interface&#10;&#10;Description automatically generated">
            <a:extLst>
              <a:ext uri="{FF2B5EF4-FFF2-40B4-BE49-F238E27FC236}">
                <a16:creationId xmlns:a16="http://schemas.microsoft.com/office/drawing/2014/main" id="{5EE52771-8AF4-4D4E-AB74-C210E127370F}"/>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303289" y="1059508"/>
            <a:ext cx="5207000" cy="3343275"/>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062D69C7-E37E-4875-B817-9F74F9A0157A}"/>
              </a:ext>
            </a:extLst>
          </p:cNvPr>
          <p:cNvSpPr txBox="1"/>
          <p:nvPr/>
        </p:nvSpPr>
        <p:spPr>
          <a:xfrm>
            <a:off x="6303289" y="4508976"/>
            <a:ext cx="5277129" cy="1785104"/>
          </a:xfrm>
          <a:prstGeom prst="rect">
            <a:avLst/>
          </a:prstGeom>
          <a:noFill/>
        </p:spPr>
        <p:txBody>
          <a:bodyPr wrap="square">
            <a:spAutoFit/>
          </a:bodyPr>
          <a:lstStyle/>
          <a:p>
            <a:pPr marL="0" indent="0">
              <a:buNone/>
            </a:pPr>
            <a:r>
              <a:rPr lang="en-US" sz="2200" b="1" dirty="0">
                <a:solidFill>
                  <a:schemeClr val="tx2"/>
                </a:solidFill>
                <a:latin typeface="+mn-lt"/>
              </a:rPr>
              <a:t>Practical In-Vivo/In-Situ Tools</a:t>
            </a:r>
          </a:p>
          <a:p>
            <a:pPr marL="342900" indent="-342900">
              <a:buFont typeface="Arial" panose="020B0604020202020204" pitchFamily="34" charset="0"/>
              <a:buChar char="•"/>
            </a:pPr>
            <a:r>
              <a:rPr lang="en-US" sz="2200" dirty="0">
                <a:solidFill>
                  <a:schemeClr val="tx2"/>
                </a:solidFill>
                <a:latin typeface="+mn-lt"/>
              </a:rPr>
              <a:t>Functional near-infrared spectroscopy (fNIRS)</a:t>
            </a:r>
          </a:p>
          <a:p>
            <a:pPr marL="342900" indent="-342900">
              <a:buFont typeface="Arial" panose="020B0604020202020204" pitchFamily="34" charset="0"/>
              <a:buChar char="•"/>
            </a:pPr>
            <a:r>
              <a:rPr lang="en-US" sz="2200" dirty="0">
                <a:solidFill>
                  <a:schemeClr val="tx2"/>
                </a:solidFill>
                <a:latin typeface="+mn-lt"/>
              </a:rPr>
              <a:t>Galvanic skin response</a:t>
            </a:r>
          </a:p>
          <a:p>
            <a:pPr marL="342900" indent="-342900">
              <a:buFont typeface="Arial" panose="020B0604020202020204" pitchFamily="34" charset="0"/>
              <a:buChar char="•"/>
            </a:pPr>
            <a:r>
              <a:rPr lang="en-US" sz="2200" dirty="0">
                <a:solidFill>
                  <a:schemeClr val="tx2"/>
                </a:solidFill>
                <a:latin typeface="+mn-lt"/>
              </a:rPr>
              <a:t>Heart rate / heart rate variability</a:t>
            </a:r>
          </a:p>
          <a:p>
            <a:pPr marL="342900" indent="-342900">
              <a:buFont typeface="Arial" panose="020B0604020202020204" pitchFamily="34" charset="0"/>
              <a:buChar char="•"/>
            </a:pPr>
            <a:r>
              <a:rPr lang="en-US" sz="2200" dirty="0">
                <a:solidFill>
                  <a:schemeClr val="tx2"/>
                </a:solidFill>
                <a:latin typeface="+mn-lt"/>
              </a:rPr>
              <a:t>Eye tracking</a:t>
            </a:r>
          </a:p>
        </p:txBody>
      </p:sp>
      <p:sp>
        <p:nvSpPr>
          <p:cNvPr id="4" name="TextBox 3">
            <a:extLst>
              <a:ext uri="{FF2B5EF4-FFF2-40B4-BE49-F238E27FC236}">
                <a16:creationId xmlns:a16="http://schemas.microsoft.com/office/drawing/2014/main" id="{21647863-0CC7-F27E-E30B-46BADBBEE800}"/>
              </a:ext>
            </a:extLst>
          </p:cNvPr>
          <p:cNvSpPr txBox="1"/>
          <p:nvPr/>
        </p:nvSpPr>
        <p:spPr>
          <a:xfrm>
            <a:off x="2817462" y="6273225"/>
            <a:ext cx="7125527" cy="584775"/>
          </a:xfrm>
          <a:prstGeom prst="rect">
            <a:avLst/>
          </a:prstGeom>
          <a:noFill/>
        </p:spPr>
        <p:txBody>
          <a:bodyPr wrap="square" rtlCol="0">
            <a:spAutoFit/>
          </a:bodyPr>
          <a:lstStyle/>
          <a:p>
            <a:pPr algn="l">
              <a:tabLst>
                <a:tab pos="457200" algn="l"/>
              </a:tabLst>
            </a:pPr>
            <a:r>
              <a:rPr lang="en-US" sz="800" b="0" i="0" dirty="0" err="1">
                <a:solidFill>
                  <a:srgbClr val="222222"/>
                </a:solidFill>
                <a:effectLst/>
                <a:latin typeface="Arial" panose="020B0604020202020204" pitchFamily="34" charset="0"/>
              </a:rPr>
              <a:t>Dimoka</a:t>
            </a:r>
            <a:r>
              <a:rPr lang="en-US" sz="800" b="0" i="0" dirty="0">
                <a:solidFill>
                  <a:srgbClr val="222222"/>
                </a:solidFill>
                <a:effectLst/>
                <a:latin typeface="Arial" panose="020B0604020202020204" pitchFamily="34" charset="0"/>
              </a:rPr>
              <a:t>, Angelika. "What does the brain tell us about trust and distrust? Evidence from a functional neuroimaging study." </a:t>
            </a:r>
            <a:r>
              <a:rPr lang="en-US" sz="800" b="0" i="1" dirty="0">
                <a:solidFill>
                  <a:srgbClr val="222222"/>
                </a:solidFill>
                <a:effectLst/>
                <a:latin typeface="Arial" panose="020B0604020202020204" pitchFamily="34" charset="0"/>
              </a:rPr>
              <a:t>Mis Quarterly</a:t>
            </a:r>
            <a:r>
              <a:rPr lang="en-US" sz="800" b="0" i="0" dirty="0">
                <a:solidFill>
                  <a:srgbClr val="222222"/>
                </a:solidFill>
                <a:effectLst/>
                <a:latin typeface="Arial" panose="020B0604020202020204" pitchFamily="34" charset="0"/>
              </a:rPr>
              <a:t> (2010): 373-396.</a:t>
            </a:r>
          </a:p>
          <a:p>
            <a:pPr algn="l">
              <a:tabLst>
                <a:tab pos="457200" algn="l"/>
              </a:tabLst>
            </a:pPr>
            <a:r>
              <a:rPr lang="en-US" sz="800" b="0" i="0" dirty="0" err="1">
                <a:solidFill>
                  <a:srgbClr val="222222"/>
                </a:solidFill>
                <a:effectLst/>
                <a:latin typeface="Arial" panose="020B0604020202020204" pitchFamily="34" charset="0"/>
              </a:rPr>
              <a:t>Saygin</a:t>
            </a:r>
            <a:r>
              <a:rPr lang="en-US" sz="800" b="0" i="0" dirty="0">
                <a:solidFill>
                  <a:srgbClr val="222222"/>
                </a:solidFill>
                <a:effectLst/>
                <a:latin typeface="Arial" panose="020B0604020202020204" pitchFamily="34" charset="0"/>
              </a:rPr>
              <a:t>, </a:t>
            </a:r>
            <a:r>
              <a:rPr lang="en-US" sz="800" b="0" i="0" dirty="0" err="1">
                <a:solidFill>
                  <a:srgbClr val="222222"/>
                </a:solidFill>
                <a:effectLst/>
                <a:latin typeface="Arial" panose="020B0604020202020204" pitchFamily="34" charset="0"/>
              </a:rPr>
              <a:t>Ayse</a:t>
            </a:r>
            <a:r>
              <a:rPr lang="en-US" sz="800" b="0" i="0" dirty="0">
                <a:solidFill>
                  <a:srgbClr val="222222"/>
                </a:solidFill>
                <a:effectLst/>
                <a:latin typeface="Arial" panose="020B0604020202020204" pitchFamily="34" charset="0"/>
              </a:rPr>
              <a:t> Pinar, et al. "The thing that should not be: predictive coding and the uncanny valley in perceiving human and humanoid robot actions." </a:t>
            </a:r>
            <a:r>
              <a:rPr lang="en-US" sz="800" b="0" i="1" dirty="0">
                <a:solidFill>
                  <a:srgbClr val="222222"/>
                </a:solidFill>
                <a:effectLst/>
                <a:latin typeface="Arial" panose="020B0604020202020204" pitchFamily="34" charset="0"/>
              </a:rPr>
              <a:t>Social cognitive and affective neuroscience</a:t>
            </a:r>
            <a:r>
              <a:rPr lang="en-US" sz="800" b="0" i="0" dirty="0">
                <a:solidFill>
                  <a:srgbClr val="222222"/>
                </a:solidFill>
                <a:effectLst/>
                <a:latin typeface="Arial" panose="020B0604020202020204" pitchFamily="34" charset="0"/>
              </a:rPr>
              <a:t> 7.4 (2012): 413-422.</a:t>
            </a:r>
          </a:p>
          <a:p>
            <a:pPr algn="l">
              <a:tabLst>
                <a:tab pos="457200" algn="l"/>
              </a:tabLst>
            </a:pPr>
            <a:r>
              <a:rPr lang="en-US" sz="800" b="0" i="0" dirty="0">
                <a:solidFill>
                  <a:srgbClr val="222222"/>
                </a:solidFill>
                <a:effectLst/>
                <a:latin typeface="Arial" panose="020B0604020202020204" pitchFamily="34" charset="0"/>
              </a:rPr>
              <a:t>King-Casas, Brooks, et al. "Getting to know you: reputation and trust in a two-person economic exchange." </a:t>
            </a:r>
            <a:r>
              <a:rPr lang="en-US" sz="800" b="0" i="1" dirty="0">
                <a:solidFill>
                  <a:srgbClr val="222222"/>
                </a:solidFill>
                <a:effectLst/>
                <a:latin typeface="Arial" panose="020B0604020202020204" pitchFamily="34" charset="0"/>
              </a:rPr>
              <a:t>Science</a:t>
            </a:r>
            <a:r>
              <a:rPr lang="en-US" sz="800" b="0" i="0" dirty="0">
                <a:solidFill>
                  <a:srgbClr val="222222"/>
                </a:solidFill>
                <a:effectLst/>
                <a:latin typeface="Arial" panose="020B0604020202020204" pitchFamily="34" charset="0"/>
              </a:rPr>
              <a:t> 308.5718 (2005): 78-83.</a:t>
            </a:r>
            <a:endParaRPr lang="en-US" sz="800" dirty="0">
              <a:latin typeface="+mn-lt"/>
            </a:endParaRPr>
          </a:p>
        </p:txBody>
      </p:sp>
    </p:spTree>
    <p:extLst>
      <p:ext uri="{BB962C8B-B14F-4D97-AF65-F5344CB8AC3E}">
        <p14:creationId xmlns:p14="http://schemas.microsoft.com/office/powerpoint/2010/main" val="454902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B73FE-2D30-E85E-7616-151F0AD6004A}"/>
              </a:ext>
            </a:extLst>
          </p:cNvPr>
          <p:cNvSpPr>
            <a:spLocks noGrp="1"/>
          </p:cNvSpPr>
          <p:nvPr>
            <p:ph type="title"/>
          </p:nvPr>
        </p:nvSpPr>
        <p:spPr/>
        <p:txBody>
          <a:bodyPr/>
          <a:lstStyle/>
          <a:p>
            <a:r>
              <a:rPr lang="en-US" dirty="0"/>
              <a:t>Trust Calibration</a:t>
            </a:r>
          </a:p>
        </p:txBody>
      </p:sp>
      <p:sp>
        <p:nvSpPr>
          <p:cNvPr id="3" name="Content Placeholder 2">
            <a:extLst>
              <a:ext uri="{FF2B5EF4-FFF2-40B4-BE49-F238E27FC236}">
                <a16:creationId xmlns:a16="http://schemas.microsoft.com/office/drawing/2014/main" id="{BFFBA48A-763E-FBD3-ABE9-0C3681982A93}"/>
              </a:ext>
            </a:extLst>
          </p:cNvPr>
          <p:cNvSpPr>
            <a:spLocks noGrp="1"/>
          </p:cNvSpPr>
          <p:nvPr>
            <p:ph sz="quarter" idx="11"/>
          </p:nvPr>
        </p:nvSpPr>
        <p:spPr>
          <a:xfrm>
            <a:off x="480132" y="1046715"/>
            <a:ext cx="5749218" cy="5075237"/>
          </a:xfrm>
        </p:spPr>
        <p:txBody>
          <a:bodyPr>
            <a:normAutofit lnSpcReduction="10000"/>
          </a:bodyPr>
          <a:lstStyle/>
          <a:p>
            <a:pPr marL="0" indent="0">
              <a:buNone/>
            </a:pPr>
            <a:r>
              <a:rPr lang="en-US" b="1" dirty="0"/>
              <a:t>From measuring to manipulating trust</a:t>
            </a:r>
          </a:p>
          <a:p>
            <a:r>
              <a:rPr lang="en-US" dirty="0"/>
              <a:t>Trust can be affected throughout the lifecycle from training to task execution</a:t>
            </a:r>
          </a:p>
          <a:p>
            <a:r>
              <a:rPr lang="en-US" kern="0" dirty="0"/>
              <a:t>Transparency during task performance</a:t>
            </a:r>
          </a:p>
          <a:p>
            <a:pPr lvl="1"/>
            <a:r>
              <a:rPr lang="en-US" kern="0" dirty="0"/>
              <a:t>Can increase workload</a:t>
            </a:r>
          </a:p>
          <a:p>
            <a:pPr lvl="1"/>
            <a:r>
              <a:rPr lang="en-US" kern="0" dirty="0"/>
              <a:t>Limits information absorption</a:t>
            </a:r>
          </a:p>
          <a:p>
            <a:r>
              <a:rPr lang="en-US" kern="0" dirty="0"/>
              <a:t>Transparency during training / AAR</a:t>
            </a:r>
          </a:p>
          <a:p>
            <a:pPr lvl="1"/>
            <a:r>
              <a:rPr lang="en-US" kern="0" dirty="0"/>
              <a:t>More time to build trust</a:t>
            </a:r>
          </a:p>
          <a:p>
            <a:pPr lvl="1"/>
            <a:r>
              <a:rPr lang="en-US" kern="0" dirty="0"/>
              <a:t>More types of interactions possible</a:t>
            </a:r>
          </a:p>
          <a:p>
            <a:pPr lvl="1"/>
            <a:r>
              <a:rPr lang="en-US" kern="0" dirty="0"/>
              <a:t>Prior interactions add context to interpret</a:t>
            </a:r>
          </a:p>
          <a:p>
            <a:pPr lvl="1"/>
            <a:r>
              <a:rPr lang="en-US" kern="0" dirty="0"/>
              <a:t>Reduces need for transparency communication during task performance</a:t>
            </a:r>
          </a:p>
          <a:p>
            <a:endParaRPr lang="en-US" dirty="0"/>
          </a:p>
        </p:txBody>
      </p:sp>
      <p:pic>
        <p:nvPicPr>
          <p:cNvPr id="5" name="Content Placeholder 4" descr="A screenshot of a video game&#10;&#10;Description automatically generated with medium confidence">
            <a:extLst>
              <a:ext uri="{FF2B5EF4-FFF2-40B4-BE49-F238E27FC236}">
                <a16:creationId xmlns:a16="http://schemas.microsoft.com/office/drawing/2014/main" id="{5721B074-DD65-6EC8-0F57-3179702461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02217" y="1396934"/>
            <a:ext cx="5948043" cy="4588847"/>
          </a:xfrm>
          <a:prstGeom prst="rect">
            <a:avLst/>
          </a:prstGeom>
          <a:noFill/>
          <a:ln w="9525">
            <a:noFill/>
            <a:miter lim="800000"/>
            <a:headEnd/>
            <a:tailEnd/>
          </a:ln>
          <a:effectLst/>
        </p:spPr>
      </p:pic>
    </p:spTree>
    <p:extLst>
      <p:ext uri="{BB962C8B-B14F-4D97-AF65-F5344CB8AC3E}">
        <p14:creationId xmlns:p14="http://schemas.microsoft.com/office/powerpoint/2010/main" val="3283192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75984A9-C8F4-449F-83CA-F7694771AA5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820DC-945F-4810-8547-AFE70CD061B3}"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972FA9B-FC9F-46DC-AC15-DA55EA315969}"/>
              </a:ext>
            </a:extLst>
          </p:cNvPr>
          <p:cNvSpPr>
            <a:spLocks noGrp="1"/>
          </p:cNvSpPr>
          <p:nvPr>
            <p:ph type="title"/>
          </p:nvPr>
        </p:nvSpPr>
        <p:spPr/>
        <p:txBody>
          <a:bodyPr>
            <a:normAutofit/>
          </a:bodyPr>
          <a:lstStyle/>
          <a:p>
            <a:r>
              <a:rPr lang="en-US" dirty="0"/>
              <a:t>HMI Manipulations for Trust Calibration</a:t>
            </a:r>
          </a:p>
        </p:txBody>
      </p:sp>
      <p:sp>
        <p:nvSpPr>
          <p:cNvPr id="3" name="Content Placeholder 2">
            <a:extLst>
              <a:ext uri="{FF2B5EF4-FFF2-40B4-BE49-F238E27FC236}">
                <a16:creationId xmlns:a16="http://schemas.microsoft.com/office/drawing/2014/main" id="{9D1DBE8C-4CCC-4349-A5E1-7F058B6BAA39}"/>
              </a:ext>
            </a:extLst>
          </p:cNvPr>
          <p:cNvSpPr>
            <a:spLocks noGrp="1"/>
          </p:cNvSpPr>
          <p:nvPr>
            <p:ph sz="quarter" idx="11"/>
          </p:nvPr>
        </p:nvSpPr>
        <p:spPr/>
        <p:txBody>
          <a:bodyPr>
            <a:normAutofit lnSpcReduction="10000"/>
          </a:bodyPr>
          <a:lstStyle/>
          <a:p>
            <a:r>
              <a:rPr lang="en-US" dirty="0"/>
              <a:t>Transparency alerts and signals</a:t>
            </a:r>
          </a:p>
          <a:p>
            <a:pPr lvl="1"/>
            <a:r>
              <a:rPr lang="en-US" dirty="0"/>
              <a:t>Audible or visual alerts: can push information relevant to trust judgments</a:t>
            </a:r>
          </a:p>
          <a:p>
            <a:pPr lvl="1"/>
            <a:r>
              <a:rPr lang="en-US" dirty="0"/>
              <a:t>Signals, dials, dashboards: can be available when the human decides to pull information, always on, or can change salience to focus attention</a:t>
            </a:r>
          </a:p>
          <a:p>
            <a:r>
              <a:rPr lang="en-US" dirty="0"/>
              <a:t>Role allocation / levels of automation</a:t>
            </a:r>
          </a:p>
          <a:p>
            <a:pPr lvl="1"/>
            <a:r>
              <a:rPr lang="en-US" dirty="0"/>
              <a:t>Adaptable automation: Operators control the level of AI task involvement</a:t>
            </a:r>
          </a:p>
          <a:p>
            <a:pPr lvl="1"/>
            <a:r>
              <a:rPr lang="en-US" dirty="0"/>
              <a:t>Adaptive automation: AI dynamically adjusts role and task involvement based on operator state and/or environmental conditions</a:t>
            </a:r>
          </a:p>
          <a:p>
            <a:r>
              <a:rPr lang="en-US" dirty="0"/>
              <a:t>Politeness theory</a:t>
            </a:r>
          </a:p>
          <a:p>
            <a:pPr lvl="1"/>
            <a:r>
              <a:rPr lang="en-US" dirty="0"/>
              <a:t>Etiquette: can ease interaction and improve engagement</a:t>
            </a:r>
          </a:p>
          <a:p>
            <a:pPr lvl="1"/>
            <a:r>
              <a:rPr lang="en-US" dirty="0"/>
              <a:t>Tone: </a:t>
            </a:r>
            <a:r>
              <a:rPr lang="en-US" i="1" dirty="0"/>
              <a:t>face threat</a:t>
            </a:r>
            <a:r>
              <a:rPr lang="en-US" dirty="0"/>
              <a:t> from varied framing of utterances can establish power relationships and mitigate disuse, or encourage scrutiny of AI and mitigate misuse/abuse</a:t>
            </a:r>
          </a:p>
        </p:txBody>
      </p:sp>
      <p:sp>
        <p:nvSpPr>
          <p:cNvPr id="4" name="Date Placeholder 3">
            <a:extLst>
              <a:ext uri="{FF2B5EF4-FFF2-40B4-BE49-F238E27FC236}">
                <a16:creationId xmlns:a16="http://schemas.microsoft.com/office/drawing/2014/main" id="{1D64703A-9A9F-41B0-99A3-126C3746D195}"/>
              </a:ext>
            </a:extLst>
          </p:cNvPr>
          <p:cNvSpPr>
            <a:spLocks noGrp="1"/>
          </p:cNvSpPr>
          <p:nvPr>
            <p:ph type="dt" sz="half"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415886-3820-4DF3-ACED-98B181A3A239}" type="datetime1">
              <a:rPr kumimoji="0" lang="en-US" sz="1200" b="0" i="0" u="none" strike="noStrike" kern="1200" cap="none" spc="0" normalizeH="0" baseline="0" noProof="0" smtClean="0">
                <a:ln>
                  <a:noFill/>
                </a:ln>
                <a:solidFill>
                  <a:srgbClr val="44546A">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11/9/2023</a:t>
            </a:fld>
            <a:endParaRPr kumimoji="0" lang="en-US" sz="1200" b="0" i="0" u="none" strike="noStrike" kern="1200" cap="none" spc="0" normalizeH="0" baseline="0" noProof="0" dirty="0">
              <a:ln>
                <a:noFill/>
              </a:ln>
              <a:solidFill>
                <a:srgbClr val="44546A">
                  <a:tint val="75000"/>
                </a:srgbClr>
              </a:solidFill>
              <a:effectLst/>
              <a:uLnTx/>
              <a:uFillTx/>
              <a:latin typeface="Calibri"/>
              <a:ea typeface="+mn-ea"/>
              <a:cs typeface="+mn-cs"/>
            </a:endParaRPr>
          </a:p>
        </p:txBody>
      </p:sp>
    </p:spTree>
    <p:extLst>
      <p:ext uri="{BB962C8B-B14F-4D97-AF65-F5344CB8AC3E}">
        <p14:creationId xmlns:p14="http://schemas.microsoft.com/office/powerpoint/2010/main" val="1767663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A0E9-CF88-C0E4-CB66-C84B7C1934AA}"/>
              </a:ext>
            </a:extLst>
          </p:cNvPr>
          <p:cNvSpPr>
            <a:spLocks noGrp="1"/>
          </p:cNvSpPr>
          <p:nvPr>
            <p:ph type="title"/>
          </p:nvPr>
        </p:nvSpPr>
        <p:spPr/>
        <p:txBody>
          <a:bodyPr/>
          <a:lstStyle/>
          <a:p>
            <a:r>
              <a:rPr lang="en-US" dirty="0"/>
              <a:t>HMI Politeness</a:t>
            </a:r>
          </a:p>
        </p:txBody>
      </p:sp>
      <p:sp>
        <p:nvSpPr>
          <p:cNvPr id="3" name="Content Placeholder 2">
            <a:extLst>
              <a:ext uri="{FF2B5EF4-FFF2-40B4-BE49-F238E27FC236}">
                <a16:creationId xmlns:a16="http://schemas.microsoft.com/office/drawing/2014/main" id="{F98B9467-7A4F-6B1C-F008-B2B7D766C843}"/>
              </a:ext>
            </a:extLst>
          </p:cNvPr>
          <p:cNvSpPr>
            <a:spLocks noGrp="1"/>
          </p:cNvSpPr>
          <p:nvPr>
            <p:ph sz="quarter" idx="11"/>
          </p:nvPr>
        </p:nvSpPr>
        <p:spPr/>
        <p:txBody>
          <a:bodyPr>
            <a:normAutofit fontScale="92500" lnSpcReduction="10000"/>
          </a:bodyPr>
          <a:lstStyle/>
          <a:p>
            <a:r>
              <a:rPr lang="en-US" dirty="0"/>
              <a:t>Etiquette: prescribed and proscribed behaviors</a:t>
            </a:r>
          </a:p>
          <a:p>
            <a:pPr lvl="1"/>
            <a:r>
              <a:rPr lang="en-US" dirty="0"/>
              <a:t>People interpret these to assign meaning and intent to actions</a:t>
            </a:r>
          </a:p>
          <a:p>
            <a:pPr lvl="1"/>
            <a:r>
              <a:rPr lang="en-US" dirty="0"/>
              <a:t>Adherence to etiquette influences affective trust</a:t>
            </a:r>
          </a:p>
          <a:p>
            <a:pPr lvl="1"/>
            <a:r>
              <a:rPr lang="en-US" dirty="0"/>
              <a:t>Scaling information salience according to urgency </a:t>
            </a:r>
          </a:p>
          <a:p>
            <a:pPr lvl="1"/>
            <a:r>
              <a:rPr lang="en-US" dirty="0"/>
              <a:t>No false alarms, a trusted partner doesn’t “cry wolf”</a:t>
            </a:r>
          </a:p>
          <a:p>
            <a:pPr lvl="1"/>
            <a:r>
              <a:rPr lang="en-US" dirty="0"/>
              <a:t>Using in-group markers</a:t>
            </a:r>
          </a:p>
          <a:p>
            <a:r>
              <a:rPr lang="en-US" kern="0" dirty="0"/>
              <a:t>Face Threat</a:t>
            </a:r>
          </a:p>
          <a:p>
            <a:pPr lvl="1"/>
            <a:r>
              <a:rPr lang="en-US" kern="0" dirty="0"/>
              <a:t>Threat to social standing: criticism or reprimands, interruptions, apologies, improper address</a:t>
            </a:r>
          </a:p>
          <a:p>
            <a:pPr lvl="1"/>
            <a:r>
              <a:rPr lang="en-US" kern="0" dirty="0"/>
              <a:t>Threat to autonomy: orders versus requests, offers to help, social expressions of thanks</a:t>
            </a:r>
            <a:endParaRPr lang="en-US" sz="2100" kern="0" dirty="0"/>
          </a:p>
          <a:p>
            <a:r>
              <a:rPr lang="en-US" kern="0" dirty="0"/>
              <a:t>Personality Matching</a:t>
            </a:r>
          </a:p>
          <a:p>
            <a:pPr lvl="1"/>
            <a:r>
              <a:rPr lang="en-US" kern="0" dirty="0"/>
              <a:t>Similarity in personality increases trust</a:t>
            </a:r>
          </a:p>
          <a:p>
            <a:r>
              <a:rPr lang="en-US" kern="0" dirty="0"/>
              <a:t>Tone</a:t>
            </a:r>
          </a:p>
          <a:p>
            <a:pPr lvl="1"/>
            <a:r>
              <a:rPr lang="en-US" kern="0" dirty="0"/>
              <a:t>Establishing authority or power relationship in either direction, indicating urgency or uncertainty</a:t>
            </a:r>
          </a:p>
        </p:txBody>
      </p:sp>
      <p:sp>
        <p:nvSpPr>
          <p:cNvPr id="4" name="TextBox 3">
            <a:extLst>
              <a:ext uri="{FF2B5EF4-FFF2-40B4-BE49-F238E27FC236}">
                <a16:creationId xmlns:a16="http://schemas.microsoft.com/office/drawing/2014/main" id="{26AE99CC-AF25-F7F7-ED92-396293D832D5}"/>
              </a:ext>
            </a:extLst>
          </p:cNvPr>
          <p:cNvSpPr txBox="1"/>
          <p:nvPr/>
        </p:nvSpPr>
        <p:spPr>
          <a:xfrm>
            <a:off x="2817462" y="6642556"/>
            <a:ext cx="7125527" cy="215444"/>
          </a:xfrm>
          <a:prstGeom prst="rect">
            <a:avLst/>
          </a:prstGeom>
          <a:noFill/>
        </p:spPr>
        <p:txBody>
          <a:bodyPr wrap="square" rtlCol="0">
            <a:spAutoFit/>
          </a:bodyPr>
          <a:lstStyle/>
          <a:p>
            <a:pPr algn="l">
              <a:tabLst>
                <a:tab pos="457200" algn="l"/>
              </a:tabLst>
            </a:pPr>
            <a:r>
              <a:rPr lang="en-US" sz="800" b="0" i="0" dirty="0">
                <a:solidFill>
                  <a:srgbClr val="222222"/>
                </a:solidFill>
                <a:effectLst/>
                <a:latin typeface="Arial" panose="020B0604020202020204" pitchFamily="34" charset="0"/>
              </a:rPr>
              <a:t>Raja Parasuraman and Christopher A. Miller. 2004. Trust and etiquette in high-criticality automated systems. </a:t>
            </a:r>
            <a:r>
              <a:rPr lang="en-US" sz="800" b="0" i="0" dirty="0" err="1">
                <a:solidFill>
                  <a:srgbClr val="222222"/>
                </a:solidFill>
                <a:effectLst/>
                <a:latin typeface="Arial" panose="020B0604020202020204" pitchFamily="34" charset="0"/>
              </a:rPr>
              <a:t>Commun</a:t>
            </a:r>
            <a:r>
              <a:rPr lang="en-US" sz="800" b="0" i="0" dirty="0">
                <a:solidFill>
                  <a:srgbClr val="222222"/>
                </a:solidFill>
                <a:effectLst/>
                <a:latin typeface="Arial" panose="020B0604020202020204" pitchFamily="34" charset="0"/>
              </a:rPr>
              <a:t>. ACM 47, 4 (April 2004), 51–55.</a:t>
            </a:r>
            <a:endParaRPr lang="en-US" sz="800" dirty="0">
              <a:latin typeface="+mn-lt"/>
            </a:endParaRPr>
          </a:p>
        </p:txBody>
      </p:sp>
    </p:spTree>
    <p:extLst>
      <p:ext uri="{BB962C8B-B14F-4D97-AF65-F5344CB8AC3E}">
        <p14:creationId xmlns:p14="http://schemas.microsoft.com/office/powerpoint/2010/main" val="388612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12C5-A597-77CF-14EE-1FE48763F0A8}"/>
              </a:ext>
            </a:extLst>
          </p:cNvPr>
          <p:cNvSpPr>
            <a:spLocks noGrp="1"/>
          </p:cNvSpPr>
          <p:nvPr>
            <p:ph type="title"/>
          </p:nvPr>
        </p:nvSpPr>
        <p:spPr/>
        <p:txBody>
          <a:bodyPr/>
          <a:lstStyle/>
          <a:p>
            <a:r>
              <a:rPr lang="en-US" dirty="0"/>
              <a:t>Audience</a:t>
            </a:r>
          </a:p>
        </p:txBody>
      </p:sp>
      <p:sp>
        <p:nvSpPr>
          <p:cNvPr id="3" name="Content Placeholder 2">
            <a:extLst>
              <a:ext uri="{FF2B5EF4-FFF2-40B4-BE49-F238E27FC236}">
                <a16:creationId xmlns:a16="http://schemas.microsoft.com/office/drawing/2014/main" id="{E1493494-0684-5C50-8369-F740144AADB5}"/>
              </a:ext>
            </a:extLst>
          </p:cNvPr>
          <p:cNvSpPr>
            <a:spLocks noGrp="1"/>
          </p:cNvSpPr>
          <p:nvPr>
            <p:ph sz="quarter" idx="11"/>
          </p:nvPr>
        </p:nvSpPr>
        <p:spPr/>
        <p:txBody>
          <a:bodyPr/>
          <a:lstStyle/>
          <a:p>
            <a:r>
              <a:rPr lang="en-US" dirty="0"/>
              <a:t>Operational users</a:t>
            </a:r>
          </a:p>
          <a:p>
            <a:pPr lvl="1"/>
            <a:r>
              <a:rPr lang="en-US" dirty="0"/>
              <a:t>When should I trust AI?</a:t>
            </a:r>
          </a:p>
          <a:p>
            <a:pPr lvl="1"/>
            <a:endParaRPr lang="en-US" dirty="0"/>
          </a:p>
          <a:p>
            <a:r>
              <a:rPr lang="en-US" dirty="0"/>
              <a:t>AI creators</a:t>
            </a:r>
          </a:p>
          <a:p>
            <a:pPr lvl="1"/>
            <a:r>
              <a:rPr lang="en-US" dirty="0"/>
              <a:t>How can we make trustworthy AI?</a:t>
            </a:r>
          </a:p>
          <a:p>
            <a:pPr lvl="1"/>
            <a:endParaRPr lang="en-US" dirty="0"/>
          </a:p>
          <a:p>
            <a:r>
              <a:rPr lang="en-US" dirty="0"/>
              <a:t>Training and simulation developers</a:t>
            </a:r>
          </a:p>
          <a:p>
            <a:pPr lvl="1"/>
            <a:r>
              <a:rPr lang="en-US" dirty="0"/>
              <a:t>How can we validate the AI?</a:t>
            </a:r>
          </a:p>
          <a:p>
            <a:pPr lvl="1"/>
            <a:endParaRPr lang="en-US" dirty="0"/>
          </a:p>
          <a:p>
            <a:r>
              <a:rPr lang="en-US" dirty="0"/>
              <a:t>AI requirements writers</a:t>
            </a:r>
          </a:p>
          <a:p>
            <a:pPr lvl="1"/>
            <a:r>
              <a:rPr lang="en-US" dirty="0"/>
              <a:t>What tests and metrics describe trusted AI?</a:t>
            </a:r>
          </a:p>
        </p:txBody>
      </p:sp>
    </p:spTree>
    <p:extLst>
      <p:ext uri="{BB962C8B-B14F-4D97-AF65-F5344CB8AC3E}">
        <p14:creationId xmlns:p14="http://schemas.microsoft.com/office/powerpoint/2010/main" val="2188955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AE19-1F42-9FEE-454F-EBA78959A79A}"/>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458F7954-241B-3F1B-D8B1-CB84D392DA44}"/>
              </a:ext>
            </a:extLst>
          </p:cNvPr>
          <p:cNvSpPr>
            <a:spLocks noGrp="1"/>
          </p:cNvSpPr>
          <p:nvPr>
            <p:ph sz="quarter" idx="11"/>
          </p:nvPr>
        </p:nvSpPr>
        <p:spPr/>
        <p:txBody>
          <a:bodyPr/>
          <a:lstStyle/>
          <a:p>
            <a:r>
              <a:rPr lang="en-US" dirty="0"/>
              <a:t>Cost to determine whether AI is trustworthy</a:t>
            </a:r>
          </a:p>
        </p:txBody>
      </p:sp>
      <p:pic>
        <p:nvPicPr>
          <p:cNvPr id="5" name="Picture 4" descr="Chart&#10;&#10;Description automatically generated with medium confidence">
            <a:extLst>
              <a:ext uri="{FF2B5EF4-FFF2-40B4-BE49-F238E27FC236}">
                <a16:creationId xmlns:a16="http://schemas.microsoft.com/office/drawing/2014/main" id="{CB0B2F0D-1DDA-F5AF-25FE-745C76A91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24940" y="3223259"/>
            <a:ext cx="9342120" cy="2400301"/>
          </a:xfrm>
          <a:prstGeom prst="rect">
            <a:avLst/>
          </a:prstGeom>
          <a:ln>
            <a:noFill/>
          </a:ln>
          <a:effectLst>
            <a:softEdge rad="112500"/>
          </a:effectLst>
        </p:spPr>
      </p:pic>
    </p:spTree>
    <p:extLst>
      <p:ext uri="{BB962C8B-B14F-4D97-AF65-F5344CB8AC3E}">
        <p14:creationId xmlns:p14="http://schemas.microsoft.com/office/powerpoint/2010/main" val="2408894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eaLnBrk="0" fontAlgn="base" hangingPunct="0">
              <a:spcBef>
                <a:spcPct val="0"/>
              </a:spcBef>
              <a:spcAft>
                <a:spcPct val="0"/>
              </a:spcAft>
              <a:defRPr/>
            </a:pPr>
            <a:fld id="{02033CD2-4F26-4E6A-B249-72E0C307F15C}" type="slidenum">
              <a:rPr lang="en-US">
                <a:solidFill>
                  <a:srgbClr val="FFFFFF"/>
                </a:solidFill>
                <a:latin typeface="Calibri"/>
                <a:ea typeface="ヒラギノ角ゴ Pro W3" pitchFamily="28" charset="-128"/>
              </a:rPr>
              <a:pPr eaLnBrk="0" fontAlgn="base" hangingPunct="0">
                <a:spcBef>
                  <a:spcPct val="0"/>
                </a:spcBef>
                <a:spcAft>
                  <a:spcPct val="0"/>
                </a:spcAft>
                <a:defRPr/>
              </a:pPr>
              <a:t>41</a:t>
            </a:fld>
            <a:endParaRPr lang="en-US">
              <a:solidFill>
                <a:srgbClr val="FFFFFF"/>
              </a:solidFill>
              <a:latin typeface="Calibri"/>
              <a:ea typeface="ヒラギノ角ゴ Pro W3" pitchFamily="28" charset="-128"/>
            </a:endParaRPr>
          </a:p>
        </p:txBody>
      </p:sp>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sz="quarter" idx="11"/>
          </p:nvPr>
        </p:nvSpPr>
        <p:spPr/>
        <p:txBody>
          <a:bodyPr/>
          <a:lstStyle/>
          <a:p>
            <a:pPr marL="0" indent="0">
              <a:buNone/>
            </a:pPr>
            <a:r>
              <a:rPr lang="en-US" sz="2000" b="1" i="1" dirty="0"/>
              <a:t>Challenge:</a:t>
            </a:r>
          </a:p>
          <a:p>
            <a:r>
              <a:rPr lang="en-US" sz="2000" dirty="0"/>
              <a:t>Nontrivial autonomous systems are too complex to fully test or verify through formal means</a:t>
            </a:r>
          </a:p>
          <a:p>
            <a:pPr lvl="1"/>
            <a:r>
              <a:rPr lang="en-US" sz="2000" dirty="0"/>
              <a:t>High dimensional, massive state space </a:t>
            </a:r>
          </a:p>
          <a:p>
            <a:pPr lvl="1"/>
            <a:r>
              <a:rPr lang="en-US" sz="2000" dirty="0"/>
              <a:t>Adaptive, learning systems that can change their behavior</a:t>
            </a:r>
          </a:p>
          <a:p>
            <a:pPr lvl="1"/>
            <a:r>
              <a:rPr lang="en-US" sz="2000" dirty="0"/>
              <a:t>Current formal methods rely on strong simplifying assumptions</a:t>
            </a:r>
          </a:p>
          <a:p>
            <a:pPr lvl="1"/>
            <a:r>
              <a:rPr lang="en-US" sz="2000" dirty="0"/>
              <a:t>Empirical testing is costly and provides no completeness guarantees</a:t>
            </a:r>
          </a:p>
          <a:p>
            <a:pPr marL="0" indent="0">
              <a:buNone/>
            </a:pPr>
            <a:r>
              <a:rPr lang="en-US" sz="2000" b="1" i="1" dirty="0"/>
              <a:t>Approach: Formal methods guide optimal planning of empirical tests</a:t>
            </a:r>
          </a:p>
          <a:p>
            <a:r>
              <a:rPr lang="en-US" sz="2000" dirty="0"/>
              <a:t>Formally verified recovery controllers – watch for </a:t>
            </a:r>
            <a:br>
              <a:rPr lang="en-US" sz="2000" dirty="0"/>
            </a:br>
            <a:r>
              <a:rPr lang="en-US" sz="2000" dirty="0"/>
              <a:t>safety violations and bring system to a safe state</a:t>
            </a:r>
          </a:p>
          <a:p>
            <a:r>
              <a:rPr lang="en-US" sz="2000" dirty="0"/>
              <a:t>Formal verification assumptions drive intelligent </a:t>
            </a:r>
            <a:br>
              <a:rPr lang="en-US" sz="2000" dirty="0"/>
            </a:br>
            <a:r>
              <a:rPr lang="en-US" sz="2000" dirty="0"/>
              <a:t>test optimization</a:t>
            </a:r>
          </a:p>
          <a:p>
            <a:pPr lvl="1"/>
            <a:r>
              <a:rPr lang="en-US" sz="1800" dirty="0"/>
              <a:t>Tests only need to probe those aspects of the system not covered by formal verification</a:t>
            </a:r>
          </a:p>
          <a:p>
            <a:pPr lvl="1"/>
            <a:r>
              <a:rPr lang="en-US" sz="1800" dirty="0"/>
              <a:t>Employs multiple strategies to reduce the number of dimensions and the size of the search space</a:t>
            </a:r>
          </a:p>
          <a:p>
            <a:pPr lvl="1"/>
            <a:r>
              <a:rPr lang="en-US" sz="1800" dirty="0"/>
              <a:t>Then employs an optimization algorithm to rapidly find and explore the failure surface of a system</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1187" y="2990849"/>
            <a:ext cx="3840813" cy="1801524"/>
          </a:xfrm>
          <a:prstGeom prst="rect">
            <a:avLst/>
          </a:prstGeom>
        </p:spPr>
      </p:pic>
    </p:spTree>
    <p:extLst>
      <p:ext uri="{BB962C8B-B14F-4D97-AF65-F5344CB8AC3E}">
        <p14:creationId xmlns:p14="http://schemas.microsoft.com/office/powerpoint/2010/main" val="4219000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eaLnBrk="0" fontAlgn="base" hangingPunct="0">
              <a:spcBef>
                <a:spcPct val="0"/>
              </a:spcBef>
              <a:spcAft>
                <a:spcPct val="0"/>
              </a:spcAft>
              <a:defRPr/>
            </a:pPr>
            <a:fld id="{02033CD2-4F26-4E6A-B249-72E0C307F15C}" type="slidenum">
              <a:rPr lang="en-US">
                <a:solidFill>
                  <a:srgbClr val="FFFFFF"/>
                </a:solidFill>
                <a:latin typeface="Calibri"/>
                <a:ea typeface="ヒラギノ角ゴ Pro W3" pitchFamily="28" charset="-128"/>
              </a:rPr>
              <a:pPr eaLnBrk="0" fontAlgn="base" hangingPunct="0">
                <a:spcBef>
                  <a:spcPct val="0"/>
                </a:spcBef>
                <a:spcAft>
                  <a:spcPct val="0"/>
                </a:spcAft>
                <a:defRPr/>
              </a:pPr>
              <a:t>42</a:t>
            </a:fld>
            <a:endParaRPr lang="en-US">
              <a:solidFill>
                <a:srgbClr val="FFFFFF"/>
              </a:solidFill>
              <a:latin typeface="Calibri"/>
              <a:ea typeface="ヒラギノ角ゴ Pro W3" pitchFamily="28" charset="-128"/>
            </a:endParaRPr>
          </a:p>
        </p:txBody>
      </p:sp>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sz="quarter" idx="11"/>
          </p:nvPr>
        </p:nvSpPr>
        <p:spPr/>
        <p:txBody>
          <a:bodyPr/>
          <a:lstStyle/>
          <a:p>
            <a:r>
              <a:rPr lang="en-US" sz="2200" dirty="0"/>
              <a:t>Treat safety testing as an optimization problem:</a:t>
            </a:r>
          </a:p>
          <a:p>
            <a:pPr lvl="1"/>
            <a:r>
              <a:rPr lang="en-US" sz="1900" dirty="0"/>
              <a:t>Define a “robustness function” which is minimal at the point that the system fails. </a:t>
            </a:r>
          </a:p>
          <a:p>
            <a:pPr lvl="1"/>
            <a:r>
              <a:rPr lang="en-US" sz="1900" dirty="0"/>
              <a:t>Formally analyze the robustness function to predict conditions that may lead to failure</a:t>
            </a:r>
          </a:p>
          <a:p>
            <a:pPr lvl="1"/>
            <a:r>
              <a:rPr lang="en-US" sz="1900" dirty="0"/>
              <a:t>Minimize the number of tests/samples to expand failure points into a failure manifold or “surface”</a:t>
            </a:r>
          </a:p>
          <a:p>
            <a:r>
              <a:rPr lang="en-US" sz="2200" dirty="0"/>
              <a:t>Results</a:t>
            </a:r>
          </a:p>
          <a:p>
            <a:pPr lvl="1"/>
            <a:r>
              <a:rPr lang="en-US" sz="1900" dirty="0"/>
              <a:t>Tested against an autonomy controller for collision avoidance on unmanned aircraft</a:t>
            </a:r>
          </a:p>
          <a:p>
            <a:pPr lvl="1"/>
            <a:r>
              <a:rPr lang="en-US" sz="1900" dirty="0"/>
              <a:t>Size of the test space: ~10</a:t>
            </a:r>
            <a:r>
              <a:rPr lang="en-US" sz="1900" baseline="30000" dirty="0"/>
              <a:t>12</a:t>
            </a:r>
            <a:r>
              <a:rPr lang="en-US" sz="1900" dirty="0"/>
              <a:t> possible states to test</a:t>
            </a:r>
          </a:p>
          <a:p>
            <a:pPr lvl="1"/>
            <a:r>
              <a:rPr lang="en-US" sz="1900" dirty="0"/>
              <a:t>Traditional testing: 0.01% of tests were able to find a failure condition</a:t>
            </a:r>
          </a:p>
          <a:p>
            <a:pPr lvl="1"/>
            <a:r>
              <a:rPr lang="en-US" sz="1900" dirty="0"/>
              <a:t>Formally guided empirical testing: 53% of the tests were able to find failures</a:t>
            </a:r>
          </a:p>
          <a:p>
            <a:r>
              <a:rPr lang="en-US" sz="2100" dirty="0"/>
              <a:t>Conclusion</a:t>
            </a:r>
          </a:p>
          <a:p>
            <a:pPr lvl="1"/>
            <a:r>
              <a:rPr lang="en-US" sz="1900" dirty="0"/>
              <a:t>Intelligent test design combines formal methods and guided empirical testing</a:t>
            </a:r>
          </a:p>
          <a:p>
            <a:pPr lvl="1"/>
            <a:r>
              <a:rPr lang="en-US" sz="1900" b="1" dirty="0"/>
              <a:t>It is feasible to verify the </a:t>
            </a:r>
            <a:r>
              <a:rPr lang="en-US" sz="1900" b="1" i="1" dirty="0"/>
              <a:t>trustworthiness</a:t>
            </a:r>
            <a:r>
              <a:rPr lang="en-US" sz="1900" b="1" dirty="0"/>
              <a:t> of complex autonomous systems</a:t>
            </a:r>
          </a:p>
          <a:p>
            <a:pPr lvl="1"/>
            <a:endParaRPr lang="en-US" dirty="0"/>
          </a:p>
        </p:txBody>
      </p:sp>
    </p:spTree>
    <p:extLst>
      <p:ext uri="{BB962C8B-B14F-4D97-AF65-F5344CB8AC3E}">
        <p14:creationId xmlns:p14="http://schemas.microsoft.com/office/powerpoint/2010/main" val="456656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61F9-5C10-6B6C-FC14-454FBBA18857}"/>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5B4282CB-1CCC-A056-8945-70F620C6AF8E}"/>
              </a:ext>
            </a:extLst>
          </p:cNvPr>
          <p:cNvSpPr>
            <a:spLocks noGrp="1"/>
          </p:cNvSpPr>
          <p:nvPr>
            <p:ph sz="quarter" idx="11"/>
          </p:nvPr>
        </p:nvSpPr>
        <p:spPr>
          <a:xfrm>
            <a:off x="480132" y="1046715"/>
            <a:ext cx="11250613" cy="3891045"/>
          </a:xfrm>
        </p:spPr>
        <p:txBody>
          <a:bodyPr>
            <a:normAutofit fontScale="92500" lnSpcReduction="20000"/>
          </a:bodyPr>
          <a:lstStyle/>
          <a:p>
            <a:r>
              <a:rPr lang="en-US" dirty="0"/>
              <a:t>Rapid Airfield Damage Assessment</a:t>
            </a:r>
          </a:p>
          <a:p>
            <a:pPr lvl="1"/>
            <a:r>
              <a:rPr lang="en-US" dirty="0"/>
              <a:t>Assess paved surfaces (airfields, taxiways, etc.) after an attack to develop an initial repair plan </a:t>
            </a:r>
          </a:p>
          <a:p>
            <a:pPr lvl="1"/>
            <a:r>
              <a:rPr lang="en-US" dirty="0"/>
              <a:t>Locate damage (craters, spall, etc.) and unexploded ordnance (UXO) </a:t>
            </a:r>
          </a:p>
          <a:p>
            <a:r>
              <a:rPr lang="en-US" dirty="0"/>
              <a:t>Dataset Challenges</a:t>
            </a:r>
          </a:p>
          <a:p>
            <a:pPr lvl="1"/>
            <a:r>
              <a:rPr lang="en-US" dirty="0"/>
              <a:t>Blowing up runways to gather empirical data is expensive</a:t>
            </a:r>
          </a:p>
          <a:p>
            <a:pPr lvl="1"/>
            <a:r>
              <a:rPr lang="en-US" dirty="0"/>
              <a:t>Need datasets covering a wide variety of environmental conditions</a:t>
            </a:r>
          </a:p>
          <a:p>
            <a:pPr lvl="1"/>
            <a:r>
              <a:rPr lang="en-US" dirty="0"/>
              <a:t>Lighting (time of day, clouds…), Weather (rain, snow…)</a:t>
            </a:r>
          </a:p>
          <a:p>
            <a:pPr lvl="1"/>
            <a:r>
              <a:rPr lang="en-US" dirty="0"/>
              <a:t>Types and age of pavement, Marks on pavement (painted lines, spills, tire marks)</a:t>
            </a:r>
          </a:p>
          <a:p>
            <a:r>
              <a:rPr lang="en-US" dirty="0"/>
              <a:t>Synthetic Dataset Creation</a:t>
            </a:r>
          </a:p>
          <a:p>
            <a:pPr lvl="1"/>
            <a:r>
              <a:rPr lang="en-US" dirty="0"/>
              <a:t>Model a damaged airfield in a very high-fidelity 3D engine (e.g. Unity)</a:t>
            </a:r>
          </a:p>
          <a:p>
            <a:pPr lvl="1"/>
            <a:r>
              <a:rPr lang="en-US" dirty="0"/>
              <a:t>Generate training datasets from the 3D model</a:t>
            </a:r>
          </a:p>
        </p:txBody>
      </p:sp>
      <p:pic>
        <p:nvPicPr>
          <p:cNvPr id="4" name="Picture 1" descr="page2image3229312">
            <a:extLst>
              <a:ext uri="{FF2B5EF4-FFF2-40B4-BE49-F238E27FC236}">
                <a16:creationId xmlns:a16="http://schemas.microsoft.com/office/drawing/2014/main" id="{54769AD8-3B4E-0D76-50BC-C2051FC1A3F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937760"/>
            <a:ext cx="2563522" cy="192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page2image3232224">
            <a:extLst>
              <a:ext uri="{FF2B5EF4-FFF2-40B4-BE49-F238E27FC236}">
                <a16:creationId xmlns:a16="http://schemas.microsoft.com/office/drawing/2014/main" id="{E4F394CC-9BCF-16A8-72C9-8ABDE59589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4889" y="4937760"/>
            <a:ext cx="2567765" cy="1920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page2image3234304">
            <a:extLst>
              <a:ext uri="{FF2B5EF4-FFF2-40B4-BE49-F238E27FC236}">
                <a16:creationId xmlns:a16="http://schemas.microsoft.com/office/drawing/2014/main" id="{06D2D3D2-4B5D-6D8A-FBDB-16BDC757D5C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54021" y="4937760"/>
            <a:ext cx="3431539" cy="19202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indoor, sitting, table, bottle&#10;&#10;Description automatically generated">
            <a:extLst>
              <a:ext uri="{FF2B5EF4-FFF2-40B4-BE49-F238E27FC236}">
                <a16:creationId xmlns:a16="http://schemas.microsoft.com/office/drawing/2014/main" id="{B6D7E295-95FE-C892-B0E0-CC65C929E7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6927" y="4937760"/>
            <a:ext cx="2695073" cy="1920240"/>
          </a:xfrm>
          <a:prstGeom prst="rect">
            <a:avLst/>
          </a:prstGeom>
        </p:spPr>
      </p:pic>
    </p:spTree>
    <p:extLst>
      <p:ext uri="{BB962C8B-B14F-4D97-AF65-F5344CB8AC3E}">
        <p14:creationId xmlns:p14="http://schemas.microsoft.com/office/powerpoint/2010/main" val="3864873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E189-33EB-C117-6132-5FEABA7A433B}"/>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C9E44FF9-68BB-7BE7-E9E4-95530676A1CC}"/>
              </a:ext>
            </a:extLst>
          </p:cNvPr>
          <p:cNvSpPr>
            <a:spLocks noGrp="1"/>
          </p:cNvSpPr>
          <p:nvPr>
            <p:ph sz="quarter" idx="11"/>
          </p:nvPr>
        </p:nvSpPr>
        <p:spPr/>
        <p:txBody>
          <a:bodyPr/>
          <a:lstStyle/>
          <a:p>
            <a:r>
              <a:rPr lang="en-US" dirty="0"/>
              <a:t>Study 1:</a:t>
            </a:r>
          </a:p>
          <a:p>
            <a:pPr lvl="1"/>
            <a:r>
              <a:rPr lang="en-US" dirty="0"/>
              <a:t>Evaluating instruments to measure pilots’ trust in combat autonomy</a:t>
            </a:r>
          </a:p>
        </p:txBody>
      </p:sp>
      <p:pic>
        <p:nvPicPr>
          <p:cNvPr id="4" name="Content Placeholder 4" descr="A picture containing circuit&#10;&#10;Description automatically generated">
            <a:extLst>
              <a:ext uri="{FF2B5EF4-FFF2-40B4-BE49-F238E27FC236}">
                <a16:creationId xmlns:a16="http://schemas.microsoft.com/office/drawing/2014/main" id="{575DD655-0D77-5712-089A-D73DE37C8D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78923" y="3307250"/>
            <a:ext cx="9143999" cy="2791891"/>
          </a:xfrm>
          <a:prstGeom prst="rect">
            <a:avLst/>
          </a:prstGeom>
          <a:ln>
            <a:noFill/>
          </a:ln>
          <a:effectLst>
            <a:softEdge rad="112500"/>
          </a:effectLst>
        </p:spPr>
      </p:pic>
    </p:spTree>
    <p:extLst>
      <p:ext uri="{BB962C8B-B14F-4D97-AF65-F5344CB8AC3E}">
        <p14:creationId xmlns:p14="http://schemas.microsoft.com/office/powerpoint/2010/main" val="1204505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6E9477-0DDB-4104-A39A-6C4A9385A5F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820DC-945F-4810-8547-AFE70CD061B3}"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BF7C685-CEFE-40CB-A006-33B6B0503128}"/>
              </a:ext>
            </a:extLst>
          </p:cNvPr>
          <p:cNvSpPr>
            <a:spLocks noGrp="1"/>
          </p:cNvSpPr>
          <p:nvPr>
            <p:ph type="title"/>
          </p:nvPr>
        </p:nvSpPr>
        <p:spPr/>
        <p:txBody>
          <a:bodyPr/>
          <a:lstStyle/>
          <a:p>
            <a:r>
              <a:rPr lang="en-US" dirty="0"/>
              <a:t>Assessment Design</a:t>
            </a:r>
          </a:p>
        </p:txBody>
      </p:sp>
      <p:sp>
        <p:nvSpPr>
          <p:cNvPr id="3" name="Content Placeholder 2">
            <a:extLst>
              <a:ext uri="{FF2B5EF4-FFF2-40B4-BE49-F238E27FC236}">
                <a16:creationId xmlns:a16="http://schemas.microsoft.com/office/drawing/2014/main" id="{66E73386-B291-4C28-A775-EF839C7C34F4}"/>
              </a:ext>
            </a:extLst>
          </p:cNvPr>
          <p:cNvSpPr>
            <a:spLocks noGrp="1"/>
          </p:cNvSpPr>
          <p:nvPr>
            <p:ph sz="quarter" idx="11"/>
          </p:nvPr>
        </p:nvSpPr>
        <p:spPr>
          <a:xfrm>
            <a:off x="480132" y="1046716"/>
            <a:ext cx="8405568" cy="3710011"/>
          </a:xfrm>
        </p:spPr>
        <p:txBody>
          <a:bodyPr>
            <a:normAutofit fontScale="70000" lnSpcReduction="20000"/>
          </a:bodyPr>
          <a:lstStyle/>
          <a:p>
            <a:r>
              <a:rPr lang="en-US" dirty="0"/>
              <a:t>Participants</a:t>
            </a:r>
          </a:p>
          <a:p>
            <a:pPr lvl="1"/>
            <a:r>
              <a:rPr lang="en-US" i="1" dirty="0"/>
              <a:t>N</a:t>
            </a:r>
            <a:r>
              <a:rPr lang="en-US" dirty="0"/>
              <a:t> = 17</a:t>
            </a:r>
          </a:p>
          <a:p>
            <a:pPr lvl="1"/>
            <a:r>
              <a:rPr lang="en-US" dirty="0"/>
              <a:t>Male Air Force or Navy Fighter pilots </a:t>
            </a:r>
          </a:p>
          <a:p>
            <a:pPr lvl="1"/>
            <a:r>
              <a:rPr lang="en-US" dirty="0"/>
              <a:t>Age 20-60</a:t>
            </a:r>
          </a:p>
          <a:p>
            <a:pPr lvl="1"/>
            <a:r>
              <a:rPr lang="en-US" dirty="0"/>
              <a:t>Valid US pilot certificate and at least a current class III medical or active-duty military pilot</a:t>
            </a:r>
          </a:p>
          <a:p>
            <a:r>
              <a:rPr lang="en-US" dirty="0"/>
              <a:t>Simulation-based Tasking</a:t>
            </a:r>
          </a:p>
          <a:p>
            <a:pPr lvl="1"/>
            <a:r>
              <a:rPr lang="en-US" i="0" dirty="0"/>
              <a:t>9 dogfights (“conditions” arrow)</a:t>
            </a:r>
          </a:p>
          <a:p>
            <a:pPr lvl="1"/>
            <a:r>
              <a:rPr lang="en-US" i="0" dirty="0"/>
              <a:t>Primary Task: Battle Management</a:t>
            </a:r>
          </a:p>
          <a:p>
            <a:pPr lvl="2"/>
            <a:r>
              <a:rPr lang="en-US" dirty="0"/>
              <a:t>In cockpit, left panel</a:t>
            </a:r>
          </a:p>
          <a:p>
            <a:pPr lvl="2"/>
            <a:r>
              <a:rPr lang="en-US" dirty="0"/>
              <a:t>Asset Tasks (e.g., allocation)</a:t>
            </a:r>
          </a:p>
          <a:p>
            <a:pPr lvl="2"/>
            <a:r>
              <a:rPr lang="en-US" dirty="0"/>
              <a:t>Enemy Tracking (e.g., assign assets; authorize weapons)</a:t>
            </a:r>
          </a:p>
          <a:p>
            <a:pPr lvl="1"/>
            <a:r>
              <a:rPr lang="en-US" i="0" dirty="0"/>
              <a:t>Secondary Task: Monitoring progress of a dogfight performed by an autopilot system</a:t>
            </a:r>
          </a:p>
          <a:p>
            <a:pPr lvl="2"/>
            <a:r>
              <a:rPr lang="en-US" dirty="0"/>
              <a:t>Call for guns if the autopilot obtains lock</a:t>
            </a:r>
          </a:p>
          <a:p>
            <a:pPr lvl="2"/>
            <a:r>
              <a:rPr lang="en-US" dirty="0"/>
              <a:t>Take over manual control if autopilot is perceived to be in danger of losing the engagement</a:t>
            </a:r>
          </a:p>
        </p:txBody>
      </p:sp>
      <p:sp>
        <p:nvSpPr>
          <p:cNvPr id="4" name="Date Placeholder 3">
            <a:extLst>
              <a:ext uri="{FF2B5EF4-FFF2-40B4-BE49-F238E27FC236}">
                <a16:creationId xmlns:a16="http://schemas.microsoft.com/office/drawing/2014/main" id="{CDB4FF8B-389F-4F0A-954F-A7F03213C4B7}"/>
              </a:ext>
            </a:extLst>
          </p:cNvPr>
          <p:cNvSpPr>
            <a:spLocks noGrp="1"/>
          </p:cNvSpPr>
          <p:nvPr>
            <p:ph type="dt" sz="half" idx="4294967295"/>
          </p:nvPr>
        </p:nvSpPr>
        <p:spPr>
          <a:xfrm>
            <a:off x="11231563" y="6403975"/>
            <a:ext cx="96043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415886-3820-4DF3-ACED-98B181A3A239}" type="datetime1">
              <a:rPr kumimoji="0" lang="en-US" sz="1200" b="0" i="0" u="none" strike="noStrike" kern="1200" cap="none" spc="0" normalizeH="0" baseline="0" noProof="0" smtClean="0">
                <a:ln>
                  <a:noFill/>
                </a:ln>
                <a:solidFill>
                  <a:srgbClr val="44546A">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11/9/2023</a:t>
            </a:fld>
            <a:endParaRPr kumimoji="0" lang="en-US" sz="1200" b="0" i="0" u="none" strike="noStrike" kern="1200" cap="none" spc="0" normalizeH="0" baseline="0" noProof="0" dirty="0">
              <a:ln>
                <a:noFill/>
              </a:ln>
              <a:solidFill>
                <a:srgbClr val="44546A">
                  <a:tint val="75000"/>
                </a:srgb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3F5B4A6-023E-42B6-B8BA-DED418BF3CDE}"/>
              </a:ext>
            </a:extLst>
          </p:cNvPr>
          <p:cNvSpPr>
            <a:spLocks noGrp="1"/>
          </p:cNvSpPr>
          <p:nvPr>
            <p:ph type="ftr" sz="quarter" idx="4294967295"/>
          </p:nvPr>
        </p:nvSpPr>
        <p:spPr>
          <a:xfrm>
            <a:off x="0" y="64039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tint val="75000"/>
                  </a:srgbClr>
                </a:solidFill>
                <a:effectLst/>
                <a:uLnTx/>
                <a:uFillTx/>
                <a:latin typeface="Calibri"/>
                <a:ea typeface="+mn-ea"/>
                <a:cs typeface="+mn-cs"/>
              </a:rPr>
              <a:t>ACE Trust TA2</a:t>
            </a:r>
          </a:p>
        </p:txBody>
      </p:sp>
      <p:pic>
        <p:nvPicPr>
          <p:cNvPr id="11" name="Picture 10">
            <a:extLst>
              <a:ext uri="{FF2B5EF4-FFF2-40B4-BE49-F238E27FC236}">
                <a16:creationId xmlns:a16="http://schemas.microsoft.com/office/drawing/2014/main" id="{9263AEB6-279E-42C9-8CCE-B89CAB659967}"/>
              </a:ext>
            </a:extLst>
          </p:cNvPr>
          <p:cNvPicPr>
            <a:picLocks noChangeAspect="1"/>
          </p:cNvPicPr>
          <p:nvPr/>
        </p:nvPicPr>
        <p:blipFill>
          <a:blip r:embed="rId3"/>
          <a:stretch>
            <a:fillRect/>
          </a:stretch>
        </p:blipFill>
        <p:spPr>
          <a:xfrm>
            <a:off x="9024005" y="1364162"/>
            <a:ext cx="2671809" cy="2614811"/>
          </a:xfrm>
          <a:prstGeom prst="rect">
            <a:avLst/>
          </a:prstGeom>
        </p:spPr>
      </p:pic>
      <p:sp>
        <p:nvSpPr>
          <p:cNvPr id="12" name="TextBox 11">
            <a:extLst>
              <a:ext uri="{FF2B5EF4-FFF2-40B4-BE49-F238E27FC236}">
                <a16:creationId xmlns:a16="http://schemas.microsoft.com/office/drawing/2014/main" id="{529B3F35-AFB8-40FD-A846-7039B51C001C}"/>
              </a:ext>
            </a:extLst>
          </p:cNvPr>
          <p:cNvSpPr txBox="1"/>
          <p:nvPr/>
        </p:nvSpPr>
        <p:spPr>
          <a:xfrm>
            <a:off x="8885700" y="4017759"/>
            <a:ext cx="280519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Calibri"/>
                <a:ea typeface="+mn-ea"/>
                <a:cs typeface="+mn-cs"/>
              </a:rPr>
              <a:t>Battle Manager Task Interface</a:t>
            </a:r>
          </a:p>
        </p:txBody>
      </p:sp>
      <p:pic>
        <p:nvPicPr>
          <p:cNvPr id="16" name="Graphic 15">
            <a:extLst>
              <a:ext uri="{FF2B5EF4-FFF2-40B4-BE49-F238E27FC236}">
                <a16:creationId xmlns:a16="http://schemas.microsoft.com/office/drawing/2014/main" id="{D32C48D7-077B-8545-EA3D-3C5BD4AB76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249580"/>
            <a:ext cx="12192000" cy="2293545"/>
          </a:xfrm>
          <a:prstGeom prst="rect">
            <a:avLst/>
          </a:prstGeom>
        </p:spPr>
      </p:pic>
      <p:sp>
        <p:nvSpPr>
          <p:cNvPr id="17" name="TextBox 16">
            <a:extLst>
              <a:ext uri="{FF2B5EF4-FFF2-40B4-BE49-F238E27FC236}">
                <a16:creationId xmlns:a16="http://schemas.microsoft.com/office/drawing/2014/main" id="{227CA448-A978-BF5E-F332-1D79245417C5}"/>
              </a:ext>
            </a:extLst>
          </p:cNvPr>
          <p:cNvSpPr txBox="1"/>
          <p:nvPr/>
        </p:nvSpPr>
        <p:spPr>
          <a:xfrm>
            <a:off x="4114800" y="5994400"/>
            <a:ext cx="3181927" cy="461665"/>
          </a:xfrm>
          <a:prstGeom prst="rect">
            <a:avLst/>
          </a:prstGeom>
          <a:noFill/>
        </p:spPr>
        <p:txBody>
          <a:bodyPr wrap="square" rtlCol="0">
            <a:spAutoFit/>
          </a:bodyPr>
          <a:lstStyle/>
          <a:p>
            <a:pPr algn="ctr"/>
            <a:r>
              <a:rPr lang="en-US" sz="2400" dirty="0">
                <a:latin typeface="+mn-lt"/>
              </a:rPr>
              <a:t>Conditions</a:t>
            </a:r>
          </a:p>
        </p:txBody>
      </p:sp>
    </p:spTree>
    <p:extLst>
      <p:ext uri="{BB962C8B-B14F-4D97-AF65-F5344CB8AC3E}">
        <p14:creationId xmlns:p14="http://schemas.microsoft.com/office/powerpoint/2010/main" val="206432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6E9477-0DDB-4104-A39A-6C4A9385A5F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820DC-945F-4810-8547-AFE70CD061B3}"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BF7C685-CEFE-40CB-A006-33B6B0503128}"/>
              </a:ext>
            </a:extLst>
          </p:cNvPr>
          <p:cNvSpPr>
            <a:spLocks noGrp="1"/>
          </p:cNvSpPr>
          <p:nvPr>
            <p:ph type="title"/>
          </p:nvPr>
        </p:nvSpPr>
        <p:spPr/>
        <p:txBody>
          <a:bodyPr/>
          <a:lstStyle/>
          <a:p>
            <a:r>
              <a:rPr lang="en-US" dirty="0"/>
              <a:t>Assessment Design</a:t>
            </a:r>
          </a:p>
        </p:txBody>
      </p:sp>
      <p:sp>
        <p:nvSpPr>
          <p:cNvPr id="3" name="Content Placeholder 2">
            <a:extLst>
              <a:ext uri="{FF2B5EF4-FFF2-40B4-BE49-F238E27FC236}">
                <a16:creationId xmlns:a16="http://schemas.microsoft.com/office/drawing/2014/main" id="{66E73386-B291-4C28-A775-EF839C7C34F4}"/>
              </a:ext>
            </a:extLst>
          </p:cNvPr>
          <p:cNvSpPr>
            <a:spLocks noGrp="1"/>
          </p:cNvSpPr>
          <p:nvPr>
            <p:ph sz="quarter" idx="11"/>
          </p:nvPr>
        </p:nvSpPr>
        <p:spPr>
          <a:xfrm>
            <a:off x="480132" y="1046716"/>
            <a:ext cx="4580977" cy="3756194"/>
          </a:xfrm>
        </p:spPr>
        <p:txBody>
          <a:bodyPr>
            <a:normAutofit fontScale="62500" lnSpcReduction="20000"/>
          </a:bodyPr>
          <a:lstStyle/>
          <a:p>
            <a:r>
              <a:rPr lang="en-US" dirty="0"/>
              <a:t>Subjective Measures</a:t>
            </a:r>
          </a:p>
          <a:p>
            <a:pPr lvl="1"/>
            <a:r>
              <a:rPr lang="en-US" dirty="0"/>
              <a:t>Freeze offline probe technique (Wu et al., 2021)</a:t>
            </a:r>
          </a:p>
          <a:p>
            <a:pPr lvl="1"/>
            <a:r>
              <a:rPr lang="en-US" dirty="0"/>
              <a:t>Modified Trust Perception Scale (Schaefer, 2016)</a:t>
            </a:r>
          </a:p>
          <a:p>
            <a:pPr lvl="1"/>
            <a:r>
              <a:rPr lang="en-US" dirty="0"/>
              <a:t>Bedford Workload Scale (Roscoe, 1984)</a:t>
            </a:r>
          </a:p>
          <a:p>
            <a:pPr lvl="1"/>
            <a:r>
              <a:rPr lang="en-US" dirty="0"/>
              <a:t>Negative Attitude toward Robots Scale (NARS; Nomura et al., 2004)</a:t>
            </a:r>
          </a:p>
          <a:p>
            <a:pPr lvl="1"/>
            <a:r>
              <a:rPr lang="en-US" dirty="0"/>
              <a:t>Perfect Automation Schema (PAS; Merritt et al., 2015)</a:t>
            </a:r>
          </a:p>
          <a:p>
            <a:pPr lvl="1"/>
            <a:r>
              <a:rPr lang="en-US" dirty="0"/>
              <a:t>Mini IPIP (Goldberg, 1999)</a:t>
            </a:r>
          </a:p>
          <a:p>
            <a:pPr lvl="2"/>
            <a:r>
              <a:rPr lang="en-US" dirty="0"/>
              <a:t>Big 5 Personality Inventory</a:t>
            </a:r>
          </a:p>
          <a:p>
            <a:pPr lvl="1"/>
            <a:r>
              <a:rPr lang="en-US" dirty="0"/>
              <a:t>Propensity to Trust (Frazier et al., 2012)</a:t>
            </a:r>
          </a:p>
          <a:p>
            <a:pPr lvl="1"/>
            <a:r>
              <a:rPr lang="en-US" dirty="0"/>
              <a:t>Situation Awareness Rating Scale (SART; Taylor, 1990)</a:t>
            </a:r>
          </a:p>
          <a:p>
            <a:pPr lvl="1"/>
            <a:r>
              <a:rPr lang="en-US" dirty="0"/>
              <a:t>System Usability Scale (SUS; Brooke, 1986)</a:t>
            </a:r>
          </a:p>
          <a:p>
            <a:pPr lvl="1"/>
            <a:r>
              <a:rPr lang="en-US" dirty="0"/>
              <a:t>Reliance Intention Scale (</a:t>
            </a:r>
            <a:r>
              <a:rPr lang="en-US" dirty="0" err="1"/>
              <a:t>Merrit</a:t>
            </a:r>
            <a:r>
              <a:rPr lang="en-US" dirty="0"/>
              <a:t> et al., 2012)</a:t>
            </a:r>
          </a:p>
        </p:txBody>
      </p:sp>
      <p:sp>
        <p:nvSpPr>
          <p:cNvPr id="4" name="Date Placeholder 3">
            <a:extLst>
              <a:ext uri="{FF2B5EF4-FFF2-40B4-BE49-F238E27FC236}">
                <a16:creationId xmlns:a16="http://schemas.microsoft.com/office/drawing/2014/main" id="{CDB4FF8B-389F-4F0A-954F-A7F03213C4B7}"/>
              </a:ext>
            </a:extLst>
          </p:cNvPr>
          <p:cNvSpPr>
            <a:spLocks noGrp="1"/>
          </p:cNvSpPr>
          <p:nvPr>
            <p:ph type="dt" sz="half" idx="4294967295"/>
          </p:nvPr>
        </p:nvSpPr>
        <p:spPr>
          <a:xfrm>
            <a:off x="11231563" y="6403975"/>
            <a:ext cx="96043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415886-3820-4DF3-ACED-98B181A3A239}" type="datetime1">
              <a:rPr kumimoji="0" lang="en-US" sz="1200" b="0" i="0" u="none" strike="noStrike" kern="1200" cap="none" spc="0" normalizeH="0" baseline="0" noProof="0" smtClean="0">
                <a:ln>
                  <a:noFill/>
                </a:ln>
                <a:solidFill>
                  <a:srgbClr val="44546A">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11/9/2023</a:t>
            </a:fld>
            <a:endParaRPr kumimoji="0" lang="en-US" sz="1200" b="0" i="0" u="none" strike="noStrike" kern="1200" cap="none" spc="0" normalizeH="0" baseline="0" noProof="0" dirty="0">
              <a:ln>
                <a:noFill/>
              </a:ln>
              <a:solidFill>
                <a:srgbClr val="44546A">
                  <a:tint val="75000"/>
                </a:srgb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3F5B4A6-023E-42B6-B8BA-DED418BF3CDE}"/>
              </a:ext>
            </a:extLst>
          </p:cNvPr>
          <p:cNvSpPr>
            <a:spLocks noGrp="1"/>
          </p:cNvSpPr>
          <p:nvPr>
            <p:ph type="ftr" sz="quarter" idx="4294967295"/>
          </p:nvPr>
        </p:nvSpPr>
        <p:spPr>
          <a:xfrm>
            <a:off x="0" y="6403975"/>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tint val="75000"/>
                  </a:srgbClr>
                </a:solidFill>
                <a:effectLst/>
                <a:uLnTx/>
                <a:uFillTx/>
                <a:latin typeface="Calibri"/>
                <a:ea typeface="+mn-ea"/>
                <a:cs typeface="+mn-cs"/>
              </a:rPr>
              <a:t>ACE Trust TA2</a:t>
            </a:r>
          </a:p>
        </p:txBody>
      </p:sp>
      <p:sp>
        <p:nvSpPr>
          <p:cNvPr id="10" name="Content Placeholder 2">
            <a:extLst>
              <a:ext uri="{FF2B5EF4-FFF2-40B4-BE49-F238E27FC236}">
                <a16:creationId xmlns:a16="http://schemas.microsoft.com/office/drawing/2014/main" id="{3EA48574-8313-499B-80BE-54ED23E158FA}"/>
              </a:ext>
            </a:extLst>
          </p:cNvPr>
          <p:cNvSpPr txBox="1">
            <a:spLocks/>
          </p:cNvSpPr>
          <p:nvPr/>
        </p:nvSpPr>
        <p:spPr>
          <a:xfrm>
            <a:off x="4918741" y="2188098"/>
            <a:ext cx="3985441" cy="261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62500" lnSpcReduction="20000"/>
          </a:bodyPr>
          <a:lstStyle>
            <a:lvl1pPr marL="457189" indent="-457189" eaLnBrk="1" hangingPunct="1">
              <a:spcBef>
                <a:spcPct val="20000"/>
              </a:spcBef>
              <a:buClr>
                <a:schemeClr val="tx1"/>
              </a:buClr>
              <a:buSzPct val="75000"/>
              <a:buFont typeface="Wingdings" charset="2"/>
              <a:buChar char="Ø"/>
              <a:defRPr sz="2800">
                <a:latin typeface="Arial Narrow" charset="0"/>
                <a:ea typeface="Arial Narrow" charset="0"/>
                <a:cs typeface="Arial Narrow" charset="0"/>
              </a:defRPr>
            </a:lvl1pPr>
            <a:lvl2pPr marL="990575" lvl="1" indent="-380990" eaLnBrk="1" hangingPunct="1">
              <a:spcBef>
                <a:spcPct val="20000"/>
              </a:spcBef>
              <a:buClr>
                <a:schemeClr val="tx1"/>
              </a:buClr>
              <a:buSzPct val="75000"/>
              <a:buFont typeface="Wingdings" pitchFamily="2" charset="2"/>
              <a:buChar char="n"/>
              <a:defRPr sz="2400" i="1">
                <a:latin typeface="Arial Narrow" charset="0"/>
                <a:ea typeface="Arial Narrow" charset="0"/>
                <a:cs typeface="Arial Narrow" charset="0"/>
              </a:defRPr>
            </a:lvl2pPr>
            <a:lvl3pPr marL="1523962" lvl="2" indent="-304792" eaLnBrk="1" hangingPunct="1">
              <a:spcBef>
                <a:spcPct val="20000"/>
              </a:spcBef>
              <a:buClr>
                <a:schemeClr val="tx1"/>
              </a:buClr>
              <a:buSzPct val="50000"/>
              <a:buFont typeface="Wingdings" charset="2"/>
              <a:buChar char="v"/>
              <a:defRPr sz="2000">
                <a:latin typeface="Arial Narrow" charset="0"/>
                <a:ea typeface="Arial Narrow" charset="0"/>
                <a:cs typeface="Arial Narrow" charset="0"/>
              </a:defRPr>
            </a:lvl3pPr>
            <a:lvl4pPr marL="2133547" indent="-304792" eaLnBrk="1" hangingPunct="1">
              <a:spcBef>
                <a:spcPct val="20000"/>
              </a:spcBef>
              <a:buClr>
                <a:schemeClr val="accent2"/>
              </a:buClr>
              <a:buSzPct val="55000"/>
              <a:buFont typeface="Wingdings" pitchFamily="2" charset="2"/>
              <a:buChar char="n"/>
              <a:defRPr sz="2667">
                <a:latin typeface="+mn-lt"/>
              </a:defRPr>
            </a:lvl4pPr>
            <a:lvl5pPr marL="2743131" indent="-304792" eaLnBrk="1" hangingPunct="1">
              <a:spcBef>
                <a:spcPct val="20000"/>
              </a:spcBef>
              <a:buClr>
                <a:schemeClr val="accent1"/>
              </a:buClr>
              <a:buSzPct val="50000"/>
              <a:buFont typeface="Wingdings" pitchFamily="2" charset="2"/>
              <a:buChar char="n"/>
              <a:defRPr sz="2667">
                <a:latin typeface="+mn-lt"/>
              </a:defRPr>
            </a:lvl5pPr>
            <a:lvl6pPr marL="3352716" indent="-304792" fontAlgn="base">
              <a:spcBef>
                <a:spcPct val="20000"/>
              </a:spcBef>
              <a:spcAft>
                <a:spcPct val="0"/>
              </a:spcAft>
              <a:buClr>
                <a:schemeClr val="accent1"/>
              </a:buClr>
              <a:buSzPct val="50000"/>
              <a:buFont typeface="Wingdings" pitchFamily="2" charset="2"/>
              <a:buChar char="n"/>
              <a:defRPr sz="2667">
                <a:latin typeface="+mn-lt"/>
              </a:defRPr>
            </a:lvl6pPr>
            <a:lvl7pPr marL="3962301" indent="-304792" fontAlgn="base">
              <a:spcBef>
                <a:spcPct val="20000"/>
              </a:spcBef>
              <a:spcAft>
                <a:spcPct val="0"/>
              </a:spcAft>
              <a:buClr>
                <a:schemeClr val="accent1"/>
              </a:buClr>
              <a:buSzPct val="50000"/>
              <a:buFont typeface="Wingdings" pitchFamily="2" charset="2"/>
              <a:buChar char="n"/>
              <a:defRPr sz="2667">
                <a:latin typeface="+mn-lt"/>
              </a:defRPr>
            </a:lvl7pPr>
            <a:lvl8pPr marL="4571886" indent="-304792" fontAlgn="base">
              <a:spcBef>
                <a:spcPct val="20000"/>
              </a:spcBef>
              <a:spcAft>
                <a:spcPct val="0"/>
              </a:spcAft>
              <a:buClr>
                <a:schemeClr val="accent1"/>
              </a:buClr>
              <a:buSzPct val="50000"/>
              <a:buFont typeface="Wingdings" pitchFamily="2" charset="2"/>
              <a:buChar char="n"/>
              <a:defRPr sz="2667">
                <a:latin typeface="+mn-lt"/>
              </a:defRPr>
            </a:lvl8pPr>
            <a:lvl9pPr marL="5181470" indent="-304792" fontAlgn="base">
              <a:spcBef>
                <a:spcPct val="20000"/>
              </a:spcBef>
              <a:spcAft>
                <a:spcPct val="0"/>
              </a:spcAft>
              <a:buClr>
                <a:schemeClr val="accent1"/>
              </a:buClr>
              <a:buSzPct val="50000"/>
              <a:buFont typeface="Wingdings" pitchFamily="2" charset="2"/>
              <a:buChar char="n"/>
              <a:defRPr sz="2667">
                <a:latin typeface="+mn-lt"/>
              </a:defRPr>
            </a:lvl9pPr>
          </a:lstStyle>
          <a:p>
            <a:r>
              <a:rPr lang="en-US" dirty="0"/>
              <a:t>Objective Measures</a:t>
            </a:r>
          </a:p>
          <a:p>
            <a:pPr lvl="1"/>
            <a:r>
              <a:rPr lang="en-US" i="0" dirty="0"/>
              <a:t>Task Intervention (“paddle”)</a:t>
            </a:r>
          </a:p>
          <a:p>
            <a:pPr lvl="1"/>
            <a:r>
              <a:rPr lang="en-US" i="0" dirty="0" err="1"/>
              <a:t>Eyetracking</a:t>
            </a:r>
            <a:endParaRPr lang="en-US" i="0" dirty="0"/>
          </a:p>
          <a:p>
            <a:pPr lvl="2"/>
            <a:r>
              <a:rPr lang="en-US" dirty="0"/>
              <a:t>Dwell Time; Crosscheck</a:t>
            </a:r>
          </a:p>
          <a:p>
            <a:pPr lvl="1"/>
            <a:r>
              <a:rPr lang="en-US" i="0" dirty="0" err="1"/>
              <a:t>Empatica</a:t>
            </a:r>
            <a:r>
              <a:rPr lang="en-US" i="0" dirty="0"/>
              <a:t> E4</a:t>
            </a:r>
          </a:p>
          <a:p>
            <a:pPr lvl="2"/>
            <a:r>
              <a:rPr lang="en-US" dirty="0"/>
              <a:t>GSR; Skin Temperature; Movement</a:t>
            </a:r>
          </a:p>
          <a:p>
            <a:pPr lvl="1"/>
            <a:r>
              <a:rPr lang="en-US" i="0" dirty="0"/>
              <a:t>Electrocardiogram (ECG)</a:t>
            </a:r>
          </a:p>
          <a:p>
            <a:pPr lvl="2"/>
            <a:r>
              <a:rPr lang="en-US" dirty="0"/>
              <a:t>HR; HRV; OPL Workload</a:t>
            </a:r>
          </a:p>
          <a:p>
            <a:pPr lvl="1"/>
            <a:r>
              <a:rPr lang="en-US" i="0" dirty="0"/>
              <a:t>Flight parameters</a:t>
            </a:r>
          </a:p>
          <a:p>
            <a:pPr lvl="2"/>
            <a:r>
              <a:rPr lang="en-US" dirty="0"/>
              <a:t>E.g., location of self &amp; enemy</a:t>
            </a:r>
          </a:p>
        </p:txBody>
      </p:sp>
      <p:pic>
        <p:nvPicPr>
          <p:cNvPr id="11" name="Picture 10">
            <a:extLst>
              <a:ext uri="{FF2B5EF4-FFF2-40B4-BE49-F238E27FC236}">
                <a16:creationId xmlns:a16="http://schemas.microsoft.com/office/drawing/2014/main" id="{9263AEB6-279E-42C9-8CCE-B89CAB659967}"/>
              </a:ext>
            </a:extLst>
          </p:cNvPr>
          <p:cNvPicPr>
            <a:picLocks noChangeAspect="1"/>
          </p:cNvPicPr>
          <p:nvPr/>
        </p:nvPicPr>
        <p:blipFill>
          <a:blip r:embed="rId3"/>
          <a:stretch>
            <a:fillRect/>
          </a:stretch>
        </p:blipFill>
        <p:spPr>
          <a:xfrm>
            <a:off x="9024005" y="1364162"/>
            <a:ext cx="2671809" cy="2614811"/>
          </a:xfrm>
          <a:prstGeom prst="rect">
            <a:avLst/>
          </a:prstGeom>
        </p:spPr>
      </p:pic>
      <p:sp>
        <p:nvSpPr>
          <p:cNvPr id="12" name="TextBox 11">
            <a:extLst>
              <a:ext uri="{FF2B5EF4-FFF2-40B4-BE49-F238E27FC236}">
                <a16:creationId xmlns:a16="http://schemas.microsoft.com/office/drawing/2014/main" id="{529B3F35-AFB8-40FD-A846-7039B51C001C}"/>
              </a:ext>
            </a:extLst>
          </p:cNvPr>
          <p:cNvSpPr txBox="1"/>
          <p:nvPr/>
        </p:nvSpPr>
        <p:spPr>
          <a:xfrm>
            <a:off x="8885700" y="4017759"/>
            <a:ext cx="280519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Calibri"/>
                <a:ea typeface="+mn-ea"/>
                <a:cs typeface="+mn-cs"/>
              </a:rPr>
              <a:t>Battle Manager Task Interface</a:t>
            </a:r>
          </a:p>
        </p:txBody>
      </p:sp>
      <p:pic>
        <p:nvPicPr>
          <p:cNvPr id="7" name="Graphic 6">
            <a:extLst>
              <a:ext uri="{FF2B5EF4-FFF2-40B4-BE49-F238E27FC236}">
                <a16:creationId xmlns:a16="http://schemas.microsoft.com/office/drawing/2014/main" id="{09C74CFC-2F03-D065-6A16-50BCAB9386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249580"/>
            <a:ext cx="12192000" cy="2293545"/>
          </a:xfrm>
          <a:prstGeom prst="rect">
            <a:avLst/>
          </a:prstGeom>
        </p:spPr>
      </p:pic>
      <p:sp>
        <p:nvSpPr>
          <p:cNvPr id="9" name="TextBox 8">
            <a:extLst>
              <a:ext uri="{FF2B5EF4-FFF2-40B4-BE49-F238E27FC236}">
                <a16:creationId xmlns:a16="http://schemas.microsoft.com/office/drawing/2014/main" id="{33891482-3D89-5FA8-4F64-AB2BF9B16422}"/>
              </a:ext>
            </a:extLst>
          </p:cNvPr>
          <p:cNvSpPr txBox="1"/>
          <p:nvPr/>
        </p:nvSpPr>
        <p:spPr>
          <a:xfrm>
            <a:off x="4114800" y="5994400"/>
            <a:ext cx="3181927" cy="461665"/>
          </a:xfrm>
          <a:prstGeom prst="rect">
            <a:avLst/>
          </a:prstGeom>
          <a:noFill/>
        </p:spPr>
        <p:txBody>
          <a:bodyPr wrap="square" rtlCol="0">
            <a:spAutoFit/>
          </a:bodyPr>
          <a:lstStyle/>
          <a:p>
            <a:pPr algn="ctr"/>
            <a:r>
              <a:rPr lang="en-US" sz="2400" dirty="0">
                <a:latin typeface="+mn-lt"/>
              </a:rPr>
              <a:t>Conditions</a:t>
            </a:r>
          </a:p>
        </p:txBody>
      </p:sp>
    </p:spTree>
    <p:extLst>
      <p:ext uri="{BB962C8B-B14F-4D97-AF65-F5344CB8AC3E}">
        <p14:creationId xmlns:p14="http://schemas.microsoft.com/office/powerpoint/2010/main" val="3147642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D41D-C499-4FB4-B1B5-8CDDFD837AAE}"/>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CBBA97CA-20DF-440F-AB85-03FBB0EFE108}"/>
              </a:ext>
            </a:extLst>
          </p:cNvPr>
          <p:cNvSpPr>
            <a:spLocks noGrp="1"/>
          </p:cNvSpPr>
          <p:nvPr>
            <p:ph sz="quarter" idx="11"/>
          </p:nvPr>
        </p:nvSpPr>
        <p:spPr>
          <a:xfrm>
            <a:off x="480133" y="1046715"/>
            <a:ext cx="6608240" cy="5075237"/>
          </a:xfrm>
        </p:spPr>
        <p:txBody>
          <a:bodyPr>
            <a:normAutofit/>
          </a:bodyPr>
          <a:lstStyle/>
          <a:p>
            <a:pPr marL="457200" indent="-457200">
              <a:buSzPct val="100000"/>
              <a:buFont typeface="+mj-lt"/>
              <a:buAutoNum type="arabicPeriod"/>
            </a:pPr>
            <a:r>
              <a:rPr lang="en-US" sz="2000" b="1" dirty="0"/>
              <a:t>Trust was sensitive to manipulating AI competence.</a:t>
            </a:r>
          </a:p>
          <a:p>
            <a:pPr lvl="1"/>
            <a:r>
              <a:rPr lang="en-US" sz="1600" dirty="0"/>
              <a:t>…according to short refactored HRI Trust Scale items which capture trust antecedents to estimate situational trust.</a:t>
            </a:r>
          </a:p>
          <a:p>
            <a:pPr lvl="1"/>
            <a:endParaRPr lang="en-US" sz="1600" dirty="0"/>
          </a:p>
          <a:p>
            <a:pPr marL="457200" indent="-457200">
              <a:buSzPct val="100000"/>
              <a:buFont typeface="+mj-lt"/>
              <a:buAutoNum type="arabicPeriod"/>
            </a:pPr>
            <a:r>
              <a:rPr lang="en-US" sz="2000" b="1" dirty="0"/>
              <a:t>Trust was sensitive to experience recency.</a:t>
            </a:r>
          </a:p>
          <a:p>
            <a:pPr lvl="1"/>
            <a:r>
              <a:rPr lang="en-US" sz="1600" dirty="0"/>
              <a:t>Generally, participants’ judgments of low-performing AI were higher following an experience with a high-performing AI and lower following an experience with a low-performing AI.</a:t>
            </a:r>
          </a:p>
          <a:p>
            <a:pPr lvl="1"/>
            <a:r>
              <a:rPr lang="en-US" sz="1600" dirty="0"/>
              <a:t>Recent past performance makes more difference in trust judgments when the AI is performing poorly than when it performs well.</a:t>
            </a:r>
          </a:p>
          <a:p>
            <a:pPr lvl="1"/>
            <a:endParaRPr lang="en-US" sz="1600" dirty="0"/>
          </a:p>
          <a:p>
            <a:pPr marL="457200" indent="-457200">
              <a:buSzPct val="100000"/>
              <a:buFont typeface="+mj-lt"/>
              <a:buAutoNum type="arabicPeriod"/>
            </a:pPr>
            <a:r>
              <a:rPr lang="en-US" sz="2000" b="1" dirty="0"/>
              <a:t>Different components of trust were differentially sensitive.</a:t>
            </a:r>
          </a:p>
          <a:p>
            <a:pPr lvl="1"/>
            <a:r>
              <a:rPr lang="en-US" sz="1600" dirty="0"/>
              <a:t>While AI performance characteristics are quickly recognized and appreciated (i.e., higher ability ratings), changes in willingness to trust (i.e., trust ratings) are more gradual.</a:t>
            </a:r>
          </a:p>
        </p:txBody>
      </p:sp>
      <p:graphicFrame>
        <p:nvGraphicFramePr>
          <p:cNvPr id="9" name="Chart 8">
            <a:extLst>
              <a:ext uri="{FF2B5EF4-FFF2-40B4-BE49-F238E27FC236}">
                <a16:creationId xmlns:a16="http://schemas.microsoft.com/office/drawing/2014/main" id="{B82481F3-6019-40B7-8AB8-77C6113668C3}"/>
              </a:ext>
            </a:extLst>
          </p:cNvPr>
          <p:cNvGraphicFramePr/>
          <p:nvPr/>
        </p:nvGraphicFramePr>
        <p:xfrm>
          <a:off x="7088372" y="974296"/>
          <a:ext cx="4713767" cy="22792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699FAC9-1B17-41BD-B0AE-CE990D0BA027}"/>
              </a:ext>
            </a:extLst>
          </p:cNvPr>
          <p:cNvSpPr txBox="1"/>
          <p:nvPr/>
        </p:nvSpPr>
        <p:spPr>
          <a:xfrm>
            <a:off x="7237227" y="3239386"/>
            <a:ext cx="456491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4546A"/>
                </a:solidFill>
                <a:effectLst/>
                <a:uLnTx/>
                <a:uFillTx/>
                <a:latin typeface="Calibri"/>
                <a:ea typeface="+mn-ea"/>
                <a:cs typeface="+mn-cs"/>
              </a:rPr>
              <a:t>Judgements of a low performance AI following experience with a low or high performing AI</a:t>
            </a:r>
          </a:p>
        </p:txBody>
      </p:sp>
      <p:graphicFrame>
        <p:nvGraphicFramePr>
          <p:cNvPr id="13" name="Table 12">
            <a:extLst>
              <a:ext uri="{FF2B5EF4-FFF2-40B4-BE49-F238E27FC236}">
                <a16:creationId xmlns:a16="http://schemas.microsoft.com/office/drawing/2014/main" id="{263B867D-5129-4BAC-844E-4799B5128F2F}"/>
              </a:ext>
            </a:extLst>
          </p:cNvPr>
          <p:cNvGraphicFramePr>
            <a:graphicFrameLocks noGrp="1"/>
          </p:cNvGraphicFramePr>
          <p:nvPr/>
        </p:nvGraphicFramePr>
        <p:xfrm>
          <a:off x="7952510" y="3599522"/>
          <a:ext cx="3234659" cy="2791191"/>
        </p:xfrm>
        <a:graphic>
          <a:graphicData uri="http://schemas.openxmlformats.org/drawingml/2006/table">
            <a:tbl>
              <a:tblPr firstRow="1" firstCol="1" bandRow="1"/>
              <a:tblGrid>
                <a:gridCol w="1250083">
                  <a:extLst>
                    <a:ext uri="{9D8B030D-6E8A-4147-A177-3AD203B41FA5}">
                      <a16:colId xmlns:a16="http://schemas.microsoft.com/office/drawing/2014/main" val="2116403921"/>
                    </a:ext>
                  </a:extLst>
                </a:gridCol>
                <a:gridCol w="992288">
                  <a:extLst>
                    <a:ext uri="{9D8B030D-6E8A-4147-A177-3AD203B41FA5}">
                      <a16:colId xmlns:a16="http://schemas.microsoft.com/office/drawing/2014/main" val="474879551"/>
                    </a:ext>
                  </a:extLst>
                </a:gridCol>
                <a:gridCol w="992288">
                  <a:extLst>
                    <a:ext uri="{9D8B030D-6E8A-4147-A177-3AD203B41FA5}">
                      <a16:colId xmlns:a16="http://schemas.microsoft.com/office/drawing/2014/main" val="1321658166"/>
                    </a:ext>
                  </a:extLst>
                </a:gridCol>
              </a:tblGrid>
              <a:tr h="375651">
                <a:tc gridSpan="3">
                  <a:txBody>
                    <a:bodyPr/>
                    <a:lstStyle/>
                    <a:p>
                      <a:pPr marL="0" marR="0">
                        <a:lnSpc>
                          <a:spcPct val="107000"/>
                        </a:lnSpc>
                        <a:spcBef>
                          <a:spcPts val="0"/>
                        </a:spcBef>
                        <a:spcAft>
                          <a:spcPts val="0"/>
                        </a:spcAft>
                      </a:pPr>
                      <a:r>
                        <a:rPr lang="en-US" sz="10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Correlation Between Subjective Trust and Post-Merge Physiological Indices</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extLst>
                  <a:ext uri="{0D108BD9-81ED-4DB2-BD59-A6C34878D82A}">
                    <a16:rowId xmlns:a16="http://schemas.microsoft.com/office/drawing/2014/main" val="1227949768"/>
                  </a:ext>
                </a:extLst>
              </a:tr>
              <a:tr h="249258">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GSR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HRV</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280758"/>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5 (High)</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.151</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-.088</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26511461"/>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6 (High)</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-.683**</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-.184</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4256239150"/>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7 (Low)</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-.356</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.281</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3938392040"/>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8 (Low)</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-.427</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-.264</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826240409"/>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9 (Rare)</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-.292</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-.239</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2667379558"/>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10 (High)</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-.823**</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.177</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238372067"/>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11 (High)</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-.814**</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-.398</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2627037032"/>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12 (Low)</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-.585*</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-.453</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3568562716"/>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13 (Low)</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-.307</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-.358</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907112"/>
                  </a:ext>
                </a:extLst>
              </a:tr>
              <a:tr h="375651">
                <a:tc gridSpan="3">
                  <a:txBody>
                    <a:bodyPr/>
                    <a:lstStyle/>
                    <a:p>
                      <a:pPr marL="0" marR="0">
                        <a:lnSpc>
                          <a:spcPct val="107000"/>
                        </a:lnSpc>
                        <a:spcBef>
                          <a:spcPts val="0"/>
                        </a:spcBef>
                        <a:spcAft>
                          <a:spcPts val="0"/>
                        </a:spcAft>
                      </a:pPr>
                      <a:r>
                        <a:rPr lang="en-US" sz="10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Note: </a:t>
                      </a: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"Rare" involved poor AI performance resulting shoot down; *</a:t>
                      </a:r>
                      <a:r>
                        <a:rPr lang="en-US" sz="10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t>
                      </a: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&lt; .05, **</a:t>
                      </a:r>
                      <a:r>
                        <a:rPr lang="en-US" sz="10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t>
                      </a: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&lt; .01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073317472"/>
                  </a:ext>
                </a:extLst>
              </a:tr>
            </a:tbl>
          </a:graphicData>
        </a:graphic>
      </p:graphicFrame>
    </p:spTree>
    <p:extLst>
      <p:ext uri="{BB962C8B-B14F-4D97-AF65-F5344CB8AC3E}">
        <p14:creationId xmlns:p14="http://schemas.microsoft.com/office/powerpoint/2010/main" val="1450648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D41D-C499-4FB4-B1B5-8CDDFD837AAE}"/>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CBBA97CA-20DF-440F-AB85-03FBB0EFE108}"/>
              </a:ext>
            </a:extLst>
          </p:cNvPr>
          <p:cNvSpPr>
            <a:spLocks noGrp="1"/>
          </p:cNvSpPr>
          <p:nvPr>
            <p:ph sz="quarter" idx="11"/>
          </p:nvPr>
        </p:nvSpPr>
        <p:spPr>
          <a:xfrm>
            <a:off x="480133" y="1046715"/>
            <a:ext cx="6757094" cy="5075237"/>
          </a:xfrm>
        </p:spPr>
        <p:txBody>
          <a:bodyPr>
            <a:normAutofit/>
          </a:bodyPr>
          <a:lstStyle/>
          <a:p>
            <a:pPr marL="514350" indent="-514350">
              <a:spcBef>
                <a:spcPts val="0"/>
              </a:spcBef>
              <a:spcAft>
                <a:spcPts val="600"/>
              </a:spcAft>
              <a:buSzPct val="100000"/>
              <a:buFont typeface="+mj-lt"/>
              <a:buAutoNum type="arabicPeriod" startAt="4"/>
            </a:pPr>
            <a:r>
              <a:rPr lang="en-US" sz="2000" b="1" dirty="0"/>
              <a:t>Workload levels reflected AI performance manipulation.</a:t>
            </a:r>
          </a:p>
          <a:p>
            <a:pPr lvl="1">
              <a:spcBef>
                <a:spcPts val="0"/>
              </a:spcBef>
              <a:spcAft>
                <a:spcPts val="600"/>
              </a:spcAft>
            </a:pPr>
            <a:r>
              <a:rPr lang="en-US" sz="1600" dirty="0"/>
              <a:t>Participant workload was higher when AI performed poorly.</a:t>
            </a:r>
          </a:p>
          <a:p>
            <a:pPr lvl="1">
              <a:spcBef>
                <a:spcPts val="0"/>
              </a:spcBef>
              <a:spcAft>
                <a:spcPts val="600"/>
              </a:spcAft>
            </a:pPr>
            <a:r>
              <a:rPr lang="en-US" sz="1600" dirty="0"/>
              <a:t>May reflect additional monitoring or reduced capacity due to coping processes.</a:t>
            </a:r>
          </a:p>
          <a:p>
            <a:pPr lvl="1">
              <a:spcBef>
                <a:spcPts val="0"/>
              </a:spcBef>
              <a:spcAft>
                <a:spcPts val="600"/>
              </a:spcAft>
            </a:pPr>
            <a:endParaRPr lang="en-US" sz="1600" dirty="0"/>
          </a:p>
          <a:p>
            <a:pPr marL="514350" indent="-514350">
              <a:spcBef>
                <a:spcPts val="0"/>
              </a:spcBef>
              <a:spcAft>
                <a:spcPts val="600"/>
              </a:spcAft>
              <a:buSzPct val="100000"/>
              <a:buFont typeface="+mj-lt"/>
              <a:buAutoNum type="arabicPeriod" startAt="4"/>
            </a:pPr>
            <a:r>
              <a:rPr lang="en-US" sz="2000" b="1" dirty="0"/>
              <a:t>Team task performance as a trust measure was confounded.</a:t>
            </a:r>
          </a:p>
          <a:p>
            <a:pPr lvl="1">
              <a:spcBef>
                <a:spcPts val="0"/>
              </a:spcBef>
              <a:spcAft>
                <a:spcPts val="600"/>
              </a:spcAft>
            </a:pPr>
            <a:r>
              <a:rPr lang="en-US" sz="1600" dirty="0"/>
              <a:t>Not a reliable gauge of trust due to task characteristics. </a:t>
            </a:r>
          </a:p>
          <a:p>
            <a:pPr lvl="1">
              <a:spcBef>
                <a:spcPts val="0"/>
              </a:spcBef>
              <a:spcAft>
                <a:spcPts val="600"/>
              </a:spcAft>
            </a:pPr>
            <a:r>
              <a:rPr lang="en-US" sz="1600" dirty="0"/>
              <a:t>Participants monitored the AI because they didn’t trust AI performance, but also because they needed to be ready to call a kill when AI performed well.</a:t>
            </a:r>
          </a:p>
          <a:p>
            <a:pPr lvl="1">
              <a:spcBef>
                <a:spcPts val="0"/>
              </a:spcBef>
              <a:spcAft>
                <a:spcPts val="600"/>
              </a:spcAft>
            </a:pPr>
            <a:endParaRPr lang="en-US" sz="1600" dirty="0"/>
          </a:p>
          <a:p>
            <a:pPr marL="514350" indent="-514350">
              <a:spcBef>
                <a:spcPts val="0"/>
              </a:spcBef>
              <a:spcAft>
                <a:spcPts val="600"/>
              </a:spcAft>
              <a:buSzPct val="100000"/>
              <a:buFont typeface="+mj-lt"/>
              <a:buAutoNum type="arabicPeriod" startAt="4"/>
            </a:pPr>
            <a:r>
              <a:rPr lang="en-US" sz="2000" b="1" dirty="0"/>
              <a:t>Physiological measures predicted subjective trust.</a:t>
            </a:r>
          </a:p>
          <a:p>
            <a:pPr lvl="1">
              <a:spcBef>
                <a:spcPts val="0"/>
              </a:spcBef>
              <a:spcAft>
                <a:spcPts val="600"/>
              </a:spcAft>
            </a:pPr>
            <a:r>
              <a:rPr lang="en-US" sz="1600" dirty="0"/>
              <a:t>Galvanic skin response (GSR) demonstrated strong predictive power.</a:t>
            </a:r>
          </a:p>
          <a:p>
            <a:pPr lvl="1">
              <a:spcBef>
                <a:spcPts val="0"/>
              </a:spcBef>
              <a:spcAft>
                <a:spcPts val="600"/>
              </a:spcAft>
            </a:pPr>
            <a:r>
              <a:rPr lang="en-US" sz="1600" dirty="0"/>
              <a:t>Heart Rate (HR) and heart rate variability (HRV) were positively correlated with subjective trust, but only in some conditions.</a:t>
            </a:r>
          </a:p>
        </p:txBody>
      </p:sp>
      <p:graphicFrame>
        <p:nvGraphicFramePr>
          <p:cNvPr id="9" name="Chart 8">
            <a:extLst>
              <a:ext uri="{FF2B5EF4-FFF2-40B4-BE49-F238E27FC236}">
                <a16:creationId xmlns:a16="http://schemas.microsoft.com/office/drawing/2014/main" id="{B82481F3-6019-40B7-8AB8-77C6113668C3}"/>
              </a:ext>
            </a:extLst>
          </p:cNvPr>
          <p:cNvGraphicFramePr/>
          <p:nvPr/>
        </p:nvGraphicFramePr>
        <p:xfrm>
          <a:off x="7088372" y="974296"/>
          <a:ext cx="4713767" cy="22792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699FAC9-1B17-41BD-B0AE-CE990D0BA027}"/>
              </a:ext>
            </a:extLst>
          </p:cNvPr>
          <p:cNvSpPr txBox="1"/>
          <p:nvPr/>
        </p:nvSpPr>
        <p:spPr>
          <a:xfrm>
            <a:off x="7237227" y="3239386"/>
            <a:ext cx="456491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4546A"/>
                </a:solidFill>
                <a:effectLst/>
                <a:uLnTx/>
                <a:uFillTx/>
                <a:latin typeface="Calibri"/>
                <a:ea typeface="+mn-ea"/>
                <a:cs typeface="+mn-cs"/>
              </a:rPr>
              <a:t>Judgements of a low performance AI following experience with a low or high performing AI</a:t>
            </a:r>
          </a:p>
        </p:txBody>
      </p:sp>
      <p:graphicFrame>
        <p:nvGraphicFramePr>
          <p:cNvPr id="13" name="Table 12">
            <a:extLst>
              <a:ext uri="{FF2B5EF4-FFF2-40B4-BE49-F238E27FC236}">
                <a16:creationId xmlns:a16="http://schemas.microsoft.com/office/drawing/2014/main" id="{263B867D-5129-4BAC-844E-4799B5128F2F}"/>
              </a:ext>
            </a:extLst>
          </p:cNvPr>
          <p:cNvGraphicFramePr>
            <a:graphicFrameLocks noGrp="1"/>
          </p:cNvGraphicFramePr>
          <p:nvPr>
            <p:extLst>
              <p:ext uri="{D42A27DB-BD31-4B8C-83A1-F6EECF244321}">
                <p14:modId xmlns:p14="http://schemas.microsoft.com/office/powerpoint/2010/main" val="405918491"/>
              </p:ext>
            </p:extLst>
          </p:nvPr>
        </p:nvGraphicFramePr>
        <p:xfrm>
          <a:off x="7952510" y="3599522"/>
          <a:ext cx="3234659" cy="2791191"/>
        </p:xfrm>
        <a:graphic>
          <a:graphicData uri="http://schemas.openxmlformats.org/drawingml/2006/table">
            <a:tbl>
              <a:tblPr firstRow="1" firstCol="1" bandRow="1"/>
              <a:tblGrid>
                <a:gridCol w="1250083">
                  <a:extLst>
                    <a:ext uri="{9D8B030D-6E8A-4147-A177-3AD203B41FA5}">
                      <a16:colId xmlns:a16="http://schemas.microsoft.com/office/drawing/2014/main" val="2116403921"/>
                    </a:ext>
                  </a:extLst>
                </a:gridCol>
                <a:gridCol w="992288">
                  <a:extLst>
                    <a:ext uri="{9D8B030D-6E8A-4147-A177-3AD203B41FA5}">
                      <a16:colId xmlns:a16="http://schemas.microsoft.com/office/drawing/2014/main" val="474879551"/>
                    </a:ext>
                  </a:extLst>
                </a:gridCol>
                <a:gridCol w="992288">
                  <a:extLst>
                    <a:ext uri="{9D8B030D-6E8A-4147-A177-3AD203B41FA5}">
                      <a16:colId xmlns:a16="http://schemas.microsoft.com/office/drawing/2014/main" val="1321658166"/>
                    </a:ext>
                  </a:extLst>
                </a:gridCol>
              </a:tblGrid>
              <a:tr h="375651">
                <a:tc gridSpan="3">
                  <a:txBody>
                    <a:bodyPr/>
                    <a:lstStyle/>
                    <a:p>
                      <a:pPr marL="0" marR="0">
                        <a:lnSpc>
                          <a:spcPct val="107000"/>
                        </a:lnSpc>
                        <a:spcBef>
                          <a:spcPts val="0"/>
                        </a:spcBef>
                        <a:spcAft>
                          <a:spcPts val="0"/>
                        </a:spcAft>
                      </a:pPr>
                      <a:r>
                        <a:rPr lang="en-US" sz="10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Correlation Between Subjective Trust and Post-Merge Physiological Indices</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extLst>
                  <a:ext uri="{0D108BD9-81ED-4DB2-BD59-A6C34878D82A}">
                    <a16:rowId xmlns:a16="http://schemas.microsoft.com/office/drawing/2014/main" val="1227949768"/>
                  </a:ext>
                </a:extLst>
              </a:tr>
              <a:tr h="249258">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GSR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HRV</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280758"/>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5 (High)</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.151</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-.088</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26511461"/>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6 (High)</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-.683**</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-.184</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4256239150"/>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7 (Low)</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-.356</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.281</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3938392040"/>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8 (Low)</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-.427</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-.264</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826240409"/>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9 (Rare)</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-.292</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-.239</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2667379558"/>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10 (High)</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-.823**</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.177</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238372067"/>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11 (High)</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-.814**</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-.398</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2627037032"/>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12 (Low)</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-.585*</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-.453</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a:noFill/>
                    </a:lnB>
                  </a:tcPr>
                </a:tc>
                <a:extLst>
                  <a:ext uri="{0D108BD9-81ED-4DB2-BD59-A6C34878D82A}">
                    <a16:rowId xmlns:a16="http://schemas.microsoft.com/office/drawing/2014/main" val="3568562716"/>
                  </a:ext>
                </a:extLst>
              </a:tr>
              <a:tr h="198959">
                <a:tc>
                  <a:txBody>
                    <a:bodyPr/>
                    <a:lstStyle/>
                    <a:p>
                      <a:pPr marL="0" marR="0">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Card 13 (Low)</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-.307</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-.358</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907112"/>
                  </a:ext>
                </a:extLst>
              </a:tr>
              <a:tr h="375651">
                <a:tc gridSpan="3">
                  <a:txBody>
                    <a:bodyPr/>
                    <a:lstStyle/>
                    <a:p>
                      <a:pPr marL="0" marR="0">
                        <a:lnSpc>
                          <a:spcPct val="107000"/>
                        </a:lnSpc>
                        <a:spcBef>
                          <a:spcPts val="0"/>
                        </a:spcBef>
                        <a:spcAft>
                          <a:spcPts val="0"/>
                        </a:spcAft>
                      </a:pPr>
                      <a:r>
                        <a:rPr lang="en-US" sz="10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Note: </a:t>
                      </a: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"Rare" involved poor AI performance resulting shoot down; *</a:t>
                      </a:r>
                      <a:r>
                        <a:rPr lang="en-US" sz="10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t>
                      </a: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&lt; .05, **</a:t>
                      </a:r>
                      <a:r>
                        <a:rPr lang="en-US" sz="10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t>
                      </a:r>
                      <a:r>
                        <a:rPr lang="en-US"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&lt; .01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89" marR="1048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073317472"/>
                  </a:ext>
                </a:extLst>
              </a:tr>
            </a:tbl>
          </a:graphicData>
        </a:graphic>
      </p:graphicFrame>
    </p:spTree>
    <p:extLst>
      <p:ext uri="{BB962C8B-B14F-4D97-AF65-F5344CB8AC3E}">
        <p14:creationId xmlns:p14="http://schemas.microsoft.com/office/powerpoint/2010/main" val="1257612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6D3C8E-B2F1-4154-B743-20CAE8307BB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820DC-945F-4810-8547-AFE70CD061B3}"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487D41D-C499-4FB4-B1B5-8CDDFD837AAE}"/>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CBBA97CA-20DF-440F-AB85-03FBB0EFE108}"/>
              </a:ext>
            </a:extLst>
          </p:cNvPr>
          <p:cNvSpPr>
            <a:spLocks noGrp="1"/>
          </p:cNvSpPr>
          <p:nvPr>
            <p:ph sz="quarter" idx="11"/>
          </p:nvPr>
        </p:nvSpPr>
        <p:spPr>
          <a:xfrm>
            <a:off x="480133" y="1046715"/>
            <a:ext cx="6881249" cy="5075237"/>
          </a:xfrm>
        </p:spPr>
        <p:txBody>
          <a:bodyPr>
            <a:normAutofit/>
          </a:bodyPr>
          <a:lstStyle/>
          <a:p>
            <a:pPr marL="457200" indent="-457200">
              <a:buSzPct val="100000"/>
              <a:buFont typeface="+mj-lt"/>
              <a:buAutoNum type="arabicPeriod" startAt="7"/>
            </a:pPr>
            <a:r>
              <a:rPr lang="en-US" sz="2000" b="1" dirty="0"/>
              <a:t>Physiological measures were more predictive once trust stabilized.</a:t>
            </a:r>
          </a:p>
          <a:p>
            <a:pPr lvl="1"/>
            <a:r>
              <a:rPr lang="en-US" sz="1800" dirty="0"/>
              <a:t>Prediction tended to be much stronger in the second consecutive experience with the same AI. </a:t>
            </a:r>
          </a:p>
          <a:p>
            <a:pPr lvl="1"/>
            <a:r>
              <a:rPr lang="en-US" sz="1800" dirty="0"/>
              <a:t>As attitudes are in flux, so are physiological indices.</a:t>
            </a:r>
          </a:p>
          <a:p>
            <a:pPr lvl="1"/>
            <a:endParaRPr lang="en-US" sz="1800" dirty="0"/>
          </a:p>
          <a:p>
            <a:pPr marL="457200" indent="-457200">
              <a:buSzPct val="100000"/>
              <a:buFont typeface="+mj-lt"/>
              <a:buAutoNum type="arabicPeriod" startAt="7"/>
            </a:pPr>
            <a:r>
              <a:rPr lang="en-US" sz="2000" b="1" dirty="0"/>
              <a:t>Physiological measures predicted subjective trust more strongly when the AI was high-performing.</a:t>
            </a:r>
          </a:p>
          <a:p>
            <a:pPr lvl="1"/>
            <a:r>
              <a:rPr lang="en-US" sz="1800" dirty="0"/>
              <a:t>Objective and subjective measures may dissociate when high workload or stress shift assessment from conscious deliberation to implicit trust.</a:t>
            </a:r>
          </a:p>
          <a:p>
            <a:pPr lvl="1"/>
            <a:endParaRPr lang="en-US" sz="1800" dirty="0"/>
          </a:p>
          <a:p>
            <a:pPr marL="457200" indent="-457200">
              <a:buSzPct val="100000"/>
              <a:buFont typeface="+mj-lt"/>
              <a:buAutoNum type="arabicPeriod" startAt="7"/>
            </a:pPr>
            <a:r>
              <a:rPr lang="en-US" sz="2000" b="1" dirty="0"/>
              <a:t>Physiological measures predicted reliance on the AI.</a:t>
            </a:r>
          </a:p>
          <a:p>
            <a:pPr lvl="1"/>
            <a:r>
              <a:rPr lang="en-US" sz="1800" dirty="0"/>
              <a:t>Physiological measures and eye tracking behavior predicted whether pilots would take manual control from the AI.</a:t>
            </a:r>
          </a:p>
        </p:txBody>
      </p:sp>
      <p:sp>
        <p:nvSpPr>
          <p:cNvPr id="4" name="Date Placeholder 3">
            <a:extLst>
              <a:ext uri="{FF2B5EF4-FFF2-40B4-BE49-F238E27FC236}">
                <a16:creationId xmlns:a16="http://schemas.microsoft.com/office/drawing/2014/main" id="{5580416E-91DE-462B-ABD0-9B0A75983DBE}"/>
              </a:ext>
            </a:extLst>
          </p:cNvPr>
          <p:cNvSpPr>
            <a:spLocks noGrp="1"/>
          </p:cNvSpPr>
          <p:nvPr>
            <p:ph type="dt" sz="half" idx="4294967295"/>
          </p:nvPr>
        </p:nvSpPr>
        <p:spPr>
          <a:xfrm>
            <a:off x="11231563" y="6403975"/>
            <a:ext cx="96043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415886-3820-4DF3-ACED-98B181A3A239}" type="datetime1">
              <a:rPr kumimoji="0" lang="en-US" sz="1200" b="0" i="0" u="none" strike="noStrike" kern="1200" cap="none" spc="0" normalizeH="0" baseline="0" noProof="0" smtClean="0">
                <a:ln>
                  <a:noFill/>
                </a:ln>
                <a:solidFill>
                  <a:srgbClr val="44546A">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11/9/2023</a:t>
            </a:fld>
            <a:endParaRPr kumimoji="0" lang="en-US" sz="1200" b="0" i="0" u="none" strike="noStrike" kern="1200" cap="none" spc="0" normalizeH="0" baseline="0" noProof="0" dirty="0">
              <a:ln>
                <a:noFill/>
              </a:ln>
              <a:solidFill>
                <a:srgbClr val="44546A">
                  <a:tint val="75000"/>
                </a:srgbClr>
              </a:solidFill>
              <a:effectLst/>
              <a:uLnTx/>
              <a:uFillTx/>
              <a:latin typeface="Calibri"/>
              <a:ea typeface="+mn-ea"/>
              <a:cs typeface="+mn-cs"/>
            </a:endParaRPr>
          </a:p>
        </p:txBody>
      </p:sp>
      <p:graphicFrame>
        <p:nvGraphicFramePr>
          <p:cNvPr id="10" name="Table 9">
            <a:extLst>
              <a:ext uri="{FF2B5EF4-FFF2-40B4-BE49-F238E27FC236}">
                <a16:creationId xmlns:a16="http://schemas.microsoft.com/office/drawing/2014/main" id="{98FAA532-32BE-4A2F-BE73-A5CBB0C951BF}"/>
              </a:ext>
            </a:extLst>
          </p:cNvPr>
          <p:cNvGraphicFramePr>
            <a:graphicFrameLocks noGrp="1"/>
          </p:cNvGraphicFramePr>
          <p:nvPr>
            <p:extLst>
              <p:ext uri="{D42A27DB-BD31-4B8C-83A1-F6EECF244321}">
                <p14:modId xmlns:p14="http://schemas.microsoft.com/office/powerpoint/2010/main" val="506393601"/>
              </p:ext>
            </p:extLst>
          </p:nvPr>
        </p:nvGraphicFramePr>
        <p:xfrm>
          <a:off x="8304164" y="1116543"/>
          <a:ext cx="3069449" cy="1193942"/>
        </p:xfrm>
        <a:graphic>
          <a:graphicData uri="http://schemas.openxmlformats.org/drawingml/2006/table">
            <a:tbl>
              <a:tblPr firstRow="1" firstCol="1" bandRow="1"/>
              <a:tblGrid>
                <a:gridCol w="868903">
                  <a:extLst>
                    <a:ext uri="{9D8B030D-6E8A-4147-A177-3AD203B41FA5}">
                      <a16:colId xmlns:a16="http://schemas.microsoft.com/office/drawing/2014/main" val="3370310161"/>
                    </a:ext>
                  </a:extLst>
                </a:gridCol>
                <a:gridCol w="327873">
                  <a:extLst>
                    <a:ext uri="{9D8B030D-6E8A-4147-A177-3AD203B41FA5}">
                      <a16:colId xmlns:a16="http://schemas.microsoft.com/office/drawing/2014/main" val="1926425681"/>
                    </a:ext>
                  </a:extLst>
                </a:gridCol>
                <a:gridCol w="485221">
                  <a:extLst>
                    <a:ext uri="{9D8B030D-6E8A-4147-A177-3AD203B41FA5}">
                      <a16:colId xmlns:a16="http://schemas.microsoft.com/office/drawing/2014/main" val="2350791613"/>
                    </a:ext>
                  </a:extLst>
                </a:gridCol>
                <a:gridCol w="506923">
                  <a:extLst>
                    <a:ext uri="{9D8B030D-6E8A-4147-A177-3AD203B41FA5}">
                      <a16:colId xmlns:a16="http://schemas.microsoft.com/office/drawing/2014/main" val="435779780"/>
                    </a:ext>
                  </a:extLst>
                </a:gridCol>
                <a:gridCol w="880529">
                  <a:extLst>
                    <a:ext uri="{9D8B030D-6E8A-4147-A177-3AD203B41FA5}">
                      <a16:colId xmlns:a16="http://schemas.microsoft.com/office/drawing/2014/main" val="1461929325"/>
                    </a:ext>
                  </a:extLst>
                </a:gridCol>
              </a:tblGrid>
              <a:tr h="203576">
                <a:tc gridSpan="5">
                  <a:txBody>
                    <a:bodyPr/>
                    <a:lstStyle/>
                    <a:p>
                      <a:pPr marL="0" marR="0">
                        <a:lnSpc>
                          <a:spcPct val="107000"/>
                        </a:lnSpc>
                        <a:spcBef>
                          <a:spcPts val="0"/>
                        </a:spcBef>
                        <a:spcAft>
                          <a:spcPts val="0"/>
                        </a:spcAft>
                      </a:pPr>
                      <a:r>
                        <a:rPr lang="en-US"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Logistic Regression Model - Step 1 (Trust Only)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9954934"/>
                  </a:ext>
                </a:extLst>
              </a:tr>
              <a:tr h="20357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Manual</a:t>
                      </a:r>
                      <a:endParaRPr kumimoji="0" lang="en-US" sz="12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Predicted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4120193"/>
                  </a:ext>
                </a:extLst>
              </a:tr>
              <a:tr h="203576">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Override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Correct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968643"/>
                  </a:ext>
                </a:extLst>
              </a:tr>
              <a:tr h="190534">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Observed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09658874"/>
                  </a:ext>
                </a:extLst>
              </a:tr>
              <a:tr h="189104">
                <a:tc>
                  <a:txBody>
                    <a:bodyPr/>
                    <a:lstStyle/>
                    <a:p>
                      <a:pPr>
                        <a:lnSpc>
                          <a:spcPct val="107000"/>
                        </a:lnSpc>
                      </a:pPr>
                      <a:endParaRPr lang="en-US" sz="1100" kern="1200" dirty="0">
                        <a:solidFill>
                          <a:srgbClr val="000000"/>
                        </a:solidFill>
                        <a:effectLst/>
                        <a:latin typeface="Calibri" panose="020F0502020204030204" pitchFamily="34" charset="0"/>
                        <a:cs typeface="Calibri" panose="020F0502020204030204" pitchFamily="34" charset="0"/>
                      </a:endParaRPr>
                    </a:p>
                  </a:txBody>
                  <a:tcPr marL="58040" marR="5804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a:noFill/>
                    </a:lnB>
                  </a:tcPr>
                </a:tc>
                <a:extLst>
                  <a:ext uri="{0D108BD9-81ED-4DB2-BD59-A6C34878D82A}">
                    <a16:rowId xmlns:a16="http://schemas.microsoft.com/office/drawing/2014/main" val="1057575626"/>
                  </a:ext>
                </a:extLst>
              </a:tr>
              <a:tr h="203576">
                <a:tc gridSpan="2">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Overall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8935"/>
                  </a:ext>
                </a:extLst>
              </a:tr>
            </a:tbl>
          </a:graphicData>
        </a:graphic>
      </p:graphicFrame>
      <p:graphicFrame>
        <p:nvGraphicFramePr>
          <p:cNvPr id="11" name="Table 10">
            <a:extLst>
              <a:ext uri="{FF2B5EF4-FFF2-40B4-BE49-F238E27FC236}">
                <a16:creationId xmlns:a16="http://schemas.microsoft.com/office/drawing/2014/main" id="{CC324F0D-2EBF-4016-9783-64B68C6E53CB}"/>
              </a:ext>
            </a:extLst>
          </p:cNvPr>
          <p:cNvGraphicFramePr>
            <a:graphicFrameLocks noGrp="1"/>
          </p:cNvGraphicFramePr>
          <p:nvPr>
            <p:extLst>
              <p:ext uri="{D42A27DB-BD31-4B8C-83A1-F6EECF244321}">
                <p14:modId xmlns:p14="http://schemas.microsoft.com/office/powerpoint/2010/main" val="4226215536"/>
              </p:ext>
            </p:extLst>
          </p:nvPr>
        </p:nvGraphicFramePr>
        <p:xfrm>
          <a:off x="8304164" y="2627817"/>
          <a:ext cx="3069446" cy="1259521"/>
        </p:xfrm>
        <a:graphic>
          <a:graphicData uri="http://schemas.openxmlformats.org/drawingml/2006/table">
            <a:tbl>
              <a:tblPr firstRow="1" firstCol="1" bandRow="1"/>
              <a:tblGrid>
                <a:gridCol w="868903">
                  <a:extLst>
                    <a:ext uri="{9D8B030D-6E8A-4147-A177-3AD203B41FA5}">
                      <a16:colId xmlns:a16="http://schemas.microsoft.com/office/drawing/2014/main" val="211065015"/>
                    </a:ext>
                  </a:extLst>
                </a:gridCol>
                <a:gridCol w="327878">
                  <a:extLst>
                    <a:ext uri="{9D8B030D-6E8A-4147-A177-3AD203B41FA5}">
                      <a16:colId xmlns:a16="http://schemas.microsoft.com/office/drawing/2014/main" val="3691355238"/>
                    </a:ext>
                  </a:extLst>
                </a:gridCol>
                <a:gridCol w="485221">
                  <a:extLst>
                    <a:ext uri="{9D8B030D-6E8A-4147-A177-3AD203B41FA5}">
                      <a16:colId xmlns:a16="http://schemas.microsoft.com/office/drawing/2014/main" val="482532624"/>
                    </a:ext>
                  </a:extLst>
                </a:gridCol>
                <a:gridCol w="506919">
                  <a:extLst>
                    <a:ext uri="{9D8B030D-6E8A-4147-A177-3AD203B41FA5}">
                      <a16:colId xmlns:a16="http://schemas.microsoft.com/office/drawing/2014/main" val="309173299"/>
                    </a:ext>
                  </a:extLst>
                </a:gridCol>
                <a:gridCol w="880525">
                  <a:extLst>
                    <a:ext uri="{9D8B030D-6E8A-4147-A177-3AD203B41FA5}">
                      <a16:colId xmlns:a16="http://schemas.microsoft.com/office/drawing/2014/main" val="4009585852"/>
                    </a:ext>
                  </a:extLst>
                </a:gridCol>
              </a:tblGrid>
              <a:tr h="322907">
                <a:tc gridSpan="5">
                  <a:txBody>
                    <a:bodyPr/>
                    <a:lstStyle/>
                    <a:p>
                      <a:pPr marL="0" marR="0">
                        <a:lnSpc>
                          <a:spcPct val="107000"/>
                        </a:lnSpc>
                        <a:spcBef>
                          <a:spcPts val="0"/>
                        </a:spcBef>
                        <a:spcAft>
                          <a:spcPts val="0"/>
                        </a:spcAft>
                      </a:pPr>
                      <a:r>
                        <a:rPr lang="en-US"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Logistic Regression Model - Step 2 (Full Model)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4116902"/>
                  </a:ext>
                </a:extLst>
              </a:tr>
              <a:tr h="18518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Manual</a:t>
                      </a:r>
                      <a:endParaRPr kumimoji="0" lang="en-US" sz="12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Predicted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243201"/>
                  </a:ext>
                </a:extLst>
              </a:tr>
              <a:tr h="185182">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Override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Correct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098442"/>
                  </a:ext>
                </a:extLst>
              </a:tr>
              <a:tr h="190534">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Observed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82724329"/>
                  </a:ext>
                </a:extLst>
              </a:tr>
              <a:tr h="190534">
                <a:tc>
                  <a:txBody>
                    <a:bodyPr/>
                    <a:lstStyle/>
                    <a:p>
                      <a:pPr>
                        <a:lnSpc>
                          <a:spcPct val="107000"/>
                        </a:lnSpc>
                      </a:pPr>
                      <a:endParaRPr lang="en-US" sz="1100" kern="1200" dirty="0">
                        <a:solidFill>
                          <a:srgbClr val="000000"/>
                        </a:solidFill>
                        <a:effectLst/>
                        <a:latin typeface="Calibri" panose="020F0502020204030204" pitchFamily="34" charset="0"/>
                        <a:cs typeface="Calibri" panose="020F0502020204030204" pitchFamily="34" charset="0"/>
                      </a:endParaRPr>
                    </a:p>
                  </a:txBody>
                  <a:tcPr marL="58040" marR="5804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a:noFill/>
                    </a:lnB>
                  </a:tcPr>
                </a:tc>
                <a:extLst>
                  <a:ext uri="{0D108BD9-81ED-4DB2-BD59-A6C34878D82A}">
                    <a16:rowId xmlns:a16="http://schemas.microsoft.com/office/drawing/2014/main" val="3595828729"/>
                  </a:ext>
                </a:extLst>
              </a:tr>
              <a:tr h="185182">
                <a:tc gridSpan="2">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Overall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489745"/>
                  </a:ext>
                </a:extLst>
              </a:tr>
            </a:tbl>
          </a:graphicData>
        </a:graphic>
      </p:graphicFrame>
      <p:sp>
        <p:nvSpPr>
          <p:cNvPr id="7" name="TextBox 6">
            <a:extLst>
              <a:ext uri="{FF2B5EF4-FFF2-40B4-BE49-F238E27FC236}">
                <a16:creationId xmlns:a16="http://schemas.microsoft.com/office/drawing/2014/main" id="{52783249-0239-44E2-8B93-364B70097306}"/>
              </a:ext>
            </a:extLst>
          </p:cNvPr>
          <p:cNvSpPr txBox="1"/>
          <p:nvPr/>
        </p:nvSpPr>
        <p:spPr>
          <a:xfrm>
            <a:off x="8304164" y="3887338"/>
            <a:ext cx="306944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E7E6E6">
                    <a:lumMod val="10000"/>
                  </a:srgbClr>
                </a:solidFill>
                <a:effectLst/>
                <a:uLnTx/>
                <a:uFillTx/>
                <a:latin typeface="Calibri"/>
                <a:ea typeface="+mn-ea"/>
                <a:cs typeface="+mn-cs"/>
              </a:rPr>
              <a:t>*Full Model includes perceived risk, SA, &amp; workload</a:t>
            </a:r>
          </a:p>
        </p:txBody>
      </p:sp>
    </p:spTree>
    <p:extLst>
      <p:ext uri="{BB962C8B-B14F-4D97-AF65-F5344CB8AC3E}">
        <p14:creationId xmlns:p14="http://schemas.microsoft.com/office/powerpoint/2010/main" val="136404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9B92-BA98-C934-4605-42B7CE30B020}"/>
              </a:ext>
            </a:extLst>
          </p:cNvPr>
          <p:cNvSpPr>
            <a:spLocks noGrp="1"/>
          </p:cNvSpPr>
          <p:nvPr>
            <p:ph type="title"/>
          </p:nvPr>
        </p:nvSpPr>
        <p:spPr/>
        <p:txBody>
          <a:bodyPr/>
          <a:lstStyle/>
          <a:p>
            <a:r>
              <a:rPr lang="en-US" dirty="0"/>
              <a:t>Speaker Introductions</a:t>
            </a:r>
          </a:p>
        </p:txBody>
      </p:sp>
      <p:sp>
        <p:nvSpPr>
          <p:cNvPr id="3" name="Content Placeholder 2">
            <a:extLst>
              <a:ext uri="{FF2B5EF4-FFF2-40B4-BE49-F238E27FC236}">
                <a16:creationId xmlns:a16="http://schemas.microsoft.com/office/drawing/2014/main" id="{C3BEFA5C-C882-8232-33DF-D6E0427F9C8D}"/>
              </a:ext>
            </a:extLst>
          </p:cNvPr>
          <p:cNvSpPr>
            <a:spLocks noGrp="1"/>
          </p:cNvSpPr>
          <p:nvPr>
            <p:ph sz="quarter" idx="11"/>
          </p:nvPr>
        </p:nvSpPr>
        <p:spPr/>
        <p:txBody>
          <a:bodyPr/>
          <a:lstStyle/>
          <a:p>
            <a:r>
              <a:rPr lang="en-US" dirty="0"/>
              <a:t>Career aspiration: “sit in a room and think</a:t>
            </a:r>
            <a:br>
              <a:rPr lang="en-US" dirty="0"/>
            </a:br>
            <a:r>
              <a:rPr lang="en-US" dirty="0"/>
              <a:t>about artificial intelligence.”</a:t>
            </a:r>
          </a:p>
          <a:p>
            <a:pPr lvl="1"/>
            <a:r>
              <a:rPr lang="en-US" dirty="0"/>
              <a:t>AI researcher</a:t>
            </a:r>
          </a:p>
          <a:p>
            <a:pPr lvl="1"/>
            <a:r>
              <a:rPr lang="en-US" dirty="0"/>
              <a:t>AI creator, designer, and requirements writer</a:t>
            </a:r>
          </a:p>
          <a:p>
            <a:pPr lvl="1"/>
            <a:r>
              <a:rPr lang="en-US" dirty="0"/>
              <a:t>AI end user</a:t>
            </a:r>
          </a:p>
          <a:p>
            <a:pPr lvl="1"/>
            <a:endParaRPr lang="en-US" dirty="0"/>
          </a:p>
          <a:p>
            <a:r>
              <a:rPr lang="en-US" dirty="0"/>
              <a:t>28 years of DoD-funded AI research</a:t>
            </a:r>
          </a:p>
          <a:p>
            <a:pPr lvl="1"/>
            <a:r>
              <a:rPr lang="en-US" dirty="0"/>
              <a:t>SoarTech (DARPA, Navy, Army, Air Force, DoD)</a:t>
            </a:r>
          </a:p>
          <a:p>
            <a:pPr lvl="1"/>
            <a:r>
              <a:rPr lang="en-US" dirty="0"/>
              <a:t>USC ICT (Army, DMSO, DHS, DARPA)</a:t>
            </a:r>
          </a:p>
          <a:p>
            <a:pPr lvl="1"/>
            <a:r>
              <a:rPr lang="en-US" dirty="0"/>
              <a:t>U of Michigan (Ph.D. student, DARPA, Navy)</a:t>
            </a:r>
          </a:p>
          <a:p>
            <a:pPr lvl="1"/>
            <a:r>
              <a:rPr lang="en-US" dirty="0"/>
              <a:t>Naval Research Lab (Summer Intern)</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8B575EB8-8F27-E4F9-9FED-8485882037D8}"/>
              </a:ext>
            </a:extLst>
          </p:cNvPr>
          <p:cNvPicPr>
            <a:picLocks noChangeAspect="1"/>
          </p:cNvPicPr>
          <p:nvPr/>
        </p:nvPicPr>
        <p:blipFill>
          <a:blip r:embed="rId2"/>
          <a:stretch>
            <a:fillRect/>
          </a:stretch>
        </p:blipFill>
        <p:spPr>
          <a:xfrm>
            <a:off x="8783196" y="1046715"/>
            <a:ext cx="2947549" cy="2910933"/>
          </a:xfrm>
          <a:prstGeom prst="rect">
            <a:avLst/>
          </a:prstGeom>
        </p:spPr>
      </p:pic>
    </p:spTree>
    <p:extLst>
      <p:ext uri="{BB962C8B-B14F-4D97-AF65-F5344CB8AC3E}">
        <p14:creationId xmlns:p14="http://schemas.microsoft.com/office/powerpoint/2010/main" val="2339361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6D3C8E-B2F1-4154-B743-20CAE8307BB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820DC-945F-4810-8547-AFE70CD061B3}"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487D41D-C499-4FB4-B1B5-8CDDFD837AAE}"/>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CBBA97CA-20DF-440F-AB85-03FBB0EFE108}"/>
              </a:ext>
            </a:extLst>
          </p:cNvPr>
          <p:cNvSpPr>
            <a:spLocks noGrp="1"/>
          </p:cNvSpPr>
          <p:nvPr>
            <p:ph sz="quarter" idx="11"/>
          </p:nvPr>
        </p:nvSpPr>
        <p:spPr>
          <a:xfrm>
            <a:off x="480133" y="1046715"/>
            <a:ext cx="7824031" cy="5357260"/>
          </a:xfrm>
        </p:spPr>
        <p:txBody>
          <a:bodyPr>
            <a:normAutofit/>
          </a:bodyPr>
          <a:lstStyle/>
          <a:p>
            <a:pPr marL="457200" indent="-457200">
              <a:buSzPct val="100000"/>
              <a:buFont typeface="+mj-lt"/>
              <a:buAutoNum type="arabicPeriod" startAt="10"/>
            </a:pPr>
            <a:r>
              <a:rPr lang="en-US" sz="2000" b="1" dirty="0"/>
              <a:t>The relationships between trust antecedents and trust judgements depend on context and AI ability.</a:t>
            </a:r>
          </a:p>
          <a:p>
            <a:pPr marL="740664" lvl="1" indent="-283464">
              <a:buFont typeface="Wingdings" panose="05000000000000000000" pitchFamily="2" charset="2"/>
              <a:buChar char="§"/>
            </a:pPr>
            <a:r>
              <a:rPr lang="en-US" sz="1800" dirty="0"/>
              <a:t>User assessment of “Trustworthiness” correlated with affective trust.</a:t>
            </a:r>
          </a:p>
          <a:p>
            <a:pPr marL="740664" lvl="1" indent="-283464">
              <a:buFont typeface="Wingdings" panose="05000000000000000000" pitchFamily="2" charset="2"/>
              <a:buChar char="§"/>
            </a:pPr>
            <a:r>
              <a:rPr lang="en-US" sz="1800" dirty="0"/>
              <a:t>However, correlation with antecedents like “Predictable” depended on situation.</a:t>
            </a:r>
          </a:p>
          <a:p>
            <a:pPr marL="740664" lvl="1" indent="-283464">
              <a:buFont typeface="Wingdings" panose="05000000000000000000" pitchFamily="2" charset="2"/>
              <a:buChar char="§"/>
            </a:pPr>
            <a:endParaRPr lang="en-US" sz="1800" dirty="0"/>
          </a:p>
          <a:p>
            <a:pPr marL="457200" marR="0" lvl="0" indent="-457200" algn="l" defTabSz="914400" rtl="0" eaLnBrk="1" fontAlgn="auto" latinLnBrk="0" hangingPunct="1">
              <a:lnSpc>
                <a:spcPct val="90000"/>
              </a:lnSpc>
              <a:spcBef>
                <a:spcPts val="1000"/>
              </a:spcBef>
              <a:spcAft>
                <a:spcPts val="0"/>
              </a:spcAft>
              <a:buClrTx/>
              <a:buSzTx/>
              <a:buFont typeface="+mj-lt"/>
              <a:buAutoNum type="arabicPeriod" startAt="11"/>
              <a:tabLst/>
              <a:defRPr/>
            </a:pPr>
            <a:r>
              <a:rPr lang="en-US" sz="2000" b="1" dirty="0"/>
              <a:t>The importance of trust antecedents changes over time.</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sz="1800" dirty="0"/>
              <a:t>Predictability and transparency were more important to trust in early encounters with the AI.</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sz="1800" dirty="0"/>
              <a:t>In later experiences, judgements of reliability, fit for mission needs, and trustworthiness perceptions may dominate.</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lang="en-US" sz="1800" dirty="0"/>
          </a:p>
          <a:p>
            <a:pPr marL="457200" indent="-457200" fontAlgn="auto">
              <a:spcBef>
                <a:spcPts val="1000"/>
              </a:spcBef>
              <a:spcAft>
                <a:spcPts val="0"/>
              </a:spcAft>
              <a:buClrTx/>
              <a:buSzTx/>
              <a:buFont typeface="+mj-lt"/>
              <a:buAutoNum type="arabicPeriod" startAt="11"/>
              <a:defRPr/>
            </a:pPr>
            <a:r>
              <a:rPr lang="en-US" sz="2000" b="1" dirty="0"/>
              <a:t>Trust as an attitude is sufficient for predicting reliance behavior, but intention formation improves the prediction.</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sz="1800" dirty="0"/>
              <a:t>Perceived risk, SA, and workload are contextual factors for forming attitudes into intention.</a:t>
            </a:r>
          </a:p>
          <a:p>
            <a:endParaRPr lang="en-US" sz="2400" dirty="0"/>
          </a:p>
        </p:txBody>
      </p:sp>
      <p:sp>
        <p:nvSpPr>
          <p:cNvPr id="4" name="Date Placeholder 3">
            <a:extLst>
              <a:ext uri="{FF2B5EF4-FFF2-40B4-BE49-F238E27FC236}">
                <a16:creationId xmlns:a16="http://schemas.microsoft.com/office/drawing/2014/main" id="{5580416E-91DE-462B-ABD0-9B0A75983DBE}"/>
              </a:ext>
            </a:extLst>
          </p:cNvPr>
          <p:cNvSpPr>
            <a:spLocks noGrp="1"/>
          </p:cNvSpPr>
          <p:nvPr>
            <p:ph type="dt" sz="half" idx="4294967295"/>
          </p:nvPr>
        </p:nvSpPr>
        <p:spPr>
          <a:xfrm>
            <a:off x="11231563" y="6403975"/>
            <a:ext cx="96043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415886-3820-4DF3-ACED-98B181A3A239}" type="datetime1">
              <a:rPr kumimoji="0" lang="en-US" sz="1200" b="0" i="0" u="none" strike="noStrike" kern="1200" cap="none" spc="0" normalizeH="0" baseline="0" noProof="0" smtClean="0">
                <a:ln>
                  <a:noFill/>
                </a:ln>
                <a:solidFill>
                  <a:srgbClr val="44546A">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11/9/2023</a:t>
            </a:fld>
            <a:endParaRPr kumimoji="0" lang="en-US" sz="1200" b="0" i="0" u="none" strike="noStrike" kern="1200" cap="none" spc="0" normalizeH="0" baseline="0" noProof="0" dirty="0">
              <a:ln>
                <a:noFill/>
              </a:ln>
              <a:solidFill>
                <a:srgbClr val="44546A">
                  <a:tint val="75000"/>
                </a:srgb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97F07032-C399-A4D8-B17F-49A4C2089945}"/>
              </a:ext>
            </a:extLst>
          </p:cNvPr>
          <p:cNvGraphicFramePr>
            <a:graphicFrameLocks noGrp="1"/>
          </p:cNvGraphicFramePr>
          <p:nvPr>
            <p:extLst>
              <p:ext uri="{D42A27DB-BD31-4B8C-83A1-F6EECF244321}">
                <p14:modId xmlns:p14="http://schemas.microsoft.com/office/powerpoint/2010/main" val="854848224"/>
              </p:ext>
            </p:extLst>
          </p:nvPr>
        </p:nvGraphicFramePr>
        <p:xfrm>
          <a:off x="8304164" y="1116543"/>
          <a:ext cx="3069449" cy="1193942"/>
        </p:xfrm>
        <a:graphic>
          <a:graphicData uri="http://schemas.openxmlformats.org/drawingml/2006/table">
            <a:tbl>
              <a:tblPr firstRow="1" firstCol="1" bandRow="1"/>
              <a:tblGrid>
                <a:gridCol w="868903">
                  <a:extLst>
                    <a:ext uri="{9D8B030D-6E8A-4147-A177-3AD203B41FA5}">
                      <a16:colId xmlns:a16="http://schemas.microsoft.com/office/drawing/2014/main" val="3370310161"/>
                    </a:ext>
                  </a:extLst>
                </a:gridCol>
                <a:gridCol w="327873">
                  <a:extLst>
                    <a:ext uri="{9D8B030D-6E8A-4147-A177-3AD203B41FA5}">
                      <a16:colId xmlns:a16="http://schemas.microsoft.com/office/drawing/2014/main" val="1926425681"/>
                    </a:ext>
                  </a:extLst>
                </a:gridCol>
                <a:gridCol w="485221">
                  <a:extLst>
                    <a:ext uri="{9D8B030D-6E8A-4147-A177-3AD203B41FA5}">
                      <a16:colId xmlns:a16="http://schemas.microsoft.com/office/drawing/2014/main" val="2350791613"/>
                    </a:ext>
                  </a:extLst>
                </a:gridCol>
                <a:gridCol w="506923">
                  <a:extLst>
                    <a:ext uri="{9D8B030D-6E8A-4147-A177-3AD203B41FA5}">
                      <a16:colId xmlns:a16="http://schemas.microsoft.com/office/drawing/2014/main" val="435779780"/>
                    </a:ext>
                  </a:extLst>
                </a:gridCol>
                <a:gridCol w="880529">
                  <a:extLst>
                    <a:ext uri="{9D8B030D-6E8A-4147-A177-3AD203B41FA5}">
                      <a16:colId xmlns:a16="http://schemas.microsoft.com/office/drawing/2014/main" val="1461929325"/>
                    </a:ext>
                  </a:extLst>
                </a:gridCol>
              </a:tblGrid>
              <a:tr h="203576">
                <a:tc gridSpan="5">
                  <a:txBody>
                    <a:bodyPr/>
                    <a:lstStyle/>
                    <a:p>
                      <a:pPr marL="0" marR="0">
                        <a:lnSpc>
                          <a:spcPct val="107000"/>
                        </a:lnSpc>
                        <a:spcBef>
                          <a:spcPts val="0"/>
                        </a:spcBef>
                        <a:spcAft>
                          <a:spcPts val="0"/>
                        </a:spcAft>
                      </a:pPr>
                      <a:r>
                        <a:rPr lang="en-US"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Logistic Regression Model - Step 1 (Trust Only)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9954934"/>
                  </a:ext>
                </a:extLst>
              </a:tr>
              <a:tr h="20357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Manual</a:t>
                      </a:r>
                      <a:endParaRPr kumimoji="0" lang="en-US" sz="12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Predicted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4120193"/>
                  </a:ext>
                </a:extLst>
              </a:tr>
              <a:tr h="203576">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Override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Correct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968643"/>
                  </a:ext>
                </a:extLst>
              </a:tr>
              <a:tr h="190534">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Observed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09658874"/>
                  </a:ext>
                </a:extLst>
              </a:tr>
              <a:tr h="189104">
                <a:tc>
                  <a:txBody>
                    <a:bodyPr/>
                    <a:lstStyle/>
                    <a:p>
                      <a:pPr>
                        <a:lnSpc>
                          <a:spcPct val="107000"/>
                        </a:lnSpc>
                      </a:pPr>
                      <a:endParaRPr lang="en-US" sz="1100" kern="1200" dirty="0">
                        <a:solidFill>
                          <a:srgbClr val="000000"/>
                        </a:solidFill>
                        <a:effectLst/>
                        <a:latin typeface="Calibri" panose="020F0502020204030204" pitchFamily="34" charset="0"/>
                        <a:cs typeface="Calibri" panose="020F0502020204030204" pitchFamily="34" charset="0"/>
                      </a:endParaRPr>
                    </a:p>
                  </a:txBody>
                  <a:tcPr marL="58040" marR="5804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a:noFill/>
                    </a:lnB>
                  </a:tcPr>
                </a:tc>
                <a:extLst>
                  <a:ext uri="{0D108BD9-81ED-4DB2-BD59-A6C34878D82A}">
                    <a16:rowId xmlns:a16="http://schemas.microsoft.com/office/drawing/2014/main" val="1057575626"/>
                  </a:ext>
                </a:extLst>
              </a:tr>
              <a:tr h="203576">
                <a:tc gridSpan="2">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Overall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8935"/>
                  </a:ext>
                </a:extLst>
              </a:tr>
            </a:tbl>
          </a:graphicData>
        </a:graphic>
      </p:graphicFrame>
      <p:graphicFrame>
        <p:nvGraphicFramePr>
          <p:cNvPr id="8" name="Table 7">
            <a:extLst>
              <a:ext uri="{FF2B5EF4-FFF2-40B4-BE49-F238E27FC236}">
                <a16:creationId xmlns:a16="http://schemas.microsoft.com/office/drawing/2014/main" id="{BC36B6B9-3094-C8AA-5AD7-2E73DDEEC171}"/>
              </a:ext>
            </a:extLst>
          </p:cNvPr>
          <p:cNvGraphicFramePr>
            <a:graphicFrameLocks noGrp="1"/>
          </p:cNvGraphicFramePr>
          <p:nvPr>
            <p:extLst>
              <p:ext uri="{D42A27DB-BD31-4B8C-83A1-F6EECF244321}">
                <p14:modId xmlns:p14="http://schemas.microsoft.com/office/powerpoint/2010/main" val="788305613"/>
              </p:ext>
            </p:extLst>
          </p:nvPr>
        </p:nvGraphicFramePr>
        <p:xfrm>
          <a:off x="8304164" y="2627817"/>
          <a:ext cx="3069446" cy="1259521"/>
        </p:xfrm>
        <a:graphic>
          <a:graphicData uri="http://schemas.openxmlformats.org/drawingml/2006/table">
            <a:tbl>
              <a:tblPr firstRow="1" firstCol="1" bandRow="1"/>
              <a:tblGrid>
                <a:gridCol w="868903">
                  <a:extLst>
                    <a:ext uri="{9D8B030D-6E8A-4147-A177-3AD203B41FA5}">
                      <a16:colId xmlns:a16="http://schemas.microsoft.com/office/drawing/2014/main" val="211065015"/>
                    </a:ext>
                  </a:extLst>
                </a:gridCol>
                <a:gridCol w="327878">
                  <a:extLst>
                    <a:ext uri="{9D8B030D-6E8A-4147-A177-3AD203B41FA5}">
                      <a16:colId xmlns:a16="http://schemas.microsoft.com/office/drawing/2014/main" val="3691355238"/>
                    </a:ext>
                  </a:extLst>
                </a:gridCol>
                <a:gridCol w="485221">
                  <a:extLst>
                    <a:ext uri="{9D8B030D-6E8A-4147-A177-3AD203B41FA5}">
                      <a16:colId xmlns:a16="http://schemas.microsoft.com/office/drawing/2014/main" val="482532624"/>
                    </a:ext>
                  </a:extLst>
                </a:gridCol>
                <a:gridCol w="506919">
                  <a:extLst>
                    <a:ext uri="{9D8B030D-6E8A-4147-A177-3AD203B41FA5}">
                      <a16:colId xmlns:a16="http://schemas.microsoft.com/office/drawing/2014/main" val="309173299"/>
                    </a:ext>
                  </a:extLst>
                </a:gridCol>
                <a:gridCol w="880525">
                  <a:extLst>
                    <a:ext uri="{9D8B030D-6E8A-4147-A177-3AD203B41FA5}">
                      <a16:colId xmlns:a16="http://schemas.microsoft.com/office/drawing/2014/main" val="4009585852"/>
                    </a:ext>
                  </a:extLst>
                </a:gridCol>
              </a:tblGrid>
              <a:tr h="322907">
                <a:tc gridSpan="5">
                  <a:txBody>
                    <a:bodyPr/>
                    <a:lstStyle/>
                    <a:p>
                      <a:pPr marL="0" marR="0">
                        <a:lnSpc>
                          <a:spcPct val="107000"/>
                        </a:lnSpc>
                        <a:spcBef>
                          <a:spcPts val="0"/>
                        </a:spcBef>
                        <a:spcAft>
                          <a:spcPts val="0"/>
                        </a:spcAft>
                      </a:pPr>
                      <a:r>
                        <a:rPr lang="en-US"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Logistic Regression Model - Step 2 (Full Model)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4116902"/>
                  </a:ext>
                </a:extLst>
              </a:tr>
              <a:tr h="18518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Manual</a:t>
                      </a:r>
                      <a:endParaRPr kumimoji="0" lang="en-US" sz="12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Predicted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243201"/>
                  </a:ext>
                </a:extLst>
              </a:tr>
              <a:tr h="185182">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Override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Correct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098442"/>
                  </a:ext>
                </a:extLst>
              </a:tr>
              <a:tr h="190534">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Observed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0" marR="5804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82724329"/>
                  </a:ext>
                </a:extLst>
              </a:tr>
              <a:tr h="190534">
                <a:tc>
                  <a:txBody>
                    <a:bodyPr/>
                    <a:lstStyle/>
                    <a:p>
                      <a:pPr>
                        <a:lnSpc>
                          <a:spcPct val="107000"/>
                        </a:lnSpc>
                      </a:pPr>
                      <a:endParaRPr lang="en-US" sz="1100" kern="1200" dirty="0">
                        <a:solidFill>
                          <a:srgbClr val="000000"/>
                        </a:solidFill>
                        <a:effectLst/>
                        <a:latin typeface="Calibri" panose="020F0502020204030204" pitchFamily="34" charset="0"/>
                        <a:cs typeface="Calibri" panose="020F0502020204030204" pitchFamily="34" charset="0"/>
                      </a:endParaRPr>
                    </a:p>
                  </a:txBody>
                  <a:tcPr marL="58040" marR="58040"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a:noFill/>
                    </a:lnB>
                  </a:tcPr>
                </a:tc>
                <a:extLst>
                  <a:ext uri="{0D108BD9-81ED-4DB2-BD59-A6C34878D82A}">
                    <a16:rowId xmlns:a16="http://schemas.microsoft.com/office/drawing/2014/main" val="3595828729"/>
                  </a:ext>
                </a:extLst>
              </a:tr>
              <a:tr h="185182">
                <a:tc gridSpan="2">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Overall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96" marR="5279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489745"/>
                  </a:ext>
                </a:extLst>
              </a:tr>
            </a:tbl>
          </a:graphicData>
        </a:graphic>
      </p:graphicFrame>
      <p:sp>
        <p:nvSpPr>
          <p:cNvPr id="9" name="TextBox 8">
            <a:extLst>
              <a:ext uri="{FF2B5EF4-FFF2-40B4-BE49-F238E27FC236}">
                <a16:creationId xmlns:a16="http://schemas.microsoft.com/office/drawing/2014/main" id="{6A6C950B-817F-1EE5-71CE-0818F73593ED}"/>
              </a:ext>
            </a:extLst>
          </p:cNvPr>
          <p:cNvSpPr txBox="1"/>
          <p:nvPr/>
        </p:nvSpPr>
        <p:spPr>
          <a:xfrm>
            <a:off x="8304164" y="3887338"/>
            <a:ext cx="306944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E7E6E6">
                    <a:lumMod val="10000"/>
                  </a:srgbClr>
                </a:solidFill>
                <a:effectLst/>
                <a:uLnTx/>
                <a:uFillTx/>
                <a:latin typeface="Calibri"/>
                <a:ea typeface="+mn-ea"/>
                <a:cs typeface="+mn-cs"/>
              </a:rPr>
              <a:t>*Full Model includes perceived risk, SA, &amp; workload</a:t>
            </a:r>
          </a:p>
        </p:txBody>
      </p:sp>
    </p:spTree>
    <p:extLst>
      <p:ext uri="{BB962C8B-B14F-4D97-AF65-F5344CB8AC3E}">
        <p14:creationId xmlns:p14="http://schemas.microsoft.com/office/powerpoint/2010/main" val="708892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6D3C8E-B2F1-4154-B743-20CAE8307BB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820DC-945F-4810-8547-AFE70CD061B3}"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487D41D-C499-4FB4-B1B5-8CDDFD837AAE}"/>
              </a:ext>
            </a:extLst>
          </p:cNvPr>
          <p:cNvSpPr>
            <a:spLocks noGrp="1"/>
          </p:cNvSpPr>
          <p:nvPr>
            <p:ph type="title"/>
          </p:nvPr>
        </p:nvSpPr>
        <p:spPr/>
        <p:txBody>
          <a:bodyPr/>
          <a:lstStyle/>
          <a:p>
            <a:r>
              <a:rPr lang="en-US" dirty="0"/>
              <a:t>Analysis Implications</a:t>
            </a:r>
          </a:p>
        </p:txBody>
      </p:sp>
      <p:sp>
        <p:nvSpPr>
          <p:cNvPr id="3" name="Content Placeholder 2">
            <a:extLst>
              <a:ext uri="{FF2B5EF4-FFF2-40B4-BE49-F238E27FC236}">
                <a16:creationId xmlns:a16="http://schemas.microsoft.com/office/drawing/2014/main" id="{CBBA97CA-20DF-440F-AB85-03FBB0EFE108}"/>
              </a:ext>
            </a:extLst>
          </p:cNvPr>
          <p:cNvSpPr>
            <a:spLocks noGrp="1"/>
          </p:cNvSpPr>
          <p:nvPr>
            <p:ph sz="quarter" idx="11"/>
          </p:nvPr>
        </p:nvSpPr>
        <p:spPr>
          <a:xfrm>
            <a:off x="480132" y="1046715"/>
            <a:ext cx="11250613" cy="5289430"/>
          </a:xfrm>
        </p:spPr>
        <p:txBody>
          <a:bodyPr>
            <a:normAutofit/>
          </a:bodyPr>
          <a:lstStyle/>
          <a:p>
            <a:pPr>
              <a:buFont typeface="Wingdings" panose="05000000000000000000" pitchFamily="2" charset="2"/>
              <a:buChar char="Ø"/>
            </a:pPr>
            <a:r>
              <a:rPr lang="en-US" sz="2000" b="1" dirty="0"/>
              <a:t>Trust is dynamic but builds on a good basis of trust such as training about the AI.</a:t>
            </a:r>
          </a:p>
          <a:p>
            <a:pPr lvl="1"/>
            <a:r>
              <a:rPr lang="en-US" sz="1800" dirty="0"/>
              <a:t>More extensive familiarization with AI will allow more stable and realistic targets for trust algorithms.</a:t>
            </a:r>
          </a:p>
          <a:p>
            <a:pPr lvl="1"/>
            <a:r>
              <a:rPr lang="en-US" sz="1800" dirty="0"/>
              <a:t>A trust model may need to evolve or be recalibrated as both the user and the context evolve.</a:t>
            </a:r>
          </a:p>
          <a:p>
            <a:pPr lvl="1"/>
            <a:endParaRPr lang="en-US" sz="1800" dirty="0"/>
          </a:p>
          <a:p>
            <a:pPr>
              <a:buFont typeface="Wingdings" panose="05000000000000000000" pitchFamily="2" charset="2"/>
              <a:buChar char="Ø"/>
            </a:pPr>
            <a:r>
              <a:rPr lang="en-US" sz="2000" b="1" dirty="0"/>
              <a:t>Capture variables that influence situational trust to understand trust formation and reliance behaviors.</a:t>
            </a:r>
          </a:p>
          <a:p>
            <a:pPr lvl="1"/>
            <a:r>
              <a:rPr lang="en-US" sz="1800" dirty="0"/>
              <a:t>Designers should model how these variables integrate with trust attitudes as drivers of intention.</a:t>
            </a:r>
          </a:p>
          <a:p>
            <a:pPr lvl="1"/>
            <a:r>
              <a:rPr lang="en-US" sz="1800" dirty="0"/>
              <a:t>Supplement short targeted measures with more involved instruments where possible to reflect a range of factors.</a:t>
            </a:r>
          </a:p>
          <a:p>
            <a:pPr lvl="1"/>
            <a:endParaRPr lang="en-US" sz="1800" dirty="0"/>
          </a:p>
          <a:p>
            <a:pPr>
              <a:buFont typeface="Wingdings" panose="05000000000000000000" pitchFamily="2" charset="2"/>
              <a:buChar char="Ø"/>
            </a:pPr>
            <a:r>
              <a:rPr lang="en-US" sz="2000" b="1" dirty="0"/>
              <a:t>Metrics that are confounded by task factors require tight experimental control to account for confounds.</a:t>
            </a:r>
          </a:p>
          <a:p>
            <a:pPr lvl="1"/>
            <a:r>
              <a:rPr lang="en-US" sz="1800" dirty="0"/>
              <a:t>An algorithm using these as inputs needs careful attention to context and ideally environmental or task-space sensing.</a:t>
            </a:r>
          </a:p>
          <a:p>
            <a:pPr lvl="1"/>
            <a:endParaRPr lang="en-US" sz="1800" dirty="0"/>
          </a:p>
          <a:p>
            <a:pPr>
              <a:buFont typeface="Wingdings" panose="05000000000000000000" pitchFamily="2" charset="2"/>
              <a:buChar char="Ø"/>
            </a:pPr>
            <a:r>
              <a:rPr lang="en-US" sz="2000" b="1" dirty="0"/>
              <a:t>Objectively measuring trust is feasible and important to trust calibration.</a:t>
            </a:r>
          </a:p>
          <a:p>
            <a:pPr lvl="1"/>
            <a:r>
              <a:rPr lang="en-US" sz="1800" dirty="0"/>
              <a:t>Subjective measures are effective gauges of trust and predict trust behaviors.</a:t>
            </a:r>
          </a:p>
          <a:p>
            <a:pPr lvl="1"/>
            <a:r>
              <a:rPr lang="en-US" sz="1800" dirty="0"/>
              <a:t>Subjective measures might be misleading when conscious deliberation and self-monitoring are difficult.</a:t>
            </a:r>
          </a:p>
          <a:p>
            <a:pPr lvl="1"/>
            <a:r>
              <a:rPr lang="en-US" sz="1800" dirty="0"/>
              <a:t>Objective measures need to be included in algorithm development with appropriate experimental controls.</a:t>
            </a:r>
          </a:p>
        </p:txBody>
      </p:sp>
    </p:spTree>
    <p:extLst>
      <p:ext uri="{BB962C8B-B14F-4D97-AF65-F5344CB8AC3E}">
        <p14:creationId xmlns:p14="http://schemas.microsoft.com/office/powerpoint/2010/main" val="3928240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E189-33EB-C117-6132-5FEABA7A433B}"/>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C9E44FF9-68BB-7BE7-E9E4-95530676A1CC}"/>
              </a:ext>
            </a:extLst>
          </p:cNvPr>
          <p:cNvSpPr>
            <a:spLocks noGrp="1"/>
          </p:cNvSpPr>
          <p:nvPr>
            <p:ph sz="quarter" idx="11"/>
          </p:nvPr>
        </p:nvSpPr>
        <p:spPr/>
        <p:txBody>
          <a:bodyPr/>
          <a:lstStyle/>
          <a:p>
            <a:r>
              <a:rPr lang="en-US" dirty="0"/>
              <a:t>Study 2:</a:t>
            </a:r>
          </a:p>
          <a:p>
            <a:pPr lvl="1"/>
            <a:r>
              <a:rPr lang="en-US" dirty="0"/>
              <a:t>Measuring pilots’ trust in a simulated AI wingman</a:t>
            </a:r>
          </a:p>
        </p:txBody>
      </p:sp>
      <p:pic>
        <p:nvPicPr>
          <p:cNvPr id="6" name="Picture 5">
            <a:extLst>
              <a:ext uri="{FF2B5EF4-FFF2-40B4-BE49-F238E27FC236}">
                <a16:creationId xmlns:a16="http://schemas.microsoft.com/office/drawing/2014/main" id="{BB99026B-9C7A-B679-03E1-CD3D58C46A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37695" y="2759915"/>
            <a:ext cx="8135485" cy="3362037"/>
          </a:xfrm>
          <a:prstGeom prst="rect">
            <a:avLst/>
          </a:prstGeom>
          <a:ln>
            <a:noFill/>
          </a:ln>
          <a:effectLst>
            <a:softEdge rad="112500"/>
          </a:effectLst>
        </p:spPr>
      </p:pic>
    </p:spTree>
    <p:extLst>
      <p:ext uri="{BB962C8B-B14F-4D97-AF65-F5344CB8AC3E}">
        <p14:creationId xmlns:p14="http://schemas.microsoft.com/office/powerpoint/2010/main" val="926891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7142-D3FB-4636-962A-3A5D549F1150}"/>
              </a:ext>
            </a:extLst>
          </p:cNvPr>
          <p:cNvSpPr>
            <a:spLocks noGrp="1"/>
          </p:cNvSpPr>
          <p:nvPr>
            <p:ph type="title"/>
          </p:nvPr>
        </p:nvSpPr>
        <p:spPr/>
        <p:txBody>
          <a:bodyPr>
            <a:normAutofit/>
          </a:bodyPr>
          <a:lstStyle/>
          <a:p>
            <a:r>
              <a:rPr lang="en-US" dirty="0"/>
              <a:t>Assessment Design</a:t>
            </a:r>
          </a:p>
        </p:txBody>
      </p:sp>
      <p:pic>
        <p:nvPicPr>
          <p:cNvPr id="3" name="Content Placeholder 5" descr="A picture containing yellow, indoor&#10;&#10;Description automatically generated">
            <a:extLst>
              <a:ext uri="{FF2B5EF4-FFF2-40B4-BE49-F238E27FC236}">
                <a16:creationId xmlns:a16="http://schemas.microsoft.com/office/drawing/2014/main" id="{95E92643-058F-5E58-968E-CD12F30FEE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37279" y="1542929"/>
            <a:ext cx="5341756" cy="4243014"/>
          </a:xfrm>
          <a:prstGeom prst="rect">
            <a:avLst/>
          </a:prstGeom>
          <a:ln>
            <a:solidFill>
              <a:schemeClr val="tx1"/>
            </a:solidFill>
          </a:ln>
        </p:spPr>
      </p:pic>
      <p:pic>
        <p:nvPicPr>
          <p:cNvPr id="4" name="Picture 3">
            <a:extLst>
              <a:ext uri="{FF2B5EF4-FFF2-40B4-BE49-F238E27FC236}">
                <a16:creationId xmlns:a16="http://schemas.microsoft.com/office/drawing/2014/main" id="{8CAA57A8-D0B6-951A-60A3-6E0B88E3C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613" y="888798"/>
            <a:ext cx="5601660" cy="3123475"/>
          </a:xfrm>
          <a:prstGeom prst="rect">
            <a:avLst/>
          </a:prstGeom>
          <a:ln>
            <a:solidFill>
              <a:schemeClr val="tx1"/>
            </a:solidFill>
          </a:ln>
        </p:spPr>
      </p:pic>
      <p:pic>
        <p:nvPicPr>
          <p:cNvPr id="5" name="Picture 4">
            <a:extLst>
              <a:ext uri="{FF2B5EF4-FFF2-40B4-BE49-F238E27FC236}">
                <a16:creationId xmlns:a16="http://schemas.microsoft.com/office/drawing/2014/main" id="{20201B05-32C7-03C1-D71D-4969676DD2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553" y="4079628"/>
            <a:ext cx="4896082" cy="2654791"/>
          </a:xfrm>
          <a:prstGeom prst="rect">
            <a:avLst/>
          </a:prstGeom>
          <a:ln>
            <a:solidFill>
              <a:schemeClr val="tx1"/>
            </a:solidFill>
          </a:ln>
        </p:spPr>
      </p:pic>
    </p:spTree>
    <p:extLst>
      <p:ext uri="{BB962C8B-B14F-4D97-AF65-F5344CB8AC3E}">
        <p14:creationId xmlns:p14="http://schemas.microsoft.com/office/powerpoint/2010/main" val="2422607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8481-E313-4DBF-BD17-410D547D2818}"/>
              </a:ext>
            </a:extLst>
          </p:cNvPr>
          <p:cNvSpPr>
            <a:spLocks noGrp="1"/>
          </p:cNvSpPr>
          <p:nvPr>
            <p:ph type="title"/>
          </p:nvPr>
        </p:nvSpPr>
        <p:spPr/>
        <p:txBody>
          <a:bodyPr/>
          <a:lstStyle/>
          <a:p>
            <a:r>
              <a:rPr lang="en-US" dirty="0"/>
              <a:t>Assessment Design</a:t>
            </a:r>
          </a:p>
        </p:txBody>
      </p:sp>
      <p:sp>
        <p:nvSpPr>
          <p:cNvPr id="3" name="Content Placeholder 2">
            <a:extLst>
              <a:ext uri="{FF2B5EF4-FFF2-40B4-BE49-F238E27FC236}">
                <a16:creationId xmlns:a16="http://schemas.microsoft.com/office/drawing/2014/main" id="{A58C5FDD-BA64-4D4C-B1EE-FC166D270523}"/>
              </a:ext>
            </a:extLst>
          </p:cNvPr>
          <p:cNvSpPr>
            <a:spLocks noGrp="1"/>
          </p:cNvSpPr>
          <p:nvPr>
            <p:ph sz="quarter" idx="11"/>
          </p:nvPr>
        </p:nvSpPr>
        <p:spPr>
          <a:xfrm>
            <a:off x="480133" y="1046715"/>
            <a:ext cx="4960547" cy="5075237"/>
          </a:xfrm>
        </p:spPr>
        <p:txBody>
          <a:bodyPr>
            <a:normAutofit/>
          </a:bodyPr>
          <a:lstStyle/>
          <a:p>
            <a:r>
              <a:rPr lang="en-US" dirty="0"/>
              <a:t>AI Autonomous Agent</a:t>
            </a:r>
          </a:p>
          <a:p>
            <a:pPr marL="914400" lvl="1" indent="-365760">
              <a:buFont typeface="Wingdings" panose="05000000000000000000" pitchFamily="2" charset="2"/>
              <a:buChar char="§"/>
            </a:pPr>
            <a:r>
              <a:rPr lang="en-US" dirty="0"/>
              <a:t>All scenarios were modeled on BFM (basic fighter maneuver) training setups.</a:t>
            </a:r>
          </a:p>
          <a:p>
            <a:pPr marL="914400" lvl="1" indent="-365760">
              <a:buFont typeface="Wingdings" panose="05000000000000000000" pitchFamily="2" charset="2"/>
              <a:buChar char="§"/>
            </a:pPr>
            <a:r>
              <a:rPr lang="en-US" dirty="0"/>
              <a:t>Each scenario began from a perch setup (line abreast) to an offensive, defensive, or a high aspect position at “Fights on”. </a:t>
            </a:r>
          </a:p>
          <a:p>
            <a:pPr marL="914400" lvl="1" indent="-365760">
              <a:buFont typeface="Wingdings" panose="05000000000000000000" pitchFamily="2" charset="2"/>
              <a:buChar char="§"/>
            </a:pPr>
            <a:r>
              <a:rPr lang="en-US" dirty="0"/>
              <a:t>At “Fights on” the dogfight AI agent automatically began to maneuver the aircraft. </a:t>
            </a:r>
            <a:endParaRPr lang="en-US" sz="2800" dirty="0"/>
          </a:p>
        </p:txBody>
      </p:sp>
      <p:grpSp>
        <p:nvGrpSpPr>
          <p:cNvPr id="14" name="Group 13">
            <a:extLst>
              <a:ext uri="{FF2B5EF4-FFF2-40B4-BE49-F238E27FC236}">
                <a16:creationId xmlns:a16="http://schemas.microsoft.com/office/drawing/2014/main" id="{10348B12-8442-425F-8D17-23766488C4D8}"/>
              </a:ext>
            </a:extLst>
          </p:cNvPr>
          <p:cNvGrpSpPr/>
          <p:nvPr/>
        </p:nvGrpSpPr>
        <p:grpSpPr>
          <a:xfrm>
            <a:off x="7159100" y="1455314"/>
            <a:ext cx="3479630" cy="4540493"/>
            <a:chOff x="5574140" y="256434"/>
            <a:chExt cx="3479630" cy="4540493"/>
          </a:xfrm>
        </p:grpSpPr>
        <p:pic>
          <p:nvPicPr>
            <p:cNvPr id="8" name="Picture 7">
              <a:extLst>
                <a:ext uri="{FF2B5EF4-FFF2-40B4-BE49-F238E27FC236}">
                  <a16:creationId xmlns:a16="http://schemas.microsoft.com/office/drawing/2014/main" id="{CFCF4A52-89FC-48EB-B6BE-169BD09114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7130" y="3194665"/>
              <a:ext cx="1536640" cy="1602262"/>
            </a:xfrm>
            <a:prstGeom prst="rect">
              <a:avLst/>
            </a:prstGeom>
          </p:spPr>
        </p:pic>
        <p:pic>
          <p:nvPicPr>
            <p:cNvPr id="12" name="Picture 11">
              <a:extLst>
                <a:ext uri="{FF2B5EF4-FFF2-40B4-BE49-F238E27FC236}">
                  <a16:creationId xmlns:a16="http://schemas.microsoft.com/office/drawing/2014/main" id="{03C1D809-48DB-4402-A088-E24E16EDED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4140" y="1724202"/>
              <a:ext cx="2057400" cy="2025085"/>
            </a:xfrm>
            <a:prstGeom prst="rect">
              <a:avLst/>
            </a:prstGeom>
          </p:spPr>
        </p:pic>
        <p:pic>
          <p:nvPicPr>
            <p:cNvPr id="13" name="Picture 12">
              <a:extLst>
                <a:ext uri="{FF2B5EF4-FFF2-40B4-BE49-F238E27FC236}">
                  <a16:creationId xmlns:a16="http://schemas.microsoft.com/office/drawing/2014/main" id="{D1A511FA-B96E-4CC1-B057-574E8CFB89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5879" y="256434"/>
              <a:ext cx="1633214" cy="1676400"/>
            </a:xfrm>
            <a:prstGeom prst="rect">
              <a:avLst/>
            </a:prstGeom>
          </p:spPr>
        </p:pic>
        <p:sp>
          <p:nvSpPr>
            <p:cNvPr id="9" name="Speech Bubble: Rectangle 8">
              <a:extLst>
                <a:ext uri="{FF2B5EF4-FFF2-40B4-BE49-F238E27FC236}">
                  <a16:creationId xmlns:a16="http://schemas.microsoft.com/office/drawing/2014/main" id="{9B505867-3C93-4503-9D84-EEBF20AE2349}"/>
                </a:ext>
              </a:extLst>
            </p:cNvPr>
            <p:cNvSpPr/>
            <p:nvPr/>
          </p:nvSpPr>
          <p:spPr>
            <a:xfrm>
              <a:off x="5910462" y="275336"/>
              <a:ext cx="966513" cy="368660"/>
            </a:xfrm>
            <a:prstGeom prst="wedgeRectCallout">
              <a:avLst>
                <a:gd name="adj1" fmla="val 115486"/>
                <a:gd name="adj2" fmla="val 3436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urier New" panose="02070309020205020404" pitchFamily="49" charset="0"/>
                  <a:cs typeface="Courier New" panose="02070309020205020404" pitchFamily="49" charset="0"/>
                </a:rPr>
                <a:t>Fight’s on</a:t>
              </a:r>
            </a:p>
          </p:txBody>
        </p:sp>
        <p:sp>
          <p:nvSpPr>
            <p:cNvPr id="10" name="Speech Bubble: Rectangle 9">
              <a:extLst>
                <a:ext uri="{FF2B5EF4-FFF2-40B4-BE49-F238E27FC236}">
                  <a16:creationId xmlns:a16="http://schemas.microsoft.com/office/drawing/2014/main" id="{8E4CFD59-27EC-40A1-9F0B-0E111EBC3039}"/>
                </a:ext>
              </a:extLst>
            </p:cNvPr>
            <p:cNvSpPr/>
            <p:nvPr/>
          </p:nvSpPr>
          <p:spPr>
            <a:xfrm>
              <a:off x="5693047" y="1253826"/>
              <a:ext cx="966513" cy="368660"/>
            </a:xfrm>
            <a:prstGeom prst="wedgeRectCallout">
              <a:avLst>
                <a:gd name="adj1" fmla="val 42165"/>
                <a:gd name="adj2" fmla="val 12118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urier New" panose="02070309020205020404" pitchFamily="49" charset="0"/>
                  <a:cs typeface="Courier New" panose="02070309020205020404" pitchFamily="49" charset="0"/>
                </a:rPr>
                <a:t>Fight’s on</a:t>
              </a:r>
            </a:p>
          </p:txBody>
        </p:sp>
        <p:sp>
          <p:nvSpPr>
            <p:cNvPr id="11" name="Speech Bubble: Rectangle 10">
              <a:extLst>
                <a:ext uri="{FF2B5EF4-FFF2-40B4-BE49-F238E27FC236}">
                  <a16:creationId xmlns:a16="http://schemas.microsoft.com/office/drawing/2014/main" id="{C8CE3AD0-6CBB-4617-96B7-CD45C2FC0169}"/>
                </a:ext>
              </a:extLst>
            </p:cNvPr>
            <p:cNvSpPr/>
            <p:nvPr/>
          </p:nvSpPr>
          <p:spPr>
            <a:xfrm>
              <a:off x="8026932" y="2671962"/>
              <a:ext cx="966513" cy="368660"/>
            </a:xfrm>
            <a:prstGeom prst="wedgeRectCallout">
              <a:avLst>
                <a:gd name="adj1" fmla="val -61116"/>
                <a:gd name="adj2" fmla="val 15631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urier New" panose="02070309020205020404" pitchFamily="49" charset="0"/>
                  <a:cs typeface="Courier New" panose="02070309020205020404" pitchFamily="49" charset="0"/>
                </a:rPr>
                <a:t>Fight’s on</a:t>
              </a:r>
            </a:p>
          </p:txBody>
        </p:sp>
      </p:grpSp>
    </p:spTree>
    <p:extLst>
      <p:ext uri="{BB962C8B-B14F-4D97-AF65-F5344CB8AC3E}">
        <p14:creationId xmlns:p14="http://schemas.microsoft.com/office/powerpoint/2010/main" val="3206151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4840-512E-47D6-9322-D06FC150B27E}"/>
              </a:ext>
            </a:extLst>
          </p:cNvPr>
          <p:cNvSpPr>
            <a:spLocks noGrp="1"/>
          </p:cNvSpPr>
          <p:nvPr>
            <p:ph type="title"/>
          </p:nvPr>
        </p:nvSpPr>
        <p:spPr/>
        <p:txBody>
          <a:bodyPr/>
          <a:lstStyle/>
          <a:p>
            <a:r>
              <a:rPr lang="en-US" dirty="0"/>
              <a:t>Assessment Design</a:t>
            </a:r>
          </a:p>
        </p:txBody>
      </p:sp>
      <p:sp>
        <p:nvSpPr>
          <p:cNvPr id="3" name="Content Placeholder 2">
            <a:extLst>
              <a:ext uri="{FF2B5EF4-FFF2-40B4-BE49-F238E27FC236}">
                <a16:creationId xmlns:a16="http://schemas.microsoft.com/office/drawing/2014/main" id="{52E62872-923C-4E53-BCC2-07185F6B387F}"/>
              </a:ext>
            </a:extLst>
          </p:cNvPr>
          <p:cNvSpPr>
            <a:spLocks noGrp="1"/>
          </p:cNvSpPr>
          <p:nvPr>
            <p:ph sz="quarter" idx="11"/>
          </p:nvPr>
        </p:nvSpPr>
        <p:spPr>
          <a:xfrm>
            <a:off x="480133" y="1828796"/>
            <a:ext cx="5675592" cy="4551770"/>
          </a:xfrm>
        </p:spPr>
        <p:txBody>
          <a:bodyPr>
            <a:normAutofit fontScale="70000" lnSpcReduction="20000"/>
          </a:bodyPr>
          <a:lstStyle/>
          <a:p>
            <a:pPr>
              <a:lnSpc>
                <a:spcPct val="110000"/>
              </a:lnSpc>
            </a:pPr>
            <a:r>
              <a:rPr lang="en-US" dirty="0"/>
              <a:t>Engagement Limitations</a:t>
            </a:r>
          </a:p>
          <a:p>
            <a:pPr lvl="1">
              <a:lnSpc>
                <a:spcPct val="110000"/>
              </a:lnSpc>
            </a:pPr>
            <a:r>
              <a:rPr lang="en-US" dirty="0"/>
              <a:t>Each blue fighter can hold only one target assignment in memory. Therefore, it is not possible to give one blue fighter multiple targets.</a:t>
            </a:r>
          </a:p>
          <a:p>
            <a:pPr lvl="1">
              <a:lnSpc>
                <a:spcPct val="110000"/>
              </a:lnSpc>
            </a:pPr>
            <a:r>
              <a:rPr lang="en-US" dirty="0"/>
              <a:t>You have 6 blue fighters. Each has 4 missiles. There are 24 red air entities. Therefore, you should target red air very carefully and not waste any missiles. </a:t>
            </a:r>
          </a:p>
          <a:p>
            <a:pPr>
              <a:lnSpc>
                <a:spcPct val="110000"/>
              </a:lnSpc>
            </a:pPr>
            <a:r>
              <a:rPr lang="en-US" dirty="0"/>
              <a:t>To maneuver blue fighters: Click blue fighter, and a data panel and arrow appears.</a:t>
            </a:r>
          </a:p>
          <a:p>
            <a:pPr>
              <a:lnSpc>
                <a:spcPct val="110000"/>
              </a:lnSpc>
            </a:pPr>
            <a:r>
              <a:rPr lang="en-US" dirty="0"/>
              <a:t>Drag the yellow arrow and release to give command</a:t>
            </a:r>
          </a:p>
          <a:p>
            <a:pPr lvl="1">
              <a:lnSpc>
                <a:spcPct val="110000"/>
              </a:lnSpc>
            </a:pPr>
            <a:r>
              <a:rPr lang="en-US" dirty="0"/>
              <a:t>Directional command: aircraft will hold a heading until it auto-engages</a:t>
            </a:r>
          </a:p>
          <a:p>
            <a:pPr lvl="1">
              <a:lnSpc>
                <a:spcPct val="110000"/>
              </a:lnSpc>
            </a:pPr>
            <a:r>
              <a:rPr lang="en-US" dirty="0"/>
              <a:t>Target individual enemy: aircraft will move to intercept</a:t>
            </a:r>
          </a:p>
          <a:p>
            <a:pPr>
              <a:lnSpc>
                <a:spcPct val="110000"/>
              </a:lnSpc>
            </a:pPr>
            <a:r>
              <a:rPr lang="en-US" dirty="0"/>
              <a:t>Blue forces will auto-engage as soon as an enemy enters their weapon engagement zone</a:t>
            </a:r>
          </a:p>
          <a:p>
            <a:endParaRPr lang="en-US" dirty="0"/>
          </a:p>
          <a:p>
            <a:pPr marL="0" indent="0">
              <a:buNone/>
            </a:pPr>
            <a:endParaRPr lang="en-US" dirty="0"/>
          </a:p>
        </p:txBody>
      </p:sp>
      <p:sp>
        <p:nvSpPr>
          <p:cNvPr id="8" name="Rectangle 2">
            <a:extLst>
              <a:ext uri="{FF2B5EF4-FFF2-40B4-BE49-F238E27FC236}">
                <a16:creationId xmlns:a16="http://schemas.microsoft.com/office/drawing/2014/main" id="{9D91CA9B-3165-4A37-B39E-8278B4FECB36}"/>
              </a:ext>
            </a:extLst>
          </p:cNvPr>
          <p:cNvSpPr>
            <a:spLocks noChangeArrowheads="1"/>
          </p:cNvSpPr>
          <p:nvPr/>
        </p:nvSpPr>
        <p:spPr bwMode="auto">
          <a:xfrm rot="10800000">
            <a:off x="8400707" y="29267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8" name="Group 17">
            <a:extLst>
              <a:ext uri="{FF2B5EF4-FFF2-40B4-BE49-F238E27FC236}">
                <a16:creationId xmlns:a16="http://schemas.microsoft.com/office/drawing/2014/main" id="{F41B06A7-6389-4959-A7DA-CF2E80E0A679}"/>
              </a:ext>
            </a:extLst>
          </p:cNvPr>
          <p:cNvGrpSpPr/>
          <p:nvPr/>
        </p:nvGrpSpPr>
        <p:grpSpPr>
          <a:xfrm>
            <a:off x="5895500" y="1154657"/>
            <a:ext cx="6244087" cy="4111355"/>
            <a:chOff x="2986778" y="2472598"/>
            <a:chExt cx="7730254" cy="3453967"/>
          </a:xfrm>
        </p:grpSpPr>
        <p:pic>
          <p:nvPicPr>
            <p:cNvPr id="7" name="Content Placeholder 6">
              <a:extLst>
                <a:ext uri="{FF2B5EF4-FFF2-40B4-BE49-F238E27FC236}">
                  <a16:creationId xmlns:a16="http://schemas.microsoft.com/office/drawing/2014/main" id="{C130317D-19A1-432A-8BCD-E8F331B60E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8938" y="2472598"/>
              <a:ext cx="6014548" cy="3258746"/>
            </a:xfrm>
            <a:prstGeom prst="rect">
              <a:avLst/>
            </a:prstGeom>
          </p:spPr>
        </p:pic>
        <p:sp>
          <p:nvSpPr>
            <p:cNvPr id="9" name="Speech Bubble: Rectangle 8">
              <a:extLst>
                <a:ext uri="{FF2B5EF4-FFF2-40B4-BE49-F238E27FC236}">
                  <a16:creationId xmlns:a16="http://schemas.microsoft.com/office/drawing/2014/main" id="{C2B0623A-8600-46E1-AD6F-EC1BCA8512FA}"/>
                </a:ext>
              </a:extLst>
            </p:cNvPr>
            <p:cNvSpPr/>
            <p:nvPr/>
          </p:nvSpPr>
          <p:spPr>
            <a:xfrm>
              <a:off x="2986778" y="2594967"/>
              <a:ext cx="1347513" cy="533400"/>
            </a:xfrm>
            <a:prstGeom prst="wedgeRectCallout">
              <a:avLst>
                <a:gd name="adj1" fmla="val 101349"/>
                <a:gd name="adj2" fmla="val 12865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urier New" panose="02070309020205020404" pitchFamily="49" charset="0"/>
                  <a:cs typeface="Courier New" panose="02070309020205020404" pitchFamily="49" charset="0"/>
                </a:rPr>
                <a:t>Advancing Red Force</a:t>
              </a:r>
            </a:p>
          </p:txBody>
        </p:sp>
        <p:sp>
          <p:nvSpPr>
            <p:cNvPr id="10" name="Speech Bubble: Rectangle 9">
              <a:extLst>
                <a:ext uri="{FF2B5EF4-FFF2-40B4-BE49-F238E27FC236}">
                  <a16:creationId xmlns:a16="http://schemas.microsoft.com/office/drawing/2014/main" id="{6184903D-9784-487F-909D-E322DA7098E6}"/>
                </a:ext>
              </a:extLst>
            </p:cNvPr>
            <p:cNvSpPr/>
            <p:nvPr/>
          </p:nvSpPr>
          <p:spPr>
            <a:xfrm>
              <a:off x="6406762" y="2645668"/>
              <a:ext cx="1569211" cy="514350"/>
            </a:xfrm>
            <a:prstGeom prst="wedgeRectCallout">
              <a:avLst>
                <a:gd name="adj1" fmla="val -52463"/>
                <a:gd name="adj2" fmla="val 18294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urier New" panose="02070309020205020404" pitchFamily="49" charset="0"/>
                  <a:cs typeface="Courier New" panose="02070309020205020404" pitchFamily="49" charset="0"/>
                </a:rPr>
                <a:t>Blue Force that you can control</a:t>
              </a:r>
            </a:p>
          </p:txBody>
        </p:sp>
        <p:sp>
          <p:nvSpPr>
            <p:cNvPr id="11" name="Speech Bubble: Rectangle 10">
              <a:extLst>
                <a:ext uri="{FF2B5EF4-FFF2-40B4-BE49-F238E27FC236}">
                  <a16:creationId xmlns:a16="http://schemas.microsoft.com/office/drawing/2014/main" id="{7CF80C4A-A68A-4223-910B-64E382A3CDD3}"/>
                </a:ext>
              </a:extLst>
            </p:cNvPr>
            <p:cNvSpPr/>
            <p:nvPr/>
          </p:nvSpPr>
          <p:spPr>
            <a:xfrm>
              <a:off x="9369519" y="3568571"/>
              <a:ext cx="1347513" cy="533400"/>
            </a:xfrm>
            <a:prstGeom prst="wedgeRectCallout">
              <a:avLst>
                <a:gd name="adj1" fmla="val -175739"/>
                <a:gd name="adj2" fmla="val 7151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urier New" panose="02070309020205020404" pitchFamily="49" charset="0"/>
                  <a:cs typeface="Courier New" panose="02070309020205020404" pitchFamily="49" charset="0"/>
                </a:rPr>
                <a:t>Area you need to defend</a:t>
              </a:r>
            </a:p>
          </p:txBody>
        </p:sp>
        <p:sp>
          <p:nvSpPr>
            <p:cNvPr id="12" name="Speech Bubble: Rectangle 11">
              <a:extLst>
                <a:ext uri="{FF2B5EF4-FFF2-40B4-BE49-F238E27FC236}">
                  <a16:creationId xmlns:a16="http://schemas.microsoft.com/office/drawing/2014/main" id="{538EBCE5-911B-4B2E-971B-C0CA5598C9C8}"/>
                </a:ext>
              </a:extLst>
            </p:cNvPr>
            <p:cNvSpPr/>
            <p:nvPr/>
          </p:nvSpPr>
          <p:spPr>
            <a:xfrm>
              <a:off x="4952393" y="5393165"/>
              <a:ext cx="1347513" cy="533400"/>
            </a:xfrm>
            <a:prstGeom prst="wedgeRectCallout">
              <a:avLst>
                <a:gd name="adj1" fmla="val -23058"/>
                <a:gd name="adj2" fmla="val -30563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urier New" panose="02070309020205020404" pitchFamily="49" charset="0"/>
                  <a:cs typeface="Courier New" panose="02070309020205020404" pitchFamily="49" charset="0"/>
                </a:rPr>
                <a:t>Bullseye marker</a:t>
              </a:r>
            </a:p>
          </p:txBody>
        </p:sp>
      </p:grpSp>
      <p:sp>
        <p:nvSpPr>
          <p:cNvPr id="5" name="TextBox 4">
            <a:extLst>
              <a:ext uri="{FF2B5EF4-FFF2-40B4-BE49-F238E27FC236}">
                <a16:creationId xmlns:a16="http://schemas.microsoft.com/office/drawing/2014/main" id="{79B0E54C-CC31-6E8D-41AB-BAFD94E52042}"/>
              </a:ext>
            </a:extLst>
          </p:cNvPr>
          <p:cNvSpPr txBox="1"/>
          <p:nvPr/>
        </p:nvSpPr>
        <p:spPr>
          <a:xfrm>
            <a:off x="480133" y="1260894"/>
            <a:ext cx="5415366" cy="461665"/>
          </a:xfrm>
          <a:prstGeom prst="rect">
            <a:avLst/>
          </a:prstGeom>
          <a:noFill/>
        </p:spPr>
        <p:txBody>
          <a:bodyPr wrap="square" rtlCol="0">
            <a:spAutoFit/>
          </a:bodyPr>
          <a:lstStyle/>
          <a:p>
            <a:pPr algn="ctr"/>
            <a:r>
              <a:rPr lang="en-US" sz="2400" b="1" dirty="0">
                <a:latin typeface="+mj-lt"/>
              </a:rPr>
              <a:t>Summary of Mission Briefing</a:t>
            </a:r>
          </a:p>
        </p:txBody>
      </p:sp>
    </p:spTree>
    <p:extLst>
      <p:ext uri="{BB962C8B-B14F-4D97-AF65-F5344CB8AC3E}">
        <p14:creationId xmlns:p14="http://schemas.microsoft.com/office/powerpoint/2010/main" val="33913920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7C685-CEFE-40CB-A006-33B6B0503128}"/>
              </a:ext>
            </a:extLst>
          </p:cNvPr>
          <p:cNvSpPr>
            <a:spLocks noGrp="1"/>
          </p:cNvSpPr>
          <p:nvPr>
            <p:ph type="title"/>
          </p:nvPr>
        </p:nvSpPr>
        <p:spPr/>
        <p:txBody>
          <a:bodyPr/>
          <a:lstStyle/>
          <a:p>
            <a:r>
              <a:rPr lang="en-US" dirty="0"/>
              <a:t>Assessment Design</a:t>
            </a:r>
          </a:p>
        </p:txBody>
      </p:sp>
      <p:sp>
        <p:nvSpPr>
          <p:cNvPr id="3" name="Content Placeholder 2">
            <a:extLst>
              <a:ext uri="{FF2B5EF4-FFF2-40B4-BE49-F238E27FC236}">
                <a16:creationId xmlns:a16="http://schemas.microsoft.com/office/drawing/2014/main" id="{66E73386-B291-4C28-A775-EF839C7C34F4}"/>
              </a:ext>
            </a:extLst>
          </p:cNvPr>
          <p:cNvSpPr>
            <a:spLocks noGrp="1"/>
          </p:cNvSpPr>
          <p:nvPr>
            <p:ph sz="quarter" idx="11"/>
          </p:nvPr>
        </p:nvSpPr>
        <p:spPr>
          <a:xfrm>
            <a:off x="480133" y="1046715"/>
            <a:ext cx="5756508" cy="5075237"/>
          </a:xfrm>
        </p:spPr>
        <p:txBody>
          <a:bodyPr>
            <a:normAutofit/>
          </a:bodyPr>
          <a:lstStyle/>
          <a:p>
            <a:r>
              <a:rPr lang="en-US" dirty="0"/>
              <a:t>Procedure</a:t>
            </a:r>
          </a:p>
          <a:p>
            <a:pPr lvl="1"/>
            <a:r>
              <a:rPr lang="en-US" dirty="0"/>
              <a:t>Baseline Orientation Phase</a:t>
            </a:r>
          </a:p>
          <a:p>
            <a:pPr lvl="2"/>
            <a:r>
              <a:rPr lang="en-US" dirty="0"/>
              <a:t>3 dogfight scenarios with each agent (against weak, medium, and strong performing adversary)</a:t>
            </a:r>
          </a:p>
          <a:p>
            <a:pPr lvl="1"/>
            <a:r>
              <a:rPr lang="en-US" dirty="0"/>
              <a:t>Experimental Phase</a:t>
            </a:r>
          </a:p>
          <a:p>
            <a:pPr lvl="2"/>
            <a:r>
              <a:rPr lang="en-US" dirty="0"/>
              <a:t>Dogfight from each of 3 starting positions (offensive, defensive, high-aspect) with each agent against medium capability adversary (chance of loss)</a:t>
            </a:r>
          </a:p>
          <a:p>
            <a:pPr lvl="1"/>
            <a:r>
              <a:rPr lang="en-US" dirty="0"/>
              <a:t>Active Paddle Phase</a:t>
            </a:r>
          </a:p>
          <a:p>
            <a:pPr lvl="2"/>
            <a:r>
              <a:rPr lang="en-US" dirty="0"/>
              <a:t>Repeat experimental phases, but participants can “paddle” the autonomy on and off</a:t>
            </a:r>
          </a:p>
          <a:p>
            <a:endParaRPr lang="en-US" dirty="0"/>
          </a:p>
        </p:txBody>
      </p:sp>
      <p:sp>
        <p:nvSpPr>
          <p:cNvPr id="5" name="Freeform: Shape 4">
            <a:extLst>
              <a:ext uri="{FF2B5EF4-FFF2-40B4-BE49-F238E27FC236}">
                <a16:creationId xmlns:a16="http://schemas.microsoft.com/office/drawing/2014/main" id="{43A29415-2D81-4171-887F-1595DB3BD952}"/>
              </a:ext>
            </a:extLst>
          </p:cNvPr>
          <p:cNvSpPr/>
          <p:nvPr/>
        </p:nvSpPr>
        <p:spPr>
          <a:xfrm>
            <a:off x="6324103" y="1579288"/>
            <a:ext cx="2680103" cy="4198875"/>
          </a:xfrm>
          <a:custGeom>
            <a:avLst/>
            <a:gdLst>
              <a:gd name="connsiteX0" fmla="*/ 0 w 2680103"/>
              <a:gd name="connsiteY0" fmla="*/ 268010 h 3621231"/>
              <a:gd name="connsiteX1" fmla="*/ 268010 w 2680103"/>
              <a:gd name="connsiteY1" fmla="*/ 0 h 3621231"/>
              <a:gd name="connsiteX2" fmla="*/ 2412093 w 2680103"/>
              <a:gd name="connsiteY2" fmla="*/ 0 h 3621231"/>
              <a:gd name="connsiteX3" fmla="*/ 2680103 w 2680103"/>
              <a:gd name="connsiteY3" fmla="*/ 268010 h 3621231"/>
              <a:gd name="connsiteX4" fmla="*/ 2680103 w 2680103"/>
              <a:gd name="connsiteY4" fmla="*/ 3353221 h 3621231"/>
              <a:gd name="connsiteX5" fmla="*/ 2412093 w 2680103"/>
              <a:gd name="connsiteY5" fmla="*/ 3621231 h 3621231"/>
              <a:gd name="connsiteX6" fmla="*/ 268010 w 2680103"/>
              <a:gd name="connsiteY6" fmla="*/ 3621231 h 3621231"/>
              <a:gd name="connsiteX7" fmla="*/ 0 w 2680103"/>
              <a:gd name="connsiteY7" fmla="*/ 3353221 h 3621231"/>
              <a:gd name="connsiteX8" fmla="*/ 0 w 2680103"/>
              <a:gd name="connsiteY8" fmla="*/ 268010 h 362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0103" h="3621231">
                <a:moveTo>
                  <a:pt x="0" y="268010"/>
                </a:moveTo>
                <a:cubicBezTo>
                  <a:pt x="0" y="119992"/>
                  <a:pt x="119992" y="0"/>
                  <a:pt x="268010" y="0"/>
                </a:cubicBezTo>
                <a:lnTo>
                  <a:pt x="2412093" y="0"/>
                </a:lnTo>
                <a:cubicBezTo>
                  <a:pt x="2560111" y="0"/>
                  <a:pt x="2680103" y="119992"/>
                  <a:pt x="2680103" y="268010"/>
                </a:cubicBezTo>
                <a:lnTo>
                  <a:pt x="2680103" y="3353221"/>
                </a:lnTo>
                <a:cubicBezTo>
                  <a:pt x="2680103" y="3501239"/>
                  <a:pt x="2560111" y="3621231"/>
                  <a:pt x="2412093" y="3621231"/>
                </a:cubicBezTo>
                <a:lnTo>
                  <a:pt x="268010" y="3621231"/>
                </a:lnTo>
                <a:cubicBezTo>
                  <a:pt x="119992" y="3621231"/>
                  <a:pt x="0" y="3501239"/>
                  <a:pt x="0" y="3353221"/>
                </a:cubicBezTo>
                <a:lnTo>
                  <a:pt x="0" y="268010"/>
                </a:lnTo>
                <a:close/>
              </a:path>
            </a:pathLst>
          </a:custGeom>
          <a:solidFill>
            <a:srgbClr val="005969"/>
          </a:solidFill>
        </p:spPr>
        <p:style>
          <a:lnRef idx="0">
            <a:schemeClr val="dk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595822" numCol="1" spcCol="1270" anchor="ctr" anchorCtr="0">
            <a:noAutofit/>
          </a:bodyPr>
          <a:lstStyle/>
          <a:p>
            <a:pPr marL="0" lvl="0" indent="0" algn="ctr" defTabSz="711200">
              <a:lnSpc>
                <a:spcPct val="90000"/>
              </a:lnSpc>
              <a:spcBef>
                <a:spcPct val="0"/>
              </a:spcBef>
              <a:spcAft>
                <a:spcPct val="35000"/>
              </a:spcAft>
              <a:buNone/>
            </a:pPr>
            <a:endParaRPr lang="en-US" sz="1200" b="1" kern="1200" dirty="0">
              <a:solidFill>
                <a:srgbClr val="B9E0E9"/>
              </a:solidFill>
            </a:endParaRPr>
          </a:p>
        </p:txBody>
      </p:sp>
      <p:sp>
        <p:nvSpPr>
          <p:cNvPr id="6" name="Freeform: Shape 5">
            <a:extLst>
              <a:ext uri="{FF2B5EF4-FFF2-40B4-BE49-F238E27FC236}">
                <a16:creationId xmlns:a16="http://schemas.microsoft.com/office/drawing/2014/main" id="{03E1CC33-C9BE-2236-95D7-6E76DF0E6601}"/>
              </a:ext>
            </a:extLst>
          </p:cNvPr>
          <p:cNvSpPr/>
          <p:nvPr/>
        </p:nvSpPr>
        <p:spPr>
          <a:xfrm>
            <a:off x="6451601" y="2838686"/>
            <a:ext cx="2425108" cy="711426"/>
          </a:xfrm>
          <a:custGeom>
            <a:avLst/>
            <a:gdLst>
              <a:gd name="connsiteX0" fmla="*/ 0 w 2425108"/>
              <a:gd name="connsiteY0" fmla="*/ 71143 h 711426"/>
              <a:gd name="connsiteX1" fmla="*/ 71143 w 2425108"/>
              <a:gd name="connsiteY1" fmla="*/ 0 h 711426"/>
              <a:gd name="connsiteX2" fmla="*/ 2353965 w 2425108"/>
              <a:gd name="connsiteY2" fmla="*/ 0 h 711426"/>
              <a:gd name="connsiteX3" fmla="*/ 2425108 w 2425108"/>
              <a:gd name="connsiteY3" fmla="*/ 71143 h 711426"/>
              <a:gd name="connsiteX4" fmla="*/ 2425108 w 2425108"/>
              <a:gd name="connsiteY4" fmla="*/ 640283 h 711426"/>
              <a:gd name="connsiteX5" fmla="*/ 2353965 w 2425108"/>
              <a:gd name="connsiteY5" fmla="*/ 711426 h 711426"/>
              <a:gd name="connsiteX6" fmla="*/ 71143 w 2425108"/>
              <a:gd name="connsiteY6" fmla="*/ 711426 h 711426"/>
              <a:gd name="connsiteX7" fmla="*/ 0 w 2425108"/>
              <a:gd name="connsiteY7" fmla="*/ 640283 h 711426"/>
              <a:gd name="connsiteX8" fmla="*/ 0 w 2425108"/>
              <a:gd name="connsiteY8" fmla="*/ 71143 h 71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108" h="711426">
                <a:moveTo>
                  <a:pt x="0" y="71143"/>
                </a:moveTo>
                <a:cubicBezTo>
                  <a:pt x="0" y="31852"/>
                  <a:pt x="31852" y="0"/>
                  <a:pt x="71143" y="0"/>
                </a:cubicBezTo>
                <a:lnTo>
                  <a:pt x="2353965" y="0"/>
                </a:lnTo>
                <a:cubicBezTo>
                  <a:pt x="2393256" y="0"/>
                  <a:pt x="2425108" y="31852"/>
                  <a:pt x="2425108" y="71143"/>
                </a:cubicBezTo>
                <a:lnTo>
                  <a:pt x="2425108" y="640283"/>
                </a:lnTo>
                <a:cubicBezTo>
                  <a:pt x="2425108" y="679574"/>
                  <a:pt x="2393256" y="711426"/>
                  <a:pt x="2353965" y="711426"/>
                </a:cubicBezTo>
                <a:lnTo>
                  <a:pt x="71143" y="711426"/>
                </a:lnTo>
                <a:cubicBezTo>
                  <a:pt x="31852" y="711426"/>
                  <a:pt x="0" y="679574"/>
                  <a:pt x="0" y="640283"/>
                </a:cubicBezTo>
                <a:lnTo>
                  <a:pt x="0" y="71143"/>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61477" tIns="51317" rIns="61477" bIns="51317" numCol="1" spcCol="1270" anchor="ctr" anchorCtr="0">
            <a:noAutofit/>
          </a:bodyPr>
          <a:lstStyle/>
          <a:p>
            <a:pPr marL="0" lvl="0" indent="0" algn="ctr" defTabSz="711200">
              <a:lnSpc>
                <a:spcPct val="90000"/>
              </a:lnSpc>
              <a:spcBef>
                <a:spcPct val="0"/>
              </a:spcBef>
              <a:spcAft>
                <a:spcPct val="35000"/>
              </a:spcAft>
              <a:buNone/>
            </a:pPr>
            <a:r>
              <a:rPr lang="en-US" sz="1600" kern="1200" dirty="0"/>
              <a:t>Low Capability Opponent</a:t>
            </a:r>
          </a:p>
          <a:p>
            <a:pPr marL="0" lvl="0" indent="0" algn="ctr" defTabSz="711200">
              <a:lnSpc>
                <a:spcPct val="90000"/>
              </a:lnSpc>
              <a:spcBef>
                <a:spcPct val="0"/>
              </a:spcBef>
              <a:spcAft>
                <a:spcPct val="35000"/>
              </a:spcAft>
              <a:buNone/>
            </a:pPr>
            <a:r>
              <a:rPr lang="en-US" sz="1600" kern="1200" dirty="0"/>
              <a:t>Neutral Starting Position</a:t>
            </a:r>
          </a:p>
        </p:txBody>
      </p:sp>
      <p:sp>
        <p:nvSpPr>
          <p:cNvPr id="8" name="Freeform: Shape 7">
            <a:extLst>
              <a:ext uri="{FF2B5EF4-FFF2-40B4-BE49-F238E27FC236}">
                <a16:creationId xmlns:a16="http://schemas.microsoft.com/office/drawing/2014/main" id="{3BAB4E2B-5EE9-A1BC-37B9-48B2F24F0C7F}"/>
              </a:ext>
            </a:extLst>
          </p:cNvPr>
          <p:cNvSpPr/>
          <p:nvPr/>
        </p:nvSpPr>
        <p:spPr>
          <a:xfrm>
            <a:off x="6410959" y="3659563"/>
            <a:ext cx="2506390" cy="711426"/>
          </a:xfrm>
          <a:custGeom>
            <a:avLst/>
            <a:gdLst>
              <a:gd name="connsiteX0" fmla="*/ 0 w 2506390"/>
              <a:gd name="connsiteY0" fmla="*/ 71143 h 711426"/>
              <a:gd name="connsiteX1" fmla="*/ 71143 w 2506390"/>
              <a:gd name="connsiteY1" fmla="*/ 0 h 711426"/>
              <a:gd name="connsiteX2" fmla="*/ 2435247 w 2506390"/>
              <a:gd name="connsiteY2" fmla="*/ 0 h 711426"/>
              <a:gd name="connsiteX3" fmla="*/ 2506390 w 2506390"/>
              <a:gd name="connsiteY3" fmla="*/ 71143 h 711426"/>
              <a:gd name="connsiteX4" fmla="*/ 2506390 w 2506390"/>
              <a:gd name="connsiteY4" fmla="*/ 640283 h 711426"/>
              <a:gd name="connsiteX5" fmla="*/ 2435247 w 2506390"/>
              <a:gd name="connsiteY5" fmla="*/ 711426 h 711426"/>
              <a:gd name="connsiteX6" fmla="*/ 71143 w 2506390"/>
              <a:gd name="connsiteY6" fmla="*/ 711426 h 711426"/>
              <a:gd name="connsiteX7" fmla="*/ 0 w 2506390"/>
              <a:gd name="connsiteY7" fmla="*/ 640283 h 711426"/>
              <a:gd name="connsiteX8" fmla="*/ 0 w 2506390"/>
              <a:gd name="connsiteY8" fmla="*/ 71143 h 71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390" h="711426">
                <a:moveTo>
                  <a:pt x="0" y="71143"/>
                </a:moveTo>
                <a:cubicBezTo>
                  <a:pt x="0" y="31852"/>
                  <a:pt x="31852" y="0"/>
                  <a:pt x="71143" y="0"/>
                </a:cubicBezTo>
                <a:lnTo>
                  <a:pt x="2435247" y="0"/>
                </a:lnTo>
                <a:cubicBezTo>
                  <a:pt x="2474538" y="0"/>
                  <a:pt x="2506390" y="31852"/>
                  <a:pt x="2506390" y="71143"/>
                </a:cubicBezTo>
                <a:lnTo>
                  <a:pt x="2506390" y="640283"/>
                </a:lnTo>
                <a:cubicBezTo>
                  <a:pt x="2506390" y="679574"/>
                  <a:pt x="2474538" y="711426"/>
                  <a:pt x="2435247" y="711426"/>
                </a:cubicBezTo>
                <a:lnTo>
                  <a:pt x="71143" y="711426"/>
                </a:lnTo>
                <a:cubicBezTo>
                  <a:pt x="31852" y="711426"/>
                  <a:pt x="0" y="679574"/>
                  <a:pt x="0" y="640283"/>
                </a:cubicBezTo>
                <a:lnTo>
                  <a:pt x="0" y="71143"/>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3">
              <a:hueOff val="0"/>
              <a:satOff val="0"/>
              <a:lumOff val="-20000"/>
              <a:alphaOff val="0"/>
            </a:schemeClr>
          </a:effectRef>
          <a:fontRef idx="minor">
            <a:schemeClr val="lt1"/>
          </a:fontRef>
        </p:style>
        <p:txBody>
          <a:bodyPr spcFirstLastPara="0" vert="horz" wrap="square" lIns="61477" tIns="51317" rIns="61477" bIns="51317" numCol="1" spcCol="1270" anchor="ctr" anchorCtr="0">
            <a:noAutofit/>
          </a:bodyPr>
          <a:lstStyle/>
          <a:p>
            <a:pPr marL="0" lvl="0" indent="0" algn="ctr" defTabSz="711200">
              <a:lnSpc>
                <a:spcPct val="90000"/>
              </a:lnSpc>
              <a:spcBef>
                <a:spcPct val="0"/>
              </a:spcBef>
              <a:spcAft>
                <a:spcPct val="35000"/>
              </a:spcAft>
              <a:buNone/>
            </a:pPr>
            <a:r>
              <a:rPr lang="en-US" sz="1600" kern="1200" dirty="0"/>
              <a:t>Medium Capability Opponent</a:t>
            </a:r>
          </a:p>
          <a:p>
            <a:pPr marL="0" lvl="0" indent="0" algn="ctr" defTabSz="711200">
              <a:lnSpc>
                <a:spcPct val="90000"/>
              </a:lnSpc>
              <a:spcBef>
                <a:spcPct val="0"/>
              </a:spcBef>
              <a:spcAft>
                <a:spcPct val="35000"/>
              </a:spcAft>
              <a:buNone/>
            </a:pPr>
            <a:r>
              <a:rPr lang="en-US" sz="1600" kern="1200" dirty="0"/>
              <a:t>Neutral Starting Position</a:t>
            </a:r>
          </a:p>
        </p:txBody>
      </p:sp>
      <p:sp>
        <p:nvSpPr>
          <p:cNvPr id="10" name="Freeform: Shape 9">
            <a:extLst>
              <a:ext uri="{FF2B5EF4-FFF2-40B4-BE49-F238E27FC236}">
                <a16:creationId xmlns:a16="http://schemas.microsoft.com/office/drawing/2014/main" id="{40EC6306-EFD5-93D0-48EC-76C35982C431}"/>
              </a:ext>
            </a:extLst>
          </p:cNvPr>
          <p:cNvSpPr/>
          <p:nvPr/>
        </p:nvSpPr>
        <p:spPr>
          <a:xfrm>
            <a:off x="6592113" y="4480441"/>
            <a:ext cx="2144083" cy="711426"/>
          </a:xfrm>
          <a:custGeom>
            <a:avLst/>
            <a:gdLst>
              <a:gd name="connsiteX0" fmla="*/ 0 w 2144083"/>
              <a:gd name="connsiteY0" fmla="*/ 71143 h 711426"/>
              <a:gd name="connsiteX1" fmla="*/ 71143 w 2144083"/>
              <a:gd name="connsiteY1" fmla="*/ 0 h 711426"/>
              <a:gd name="connsiteX2" fmla="*/ 2072940 w 2144083"/>
              <a:gd name="connsiteY2" fmla="*/ 0 h 711426"/>
              <a:gd name="connsiteX3" fmla="*/ 2144083 w 2144083"/>
              <a:gd name="connsiteY3" fmla="*/ 71143 h 711426"/>
              <a:gd name="connsiteX4" fmla="*/ 2144083 w 2144083"/>
              <a:gd name="connsiteY4" fmla="*/ 640283 h 711426"/>
              <a:gd name="connsiteX5" fmla="*/ 2072940 w 2144083"/>
              <a:gd name="connsiteY5" fmla="*/ 711426 h 711426"/>
              <a:gd name="connsiteX6" fmla="*/ 71143 w 2144083"/>
              <a:gd name="connsiteY6" fmla="*/ 711426 h 711426"/>
              <a:gd name="connsiteX7" fmla="*/ 0 w 2144083"/>
              <a:gd name="connsiteY7" fmla="*/ 640283 h 711426"/>
              <a:gd name="connsiteX8" fmla="*/ 0 w 2144083"/>
              <a:gd name="connsiteY8" fmla="*/ 71143 h 71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4083" h="711426">
                <a:moveTo>
                  <a:pt x="0" y="71143"/>
                </a:moveTo>
                <a:cubicBezTo>
                  <a:pt x="0" y="31852"/>
                  <a:pt x="31852" y="0"/>
                  <a:pt x="71143" y="0"/>
                </a:cubicBezTo>
                <a:lnTo>
                  <a:pt x="2072940" y="0"/>
                </a:lnTo>
                <a:cubicBezTo>
                  <a:pt x="2112231" y="0"/>
                  <a:pt x="2144083" y="31852"/>
                  <a:pt x="2144083" y="71143"/>
                </a:cubicBezTo>
                <a:lnTo>
                  <a:pt x="2144083" y="640283"/>
                </a:lnTo>
                <a:cubicBezTo>
                  <a:pt x="2144083" y="679574"/>
                  <a:pt x="2112231" y="711426"/>
                  <a:pt x="2072940" y="711426"/>
                </a:cubicBezTo>
                <a:lnTo>
                  <a:pt x="71143" y="711426"/>
                </a:lnTo>
                <a:cubicBezTo>
                  <a:pt x="31852" y="711426"/>
                  <a:pt x="0" y="679574"/>
                  <a:pt x="0" y="640283"/>
                </a:cubicBezTo>
                <a:lnTo>
                  <a:pt x="0" y="71143"/>
                </a:lnTo>
                <a:close/>
              </a:path>
            </a:pathLst>
          </a:custGeom>
          <a:solidFill>
            <a:srgbClr val="C00000"/>
          </a:solidFill>
        </p:spPr>
        <p:style>
          <a:lnRef idx="2">
            <a:schemeClr val="lt1">
              <a:hueOff val="0"/>
              <a:satOff val="0"/>
              <a:lumOff val="0"/>
              <a:alphaOff val="0"/>
            </a:schemeClr>
          </a:lnRef>
          <a:fillRef idx="1">
            <a:scrgbClr r="0" g="0" b="0"/>
          </a:fillRef>
          <a:effectRef idx="0">
            <a:schemeClr val="accent3">
              <a:hueOff val="0"/>
              <a:satOff val="0"/>
              <a:lumOff val="-40000"/>
              <a:alphaOff val="0"/>
            </a:schemeClr>
          </a:effectRef>
          <a:fontRef idx="minor">
            <a:schemeClr val="lt1"/>
          </a:fontRef>
        </p:style>
        <p:txBody>
          <a:bodyPr spcFirstLastPara="0" vert="horz" wrap="square" lIns="61477" tIns="51317" rIns="61477" bIns="51317" numCol="1" spcCol="1270" anchor="ctr" anchorCtr="0">
            <a:noAutofit/>
          </a:bodyPr>
          <a:lstStyle/>
          <a:p>
            <a:pPr marL="0" lvl="0" indent="0" algn="ctr" defTabSz="711200">
              <a:lnSpc>
                <a:spcPct val="90000"/>
              </a:lnSpc>
              <a:spcBef>
                <a:spcPct val="0"/>
              </a:spcBef>
              <a:spcAft>
                <a:spcPct val="35000"/>
              </a:spcAft>
              <a:buNone/>
            </a:pPr>
            <a:r>
              <a:rPr lang="en-US" sz="1600" kern="1200" dirty="0"/>
              <a:t>High Capability Opponent</a:t>
            </a:r>
          </a:p>
          <a:p>
            <a:pPr marL="0" lvl="0" indent="0" algn="ctr" defTabSz="711200">
              <a:lnSpc>
                <a:spcPct val="90000"/>
              </a:lnSpc>
              <a:spcBef>
                <a:spcPct val="0"/>
              </a:spcBef>
              <a:spcAft>
                <a:spcPct val="35000"/>
              </a:spcAft>
              <a:buNone/>
            </a:pPr>
            <a:r>
              <a:rPr lang="en-US" sz="1600" kern="1200" dirty="0"/>
              <a:t>Neutral Starting Position</a:t>
            </a:r>
          </a:p>
        </p:txBody>
      </p:sp>
      <p:sp>
        <p:nvSpPr>
          <p:cNvPr id="11" name="Freeform: Shape 10">
            <a:extLst>
              <a:ext uri="{FF2B5EF4-FFF2-40B4-BE49-F238E27FC236}">
                <a16:creationId xmlns:a16="http://schemas.microsoft.com/office/drawing/2014/main" id="{EDE15566-B580-6A2A-0AB9-4345A74B852B}"/>
              </a:ext>
            </a:extLst>
          </p:cNvPr>
          <p:cNvSpPr/>
          <p:nvPr/>
        </p:nvSpPr>
        <p:spPr>
          <a:xfrm>
            <a:off x="9205214" y="1579288"/>
            <a:ext cx="2680103" cy="4198875"/>
          </a:xfrm>
          <a:custGeom>
            <a:avLst/>
            <a:gdLst>
              <a:gd name="connsiteX0" fmla="*/ 0 w 2680103"/>
              <a:gd name="connsiteY0" fmla="*/ 268010 h 3621231"/>
              <a:gd name="connsiteX1" fmla="*/ 268010 w 2680103"/>
              <a:gd name="connsiteY1" fmla="*/ 0 h 3621231"/>
              <a:gd name="connsiteX2" fmla="*/ 2412093 w 2680103"/>
              <a:gd name="connsiteY2" fmla="*/ 0 h 3621231"/>
              <a:gd name="connsiteX3" fmla="*/ 2680103 w 2680103"/>
              <a:gd name="connsiteY3" fmla="*/ 268010 h 3621231"/>
              <a:gd name="connsiteX4" fmla="*/ 2680103 w 2680103"/>
              <a:gd name="connsiteY4" fmla="*/ 3353221 h 3621231"/>
              <a:gd name="connsiteX5" fmla="*/ 2412093 w 2680103"/>
              <a:gd name="connsiteY5" fmla="*/ 3621231 h 3621231"/>
              <a:gd name="connsiteX6" fmla="*/ 268010 w 2680103"/>
              <a:gd name="connsiteY6" fmla="*/ 3621231 h 3621231"/>
              <a:gd name="connsiteX7" fmla="*/ 0 w 2680103"/>
              <a:gd name="connsiteY7" fmla="*/ 3353221 h 3621231"/>
              <a:gd name="connsiteX8" fmla="*/ 0 w 2680103"/>
              <a:gd name="connsiteY8" fmla="*/ 268010 h 362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0103" h="3621231">
                <a:moveTo>
                  <a:pt x="0" y="268010"/>
                </a:moveTo>
                <a:cubicBezTo>
                  <a:pt x="0" y="119992"/>
                  <a:pt x="119992" y="0"/>
                  <a:pt x="268010" y="0"/>
                </a:cubicBezTo>
                <a:lnTo>
                  <a:pt x="2412093" y="0"/>
                </a:lnTo>
                <a:cubicBezTo>
                  <a:pt x="2560111" y="0"/>
                  <a:pt x="2680103" y="119992"/>
                  <a:pt x="2680103" y="268010"/>
                </a:cubicBezTo>
                <a:lnTo>
                  <a:pt x="2680103" y="3353221"/>
                </a:lnTo>
                <a:cubicBezTo>
                  <a:pt x="2680103" y="3501239"/>
                  <a:pt x="2560111" y="3621231"/>
                  <a:pt x="2412093" y="3621231"/>
                </a:cubicBezTo>
                <a:lnTo>
                  <a:pt x="268010" y="3621231"/>
                </a:lnTo>
                <a:cubicBezTo>
                  <a:pt x="119992" y="3621231"/>
                  <a:pt x="0" y="3501239"/>
                  <a:pt x="0" y="3353221"/>
                </a:cubicBezTo>
                <a:lnTo>
                  <a:pt x="0" y="268010"/>
                </a:lnTo>
                <a:close/>
              </a:path>
            </a:pathLst>
          </a:custGeom>
          <a:solidFill>
            <a:srgbClr val="005969"/>
          </a:solidFill>
        </p:spPr>
        <p:style>
          <a:lnRef idx="0">
            <a:schemeClr val="dk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595822" numCol="1" spcCol="1270" anchor="ctr" anchorCtr="0">
            <a:noAutofit/>
          </a:bodyPr>
          <a:lstStyle/>
          <a:p>
            <a:pPr marL="0" lvl="0" indent="0" algn="ctr" defTabSz="711200">
              <a:lnSpc>
                <a:spcPct val="90000"/>
              </a:lnSpc>
              <a:spcBef>
                <a:spcPct val="0"/>
              </a:spcBef>
              <a:spcAft>
                <a:spcPct val="35000"/>
              </a:spcAft>
              <a:buNone/>
            </a:pPr>
            <a:endParaRPr lang="en-US" sz="1200" b="1" kern="1200" dirty="0">
              <a:solidFill>
                <a:srgbClr val="B9E0E9"/>
              </a:solidFill>
            </a:endParaRPr>
          </a:p>
        </p:txBody>
      </p:sp>
      <p:sp>
        <p:nvSpPr>
          <p:cNvPr id="12" name="Freeform: Shape 11">
            <a:extLst>
              <a:ext uri="{FF2B5EF4-FFF2-40B4-BE49-F238E27FC236}">
                <a16:creationId xmlns:a16="http://schemas.microsoft.com/office/drawing/2014/main" id="{FC874AEF-76ED-5D74-7F91-D86F8B3C0145}"/>
              </a:ext>
            </a:extLst>
          </p:cNvPr>
          <p:cNvSpPr/>
          <p:nvPr/>
        </p:nvSpPr>
        <p:spPr>
          <a:xfrm>
            <a:off x="9347196" y="2665966"/>
            <a:ext cx="2396141" cy="711426"/>
          </a:xfrm>
          <a:custGeom>
            <a:avLst/>
            <a:gdLst>
              <a:gd name="connsiteX0" fmla="*/ 0 w 2396141"/>
              <a:gd name="connsiteY0" fmla="*/ 71143 h 711426"/>
              <a:gd name="connsiteX1" fmla="*/ 71143 w 2396141"/>
              <a:gd name="connsiteY1" fmla="*/ 0 h 711426"/>
              <a:gd name="connsiteX2" fmla="*/ 2324998 w 2396141"/>
              <a:gd name="connsiteY2" fmla="*/ 0 h 711426"/>
              <a:gd name="connsiteX3" fmla="*/ 2396141 w 2396141"/>
              <a:gd name="connsiteY3" fmla="*/ 71143 h 711426"/>
              <a:gd name="connsiteX4" fmla="*/ 2396141 w 2396141"/>
              <a:gd name="connsiteY4" fmla="*/ 640283 h 711426"/>
              <a:gd name="connsiteX5" fmla="*/ 2324998 w 2396141"/>
              <a:gd name="connsiteY5" fmla="*/ 711426 h 711426"/>
              <a:gd name="connsiteX6" fmla="*/ 71143 w 2396141"/>
              <a:gd name="connsiteY6" fmla="*/ 711426 h 711426"/>
              <a:gd name="connsiteX7" fmla="*/ 0 w 2396141"/>
              <a:gd name="connsiteY7" fmla="*/ 640283 h 711426"/>
              <a:gd name="connsiteX8" fmla="*/ 0 w 2396141"/>
              <a:gd name="connsiteY8" fmla="*/ 71143 h 71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6141" h="711426">
                <a:moveTo>
                  <a:pt x="0" y="71143"/>
                </a:moveTo>
                <a:cubicBezTo>
                  <a:pt x="0" y="31852"/>
                  <a:pt x="31852" y="0"/>
                  <a:pt x="71143" y="0"/>
                </a:cubicBezTo>
                <a:lnTo>
                  <a:pt x="2324998" y="0"/>
                </a:lnTo>
                <a:cubicBezTo>
                  <a:pt x="2364289" y="0"/>
                  <a:pt x="2396141" y="31852"/>
                  <a:pt x="2396141" y="71143"/>
                </a:cubicBezTo>
                <a:lnTo>
                  <a:pt x="2396141" y="640283"/>
                </a:lnTo>
                <a:cubicBezTo>
                  <a:pt x="2396141" y="679574"/>
                  <a:pt x="2364289" y="711426"/>
                  <a:pt x="2324998" y="711426"/>
                </a:cubicBezTo>
                <a:lnTo>
                  <a:pt x="71143" y="711426"/>
                </a:lnTo>
                <a:cubicBezTo>
                  <a:pt x="31852" y="711426"/>
                  <a:pt x="0" y="679574"/>
                  <a:pt x="0" y="640283"/>
                </a:cubicBezTo>
                <a:lnTo>
                  <a:pt x="0" y="71143"/>
                </a:lnTo>
                <a:close/>
              </a:path>
            </a:pathLst>
          </a:custGeom>
          <a:solidFill>
            <a:srgbClr val="C07700"/>
          </a:solidFill>
        </p:spPr>
        <p:style>
          <a:lnRef idx="2">
            <a:schemeClr val="lt1">
              <a:hueOff val="0"/>
              <a:satOff val="0"/>
              <a:lumOff val="0"/>
              <a:alphaOff val="0"/>
            </a:schemeClr>
          </a:lnRef>
          <a:fillRef idx="1">
            <a:scrgbClr r="0" g="0" b="0"/>
          </a:fillRef>
          <a:effectRef idx="0">
            <a:schemeClr val="accent3">
              <a:hueOff val="0"/>
              <a:satOff val="0"/>
              <a:lumOff val="-60000"/>
              <a:alphaOff val="0"/>
            </a:schemeClr>
          </a:effectRef>
          <a:fontRef idx="minor">
            <a:schemeClr val="lt1"/>
          </a:fontRef>
        </p:style>
        <p:txBody>
          <a:bodyPr spcFirstLastPara="0" vert="horz" wrap="square" lIns="61477" tIns="51317" rIns="61477" bIns="51317" numCol="1" spcCol="1270" anchor="ctr" anchorCtr="0">
            <a:noAutofit/>
          </a:bodyPr>
          <a:lstStyle/>
          <a:p>
            <a:pPr marL="0" lvl="0" indent="0" algn="ctr" defTabSz="711200">
              <a:lnSpc>
                <a:spcPct val="90000"/>
              </a:lnSpc>
              <a:spcBef>
                <a:spcPct val="0"/>
              </a:spcBef>
              <a:spcAft>
                <a:spcPct val="35000"/>
              </a:spcAft>
              <a:buNone/>
            </a:pPr>
            <a:r>
              <a:rPr lang="en-US" sz="1600" kern="1200" dirty="0"/>
              <a:t>Medium Capability Opponent</a:t>
            </a:r>
          </a:p>
          <a:p>
            <a:pPr marL="0" lvl="0" indent="0" algn="ctr" defTabSz="711200">
              <a:lnSpc>
                <a:spcPct val="90000"/>
              </a:lnSpc>
              <a:spcBef>
                <a:spcPct val="0"/>
              </a:spcBef>
              <a:spcAft>
                <a:spcPct val="35000"/>
              </a:spcAft>
              <a:buNone/>
            </a:pPr>
            <a:r>
              <a:rPr lang="en-US" sz="1600" kern="1200" dirty="0"/>
              <a:t>Defensive Starting Position</a:t>
            </a:r>
          </a:p>
        </p:txBody>
      </p:sp>
      <p:sp>
        <p:nvSpPr>
          <p:cNvPr id="16" name="Freeform: Shape 15">
            <a:extLst>
              <a:ext uri="{FF2B5EF4-FFF2-40B4-BE49-F238E27FC236}">
                <a16:creationId xmlns:a16="http://schemas.microsoft.com/office/drawing/2014/main" id="{ED8DCC66-8C18-D641-ABA8-297DBA6AEEA9}"/>
              </a:ext>
            </a:extLst>
          </p:cNvPr>
          <p:cNvSpPr/>
          <p:nvPr/>
        </p:nvSpPr>
        <p:spPr>
          <a:xfrm>
            <a:off x="9286239" y="3486843"/>
            <a:ext cx="2518054" cy="883712"/>
          </a:xfrm>
          <a:custGeom>
            <a:avLst/>
            <a:gdLst>
              <a:gd name="connsiteX0" fmla="*/ 0 w 2518054"/>
              <a:gd name="connsiteY0" fmla="*/ 71143 h 711426"/>
              <a:gd name="connsiteX1" fmla="*/ 71143 w 2518054"/>
              <a:gd name="connsiteY1" fmla="*/ 0 h 711426"/>
              <a:gd name="connsiteX2" fmla="*/ 2446911 w 2518054"/>
              <a:gd name="connsiteY2" fmla="*/ 0 h 711426"/>
              <a:gd name="connsiteX3" fmla="*/ 2518054 w 2518054"/>
              <a:gd name="connsiteY3" fmla="*/ 71143 h 711426"/>
              <a:gd name="connsiteX4" fmla="*/ 2518054 w 2518054"/>
              <a:gd name="connsiteY4" fmla="*/ 640283 h 711426"/>
              <a:gd name="connsiteX5" fmla="*/ 2446911 w 2518054"/>
              <a:gd name="connsiteY5" fmla="*/ 711426 h 711426"/>
              <a:gd name="connsiteX6" fmla="*/ 71143 w 2518054"/>
              <a:gd name="connsiteY6" fmla="*/ 711426 h 711426"/>
              <a:gd name="connsiteX7" fmla="*/ 0 w 2518054"/>
              <a:gd name="connsiteY7" fmla="*/ 640283 h 711426"/>
              <a:gd name="connsiteX8" fmla="*/ 0 w 2518054"/>
              <a:gd name="connsiteY8" fmla="*/ 71143 h 71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8054" h="711426">
                <a:moveTo>
                  <a:pt x="0" y="71143"/>
                </a:moveTo>
                <a:cubicBezTo>
                  <a:pt x="0" y="31852"/>
                  <a:pt x="31852" y="0"/>
                  <a:pt x="71143" y="0"/>
                </a:cubicBezTo>
                <a:lnTo>
                  <a:pt x="2446911" y="0"/>
                </a:lnTo>
                <a:cubicBezTo>
                  <a:pt x="2486202" y="0"/>
                  <a:pt x="2518054" y="31852"/>
                  <a:pt x="2518054" y="71143"/>
                </a:cubicBezTo>
                <a:lnTo>
                  <a:pt x="2518054" y="640283"/>
                </a:lnTo>
                <a:cubicBezTo>
                  <a:pt x="2518054" y="679574"/>
                  <a:pt x="2486202" y="711426"/>
                  <a:pt x="2446911" y="711426"/>
                </a:cubicBezTo>
                <a:lnTo>
                  <a:pt x="71143" y="711426"/>
                </a:lnTo>
                <a:cubicBezTo>
                  <a:pt x="31852" y="711426"/>
                  <a:pt x="0" y="679574"/>
                  <a:pt x="0" y="640283"/>
                </a:cubicBezTo>
                <a:lnTo>
                  <a:pt x="0" y="71143"/>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3">
              <a:hueOff val="0"/>
              <a:satOff val="0"/>
              <a:lumOff val="-80000"/>
              <a:alphaOff val="0"/>
            </a:schemeClr>
          </a:effectRef>
          <a:fontRef idx="minor">
            <a:schemeClr val="lt1"/>
          </a:fontRef>
        </p:style>
        <p:txBody>
          <a:bodyPr spcFirstLastPara="0" vert="horz" wrap="square" lIns="61477" tIns="51317" rIns="61477" bIns="51317" numCol="1" spcCol="1270" anchor="ctr" anchorCtr="0">
            <a:noAutofit/>
          </a:bodyPr>
          <a:lstStyle/>
          <a:p>
            <a:pPr marL="0" lvl="0" indent="0" algn="ctr" defTabSz="711200">
              <a:lnSpc>
                <a:spcPct val="90000"/>
              </a:lnSpc>
              <a:spcBef>
                <a:spcPct val="0"/>
              </a:spcBef>
              <a:spcAft>
                <a:spcPct val="35000"/>
              </a:spcAft>
              <a:buNone/>
            </a:pPr>
            <a:r>
              <a:rPr lang="en-US" sz="1600" kern="1200" dirty="0"/>
              <a:t>Performance with Autonomy</a:t>
            </a:r>
          </a:p>
          <a:p>
            <a:pPr marL="0" lvl="0" indent="0" algn="ctr" defTabSz="711200">
              <a:lnSpc>
                <a:spcPct val="90000"/>
              </a:lnSpc>
              <a:spcBef>
                <a:spcPct val="0"/>
              </a:spcBef>
              <a:spcAft>
                <a:spcPct val="35000"/>
              </a:spcAft>
              <a:buNone/>
            </a:pPr>
            <a:r>
              <a:rPr lang="en-US" sz="1600" kern="1200" dirty="0"/>
              <a:t>Opponent = Medium Capability</a:t>
            </a:r>
          </a:p>
          <a:p>
            <a:pPr marL="0" lvl="0" indent="0" algn="ctr" defTabSz="711200">
              <a:lnSpc>
                <a:spcPct val="90000"/>
              </a:lnSpc>
              <a:spcBef>
                <a:spcPct val="0"/>
              </a:spcBef>
              <a:spcAft>
                <a:spcPct val="35000"/>
              </a:spcAft>
              <a:buNone/>
            </a:pPr>
            <a:r>
              <a:rPr lang="en-US" sz="1600" kern="1200" dirty="0"/>
              <a:t>Neutral Starting Position</a:t>
            </a:r>
          </a:p>
        </p:txBody>
      </p:sp>
      <p:sp>
        <p:nvSpPr>
          <p:cNvPr id="17" name="Freeform: Shape 16">
            <a:extLst>
              <a:ext uri="{FF2B5EF4-FFF2-40B4-BE49-F238E27FC236}">
                <a16:creationId xmlns:a16="http://schemas.microsoft.com/office/drawing/2014/main" id="{5DA7D58B-648C-55FD-A8ED-923EB9409646}"/>
              </a:ext>
            </a:extLst>
          </p:cNvPr>
          <p:cNvSpPr/>
          <p:nvPr/>
        </p:nvSpPr>
        <p:spPr>
          <a:xfrm>
            <a:off x="9286239" y="4470281"/>
            <a:ext cx="2518054" cy="883712"/>
          </a:xfrm>
          <a:custGeom>
            <a:avLst/>
            <a:gdLst>
              <a:gd name="connsiteX0" fmla="*/ 0 w 2144083"/>
              <a:gd name="connsiteY0" fmla="*/ 71143 h 711426"/>
              <a:gd name="connsiteX1" fmla="*/ 71143 w 2144083"/>
              <a:gd name="connsiteY1" fmla="*/ 0 h 711426"/>
              <a:gd name="connsiteX2" fmla="*/ 2072940 w 2144083"/>
              <a:gd name="connsiteY2" fmla="*/ 0 h 711426"/>
              <a:gd name="connsiteX3" fmla="*/ 2144083 w 2144083"/>
              <a:gd name="connsiteY3" fmla="*/ 71143 h 711426"/>
              <a:gd name="connsiteX4" fmla="*/ 2144083 w 2144083"/>
              <a:gd name="connsiteY4" fmla="*/ 640283 h 711426"/>
              <a:gd name="connsiteX5" fmla="*/ 2072940 w 2144083"/>
              <a:gd name="connsiteY5" fmla="*/ 711426 h 711426"/>
              <a:gd name="connsiteX6" fmla="*/ 71143 w 2144083"/>
              <a:gd name="connsiteY6" fmla="*/ 711426 h 711426"/>
              <a:gd name="connsiteX7" fmla="*/ 0 w 2144083"/>
              <a:gd name="connsiteY7" fmla="*/ 640283 h 711426"/>
              <a:gd name="connsiteX8" fmla="*/ 0 w 2144083"/>
              <a:gd name="connsiteY8" fmla="*/ 71143 h 71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4083" h="711426">
                <a:moveTo>
                  <a:pt x="0" y="71143"/>
                </a:moveTo>
                <a:cubicBezTo>
                  <a:pt x="0" y="31852"/>
                  <a:pt x="31852" y="0"/>
                  <a:pt x="71143" y="0"/>
                </a:cubicBezTo>
                <a:lnTo>
                  <a:pt x="2072940" y="0"/>
                </a:lnTo>
                <a:cubicBezTo>
                  <a:pt x="2112231" y="0"/>
                  <a:pt x="2144083" y="31852"/>
                  <a:pt x="2144083" y="71143"/>
                </a:cubicBezTo>
                <a:lnTo>
                  <a:pt x="2144083" y="640283"/>
                </a:lnTo>
                <a:cubicBezTo>
                  <a:pt x="2144083" y="679574"/>
                  <a:pt x="2112231" y="711426"/>
                  <a:pt x="2072940" y="711426"/>
                </a:cubicBezTo>
                <a:lnTo>
                  <a:pt x="71143" y="711426"/>
                </a:lnTo>
                <a:cubicBezTo>
                  <a:pt x="31852" y="711426"/>
                  <a:pt x="0" y="679574"/>
                  <a:pt x="0" y="640283"/>
                </a:cubicBezTo>
                <a:lnTo>
                  <a:pt x="0" y="71143"/>
                </a:lnTo>
                <a:close/>
              </a:path>
            </a:pathLst>
          </a:custGeom>
          <a:solidFill>
            <a:srgbClr val="C0AE00"/>
          </a:solidFill>
        </p:spPr>
        <p:style>
          <a:lnRef idx="2">
            <a:schemeClr val="lt1">
              <a:hueOff val="0"/>
              <a:satOff val="0"/>
              <a:lumOff val="0"/>
              <a:alphaOff val="0"/>
            </a:schemeClr>
          </a:lnRef>
          <a:fillRef idx="1">
            <a:scrgbClr r="0" g="0" b="0"/>
          </a:fillRef>
          <a:effectRef idx="0">
            <a:schemeClr val="accent3">
              <a:hueOff val="0"/>
              <a:satOff val="0"/>
              <a:lumOff val="-100000"/>
              <a:alphaOff val="0"/>
            </a:schemeClr>
          </a:effectRef>
          <a:fontRef idx="minor">
            <a:schemeClr val="lt1"/>
          </a:fontRef>
        </p:style>
        <p:txBody>
          <a:bodyPr spcFirstLastPara="0" vert="horz" wrap="square" lIns="61477" tIns="51317" rIns="61477" bIns="51317" numCol="1" spcCol="1270" anchor="ctr" anchorCtr="0">
            <a:noAutofit/>
          </a:bodyPr>
          <a:lstStyle/>
          <a:p>
            <a:pPr marL="0" lvl="0" indent="0" algn="ctr" defTabSz="711200">
              <a:lnSpc>
                <a:spcPct val="90000"/>
              </a:lnSpc>
              <a:spcBef>
                <a:spcPct val="0"/>
              </a:spcBef>
              <a:spcAft>
                <a:spcPct val="35000"/>
              </a:spcAft>
              <a:buNone/>
            </a:pPr>
            <a:r>
              <a:rPr lang="en-US" sz="1600" kern="1200" dirty="0"/>
              <a:t>Performance with Autonomy</a:t>
            </a:r>
          </a:p>
          <a:p>
            <a:pPr marL="0" lvl="0" indent="0" algn="ctr" defTabSz="711200">
              <a:lnSpc>
                <a:spcPct val="90000"/>
              </a:lnSpc>
              <a:spcBef>
                <a:spcPct val="0"/>
              </a:spcBef>
              <a:spcAft>
                <a:spcPct val="35000"/>
              </a:spcAft>
              <a:buNone/>
            </a:pPr>
            <a:r>
              <a:rPr lang="en-US" sz="1600" kern="1200" dirty="0"/>
              <a:t>Opponent = Medium Capability</a:t>
            </a:r>
          </a:p>
          <a:p>
            <a:pPr marL="0" lvl="0" indent="0" algn="ctr" defTabSz="711200">
              <a:lnSpc>
                <a:spcPct val="90000"/>
              </a:lnSpc>
              <a:spcBef>
                <a:spcPct val="0"/>
              </a:spcBef>
              <a:spcAft>
                <a:spcPct val="35000"/>
              </a:spcAft>
              <a:buNone/>
            </a:pPr>
            <a:r>
              <a:rPr lang="en-US" sz="1600" kern="1200" dirty="0"/>
              <a:t>Offensive Starting Position</a:t>
            </a:r>
          </a:p>
        </p:txBody>
      </p:sp>
      <p:sp>
        <p:nvSpPr>
          <p:cNvPr id="13" name="TextBox 12">
            <a:extLst>
              <a:ext uri="{FF2B5EF4-FFF2-40B4-BE49-F238E27FC236}">
                <a16:creationId xmlns:a16="http://schemas.microsoft.com/office/drawing/2014/main" id="{6080572C-14BF-4355-BD14-B63355DEE584}"/>
              </a:ext>
            </a:extLst>
          </p:cNvPr>
          <p:cNvSpPr txBox="1"/>
          <p:nvPr/>
        </p:nvSpPr>
        <p:spPr>
          <a:xfrm>
            <a:off x="6538321" y="5494917"/>
            <a:ext cx="2365212" cy="261610"/>
          </a:xfrm>
          <a:prstGeom prst="rect">
            <a:avLst/>
          </a:prstGeom>
          <a:noFill/>
        </p:spPr>
        <p:txBody>
          <a:bodyPr wrap="square" rtlCol="0">
            <a:spAutoFit/>
          </a:bodyPr>
          <a:lstStyle/>
          <a:p>
            <a:r>
              <a:rPr lang="en-US" sz="1100" b="1" dirty="0">
                <a:solidFill>
                  <a:srgbClr val="B5DCE8"/>
                </a:solidFill>
              </a:rPr>
              <a:t>*Randomized Order</a:t>
            </a:r>
          </a:p>
        </p:txBody>
      </p:sp>
      <p:sp>
        <p:nvSpPr>
          <p:cNvPr id="14" name="TextBox 13">
            <a:extLst>
              <a:ext uri="{FF2B5EF4-FFF2-40B4-BE49-F238E27FC236}">
                <a16:creationId xmlns:a16="http://schemas.microsoft.com/office/drawing/2014/main" id="{AB2CC17C-CB0A-4E76-BD0D-5E03AB4B81B4}"/>
              </a:ext>
            </a:extLst>
          </p:cNvPr>
          <p:cNvSpPr txBox="1"/>
          <p:nvPr/>
        </p:nvSpPr>
        <p:spPr>
          <a:xfrm>
            <a:off x="9425264" y="5515165"/>
            <a:ext cx="2365212" cy="261610"/>
          </a:xfrm>
          <a:prstGeom prst="rect">
            <a:avLst/>
          </a:prstGeom>
          <a:noFill/>
        </p:spPr>
        <p:txBody>
          <a:bodyPr wrap="square" rtlCol="0">
            <a:spAutoFit/>
          </a:bodyPr>
          <a:lstStyle/>
          <a:p>
            <a:r>
              <a:rPr lang="en-US" sz="1100" b="1" dirty="0">
                <a:solidFill>
                  <a:srgbClr val="B5DCE8"/>
                </a:solidFill>
              </a:rPr>
              <a:t>*Randomized Order</a:t>
            </a:r>
          </a:p>
        </p:txBody>
      </p:sp>
      <p:sp>
        <p:nvSpPr>
          <p:cNvPr id="9" name="TextBox 8">
            <a:extLst>
              <a:ext uri="{FF2B5EF4-FFF2-40B4-BE49-F238E27FC236}">
                <a16:creationId xmlns:a16="http://schemas.microsoft.com/office/drawing/2014/main" id="{A5832DB5-E563-401E-AE2C-B3A40828976C}"/>
              </a:ext>
            </a:extLst>
          </p:cNvPr>
          <p:cNvSpPr txBox="1"/>
          <p:nvPr/>
        </p:nvSpPr>
        <p:spPr>
          <a:xfrm>
            <a:off x="6679062" y="5788722"/>
            <a:ext cx="4266555" cy="400110"/>
          </a:xfrm>
          <a:prstGeom prst="rect">
            <a:avLst/>
          </a:prstGeom>
          <a:noFill/>
        </p:spPr>
        <p:txBody>
          <a:bodyPr wrap="square" rtlCol="0">
            <a:spAutoFit/>
          </a:bodyPr>
          <a:lstStyle/>
          <a:p>
            <a:r>
              <a:rPr lang="en-US" sz="2000" dirty="0">
                <a:latin typeface="+mn-lt"/>
              </a:rPr>
              <a:t>3x baseline orientation</a:t>
            </a:r>
          </a:p>
        </p:txBody>
      </p:sp>
      <p:sp>
        <p:nvSpPr>
          <p:cNvPr id="15" name="TextBox 14">
            <a:extLst>
              <a:ext uri="{FF2B5EF4-FFF2-40B4-BE49-F238E27FC236}">
                <a16:creationId xmlns:a16="http://schemas.microsoft.com/office/drawing/2014/main" id="{49F7A68A-375D-4356-8D0F-68E922E284C8}"/>
              </a:ext>
            </a:extLst>
          </p:cNvPr>
          <p:cNvSpPr txBox="1"/>
          <p:nvPr/>
        </p:nvSpPr>
        <p:spPr>
          <a:xfrm>
            <a:off x="7388579" y="5799281"/>
            <a:ext cx="4401897" cy="400110"/>
          </a:xfrm>
          <a:prstGeom prst="rect">
            <a:avLst/>
          </a:prstGeom>
          <a:noFill/>
        </p:spPr>
        <p:txBody>
          <a:bodyPr wrap="square" rtlCol="0">
            <a:spAutoFit/>
          </a:bodyPr>
          <a:lstStyle/>
          <a:p>
            <a:pPr algn="r"/>
            <a:r>
              <a:rPr lang="en-US" sz="2000" dirty="0">
                <a:latin typeface="+mn-lt"/>
              </a:rPr>
              <a:t>Once with each agent</a:t>
            </a:r>
          </a:p>
        </p:txBody>
      </p:sp>
      <p:sp>
        <p:nvSpPr>
          <p:cNvPr id="19" name="TextBox 18">
            <a:extLst>
              <a:ext uri="{FF2B5EF4-FFF2-40B4-BE49-F238E27FC236}">
                <a16:creationId xmlns:a16="http://schemas.microsoft.com/office/drawing/2014/main" id="{A4A61B81-F327-B062-B2CD-F5680575D0C4}"/>
              </a:ext>
            </a:extLst>
          </p:cNvPr>
          <p:cNvSpPr txBox="1"/>
          <p:nvPr/>
        </p:nvSpPr>
        <p:spPr>
          <a:xfrm>
            <a:off x="6378623" y="1675152"/>
            <a:ext cx="2625583" cy="1320361"/>
          </a:xfrm>
          <a:prstGeom prst="rect">
            <a:avLst/>
          </a:prstGeom>
          <a:noFill/>
        </p:spPr>
        <p:txBody>
          <a:bodyPr wrap="square" rtlCol="0">
            <a:spAutoFit/>
          </a:bodyPr>
          <a:lstStyle/>
          <a:p>
            <a:pPr marL="0" lvl="0" indent="0" algn="ctr" defTabSz="711200">
              <a:lnSpc>
                <a:spcPct val="90000"/>
              </a:lnSpc>
              <a:spcBef>
                <a:spcPct val="0"/>
              </a:spcBef>
              <a:spcAft>
                <a:spcPct val="35000"/>
              </a:spcAft>
              <a:buNone/>
            </a:pPr>
            <a:r>
              <a:rPr lang="en-US" sz="1600" kern="1200" dirty="0">
                <a:solidFill>
                  <a:srgbClr val="B9E0E9"/>
                </a:solidFill>
              </a:rPr>
              <a:t>Common Ground Orientation: Establishing Trust Attitude</a:t>
            </a:r>
          </a:p>
          <a:p>
            <a:pPr marL="0" lvl="0" indent="0" algn="ctr" defTabSz="711200">
              <a:lnSpc>
                <a:spcPct val="90000"/>
              </a:lnSpc>
              <a:spcBef>
                <a:spcPct val="0"/>
              </a:spcBef>
              <a:spcAft>
                <a:spcPct val="35000"/>
              </a:spcAft>
              <a:buNone/>
            </a:pPr>
            <a:r>
              <a:rPr lang="en-US" sz="1200" b="1" kern="1200" dirty="0">
                <a:solidFill>
                  <a:srgbClr val="B9E0E9"/>
                </a:solidFill>
              </a:rPr>
              <a:t>(Observation of Autonomy)</a:t>
            </a:r>
          </a:p>
          <a:p>
            <a:pPr algn="l"/>
            <a:endParaRPr lang="en-US" sz="1600" dirty="0">
              <a:latin typeface="+mn-lt"/>
            </a:endParaRPr>
          </a:p>
        </p:txBody>
      </p:sp>
      <p:sp>
        <p:nvSpPr>
          <p:cNvPr id="20" name="TextBox 19">
            <a:extLst>
              <a:ext uri="{FF2B5EF4-FFF2-40B4-BE49-F238E27FC236}">
                <a16:creationId xmlns:a16="http://schemas.microsoft.com/office/drawing/2014/main" id="{AFDE995B-58DF-5A57-124C-5B77E07F8563}"/>
              </a:ext>
            </a:extLst>
          </p:cNvPr>
          <p:cNvSpPr txBox="1"/>
          <p:nvPr/>
        </p:nvSpPr>
        <p:spPr>
          <a:xfrm>
            <a:off x="9205214" y="1692415"/>
            <a:ext cx="2677657" cy="1098762"/>
          </a:xfrm>
          <a:prstGeom prst="rect">
            <a:avLst/>
          </a:prstGeom>
          <a:noFill/>
        </p:spPr>
        <p:txBody>
          <a:bodyPr wrap="square" rtlCol="0">
            <a:spAutoFit/>
          </a:bodyPr>
          <a:lstStyle/>
          <a:p>
            <a:pPr marL="0" lvl="0" indent="0" algn="ctr" defTabSz="711200">
              <a:lnSpc>
                <a:spcPct val="90000"/>
              </a:lnSpc>
              <a:spcBef>
                <a:spcPct val="0"/>
              </a:spcBef>
              <a:spcAft>
                <a:spcPct val="35000"/>
              </a:spcAft>
              <a:buNone/>
            </a:pPr>
            <a:r>
              <a:rPr lang="en-US" sz="1600" kern="1200" dirty="0">
                <a:solidFill>
                  <a:srgbClr val="B9E0E9"/>
                </a:solidFill>
              </a:rPr>
              <a:t>Experimental Scenarios: Detecting Trust</a:t>
            </a:r>
          </a:p>
          <a:p>
            <a:pPr marL="0" lvl="0" indent="0" algn="ctr" defTabSz="711200">
              <a:lnSpc>
                <a:spcPct val="90000"/>
              </a:lnSpc>
              <a:spcBef>
                <a:spcPct val="0"/>
              </a:spcBef>
              <a:spcAft>
                <a:spcPct val="35000"/>
              </a:spcAft>
              <a:buNone/>
            </a:pPr>
            <a:r>
              <a:rPr lang="en-US" sz="1200" b="1" kern="1200" dirty="0">
                <a:solidFill>
                  <a:srgbClr val="B9E0E9"/>
                </a:solidFill>
              </a:rPr>
              <a:t>(Performance with Autonomy)</a:t>
            </a:r>
          </a:p>
          <a:p>
            <a:pPr algn="l"/>
            <a:endParaRPr lang="en-US" sz="1600" dirty="0">
              <a:latin typeface="+mn-lt"/>
            </a:endParaRPr>
          </a:p>
        </p:txBody>
      </p:sp>
    </p:spTree>
    <p:extLst>
      <p:ext uri="{BB962C8B-B14F-4D97-AF65-F5344CB8AC3E}">
        <p14:creationId xmlns:p14="http://schemas.microsoft.com/office/powerpoint/2010/main" val="1293332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DFA6A184-99B0-42C2-BA88-9FCE072B817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AD3C25-B3EC-46A1-9F7D-AD6ECE20EC98}"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1D13FB8-55A7-394A-8AE5-3B9E99B124A7}"/>
              </a:ext>
            </a:extLst>
          </p:cNvPr>
          <p:cNvSpPr>
            <a:spLocks noGrp="1"/>
          </p:cNvSpPr>
          <p:nvPr>
            <p:ph type="title"/>
          </p:nvPr>
        </p:nvSpPr>
        <p:spPr/>
        <p:txBody>
          <a:bodyPr>
            <a:normAutofit/>
          </a:bodyPr>
          <a:lstStyle/>
          <a:p>
            <a:r>
              <a:rPr lang="en-US" dirty="0"/>
              <a:t>AI Transparency Elements</a:t>
            </a:r>
          </a:p>
        </p:txBody>
      </p:sp>
      <p:pic>
        <p:nvPicPr>
          <p:cNvPr id="5" name="Picture 4">
            <a:extLst>
              <a:ext uri="{FF2B5EF4-FFF2-40B4-BE49-F238E27FC236}">
                <a16:creationId xmlns:a16="http://schemas.microsoft.com/office/drawing/2014/main" id="{C5591A83-E8FE-6441-9C4C-3D1C19ADAE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81496" y="3170394"/>
            <a:ext cx="587333" cy="286972"/>
          </a:xfrm>
          <a:prstGeom prst="rect">
            <a:avLst/>
          </a:prstGeom>
        </p:spPr>
      </p:pic>
      <p:pic>
        <p:nvPicPr>
          <p:cNvPr id="42" name="Picture 41">
            <a:extLst>
              <a:ext uri="{FF2B5EF4-FFF2-40B4-BE49-F238E27FC236}">
                <a16:creationId xmlns:a16="http://schemas.microsoft.com/office/drawing/2014/main" id="{5A87F028-9633-EA4E-9DF1-F37A56EE9B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15369" y="3133319"/>
            <a:ext cx="725347" cy="357348"/>
          </a:xfrm>
          <a:prstGeom prst="rect">
            <a:avLst/>
          </a:prstGeom>
        </p:spPr>
      </p:pic>
      <p:pic>
        <p:nvPicPr>
          <p:cNvPr id="46" name="Picture 45">
            <a:extLst>
              <a:ext uri="{FF2B5EF4-FFF2-40B4-BE49-F238E27FC236}">
                <a16:creationId xmlns:a16="http://schemas.microsoft.com/office/drawing/2014/main" id="{8D62C4A5-C751-9749-BB23-F4EC9C8EF9D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11646" y="4759486"/>
            <a:ext cx="2380265" cy="352983"/>
          </a:xfrm>
          <a:prstGeom prst="rect">
            <a:avLst/>
          </a:prstGeom>
        </p:spPr>
      </p:pic>
      <p:sp>
        <p:nvSpPr>
          <p:cNvPr id="111" name="Oval 110">
            <a:extLst>
              <a:ext uri="{FF2B5EF4-FFF2-40B4-BE49-F238E27FC236}">
                <a16:creationId xmlns:a16="http://schemas.microsoft.com/office/drawing/2014/main" id="{900DB2B9-8A44-2A40-BA62-3BC16C77D51B}"/>
              </a:ext>
            </a:extLst>
          </p:cNvPr>
          <p:cNvSpPr/>
          <p:nvPr/>
        </p:nvSpPr>
        <p:spPr bwMode="auto">
          <a:xfrm>
            <a:off x="6486903" y="1245606"/>
            <a:ext cx="4258107" cy="4288935"/>
          </a:xfrm>
          <a:prstGeom prst="ellipse">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grpSp>
        <p:nvGrpSpPr>
          <p:cNvPr id="62" name="Group 61">
            <a:extLst>
              <a:ext uri="{FF2B5EF4-FFF2-40B4-BE49-F238E27FC236}">
                <a16:creationId xmlns:a16="http://schemas.microsoft.com/office/drawing/2014/main" id="{8BD4B7A2-49B3-894F-8BB3-CA072B70BFD0}"/>
              </a:ext>
            </a:extLst>
          </p:cNvPr>
          <p:cNvGrpSpPr/>
          <p:nvPr/>
        </p:nvGrpSpPr>
        <p:grpSpPr>
          <a:xfrm>
            <a:off x="6817350" y="3722865"/>
            <a:ext cx="633507" cy="931251"/>
            <a:chOff x="9646716" y="3598679"/>
            <a:chExt cx="633507" cy="931251"/>
          </a:xfrm>
        </p:grpSpPr>
        <p:sp>
          <p:nvSpPr>
            <p:cNvPr id="63" name="Rectangle 62">
              <a:extLst>
                <a:ext uri="{FF2B5EF4-FFF2-40B4-BE49-F238E27FC236}">
                  <a16:creationId xmlns:a16="http://schemas.microsoft.com/office/drawing/2014/main" id="{9FE74A83-6E7B-BF4D-816E-4CC16AD19D37}"/>
                </a:ext>
              </a:extLst>
            </p:cNvPr>
            <p:cNvSpPr/>
            <p:nvPr/>
          </p:nvSpPr>
          <p:spPr bwMode="auto">
            <a:xfrm>
              <a:off x="9919324" y="3830007"/>
              <a:ext cx="197593" cy="231328"/>
            </a:xfrm>
            <a:prstGeom prst="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933" b="0" i="0" u="none" strike="noStrike" kern="1200" cap="none" spc="0" normalizeH="0" baseline="0" noProof="0" dirty="0">
                  <a:ln>
                    <a:noFill/>
                  </a:ln>
                  <a:solidFill>
                    <a:srgbClr val="00B050"/>
                  </a:solidFill>
                  <a:effectLst/>
                  <a:uLnTx/>
                  <a:uFillTx/>
                  <a:latin typeface="Arial" charset="0"/>
                  <a:ea typeface="ヒラギノ角ゴ Pro W3" pitchFamily="28" charset="-128"/>
                  <a:cs typeface="+mn-cs"/>
                </a:rPr>
                <a:t>N</a:t>
              </a:r>
            </a:p>
          </p:txBody>
        </p:sp>
        <p:grpSp>
          <p:nvGrpSpPr>
            <p:cNvPr id="64" name="Group 63">
              <a:extLst>
                <a:ext uri="{FF2B5EF4-FFF2-40B4-BE49-F238E27FC236}">
                  <a16:creationId xmlns:a16="http://schemas.microsoft.com/office/drawing/2014/main" id="{B1D56E1B-D64F-D243-B7CF-699A718D5037}"/>
                </a:ext>
              </a:extLst>
            </p:cNvPr>
            <p:cNvGrpSpPr/>
            <p:nvPr/>
          </p:nvGrpSpPr>
          <p:grpSpPr>
            <a:xfrm>
              <a:off x="9646716" y="3598679"/>
              <a:ext cx="633507" cy="931251"/>
              <a:chOff x="9646716" y="3598679"/>
              <a:chExt cx="633507" cy="931251"/>
            </a:xfrm>
          </p:grpSpPr>
          <p:cxnSp>
            <p:nvCxnSpPr>
              <p:cNvPr id="66" name="Straight Connector 65">
                <a:extLst>
                  <a:ext uri="{FF2B5EF4-FFF2-40B4-BE49-F238E27FC236}">
                    <a16:creationId xmlns:a16="http://schemas.microsoft.com/office/drawing/2014/main" id="{AF63E622-BBC3-6B40-860B-5A2360E779C5}"/>
                  </a:ext>
                </a:extLst>
              </p:cNvPr>
              <p:cNvCxnSpPr>
                <a:cxnSpLocks/>
              </p:cNvCxnSpPr>
              <p:nvPr/>
            </p:nvCxnSpPr>
            <p:spPr bwMode="auto">
              <a:xfrm>
                <a:off x="9797891" y="4022262"/>
                <a:ext cx="424354" cy="0"/>
              </a:xfrm>
              <a:prstGeom prst="line">
                <a:avLst/>
              </a:prstGeom>
              <a:solidFill>
                <a:schemeClr val="accent1"/>
              </a:solidFill>
              <a:ln w="9525" cap="flat" cmpd="sng" algn="ctr">
                <a:solidFill>
                  <a:srgbClr val="00B050"/>
                </a:solidFill>
                <a:prstDash val="solid"/>
                <a:round/>
                <a:headEnd type="none" w="med" len="med"/>
                <a:tailEnd type="none" w="med" len="med"/>
              </a:ln>
              <a:effectLst/>
            </p:spPr>
          </p:cxnSp>
          <p:sp>
            <p:nvSpPr>
              <p:cNvPr id="67" name="Rectangle 66">
                <a:extLst>
                  <a:ext uri="{FF2B5EF4-FFF2-40B4-BE49-F238E27FC236}">
                    <a16:creationId xmlns:a16="http://schemas.microsoft.com/office/drawing/2014/main" id="{F6D84A6F-2396-D345-934D-B8E18EF2AD81}"/>
                  </a:ext>
                </a:extLst>
              </p:cNvPr>
              <p:cNvSpPr/>
              <p:nvPr/>
            </p:nvSpPr>
            <p:spPr bwMode="auto">
              <a:xfrm>
                <a:off x="9919324" y="3598679"/>
                <a:ext cx="197593" cy="231328"/>
              </a:xfrm>
              <a:prstGeom prst="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933" b="0" i="0" u="none" strike="noStrike" kern="1200" cap="none" spc="0" normalizeH="0" baseline="0" noProof="0" dirty="0">
                    <a:ln>
                      <a:noFill/>
                    </a:ln>
                    <a:solidFill>
                      <a:srgbClr val="00B050"/>
                    </a:solidFill>
                    <a:effectLst/>
                    <a:uLnTx/>
                    <a:uFillTx/>
                    <a:latin typeface="Arial" charset="0"/>
                    <a:ea typeface="ヒラギノ角ゴ Pro W3" pitchFamily="28" charset="-128"/>
                    <a:cs typeface="+mn-cs"/>
                  </a:rPr>
                  <a:t>O</a:t>
                </a:r>
              </a:p>
            </p:txBody>
          </p:sp>
          <p:sp>
            <p:nvSpPr>
              <p:cNvPr id="68" name="Rectangle 67">
                <a:extLst>
                  <a:ext uri="{FF2B5EF4-FFF2-40B4-BE49-F238E27FC236}">
                    <a16:creationId xmlns:a16="http://schemas.microsoft.com/office/drawing/2014/main" id="{AB3252A6-8A74-E34B-8F98-818E265959F5}"/>
                  </a:ext>
                </a:extLst>
              </p:cNvPr>
              <p:cNvSpPr/>
              <p:nvPr/>
            </p:nvSpPr>
            <p:spPr bwMode="auto">
              <a:xfrm>
                <a:off x="9919324" y="4061335"/>
                <a:ext cx="197593" cy="231328"/>
              </a:xfrm>
              <a:prstGeom prst="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933" b="0" i="0" u="none" strike="noStrike" kern="1200" cap="none" spc="0" normalizeH="0" baseline="0" noProof="0" dirty="0">
                    <a:ln>
                      <a:noFill/>
                    </a:ln>
                    <a:solidFill>
                      <a:srgbClr val="00B050"/>
                    </a:solidFill>
                    <a:effectLst/>
                    <a:uLnTx/>
                    <a:uFillTx/>
                    <a:latin typeface="Arial" charset="0"/>
                    <a:ea typeface="ヒラギノ角ゴ Pro W3" pitchFamily="28" charset="-128"/>
                    <a:cs typeface="+mn-cs"/>
                  </a:rPr>
                  <a:t>D</a:t>
                </a:r>
              </a:p>
            </p:txBody>
          </p:sp>
          <p:sp>
            <p:nvSpPr>
              <p:cNvPr id="70" name="TextBox 69">
                <a:extLst>
                  <a:ext uri="{FF2B5EF4-FFF2-40B4-BE49-F238E27FC236}">
                    <a16:creationId xmlns:a16="http://schemas.microsoft.com/office/drawing/2014/main" id="{21D6E359-B74D-0847-ACCE-BC024B8968B6}"/>
                  </a:ext>
                </a:extLst>
              </p:cNvPr>
              <p:cNvSpPr txBox="1"/>
              <p:nvPr/>
            </p:nvSpPr>
            <p:spPr>
              <a:xfrm>
                <a:off x="9714467" y="3603595"/>
                <a:ext cx="2616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Calibri"/>
                    <a:ea typeface="+mn-ea"/>
                    <a:cs typeface="+mn-cs"/>
                  </a:rPr>
                  <a:t>&gt;</a:t>
                </a:r>
              </a:p>
            </p:txBody>
          </p:sp>
          <p:sp>
            <p:nvSpPr>
              <p:cNvPr id="71" name="Rectangle 70">
                <a:extLst>
                  <a:ext uri="{FF2B5EF4-FFF2-40B4-BE49-F238E27FC236}">
                    <a16:creationId xmlns:a16="http://schemas.microsoft.com/office/drawing/2014/main" id="{838E29D8-103D-7F41-B643-DBFBB6049804}"/>
                  </a:ext>
                </a:extLst>
              </p:cNvPr>
              <p:cNvSpPr/>
              <p:nvPr/>
            </p:nvSpPr>
            <p:spPr>
              <a:xfrm>
                <a:off x="9646716" y="4294032"/>
                <a:ext cx="633507" cy="2358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srgbClr val="06A94B"/>
                    </a:solidFill>
                    <a:effectLst/>
                    <a:uLnTx/>
                    <a:uFillTx/>
                    <a:latin typeface="Arial" charset="0"/>
                    <a:ea typeface="ヒラギノ角ゴ Pro W3" pitchFamily="28" charset="-128"/>
                    <a:cs typeface="+mn-cs"/>
                  </a:rPr>
                  <a:t>W10: 75</a:t>
                </a:r>
                <a:endParaRPr kumimoji="0" lang="en-US" sz="933" b="0" i="0" u="none" strike="noStrike" kern="1200" cap="none" spc="0" normalizeH="0" baseline="0" noProof="0" dirty="0">
                  <a:ln>
                    <a:noFill/>
                  </a:ln>
                  <a:solidFill>
                    <a:srgbClr val="06A94B"/>
                  </a:solidFill>
                  <a:effectLst/>
                  <a:uLnTx/>
                  <a:uFillTx/>
                  <a:latin typeface="Calibri"/>
                  <a:ea typeface="+mn-ea"/>
                  <a:cs typeface="+mn-cs"/>
                </a:endParaRPr>
              </a:p>
            </p:txBody>
          </p:sp>
        </p:grpSp>
      </p:grpSp>
      <p:grpSp>
        <p:nvGrpSpPr>
          <p:cNvPr id="51" name="Group 50">
            <a:extLst>
              <a:ext uri="{FF2B5EF4-FFF2-40B4-BE49-F238E27FC236}">
                <a16:creationId xmlns:a16="http://schemas.microsoft.com/office/drawing/2014/main" id="{45C9719C-123C-144A-9070-459CCEE8DC1C}"/>
              </a:ext>
            </a:extLst>
          </p:cNvPr>
          <p:cNvGrpSpPr/>
          <p:nvPr/>
        </p:nvGrpSpPr>
        <p:grpSpPr>
          <a:xfrm>
            <a:off x="8558730" y="3231214"/>
            <a:ext cx="254983" cy="267631"/>
            <a:chOff x="8558730" y="3231214"/>
            <a:chExt cx="254982" cy="267630"/>
          </a:xfrm>
        </p:grpSpPr>
        <p:cxnSp>
          <p:nvCxnSpPr>
            <p:cNvPr id="52" name="Straight Connector 51">
              <a:extLst>
                <a:ext uri="{FF2B5EF4-FFF2-40B4-BE49-F238E27FC236}">
                  <a16:creationId xmlns:a16="http://schemas.microsoft.com/office/drawing/2014/main" id="{8663D886-ECCE-724B-A524-73FD35596C5F}"/>
                </a:ext>
              </a:extLst>
            </p:cNvPr>
            <p:cNvCxnSpPr>
              <a:cxnSpLocks/>
            </p:cNvCxnSpPr>
            <p:nvPr/>
          </p:nvCxnSpPr>
          <p:spPr bwMode="auto">
            <a:xfrm>
              <a:off x="8558730" y="3361189"/>
              <a:ext cx="254982" cy="0"/>
            </a:xfrm>
            <a:prstGeom prst="line">
              <a:avLst/>
            </a:prstGeom>
            <a:solidFill>
              <a:schemeClr val="accent1"/>
            </a:solidFill>
            <a:ln w="9525" cap="flat" cmpd="sng" algn="ctr">
              <a:solidFill>
                <a:srgbClr val="06A94B"/>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A254FBC3-4D02-F24B-9411-E3B5CD29A2F9}"/>
                </a:ext>
              </a:extLst>
            </p:cNvPr>
            <p:cNvCxnSpPr>
              <a:cxnSpLocks/>
            </p:cNvCxnSpPr>
            <p:nvPr/>
          </p:nvCxnSpPr>
          <p:spPr bwMode="auto">
            <a:xfrm flipV="1">
              <a:off x="8686416" y="3231214"/>
              <a:ext cx="0" cy="267630"/>
            </a:xfrm>
            <a:prstGeom prst="line">
              <a:avLst/>
            </a:prstGeom>
            <a:solidFill>
              <a:schemeClr val="accent1"/>
            </a:solidFill>
            <a:ln w="9525" cap="flat" cmpd="sng" algn="ctr">
              <a:solidFill>
                <a:srgbClr val="06A94B"/>
              </a:solidFill>
              <a:prstDash val="solid"/>
              <a:round/>
              <a:headEnd type="none" w="med" len="med"/>
              <a:tailEnd type="none" w="med" len="med"/>
            </a:ln>
            <a:effectLst/>
          </p:spPr>
        </p:cxnSp>
      </p:grpSp>
      <p:sp>
        <p:nvSpPr>
          <p:cNvPr id="55" name="TextBox 54">
            <a:extLst>
              <a:ext uri="{FF2B5EF4-FFF2-40B4-BE49-F238E27FC236}">
                <a16:creationId xmlns:a16="http://schemas.microsoft.com/office/drawing/2014/main" id="{5DF6AD69-46B8-734B-AC0B-42C56940FA2D}"/>
              </a:ext>
            </a:extLst>
          </p:cNvPr>
          <p:cNvSpPr txBox="1"/>
          <p:nvPr/>
        </p:nvSpPr>
        <p:spPr>
          <a:xfrm>
            <a:off x="9666996" y="4014669"/>
            <a:ext cx="593432"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449"/>
                </a:solidFill>
                <a:effectLst/>
                <a:uLnTx/>
                <a:uFillTx/>
                <a:latin typeface="Arial" panose="020B0604020202020204" pitchFamily="34" charset="0"/>
                <a:ea typeface="+mn-ea"/>
                <a:cs typeface="Arial" panose="020B0604020202020204" pitchFamily="34" charset="0"/>
              </a:rPr>
              <a:t>R01.1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449"/>
                </a:solidFill>
                <a:effectLst/>
                <a:uLnTx/>
                <a:uFillTx/>
                <a:latin typeface="Arial" panose="020B0604020202020204" pitchFamily="34" charset="0"/>
                <a:ea typeface="+mn-ea"/>
                <a:cs typeface="Arial" panose="020B0604020202020204" pitchFamily="34" charset="0"/>
              </a:rPr>
              <a:t>15L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449"/>
                </a:solidFill>
                <a:effectLst/>
                <a:uLnTx/>
                <a:uFillTx/>
                <a:latin typeface="Arial" panose="020B0604020202020204" pitchFamily="34" charset="0"/>
                <a:ea typeface="+mn-ea"/>
                <a:cs typeface="Arial" panose="020B0604020202020204" pitchFamily="34" charset="0"/>
              </a:rPr>
              <a:t>0180</a:t>
            </a:r>
          </a:p>
        </p:txBody>
      </p:sp>
      <p:cxnSp>
        <p:nvCxnSpPr>
          <p:cNvPr id="48" name="Straight Arrow Connector 47">
            <a:extLst>
              <a:ext uri="{FF2B5EF4-FFF2-40B4-BE49-F238E27FC236}">
                <a16:creationId xmlns:a16="http://schemas.microsoft.com/office/drawing/2014/main" id="{5EFA0C2A-171B-FF49-9C7F-C2E8613345F7}"/>
              </a:ext>
            </a:extLst>
          </p:cNvPr>
          <p:cNvCxnSpPr>
            <a:cxnSpLocks/>
            <a:endCxn id="111" idx="1"/>
          </p:cNvCxnSpPr>
          <p:nvPr/>
        </p:nvCxnSpPr>
        <p:spPr bwMode="auto">
          <a:xfrm>
            <a:off x="6705600" y="1761862"/>
            <a:ext cx="404888" cy="1118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9" name="TextBox 48">
            <a:extLst>
              <a:ext uri="{FF2B5EF4-FFF2-40B4-BE49-F238E27FC236}">
                <a16:creationId xmlns:a16="http://schemas.microsoft.com/office/drawing/2014/main" id="{4091D99B-2118-4E45-8357-978C652CDF6B}"/>
              </a:ext>
            </a:extLst>
          </p:cNvPr>
          <p:cNvSpPr txBox="1"/>
          <p:nvPr/>
        </p:nvSpPr>
        <p:spPr>
          <a:xfrm>
            <a:off x="3703782" y="1218406"/>
            <a:ext cx="31135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mn-lt"/>
                <a:ea typeface="+mn-ea"/>
                <a:cs typeface="+mn-cs"/>
              </a:rPr>
              <a:t>Autonomy Mode Indicator</a:t>
            </a:r>
            <a:br>
              <a:rPr kumimoji="0" lang="en-US" sz="2000" b="1" i="0" u="none" strike="noStrike" kern="1200" cap="none" spc="0" normalizeH="0" baseline="0" noProof="0" dirty="0">
                <a:ln>
                  <a:noFill/>
                </a:ln>
                <a:solidFill>
                  <a:srgbClr val="44546A"/>
                </a:solidFill>
                <a:effectLst/>
                <a:uLnTx/>
                <a:uFillTx/>
                <a:latin typeface="+mn-lt"/>
                <a:ea typeface="+mn-ea"/>
                <a:cs typeface="+mn-cs"/>
              </a:rPr>
            </a:br>
            <a:r>
              <a:rPr kumimoji="0" lang="en-US" sz="2000" b="1" i="0" u="none" strike="noStrike" kern="1200" cap="none" spc="0" normalizeH="0" baseline="0" noProof="0" dirty="0">
                <a:ln>
                  <a:noFill/>
                </a:ln>
                <a:solidFill>
                  <a:srgbClr val="44546A"/>
                </a:solidFill>
                <a:effectLst/>
                <a:uLnTx/>
                <a:uFillTx/>
                <a:latin typeface="+mn-lt"/>
                <a:ea typeface="+mn-ea"/>
                <a:cs typeface="+mn-cs"/>
              </a:rPr>
              <a:t>(orange ring = autonomy on)</a:t>
            </a:r>
            <a:endParaRPr kumimoji="0" lang="en-US" sz="2000" b="0" i="0" u="none" strike="noStrike" kern="1200" cap="none" spc="0" normalizeH="0" baseline="0" noProof="0" dirty="0">
              <a:ln>
                <a:noFill/>
              </a:ln>
              <a:solidFill>
                <a:srgbClr val="44546A"/>
              </a:solidFill>
              <a:effectLst/>
              <a:uLnTx/>
              <a:uFillTx/>
              <a:latin typeface="+mn-lt"/>
              <a:ea typeface="+mn-ea"/>
              <a:cs typeface="+mn-cs"/>
            </a:endParaRPr>
          </a:p>
        </p:txBody>
      </p:sp>
      <p:sp>
        <p:nvSpPr>
          <p:cNvPr id="22" name="TextBox 21">
            <a:extLst>
              <a:ext uri="{FF2B5EF4-FFF2-40B4-BE49-F238E27FC236}">
                <a16:creationId xmlns:a16="http://schemas.microsoft.com/office/drawing/2014/main" id="{F5D13316-91C9-4B49-BE59-1C811678D8BB}"/>
              </a:ext>
            </a:extLst>
          </p:cNvPr>
          <p:cNvSpPr txBox="1"/>
          <p:nvPr/>
        </p:nvSpPr>
        <p:spPr>
          <a:xfrm>
            <a:off x="3195232" y="3915615"/>
            <a:ext cx="3224984" cy="707886"/>
          </a:xfrm>
          <a:prstGeom prst="rect">
            <a:avLst/>
          </a:prstGeom>
          <a:no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mn-lt"/>
                <a:ea typeface="+mn-ea"/>
                <a:cs typeface="+mn-cs"/>
              </a:rPr>
              <a:t>Offensive/Neutral/Defensive</a:t>
            </a:r>
            <a:br>
              <a:rPr kumimoji="0" lang="en-US" sz="2000" b="1" i="0" u="none" strike="noStrike" kern="1200" cap="none" spc="0" normalizeH="0" baseline="0" noProof="0" dirty="0">
                <a:ln>
                  <a:noFill/>
                </a:ln>
                <a:solidFill>
                  <a:srgbClr val="44546A"/>
                </a:solidFill>
                <a:effectLst/>
                <a:uLnTx/>
                <a:uFillTx/>
                <a:latin typeface="+mn-lt"/>
                <a:ea typeface="+mn-ea"/>
                <a:cs typeface="+mn-cs"/>
              </a:rPr>
            </a:br>
            <a:r>
              <a:rPr kumimoji="0" lang="en-US" sz="2000" b="1" i="0" u="none" strike="noStrike" kern="1200" cap="none" spc="0" normalizeH="0" baseline="0" noProof="0" dirty="0">
                <a:ln>
                  <a:noFill/>
                </a:ln>
                <a:solidFill>
                  <a:srgbClr val="44546A"/>
                </a:solidFill>
                <a:effectLst/>
                <a:uLnTx/>
                <a:uFillTx/>
                <a:latin typeface="+mn-lt"/>
                <a:ea typeface="+mn-ea"/>
                <a:cs typeface="+mn-cs"/>
              </a:rPr>
              <a:t>assessment and trend from AI</a:t>
            </a:r>
            <a:endParaRPr kumimoji="0" lang="en-US" sz="2000" b="0" i="0" u="none" strike="noStrike" kern="1200" cap="none" spc="0" normalizeH="0" baseline="0" noProof="0" dirty="0">
              <a:ln>
                <a:noFill/>
              </a:ln>
              <a:solidFill>
                <a:srgbClr val="44546A"/>
              </a:solidFill>
              <a:effectLst/>
              <a:uLnTx/>
              <a:uFillTx/>
              <a:latin typeface="+mn-lt"/>
              <a:ea typeface="+mn-ea"/>
              <a:cs typeface="+mn-cs"/>
            </a:endParaRPr>
          </a:p>
        </p:txBody>
      </p:sp>
      <p:cxnSp>
        <p:nvCxnSpPr>
          <p:cNvPr id="23" name="Straight Arrow Connector 22">
            <a:extLst>
              <a:ext uri="{FF2B5EF4-FFF2-40B4-BE49-F238E27FC236}">
                <a16:creationId xmlns:a16="http://schemas.microsoft.com/office/drawing/2014/main" id="{B62A51C4-8177-4771-B7C6-E258A35E2676}"/>
              </a:ext>
            </a:extLst>
          </p:cNvPr>
          <p:cNvCxnSpPr>
            <a:cxnSpLocks/>
            <a:stCxn id="22" idx="3"/>
            <a:endCxn id="70" idx="2"/>
          </p:cNvCxnSpPr>
          <p:nvPr/>
        </p:nvCxnSpPr>
        <p:spPr bwMode="auto">
          <a:xfrm flipV="1">
            <a:off x="6420216" y="4004780"/>
            <a:ext cx="595690" cy="2647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8" name="TextBox 27">
            <a:extLst>
              <a:ext uri="{FF2B5EF4-FFF2-40B4-BE49-F238E27FC236}">
                <a16:creationId xmlns:a16="http://schemas.microsoft.com/office/drawing/2014/main" id="{E48F56B5-4971-47B2-8783-80BC350E71A7}"/>
              </a:ext>
            </a:extLst>
          </p:cNvPr>
          <p:cNvSpPr txBox="1"/>
          <p:nvPr/>
        </p:nvSpPr>
        <p:spPr>
          <a:xfrm>
            <a:off x="3195232" y="4623507"/>
            <a:ext cx="3224984" cy="707886"/>
          </a:xfrm>
          <a:prstGeom prst="rect">
            <a:avLst/>
          </a:prstGeom>
          <a:no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mn-lt"/>
                <a:ea typeface="+mn-ea"/>
                <a:cs typeface="+mn-cs"/>
              </a:rPr>
              <a:t>Probability of win in next 10 seconds assessment from AI</a:t>
            </a:r>
            <a:endParaRPr kumimoji="0" lang="en-US" sz="2000" b="0" i="0" u="none" strike="noStrike" kern="1200" cap="none" spc="0" normalizeH="0" baseline="0" noProof="0" dirty="0">
              <a:ln>
                <a:noFill/>
              </a:ln>
              <a:solidFill>
                <a:srgbClr val="44546A"/>
              </a:solidFill>
              <a:effectLst/>
              <a:uLnTx/>
              <a:uFillTx/>
              <a:latin typeface="+mn-lt"/>
              <a:ea typeface="+mn-ea"/>
              <a:cs typeface="+mn-cs"/>
            </a:endParaRPr>
          </a:p>
        </p:txBody>
      </p:sp>
      <p:cxnSp>
        <p:nvCxnSpPr>
          <p:cNvPr id="29" name="Straight Arrow Connector 28">
            <a:extLst>
              <a:ext uri="{FF2B5EF4-FFF2-40B4-BE49-F238E27FC236}">
                <a16:creationId xmlns:a16="http://schemas.microsoft.com/office/drawing/2014/main" id="{CA5F1BE2-20A6-48D5-A700-4DAEE42A58D2}"/>
              </a:ext>
            </a:extLst>
          </p:cNvPr>
          <p:cNvCxnSpPr>
            <a:cxnSpLocks/>
            <a:stCxn id="28" idx="3"/>
          </p:cNvCxnSpPr>
          <p:nvPr/>
        </p:nvCxnSpPr>
        <p:spPr bwMode="auto">
          <a:xfrm flipV="1">
            <a:off x="6420216" y="4520257"/>
            <a:ext cx="455462" cy="4571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TextBox 31">
            <a:extLst>
              <a:ext uri="{FF2B5EF4-FFF2-40B4-BE49-F238E27FC236}">
                <a16:creationId xmlns:a16="http://schemas.microsoft.com/office/drawing/2014/main" id="{EFFBD1F2-8946-460D-9B7F-39BE37585049}"/>
              </a:ext>
            </a:extLst>
          </p:cNvPr>
          <p:cNvSpPr txBox="1"/>
          <p:nvPr/>
        </p:nvSpPr>
        <p:spPr>
          <a:xfrm>
            <a:off x="10845645" y="2116606"/>
            <a:ext cx="1292631" cy="707886"/>
          </a:xfrm>
          <a:prstGeom prst="rect">
            <a:avLst/>
          </a:prstGeom>
          <a:no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mn-lt"/>
                <a:ea typeface="+mn-ea"/>
                <a:cs typeface="+mn-cs"/>
              </a:rPr>
              <a:t>Maneuver</a:t>
            </a:r>
            <a:br>
              <a:rPr kumimoji="0" lang="en-US" sz="2000" b="1" i="0" u="none" strike="noStrike" kern="1200" cap="none" spc="0" normalizeH="0" baseline="0" noProof="0" dirty="0">
                <a:ln>
                  <a:noFill/>
                </a:ln>
                <a:solidFill>
                  <a:srgbClr val="44546A"/>
                </a:solidFill>
                <a:effectLst/>
                <a:uLnTx/>
                <a:uFillTx/>
                <a:latin typeface="+mn-lt"/>
                <a:ea typeface="+mn-ea"/>
                <a:cs typeface="+mn-cs"/>
              </a:rPr>
            </a:br>
            <a:r>
              <a:rPr kumimoji="0" lang="en-US" sz="2000" b="1" i="0" u="none" strike="noStrike" kern="1200" cap="none" spc="0" normalizeH="0" baseline="0" noProof="0" dirty="0">
                <a:ln>
                  <a:noFill/>
                </a:ln>
                <a:solidFill>
                  <a:srgbClr val="44546A"/>
                </a:solidFill>
                <a:effectLst/>
                <a:uLnTx/>
                <a:uFillTx/>
                <a:latin typeface="+mn-lt"/>
                <a:ea typeface="+mn-ea"/>
                <a:cs typeface="+mn-cs"/>
              </a:rPr>
              <a:t>Indicator</a:t>
            </a:r>
            <a:endParaRPr kumimoji="0" lang="en-US" sz="2000" b="0" i="0" u="none" strike="noStrike" kern="1200" cap="none" spc="0" normalizeH="0" baseline="0" noProof="0" dirty="0">
              <a:ln>
                <a:noFill/>
              </a:ln>
              <a:solidFill>
                <a:srgbClr val="44546A"/>
              </a:solidFill>
              <a:effectLst/>
              <a:uLnTx/>
              <a:uFillTx/>
              <a:latin typeface="+mn-lt"/>
              <a:ea typeface="+mn-ea"/>
              <a:cs typeface="+mn-cs"/>
            </a:endParaRPr>
          </a:p>
        </p:txBody>
      </p:sp>
      <p:grpSp>
        <p:nvGrpSpPr>
          <p:cNvPr id="33" name="Group 32">
            <a:extLst>
              <a:ext uri="{FF2B5EF4-FFF2-40B4-BE49-F238E27FC236}">
                <a16:creationId xmlns:a16="http://schemas.microsoft.com/office/drawing/2014/main" id="{636B8EF9-B250-45AE-9B0F-02CB64FEB8D0}"/>
              </a:ext>
            </a:extLst>
          </p:cNvPr>
          <p:cNvGrpSpPr/>
          <p:nvPr/>
        </p:nvGrpSpPr>
        <p:grpSpPr>
          <a:xfrm rot="445344">
            <a:off x="10420277" y="2620203"/>
            <a:ext cx="984531" cy="1291823"/>
            <a:chOff x="10618831" y="1792605"/>
            <a:chExt cx="860596" cy="1129206"/>
          </a:xfrm>
        </p:grpSpPr>
        <p:sp>
          <p:nvSpPr>
            <p:cNvPr id="34" name="Oval 33">
              <a:extLst>
                <a:ext uri="{FF2B5EF4-FFF2-40B4-BE49-F238E27FC236}">
                  <a16:creationId xmlns:a16="http://schemas.microsoft.com/office/drawing/2014/main" id="{E3AD5703-1358-4255-A87F-A8C16C20C649}"/>
                </a:ext>
              </a:extLst>
            </p:cNvPr>
            <p:cNvSpPr/>
            <p:nvPr/>
          </p:nvSpPr>
          <p:spPr bwMode="auto">
            <a:xfrm rot="8502242">
              <a:off x="10940646" y="2249148"/>
              <a:ext cx="169315" cy="169315"/>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grpSp>
          <p:nvGrpSpPr>
            <p:cNvPr id="35" name="Group 34">
              <a:extLst>
                <a:ext uri="{FF2B5EF4-FFF2-40B4-BE49-F238E27FC236}">
                  <a16:creationId xmlns:a16="http://schemas.microsoft.com/office/drawing/2014/main" id="{DBA60E7D-F956-4A32-B728-2DC4E2200E8F}"/>
                </a:ext>
              </a:extLst>
            </p:cNvPr>
            <p:cNvGrpSpPr/>
            <p:nvPr/>
          </p:nvGrpSpPr>
          <p:grpSpPr>
            <a:xfrm rot="8502242">
              <a:off x="10879361" y="2081588"/>
              <a:ext cx="270404" cy="484722"/>
              <a:chOff x="7833485" y="1967313"/>
              <a:chExt cx="312210" cy="559663"/>
            </a:xfrm>
          </p:grpSpPr>
          <p:sp>
            <p:nvSpPr>
              <p:cNvPr id="59" name="Oval 58">
                <a:extLst>
                  <a:ext uri="{FF2B5EF4-FFF2-40B4-BE49-F238E27FC236}">
                    <a16:creationId xmlns:a16="http://schemas.microsoft.com/office/drawing/2014/main" id="{BCCC463A-44F6-4AE0-A4F5-91BADC308E7F}"/>
                  </a:ext>
                </a:extLst>
              </p:cNvPr>
              <p:cNvSpPr/>
              <p:nvPr/>
            </p:nvSpPr>
            <p:spPr bwMode="auto">
              <a:xfrm>
                <a:off x="7887141" y="2134376"/>
                <a:ext cx="195492" cy="19549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60" name="Oval 59">
                <a:extLst>
                  <a:ext uri="{FF2B5EF4-FFF2-40B4-BE49-F238E27FC236}">
                    <a16:creationId xmlns:a16="http://schemas.microsoft.com/office/drawing/2014/main" id="{859916E8-09CC-4753-9E58-5547435DBC06}"/>
                  </a:ext>
                </a:extLst>
              </p:cNvPr>
              <p:cNvSpPr/>
              <p:nvPr/>
            </p:nvSpPr>
            <p:spPr bwMode="auto">
              <a:xfrm>
                <a:off x="8047303" y="1967313"/>
                <a:ext cx="98392" cy="9839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61" name="Oval 60">
                <a:extLst>
                  <a:ext uri="{FF2B5EF4-FFF2-40B4-BE49-F238E27FC236}">
                    <a16:creationId xmlns:a16="http://schemas.microsoft.com/office/drawing/2014/main" id="{A50158BC-CF52-4A1D-BD25-FE364A3E67E1}"/>
                  </a:ext>
                </a:extLst>
              </p:cNvPr>
              <p:cNvSpPr/>
              <p:nvPr/>
            </p:nvSpPr>
            <p:spPr bwMode="auto">
              <a:xfrm>
                <a:off x="7833485" y="2428584"/>
                <a:ext cx="98392" cy="9839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grpSp>
        <p:grpSp>
          <p:nvGrpSpPr>
            <p:cNvPr id="36" name="Group 35">
              <a:extLst>
                <a:ext uri="{FF2B5EF4-FFF2-40B4-BE49-F238E27FC236}">
                  <a16:creationId xmlns:a16="http://schemas.microsoft.com/office/drawing/2014/main" id="{8B70E56E-27E6-435B-9583-47FB5ADC1C4D}"/>
                </a:ext>
              </a:extLst>
            </p:cNvPr>
            <p:cNvGrpSpPr/>
            <p:nvPr/>
          </p:nvGrpSpPr>
          <p:grpSpPr>
            <a:xfrm rot="8502242">
              <a:off x="10776703" y="1932297"/>
              <a:ext cx="412411" cy="812425"/>
              <a:chOff x="7790392" y="1791793"/>
              <a:chExt cx="476173" cy="938031"/>
            </a:xfrm>
          </p:grpSpPr>
          <p:sp>
            <p:nvSpPr>
              <p:cNvPr id="50" name="Oval 49">
                <a:extLst>
                  <a:ext uri="{FF2B5EF4-FFF2-40B4-BE49-F238E27FC236}">
                    <a16:creationId xmlns:a16="http://schemas.microsoft.com/office/drawing/2014/main" id="{33FAA83F-465F-4416-A452-F67A98C5E02B}"/>
                  </a:ext>
                </a:extLst>
              </p:cNvPr>
              <p:cNvSpPr/>
              <p:nvPr/>
            </p:nvSpPr>
            <p:spPr bwMode="auto">
              <a:xfrm>
                <a:off x="8047303" y="1967313"/>
                <a:ext cx="98392" cy="9839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54" name="Oval 53">
                <a:extLst>
                  <a:ext uri="{FF2B5EF4-FFF2-40B4-BE49-F238E27FC236}">
                    <a16:creationId xmlns:a16="http://schemas.microsoft.com/office/drawing/2014/main" id="{FF75DD54-1D46-4980-A10C-8E816D7C22FB}"/>
                  </a:ext>
                </a:extLst>
              </p:cNvPr>
              <p:cNvSpPr/>
              <p:nvPr/>
            </p:nvSpPr>
            <p:spPr bwMode="auto">
              <a:xfrm>
                <a:off x="8168173" y="1791793"/>
                <a:ext cx="98392" cy="9839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56" name="Oval 55">
                <a:extLst>
                  <a:ext uri="{FF2B5EF4-FFF2-40B4-BE49-F238E27FC236}">
                    <a16:creationId xmlns:a16="http://schemas.microsoft.com/office/drawing/2014/main" id="{00D83627-86DF-4526-A324-B394BF5139A9}"/>
                  </a:ext>
                </a:extLst>
              </p:cNvPr>
              <p:cNvSpPr/>
              <p:nvPr/>
            </p:nvSpPr>
            <p:spPr bwMode="auto">
              <a:xfrm>
                <a:off x="7833485" y="2428584"/>
                <a:ext cx="98392" cy="9839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57" name="Oval 56">
                <a:extLst>
                  <a:ext uri="{FF2B5EF4-FFF2-40B4-BE49-F238E27FC236}">
                    <a16:creationId xmlns:a16="http://schemas.microsoft.com/office/drawing/2014/main" id="{0031A799-1B1A-4E40-9B8A-5319D22381C3}"/>
                  </a:ext>
                </a:extLst>
              </p:cNvPr>
              <p:cNvSpPr/>
              <p:nvPr/>
            </p:nvSpPr>
            <p:spPr bwMode="auto">
              <a:xfrm>
                <a:off x="7790392" y="2631432"/>
                <a:ext cx="98392" cy="9839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58" name="Oval 57">
                <a:extLst>
                  <a:ext uri="{FF2B5EF4-FFF2-40B4-BE49-F238E27FC236}">
                    <a16:creationId xmlns:a16="http://schemas.microsoft.com/office/drawing/2014/main" id="{4E096C63-3488-4A98-BCB5-0A5D3C46A6C1}"/>
                  </a:ext>
                </a:extLst>
              </p:cNvPr>
              <p:cNvSpPr/>
              <p:nvPr/>
            </p:nvSpPr>
            <p:spPr bwMode="auto">
              <a:xfrm>
                <a:off x="7887141" y="2134376"/>
                <a:ext cx="195492" cy="19549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grpSp>
        <p:grpSp>
          <p:nvGrpSpPr>
            <p:cNvPr id="37" name="Group 36">
              <a:extLst>
                <a:ext uri="{FF2B5EF4-FFF2-40B4-BE49-F238E27FC236}">
                  <a16:creationId xmlns:a16="http://schemas.microsoft.com/office/drawing/2014/main" id="{CB1D52E5-F28E-497F-9B82-64BB1DD9214C}"/>
                </a:ext>
              </a:extLst>
            </p:cNvPr>
            <p:cNvGrpSpPr/>
            <p:nvPr/>
          </p:nvGrpSpPr>
          <p:grpSpPr>
            <a:xfrm rot="8502242">
              <a:off x="10618831" y="1792605"/>
              <a:ext cx="587187" cy="1129206"/>
              <a:chOff x="7766219" y="1641496"/>
              <a:chExt cx="677970" cy="1303788"/>
            </a:xfrm>
          </p:grpSpPr>
          <p:sp>
            <p:nvSpPr>
              <p:cNvPr id="39" name="Oval 38">
                <a:extLst>
                  <a:ext uri="{FF2B5EF4-FFF2-40B4-BE49-F238E27FC236}">
                    <a16:creationId xmlns:a16="http://schemas.microsoft.com/office/drawing/2014/main" id="{43FB3A50-B0A8-4F51-80AC-A2DA7992DED1}"/>
                  </a:ext>
                </a:extLst>
              </p:cNvPr>
              <p:cNvSpPr/>
              <p:nvPr/>
            </p:nvSpPr>
            <p:spPr bwMode="auto">
              <a:xfrm>
                <a:off x="7887141" y="2134376"/>
                <a:ext cx="195492" cy="195492"/>
              </a:xfrm>
              <a:prstGeom prst="ellipse">
                <a:avLst/>
              </a:prstGeom>
              <a:solidFill>
                <a:schemeClr val="bg1"/>
              </a:solidFill>
              <a:ln w="9525" cap="flat" cmpd="sng" algn="ctr">
                <a:solidFill>
                  <a:srgbClr val="06A9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40" name="Oval 39">
                <a:extLst>
                  <a:ext uri="{FF2B5EF4-FFF2-40B4-BE49-F238E27FC236}">
                    <a16:creationId xmlns:a16="http://schemas.microsoft.com/office/drawing/2014/main" id="{32F8BE44-A1E5-42D6-810E-2178B393424A}"/>
                  </a:ext>
                </a:extLst>
              </p:cNvPr>
              <p:cNvSpPr/>
              <p:nvPr/>
            </p:nvSpPr>
            <p:spPr bwMode="auto">
              <a:xfrm>
                <a:off x="8047303" y="1967313"/>
                <a:ext cx="98392" cy="98392"/>
              </a:xfrm>
              <a:prstGeom prst="ellipse">
                <a:avLst/>
              </a:prstGeom>
              <a:solidFill>
                <a:srgbClr val="06A94B"/>
              </a:solidFill>
              <a:ln w="9525" cap="flat" cmpd="sng" algn="ctr">
                <a:solidFill>
                  <a:srgbClr val="06A9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41" name="Oval 40">
                <a:extLst>
                  <a:ext uri="{FF2B5EF4-FFF2-40B4-BE49-F238E27FC236}">
                    <a16:creationId xmlns:a16="http://schemas.microsoft.com/office/drawing/2014/main" id="{4647A93D-1244-45A5-A209-E8B4C5EF7F43}"/>
                  </a:ext>
                </a:extLst>
              </p:cNvPr>
              <p:cNvSpPr/>
              <p:nvPr/>
            </p:nvSpPr>
            <p:spPr bwMode="auto">
              <a:xfrm>
                <a:off x="8168173" y="1791793"/>
                <a:ext cx="98392" cy="98392"/>
              </a:xfrm>
              <a:prstGeom prst="ellipse">
                <a:avLst/>
              </a:prstGeom>
              <a:solidFill>
                <a:srgbClr val="06A94B"/>
              </a:solidFill>
              <a:ln w="9525" cap="flat" cmpd="sng" algn="ctr">
                <a:solidFill>
                  <a:srgbClr val="06A9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43" name="Oval 42">
                <a:extLst>
                  <a:ext uri="{FF2B5EF4-FFF2-40B4-BE49-F238E27FC236}">
                    <a16:creationId xmlns:a16="http://schemas.microsoft.com/office/drawing/2014/main" id="{4F7B8D07-5575-4AD3-9D1E-3B051A286081}"/>
                  </a:ext>
                </a:extLst>
              </p:cNvPr>
              <p:cNvSpPr/>
              <p:nvPr/>
            </p:nvSpPr>
            <p:spPr bwMode="auto">
              <a:xfrm>
                <a:off x="8345797" y="1641496"/>
                <a:ext cx="98392" cy="98392"/>
              </a:xfrm>
              <a:prstGeom prst="ellipse">
                <a:avLst/>
              </a:prstGeom>
              <a:solidFill>
                <a:srgbClr val="06A94B"/>
              </a:solidFill>
              <a:ln w="9525" cap="flat" cmpd="sng" algn="ctr">
                <a:solidFill>
                  <a:srgbClr val="06A9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44" name="Oval 43">
                <a:extLst>
                  <a:ext uri="{FF2B5EF4-FFF2-40B4-BE49-F238E27FC236}">
                    <a16:creationId xmlns:a16="http://schemas.microsoft.com/office/drawing/2014/main" id="{6FEE9ADE-B6B0-4AD5-8E19-D5095528BE50}"/>
                  </a:ext>
                </a:extLst>
              </p:cNvPr>
              <p:cNvSpPr/>
              <p:nvPr/>
            </p:nvSpPr>
            <p:spPr bwMode="auto">
              <a:xfrm>
                <a:off x="7833485" y="2428584"/>
                <a:ext cx="98392" cy="98392"/>
              </a:xfrm>
              <a:prstGeom prst="ellipse">
                <a:avLst/>
              </a:prstGeom>
              <a:solidFill>
                <a:srgbClr val="06A94B"/>
              </a:solidFill>
              <a:ln w="9525" cap="flat" cmpd="sng" algn="ctr">
                <a:solidFill>
                  <a:srgbClr val="06A9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45" name="Oval 44">
                <a:extLst>
                  <a:ext uri="{FF2B5EF4-FFF2-40B4-BE49-F238E27FC236}">
                    <a16:creationId xmlns:a16="http://schemas.microsoft.com/office/drawing/2014/main" id="{7426BC8F-1A33-423E-BF3F-CE081B09F3B1}"/>
                  </a:ext>
                </a:extLst>
              </p:cNvPr>
              <p:cNvSpPr/>
              <p:nvPr/>
            </p:nvSpPr>
            <p:spPr bwMode="auto">
              <a:xfrm>
                <a:off x="7790392" y="2631432"/>
                <a:ext cx="98392" cy="98392"/>
              </a:xfrm>
              <a:prstGeom prst="ellipse">
                <a:avLst/>
              </a:prstGeom>
              <a:solidFill>
                <a:srgbClr val="06A94B"/>
              </a:solidFill>
              <a:ln w="9525" cap="flat" cmpd="sng" algn="ctr">
                <a:solidFill>
                  <a:srgbClr val="06A9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sp>
            <p:nvSpPr>
              <p:cNvPr id="47" name="Oval 46">
                <a:extLst>
                  <a:ext uri="{FF2B5EF4-FFF2-40B4-BE49-F238E27FC236}">
                    <a16:creationId xmlns:a16="http://schemas.microsoft.com/office/drawing/2014/main" id="{7F928CF2-B820-4935-8842-DFB226E3DF8E}"/>
                  </a:ext>
                </a:extLst>
              </p:cNvPr>
              <p:cNvSpPr/>
              <p:nvPr/>
            </p:nvSpPr>
            <p:spPr bwMode="auto">
              <a:xfrm>
                <a:off x="7766219" y="2846892"/>
                <a:ext cx="98392" cy="98392"/>
              </a:xfrm>
              <a:prstGeom prst="ellipse">
                <a:avLst/>
              </a:prstGeom>
              <a:solidFill>
                <a:srgbClr val="06A94B"/>
              </a:solidFill>
              <a:ln w="9525" cap="flat" cmpd="sng" algn="ctr">
                <a:solidFill>
                  <a:srgbClr val="06A9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44546A"/>
                  </a:solidFill>
                  <a:effectLst/>
                  <a:uLnTx/>
                  <a:uFillTx/>
                  <a:latin typeface="Arial" charset="0"/>
                  <a:ea typeface="ヒラギノ角ゴ Pro W3" pitchFamily="28" charset="-128"/>
                  <a:cs typeface="+mn-cs"/>
                </a:endParaRPr>
              </a:p>
            </p:txBody>
          </p:sp>
        </p:grpSp>
        <p:cxnSp>
          <p:nvCxnSpPr>
            <p:cNvPr id="38" name="Straight Arrow Connector 37">
              <a:extLst>
                <a:ext uri="{FF2B5EF4-FFF2-40B4-BE49-F238E27FC236}">
                  <a16:creationId xmlns:a16="http://schemas.microsoft.com/office/drawing/2014/main" id="{212B5911-1793-4A11-B899-3AC29FF7356E}"/>
                </a:ext>
              </a:extLst>
            </p:cNvPr>
            <p:cNvCxnSpPr>
              <a:cxnSpLocks/>
            </p:cNvCxnSpPr>
            <p:nvPr/>
          </p:nvCxnSpPr>
          <p:spPr bwMode="auto">
            <a:xfrm flipH="1">
              <a:off x="11172726" y="1825099"/>
              <a:ext cx="306701" cy="3876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pic>
        <p:nvPicPr>
          <p:cNvPr id="7" name="Graphic 6">
            <a:extLst>
              <a:ext uri="{FF2B5EF4-FFF2-40B4-BE49-F238E27FC236}">
                <a16:creationId xmlns:a16="http://schemas.microsoft.com/office/drawing/2014/main" id="{6E92B75F-4E71-577C-5CD8-EBD0586C3AC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6457" y="1515643"/>
            <a:ext cx="2443917" cy="2457009"/>
          </a:xfrm>
          <a:prstGeom prst="rect">
            <a:avLst/>
          </a:prstGeom>
        </p:spPr>
      </p:pic>
      <p:sp>
        <p:nvSpPr>
          <p:cNvPr id="8" name="TextBox 7">
            <a:extLst>
              <a:ext uri="{FF2B5EF4-FFF2-40B4-BE49-F238E27FC236}">
                <a16:creationId xmlns:a16="http://schemas.microsoft.com/office/drawing/2014/main" id="{8DD8426C-8643-C5AE-A292-9A0C5757D8E4}"/>
              </a:ext>
            </a:extLst>
          </p:cNvPr>
          <p:cNvSpPr txBox="1"/>
          <p:nvPr/>
        </p:nvSpPr>
        <p:spPr>
          <a:xfrm>
            <a:off x="540868" y="1052945"/>
            <a:ext cx="2449506" cy="461665"/>
          </a:xfrm>
          <a:prstGeom prst="rect">
            <a:avLst/>
          </a:prstGeom>
          <a:noFill/>
        </p:spPr>
        <p:txBody>
          <a:bodyPr wrap="square" rtlCol="0">
            <a:spAutoFit/>
          </a:bodyPr>
          <a:lstStyle/>
          <a:p>
            <a:pPr algn="ctr"/>
            <a:r>
              <a:rPr lang="en-US" sz="2400" dirty="0">
                <a:latin typeface="+mn-lt"/>
              </a:rPr>
              <a:t>Manual Control</a:t>
            </a:r>
          </a:p>
        </p:txBody>
      </p:sp>
    </p:spTree>
    <p:extLst>
      <p:ext uri="{BB962C8B-B14F-4D97-AF65-F5344CB8AC3E}">
        <p14:creationId xmlns:p14="http://schemas.microsoft.com/office/powerpoint/2010/main" val="89130925"/>
      </p:ext>
    </p:extLst>
  </p:cSld>
  <p:clrMapOvr>
    <a:masterClrMapping/>
  </p:clrMapOvr>
  <mc:AlternateContent xmlns:mc="http://schemas.openxmlformats.org/markup-compatibility/2006" xmlns:p14="http://schemas.microsoft.com/office/powerpoint/2010/main">
    <mc:Choice Requires="p14">
      <p:transition spd="slow" p14:dur="2000" advTm="91821"/>
    </mc:Choice>
    <mc:Fallback xmlns="">
      <p:transition spd="slow" advTm="91821"/>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533D-A9E4-CDF6-AA72-27FBA69596DE}"/>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E2E68827-5CA9-EAE2-4715-AC95B33DCDD5}"/>
              </a:ext>
            </a:extLst>
          </p:cNvPr>
          <p:cNvSpPr>
            <a:spLocks noGrp="1"/>
          </p:cNvSpPr>
          <p:nvPr>
            <p:ph sz="quarter" idx="11"/>
          </p:nvPr>
        </p:nvSpPr>
        <p:spPr>
          <a:xfrm>
            <a:off x="480133" y="1046715"/>
            <a:ext cx="7259940" cy="5075237"/>
          </a:xfrm>
        </p:spPr>
        <p:txBody>
          <a:bodyPr>
            <a:normAutofit fontScale="92500"/>
          </a:bodyPr>
          <a:lstStyle/>
          <a:p>
            <a:r>
              <a:rPr lang="en-US" dirty="0"/>
              <a:t>Team task performance</a:t>
            </a:r>
          </a:p>
          <a:p>
            <a:pPr lvl="1"/>
            <a:r>
              <a:rPr lang="en-US" dirty="0"/>
              <a:t>Eye tracking showed pilots viewed battle management more than the </a:t>
            </a:r>
            <a:r>
              <a:rPr lang="en-US"/>
              <a:t>AI dogfight.</a:t>
            </a:r>
            <a:endParaRPr lang="en-US" dirty="0"/>
          </a:p>
          <a:p>
            <a:pPr lvl="1"/>
            <a:r>
              <a:rPr lang="en-US" dirty="0"/>
              <a:t>Pilots checked on the AI least in the intentional loss / low-ability AI condition.</a:t>
            </a:r>
          </a:p>
          <a:p>
            <a:r>
              <a:rPr lang="en-US" dirty="0"/>
              <a:t>Paddle on / paddle off</a:t>
            </a:r>
          </a:p>
          <a:p>
            <a:pPr lvl="1"/>
            <a:r>
              <a:rPr lang="en-US" dirty="0"/>
              <a:t>Pilots attended to battle management more when given paddle control to switch from autonomy to manual mode.</a:t>
            </a:r>
          </a:p>
          <a:p>
            <a:pPr lvl="1"/>
            <a:r>
              <a:rPr lang="en-US" dirty="0"/>
              <a:t>Pilots generally paddled off the AI when it struggled. In a few cases this choice led to an avoidable loss, in even fewer cases this saved the win.</a:t>
            </a:r>
          </a:p>
          <a:p>
            <a:pPr lvl="1"/>
            <a:r>
              <a:rPr lang="en-US" dirty="0"/>
              <a:t>Pilots appropriately paddled off the AI in all but two of the intentional loss scenarios.</a:t>
            </a:r>
          </a:p>
        </p:txBody>
      </p:sp>
      <p:graphicFrame>
        <p:nvGraphicFramePr>
          <p:cNvPr id="4" name="Table 3">
            <a:extLst>
              <a:ext uri="{FF2B5EF4-FFF2-40B4-BE49-F238E27FC236}">
                <a16:creationId xmlns:a16="http://schemas.microsoft.com/office/drawing/2014/main" id="{DB6F86AA-B083-52E1-FBF6-6ED89C392F2C}"/>
              </a:ext>
            </a:extLst>
          </p:cNvPr>
          <p:cNvGraphicFramePr>
            <a:graphicFrameLocks noGrp="1"/>
          </p:cNvGraphicFramePr>
          <p:nvPr>
            <p:extLst>
              <p:ext uri="{D42A27DB-BD31-4B8C-83A1-F6EECF244321}">
                <p14:modId xmlns:p14="http://schemas.microsoft.com/office/powerpoint/2010/main" val="4185258074"/>
              </p:ext>
            </p:extLst>
          </p:nvPr>
        </p:nvGraphicFramePr>
        <p:xfrm>
          <a:off x="8211127" y="1304382"/>
          <a:ext cx="3574473" cy="2533659"/>
        </p:xfrm>
        <a:graphic>
          <a:graphicData uri="http://schemas.openxmlformats.org/drawingml/2006/table">
            <a:tbl>
              <a:tblPr/>
              <a:tblGrid>
                <a:gridCol w="1135284">
                  <a:extLst>
                    <a:ext uri="{9D8B030D-6E8A-4147-A177-3AD203B41FA5}">
                      <a16:colId xmlns:a16="http://schemas.microsoft.com/office/drawing/2014/main" val="931957882"/>
                    </a:ext>
                  </a:extLst>
                </a:gridCol>
                <a:gridCol w="401716">
                  <a:extLst>
                    <a:ext uri="{9D8B030D-6E8A-4147-A177-3AD203B41FA5}">
                      <a16:colId xmlns:a16="http://schemas.microsoft.com/office/drawing/2014/main" val="3333653648"/>
                    </a:ext>
                  </a:extLst>
                </a:gridCol>
                <a:gridCol w="489046">
                  <a:extLst>
                    <a:ext uri="{9D8B030D-6E8A-4147-A177-3AD203B41FA5}">
                      <a16:colId xmlns:a16="http://schemas.microsoft.com/office/drawing/2014/main" val="379096186"/>
                    </a:ext>
                  </a:extLst>
                </a:gridCol>
                <a:gridCol w="401714">
                  <a:extLst>
                    <a:ext uri="{9D8B030D-6E8A-4147-A177-3AD203B41FA5}">
                      <a16:colId xmlns:a16="http://schemas.microsoft.com/office/drawing/2014/main" val="1614381436"/>
                    </a:ext>
                  </a:extLst>
                </a:gridCol>
                <a:gridCol w="401716">
                  <a:extLst>
                    <a:ext uri="{9D8B030D-6E8A-4147-A177-3AD203B41FA5}">
                      <a16:colId xmlns:a16="http://schemas.microsoft.com/office/drawing/2014/main" val="2526464035"/>
                    </a:ext>
                  </a:extLst>
                </a:gridCol>
                <a:gridCol w="744997">
                  <a:extLst>
                    <a:ext uri="{9D8B030D-6E8A-4147-A177-3AD203B41FA5}">
                      <a16:colId xmlns:a16="http://schemas.microsoft.com/office/drawing/2014/main" val="1462231919"/>
                    </a:ext>
                  </a:extLst>
                </a:gridCol>
              </a:tblGrid>
              <a:tr h="146773">
                <a:tc gridSpan="6">
                  <a:txBody>
                    <a:bodyPr/>
                    <a:lstStyle/>
                    <a:p>
                      <a:pPr algn="l" fontAlgn="b"/>
                      <a:r>
                        <a:rPr lang="en-US" sz="1100" b="0" i="1" u="none" strike="noStrike" dirty="0">
                          <a:solidFill>
                            <a:srgbClr val="000000"/>
                          </a:solidFill>
                          <a:effectLst/>
                          <a:latin typeface="Calibri" panose="020F0502020204030204" pitchFamily="34" charset="0"/>
                        </a:rPr>
                        <a:t>Effect of Agent, Starting Position, Merge Status, and Paddle Affordances on </a:t>
                      </a:r>
                      <a:r>
                        <a:rPr lang="en-US" sz="1100" b="0" i="1" u="none" strike="noStrike" dirty="0" err="1">
                          <a:solidFill>
                            <a:srgbClr val="000000"/>
                          </a:solidFill>
                          <a:effectLst/>
                          <a:latin typeface="Calibri" panose="020F0502020204030204" pitchFamily="34" charset="0"/>
                        </a:rPr>
                        <a:t>CrossCheck</a:t>
                      </a:r>
                      <a:endParaRPr lang="en-US" sz="1100" b="0" i="1"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879332"/>
                  </a:ext>
                </a:extLst>
              </a:tr>
              <a:tr h="369569">
                <a:tc>
                  <a:txBody>
                    <a:bodyPr/>
                    <a:lstStyle/>
                    <a:p>
                      <a:pPr algn="l" fontAlgn="b"/>
                      <a:r>
                        <a:rPr lang="en-US" sz="1100" b="0" i="0" u="none" strike="noStrike" dirty="0">
                          <a:solidFill>
                            <a:srgbClr val="000000"/>
                          </a:solidFill>
                          <a:effectLst/>
                          <a:latin typeface="Calibri" panose="020F0502020204030204" pitchFamily="34" charset="0"/>
                        </a:rPr>
                        <a:t>Effect</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1" u="none" strike="noStrike">
                          <a:solidFill>
                            <a:srgbClr val="000000"/>
                          </a:solidFill>
                          <a:effectLst/>
                          <a:latin typeface="Calibri" panose="020F0502020204030204" pitchFamily="34" charset="0"/>
                        </a:rPr>
                        <a:t>df</a:t>
                      </a:r>
                      <a:endParaRPr lang="en-US" sz="1100" b="0" i="0" u="none" strike="noStrike">
                        <a:solidFill>
                          <a:srgbClr val="000000"/>
                        </a:solidFill>
                        <a:effectLst/>
                        <a:latin typeface="Calibri" panose="020F0502020204030204" pitchFamily="34" charset="0"/>
                      </a:endParaRP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1" u="none" strike="noStrike">
                          <a:solidFill>
                            <a:srgbClr val="000000"/>
                          </a:solidFill>
                          <a:effectLst/>
                          <a:latin typeface="Calibri" panose="020F0502020204030204" pitchFamily="34" charset="0"/>
                        </a:rPr>
                        <a:t>F</a:t>
                      </a:r>
                      <a:endParaRPr lang="en-US" sz="1100" b="0" i="0" u="none" strike="noStrike">
                        <a:solidFill>
                          <a:srgbClr val="000000"/>
                        </a:solidFill>
                        <a:effectLst/>
                        <a:latin typeface="Calibri" panose="020F0502020204030204" pitchFamily="34" charset="0"/>
                      </a:endParaRP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1" u="none" strike="noStrike">
                          <a:solidFill>
                            <a:srgbClr val="000000"/>
                          </a:solidFill>
                          <a:effectLst/>
                          <a:latin typeface="Calibri" panose="020F0502020204030204" pitchFamily="34" charset="0"/>
                        </a:rPr>
                        <a:t>p</a:t>
                      </a:r>
                      <a:endParaRPr lang="en-US" sz="1100" b="0" i="0" u="none" strike="noStrike">
                        <a:solidFill>
                          <a:srgbClr val="000000"/>
                        </a:solidFill>
                        <a:effectLst/>
                        <a:latin typeface="Calibri" panose="020F0502020204030204" pitchFamily="34" charset="0"/>
                      </a:endParaRP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η</a:t>
                      </a:r>
                      <a:r>
                        <a:rPr lang="el-GR" sz="1100" b="0" i="0" u="none" strike="noStrike" baseline="30000">
                          <a:solidFill>
                            <a:srgbClr val="000000"/>
                          </a:solidFill>
                          <a:effectLst/>
                          <a:latin typeface="Calibri" panose="020F0502020204030204" pitchFamily="34" charset="0"/>
                        </a:rPr>
                        <a:t>2</a:t>
                      </a:r>
                      <a:r>
                        <a:rPr lang="en-US" sz="1100" b="0" i="1" u="none" strike="noStrike" baseline="-25000">
                          <a:solidFill>
                            <a:srgbClr val="000000"/>
                          </a:solidFill>
                          <a:effectLst/>
                          <a:latin typeface="Calibri" panose="020F0502020204030204" pitchFamily="34" charset="0"/>
                        </a:rPr>
                        <a:t>p</a:t>
                      </a:r>
                      <a:endParaRPr lang="en-US" sz="1100" b="0" i="0" u="none" strike="noStrike">
                        <a:solidFill>
                          <a:srgbClr val="000000"/>
                        </a:solidFill>
                        <a:effectLst/>
                        <a:latin typeface="Calibri" panose="020F0502020204030204" pitchFamily="34" charset="0"/>
                      </a:endParaRP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Observed Power</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733118"/>
                  </a:ext>
                </a:extLst>
              </a:tr>
              <a:tr h="182881">
                <a:tc>
                  <a:txBody>
                    <a:bodyPr/>
                    <a:lstStyle/>
                    <a:p>
                      <a:pPr algn="l" fontAlgn="b"/>
                      <a:r>
                        <a:rPr lang="en-US" sz="1100" b="0" i="0" u="none" strike="noStrike">
                          <a:solidFill>
                            <a:srgbClr val="000000"/>
                          </a:solidFill>
                          <a:effectLst/>
                          <a:latin typeface="Calibri" panose="020F0502020204030204" pitchFamily="34" charset="0"/>
                        </a:rPr>
                        <a:t>Agent</a:t>
                      </a: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2</a:t>
                      </a: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1.74</a:t>
                      </a: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.236</a:t>
                      </a: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.303</a:t>
                      </a: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.264</a:t>
                      </a: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91047154"/>
                  </a:ext>
                </a:extLst>
              </a:tr>
              <a:tr h="182881">
                <a:tc>
                  <a:txBody>
                    <a:bodyPr/>
                    <a:lstStyle/>
                    <a:p>
                      <a:pPr algn="l" fontAlgn="b"/>
                      <a:r>
                        <a:rPr lang="en-US" sz="1100" b="0" i="0" u="none" strike="noStrike">
                          <a:solidFill>
                            <a:srgbClr val="000000"/>
                          </a:solidFill>
                          <a:effectLst/>
                          <a:latin typeface="Calibri" panose="020F0502020204030204" pitchFamily="34" charset="0"/>
                        </a:rPr>
                        <a:t>Position</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3.81</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.069</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.488</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.520</a:t>
                      </a:r>
                    </a:p>
                  </a:txBody>
                  <a:tcPr marL="3810" marR="3810" marT="3810" marB="0" anchor="b">
                    <a:lnL>
                      <a:noFill/>
                    </a:lnL>
                    <a:lnR>
                      <a:noFill/>
                    </a:lnR>
                    <a:lnT>
                      <a:noFill/>
                    </a:lnT>
                    <a:lnB>
                      <a:noFill/>
                    </a:lnB>
                  </a:tcPr>
                </a:tc>
                <a:extLst>
                  <a:ext uri="{0D108BD9-81ED-4DB2-BD59-A6C34878D82A}">
                    <a16:rowId xmlns:a16="http://schemas.microsoft.com/office/drawing/2014/main" val="73352827"/>
                  </a:ext>
                </a:extLst>
              </a:tr>
              <a:tr h="182881">
                <a:tc>
                  <a:txBody>
                    <a:bodyPr/>
                    <a:lstStyle/>
                    <a:p>
                      <a:pPr algn="l" fontAlgn="b"/>
                      <a:r>
                        <a:rPr lang="en-US" sz="1100" b="0" i="0" u="none" strike="noStrike">
                          <a:solidFill>
                            <a:srgbClr val="000000"/>
                          </a:solidFill>
                          <a:effectLst/>
                          <a:latin typeface="Calibri" panose="020F0502020204030204" pitchFamily="34" charset="0"/>
                        </a:rPr>
                        <a:t>Paddle</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1</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7.72</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.050</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.659</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.557</a:t>
                      </a:r>
                    </a:p>
                  </a:txBody>
                  <a:tcPr marL="3810" marR="3810" marT="3810" marB="0" anchor="b">
                    <a:lnL>
                      <a:noFill/>
                    </a:lnL>
                    <a:lnR>
                      <a:noFill/>
                    </a:lnR>
                    <a:lnT>
                      <a:noFill/>
                    </a:lnT>
                    <a:lnB>
                      <a:noFill/>
                    </a:lnB>
                  </a:tcPr>
                </a:tc>
                <a:extLst>
                  <a:ext uri="{0D108BD9-81ED-4DB2-BD59-A6C34878D82A}">
                    <a16:rowId xmlns:a16="http://schemas.microsoft.com/office/drawing/2014/main" val="2629380953"/>
                  </a:ext>
                </a:extLst>
              </a:tr>
              <a:tr h="182881">
                <a:tc>
                  <a:txBody>
                    <a:bodyPr/>
                    <a:lstStyle/>
                    <a:p>
                      <a:pPr algn="l" fontAlgn="b"/>
                      <a:r>
                        <a:rPr lang="en-US" sz="1100" b="0" i="0" u="none" strike="noStrike">
                          <a:solidFill>
                            <a:srgbClr val="000000"/>
                          </a:solidFill>
                          <a:effectLst/>
                          <a:latin typeface="Calibri" panose="020F0502020204030204" pitchFamily="34" charset="0"/>
                        </a:rPr>
                        <a:t>Merge</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1</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22.49</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.009</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.849</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.936</a:t>
                      </a:r>
                    </a:p>
                  </a:txBody>
                  <a:tcPr marL="3810" marR="3810" marT="3810" marB="0" anchor="b">
                    <a:lnL>
                      <a:noFill/>
                    </a:lnL>
                    <a:lnR>
                      <a:noFill/>
                    </a:lnR>
                    <a:lnT>
                      <a:noFill/>
                    </a:lnT>
                    <a:lnB>
                      <a:noFill/>
                    </a:lnB>
                  </a:tcPr>
                </a:tc>
                <a:extLst>
                  <a:ext uri="{0D108BD9-81ED-4DB2-BD59-A6C34878D82A}">
                    <a16:rowId xmlns:a16="http://schemas.microsoft.com/office/drawing/2014/main" val="3814539370"/>
                  </a:ext>
                </a:extLst>
              </a:tr>
              <a:tr h="182881">
                <a:tc>
                  <a:txBody>
                    <a:bodyPr/>
                    <a:lstStyle/>
                    <a:p>
                      <a:pPr algn="l" fontAlgn="b"/>
                      <a:r>
                        <a:rPr lang="en-US" sz="1100" b="0" i="0" u="none" strike="noStrike">
                          <a:solidFill>
                            <a:srgbClr val="000000"/>
                          </a:solidFill>
                          <a:effectLst/>
                          <a:latin typeface="Calibri" panose="020F0502020204030204" pitchFamily="34" charset="0"/>
                        </a:rPr>
                        <a:t>Agent * Position</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4</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1.19</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.354</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.229</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.289</a:t>
                      </a:r>
                    </a:p>
                  </a:txBody>
                  <a:tcPr marL="3810" marR="3810" marT="3810" marB="0" anchor="b">
                    <a:lnL>
                      <a:noFill/>
                    </a:lnL>
                    <a:lnR>
                      <a:noFill/>
                    </a:lnR>
                    <a:lnT>
                      <a:noFill/>
                    </a:lnT>
                    <a:lnB>
                      <a:noFill/>
                    </a:lnB>
                  </a:tcPr>
                </a:tc>
                <a:extLst>
                  <a:ext uri="{0D108BD9-81ED-4DB2-BD59-A6C34878D82A}">
                    <a16:rowId xmlns:a16="http://schemas.microsoft.com/office/drawing/2014/main" val="2492054233"/>
                  </a:ext>
                </a:extLst>
              </a:tr>
              <a:tr h="182881">
                <a:tc>
                  <a:txBody>
                    <a:bodyPr/>
                    <a:lstStyle/>
                    <a:p>
                      <a:pPr algn="l" fontAlgn="b"/>
                      <a:r>
                        <a:rPr lang="en-US" sz="1100" b="0" i="0" u="none" strike="noStrike" dirty="0">
                          <a:solidFill>
                            <a:srgbClr val="000000"/>
                          </a:solidFill>
                          <a:effectLst/>
                          <a:latin typeface="Calibri" panose="020F0502020204030204" pitchFamily="34" charset="0"/>
                        </a:rPr>
                        <a:t>Agent * Paddle</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a:t>
                      </a:r>
                      <a:endParaRPr lang="en-US" sz="11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0.92</a:t>
                      </a:r>
                      <a:endParaRPr lang="en-US" sz="11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.436</a:t>
                      </a:r>
                      <a:endParaRPr lang="en-US" sz="11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.188</a:t>
                      </a:r>
                      <a:endParaRPr lang="en-US" sz="11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.158</a:t>
                      </a:r>
                      <a:endParaRPr lang="en-US" sz="11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004908807"/>
                  </a:ext>
                </a:extLst>
              </a:tr>
              <a:tr h="182881">
                <a:tc>
                  <a:txBody>
                    <a:bodyPr/>
                    <a:lstStyle/>
                    <a:p>
                      <a:pPr algn="l" fontAlgn="b"/>
                      <a:r>
                        <a:rPr lang="en-US" sz="1100" b="0" i="0" u="none" strike="noStrike">
                          <a:solidFill>
                            <a:srgbClr val="000000"/>
                          </a:solidFill>
                          <a:effectLst/>
                          <a:latin typeface="Calibri" panose="020F0502020204030204" pitchFamily="34" charset="0"/>
                        </a:rPr>
                        <a:t>Position * Paddle</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1.29</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.328</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.243</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.205</a:t>
                      </a:r>
                    </a:p>
                  </a:txBody>
                  <a:tcPr marL="3810" marR="3810" marT="3810" marB="0" anchor="b">
                    <a:lnL>
                      <a:noFill/>
                    </a:lnL>
                    <a:lnR>
                      <a:noFill/>
                    </a:lnR>
                    <a:lnT>
                      <a:noFill/>
                    </a:lnT>
                    <a:lnB>
                      <a:noFill/>
                    </a:lnB>
                  </a:tcPr>
                </a:tc>
                <a:extLst>
                  <a:ext uri="{0D108BD9-81ED-4DB2-BD59-A6C34878D82A}">
                    <a16:rowId xmlns:a16="http://schemas.microsoft.com/office/drawing/2014/main" val="3396422726"/>
                  </a:ext>
                </a:extLst>
              </a:tr>
              <a:tr h="182881">
                <a:tc>
                  <a:txBody>
                    <a:bodyPr/>
                    <a:lstStyle/>
                    <a:p>
                      <a:pPr algn="l" fontAlgn="b"/>
                      <a:r>
                        <a:rPr lang="en-US" sz="1100" b="0" i="0" u="none" strike="noStrike">
                          <a:solidFill>
                            <a:srgbClr val="000000"/>
                          </a:solidFill>
                          <a:effectLst/>
                          <a:latin typeface="Calibri" panose="020F0502020204030204" pitchFamily="34" charset="0"/>
                        </a:rPr>
                        <a:t>Agent * Merge</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2.58</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.137</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.392</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.373</a:t>
                      </a:r>
                    </a:p>
                  </a:txBody>
                  <a:tcPr marL="3810" marR="3810" marT="3810" marB="0" anchor="b">
                    <a:lnL>
                      <a:noFill/>
                    </a:lnL>
                    <a:lnR>
                      <a:noFill/>
                    </a:lnR>
                    <a:lnT>
                      <a:noFill/>
                    </a:lnT>
                    <a:lnB>
                      <a:noFill/>
                    </a:lnB>
                  </a:tcPr>
                </a:tc>
                <a:extLst>
                  <a:ext uri="{0D108BD9-81ED-4DB2-BD59-A6C34878D82A}">
                    <a16:rowId xmlns:a16="http://schemas.microsoft.com/office/drawing/2014/main" val="3790625841"/>
                  </a:ext>
                </a:extLst>
              </a:tr>
              <a:tr h="182881">
                <a:tc>
                  <a:txBody>
                    <a:bodyPr/>
                    <a:lstStyle/>
                    <a:p>
                      <a:pPr algn="l" fontAlgn="b"/>
                      <a:r>
                        <a:rPr lang="en-US" sz="1100" b="0" i="0" u="none" strike="noStrike">
                          <a:solidFill>
                            <a:srgbClr val="000000"/>
                          </a:solidFill>
                          <a:effectLst/>
                          <a:latin typeface="Calibri" panose="020F0502020204030204" pitchFamily="34" charset="0"/>
                        </a:rPr>
                        <a:t>Position * Merge</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6.91</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.018</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.633</a:t>
                      </a:r>
                    </a:p>
                  </a:txBody>
                  <a:tcPr marL="3810" marR="3810" marT="381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.784</a:t>
                      </a:r>
                    </a:p>
                  </a:txBody>
                  <a:tcPr marL="3810" marR="3810" marT="3810" marB="0" anchor="b">
                    <a:lnL>
                      <a:noFill/>
                    </a:lnL>
                    <a:lnR>
                      <a:noFill/>
                    </a:lnR>
                    <a:lnT>
                      <a:noFill/>
                    </a:lnT>
                    <a:lnB>
                      <a:noFill/>
                    </a:lnB>
                  </a:tcPr>
                </a:tc>
                <a:extLst>
                  <a:ext uri="{0D108BD9-81ED-4DB2-BD59-A6C34878D82A}">
                    <a16:rowId xmlns:a16="http://schemas.microsoft.com/office/drawing/2014/main" val="2267702517"/>
                  </a:ext>
                </a:extLst>
              </a:tr>
              <a:tr h="182881">
                <a:tc>
                  <a:txBody>
                    <a:bodyPr/>
                    <a:lstStyle/>
                    <a:p>
                      <a:pPr algn="l" fontAlgn="b"/>
                      <a:r>
                        <a:rPr lang="en-US" sz="1100" b="0" i="0" u="none" strike="noStrike">
                          <a:solidFill>
                            <a:srgbClr val="000000"/>
                          </a:solidFill>
                          <a:effectLst/>
                          <a:latin typeface="Calibri" panose="020F0502020204030204" pitchFamily="34" charset="0"/>
                        </a:rPr>
                        <a:t>Paddle * Merge</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2.48</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.190</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.383</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.230</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864629"/>
                  </a:ext>
                </a:extLst>
              </a:tr>
            </a:tbl>
          </a:graphicData>
        </a:graphic>
      </p:graphicFrame>
    </p:spTree>
    <p:extLst>
      <p:ext uri="{BB962C8B-B14F-4D97-AF65-F5344CB8AC3E}">
        <p14:creationId xmlns:p14="http://schemas.microsoft.com/office/powerpoint/2010/main" val="2448026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37A7-2788-C621-8E3C-518FB9F68403}"/>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94A72563-277B-C35B-CF2B-BA3AE2517E8A}"/>
              </a:ext>
            </a:extLst>
          </p:cNvPr>
          <p:cNvSpPr>
            <a:spLocks noGrp="1"/>
          </p:cNvSpPr>
          <p:nvPr>
            <p:ph sz="quarter" idx="11"/>
          </p:nvPr>
        </p:nvSpPr>
        <p:spPr>
          <a:xfrm>
            <a:off x="480132" y="1046715"/>
            <a:ext cx="11250613" cy="5346465"/>
          </a:xfrm>
        </p:spPr>
        <p:txBody>
          <a:bodyPr>
            <a:normAutofit/>
          </a:bodyPr>
          <a:lstStyle/>
          <a:p>
            <a:r>
              <a:rPr lang="en-US" dirty="0"/>
              <a:t>Transparency HMI greatly depended on the AI to give useful, reliable info</a:t>
            </a:r>
          </a:p>
          <a:p>
            <a:pPr lvl="1"/>
            <a:r>
              <a:rPr lang="en-US" dirty="0"/>
              <a:t>Assessment of situation and lookahead predictions</a:t>
            </a:r>
          </a:p>
          <a:p>
            <a:pPr lvl="1"/>
            <a:r>
              <a:rPr lang="en-US" dirty="0"/>
              <a:t>Not all AI implementations produce equivalent data</a:t>
            </a:r>
          </a:p>
          <a:p>
            <a:pPr lvl="1"/>
            <a:endParaRPr lang="en-US" dirty="0"/>
          </a:p>
          <a:p>
            <a:r>
              <a:rPr lang="en-US" dirty="0"/>
              <a:t>The rate of info change must be dampened to user perception / decision speeds</a:t>
            </a:r>
          </a:p>
          <a:p>
            <a:pPr lvl="1"/>
            <a:r>
              <a:rPr lang="en-US" dirty="0"/>
              <a:t>Autonomy in constant reappraisal, producing many updates in sub-second timeframes</a:t>
            </a:r>
          </a:p>
          <a:p>
            <a:pPr lvl="1"/>
            <a:endParaRPr lang="en-US" dirty="0"/>
          </a:p>
          <a:p>
            <a:r>
              <a:rPr lang="en-US" dirty="0"/>
              <a:t>Multiple different interface designs and manipulations could impact trust</a:t>
            </a:r>
          </a:p>
          <a:p>
            <a:pPr lvl="1"/>
            <a:r>
              <a:rPr lang="en-US" dirty="0"/>
              <a:t>The interface itself can negatively affect trust even if the autonomy performs well</a:t>
            </a:r>
          </a:p>
          <a:p>
            <a:pPr lvl="1"/>
            <a:r>
              <a:rPr lang="en-US" dirty="0"/>
              <a:t>Suggests design-time and continuous runtime estimates of trust calibration</a:t>
            </a:r>
          </a:p>
          <a:p>
            <a:pPr lvl="1"/>
            <a:endParaRPr lang="en-US" dirty="0"/>
          </a:p>
        </p:txBody>
      </p:sp>
    </p:spTree>
    <p:extLst>
      <p:ext uri="{BB962C8B-B14F-4D97-AF65-F5344CB8AC3E}">
        <p14:creationId xmlns:p14="http://schemas.microsoft.com/office/powerpoint/2010/main" val="353312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45A1-3CBF-544C-C1F0-61839D80CFD2}"/>
              </a:ext>
            </a:extLst>
          </p:cNvPr>
          <p:cNvSpPr>
            <a:spLocks noGrp="1"/>
          </p:cNvSpPr>
          <p:nvPr>
            <p:ph type="title"/>
          </p:nvPr>
        </p:nvSpPr>
        <p:spPr/>
        <p:txBody>
          <a:bodyPr/>
          <a:lstStyle/>
          <a:p>
            <a:r>
              <a:rPr lang="en-US" dirty="0"/>
              <a:t>AI Force Multipliers for MS&amp;T</a:t>
            </a:r>
          </a:p>
        </p:txBody>
      </p:sp>
      <p:sp>
        <p:nvSpPr>
          <p:cNvPr id="3" name="Content Placeholder 2">
            <a:extLst>
              <a:ext uri="{FF2B5EF4-FFF2-40B4-BE49-F238E27FC236}">
                <a16:creationId xmlns:a16="http://schemas.microsoft.com/office/drawing/2014/main" id="{D194DC45-B53A-38BF-C2FC-E0C9D3984572}"/>
              </a:ext>
            </a:extLst>
          </p:cNvPr>
          <p:cNvSpPr>
            <a:spLocks noGrp="1"/>
          </p:cNvSpPr>
          <p:nvPr>
            <p:ph sz="quarter" idx="11"/>
          </p:nvPr>
        </p:nvSpPr>
        <p:spPr/>
        <p:txBody>
          <a:bodyPr/>
          <a:lstStyle/>
          <a:p>
            <a:r>
              <a:rPr lang="en-US" dirty="0"/>
              <a:t>Force simulation</a:t>
            </a:r>
          </a:p>
          <a:p>
            <a:pPr lvl="1"/>
            <a:r>
              <a:rPr lang="en-US" dirty="0"/>
              <a:t>Controlling thousands of entities and interactions</a:t>
            </a:r>
          </a:p>
          <a:p>
            <a:pPr lvl="1"/>
            <a:r>
              <a:rPr lang="en-US" dirty="0"/>
              <a:t>Executing realistic and training-supportive behaviors</a:t>
            </a:r>
          </a:p>
          <a:p>
            <a:pPr lvl="1"/>
            <a:endParaRPr lang="en-US" dirty="0"/>
          </a:p>
          <a:p>
            <a:r>
              <a:rPr lang="en-US" dirty="0"/>
              <a:t>Dialogue and speech</a:t>
            </a:r>
          </a:p>
          <a:p>
            <a:pPr lvl="1"/>
            <a:r>
              <a:rPr lang="en-US" dirty="0"/>
              <a:t>Role players that reduce number of people needed to train</a:t>
            </a:r>
          </a:p>
          <a:p>
            <a:pPr lvl="1"/>
            <a:r>
              <a:rPr lang="en-US" dirty="0"/>
              <a:t>Recognize and interact with natural-language dialogue</a:t>
            </a:r>
          </a:p>
          <a:p>
            <a:pPr lvl="1"/>
            <a:endParaRPr lang="en-US" dirty="0"/>
          </a:p>
          <a:p>
            <a:r>
              <a:rPr lang="en-US" dirty="0"/>
              <a:t>Platform and swarm control</a:t>
            </a:r>
          </a:p>
          <a:p>
            <a:pPr lvl="1"/>
            <a:r>
              <a:rPr lang="en-US" dirty="0"/>
              <a:t>Interpret high-level directives and plan low-level actions</a:t>
            </a:r>
          </a:p>
          <a:p>
            <a:pPr lvl="1"/>
            <a:r>
              <a:rPr lang="en-US" dirty="0"/>
              <a:t>Reduce workload and increase situation awareness</a:t>
            </a:r>
          </a:p>
        </p:txBody>
      </p:sp>
      <p:sp>
        <p:nvSpPr>
          <p:cNvPr id="8" name="TextBox 7">
            <a:extLst>
              <a:ext uri="{FF2B5EF4-FFF2-40B4-BE49-F238E27FC236}">
                <a16:creationId xmlns:a16="http://schemas.microsoft.com/office/drawing/2014/main" id="{D0244E35-A69E-6DDE-85B4-3CB45DB9D60A}"/>
              </a:ext>
            </a:extLst>
          </p:cNvPr>
          <p:cNvSpPr txBox="1"/>
          <p:nvPr/>
        </p:nvSpPr>
        <p:spPr>
          <a:xfrm>
            <a:off x="2990062" y="6519446"/>
            <a:ext cx="5849138" cy="338554"/>
          </a:xfrm>
          <a:prstGeom prst="rect">
            <a:avLst/>
          </a:prstGeom>
          <a:noFill/>
        </p:spPr>
        <p:txBody>
          <a:bodyPr wrap="square" rtlCol="0">
            <a:spAutoFit/>
          </a:bodyPr>
          <a:lstStyle/>
          <a:p>
            <a:pPr algn="l">
              <a:tabLst>
                <a:tab pos="457200" algn="l"/>
              </a:tabLst>
            </a:pPr>
            <a:r>
              <a:rPr lang="en-US" sz="800" b="0" i="0" dirty="0">
                <a:effectLst/>
                <a:latin typeface="Arial" panose="020B0604020202020204" pitchFamily="34" charset="0"/>
                <a:cs typeface="Arial" panose="020B0604020202020204" pitchFamily="34" charset="0"/>
              </a:rPr>
              <a:t>Center image credit: PO1 Kevin Flinn, https://www.dvidshub.net/image/4853738/vp-47-responds-typhoon-yutu</a:t>
            </a:r>
          </a:p>
          <a:p>
            <a:pPr algn="l">
              <a:tabLst>
                <a:tab pos="457200" algn="l"/>
              </a:tabLst>
            </a:pPr>
            <a:r>
              <a:rPr lang="en-US" sz="800" dirty="0">
                <a:latin typeface="Arial" panose="020B0604020202020204" pitchFamily="34" charset="0"/>
                <a:cs typeface="Arial" panose="020B0604020202020204" pitchFamily="34" charset="0"/>
              </a:rPr>
              <a:t>The appearance of U.S. Department of Defense (DoD) visual information does not imply or constitute DoD endorsement.</a:t>
            </a:r>
          </a:p>
        </p:txBody>
      </p:sp>
      <p:pic>
        <p:nvPicPr>
          <p:cNvPr id="11" name="Picture 10" descr="A picture containing outdoor object&#10;&#10;Description automatically generated">
            <a:extLst>
              <a:ext uri="{FF2B5EF4-FFF2-40B4-BE49-F238E27FC236}">
                <a16:creationId xmlns:a16="http://schemas.microsoft.com/office/drawing/2014/main" id="{346F2A65-5A93-F2C1-E364-8AFCBCFBC4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67700" y="832728"/>
            <a:ext cx="3261360" cy="1947032"/>
          </a:xfrm>
          <a:prstGeom prst="rect">
            <a:avLst/>
          </a:prstGeom>
          <a:ln>
            <a:solidFill>
              <a:schemeClr val="tx1"/>
            </a:solidFill>
          </a:ln>
        </p:spPr>
      </p:pic>
      <p:pic>
        <p:nvPicPr>
          <p:cNvPr id="2050" name="Picture 2" descr="VP-47 Responds to Typhoon Yutu">
            <a:extLst>
              <a:ext uri="{FF2B5EF4-FFF2-40B4-BE49-F238E27FC236}">
                <a16:creationId xmlns:a16="http://schemas.microsoft.com/office/drawing/2014/main" id="{5A9E5844-F812-323D-C906-C8A0AABA3AA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a:stretch/>
        </p:blipFill>
        <p:spPr bwMode="auto">
          <a:xfrm>
            <a:off x="8930640" y="2687719"/>
            <a:ext cx="3261360" cy="19470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descr="N111-070-user-example.png">
            <a:extLst>
              <a:ext uri="{FF2B5EF4-FFF2-40B4-BE49-F238E27FC236}">
                <a16:creationId xmlns:a16="http://schemas.microsoft.com/office/drawing/2014/main" id="{8E2C85D0-9FA8-3973-2F54-B2DB01F6EE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77200" y="4589260"/>
            <a:ext cx="3261360" cy="1731439"/>
          </a:xfrm>
          <a:prstGeom prst="rect">
            <a:avLst/>
          </a:prstGeom>
          <a:ln>
            <a:solidFill>
              <a:schemeClr val="tx1"/>
            </a:solidFill>
          </a:ln>
        </p:spPr>
      </p:pic>
    </p:spTree>
    <p:extLst>
      <p:ext uri="{BB962C8B-B14F-4D97-AF65-F5344CB8AC3E}">
        <p14:creationId xmlns:p14="http://schemas.microsoft.com/office/powerpoint/2010/main" val="15960393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C7FF-2C0A-90B5-9995-3600B3805040}"/>
              </a:ext>
            </a:extLst>
          </p:cNvPr>
          <p:cNvSpPr>
            <a:spLocks noGrp="1"/>
          </p:cNvSpPr>
          <p:nvPr>
            <p:ph type="title"/>
          </p:nvPr>
        </p:nvSpPr>
        <p:spPr/>
        <p:txBody>
          <a:bodyPr/>
          <a:lstStyle/>
          <a:p>
            <a:r>
              <a:rPr lang="en-US" dirty="0"/>
              <a:t>Analysis Implications</a:t>
            </a:r>
          </a:p>
        </p:txBody>
      </p:sp>
      <p:sp>
        <p:nvSpPr>
          <p:cNvPr id="3" name="Content Placeholder 2">
            <a:extLst>
              <a:ext uri="{FF2B5EF4-FFF2-40B4-BE49-F238E27FC236}">
                <a16:creationId xmlns:a16="http://schemas.microsoft.com/office/drawing/2014/main" id="{05A1ACCC-FAEA-5F2A-2ED0-91D989BE8037}"/>
              </a:ext>
            </a:extLst>
          </p:cNvPr>
          <p:cNvSpPr>
            <a:spLocks noGrp="1"/>
          </p:cNvSpPr>
          <p:nvPr>
            <p:ph sz="quarter" idx="11"/>
          </p:nvPr>
        </p:nvSpPr>
        <p:spPr/>
        <p:txBody>
          <a:bodyPr/>
          <a:lstStyle/>
          <a:p>
            <a:r>
              <a:rPr lang="en-US" dirty="0"/>
              <a:t>The in-situ assessments measured pilots’ trust in a simulated wingman</a:t>
            </a:r>
          </a:p>
          <a:p>
            <a:pPr lvl="1"/>
            <a:r>
              <a:rPr lang="en-US" dirty="0"/>
              <a:t>Correlation between physio measures, behavioral measures, and self-report</a:t>
            </a:r>
          </a:p>
          <a:p>
            <a:pPr lvl="1"/>
            <a:r>
              <a:rPr lang="en-US" dirty="0"/>
              <a:t>Real-time trust estimates provide input to calibrate trust</a:t>
            </a:r>
          </a:p>
          <a:p>
            <a:endParaRPr lang="en-US" dirty="0"/>
          </a:p>
          <a:p>
            <a:r>
              <a:rPr lang="en-US" dirty="0"/>
              <a:t>Physiological measures provide objective, real-time estimates of whether AI is </a:t>
            </a:r>
            <a:br>
              <a:rPr lang="en-US" dirty="0"/>
            </a:br>
            <a:r>
              <a:rPr lang="en-US" b="1" dirty="0"/>
              <a:t>trusted</a:t>
            </a:r>
          </a:p>
          <a:p>
            <a:r>
              <a:rPr lang="en-US" dirty="0"/>
              <a:t>Bounds on AI reliability and robustness support estimating when AI is </a:t>
            </a:r>
            <a:br>
              <a:rPr lang="en-US" dirty="0"/>
            </a:br>
            <a:r>
              <a:rPr lang="en-US" b="1" dirty="0"/>
              <a:t>trustworthy</a:t>
            </a:r>
          </a:p>
          <a:p>
            <a:r>
              <a:rPr lang="en-US" dirty="0"/>
              <a:t>Manipulating the interface can keep these aligned to calibrate appropriate </a:t>
            </a:r>
            <a:br>
              <a:rPr lang="en-US" dirty="0"/>
            </a:br>
            <a:r>
              <a:rPr lang="en-US" b="1" dirty="0"/>
              <a:t>trust in AI</a:t>
            </a:r>
          </a:p>
        </p:txBody>
      </p:sp>
    </p:spTree>
    <p:extLst>
      <p:ext uri="{BB962C8B-B14F-4D97-AF65-F5344CB8AC3E}">
        <p14:creationId xmlns:p14="http://schemas.microsoft.com/office/powerpoint/2010/main" val="26059137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3690-D6A6-082B-A95D-EAEDAD4895B2}"/>
              </a:ext>
            </a:extLst>
          </p:cNvPr>
          <p:cNvSpPr>
            <a:spLocks noGrp="1"/>
          </p:cNvSpPr>
          <p:nvPr>
            <p:ph type="title"/>
          </p:nvPr>
        </p:nvSpPr>
        <p:spPr/>
        <p:txBody>
          <a:bodyPr/>
          <a:lstStyle/>
          <a:p>
            <a:r>
              <a:rPr lang="en-US" dirty="0"/>
              <a:t>The Future of Trust</a:t>
            </a:r>
          </a:p>
        </p:txBody>
      </p:sp>
      <p:sp>
        <p:nvSpPr>
          <p:cNvPr id="3" name="Content Placeholder 2">
            <a:extLst>
              <a:ext uri="{FF2B5EF4-FFF2-40B4-BE49-F238E27FC236}">
                <a16:creationId xmlns:a16="http://schemas.microsoft.com/office/drawing/2014/main" id="{0FE0D4E5-4F39-714E-EDB1-70660892E229}"/>
              </a:ext>
            </a:extLst>
          </p:cNvPr>
          <p:cNvSpPr>
            <a:spLocks noGrp="1"/>
          </p:cNvSpPr>
          <p:nvPr>
            <p:ph sz="quarter" idx="11"/>
          </p:nvPr>
        </p:nvSpPr>
        <p:spPr>
          <a:xfrm>
            <a:off x="480133" y="1046715"/>
            <a:ext cx="5722548" cy="5075237"/>
          </a:xfrm>
        </p:spPr>
        <p:txBody>
          <a:bodyPr/>
          <a:lstStyle/>
          <a:p>
            <a:r>
              <a:rPr lang="en-US" dirty="0"/>
              <a:t>Ukrainian news report, July 2022</a:t>
            </a:r>
          </a:p>
          <a:p>
            <a:pPr lvl="1"/>
            <a:r>
              <a:rPr lang="en-US" dirty="0"/>
              <a:t>A pair of AI engineers wrote computer vision algorithms so their unit’s handheld drones can find targets under tree cover</a:t>
            </a:r>
          </a:p>
          <a:p>
            <a:pPr lvl="1"/>
            <a:r>
              <a:rPr lang="en-US" dirty="0"/>
              <a:t>AI was deployed to lethal effect in days, not months</a:t>
            </a:r>
          </a:p>
          <a:p>
            <a:pPr lvl="1"/>
            <a:r>
              <a:rPr lang="en-US" dirty="0"/>
              <a:t>Whether true or propaganda, global forces may soon be ready to employ untested, untrustworthy AI in combat</a:t>
            </a:r>
          </a:p>
          <a:p>
            <a:pPr lvl="1"/>
            <a:r>
              <a:rPr lang="en-US" i="1" dirty="0"/>
              <a:t>We must arm our warfighters with AI they can trust through continuing advances in trusted AI</a:t>
            </a:r>
          </a:p>
        </p:txBody>
      </p:sp>
      <p:sp>
        <p:nvSpPr>
          <p:cNvPr id="5" name="TextBox 4">
            <a:extLst>
              <a:ext uri="{FF2B5EF4-FFF2-40B4-BE49-F238E27FC236}">
                <a16:creationId xmlns:a16="http://schemas.microsoft.com/office/drawing/2014/main" id="{1196E312-AC3C-3E2F-9150-873C22D3F365}"/>
              </a:ext>
            </a:extLst>
          </p:cNvPr>
          <p:cNvSpPr txBox="1"/>
          <p:nvPr/>
        </p:nvSpPr>
        <p:spPr>
          <a:xfrm>
            <a:off x="3551383" y="6489680"/>
            <a:ext cx="5996477" cy="215444"/>
          </a:xfrm>
          <a:prstGeom prst="rect">
            <a:avLst/>
          </a:prstGeom>
          <a:noFill/>
        </p:spPr>
        <p:txBody>
          <a:bodyPr wrap="square" rtlCol="0">
            <a:spAutoFit/>
          </a:bodyPr>
          <a:lstStyle/>
          <a:p>
            <a:pPr algn="l">
              <a:tabLst>
                <a:tab pos="457200" algn="l"/>
              </a:tabLst>
            </a:pPr>
            <a:r>
              <a:rPr lang="en-US" sz="800" b="0" i="0" dirty="0">
                <a:effectLst/>
                <a:latin typeface="Arial" panose="020B0604020202020204" pitchFamily="34" charset="0"/>
                <a:hlinkClick r:id="rId2"/>
              </a:rPr>
              <a:t>https://www.csis.org/analysis/six-questions-every-dod-ai-and-autonomy-program-manager-needs-be-prepared-answer</a:t>
            </a:r>
            <a:r>
              <a:rPr lang="en-US" sz="800" b="0" i="0" dirty="0">
                <a:effectLst/>
                <a:latin typeface="Arial" panose="020B0604020202020204" pitchFamily="34" charset="0"/>
              </a:rPr>
              <a:t> </a:t>
            </a:r>
            <a:endParaRPr lang="en-US" sz="800" dirty="0">
              <a:latin typeface="+mn-lt"/>
            </a:endParaRPr>
          </a:p>
        </p:txBody>
      </p:sp>
      <p:sp>
        <p:nvSpPr>
          <p:cNvPr id="6" name="TextBox 5">
            <a:extLst>
              <a:ext uri="{FF2B5EF4-FFF2-40B4-BE49-F238E27FC236}">
                <a16:creationId xmlns:a16="http://schemas.microsoft.com/office/drawing/2014/main" id="{C72C3CF2-4FB4-70A5-6DCF-F072693070D6}"/>
              </a:ext>
            </a:extLst>
          </p:cNvPr>
          <p:cNvSpPr txBox="1"/>
          <p:nvPr/>
        </p:nvSpPr>
        <p:spPr>
          <a:xfrm>
            <a:off x="3551384" y="5966460"/>
            <a:ext cx="5722548" cy="523220"/>
          </a:xfrm>
          <a:prstGeom prst="rect">
            <a:avLst/>
          </a:prstGeom>
          <a:noFill/>
        </p:spPr>
        <p:txBody>
          <a:bodyPr wrap="square" rtlCol="0">
            <a:spAutoFit/>
          </a:bodyPr>
          <a:lstStyle/>
          <a:p>
            <a:pPr marR="0" lvl="0" algn="l" defTabSz="914400" rtl="0" eaLnBrk="1" fontAlgn="base" latinLnBrk="0" hangingPunct="1">
              <a:lnSpc>
                <a:spcPct val="100000"/>
              </a:lnSpc>
              <a:spcBef>
                <a:spcPct val="20000"/>
              </a:spcBef>
              <a:spcAft>
                <a:spcPct val="0"/>
              </a:spcAft>
              <a:buClr>
                <a:srgbClr val="000000"/>
              </a:buClr>
              <a:buSzPct val="75000"/>
              <a:tabLst/>
              <a:defRPr/>
            </a:pPr>
            <a:r>
              <a:rPr kumimoji="0" lang="en-US" sz="1400" b="0" i="0" u="none" strike="noStrike" kern="0" cap="none" spc="0" normalizeH="0" baseline="0" noProof="0" dirty="0">
                <a:ln>
                  <a:noFill/>
                </a:ln>
                <a:solidFill>
                  <a:srgbClr val="000000"/>
                </a:solidFill>
                <a:effectLst/>
                <a:uLnTx/>
                <a:uFillTx/>
                <a:latin typeface="Arial Narrow" charset="0"/>
              </a:rPr>
              <a:t>As related in a 2023 white paper from the Center for Strategic and </a:t>
            </a:r>
            <a:r>
              <a:rPr lang="en-US" sz="1400" kern="0" dirty="0">
                <a:solidFill>
                  <a:srgbClr val="000000"/>
                </a:solidFill>
                <a:latin typeface="Arial Narrow" charset="0"/>
              </a:rPr>
              <a:t>International Studies (CSIS) by Greg Allen, formerly JAIC Director of Strategy and Policy</a:t>
            </a:r>
          </a:p>
        </p:txBody>
      </p:sp>
      <p:pic>
        <p:nvPicPr>
          <p:cNvPr id="8" name="Picture 7">
            <a:extLst>
              <a:ext uri="{FF2B5EF4-FFF2-40B4-BE49-F238E27FC236}">
                <a16:creationId xmlns:a16="http://schemas.microsoft.com/office/drawing/2014/main" id="{7E325307-ECAE-69F5-7BD5-862484CB421F}"/>
              </a:ext>
            </a:extLst>
          </p:cNvPr>
          <p:cNvPicPr>
            <a:picLocks noChangeAspect="1"/>
          </p:cNvPicPr>
          <p:nvPr/>
        </p:nvPicPr>
        <p:blipFill>
          <a:blip r:embed="rId3"/>
          <a:stretch>
            <a:fillRect/>
          </a:stretch>
        </p:blipFill>
        <p:spPr>
          <a:xfrm>
            <a:off x="6123728" y="1719024"/>
            <a:ext cx="6068272" cy="3419952"/>
          </a:xfrm>
          <a:prstGeom prst="rect">
            <a:avLst/>
          </a:prstGeom>
        </p:spPr>
      </p:pic>
    </p:spTree>
    <p:extLst>
      <p:ext uri="{BB962C8B-B14F-4D97-AF65-F5344CB8AC3E}">
        <p14:creationId xmlns:p14="http://schemas.microsoft.com/office/powerpoint/2010/main" val="665269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C1AB-0BBE-7F21-7E80-51F75AA402ED}"/>
              </a:ext>
            </a:extLst>
          </p:cNvPr>
          <p:cNvSpPr>
            <a:spLocks noGrp="1"/>
          </p:cNvSpPr>
          <p:nvPr>
            <p:ph type="title"/>
          </p:nvPr>
        </p:nvSpPr>
        <p:spPr/>
        <p:txBody>
          <a:bodyPr/>
          <a:lstStyle/>
          <a:p>
            <a:r>
              <a:rPr lang="en-US" dirty="0"/>
              <a:t>US DoD</a:t>
            </a:r>
          </a:p>
        </p:txBody>
      </p:sp>
      <p:sp>
        <p:nvSpPr>
          <p:cNvPr id="3" name="Content Placeholder 2">
            <a:extLst>
              <a:ext uri="{FF2B5EF4-FFF2-40B4-BE49-F238E27FC236}">
                <a16:creationId xmlns:a16="http://schemas.microsoft.com/office/drawing/2014/main" id="{55A0856C-092F-2F85-07A9-D438C65E739C}"/>
              </a:ext>
            </a:extLst>
          </p:cNvPr>
          <p:cNvSpPr>
            <a:spLocks noGrp="1"/>
          </p:cNvSpPr>
          <p:nvPr>
            <p:ph sz="quarter" idx="11"/>
          </p:nvPr>
        </p:nvSpPr>
        <p:spPr>
          <a:xfrm>
            <a:off x="480132" y="1046715"/>
            <a:ext cx="11250613" cy="5384565"/>
          </a:xfrm>
        </p:spPr>
        <p:txBody>
          <a:bodyPr>
            <a:normAutofit/>
          </a:bodyPr>
          <a:lstStyle/>
          <a:p>
            <a:r>
              <a:rPr lang="en-US" dirty="0"/>
              <a:t>Chief Digital and Artificial Intelligence Office (CDAO)</a:t>
            </a:r>
          </a:p>
          <a:p>
            <a:pPr lvl="1"/>
            <a:r>
              <a:rPr lang="en-US" dirty="0"/>
              <a:t>AI.mil</a:t>
            </a:r>
          </a:p>
          <a:p>
            <a:pPr lvl="1"/>
            <a:r>
              <a:rPr lang="en-US" dirty="0"/>
              <a:t>Responsible AI Strategy and </a:t>
            </a:r>
            <a:br>
              <a:rPr lang="en-US" dirty="0"/>
            </a:br>
            <a:r>
              <a:rPr lang="en-US" dirty="0"/>
              <a:t>Implementation Pathway</a:t>
            </a:r>
          </a:p>
          <a:p>
            <a:pPr lvl="1"/>
            <a:r>
              <a:rPr lang="en-US" dirty="0"/>
              <a:t>Education and training resources</a:t>
            </a:r>
          </a:p>
          <a:p>
            <a:pPr lvl="1"/>
            <a:endParaRPr lang="en-US" dirty="0"/>
          </a:p>
          <a:p>
            <a:r>
              <a:rPr lang="en-US" dirty="0"/>
              <a:t>DoD Directive 3000.09</a:t>
            </a:r>
          </a:p>
          <a:p>
            <a:pPr lvl="1"/>
            <a:r>
              <a:rPr lang="en-US" dirty="0"/>
              <a:t>“Autonomy in Weapon Systems”</a:t>
            </a:r>
          </a:p>
          <a:p>
            <a:pPr lvl="1"/>
            <a:r>
              <a:rPr lang="en-US" dirty="0"/>
              <a:t>Predicts the type of concrete</a:t>
            </a:r>
            <a:br>
              <a:rPr lang="en-US" dirty="0"/>
            </a:br>
            <a:r>
              <a:rPr lang="en-US" dirty="0"/>
              <a:t>guidance to expect for other AI</a:t>
            </a:r>
          </a:p>
        </p:txBody>
      </p:sp>
      <p:pic>
        <p:nvPicPr>
          <p:cNvPr id="1026" name="Picture 2" descr="Existing Legal, Ethical, and Policy Frameworks">
            <a:extLst>
              <a:ext uri="{FF2B5EF4-FFF2-40B4-BE49-F238E27FC236}">
                <a16:creationId xmlns:a16="http://schemas.microsoft.com/office/drawing/2014/main" id="{DF682EBA-1B49-DE58-5818-5CEB5F5D5C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5" t="3543" r="3519" b="3580"/>
          <a:stretch/>
        </p:blipFill>
        <p:spPr bwMode="auto">
          <a:xfrm>
            <a:off x="5671098" y="1691641"/>
            <a:ext cx="6190068" cy="399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1604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372D-6FE9-8944-C44A-EA90BC784FBC}"/>
              </a:ext>
            </a:extLst>
          </p:cNvPr>
          <p:cNvSpPr>
            <a:spLocks noGrp="1"/>
          </p:cNvSpPr>
          <p:nvPr>
            <p:ph type="title"/>
          </p:nvPr>
        </p:nvSpPr>
        <p:spPr/>
        <p:txBody>
          <a:bodyPr/>
          <a:lstStyle/>
          <a:p>
            <a:r>
              <a:rPr lang="en-US" dirty="0"/>
              <a:t>US Federal Government</a:t>
            </a:r>
          </a:p>
        </p:txBody>
      </p:sp>
      <p:sp>
        <p:nvSpPr>
          <p:cNvPr id="3" name="Content Placeholder 2">
            <a:extLst>
              <a:ext uri="{FF2B5EF4-FFF2-40B4-BE49-F238E27FC236}">
                <a16:creationId xmlns:a16="http://schemas.microsoft.com/office/drawing/2014/main" id="{39D636B9-1AC1-0F0A-8D74-07A46E1A6914}"/>
              </a:ext>
            </a:extLst>
          </p:cNvPr>
          <p:cNvSpPr>
            <a:spLocks noGrp="1"/>
          </p:cNvSpPr>
          <p:nvPr>
            <p:ph sz="quarter" idx="11"/>
          </p:nvPr>
        </p:nvSpPr>
        <p:spPr/>
        <p:txBody>
          <a:bodyPr/>
          <a:lstStyle/>
          <a:p>
            <a:r>
              <a:rPr lang="en-US" dirty="0"/>
              <a:t>National Artificial Intelligence Initiative Office</a:t>
            </a:r>
          </a:p>
          <a:p>
            <a:pPr lvl="1"/>
            <a:r>
              <a:rPr lang="en-US" dirty="0"/>
              <a:t>AI.gov</a:t>
            </a:r>
          </a:p>
          <a:p>
            <a:pPr lvl="1"/>
            <a:r>
              <a:rPr lang="en-US" dirty="0"/>
              <a:t>President Trump: Executive Order 13960 </a:t>
            </a:r>
            <a:r>
              <a:rPr lang="en-US" i="1" dirty="0"/>
              <a:t>Promoting the Use of Trustworthy Artificial Intelligence in the Federal Government</a:t>
            </a:r>
          </a:p>
          <a:p>
            <a:pPr lvl="1"/>
            <a:r>
              <a:rPr lang="en-US" dirty="0"/>
              <a:t>President Biden: May 2023 </a:t>
            </a:r>
            <a:r>
              <a:rPr lang="en-US" i="1" dirty="0"/>
              <a:t>National AI R&amp;D Strategic Plan</a:t>
            </a:r>
          </a:p>
          <a:p>
            <a:endParaRPr lang="en-US" dirty="0"/>
          </a:p>
          <a:p>
            <a:r>
              <a:rPr lang="en-US" dirty="0"/>
              <a:t>Institute for Trustworthy AI in Law and Society (TRAILS)</a:t>
            </a:r>
          </a:p>
          <a:p>
            <a:pPr lvl="1"/>
            <a:r>
              <a:rPr lang="en-US" dirty="0"/>
              <a:t>NIST and NSF partnership with academia and industry</a:t>
            </a:r>
          </a:p>
          <a:p>
            <a:pPr lvl="1"/>
            <a:r>
              <a:rPr lang="en-US" dirty="0"/>
              <a:t>Established in May 2023 with five-year funding of $20M</a:t>
            </a:r>
          </a:p>
        </p:txBody>
      </p:sp>
    </p:spTree>
    <p:extLst>
      <p:ext uri="{BB962C8B-B14F-4D97-AF65-F5344CB8AC3E}">
        <p14:creationId xmlns:p14="http://schemas.microsoft.com/office/powerpoint/2010/main" val="29633052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34B4-5FFE-A26E-B6F2-38E22CDD4803}"/>
              </a:ext>
            </a:extLst>
          </p:cNvPr>
          <p:cNvSpPr>
            <a:spLocks noGrp="1"/>
          </p:cNvSpPr>
          <p:nvPr>
            <p:ph type="title"/>
          </p:nvPr>
        </p:nvSpPr>
        <p:spPr/>
        <p:txBody>
          <a:bodyPr/>
          <a:lstStyle/>
          <a:p>
            <a:r>
              <a:rPr lang="en-US" dirty="0"/>
              <a:t>International</a:t>
            </a:r>
          </a:p>
        </p:txBody>
      </p:sp>
      <p:sp>
        <p:nvSpPr>
          <p:cNvPr id="3" name="Content Placeholder 2">
            <a:extLst>
              <a:ext uri="{FF2B5EF4-FFF2-40B4-BE49-F238E27FC236}">
                <a16:creationId xmlns:a16="http://schemas.microsoft.com/office/drawing/2014/main" id="{17356CAA-487D-B6C6-502E-5E2DB68E3B9D}"/>
              </a:ext>
            </a:extLst>
          </p:cNvPr>
          <p:cNvSpPr>
            <a:spLocks noGrp="1"/>
          </p:cNvSpPr>
          <p:nvPr>
            <p:ph sz="quarter" idx="11"/>
          </p:nvPr>
        </p:nvSpPr>
        <p:spPr/>
        <p:txBody>
          <a:bodyPr>
            <a:normAutofit lnSpcReduction="10000"/>
          </a:bodyPr>
          <a:lstStyle/>
          <a:p>
            <a:r>
              <a:rPr lang="en-US" dirty="0"/>
              <a:t>NATO Data and Artificial Intelligence Review Board</a:t>
            </a:r>
          </a:p>
          <a:p>
            <a:pPr lvl="1"/>
            <a:r>
              <a:rPr lang="en-US" i="1" dirty="0"/>
              <a:t>AI Strategy</a:t>
            </a:r>
            <a:r>
              <a:rPr lang="en-US" dirty="0"/>
              <a:t> and </a:t>
            </a:r>
            <a:r>
              <a:rPr lang="en-US" i="1" dirty="0"/>
              <a:t>Data Exploitation Framework</a:t>
            </a:r>
            <a:r>
              <a:rPr lang="en-US" dirty="0"/>
              <a:t> publications</a:t>
            </a:r>
          </a:p>
          <a:p>
            <a:pPr lvl="1"/>
            <a:r>
              <a:rPr lang="en-US" dirty="0"/>
              <a:t>One of the nine Emerging and Disruptive Technologies</a:t>
            </a:r>
          </a:p>
          <a:p>
            <a:pPr lvl="1"/>
            <a:endParaRPr lang="en-US" dirty="0"/>
          </a:p>
          <a:p>
            <a:r>
              <a:rPr lang="en-US" dirty="0"/>
              <a:t>EU Digital Services Act</a:t>
            </a:r>
          </a:p>
          <a:p>
            <a:pPr lvl="1"/>
            <a:r>
              <a:rPr lang="en-US" dirty="0"/>
              <a:t>Addresses ubiquitous platforms for social media, messaging, and online retail</a:t>
            </a:r>
          </a:p>
          <a:p>
            <a:pPr lvl="1"/>
            <a:r>
              <a:rPr lang="en-US" dirty="0"/>
              <a:t>Requirement for algorithm transparency</a:t>
            </a:r>
          </a:p>
          <a:p>
            <a:pPr lvl="1"/>
            <a:r>
              <a:rPr lang="en-US" dirty="0"/>
              <a:t>European Commission’s 2019 </a:t>
            </a:r>
            <a:r>
              <a:rPr lang="en-US" i="1" dirty="0"/>
              <a:t>Ethics Guidelines for Trustworthy AI</a:t>
            </a:r>
            <a:r>
              <a:rPr lang="en-US" dirty="0"/>
              <a:t> with self-assessment</a:t>
            </a:r>
          </a:p>
          <a:p>
            <a:pPr lvl="1"/>
            <a:endParaRPr lang="en-US" dirty="0"/>
          </a:p>
          <a:p>
            <a:r>
              <a:rPr lang="en-US" i="1" dirty="0"/>
              <a:t>Political Declaration on Responsible Military Use of Artificial Intelligence and Autonomy</a:t>
            </a:r>
            <a:r>
              <a:rPr lang="en-US" dirty="0"/>
              <a:t> </a:t>
            </a:r>
          </a:p>
          <a:p>
            <a:pPr lvl="1"/>
            <a:r>
              <a:rPr lang="en-US" dirty="0"/>
              <a:t>Signed in Feb 2023 by 60 countries, including China and US Dept of State</a:t>
            </a:r>
          </a:p>
          <a:p>
            <a:endParaRPr lang="en-US" dirty="0"/>
          </a:p>
        </p:txBody>
      </p:sp>
    </p:spTree>
    <p:extLst>
      <p:ext uri="{BB962C8B-B14F-4D97-AF65-F5344CB8AC3E}">
        <p14:creationId xmlns:p14="http://schemas.microsoft.com/office/powerpoint/2010/main" val="16615982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B73FE-2D30-E85E-7616-151F0AD6004A}"/>
              </a:ext>
            </a:extLst>
          </p:cNvPr>
          <p:cNvSpPr>
            <a:spLocks noGrp="1"/>
          </p:cNvSpPr>
          <p:nvPr>
            <p:ph type="title"/>
          </p:nvPr>
        </p:nvSpPr>
        <p:spPr/>
        <p:txBody>
          <a:bodyPr/>
          <a:lstStyle/>
          <a:p>
            <a:r>
              <a:rPr lang="en-US" dirty="0"/>
              <a:t>Technical Standards</a:t>
            </a:r>
          </a:p>
        </p:txBody>
      </p:sp>
      <p:sp>
        <p:nvSpPr>
          <p:cNvPr id="3" name="Content Placeholder 2">
            <a:extLst>
              <a:ext uri="{FF2B5EF4-FFF2-40B4-BE49-F238E27FC236}">
                <a16:creationId xmlns:a16="http://schemas.microsoft.com/office/drawing/2014/main" id="{BFFBA48A-763E-FBD3-ABE9-0C3681982A93}"/>
              </a:ext>
            </a:extLst>
          </p:cNvPr>
          <p:cNvSpPr>
            <a:spLocks noGrp="1"/>
          </p:cNvSpPr>
          <p:nvPr>
            <p:ph sz="quarter" idx="11"/>
          </p:nvPr>
        </p:nvSpPr>
        <p:spPr/>
        <p:txBody>
          <a:bodyPr>
            <a:normAutofit/>
          </a:bodyPr>
          <a:lstStyle/>
          <a:p>
            <a:r>
              <a:rPr lang="en-US" dirty="0"/>
              <a:t>Guidelines mentioned in the assessment section</a:t>
            </a:r>
          </a:p>
          <a:p>
            <a:pPr lvl="1"/>
            <a:r>
              <a:rPr lang="en-US" dirty="0"/>
              <a:t>Mainly require expert or subjective application</a:t>
            </a:r>
          </a:p>
          <a:p>
            <a:pPr lvl="1"/>
            <a:endParaRPr lang="en-US" dirty="0"/>
          </a:p>
          <a:p>
            <a:r>
              <a:rPr lang="en-US" dirty="0"/>
              <a:t>A few signposts on the path to a future standard</a:t>
            </a:r>
          </a:p>
          <a:p>
            <a:pPr lvl="1"/>
            <a:r>
              <a:rPr lang="en-US" dirty="0"/>
              <a:t>Space Trusted Autonomy Readiness Levels</a:t>
            </a:r>
          </a:p>
          <a:p>
            <a:pPr lvl="1"/>
            <a:r>
              <a:rPr lang="en-US" dirty="0"/>
              <a:t>VDE SPEC 90012 project group (Germany, France)</a:t>
            </a:r>
          </a:p>
          <a:p>
            <a:pPr lvl="1"/>
            <a:r>
              <a:rPr lang="en-US" dirty="0"/>
              <a:t>IEEE Trust and Agency in Artificial Intelligence Systems Committee</a:t>
            </a:r>
          </a:p>
        </p:txBody>
      </p:sp>
    </p:spTree>
    <p:extLst>
      <p:ext uri="{BB962C8B-B14F-4D97-AF65-F5344CB8AC3E}">
        <p14:creationId xmlns:p14="http://schemas.microsoft.com/office/powerpoint/2010/main" val="109767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7F44-EFDD-8EFA-A3F0-A1642AABD130}"/>
              </a:ext>
            </a:extLst>
          </p:cNvPr>
          <p:cNvSpPr>
            <a:spLocks noGrp="1"/>
          </p:cNvSpPr>
          <p:nvPr>
            <p:ph type="title"/>
          </p:nvPr>
        </p:nvSpPr>
        <p:spPr/>
        <p:txBody>
          <a:bodyPr/>
          <a:lstStyle/>
          <a:p>
            <a:r>
              <a:rPr lang="en-US" dirty="0"/>
              <a:t>Research and Development</a:t>
            </a:r>
          </a:p>
        </p:txBody>
      </p:sp>
      <p:sp>
        <p:nvSpPr>
          <p:cNvPr id="3" name="Content Placeholder 2">
            <a:extLst>
              <a:ext uri="{FF2B5EF4-FFF2-40B4-BE49-F238E27FC236}">
                <a16:creationId xmlns:a16="http://schemas.microsoft.com/office/drawing/2014/main" id="{0348DACC-96A5-04AA-B491-298D8D618379}"/>
              </a:ext>
            </a:extLst>
          </p:cNvPr>
          <p:cNvSpPr>
            <a:spLocks noGrp="1"/>
          </p:cNvSpPr>
          <p:nvPr>
            <p:ph sz="quarter" idx="11"/>
          </p:nvPr>
        </p:nvSpPr>
        <p:spPr/>
        <p:txBody>
          <a:bodyPr/>
          <a:lstStyle/>
          <a:p>
            <a:r>
              <a:rPr lang="en-US" dirty="0"/>
              <a:t>Alignment with different decision-makers on goals and priorities</a:t>
            </a:r>
          </a:p>
          <a:p>
            <a:pPr lvl="1"/>
            <a:r>
              <a:rPr lang="en-US" dirty="0"/>
              <a:t>Even when there is no right answer</a:t>
            </a:r>
          </a:p>
          <a:p>
            <a:pPr lvl="1"/>
            <a:endParaRPr lang="en-US" dirty="0"/>
          </a:p>
          <a:p>
            <a:r>
              <a:rPr lang="en-US" dirty="0"/>
              <a:t>Common ground </a:t>
            </a:r>
          </a:p>
          <a:p>
            <a:pPr lvl="1"/>
            <a:r>
              <a:rPr lang="en-US" dirty="0"/>
              <a:t>Real-time monitoring and repair</a:t>
            </a:r>
          </a:p>
          <a:p>
            <a:pPr lvl="1"/>
            <a:endParaRPr lang="en-US" dirty="0"/>
          </a:p>
          <a:p>
            <a:r>
              <a:rPr lang="en-US" dirty="0"/>
              <a:t>Longitudinal relationships</a:t>
            </a:r>
          </a:p>
          <a:p>
            <a:pPr lvl="1"/>
            <a:r>
              <a:rPr lang="en-US" dirty="0"/>
              <a:t>Co-training human and AI</a:t>
            </a:r>
          </a:p>
        </p:txBody>
      </p:sp>
      <p:pic>
        <p:nvPicPr>
          <p:cNvPr id="6" name="Picture 5">
            <a:extLst>
              <a:ext uri="{FF2B5EF4-FFF2-40B4-BE49-F238E27FC236}">
                <a16:creationId xmlns:a16="http://schemas.microsoft.com/office/drawing/2014/main" id="{404E96AD-E270-99B1-BFF9-E5C6FA19E6DA}"/>
              </a:ext>
            </a:extLst>
          </p:cNvPr>
          <p:cNvPicPr>
            <a:picLocks noChangeAspect="1"/>
          </p:cNvPicPr>
          <p:nvPr/>
        </p:nvPicPr>
        <p:blipFill>
          <a:blip r:embed="rId2"/>
          <a:stretch>
            <a:fillRect/>
          </a:stretch>
        </p:blipFill>
        <p:spPr>
          <a:xfrm>
            <a:off x="7012858" y="1937500"/>
            <a:ext cx="4484520" cy="2984123"/>
          </a:xfrm>
          <a:prstGeom prst="rect">
            <a:avLst/>
          </a:prstGeom>
        </p:spPr>
      </p:pic>
      <p:sp>
        <p:nvSpPr>
          <p:cNvPr id="7" name="TextBox 6">
            <a:extLst>
              <a:ext uri="{FF2B5EF4-FFF2-40B4-BE49-F238E27FC236}">
                <a16:creationId xmlns:a16="http://schemas.microsoft.com/office/drawing/2014/main" id="{67B76233-F932-2AA1-A2D6-0B98CAB61E05}"/>
              </a:ext>
            </a:extLst>
          </p:cNvPr>
          <p:cNvSpPr txBox="1"/>
          <p:nvPr/>
        </p:nvSpPr>
        <p:spPr>
          <a:xfrm>
            <a:off x="7012857" y="4921623"/>
            <a:ext cx="4484521" cy="1200329"/>
          </a:xfrm>
          <a:prstGeom prst="rect">
            <a:avLst/>
          </a:prstGeom>
          <a:noFill/>
        </p:spPr>
        <p:txBody>
          <a:bodyPr wrap="square" rtlCol="0">
            <a:spAutoFit/>
          </a:bodyPr>
          <a:lstStyle/>
          <a:p>
            <a:pPr algn="ctr"/>
            <a:r>
              <a:rPr lang="en-US" sz="2400" dirty="0">
                <a:latin typeface="+mn-lt"/>
              </a:rPr>
              <a:t>DARPA’s </a:t>
            </a:r>
            <a:r>
              <a:rPr lang="en-US" sz="2400" i="1" dirty="0">
                <a:latin typeface="+mn-lt"/>
              </a:rPr>
              <a:t>In the Moment</a:t>
            </a:r>
            <a:r>
              <a:rPr lang="en-US" sz="2400" dirty="0">
                <a:latin typeface="+mn-lt"/>
              </a:rPr>
              <a:t> is tuning AI to </a:t>
            </a:r>
            <a:br>
              <a:rPr lang="en-US" sz="2400" dirty="0">
                <a:latin typeface="+mn-lt"/>
              </a:rPr>
            </a:br>
            <a:r>
              <a:rPr lang="en-US" sz="2400" dirty="0">
                <a:latin typeface="+mn-lt"/>
              </a:rPr>
              <a:t>align w specific decision-makers in a mass casualty event or VUCA setting</a:t>
            </a:r>
          </a:p>
        </p:txBody>
      </p:sp>
      <p:sp>
        <p:nvSpPr>
          <p:cNvPr id="8" name="TextBox 7">
            <a:extLst>
              <a:ext uri="{FF2B5EF4-FFF2-40B4-BE49-F238E27FC236}">
                <a16:creationId xmlns:a16="http://schemas.microsoft.com/office/drawing/2014/main" id="{8B09D02A-B504-C048-A24C-AC679AC28706}"/>
              </a:ext>
            </a:extLst>
          </p:cNvPr>
          <p:cNvSpPr txBox="1"/>
          <p:nvPr/>
        </p:nvSpPr>
        <p:spPr>
          <a:xfrm>
            <a:off x="3551383" y="6489680"/>
            <a:ext cx="5996477" cy="215444"/>
          </a:xfrm>
          <a:prstGeom prst="rect">
            <a:avLst/>
          </a:prstGeom>
          <a:noFill/>
        </p:spPr>
        <p:txBody>
          <a:bodyPr wrap="square" rtlCol="0">
            <a:spAutoFit/>
          </a:bodyPr>
          <a:lstStyle/>
          <a:p>
            <a:pPr algn="l">
              <a:tabLst>
                <a:tab pos="457200" algn="l"/>
              </a:tabLst>
            </a:pPr>
            <a:r>
              <a:rPr lang="en-US" sz="800" dirty="0">
                <a:latin typeface="+mn-lt"/>
              </a:rPr>
              <a:t>Image credit: https://odemsa.net/wp-content/uploads/2022/04/ODEMSA-MCI-Plan-2022.pdf</a:t>
            </a:r>
          </a:p>
        </p:txBody>
      </p:sp>
    </p:spTree>
    <p:extLst>
      <p:ext uri="{BB962C8B-B14F-4D97-AF65-F5344CB8AC3E}">
        <p14:creationId xmlns:p14="http://schemas.microsoft.com/office/powerpoint/2010/main" val="3368964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4DD4-17A3-23DC-CBE4-27FCED2F3962}"/>
              </a:ext>
            </a:extLst>
          </p:cNvPr>
          <p:cNvSpPr>
            <a:spLocks noGrp="1"/>
          </p:cNvSpPr>
          <p:nvPr>
            <p:ph type="title"/>
          </p:nvPr>
        </p:nvSpPr>
        <p:spPr/>
        <p:txBody>
          <a:bodyPr/>
          <a:lstStyle/>
          <a:p>
            <a:r>
              <a:rPr lang="en-US" dirty="0"/>
              <a:t>Training and Education</a:t>
            </a:r>
          </a:p>
        </p:txBody>
      </p:sp>
      <p:sp>
        <p:nvSpPr>
          <p:cNvPr id="3" name="Content Placeholder 2">
            <a:extLst>
              <a:ext uri="{FF2B5EF4-FFF2-40B4-BE49-F238E27FC236}">
                <a16:creationId xmlns:a16="http://schemas.microsoft.com/office/drawing/2014/main" id="{A4DE2879-73EE-AA0E-25E4-C8C17E259B50}"/>
              </a:ext>
            </a:extLst>
          </p:cNvPr>
          <p:cNvSpPr>
            <a:spLocks noGrp="1"/>
          </p:cNvSpPr>
          <p:nvPr>
            <p:ph sz="quarter" idx="11"/>
          </p:nvPr>
        </p:nvSpPr>
        <p:spPr/>
        <p:txBody>
          <a:bodyPr/>
          <a:lstStyle/>
          <a:p>
            <a:r>
              <a:rPr lang="en-US" dirty="0"/>
              <a:t>Systemic context of trusting AI for teaching and training</a:t>
            </a:r>
          </a:p>
          <a:p>
            <a:pPr lvl="1"/>
            <a:r>
              <a:rPr lang="en-US" dirty="0"/>
              <a:t>Monitor equity in access, use, and learning gains</a:t>
            </a:r>
          </a:p>
          <a:p>
            <a:pPr lvl="1"/>
            <a:r>
              <a:rPr lang="en-US" dirty="0"/>
              <a:t>Incorporate teacher and trainer input in AI design</a:t>
            </a:r>
          </a:p>
          <a:p>
            <a:pPr lvl="1"/>
            <a:endParaRPr lang="en-US" dirty="0"/>
          </a:p>
          <a:p>
            <a:r>
              <a:rPr lang="en-US" dirty="0"/>
              <a:t>Learner differences</a:t>
            </a:r>
          </a:p>
          <a:p>
            <a:pPr lvl="1"/>
            <a:r>
              <a:rPr lang="en-US" dirty="0"/>
              <a:t>Long tail of learners underserved by AI</a:t>
            </a:r>
          </a:p>
          <a:p>
            <a:pPr lvl="1"/>
            <a:r>
              <a:rPr lang="en-US" dirty="0"/>
              <a:t>Guard against potential for harm from unforgiving AI</a:t>
            </a:r>
          </a:p>
          <a:p>
            <a:pPr lvl="1"/>
            <a:endParaRPr lang="en-US" dirty="0"/>
          </a:p>
          <a:p>
            <a:r>
              <a:rPr lang="en-US" dirty="0"/>
              <a:t>Social learning</a:t>
            </a:r>
          </a:p>
          <a:p>
            <a:pPr lvl="1"/>
            <a:r>
              <a:rPr lang="en-US" dirty="0"/>
              <a:t>AI impact on relationships with the expert teacher and other learners</a:t>
            </a:r>
          </a:p>
        </p:txBody>
      </p:sp>
      <p:pic>
        <p:nvPicPr>
          <p:cNvPr id="1032" name="Picture 8">
            <a:extLst>
              <a:ext uri="{FF2B5EF4-FFF2-40B4-BE49-F238E27FC236}">
                <a16:creationId xmlns:a16="http://schemas.microsoft.com/office/drawing/2014/main" id="{4F5F8FA8-49B2-434F-74C2-3A6F7E0F53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08" r="7401"/>
          <a:stretch/>
        </p:blipFill>
        <p:spPr bwMode="auto">
          <a:xfrm>
            <a:off x="7934599" y="1912869"/>
            <a:ext cx="3796146" cy="2409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2332BA-273C-C90C-4408-03AA264029AC}"/>
              </a:ext>
            </a:extLst>
          </p:cNvPr>
          <p:cNvSpPr txBox="1"/>
          <p:nvPr/>
        </p:nvSpPr>
        <p:spPr>
          <a:xfrm>
            <a:off x="7934598" y="4322694"/>
            <a:ext cx="3796146" cy="461665"/>
          </a:xfrm>
          <a:prstGeom prst="rect">
            <a:avLst/>
          </a:prstGeom>
          <a:noFill/>
        </p:spPr>
        <p:txBody>
          <a:bodyPr wrap="square" rtlCol="0">
            <a:spAutoFit/>
          </a:bodyPr>
          <a:lstStyle/>
          <a:p>
            <a:pPr algn="ctr"/>
            <a:r>
              <a:rPr lang="en-US" sz="2400" dirty="0">
                <a:latin typeface="+mn-lt"/>
              </a:rPr>
              <a:t>Future school: </a:t>
            </a:r>
            <a:r>
              <a:rPr lang="en-US" sz="2400" i="1" dirty="0">
                <a:latin typeface="+mn-lt"/>
              </a:rPr>
              <a:t>Star Trek (2009)</a:t>
            </a:r>
          </a:p>
        </p:txBody>
      </p:sp>
      <p:sp>
        <p:nvSpPr>
          <p:cNvPr id="5" name="TextBox 4">
            <a:extLst>
              <a:ext uri="{FF2B5EF4-FFF2-40B4-BE49-F238E27FC236}">
                <a16:creationId xmlns:a16="http://schemas.microsoft.com/office/drawing/2014/main" id="{8614CED8-6389-E07E-1C58-BCCD5BFE8E19}"/>
              </a:ext>
            </a:extLst>
          </p:cNvPr>
          <p:cNvSpPr txBox="1"/>
          <p:nvPr/>
        </p:nvSpPr>
        <p:spPr>
          <a:xfrm>
            <a:off x="3551383" y="6489680"/>
            <a:ext cx="5996477" cy="215444"/>
          </a:xfrm>
          <a:prstGeom prst="rect">
            <a:avLst/>
          </a:prstGeom>
          <a:noFill/>
        </p:spPr>
        <p:txBody>
          <a:bodyPr wrap="square" rtlCol="0">
            <a:spAutoFit/>
          </a:bodyPr>
          <a:lstStyle/>
          <a:p>
            <a:pPr algn="l">
              <a:tabLst>
                <a:tab pos="457200" algn="l"/>
              </a:tabLst>
            </a:pPr>
            <a:r>
              <a:rPr lang="en-US" sz="800" dirty="0">
                <a:latin typeface="+mn-lt"/>
              </a:rPr>
              <a:t>Image credit</a:t>
            </a:r>
            <a:r>
              <a:rPr lang="en-US" sz="800">
                <a:latin typeface="+mn-lt"/>
              </a:rPr>
              <a:t>: Paramount</a:t>
            </a:r>
            <a:endParaRPr lang="en-US" sz="800" dirty="0">
              <a:latin typeface="+mn-lt"/>
            </a:endParaRPr>
          </a:p>
        </p:txBody>
      </p:sp>
    </p:spTree>
    <p:extLst>
      <p:ext uri="{BB962C8B-B14F-4D97-AF65-F5344CB8AC3E}">
        <p14:creationId xmlns:p14="http://schemas.microsoft.com/office/powerpoint/2010/main" val="3105609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756A-5AEA-E2A7-9995-898C1D58490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5176E7C0-77B3-C9FD-B87D-B5455642C9EC}"/>
              </a:ext>
            </a:extLst>
          </p:cNvPr>
          <p:cNvSpPr>
            <a:spLocks noGrp="1"/>
          </p:cNvSpPr>
          <p:nvPr>
            <p:ph sz="quarter" idx="11"/>
          </p:nvPr>
        </p:nvSpPr>
        <p:spPr/>
        <p:txBody>
          <a:bodyPr/>
          <a:lstStyle/>
          <a:p>
            <a:r>
              <a:rPr lang="en-US" dirty="0"/>
              <a:t>Define </a:t>
            </a:r>
            <a:r>
              <a:rPr lang="en-US" i="1" dirty="0"/>
              <a:t>trustworthy</a:t>
            </a:r>
            <a:r>
              <a:rPr lang="en-US" dirty="0"/>
              <a:t>, </a:t>
            </a:r>
            <a:r>
              <a:rPr lang="en-US" i="1" dirty="0"/>
              <a:t>trustable</a:t>
            </a:r>
            <a:r>
              <a:rPr lang="en-US" dirty="0"/>
              <a:t>, and </a:t>
            </a:r>
            <a:r>
              <a:rPr lang="en-US" i="1" dirty="0"/>
              <a:t>trusted</a:t>
            </a:r>
            <a:r>
              <a:rPr lang="en-US" dirty="0"/>
              <a:t> in human-AI teaming and recognize examples of each</a:t>
            </a:r>
          </a:p>
          <a:p>
            <a:pPr lvl="1"/>
            <a:endParaRPr lang="en-US" dirty="0"/>
          </a:p>
          <a:p>
            <a:r>
              <a:rPr lang="en-US" dirty="0"/>
              <a:t>List five theoretical and applied frameworks that are useful to evaluate trust in human-AI teaming case studies</a:t>
            </a:r>
          </a:p>
          <a:p>
            <a:pPr lvl="1"/>
            <a:endParaRPr lang="en-US" dirty="0"/>
          </a:p>
          <a:p>
            <a:r>
              <a:rPr lang="en-US" dirty="0"/>
              <a:t>Discuss how to incorporate trusted AI into product specifications, design requirements, objective measurements, and fielded processes</a:t>
            </a:r>
          </a:p>
        </p:txBody>
      </p:sp>
    </p:spTree>
    <p:extLst>
      <p:ext uri="{BB962C8B-B14F-4D97-AF65-F5344CB8AC3E}">
        <p14:creationId xmlns:p14="http://schemas.microsoft.com/office/powerpoint/2010/main" val="29399854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D647-9013-A849-568C-0AFE7DD3477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0163997-F07A-4F38-6F13-8F2D45EAF540}"/>
              </a:ext>
            </a:extLst>
          </p:cNvPr>
          <p:cNvSpPr>
            <a:spLocks noGrp="1"/>
          </p:cNvSpPr>
          <p:nvPr>
            <p:ph sz="quarter" idx="11"/>
          </p:nvPr>
        </p:nvSpPr>
        <p:spPr/>
        <p:txBody>
          <a:bodyPr/>
          <a:lstStyle/>
          <a:p>
            <a:endParaRPr lang="en-US" dirty="0"/>
          </a:p>
          <a:p>
            <a:endParaRPr lang="en-US" dirty="0"/>
          </a:p>
          <a:p>
            <a:endParaRPr lang="en-US" dirty="0"/>
          </a:p>
          <a:p>
            <a:r>
              <a:rPr lang="en-US" dirty="0"/>
              <a:t>Dr. Mike van Lent</a:t>
            </a:r>
            <a:br>
              <a:rPr lang="en-US" dirty="0"/>
            </a:br>
            <a:r>
              <a:rPr lang="en-US" dirty="0">
                <a:hlinkClick r:id="rId2"/>
              </a:rPr>
              <a:t>vanlent@soartech.com</a:t>
            </a:r>
            <a:endParaRPr lang="en-US" dirty="0"/>
          </a:p>
          <a:p>
            <a:r>
              <a:rPr lang="en-US" dirty="0"/>
              <a:t>Dr. JT Folsom-Kovarik</a:t>
            </a:r>
            <a:br>
              <a:rPr lang="en-US" dirty="0"/>
            </a:br>
            <a:r>
              <a:rPr lang="en-US" dirty="0">
                <a:hlinkClick r:id="rId3"/>
              </a:rPr>
              <a:t>jeremiah@soartech.com</a:t>
            </a:r>
            <a:r>
              <a:rPr lang="en-US" dirty="0"/>
              <a:t> </a:t>
            </a:r>
          </a:p>
        </p:txBody>
      </p:sp>
    </p:spTree>
    <p:extLst>
      <p:ext uri="{BB962C8B-B14F-4D97-AF65-F5344CB8AC3E}">
        <p14:creationId xmlns:p14="http://schemas.microsoft.com/office/powerpoint/2010/main" val="317652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45A1-3CBF-544C-C1F0-61839D80CFD2}"/>
              </a:ext>
            </a:extLst>
          </p:cNvPr>
          <p:cNvSpPr>
            <a:spLocks noGrp="1"/>
          </p:cNvSpPr>
          <p:nvPr>
            <p:ph type="title"/>
          </p:nvPr>
        </p:nvSpPr>
        <p:spPr/>
        <p:txBody>
          <a:bodyPr/>
          <a:lstStyle/>
          <a:p>
            <a:r>
              <a:rPr lang="en-US" dirty="0"/>
              <a:t>AI as a Trusted Partner</a:t>
            </a:r>
          </a:p>
        </p:txBody>
      </p:sp>
      <p:pic>
        <p:nvPicPr>
          <p:cNvPr id="1026" name="Picture 2" descr="AlphaDogfight Trials ">
            <a:extLst>
              <a:ext uri="{FF2B5EF4-FFF2-40B4-BE49-F238E27FC236}">
                <a16:creationId xmlns:a16="http://schemas.microsoft.com/office/drawing/2014/main" id="{D8BE7C54-8714-4738-2483-FC8453B5A49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97611" y="2370153"/>
            <a:ext cx="5433134" cy="3009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3E99E6-621C-5F92-DC8E-F2120D766DBE}"/>
              </a:ext>
            </a:extLst>
          </p:cNvPr>
          <p:cNvSpPr txBox="1"/>
          <p:nvPr/>
        </p:nvSpPr>
        <p:spPr>
          <a:xfrm>
            <a:off x="3551383" y="6519446"/>
            <a:ext cx="5089235" cy="338554"/>
          </a:xfrm>
          <a:prstGeom prst="rect">
            <a:avLst/>
          </a:prstGeom>
          <a:noFill/>
        </p:spPr>
        <p:txBody>
          <a:bodyPr wrap="square" rtlCol="0">
            <a:spAutoFit/>
          </a:bodyPr>
          <a:lstStyle/>
          <a:p>
            <a:pPr algn="l">
              <a:tabLst>
                <a:tab pos="457200" algn="l"/>
              </a:tabLst>
            </a:pPr>
            <a:r>
              <a:rPr lang="en-US" sz="800" b="0" i="0" dirty="0">
                <a:effectLst/>
                <a:latin typeface="Arial" panose="020B0604020202020204" pitchFamily="34" charset="0"/>
              </a:rPr>
              <a:t>Image credit: </a:t>
            </a:r>
            <a:r>
              <a:rPr lang="en-US" sz="800" b="0" i="0" dirty="0" err="1">
                <a:effectLst/>
                <a:latin typeface="Arial" panose="020B0604020202020204" pitchFamily="34" charset="0"/>
              </a:rPr>
              <a:t>Grieslightnin</a:t>
            </a:r>
            <a:r>
              <a:rPr lang="en-US" sz="800" b="0" i="0" dirty="0">
                <a:effectLst/>
                <a:latin typeface="Arial" panose="020B0604020202020204" pitchFamily="34" charset="0"/>
              </a:rPr>
              <a:t>, https://pixabay.com/photos/hammer-nails-wood-board-tool-work-1629587/</a:t>
            </a:r>
          </a:p>
          <a:p>
            <a:pPr algn="l">
              <a:tabLst>
                <a:tab pos="457200" algn="l"/>
              </a:tabLst>
            </a:pPr>
            <a:r>
              <a:rPr lang="en-US" sz="800" dirty="0">
                <a:latin typeface="Arial" panose="020B0604020202020204" pitchFamily="34" charset="0"/>
              </a:rPr>
              <a:t>Image credit: DARPA, https://www.darpa.mil/news-events/2020-08-26</a:t>
            </a:r>
            <a:endParaRPr lang="en-US" sz="800" dirty="0">
              <a:latin typeface="+mn-lt"/>
            </a:endParaRPr>
          </a:p>
        </p:txBody>
      </p:sp>
      <p:sp>
        <p:nvSpPr>
          <p:cNvPr id="9" name="TextBox 8">
            <a:extLst>
              <a:ext uri="{FF2B5EF4-FFF2-40B4-BE49-F238E27FC236}">
                <a16:creationId xmlns:a16="http://schemas.microsoft.com/office/drawing/2014/main" id="{66E8EE0A-B949-0CE3-C13A-F7C93AAF5491}"/>
              </a:ext>
            </a:extLst>
          </p:cNvPr>
          <p:cNvSpPr txBox="1"/>
          <p:nvPr/>
        </p:nvSpPr>
        <p:spPr>
          <a:xfrm>
            <a:off x="480133" y="1046715"/>
            <a:ext cx="4013200" cy="1323439"/>
          </a:xfrm>
          <a:prstGeom prst="rect">
            <a:avLst/>
          </a:prstGeom>
          <a:noFill/>
        </p:spPr>
        <p:txBody>
          <a:bodyPr wrap="square" rtlCol="0">
            <a:spAutoFit/>
          </a:bodyPr>
          <a:lstStyle/>
          <a:p>
            <a:pPr algn="ctr"/>
            <a:r>
              <a:rPr lang="en-US" dirty="0"/>
              <a:t>A Trusted Tool</a:t>
            </a:r>
          </a:p>
          <a:p>
            <a:pPr algn="ctr"/>
            <a:r>
              <a:rPr lang="en-US" sz="2400" dirty="0">
                <a:latin typeface="+mn-lt"/>
              </a:rPr>
              <a:t>Works as expected by </a:t>
            </a:r>
            <a:r>
              <a:rPr lang="en-US" sz="2400" i="1" dirty="0">
                <a:latin typeface="+mn-lt"/>
              </a:rPr>
              <a:t>always working the same way</a:t>
            </a:r>
          </a:p>
        </p:txBody>
      </p:sp>
      <p:sp>
        <p:nvSpPr>
          <p:cNvPr id="10" name="TextBox 9">
            <a:extLst>
              <a:ext uri="{FF2B5EF4-FFF2-40B4-BE49-F238E27FC236}">
                <a16:creationId xmlns:a16="http://schemas.microsoft.com/office/drawing/2014/main" id="{7C2075CB-C685-D3A6-7563-3D471B916897}"/>
              </a:ext>
            </a:extLst>
          </p:cNvPr>
          <p:cNvSpPr txBox="1"/>
          <p:nvPr/>
        </p:nvSpPr>
        <p:spPr>
          <a:xfrm>
            <a:off x="6297611" y="1046714"/>
            <a:ext cx="5433134" cy="1323439"/>
          </a:xfrm>
          <a:prstGeom prst="rect">
            <a:avLst/>
          </a:prstGeom>
          <a:noFill/>
        </p:spPr>
        <p:txBody>
          <a:bodyPr wrap="square" rtlCol="0">
            <a:spAutoFit/>
          </a:bodyPr>
          <a:lstStyle/>
          <a:p>
            <a:pPr algn="ctr"/>
            <a:r>
              <a:rPr lang="en-US" dirty="0"/>
              <a:t>A Trusted Partner</a:t>
            </a:r>
          </a:p>
          <a:p>
            <a:pPr algn="ctr"/>
            <a:r>
              <a:rPr lang="en-US" sz="2400" dirty="0">
                <a:latin typeface="+mn-lt"/>
              </a:rPr>
              <a:t>Works as expected by </a:t>
            </a:r>
            <a:r>
              <a:rPr lang="en-US" sz="2400" i="1" dirty="0">
                <a:latin typeface="+mn-lt"/>
              </a:rPr>
              <a:t>adapting to do the right thing</a:t>
            </a:r>
            <a:r>
              <a:rPr lang="en-US" sz="2400" dirty="0">
                <a:latin typeface="+mn-lt"/>
              </a:rPr>
              <a:t> based on context and situation</a:t>
            </a:r>
          </a:p>
        </p:txBody>
      </p:sp>
      <p:sp>
        <p:nvSpPr>
          <p:cNvPr id="11" name="TextBox 10">
            <a:extLst>
              <a:ext uri="{FF2B5EF4-FFF2-40B4-BE49-F238E27FC236}">
                <a16:creationId xmlns:a16="http://schemas.microsoft.com/office/drawing/2014/main" id="{522E72B4-6DA2-3AC9-65E7-AE9701C5E9F7}"/>
              </a:ext>
            </a:extLst>
          </p:cNvPr>
          <p:cNvSpPr txBox="1"/>
          <p:nvPr/>
        </p:nvSpPr>
        <p:spPr>
          <a:xfrm>
            <a:off x="6297611" y="5380238"/>
            <a:ext cx="5433134" cy="830997"/>
          </a:xfrm>
          <a:prstGeom prst="rect">
            <a:avLst/>
          </a:prstGeom>
          <a:noFill/>
        </p:spPr>
        <p:txBody>
          <a:bodyPr wrap="square" rtlCol="0">
            <a:spAutoFit/>
          </a:bodyPr>
          <a:lstStyle/>
          <a:p>
            <a:pPr algn="ctr"/>
            <a:r>
              <a:rPr lang="en-US" sz="2400" dirty="0">
                <a:latin typeface="+mn-lt"/>
              </a:rPr>
              <a:t>DARPA’s </a:t>
            </a:r>
            <a:r>
              <a:rPr lang="en-US" sz="2400" dirty="0" err="1">
                <a:latin typeface="+mn-lt"/>
              </a:rPr>
              <a:t>AlphaDogfight</a:t>
            </a:r>
            <a:r>
              <a:rPr lang="en-US" sz="2400" dirty="0">
                <a:latin typeface="+mn-lt"/>
              </a:rPr>
              <a:t> points the way to a future AI wingman</a:t>
            </a:r>
          </a:p>
        </p:txBody>
      </p:sp>
      <p:sp>
        <p:nvSpPr>
          <p:cNvPr id="3" name="TextBox 2">
            <a:extLst>
              <a:ext uri="{FF2B5EF4-FFF2-40B4-BE49-F238E27FC236}">
                <a16:creationId xmlns:a16="http://schemas.microsoft.com/office/drawing/2014/main" id="{4A494E78-9A14-BE78-1203-A515467E0826}"/>
              </a:ext>
            </a:extLst>
          </p:cNvPr>
          <p:cNvSpPr txBox="1"/>
          <p:nvPr/>
        </p:nvSpPr>
        <p:spPr>
          <a:xfrm>
            <a:off x="4049812" y="5358248"/>
            <a:ext cx="2253673" cy="1200329"/>
          </a:xfrm>
          <a:prstGeom prst="rect">
            <a:avLst/>
          </a:prstGeom>
          <a:noFill/>
        </p:spPr>
        <p:txBody>
          <a:bodyPr wrap="square" rtlCol="0">
            <a:spAutoFit/>
          </a:bodyPr>
          <a:lstStyle/>
          <a:p>
            <a:pPr algn="ctr"/>
            <a:r>
              <a:rPr lang="en-US" sz="2400" dirty="0">
                <a:latin typeface="+mn-lt"/>
              </a:rPr>
              <a:t>Trusted:</a:t>
            </a:r>
          </a:p>
          <a:p>
            <a:pPr algn="ctr"/>
            <a:r>
              <a:rPr lang="en-US" sz="2400" dirty="0">
                <a:latin typeface="+mn-lt"/>
              </a:rPr>
              <a:t>Predictable</a:t>
            </a:r>
          </a:p>
          <a:p>
            <a:pPr algn="ctr"/>
            <a:r>
              <a:rPr lang="en-US" sz="2400" dirty="0">
                <a:latin typeface="+mn-lt"/>
              </a:rPr>
              <a:t>Dependable</a:t>
            </a:r>
          </a:p>
        </p:txBody>
      </p:sp>
      <p:sp>
        <p:nvSpPr>
          <p:cNvPr id="4" name="Arrow: Right 3">
            <a:extLst>
              <a:ext uri="{FF2B5EF4-FFF2-40B4-BE49-F238E27FC236}">
                <a16:creationId xmlns:a16="http://schemas.microsoft.com/office/drawing/2014/main" id="{4826093C-5469-D210-FB07-F4AC4F0ABAC2}"/>
              </a:ext>
            </a:extLst>
          </p:cNvPr>
          <p:cNvSpPr/>
          <p:nvPr/>
        </p:nvSpPr>
        <p:spPr bwMode="auto">
          <a:xfrm>
            <a:off x="5983393" y="5900630"/>
            <a:ext cx="411662" cy="374293"/>
          </a:xfrm>
          <a:prstGeom prst="rightArrow">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Arrow: Right 4">
            <a:extLst>
              <a:ext uri="{FF2B5EF4-FFF2-40B4-BE49-F238E27FC236}">
                <a16:creationId xmlns:a16="http://schemas.microsoft.com/office/drawing/2014/main" id="{66718075-C1B0-D903-4E6A-E2977BF8AF6A}"/>
              </a:ext>
            </a:extLst>
          </p:cNvPr>
          <p:cNvSpPr/>
          <p:nvPr/>
        </p:nvSpPr>
        <p:spPr bwMode="auto">
          <a:xfrm flipH="1">
            <a:off x="3945581" y="5900630"/>
            <a:ext cx="411662" cy="374293"/>
          </a:xfrm>
          <a:prstGeom prst="rightArrow">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7" name="Picture 2">
            <a:extLst>
              <a:ext uri="{FF2B5EF4-FFF2-40B4-BE49-F238E27FC236}">
                <a16:creationId xmlns:a16="http://schemas.microsoft.com/office/drawing/2014/main" id="{063341F7-F82F-D3B2-5A2C-BECDE27BFD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563" y="2370153"/>
            <a:ext cx="40132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14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7427-04E1-83B4-E779-2F78E42A6671}"/>
              </a:ext>
            </a:extLst>
          </p:cNvPr>
          <p:cNvSpPr>
            <a:spLocks noGrp="1"/>
          </p:cNvSpPr>
          <p:nvPr>
            <p:ph type="title"/>
          </p:nvPr>
        </p:nvSpPr>
        <p:spPr/>
        <p:txBody>
          <a:bodyPr/>
          <a:lstStyle/>
          <a:p>
            <a:r>
              <a:rPr lang="en-US" dirty="0"/>
              <a:t>Defining Trust</a:t>
            </a:r>
          </a:p>
        </p:txBody>
      </p:sp>
      <p:sp>
        <p:nvSpPr>
          <p:cNvPr id="3" name="Content Placeholder 2">
            <a:extLst>
              <a:ext uri="{FF2B5EF4-FFF2-40B4-BE49-F238E27FC236}">
                <a16:creationId xmlns:a16="http://schemas.microsoft.com/office/drawing/2014/main" id="{8B5F47FA-0812-4FF0-C31C-EFDA9E21A964}"/>
              </a:ext>
            </a:extLst>
          </p:cNvPr>
          <p:cNvSpPr>
            <a:spLocks noGrp="1"/>
          </p:cNvSpPr>
          <p:nvPr>
            <p:ph sz="quarter" idx="11"/>
          </p:nvPr>
        </p:nvSpPr>
        <p:spPr/>
        <p:txBody>
          <a:bodyPr>
            <a:normAutofit fontScale="92500" lnSpcReduction="10000"/>
          </a:bodyPr>
          <a:lstStyle/>
          <a:p>
            <a:r>
              <a:rPr lang="en-US" dirty="0"/>
              <a:t>Trust: choosing to give someone else control</a:t>
            </a:r>
          </a:p>
          <a:p>
            <a:pPr lvl="1"/>
            <a:endParaRPr lang="en-US" dirty="0"/>
          </a:p>
          <a:p>
            <a:r>
              <a:rPr lang="en-US" dirty="0"/>
              <a:t>Trust arises from a belief that another person has:</a:t>
            </a:r>
          </a:p>
          <a:p>
            <a:pPr lvl="1"/>
            <a:r>
              <a:rPr lang="en-US" dirty="0"/>
              <a:t>Ability</a:t>
            </a:r>
          </a:p>
          <a:p>
            <a:pPr lvl="1"/>
            <a:r>
              <a:rPr lang="en-US" dirty="0"/>
              <a:t>Integrity</a:t>
            </a:r>
          </a:p>
          <a:p>
            <a:pPr lvl="1"/>
            <a:r>
              <a:rPr lang="en-US" dirty="0"/>
              <a:t>Benevolence</a:t>
            </a:r>
          </a:p>
          <a:p>
            <a:pPr lvl="1"/>
            <a:endParaRPr lang="en-US" dirty="0"/>
          </a:p>
          <a:p>
            <a:r>
              <a:rPr lang="en-US" dirty="0"/>
              <a:t>Trust in AI should have a similar basis:</a:t>
            </a:r>
          </a:p>
          <a:p>
            <a:pPr lvl="1"/>
            <a:r>
              <a:rPr lang="en-US" dirty="0"/>
              <a:t>The AI is useful for a task</a:t>
            </a:r>
          </a:p>
          <a:p>
            <a:pPr lvl="1"/>
            <a:r>
              <a:rPr lang="en-US" dirty="0"/>
              <a:t>The AI is reliable in certain circumstances</a:t>
            </a:r>
          </a:p>
          <a:p>
            <a:pPr lvl="1"/>
            <a:r>
              <a:rPr lang="en-US" dirty="0"/>
              <a:t>The AI is aligned with the user’s decision-making process and values</a:t>
            </a:r>
          </a:p>
          <a:p>
            <a:pPr lvl="1"/>
            <a:endParaRPr lang="en-US" dirty="0"/>
          </a:p>
          <a:p>
            <a:r>
              <a:rPr lang="en-US" dirty="0"/>
              <a:t>We’ll dive deep on definitions of trust later today</a:t>
            </a:r>
          </a:p>
        </p:txBody>
      </p:sp>
    </p:spTree>
    <p:extLst>
      <p:ext uri="{BB962C8B-B14F-4D97-AF65-F5344CB8AC3E}">
        <p14:creationId xmlns:p14="http://schemas.microsoft.com/office/powerpoint/2010/main" val="2741835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A76B-F415-917D-F1B0-508DEA7E5B8F}"/>
              </a:ext>
            </a:extLst>
          </p:cNvPr>
          <p:cNvSpPr>
            <a:spLocks noGrp="1"/>
          </p:cNvSpPr>
          <p:nvPr>
            <p:ph type="title"/>
          </p:nvPr>
        </p:nvSpPr>
        <p:spPr/>
        <p:txBody>
          <a:bodyPr/>
          <a:lstStyle/>
          <a:p>
            <a:r>
              <a:rPr lang="en-US" dirty="0"/>
              <a:t>But in Practice AI Is Imperfect</a:t>
            </a:r>
          </a:p>
        </p:txBody>
      </p:sp>
      <p:sp>
        <p:nvSpPr>
          <p:cNvPr id="3" name="Content Placeholder 2">
            <a:extLst>
              <a:ext uri="{FF2B5EF4-FFF2-40B4-BE49-F238E27FC236}">
                <a16:creationId xmlns:a16="http://schemas.microsoft.com/office/drawing/2014/main" id="{5F848A42-54B4-9850-2D9E-07C527FC377F}"/>
              </a:ext>
            </a:extLst>
          </p:cNvPr>
          <p:cNvSpPr>
            <a:spLocks noGrp="1"/>
          </p:cNvSpPr>
          <p:nvPr>
            <p:ph sz="quarter" idx="11"/>
          </p:nvPr>
        </p:nvSpPr>
        <p:spPr/>
        <p:txBody>
          <a:bodyPr/>
          <a:lstStyle/>
          <a:p>
            <a:r>
              <a:rPr lang="en-US" dirty="0"/>
              <a:t>AI missing an ability</a:t>
            </a:r>
          </a:p>
          <a:p>
            <a:pPr lvl="1"/>
            <a:r>
              <a:rPr lang="en-US" dirty="0"/>
              <a:t>A chat AI might answer questions or even write code, but make errors in basic math</a:t>
            </a:r>
          </a:p>
          <a:p>
            <a:pPr lvl="1"/>
            <a:r>
              <a:rPr lang="en-US" dirty="0"/>
              <a:t>E.g., “103 can be divided evenly by 3 and by 101, so it is not a prime number.”</a:t>
            </a:r>
          </a:p>
          <a:p>
            <a:pPr>
              <a:spcBef>
                <a:spcPts val="1200"/>
              </a:spcBef>
            </a:pPr>
            <a:r>
              <a:rPr lang="en-US" dirty="0"/>
              <a:t>AI not reliable in a situation</a:t>
            </a:r>
          </a:p>
          <a:p>
            <a:pPr lvl="1"/>
            <a:r>
              <a:rPr lang="en-US" dirty="0"/>
              <a:t>The first pedestrian fatality with a self-driving car</a:t>
            </a:r>
          </a:p>
          <a:p>
            <a:pPr lvl="1"/>
            <a:r>
              <a:rPr lang="en-US" dirty="0"/>
              <a:t>Contributing factors: nighttime, person outside crosswalk, person walking a bike</a:t>
            </a:r>
          </a:p>
          <a:p>
            <a:pPr>
              <a:spcBef>
                <a:spcPts val="1200"/>
              </a:spcBef>
            </a:pPr>
            <a:r>
              <a:rPr lang="en-US" dirty="0"/>
              <a:t>AI biased or unethical</a:t>
            </a:r>
          </a:p>
          <a:p>
            <a:pPr lvl="1"/>
            <a:r>
              <a:rPr lang="en-US" dirty="0"/>
              <a:t>A hospital used commercial AI to guide health decisions</a:t>
            </a:r>
          </a:p>
          <a:p>
            <a:pPr lvl="1"/>
            <a:r>
              <a:rPr lang="en-US" dirty="0"/>
              <a:t>The AI was trained on prior decisions. Race was never an input</a:t>
            </a:r>
          </a:p>
          <a:p>
            <a:pPr lvl="1"/>
            <a:r>
              <a:rPr lang="en-US" dirty="0"/>
              <a:t>However, the AI gave Black patients extra care less than half as often as White patients</a:t>
            </a:r>
          </a:p>
        </p:txBody>
      </p:sp>
      <p:sp>
        <p:nvSpPr>
          <p:cNvPr id="5" name="TextBox 4">
            <a:extLst>
              <a:ext uri="{FF2B5EF4-FFF2-40B4-BE49-F238E27FC236}">
                <a16:creationId xmlns:a16="http://schemas.microsoft.com/office/drawing/2014/main" id="{7AABF93E-DC4D-3BD5-DCF6-3AC45F8BB7B3}"/>
              </a:ext>
            </a:extLst>
          </p:cNvPr>
          <p:cNvSpPr txBox="1"/>
          <p:nvPr/>
        </p:nvSpPr>
        <p:spPr>
          <a:xfrm>
            <a:off x="3551383" y="6273225"/>
            <a:ext cx="5089235" cy="584775"/>
          </a:xfrm>
          <a:prstGeom prst="rect">
            <a:avLst/>
          </a:prstGeom>
          <a:noFill/>
        </p:spPr>
        <p:txBody>
          <a:bodyPr wrap="square" rtlCol="0">
            <a:spAutoFit/>
          </a:bodyPr>
          <a:lstStyle/>
          <a:p>
            <a:pPr indent="-457200" algn="l">
              <a:buFont typeface="Arial" panose="020B0604020202020204" pitchFamily="34" charset="0"/>
              <a:buChar char="•"/>
              <a:tabLst>
                <a:tab pos="457200" algn="l"/>
              </a:tabLst>
            </a:pPr>
            <a:r>
              <a:rPr lang="en-US" sz="800" b="0" i="0" dirty="0" err="1">
                <a:effectLst/>
                <a:latin typeface="Arial" panose="020B0604020202020204" pitchFamily="34" charset="0"/>
              </a:rPr>
              <a:t>Borji</a:t>
            </a:r>
            <a:r>
              <a:rPr lang="en-US" sz="800" b="0" i="0" dirty="0">
                <a:effectLst/>
                <a:latin typeface="Arial" panose="020B0604020202020204" pitchFamily="34" charset="0"/>
              </a:rPr>
              <a:t>, Ali. "A categorical archive of </a:t>
            </a:r>
            <a:r>
              <a:rPr lang="en-US" sz="800" b="0" i="0" dirty="0" err="1">
                <a:effectLst/>
                <a:latin typeface="Arial" panose="020B0604020202020204" pitchFamily="34" charset="0"/>
              </a:rPr>
              <a:t>ChatGPT</a:t>
            </a:r>
            <a:r>
              <a:rPr lang="en-US" sz="800" b="0" i="0" dirty="0">
                <a:effectLst/>
                <a:latin typeface="Arial" panose="020B0604020202020204" pitchFamily="34" charset="0"/>
              </a:rPr>
              <a:t> failures." </a:t>
            </a:r>
            <a:r>
              <a:rPr lang="en-US" sz="800" b="0" i="1" dirty="0" err="1">
                <a:effectLst/>
                <a:latin typeface="Arial" panose="020B0604020202020204" pitchFamily="34" charset="0"/>
              </a:rPr>
              <a:t>arXiv</a:t>
            </a:r>
            <a:r>
              <a:rPr lang="en-US" sz="800" b="0" i="1" dirty="0">
                <a:effectLst/>
                <a:latin typeface="Arial" panose="020B0604020202020204" pitchFamily="34" charset="0"/>
              </a:rPr>
              <a:t> preprint arXiv:2302.03494</a:t>
            </a:r>
            <a:r>
              <a:rPr lang="en-US" sz="800" b="0" i="0" dirty="0">
                <a:effectLst/>
                <a:latin typeface="Arial" panose="020B0604020202020204" pitchFamily="34" charset="0"/>
              </a:rPr>
              <a:t> (2023).</a:t>
            </a:r>
            <a:endParaRPr lang="en-US" sz="800" b="0" i="0" dirty="0">
              <a:effectLst/>
              <a:latin typeface="roboto"/>
            </a:endParaRPr>
          </a:p>
          <a:p>
            <a:pPr indent="-457200" algn="l">
              <a:buFont typeface="Arial" panose="020B0604020202020204" pitchFamily="34" charset="0"/>
              <a:buChar char="•"/>
              <a:tabLst>
                <a:tab pos="457200" algn="l"/>
              </a:tabLst>
            </a:pPr>
            <a:r>
              <a:rPr lang="en-US" sz="800" dirty="0">
                <a:latin typeface="roboto"/>
              </a:rPr>
              <a:t>NTSB report at https://data.ntsb.gov/Docket/?NTSBNumber=HWY18MH010</a:t>
            </a:r>
          </a:p>
          <a:p>
            <a:pPr indent="-457200" algn="l">
              <a:buFont typeface="Arial" panose="020B0604020202020204" pitchFamily="34" charset="0"/>
              <a:buChar char="•"/>
              <a:tabLst>
                <a:tab pos="457200" algn="l"/>
              </a:tabLst>
            </a:pPr>
            <a:r>
              <a:rPr lang="en-US" sz="800" b="0" i="0" dirty="0">
                <a:effectLst/>
                <a:latin typeface="roboto"/>
              </a:rPr>
              <a:t>Obermeyer et al., Dissecting racial bias in an algorithm used to manage the health of populations. </a:t>
            </a:r>
            <a:r>
              <a:rPr lang="en-US" sz="800" b="0" i="1" dirty="0">
                <a:effectLst/>
                <a:latin typeface="roboto"/>
              </a:rPr>
              <a:t>Science </a:t>
            </a:r>
            <a:r>
              <a:rPr lang="en-US" sz="800" b="1" i="0" dirty="0">
                <a:effectLst/>
                <a:latin typeface="roboto"/>
              </a:rPr>
              <a:t>366</a:t>
            </a:r>
            <a:r>
              <a:rPr lang="en-US" sz="800" b="0" i="0" dirty="0">
                <a:effectLst/>
                <a:latin typeface="roboto"/>
              </a:rPr>
              <a:t>,447-453(2019).DOI:</a:t>
            </a:r>
            <a:r>
              <a:rPr lang="en-US" sz="800" b="0" i="0" u="none" strike="noStrike" dirty="0">
                <a:effectLst/>
                <a:latin typeface="roboto"/>
                <a:hlinkClick r:id="rId2">
                  <a:extLst>
                    <a:ext uri="{A12FA001-AC4F-418D-AE19-62706E023703}">
                      <ahyp:hlinkClr xmlns:ahyp="http://schemas.microsoft.com/office/drawing/2018/hyperlinkcolor" val="tx"/>
                    </a:ext>
                  </a:extLst>
                </a:hlinkClick>
              </a:rPr>
              <a:t>10.1126/science.aax2342</a:t>
            </a:r>
            <a:endParaRPr lang="en-US" sz="800" dirty="0">
              <a:latin typeface="+mn-lt"/>
            </a:endParaRPr>
          </a:p>
        </p:txBody>
      </p:sp>
    </p:spTree>
    <p:extLst>
      <p:ext uri="{BB962C8B-B14F-4D97-AF65-F5344CB8AC3E}">
        <p14:creationId xmlns:p14="http://schemas.microsoft.com/office/powerpoint/2010/main" val="360211316"/>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ustom 1">
      <a:majorFont>
        <a:latin typeface="Tahom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txDef>
      <a:spPr>
        <a:noFill/>
      </a:spPr>
      <a:bodyPr wrap="square" rtlCol="0">
        <a:spAutoFit/>
      </a:bodyPr>
      <a:lstStyle>
        <a:defPPr algn="l">
          <a:defRPr sz="2400" dirty="0" smtClean="0">
            <a:latin typeface="+mn-lt"/>
          </a:defRPr>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9fe2c470-4402-4ed1-bf5f-e1a54367cd52}" enabled="1" method="Privileged" siteId="{e8520b93-4e79-4c54-9a70-feb96b1116e8}" contentBits="0" removed="0"/>
</clbl:labelList>
</file>

<file path=docProps/app.xml><?xml version="1.0" encoding="utf-8"?>
<Properties xmlns="http://schemas.openxmlformats.org/officeDocument/2006/extended-properties" xmlns:vt="http://schemas.openxmlformats.org/officeDocument/2006/docPropsVTypes">
  <Template/>
  <TotalTime>7537</TotalTime>
  <Words>8461</Words>
  <Application>Microsoft Office PowerPoint</Application>
  <PresentationFormat>Widescreen</PresentationFormat>
  <Paragraphs>1154</Paragraphs>
  <Slides>69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Arial Narrow</vt:lpstr>
      <vt:lpstr>Calibri</vt:lpstr>
      <vt:lpstr>Courier New</vt:lpstr>
      <vt:lpstr>roboto</vt:lpstr>
      <vt:lpstr>Tahoma</vt:lpstr>
      <vt:lpstr>Wingdings</vt:lpstr>
      <vt:lpstr>Blends</vt:lpstr>
      <vt:lpstr>PowerPoint Presentation</vt:lpstr>
      <vt:lpstr>Tutorial Outline</vt:lpstr>
      <vt:lpstr>Learning Objectives</vt:lpstr>
      <vt:lpstr>Audience</vt:lpstr>
      <vt:lpstr>Speaker Introductions</vt:lpstr>
      <vt:lpstr>AI Force Multipliers for MS&amp;T</vt:lpstr>
      <vt:lpstr>AI as a Trusted Partner</vt:lpstr>
      <vt:lpstr>Defining Trust</vt:lpstr>
      <vt:lpstr>But in Practice AI Is Imperfect</vt:lpstr>
      <vt:lpstr>Over-trust and Under-trust</vt:lpstr>
      <vt:lpstr>Trust Is Key to Training and Simulation</vt:lpstr>
      <vt:lpstr>Simulation and Training Are Key to Trust</vt:lpstr>
      <vt:lpstr>Key Concepts</vt:lpstr>
      <vt:lpstr>Related Concepts</vt:lpstr>
      <vt:lpstr>Related Concepts</vt:lpstr>
      <vt:lpstr>Related Concepts</vt:lpstr>
      <vt:lpstr>Related Concepts</vt:lpstr>
      <vt:lpstr>How and Why We Trust People</vt:lpstr>
      <vt:lpstr>How and Why We Trust People</vt:lpstr>
      <vt:lpstr>How and Why We Trust People</vt:lpstr>
      <vt:lpstr>Trust Frameworks: Ajzen &amp; Fishbein</vt:lpstr>
      <vt:lpstr>Trust Frameworks: Lee &amp; See</vt:lpstr>
      <vt:lpstr>Trust Frameworks: Hoff &amp; Bashir</vt:lpstr>
      <vt:lpstr>Commonalities of Trust Frameworks</vt:lpstr>
      <vt:lpstr>Trust Frameworks: Chiou &amp; Lee</vt:lpstr>
      <vt:lpstr>Trust and Transparency: Chen et al.</vt:lpstr>
      <vt:lpstr>Trust and Transparency: Lyons et al.</vt:lpstr>
      <vt:lpstr>Requirements for Trustworthy AI</vt:lpstr>
      <vt:lpstr>Requirements for Trustable AI</vt:lpstr>
      <vt:lpstr>Assessment Guidelines and Playbooks</vt:lpstr>
      <vt:lpstr>Example Guidelines</vt:lpstr>
      <vt:lpstr>Subjective Measures of Trust in AI</vt:lpstr>
      <vt:lpstr>Example Subjective Measures</vt:lpstr>
      <vt:lpstr>Objective Measures</vt:lpstr>
      <vt:lpstr>Behavioral Measures</vt:lpstr>
      <vt:lpstr>Physiological Measures</vt:lpstr>
      <vt:lpstr>Trust Calibration</vt:lpstr>
      <vt:lpstr>HMI Manipulations for Trust Calibration</vt:lpstr>
      <vt:lpstr>HMI Politeness</vt:lpstr>
      <vt:lpstr>Case Study</vt:lpstr>
      <vt:lpstr>Case Study</vt:lpstr>
      <vt:lpstr>Case Study</vt:lpstr>
      <vt:lpstr>Case Study</vt:lpstr>
      <vt:lpstr>Case Study</vt:lpstr>
      <vt:lpstr>Assessment Design</vt:lpstr>
      <vt:lpstr>Assessment Design</vt:lpstr>
      <vt:lpstr>Analysis</vt:lpstr>
      <vt:lpstr>Analysis</vt:lpstr>
      <vt:lpstr>Analysis</vt:lpstr>
      <vt:lpstr>Analysis</vt:lpstr>
      <vt:lpstr>Analysis Implications</vt:lpstr>
      <vt:lpstr>Case Study</vt:lpstr>
      <vt:lpstr>Assessment Design</vt:lpstr>
      <vt:lpstr>Assessment Design</vt:lpstr>
      <vt:lpstr>Assessment Design</vt:lpstr>
      <vt:lpstr>Assessment Design</vt:lpstr>
      <vt:lpstr>AI Transparency Elements</vt:lpstr>
      <vt:lpstr>Analysis</vt:lpstr>
      <vt:lpstr>Analysis</vt:lpstr>
      <vt:lpstr>Analysis Implications</vt:lpstr>
      <vt:lpstr>The Future of Trust</vt:lpstr>
      <vt:lpstr>US DoD</vt:lpstr>
      <vt:lpstr>US Federal Government</vt:lpstr>
      <vt:lpstr>International</vt:lpstr>
      <vt:lpstr>Technical Standards</vt:lpstr>
      <vt:lpstr>Research and Development</vt:lpstr>
      <vt:lpstr>Training and Education</vt:lpstr>
      <vt:lpstr>Learning Objectives</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Mike van Lent</cp:lastModifiedBy>
  <cp:revision>50</cp:revision>
  <cp:lastPrinted>1601-01-01T00:00:00Z</cp:lastPrinted>
  <dcterms:created xsi:type="dcterms:W3CDTF">2016-03-29T15:29:36Z</dcterms:created>
  <dcterms:modified xsi:type="dcterms:W3CDTF">2023-11-09T17:27:30Z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