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77"/>
  </p:notesMasterIdLst>
  <p:handoutMasterIdLst>
    <p:handoutMasterId r:id="rId78"/>
  </p:handoutMasterIdLst>
  <p:sldIdLst>
    <p:sldId id="289" r:id="rId5"/>
    <p:sldId id="303" r:id="rId6"/>
    <p:sldId id="398" r:id="rId7"/>
    <p:sldId id="338" r:id="rId8"/>
    <p:sldId id="348" r:id="rId9"/>
    <p:sldId id="349" r:id="rId10"/>
    <p:sldId id="304" r:id="rId11"/>
    <p:sldId id="351" r:id="rId12"/>
    <p:sldId id="306" r:id="rId13"/>
    <p:sldId id="352" r:id="rId14"/>
    <p:sldId id="353" r:id="rId15"/>
    <p:sldId id="307" r:id="rId16"/>
    <p:sldId id="355" r:id="rId17"/>
    <p:sldId id="394" r:id="rId18"/>
    <p:sldId id="357" r:id="rId19"/>
    <p:sldId id="358" r:id="rId20"/>
    <p:sldId id="359" r:id="rId21"/>
    <p:sldId id="311" r:id="rId22"/>
    <p:sldId id="360" r:id="rId23"/>
    <p:sldId id="361" r:id="rId24"/>
    <p:sldId id="362" r:id="rId25"/>
    <p:sldId id="312" r:id="rId26"/>
    <p:sldId id="313" r:id="rId27"/>
    <p:sldId id="370" r:id="rId28"/>
    <p:sldId id="369" r:id="rId29"/>
    <p:sldId id="368" r:id="rId30"/>
    <p:sldId id="367" r:id="rId31"/>
    <p:sldId id="366" r:id="rId32"/>
    <p:sldId id="365" r:id="rId33"/>
    <p:sldId id="364" r:id="rId34"/>
    <p:sldId id="363" r:id="rId35"/>
    <p:sldId id="371" r:id="rId36"/>
    <p:sldId id="339" r:id="rId37"/>
    <p:sldId id="315" r:id="rId38"/>
    <p:sldId id="372" r:id="rId39"/>
    <p:sldId id="346" r:id="rId40"/>
    <p:sldId id="376" r:id="rId41"/>
    <p:sldId id="377" r:id="rId42"/>
    <p:sldId id="378" r:id="rId43"/>
    <p:sldId id="379" r:id="rId44"/>
    <p:sldId id="395" r:id="rId45"/>
    <p:sldId id="396" r:id="rId46"/>
    <p:sldId id="397" r:id="rId47"/>
    <p:sldId id="380" r:id="rId48"/>
    <p:sldId id="318" r:id="rId49"/>
    <p:sldId id="319" r:id="rId50"/>
    <p:sldId id="382" r:id="rId51"/>
    <p:sldId id="383" r:id="rId52"/>
    <p:sldId id="381" r:id="rId53"/>
    <p:sldId id="384" r:id="rId54"/>
    <p:sldId id="341" r:id="rId55"/>
    <p:sldId id="321" r:id="rId56"/>
    <p:sldId id="385" r:id="rId57"/>
    <p:sldId id="386" r:id="rId58"/>
    <p:sldId id="320" r:id="rId59"/>
    <p:sldId id="387" r:id="rId60"/>
    <p:sldId id="388" r:id="rId61"/>
    <p:sldId id="342" r:id="rId62"/>
    <p:sldId id="322" r:id="rId63"/>
    <p:sldId id="325" r:id="rId64"/>
    <p:sldId id="327" r:id="rId65"/>
    <p:sldId id="389" r:id="rId66"/>
    <p:sldId id="390" r:id="rId67"/>
    <p:sldId id="391" r:id="rId68"/>
    <p:sldId id="392" r:id="rId69"/>
    <p:sldId id="329" r:id="rId70"/>
    <p:sldId id="330" r:id="rId71"/>
    <p:sldId id="331" r:id="rId72"/>
    <p:sldId id="335" r:id="rId73"/>
    <p:sldId id="393" r:id="rId74"/>
    <p:sldId id="347" r:id="rId75"/>
    <p:sldId id="337" r:id="rId76"/>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D87485-3022-D396-D416-D6D8C4DF17E0}" name="Blake Johnson" initials="BJ" userId="S::blake.johnson@soartech.com::a328c421-ed5a-49e5-a2c9-e857a28f9ab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22458A"/>
    <a:srgbClr val="2B56AB"/>
    <a:srgbClr val="0033CC"/>
    <a:srgbClr val="3366CC"/>
    <a:srgbClr val="0066CC"/>
    <a:srgbClr val="F77B0B"/>
    <a:srgbClr val="B2F50B"/>
    <a:srgbClr val="F88C2A"/>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CAF4E8-9E75-4A52-89FA-6F38CEDA8630}" v="18" dt="2023-11-15T14:25:29.5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402" autoAdjust="0"/>
  </p:normalViewPr>
  <p:slideViewPr>
    <p:cSldViewPr snapToGrid="0">
      <p:cViewPr varScale="1">
        <p:scale>
          <a:sx n="88" d="100"/>
          <a:sy n="88" d="100"/>
        </p:scale>
        <p:origin x="576" y="3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microsoft.com/office/2015/10/relationships/revisionInfo" Target="revisionInfo.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ndy Jones" userId="fe485b85-eb72-4bea-b0a2-a0c5309cac0d" providerId="ADAL" clId="{544FE9BA-FBCC-432B-95AD-B6FF4F68C46B}"/>
    <pc:docChg chg="custSel delSld modSld sldOrd">
      <pc:chgData name="Randy Jones" userId="fe485b85-eb72-4bea-b0a2-a0c5309cac0d" providerId="ADAL" clId="{544FE9BA-FBCC-432B-95AD-B6FF4F68C46B}" dt="2023-10-23T17:53:15.747" v="58" actId="2696"/>
      <pc:docMkLst>
        <pc:docMk/>
      </pc:docMkLst>
      <pc:sldChg chg="del">
        <pc:chgData name="Randy Jones" userId="fe485b85-eb72-4bea-b0a2-a0c5309cac0d" providerId="ADAL" clId="{544FE9BA-FBCC-432B-95AD-B6FF4F68C46B}" dt="2023-10-23T17:45:56.983" v="24" actId="2696"/>
        <pc:sldMkLst>
          <pc:docMk/>
          <pc:sldMk cId="1934764583" sldId="305"/>
        </pc:sldMkLst>
      </pc:sldChg>
      <pc:sldChg chg="delSp modSp mod modAnim">
        <pc:chgData name="Randy Jones" userId="fe485b85-eb72-4bea-b0a2-a0c5309cac0d" providerId="ADAL" clId="{544FE9BA-FBCC-432B-95AD-B6FF4F68C46B}" dt="2023-10-18T17:09:37.865" v="6" actId="1076"/>
        <pc:sldMkLst>
          <pc:docMk/>
          <pc:sldMk cId="4237167828" sldId="307"/>
        </pc:sldMkLst>
        <pc:spChg chg="mod">
          <ac:chgData name="Randy Jones" userId="fe485b85-eb72-4bea-b0a2-a0c5309cac0d" providerId="ADAL" clId="{544FE9BA-FBCC-432B-95AD-B6FF4F68C46B}" dt="2023-10-18T17:09:29.219" v="5" actId="20577"/>
          <ac:spMkLst>
            <pc:docMk/>
            <pc:sldMk cId="4237167828" sldId="307"/>
            <ac:spMk id="3" creationId="{8B3812C1-BE0B-484D-A6B6-27D99A545143}"/>
          </ac:spMkLst>
        </pc:spChg>
        <pc:picChg chg="mod">
          <ac:chgData name="Randy Jones" userId="fe485b85-eb72-4bea-b0a2-a0c5309cac0d" providerId="ADAL" clId="{544FE9BA-FBCC-432B-95AD-B6FF4F68C46B}" dt="2023-10-18T17:09:37.865" v="6" actId="1076"/>
          <ac:picMkLst>
            <pc:docMk/>
            <pc:sldMk cId="4237167828" sldId="307"/>
            <ac:picMk id="5" creationId="{0021B325-ED42-2F16-3759-E7A0E4959516}"/>
          </ac:picMkLst>
        </pc:picChg>
        <pc:picChg chg="del">
          <ac:chgData name="Randy Jones" userId="fe485b85-eb72-4bea-b0a2-a0c5309cac0d" providerId="ADAL" clId="{544FE9BA-FBCC-432B-95AD-B6FF4F68C46B}" dt="2023-10-18T17:09:19.672" v="4" actId="21"/>
          <ac:picMkLst>
            <pc:docMk/>
            <pc:sldMk cId="4237167828" sldId="307"/>
            <ac:picMk id="4100" creationId="{D1276988-C586-D836-512B-7B7BEC5DDECB}"/>
          </ac:picMkLst>
        </pc:picChg>
      </pc:sldChg>
      <pc:sldChg chg="modSp mod modAnim">
        <pc:chgData name="Randy Jones" userId="fe485b85-eb72-4bea-b0a2-a0c5309cac0d" providerId="ADAL" clId="{544FE9BA-FBCC-432B-95AD-B6FF4F68C46B}" dt="2023-10-18T17:12:42.451" v="11"/>
        <pc:sldMkLst>
          <pc:docMk/>
          <pc:sldMk cId="2500591900" sldId="312"/>
        </pc:sldMkLst>
        <pc:spChg chg="mod">
          <ac:chgData name="Randy Jones" userId="fe485b85-eb72-4bea-b0a2-a0c5309cac0d" providerId="ADAL" clId="{544FE9BA-FBCC-432B-95AD-B6FF4F68C46B}" dt="2023-10-18T17:12:27.701" v="8" actId="20577"/>
          <ac:spMkLst>
            <pc:docMk/>
            <pc:sldMk cId="2500591900" sldId="312"/>
            <ac:spMk id="3" creationId="{33C08B13-5748-51D2-ECFA-1D5160A293E4}"/>
          </ac:spMkLst>
        </pc:spChg>
        <pc:picChg chg="mod">
          <ac:chgData name="Randy Jones" userId="fe485b85-eb72-4bea-b0a2-a0c5309cac0d" providerId="ADAL" clId="{544FE9BA-FBCC-432B-95AD-B6FF4F68C46B}" dt="2023-10-18T17:12:32.503" v="9" actId="1076"/>
          <ac:picMkLst>
            <pc:docMk/>
            <pc:sldMk cId="2500591900" sldId="312"/>
            <ac:picMk id="5" creationId="{0A8B429C-455B-E00C-4E42-A0E196DEA5A2}"/>
          </ac:picMkLst>
        </pc:picChg>
        <pc:picChg chg="mod">
          <ac:chgData name="Randy Jones" userId="fe485b85-eb72-4bea-b0a2-a0c5309cac0d" providerId="ADAL" clId="{544FE9BA-FBCC-432B-95AD-B6FF4F68C46B}" dt="2023-10-18T17:12:36.220" v="10" actId="1076"/>
          <ac:picMkLst>
            <pc:docMk/>
            <pc:sldMk cId="2500591900" sldId="312"/>
            <ac:picMk id="9218" creationId="{F7576454-3D0F-B4E5-E290-A3952ECF21AC}"/>
          </ac:picMkLst>
        </pc:picChg>
      </pc:sldChg>
      <pc:sldChg chg="del">
        <pc:chgData name="Randy Jones" userId="fe485b85-eb72-4bea-b0a2-a0c5309cac0d" providerId="ADAL" clId="{544FE9BA-FBCC-432B-95AD-B6FF4F68C46B}" dt="2023-10-18T17:32:21.078" v="20" actId="47"/>
        <pc:sldMkLst>
          <pc:docMk/>
          <pc:sldMk cId="213885213" sldId="316"/>
        </pc:sldMkLst>
      </pc:sldChg>
      <pc:sldChg chg="del">
        <pc:chgData name="Randy Jones" userId="fe485b85-eb72-4bea-b0a2-a0c5309cac0d" providerId="ADAL" clId="{544FE9BA-FBCC-432B-95AD-B6FF4F68C46B}" dt="2023-10-18T17:33:59.078" v="23" actId="2696"/>
        <pc:sldMkLst>
          <pc:docMk/>
          <pc:sldMk cId="2726971748" sldId="317"/>
        </pc:sldMkLst>
      </pc:sldChg>
      <pc:sldChg chg="del">
        <pc:chgData name="Randy Jones" userId="fe485b85-eb72-4bea-b0a2-a0c5309cac0d" providerId="ADAL" clId="{544FE9BA-FBCC-432B-95AD-B6FF4F68C46B}" dt="2023-10-23T17:53:15.747" v="58" actId="2696"/>
        <pc:sldMkLst>
          <pc:docMk/>
          <pc:sldMk cId="3181629472" sldId="323"/>
        </pc:sldMkLst>
      </pc:sldChg>
      <pc:sldChg chg="modAnim">
        <pc:chgData name="Randy Jones" userId="fe485b85-eb72-4bea-b0a2-a0c5309cac0d" providerId="ADAL" clId="{544FE9BA-FBCC-432B-95AD-B6FF4F68C46B}" dt="2023-10-18T17:03:20.386" v="0"/>
        <pc:sldMkLst>
          <pc:docMk/>
          <pc:sldMk cId="1416776062" sldId="338"/>
        </pc:sldMkLst>
      </pc:sldChg>
      <pc:sldChg chg="delSp modSp mod delAnim modAnim">
        <pc:chgData name="Randy Jones" userId="fe485b85-eb72-4bea-b0a2-a0c5309cac0d" providerId="ADAL" clId="{544FE9BA-FBCC-432B-95AD-B6FF4F68C46B}" dt="2023-10-18T17:22:44.147" v="16" actId="478"/>
        <pc:sldMkLst>
          <pc:docMk/>
          <pc:sldMk cId="3454602411" sldId="339"/>
        </pc:sldMkLst>
        <pc:spChg chg="mod">
          <ac:chgData name="Randy Jones" userId="fe485b85-eb72-4bea-b0a2-a0c5309cac0d" providerId="ADAL" clId="{544FE9BA-FBCC-432B-95AD-B6FF4F68C46B}" dt="2023-10-18T17:22:36.223" v="12" actId="20577"/>
          <ac:spMkLst>
            <pc:docMk/>
            <pc:sldMk cId="3454602411" sldId="339"/>
            <ac:spMk id="3" creationId="{5D9B1223-514D-E5D6-4F2C-9940FBFD4027}"/>
          </ac:spMkLst>
        </pc:spChg>
        <pc:spChg chg="del mod">
          <ac:chgData name="Randy Jones" userId="fe485b85-eb72-4bea-b0a2-a0c5309cac0d" providerId="ADAL" clId="{544FE9BA-FBCC-432B-95AD-B6FF4F68C46B}" dt="2023-10-18T17:22:42.565" v="15" actId="478"/>
          <ac:spMkLst>
            <pc:docMk/>
            <pc:sldMk cId="3454602411" sldId="339"/>
            <ac:spMk id="6" creationId="{8B084B1B-8B67-6EB5-E19D-C7AC3EEE4FF3}"/>
          </ac:spMkLst>
        </pc:spChg>
        <pc:picChg chg="del">
          <ac:chgData name="Randy Jones" userId="fe485b85-eb72-4bea-b0a2-a0c5309cac0d" providerId="ADAL" clId="{544FE9BA-FBCC-432B-95AD-B6FF4F68C46B}" dt="2023-10-18T17:22:38.504" v="13" actId="478"/>
          <ac:picMkLst>
            <pc:docMk/>
            <pc:sldMk cId="3454602411" sldId="339"/>
            <ac:picMk id="4" creationId="{71A63E04-D21E-8367-8F09-0E7DBD733FE0}"/>
          </ac:picMkLst>
        </pc:picChg>
        <pc:picChg chg="del">
          <ac:chgData name="Randy Jones" userId="fe485b85-eb72-4bea-b0a2-a0c5309cac0d" providerId="ADAL" clId="{544FE9BA-FBCC-432B-95AD-B6FF4F68C46B}" dt="2023-10-18T17:22:44.147" v="16" actId="478"/>
          <ac:picMkLst>
            <pc:docMk/>
            <pc:sldMk cId="3454602411" sldId="339"/>
            <ac:picMk id="5" creationId="{ACFF1BEC-5EB5-FAEB-FEEC-CADBE5C4CEC1}"/>
          </ac:picMkLst>
        </pc:picChg>
      </pc:sldChg>
      <pc:sldChg chg="modSp mod ord">
        <pc:chgData name="Randy Jones" userId="fe485b85-eb72-4bea-b0a2-a0c5309cac0d" providerId="ADAL" clId="{544FE9BA-FBCC-432B-95AD-B6FF4F68C46B}" dt="2023-10-23T17:50:20.783" v="41" actId="14100"/>
        <pc:sldMkLst>
          <pc:docMk/>
          <pc:sldMk cId="1516434904" sldId="346"/>
        </pc:sldMkLst>
        <pc:spChg chg="mod">
          <ac:chgData name="Randy Jones" userId="fe485b85-eb72-4bea-b0a2-a0c5309cac0d" providerId="ADAL" clId="{544FE9BA-FBCC-432B-95AD-B6FF4F68C46B}" dt="2023-10-23T17:50:20.783" v="41" actId="14100"/>
          <ac:spMkLst>
            <pc:docMk/>
            <pc:sldMk cId="1516434904" sldId="346"/>
            <ac:spMk id="2" creationId="{8B3EA90B-56C3-6B16-A41C-6F48A593E774}"/>
          </ac:spMkLst>
        </pc:spChg>
      </pc:sldChg>
      <pc:sldChg chg="modAnim">
        <pc:chgData name="Randy Jones" userId="fe485b85-eb72-4bea-b0a2-a0c5309cac0d" providerId="ADAL" clId="{544FE9BA-FBCC-432B-95AD-B6FF4F68C46B}" dt="2023-10-18T17:06:10.868" v="1"/>
        <pc:sldMkLst>
          <pc:docMk/>
          <pc:sldMk cId="2338308442" sldId="348"/>
        </pc:sldMkLst>
      </pc:sldChg>
      <pc:sldChg chg="modAnim">
        <pc:chgData name="Randy Jones" userId="fe485b85-eb72-4bea-b0a2-a0c5309cac0d" providerId="ADAL" clId="{544FE9BA-FBCC-432B-95AD-B6FF4F68C46B}" dt="2023-10-18T17:07:09.414" v="3"/>
        <pc:sldMkLst>
          <pc:docMk/>
          <pc:sldMk cId="2918096088" sldId="349"/>
        </pc:sldMkLst>
      </pc:sldChg>
      <pc:sldChg chg="delSp mod delAnim">
        <pc:chgData name="Randy Jones" userId="fe485b85-eb72-4bea-b0a2-a0c5309cac0d" providerId="ADAL" clId="{544FE9BA-FBCC-432B-95AD-B6FF4F68C46B}" dt="2023-10-18T17:10:27.502" v="7" actId="478"/>
        <pc:sldMkLst>
          <pc:docMk/>
          <pc:sldMk cId="3654331720" sldId="355"/>
        </pc:sldMkLst>
        <pc:picChg chg="del">
          <ac:chgData name="Randy Jones" userId="fe485b85-eb72-4bea-b0a2-a0c5309cac0d" providerId="ADAL" clId="{544FE9BA-FBCC-432B-95AD-B6FF4F68C46B}" dt="2023-10-18T17:10:27.502" v="7" actId="478"/>
          <ac:picMkLst>
            <pc:docMk/>
            <pc:sldMk cId="3654331720" sldId="355"/>
            <ac:picMk id="6" creationId="{0B4AADE9-D7CD-7499-23C5-9D0E21B1583B}"/>
          </ac:picMkLst>
        </pc:picChg>
      </pc:sldChg>
      <pc:sldChg chg="del">
        <pc:chgData name="Randy Jones" userId="fe485b85-eb72-4bea-b0a2-a0c5309cac0d" providerId="ADAL" clId="{544FE9BA-FBCC-432B-95AD-B6FF4F68C46B}" dt="2023-10-18T17:32:24.887" v="22" actId="47"/>
        <pc:sldMkLst>
          <pc:docMk/>
          <pc:sldMk cId="2568226624" sldId="374"/>
        </pc:sldMkLst>
      </pc:sldChg>
      <pc:sldChg chg="del">
        <pc:chgData name="Randy Jones" userId="fe485b85-eb72-4bea-b0a2-a0c5309cac0d" providerId="ADAL" clId="{544FE9BA-FBCC-432B-95AD-B6FF4F68C46B}" dt="2023-10-18T17:32:23.455" v="21" actId="47"/>
        <pc:sldMkLst>
          <pc:docMk/>
          <pc:sldMk cId="1984495629" sldId="375"/>
        </pc:sldMkLst>
      </pc:sldChg>
      <pc:sldChg chg="modSp mod">
        <pc:chgData name="Randy Jones" userId="fe485b85-eb72-4bea-b0a2-a0c5309cac0d" providerId="ADAL" clId="{544FE9BA-FBCC-432B-95AD-B6FF4F68C46B}" dt="2023-10-23T17:50:35.245" v="56" actId="20577"/>
        <pc:sldMkLst>
          <pc:docMk/>
          <pc:sldMk cId="1189566027" sldId="377"/>
        </pc:sldMkLst>
        <pc:spChg chg="mod">
          <ac:chgData name="Randy Jones" userId="fe485b85-eb72-4bea-b0a2-a0c5309cac0d" providerId="ADAL" clId="{544FE9BA-FBCC-432B-95AD-B6FF4F68C46B}" dt="2023-10-23T17:50:35.245" v="56" actId="20577"/>
          <ac:spMkLst>
            <pc:docMk/>
            <pc:sldMk cId="1189566027" sldId="377"/>
            <ac:spMk id="3" creationId="{D3EDE0D6-E60D-2620-BFFC-15270AD56747}"/>
          </ac:spMkLst>
        </pc:spChg>
      </pc:sldChg>
      <pc:sldChg chg="modSp mod">
        <pc:chgData name="Randy Jones" userId="fe485b85-eb72-4bea-b0a2-a0c5309cac0d" providerId="ADAL" clId="{544FE9BA-FBCC-432B-95AD-B6FF4F68C46B}" dt="2023-10-23T17:51:58.075" v="57" actId="20577"/>
        <pc:sldMkLst>
          <pc:docMk/>
          <pc:sldMk cId="719776973" sldId="385"/>
        </pc:sldMkLst>
        <pc:spChg chg="mod">
          <ac:chgData name="Randy Jones" userId="fe485b85-eb72-4bea-b0a2-a0c5309cac0d" providerId="ADAL" clId="{544FE9BA-FBCC-432B-95AD-B6FF4F68C46B}" dt="2023-10-23T17:51:58.075" v="57" actId="20577"/>
          <ac:spMkLst>
            <pc:docMk/>
            <pc:sldMk cId="719776973" sldId="385"/>
            <ac:spMk id="2" creationId="{DE83C68E-2E92-93C1-7A73-CE437755201B}"/>
          </ac:spMkLst>
        </pc:spChg>
      </pc:sldChg>
    </pc:docChg>
  </pc:docChgLst>
  <pc:docChgLst>
    <pc:chgData name="Randy Jones" userId="fe485b85-eb72-4bea-b0a2-a0c5309cac0d" providerId="ADAL" clId="{44CAF4E8-9E75-4A52-89FA-6F38CEDA8630}"/>
    <pc:docChg chg="modSld">
      <pc:chgData name="Randy Jones" userId="fe485b85-eb72-4bea-b0a2-a0c5309cac0d" providerId="ADAL" clId="{44CAF4E8-9E75-4A52-89FA-6F38CEDA8630}" dt="2023-11-15T14:25:29.563" v="17"/>
      <pc:docMkLst>
        <pc:docMk/>
      </pc:docMkLst>
      <pc:sldChg chg="modAnim">
        <pc:chgData name="Randy Jones" userId="fe485b85-eb72-4bea-b0a2-a0c5309cac0d" providerId="ADAL" clId="{44CAF4E8-9E75-4A52-89FA-6F38CEDA8630}" dt="2023-11-15T14:20:01.886" v="12"/>
        <pc:sldMkLst>
          <pc:docMk/>
          <pc:sldMk cId="3863830460" sldId="303"/>
        </pc:sldMkLst>
      </pc:sldChg>
      <pc:sldChg chg="modAnim">
        <pc:chgData name="Randy Jones" userId="fe485b85-eb72-4bea-b0a2-a0c5309cac0d" providerId="ADAL" clId="{44CAF4E8-9E75-4A52-89FA-6F38CEDA8630}" dt="2023-11-15T14:25:29.563" v="17"/>
        <pc:sldMkLst>
          <pc:docMk/>
          <pc:sldMk cId="4157557045" sldId="341"/>
        </pc:sldMkLst>
      </pc:sldChg>
      <pc:sldChg chg="modAnim">
        <pc:chgData name="Randy Jones" userId="fe485b85-eb72-4bea-b0a2-a0c5309cac0d" providerId="ADAL" clId="{44CAF4E8-9E75-4A52-89FA-6F38CEDA8630}" dt="2023-11-15T14:22:00.736" v="14"/>
        <pc:sldMkLst>
          <pc:docMk/>
          <pc:sldMk cId="652705610" sldId="357"/>
        </pc:sldMkLst>
      </pc:sldChg>
      <pc:sldChg chg="modAnim">
        <pc:chgData name="Randy Jones" userId="fe485b85-eb72-4bea-b0a2-a0c5309cac0d" providerId="ADAL" clId="{44CAF4E8-9E75-4A52-89FA-6F38CEDA8630}" dt="2023-11-15T14:22:51.934" v="16"/>
        <pc:sldMkLst>
          <pc:docMk/>
          <pc:sldMk cId="1378971278" sldId="35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11</a:t>
            </a:fld>
            <a:endParaRPr lang="en-US"/>
          </a:p>
        </p:txBody>
      </p:sp>
    </p:spTree>
    <p:extLst>
      <p:ext uri="{BB962C8B-B14F-4D97-AF65-F5344CB8AC3E}">
        <p14:creationId xmlns:p14="http://schemas.microsoft.com/office/powerpoint/2010/main" val="3768228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Analytical learning is not the hot topic these days, but it is still used.  Basically it uses logical/symbolic descriptions of concepts, and it adjusts those symbolic descriptions to fit the data.  It uses “logic” to generalize the data into more abstract definitions. Common approaches include “learning by generalization”, “learning by discrimination”, and “version spaces, which does both generalization and discrimination”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The basic distinction here is that “analytical learning” uses a set of logical patterns or rules to attempt to extract information from examples. Analytical learning can be good because it can often learn from just a few examples, but it is brittle and has difficult handling “outliers”.  “Empirical learning”, in contrast, is statistical.  It depends on having lots and lots of examples that we try to identify statistical patterns in. It takes many more examples to train a system using empirical learning, but the results are generally much better than with empirical learning.  The most successful models in general are currently empirical, not analytical, but there are places where analytical models are the most appropriate.</a:t>
            </a:r>
            <a:br>
              <a:rPr lang="en-US" sz="1800" dirty="0">
                <a:effectLst/>
                <a:latin typeface="Calibri" panose="020F0502020204030204" pitchFamily="34" charset="0"/>
                <a:ea typeface="Calibri" panose="020F0502020204030204" pitchFamily="34" charset="0"/>
                <a:cs typeface="Arial" panose="020B0604020202020204" pitchFamily="34" charset="0"/>
              </a:rPr>
            </a:br>
            <a:br>
              <a:rPr lang="en-US" sz="1800" dirty="0">
                <a:effectLst/>
                <a:latin typeface="Calibri" panose="020F0502020204030204" pitchFamily="34" charset="0"/>
                <a:ea typeface="Calibri" panose="020F0502020204030204" pitchFamily="34" charset="0"/>
                <a:cs typeface="Arial" panose="020B0604020202020204" pitchFamily="34" charset="0"/>
              </a:rPr>
            </a:br>
            <a:r>
              <a:rPr lang="en-US" sz="1800" dirty="0">
                <a:effectLst/>
                <a:latin typeface="Calibri" panose="020F0502020204030204" pitchFamily="34" charset="0"/>
                <a:ea typeface="Calibri" panose="020F0502020204030204" pitchFamily="34" charset="0"/>
                <a:cs typeface="Arial" panose="020B0604020202020204" pitchFamily="34" charset="0"/>
              </a:rPr>
              <a:t>Empirical learning is far more common these days. The basic idea here is to use statistics instead of logic to learn concepts. The “best description” of a concept is the one that does the best job of fitting the data in a statistical sense.  But there is not always a single definition of what counts as “best”.</a:t>
            </a:r>
          </a:p>
        </p:txBody>
      </p:sp>
      <p:sp>
        <p:nvSpPr>
          <p:cNvPr id="4" name="Slide Number Placeholder 3"/>
          <p:cNvSpPr>
            <a:spLocks noGrp="1"/>
          </p:cNvSpPr>
          <p:nvPr>
            <p:ph type="sldNum" sz="quarter" idx="5"/>
          </p:nvPr>
        </p:nvSpPr>
        <p:spPr/>
        <p:txBody>
          <a:bodyPr/>
          <a:lstStyle/>
          <a:p>
            <a:fld id="{85D9B890-3B6E-417C-BD92-47816D5AB620}" type="slidenum">
              <a:rPr lang="en-US" smtClean="0"/>
              <a:pPr/>
              <a:t>12</a:t>
            </a:fld>
            <a:endParaRPr lang="en-US"/>
          </a:p>
        </p:txBody>
      </p:sp>
    </p:spTree>
    <p:extLst>
      <p:ext uri="{BB962C8B-B14F-4D97-AF65-F5344CB8AC3E}">
        <p14:creationId xmlns:p14="http://schemas.microsoft.com/office/powerpoint/2010/main" val="2308565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13</a:t>
            </a:fld>
            <a:endParaRPr lang="en-US"/>
          </a:p>
        </p:txBody>
      </p:sp>
    </p:spTree>
    <p:extLst>
      <p:ext uri="{BB962C8B-B14F-4D97-AF65-F5344CB8AC3E}">
        <p14:creationId xmlns:p14="http://schemas.microsoft.com/office/powerpoint/2010/main" val="1444922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This is my attempt to frame each of the “types” of machine learning in a single framework.  The basics are:</a:t>
            </a:r>
            <a:br>
              <a:rPr lang="en-US" sz="1800" dirty="0">
                <a:effectLst/>
                <a:latin typeface="Calibri" panose="020F0502020204030204" pitchFamily="34" charset="0"/>
                <a:ea typeface="Calibri" panose="020F0502020204030204" pitchFamily="34" charset="0"/>
                <a:cs typeface="Arial" panose="020B0604020202020204" pitchFamily="34" charset="0"/>
              </a:rPr>
            </a:br>
            <a:r>
              <a:rPr lang="en-US" sz="1800" dirty="0">
                <a:effectLst/>
                <a:latin typeface="Calibri" panose="020F0502020204030204" pitchFamily="34" charset="0"/>
                <a:ea typeface="Calibri" panose="020F0502020204030204" pitchFamily="34" charset="0"/>
                <a:cs typeface="Arial" panose="020B0604020202020204" pitchFamily="34" charset="0"/>
              </a:rPr>
              <a:t>* An input representation, which is the language we use to represent each “example”</a:t>
            </a:r>
            <a:br>
              <a:rPr lang="en-US" sz="1800" dirty="0">
                <a:effectLst/>
                <a:latin typeface="Calibri" panose="020F0502020204030204" pitchFamily="34" charset="0"/>
                <a:ea typeface="Calibri" panose="020F0502020204030204" pitchFamily="34" charset="0"/>
                <a:cs typeface="Arial" panose="020B0604020202020204" pitchFamily="34" charset="0"/>
              </a:rPr>
            </a:br>
            <a:r>
              <a:rPr lang="en-US" sz="1800" dirty="0">
                <a:effectLst/>
                <a:latin typeface="Calibri" panose="020F0502020204030204" pitchFamily="34" charset="0"/>
                <a:ea typeface="Calibri" panose="020F0502020204030204" pitchFamily="34" charset="0"/>
                <a:cs typeface="Arial" panose="020B0604020202020204" pitchFamily="34" charset="0"/>
              </a:rPr>
              <a:t>* An output representation, which is the set of “labels” or “actions” the system is expected to learn to generate.</a:t>
            </a:r>
          </a:p>
          <a:p>
            <a:pPr marL="342900" marR="0" lvl="0" indent="-342900">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Arial" panose="020B0604020202020204" pitchFamily="34" charset="0"/>
              </a:rPr>
              <a:t>Condition-action patterns are essentially what the system is being asked to learn.  “Which output should be generated for each possible set of inputs?”</a:t>
            </a:r>
            <a:br>
              <a:rPr lang="en-US" sz="1800" dirty="0">
                <a:effectLst/>
                <a:latin typeface="Calibri" panose="020F0502020204030204" pitchFamily="34" charset="0"/>
                <a:ea typeface="Calibri" panose="020F0502020204030204" pitchFamily="34" charset="0"/>
                <a:cs typeface="Arial" panose="020B0604020202020204" pitchFamily="34" charset="0"/>
              </a:rPr>
            </a:br>
            <a:r>
              <a:rPr lang="en-US" sz="1800" dirty="0">
                <a:effectLst/>
                <a:latin typeface="Calibri" panose="020F0502020204030204" pitchFamily="34" charset="0"/>
                <a:ea typeface="Calibri" panose="020F0502020204030204" pitchFamily="34" charset="0"/>
                <a:cs typeface="Arial" panose="020B0604020202020204" pitchFamily="34" charset="0"/>
              </a:rPr>
              <a:t>* The “reward signal” is what we use to reward or punish the system for making good or bad decisions.  In supervised learning, the “reward signal” is based simply on whether the generated label was correct.</a:t>
            </a:r>
            <a:br>
              <a:rPr lang="en-US" sz="1800" dirty="0">
                <a:effectLst/>
                <a:latin typeface="Calibri" panose="020F0502020204030204" pitchFamily="34" charset="0"/>
                <a:ea typeface="Calibri" panose="020F0502020204030204" pitchFamily="34" charset="0"/>
                <a:cs typeface="Arial" panose="020B0604020202020204" pitchFamily="34" charset="0"/>
              </a:rPr>
            </a:br>
            <a:r>
              <a:rPr lang="en-US" sz="1800" dirty="0">
                <a:effectLst/>
                <a:latin typeface="Calibri" panose="020F0502020204030204" pitchFamily="34" charset="0"/>
                <a:ea typeface="Calibri" panose="020F0502020204030204" pitchFamily="34" charset="0"/>
                <a:cs typeface="Arial" panose="020B0604020202020204" pitchFamily="34" charset="0"/>
              </a:rPr>
              <a:t>* Credit/blame assignment is the need for the ML algorithm to decide what it needs to change in its condition-action patterns, based on the reward signal</a:t>
            </a:r>
            <a:br>
              <a:rPr lang="en-US" sz="1800" dirty="0">
                <a:effectLst/>
                <a:latin typeface="Calibri" panose="020F0502020204030204" pitchFamily="34" charset="0"/>
                <a:ea typeface="Calibri" panose="020F0502020204030204" pitchFamily="34" charset="0"/>
                <a:cs typeface="Arial" panose="020B0604020202020204" pitchFamily="34" charset="0"/>
              </a:rPr>
            </a:br>
            <a:br>
              <a:rPr lang="en-US" sz="1800" dirty="0">
                <a:effectLst/>
                <a:latin typeface="Calibri" panose="020F0502020204030204" pitchFamily="34" charset="0"/>
                <a:ea typeface="Calibri" panose="020F0502020204030204" pitchFamily="34" charset="0"/>
                <a:cs typeface="Arial" panose="020B0604020202020204" pitchFamily="34" charset="0"/>
              </a:rPr>
            </a:br>
            <a:r>
              <a:rPr lang="en-US" sz="1800" dirty="0">
                <a:effectLst/>
                <a:latin typeface="Calibri" panose="020F0502020204030204" pitchFamily="34" charset="0"/>
                <a:ea typeface="Calibri" panose="020F0502020204030204" pitchFamily="34" charset="0"/>
                <a:cs typeface="Arial" panose="020B0604020202020204" pitchFamily="34" charset="0"/>
              </a:rPr>
              <a:t>The basic “training cycle” is this:</a:t>
            </a:r>
            <a:br>
              <a:rPr lang="en-US" sz="1800" dirty="0">
                <a:effectLst/>
                <a:latin typeface="Calibri" panose="020F0502020204030204" pitchFamily="34" charset="0"/>
                <a:ea typeface="Calibri" panose="020F0502020204030204" pitchFamily="34" charset="0"/>
                <a:cs typeface="Arial" panose="020B0604020202020204" pitchFamily="34" charset="0"/>
              </a:rPr>
            </a:br>
            <a:r>
              <a:rPr lang="en-US" sz="1800" dirty="0">
                <a:effectLst/>
                <a:latin typeface="Calibri" panose="020F0502020204030204" pitchFamily="34" charset="0"/>
                <a:ea typeface="Calibri" panose="020F0502020204030204" pitchFamily="34" charset="0"/>
                <a:cs typeface="Arial" panose="020B0604020202020204" pitchFamily="34" charset="0"/>
              </a:rPr>
              <a:t>* Receive an input</a:t>
            </a:r>
            <a:br>
              <a:rPr lang="en-US" sz="1800" dirty="0">
                <a:effectLst/>
                <a:latin typeface="Calibri" panose="020F0502020204030204" pitchFamily="34" charset="0"/>
                <a:ea typeface="Calibri" panose="020F0502020204030204" pitchFamily="34" charset="0"/>
                <a:cs typeface="Arial" panose="020B0604020202020204" pitchFamily="34" charset="0"/>
              </a:rPr>
            </a:br>
            <a:r>
              <a:rPr lang="en-US" sz="1800" dirty="0">
                <a:effectLst/>
                <a:latin typeface="Calibri" panose="020F0502020204030204" pitchFamily="34" charset="0"/>
                <a:ea typeface="Calibri" panose="020F0502020204030204" pitchFamily="34" charset="0"/>
                <a:cs typeface="Arial" panose="020B0604020202020204" pitchFamily="34" charset="0"/>
              </a:rPr>
              <a:t>* use existing condition-action patterns to generate an action</a:t>
            </a:r>
            <a:br>
              <a:rPr lang="en-US" sz="1800" dirty="0">
                <a:effectLst/>
                <a:latin typeface="Calibri" panose="020F0502020204030204" pitchFamily="34" charset="0"/>
                <a:ea typeface="Calibri" panose="020F0502020204030204" pitchFamily="34" charset="0"/>
                <a:cs typeface="Arial" panose="020B0604020202020204" pitchFamily="34" charset="0"/>
              </a:rPr>
            </a:br>
            <a:r>
              <a:rPr lang="en-US" sz="1800" dirty="0">
                <a:effectLst/>
                <a:latin typeface="Calibri" panose="020F0502020204030204" pitchFamily="34" charset="0"/>
                <a:ea typeface="Calibri" panose="020F0502020204030204" pitchFamily="34" charset="0"/>
                <a:cs typeface="Arial" panose="020B0604020202020204" pitchFamily="34" charset="0"/>
              </a:rPr>
              <a:t>* Receive a reward signal depending on how desirable the generated action was</a:t>
            </a:r>
            <a:br>
              <a:rPr lang="en-US" sz="1800" dirty="0">
                <a:effectLst/>
                <a:latin typeface="Calibri" panose="020F0502020204030204" pitchFamily="34" charset="0"/>
                <a:ea typeface="Calibri" panose="020F0502020204030204" pitchFamily="34" charset="0"/>
                <a:cs typeface="Arial" panose="020B0604020202020204" pitchFamily="34" charset="0"/>
              </a:rPr>
            </a:br>
            <a:r>
              <a:rPr lang="en-US" sz="1800" dirty="0">
                <a:effectLst/>
                <a:latin typeface="Calibri" panose="020F0502020204030204" pitchFamily="34" charset="0"/>
                <a:ea typeface="Calibri" panose="020F0502020204030204" pitchFamily="34" charset="0"/>
                <a:cs typeface="Arial" panose="020B0604020202020204" pitchFamily="34" charset="0"/>
              </a:rPr>
              <a:t>* Decide how to allocate the reward signal to the condition-action patterns, so that the next time we see the same example, we will get a better reward</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18</a:t>
            </a:fld>
            <a:endParaRPr lang="en-US"/>
          </a:p>
        </p:txBody>
      </p:sp>
    </p:spTree>
    <p:extLst>
      <p:ext uri="{BB962C8B-B14F-4D97-AF65-F5344CB8AC3E}">
        <p14:creationId xmlns:p14="http://schemas.microsoft.com/office/powerpoint/2010/main" val="2608234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19</a:t>
            </a:fld>
            <a:endParaRPr lang="en-US"/>
          </a:p>
        </p:txBody>
      </p:sp>
    </p:spTree>
    <p:extLst>
      <p:ext uri="{BB962C8B-B14F-4D97-AF65-F5344CB8AC3E}">
        <p14:creationId xmlns:p14="http://schemas.microsoft.com/office/powerpoint/2010/main" val="2684076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20</a:t>
            </a:fld>
            <a:endParaRPr lang="en-US"/>
          </a:p>
        </p:txBody>
      </p:sp>
    </p:spTree>
    <p:extLst>
      <p:ext uri="{BB962C8B-B14F-4D97-AF65-F5344CB8AC3E}">
        <p14:creationId xmlns:p14="http://schemas.microsoft.com/office/powerpoint/2010/main" val="2864668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21</a:t>
            </a:fld>
            <a:endParaRPr lang="en-US"/>
          </a:p>
        </p:txBody>
      </p:sp>
    </p:spTree>
    <p:extLst>
      <p:ext uri="{BB962C8B-B14F-4D97-AF65-F5344CB8AC3E}">
        <p14:creationId xmlns:p14="http://schemas.microsoft.com/office/powerpoint/2010/main" val="3644363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Learning can usefully be viewed as a form of search. The world defines a huge space of inputs and a huge space of outputs.  ML involves figuring out the mappings of some of those inputs to some of those outputs that maximize whatever the “reward” is. The more complicated the patterns are “in the real world”, the bigger the search space of possibilities is. The bigger the space is, the more training you need to cover all the bases. One approach is to simplify things so the search space is smaller.  This can allow you to learn faster, but it risks making it impossible to learn “exactly” the right concepts.</a:t>
            </a:r>
            <a:br>
              <a:rPr lang="en-US" sz="1800" dirty="0">
                <a:effectLst/>
                <a:latin typeface="Calibri" panose="020F0502020204030204" pitchFamily="34" charset="0"/>
                <a:ea typeface="Calibri" panose="020F0502020204030204" pitchFamily="34" charset="0"/>
                <a:cs typeface="Arial" panose="020B0604020202020204" pitchFamily="34" charset="0"/>
              </a:rPr>
            </a:b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Example: If you want to learn how best to fly an airplane, you probably don’t need to include “What did I have for breakfast?” in your input representation.  But if it turns out that what you had for breakfast is relevant, then you will never be able to learn that (unless you expand your search).</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22</a:t>
            </a:fld>
            <a:endParaRPr lang="en-US"/>
          </a:p>
        </p:txBody>
      </p:sp>
    </p:spTree>
    <p:extLst>
      <p:ext uri="{BB962C8B-B14F-4D97-AF65-F5344CB8AC3E}">
        <p14:creationId xmlns:p14="http://schemas.microsoft.com/office/powerpoint/2010/main" val="2258404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23</a:t>
            </a:fld>
            <a:endParaRPr lang="en-US"/>
          </a:p>
        </p:txBody>
      </p:sp>
    </p:spTree>
    <p:extLst>
      <p:ext uri="{BB962C8B-B14F-4D97-AF65-F5344CB8AC3E}">
        <p14:creationId xmlns:p14="http://schemas.microsoft.com/office/powerpoint/2010/main" val="3566495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we show a few “positive” and “negative” examples.  We ask the question “What is the ‘best’ shape that encloses the positive examples but excludes the negative examples? We add more pluses and minuses, hinting that the correct shape is a square.</a:t>
            </a:r>
          </a:p>
        </p:txBody>
      </p:sp>
      <p:sp>
        <p:nvSpPr>
          <p:cNvPr id="4" name="Slide Number Placeholder 3"/>
          <p:cNvSpPr>
            <a:spLocks noGrp="1"/>
          </p:cNvSpPr>
          <p:nvPr>
            <p:ph type="sldNum" sz="quarter" idx="5"/>
          </p:nvPr>
        </p:nvSpPr>
        <p:spPr/>
        <p:txBody>
          <a:bodyPr/>
          <a:lstStyle/>
          <a:p>
            <a:fld id="{85D9B890-3B6E-417C-BD92-47816D5AB620}" type="slidenum">
              <a:rPr lang="en-US" smtClean="0"/>
              <a:pPr/>
              <a:t>24</a:t>
            </a:fld>
            <a:endParaRPr lang="en-US"/>
          </a:p>
        </p:txBody>
      </p:sp>
    </p:spTree>
    <p:extLst>
      <p:ext uri="{BB962C8B-B14F-4D97-AF65-F5344CB8AC3E}">
        <p14:creationId xmlns:p14="http://schemas.microsoft.com/office/powerpoint/2010/main" val="3090870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a:t>
            </a:fld>
            <a:endParaRPr lang="en-US"/>
          </a:p>
        </p:txBody>
      </p:sp>
    </p:spTree>
    <p:extLst>
      <p:ext uri="{BB962C8B-B14F-4D97-AF65-F5344CB8AC3E}">
        <p14:creationId xmlns:p14="http://schemas.microsoft.com/office/powerpoint/2010/main" val="10464363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 show that we get more examples that are consistent with our guess that the correct shape is a square.</a:t>
            </a:r>
          </a:p>
        </p:txBody>
      </p:sp>
      <p:sp>
        <p:nvSpPr>
          <p:cNvPr id="4" name="Slide Number Placeholder 3"/>
          <p:cNvSpPr>
            <a:spLocks noGrp="1"/>
          </p:cNvSpPr>
          <p:nvPr>
            <p:ph type="sldNum" sz="quarter" idx="5"/>
          </p:nvPr>
        </p:nvSpPr>
        <p:spPr/>
        <p:txBody>
          <a:bodyPr/>
          <a:lstStyle/>
          <a:p>
            <a:fld id="{85D9B890-3B6E-417C-BD92-47816D5AB620}" type="slidenum">
              <a:rPr lang="en-US" smtClean="0"/>
              <a:pPr/>
              <a:t>26</a:t>
            </a:fld>
            <a:endParaRPr lang="en-US"/>
          </a:p>
        </p:txBody>
      </p:sp>
    </p:spTree>
    <p:extLst>
      <p:ext uri="{BB962C8B-B14F-4D97-AF65-F5344CB8AC3E}">
        <p14:creationId xmlns:p14="http://schemas.microsoft.com/office/powerpoint/2010/main" val="2231078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 get some new examples that violate our guess that the best shape was a square.  What should we do?</a:t>
            </a:r>
          </a:p>
        </p:txBody>
      </p:sp>
      <p:sp>
        <p:nvSpPr>
          <p:cNvPr id="4" name="Slide Number Placeholder 3"/>
          <p:cNvSpPr>
            <a:spLocks noGrp="1"/>
          </p:cNvSpPr>
          <p:nvPr>
            <p:ph type="sldNum" sz="quarter" idx="5"/>
          </p:nvPr>
        </p:nvSpPr>
        <p:spPr/>
        <p:txBody>
          <a:bodyPr/>
          <a:lstStyle/>
          <a:p>
            <a:fld id="{85D9B890-3B6E-417C-BD92-47816D5AB620}" type="slidenum">
              <a:rPr lang="en-US" smtClean="0"/>
              <a:pPr/>
              <a:t>27</a:t>
            </a:fld>
            <a:endParaRPr lang="en-US"/>
          </a:p>
        </p:txBody>
      </p:sp>
    </p:spTree>
    <p:extLst>
      <p:ext uri="{BB962C8B-B14F-4D97-AF65-F5344CB8AC3E}">
        <p14:creationId xmlns:p14="http://schemas.microsoft.com/office/powerpoint/2010/main" val="32387763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need to abandon the idea that the “target concept” is a square, because it’s clearly not working well any more.  Can we find a different shape that would work better?</a:t>
            </a:r>
          </a:p>
        </p:txBody>
      </p:sp>
      <p:sp>
        <p:nvSpPr>
          <p:cNvPr id="4" name="Slide Number Placeholder 3"/>
          <p:cNvSpPr>
            <a:spLocks noGrp="1"/>
          </p:cNvSpPr>
          <p:nvPr>
            <p:ph type="sldNum" sz="quarter" idx="5"/>
          </p:nvPr>
        </p:nvSpPr>
        <p:spPr/>
        <p:txBody>
          <a:bodyPr/>
          <a:lstStyle/>
          <a:p>
            <a:fld id="{85D9B890-3B6E-417C-BD92-47816D5AB620}" type="slidenum">
              <a:rPr lang="en-US" smtClean="0"/>
              <a:pPr/>
              <a:t>30</a:t>
            </a:fld>
            <a:endParaRPr lang="en-US"/>
          </a:p>
        </p:txBody>
      </p:sp>
    </p:spTree>
    <p:extLst>
      <p:ext uri="{BB962C8B-B14F-4D97-AF65-F5344CB8AC3E}">
        <p14:creationId xmlns:p14="http://schemas.microsoft.com/office/powerpoint/2010/main" val="276228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star shape fits the data we have receive so far. So maybe we should revise our “guess” from a square to a star. This is the basic process a supervised learning algorithm goes through.</a:t>
            </a:r>
          </a:p>
        </p:txBody>
      </p:sp>
      <p:sp>
        <p:nvSpPr>
          <p:cNvPr id="4" name="Slide Number Placeholder 3"/>
          <p:cNvSpPr>
            <a:spLocks noGrp="1"/>
          </p:cNvSpPr>
          <p:nvPr>
            <p:ph type="sldNum" sz="quarter" idx="5"/>
          </p:nvPr>
        </p:nvSpPr>
        <p:spPr/>
        <p:txBody>
          <a:bodyPr/>
          <a:lstStyle/>
          <a:p>
            <a:fld id="{85D9B890-3B6E-417C-BD92-47816D5AB620}" type="slidenum">
              <a:rPr lang="en-US" smtClean="0"/>
              <a:pPr/>
              <a:t>31</a:t>
            </a:fld>
            <a:endParaRPr lang="en-US"/>
          </a:p>
        </p:txBody>
      </p:sp>
    </p:spTree>
    <p:extLst>
      <p:ext uri="{BB962C8B-B14F-4D97-AF65-F5344CB8AC3E}">
        <p14:creationId xmlns:p14="http://schemas.microsoft.com/office/powerpoint/2010/main" val="19574839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issue is “Noise”.  That is, what do we do when a new example doesn’t fit our current concept?  Is the problem that our concept is wrong? Or is the problem that the new example is mislabeled? In the real world, there are many potential sources of “noise” and a good machine learning algorithm has to be able to decide, based on the evidence seen so far, whether new examples represent “noise” or whether the represent incorrect knowledge.  The way this problem gets solved is to gather more and more examples, so we can make a statistical decision.</a:t>
            </a:r>
          </a:p>
        </p:txBody>
      </p:sp>
      <p:sp>
        <p:nvSpPr>
          <p:cNvPr id="4" name="Slide Number Placeholder 3"/>
          <p:cNvSpPr>
            <a:spLocks noGrp="1"/>
          </p:cNvSpPr>
          <p:nvPr>
            <p:ph type="sldNum" sz="quarter" idx="5"/>
          </p:nvPr>
        </p:nvSpPr>
        <p:spPr/>
        <p:txBody>
          <a:bodyPr/>
          <a:lstStyle/>
          <a:p>
            <a:fld id="{85D9B890-3B6E-417C-BD92-47816D5AB620}" type="slidenum">
              <a:rPr lang="en-US" smtClean="0"/>
              <a:pPr/>
              <a:t>32</a:t>
            </a:fld>
            <a:endParaRPr lang="en-US"/>
          </a:p>
        </p:txBody>
      </p:sp>
    </p:spTree>
    <p:extLst>
      <p:ext uri="{BB962C8B-B14F-4D97-AF65-F5344CB8AC3E}">
        <p14:creationId xmlns:p14="http://schemas.microsoft.com/office/powerpoint/2010/main" val="12194696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“Noise” in these pictures are the plus signs that are outside the square and the minus signs that are inside the square.  The point of the two pictures here is to show that the picture on the left only has one “noisy” example, so maybe we tolerate that and assume the square is still the best description of the concept.  But the diagram on the right has much more noise, which could exceed our level of tolerance and indicate that we need to change things.</a:t>
            </a:r>
          </a:p>
        </p:txBody>
      </p:sp>
      <p:sp>
        <p:nvSpPr>
          <p:cNvPr id="4" name="Slide Number Placeholder 3"/>
          <p:cNvSpPr>
            <a:spLocks noGrp="1"/>
          </p:cNvSpPr>
          <p:nvPr>
            <p:ph type="sldNum" sz="quarter" idx="5"/>
          </p:nvPr>
        </p:nvSpPr>
        <p:spPr/>
        <p:txBody>
          <a:bodyPr/>
          <a:lstStyle/>
          <a:p>
            <a:fld id="{85D9B890-3B6E-417C-BD92-47816D5AB620}" type="slidenum">
              <a:rPr lang="en-US" smtClean="0"/>
              <a:pPr/>
              <a:t>33</a:t>
            </a:fld>
            <a:endParaRPr lang="en-US"/>
          </a:p>
        </p:txBody>
      </p:sp>
    </p:spTree>
    <p:extLst>
      <p:ext uri="{BB962C8B-B14F-4D97-AF65-F5344CB8AC3E}">
        <p14:creationId xmlns:p14="http://schemas.microsoft.com/office/powerpoint/2010/main" val="13132697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Here we ask the question “So how does your algorithm decide what an acceptable level of noise is?  How does it decide what is noisy and what is not?”</a:t>
            </a:r>
            <a:br>
              <a:rPr lang="en-US" sz="1800" dirty="0">
                <a:effectLst/>
                <a:latin typeface="Calibri" panose="020F0502020204030204" pitchFamily="34" charset="0"/>
                <a:ea typeface="Calibri" panose="020F0502020204030204" pitchFamily="34" charset="0"/>
                <a:cs typeface="Arial" panose="020B0604020202020204" pitchFamily="34" charset="0"/>
              </a:rPr>
            </a:br>
            <a:br>
              <a:rPr lang="en-US" sz="1800" dirty="0">
                <a:effectLst/>
                <a:latin typeface="Calibri" panose="020F0502020204030204" pitchFamily="34" charset="0"/>
                <a:ea typeface="Calibri" panose="020F0502020204030204" pitchFamily="34" charset="0"/>
                <a:cs typeface="Arial" panose="020B0604020202020204" pitchFamily="34" charset="0"/>
              </a:rPr>
            </a:br>
            <a:r>
              <a:rPr lang="en-US" sz="1800" dirty="0">
                <a:effectLst/>
                <a:latin typeface="Calibri" panose="020F0502020204030204" pitchFamily="34" charset="0"/>
                <a:ea typeface="Calibri" panose="020F0502020204030204" pitchFamily="34" charset="0"/>
                <a:cs typeface="Arial" panose="020B0604020202020204" pitchFamily="34" charset="0"/>
              </a:rPr>
              <a:t>the point is that, for your algorithm to do more than just “memorize”, you HAVE to introduce some kind of bias into it.  It has to have some way to decide what is noise and what is not.  Then we will get into the “No free lunch” theorem, which state that no matter WHAT bias you build into your algorithm, I can construct an artificial dataset that causes your algorithm to fail miserably. So you have to have a bias, but how can you know whether your bias is actually a good one for whatever concept you are trying to learn?  You have to base it on what you know about how the world is actually structured.  For example, if we knew we were operating in a world that only has horizontal and vertical lines (no diagonals), then we would know that a “star-shaped concept” is impossible, and we could bias our system not to even consider the possibility.  But if we are wrong in our assumptions, our biases will fail.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The main point of this slide is that there is no “perfect” learning algorithm. It’s always possible that the examples we are going to see in the future do not fit well with the examples we have seen in the past.  So every learning algorithm has to make some kind of assumptions, and the best algorithms will be the ones that end up making the “right” assumptions for a particular learning problem.</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34</a:t>
            </a:fld>
            <a:endParaRPr lang="en-US"/>
          </a:p>
        </p:txBody>
      </p:sp>
    </p:spTree>
    <p:extLst>
      <p:ext uri="{BB962C8B-B14F-4D97-AF65-F5344CB8AC3E}">
        <p14:creationId xmlns:p14="http://schemas.microsoft.com/office/powerpoint/2010/main" val="3854755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35</a:t>
            </a:fld>
            <a:endParaRPr lang="en-US"/>
          </a:p>
        </p:txBody>
      </p:sp>
    </p:spTree>
    <p:extLst>
      <p:ext uri="{BB962C8B-B14F-4D97-AF65-F5344CB8AC3E}">
        <p14:creationId xmlns:p14="http://schemas.microsoft.com/office/powerpoint/2010/main" val="2200314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Sentences are sequences of words. For “predictive text” the system learns the “best” next word based ONLY on looking at the single previous word in the sentence.  But the new wave of language models (like </a:t>
            </a:r>
            <a:r>
              <a:rPr lang="en-US" dirty="0" err="1"/>
              <a:t>ChatGPT</a:t>
            </a:r>
            <a:r>
              <a:rPr lang="en-US" dirty="0"/>
              <a:t> and Bard) use the ENTIRE conversation so far to predict the best next word, and that’s why they are so good.  This is a pretty obvious idea, so why didn’t anybody do it before? Because it requires MASSIVE amounts of data (basically these systems have been trained on the entire world-wide web) and its MASSIVELY expensive both to train the system AND to run the system.  This is because the “search space” is enormous when you allow the next word to depend on the entire history of your conversation.  If the next word only depends on the previous word, the “search space” is much smaller, and the processing is much cheaper, but you will not get very good results.</a:t>
            </a:r>
          </a:p>
        </p:txBody>
      </p:sp>
      <p:sp>
        <p:nvSpPr>
          <p:cNvPr id="4" name="Slide Number Placeholder 3"/>
          <p:cNvSpPr>
            <a:spLocks noGrp="1"/>
          </p:cNvSpPr>
          <p:nvPr>
            <p:ph type="sldNum" sz="quarter" idx="5"/>
          </p:nvPr>
        </p:nvSpPr>
        <p:spPr/>
        <p:txBody>
          <a:bodyPr/>
          <a:lstStyle/>
          <a:p>
            <a:fld id="{85D9B890-3B6E-417C-BD92-47816D5AB620}" type="slidenum">
              <a:rPr lang="en-US" smtClean="0"/>
              <a:pPr/>
              <a:t>36</a:t>
            </a:fld>
            <a:endParaRPr lang="en-US"/>
          </a:p>
        </p:txBody>
      </p:sp>
    </p:spTree>
    <p:extLst>
      <p:ext uri="{BB962C8B-B14F-4D97-AF65-F5344CB8AC3E}">
        <p14:creationId xmlns:p14="http://schemas.microsoft.com/office/powerpoint/2010/main" val="7809426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37</a:t>
            </a:fld>
            <a:endParaRPr lang="en-US"/>
          </a:p>
        </p:txBody>
      </p:sp>
    </p:spTree>
    <p:extLst>
      <p:ext uri="{BB962C8B-B14F-4D97-AF65-F5344CB8AC3E}">
        <p14:creationId xmlns:p14="http://schemas.microsoft.com/office/powerpoint/2010/main" val="546521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a:t>
            </a:fld>
            <a:endParaRPr lang="en-US"/>
          </a:p>
        </p:txBody>
      </p:sp>
    </p:spTree>
    <p:extLst>
      <p:ext uri="{BB962C8B-B14F-4D97-AF65-F5344CB8AC3E}">
        <p14:creationId xmlns:p14="http://schemas.microsoft.com/office/powerpoint/2010/main" val="6364668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39</a:t>
            </a:fld>
            <a:endParaRPr lang="en-US"/>
          </a:p>
        </p:txBody>
      </p:sp>
    </p:spTree>
    <p:extLst>
      <p:ext uri="{BB962C8B-B14F-4D97-AF65-F5344CB8AC3E}">
        <p14:creationId xmlns:p14="http://schemas.microsoft.com/office/powerpoint/2010/main" val="28422981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40</a:t>
            </a:fld>
            <a:endParaRPr lang="en-US"/>
          </a:p>
        </p:txBody>
      </p:sp>
    </p:spTree>
    <p:extLst>
      <p:ext uri="{BB962C8B-B14F-4D97-AF65-F5344CB8AC3E}">
        <p14:creationId xmlns:p14="http://schemas.microsoft.com/office/powerpoint/2010/main" val="4656172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41</a:t>
            </a:fld>
            <a:endParaRPr lang="en-US"/>
          </a:p>
        </p:txBody>
      </p:sp>
    </p:spTree>
    <p:extLst>
      <p:ext uri="{BB962C8B-B14F-4D97-AF65-F5344CB8AC3E}">
        <p14:creationId xmlns:p14="http://schemas.microsoft.com/office/powerpoint/2010/main" val="40638868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42</a:t>
            </a:fld>
            <a:endParaRPr lang="en-US"/>
          </a:p>
        </p:txBody>
      </p:sp>
    </p:spTree>
    <p:extLst>
      <p:ext uri="{BB962C8B-B14F-4D97-AF65-F5344CB8AC3E}">
        <p14:creationId xmlns:p14="http://schemas.microsoft.com/office/powerpoint/2010/main" val="36879417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43</a:t>
            </a:fld>
            <a:endParaRPr lang="en-US"/>
          </a:p>
        </p:txBody>
      </p:sp>
    </p:spTree>
    <p:extLst>
      <p:ext uri="{BB962C8B-B14F-4D97-AF65-F5344CB8AC3E}">
        <p14:creationId xmlns:p14="http://schemas.microsoft.com/office/powerpoint/2010/main" val="16469209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45</a:t>
            </a:fld>
            <a:endParaRPr lang="en-US"/>
          </a:p>
        </p:txBody>
      </p:sp>
    </p:spTree>
    <p:extLst>
      <p:ext uri="{BB962C8B-B14F-4D97-AF65-F5344CB8AC3E}">
        <p14:creationId xmlns:p14="http://schemas.microsoft.com/office/powerpoint/2010/main" val="25110918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dirty="0">
                <a:effectLst/>
                <a:latin typeface="Calibri" panose="020F0502020204030204" pitchFamily="34" charset="0"/>
                <a:ea typeface="Calibri" panose="020F0502020204030204" pitchFamily="34" charset="0"/>
                <a:cs typeface="Arial" panose="020B0604020202020204" pitchFamily="34" charset="0"/>
              </a:rPr>
              <a:t>In supervised learning, nobody tells the system whether its actions are “right” or “wrong”.  There is no external reward signal.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dirty="0">
                <a:effectLst/>
                <a:latin typeface="Calibri" panose="020F0502020204030204" pitchFamily="34" charset="0"/>
                <a:ea typeface="Calibri" panose="020F0502020204030204" pitchFamily="34" charset="0"/>
                <a:cs typeface="Arial" panose="020B0604020202020204" pitchFamily="34" charset="0"/>
              </a:rPr>
              <a:t>Examples of unsupervised learning can include creating biological taxonomies.  Depending on how you describe things, you might end up with different groupings.  For example, is a tomato a fruit (based on its biological properties) or a vegetable (based on how it is used in cooking)?</a:t>
            </a:r>
            <a:br>
              <a:rPr lang="en-US" sz="1600" dirty="0">
                <a:effectLst/>
                <a:latin typeface="Calibri" panose="020F0502020204030204" pitchFamily="34" charset="0"/>
                <a:ea typeface="Calibri" panose="020F0502020204030204" pitchFamily="34" charset="0"/>
                <a:cs typeface="Arial" panose="020B0604020202020204" pitchFamily="34" charset="0"/>
              </a:rPr>
            </a:br>
            <a:br>
              <a:rPr lang="en-US" sz="1600" dirty="0">
                <a:effectLst/>
                <a:latin typeface="Calibri" panose="020F0502020204030204" pitchFamily="34" charset="0"/>
                <a:ea typeface="Calibri" panose="020F0502020204030204" pitchFamily="34" charset="0"/>
                <a:cs typeface="Arial" panose="020B0604020202020204" pitchFamily="34" charset="0"/>
              </a:rPr>
            </a:br>
            <a:r>
              <a:rPr lang="en-US" sz="1600" dirty="0">
                <a:effectLst/>
                <a:latin typeface="Calibri" panose="020F0502020204030204" pitchFamily="34" charset="0"/>
                <a:ea typeface="Calibri" panose="020F0502020204030204" pitchFamily="34" charset="0"/>
                <a:cs typeface="Arial" panose="020B0604020202020204" pitchFamily="34" charset="0"/>
              </a:rPr>
              <a:t>However, there must be SOME way for the system to give itself reward or punishment.</a:t>
            </a:r>
            <a:br>
              <a:rPr lang="en-US" sz="1600" dirty="0">
                <a:effectLst/>
                <a:latin typeface="Calibri" panose="020F0502020204030204" pitchFamily="34" charset="0"/>
                <a:ea typeface="Calibri" panose="020F0502020204030204" pitchFamily="34" charset="0"/>
                <a:cs typeface="Arial" panose="020B0604020202020204" pitchFamily="34" charset="0"/>
              </a:rPr>
            </a:br>
            <a:br>
              <a:rPr lang="en-US" sz="1600" dirty="0">
                <a:effectLst/>
                <a:latin typeface="Calibri" panose="020F0502020204030204" pitchFamily="34" charset="0"/>
                <a:ea typeface="Calibri" panose="020F0502020204030204" pitchFamily="34" charset="0"/>
                <a:cs typeface="Arial" panose="020B0604020202020204" pitchFamily="34" charset="0"/>
              </a:rPr>
            </a:br>
            <a:r>
              <a:rPr lang="en-US" sz="1600" dirty="0">
                <a:effectLst/>
                <a:latin typeface="Calibri" panose="020F0502020204030204" pitchFamily="34" charset="0"/>
                <a:ea typeface="Calibri" panose="020F0502020204030204" pitchFamily="34" charset="0"/>
                <a:cs typeface="Arial" panose="020B0604020202020204" pitchFamily="34" charset="0"/>
              </a:rPr>
              <a:t>Here we will go back to a 2-dimensional example.  This one will have two separate clusters of + symbols  plus a bunch of – symbols scattered around.  The question will be “Is this just one category of things, or is it two?” The system needs to have some built-in way to decide why categorization is better.  For example, maybe it analyzes every combination of + symbols, computers the centroid of each grouping, and only separates groups when they exceed some fixed distance.</a:t>
            </a:r>
            <a:br>
              <a:rPr lang="en-US" sz="1600" dirty="0">
                <a:effectLst/>
                <a:latin typeface="Calibri" panose="020F0502020204030204" pitchFamily="34" charset="0"/>
                <a:ea typeface="Calibri" panose="020F0502020204030204" pitchFamily="34" charset="0"/>
                <a:cs typeface="Arial" panose="020B0604020202020204" pitchFamily="34" charset="0"/>
              </a:rPr>
            </a:br>
            <a:br>
              <a:rPr lang="en-US" sz="1600" dirty="0">
                <a:effectLst/>
                <a:latin typeface="Calibri" panose="020F0502020204030204" pitchFamily="34" charset="0"/>
                <a:ea typeface="Calibri" panose="020F0502020204030204" pitchFamily="34" charset="0"/>
                <a:cs typeface="Arial" panose="020B0604020202020204" pitchFamily="34" charset="0"/>
              </a:rPr>
            </a:b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46</a:t>
            </a:fld>
            <a:endParaRPr lang="en-US"/>
          </a:p>
        </p:txBody>
      </p:sp>
    </p:spTree>
    <p:extLst>
      <p:ext uri="{BB962C8B-B14F-4D97-AF65-F5344CB8AC3E}">
        <p14:creationId xmlns:p14="http://schemas.microsoft.com/office/powerpoint/2010/main" val="18375397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47</a:t>
            </a:fld>
            <a:endParaRPr lang="en-US"/>
          </a:p>
        </p:txBody>
      </p:sp>
    </p:spTree>
    <p:extLst>
      <p:ext uri="{BB962C8B-B14F-4D97-AF65-F5344CB8AC3E}">
        <p14:creationId xmlns:p14="http://schemas.microsoft.com/office/powerpoint/2010/main" val="15053495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48</a:t>
            </a:fld>
            <a:endParaRPr lang="en-US"/>
          </a:p>
        </p:txBody>
      </p:sp>
    </p:spTree>
    <p:extLst>
      <p:ext uri="{BB962C8B-B14F-4D97-AF65-F5344CB8AC3E}">
        <p14:creationId xmlns:p14="http://schemas.microsoft.com/office/powerpoint/2010/main" val="30295498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49</a:t>
            </a:fld>
            <a:endParaRPr lang="en-US"/>
          </a:p>
        </p:txBody>
      </p:sp>
    </p:spTree>
    <p:extLst>
      <p:ext uri="{BB962C8B-B14F-4D97-AF65-F5344CB8AC3E}">
        <p14:creationId xmlns:p14="http://schemas.microsoft.com/office/powerpoint/2010/main" val="110107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a:t>
            </a:fld>
            <a:endParaRPr lang="en-US"/>
          </a:p>
        </p:txBody>
      </p:sp>
    </p:spTree>
    <p:extLst>
      <p:ext uri="{BB962C8B-B14F-4D97-AF65-F5344CB8AC3E}">
        <p14:creationId xmlns:p14="http://schemas.microsoft.com/office/powerpoint/2010/main" val="21197227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50</a:t>
            </a:fld>
            <a:endParaRPr lang="en-US"/>
          </a:p>
        </p:txBody>
      </p:sp>
    </p:spTree>
    <p:extLst>
      <p:ext uri="{BB962C8B-B14F-4D97-AF65-F5344CB8AC3E}">
        <p14:creationId xmlns:p14="http://schemas.microsoft.com/office/powerpoint/2010/main" val="40254568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Start simple by showing a two-layer neural network (just two inputs and one output) and talk about how it would (potentially) learn the “square” concept that we used at the beginning of the tutorial.  Basically, it has an x input and a y input, and it has to learn that both x and y need to be within particular bounds to have a positive example “inside the square”.  You can do this, as long as the math that translates the inputs to the outputs does the kinds of computation you need.  (I.e., in this case, the math formulas you use plus the inputs you decide to use determine how big the “search space” is going to be, which in turn determines how much training you need to do to learn effectively)</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But we want to make the point that, with any “reasonable choice” for the math formulas, a 2-layer network is not going to learn much of interest, regardless of how many inputs it has and how much training you can do.  We can also mention the example of a “perceptron” being proven not to be able to learn an “exclusive or” relationship</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51</a:t>
            </a:fld>
            <a:endParaRPr lang="en-US"/>
          </a:p>
        </p:txBody>
      </p:sp>
    </p:spTree>
    <p:extLst>
      <p:ext uri="{BB962C8B-B14F-4D97-AF65-F5344CB8AC3E}">
        <p14:creationId xmlns:p14="http://schemas.microsoft.com/office/powerpoint/2010/main" val="23224217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5D9B890-3B6E-417C-BD92-47816D5AB620}" type="slidenum">
              <a:rPr lang="en-US" smtClean="0"/>
              <a:pPr/>
              <a:t>52</a:t>
            </a:fld>
            <a:endParaRPr lang="en-US"/>
          </a:p>
        </p:txBody>
      </p:sp>
    </p:spTree>
    <p:extLst>
      <p:ext uri="{BB962C8B-B14F-4D97-AF65-F5344CB8AC3E}">
        <p14:creationId xmlns:p14="http://schemas.microsoft.com/office/powerpoint/2010/main" val="22136549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5D9B890-3B6E-417C-BD92-47816D5AB620}" type="slidenum">
              <a:rPr lang="en-US" smtClean="0"/>
              <a:pPr/>
              <a:t>53</a:t>
            </a:fld>
            <a:endParaRPr lang="en-US"/>
          </a:p>
        </p:txBody>
      </p:sp>
    </p:spTree>
    <p:extLst>
      <p:ext uri="{BB962C8B-B14F-4D97-AF65-F5344CB8AC3E}">
        <p14:creationId xmlns:p14="http://schemas.microsoft.com/office/powerpoint/2010/main" val="3284741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The basic idea is that different series of decisions from a starting state lead to different levels of reward. The hard part is figuring out which of the decisions were really most responsible for the reward. We achieve this by exposing the system to lots of different situations with lots of different rewards and the ones that really deserve the credit should eventually “rise to the top” (for the situations in which they are the best choice…there will be different “best choices” in different situations).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We allocate portions of that reward to different decisions in the series.  With multiple rewards, we eventually learn which decisions in the series are important and which are not.</a:t>
            </a:r>
            <a:br>
              <a:rPr lang="en-US" sz="1800" dirty="0">
                <a:effectLst/>
                <a:latin typeface="Calibri" panose="020F0502020204030204" pitchFamily="34" charset="0"/>
                <a:ea typeface="Calibri" panose="020F0502020204030204" pitchFamily="34" charset="0"/>
                <a:cs typeface="Arial" panose="020B0604020202020204" pitchFamily="34" charset="0"/>
              </a:rPr>
            </a:br>
            <a:br>
              <a:rPr lang="en-US" sz="1800" dirty="0">
                <a:effectLst/>
                <a:latin typeface="Calibri" panose="020F0502020204030204" pitchFamily="34" charset="0"/>
                <a:ea typeface="Calibri" panose="020F0502020204030204" pitchFamily="34" charset="0"/>
                <a:cs typeface="Arial" panose="020B0604020202020204" pitchFamily="34" charset="0"/>
              </a:rPr>
            </a:br>
            <a:r>
              <a:rPr lang="en-US" sz="1800" dirty="0">
                <a:effectLst/>
                <a:latin typeface="Calibri" panose="020F0502020204030204" pitchFamily="34" charset="0"/>
                <a:ea typeface="Calibri" panose="020F0502020204030204" pitchFamily="34" charset="0"/>
                <a:cs typeface="Arial" panose="020B0604020202020204" pitchFamily="34" charset="0"/>
              </a:rPr>
              <a:t>Another example is a dog getting a treat every time a bell has been rung.  This is one of the classical examples of reinforcement learning in animals.</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55</a:t>
            </a:fld>
            <a:endParaRPr lang="en-US"/>
          </a:p>
        </p:txBody>
      </p:sp>
    </p:spTree>
    <p:extLst>
      <p:ext uri="{BB962C8B-B14F-4D97-AF65-F5344CB8AC3E}">
        <p14:creationId xmlns:p14="http://schemas.microsoft.com/office/powerpoint/2010/main" val="25564366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56</a:t>
            </a:fld>
            <a:endParaRPr lang="en-US"/>
          </a:p>
        </p:txBody>
      </p:sp>
    </p:spTree>
    <p:extLst>
      <p:ext uri="{BB962C8B-B14F-4D97-AF65-F5344CB8AC3E}">
        <p14:creationId xmlns:p14="http://schemas.microsoft.com/office/powerpoint/2010/main" val="7824544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58</a:t>
            </a:fld>
            <a:endParaRPr lang="en-US"/>
          </a:p>
        </p:txBody>
      </p:sp>
    </p:spTree>
    <p:extLst>
      <p:ext uri="{BB962C8B-B14F-4D97-AF65-F5344CB8AC3E}">
        <p14:creationId xmlns:p14="http://schemas.microsoft.com/office/powerpoint/2010/main" val="1813123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59</a:t>
            </a:fld>
            <a:endParaRPr lang="en-US"/>
          </a:p>
        </p:txBody>
      </p:sp>
    </p:spTree>
    <p:extLst>
      <p:ext uri="{BB962C8B-B14F-4D97-AF65-F5344CB8AC3E}">
        <p14:creationId xmlns:p14="http://schemas.microsoft.com/office/powerpoint/2010/main" val="22817014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Machine learning algorithms are doing really impressive things these days, but they don’t just work “out of the box”.  There are lots of different things a “machine learning practitioner” needs to experiment with to make an ML algorithm work effectively for a particular problem.</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60</a:t>
            </a:fld>
            <a:endParaRPr lang="en-US"/>
          </a:p>
        </p:txBody>
      </p:sp>
    </p:spTree>
    <p:extLst>
      <p:ext uri="{BB962C8B-B14F-4D97-AF65-F5344CB8AC3E}">
        <p14:creationId xmlns:p14="http://schemas.microsoft.com/office/powerpoint/2010/main" val="2044681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61</a:t>
            </a:fld>
            <a:endParaRPr lang="en-US"/>
          </a:p>
        </p:txBody>
      </p:sp>
    </p:spTree>
    <p:extLst>
      <p:ext uri="{BB962C8B-B14F-4D97-AF65-F5344CB8AC3E}">
        <p14:creationId xmlns:p14="http://schemas.microsoft.com/office/powerpoint/2010/main" val="235310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a:t>
            </a:fld>
            <a:endParaRPr lang="en-US"/>
          </a:p>
        </p:txBody>
      </p:sp>
    </p:spTree>
    <p:extLst>
      <p:ext uri="{BB962C8B-B14F-4D97-AF65-F5344CB8AC3E}">
        <p14:creationId xmlns:p14="http://schemas.microsoft.com/office/powerpoint/2010/main" val="17212255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62</a:t>
            </a:fld>
            <a:endParaRPr lang="en-US"/>
          </a:p>
        </p:txBody>
      </p:sp>
    </p:spTree>
    <p:extLst>
      <p:ext uri="{BB962C8B-B14F-4D97-AF65-F5344CB8AC3E}">
        <p14:creationId xmlns:p14="http://schemas.microsoft.com/office/powerpoint/2010/main" val="27310105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63</a:t>
            </a:fld>
            <a:endParaRPr lang="en-US"/>
          </a:p>
        </p:txBody>
      </p:sp>
    </p:spTree>
    <p:extLst>
      <p:ext uri="{BB962C8B-B14F-4D97-AF65-F5344CB8AC3E}">
        <p14:creationId xmlns:p14="http://schemas.microsoft.com/office/powerpoint/2010/main" val="6056677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64</a:t>
            </a:fld>
            <a:endParaRPr lang="en-US"/>
          </a:p>
        </p:txBody>
      </p:sp>
    </p:spTree>
    <p:extLst>
      <p:ext uri="{BB962C8B-B14F-4D97-AF65-F5344CB8AC3E}">
        <p14:creationId xmlns:p14="http://schemas.microsoft.com/office/powerpoint/2010/main" val="29999319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65</a:t>
            </a:fld>
            <a:endParaRPr lang="en-US"/>
          </a:p>
        </p:txBody>
      </p:sp>
    </p:spTree>
    <p:extLst>
      <p:ext uri="{BB962C8B-B14F-4D97-AF65-F5344CB8AC3E}">
        <p14:creationId xmlns:p14="http://schemas.microsoft.com/office/powerpoint/2010/main" val="24851071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Transfer learning is the ability to learning from one set of inputs and use the learning effectively for a different, but analogous set of inputs. Basically, the theory is that the middle layer of a deep learning network should be able to transfer to a similar task, but SOMETHING has to translate the inputs of the new task into a form that the middle layer can use.  So possibly this could still involve some training, but less training than the initial training required. Possibly the translator could be “somehow” hand coded, to translate “new” inputs into “old” inputs by exploiting similarities between the two problems.</a:t>
            </a:r>
            <a:br>
              <a:rPr lang="en-US" sz="1800" dirty="0">
                <a:effectLst/>
                <a:latin typeface="Calibri" panose="020F0502020204030204" pitchFamily="34" charset="0"/>
                <a:ea typeface="Calibri" panose="020F0502020204030204" pitchFamily="34" charset="0"/>
                <a:cs typeface="Arial" panose="020B0604020202020204" pitchFamily="34" charset="0"/>
              </a:rPr>
            </a:br>
            <a:br>
              <a:rPr lang="en-US" sz="1800" dirty="0">
                <a:effectLst/>
                <a:latin typeface="Calibri" panose="020F0502020204030204" pitchFamily="34" charset="0"/>
                <a:ea typeface="Calibri" panose="020F0502020204030204" pitchFamily="34" charset="0"/>
                <a:cs typeface="Arial" panose="020B0604020202020204" pitchFamily="34" charset="0"/>
              </a:rPr>
            </a:br>
            <a:r>
              <a:rPr lang="en-US" sz="1800" dirty="0">
                <a:effectLst/>
                <a:latin typeface="Calibri" panose="020F0502020204030204" pitchFamily="34" charset="0"/>
                <a:ea typeface="Calibri" panose="020F0502020204030204" pitchFamily="34" charset="0"/>
                <a:cs typeface="Arial" panose="020B0604020202020204" pitchFamily="34" charset="0"/>
              </a:rPr>
              <a:t>Analytical learning is the ability to logically analyze something and realize that there is an implication of it the MUST be true.  Statistical learning methods can’t really do this…they are just statistical.  They have no notion of logical inference.</a:t>
            </a:r>
            <a:br>
              <a:rPr lang="en-US" sz="1800" dirty="0">
                <a:effectLst/>
                <a:latin typeface="Calibri" panose="020F0502020204030204" pitchFamily="34" charset="0"/>
                <a:ea typeface="Calibri" panose="020F0502020204030204" pitchFamily="34" charset="0"/>
                <a:cs typeface="Arial" panose="020B0604020202020204" pitchFamily="34" charset="0"/>
              </a:rPr>
            </a:br>
            <a:br>
              <a:rPr lang="en-US" sz="1800" dirty="0">
                <a:effectLst/>
                <a:latin typeface="Calibri" panose="020F0502020204030204" pitchFamily="34" charset="0"/>
                <a:ea typeface="Calibri" panose="020F0502020204030204" pitchFamily="34" charset="0"/>
                <a:cs typeface="Arial" panose="020B0604020202020204" pitchFamily="34" charset="0"/>
              </a:rPr>
            </a:br>
            <a:r>
              <a:rPr lang="en-US" sz="1800" dirty="0">
                <a:effectLst/>
                <a:latin typeface="Calibri" panose="020F0502020204030204" pitchFamily="34" charset="0"/>
                <a:ea typeface="Calibri" panose="020F0502020204030204" pitchFamily="34" charset="0"/>
                <a:cs typeface="Arial" panose="020B0604020202020204" pitchFamily="34" charset="0"/>
              </a:rPr>
              <a:t>“Low shot” learning is the ability to learn from small numbers of examples.  As we have discussed before, this involves making the “learning search space” smaller by introducing some kinds of bias (which could be an analytical bias) to allow the system to learn from many, many fewer examples.  As before, the tradeoff of doing this is you risk your bias screwing things up and learning incorrectly, either over-generalizing our under-generalizing. (Mention how horrible people are about over-generalizing.)</a:t>
            </a:r>
            <a:br>
              <a:rPr lang="en-US" sz="1800" dirty="0">
                <a:effectLst/>
                <a:latin typeface="Calibri" panose="020F0502020204030204" pitchFamily="34" charset="0"/>
                <a:ea typeface="Calibri" panose="020F0502020204030204" pitchFamily="34" charset="0"/>
                <a:cs typeface="Arial" panose="020B0604020202020204" pitchFamily="34" charset="0"/>
              </a:rPr>
            </a:br>
            <a:br>
              <a:rPr lang="en-US" sz="1800" dirty="0">
                <a:effectLst/>
                <a:latin typeface="Calibri" panose="020F0502020204030204" pitchFamily="34" charset="0"/>
                <a:ea typeface="Calibri" panose="020F0502020204030204" pitchFamily="34" charset="0"/>
                <a:cs typeface="Arial" panose="020B0604020202020204" pitchFamily="34" charset="0"/>
              </a:rPr>
            </a:br>
            <a:r>
              <a:rPr lang="en-US" sz="1800" dirty="0">
                <a:effectLst/>
                <a:latin typeface="Calibri" panose="020F0502020204030204" pitchFamily="34" charset="0"/>
                <a:ea typeface="Calibri" panose="020F0502020204030204" pitchFamily="34" charset="0"/>
                <a:cs typeface="Arial" panose="020B0604020202020204" pitchFamily="34" charset="0"/>
              </a:rPr>
              <a:t>Case-based reasoning and analogical learning are similar to a combination of transfer learning and analytical learning.  The idea is to say “If we have learned things in one situation, which of those things we have learned should logically also apply to a new situation.”  This depends on identifying which “similarities” between the old and new situations are relevant and which are not. This is often an analytical or value-based choice, rather than a statistical choice.</a:t>
            </a:r>
            <a:br>
              <a:rPr lang="en-US" sz="1800" dirty="0">
                <a:effectLst/>
                <a:latin typeface="Calibri" panose="020F0502020204030204" pitchFamily="34" charset="0"/>
                <a:ea typeface="Calibri" panose="020F0502020204030204" pitchFamily="34" charset="0"/>
                <a:cs typeface="Arial" panose="020B0604020202020204" pitchFamily="34" charset="0"/>
              </a:rPr>
            </a:br>
            <a:br>
              <a:rPr lang="en-US" sz="1800" dirty="0">
                <a:effectLst/>
                <a:latin typeface="Calibri" panose="020F0502020204030204" pitchFamily="34" charset="0"/>
                <a:ea typeface="Calibri" panose="020F0502020204030204" pitchFamily="34" charset="0"/>
                <a:cs typeface="Arial" panose="020B0604020202020204" pitchFamily="34" charset="0"/>
              </a:rPr>
            </a:br>
            <a:r>
              <a:rPr lang="en-US" sz="1800" dirty="0">
                <a:effectLst/>
                <a:latin typeface="Calibri" panose="020F0502020204030204" pitchFamily="34" charset="0"/>
                <a:ea typeface="Calibri" panose="020F0502020204030204" pitchFamily="34" charset="0"/>
                <a:cs typeface="Arial" panose="020B0604020202020204" pitchFamily="34" charset="0"/>
              </a:rPr>
              <a:t>For reading and verbal instruction there is some nuance.  Because deep learning can learn to read and can learn to remember things that are expressed verbally.  But what they struggle with is incorporating those verbal instructions into their knowledge base. Teaching a deep neural net how to perform a procedure would mean we would have to repeat the instructions a million times. But people are able to do some form of analytical or low-shot learning from verbal instructions (although it often sees lots of improvement if combined with statistical practice).</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66</a:t>
            </a:fld>
            <a:endParaRPr lang="en-US"/>
          </a:p>
        </p:txBody>
      </p:sp>
    </p:spTree>
    <p:extLst>
      <p:ext uri="{BB962C8B-B14F-4D97-AF65-F5344CB8AC3E}">
        <p14:creationId xmlns:p14="http://schemas.microsoft.com/office/powerpoint/2010/main" val="4823025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67</a:t>
            </a:fld>
            <a:endParaRPr lang="en-US"/>
          </a:p>
        </p:txBody>
      </p:sp>
    </p:spTree>
    <p:extLst>
      <p:ext uri="{BB962C8B-B14F-4D97-AF65-F5344CB8AC3E}">
        <p14:creationId xmlns:p14="http://schemas.microsoft.com/office/powerpoint/2010/main" val="21439446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68</a:t>
            </a:fld>
            <a:endParaRPr lang="en-US"/>
          </a:p>
        </p:txBody>
      </p:sp>
    </p:spTree>
    <p:extLst>
      <p:ext uri="{BB962C8B-B14F-4D97-AF65-F5344CB8AC3E}">
        <p14:creationId xmlns:p14="http://schemas.microsoft.com/office/powerpoint/2010/main" val="1566017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71</a:t>
            </a:fld>
            <a:endParaRPr lang="en-US"/>
          </a:p>
        </p:txBody>
      </p:sp>
    </p:spTree>
    <p:extLst>
      <p:ext uri="{BB962C8B-B14F-4D97-AF65-F5344CB8AC3E}">
        <p14:creationId xmlns:p14="http://schemas.microsoft.com/office/powerpoint/2010/main" val="843404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I want to make the point that there are different ways a system can change its behavior, and we don’t call them all “learning”.  Some systems already have the knowledge to do things differently when a situation changes…that is not learning.  Humans and animals evolve, which shapes the behavior of individuals by changing their actual “machinery”…that is also not learning.  Learning falls in between.  Changes to the knowledge being processed by the machinery, but not changes to the machinery itself.</a:t>
            </a:r>
          </a:p>
          <a:p>
            <a:endParaRPr lang="en-US" dirty="0"/>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7</a:t>
            </a:fld>
            <a:endParaRPr lang="en-US"/>
          </a:p>
        </p:txBody>
      </p:sp>
    </p:spTree>
    <p:extLst>
      <p:ext uri="{BB962C8B-B14F-4D97-AF65-F5344CB8AC3E}">
        <p14:creationId xmlns:p14="http://schemas.microsoft.com/office/powerpoint/2010/main" val="3446613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8</a:t>
            </a:fld>
            <a:endParaRPr lang="en-US"/>
          </a:p>
        </p:txBody>
      </p:sp>
    </p:spTree>
    <p:extLst>
      <p:ext uri="{BB962C8B-B14F-4D97-AF65-F5344CB8AC3E}">
        <p14:creationId xmlns:p14="http://schemas.microsoft.com/office/powerpoint/2010/main" val="1562199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9</a:t>
            </a:fld>
            <a:endParaRPr lang="en-US"/>
          </a:p>
        </p:txBody>
      </p:sp>
    </p:spTree>
    <p:extLst>
      <p:ext uri="{BB962C8B-B14F-4D97-AF65-F5344CB8AC3E}">
        <p14:creationId xmlns:p14="http://schemas.microsoft.com/office/powerpoint/2010/main" val="2967585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10</a:t>
            </a:fld>
            <a:endParaRPr lang="en-US"/>
          </a:p>
        </p:txBody>
      </p:sp>
    </p:spTree>
    <p:extLst>
      <p:ext uri="{BB962C8B-B14F-4D97-AF65-F5344CB8AC3E}">
        <p14:creationId xmlns:p14="http://schemas.microsoft.com/office/powerpoint/2010/main" val="34008540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17" name="Group 16"/>
          <p:cNvGrpSpPr/>
          <p:nvPr userDrawn="1"/>
        </p:nvGrpSpPr>
        <p:grpSpPr>
          <a:xfrm>
            <a:off x="177576" y="6503087"/>
            <a:ext cx="1127548" cy="282877"/>
            <a:chOff x="177576" y="6503087"/>
            <a:chExt cx="1127548" cy="282877"/>
          </a:xfrm>
        </p:grpSpPr>
        <p:sp>
          <p:nvSpPr>
            <p:cNvPr id="18" name="Rectangle 17"/>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19" name="Picture 18" descr="twitterlogosmall.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cxnSp>
        <p:nvCxnSpPr>
          <p:cNvPr id="2" name="Straight Connector 1">
            <a:extLst>
              <a:ext uri="{FF2B5EF4-FFF2-40B4-BE49-F238E27FC236}">
                <a16:creationId xmlns:a16="http://schemas.microsoft.com/office/drawing/2014/main" id="{763CD88B-3D8E-5930-8860-B89DE42D2953}"/>
              </a:ext>
            </a:extLst>
          </p:cNvPr>
          <p:cNvCxnSpPr/>
          <p:nvPr userDrawn="1"/>
        </p:nvCxnSpPr>
        <p:spPr bwMode="auto">
          <a:xfrm>
            <a:off x="0" y="1352225"/>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C33F177E-FD1D-3429-0967-6E068024731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6800"/>
            <a:ext cx="12192000" cy="1357376"/>
          </a:xfrm>
          <a:prstGeom prst="rect">
            <a:avLst/>
          </a:prstGeom>
        </p:spPr>
      </p:pic>
      <p:sp>
        <p:nvSpPr>
          <p:cNvPr id="3" name="Rectangle 3">
            <a:extLst>
              <a:ext uri="{FF2B5EF4-FFF2-40B4-BE49-F238E27FC236}">
                <a16:creationId xmlns:a16="http://schemas.microsoft.com/office/drawing/2014/main" id="{A766377A-1CC7-F23C-F050-9E1DCE18A19A}"/>
              </a:ext>
            </a:extLst>
          </p:cNvPr>
          <p:cNvSpPr>
            <a:spLocks noGrp="1" noChangeArrowheads="1"/>
          </p:cNvSpPr>
          <p:nvPr>
            <p:ph type="sldNum" sz="quarter" idx="4"/>
          </p:nvPr>
        </p:nvSpPr>
        <p:spPr>
          <a:xfrm>
            <a:off x="10640553" y="6377196"/>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a:p>
        </p:txBody>
      </p:sp>
      <p:pic>
        <p:nvPicPr>
          <p:cNvPr id="6" name="Picture 5" descr="Text, logo&#10;&#10;Description automatically generated">
            <a:extLst>
              <a:ext uri="{FF2B5EF4-FFF2-40B4-BE49-F238E27FC236}">
                <a16:creationId xmlns:a16="http://schemas.microsoft.com/office/drawing/2014/main" id="{C4D1BEE9-8F14-69B8-58BA-5D627C31D0F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7" name="Picture 6" descr="Icon&#10;&#10;Description automatically generated">
            <a:extLst>
              <a:ext uri="{FF2B5EF4-FFF2-40B4-BE49-F238E27FC236}">
                <a16:creationId xmlns:a16="http://schemas.microsoft.com/office/drawing/2014/main" id="{C73F2B42-8C5E-9E9F-6EEB-8313D0556B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1866" t="14373" r="23364" b="14479"/>
          <a:stretch/>
        </p:blipFill>
        <p:spPr>
          <a:xfrm>
            <a:off x="11440127" y="6051587"/>
            <a:ext cx="754512" cy="75737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0643906" y="6373537"/>
            <a:ext cx="821634" cy="340935"/>
          </a:xfrm>
        </p:spPr>
        <p:txBody>
          <a:bodyPr/>
          <a:lstStyle/>
          <a:p>
            <a:pPr>
              <a:defRPr/>
            </a:pPr>
            <a:fld id="{D68E8870-17DE-45C4-A8DD-7644B2422933}" type="slidenum">
              <a:rPr lang="en-US" smtClean="0"/>
              <a:pPr>
                <a:defRPr/>
              </a:pPr>
              <a:t>‹#›</a:t>
            </a:fld>
            <a:endParaRPr lang="en-US"/>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10638711" y="6378288"/>
            <a:ext cx="821634" cy="340935"/>
          </a:xfrm>
        </p:spPr>
        <p:txBody>
          <a:bodyPr/>
          <a:lstStyle/>
          <a:p>
            <a:pPr>
              <a:defRPr/>
            </a:pPr>
            <a:fld id="{D68E8870-17DE-45C4-A8DD-7644B2422933}" type="slidenum">
              <a:rPr lang="en-US" smtClean="0"/>
              <a:pPr>
                <a:defRPr/>
              </a:pPr>
              <a:t>‹#›</a:t>
            </a:fld>
            <a:endParaRPr lang="en-US"/>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45ABC9-6081-8E48-0CB8-32A202243E9E}"/>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45BF0CE5-4F28-4406-0CC8-F25E2EDB4C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7EA672-E76E-3B91-71DF-4E8954799F0F}"/>
              </a:ext>
            </a:extLst>
          </p:cNvPr>
          <p:cNvSpPr>
            <a:spLocks noGrp="1"/>
          </p:cNvSpPr>
          <p:nvPr>
            <p:ph type="sldNum" sz="quarter" idx="12"/>
          </p:nvPr>
        </p:nvSpPr>
        <p:spPr>
          <a:xfrm>
            <a:off x="10633516" y="6321138"/>
            <a:ext cx="821634" cy="340935"/>
          </a:xfrm>
        </p:spPr>
        <p:txBody>
          <a:bodyPr/>
          <a:lstStyle/>
          <a:p>
            <a:fld id="{F50C34D6-9C94-4266-916D-D8A5C4A50DEE}" type="slidenum">
              <a:rPr lang="en-US" smtClean="0"/>
              <a:t>‹#›</a:t>
            </a:fld>
            <a:endParaRPr lang="en-US"/>
          </a:p>
        </p:txBody>
      </p:sp>
    </p:spTree>
    <p:extLst>
      <p:ext uri="{BB962C8B-B14F-4D97-AF65-F5344CB8AC3E}">
        <p14:creationId xmlns:p14="http://schemas.microsoft.com/office/powerpoint/2010/main" val="2168967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a:p>
        </p:txBody>
      </p:sp>
      <p:grpSp>
        <p:nvGrpSpPr>
          <p:cNvPr id="6" name="Group 5"/>
          <p:cNvGrpSpPr/>
          <p:nvPr userDrawn="1"/>
        </p:nvGrpSpPr>
        <p:grpSpPr>
          <a:xfrm>
            <a:off x="177576" y="6503087"/>
            <a:ext cx="1127548" cy="282877"/>
            <a:chOff x="177576" y="6503087"/>
            <a:chExt cx="1127548" cy="282877"/>
          </a:xfrm>
        </p:grpSpPr>
        <p:sp>
          <p:nvSpPr>
            <p:cNvPr id="22" name="Rectangle 21"/>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23" name="Picture 22" descr="twitterlogosmall.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2" name="Picture 1" descr="Background pattern&#10;&#10;Description automatically generated">
            <a:extLst>
              <a:ext uri="{FF2B5EF4-FFF2-40B4-BE49-F238E27FC236}">
                <a16:creationId xmlns:a16="http://schemas.microsoft.com/office/drawing/2014/main" id="{E329B4E3-77EA-8607-736D-5A7B3EC41ECC}"/>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499" t="40511" b="50000"/>
          <a:stretch/>
        </p:blipFill>
        <p:spPr>
          <a:xfrm>
            <a:off x="0" y="1474"/>
            <a:ext cx="12212320" cy="823509"/>
          </a:xfrm>
          <a:prstGeom prst="rect">
            <a:avLst/>
          </a:prstGeom>
        </p:spPr>
      </p:pic>
      <p:pic>
        <p:nvPicPr>
          <p:cNvPr id="3" name="Picture 2" descr="A picture containing invertebrate, coelenterate, jellyfish, blue&#10;&#10;Description automatically generated">
            <a:extLst>
              <a:ext uri="{FF2B5EF4-FFF2-40B4-BE49-F238E27FC236}">
                <a16:creationId xmlns:a16="http://schemas.microsoft.com/office/drawing/2014/main" id="{CBD59682-4B33-AFD0-0B4D-7723900C6F9A}"/>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19651" t="12754" b="39872"/>
          <a:stretch/>
        </p:blipFill>
        <p:spPr>
          <a:xfrm>
            <a:off x="0" y="0"/>
            <a:ext cx="1978893" cy="824983"/>
          </a:xfrm>
          <a:prstGeom prst="rect">
            <a:avLst/>
          </a:prstGeom>
        </p:spPr>
      </p:pic>
      <p:pic>
        <p:nvPicPr>
          <p:cNvPr id="4" name="Picture 3" descr="Icon&#10;&#10;Description automatically generated">
            <a:extLst>
              <a:ext uri="{FF2B5EF4-FFF2-40B4-BE49-F238E27FC236}">
                <a16:creationId xmlns:a16="http://schemas.microsoft.com/office/drawing/2014/main" id="{75EB692B-7839-957D-8369-379C66509042}"/>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21866" t="14373" r="23364" b="14479"/>
          <a:stretch/>
        </p:blipFill>
        <p:spPr>
          <a:xfrm>
            <a:off x="11440127" y="6051587"/>
            <a:ext cx="754512" cy="757378"/>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Lst>
  <p:hf hdr="0" ftr="0" dt="0"/>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16.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12.sv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11.png"/><Relationship Id="rId2" Type="http://schemas.openxmlformats.org/officeDocument/2006/relationships/image" Target="../media/image29.jpeg"/><Relationship Id="rId1" Type="http://schemas.openxmlformats.org/officeDocument/2006/relationships/slideLayout" Target="../slideLayouts/slideLayout3.xml"/><Relationship Id="rId6" Type="http://schemas.openxmlformats.org/officeDocument/2006/relationships/image" Target="../media/image24.jpeg"/><Relationship Id="rId11" Type="http://schemas.openxmlformats.org/officeDocument/2006/relationships/image" Target="../media/image32.jpeg"/><Relationship Id="rId5" Type="http://schemas.openxmlformats.org/officeDocument/2006/relationships/image" Target="../media/image23.jpeg"/><Relationship Id="rId10" Type="http://schemas.openxmlformats.org/officeDocument/2006/relationships/image" Target="../media/image20.jpeg"/><Relationship Id="rId4" Type="http://schemas.openxmlformats.org/officeDocument/2006/relationships/image" Target="../media/image22.jpeg"/><Relationship Id="rId9" Type="http://schemas.openxmlformats.org/officeDocument/2006/relationships/image" Target="../media/image31.jpeg"/></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46.gif"/><Relationship Id="rId5" Type="http://schemas.openxmlformats.org/officeDocument/2006/relationships/image" Target="../media/image45.png"/><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7.png"/><Relationship Id="rId7"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2.jpeg"/></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12.sv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2.jpeg"/><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jpeg"/><Relationship Id="rId7"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1.png"/></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3.png"/><Relationship Id="rId4" Type="http://schemas.openxmlformats.org/officeDocument/2006/relationships/image" Target="../media/image61.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a:t>Machine Learning</a:t>
            </a:r>
            <a:r>
              <a:rPr lang="en-US" dirty="0"/>
              <a:t>: An Introduction for Humans</a:t>
            </a:r>
          </a:p>
        </p:txBody>
      </p:sp>
      <p:sp>
        <p:nvSpPr>
          <p:cNvPr id="10" name="Text Placeholder 9"/>
          <p:cNvSpPr>
            <a:spLocks noGrp="1"/>
          </p:cNvSpPr>
          <p:nvPr>
            <p:ph type="body" sz="quarter" idx="11"/>
          </p:nvPr>
        </p:nvSpPr>
        <p:spPr>
          <a:xfrm>
            <a:off x="1623862" y="4437948"/>
            <a:ext cx="8478838" cy="1934127"/>
          </a:xfrm>
        </p:spPr>
        <p:txBody>
          <a:bodyPr/>
          <a:lstStyle/>
          <a:p>
            <a:pPr eaLnBrk="1" hangingPunct="1"/>
            <a:r>
              <a:rPr lang="en-US">
                <a:latin typeface="Arial Narrow" pitchFamily="34" charset="0"/>
              </a:rPr>
              <a:t>Randolph M. Jones, PhD, Soar Technology, Inc.</a:t>
            </a:r>
          </a:p>
        </p:txBody>
      </p:sp>
      <p:sp>
        <p:nvSpPr>
          <p:cNvPr id="2" name="Slide Number Placeholder 1">
            <a:extLst>
              <a:ext uri="{FF2B5EF4-FFF2-40B4-BE49-F238E27FC236}">
                <a16:creationId xmlns:a16="http://schemas.microsoft.com/office/drawing/2014/main" id="{3ACA0B08-93A4-149C-AFFB-95734CCD4047}"/>
              </a:ext>
            </a:extLst>
          </p:cNvPr>
          <p:cNvSpPr>
            <a:spLocks noGrp="1"/>
          </p:cNvSpPr>
          <p:nvPr>
            <p:ph type="sldNum" sz="quarter" idx="4"/>
          </p:nvPr>
        </p:nvSpPr>
        <p:spPr/>
        <p:txBody>
          <a:bodyPr/>
          <a:lstStyle/>
          <a:p>
            <a:pPr>
              <a:defRPr/>
            </a:pPr>
            <a:fld id="{D68E8870-17DE-45C4-A8DD-7644B2422933}" type="slidenum">
              <a:rPr lang="en-US" smtClean="0"/>
              <a:pPr>
                <a:defRPr/>
              </a:pPr>
              <a:t>1</a:t>
            </a:fld>
            <a:endParaRPr lang="en-US"/>
          </a:p>
        </p:txBody>
      </p:sp>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CA6A3-7388-BA0B-BE5F-6A1A2038988E}"/>
              </a:ext>
            </a:extLst>
          </p:cNvPr>
          <p:cNvSpPr>
            <a:spLocks noGrp="1"/>
          </p:cNvSpPr>
          <p:nvPr>
            <p:ph type="title"/>
          </p:nvPr>
        </p:nvSpPr>
        <p:spPr>
          <a:xfrm>
            <a:off x="480132" y="0"/>
            <a:ext cx="11250613" cy="795130"/>
          </a:xfrm>
        </p:spPr>
        <p:txBody>
          <a:bodyPr/>
          <a:lstStyle/>
          <a:p>
            <a:r>
              <a:rPr lang="en-US"/>
              <a:t>Learning in Training, Simulation, and Education</a:t>
            </a:r>
          </a:p>
        </p:txBody>
      </p:sp>
      <p:sp>
        <p:nvSpPr>
          <p:cNvPr id="3" name="Content Placeholder 2">
            <a:extLst>
              <a:ext uri="{FF2B5EF4-FFF2-40B4-BE49-F238E27FC236}">
                <a16:creationId xmlns:a16="http://schemas.microsoft.com/office/drawing/2014/main" id="{493B7ECC-DCFE-F5D6-88A7-F7569F069B86}"/>
              </a:ext>
            </a:extLst>
          </p:cNvPr>
          <p:cNvSpPr>
            <a:spLocks noGrp="1"/>
          </p:cNvSpPr>
          <p:nvPr>
            <p:ph sz="quarter" idx="11"/>
          </p:nvPr>
        </p:nvSpPr>
        <p:spPr>
          <a:xfrm>
            <a:off x="480132" y="1046715"/>
            <a:ext cx="5767285" cy="5075237"/>
          </a:xfrm>
        </p:spPr>
        <p:txBody>
          <a:bodyPr/>
          <a:lstStyle/>
          <a:p>
            <a:r>
              <a:rPr lang="en-US"/>
              <a:t>Now</a:t>
            </a:r>
          </a:p>
          <a:p>
            <a:pPr lvl="1"/>
            <a:r>
              <a:rPr lang="en-US"/>
              <a:t>Inferring student proficiency level and recommending new content</a:t>
            </a:r>
          </a:p>
          <a:p>
            <a:pPr lvl="1"/>
            <a:r>
              <a:rPr lang="en-US"/>
              <a:t>Learning to identify tactical and operational patterns from simulation data streams to use for trainee assessment</a:t>
            </a:r>
          </a:p>
          <a:p>
            <a:pPr lvl="1"/>
            <a:r>
              <a:rPr lang="en-US"/>
              <a:t>Learning to identify human performance states, such as workload, stress, fatigue, trust</a:t>
            </a:r>
          </a:p>
          <a:p>
            <a:pPr lvl="1"/>
            <a:r>
              <a:rPr lang="en-US"/>
              <a:t>Generative AI to create new “levels” in serious games for training</a:t>
            </a:r>
          </a:p>
          <a:p>
            <a:pPr lvl="1"/>
            <a:endParaRPr lang="en-US"/>
          </a:p>
        </p:txBody>
      </p:sp>
      <p:sp>
        <p:nvSpPr>
          <p:cNvPr id="4" name="Slide Number Placeholder 3">
            <a:extLst>
              <a:ext uri="{FF2B5EF4-FFF2-40B4-BE49-F238E27FC236}">
                <a16:creationId xmlns:a16="http://schemas.microsoft.com/office/drawing/2014/main" id="{2448B74A-9A77-A504-E0FE-D8BEA07A47CD}"/>
              </a:ext>
            </a:extLst>
          </p:cNvPr>
          <p:cNvSpPr>
            <a:spLocks noGrp="1"/>
          </p:cNvSpPr>
          <p:nvPr>
            <p:ph type="sldNum" sz="quarter" idx="10"/>
          </p:nvPr>
        </p:nvSpPr>
        <p:spPr/>
        <p:txBody>
          <a:bodyPr/>
          <a:lstStyle/>
          <a:p>
            <a:pPr>
              <a:defRPr/>
            </a:pPr>
            <a:fld id="{D68E8870-17DE-45C4-A8DD-7644B2422933}" type="slidenum">
              <a:rPr lang="en-US" smtClean="0"/>
              <a:pPr>
                <a:defRPr/>
              </a:pPr>
              <a:t>10</a:t>
            </a:fld>
            <a:endParaRPr lang="en-US"/>
          </a:p>
        </p:txBody>
      </p:sp>
      <p:pic>
        <p:nvPicPr>
          <p:cNvPr id="3074" name="Picture 2" descr="Free Simulation Cliparts, Download Free Simulation Cliparts png images, Free  ClipArts on Clipart Library">
            <a:extLst>
              <a:ext uri="{FF2B5EF4-FFF2-40B4-BE49-F238E27FC236}">
                <a16:creationId xmlns:a16="http://schemas.microsoft.com/office/drawing/2014/main" id="{412CBBD4-F85A-CCD4-E642-4E482337F0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017" y="2115504"/>
            <a:ext cx="4246665" cy="350658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EF799F7F-40CB-5C5E-653C-FA0443A4F5DF}"/>
              </a:ext>
            </a:extLst>
          </p:cNvPr>
          <p:cNvSpPr txBox="1">
            <a:spLocks/>
          </p:cNvSpPr>
          <p:nvPr/>
        </p:nvSpPr>
        <p:spPr bwMode="auto">
          <a:xfrm>
            <a:off x="480132" y="1046715"/>
            <a:ext cx="5767285" cy="50752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a:t>Soon</a:t>
            </a:r>
          </a:p>
          <a:p>
            <a:pPr lvl="1"/>
            <a:r>
              <a:rPr lang="en-US"/>
              <a:t>Automatic generation of full courses of instruction (COI) based on individualized student needs</a:t>
            </a:r>
          </a:p>
          <a:p>
            <a:pPr lvl="1"/>
            <a:r>
              <a:rPr lang="en-US"/>
              <a:t>Behavior cloning: learning realistic models of human behavior for simulation</a:t>
            </a:r>
          </a:p>
          <a:p>
            <a:pPr lvl="1"/>
            <a:r>
              <a:rPr lang="en-US"/>
              <a:t>Learning to use training and performance data to predict future human performance in context</a:t>
            </a:r>
          </a:p>
          <a:p>
            <a:pPr lvl="1"/>
            <a:r>
              <a:rPr lang="en-US"/>
              <a:t>Adaptation of simulation-based training scenarios in real time</a:t>
            </a:r>
          </a:p>
          <a:p>
            <a:pPr marL="609585" lvl="1" indent="0">
              <a:buNone/>
            </a:pPr>
            <a:endParaRPr lang="en-US" kern="0"/>
          </a:p>
        </p:txBody>
      </p:sp>
    </p:spTree>
    <p:extLst>
      <p:ext uri="{BB962C8B-B14F-4D97-AF65-F5344CB8AC3E}">
        <p14:creationId xmlns:p14="http://schemas.microsoft.com/office/powerpoint/2010/main" val="393264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xit" presetSubtype="10" fill="hold" grpId="0" nodeType="withEffect">
                                  <p:stCondLst>
                                    <p:cond delay="0"/>
                                  </p:stCondLst>
                                  <p:childTnLst>
                                    <p:animEffect transition="out" filter="checkerboard(across)">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5" presetClass="exit" presetSubtype="10" fill="hold" grpId="0" nodeType="withEffect">
                                  <p:stCondLst>
                                    <p:cond delay="0"/>
                                  </p:stCondLst>
                                  <p:childTnLst>
                                    <p:animEffect transition="out" filter="checkerboard(across)">
                                      <p:cBhvr>
                                        <p:cTn id="9" dur="500"/>
                                        <p:tgtEl>
                                          <p:spTgt spid="3">
                                            <p:txEl>
                                              <p:pRg st="1" end="1"/>
                                            </p:txEl>
                                          </p:spTgt>
                                        </p:tgtEl>
                                      </p:cBhvr>
                                    </p:animEffect>
                                    <p:set>
                                      <p:cBhvr>
                                        <p:cTn id="10" dur="1" fill="hold">
                                          <p:stCondLst>
                                            <p:cond delay="499"/>
                                          </p:stCondLst>
                                        </p:cTn>
                                        <p:tgtEl>
                                          <p:spTgt spid="3">
                                            <p:txEl>
                                              <p:pRg st="1" end="1"/>
                                            </p:txEl>
                                          </p:spTgt>
                                        </p:tgtEl>
                                        <p:attrNameLst>
                                          <p:attrName>style.visibility</p:attrName>
                                        </p:attrNameLst>
                                      </p:cBhvr>
                                      <p:to>
                                        <p:strVal val="hidden"/>
                                      </p:to>
                                    </p:set>
                                  </p:childTnLst>
                                </p:cTn>
                              </p:par>
                              <p:par>
                                <p:cTn id="11" presetID="5" presetClass="exit" presetSubtype="10" fill="hold" grpId="0" nodeType="withEffect">
                                  <p:stCondLst>
                                    <p:cond delay="0"/>
                                  </p:stCondLst>
                                  <p:childTnLst>
                                    <p:animEffect transition="out" filter="checkerboard(across)">
                                      <p:cBhvr>
                                        <p:cTn id="12" dur="500"/>
                                        <p:tgtEl>
                                          <p:spTgt spid="3">
                                            <p:txEl>
                                              <p:pRg st="2" end="2"/>
                                            </p:txEl>
                                          </p:spTgt>
                                        </p:tgtEl>
                                      </p:cBhvr>
                                    </p:animEffect>
                                    <p:set>
                                      <p:cBhvr>
                                        <p:cTn id="13" dur="1" fill="hold">
                                          <p:stCondLst>
                                            <p:cond delay="499"/>
                                          </p:stCondLst>
                                        </p:cTn>
                                        <p:tgtEl>
                                          <p:spTgt spid="3">
                                            <p:txEl>
                                              <p:pRg st="2" end="2"/>
                                            </p:txEl>
                                          </p:spTgt>
                                        </p:tgtEl>
                                        <p:attrNameLst>
                                          <p:attrName>style.visibility</p:attrName>
                                        </p:attrNameLst>
                                      </p:cBhvr>
                                      <p:to>
                                        <p:strVal val="hidden"/>
                                      </p:to>
                                    </p:set>
                                  </p:childTnLst>
                                </p:cTn>
                              </p:par>
                              <p:par>
                                <p:cTn id="14" presetID="5" presetClass="exit" presetSubtype="10" fill="hold" grpId="0" nodeType="withEffect">
                                  <p:stCondLst>
                                    <p:cond delay="0"/>
                                  </p:stCondLst>
                                  <p:childTnLst>
                                    <p:animEffect transition="out" filter="checkerboard(across)">
                                      <p:cBhvr>
                                        <p:cTn id="15" dur="500"/>
                                        <p:tgtEl>
                                          <p:spTgt spid="3">
                                            <p:txEl>
                                              <p:pRg st="3" end="3"/>
                                            </p:txEl>
                                          </p:spTgt>
                                        </p:tgtEl>
                                      </p:cBhvr>
                                    </p:animEffect>
                                    <p:set>
                                      <p:cBhvr>
                                        <p:cTn id="16" dur="1" fill="hold">
                                          <p:stCondLst>
                                            <p:cond delay="499"/>
                                          </p:stCondLst>
                                        </p:cTn>
                                        <p:tgtEl>
                                          <p:spTgt spid="3">
                                            <p:txEl>
                                              <p:pRg st="3" end="3"/>
                                            </p:txEl>
                                          </p:spTgt>
                                        </p:tgtEl>
                                        <p:attrNameLst>
                                          <p:attrName>style.visibility</p:attrName>
                                        </p:attrNameLst>
                                      </p:cBhvr>
                                      <p:to>
                                        <p:strVal val="hidden"/>
                                      </p:to>
                                    </p:set>
                                  </p:childTnLst>
                                </p:cTn>
                              </p:par>
                              <p:par>
                                <p:cTn id="17" presetID="5" presetClass="exit" presetSubtype="10" fill="hold" grpId="0" nodeType="withEffect">
                                  <p:stCondLst>
                                    <p:cond delay="0"/>
                                  </p:stCondLst>
                                  <p:childTnLst>
                                    <p:animEffect transition="out" filter="checkerboard(across)">
                                      <p:cBhvr>
                                        <p:cTn id="18" dur="500"/>
                                        <p:tgtEl>
                                          <p:spTgt spid="3">
                                            <p:txEl>
                                              <p:pRg st="4" end="4"/>
                                            </p:txEl>
                                          </p:spTgt>
                                        </p:tgtEl>
                                      </p:cBhvr>
                                    </p:animEffect>
                                    <p:set>
                                      <p:cBhvr>
                                        <p:cTn id="19" dur="1" fill="hold">
                                          <p:stCondLst>
                                            <p:cond delay="499"/>
                                          </p:stCondLst>
                                        </p:cTn>
                                        <p:tgtEl>
                                          <p:spTgt spid="3">
                                            <p:txEl>
                                              <p:pRg st="4" end="4"/>
                                            </p:txEl>
                                          </p:spTgt>
                                        </p:tgtEl>
                                        <p:attrNameLst>
                                          <p:attrName>style.visibility</p:attrName>
                                        </p:attrNameLst>
                                      </p:cBhvr>
                                      <p:to>
                                        <p:strVal val="hidden"/>
                                      </p:to>
                                    </p:se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down)">
                                      <p:cBhvr>
                                        <p:cTn id="23" dur="500"/>
                                        <p:tgtEl>
                                          <p:spTgt spid="5">
                                            <p:txEl>
                                              <p:pRg st="0" end="0"/>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wipe(down)">
                                      <p:cBhvr>
                                        <p:cTn id="26" dur="500"/>
                                        <p:tgtEl>
                                          <p:spTgt spid="5">
                                            <p:txEl>
                                              <p:pRg st="1" end="1"/>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wipe(down)">
                                      <p:cBhvr>
                                        <p:cTn id="29" dur="500"/>
                                        <p:tgtEl>
                                          <p:spTgt spid="5">
                                            <p:txEl>
                                              <p:pRg st="2" end="2"/>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wipe(down)">
                                      <p:cBhvr>
                                        <p:cTn id="32" dur="500"/>
                                        <p:tgtEl>
                                          <p:spTgt spid="5">
                                            <p:txEl>
                                              <p:pRg st="3" end="3"/>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wipe(down)">
                                      <p:cBhvr>
                                        <p:cTn id="3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F799F7F-40CB-5C5E-653C-FA0443A4F5DF}"/>
              </a:ext>
            </a:extLst>
          </p:cNvPr>
          <p:cNvSpPr txBox="1">
            <a:spLocks/>
          </p:cNvSpPr>
          <p:nvPr/>
        </p:nvSpPr>
        <p:spPr bwMode="auto">
          <a:xfrm>
            <a:off x="480132" y="1046715"/>
            <a:ext cx="5767285" cy="50752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a:t>Soon</a:t>
            </a:r>
          </a:p>
          <a:p>
            <a:pPr lvl="1"/>
            <a:r>
              <a:rPr lang="en-US"/>
              <a:t>Automatic generation of full courses of instruction (COI) based on individualized student needs</a:t>
            </a:r>
          </a:p>
          <a:p>
            <a:pPr lvl="1"/>
            <a:r>
              <a:rPr lang="en-US"/>
              <a:t>Behavior cloning: learning realistic models of human behavior for simulation</a:t>
            </a:r>
          </a:p>
          <a:p>
            <a:pPr lvl="1"/>
            <a:r>
              <a:rPr lang="en-US"/>
              <a:t>Learning to use training and performance data to predict future human performance in context</a:t>
            </a:r>
          </a:p>
          <a:p>
            <a:pPr lvl="1"/>
            <a:r>
              <a:rPr lang="en-US"/>
              <a:t>Adaptation of simulation-based training scenarios in real time</a:t>
            </a:r>
          </a:p>
          <a:p>
            <a:pPr marL="609585" lvl="1" indent="0">
              <a:buNone/>
            </a:pPr>
            <a:endParaRPr lang="en-US" kern="0"/>
          </a:p>
        </p:txBody>
      </p:sp>
      <p:sp>
        <p:nvSpPr>
          <p:cNvPr id="2" name="Title 1">
            <a:extLst>
              <a:ext uri="{FF2B5EF4-FFF2-40B4-BE49-F238E27FC236}">
                <a16:creationId xmlns:a16="http://schemas.microsoft.com/office/drawing/2014/main" id="{9B8CA6A3-7388-BA0B-BE5F-6A1A2038988E}"/>
              </a:ext>
            </a:extLst>
          </p:cNvPr>
          <p:cNvSpPr>
            <a:spLocks noGrp="1"/>
          </p:cNvSpPr>
          <p:nvPr>
            <p:ph type="title"/>
          </p:nvPr>
        </p:nvSpPr>
        <p:spPr>
          <a:xfrm>
            <a:off x="480132" y="0"/>
            <a:ext cx="11250613" cy="795130"/>
          </a:xfrm>
        </p:spPr>
        <p:txBody>
          <a:bodyPr/>
          <a:lstStyle/>
          <a:p>
            <a:r>
              <a:rPr lang="en-US"/>
              <a:t>Learning in Training, Simulation, and Education</a:t>
            </a:r>
          </a:p>
        </p:txBody>
      </p:sp>
      <p:sp>
        <p:nvSpPr>
          <p:cNvPr id="4" name="Slide Number Placeholder 3">
            <a:extLst>
              <a:ext uri="{FF2B5EF4-FFF2-40B4-BE49-F238E27FC236}">
                <a16:creationId xmlns:a16="http://schemas.microsoft.com/office/drawing/2014/main" id="{2448B74A-9A77-A504-E0FE-D8BEA07A47CD}"/>
              </a:ext>
            </a:extLst>
          </p:cNvPr>
          <p:cNvSpPr>
            <a:spLocks noGrp="1"/>
          </p:cNvSpPr>
          <p:nvPr>
            <p:ph type="sldNum" sz="quarter" idx="10"/>
          </p:nvPr>
        </p:nvSpPr>
        <p:spPr/>
        <p:txBody>
          <a:bodyPr/>
          <a:lstStyle/>
          <a:p>
            <a:pPr>
              <a:defRPr/>
            </a:pPr>
            <a:fld id="{D68E8870-17DE-45C4-A8DD-7644B2422933}" type="slidenum">
              <a:rPr lang="en-US" smtClean="0"/>
              <a:pPr>
                <a:defRPr/>
              </a:pPr>
              <a:t>11</a:t>
            </a:fld>
            <a:endParaRPr lang="en-US"/>
          </a:p>
        </p:txBody>
      </p:sp>
      <p:pic>
        <p:nvPicPr>
          <p:cNvPr id="3074" name="Picture 2" descr="Free Simulation Cliparts, Download Free Simulation Cliparts png images, Free  ClipArts on Clipart Library">
            <a:extLst>
              <a:ext uri="{FF2B5EF4-FFF2-40B4-BE49-F238E27FC236}">
                <a16:creationId xmlns:a16="http://schemas.microsoft.com/office/drawing/2014/main" id="{412CBBD4-F85A-CCD4-E642-4E482337F0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017" y="2115504"/>
            <a:ext cx="4246665" cy="3506582"/>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5B315D3D-E06D-E5CE-BFA0-BBBEFFF86998}"/>
              </a:ext>
            </a:extLst>
          </p:cNvPr>
          <p:cNvSpPr txBox="1">
            <a:spLocks/>
          </p:cNvSpPr>
          <p:nvPr/>
        </p:nvSpPr>
        <p:spPr bwMode="auto">
          <a:xfrm>
            <a:off x="480132" y="1046715"/>
            <a:ext cx="5767285" cy="50752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dirty="0"/>
              <a:t>Further in the future</a:t>
            </a:r>
          </a:p>
          <a:p>
            <a:pPr lvl="1"/>
            <a:r>
              <a:rPr lang="en-US" dirty="0"/>
              <a:t>Large language models (LLMs) that operate like responsive and insightful teachers in real time</a:t>
            </a:r>
          </a:p>
          <a:p>
            <a:pPr lvl="1"/>
            <a:r>
              <a:rPr lang="en-US" dirty="0"/>
              <a:t>Instructor assessment models that can identify individual learning and knowledge differences to adapt instructional content and delivery styles</a:t>
            </a:r>
          </a:p>
          <a:p>
            <a:pPr lvl="1"/>
            <a:endParaRPr lang="en-US" dirty="0"/>
          </a:p>
        </p:txBody>
      </p:sp>
    </p:spTree>
    <p:extLst>
      <p:ext uri="{BB962C8B-B14F-4D97-AF65-F5344CB8AC3E}">
        <p14:creationId xmlns:p14="http://schemas.microsoft.com/office/powerpoint/2010/main" val="309324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xit" presetSubtype="10" fill="hold" grpId="0" nodeType="withEffect">
                                  <p:stCondLst>
                                    <p:cond delay="0"/>
                                  </p:stCondLst>
                                  <p:childTnLst>
                                    <p:animEffect transition="out" filter="checkerboard(across)">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wipe(down)">
                                      <p:cBhvr>
                                        <p:cTn id="11" dur="500"/>
                                        <p:tgtEl>
                                          <p:spTgt spid="8">
                                            <p:txEl>
                                              <p:pRg st="0" end="0"/>
                                            </p:txEl>
                                          </p:spTgt>
                                        </p:tgtEl>
                                      </p:cBhvr>
                                    </p:animEffect>
                                  </p:childTnLst>
                                </p:cTn>
                              </p:par>
                              <p:par>
                                <p:cTn id="12" presetID="22" presetClass="entr" presetSubtype="4" fill="hold" nodeType="with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wipe(down)">
                                      <p:cBhvr>
                                        <p:cTn id="14" dur="500"/>
                                        <p:tgtEl>
                                          <p:spTgt spid="8">
                                            <p:txEl>
                                              <p:pRg st="1" end="1"/>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down)">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2F26B-8209-8E14-3C7B-DB4CCD229310}"/>
              </a:ext>
            </a:extLst>
          </p:cNvPr>
          <p:cNvSpPr>
            <a:spLocks noGrp="1"/>
          </p:cNvSpPr>
          <p:nvPr>
            <p:ph type="title"/>
          </p:nvPr>
        </p:nvSpPr>
        <p:spPr/>
        <p:txBody>
          <a:bodyPr/>
          <a:lstStyle/>
          <a:p>
            <a:r>
              <a:rPr lang="en-US"/>
              <a:t>Approaches to Machine Learning</a:t>
            </a:r>
          </a:p>
        </p:txBody>
      </p:sp>
      <p:sp>
        <p:nvSpPr>
          <p:cNvPr id="3" name="Content Placeholder 2">
            <a:extLst>
              <a:ext uri="{FF2B5EF4-FFF2-40B4-BE49-F238E27FC236}">
                <a16:creationId xmlns:a16="http://schemas.microsoft.com/office/drawing/2014/main" id="{8B3812C1-BE0B-484D-A6B6-27D99A545143}"/>
              </a:ext>
            </a:extLst>
          </p:cNvPr>
          <p:cNvSpPr>
            <a:spLocks noGrp="1"/>
          </p:cNvSpPr>
          <p:nvPr>
            <p:ph sz="quarter" idx="11"/>
          </p:nvPr>
        </p:nvSpPr>
        <p:spPr/>
        <p:txBody>
          <a:bodyPr/>
          <a:lstStyle/>
          <a:p>
            <a:r>
              <a:rPr lang="en-US" dirty="0"/>
              <a:t>Analytical learning</a:t>
            </a:r>
          </a:p>
          <a:p>
            <a:pPr lvl="1"/>
            <a:r>
              <a:rPr lang="en-US" dirty="0"/>
              <a:t>Formal extraction of knowledge from a set of training examples</a:t>
            </a:r>
          </a:p>
          <a:p>
            <a:pPr lvl="1"/>
            <a:r>
              <a:rPr lang="en-US" dirty="0"/>
              <a:t>Emphasis on logical consistency between the extracted representation and the examples</a:t>
            </a:r>
          </a:p>
          <a:p>
            <a:pPr lvl="1"/>
            <a:endParaRPr lang="en-US" dirty="0"/>
          </a:p>
          <a:p>
            <a:pPr lvl="1"/>
            <a:endParaRPr lang="en-US" dirty="0"/>
          </a:p>
          <a:p>
            <a:pPr lvl="1"/>
            <a:endParaRPr lang="en-US" dirty="0"/>
          </a:p>
          <a:p>
            <a:pPr lvl="1"/>
            <a:endParaRPr lang="en-US" dirty="0"/>
          </a:p>
          <a:p>
            <a:pPr lvl="1"/>
            <a:endParaRPr lang="en-US" dirty="0"/>
          </a:p>
          <a:p>
            <a:pPr lvl="1"/>
            <a:r>
              <a:rPr lang="en-US" dirty="0"/>
              <a:t>Example: “The top is flat” is the feature that determines whether an object can support another object</a:t>
            </a:r>
          </a:p>
        </p:txBody>
      </p:sp>
      <p:sp>
        <p:nvSpPr>
          <p:cNvPr id="4" name="Slide Number Placeholder 3">
            <a:extLst>
              <a:ext uri="{FF2B5EF4-FFF2-40B4-BE49-F238E27FC236}">
                <a16:creationId xmlns:a16="http://schemas.microsoft.com/office/drawing/2014/main" id="{20C32B8C-4337-08D1-5261-5A6688F902BB}"/>
              </a:ext>
            </a:extLst>
          </p:cNvPr>
          <p:cNvSpPr>
            <a:spLocks noGrp="1"/>
          </p:cNvSpPr>
          <p:nvPr>
            <p:ph type="sldNum" sz="quarter" idx="10"/>
          </p:nvPr>
        </p:nvSpPr>
        <p:spPr/>
        <p:txBody>
          <a:bodyPr/>
          <a:lstStyle/>
          <a:p>
            <a:pPr>
              <a:defRPr/>
            </a:pPr>
            <a:fld id="{D68E8870-17DE-45C4-A8DD-7644B2422933}" type="slidenum">
              <a:rPr lang="en-US" smtClean="0"/>
              <a:pPr>
                <a:defRPr/>
              </a:pPr>
              <a:t>12</a:t>
            </a:fld>
            <a:endParaRPr lang="en-US"/>
          </a:p>
        </p:txBody>
      </p:sp>
      <p:pic>
        <p:nvPicPr>
          <p:cNvPr id="5" name="Picture 4">
            <a:extLst>
              <a:ext uri="{FF2B5EF4-FFF2-40B4-BE49-F238E27FC236}">
                <a16:creationId xmlns:a16="http://schemas.microsoft.com/office/drawing/2014/main" id="{0021B325-ED42-2F16-3759-E7A0E4959516}"/>
              </a:ext>
            </a:extLst>
          </p:cNvPr>
          <p:cNvPicPr>
            <a:picLocks noChangeAspect="1"/>
          </p:cNvPicPr>
          <p:nvPr/>
        </p:nvPicPr>
        <p:blipFill>
          <a:blip r:embed="rId3"/>
          <a:stretch>
            <a:fillRect/>
          </a:stretch>
        </p:blipFill>
        <p:spPr>
          <a:xfrm>
            <a:off x="1654679" y="3172817"/>
            <a:ext cx="8882642" cy="823031"/>
          </a:xfrm>
          <a:prstGeom prst="rect">
            <a:avLst/>
          </a:prstGeom>
        </p:spPr>
      </p:pic>
    </p:spTree>
    <p:extLst>
      <p:ext uri="{BB962C8B-B14F-4D97-AF65-F5344CB8AC3E}">
        <p14:creationId xmlns:p14="http://schemas.microsoft.com/office/powerpoint/2010/main" val="423716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wipe(down)">
                                      <p:cBhvr>
                                        <p:cTn id="2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Free Statistics Cliparts, Download Free Statistics Cliparts png images, Free  ClipArts on Clipart Library">
            <a:extLst>
              <a:ext uri="{FF2B5EF4-FFF2-40B4-BE49-F238E27FC236}">
                <a16:creationId xmlns:a16="http://schemas.microsoft.com/office/drawing/2014/main" id="{D2726BEA-6753-3F0E-9AB9-0320CACCDE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7835" y="2955286"/>
            <a:ext cx="4454012" cy="375918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B3812C1-BE0B-484D-A6B6-27D99A545143}"/>
              </a:ext>
            </a:extLst>
          </p:cNvPr>
          <p:cNvSpPr>
            <a:spLocks noGrp="1"/>
          </p:cNvSpPr>
          <p:nvPr>
            <p:ph sz="quarter" idx="11"/>
          </p:nvPr>
        </p:nvSpPr>
        <p:spPr/>
        <p:txBody>
          <a:bodyPr/>
          <a:lstStyle/>
          <a:p>
            <a:r>
              <a:rPr lang="en-US" dirty="0"/>
              <a:t>Analytical learning</a:t>
            </a:r>
          </a:p>
          <a:p>
            <a:pPr lvl="1"/>
            <a:r>
              <a:rPr lang="en-US" dirty="0"/>
              <a:t>Formal extraction of knowledge from a set of training examples</a:t>
            </a:r>
          </a:p>
          <a:p>
            <a:pPr lvl="1"/>
            <a:r>
              <a:rPr lang="en-US" dirty="0"/>
              <a:t>Emphasis on logical consistency between the extracted representation and the examples</a:t>
            </a:r>
          </a:p>
          <a:p>
            <a:pPr lvl="1"/>
            <a:r>
              <a:rPr lang="en-US" dirty="0"/>
              <a:t>Usually symbolic</a:t>
            </a:r>
          </a:p>
          <a:p>
            <a:pPr lvl="1"/>
            <a:r>
              <a:rPr lang="en-US" dirty="0"/>
              <a:t>Often difficult to handle fuzziness or “noise”</a:t>
            </a:r>
          </a:p>
          <a:p>
            <a:pPr lvl="1"/>
            <a:endParaRPr lang="en-US" dirty="0"/>
          </a:p>
          <a:p>
            <a:pPr lvl="1"/>
            <a:endParaRPr lang="en-US" dirty="0"/>
          </a:p>
          <a:p>
            <a:pPr lvl="1"/>
            <a:endParaRPr lang="en-US" dirty="0"/>
          </a:p>
          <a:p>
            <a:pPr lvl="1"/>
            <a:endParaRPr lang="en-US" dirty="0"/>
          </a:p>
          <a:p>
            <a:pPr lvl="1"/>
            <a:endParaRPr lang="en-US" dirty="0"/>
          </a:p>
          <a:p>
            <a:pPr lvl="1"/>
            <a:r>
              <a:rPr lang="en-US" dirty="0"/>
              <a:t>Example: “The top is flat” is the feature that determines whether an object can support another object</a:t>
            </a:r>
          </a:p>
          <a:p>
            <a:pPr lvl="1"/>
            <a:endParaRPr lang="en-US" dirty="0"/>
          </a:p>
        </p:txBody>
      </p:sp>
      <p:sp>
        <p:nvSpPr>
          <p:cNvPr id="5" name="Content Placeholder 2">
            <a:extLst>
              <a:ext uri="{FF2B5EF4-FFF2-40B4-BE49-F238E27FC236}">
                <a16:creationId xmlns:a16="http://schemas.microsoft.com/office/drawing/2014/main" id="{A5C6EB93-9830-1255-307F-21478D4CDF01}"/>
              </a:ext>
            </a:extLst>
          </p:cNvPr>
          <p:cNvSpPr txBox="1">
            <a:spLocks/>
          </p:cNvSpPr>
          <p:nvPr/>
        </p:nvSpPr>
        <p:spPr bwMode="auto">
          <a:xfrm>
            <a:off x="461255" y="1046714"/>
            <a:ext cx="11250613" cy="50752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dirty="0"/>
              <a:t>Empirical learning</a:t>
            </a:r>
          </a:p>
          <a:p>
            <a:pPr lvl="1"/>
            <a:r>
              <a:rPr lang="en-US" dirty="0"/>
              <a:t>Statistical combinations of examples to create abstractions</a:t>
            </a:r>
          </a:p>
          <a:p>
            <a:pPr lvl="1"/>
            <a:r>
              <a:rPr lang="en-US" dirty="0"/>
              <a:t>Can be symbolic and/or numeric</a:t>
            </a:r>
          </a:p>
          <a:p>
            <a:pPr lvl="1"/>
            <a:r>
              <a:rPr lang="en-US" dirty="0"/>
              <a:t>Better at handling fuzziness or “noise”</a:t>
            </a:r>
          </a:p>
          <a:p>
            <a:pPr lvl="1"/>
            <a:r>
              <a:rPr lang="en-US" dirty="0"/>
              <a:t>The dominant paradigm in modern machine learning</a:t>
            </a:r>
          </a:p>
        </p:txBody>
      </p:sp>
      <p:sp>
        <p:nvSpPr>
          <p:cNvPr id="2" name="Title 1">
            <a:extLst>
              <a:ext uri="{FF2B5EF4-FFF2-40B4-BE49-F238E27FC236}">
                <a16:creationId xmlns:a16="http://schemas.microsoft.com/office/drawing/2014/main" id="{D8B2F26B-8209-8E14-3C7B-DB4CCD229310}"/>
              </a:ext>
            </a:extLst>
          </p:cNvPr>
          <p:cNvSpPr>
            <a:spLocks noGrp="1"/>
          </p:cNvSpPr>
          <p:nvPr>
            <p:ph type="title"/>
          </p:nvPr>
        </p:nvSpPr>
        <p:spPr/>
        <p:txBody>
          <a:bodyPr/>
          <a:lstStyle/>
          <a:p>
            <a:r>
              <a:rPr lang="en-US"/>
              <a:t>Approaches to Machine Learning</a:t>
            </a:r>
          </a:p>
        </p:txBody>
      </p:sp>
      <p:sp>
        <p:nvSpPr>
          <p:cNvPr id="4" name="Slide Number Placeholder 3">
            <a:extLst>
              <a:ext uri="{FF2B5EF4-FFF2-40B4-BE49-F238E27FC236}">
                <a16:creationId xmlns:a16="http://schemas.microsoft.com/office/drawing/2014/main" id="{20C32B8C-4337-08D1-5261-5A6688F902BB}"/>
              </a:ext>
            </a:extLst>
          </p:cNvPr>
          <p:cNvSpPr>
            <a:spLocks noGrp="1"/>
          </p:cNvSpPr>
          <p:nvPr>
            <p:ph type="sldNum" sz="quarter" idx="10"/>
          </p:nvPr>
        </p:nvSpPr>
        <p:spPr/>
        <p:txBody>
          <a:bodyPr/>
          <a:lstStyle/>
          <a:p>
            <a:pPr>
              <a:defRPr/>
            </a:pPr>
            <a:fld id="{D68E8870-17DE-45C4-A8DD-7644B2422933}" type="slidenum">
              <a:rPr lang="en-US" smtClean="0"/>
              <a:pPr>
                <a:defRPr/>
              </a:pPr>
              <a:t>13</a:t>
            </a:fld>
            <a:endParaRPr lang="en-US"/>
          </a:p>
        </p:txBody>
      </p:sp>
    </p:spTree>
    <p:extLst>
      <p:ext uri="{BB962C8B-B14F-4D97-AF65-F5344CB8AC3E}">
        <p14:creationId xmlns:p14="http://schemas.microsoft.com/office/powerpoint/2010/main" val="365433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xit" presetSubtype="10" fill="hold" grpId="0" nodeType="withEffect">
                                  <p:stCondLst>
                                    <p:cond delay="0"/>
                                  </p:stCondLst>
                                  <p:childTnLst>
                                    <p:animEffect transition="out" filter="checkerboard(across)">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5" presetClass="exit" presetSubtype="10" fill="hold" grpId="0" nodeType="withEffect">
                                  <p:stCondLst>
                                    <p:cond delay="0"/>
                                  </p:stCondLst>
                                  <p:childTnLst>
                                    <p:animEffect transition="out" filter="checkerboard(across)">
                                      <p:cBhvr>
                                        <p:cTn id="9" dur="500"/>
                                        <p:tgtEl>
                                          <p:spTgt spid="3">
                                            <p:txEl>
                                              <p:pRg st="1" end="1"/>
                                            </p:txEl>
                                          </p:spTgt>
                                        </p:tgtEl>
                                      </p:cBhvr>
                                    </p:animEffect>
                                    <p:set>
                                      <p:cBhvr>
                                        <p:cTn id="10" dur="1" fill="hold">
                                          <p:stCondLst>
                                            <p:cond delay="499"/>
                                          </p:stCondLst>
                                        </p:cTn>
                                        <p:tgtEl>
                                          <p:spTgt spid="3">
                                            <p:txEl>
                                              <p:pRg st="1" end="1"/>
                                            </p:txEl>
                                          </p:spTgt>
                                        </p:tgtEl>
                                        <p:attrNameLst>
                                          <p:attrName>style.visibility</p:attrName>
                                        </p:attrNameLst>
                                      </p:cBhvr>
                                      <p:to>
                                        <p:strVal val="hidden"/>
                                      </p:to>
                                    </p:set>
                                  </p:childTnLst>
                                </p:cTn>
                              </p:par>
                              <p:par>
                                <p:cTn id="11" presetID="5" presetClass="exit" presetSubtype="10" fill="hold" grpId="0" nodeType="withEffect">
                                  <p:stCondLst>
                                    <p:cond delay="0"/>
                                  </p:stCondLst>
                                  <p:childTnLst>
                                    <p:animEffect transition="out" filter="checkerboard(across)">
                                      <p:cBhvr>
                                        <p:cTn id="12" dur="500"/>
                                        <p:tgtEl>
                                          <p:spTgt spid="3">
                                            <p:txEl>
                                              <p:pRg st="2" end="2"/>
                                            </p:txEl>
                                          </p:spTgt>
                                        </p:tgtEl>
                                      </p:cBhvr>
                                    </p:animEffect>
                                    <p:set>
                                      <p:cBhvr>
                                        <p:cTn id="13" dur="1" fill="hold">
                                          <p:stCondLst>
                                            <p:cond delay="499"/>
                                          </p:stCondLst>
                                        </p:cTn>
                                        <p:tgtEl>
                                          <p:spTgt spid="3">
                                            <p:txEl>
                                              <p:pRg st="2" end="2"/>
                                            </p:txEl>
                                          </p:spTgt>
                                        </p:tgtEl>
                                        <p:attrNameLst>
                                          <p:attrName>style.visibility</p:attrName>
                                        </p:attrNameLst>
                                      </p:cBhvr>
                                      <p:to>
                                        <p:strVal val="hidden"/>
                                      </p:to>
                                    </p:set>
                                  </p:childTnLst>
                                </p:cTn>
                              </p:par>
                              <p:par>
                                <p:cTn id="14" presetID="5" presetClass="exit" presetSubtype="10" fill="hold" grpId="0" nodeType="withEffect">
                                  <p:stCondLst>
                                    <p:cond delay="0"/>
                                  </p:stCondLst>
                                  <p:childTnLst>
                                    <p:animEffect transition="out" filter="checkerboard(across)">
                                      <p:cBhvr>
                                        <p:cTn id="15" dur="500"/>
                                        <p:tgtEl>
                                          <p:spTgt spid="3">
                                            <p:txEl>
                                              <p:pRg st="3" end="3"/>
                                            </p:txEl>
                                          </p:spTgt>
                                        </p:tgtEl>
                                      </p:cBhvr>
                                    </p:animEffect>
                                    <p:set>
                                      <p:cBhvr>
                                        <p:cTn id="16" dur="1" fill="hold">
                                          <p:stCondLst>
                                            <p:cond delay="499"/>
                                          </p:stCondLst>
                                        </p:cTn>
                                        <p:tgtEl>
                                          <p:spTgt spid="3">
                                            <p:txEl>
                                              <p:pRg st="3" end="3"/>
                                            </p:txEl>
                                          </p:spTgt>
                                        </p:tgtEl>
                                        <p:attrNameLst>
                                          <p:attrName>style.visibility</p:attrName>
                                        </p:attrNameLst>
                                      </p:cBhvr>
                                      <p:to>
                                        <p:strVal val="hidden"/>
                                      </p:to>
                                    </p:set>
                                  </p:childTnLst>
                                </p:cTn>
                              </p:par>
                              <p:par>
                                <p:cTn id="17" presetID="5" presetClass="exit" presetSubtype="10" fill="hold" grpId="0" nodeType="withEffect">
                                  <p:stCondLst>
                                    <p:cond delay="0"/>
                                  </p:stCondLst>
                                  <p:childTnLst>
                                    <p:animEffect transition="out" filter="checkerboard(across)">
                                      <p:cBhvr>
                                        <p:cTn id="18" dur="500"/>
                                        <p:tgtEl>
                                          <p:spTgt spid="3">
                                            <p:txEl>
                                              <p:pRg st="4" end="4"/>
                                            </p:txEl>
                                          </p:spTgt>
                                        </p:tgtEl>
                                      </p:cBhvr>
                                    </p:animEffect>
                                    <p:set>
                                      <p:cBhvr>
                                        <p:cTn id="19" dur="1" fill="hold">
                                          <p:stCondLst>
                                            <p:cond delay="499"/>
                                          </p:stCondLst>
                                        </p:cTn>
                                        <p:tgtEl>
                                          <p:spTgt spid="3">
                                            <p:txEl>
                                              <p:pRg st="4" end="4"/>
                                            </p:txEl>
                                          </p:spTgt>
                                        </p:tgtEl>
                                        <p:attrNameLst>
                                          <p:attrName>style.visibility</p:attrName>
                                        </p:attrNameLst>
                                      </p:cBhvr>
                                      <p:to>
                                        <p:strVal val="hidden"/>
                                      </p:to>
                                    </p:set>
                                  </p:childTnLst>
                                </p:cTn>
                              </p:par>
                              <p:par>
                                <p:cTn id="20" presetID="5" presetClass="exit" presetSubtype="10" fill="hold" grpId="0" nodeType="withEffect">
                                  <p:stCondLst>
                                    <p:cond delay="0"/>
                                  </p:stCondLst>
                                  <p:childTnLst>
                                    <p:animEffect transition="out" filter="checkerboard(across)">
                                      <p:cBhvr>
                                        <p:cTn id="21" dur="500"/>
                                        <p:tgtEl>
                                          <p:spTgt spid="3">
                                            <p:txEl>
                                              <p:pRg st="10" end="10"/>
                                            </p:txEl>
                                          </p:spTgt>
                                        </p:tgtEl>
                                      </p:cBhvr>
                                    </p:animEffect>
                                    <p:set>
                                      <p:cBhvr>
                                        <p:cTn id="22" dur="1" fill="hold">
                                          <p:stCondLst>
                                            <p:cond delay="499"/>
                                          </p:stCondLst>
                                        </p:cTn>
                                        <p:tgtEl>
                                          <p:spTgt spid="3">
                                            <p:txEl>
                                              <p:pRg st="10" end="10"/>
                                            </p:txEl>
                                          </p:spTgt>
                                        </p:tgtEl>
                                        <p:attrNameLst>
                                          <p:attrName>style.visibility</p:attrName>
                                        </p:attrNameLst>
                                      </p:cBhvr>
                                      <p:to>
                                        <p:strVal val="hidden"/>
                                      </p:to>
                                    </p:set>
                                  </p:childTnLst>
                                </p:cTn>
                              </p:par>
                            </p:childTnLst>
                          </p:cTn>
                        </p:par>
                        <p:par>
                          <p:cTn id="23" fill="hold">
                            <p:stCondLst>
                              <p:cond delay="500"/>
                            </p:stCondLst>
                            <p:childTnLst>
                              <p:par>
                                <p:cTn id="24" presetID="31" presetClass="entr" presetSubtype="0" fill="hold" nodeType="afterEffect">
                                  <p:stCondLst>
                                    <p:cond delay="0"/>
                                  </p:stCondLst>
                                  <p:childTnLst>
                                    <p:set>
                                      <p:cBhvr>
                                        <p:cTn id="25" dur="1" fill="hold">
                                          <p:stCondLst>
                                            <p:cond delay="0"/>
                                          </p:stCondLst>
                                        </p:cTn>
                                        <p:tgtEl>
                                          <p:spTgt spid="5124"/>
                                        </p:tgtEl>
                                        <p:attrNameLst>
                                          <p:attrName>style.visibility</p:attrName>
                                        </p:attrNameLst>
                                      </p:cBhvr>
                                      <p:to>
                                        <p:strVal val="visible"/>
                                      </p:to>
                                    </p:set>
                                    <p:anim calcmode="lin" valueType="num">
                                      <p:cBhvr>
                                        <p:cTn id="26" dur="1000" fill="hold"/>
                                        <p:tgtEl>
                                          <p:spTgt spid="5124"/>
                                        </p:tgtEl>
                                        <p:attrNameLst>
                                          <p:attrName>ppt_w</p:attrName>
                                        </p:attrNameLst>
                                      </p:cBhvr>
                                      <p:tavLst>
                                        <p:tav tm="0">
                                          <p:val>
                                            <p:fltVal val="0"/>
                                          </p:val>
                                        </p:tav>
                                        <p:tav tm="100000">
                                          <p:val>
                                            <p:strVal val="#ppt_w"/>
                                          </p:val>
                                        </p:tav>
                                      </p:tavLst>
                                    </p:anim>
                                    <p:anim calcmode="lin" valueType="num">
                                      <p:cBhvr>
                                        <p:cTn id="27" dur="1000" fill="hold"/>
                                        <p:tgtEl>
                                          <p:spTgt spid="5124"/>
                                        </p:tgtEl>
                                        <p:attrNameLst>
                                          <p:attrName>ppt_h</p:attrName>
                                        </p:attrNameLst>
                                      </p:cBhvr>
                                      <p:tavLst>
                                        <p:tav tm="0">
                                          <p:val>
                                            <p:fltVal val="0"/>
                                          </p:val>
                                        </p:tav>
                                        <p:tav tm="100000">
                                          <p:val>
                                            <p:strVal val="#ppt_h"/>
                                          </p:val>
                                        </p:tav>
                                      </p:tavLst>
                                    </p:anim>
                                    <p:anim calcmode="lin" valueType="num">
                                      <p:cBhvr>
                                        <p:cTn id="28" dur="1000" fill="hold"/>
                                        <p:tgtEl>
                                          <p:spTgt spid="5124"/>
                                        </p:tgtEl>
                                        <p:attrNameLst>
                                          <p:attrName>style.rotation</p:attrName>
                                        </p:attrNameLst>
                                      </p:cBhvr>
                                      <p:tavLst>
                                        <p:tav tm="0">
                                          <p:val>
                                            <p:fltVal val="90"/>
                                          </p:val>
                                        </p:tav>
                                        <p:tav tm="100000">
                                          <p:val>
                                            <p:fltVal val="0"/>
                                          </p:val>
                                        </p:tav>
                                      </p:tavLst>
                                    </p:anim>
                                    <p:animEffect transition="in" filter="fade">
                                      <p:cBhvr>
                                        <p:cTn id="29" dur="1000"/>
                                        <p:tgtEl>
                                          <p:spTgt spid="5124"/>
                                        </p:tgtEl>
                                      </p:cBhvr>
                                    </p:animEffect>
                                  </p:childTnLst>
                                </p:cTn>
                              </p:par>
                              <p:par>
                                <p:cTn id="30" presetID="22" presetClass="entr" presetSubtype="4" fill="hold" nodeType="with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wipe(down)">
                                      <p:cBhvr>
                                        <p:cTn id="32" dur="500"/>
                                        <p:tgtEl>
                                          <p:spTgt spid="5">
                                            <p:txEl>
                                              <p:pRg st="0" end="0"/>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Effect transition="in" filter="wipe(down)">
                                      <p:cBhvr>
                                        <p:cTn id="35" dur="500"/>
                                        <p:tgtEl>
                                          <p:spTgt spid="5">
                                            <p:txEl>
                                              <p:pRg st="1" end="1"/>
                                            </p:txEl>
                                          </p:spTgt>
                                        </p:tgtEl>
                                      </p:cBhvr>
                                    </p:animEffect>
                                  </p:childTnLst>
                                </p:cTn>
                              </p:par>
                              <p:par>
                                <p:cTn id="36" presetID="22" presetClass="entr" presetSubtype="4" fill="hold" nodeType="withEffect">
                                  <p:stCondLst>
                                    <p:cond delay="0"/>
                                  </p:stCondLst>
                                  <p:childTnLst>
                                    <p:set>
                                      <p:cBhvr>
                                        <p:cTn id="37" dur="1" fill="hold">
                                          <p:stCondLst>
                                            <p:cond delay="0"/>
                                          </p:stCondLst>
                                        </p:cTn>
                                        <p:tgtEl>
                                          <p:spTgt spid="5">
                                            <p:txEl>
                                              <p:pRg st="2" end="2"/>
                                            </p:txEl>
                                          </p:spTgt>
                                        </p:tgtEl>
                                        <p:attrNameLst>
                                          <p:attrName>style.visibility</p:attrName>
                                        </p:attrNameLst>
                                      </p:cBhvr>
                                      <p:to>
                                        <p:strVal val="visible"/>
                                      </p:to>
                                    </p:set>
                                    <p:animEffect transition="in" filter="wipe(down)">
                                      <p:cBhvr>
                                        <p:cTn id="38" dur="500"/>
                                        <p:tgtEl>
                                          <p:spTgt spid="5">
                                            <p:txEl>
                                              <p:pRg st="2" end="2"/>
                                            </p:txEl>
                                          </p:spTgt>
                                        </p:tgtEl>
                                      </p:cBhvr>
                                    </p:animEffect>
                                  </p:childTnLst>
                                </p:cTn>
                              </p:par>
                              <p:par>
                                <p:cTn id="39" presetID="22" presetClass="entr" presetSubtype="4" fill="hold" nodeType="withEffect">
                                  <p:stCondLst>
                                    <p:cond delay="0"/>
                                  </p:stCondLst>
                                  <p:childTnLst>
                                    <p:set>
                                      <p:cBhvr>
                                        <p:cTn id="40" dur="1" fill="hold">
                                          <p:stCondLst>
                                            <p:cond delay="0"/>
                                          </p:stCondLst>
                                        </p:cTn>
                                        <p:tgtEl>
                                          <p:spTgt spid="5">
                                            <p:txEl>
                                              <p:pRg st="3" end="3"/>
                                            </p:txEl>
                                          </p:spTgt>
                                        </p:tgtEl>
                                        <p:attrNameLst>
                                          <p:attrName>style.visibility</p:attrName>
                                        </p:attrNameLst>
                                      </p:cBhvr>
                                      <p:to>
                                        <p:strVal val="visible"/>
                                      </p:to>
                                    </p:set>
                                    <p:animEffect transition="in" filter="wipe(down)">
                                      <p:cBhvr>
                                        <p:cTn id="41" dur="500"/>
                                        <p:tgtEl>
                                          <p:spTgt spid="5">
                                            <p:txEl>
                                              <p:pRg st="3" end="3"/>
                                            </p:txEl>
                                          </p:spTgt>
                                        </p:tgtEl>
                                      </p:cBhvr>
                                    </p:animEffect>
                                  </p:childTnLst>
                                </p:cTn>
                              </p:par>
                              <p:par>
                                <p:cTn id="42" presetID="22" presetClass="entr" presetSubtype="4" fill="hold" nodeType="withEffect">
                                  <p:stCondLst>
                                    <p:cond delay="0"/>
                                  </p:stCondLst>
                                  <p:childTnLst>
                                    <p:set>
                                      <p:cBhvr>
                                        <p:cTn id="43" dur="1" fill="hold">
                                          <p:stCondLst>
                                            <p:cond delay="0"/>
                                          </p:stCondLst>
                                        </p:cTn>
                                        <p:tgtEl>
                                          <p:spTgt spid="5">
                                            <p:txEl>
                                              <p:pRg st="4" end="4"/>
                                            </p:txEl>
                                          </p:spTgt>
                                        </p:tgtEl>
                                        <p:attrNameLst>
                                          <p:attrName>style.visibility</p:attrName>
                                        </p:attrNameLst>
                                      </p:cBhvr>
                                      <p:to>
                                        <p:strVal val="visible"/>
                                      </p:to>
                                    </p:set>
                                    <p:animEffect transition="in" filter="wipe(down)">
                                      <p:cBhvr>
                                        <p:cTn id="44"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BD31E1-3E95-AEA5-0B8F-0280C97906C2}"/>
              </a:ext>
            </a:extLst>
          </p:cNvPr>
          <p:cNvSpPr>
            <a:spLocks noGrp="1"/>
          </p:cNvSpPr>
          <p:nvPr>
            <p:ph type="sldNum" sz="quarter" idx="10"/>
          </p:nvPr>
        </p:nvSpPr>
        <p:spPr/>
        <p:txBody>
          <a:bodyPr/>
          <a:lstStyle/>
          <a:p>
            <a:pPr>
              <a:defRPr/>
            </a:pPr>
            <a:fld id="{D68E8870-17DE-45C4-A8DD-7644B2422933}" type="slidenum">
              <a:rPr lang="en-US" smtClean="0"/>
              <a:pPr>
                <a:defRPr/>
              </a:pPr>
              <a:t>14</a:t>
            </a:fld>
            <a:endParaRPr lang="en-US"/>
          </a:p>
        </p:txBody>
      </p:sp>
      <p:sp>
        <p:nvSpPr>
          <p:cNvPr id="3" name="Title 2">
            <a:extLst>
              <a:ext uri="{FF2B5EF4-FFF2-40B4-BE49-F238E27FC236}">
                <a16:creationId xmlns:a16="http://schemas.microsoft.com/office/drawing/2014/main" id="{AA78C454-7089-0A35-EF34-E2F4B5A84278}"/>
              </a:ext>
            </a:extLst>
          </p:cNvPr>
          <p:cNvSpPr>
            <a:spLocks noGrp="1"/>
          </p:cNvSpPr>
          <p:nvPr>
            <p:ph type="title"/>
          </p:nvPr>
        </p:nvSpPr>
        <p:spPr/>
        <p:txBody>
          <a:bodyPr/>
          <a:lstStyle/>
          <a:p>
            <a:r>
              <a:rPr lang="en-US"/>
              <a:t>Approaches to Machine Learning</a:t>
            </a:r>
          </a:p>
        </p:txBody>
      </p:sp>
      <p:sp>
        <p:nvSpPr>
          <p:cNvPr id="4" name="Content Placeholder 3">
            <a:extLst>
              <a:ext uri="{FF2B5EF4-FFF2-40B4-BE49-F238E27FC236}">
                <a16:creationId xmlns:a16="http://schemas.microsoft.com/office/drawing/2014/main" id="{AA4A1140-3F58-DE73-4D44-601687E34076}"/>
              </a:ext>
            </a:extLst>
          </p:cNvPr>
          <p:cNvSpPr>
            <a:spLocks noGrp="1"/>
          </p:cNvSpPr>
          <p:nvPr>
            <p:ph sz="quarter" idx="11"/>
          </p:nvPr>
        </p:nvSpPr>
        <p:spPr/>
        <p:txBody>
          <a:bodyPr/>
          <a:lstStyle/>
          <a:p>
            <a:r>
              <a:rPr lang="en-US" dirty="0"/>
              <a:t>Hybrid approaches</a:t>
            </a:r>
          </a:p>
          <a:p>
            <a:pPr lvl="1"/>
            <a:r>
              <a:rPr lang="en-US" dirty="0"/>
              <a:t>Fuzzy logic</a:t>
            </a:r>
          </a:p>
          <a:p>
            <a:pPr lvl="1"/>
            <a:r>
              <a:rPr lang="en-US" dirty="0"/>
              <a:t>Bayesian reasoning</a:t>
            </a:r>
          </a:p>
          <a:p>
            <a:pPr lvl="1"/>
            <a:r>
              <a:rPr lang="en-US" dirty="0"/>
              <a:t>Decision trees</a:t>
            </a:r>
          </a:p>
        </p:txBody>
      </p:sp>
      <p:pic>
        <p:nvPicPr>
          <p:cNvPr id="1026" name="Picture 2" descr="undefined">
            <a:extLst>
              <a:ext uri="{FF2B5EF4-FFF2-40B4-BE49-F238E27FC236}">
                <a16:creationId xmlns:a16="http://schemas.microsoft.com/office/drawing/2014/main" id="{FB542524-81CC-D750-6485-CC3A313993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37851" y="1066750"/>
            <a:ext cx="5171768" cy="21010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wer of Bayesian Statistics &amp; Probability | Data Analysis">
            <a:extLst>
              <a:ext uri="{FF2B5EF4-FFF2-40B4-BE49-F238E27FC236}">
                <a16:creationId xmlns:a16="http://schemas.microsoft.com/office/drawing/2014/main" id="{6B9A3807-BB78-5D4C-8474-3E7947E46E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978" y="3103590"/>
            <a:ext cx="4563888" cy="28250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cision Tree">
            <a:extLst>
              <a:ext uri="{FF2B5EF4-FFF2-40B4-BE49-F238E27FC236}">
                <a16:creationId xmlns:a16="http://schemas.microsoft.com/office/drawing/2014/main" id="{6758D416-43EF-FF98-C83D-D339E4729F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5715" y="3319801"/>
            <a:ext cx="4303487" cy="3012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14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028"/>
                                        </p:tgtEl>
                                        <p:attrNameLst>
                                          <p:attrName>style.visibility</p:attrName>
                                        </p:attrNameLst>
                                      </p:cBhvr>
                                      <p:to>
                                        <p:strVal val="visible"/>
                                      </p:to>
                                    </p:set>
                                    <p:anim calcmode="lin" valueType="num">
                                      <p:cBhvr>
                                        <p:cTn id="14" dur="1000" fill="hold"/>
                                        <p:tgtEl>
                                          <p:spTgt spid="1028"/>
                                        </p:tgtEl>
                                        <p:attrNameLst>
                                          <p:attrName>ppt_w</p:attrName>
                                        </p:attrNameLst>
                                      </p:cBhvr>
                                      <p:tavLst>
                                        <p:tav tm="0">
                                          <p:val>
                                            <p:fltVal val="0"/>
                                          </p:val>
                                        </p:tav>
                                        <p:tav tm="100000">
                                          <p:val>
                                            <p:strVal val="#ppt_w"/>
                                          </p:val>
                                        </p:tav>
                                      </p:tavLst>
                                    </p:anim>
                                    <p:anim calcmode="lin" valueType="num">
                                      <p:cBhvr>
                                        <p:cTn id="15" dur="1000" fill="hold"/>
                                        <p:tgtEl>
                                          <p:spTgt spid="1028"/>
                                        </p:tgtEl>
                                        <p:attrNameLst>
                                          <p:attrName>ppt_h</p:attrName>
                                        </p:attrNameLst>
                                      </p:cBhvr>
                                      <p:tavLst>
                                        <p:tav tm="0">
                                          <p:val>
                                            <p:fltVal val="0"/>
                                          </p:val>
                                        </p:tav>
                                        <p:tav tm="100000">
                                          <p:val>
                                            <p:strVal val="#ppt_h"/>
                                          </p:val>
                                        </p:tav>
                                      </p:tavLst>
                                    </p:anim>
                                    <p:anim calcmode="lin" valueType="num">
                                      <p:cBhvr>
                                        <p:cTn id="16" dur="1000" fill="hold"/>
                                        <p:tgtEl>
                                          <p:spTgt spid="1028"/>
                                        </p:tgtEl>
                                        <p:attrNameLst>
                                          <p:attrName>style.rotation</p:attrName>
                                        </p:attrNameLst>
                                      </p:cBhvr>
                                      <p:tavLst>
                                        <p:tav tm="0">
                                          <p:val>
                                            <p:fltVal val="90"/>
                                          </p:val>
                                        </p:tav>
                                        <p:tav tm="100000">
                                          <p:val>
                                            <p:fltVal val="0"/>
                                          </p:val>
                                        </p:tav>
                                      </p:tavLst>
                                    </p:anim>
                                    <p:animEffect transition="in" filter="fade">
                                      <p:cBhvr>
                                        <p:cTn id="17" dur="1000"/>
                                        <p:tgtEl>
                                          <p:spTgt spid="1028"/>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1030"/>
                                        </p:tgtEl>
                                        <p:attrNameLst>
                                          <p:attrName>style.visibility</p:attrName>
                                        </p:attrNameLst>
                                      </p:cBhvr>
                                      <p:to>
                                        <p:strVal val="visible"/>
                                      </p:to>
                                    </p:set>
                                    <p:anim calcmode="lin" valueType="num">
                                      <p:cBhvr>
                                        <p:cTn id="21" dur="1000" fill="hold"/>
                                        <p:tgtEl>
                                          <p:spTgt spid="1030"/>
                                        </p:tgtEl>
                                        <p:attrNameLst>
                                          <p:attrName>ppt_w</p:attrName>
                                        </p:attrNameLst>
                                      </p:cBhvr>
                                      <p:tavLst>
                                        <p:tav tm="0">
                                          <p:val>
                                            <p:fltVal val="0"/>
                                          </p:val>
                                        </p:tav>
                                        <p:tav tm="100000">
                                          <p:val>
                                            <p:strVal val="#ppt_w"/>
                                          </p:val>
                                        </p:tav>
                                      </p:tavLst>
                                    </p:anim>
                                    <p:anim calcmode="lin" valueType="num">
                                      <p:cBhvr>
                                        <p:cTn id="22" dur="1000" fill="hold"/>
                                        <p:tgtEl>
                                          <p:spTgt spid="1030"/>
                                        </p:tgtEl>
                                        <p:attrNameLst>
                                          <p:attrName>ppt_h</p:attrName>
                                        </p:attrNameLst>
                                      </p:cBhvr>
                                      <p:tavLst>
                                        <p:tav tm="0">
                                          <p:val>
                                            <p:fltVal val="0"/>
                                          </p:val>
                                        </p:tav>
                                        <p:tav tm="100000">
                                          <p:val>
                                            <p:strVal val="#ppt_h"/>
                                          </p:val>
                                        </p:tav>
                                      </p:tavLst>
                                    </p:anim>
                                    <p:anim calcmode="lin" valueType="num">
                                      <p:cBhvr>
                                        <p:cTn id="23" dur="1000" fill="hold"/>
                                        <p:tgtEl>
                                          <p:spTgt spid="1030"/>
                                        </p:tgtEl>
                                        <p:attrNameLst>
                                          <p:attrName>style.rotation</p:attrName>
                                        </p:attrNameLst>
                                      </p:cBhvr>
                                      <p:tavLst>
                                        <p:tav tm="0">
                                          <p:val>
                                            <p:fltVal val="90"/>
                                          </p:val>
                                        </p:tav>
                                        <p:tav tm="100000">
                                          <p:val>
                                            <p:fltVal val="0"/>
                                          </p:val>
                                        </p:tav>
                                      </p:tavLst>
                                    </p:anim>
                                    <p:animEffect transition="in" filter="fade">
                                      <p:cBhvr>
                                        <p:cTn id="24" dur="1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A8439-8EA1-FD3A-34AA-A230CE26B48F}"/>
              </a:ext>
            </a:extLst>
          </p:cNvPr>
          <p:cNvSpPr>
            <a:spLocks noGrp="1"/>
          </p:cNvSpPr>
          <p:nvPr>
            <p:ph type="title"/>
          </p:nvPr>
        </p:nvSpPr>
        <p:spPr/>
        <p:txBody>
          <a:bodyPr/>
          <a:lstStyle/>
          <a:p>
            <a:r>
              <a:rPr lang="en-US"/>
              <a:t>Types of Empirical Learning</a:t>
            </a:r>
          </a:p>
        </p:txBody>
      </p:sp>
      <p:sp>
        <p:nvSpPr>
          <p:cNvPr id="3" name="Slide Number Placeholder 2">
            <a:extLst>
              <a:ext uri="{FF2B5EF4-FFF2-40B4-BE49-F238E27FC236}">
                <a16:creationId xmlns:a16="http://schemas.microsoft.com/office/drawing/2014/main" id="{2242B1C0-5CBD-3F00-906D-9EA60FD2ED5D}"/>
              </a:ext>
            </a:extLst>
          </p:cNvPr>
          <p:cNvSpPr>
            <a:spLocks noGrp="1"/>
          </p:cNvSpPr>
          <p:nvPr>
            <p:ph type="sldNum" sz="quarter" idx="10"/>
          </p:nvPr>
        </p:nvSpPr>
        <p:spPr/>
        <p:txBody>
          <a:bodyPr/>
          <a:lstStyle/>
          <a:p>
            <a:pPr>
              <a:defRPr/>
            </a:pPr>
            <a:fld id="{D68E8870-17DE-45C4-A8DD-7644B2422933}" type="slidenum">
              <a:rPr lang="en-US" smtClean="0"/>
              <a:pPr>
                <a:defRPr/>
              </a:pPr>
              <a:t>15</a:t>
            </a:fld>
            <a:endParaRPr lang="en-US"/>
          </a:p>
        </p:txBody>
      </p:sp>
      <p:sp>
        <p:nvSpPr>
          <p:cNvPr id="5" name="Text Placeholder 4">
            <a:extLst>
              <a:ext uri="{FF2B5EF4-FFF2-40B4-BE49-F238E27FC236}">
                <a16:creationId xmlns:a16="http://schemas.microsoft.com/office/drawing/2014/main" id="{88003C01-C290-A72F-EBCA-503DAB428154}"/>
              </a:ext>
            </a:extLst>
          </p:cNvPr>
          <p:cNvSpPr>
            <a:spLocks noGrp="1"/>
          </p:cNvSpPr>
          <p:nvPr>
            <p:ph type="body" sz="quarter" idx="12"/>
          </p:nvPr>
        </p:nvSpPr>
        <p:spPr/>
        <p:txBody>
          <a:bodyPr/>
          <a:lstStyle/>
          <a:p>
            <a:r>
              <a:rPr lang="en-US" sz="2400"/>
              <a:t>Supervised</a:t>
            </a:r>
          </a:p>
          <a:p>
            <a:pPr lvl="1"/>
            <a:r>
              <a:rPr lang="en-US" sz="2000"/>
              <a:t>Training set is a set of labeled examples</a:t>
            </a:r>
          </a:p>
          <a:p>
            <a:pPr lvl="2"/>
            <a:r>
              <a:rPr lang="en-US" sz="1800"/>
              <a:t>A description of something, plus a categorization of the thing</a:t>
            </a:r>
          </a:p>
          <a:p>
            <a:pPr lvl="2"/>
            <a:r>
              <a:rPr lang="en-US" sz="1800"/>
              <a:t>In simple cases, the label is simply “positive” or “negative” for a single category</a:t>
            </a:r>
          </a:p>
          <a:p>
            <a:pPr lvl="1"/>
            <a:r>
              <a:rPr lang="en-US" sz="2000"/>
              <a:t>Learned capability is to take as input a new description and output the correct label</a:t>
            </a:r>
          </a:p>
          <a:p>
            <a:pPr marL="609585" lvl="1" indent="0">
              <a:buNone/>
            </a:pPr>
            <a:endParaRPr lang="en-US" sz="2000"/>
          </a:p>
          <a:p>
            <a:endParaRPr lang="en-US"/>
          </a:p>
        </p:txBody>
      </p:sp>
      <p:grpSp>
        <p:nvGrpSpPr>
          <p:cNvPr id="11" name="Group 10">
            <a:extLst>
              <a:ext uri="{FF2B5EF4-FFF2-40B4-BE49-F238E27FC236}">
                <a16:creationId xmlns:a16="http://schemas.microsoft.com/office/drawing/2014/main" id="{CD4B496A-2751-6B2B-1EB5-DDA08198C7A8}"/>
              </a:ext>
            </a:extLst>
          </p:cNvPr>
          <p:cNvGrpSpPr/>
          <p:nvPr/>
        </p:nvGrpSpPr>
        <p:grpSpPr>
          <a:xfrm>
            <a:off x="6453894" y="1215267"/>
            <a:ext cx="5446090" cy="2802941"/>
            <a:chOff x="6453894" y="1215267"/>
            <a:chExt cx="5446090" cy="2802941"/>
          </a:xfrm>
        </p:grpSpPr>
        <p:sp>
          <p:nvSpPr>
            <p:cNvPr id="6" name="Rectangle: Rounded Corners 5">
              <a:extLst>
                <a:ext uri="{FF2B5EF4-FFF2-40B4-BE49-F238E27FC236}">
                  <a16:creationId xmlns:a16="http://schemas.microsoft.com/office/drawing/2014/main" id="{936FF31E-B68E-2E95-01C1-067EA5FB40A1}"/>
                </a:ext>
              </a:extLst>
            </p:cNvPr>
            <p:cNvSpPr/>
            <p:nvPr/>
          </p:nvSpPr>
          <p:spPr bwMode="auto">
            <a:xfrm>
              <a:off x="6453894" y="1215267"/>
              <a:ext cx="5446090" cy="2802941"/>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 name="TextBox 8">
              <a:extLst>
                <a:ext uri="{FF2B5EF4-FFF2-40B4-BE49-F238E27FC236}">
                  <a16:creationId xmlns:a16="http://schemas.microsoft.com/office/drawing/2014/main" id="{30FA6A94-AFAF-AF6F-4115-C7A7BEAD94AA}"/>
                </a:ext>
              </a:extLst>
            </p:cNvPr>
            <p:cNvSpPr txBox="1"/>
            <p:nvPr/>
          </p:nvSpPr>
          <p:spPr>
            <a:xfrm>
              <a:off x="6729212" y="1390394"/>
              <a:ext cx="1114408" cy="584775"/>
            </a:xfrm>
            <a:prstGeom prst="rect">
              <a:avLst/>
            </a:prstGeom>
            <a:noFill/>
          </p:spPr>
          <p:txBody>
            <a:bodyPr wrap="none" rtlCol="0">
              <a:spAutoFit/>
            </a:bodyPr>
            <a:lstStyle/>
            <a:p>
              <a:r>
                <a:rPr lang="en-US"/>
                <a:t>“Cat”</a:t>
              </a:r>
            </a:p>
          </p:txBody>
        </p:sp>
      </p:grpSp>
      <p:pic>
        <p:nvPicPr>
          <p:cNvPr id="6146" name="Picture 2" descr="49,000+ Ginger Cat Stock Photos, Pictures &amp; Royalty-Free ...">
            <a:extLst>
              <a:ext uri="{FF2B5EF4-FFF2-40B4-BE49-F238E27FC236}">
                <a16:creationId xmlns:a16="http://schemas.microsoft.com/office/drawing/2014/main" id="{40694A45-8D49-7DAF-9D9A-A80EE1074B9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61030" y="2197589"/>
            <a:ext cx="1246427" cy="159918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40,000+ Best Free Cat Pictures &amp; Images [HD] - Pixabay">
            <a:extLst>
              <a:ext uri="{FF2B5EF4-FFF2-40B4-BE49-F238E27FC236}">
                <a16:creationId xmlns:a16="http://schemas.microsoft.com/office/drawing/2014/main" id="{6FE21ECA-A1A6-2554-BABE-DDB1063D3B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3839" y="1504152"/>
            <a:ext cx="1717477" cy="104795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at Public Domain Images | Free CC0 Art, Vintage ...">
            <a:extLst>
              <a:ext uri="{FF2B5EF4-FFF2-40B4-BE49-F238E27FC236}">
                <a16:creationId xmlns:a16="http://schemas.microsoft.com/office/drawing/2014/main" id="{E24E0EC6-22E6-99AC-B396-95ECA2C2B0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65944" y="2704875"/>
            <a:ext cx="1783584" cy="118831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10,000+ Free Feline &amp; Cat Images - Pixabay">
            <a:extLst>
              <a:ext uri="{FF2B5EF4-FFF2-40B4-BE49-F238E27FC236}">
                <a16:creationId xmlns:a16="http://schemas.microsoft.com/office/drawing/2014/main" id="{02F14D43-A40D-5F60-9460-C653F9532A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6140" y="1592944"/>
            <a:ext cx="1533743" cy="1602750"/>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215,900+ Cat Sitting Stock Photos, Pictures &amp; Royalty-Free Images - iStock  | Cat sitting white background, Cat sitting on white, Cat sitting on head">
            <a:extLst>
              <a:ext uri="{FF2B5EF4-FFF2-40B4-BE49-F238E27FC236}">
                <a16:creationId xmlns:a16="http://schemas.microsoft.com/office/drawing/2014/main" id="{F499A50C-A9B6-9607-3862-98D3AB4C635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08877" y="2253323"/>
            <a:ext cx="1506773" cy="143783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DD32E79E-4194-150B-137B-B9C514CD1629}"/>
              </a:ext>
            </a:extLst>
          </p:cNvPr>
          <p:cNvGrpSpPr/>
          <p:nvPr/>
        </p:nvGrpSpPr>
        <p:grpSpPr>
          <a:xfrm>
            <a:off x="3730849" y="3796778"/>
            <a:ext cx="5446090" cy="2802941"/>
            <a:chOff x="3730849" y="3796778"/>
            <a:chExt cx="5446090" cy="2802941"/>
          </a:xfrm>
        </p:grpSpPr>
        <p:sp>
          <p:nvSpPr>
            <p:cNvPr id="8" name="Rectangle: Rounded Corners 7">
              <a:extLst>
                <a:ext uri="{FF2B5EF4-FFF2-40B4-BE49-F238E27FC236}">
                  <a16:creationId xmlns:a16="http://schemas.microsoft.com/office/drawing/2014/main" id="{1A467F49-2CBC-1357-6A52-A5EB383C79E6}"/>
                </a:ext>
              </a:extLst>
            </p:cNvPr>
            <p:cNvSpPr/>
            <p:nvPr/>
          </p:nvSpPr>
          <p:spPr bwMode="auto">
            <a:xfrm>
              <a:off x="3730849" y="3796778"/>
              <a:ext cx="5446090" cy="2802941"/>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0" name="TextBox 9">
              <a:extLst>
                <a:ext uri="{FF2B5EF4-FFF2-40B4-BE49-F238E27FC236}">
                  <a16:creationId xmlns:a16="http://schemas.microsoft.com/office/drawing/2014/main" id="{0AC8A0D8-338C-2FDC-6AC1-0B15C0871EA8}"/>
                </a:ext>
              </a:extLst>
            </p:cNvPr>
            <p:cNvSpPr txBox="1"/>
            <p:nvPr/>
          </p:nvSpPr>
          <p:spPr>
            <a:xfrm>
              <a:off x="4022502" y="3893188"/>
              <a:ext cx="1881028" cy="584775"/>
            </a:xfrm>
            <a:prstGeom prst="rect">
              <a:avLst/>
            </a:prstGeom>
            <a:noFill/>
          </p:spPr>
          <p:txBody>
            <a:bodyPr wrap="none" rtlCol="0">
              <a:spAutoFit/>
            </a:bodyPr>
            <a:lstStyle/>
            <a:p>
              <a:r>
                <a:rPr lang="en-US"/>
                <a:t>“Not Cat”</a:t>
              </a:r>
            </a:p>
          </p:txBody>
        </p:sp>
      </p:grpSp>
      <p:pic>
        <p:nvPicPr>
          <p:cNvPr id="6158" name="Picture 14" descr="1,678,644 Dog Stock Photos - Free &amp; Royalty-Free Stock Photos from  Dreamstime">
            <a:extLst>
              <a:ext uri="{FF2B5EF4-FFF2-40B4-BE49-F238E27FC236}">
                <a16:creationId xmlns:a16="http://schemas.microsoft.com/office/drawing/2014/main" id="{8FCBE6D3-FF1A-A7BD-797F-0C26CBFDC92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17698" y="4672289"/>
            <a:ext cx="1386577" cy="1755058"/>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Free Free Bird Clipart, Download Free Free Bird Clipart png images, Free  ClipArts on Clipart Library">
            <a:extLst>
              <a:ext uri="{FF2B5EF4-FFF2-40B4-BE49-F238E27FC236}">
                <a16:creationId xmlns:a16="http://schemas.microsoft.com/office/drawing/2014/main" id="{748B664B-03E1-DB80-6CF9-0AD9E83B3AB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22502" y="4644144"/>
            <a:ext cx="1459691" cy="1229575"/>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Free Person Royalty Free SVG, Cliparts, Vectors, And Stock Illustration.  Image 16007516.">
            <a:extLst>
              <a:ext uri="{FF2B5EF4-FFF2-40B4-BE49-F238E27FC236}">
                <a16:creationId xmlns:a16="http://schemas.microsoft.com/office/drawing/2014/main" id="{2AB3D3DD-D0AF-BFF6-CAC7-515B879B509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32557" y="4048083"/>
            <a:ext cx="1080618" cy="1462033"/>
          </a:xfrm>
          <a:prstGeom prst="rect">
            <a:avLst/>
          </a:prstGeom>
          <a:noFill/>
          <a:extLst>
            <a:ext uri="{909E8E84-426E-40DD-AFC4-6F175D3DCCD1}">
              <a14:hiddenFill xmlns:a14="http://schemas.microsoft.com/office/drawing/2010/main">
                <a:solidFill>
                  <a:srgbClr val="FFFFFF"/>
                </a:solidFill>
              </a14:hiddenFill>
            </a:ext>
          </a:extLst>
        </p:spPr>
      </p:pic>
      <p:pic>
        <p:nvPicPr>
          <p:cNvPr id="6164" name="Picture 20" descr="Free Automobile Stock Photos - Stockvault.net">
            <a:extLst>
              <a:ext uri="{FF2B5EF4-FFF2-40B4-BE49-F238E27FC236}">
                <a16:creationId xmlns:a16="http://schemas.microsoft.com/office/drawing/2014/main" id="{2FAC21A5-37AA-9F99-5F90-6AA26E6A692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71029" y="4975521"/>
            <a:ext cx="1784021" cy="1339001"/>
          </a:xfrm>
          <a:prstGeom prst="rect">
            <a:avLst/>
          </a:prstGeom>
          <a:noFill/>
          <a:extLst>
            <a:ext uri="{909E8E84-426E-40DD-AFC4-6F175D3DCCD1}">
              <a14:hiddenFill xmlns:a14="http://schemas.microsoft.com/office/drawing/2010/main">
                <a:solidFill>
                  <a:srgbClr val="FFFFFF"/>
                </a:solidFill>
              </a14:hiddenFill>
            </a:ext>
          </a:extLst>
        </p:spPr>
      </p:pic>
      <p:sp>
        <p:nvSpPr>
          <p:cNvPr id="4" name="Star: 5 Points 3">
            <a:extLst>
              <a:ext uri="{FF2B5EF4-FFF2-40B4-BE49-F238E27FC236}">
                <a16:creationId xmlns:a16="http://schemas.microsoft.com/office/drawing/2014/main" id="{05FDACC2-2447-A231-6231-0DAE8041E5D6}"/>
              </a:ext>
            </a:extLst>
          </p:cNvPr>
          <p:cNvSpPr/>
          <p:nvPr/>
        </p:nvSpPr>
        <p:spPr bwMode="auto">
          <a:xfrm>
            <a:off x="9590379" y="4341384"/>
            <a:ext cx="1675487" cy="1527650"/>
          </a:xfrm>
          <a:prstGeom prst="star5">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b"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a:ln>
                  <a:noFill/>
                </a:ln>
                <a:solidFill>
                  <a:schemeClr val="tx1"/>
                </a:solidFill>
                <a:effectLst/>
                <a:latin typeface="Tahoma" charset="0"/>
              </a:rPr>
              <a:t>!</a:t>
            </a:r>
          </a:p>
        </p:txBody>
      </p:sp>
    </p:spTree>
    <p:extLst>
      <p:ext uri="{BB962C8B-B14F-4D97-AF65-F5344CB8AC3E}">
        <p14:creationId xmlns:p14="http://schemas.microsoft.com/office/powerpoint/2010/main" val="65270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down)">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down)">
                                      <p:cBhvr>
                                        <p:cTn id="15" dur="500"/>
                                        <p:tgtEl>
                                          <p:spTgt spid="5">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wipe(down)">
                                      <p:cBhvr>
                                        <p:cTn id="18" dur="500"/>
                                        <p:tgtEl>
                                          <p:spTgt spid="5">
                                            <p:txEl>
                                              <p:pRg st="3" end="3"/>
                                            </p:txEl>
                                          </p:spTgt>
                                        </p:tgtEl>
                                      </p:cBhvr>
                                    </p:animEffect>
                                  </p:childTnLst>
                                </p:cTn>
                              </p:par>
                            </p:childTnLst>
                          </p:cTn>
                        </p:par>
                        <p:par>
                          <p:cTn id="19" fill="hold">
                            <p:stCondLst>
                              <p:cond delay="500"/>
                            </p:stCondLst>
                            <p:childTnLst>
                              <p:par>
                                <p:cTn id="20" presetID="31"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fltVal val="0"/>
                                          </p:val>
                                        </p:tav>
                                        <p:tav tm="100000">
                                          <p:val>
                                            <p:strVal val="#ppt_h"/>
                                          </p:val>
                                        </p:tav>
                                      </p:tavLst>
                                    </p:anim>
                                    <p:anim calcmode="lin" valueType="num">
                                      <p:cBhvr>
                                        <p:cTn id="24" dur="1000" fill="hold"/>
                                        <p:tgtEl>
                                          <p:spTgt spid="11"/>
                                        </p:tgtEl>
                                        <p:attrNameLst>
                                          <p:attrName>style.rotation</p:attrName>
                                        </p:attrNameLst>
                                      </p:cBhvr>
                                      <p:tavLst>
                                        <p:tav tm="0">
                                          <p:val>
                                            <p:fltVal val="90"/>
                                          </p:val>
                                        </p:tav>
                                        <p:tav tm="100000">
                                          <p:val>
                                            <p:fltVal val="0"/>
                                          </p:val>
                                        </p:tav>
                                      </p:tavLst>
                                    </p:anim>
                                    <p:animEffect transition="in" filter="fade">
                                      <p:cBhvr>
                                        <p:cTn id="25" dur="1000"/>
                                        <p:tgtEl>
                                          <p:spTgt spid="11"/>
                                        </p:tgtEl>
                                      </p:cBhvr>
                                    </p:animEffect>
                                  </p:childTnLst>
                                </p:cTn>
                              </p:par>
                            </p:childTnLst>
                          </p:cTn>
                        </p:par>
                        <p:par>
                          <p:cTn id="26" fill="hold">
                            <p:stCondLst>
                              <p:cond delay="1500"/>
                            </p:stCondLst>
                            <p:childTnLst>
                              <p:par>
                                <p:cTn id="27" presetID="2" presetClass="entr" presetSubtype="12" fill="hold" nodeType="afterEffect">
                                  <p:stCondLst>
                                    <p:cond delay="0"/>
                                  </p:stCondLst>
                                  <p:childTnLst>
                                    <p:set>
                                      <p:cBhvr>
                                        <p:cTn id="28" dur="1" fill="hold">
                                          <p:stCondLst>
                                            <p:cond delay="0"/>
                                          </p:stCondLst>
                                        </p:cTn>
                                        <p:tgtEl>
                                          <p:spTgt spid="6146"/>
                                        </p:tgtEl>
                                        <p:attrNameLst>
                                          <p:attrName>style.visibility</p:attrName>
                                        </p:attrNameLst>
                                      </p:cBhvr>
                                      <p:to>
                                        <p:strVal val="visible"/>
                                      </p:to>
                                    </p:set>
                                    <p:anim calcmode="lin" valueType="num">
                                      <p:cBhvr additive="base">
                                        <p:cTn id="29" dur="500" fill="hold"/>
                                        <p:tgtEl>
                                          <p:spTgt spid="6146"/>
                                        </p:tgtEl>
                                        <p:attrNameLst>
                                          <p:attrName>ppt_x</p:attrName>
                                        </p:attrNameLst>
                                      </p:cBhvr>
                                      <p:tavLst>
                                        <p:tav tm="0">
                                          <p:val>
                                            <p:strVal val="0-#ppt_w/2"/>
                                          </p:val>
                                        </p:tav>
                                        <p:tav tm="100000">
                                          <p:val>
                                            <p:strVal val="#ppt_x"/>
                                          </p:val>
                                        </p:tav>
                                      </p:tavLst>
                                    </p:anim>
                                    <p:anim calcmode="lin" valueType="num">
                                      <p:cBhvr additive="base">
                                        <p:cTn id="30" dur="500" fill="hold"/>
                                        <p:tgtEl>
                                          <p:spTgt spid="6146"/>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2" presetClass="entr" presetSubtype="3" fill="hold" nodeType="afterEffect">
                                  <p:stCondLst>
                                    <p:cond delay="0"/>
                                  </p:stCondLst>
                                  <p:childTnLst>
                                    <p:set>
                                      <p:cBhvr>
                                        <p:cTn id="33" dur="1" fill="hold">
                                          <p:stCondLst>
                                            <p:cond delay="0"/>
                                          </p:stCondLst>
                                        </p:cTn>
                                        <p:tgtEl>
                                          <p:spTgt spid="6148"/>
                                        </p:tgtEl>
                                        <p:attrNameLst>
                                          <p:attrName>style.visibility</p:attrName>
                                        </p:attrNameLst>
                                      </p:cBhvr>
                                      <p:to>
                                        <p:strVal val="visible"/>
                                      </p:to>
                                    </p:set>
                                    <p:anim calcmode="lin" valueType="num">
                                      <p:cBhvr additive="base">
                                        <p:cTn id="34" dur="500" fill="hold"/>
                                        <p:tgtEl>
                                          <p:spTgt spid="6148"/>
                                        </p:tgtEl>
                                        <p:attrNameLst>
                                          <p:attrName>ppt_x</p:attrName>
                                        </p:attrNameLst>
                                      </p:cBhvr>
                                      <p:tavLst>
                                        <p:tav tm="0">
                                          <p:val>
                                            <p:strVal val="1+#ppt_w/2"/>
                                          </p:val>
                                        </p:tav>
                                        <p:tav tm="100000">
                                          <p:val>
                                            <p:strVal val="#ppt_x"/>
                                          </p:val>
                                        </p:tav>
                                      </p:tavLst>
                                    </p:anim>
                                    <p:anim calcmode="lin" valueType="num">
                                      <p:cBhvr additive="base">
                                        <p:cTn id="35" dur="500" fill="hold"/>
                                        <p:tgtEl>
                                          <p:spTgt spid="6148"/>
                                        </p:tgtEl>
                                        <p:attrNameLst>
                                          <p:attrName>ppt_y</p:attrName>
                                        </p:attrNameLst>
                                      </p:cBhvr>
                                      <p:tavLst>
                                        <p:tav tm="0">
                                          <p:val>
                                            <p:strVal val="0-#ppt_h/2"/>
                                          </p:val>
                                        </p:tav>
                                        <p:tav tm="100000">
                                          <p:val>
                                            <p:strVal val="#ppt_y"/>
                                          </p:val>
                                        </p:tav>
                                      </p:tavLst>
                                    </p:anim>
                                  </p:childTnLst>
                                </p:cTn>
                              </p:par>
                            </p:childTnLst>
                          </p:cTn>
                        </p:par>
                        <p:par>
                          <p:cTn id="36" fill="hold">
                            <p:stCondLst>
                              <p:cond delay="2500"/>
                            </p:stCondLst>
                            <p:childTnLst>
                              <p:par>
                                <p:cTn id="37" presetID="2" presetClass="entr" presetSubtype="4" fill="hold" nodeType="afterEffect">
                                  <p:stCondLst>
                                    <p:cond delay="0"/>
                                  </p:stCondLst>
                                  <p:childTnLst>
                                    <p:set>
                                      <p:cBhvr>
                                        <p:cTn id="38" dur="1" fill="hold">
                                          <p:stCondLst>
                                            <p:cond delay="0"/>
                                          </p:stCondLst>
                                        </p:cTn>
                                        <p:tgtEl>
                                          <p:spTgt spid="6150"/>
                                        </p:tgtEl>
                                        <p:attrNameLst>
                                          <p:attrName>style.visibility</p:attrName>
                                        </p:attrNameLst>
                                      </p:cBhvr>
                                      <p:to>
                                        <p:strVal val="visible"/>
                                      </p:to>
                                    </p:set>
                                    <p:anim calcmode="lin" valueType="num">
                                      <p:cBhvr additive="base">
                                        <p:cTn id="39" dur="500" fill="hold"/>
                                        <p:tgtEl>
                                          <p:spTgt spid="6150"/>
                                        </p:tgtEl>
                                        <p:attrNameLst>
                                          <p:attrName>ppt_x</p:attrName>
                                        </p:attrNameLst>
                                      </p:cBhvr>
                                      <p:tavLst>
                                        <p:tav tm="0">
                                          <p:val>
                                            <p:strVal val="#ppt_x"/>
                                          </p:val>
                                        </p:tav>
                                        <p:tav tm="100000">
                                          <p:val>
                                            <p:strVal val="#ppt_x"/>
                                          </p:val>
                                        </p:tav>
                                      </p:tavLst>
                                    </p:anim>
                                    <p:anim calcmode="lin" valueType="num">
                                      <p:cBhvr additive="base">
                                        <p:cTn id="40" dur="500" fill="hold"/>
                                        <p:tgtEl>
                                          <p:spTgt spid="6150"/>
                                        </p:tgtEl>
                                        <p:attrNameLst>
                                          <p:attrName>ppt_y</p:attrName>
                                        </p:attrNameLst>
                                      </p:cBhvr>
                                      <p:tavLst>
                                        <p:tav tm="0">
                                          <p:val>
                                            <p:strVal val="1+#ppt_h/2"/>
                                          </p:val>
                                        </p:tav>
                                        <p:tav tm="100000">
                                          <p:val>
                                            <p:strVal val="#ppt_y"/>
                                          </p:val>
                                        </p:tav>
                                      </p:tavLst>
                                    </p:anim>
                                  </p:childTnLst>
                                </p:cTn>
                              </p:par>
                            </p:childTnLst>
                          </p:cTn>
                        </p:par>
                        <p:par>
                          <p:cTn id="41" fill="hold">
                            <p:stCondLst>
                              <p:cond delay="3000"/>
                            </p:stCondLst>
                            <p:childTnLst>
                              <p:par>
                                <p:cTn id="42" presetID="2" presetClass="entr" presetSubtype="1" fill="hold" nodeType="afterEffect">
                                  <p:stCondLst>
                                    <p:cond delay="0"/>
                                  </p:stCondLst>
                                  <p:childTnLst>
                                    <p:set>
                                      <p:cBhvr>
                                        <p:cTn id="43" dur="1" fill="hold">
                                          <p:stCondLst>
                                            <p:cond delay="0"/>
                                          </p:stCondLst>
                                        </p:cTn>
                                        <p:tgtEl>
                                          <p:spTgt spid="6152"/>
                                        </p:tgtEl>
                                        <p:attrNameLst>
                                          <p:attrName>style.visibility</p:attrName>
                                        </p:attrNameLst>
                                      </p:cBhvr>
                                      <p:to>
                                        <p:strVal val="visible"/>
                                      </p:to>
                                    </p:set>
                                    <p:anim calcmode="lin" valueType="num">
                                      <p:cBhvr additive="base">
                                        <p:cTn id="44" dur="500" fill="hold"/>
                                        <p:tgtEl>
                                          <p:spTgt spid="6152"/>
                                        </p:tgtEl>
                                        <p:attrNameLst>
                                          <p:attrName>ppt_x</p:attrName>
                                        </p:attrNameLst>
                                      </p:cBhvr>
                                      <p:tavLst>
                                        <p:tav tm="0">
                                          <p:val>
                                            <p:strVal val="#ppt_x"/>
                                          </p:val>
                                        </p:tav>
                                        <p:tav tm="100000">
                                          <p:val>
                                            <p:strVal val="#ppt_x"/>
                                          </p:val>
                                        </p:tav>
                                      </p:tavLst>
                                    </p:anim>
                                    <p:anim calcmode="lin" valueType="num">
                                      <p:cBhvr additive="base">
                                        <p:cTn id="45" dur="500" fill="hold"/>
                                        <p:tgtEl>
                                          <p:spTgt spid="6152"/>
                                        </p:tgtEl>
                                        <p:attrNameLst>
                                          <p:attrName>ppt_y</p:attrName>
                                        </p:attrNameLst>
                                      </p:cBhvr>
                                      <p:tavLst>
                                        <p:tav tm="0">
                                          <p:val>
                                            <p:strVal val="0-#ppt_h/2"/>
                                          </p:val>
                                        </p:tav>
                                        <p:tav tm="100000">
                                          <p:val>
                                            <p:strVal val="#ppt_y"/>
                                          </p:val>
                                        </p:tav>
                                      </p:tavLst>
                                    </p:anim>
                                  </p:childTnLst>
                                </p:cTn>
                              </p:par>
                            </p:childTnLst>
                          </p:cTn>
                        </p:par>
                        <p:par>
                          <p:cTn id="46" fill="hold">
                            <p:stCondLst>
                              <p:cond delay="3500"/>
                            </p:stCondLst>
                            <p:childTnLst>
                              <p:par>
                                <p:cTn id="47" presetID="2" presetClass="entr" presetSubtype="2" fill="hold" nodeType="afterEffect">
                                  <p:stCondLst>
                                    <p:cond delay="0"/>
                                  </p:stCondLst>
                                  <p:childTnLst>
                                    <p:set>
                                      <p:cBhvr>
                                        <p:cTn id="48" dur="1" fill="hold">
                                          <p:stCondLst>
                                            <p:cond delay="0"/>
                                          </p:stCondLst>
                                        </p:cTn>
                                        <p:tgtEl>
                                          <p:spTgt spid="6156"/>
                                        </p:tgtEl>
                                        <p:attrNameLst>
                                          <p:attrName>style.visibility</p:attrName>
                                        </p:attrNameLst>
                                      </p:cBhvr>
                                      <p:to>
                                        <p:strVal val="visible"/>
                                      </p:to>
                                    </p:set>
                                    <p:anim calcmode="lin" valueType="num">
                                      <p:cBhvr additive="base">
                                        <p:cTn id="49" dur="500" fill="hold"/>
                                        <p:tgtEl>
                                          <p:spTgt spid="6156"/>
                                        </p:tgtEl>
                                        <p:attrNameLst>
                                          <p:attrName>ppt_x</p:attrName>
                                        </p:attrNameLst>
                                      </p:cBhvr>
                                      <p:tavLst>
                                        <p:tav tm="0">
                                          <p:val>
                                            <p:strVal val="1+#ppt_w/2"/>
                                          </p:val>
                                        </p:tav>
                                        <p:tav tm="100000">
                                          <p:val>
                                            <p:strVal val="#ppt_x"/>
                                          </p:val>
                                        </p:tav>
                                      </p:tavLst>
                                    </p:anim>
                                    <p:anim calcmode="lin" valueType="num">
                                      <p:cBhvr additive="base">
                                        <p:cTn id="50" dur="500" fill="hold"/>
                                        <p:tgtEl>
                                          <p:spTgt spid="6156"/>
                                        </p:tgtEl>
                                        <p:attrNameLst>
                                          <p:attrName>ppt_y</p:attrName>
                                        </p:attrNameLst>
                                      </p:cBhvr>
                                      <p:tavLst>
                                        <p:tav tm="0">
                                          <p:val>
                                            <p:strVal val="#ppt_y"/>
                                          </p:val>
                                        </p:tav>
                                        <p:tav tm="100000">
                                          <p:val>
                                            <p:strVal val="#ppt_y"/>
                                          </p:val>
                                        </p:tav>
                                      </p:tavLst>
                                    </p:anim>
                                  </p:childTnLst>
                                </p:cTn>
                              </p:par>
                            </p:childTnLst>
                          </p:cTn>
                        </p:par>
                        <p:par>
                          <p:cTn id="51" fill="hold">
                            <p:stCondLst>
                              <p:cond delay="4000"/>
                            </p:stCondLst>
                            <p:childTnLst>
                              <p:par>
                                <p:cTn id="52" presetID="31" presetClass="entr" presetSubtype="0" fill="hold" nodeType="after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fltVal val="0"/>
                                          </p:val>
                                        </p:tav>
                                        <p:tav tm="100000">
                                          <p:val>
                                            <p:strVal val="#ppt_h"/>
                                          </p:val>
                                        </p:tav>
                                      </p:tavLst>
                                    </p:anim>
                                    <p:anim calcmode="lin" valueType="num">
                                      <p:cBhvr>
                                        <p:cTn id="56" dur="1000" fill="hold"/>
                                        <p:tgtEl>
                                          <p:spTgt spid="12"/>
                                        </p:tgtEl>
                                        <p:attrNameLst>
                                          <p:attrName>style.rotation</p:attrName>
                                        </p:attrNameLst>
                                      </p:cBhvr>
                                      <p:tavLst>
                                        <p:tav tm="0">
                                          <p:val>
                                            <p:fltVal val="90"/>
                                          </p:val>
                                        </p:tav>
                                        <p:tav tm="100000">
                                          <p:val>
                                            <p:fltVal val="0"/>
                                          </p:val>
                                        </p:tav>
                                      </p:tavLst>
                                    </p:anim>
                                    <p:animEffect transition="in" filter="fade">
                                      <p:cBhvr>
                                        <p:cTn id="57" dur="1000"/>
                                        <p:tgtEl>
                                          <p:spTgt spid="12"/>
                                        </p:tgtEl>
                                      </p:cBhvr>
                                    </p:animEffect>
                                  </p:childTnLst>
                                </p:cTn>
                              </p:par>
                            </p:childTnLst>
                          </p:cTn>
                        </p:par>
                        <p:par>
                          <p:cTn id="58" fill="hold">
                            <p:stCondLst>
                              <p:cond delay="5000"/>
                            </p:stCondLst>
                            <p:childTnLst>
                              <p:par>
                                <p:cTn id="59" presetID="2" presetClass="entr" presetSubtype="6" fill="hold" nodeType="afterEffect">
                                  <p:stCondLst>
                                    <p:cond delay="0"/>
                                  </p:stCondLst>
                                  <p:childTnLst>
                                    <p:set>
                                      <p:cBhvr>
                                        <p:cTn id="60" dur="1" fill="hold">
                                          <p:stCondLst>
                                            <p:cond delay="0"/>
                                          </p:stCondLst>
                                        </p:cTn>
                                        <p:tgtEl>
                                          <p:spTgt spid="6158"/>
                                        </p:tgtEl>
                                        <p:attrNameLst>
                                          <p:attrName>style.visibility</p:attrName>
                                        </p:attrNameLst>
                                      </p:cBhvr>
                                      <p:to>
                                        <p:strVal val="visible"/>
                                      </p:to>
                                    </p:set>
                                    <p:anim calcmode="lin" valueType="num">
                                      <p:cBhvr additive="base">
                                        <p:cTn id="61" dur="500" fill="hold"/>
                                        <p:tgtEl>
                                          <p:spTgt spid="6158"/>
                                        </p:tgtEl>
                                        <p:attrNameLst>
                                          <p:attrName>ppt_x</p:attrName>
                                        </p:attrNameLst>
                                      </p:cBhvr>
                                      <p:tavLst>
                                        <p:tav tm="0">
                                          <p:val>
                                            <p:strVal val="1+#ppt_w/2"/>
                                          </p:val>
                                        </p:tav>
                                        <p:tav tm="100000">
                                          <p:val>
                                            <p:strVal val="#ppt_x"/>
                                          </p:val>
                                        </p:tav>
                                      </p:tavLst>
                                    </p:anim>
                                    <p:anim calcmode="lin" valueType="num">
                                      <p:cBhvr additive="base">
                                        <p:cTn id="62" dur="500" fill="hold"/>
                                        <p:tgtEl>
                                          <p:spTgt spid="6158"/>
                                        </p:tgtEl>
                                        <p:attrNameLst>
                                          <p:attrName>ppt_y</p:attrName>
                                        </p:attrNameLst>
                                      </p:cBhvr>
                                      <p:tavLst>
                                        <p:tav tm="0">
                                          <p:val>
                                            <p:strVal val="1+#ppt_h/2"/>
                                          </p:val>
                                        </p:tav>
                                        <p:tav tm="100000">
                                          <p:val>
                                            <p:strVal val="#ppt_y"/>
                                          </p:val>
                                        </p:tav>
                                      </p:tavLst>
                                    </p:anim>
                                  </p:childTnLst>
                                </p:cTn>
                              </p:par>
                            </p:childTnLst>
                          </p:cTn>
                        </p:par>
                        <p:par>
                          <p:cTn id="63" fill="hold">
                            <p:stCondLst>
                              <p:cond delay="5500"/>
                            </p:stCondLst>
                            <p:childTnLst>
                              <p:par>
                                <p:cTn id="64" presetID="2" presetClass="entr" presetSubtype="8" fill="hold" nodeType="afterEffect">
                                  <p:stCondLst>
                                    <p:cond delay="0"/>
                                  </p:stCondLst>
                                  <p:childTnLst>
                                    <p:set>
                                      <p:cBhvr>
                                        <p:cTn id="65" dur="1" fill="hold">
                                          <p:stCondLst>
                                            <p:cond delay="0"/>
                                          </p:stCondLst>
                                        </p:cTn>
                                        <p:tgtEl>
                                          <p:spTgt spid="6160"/>
                                        </p:tgtEl>
                                        <p:attrNameLst>
                                          <p:attrName>style.visibility</p:attrName>
                                        </p:attrNameLst>
                                      </p:cBhvr>
                                      <p:to>
                                        <p:strVal val="visible"/>
                                      </p:to>
                                    </p:set>
                                    <p:anim calcmode="lin" valueType="num">
                                      <p:cBhvr additive="base">
                                        <p:cTn id="66" dur="500" fill="hold"/>
                                        <p:tgtEl>
                                          <p:spTgt spid="6160"/>
                                        </p:tgtEl>
                                        <p:attrNameLst>
                                          <p:attrName>ppt_x</p:attrName>
                                        </p:attrNameLst>
                                      </p:cBhvr>
                                      <p:tavLst>
                                        <p:tav tm="0">
                                          <p:val>
                                            <p:strVal val="0-#ppt_w/2"/>
                                          </p:val>
                                        </p:tav>
                                        <p:tav tm="100000">
                                          <p:val>
                                            <p:strVal val="#ppt_x"/>
                                          </p:val>
                                        </p:tav>
                                      </p:tavLst>
                                    </p:anim>
                                    <p:anim calcmode="lin" valueType="num">
                                      <p:cBhvr additive="base">
                                        <p:cTn id="67" dur="500" fill="hold"/>
                                        <p:tgtEl>
                                          <p:spTgt spid="6160"/>
                                        </p:tgtEl>
                                        <p:attrNameLst>
                                          <p:attrName>ppt_y</p:attrName>
                                        </p:attrNameLst>
                                      </p:cBhvr>
                                      <p:tavLst>
                                        <p:tav tm="0">
                                          <p:val>
                                            <p:strVal val="#ppt_y"/>
                                          </p:val>
                                        </p:tav>
                                        <p:tav tm="100000">
                                          <p:val>
                                            <p:strVal val="#ppt_y"/>
                                          </p:val>
                                        </p:tav>
                                      </p:tavLst>
                                    </p:anim>
                                  </p:childTnLst>
                                </p:cTn>
                              </p:par>
                            </p:childTnLst>
                          </p:cTn>
                        </p:par>
                        <p:par>
                          <p:cTn id="68" fill="hold">
                            <p:stCondLst>
                              <p:cond delay="6000"/>
                            </p:stCondLst>
                            <p:childTnLst>
                              <p:par>
                                <p:cTn id="69" presetID="2" presetClass="entr" presetSubtype="1" fill="hold" nodeType="afterEffect">
                                  <p:stCondLst>
                                    <p:cond delay="0"/>
                                  </p:stCondLst>
                                  <p:childTnLst>
                                    <p:set>
                                      <p:cBhvr>
                                        <p:cTn id="70" dur="1" fill="hold">
                                          <p:stCondLst>
                                            <p:cond delay="0"/>
                                          </p:stCondLst>
                                        </p:cTn>
                                        <p:tgtEl>
                                          <p:spTgt spid="6162"/>
                                        </p:tgtEl>
                                        <p:attrNameLst>
                                          <p:attrName>style.visibility</p:attrName>
                                        </p:attrNameLst>
                                      </p:cBhvr>
                                      <p:to>
                                        <p:strVal val="visible"/>
                                      </p:to>
                                    </p:set>
                                    <p:anim calcmode="lin" valueType="num">
                                      <p:cBhvr additive="base">
                                        <p:cTn id="71" dur="500" fill="hold"/>
                                        <p:tgtEl>
                                          <p:spTgt spid="6162"/>
                                        </p:tgtEl>
                                        <p:attrNameLst>
                                          <p:attrName>ppt_x</p:attrName>
                                        </p:attrNameLst>
                                      </p:cBhvr>
                                      <p:tavLst>
                                        <p:tav tm="0">
                                          <p:val>
                                            <p:strVal val="#ppt_x"/>
                                          </p:val>
                                        </p:tav>
                                        <p:tav tm="100000">
                                          <p:val>
                                            <p:strVal val="#ppt_x"/>
                                          </p:val>
                                        </p:tav>
                                      </p:tavLst>
                                    </p:anim>
                                    <p:anim calcmode="lin" valueType="num">
                                      <p:cBhvr additive="base">
                                        <p:cTn id="72" dur="500" fill="hold"/>
                                        <p:tgtEl>
                                          <p:spTgt spid="6162"/>
                                        </p:tgtEl>
                                        <p:attrNameLst>
                                          <p:attrName>ppt_y</p:attrName>
                                        </p:attrNameLst>
                                      </p:cBhvr>
                                      <p:tavLst>
                                        <p:tav tm="0">
                                          <p:val>
                                            <p:strVal val="0-#ppt_h/2"/>
                                          </p:val>
                                        </p:tav>
                                        <p:tav tm="100000">
                                          <p:val>
                                            <p:strVal val="#ppt_y"/>
                                          </p:val>
                                        </p:tav>
                                      </p:tavLst>
                                    </p:anim>
                                  </p:childTnLst>
                                </p:cTn>
                              </p:par>
                            </p:childTnLst>
                          </p:cTn>
                        </p:par>
                        <p:par>
                          <p:cTn id="73" fill="hold">
                            <p:stCondLst>
                              <p:cond delay="6500"/>
                            </p:stCondLst>
                            <p:childTnLst>
                              <p:par>
                                <p:cTn id="74" presetID="2" presetClass="entr" presetSubtype="4" fill="hold" nodeType="afterEffect">
                                  <p:stCondLst>
                                    <p:cond delay="0"/>
                                  </p:stCondLst>
                                  <p:childTnLst>
                                    <p:set>
                                      <p:cBhvr>
                                        <p:cTn id="75" dur="1" fill="hold">
                                          <p:stCondLst>
                                            <p:cond delay="0"/>
                                          </p:stCondLst>
                                        </p:cTn>
                                        <p:tgtEl>
                                          <p:spTgt spid="6164"/>
                                        </p:tgtEl>
                                        <p:attrNameLst>
                                          <p:attrName>style.visibility</p:attrName>
                                        </p:attrNameLst>
                                      </p:cBhvr>
                                      <p:to>
                                        <p:strVal val="visible"/>
                                      </p:to>
                                    </p:set>
                                    <p:anim calcmode="lin" valueType="num">
                                      <p:cBhvr additive="base">
                                        <p:cTn id="76" dur="500" fill="hold"/>
                                        <p:tgtEl>
                                          <p:spTgt spid="6164"/>
                                        </p:tgtEl>
                                        <p:attrNameLst>
                                          <p:attrName>ppt_x</p:attrName>
                                        </p:attrNameLst>
                                      </p:cBhvr>
                                      <p:tavLst>
                                        <p:tav tm="0">
                                          <p:val>
                                            <p:strVal val="#ppt_x"/>
                                          </p:val>
                                        </p:tav>
                                        <p:tav tm="100000">
                                          <p:val>
                                            <p:strVal val="#ppt_x"/>
                                          </p:val>
                                        </p:tav>
                                      </p:tavLst>
                                    </p:anim>
                                    <p:anim calcmode="lin" valueType="num">
                                      <p:cBhvr additive="base">
                                        <p:cTn id="77" dur="500" fill="hold"/>
                                        <p:tgtEl>
                                          <p:spTgt spid="6164"/>
                                        </p:tgtEl>
                                        <p:attrNameLst>
                                          <p:attrName>ppt_y</p:attrName>
                                        </p:attrNameLst>
                                      </p:cBhvr>
                                      <p:tavLst>
                                        <p:tav tm="0">
                                          <p:val>
                                            <p:strVal val="1+#ppt_h/2"/>
                                          </p:val>
                                        </p:tav>
                                        <p:tav tm="100000">
                                          <p:val>
                                            <p:strVal val="#ppt_y"/>
                                          </p:val>
                                        </p:tav>
                                      </p:tavLst>
                                    </p:anim>
                                  </p:childTnLst>
                                </p:cTn>
                              </p:par>
                              <p:par>
                                <p:cTn id="78" presetID="22" presetClass="entr" presetSubtype="4" fill="hold" nodeType="withEffect">
                                  <p:stCondLst>
                                    <p:cond delay="0"/>
                                  </p:stCondLst>
                                  <p:childTnLst>
                                    <p:set>
                                      <p:cBhvr>
                                        <p:cTn id="79" dur="1" fill="hold">
                                          <p:stCondLst>
                                            <p:cond delay="0"/>
                                          </p:stCondLst>
                                        </p:cTn>
                                        <p:tgtEl>
                                          <p:spTgt spid="5">
                                            <p:txEl>
                                              <p:pRg st="4" end="4"/>
                                            </p:txEl>
                                          </p:spTgt>
                                        </p:tgtEl>
                                        <p:attrNameLst>
                                          <p:attrName>style.visibility</p:attrName>
                                        </p:attrNameLst>
                                      </p:cBhvr>
                                      <p:to>
                                        <p:strVal val="visible"/>
                                      </p:to>
                                    </p:set>
                                    <p:animEffect transition="in" filter="wipe(down)">
                                      <p:cBhvr>
                                        <p:cTn id="80" dur="500"/>
                                        <p:tgtEl>
                                          <p:spTgt spid="5">
                                            <p:txEl>
                                              <p:pRg st="4" end="4"/>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31" presetClass="entr" presetSubtype="0" fill="hold" grpId="0" nodeType="clickEffect">
                                  <p:stCondLst>
                                    <p:cond delay="0"/>
                                  </p:stCondLst>
                                  <p:childTnLst>
                                    <p:set>
                                      <p:cBhvr>
                                        <p:cTn id="84" dur="1" fill="hold">
                                          <p:stCondLst>
                                            <p:cond delay="0"/>
                                          </p:stCondLst>
                                        </p:cTn>
                                        <p:tgtEl>
                                          <p:spTgt spid="4"/>
                                        </p:tgtEl>
                                        <p:attrNameLst>
                                          <p:attrName>style.visibility</p:attrName>
                                        </p:attrNameLst>
                                      </p:cBhvr>
                                      <p:to>
                                        <p:strVal val="visible"/>
                                      </p:to>
                                    </p:set>
                                    <p:anim calcmode="lin" valueType="num">
                                      <p:cBhvr>
                                        <p:cTn id="85" dur="1000" fill="hold"/>
                                        <p:tgtEl>
                                          <p:spTgt spid="4"/>
                                        </p:tgtEl>
                                        <p:attrNameLst>
                                          <p:attrName>ppt_w</p:attrName>
                                        </p:attrNameLst>
                                      </p:cBhvr>
                                      <p:tavLst>
                                        <p:tav tm="0">
                                          <p:val>
                                            <p:fltVal val="0"/>
                                          </p:val>
                                        </p:tav>
                                        <p:tav tm="100000">
                                          <p:val>
                                            <p:strVal val="#ppt_w"/>
                                          </p:val>
                                        </p:tav>
                                      </p:tavLst>
                                    </p:anim>
                                    <p:anim calcmode="lin" valueType="num">
                                      <p:cBhvr>
                                        <p:cTn id="86" dur="1000" fill="hold"/>
                                        <p:tgtEl>
                                          <p:spTgt spid="4"/>
                                        </p:tgtEl>
                                        <p:attrNameLst>
                                          <p:attrName>ppt_h</p:attrName>
                                        </p:attrNameLst>
                                      </p:cBhvr>
                                      <p:tavLst>
                                        <p:tav tm="0">
                                          <p:val>
                                            <p:fltVal val="0"/>
                                          </p:val>
                                        </p:tav>
                                        <p:tav tm="100000">
                                          <p:val>
                                            <p:strVal val="#ppt_h"/>
                                          </p:val>
                                        </p:tav>
                                      </p:tavLst>
                                    </p:anim>
                                    <p:anim calcmode="lin" valueType="num">
                                      <p:cBhvr>
                                        <p:cTn id="87" dur="1000" fill="hold"/>
                                        <p:tgtEl>
                                          <p:spTgt spid="4"/>
                                        </p:tgtEl>
                                        <p:attrNameLst>
                                          <p:attrName>style.rotation</p:attrName>
                                        </p:attrNameLst>
                                      </p:cBhvr>
                                      <p:tavLst>
                                        <p:tav tm="0">
                                          <p:val>
                                            <p:fltVal val="90"/>
                                          </p:val>
                                        </p:tav>
                                        <p:tav tm="100000">
                                          <p:val>
                                            <p:fltVal val="0"/>
                                          </p:val>
                                        </p:tav>
                                      </p:tavLst>
                                    </p:anim>
                                    <p:animEffect transition="in" filter="fade">
                                      <p:cBhvr>
                                        <p:cTn id="8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36FF31E-B68E-2E95-01C1-067EA5FB40A1}"/>
              </a:ext>
            </a:extLst>
          </p:cNvPr>
          <p:cNvSpPr/>
          <p:nvPr/>
        </p:nvSpPr>
        <p:spPr bwMode="auto">
          <a:xfrm>
            <a:off x="6453894" y="1215266"/>
            <a:ext cx="5446090" cy="4969469"/>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7170" name="Picture 2" descr="Dog White Background Stock Photos, Images and Backgrounds for Free Download">
            <a:extLst>
              <a:ext uri="{FF2B5EF4-FFF2-40B4-BE49-F238E27FC236}">
                <a16:creationId xmlns:a16="http://schemas.microsoft.com/office/drawing/2014/main" id="{B091E0FF-E702-156A-08E7-5BA1F223069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03406" y="2997183"/>
            <a:ext cx="2157044" cy="14398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4FA8439-8EA1-FD3A-34AA-A230CE26B48F}"/>
              </a:ext>
            </a:extLst>
          </p:cNvPr>
          <p:cNvSpPr>
            <a:spLocks noGrp="1"/>
          </p:cNvSpPr>
          <p:nvPr>
            <p:ph type="title"/>
          </p:nvPr>
        </p:nvSpPr>
        <p:spPr/>
        <p:txBody>
          <a:bodyPr/>
          <a:lstStyle/>
          <a:p>
            <a:r>
              <a:rPr lang="en-US"/>
              <a:t>Types of Empirical Learning</a:t>
            </a:r>
          </a:p>
        </p:txBody>
      </p:sp>
      <p:sp>
        <p:nvSpPr>
          <p:cNvPr id="3" name="Slide Number Placeholder 2">
            <a:extLst>
              <a:ext uri="{FF2B5EF4-FFF2-40B4-BE49-F238E27FC236}">
                <a16:creationId xmlns:a16="http://schemas.microsoft.com/office/drawing/2014/main" id="{2242B1C0-5CBD-3F00-906D-9EA60FD2ED5D}"/>
              </a:ext>
            </a:extLst>
          </p:cNvPr>
          <p:cNvSpPr>
            <a:spLocks noGrp="1"/>
          </p:cNvSpPr>
          <p:nvPr>
            <p:ph type="sldNum" sz="quarter" idx="10"/>
          </p:nvPr>
        </p:nvSpPr>
        <p:spPr/>
        <p:txBody>
          <a:bodyPr/>
          <a:lstStyle/>
          <a:p>
            <a:pPr>
              <a:defRPr/>
            </a:pPr>
            <a:fld id="{D68E8870-17DE-45C4-A8DD-7644B2422933}" type="slidenum">
              <a:rPr lang="en-US" smtClean="0"/>
              <a:pPr>
                <a:defRPr/>
              </a:pPr>
              <a:t>16</a:t>
            </a:fld>
            <a:endParaRPr lang="en-US"/>
          </a:p>
        </p:txBody>
      </p:sp>
      <p:sp>
        <p:nvSpPr>
          <p:cNvPr id="5" name="Text Placeholder 4">
            <a:extLst>
              <a:ext uri="{FF2B5EF4-FFF2-40B4-BE49-F238E27FC236}">
                <a16:creationId xmlns:a16="http://schemas.microsoft.com/office/drawing/2014/main" id="{88003C01-C290-A72F-EBCA-503DAB428154}"/>
              </a:ext>
            </a:extLst>
          </p:cNvPr>
          <p:cNvSpPr>
            <a:spLocks noGrp="1"/>
          </p:cNvSpPr>
          <p:nvPr>
            <p:ph type="body" sz="quarter" idx="12"/>
          </p:nvPr>
        </p:nvSpPr>
        <p:spPr/>
        <p:txBody>
          <a:bodyPr/>
          <a:lstStyle/>
          <a:p>
            <a:r>
              <a:rPr lang="en-US" sz="2400"/>
              <a:t>Supervised</a:t>
            </a:r>
          </a:p>
          <a:p>
            <a:pPr lvl="1"/>
            <a:r>
              <a:rPr lang="en-US" sz="2000"/>
              <a:t>Training set is a set of labeled examples</a:t>
            </a:r>
          </a:p>
          <a:p>
            <a:pPr lvl="2"/>
            <a:r>
              <a:rPr lang="en-US" sz="1800"/>
              <a:t>A description of something, plus a categorization of the thing</a:t>
            </a:r>
          </a:p>
          <a:p>
            <a:pPr lvl="2"/>
            <a:r>
              <a:rPr lang="en-US" sz="1800"/>
              <a:t>In simple cases, the label is simply “positive” or “negative” for a single category</a:t>
            </a:r>
          </a:p>
          <a:p>
            <a:pPr lvl="1"/>
            <a:r>
              <a:rPr lang="en-US" sz="2000"/>
              <a:t>Learned capability is to take as input a new description and output the correct label</a:t>
            </a:r>
          </a:p>
          <a:p>
            <a:pPr marL="609585" lvl="1" indent="0">
              <a:buNone/>
            </a:pPr>
            <a:endParaRPr lang="en-US" sz="2000"/>
          </a:p>
          <a:p>
            <a:endParaRPr lang="en-US"/>
          </a:p>
        </p:txBody>
      </p:sp>
      <p:pic>
        <p:nvPicPr>
          <p:cNvPr id="6148" name="Picture 4" descr="40,000+ Best Free Cat Pictures &amp; Images [HD] - Pixabay">
            <a:extLst>
              <a:ext uri="{FF2B5EF4-FFF2-40B4-BE49-F238E27FC236}">
                <a16:creationId xmlns:a16="http://schemas.microsoft.com/office/drawing/2014/main" id="{6FE21ECA-A1A6-2554-BABE-DDB1063D3B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3839" y="1504152"/>
            <a:ext cx="1717477" cy="104795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at Public Domain Images | Free CC0 Art, Vintage ...">
            <a:extLst>
              <a:ext uri="{FF2B5EF4-FFF2-40B4-BE49-F238E27FC236}">
                <a16:creationId xmlns:a16="http://schemas.microsoft.com/office/drawing/2014/main" id="{E24E0EC6-22E6-99AC-B396-95ECA2C2B0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46223" y="2722573"/>
            <a:ext cx="1783584" cy="118831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10,000+ Free Feline &amp; Cat Images - Pixabay">
            <a:extLst>
              <a:ext uri="{FF2B5EF4-FFF2-40B4-BE49-F238E27FC236}">
                <a16:creationId xmlns:a16="http://schemas.microsoft.com/office/drawing/2014/main" id="{02F14D43-A40D-5F60-9460-C653F9532A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7928" y="4283874"/>
            <a:ext cx="1533743" cy="1602750"/>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215,900+ Cat Sitting Stock Photos, Pictures &amp; Royalty-Free Images - iStock  | Cat sitting white background, Cat sitting on white, Cat sitting on head">
            <a:extLst>
              <a:ext uri="{FF2B5EF4-FFF2-40B4-BE49-F238E27FC236}">
                <a16:creationId xmlns:a16="http://schemas.microsoft.com/office/drawing/2014/main" id="{F499A50C-A9B6-9607-3862-98D3AB4C635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90890" y="4283874"/>
            <a:ext cx="1506773" cy="1437836"/>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1,678,644 Dog Stock Photos - Free &amp; Royalty-Free Stock Photos from  Dreamstime">
            <a:extLst>
              <a:ext uri="{FF2B5EF4-FFF2-40B4-BE49-F238E27FC236}">
                <a16:creationId xmlns:a16="http://schemas.microsoft.com/office/drawing/2014/main" id="{8FCBE6D3-FF1A-A7BD-797F-0C26CBFDC92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91042" y="1350685"/>
            <a:ext cx="1386577" cy="1755058"/>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4">
            <a:extLst>
              <a:ext uri="{FF2B5EF4-FFF2-40B4-BE49-F238E27FC236}">
                <a16:creationId xmlns:a16="http://schemas.microsoft.com/office/drawing/2014/main" id="{03035071-E03A-9AD6-8D2B-DA18FA0000DB}"/>
              </a:ext>
            </a:extLst>
          </p:cNvPr>
          <p:cNvSpPr txBox="1">
            <a:spLocks/>
          </p:cNvSpPr>
          <p:nvPr/>
        </p:nvSpPr>
        <p:spPr bwMode="auto">
          <a:xfrm>
            <a:off x="386068" y="990774"/>
            <a:ext cx="5446091"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lang="en-US" sz="2000" dirty="0" smtClean="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sz="2400"/>
              <a:t>Unsupervised</a:t>
            </a:r>
          </a:p>
          <a:p>
            <a:pPr lvl="1"/>
            <a:r>
              <a:rPr lang="en-US" sz="2000"/>
              <a:t>Training set is a set of unlabeled examples</a:t>
            </a:r>
          </a:p>
          <a:p>
            <a:pPr lvl="1"/>
            <a:r>
              <a:rPr lang="en-US" sz="2000"/>
              <a:t>It is up to the system to learn how the examples should most usefully be organized into categories</a:t>
            </a:r>
          </a:p>
          <a:p>
            <a:pPr lvl="1"/>
            <a:r>
              <a:rPr lang="en-US" sz="2000"/>
              <a:t>Learned capability is to take as input a new description and output a useful label</a:t>
            </a:r>
          </a:p>
        </p:txBody>
      </p:sp>
      <p:pic>
        <p:nvPicPr>
          <p:cNvPr id="7172" name="Picture 4" descr="1,219,696 Pet Dog Stock Photos - Free &amp; Royalty-Free Stock Photos from  Dreamstime">
            <a:extLst>
              <a:ext uri="{FF2B5EF4-FFF2-40B4-BE49-F238E27FC236}">
                <a16:creationId xmlns:a16="http://schemas.microsoft.com/office/drawing/2014/main" id="{3189B739-02C7-5576-27FC-61C1554D7AD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37797" y="5086899"/>
            <a:ext cx="1600435" cy="100027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Dog Stock Photos, Images and Backgrounds for Free Download">
            <a:extLst>
              <a:ext uri="{FF2B5EF4-FFF2-40B4-BE49-F238E27FC236}">
                <a16:creationId xmlns:a16="http://schemas.microsoft.com/office/drawing/2014/main" id="{1FF2DA99-1656-D6D6-4CF8-EE8ED0BFCC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26184" y="3549683"/>
            <a:ext cx="1643093" cy="109539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49,000+ Ginger Cat Stock Photos, Pictures &amp; Royalty-Free ...">
            <a:extLst>
              <a:ext uri="{FF2B5EF4-FFF2-40B4-BE49-F238E27FC236}">
                <a16:creationId xmlns:a16="http://schemas.microsoft.com/office/drawing/2014/main" id="{40694A45-8D49-7DAF-9D9A-A80EE1074B9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61030" y="2197589"/>
            <a:ext cx="1246427" cy="159918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410 Person Talking Clipart Stock Videos and Royalty-Free Footage - iStock -  iStock">
            <a:extLst>
              <a:ext uri="{FF2B5EF4-FFF2-40B4-BE49-F238E27FC236}">
                <a16:creationId xmlns:a16="http://schemas.microsoft.com/office/drawing/2014/main" id="{03F43F08-A076-1524-9A3B-A24336ECC71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6735" y="3717086"/>
            <a:ext cx="4591634" cy="2582794"/>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descr="Head with Gears">
            <a:extLst>
              <a:ext uri="{FF2B5EF4-FFF2-40B4-BE49-F238E27FC236}">
                <a16:creationId xmlns:a16="http://schemas.microsoft.com/office/drawing/2014/main" id="{EFE4A0C8-4534-A24B-4233-C75C7EAFBD1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4344710" y="4562846"/>
            <a:ext cx="1815442" cy="1815442"/>
          </a:xfrm>
          <a:prstGeom prst="rect">
            <a:avLst/>
          </a:prstGeom>
        </p:spPr>
      </p:pic>
      <p:sp>
        <p:nvSpPr>
          <p:cNvPr id="13" name="Speech Bubble: Oval 12">
            <a:extLst>
              <a:ext uri="{FF2B5EF4-FFF2-40B4-BE49-F238E27FC236}">
                <a16:creationId xmlns:a16="http://schemas.microsoft.com/office/drawing/2014/main" id="{3310140A-7187-A612-1118-D478B30C3AFE}"/>
              </a:ext>
            </a:extLst>
          </p:cNvPr>
          <p:cNvSpPr/>
          <p:nvPr/>
        </p:nvSpPr>
        <p:spPr bwMode="auto">
          <a:xfrm>
            <a:off x="1793404" y="3693273"/>
            <a:ext cx="1610524" cy="1108801"/>
          </a:xfrm>
          <a:prstGeom prst="wedgeEllipseCallout">
            <a:avLst>
              <a:gd name="adj1" fmla="val -71016"/>
              <a:gd name="adj2" fmla="val 8407"/>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ahoma" charset="0"/>
              </a:rPr>
              <a:t>Pick the</a:t>
            </a:r>
          </a:p>
          <a:p>
            <a:pPr marL="0" marR="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ahoma" charset="0"/>
              </a:rPr>
              <a:t>Categories</a:t>
            </a:r>
          </a:p>
          <a:p>
            <a:pPr marL="0" marR="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ahoma" charset="0"/>
              </a:rPr>
              <a:t>for me</a:t>
            </a:r>
          </a:p>
        </p:txBody>
      </p:sp>
      <p:sp>
        <p:nvSpPr>
          <p:cNvPr id="14" name="Speech Bubble: Oval 13">
            <a:extLst>
              <a:ext uri="{FF2B5EF4-FFF2-40B4-BE49-F238E27FC236}">
                <a16:creationId xmlns:a16="http://schemas.microsoft.com/office/drawing/2014/main" id="{029C5E13-EE29-0C5E-C4B7-A8EB3011B609}"/>
              </a:ext>
            </a:extLst>
          </p:cNvPr>
          <p:cNvSpPr/>
          <p:nvPr/>
        </p:nvSpPr>
        <p:spPr bwMode="auto">
          <a:xfrm flipH="1">
            <a:off x="3357275" y="4990524"/>
            <a:ext cx="877767" cy="613863"/>
          </a:xfrm>
          <a:prstGeom prst="wedgeEllipseCallout">
            <a:avLst>
              <a:gd name="adj1" fmla="val -71016"/>
              <a:gd name="adj2" fmla="val 8407"/>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ahoma" charset="0"/>
              </a:rPr>
              <a:t>Okay</a:t>
            </a:r>
          </a:p>
        </p:txBody>
      </p:sp>
    </p:spTree>
    <p:extLst>
      <p:ext uri="{BB962C8B-B14F-4D97-AF65-F5344CB8AC3E}">
        <p14:creationId xmlns:p14="http://schemas.microsoft.com/office/powerpoint/2010/main" val="137897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xit" presetSubtype="10" fill="hold" grpId="0" nodeType="withEffect">
                                  <p:stCondLst>
                                    <p:cond delay="0"/>
                                  </p:stCondLst>
                                  <p:childTnLst>
                                    <p:animEffect transition="out" filter="checkerboard(across)">
                                      <p:cBhvr>
                                        <p:cTn id="6" dur="500"/>
                                        <p:tgtEl>
                                          <p:spTgt spid="5">
                                            <p:txEl>
                                              <p:pRg st="0" end="0"/>
                                            </p:txEl>
                                          </p:spTgt>
                                        </p:tgtEl>
                                      </p:cBhvr>
                                    </p:animEffect>
                                    <p:set>
                                      <p:cBhvr>
                                        <p:cTn id="7" dur="1" fill="hold">
                                          <p:stCondLst>
                                            <p:cond delay="499"/>
                                          </p:stCondLst>
                                        </p:cTn>
                                        <p:tgtEl>
                                          <p:spTgt spid="5">
                                            <p:txEl>
                                              <p:pRg st="0" end="0"/>
                                            </p:txEl>
                                          </p:spTgt>
                                        </p:tgtEl>
                                        <p:attrNameLst>
                                          <p:attrName>style.visibility</p:attrName>
                                        </p:attrNameLst>
                                      </p:cBhvr>
                                      <p:to>
                                        <p:strVal val="hidden"/>
                                      </p:to>
                                    </p:set>
                                  </p:childTnLst>
                                </p:cTn>
                              </p:par>
                              <p:par>
                                <p:cTn id="8" presetID="5" presetClass="exit" presetSubtype="10" fill="hold" grpId="0" nodeType="withEffect">
                                  <p:stCondLst>
                                    <p:cond delay="0"/>
                                  </p:stCondLst>
                                  <p:childTnLst>
                                    <p:animEffect transition="out" filter="checkerboard(across)">
                                      <p:cBhvr>
                                        <p:cTn id="9" dur="500"/>
                                        <p:tgtEl>
                                          <p:spTgt spid="5">
                                            <p:txEl>
                                              <p:pRg st="1" end="1"/>
                                            </p:txEl>
                                          </p:spTgt>
                                        </p:tgtEl>
                                      </p:cBhvr>
                                    </p:animEffect>
                                    <p:set>
                                      <p:cBhvr>
                                        <p:cTn id="10" dur="1" fill="hold">
                                          <p:stCondLst>
                                            <p:cond delay="499"/>
                                          </p:stCondLst>
                                        </p:cTn>
                                        <p:tgtEl>
                                          <p:spTgt spid="5">
                                            <p:txEl>
                                              <p:pRg st="1" end="1"/>
                                            </p:txEl>
                                          </p:spTgt>
                                        </p:tgtEl>
                                        <p:attrNameLst>
                                          <p:attrName>style.visibility</p:attrName>
                                        </p:attrNameLst>
                                      </p:cBhvr>
                                      <p:to>
                                        <p:strVal val="hidden"/>
                                      </p:to>
                                    </p:set>
                                  </p:childTnLst>
                                </p:cTn>
                              </p:par>
                              <p:par>
                                <p:cTn id="11" presetID="5" presetClass="exit" presetSubtype="10" fill="hold" grpId="0" nodeType="withEffect">
                                  <p:stCondLst>
                                    <p:cond delay="0"/>
                                  </p:stCondLst>
                                  <p:childTnLst>
                                    <p:animEffect transition="out" filter="checkerboard(across)">
                                      <p:cBhvr>
                                        <p:cTn id="12" dur="500"/>
                                        <p:tgtEl>
                                          <p:spTgt spid="5">
                                            <p:txEl>
                                              <p:pRg st="2" end="2"/>
                                            </p:txEl>
                                          </p:spTgt>
                                        </p:tgtEl>
                                      </p:cBhvr>
                                    </p:animEffect>
                                    <p:set>
                                      <p:cBhvr>
                                        <p:cTn id="13" dur="1" fill="hold">
                                          <p:stCondLst>
                                            <p:cond delay="499"/>
                                          </p:stCondLst>
                                        </p:cTn>
                                        <p:tgtEl>
                                          <p:spTgt spid="5">
                                            <p:txEl>
                                              <p:pRg st="2" end="2"/>
                                            </p:txEl>
                                          </p:spTgt>
                                        </p:tgtEl>
                                        <p:attrNameLst>
                                          <p:attrName>style.visibility</p:attrName>
                                        </p:attrNameLst>
                                      </p:cBhvr>
                                      <p:to>
                                        <p:strVal val="hidden"/>
                                      </p:to>
                                    </p:set>
                                  </p:childTnLst>
                                </p:cTn>
                              </p:par>
                              <p:par>
                                <p:cTn id="14" presetID="5" presetClass="exit" presetSubtype="10" fill="hold" grpId="0" nodeType="withEffect">
                                  <p:stCondLst>
                                    <p:cond delay="0"/>
                                  </p:stCondLst>
                                  <p:childTnLst>
                                    <p:animEffect transition="out" filter="checkerboard(across)">
                                      <p:cBhvr>
                                        <p:cTn id="15" dur="500"/>
                                        <p:tgtEl>
                                          <p:spTgt spid="5">
                                            <p:txEl>
                                              <p:pRg st="3" end="3"/>
                                            </p:txEl>
                                          </p:spTgt>
                                        </p:tgtEl>
                                      </p:cBhvr>
                                    </p:animEffect>
                                    <p:set>
                                      <p:cBhvr>
                                        <p:cTn id="16" dur="1" fill="hold">
                                          <p:stCondLst>
                                            <p:cond delay="499"/>
                                          </p:stCondLst>
                                        </p:cTn>
                                        <p:tgtEl>
                                          <p:spTgt spid="5">
                                            <p:txEl>
                                              <p:pRg st="3" end="3"/>
                                            </p:txEl>
                                          </p:spTgt>
                                        </p:tgtEl>
                                        <p:attrNameLst>
                                          <p:attrName>style.visibility</p:attrName>
                                        </p:attrNameLst>
                                      </p:cBhvr>
                                      <p:to>
                                        <p:strVal val="hidden"/>
                                      </p:to>
                                    </p:set>
                                  </p:childTnLst>
                                </p:cTn>
                              </p:par>
                              <p:par>
                                <p:cTn id="17" presetID="5" presetClass="exit" presetSubtype="10" fill="hold" grpId="0" nodeType="withEffect">
                                  <p:stCondLst>
                                    <p:cond delay="0"/>
                                  </p:stCondLst>
                                  <p:childTnLst>
                                    <p:animEffect transition="out" filter="checkerboard(across)">
                                      <p:cBhvr>
                                        <p:cTn id="18" dur="500"/>
                                        <p:tgtEl>
                                          <p:spTgt spid="5">
                                            <p:txEl>
                                              <p:pRg st="4" end="4"/>
                                            </p:txEl>
                                          </p:spTgt>
                                        </p:tgtEl>
                                      </p:cBhvr>
                                    </p:animEffect>
                                    <p:set>
                                      <p:cBhvr>
                                        <p:cTn id="19" dur="1" fill="hold">
                                          <p:stCondLst>
                                            <p:cond delay="499"/>
                                          </p:stCondLst>
                                        </p:cTn>
                                        <p:tgtEl>
                                          <p:spTgt spid="5">
                                            <p:txEl>
                                              <p:pRg st="4" end="4"/>
                                            </p:txEl>
                                          </p:spTgt>
                                        </p:tgtEl>
                                        <p:attrNameLst>
                                          <p:attrName>style.visibility</p:attrName>
                                        </p:attrNameLst>
                                      </p:cBhvr>
                                      <p:to>
                                        <p:strVal val="hidden"/>
                                      </p:to>
                                    </p:se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wipe(down)">
                                      <p:cBhvr>
                                        <p:cTn id="23" dur="500"/>
                                        <p:tgtEl>
                                          <p:spTgt spid="4">
                                            <p:txEl>
                                              <p:pRg st="0" end="0"/>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wipe(down)">
                                      <p:cBhvr>
                                        <p:cTn id="26" dur="500"/>
                                        <p:tgtEl>
                                          <p:spTgt spid="4">
                                            <p:txEl>
                                              <p:pRg st="1" end="1"/>
                                            </p:txEl>
                                          </p:spTgt>
                                        </p:tgtEl>
                                      </p:cBhvr>
                                    </p:animEffect>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wipe(down)">
                                      <p:cBhvr>
                                        <p:cTn id="30" dur="500"/>
                                        <p:tgtEl>
                                          <p:spTgt spid="4">
                                            <p:txEl>
                                              <p:pRg st="2" end="2"/>
                                            </p:txEl>
                                          </p:spTgt>
                                        </p:tgtEl>
                                      </p:cBhvr>
                                    </p:animEffect>
                                  </p:childTnLst>
                                </p:cTn>
                              </p:par>
                            </p:childTnLst>
                          </p:cTn>
                        </p:par>
                        <p:par>
                          <p:cTn id="31" fill="hold">
                            <p:stCondLst>
                              <p:cond delay="1500"/>
                            </p:stCondLst>
                            <p:childTnLst>
                              <p:par>
                                <p:cTn id="32" presetID="31"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1000" fill="hold"/>
                                        <p:tgtEl>
                                          <p:spTgt spid="6"/>
                                        </p:tgtEl>
                                        <p:attrNameLst>
                                          <p:attrName>ppt_w</p:attrName>
                                        </p:attrNameLst>
                                      </p:cBhvr>
                                      <p:tavLst>
                                        <p:tav tm="0">
                                          <p:val>
                                            <p:fltVal val="0"/>
                                          </p:val>
                                        </p:tav>
                                        <p:tav tm="100000">
                                          <p:val>
                                            <p:strVal val="#ppt_w"/>
                                          </p:val>
                                        </p:tav>
                                      </p:tavLst>
                                    </p:anim>
                                    <p:anim calcmode="lin" valueType="num">
                                      <p:cBhvr>
                                        <p:cTn id="35" dur="1000" fill="hold"/>
                                        <p:tgtEl>
                                          <p:spTgt spid="6"/>
                                        </p:tgtEl>
                                        <p:attrNameLst>
                                          <p:attrName>ppt_h</p:attrName>
                                        </p:attrNameLst>
                                      </p:cBhvr>
                                      <p:tavLst>
                                        <p:tav tm="0">
                                          <p:val>
                                            <p:fltVal val="0"/>
                                          </p:val>
                                        </p:tav>
                                        <p:tav tm="100000">
                                          <p:val>
                                            <p:strVal val="#ppt_h"/>
                                          </p:val>
                                        </p:tav>
                                      </p:tavLst>
                                    </p:anim>
                                    <p:anim calcmode="lin" valueType="num">
                                      <p:cBhvr>
                                        <p:cTn id="36" dur="1000" fill="hold"/>
                                        <p:tgtEl>
                                          <p:spTgt spid="6"/>
                                        </p:tgtEl>
                                        <p:attrNameLst>
                                          <p:attrName>style.rotation</p:attrName>
                                        </p:attrNameLst>
                                      </p:cBhvr>
                                      <p:tavLst>
                                        <p:tav tm="0">
                                          <p:val>
                                            <p:fltVal val="90"/>
                                          </p:val>
                                        </p:tav>
                                        <p:tav tm="100000">
                                          <p:val>
                                            <p:fltVal val="0"/>
                                          </p:val>
                                        </p:tav>
                                      </p:tavLst>
                                    </p:anim>
                                    <p:animEffect transition="in" filter="fade">
                                      <p:cBhvr>
                                        <p:cTn id="37" dur="1000"/>
                                        <p:tgtEl>
                                          <p:spTgt spid="6"/>
                                        </p:tgtEl>
                                      </p:cBhvr>
                                    </p:animEffect>
                                  </p:childTnLst>
                                </p:cTn>
                              </p:par>
                            </p:childTnLst>
                          </p:cTn>
                        </p:par>
                        <p:par>
                          <p:cTn id="38" fill="hold">
                            <p:stCondLst>
                              <p:cond delay="2500"/>
                            </p:stCondLst>
                            <p:childTnLst>
                              <p:par>
                                <p:cTn id="39" presetID="2" presetClass="entr" presetSubtype="6" fill="hold" nodeType="afterEffect">
                                  <p:stCondLst>
                                    <p:cond delay="0"/>
                                  </p:stCondLst>
                                  <p:childTnLst>
                                    <p:set>
                                      <p:cBhvr>
                                        <p:cTn id="40" dur="1" fill="hold">
                                          <p:stCondLst>
                                            <p:cond delay="0"/>
                                          </p:stCondLst>
                                        </p:cTn>
                                        <p:tgtEl>
                                          <p:spTgt spid="6156"/>
                                        </p:tgtEl>
                                        <p:attrNameLst>
                                          <p:attrName>style.visibility</p:attrName>
                                        </p:attrNameLst>
                                      </p:cBhvr>
                                      <p:to>
                                        <p:strVal val="visible"/>
                                      </p:to>
                                    </p:set>
                                    <p:anim calcmode="lin" valueType="num">
                                      <p:cBhvr additive="base">
                                        <p:cTn id="41" dur="500" fill="hold"/>
                                        <p:tgtEl>
                                          <p:spTgt spid="6156"/>
                                        </p:tgtEl>
                                        <p:attrNameLst>
                                          <p:attrName>ppt_x</p:attrName>
                                        </p:attrNameLst>
                                      </p:cBhvr>
                                      <p:tavLst>
                                        <p:tav tm="0">
                                          <p:val>
                                            <p:strVal val="1+#ppt_w/2"/>
                                          </p:val>
                                        </p:tav>
                                        <p:tav tm="100000">
                                          <p:val>
                                            <p:strVal val="#ppt_x"/>
                                          </p:val>
                                        </p:tav>
                                      </p:tavLst>
                                    </p:anim>
                                    <p:anim calcmode="lin" valueType="num">
                                      <p:cBhvr additive="base">
                                        <p:cTn id="42" dur="500" fill="hold"/>
                                        <p:tgtEl>
                                          <p:spTgt spid="6156"/>
                                        </p:tgtEl>
                                        <p:attrNameLst>
                                          <p:attrName>ppt_y</p:attrName>
                                        </p:attrNameLst>
                                      </p:cBhvr>
                                      <p:tavLst>
                                        <p:tav tm="0">
                                          <p:val>
                                            <p:strVal val="1+#ppt_h/2"/>
                                          </p:val>
                                        </p:tav>
                                        <p:tav tm="100000">
                                          <p:val>
                                            <p:strVal val="#ppt_y"/>
                                          </p:val>
                                        </p:tav>
                                      </p:tavLst>
                                    </p:anim>
                                  </p:childTnLst>
                                </p:cTn>
                              </p:par>
                            </p:childTnLst>
                          </p:cTn>
                        </p:par>
                        <p:par>
                          <p:cTn id="43" fill="hold">
                            <p:stCondLst>
                              <p:cond delay="3000"/>
                            </p:stCondLst>
                            <p:childTnLst>
                              <p:par>
                                <p:cTn id="44" presetID="2" presetClass="entr" presetSubtype="1" fill="hold" nodeType="afterEffect">
                                  <p:stCondLst>
                                    <p:cond delay="0"/>
                                  </p:stCondLst>
                                  <p:childTnLst>
                                    <p:set>
                                      <p:cBhvr>
                                        <p:cTn id="45" dur="1" fill="hold">
                                          <p:stCondLst>
                                            <p:cond delay="0"/>
                                          </p:stCondLst>
                                        </p:cTn>
                                        <p:tgtEl>
                                          <p:spTgt spid="6150"/>
                                        </p:tgtEl>
                                        <p:attrNameLst>
                                          <p:attrName>style.visibility</p:attrName>
                                        </p:attrNameLst>
                                      </p:cBhvr>
                                      <p:to>
                                        <p:strVal val="visible"/>
                                      </p:to>
                                    </p:set>
                                    <p:anim calcmode="lin" valueType="num">
                                      <p:cBhvr additive="base">
                                        <p:cTn id="46" dur="500" fill="hold"/>
                                        <p:tgtEl>
                                          <p:spTgt spid="6150"/>
                                        </p:tgtEl>
                                        <p:attrNameLst>
                                          <p:attrName>ppt_x</p:attrName>
                                        </p:attrNameLst>
                                      </p:cBhvr>
                                      <p:tavLst>
                                        <p:tav tm="0">
                                          <p:val>
                                            <p:strVal val="#ppt_x"/>
                                          </p:val>
                                        </p:tav>
                                        <p:tav tm="100000">
                                          <p:val>
                                            <p:strVal val="#ppt_x"/>
                                          </p:val>
                                        </p:tav>
                                      </p:tavLst>
                                    </p:anim>
                                    <p:anim calcmode="lin" valueType="num">
                                      <p:cBhvr additive="base">
                                        <p:cTn id="47" dur="500" fill="hold"/>
                                        <p:tgtEl>
                                          <p:spTgt spid="6150"/>
                                        </p:tgtEl>
                                        <p:attrNameLst>
                                          <p:attrName>ppt_y</p:attrName>
                                        </p:attrNameLst>
                                      </p:cBhvr>
                                      <p:tavLst>
                                        <p:tav tm="0">
                                          <p:val>
                                            <p:strVal val="0-#ppt_h/2"/>
                                          </p:val>
                                        </p:tav>
                                        <p:tav tm="100000">
                                          <p:val>
                                            <p:strVal val="#ppt_y"/>
                                          </p:val>
                                        </p:tav>
                                      </p:tavLst>
                                    </p:anim>
                                  </p:childTnLst>
                                </p:cTn>
                              </p:par>
                            </p:childTnLst>
                          </p:cTn>
                        </p:par>
                        <p:par>
                          <p:cTn id="48" fill="hold">
                            <p:stCondLst>
                              <p:cond delay="3500"/>
                            </p:stCondLst>
                            <p:childTnLst>
                              <p:par>
                                <p:cTn id="49" presetID="2" presetClass="entr" presetSubtype="9" fill="hold" nodeType="afterEffect">
                                  <p:stCondLst>
                                    <p:cond delay="0"/>
                                  </p:stCondLst>
                                  <p:childTnLst>
                                    <p:set>
                                      <p:cBhvr>
                                        <p:cTn id="50" dur="1" fill="hold">
                                          <p:stCondLst>
                                            <p:cond delay="0"/>
                                          </p:stCondLst>
                                        </p:cTn>
                                        <p:tgtEl>
                                          <p:spTgt spid="6158"/>
                                        </p:tgtEl>
                                        <p:attrNameLst>
                                          <p:attrName>style.visibility</p:attrName>
                                        </p:attrNameLst>
                                      </p:cBhvr>
                                      <p:to>
                                        <p:strVal val="visible"/>
                                      </p:to>
                                    </p:set>
                                    <p:anim calcmode="lin" valueType="num">
                                      <p:cBhvr additive="base">
                                        <p:cTn id="51" dur="500" fill="hold"/>
                                        <p:tgtEl>
                                          <p:spTgt spid="6158"/>
                                        </p:tgtEl>
                                        <p:attrNameLst>
                                          <p:attrName>ppt_x</p:attrName>
                                        </p:attrNameLst>
                                      </p:cBhvr>
                                      <p:tavLst>
                                        <p:tav tm="0">
                                          <p:val>
                                            <p:strVal val="0-#ppt_w/2"/>
                                          </p:val>
                                        </p:tav>
                                        <p:tav tm="100000">
                                          <p:val>
                                            <p:strVal val="#ppt_x"/>
                                          </p:val>
                                        </p:tav>
                                      </p:tavLst>
                                    </p:anim>
                                    <p:anim calcmode="lin" valueType="num">
                                      <p:cBhvr additive="base">
                                        <p:cTn id="52" dur="500" fill="hold"/>
                                        <p:tgtEl>
                                          <p:spTgt spid="6158"/>
                                        </p:tgtEl>
                                        <p:attrNameLst>
                                          <p:attrName>ppt_y</p:attrName>
                                        </p:attrNameLst>
                                      </p:cBhvr>
                                      <p:tavLst>
                                        <p:tav tm="0">
                                          <p:val>
                                            <p:strVal val="0-#ppt_h/2"/>
                                          </p:val>
                                        </p:tav>
                                        <p:tav tm="100000">
                                          <p:val>
                                            <p:strVal val="#ppt_y"/>
                                          </p:val>
                                        </p:tav>
                                      </p:tavLst>
                                    </p:anim>
                                  </p:childTnLst>
                                </p:cTn>
                              </p:par>
                            </p:childTnLst>
                          </p:cTn>
                        </p:par>
                        <p:par>
                          <p:cTn id="53" fill="hold">
                            <p:stCondLst>
                              <p:cond delay="4000"/>
                            </p:stCondLst>
                            <p:childTnLst>
                              <p:par>
                                <p:cTn id="54" presetID="2" presetClass="entr" presetSubtype="2" fill="hold" nodeType="afterEffect">
                                  <p:stCondLst>
                                    <p:cond delay="0"/>
                                  </p:stCondLst>
                                  <p:childTnLst>
                                    <p:set>
                                      <p:cBhvr>
                                        <p:cTn id="55" dur="1" fill="hold">
                                          <p:stCondLst>
                                            <p:cond delay="0"/>
                                          </p:stCondLst>
                                        </p:cTn>
                                        <p:tgtEl>
                                          <p:spTgt spid="7170"/>
                                        </p:tgtEl>
                                        <p:attrNameLst>
                                          <p:attrName>style.visibility</p:attrName>
                                        </p:attrNameLst>
                                      </p:cBhvr>
                                      <p:to>
                                        <p:strVal val="visible"/>
                                      </p:to>
                                    </p:set>
                                    <p:anim calcmode="lin" valueType="num">
                                      <p:cBhvr additive="base">
                                        <p:cTn id="56" dur="500" fill="hold"/>
                                        <p:tgtEl>
                                          <p:spTgt spid="7170"/>
                                        </p:tgtEl>
                                        <p:attrNameLst>
                                          <p:attrName>ppt_x</p:attrName>
                                        </p:attrNameLst>
                                      </p:cBhvr>
                                      <p:tavLst>
                                        <p:tav tm="0">
                                          <p:val>
                                            <p:strVal val="1+#ppt_w/2"/>
                                          </p:val>
                                        </p:tav>
                                        <p:tav tm="100000">
                                          <p:val>
                                            <p:strVal val="#ppt_x"/>
                                          </p:val>
                                        </p:tav>
                                      </p:tavLst>
                                    </p:anim>
                                    <p:anim calcmode="lin" valueType="num">
                                      <p:cBhvr additive="base">
                                        <p:cTn id="57" dur="500" fill="hold"/>
                                        <p:tgtEl>
                                          <p:spTgt spid="7170"/>
                                        </p:tgtEl>
                                        <p:attrNameLst>
                                          <p:attrName>ppt_y</p:attrName>
                                        </p:attrNameLst>
                                      </p:cBhvr>
                                      <p:tavLst>
                                        <p:tav tm="0">
                                          <p:val>
                                            <p:strVal val="#ppt_y"/>
                                          </p:val>
                                        </p:tav>
                                        <p:tav tm="100000">
                                          <p:val>
                                            <p:strVal val="#ppt_y"/>
                                          </p:val>
                                        </p:tav>
                                      </p:tavLst>
                                    </p:anim>
                                  </p:childTnLst>
                                </p:cTn>
                              </p:par>
                            </p:childTnLst>
                          </p:cTn>
                        </p:par>
                        <p:par>
                          <p:cTn id="58" fill="hold">
                            <p:stCondLst>
                              <p:cond delay="4500"/>
                            </p:stCondLst>
                            <p:childTnLst>
                              <p:par>
                                <p:cTn id="59" presetID="2" presetClass="entr" presetSubtype="12" fill="hold" nodeType="afterEffect">
                                  <p:stCondLst>
                                    <p:cond delay="0"/>
                                  </p:stCondLst>
                                  <p:childTnLst>
                                    <p:set>
                                      <p:cBhvr>
                                        <p:cTn id="60" dur="1" fill="hold">
                                          <p:stCondLst>
                                            <p:cond delay="0"/>
                                          </p:stCondLst>
                                        </p:cTn>
                                        <p:tgtEl>
                                          <p:spTgt spid="6152"/>
                                        </p:tgtEl>
                                        <p:attrNameLst>
                                          <p:attrName>style.visibility</p:attrName>
                                        </p:attrNameLst>
                                      </p:cBhvr>
                                      <p:to>
                                        <p:strVal val="visible"/>
                                      </p:to>
                                    </p:set>
                                    <p:anim calcmode="lin" valueType="num">
                                      <p:cBhvr additive="base">
                                        <p:cTn id="61" dur="500" fill="hold"/>
                                        <p:tgtEl>
                                          <p:spTgt spid="6152"/>
                                        </p:tgtEl>
                                        <p:attrNameLst>
                                          <p:attrName>ppt_x</p:attrName>
                                        </p:attrNameLst>
                                      </p:cBhvr>
                                      <p:tavLst>
                                        <p:tav tm="0">
                                          <p:val>
                                            <p:strVal val="0-#ppt_w/2"/>
                                          </p:val>
                                        </p:tav>
                                        <p:tav tm="100000">
                                          <p:val>
                                            <p:strVal val="#ppt_x"/>
                                          </p:val>
                                        </p:tav>
                                      </p:tavLst>
                                    </p:anim>
                                    <p:anim calcmode="lin" valueType="num">
                                      <p:cBhvr additive="base">
                                        <p:cTn id="62" dur="500" fill="hold"/>
                                        <p:tgtEl>
                                          <p:spTgt spid="6152"/>
                                        </p:tgtEl>
                                        <p:attrNameLst>
                                          <p:attrName>ppt_y</p:attrName>
                                        </p:attrNameLst>
                                      </p:cBhvr>
                                      <p:tavLst>
                                        <p:tav tm="0">
                                          <p:val>
                                            <p:strVal val="1+#ppt_h/2"/>
                                          </p:val>
                                        </p:tav>
                                        <p:tav tm="100000">
                                          <p:val>
                                            <p:strVal val="#ppt_y"/>
                                          </p:val>
                                        </p:tav>
                                      </p:tavLst>
                                    </p:anim>
                                  </p:childTnLst>
                                </p:cTn>
                              </p:par>
                            </p:childTnLst>
                          </p:cTn>
                        </p:par>
                        <p:par>
                          <p:cTn id="63" fill="hold">
                            <p:stCondLst>
                              <p:cond delay="5000"/>
                            </p:stCondLst>
                            <p:childTnLst>
                              <p:par>
                                <p:cTn id="64" presetID="2" presetClass="entr" presetSubtype="8" fill="hold" nodeType="afterEffect">
                                  <p:stCondLst>
                                    <p:cond delay="0"/>
                                  </p:stCondLst>
                                  <p:childTnLst>
                                    <p:set>
                                      <p:cBhvr>
                                        <p:cTn id="65" dur="1" fill="hold">
                                          <p:stCondLst>
                                            <p:cond delay="0"/>
                                          </p:stCondLst>
                                        </p:cTn>
                                        <p:tgtEl>
                                          <p:spTgt spid="7174"/>
                                        </p:tgtEl>
                                        <p:attrNameLst>
                                          <p:attrName>style.visibility</p:attrName>
                                        </p:attrNameLst>
                                      </p:cBhvr>
                                      <p:to>
                                        <p:strVal val="visible"/>
                                      </p:to>
                                    </p:set>
                                    <p:anim calcmode="lin" valueType="num">
                                      <p:cBhvr additive="base">
                                        <p:cTn id="66" dur="500" fill="hold"/>
                                        <p:tgtEl>
                                          <p:spTgt spid="7174"/>
                                        </p:tgtEl>
                                        <p:attrNameLst>
                                          <p:attrName>ppt_x</p:attrName>
                                        </p:attrNameLst>
                                      </p:cBhvr>
                                      <p:tavLst>
                                        <p:tav tm="0">
                                          <p:val>
                                            <p:strVal val="0-#ppt_w/2"/>
                                          </p:val>
                                        </p:tav>
                                        <p:tav tm="100000">
                                          <p:val>
                                            <p:strVal val="#ppt_x"/>
                                          </p:val>
                                        </p:tav>
                                      </p:tavLst>
                                    </p:anim>
                                    <p:anim calcmode="lin" valueType="num">
                                      <p:cBhvr additive="base">
                                        <p:cTn id="67" dur="500" fill="hold"/>
                                        <p:tgtEl>
                                          <p:spTgt spid="7174"/>
                                        </p:tgtEl>
                                        <p:attrNameLst>
                                          <p:attrName>ppt_y</p:attrName>
                                        </p:attrNameLst>
                                      </p:cBhvr>
                                      <p:tavLst>
                                        <p:tav tm="0">
                                          <p:val>
                                            <p:strVal val="#ppt_y"/>
                                          </p:val>
                                        </p:tav>
                                        <p:tav tm="100000">
                                          <p:val>
                                            <p:strVal val="#ppt_y"/>
                                          </p:val>
                                        </p:tav>
                                      </p:tavLst>
                                    </p:anim>
                                  </p:childTnLst>
                                </p:cTn>
                              </p:par>
                            </p:childTnLst>
                          </p:cTn>
                        </p:par>
                        <p:par>
                          <p:cTn id="68" fill="hold">
                            <p:stCondLst>
                              <p:cond delay="5500"/>
                            </p:stCondLst>
                            <p:childTnLst>
                              <p:par>
                                <p:cTn id="69" presetID="2" presetClass="entr" presetSubtype="9" fill="hold" nodeType="afterEffect">
                                  <p:stCondLst>
                                    <p:cond delay="0"/>
                                  </p:stCondLst>
                                  <p:childTnLst>
                                    <p:set>
                                      <p:cBhvr>
                                        <p:cTn id="70" dur="1" fill="hold">
                                          <p:stCondLst>
                                            <p:cond delay="0"/>
                                          </p:stCondLst>
                                        </p:cTn>
                                        <p:tgtEl>
                                          <p:spTgt spid="6146"/>
                                        </p:tgtEl>
                                        <p:attrNameLst>
                                          <p:attrName>style.visibility</p:attrName>
                                        </p:attrNameLst>
                                      </p:cBhvr>
                                      <p:to>
                                        <p:strVal val="visible"/>
                                      </p:to>
                                    </p:set>
                                    <p:anim calcmode="lin" valueType="num">
                                      <p:cBhvr additive="base">
                                        <p:cTn id="71" dur="500" fill="hold"/>
                                        <p:tgtEl>
                                          <p:spTgt spid="6146"/>
                                        </p:tgtEl>
                                        <p:attrNameLst>
                                          <p:attrName>ppt_x</p:attrName>
                                        </p:attrNameLst>
                                      </p:cBhvr>
                                      <p:tavLst>
                                        <p:tav tm="0">
                                          <p:val>
                                            <p:strVal val="0-#ppt_w/2"/>
                                          </p:val>
                                        </p:tav>
                                        <p:tav tm="100000">
                                          <p:val>
                                            <p:strVal val="#ppt_x"/>
                                          </p:val>
                                        </p:tav>
                                      </p:tavLst>
                                    </p:anim>
                                    <p:anim calcmode="lin" valueType="num">
                                      <p:cBhvr additive="base">
                                        <p:cTn id="72" dur="500" fill="hold"/>
                                        <p:tgtEl>
                                          <p:spTgt spid="6146"/>
                                        </p:tgtEl>
                                        <p:attrNameLst>
                                          <p:attrName>ppt_y</p:attrName>
                                        </p:attrNameLst>
                                      </p:cBhvr>
                                      <p:tavLst>
                                        <p:tav tm="0">
                                          <p:val>
                                            <p:strVal val="0-#ppt_h/2"/>
                                          </p:val>
                                        </p:tav>
                                        <p:tav tm="100000">
                                          <p:val>
                                            <p:strVal val="#ppt_y"/>
                                          </p:val>
                                        </p:tav>
                                      </p:tavLst>
                                    </p:anim>
                                  </p:childTnLst>
                                </p:cTn>
                              </p:par>
                            </p:childTnLst>
                          </p:cTn>
                        </p:par>
                        <p:par>
                          <p:cTn id="73" fill="hold">
                            <p:stCondLst>
                              <p:cond delay="6000"/>
                            </p:stCondLst>
                            <p:childTnLst>
                              <p:par>
                                <p:cTn id="74" presetID="2" presetClass="entr" presetSubtype="3" fill="hold" nodeType="afterEffect">
                                  <p:stCondLst>
                                    <p:cond delay="0"/>
                                  </p:stCondLst>
                                  <p:childTnLst>
                                    <p:set>
                                      <p:cBhvr>
                                        <p:cTn id="75" dur="1" fill="hold">
                                          <p:stCondLst>
                                            <p:cond delay="0"/>
                                          </p:stCondLst>
                                        </p:cTn>
                                        <p:tgtEl>
                                          <p:spTgt spid="6148"/>
                                        </p:tgtEl>
                                        <p:attrNameLst>
                                          <p:attrName>style.visibility</p:attrName>
                                        </p:attrNameLst>
                                      </p:cBhvr>
                                      <p:to>
                                        <p:strVal val="visible"/>
                                      </p:to>
                                    </p:set>
                                    <p:anim calcmode="lin" valueType="num">
                                      <p:cBhvr additive="base">
                                        <p:cTn id="76" dur="500" fill="hold"/>
                                        <p:tgtEl>
                                          <p:spTgt spid="6148"/>
                                        </p:tgtEl>
                                        <p:attrNameLst>
                                          <p:attrName>ppt_x</p:attrName>
                                        </p:attrNameLst>
                                      </p:cBhvr>
                                      <p:tavLst>
                                        <p:tav tm="0">
                                          <p:val>
                                            <p:strVal val="1+#ppt_w/2"/>
                                          </p:val>
                                        </p:tav>
                                        <p:tav tm="100000">
                                          <p:val>
                                            <p:strVal val="#ppt_x"/>
                                          </p:val>
                                        </p:tav>
                                      </p:tavLst>
                                    </p:anim>
                                    <p:anim calcmode="lin" valueType="num">
                                      <p:cBhvr additive="base">
                                        <p:cTn id="77" dur="500" fill="hold"/>
                                        <p:tgtEl>
                                          <p:spTgt spid="6148"/>
                                        </p:tgtEl>
                                        <p:attrNameLst>
                                          <p:attrName>ppt_y</p:attrName>
                                        </p:attrNameLst>
                                      </p:cBhvr>
                                      <p:tavLst>
                                        <p:tav tm="0">
                                          <p:val>
                                            <p:strVal val="0-#ppt_h/2"/>
                                          </p:val>
                                        </p:tav>
                                        <p:tav tm="100000">
                                          <p:val>
                                            <p:strVal val="#ppt_y"/>
                                          </p:val>
                                        </p:tav>
                                      </p:tavLst>
                                    </p:anim>
                                  </p:childTnLst>
                                </p:cTn>
                              </p:par>
                            </p:childTnLst>
                          </p:cTn>
                        </p:par>
                        <p:par>
                          <p:cTn id="78" fill="hold">
                            <p:stCondLst>
                              <p:cond delay="6500"/>
                            </p:stCondLst>
                            <p:childTnLst>
                              <p:par>
                                <p:cTn id="79" presetID="2" presetClass="entr" presetSubtype="4" fill="hold" nodeType="afterEffect">
                                  <p:stCondLst>
                                    <p:cond delay="0"/>
                                  </p:stCondLst>
                                  <p:childTnLst>
                                    <p:set>
                                      <p:cBhvr>
                                        <p:cTn id="80" dur="1" fill="hold">
                                          <p:stCondLst>
                                            <p:cond delay="0"/>
                                          </p:stCondLst>
                                        </p:cTn>
                                        <p:tgtEl>
                                          <p:spTgt spid="7172"/>
                                        </p:tgtEl>
                                        <p:attrNameLst>
                                          <p:attrName>style.visibility</p:attrName>
                                        </p:attrNameLst>
                                      </p:cBhvr>
                                      <p:to>
                                        <p:strVal val="visible"/>
                                      </p:to>
                                    </p:set>
                                    <p:anim calcmode="lin" valueType="num">
                                      <p:cBhvr additive="base">
                                        <p:cTn id="81" dur="500" fill="hold"/>
                                        <p:tgtEl>
                                          <p:spTgt spid="7172"/>
                                        </p:tgtEl>
                                        <p:attrNameLst>
                                          <p:attrName>ppt_x</p:attrName>
                                        </p:attrNameLst>
                                      </p:cBhvr>
                                      <p:tavLst>
                                        <p:tav tm="0">
                                          <p:val>
                                            <p:strVal val="#ppt_x"/>
                                          </p:val>
                                        </p:tav>
                                        <p:tav tm="100000">
                                          <p:val>
                                            <p:strVal val="#ppt_x"/>
                                          </p:val>
                                        </p:tav>
                                      </p:tavLst>
                                    </p:anim>
                                    <p:anim calcmode="lin" valueType="num">
                                      <p:cBhvr additive="base">
                                        <p:cTn id="82" dur="500" fill="hold"/>
                                        <p:tgtEl>
                                          <p:spTgt spid="7172"/>
                                        </p:tgtEl>
                                        <p:attrNameLst>
                                          <p:attrName>ppt_y</p:attrName>
                                        </p:attrNameLst>
                                      </p:cBhvr>
                                      <p:tavLst>
                                        <p:tav tm="0">
                                          <p:val>
                                            <p:strVal val="1+#ppt_h/2"/>
                                          </p:val>
                                        </p:tav>
                                        <p:tav tm="100000">
                                          <p:val>
                                            <p:strVal val="#ppt_y"/>
                                          </p:val>
                                        </p:tav>
                                      </p:tavLst>
                                    </p:anim>
                                  </p:childTnLst>
                                </p:cTn>
                              </p:par>
                              <p:par>
                                <p:cTn id="83" presetID="22" presetClass="entr" presetSubtype="4" fill="hold" nodeType="withEffect">
                                  <p:stCondLst>
                                    <p:cond delay="0"/>
                                  </p:stCondLst>
                                  <p:childTnLst>
                                    <p:set>
                                      <p:cBhvr>
                                        <p:cTn id="84" dur="1" fill="hold">
                                          <p:stCondLst>
                                            <p:cond delay="0"/>
                                          </p:stCondLst>
                                        </p:cTn>
                                        <p:tgtEl>
                                          <p:spTgt spid="4">
                                            <p:txEl>
                                              <p:pRg st="3" end="3"/>
                                            </p:txEl>
                                          </p:spTgt>
                                        </p:tgtEl>
                                        <p:attrNameLst>
                                          <p:attrName>style.visibility</p:attrName>
                                        </p:attrNameLst>
                                      </p:cBhvr>
                                      <p:to>
                                        <p:strVal val="visible"/>
                                      </p:to>
                                    </p:set>
                                    <p:animEffect transition="in" filter="wipe(down)">
                                      <p:cBhvr>
                                        <p:cTn id="85" dur="500"/>
                                        <p:tgtEl>
                                          <p:spTgt spid="4">
                                            <p:txEl>
                                              <p:pRg st="3" end="3"/>
                                            </p:txEl>
                                          </p:spTgt>
                                        </p:tgtEl>
                                      </p:cBhvr>
                                    </p:animEffect>
                                  </p:childTnLst>
                                </p:cTn>
                              </p:par>
                            </p:childTnLst>
                          </p:cTn>
                        </p:par>
                        <p:par>
                          <p:cTn id="86" fill="hold">
                            <p:stCondLst>
                              <p:cond delay="7000"/>
                            </p:stCondLst>
                            <p:childTnLst>
                              <p:par>
                                <p:cTn id="87" presetID="2" presetClass="entr" presetSubtype="4" fill="hold" nodeType="afterEffect">
                                  <p:stCondLst>
                                    <p:cond delay="0"/>
                                  </p:stCondLst>
                                  <p:childTnLst>
                                    <p:set>
                                      <p:cBhvr>
                                        <p:cTn id="88" dur="1" fill="hold">
                                          <p:stCondLst>
                                            <p:cond delay="0"/>
                                          </p:stCondLst>
                                        </p:cTn>
                                        <p:tgtEl>
                                          <p:spTgt spid="7176"/>
                                        </p:tgtEl>
                                        <p:attrNameLst>
                                          <p:attrName>style.visibility</p:attrName>
                                        </p:attrNameLst>
                                      </p:cBhvr>
                                      <p:to>
                                        <p:strVal val="visible"/>
                                      </p:to>
                                    </p:set>
                                    <p:anim calcmode="lin" valueType="num">
                                      <p:cBhvr additive="base">
                                        <p:cTn id="89" dur="500" fill="hold"/>
                                        <p:tgtEl>
                                          <p:spTgt spid="7176"/>
                                        </p:tgtEl>
                                        <p:attrNameLst>
                                          <p:attrName>ppt_x</p:attrName>
                                        </p:attrNameLst>
                                      </p:cBhvr>
                                      <p:tavLst>
                                        <p:tav tm="0">
                                          <p:val>
                                            <p:strVal val="#ppt_x"/>
                                          </p:val>
                                        </p:tav>
                                        <p:tav tm="100000">
                                          <p:val>
                                            <p:strVal val="#ppt_x"/>
                                          </p:val>
                                        </p:tav>
                                      </p:tavLst>
                                    </p:anim>
                                    <p:anim calcmode="lin" valueType="num">
                                      <p:cBhvr additive="base">
                                        <p:cTn id="90" dur="500" fill="hold"/>
                                        <p:tgtEl>
                                          <p:spTgt spid="7176"/>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7"/>
                                        </p:tgtEl>
                                        <p:attrNameLst>
                                          <p:attrName>style.visibility</p:attrName>
                                        </p:attrNameLst>
                                      </p:cBhvr>
                                      <p:to>
                                        <p:strVal val="visible"/>
                                      </p:to>
                                    </p:set>
                                    <p:anim calcmode="lin" valueType="num">
                                      <p:cBhvr additive="base">
                                        <p:cTn id="93" dur="500" fill="hold"/>
                                        <p:tgtEl>
                                          <p:spTgt spid="7"/>
                                        </p:tgtEl>
                                        <p:attrNameLst>
                                          <p:attrName>ppt_x</p:attrName>
                                        </p:attrNameLst>
                                      </p:cBhvr>
                                      <p:tavLst>
                                        <p:tav tm="0">
                                          <p:val>
                                            <p:strVal val="#ppt_x"/>
                                          </p:val>
                                        </p:tav>
                                        <p:tav tm="100000">
                                          <p:val>
                                            <p:strVal val="#ppt_x"/>
                                          </p:val>
                                        </p:tav>
                                      </p:tavLst>
                                    </p:anim>
                                    <p:anim calcmode="lin" valueType="num">
                                      <p:cBhvr additive="base">
                                        <p:cTn id="94" dur="500" fill="hold"/>
                                        <p:tgtEl>
                                          <p:spTgt spid="7"/>
                                        </p:tgtEl>
                                        <p:attrNameLst>
                                          <p:attrName>ppt_y</p:attrName>
                                        </p:attrNameLst>
                                      </p:cBhvr>
                                      <p:tavLst>
                                        <p:tav tm="0">
                                          <p:val>
                                            <p:strVal val="1+#ppt_h/2"/>
                                          </p:val>
                                        </p:tav>
                                        <p:tav tm="100000">
                                          <p:val>
                                            <p:strVal val="#ppt_y"/>
                                          </p:val>
                                        </p:tav>
                                      </p:tavLst>
                                    </p:anim>
                                  </p:childTnLst>
                                </p:cTn>
                              </p:par>
                            </p:childTnLst>
                          </p:cTn>
                        </p:par>
                        <p:par>
                          <p:cTn id="95" fill="hold">
                            <p:stCondLst>
                              <p:cond delay="7500"/>
                            </p:stCondLst>
                            <p:childTnLst>
                              <p:par>
                                <p:cTn id="96" presetID="22" presetClass="entr" presetSubtype="8" fill="hold" grpId="0" nodeType="afterEffect">
                                  <p:stCondLst>
                                    <p:cond delay="0"/>
                                  </p:stCondLst>
                                  <p:childTnLst>
                                    <p:set>
                                      <p:cBhvr>
                                        <p:cTn id="97" dur="1" fill="hold">
                                          <p:stCondLst>
                                            <p:cond delay="0"/>
                                          </p:stCondLst>
                                        </p:cTn>
                                        <p:tgtEl>
                                          <p:spTgt spid="13"/>
                                        </p:tgtEl>
                                        <p:attrNameLst>
                                          <p:attrName>style.visibility</p:attrName>
                                        </p:attrNameLst>
                                      </p:cBhvr>
                                      <p:to>
                                        <p:strVal val="visible"/>
                                      </p:to>
                                    </p:set>
                                    <p:animEffect transition="in" filter="wipe(left)">
                                      <p:cBhvr>
                                        <p:cTn id="98" dur="500"/>
                                        <p:tgtEl>
                                          <p:spTgt spid="13"/>
                                        </p:tgtEl>
                                      </p:cBhvr>
                                    </p:animEffect>
                                  </p:childTnLst>
                                </p:cTn>
                              </p:par>
                            </p:childTnLst>
                          </p:cTn>
                        </p:par>
                        <p:par>
                          <p:cTn id="99" fill="hold">
                            <p:stCondLst>
                              <p:cond delay="8000"/>
                            </p:stCondLst>
                            <p:childTnLst>
                              <p:par>
                                <p:cTn id="100" presetID="22" presetClass="entr" presetSubtype="2" fill="hold" grpId="0" nodeType="after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wipe(right)">
                                      <p:cBhvr>
                                        <p:cTn id="10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build="p"/>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03035071-E03A-9AD6-8D2B-DA18FA0000DB}"/>
              </a:ext>
            </a:extLst>
          </p:cNvPr>
          <p:cNvSpPr txBox="1">
            <a:spLocks/>
          </p:cNvSpPr>
          <p:nvPr/>
        </p:nvSpPr>
        <p:spPr bwMode="auto">
          <a:xfrm>
            <a:off x="386068" y="990774"/>
            <a:ext cx="5446091"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lang="en-US" sz="2000" dirty="0" smtClean="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sz="2400"/>
              <a:t>Unsupervised</a:t>
            </a:r>
          </a:p>
          <a:p>
            <a:pPr lvl="1"/>
            <a:r>
              <a:rPr lang="en-US" sz="2000"/>
              <a:t>Training set is a set of unlabeled examples</a:t>
            </a:r>
          </a:p>
          <a:p>
            <a:pPr lvl="1"/>
            <a:r>
              <a:rPr lang="en-US" sz="2000"/>
              <a:t>It is up to the system to learn how the examples should most usefully be organized into categories</a:t>
            </a:r>
          </a:p>
          <a:p>
            <a:pPr lvl="1"/>
            <a:r>
              <a:rPr lang="en-US" sz="2000"/>
              <a:t>Learned capability is to take as input a new description and output a useful label</a:t>
            </a:r>
          </a:p>
        </p:txBody>
      </p:sp>
      <p:sp>
        <p:nvSpPr>
          <p:cNvPr id="2" name="Title 1">
            <a:extLst>
              <a:ext uri="{FF2B5EF4-FFF2-40B4-BE49-F238E27FC236}">
                <a16:creationId xmlns:a16="http://schemas.microsoft.com/office/drawing/2014/main" id="{D4FA8439-8EA1-FD3A-34AA-A230CE26B48F}"/>
              </a:ext>
            </a:extLst>
          </p:cNvPr>
          <p:cNvSpPr>
            <a:spLocks noGrp="1"/>
          </p:cNvSpPr>
          <p:nvPr>
            <p:ph type="title"/>
          </p:nvPr>
        </p:nvSpPr>
        <p:spPr/>
        <p:txBody>
          <a:bodyPr/>
          <a:lstStyle/>
          <a:p>
            <a:r>
              <a:rPr lang="en-US"/>
              <a:t>Types of Empirical Learning</a:t>
            </a:r>
          </a:p>
        </p:txBody>
      </p:sp>
      <p:sp>
        <p:nvSpPr>
          <p:cNvPr id="3" name="Slide Number Placeholder 2">
            <a:extLst>
              <a:ext uri="{FF2B5EF4-FFF2-40B4-BE49-F238E27FC236}">
                <a16:creationId xmlns:a16="http://schemas.microsoft.com/office/drawing/2014/main" id="{2242B1C0-5CBD-3F00-906D-9EA60FD2ED5D}"/>
              </a:ext>
            </a:extLst>
          </p:cNvPr>
          <p:cNvSpPr>
            <a:spLocks noGrp="1"/>
          </p:cNvSpPr>
          <p:nvPr>
            <p:ph type="sldNum" sz="quarter" idx="10"/>
          </p:nvPr>
        </p:nvSpPr>
        <p:spPr/>
        <p:txBody>
          <a:bodyPr/>
          <a:lstStyle/>
          <a:p>
            <a:pPr>
              <a:defRPr/>
            </a:pPr>
            <a:fld id="{D68E8870-17DE-45C4-A8DD-7644B2422933}" type="slidenum">
              <a:rPr lang="en-US" smtClean="0"/>
              <a:pPr>
                <a:defRPr/>
              </a:pPr>
              <a:t>17</a:t>
            </a:fld>
            <a:endParaRPr lang="en-US"/>
          </a:p>
        </p:txBody>
      </p:sp>
      <p:sp>
        <p:nvSpPr>
          <p:cNvPr id="10" name="Text Placeholder 4">
            <a:extLst>
              <a:ext uri="{FF2B5EF4-FFF2-40B4-BE49-F238E27FC236}">
                <a16:creationId xmlns:a16="http://schemas.microsoft.com/office/drawing/2014/main" id="{A7FEC910-6B3E-07B2-266D-4C99A8074C69}"/>
              </a:ext>
            </a:extLst>
          </p:cNvPr>
          <p:cNvSpPr txBox="1">
            <a:spLocks/>
          </p:cNvSpPr>
          <p:nvPr/>
        </p:nvSpPr>
        <p:spPr bwMode="auto">
          <a:xfrm>
            <a:off x="386068" y="990774"/>
            <a:ext cx="5446091"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lang="en-US" sz="2000" dirty="0" smtClean="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sz="2400"/>
              <a:t>Reinforcement</a:t>
            </a:r>
          </a:p>
          <a:p>
            <a:pPr lvl="1"/>
            <a:r>
              <a:rPr lang="en-US" sz="2000"/>
              <a:t>Training set is a series of situation descriptions, transition actions, and situation evaluations</a:t>
            </a:r>
          </a:p>
          <a:p>
            <a:pPr lvl="1"/>
            <a:r>
              <a:rPr lang="en-US" sz="2000"/>
              <a:t>Learned capability is to iteratively take as input situation descriptions and output the most valuable next action in each situation</a:t>
            </a:r>
          </a:p>
        </p:txBody>
      </p:sp>
      <p:pic>
        <p:nvPicPr>
          <p:cNvPr id="8194" name="Picture 2" descr="380+ Mouse Maze Illustrations, Royalty-Free Vector Graphics &amp; Clip Art -  iStock | Mouse maze cheese">
            <a:extLst>
              <a:ext uri="{FF2B5EF4-FFF2-40B4-BE49-F238E27FC236}">
                <a16:creationId xmlns:a16="http://schemas.microsoft.com/office/drawing/2014/main" id="{CCA41849-958E-1A41-C7B9-74715457E3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6758" y="1758008"/>
            <a:ext cx="5089243" cy="3933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5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xit" presetSubtype="10" fill="hold" grpId="0" nodeType="withEffect">
                                  <p:stCondLst>
                                    <p:cond delay="0"/>
                                  </p:stCondLst>
                                  <p:childTnLst>
                                    <p:animEffect transition="out" filter="checkerboard(across)">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down)">
                                      <p:cBhvr>
                                        <p:cTn id="11" dur="500"/>
                                        <p:tgtEl>
                                          <p:spTgt spid="10">
                                            <p:txEl>
                                              <p:pRg st="0" end="0"/>
                                            </p:txEl>
                                          </p:spTgt>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wipe(down)">
                                      <p:cBhvr>
                                        <p:cTn id="14" dur="500"/>
                                        <p:tgtEl>
                                          <p:spTgt spid="10">
                                            <p:txEl>
                                              <p:pRg st="1" end="1"/>
                                            </p:txEl>
                                          </p:spTgt>
                                        </p:tgtEl>
                                      </p:cBhvr>
                                    </p:animEffect>
                                  </p:childTnLst>
                                </p:cTn>
                              </p:par>
                            </p:childTnLst>
                          </p:cTn>
                        </p:par>
                        <p:par>
                          <p:cTn id="15" fill="hold">
                            <p:stCondLst>
                              <p:cond delay="1000"/>
                            </p:stCondLst>
                            <p:childTnLst>
                              <p:par>
                                <p:cTn id="16" presetID="31" presetClass="entr" presetSubtype="0" fill="hold" nodeType="afterEffect">
                                  <p:stCondLst>
                                    <p:cond delay="0"/>
                                  </p:stCondLst>
                                  <p:childTnLst>
                                    <p:set>
                                      <p:cBhvr>
                                        <p:cTn id="17" dur="1" fill="hold">
                                          <p:stCondLst>
                                            <p:cond delay="0"/>
                                          </p:stCondLst>
                                        </p:cTn>
                                        <p:tgtEl>
                                          <p:spTgt spid="8194"/>
                                        </p:tgtEl>
                                        <p:attrNameLst>
                                          <p:attrName>style.visibility</p:attrName>
                                        </p:attrNameLst>
                                      </p:cBhvr>
                                      <p:to>
                                        <p:strVal val="visible"/>
                                      </p:to>
                                    </p:set>
                                    <p:anim calcmode="lin" valueType="num">
                                      <p:cBhvr>
                                        <p:cTn id="18" dur="1000" fill="hold"/>
                                        <p:tgtEl>
                                          <p:spTgt spid="8194"/>
                                        </p:tgtEl>
                                        <p:attrNameLst>
                                          <p:attrName>ppt_w</p:attrName>
                                        </p:attrNameLst>
                                      </p:cBhvr>
                                      <p:tavLst>
                                        <p:tav tm="0">
                                          <p:val>
                                            <p:fltVal val="0"/>
                                          </p:val>
                                        </p:tav>
                                        <p:tav tm="100000">
                                          <p:val>
                                            <p:strVal val="#ppt_w"/>
                                          </p:val>
                                        </p:tav>
                                      </p:tavLst>
                                    </p:anim>
                                    <p:anim calcmode="lin" valueType="num">
                                      <p:cBhvr>
                                        <p:cTn id="19" dur="1000" fill="hold"/>
                                        <p:tgtEl>
                                          <p:spTgt spid="8194"/>
                                        </p:tgtEl>
                                        <p:attrNameLst>
                                          <p:attrName>ppt_h</p:attrName>
                                        </p:attrNameLst>
                                      </p:cBhvr>
                                      <p:tavLst>
                                        <p:tav tm="0">
                                          <p:val>
                                            <p:fltVal val="0"/>
                                          </p:val>
                                        </p:tav>
                                        <p:tav tm="100000">
                                          <p:val>
                                            <p:strVal val="#ppt_h"/>
                                          </p:val>
                                        </p:tav>
                                      </p:tavLst>
                                    </p:anim>
                                    <p:anim calcmode="lin" valueType="num">
                                      <p:cBhvr>
                                        <p:cTn id="20" dur="1000" fill="hold"/>
                                        <p:tgtEl>
                                          <p:spTgt spid="8194"/>
                                        </p:tgtEl>
                                        <p:attrNameLst>
                                          <p:attrName>style.rotation</p:attrName>
                                        </p:attrNameLst>
                                      </p:cBhvr>
                                      <p:tavLst>
                                        <p:tav tm="0">
                                          <p:val>
                                            <p:fltVal val="90"/>
                                          </p:val>
                                        </p:tav>
                                        <p:tav tm="100000">
                                          <p:val>
                                            <p:fltVal val="0"/>
                                          </p:val>
                                        </p:tav>
                                      </p:tavLst>
                                    </p:anim>
                                    <p:animEffect transition="in" filter="fade">
                                      <p:cBhvr>
                                        <p:cTn id="21" dur="1000"/>
                                        <p:tgtEl>
                                          <p:spTgt spid="8194"/>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wipe(down)">
                                      <p:cBhvr>
                                        <p:cTn id="24"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BA054-DECB-73AB-50E5-1BE1BB43C0B8}"/>
              </a:ext>
            </a:extLst>
          </p:cNvPr>
          <p:cNvSpPr>
            <a:spLocks noGrp="1"/>
          </p:cNvSpPr>
          <p:nvPr>
            <p:ph type="title"/>
          </p:nvPr>
        </p:nvSpPr>
        <p:spPr>
          <a:xfrm>
            <a:off x="416257" y="0"/>
            <a:ext cx="11389056" cy="795130"/>
          </a:xfrm>
        </p:spPr>
        <p:txBody>
          <a:bodyPr/>
          <a:lstStyle/>
          <a:p>
            <a:r>
              <a:rPr lang="en-US"/>
              <a:t>A Generalized Framework For Machine Learning</a:t>
            </a:r>
          </a:p>
        </p:txBody>
      </p:sp>
      <p:sp>
        <p:nvSpPr>
          <p:cNvPr id="3" name="Content Placeholder 2">
            <a:extLst>
              <a:ext uri="{FF2B5EF4-FFF2-40B4-BE49-F238E27FC236}">
                <a16:creationId xmlns:a16="http://schemas.microsoft.com/office/drawing/2014/main" id="{C17554CB-D03D-6963-A481-999626A9AE59}"/>
              </a:ext>
            </a:extLst>
          </p:cNvPr>
          <p:cNvSpPr>
            <a:spLocks noGrp="1"/>
          </p:cNvSpPr>
          <p:nvPr>
            <p:ph sz="quarter" idx="11"/>
          </p:nvPr>
        </p:nvSpPr>
        <p:spPr/>
        <p:txBody>
          <a:bodyPr/>
          <a:lstStyle/>
          <a:p>
            <a:r>
              <a:rPr lang="en-US"/>
              <a:t>Input representation space</a:t>
            </a:r>
          </a:p>
          <a:p>
            <a:endParaRPr lang="en-US"/>
          </a:p>
          <a:p>
            <a:r>
              <a:rPr lang="en-US"/>
              <a:t>Output representation space</a:t>
            </a:r>
          </a:p>
          <a:p>
            <a:endParaRPr lang="en-US"/>
          </a:p>
          <a:p>
            <a:r>
              <a:rPr lang="en-US"/>
              <a:t>Condition-action patterns</a:t>
            </a:r>
          </a:p>
          <a:p>
            <a:endParaRPr lang="en-US"/>
          </a:p>
          <a:p>
            <a:r>
              <a:rPr lang="en-US"/>
              <a:t>Reward/punishment signals</a:t>
            </a:r>
          </a:p>
          <a:p>
            <a:endParaRPr lang="en-US"/>
          </a:p>
          <a:p>
            <a:r>
              <a:rPr lang="en-US"/>
              <a:t>Allocation of credit/blame</a:t>
            </a:r>
          </a:p>
        </p:txBody>
      </p:sp>
      <p:sp>
        <p:nvSpPr>
          <p:cNvPr id="4" name="Slide Number Placeholder 3">
            <a:extLst>
              <a:ext uri="{FF2B5EF4-FFF2-40B4-BE49-F238E27FC236}">
                <a16:creationId xmlns:a16="http://schemas.microsoft.com/office/drawing/2014/main" id="{FA4E5C88-B025-8E0F-82BA-7F26B127E22C}"/>
              </a:ext>
            </a:extLst>
          </p:cNvPr>
          <p:cNvSpPr>
            <a:spLocks noGrp="1"/>
          </p:cNvSpPr>
          <p:nvPr>
            <p:ph type="sldNum" sz="quarter" idx="10"/>
          </p:nvPr>
        </p:nvSpPr>
        <p:spPr/>
        <p:txBody>
          <a:bodyPr/>
          <a:lstStyle/>
          <a:p>
            <a:pPr>
              <a:defRPr/>
            </a:pPr>
            <a:fld id="{D68E8870-17DE-45C4-A8DD-7644B2422933}" type="slidenum">
              <a:rPr lang="en-US" smtClean="0"/>
              <a:pPr>
                <a:defRPr/>
              </a:pPr>
              <a:t>18</a:t>
            </a:fld>
            <a:endParaRPr lang="en-US"/>
          </a:p>
        </p:txBody>
      </p:sp>
      <p:sp>
        <p:nvSpPr>
          <p:cNvPr id="5" name="Speech Bubble: Rectangle with Corners Rounded 4">
            <a:extLst>
              <a:ext uri="{FF2B5EF4-FFF2-40B4-BE49-F238E27FC236}">
                <a16:creationId xmlns:a16="http://schemas.microsoft.com/office/drawing/2014/main" id="{EC72BAB5-A320-8FE0-75F6-AEB05C3C429D}"/>
              </a:ext>
            </a:extLst>
          </p:cNvPr>
          <p:cNvSpPr/>
          <p:nvPr/>
        </p:nvSpPr>
        <p:spPr bwMode="auto">
          <a:xfrm>
            <a:off x="6367016" y="1075710"/>
            <a:ext cx="4528511" cy="981313"/>
          </a:xfrm>
          <a:prstGeom prst="wedgeRoundRectCallout">
            <a:avLst>
              <a:gd name="adj1" fmla="val -86775"/>
              <a:gd name="adj2" fmla="val -21365"/>
              <a:gd name="adj3" fmla="val 16667"/>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A language defining the set of </a:t>
            </a:r>
            <a:r>
              <a:rPr lang="en-US" sz="2400"/>
              <a:t>possible inputs to the system</a:t>
            </a:r>
            <a:endParaRPr kumimoji="0" lang="en-US" sz="2400" b="0" i="0" u="none" strike="noStrike" cap="none" normalizeH="0" baseline="0">
              <a:ln>
                <a:noFill/>
              </a:ln>
              <a:solidFill>
                <a:schemeClr val="tx1"/>
              </a:solidFill>
              <a:effectLst/>
              <a:latin typeface="Tahoma" charset="0"/>
            </a:endParaRPr>
          </a:p>
        </p:txBody>
      </p:sp>
      <p:sp>
        <p:nvSpPr>
          <p:cNvPr id="6" name="Speech Bubble: Rectangle with Corners Rounded 5">
            <a:extLst>
              <a:ext uri="{FF2B5EF4-FFF2-40B4-BE49-F238E27FC236}">
                <a16:creationId xmlns:a16="http://schemas.microsoft.com/office/drawing/2014/main" id="{7161DC3F-66A7-4F26-0986-34205BEB6BB9}"/>
              </a:ext>
            </a:extLst>
          </p:cNvPr>
          <p:cNvSpPr/>
          <p:nvPr/>
        </p:nvSpPr>
        <p:spPr bwMode="auto">
          <a:xfrm>
            <a:off x="5811078" y="1922358"/>
            <a:ext cx="5728392" cy="981313"/>
          </a:xfrm>
          <a:prstGeom prst="wedgeRoundRectCallout">
            <a:avLst>
              <a:gd name="adj1" fmla="val -67911"/>
              <a:gd name="adj2" fmla="val -8241"/>
              <a:gd name="adj3" fmla="val 16667"/>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A language defining the set of </a:t>
            </a:r>
            <a:r>
              <a:rPr lang="en-US" sz="2400"/>
              <a:t>possible actions/responses from the system</a:t>
            </a:r>
            <a:endParaRPr kumimoji="0" lang="en-US" sz="2400" b="0" i="0" u="none" strike="noStrike" cap="none" normalizeH="0" baseline="0">
              <a:ln>
                <a:noFill/>
              </a:ln>
              <a:solidFill>
                <a:schemeClr val="tx1"/>
              </a:solidFill>
              <a:effectLst/>
              <a:latin typeface="Tahoma" charset="0"/>
            </a:endParaRPr>
          </a:p>
        </p:txBody>
      </p:sp>
      <p:sp>
        <p:nvSpPr>
          <p:cNvPr id="7" name="Speech Bubble: Rectangle with Corners Rounded 6">
            <a:extLst>
              <a:ext uri="{FF2B5EF4-FFF2-40B4-BE49-F238E27FC236}">
                <a16:creationId xmlns:a16="http://schemas.microsoft.com/office/drawing/2014/main" id="{00432570-150D-6641-7A25-FC70A5407439}"/>
              </a:ext>
            </a:extLst>
          </p:cNvPr>
          <p:cNvSpPr/>
          <p:nvPr/>
        </p:nvSpPr>
        <p:spPr bwMode="auto">
          <a:xfrm>
            <a:off x="5937721" y="3081743"/>
            <a:ext cx="5208944" cy="981313"/>
          </a:xfrm>
          <a:prstGeom prst="wedgeRoundRectCallout">
            <a:avLst>
              <a:gd name="adj1" fmla="val -77200"/>
              <a:gd name="adj2" fmla="val -12834"/>
              <a:gd name="adj3" fmla="val 16667"/>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2400"/>
              <a:t>An internal data structure mapping sets of inputs to outputs</a:t>
            </a:r>
            <a:endParaRPr kumimoji="0" lang="en-US" sz="2400" b="0" i="0" u="none" strike="noStrike" cap="none" normalizeH="0" baseline="0">
              <a:ln>
                <a:noFill/>
              </a:ln>
              <a:solidFill>
                <a:schemeClr val="tx1"/>
              </a:solidFill>
              <a:effectLst/>
              <a:latin typeface="Tahoma" charset="0"/>
            </a:endParaRPr>
          </a:p>
        </p:txBody>
      </p:sp>
      <p:sp>
        <p:nvSpPr>
          <p:cNvPr id="8" name="Speech Bubble: Rectangle with Corners Rounded 7">
            <a:extLst>
              <a:ext uri="{FF2B5EF4-FFF2-40B4-BE49-F238E27FC236}">
                <a16:creationId xmlns:a16="http://schemas.microsoft.com/office/drawing/2014/main" id="{9305C55E-5705-29BC-44A8-B1B79974A7B4}"/>
              </a:ext>
            </a:extLst>
          </p:cNvPr>
          <p:cNvSpPr/>
          <p:nvPr/>
        </p:nvSpPr>
        <p:spPr bwMode="auto">
          <a:xfrm>
            <a:off x="5459055" y="4063056"/>
            <a:ext cx="4528511" cy="981313"/>
          </a:xfrm>
          <a:prstGeom prst="wedgeRoundRectCallout">
            <a:avLst>
              <a:gd name="adj1" fmla="val -66868"/>
              <a:gd name="adj2" fmla="val 290"/>
              <a:gd name="adj3" fmla="val 16667"/>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A regime for evaluating system outputs and providing feedback</a:t>
            </a:r>
          </a:p>
        </p:txBody>
      </p:sp>
      <p:sp>
        <p:nvSpPr>
          <p:cNvPr id="9" name="Speech Bubble: Rectangle with Corners Rounded 8">
            <a:extLst>
              <a:ext uri="{FF2B5EF4-FFF2-40B4-BE49-F238E27FC236}">
                <a16:creationId xmlns:a16="http://schemas.microsoft.com/office/drawing/2014/main" id="{168F4BCD-C5F4-A042-8480-F54CB2F1FA30}"/>
              </a:ext>
            </a:extLst>
          </p:cNvPr>
          <p:cNvSpPr/>
          <p:nvPr/>
        </p:nvSpPr>
        <p:spPr bwMode="auto">
          <a:xfrm>
            <a:off x="4922436" y="4829972"/>
            <a:ext cx="6977643" cy="981313"/>
          </a:xfrm>
          <a:prstGeom prst="wedgeRoundRectCallout">
            <a:avLst>
              <a:gd name="adj1" fmla="val -57624"/>
              <a:gd name="adj2" fmla="val 9477"/>
              <a:gd name="adj3" fmla="val 16667"/>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An algorithm to allocate feedback as specific adjustments the condition-action data structure</a:t>
            </a:r>
          </a:p>
        </p:txBody>
      </p:sp>
      <p:sp>
        <p:nvSpPr>
          <p:cNvPr id="10" name="Arrow: Up 9">
            <a:extLst>
              <a:ext uri="{FF2B5EF4-FFF2-40B4-BE49-F238E27FC236}">
                <a16:creationId xmlns:a16="http://schemas.microsoft.com/office/drawing/2014/main" id="{525C3A1B-F753-A8BE-63FD-C7757EB505B7}"/>
              </a:ext>
            </a:extLst>
          </p:cNvPr>
          <p:cNvSpPr/>
          <p:nvPr/>
        </p:nvSpPr>
        <p:spPr bwMode="auto">
          <a:xfrm>
            <a:off x="6367016" y="5931806"/>
            <a:ext cx="3694428" cy="613470"/>
          </a:xfrm>
          <a:prstGeom prst="upArrow">
            <a:avLst/>
          </a:prstGeom>
          <a:solidFill>
            <a:srgbClr val="0070C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a:ln>
                  <a:noFill/>
                </a:ln>
                <a:solidFill>
                  <a:schemeClr val="accent3"/>
                </a:solidFill>
                <a:effectLst/>
                <a:latin typeface="Tahoma" charset="0"/>
              </a:rPr>
              <a:t>Learning!!!</a:t>
            </a:r>
          </a:p>
        </p:txBody>
      </p:sp>
    </p:spTree>
    <p:extLst>
      <p:ext uri="{BB962C8B-B14F-4D97-AF65-F5344CB8AC3E}">
        <p14:creationId xmlns:p14="http://schemas.microsoft.com/office/powerpoint/2010/main" val="204065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1+#ppt_w/2"/>
                                          </p:val>
                                        </p:tav>
                                        <p:tav tm="100000">
                                          <p:val>
                                            <p:strVal val="#ppt_x"/>
                                          </p:val>
                                        </p:tav>
                                      </p:tavLst>
                                    </p:anim>
                                    <p:anim calcmode="lin" valueType="num">
                                      <p:cBhvr additive="base">
                                        <p:cTn id="1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500"/>
                                        <p:tgtEl>
                                          <p:spTgt spid="3">
                                            <p:txEl>
                                              <p:pRg st="2" end="2"/>
                                            </p:txEl>
                                          </p:spTgt>
                                        </p:tgtEl>
                                      </p:cBhvr>
                                    </p:animEffect>
                                  </p:childTnLst>
                                </p:cTn>
                              </p:par>
                              <p:par>
                                <p:cTn id="17" presetID="9" presetClass="exit" presetSubtype="0" fill="hold" grpId="1" nodeType="withEffect">
                                  <p:stCondLst>
                                    <p:cond delay="0"/>
                                  </p:stCondLst>
                                  <p:childTnLst>
                                    <p:animEffect transition="out" filter="dissolv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par>
                          <p:cTn id="20" fill="hold">
                            <p:stCondLst>
                              <p:cond delay="500"/>
                            </p:stCondLst>
                            <p:childTnLst>
                              <p:par>
                                <p:cTn id="21" presetID="2" presetClass="entr" presetSubtype="2"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1+#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ipe(down)">
                                      <p:cBhvr>
                                        <p:cTn id="29" dur="500"/>
                                        <p:tgtEl>
                                          <p:spTgt spid="3">
                                            <p:txEl>
                                              <p:pRg st="4" end="4"/>
                                            </p:txEl>
                                          </p:spTgt>
                                        </p:tgtEl>
                                      </p:cBhvr>
                                    </p:animEffect>
                                  </p:childTnLst>
                                </p:cTn>
                              </p:par>
                              <p:par>
                                <p:cTn id="30" presetID="9" presetClass="exit" presetSubtype="0" fill="hold" grpId="1" nodeType="withEffect">
                                  <p:stCondLst>
                                    <p:cond delay="0"/>
                                  </p:stCondLst>
                                  <p:childTnLst>
                                    <p:animEffect transition="out" filter="dissolv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par>
                          <p:cTn id="33" fill="hold">
                            <p:stCondLst>
                              <p:cond delay="500"/>
                            </p:stCondLst>
                            <p:childTnLst>
                              <p:par>
                                <p:cTn id="34" presetID="2" presetClass="entr" presetSubtype="2"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1+#ppt_w/2"/>
                                          </p:val>
                                        </p:tav>
                                        <p:tav tm="100000">
                                          <p:val>
                                            <p:strVal val="#ppt_x"/>
                                          </p:val>
                                        </p:tav>
                                      </p:tavLst>
                                    </p:anim>
                                    <p:anim calcmode="lin" valueType="num">
                                      <p:cBhvr additive="base">
                                        <p:cTn id="37"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down)">
                                      <p:cBhvr>
                                        <p:cTn id="42" dur="500"/>
                                        <p:tgtEl>
                                          <p:spTgt spid="3">
                                            <p:txEl>
                                              <p:pRg st="6" end="6"/>
                                            </p:txEl>
                                          </p:spTgt>
                                        </p:tgtEl>
                                      </p:cBhvr>
                                    </p:animEffect>
                                  </p:childTnLst>
                                </p:cTn>
                              </p:par>
                              <p:par>
                                <p:cTn id="43" presetID="9" presetClass="exit" presetSubtype="0" fill="hold" grpId="1" nodeType="withEffect">
                                  <p:stCondLst>
                                    <p:cond delay="0"/>
                                  </p:stCondLst>
                                  <p:childTnLst>
                                    <p:animEffect transition="out" filter="dissolv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childTnLst>
                          </p:cTn>
                        </p:par>
                        <p:par>
                          <p:cTn id="46" fill="hold">
                            <p:stCondLst>
                              <p:cond delay="500"/>
                            </p:stCondLst>
                            <p:childTnLst>
                              <p:par>
                                <p:cTn id="47" presetID="2" presetClass="entr" presetSubtype="2"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1+#ppt_w/2"/>
                                          </p:val>
                                        </p:tav>
                                        <p:tav tm="100000">
                                          <p:val>
                                            <p:strVal val="#ppt_x"/>
                                          </p:val>
                                        </p:tav>
                                      </p:tavLst>
                                    </p:anim>
                                    <p:anim calcmode="lin" valueType="num">
                                      <p:cBhvr additive="base">
                                        <p:cTn id="5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wipe(down)">
                                      <p:cBhvr>
                                        <p:cTn id="55" dur="500"/>
                                        <p:tgtEl>
                                          <p:spTgt spid="3">
                                            <p:txEl>
                                              <p:pRg st="8" end="8"/>
                                            </p:txEl>
                                          </p:spTgt>
                                        </p:tgtEl>
                                      </p:cBhvr>
                                    </p:animEffect>
                                  </p:childTnLst>
                                </p:cTn>
                              </p:par>
                              <p:par>
                                <p:cTn id="56" presetID="9" presetClass="exit" presetSubtype="0" fill="hold" grpId="1" nodeType="withEffect">
                                  <p:stCondLst>
                                    <p:cond delay="0"/>
                                  </p:stCondLst>
                                  <p:childTnLst>
                                    <p:animEffect transition="out" filter="dissolve">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childTnLst>
                          </p:cTn>
                        </p:par>
                        <p:par>
                          <p:cTn id="59" fill="hold">
                            <p:stCondLst>
                              <p:cond delay="500"/>
                            </p:stCondLst>
                            <p:childTnLst>
                              <p:par>
                                <p:cTn id="60" presetID="2" presetClass="entr" presetSubtype="2" fill="hold" grpId="0" nodeType="after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additive="base">
                                        <p:cTn id="62" dur="500" fill="hold"/>
                                        <p:tgtEl>
                                          <p:spTgt spid="9"/>
                                        </p:tgtEl>
                                        <p:attrNameLst>
                                          <p:attrName>ppt_x</p:attrName>
                                        </p:attrNameLst>
                                      </p:cBhvr>
                                      <p:tavLst>
                                        <p:tav tm="0">
                                          <p:val>
                                            <p:strVal val="1+#ppt_w/2"/>
                                          </p:val>
                                        </p:tav>
                                        <p:tav tm="100000">
                                          <p:val>
                                            <p:strVal val="#ppt_x"/>
                                          </p:val>
                                        </p:tav>
                                      </p:tavLst>
                                    </p:anim>
                                    <p:anim calcmode="lin" valueType="num">
                                      <p:cBhvr additive="base">
                                        <p:cTn id="6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additive="base">
                                        <p:cTn id="68" dur="500" fill="hold"/>
                                        <p:tgtEl>
                                          <p:spTgt spid="10"/>
                                        </p:tgtEl>
                                        <p:attrNameLst>
                                          <p:attrName>ppt_x</p:attrName>
                                        </p:attrNameLst>
                                      </p:cBhvr>
                                      <p:tavLst>
                                        <p:tav tm="0">
                                          <p:val>
                                            <p:strVal val="#ppt_x"/>
                                          </p:val>
                                        </p:tav>
                                        <p:tav tm="100000">
                                          <p:val>
                                            <p:strVal val="#ppt_x"/>
                                          </p:val>
                                        </p:tav>
                                      </p:tavLst>
                                    </p:anim>
                                    <p:anim calcmode="lin" valueType="num">
                                      <p:cBhvr additive="base">
                                        <p:cTn id="6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7BEC15-9E44-EB0B-CEEF-E73BB7B90CAC}"/>
              </a:ext>
            </a:extLst>
          </p:cNvPr>
          <p:cNvSpPr>
            <a:spLocks noGrp="1"/>
          </p:cNvSpPr>
          <p:nvPr>
            <p:ph type="sldNum" sz="quarter" idx="10"/>
          </p:nvPr>
        </p:nvSpPr>
        <p:spPr/>
        <p:txBody>
          <a:bodyPr/>
          <a:lstStyle/>
          <a:p>
            <a:pPr>
              <a:defRPr/>
            </a:pPr>
            <a:fld id="{D68E8870-17DE-45C4-A8DD-7644B2422933}" type="slidenum">
              <a:rPr lang="en-US" smtClean="0"/>
              <a:pPr>
                <a:defRPr/>
              </a:pPr>
              <a:t>19</a:t>
            </a:fld>
            <a:endParaRPr lang="en-US"/>
          </a:p>
        </p:txBody>
      </p:sp>
      <p:sp>
        <p:nvSpPr>
          <p:cNvPr id="5" name="Title 1">
            <a:extLst>
              <a:ext uri="{FF2B5EF4-FFF2-40B4-BE49-F238E27FC236}">
                <a16:creationId xmlns:a16="http://schemas.microsoft.com/office/drawing/2014/main" id="{04EF2130-39C7-29FC-0BDE-377639893838}"/>
              </a:ext>
            </a:extLst>
          </p:cNvPr>
          <p:cNvSpPr>
            <a:spLocks noGrp="1"/>
          </p:cNvSpPr>
          <p:nvPr>
            <p:ph type="title"/>
          </p:nvPr>
        </p:nvSpPr>
        <p:spPr>
          <a:xfrm>
            <a:off x="416257" y="0"/>
            <a:ext cx="11389056" cy="795130"/>
          </a:xfrm>
        </p:spPr>
        <p:txBody>
          <a:bodyPr/>
          <a:lstStyle/>
          <a:p>
            <a:r>
              <a:rPr lang="en-US"/>
              <a:t>A Generalized Framework For Machine Learning</a:t>
            </a:r>
          </a:p>
        </p:txBody>
      </p:sp>
      <p:pic>
        <p:nvPicPr>
          <p:cNvPr id="6" name="Graphic 5" descr="Head with Gears">
            <a:extLst>
              <a:ext uri="{FF2B5EF4-FFF2-40B4-BE49-F238E27FC236}">
                <a16:creationId xmlns:a16="http://schemas.microsoft.com/office/drawing/2014/main" id="{AAE8532A-BFB1-AA24-39EB-5577E133F9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4951353" y="3610316"/>
            <a:ext cx="2289293" cy="2289293"/>
          </a:xfrm>
          <a:prstGeom prst="rect">
            <a:avLst/>
          </a:prstGeom>
        </p:spPr>
      </p:pic>
      <p:sp>
        <p:nvSpPr>
          <p:cNvPr id="7" name="Rectangle: Rounded Corners 6">
            <a:extLst>
              <a:ext uri="{FF2B5EF4-FFF2-40B4-BE49-F238E27FC236}">
                <a16:creationId xmlns:a16="http://schemas.microsoft.com/office/drawing/2014/main" id="{17B5ED94-6391-4799-55AA-4ECAE2AB7EA7}"/>
              </a:ext>
            </a:extLst>
          </p:cNvPr>
          <p:cNvSpPr/>
          <p:nvPr/>
        </p:nvSpPr>
        <p:spPr bwMode="auto">
          <a:xfrm>
            <a:off x="810072" y="4614958"/>
            <a:ext cx="2614325" cy="564596"/>
          </a:xfrm>
          <a:prstGeom prst="roundRect">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Present an input</a:t>
            </a:r>
          </a:p>
        </p:txBody>
      </p:sp>
      <p:sp>
        <p:nvSpPr>
          <p:cNvPr id="8" name="Arrow: Right 7">
            <a:extLst>
              <a:ext uri="{FF2B5EF4-FFF2-40B4-BE49-F238E27FC236}">
                <a16:creationId xmlns:a16="http://schemas.microsoft.com/office/drawing/2014/main" id="{2F83FA21-0E4A-4954-9598-62F8AD760651}"/>
              </a:ext>
            </a:extLst>
          </p:cNvPr>
          <p:cNvSpPr/>
          <p:nvPr/>
        </p:nvSpPr>
        <p:spPr bwMode="auto">
          <a:xfrm>
            <a:off x="3727607" y="4754961"/>
            <a:ext cx="1337847" cy="283443"/>
          </a:xfrm>
          <a:prstGeom prst="rightArrow">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 name="Rectangle: Rounded Corners 8">
            <a:extLst>
              <a:ext uri="{FF2B5EF4-FFF2-40B4-BE49-F238E27FC236}">
                <a16:creationId xmlns:a16="http://schemas.microsoft.com/office/drawing/2014/main" id="{7D00D1A8-2019-6408-480C-6629A41B6E4D}"/>
              </a:ext>
            </a:extLst>
          </p:cNvPr>
          <p:cNvSpPr/>
          <p:nvPr/>
        </p:nvSpPr>
        <p:spPr bwMode="auto">
          <a:xfrm>
            <a:off x="1451869" y="2864404"/>
            <a:ext cx="3087934" cy="564596"/>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Generate a response</a:t>
            </a:r>
          </a:p>
        </p:txBody>
      </p:sp>
      <p:sp>
        <p:nvSpPr>
          <p:cNvPr id="10" name="Rectangle: Rounded Corners 9">
            <a:extLst>
              <a:ext uri="{FF2B5EF4-FFF2-40B4-BE49-F238E27FC236}">
                <a16:creationId xmlns:a16="http://schemas.microsoft.com/office/drawing/2014/main" id="{5DA24A80-9FC5-B59C-78ED-AAE766851462}"/>
              </a:ext>
            </a:extLst>
          </p:cNvPr>
          <p:cNvSpPr/>
          <p:nvPr/>
        </p:nvSpPr>
        <p:spPr bwMode="auto">
          <a:xfrm>
            <a:off x="2995836" y="1547539"/>
            <a:ext cx="2683747" cy="564596"/>
          </a:xfrm>
          <a:prstGeom prst="roundRect">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Evaluate response</a:t>
            </a:r>
          </a:p>
        </p:txBody>
      </p:sp>
      <p:sp>
        <p:nvSpPr>
          <p:cNvPr id="11" name="Rectangle: Rounded Corners 10">
            <a:extLst>
              <a:ext uri="{FF2B5EF4-FFF2-40B4-BE49-F238E27FC236}">
                <a16:creationId xmlns:a16="http://schemas.microsoft.com/office/drawing/2014/main" id="{95C60FFC-2CD9-53B5-9712-69C5901A0456}"/>
              </a:ext>
            </a:extLst>
          </p:cNvPr>
          <p:cNvSpPr/>
          <p:nvPr/>
        </p:nvSpPr>
        <p:spPr bwMode="auto">
          <a:xfrm>
            <a:off x="6512419" y="1547539"/>
            <a:ext cx="3030826" cy="983160"/>
          </a:xfrm>
          <a:prstGeom prst="roundRect">
            <a:avLst/>
          </a:prstGeom>
          <a:noFill/>
          <a:ln w="38100"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Present reward (punishment) signal</a:t>
            </a:r>
          </a:p>
        </p:txBody>
      </p:sp>
      <p:sp>
        <p:nvSpPr>
          <p:cNvPr id="12" name="Arrow: Right 11">
            <a:extLst>
              <a:ext uri="{FF2B5EF4-FFF2-40B4-BE49-F238E27FC236}">
                <a16:creationId xmlns:a16="http://schemas.microsoft.com/office/drawing/2014/main" id="{3BF658A1-90C5-880B-0271-6FBDDEBB0CA2}"/>
              </a:ext>
            </a:extLst>
          </p:cNvPr>
          <p:cNvSpPr/>
          <p:nvPr/>
        </p:nvSpPr>
        <p:spPr bwMode="auto">
          <a:xfrm rot="13073098">
            <a:off x="4029393" y="3844271"/>
            <a:ext cx="1337847" cy="283443"/>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3" name="Arrow: Right 12">
            <a:extLst>
              <a:ext uri="{FF2B5EF4-FFF2-40B4-BE49-F238E27FC236}">
                <a16:creationId xmlns:a16="http://schemas.microsoft.com/office/drawing/2014/main" id="{27AF583D-1F36-E499-D4A9-19F6C4261EBF}"/>
              </a:ext>
            </a:extLst>
          </p:cNvPr>
          <p:cNvSpPr/>
          <p:nvPr/>
        </p:nvSpPr>
        <p:spPr bwMode="auto">
          <a:xfrm rot="8018605">
            <a:off x="6668283" y="3105961"/>
            <a:ext cx="1337847" cy="283443"/>
          </a:xfrm>
          <a:prstGeom prst="rightArrow">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4" name="Arrow: Right 13">
            <a:extLst>
              <a:ext uri="{FF2B5EF4-FFF2-40B4-BE49-F238E27FC236}">
                <a16:creationId xmlns:a16="http://schemas.microsoft.com/office/drawing/2014/main" id="{29DCC664-22EC-E23A-0DB5-EA9C57B4BB71}"/>
              </a:ext>
            </a:extLst>
          </p:cNvPr>
          <p:cNvSpPr/>
          <p:nvPr/>
        </p:nvSpPr>
        <p:spPr bwMode="auto">
          <a:xfrm rot="19357975">
            <a:off x="3176765" y="2329385"/>
            <a:ext cx="914400" cy="283443"/>
          </a:xfrm>
          <a:prstGeom prst="rightArrow">
            <a:avLst/>
          </a:prstGeom>
          <a:solidFill>
            <a:schemeClr val="bg1"/>
          </a:solid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5" name="Arrow: Right 14">
            <a:extLst>
              <a:ext uri="{FF2B5EF4-FFF2-40B4-BE49-F238E27FC236}">
                <a16:creationId xmlns:a16="http://schemas.microsoft.com/office/drawing/2014/main" id="{86493F0D-11FA-2643-BDB9-B348D6123F62}"/>
              </a:ext>
            </a:extLst>
          </p:cNvPr>
          <p:cNvSpPr/>
          <p:nvPr/>
        </p:nvSpPr>
        <p:spPr bwMode="auto">
          <a:xfrm>
            <a:off x="5775959" y="1727757"/>
            <a:ext cx="640080" cy="283443"/>
          </a:xfrm>
          <a:prstGeom prst="rightArrow">
            <a:avLst/>
          </a:prstGeom>
          <a:solidFill>
            <a:schemeClr val="bg1"/>
          </a:solid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6" name="Rectangle: Rounded Corners 15">
            <a:extLst>
              <a:ext uri="{FF2B5EF4-FFF2-40B4-BE49-F238E27FC236}">
                <a16:creationId xmlns:a16="http://schemas.microsoft.com/office/drawing/2014/main" id="{AC405B0F-A618-5829-091E-62461BAFFAEA}"/>
              </a:ext>
            </a:extLst>
          </p:cNvPr>
          <p:cNvSpPr/>
          <p:nvPr/>
        </p:nvSpPr>
        <p:spPr bwMode="auto">
          <a:xfrm>
            <a:off x="7360667" y="3944021"/>
            <a:ext cx="3360536" cy="564596"/>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Assign credit and blame</a:t>
            </a:r>
          </a:p>
        </p:txBody>
      </p:sp>
      <p:sp>
        <p:nvSpPr>
          <p:cNvPr id="17" name="Rectangle: Rounded Corners 16">
            <a:extLst>
              <a:ext uri="{FF2B5EF4-FFF2-40B4-BE49-F238E27FC236}">
                <a16:creationId xmlns:a16="http://schemas.microsoft.com/office/drawing/2014/main" id="{A28E6C1A-D340-AFA9-9897-B9DADD0181D7}"/>
              </a:ext>
            </a:extLst>
          </p:cNvPr>
          <p:cNvSpPr/>
          <p:nvPr/>
        </p:nvSpPr>
        <p:spPr bwMode="auto">
          <a:xfrm>
            <a:off x="7528091" y="4927472"/>
            <a:ext cx="3753801" cy="869324"/>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Adjust condition-response data structures</a:t>
            </a:r>
          </a:p>
        </p:txBody>
      </p:sp>
      <p:sp>
        <p:nvSpPr>
          <p:cNvPr id="18" name="Arrow: Right 17">
            <a:extLst>
              <a:ext uri="{FF2B5EF4-FFF2-40B4-BE49-F238E27FC236}">
                <a16:creationId xmlns:a16="http://schemas.microsoft.com/office/drawing/2014/main" id="{3DAE0C0C-833E-967B-8CF0-6727C9FF8230}"/>
              </a:ext>
            </a:extLst>
          </p:cNvPr>
          <p:cNvSpPr/>
          <p:nvPr/>
        </p:nvSpPr>
        <p:spPr bwMode="auto">
          <a:xfrm rot="19698988">
            <a:off x="6972343" y="4337585"/>
            <a:ext cx="274320" cy="283443"/>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9" name="Arrow: Right 18">
            <a:extLst>
              <a:ext uri="{FF2B5EF4-FFF2-40B4-BE49-F238E27FC236}">
                <a16:creationId xmlns:a16="http://schemas.microsoft.com/office/drawing/2014/main" id="{024C6AF4-0CC1-C08F-508C-5F34F29C2C3D}"/>
              </a:ext>
            </a:extLst>
          </p:cNvPr>
          <p:cNvSpPr/>
          <p:nvPr/>
        </p:nvSpPr>
        <p:spPr bwMode="auto">
          <a:xfrm rot="4463547">
            <a:off x="8730376" y="4576323"/>
            <a:ext cx="274320" cy="283443"/>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0" name="Arrow: Curved Down 19">
            <a:extLst>
              <a:ext uri="{FF2B5EF4-FFF2-40B4-BE49-F238E27FC236}">
                <a16:creationId xmlns:a16="http://schemas.microsoft.com/office/drawing/2014/main" id="{4F400855-4B86-39DB-E221-F2087F85467A}"/>
              </a:ext>
            </a:extLst>
          </p:cNvPr>
          <p:cNvSpPr/>
          <p:nvPr/>
        </p:nvSpPr>
        <p:spPr bwMode="auto">
          <a:xfrm rot="11045757">
            <a:off x="2140949" y="5631936"/>
            <a:ext cx="6779293" cy="906461"/>
          </a:xfrm>
          <a:prstGeom prst="curvedDownArrow">
            <a:avLst>
              <a:gd name="adj1" fmla="val 25000"/>
              <a:gd name="adj2" fmla="val 50000"/>
              <a:gd name="adj3" fmla="val 25000"/>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206435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right)">
                                      <p:cBhvr>
                                        <p:cTn id="19" dur="500"/>
                                        <p:tgtEl>
                                          <p:spTgt spid="12"/>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par>
                          <p:cTn id="42" fill="hold">
                            <p:stCondLst>
                              <p:cond delay="1000"/>
                            </p:stCondLst>
                            <p:childTnLst>
                              <p:par>
                                <p:cTn id="43" presetID="22" presetClass="entr" presetSubtype="1"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up)">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left)">
                                      <p:cBhvr>
                                        <p:cTn id="50" dur="500"/>
                                        <p:tgtEl>
                                          <p:spTgt spid="18"/>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up)">
                                      <p:cBhvr>
                                        <p:cTn id="59" dur="500"/>
                                        <p:tgtEl>
                                          <p:spTgt spid="19"/>
                                        </p:tgtEl>
                                      </p:cBhvr>
                                    </p:animEffec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2" fill="hold" grpId="0"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right)">
                                      <p:cBhvr>
                                        <p:cTn id="6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324F7-19E7-FABD-ABC2-98601569CCEB}"/>
              </a:ext>
            </a:extLst>
          </p:cNvPr>
          <p:cNvSpPr>
            <a:spLocks noGrp="1"/>
          </p:cNvSpPr>
          <p:nvPr>
            <p:ph type="title"/>
          </p:nvPr>
        </p:nvSpPr>
        <p:spPr/>
        <p:txBody>
          <a:bodyPr/>
          <a:lstStyle/>
          <a:p>
            <a:r>
              <a:rPr lang="en-US"/>
              <a:t>Learning Objectives</a:t>
            </a:r>
          </a:p>
        </p:txBody>
      </p:sp>
      <p:sp>
        <p:nvSpPr>
          <p:cNvPr id="3" name="Content Placeholder 2">
            <a:extLst>
              <a:ext uri="{FF2B5EF4-FFF2-40B4-BE49-F238E27FC236}">
                <a16:creationId xmlns:a16="http://schemas.microsoft.com/office/drawing/2014/main" id="{F02F8935-CAD3-D93C-25EC-1D6E194836E0}"/>
              </a:ext>
            </a:extLst>
          </p:cNvPr>
          <p:cNvSpPr>
            <a:spLocks noGrp="1"/>
          </p:cNvSpPr>
          <p:nvPr>
            <p:ph sz="quarter" idx="11"/>
          </p:nvPr>
        </p:nvSpPr>
        <p:spPr/>
        <p:txBody>
          <a:bodyPr/>
          <a:lstStyle/>
          <a:p>
            <a:r>
              <a:rPr lang="en-US" dirty="0"/>
              <a:t>Contrast what machine learning is and what it is not</a:t>
            </a:r>
          </a:p>
          <a:p>
            <a:r>
              <a:rPr lang="en-US" dirty="0"/>
              <a:t>Identify opportunities to use ML in training, simulation, and education</a:t>
            </a:r>
          </a:p>
          <a:p>
            <a:r>
              <a:rPr lang="en-US" dirty="0"/>
              <a:t>Compare the different types of functionality current machine learning algorithms can provide</a:t>
            </a:r>
          </a:p>
          <a:p>
            <a:r>
              <a:rPr lang="en-US" dirty="0"/>
              <a:t>Apply “the basic idea” of how machine learning works and what makes it challenging</a:t>
            </a:r>
          </a:p>
          <a:p>
            <a:r>
              <a:rPr lang="en-US" dirty="0"/>
              <a:t>Analyze the mechanics of how to make an algorithm learn effectively and where it might fail</a:t>
            </a:r>
          </a:p>
          <a:p>
            <a:r>
              <a:rPr lang="en-US" dirty="0"/>
              <a:t>Evaluate the types of human learning that are still a challenge for machines</a:t>
            </a:r>
          </a:p>
          <a:p>
            <a:endParaRPr lang="en-US" dirty="0"/>
          </a:p>
        </p:txBody>
      </p:sp>
      <p:sp>
        <p:nvSpPr>
          <p:cNvPr id="4" name="Slide Number Placeholder 3">
            <a:extLst>
              <a:ext uri="{FF2B5EF4-FFF2-40B4-BE49-F238E27FC236}">
                <a16:creationId xmlns:a16="http://schemas.microsoft.com/office/drawing/2014/main" id="{D24AC26D-9499-6095-65ED-044E04B8FFE2}"/>
              </a:ext>
            </a:extLst>
          </p:cNvPr>
          <p:cNvSpPr>
            <a:spLocks noGrp="1"/>
          </p:cNvSpPr>
          <p:nvPr>
            <p:ph type="sldNum" sz="quarter" idx="10"/>
          </p:nvPr>
        </p:nvSpPr>
        <p:spPr/>
        <p:txBody>
          <a:bodyPr/>
          <a:lstStyle/>
          <a:p>
            <a:pPr>
              <a:defRPr/>
            </a:pPr>
            <a:fld id="{D68E8870-17DE-45C4-A8DD-7644B2422933}" type="slidenum">
              <a:rPr lang="en-US" smtClean="0"/>
              <a:pPr>
                <a:defRPr/>
              </a:pPr>
              <a:t>2</a:t>
            </a:fld>
            <a:endParaRPr lang="en-US"/>
          </a:p>
        </p:txBody>
      </p:sp>
    </p:spTree>
    <p:extLst>
      <p:ext uri="{BB962C8B-B14F-4D97-AF65-F5344CB8AC3E}">
        <p14:creationId xmlns:p14="http://schemas.microsoft.com/office/powerpoint/2010/main" val="386383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down)">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7BEC15-9E44-EB0B-CEEF-E73BB7B90CAC}"/>
              </a:ext>
            </a:extLst>
          </p:cNvPr>
          <p:cNvSpPr>
            <a:spLocks noGrp="1"/>
          </p:cNvSpPr>
          <p:nvPr>
            <p:ph type="sldNum" sz="quarter" idx="10"/>
          </p:nvPr>
        </p:nvSpPr>
        <p:spPr/>
        <p:txBody>
          <a:bodyPr/>
          <a:lstStyle/>
          <a:p>
            <a:pPr>
              <a:defRPr/>
            </a:pPr>
            <a:fld id="{D68E8870-17DE-45C4-A8DD-7644B2422933}" type="slidenum">
              <a:rPr lang="en-US" smtClean="0"/>
              <a:pPr>
                <a:defRPr/>
              </a:pPr>
              <a:t>20</a:t>
            </a:fld>
            <a:endParaRPr lang="en-US"/>
          </a:p>
        </p:txBody>
      </p:sp>
      <p:sp>
        <p:nvSpPr>
          <p:cNvPr id="5" name="Title 1">
            <a:extLst>
              <a:ext uri="{FF2B5EF4-FFF2-40B4-BE49-F238E27FC236}">
                <a16:creationId xmlns:a16="http://schemas.microsoft.com/office/drawing/2014/main" id="{04EF2130-39C7-29FC-0BDE-377639893838}"/>
              </a:ext>
            </a:extLst>
          </p:cNvPr>
          <p:cNvSpPr>
            <a:spLocks noGrp="1"/>
          </p:cNvSpPr>
          <p:nvPr>
            <p:ph type="title"/>
          </p:nvPr>
        </p:nvSpPr>
        <p:spPr>
          <a:xfrm>
            <a:off x="416257" y="0"/>
            <a:ext cx="11389056" cy="795130"/>
          </a:xfrm>
        </p:spPr>
        <p:txBody>
          <a:bodyPr/>
          <a:lstStyle/>
          <a:p>
            <a:r>
              <a:rPr lang="en-US"/>
              <a:t>A Generalized Framework For Machine Learning</a:t>
            </a:r>
          </a:p>
        </p:txBody>
      </p:sp>
      <p:pic>
        <p:nvPicPr>
          <p:cNvPr id="6" name="Graphic 5" descr="Head with Gears">
            <a:extLst>
              <a:ext uri="{FF2B5EF4-FFF2-40B4-BE49-F238E27FC236}">
                <a16:creationId xmlns:a16="http://schemas.microsoft.com/office/drawing/2014/main" id="{AAE8532A-BFB1-AA24-39EB-5577E133F9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4951353" y="3610316"/>
            <a:ext cx="2289293" cy="2289293"/>
          </a:xfrm>
          <a:prstGeom prst="rect">
            <a:avLst/>
          </a:prstGeom>
        </p:spPr>
      </p:pic>
      <p:sp>
        <p:nvSpPr>
          <p:cNvPr id="7" name="Rectangle: Rounded Corners 6">
            <a:extLst>
              <a:ext uri="{FF2B5EF4-FFF2-40B4-BE49-F238E27FC236}">
                <a16:creationId xmlns:a16="http://schemas.microsoft.com/office/drawing/2014/main" id="{17B5ED94-6391-4799-55AA-4ECAE2AB7EA7}"/>
              </a:ext>
            </a:extLst>
          </p:cNvPr>
          <p:cNvSpPr/>
          <p:nvPr/>
        </p:nvSpPr>
        <p:spPr bwMode="auto">
          <a:xfrm>
            <a:off x="810072" y="4614958"/>
            <a:ext cx="2614325" cy="564596"/>
          </a:xfrm>
          <a:prstGeom prst="roundRect">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Present an input</a:t>
            </a:r>
          </a:p>
        </p:txBody>
      </p:sp>
      <p:sp>
        <p:nvSpPr>
          <p:cNvPr id="8" name="Arrow: Right 7">
            <a:extLst>
              <a:ext uri="{FF2B5EF4-FFF2-40B4-BE49-F238E27FC236}">
                <a16:creationId xmlns:a16="http://schemas.microsoft.com/office/drawing/2014/main" id="{2F83FA21-0E4A-4954-9598-62F8AD760651}"/>
              </a:ext>
            </a:extLst>
          </p:cNvPr>
          <p:cNvSpPr/>
          <p:nvPr/>
        </p:nvSpPr>
        <p:spPr bwMode="auto">
          <a:xfrm>
            <a:off x="3727607" y="4754961"/>
            <a:ext cx="1337847" cy="283443"/>
          </a:xfrm>
          <a:prstGeom prst="rightArrow">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 name="Rectangle: Rounded Corners 8">
            <a:extLst>
              <a:ext uri="{FF2B5EF4-FFF2-40B4-BE49-F238E27FC236}">
                <a16:creationId xmlns:a16="http://schemas.microsoft.com/office/drawing/2014/main" id="{7D00D1A8-2019-6408-480C-6629A41B6E4D}"/>
              </a:ext>
            </a:extLst>
          </p:cNvPr>
          <p:cNvSpPr/>
          <p:nvPr/>
        </p:nvSpPr>
        <p:spPr bwMode="auto">
          <a:xfrm>
            <a:off x="1451869" y="2864404"/>
            <a:ext cx="3087934" cy="564596"/>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Generate a response</a:t>
            </a:r>
          </a:p>
        </p:txBody>
      </p:sp>
      <p:sp>
        <p:nvSpPr>
          <p:cNvPr id="10" name="Rectangle: Rounded Corners 9">
            <a:extLst>
              <a:ext uri="{FF2B5EF4-FFF2-40B4-BE49-F238E27FC236}">
                <a16:creationId xmlns:a16="http://schemas.microsoft.com/office/drawing/2014/main" id="{5DA24A80-9FC5-B59C-78ED-AAE766851462}"/>
              </a:ext>
            </a:extLst>
          </p:cNvPr>
          <p:cNvSpPr/>
          <p:nvPr/>
        </p:nvSpPr>
        <p:spPr bwMode="auto">
          <a:xfrm>
            <a:off x="2995836" y="1547539"/>
            <a:ext cx="2683747" cy="564596"/>
          </a:xfrm>
          <a:prstGeom prst="roundRect">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Evaluate response</a:t>
            </a:r>
          </a:p>
        </p:txBody>
      </p:sp>
      <p:sp>
        <p:nvSpPr>
          <p:cNvPr id="11" name="Rectangle: Rounded Corners 10">
            <a:extLst>
              <a:ext uri="{FF2B5EF4-FFF2-40B4-BE49-F238E27FC236}">
                <a16:creationId xmlns:a16="http://schemas.microsoft.com/office/drawing/2014/main" id="{95C60FFC-2CD9-53B5-9712-69C5901A0456}"/>
              </a:ext>
            </a:extLst>
          </p:cNvPr>
          <p:cNvSpPr/>
          <p:nvPr/>
        </p:nvSpPr>
        <p:spPr bwMode="auto">
          <a:xfrm>
            <a:off x="6512419" y="1547539"/>
            <a:ext cx="3030826" cy="983160"/>
          </a:xfrm>
          <a:prstGeom prst="roundRect">
            <a:avLst/>
          </a:prstGeom>
          <a:noFill/>
          <a:ln w="38100"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Present reward (punishment) signal</a:t>
            </a:r>
          </a:p>
        </p:txBody>
      </p:sp>
      <p:sp>
        <p:nvSpPr>
          <p:cNvPr id="12" name="Arrow: Right 11">
            <a:extLst>
              <a:ext uri="{FF2B5EF4-FFF2-40B4-BE49-F238E27FC236}">
                <a16:creationId xmlns:a16="http://schemas.microsoft.com/office/drawing/2014/main" id="{3BF658A1-90C5-880B-0271-6FBDDEBB0CA2}"/>
              </a:ext>
            </a:extLst>
          </p:cNvPr>
          <p:cNvSpPr/>
          <p:nvPr/>
        </p:nvSpPr>
        <p:spPr bwMode="auto">
          <a:xfrm rot="13073098">
            <a:off x="4029393" y="3844271"/>
            <a:ext cx="1337847" cy="283443"/>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3" name="Arrow: Right 12">
            <a:extLst>
              <a:ext uri="{FF2B5EF4-FFF2-40B4-BE49-F238E27FC236}">
                <a16:creationId xmlns:a16="http://schemas.microsoft.com/office/drawing/2014/main" id="{27AF583D-1F36-E499-D4A9-19F6C4261EBF}"/>
              </a:ext>
            </a:extLst>
          </p:cNvPr>
          <p:cNvSpPr/>
          <p:nvPr/>
        </p:nvSpPr>
        <p:spPr bwMode="auto">
          <a:xfrm rot="8018605">
            <a:off x="6668283" y="3105961"/>
            <a:ext cx="1337847" cy="283443"/>
          </a:xfrm>
          <a:prstGeom prst="rightArrow">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4" name="Arrow: Right 13">
            <a:extLst>
              <a:ext uri="{FF2B5EF4-FFF2-40B4-BE49-F238E27FC236}">
                <a16:creationId xmlns:a16="http://schemas.microsoft.com/office/drawing/2014/main" id="{29DCC664-22EC-E23A-0DB5-EA9C57B4BB71}"/>
              </a:ext>
            </a:extLst>
          </p:cNvPr>
          <p:cNvSpPr/>
          <p:nvPr/>
        </p:nvSpPr>
        <p:spPr bwMode="auto">
          <a:xfrm rot="19357975">
            <a:off x="3176765" y="2329385"/>
            <a:ext cx="914400" cy="283443"/>
          </a:xfrm>
          <a:prstGeom prst="rightArrow">
            <a:avLst/>
          </a:prstGeom>
          <a:solidFill>
            <a:schemeClr val="bg1"/>
          </a:solid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5" name="Arrow: Right 14">
            <a:extLst>
              <a:ext uri="{FF2B5EF4-FFF2-40B4-BE49-F238E27FC236}">
                <a16:creationId xmlns:a16="http://schemas.microsoft.com/office/drawing/2014/main" id="{86493F0D-11FA-2643-BDB9-B348D6123F62}"/>
              </a:ext>
            </a:extLst>
          </p:cNvPr>
          <p:cNvSpPr/>
          <p:nvPr/>
        </p:nvSpPr>
        <p:spPr bwMode="auto">
          <a:xfrm>
            <a:off x="5775959" y="1727757"/>
            <a:ext cx="640080" cy="283443"/>
          </a:xfrm>
          <a:prstGeom prst="rightArrow">
            <a:avLst/>
          </a:prstGeom>
          <a:solidFill>
            <a:schemeClr val="bg1"/>
          </a:solid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6" name="Rectangle: Rounded Corners 15">
            <a:extLst>
              <a:ext uri="{FF2B5EF4-FFF2-40B4-BE49-F238E27FC236}">
                <a16:creationId xmlns:a16="http://schemas.microsoft.com/office/drawing/2014/main" id="{AC405B0F-A618-5829-091E-62461BAFFAEA}"/>
              </a:ext>
            </a:extLst>
          </p:cNvPr>
          <p:cNvSpPr/>
          <p:nvPr/>
        </p:nvSpPr>
        <p:spPr bwMode="auto">
          <a:xfrm>
            <a:off x="7360667" y="3944021"/>
            <a:ext cx="3360536" cy="564596"/>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Assign credit and blame</a:t>
            </a:r>
          </a:p>
        </p:txBody>
      </p:sp>
      <p:sp>
        <p:nvSpPr>
          <p:cNvPr id="17" name="Rectangle: Rounded Corners 16">
            <a:extLst>
              <a:ext uri="{FF2B5EF4-FFF2-40B4-BE49-F238E27FC236}">
                <a16:creationId xmlns:a16="http://schemas.microsoft.com/office/drawing/2014/main" id="{A28E6C1A-D340-AFA9-9897-B9DADD0181D7}"/>
              </a:ext>
            </a:extLst>
          </p:cNvPr>
          <p:cNvSpPr/>
          <p:nvPr/>
        </p:nvSpPr>
        <p:spPr bwMode="auto">
          <a:xfrm>
            <a:off x="7528091" y="4927472"/>
            <a:ext cx="3753801" cy="869324"/>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Adjust condition-response data structures</a:t>
            </a:r>
          </a:p>
        </p:txBody>
      </p:sp>
      <p:sp>
        <p:nvSpPr>
          <p:cNvPr id="18" name="Arrow: Right 17">
            <a:extLst>
              <a:ext uri="{FF2B5EF4-FFF2-40B4-BE49-F238E27FC236}">
                <a16:creationId xmlns:a16="http://schemas.microsoft.com/office/drawing/2014/main" id="{3DAE0C0C-833E-967B-8CF0-6727C9FF8230}"/>
              </a:ext>
            </a:extLst>
          </p:cNvPr>
          <p:cNvSpPr/>
          <p:nvPr/>
        </p:nvSpPr>
        <p:spPr bwMode="auto">
          <a:xfrm rot="19698988">
            <a:off x="6972343" y="4337585"/>
            <a:ext cx="274320" cy="283443"/>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9" name="Arrow: Right 18">
            <a:extLst>
              <a:ext uri="{FF2B5EF4-FFF2-40B4-BE49-F238E27FC236}">
                <a16:creationId xmlns:a16="http://schemas.microsoft.com/office/drawing/2014/main" id="{024C6AF4-0CC1-C08F-508C-5F34F29C2C3D}"/>
              </a:ext>
            </a:extLst>
          </p:cNvPr>
          <p:cNvSpPr/>
          <p:nvPr/>
        </p:nvSpPr>
        <p:spPr bwMode="auto">
          <a:xfrm rot="4463547">
            <a:off x="8730376" y="4576323"/>
            <a:ext cx="274320" cy="283443"/>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0" name="Arrow: Curved Down 19">
            <a:extLst>
              <a:ext uri="{FF2B5EF4-FFF2-40B4-BE49-F238E27FC236}">
                <a16:creationId xmlns:a16="http://schemas.microsoft.com/office/drawing/2014/main" id="{4F400855-4B86-39DB-E221-F2087F85467A}"/>
              </a:ext>
            </a:extLst>
          </p:cNvPr>
          <p:cNvSpPr/>
          <p:nvPr/>
        </p:nvSpPr>
        <p:spPr bwMode="auto">
          <a:xfrm rot="11045757">
            <a:off x="2140949" y="5631936"/>
            <a:ext cx="6779293" cy="906461"/>
          </a:xfrm>
          <a:prstGeom prst="curvedDownArrow">
            <a:avLst>
              <a:gd name="adj1" fmla="val 25000"/>
              <a:gd name="adj2" fmla="val 50000"/>
              <a:gd name="adj3" fmla="val 25000"/>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 name="TextBox 2">
            <a:extLst>
              <a:ext uri="{FF2B5EF4-FFF2-40B4-BE49-F238E27FC236}">
                <a16:creationId xmlns:a16="http://schemas.microsoft.com/office/drawing/2014/main" id="{3CBA3ED5-380C-6048-FDCE-E387E444AEB6}"/>
              </a:ext>
            </a:extLst>
          </p:cNvPr>
          <p:cNvSpPr txBox="1"/>
          <p:nvPr/>
        </p:nvSpPr>
        <p:spPr>
          <a:xfrm>
            <a:off x="1232621" y="2958412"/>
            <a:ext cx="7277954" cy="584775"/>
          </a:xfrm>
          <a:prstGeom prst="rect">
            <a:avLst/>
          </a:prstGeom>
          <a:noFill/>
        </p:spPr>
        <p:txBody>
          <a:bodyPr wrap="none" rtlCol="0">
            <a:spAutoFit/>
          </a:bodyPr>
          <a:lstStyle/>
          <a:p>
            <a:r>
              <a:rPr lang="en-US" b="1" i="1"/>
              <a:t>Hard (manual) work happens here</a:t>
            </a:r>
          </a:p>
        </p:txBody>
      </p:sp>
    </p:spTree>
    <p:extLst>
      <p:ext uri="{BB962C8B-B14F-4D97-AF65-F5344CB8AC3E}">
        <p14:creationId xmlns:p14="http://schemas.microsoft.com/office/powerpoint/2010/main" val="353658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xit" presetSubtype="10" fill="hold" grpId="0" nodeType="withEffect">
                                  <p:stCondLst>
                                    <p:cond delay="0"/>
                                  </p:stCondLst>
                                  <p:childTnLst>
                                    <p:animEffect transition="out" filter="checkerboard(across)">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5" presetClass="exit" presetSubtype="10" fill="hold" grpId="0" nodeType="withEffect">
                                  <p:stCondLst>
                                    <p:cond delay="0"/>
                                  </p:stCondLst>
                                  <p:childTnLst>
                                    <p:animEffect transition="out" filter="checkerboard(across)">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par>
                                <p:cTn id="11" presetID="5" presetClass="exit" presetSubtype="10" fill="hold" grpId="0" nodeType="withEffect">
                                  <p:stCondLst>
                                    <p:cond delay="0"/>
                                  </p:stCondLst>
                                  <p:childTnLst>
                                    <p:animEffect transition="out" filter="checkerboard(across)">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5" presetClass="exit" presetSubtype="10" fill="hold" grpId="0" nodeType="withEffect">
                                  <p:stCondLst>
                                    <p:cond delay="0"/>
                                  </p:stCondLst>
                                  <p:childTnLst>
                                    <p:animEffect transition="out" filter="checkerboard(across)">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par>
                                <p:cTn id="17" presetID="5" presetClass="exit" presetSubtype="10" fill="hold" grpId="0" nodeType="withEffect">
                                  <p:stCondLst>
                                    <p:cond delay="0"/>
                                  </p:stCondLst>
                                  <p:childTnLst>
                                    <p:animEffect transition="out" filter="checkerboard(across)">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par>
                                <p:cTn id="20" presetID="5" presetClass="exit" presetSubtype="10" fill="hold" grpId="0" nodeType="withEffect">
                                  <p:stCondLst>
                                    <p:cond delay="0"/>
                                  </p:stCondLst>
                                  <p:childTnLst>
                                    <p:animEffect transition="out" filter="checkerboard(across)">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par>
                                <p:cTn id="23" presetID="5" presetClass="exit" presetSubtype="10" fill="hold" grpId="0" nodeType="withEffect">
                                  <p:stCondLst>
                                    <p:cond delay="0"/>
                                  </p:stCondLst>
                                  <p:childTnLst>
                                    <p:animEffect transition="out" filter="checkerboard(across)">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par>
                                <p:cTn id="26" presetID="5" presetClass="exit" presetSubtype="10" fill="hold" grpId="0" nodeType="withEffect">
                                  <p:stCondLst>
                                    <p:cond delay="0"/>
                                  </p:stCondLst>
                                  <p:childTnLst>
                                    <p:animEffect transition="out" filter="checkerboard(across)">
                                      <p:cBhvr>
                                        <p:cTn id="27" dur="500"/>
                                        <p:tgtEl>
                                          <p:spTgt spid="19"/>
                                        </p:tgtEl>
                                      </p:cBhvr>
                                    </p:animEffect>
                                    <p:set>
                                      <p:cBhvr>
                                        <p:cTn id="28" dur="1" fill="hold">
                                          <p:stCondLst>
                                            <p:cond delay="499"/>
                                          </p:stCondLst>
                                        </p:cTn>
                                        <p:tgtEl>
                                          <p:spTgt spid="19"/>
                                        </p:tgtEl>
                                        <p:attrNameLst>
                                          <p:attrName>style.visibility</p:attrName>
                                        </p:attrNameLst>
                                      </p:cBhvr>
                                      <p:to>
                                        <p:strVal val="hidden"/>
                                      </p:to>
                                    </p:set>
                                  </p:childTnLst>
                                </p:cTn>
                              </p:par>
                              <p:par>
                                <p:cTn id="29" presetID="5" presetClass="exit" presetSubtype="10" fill="hold" grpId="0" nodeType="withEffect">
                                  <p:stCondLst>
                                    <p:cond delay="0"/>
                                  </p:stCondLst>
                                  <p:childTnLst>
                                    <p:animEffect transition="out" filter="checkerboard(across)">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par>
                                <p:cTn id="32" presetID="5" presetClass="exit" presetSubtype="10" fill="hold" grpId="0" nodeType="withEffect">
                                  <p:stCondLst>
                                    <p:cond delay="0"/>
                                  </p:stCondLst>
                                  <p:childTnLst>
                                    <p:animEffect transition="out" filter="checkerboard(across)">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par>
                                <p:cTn id="35" presetID="5" presetClass="exit" presetSubtype="10" fill="hold" grpId="0" nodeType="withEffect">
                                  <p:stCondLst>
                                    <p:cond delay="0"/>
                                  </p:stCondLst>
                                  <p:childTnLst>
                                    <p:animEffect transition="out" filter="checkerboard(across)">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childTnLst>
                          </p:cTn>
                        </p:par>
                        <p:par>
                          <p:cTn id="38" fill="hold">
                            <p:stCondLst>
                              <p:cond delay="500"/>
                            </p:stCondLst>
                            <p:childTnLst>
                              <p:par>
                                <p:cTn id="39" presetID="25" presetClass="entr" presetSubtype="0" fill="hold" grpId="0" nodeType="after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44" dur="1000" fill="hold"/>
                                        <p:tgtEl>
                                          <p:spTgt spid="3"/>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3" grpId="0" animBg="1"/>
      <p:bldP spid="14" grpId="0" animBg="1"/>
      <p:bldP spid="15" grpId="0" animBg="1"/>
      <p:bldP spid="16" grpId="0" animBg="1"/>
      <p:bldP spid="17" grpId="0" animBg="1"/>
      <p:bldP spid="18" grpId="0" animBg="1"/>
      <p:bldP spid="19" grpId="0" animBg="1"/>
      <p:bldP spid="20"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7BEC15-9E44-EB0B-CEEF-E73BB7B90CAC}"/>
              </a:ext>
            </a:extLst>
          </p:cNvPr>
          <p:cNvSpPr>
            <a:spLocks noGrp="1"/>
          </p:cNvSpPr>
          <p:nvPr>
            <p:ph type="sldNum" sz="quarter" idx="10"/>
          </p:nvPr>
        </p:nvSpPr>
        <p:spPr/>
        <p:txBody>
          <a:bodyPr/>
          <a:lstStyle/>
          <a:p>
            <a:pPr>
              <a:defRPr/>
            </a:pPr>
            <a:fld id="{D68E8870-17DE-45C4-A8DD-7644B2422933}" type="slidenum">
              <a:rPr lang="en-US" smtClean="0"/>
              <a:pPr>
                <a:defRPr/>
              </a:pPr>
              <a:t>21</a:t>
            </a:fld>
            <a:endParaRPr lang="en-US"/>
          </a:p>
        </p:txBody>
      </p:sp>
      <p:sp>
        <p:nvSpPr>
          <p:cNvPr id="5" name="Title 1">
            <a:extLst>
              <a:ext uri="{FF2B5EF4-FFF2-40B4-BE49-F238E27FC236}">
                <a16:creationId xmlns:a16="http://schemas.microsoft.com/office/drawing/2014/main" id="{04EF2130-39C7-29FC-0BDE-377639893838}"/>
              </a:ext>
            </a:extLst>
          </p:cNvPr>
          <p:cNvSpPr>
            <a:spLocks noGrp="1"/>
          </p:cNvSpPr>
          <p:nvPr>
            <p:ph type="title"/>
          </p:nvPr>
        </p:nvSpPr>
        <p:spPr>
          <a:xfrm>
            <a:off x="416257" y="0"/>
            <a:ext cx="11389056" cy="795130"/>
          </a:xfrm>
        </p:spPr>
        <p:txBody>
          <a:bodyPr/>
          <a:lstStyle/>
          <a:p>
            <a:r>
              <a:rPr lang="en-US"/>
              <a:t>A Generalized Framework For Machine Learning</a:t>
            </a:r>
          </a:p>
        </p:txBody>
      </p:sp>
      <p:pic>
        <p:nvPicPr>
          <p:cNvPr id="6" name="Graphic 5" descr="Head with Gears">
            <a:extLst>
              <a:ext uri="{FF2B5EF4-FFF2-40B4-BE49-F238E27FC236}">
                <a16:creationId xmlns:a16="http://schemas.microsoft.com/office/drawing/2014/main" id="{AAE8532A-BFB1-AA24-39EB-5577E133F9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4951353" y="3610316"/>
            <a:ext cx="2289293" cy="2289293"/>
          </a:xfrm>
          <a:prstGeom prst="rect">
            <a:avLst/>
          </a:prstGeom>
        </p:spPr>
      </p:pic>
      <p:sp>
        <p:nvSpPr>
          <p:cNvPr id="7" name="Rectangle: Rounded Corners 6">
            <a:extLst>
              <a:ext uri="{FF2B5EF4-FFF2-40B4-BE49-F238E27FC236}">
                <a16:creationId xmlns:a16="http://schemas.microsoft.com/office/drawing/2014/main" id="{17B5ED94-6391-4799-55AA-4ECAE2AB7EA7}"/>
              </a:ext>
            </a:extLst>
          </p:cNvPr>
          <p:cNvSpPr/>
          <p:nvPr/>
        </p:nvSpPr>
        <p:spPr bwMode="auto">
          <a:xfrm>
            <a:off x="810072" y="4614958"/>
            <a:ext cx="2614325" cy="564596"/>
          </a:xfrm>
          <a:prstGeom prst="roundRect">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Present an input</a:t>
            </a:r>
          </a:p>
        </p:txBody>
      </p:sp>
      <p:sp>
        <p:nvSpPr>
          <p:cNvPr id="9" name="Rectangle: Rounded Corners 8">
            <a:extLst>
              <a:ext uri="{FF2B5EF4-FFF2-40B4-BE49-F238E27FC236}">
                <a16:creationId xmlns:a16="http://schemas.microsoft.com/office/drawing/2014/main" id="{7D00D1A8-2019-6408-480C-6629A41B6E4D}"/>
              </a:ext>
            </a:extLst>
          </p:cNvPr>
          <p:cNvSpPr/>
          <p:nvPr/>
        </p:nvSpPr>
        <p:spPr bwMode="auto">
          <a:xfrm>
            <a:off x="1451869" y="2864404"/>
            <a:ext cx="3087934" cy="564596"/>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Generate a response</a:t>
            </a:r>
          </a:p>
        </p:txBody>
      </p:sp>
      <p:sp>
        <p:nvSpPr>
          <p:cNvPr id="10" name="Rectangle: Rounded Corners 9">
            <a:extLst>
              <a:ext uri="{FF2B5EF4-FFF2-40B4-BE49-F238E27FC236}">
                <a16:creationId xmlns:a16="http://schemas.microsoft.com/office/drawing/2014/main" id="{5DA24A80-9FC5-B59C-78ED-AAE766851462}"/>
              </a:ext>
            </a:extLst>
          </p:cNvPr>
          <p:cNvSpPr/>
          <p:nvPr/>
        </p:nvSpPr>
        <p:spPr bwMode="auto">
          <a:xfrm>
            <a:off x="2995836" y="1547539"/>
            <a:ext cx="2683747" cy="564596"/>
          </a:xfrm>
          <a:prstGeom prst="roundRect">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Evaluate response</a:t>
            </a:r>
          </a:p>
        </p:txBody>
      </p:sp>
      <p:sp>
        <p:nvSpPr>
          <p:cNvPr id="11" name="Rectangle: Rounded Corners 10">
            <a:extLst>
              <a:ext uri="{FF2B5EF4-FFF2-40B4-BE49-F238E27FC236}">
                <a16:creationId xmlns:a16="http://schemas.microsoft.com/office/drawing/2014/main" id="{95C60FFC-2CD9-53B5-9712-69C5901A0456}"/>
              </a:ext>
            </a:extLst>
          </p:cNvPr>
          <p:cNvSpPr/>
          <p:nvPr/>
        </p:nvSpPr>
        <p:spPr bwMode="auto">
          <a:xfrm>
            <a:off x="6512419" y="1547539"/>
            <a:ext cx="3030826" cy="983160"/>
          </a:xfrm>
          <a:prstGeom prst="roundRect">
            <a:avLst/>
          </a:prstGeom>
          <a:noFill/>
          <a:ln w="38100"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Present reward (punishment) signal</a:t>
            </a:r>
          </a:p>
        </p:txBody>
      </p:sp>
      <p:sp>
        <p:nvSpPr>
          <p:cNvPr id="16" name="Rectangle: Rounded Corners 15">
            <a:extLst>
              <a:ext uri="{FF2B5EF4-FFF2-40B4-BE49-F238E27FC236}">
                <a16:creationId xmlns:a16="http://schemas.microsoft.com/office/drawing/2014/main" id="{AC405B0F-A618-5829-091E-62461BAFFAEA}"/>
              </a:ext>
            </a:extLst>
          </p:cNvPr>
          <p:cNvSpPr/>
          <p:nvPr/>
        </p:nvSpPr>
        <p:spPr bwMode="auto">
          <a:xfrm>
            <a:off x="7360667" y="3944021"/>
            <a:ext cx="3360536" cy="564596"/>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Assign credit and blame</a:t>
            </a:r>
          </a:p>
        </p:txBody>
      </p:sp>
      <p:sp>
        <p:nvSpPr>
          <p:cNvPr id="17" name="Rectangle: Rounded Corners 16">
            <a:extLst>
              <a:ext uri="{FF2B5EF4-FFF2-40B4-BE49-F238E27FC236}">
                <a16:creationId xmlns:a16="http://schemas.microsoft.com/office/drawing/2014/main" id="{A28E6C1A-D340-AFA9-9897-B9DADD0181D7}"/>
              </a:ext>
            </a:extLst>
          </p:cNvPr>
          <p:cNvSpPr/>
          <p:nvPr/>
        </p:nvSpPr>
        <p:spPr bwMode="auto">
          <a:xfrm>
            <a:off x="7528091" y="4927472"/>
            <a:ext cx="3753801" cy="869324"/>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Adjust condition-response data structures</a:t>
            </a:r>
          </a:p>
        </p:txBody>
      </p:sp>
      <p:sp>
        <p:nvSpPr>
          <p:cNvPr id="3" name="TextBox 2">
            <a:extLst>
              <a:ext uri="{FF2B5EF4-FFF2-40B4-BE49-F238E27FC236}">
                <a16:creationId xmlns:a16="http://schemas.microsoft.com/office/drawing/2014/main" id="{5C9D2E9A-055F-8870-7955-A2823F756A85}"/>
              </a:ext>
            </a:extLst>
          </p:cNvPr>
          <p:cNvSpPr txBox="1"/>
          <p:nvPr/>
        </p:nvSpPr>
        <p:spPr>
          <a:xfrm>
            <a:off x="1232621" y="2958412"/>
            <a:ext cx="7277954" cy="584775"/>
          </a:xfrm>
          <a:prstGeom prst="rect">
            <a:avLst/>
          </a:prstGeom>
          <a:noFill/>
        </p:spPr>
        <p:txBody>
          <a:bodyPr wrap="none" rtlCol="0">
            <a:spAutoFit/>
          </a:bodyPr>
          <a:lstStyle/>
          <a:p>
            <a:r>
              <a:rPr lang="en-US" b="1" i="1"/>
              <a:t>Hard (manual) work happens here</a:t>
            </a:r>
          </a:p>
        </p:txBody>
      </p:sp>
      <p:sp>
        <p:nvSpPr>
          <p:cNvPr id="4" name="TextBox 3">
            <a:extLst>
              <a:ext uri="{FF2B5EF4-FFF2-40B4-BE49-F238E27FC236}">
                <a16:creationId xmlns:a16="http://schemas.microsoft.com/office/drawing/2014/main" id="{F344A818-F744-99E1-6579-E5F873540CFE}"/>
              </a:ext>
            </a:extLst>
          </p:cNvPr>
          <p:cNvSpPr txBox="1"/>
          <p:nvPr/>
        </p:nvSpPr>
        <p:spPr>
          <a:xfrm>
            <a:off x="3721690" y="1638140"/>
            <a:ext cx="6896440" cy="584775"/>
          </a:xfrm>
          <a:prstGeom prst="rect">
            <a:avLst/>
          </a:prstGeom>
          <a:noFill/>
        </p:spPr>
        <p:txBody>
          <a:bodyPr wrap="none" rtlCol="0">
            <a:spAutoFit/>
          </a:bodyPr>
          <a:lstStyle/>
          <a:p>
            <a:r>
              <a:rPr lang="en-US" b="1" i="1">
                <a:solidFill>
                  <a:schemeClr val="accent1"/>
                </a:solidFill>
              </a:rPr>
              <a:t>“Magic” (learning) happens here</a:t>
            </a:r>
          </a:p>
        </p:txBody>
      </p:sp>
    </p:spTree>
    <p:extLst>
      <p:ext uri="{BB962C8B-B14F-4D97-AF65-F5344CB8AC3E}">
        <p14:creationId xmlns:p14="http://schemas.microsoft.com/office/powerpoint/2010/main" val="286354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xit" presetSubtype="0" fill="hold" grpId="0" nodeType="withEffect">
                                  <p:stCondLst>
                                    <p:cond delay="0"/>
                                  </p:stCondLst>
                                  <p:childTnLst>
                                    <p:animEffect transition="out" filter="fade">
                                      <p:cBhvr>
                                        <p:cTn id="6" dur="1000" accel="50000">
                                          <p:stCondLst>
                                            <p:cond delay="0"/>
                                          </p:stCondLst>
                                        </p:cTn>
                                        <p:tgtEl>
                                          <p:spTgt spid="3"/>
                                        </p:tgtEl>
                                      </p:cBhvr>
                                    </p:animEffect>
                                    <p:anim calcmode="lin" valueType="num">
                                      <p:cBhvr>
                                        <p:cTn id="7" dur="500" accel="50000">
                                          <p:stCondLst>
                                            <p:cond delay="0"/>
                                          </p:stCondLst>
                                        </p:cTn>
                                        <p:tgtEl>
                                          <p:spTgt spid="3"/>
                                        </p:tgtEl>
                                        <p:attrNameLst>
                                          <p:attrName>ppt_y</p:attrName>
                                        </p:attrNameLst>
                                      </p:cBhvr>
                                      <p:tavLst>
                                        <p:tav tm="0">
                                          <p:val>
                                            <p:strVal val="ppt_y"/>
                                          </p:val>
                                        </p:tav>
                                        <p:tav tm="100000">
                                          <p:val>
                                            <p:strVal val="ppt_y+.1"/>
                                          </p:val>
                                        </p:tav>
                                      </p:tavLst>
                                    </p:anim>
                                    <p:anim calcmode="lin" valueType="num">
                                      <p:cBhvr>
                                        <p:cTn id="8" dur="500" decel="50000">
                                          <p:stCondLst>
                                            <p:cond delay="500"/>
                                          </p:stCondLst>
                                        </p:cTn>
                                        <p:tgtEl>
                                          <p:spTgt spid="3"/>
                                        </p:tgtEl>
                                        <p:attrNameLst>
                                          <p:attrName>ppt_y</p:attrName>
                                        </p:attrNameLst>
                                      </p:cBhvr>
                                      <p:tavLst>
                                        <p:tav tm="0">
                                          <p:val>
                                            <p:strVal val="ppt_y"/>
                                          </p:val>
                                        </p:tav>
                                        <p:tav tm="100000">
                                          <p:val>
                                            <p:strVal val="ppt_y-.1"/>
                                          </p:val>
                                        </p:tav>
                                      </p:tavLst>
                                    </p:anim>
                                    <p:anim calcmode="lin" valueType="num">
                                      <p:cBhvr>
                                        <p:cTn id="9" dur="500" accel="50000">
                                          <p:stCondLst>
                                            <p:cond delay="500"/>
                                          </p:stCondLst>
                                        </p:cTn>
                                        <p:tgtEl>
                                          <p:spTgt spid="3"/>
                                        </p:tgtEl>
                                        <p:attrNameLst>
                                          <p:attrName>ppt_x</p:attrName>
                                        </p:attrNameLst>
                                      </p:cBhvr>
                                      <p:tavLst>
                                        <p:tav tm="0">
                                          <p:val>
                                            <p:strVal val="ppt_x"/>
                                          </p:val>
                                        </p:tav>
                                        <p:tav tm="100000">
                                          <p:val>
                                            <p:strVal val="ppt_x+.4"/>
                                          </p:val>
                                        </p:tav>
                                      </p:tavLst>
                                    </p:anim>
                                    <p:anim calcmode="lin" valueType="num">
                                      <p:cBhvr>
                                        <p:cTn id="10" dur="1000"/>
                                        <p:tgtEl>
                                          <p:spTgt spid="3"/>
                                        </p:tgtEl>
                                        <p:attrNameLst>
                                          <p:attrName>ppt_h</p:attrName>
                                        </p:attrNameLst>
                                      </p:cBhvr>
                                      <p:tavLst>
                                        <p:tav tm="0">
                                          <p:val>
                                            <p:strVal val="ppt_h"/>
                                          </p:val>
                                        </p:tav>
                                        <p:tav tm="100000">
                                          <p:val>
                                            <p:strVal val="ppt_h"/>
                                          </p:val>
                                        </p:tav>
                                      </p:tavLst>
                                    </p:anim>
                                    <p:anim calcmode="lin" valueType="num">
                                      <p:cBhvr>
                                        <p:cTn id="11" dur="500" accel="50000">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2" dur="500" decel="50000">
                                          <p:stCondLst>
                                            <p:cond delay="500"/>
                                          </p:stCondLst>
                                        </p:cTn>
                                        <p:tgtEl>
                                          <p:spTgt spid="3"/>
                                        </p:tgtEl>
                                        <p:attrNameLst>
                                          <p:attrName>ppt_w</p:attrName>
                                        </p:attrNameLst>
                                      </p:cBhvr>
                                      <p:tavLst>
                                        <p:tav tm="0">
                                          <p:val>
                                            <p:strVal val="ppt_w"/>
                                          </p:val>
                                        </p:tav>
                                        <p:tav tm="100000">
                                          <p:val>
                                            <p:strVal val="ppt_w/.05"/>
                                          </p:val>
                                        </p:tav>
                                      </p:tavLst>
                                    </p:anim>
                                    <p:anim calcmode="lin" valueType="num">
                                      <p:cBhvr>
                                        <p:cTn id="13" dur="500" accel="50000">
                                          <p:stCondLst>
                                            <p:cond delay="500"/>
                                          </p:stCondLst>
                                        </p:cTn>
                                        <p:tgtEl>
                                          <p:spTgt spid="3"/>
                                        </p:tgtEl>
                                        <p:attrNameLst>
                                          <p:attrName>style.rotation</p:attrName>
                                        </p:attrNameLst>
                                      </p:cBhvr>
                                      <p:tavLst>
                                        <p:tav tm="0">
                                          <p:val>
                                            <p:fltVal val="0"/>
                                          </p:val>
                                        </p:tav>
                                        <p:tav tm="100000">
                                          <p:val>
                                            <p:fltVal val="-90"/>
                                          </p:val>
                                        </p:tav>
                                      </p:tavLst>
                                    </p:anim>
                                    <p:set>
                                      <p:cBhvr>
                                        <p:cTn id="14" dur="1" fill="hold">
                                          <p:stCondLst>
                                            <p:cond delay="999"/>
                                          </p:stCondLst>
                                        </p:cTn>
                                        <p:tgtEl>
                                          <p:spTgt spid="3"/>
                                        </p:tgtEl>
                                        <p:attrNameLst>
                                          <p:attrName>style.visibility</p:attrName>
                                        </p:attrNameLst>
                                      </p:cBhvr>
                                      <p:to>
                                        <p:strVal val="hidden"/>
                                      </p:to>
                                    </p:set>
                                  </p:childTnLst>
                                </p:cTn>
                              </p:par>
                            </p:childTnLst>
                          </p:cTn>
                        </p:par>
                        <p:par>
                          <p:cTn id="15" fill="hold">
                            <p:stCondLst>
                              <p:cond delay="1000"/>
                            </p:stCondLst>
                            <p:childTnLst>
                              <p:par>
                                <p:cTn id="16" presetID="5" presetClass="exit" presetSubtype="10" fill="hold" grpId="0" nodeType="afterEffect">
                                  <p:stCondLst>
                                    <p:cond delay="0"/>
                                  </p:stCondLst>
                                  <p:childTnLst>
                                    <p:animEffect transition="out" filter="checkerboard(across)">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5" presetClass="exit" presetSubtype="10" fill="hold" grpId="0" nodeType="withEffect">
                                  <p:stCondLst>
                                    <p:cond delay="0"/>
                                  </p:stCondLst>
                                  <p:childTnLst>
                                    <p:animEffect transition="out" filter="checkerboard(across)">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par>
                                <p:cTn id="22" presetID="5" presetClass="exit" presetSubtype="10" fill="hold" grpId="0" nodeType="withEffect">
                                  <p:stCondLst>
                                    <p:cond delay="0"/>
                                  </p:stCondLst>
                                  <p:childTnLst>
                                    <p:animEffect transition="out" filter="checkerboard(across)">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childTnLst>
                          </p:cTn>
                        </p:par>
                        <p:par>
                          <p:cTn id="25" fill="hold">
                            <p:stCondLst>
                              <p:cond delay="1500"/>
                            </p:stCondLst>
                            <p:childTnLst>
                              <p:par>
                                <p:cTn id="26" presetID="5" presetClass="entr" presetSubtype="1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heckerboard(across)">
                                      <p:cBhvr>
                                        <p:cTn id="28" dur="500"/>
                                        <p:tgtEl>
                                          <p:spTgt spid="9"/>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heckerboard(across)">
                                      <p:cBhvr>
                                        <p:cTn id="31" dur="500"/>
                                        <p:tgtEl>
                                          <p:spTgt spid="16"/>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checkerboard(across)">
                                      <p:cBhvr>
                                        <p:cTn id="34" dur="500"/>
                                        <p:tgtEl>
                                          <p:spTgt spid="17"/>
                                        </p:tgtEl>
                                      </p:cBhvr>
                                    </p:animEffect>
                                  </p:childTnLst>
                                </p:cTn>
                              </p:par>
                            </p:childTnLst>
                          </p:cTn>
                        </p:par>
                        <p:par>
                          <p:cTn id="35" fill="hold">
                            <p:stCondLst>
                              <p:cond delay="2000"/>
                            </p:stCondLst>
                            <p:childTnLst>
                              <p:par>
                                <p:cTn id="36" presetID="25" presetClass="entr" presetSubtype="0" fill="hold" grpId="0" nodeType="after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41" dur="1000" fill="hold"/>
                                        <p:tgtEl>
                                          <p:spTgt spid="4"/>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6" grpId="0" animBg="1"/>
      <p:bldP spid="17" grpId="0" animBg="1"/>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83D8E-0280-F6F2-1D47-93F5BDE51F48}"/>
              </a:ext>
            </a:extLst>
          </p:cNvPr>
          <p:cNvSpPr>
            <a:spLocks noGrp="1"/>
          </p:cNvSpPr>
          <p:nvPr>
            <p:ph type="title"/>
          </p:nvPr>
        </p:nvSpPr>
        <p:spPr>
          <a:xfrm>
            <a:off x="480132" y="0"/>
            <a:ext cx="11250613" cy="795130"/>
          </a:xfrm>
        </p:spPr>
        <p:txBody>
          <a:bodyPr/>
          <a:lstStyle/>
          <a:p>
            <a:r>
              <a:rPr lang="en-US"/>
              <a:t>Understanding Learning as a Form of Search</a:t>
            </a:r>
          </a:p>
        </p:txBody>
      </p:sp>
      <p:sp>
        <p:nvSpPr>
          <p:cNvPr id="3" name="Content Placeholder 2">
            <a:extLst>
              <a:ext uri="{FF2B5EF4-FFF2-40B4-BE49-F238E27FC236}">
                <a16:creationId xmlns:a16="http://schemas.microsoft.com/office/drawing/2014/main" id="{33C08B13-5748-51D2-ECFA-1D5160A293E4}"/>
              </a:ext>
            </a:extLst>
          </p:cNvPr>
          <p:cNvSpPr>
            <a:spLocks noGrp="1"/>
          </p:cNvSpPr>
          <p:nvPr>
            <p:ph sz="quarter" idx="11"/>
          </p:nvPr>
        </p:nvSpPr>
        <p:spPr/>
        <p:txBody>
          <a:bodyPr/>
          <a:lstStyle/>
          <a:p>
            <a:r>
              <a:rPr lang="en-US" dirty="0"/>
              <a:t>The goal is to find a “good” set of condition-action patterns</a:t>
            </a:r>
          </a:p>
          <a:p>
            <a:r>
              <a:rPr lang="en-US" dirty="0"/>
              <a:t>Search process</a:t>
            </a:r>
          </a:p>
          <a:p>
            <a:pPr lvl="1"/>
            <a:r>
              <a:rPr lang="en-US" dirty="0"/>
              <a:t>Start with an initial definition of the conditions under which to generate each action</a:t>
            </a:r>
          </a:p>
          <a:p>
            <a:pPr lvl="1"/>
            <a:r>
              <a:rPr lang="en-US" dirty="0"/>
              <a:t>Repeat</a:t>
            </a:r>
          </a:p>
          <a:p>
            <a:pPr lvl="1"/>
            <a:endParaRPr lang="en-US" dirty="0"/>
          </a:p>
          <a:p>
            <a:pPr lvl="1"/>
            <a:endParaRPr lang="en-US" dirty="0"/>
          </a:p>
          <a:p>
            <a:pPr lvl="1"/>
            <a:endParaRPr lang="en-US" dirty="0"/>
          </a:p>
          <a:p>
            <a:pPr lvl="1"/>
            <a:endParaRPr lang="en-US" dirty="0"/>
          </a:p>
          <a:p>
            <a:pPr lvl="1"/>
            <a:r>
              <a:rPr lang="en-US" dirty="0"/>
              <a:t>Until some measure of quality has been achieved</a:t>
            </a:r>
          </a:p>
        </p:txBody>
      </p:sp>
      <p:sp>
        <p:nvSpPr>
          <p:cNvPr id="4" name="Slide Number Placeholder 3">
            <a:extLst>
              <a:ext uri="{FF2B5EF4-FFF2-40B4-BE49-F238E27FC236}">
                <a16:creationId xmlns:a16="http://schemas.microsoft.com/office/drawing/2014/main" id="{44B7FF93-97E0-D29D-B52D-AC9A4AA7E5B9}"/>
              </a:ext>
            </a:extLst>
          </p:cNvPr>
          <p:cNvSpPr>
            <a:spLocks noGrp="1"/>
          </p:cNvSpPr>
          <p:nvPr>
            <p:ph type="sldNum" sz="quarter" idx="10"/>
          </p:nvPr>
        </p:nvSpPr>
        <p:spPr/>
        <p:txBody>
          <a:bodyPr/>
          <a:lstStyle/>
          <a:p>
            <a:pPr>
              <a:defRPr/>
            </a:pPr>
            <a:fld id="{D68E8870-17DE-45C4-A8DD-7644B2422933}" type="slidenum">
              <a:rPr lang="en-US" smtClean="0"/>
              <a:pPr>
                <a:defRPr/>
              </a:pPr>
              <a:t>22</a:t>
            </a:fld>
            <a:endParaRPr lang="en-US"/>
          </a:p>
        </p:txBody>
      </p:sp>
      <p:pic>
        <p:nvPicPr>
          <p:cNvPr id="5" name="Picture 4">
            <a:extLst>
              <a:ext uri="{FF2B5EF4-FFF2-40B4-BE49-F238E27FC236}">
                <a16:creationId xmlns:a16="http://schemas.microsoft.com/office/drawing/2014/main" id="{0A8B429C-455B-E00C-4E42-A0E196DEA5A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432969" y="2717780"/>
            <a:ext cx="4699000" cy="1939142"/>
          </a:xfrm>
          <a:prstGeom prst="rect">
            <a:avLst/>
          </a:prstGeom>
        </p:spPr>
      </p:pic>
      <p:pic>
        <p:nvPicPr>
          <p:cNvPr id="9218" name="Picture 2" descr="Hand Drawn Circles PNGs for Free Download">
            <a:extLst>
              <a:ext uri="{FF2B5EF4-FFF2-40B4-BE49-F238E27FC236}">
                <a16:creationId xmlns:a16="http://schemas.microsoft.com/office/drawing/2014/main" id="{F7576454-3D0F-B4E5-E290-A3952ECF21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7696" y="3432372"/>
            <a:ext cx="3141663" cy="11042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D1ADC6E-739E-42A3-0628-E0ED2541B037}"/>
              </a:ext>
            </a:extLst>
          </p:cNvPr>
          <p:cNvSpPr txBox="1"/>
          <p:nvPr/>
        </p:nvSpPr>
        <p:spPr>
          <a:xfrm rot="19668722">
            <a:off x="7258050" y="4121149"/>
            <a:ext cx="4851400" cy="830997"/>
          </a:xfrm>
          <a:prstGeom prst="rect">
            <a:avLst/>
          </a:prstGeom>
          <a:noFill/>
        </p:spPr>
        <p:txBody>
          <a:bodyPr wrap="square" rtlCol="0">
            <a:spAutoFit/>
          </a:bodyPr>
          <a:lstStyle/>
          <a:p>
            <a:r>
              <a:rPr lang="en-US" sz="2400" i="1"/>
              <a:t>Search through the space of possible condition-action pairings</a:t>
            </a:r>
          </a:p>
        </p:txBody>
      </p:sp>
    </p:spTree>
    <p:extLst>
      <p:ext uri="{BB962C8B-B14F-4D97-AF65-F5344CB8AC3E}">
        <p14:creationId xmlns:p14="http://schemas.microsoft.com/office/powerpoint/2010/main" val="250059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down)">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500"/>
                            </p:stCondLst>
                            <p:childTnLst>
                              <p:par>
                                <p:cTn id="25" presetID="22" presetClass="entr" presetSubtype="4" fill="hold" nodeType="after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wipe(down)">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9218"/>
                                        </p:tgtEl>
                                        <p:attrNameLst>
                                          <p:attrName>style.visibility</p:attrName>
                                        </p:attrNameLst>
                                      </p:cBhvr>
                                      <p:to>
                                        <p:strVal val="visible"/>
                                      </p:to>
                                    </p:set>
                                    <p:animEffect transition="in" filter="wheel(1)">
                                      <p:cBhvr>
                                        <p:cTn id="32" dur="2000"/>
                                        <p:tgtEl>
                                          <p:spTgt spid="9218"/>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2A4AF-D12D-1F65-9ADF-577C3EE6BE8F}"/>
              </a:ext>
            </a:extLst>
          </p:cNvPr>
          <p:cNvSpPr>
            <a:spLocks noGrp="1"/>
          </p:cNvSpPr>
          <p:nvPr>
            <p:ph type="title"/>
          </p:nvPr>
        </p:nvSpPr>
        <p:spPr>
          <a:xfrm>
            <a:off x="480132" y="0"/>
            <a:ext cx="11250613" cy="795130"/>
          </a:xfrm>
        </p:spPr>
        <p:txBody>
          <a:bodyPr/>
          <a:lstStyle/>
          <a:p>
            <a:r>
              <a:rPr lang="en-US"/>
              <a:t>Supervised Concept Learning: A Simple Example</a:t>
            </a:r>
          </a:p>
        </p:txBody>
      </p:sp>
      <p:sp>
        <p:nvSpPr>
          <p:cNvPr id="3" name="Content Placeholder 2">
            <a:extLst>
              <a:ext uri="{FF2B5EF4-FFF2-40B4-BE49-F238E27FC236}">
                <a16:creationId xmlns:a16="http://schemas.microsoft.com/office/drawing/2014/main" id="{97548B61-6F2F-6830-7BA7-D2BF0B4DBAE5}"/>
              </a:ext>
            </a:extLst>
          </p:cNvPr>
          <p:cNvSpPr>
            <a:spLocks noGrp="1"/>
          </p:cNvSpPr>
          <p:nvPr>
            <p:ph sz="quarter" idx="11"/>
          </p:nvPr>
        </p:nvSpPr>
        <p:spPr/>
        <p:txBody>
          <a:bodyPr/>
          <a:lstStyle/>
          <a:p>
            <a:r>
              <a:rPr lang="en-US" dirty="0"/>
              <a:t>Assume we are learning a concept that has only two descriptive features</a:t>
            </a:r>
          </a:p>
          <a:p>
            <a:pPr lvl="1"/>
            <a:r>
              <a:rPr lang="en-US" dirty="0"/>
              <a:t>The input language consists of X and Y coordinates in a coordinate system</a:t>
            </a:r>
          </a:p>
          <a:p>
            <a:r>
              <a:rPr lang="en-US" dirty="0"/>
              <a:t>The “target concept” is some shape</a:t>
            </a:r>
          </a:p>
          <a:p>
            <a:pPr lvl="1"/>
            <a:r>
              <a:rPr lang="en-US" dirty="0"/>
              <a:t>Output language is “positive” or “negative”</a:t>
            </a:r>
          </a:p>
          <a:p>
            <a:pPr lvl="2"/>
            <a:r>
              <a:rPr lang="en-US" dirty="0"/>
              <a:t>Positive examples are inside the shape</a:t>
            </a:r>
          </a:p>
          <a:p>
            <a:pPr lvl="2"/>
            <a:r>
              <a:rPr lang="en-US" dirty="0"/>
              <a:t>Negative examples are outside the shape</a:t>
            </a:r>
          </a:p>
          <a:p>
            <a:r>
              <a:rPr lang="en-US" dirty="0"/>
              <a:t>Based on input examples, can we learn what the “correct” shape is?</a:t>
            </a:r>
          </a:p>
        </p:txBody>
      </p:sp>
      <p:sp>
        <p:nvSpPr>
          <p:cNvPr id="4" name="Slide Number Placeholder 3">
            <a:extLst>
              <a:ext uri="{FF2B5EF4-FFF2-40B4-BE49-F238E27FC236}">
                <a16:creationId xmlns:a16="http://schemas.microsoft.com/office/drawing/2014/main" id="{45D153E9-6CB2-3715-3912-019494CD7C0E}"/>
              </a:ext>
            </a:extLst>
          </p:cNvPr>
          <p:cNvSpPr>
            <a:spLocks noGrp="1"/>
          </p:cNvSpPr>
          <p:nvPr>
            <p:ph type="sldNum" sz="quarter" idx="10"/>
          </p:nvPr>
        </p:nvSpPr>
        <p:spPr/>
        <p:txBody>
          <a:bodyPr/>
          <a:lstStyle/>
          <a:p>
            <a:pPr>
              <a:defRPr/>
            </a:pPr>
            <a:fld id="{D68E8870-17DE-45C4-A8DD-7644B2422933}" type="slidenum">
              <a:rPr lang="en-US" smtClean="0"/>
              <a:pPr>
                <a:defRPr/>
              </a:pPr>
              <a:t>23</a:t>
            </a:fld>
            <a:endParaRPr lang="en-US"/>
          </a:p>
        </p:txBody>
      </p:sp>
    </p:spTree>
    <p:extLst>
      <p:ext uri="{BB962C8B-B14F-4D97-AF65-F5344CB8AC3E}">
        <p14:creationId xmlns:p14="http://schemas.microsoft.com/office/powerpoint/2010/main" val="214158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down)">
                                      <p:cBhvr>
                                        <p:cTn id="21" dur="500"/>
                                        <p:tgtEl>
                                          <p:spTgt spid="3">
                                            <p:txEl>
                                              <p:pRg st="4" end="4"/>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down)">
                                      <p:cBhvr>
                                        <p:cTn id="24" dur="500"/>
                                        <p:tgtEl>
                                          <p:spTgt spid="3">
                                            <p:txEl>
                                              <p:pRg st="5" end="5"/>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down)">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213FB02-1D39-CC6C-982C-F286B3DAD1ED}"/>
              </a:ext>
            </a:extLst>
          </p:cNvPr>
          <p:cNvSpPr txBox="1"/>
          <p:nvPr/>
        </p:nvSpPr>
        <p:spPr>
          <a:xfrm>
            <a:off x="5970743" y="1637916"/>
            <a:ext cx="364202" cy="523220"/>
          </a:xfrm>
          <a:prstGeom prst="rect">
            <a:avLst/>
          </a:prstGeom>
          <a:noFill/>
        </p:spPr>
        <p:txBody>
          <a:bodyPr wrap="none" rtlCol="0">
            <a:spAutoFit/>
          </a:bodyPr>
          <a:lstStyle/>
          <a:p>
            <a:r>
              <a:rPr lang="en-US" sz="2800"/>
              <a:t>_</a:t>
            </a:r>
          </a:p>
        </p:txBody>
      </p:sp>
      <p:sp>
        <p:nvSpPr>
          <p:cNvPr id="10" name="TextBox 9">
            <a:extLst>
              <a:ext uri="{FF2B5EF4-FFF2-40B4-BE49-F238E27FC236}">
                <a16:creationId xmlns:a16="http://schemas.microsoft.com/office/drawing/2014/main" id="{DB44F611-3FA0-7209-EC0C-1541AF643ACE}"/>
              </a:ext>
            </a:extLst>
          </p:cNvPr>
          <p:cNvSpPr txBox="1"/>
          <p:nvPr/>
        </p:nvSpPr>
        <p:spPr>
          <a:xfrm>
            <a:off x="4321234" y="3965200"/>
            <a:ext cx="364202" cy="523220"/>
          </a:xfrm>
          <a:prstGeom prst="rect">
            <a:avLst/>
          </a:prstGeom>
          <a:noFill/>
        </p:spPr>
        <p:txBody>
          <a:bodyPr wrap="none" rtlCol="0">
            <a:spAutoFit/>
          </a:bodyPr>
          <a:lstStyle/>
          <a:p>
            <a:r>
              <a:rPr lang="en-US" sz="2800"/>
              <a:t>+</a:t>
            </a:r>
          </a:p>
        </p:txBody>
      </p:sp>
      <p:sp>
        <p:nvSpPr>
          <p:cNvPr id="11" name="TextBox 10">
            <a:extLst>
              <a:ext uri="{FF2B5EF4-FFF2-40B4-BE49-F238E27FC236}">
                <a16:creationId xmlns:a16="http://schemas.microsoft.com/office/drawing/2014/main" id="{1F9A8EE2-BFAB-3ADE-45A6-8B52F3113A60}"/>
              </a:ext>
            </a:extLst>
          </p:cNvPr>
          <p:cNvSpPr txBox="1"/>
          <p:nvPr/>
        </p:nvSpPr>
        <p:spPr>
          <a:xfrm>
            <a:off x="4455221" y="2381858"/>
            <a:ext cx="364202" cy="523220"/>
          </a:xfrm>
          <a:prstGeom prst="rect">
            <a:avLst/>
          </a:prstGeom>
          <a:noFill/>
        </p:spPr>
        <p:txBody>
          <a:bodyPr wrap="none" rtlCol="0">
            <a:spAutoFit/>
          </a:bodyPr>
          <a:lstStyle/>
          <a:p>
            <a:r>
              <a:rPr lang="en-US" sz="2800"/>
              <a:t>+</a:t>
            </a:r>
          </a:p>
        </p:txBody>
      </p:sp>
      <p:sp>
        <p:nvSpPr>
          <p:cNvPr id="12" name="TextBox 11">
            <a:extLst>
              <a:ext uri="{FF2B5EF4-FFF2-40B4-BE49-F238E27FC236}">
                <a16:creationId xmlns:a16="http://schemas.microsoft.com/office/drawing/2014/main" id="{15950882-51D3-10FC-0448-5F9568664119}"/>
              </a:ext>
            </a:extLst>
          </p:cNvPr>
          <p:cNvSpPr txBox="1"/>
          <p:nvPr/>
        </p:nvSpPr>
        <p:spPr>
          <a:xfrm>
            <a:off x="5835793" y="2494126"/>
            <a:ext cx="364202" cy="523220"/>
          </a:xfrm>
          <a:prstGeom prst="rect">
            <a:avLst/>
          </a:prstGeom>
          <a:noFill/>
        </p:spPr>
        <p:txBody>
          <a:bodyPr wrap="none" rtlCol="0">
            <a:spAutoFit/>
          </a:bodyPr>
          <a:lstStyle/>
          <a:p>
            <a:r>
              <a:rPr lang="en-US" sz="2800"/>
              <a:t>+</a:t>
            </a:r>
          </a:p>
        </p:txBody>
      </p:sp>
      <p:sp>
        <p:nvSpPr>
          <p:cNvPr id="13" name="TextBox 12">
            <a:extLst>
              <a:ext uri="{FF2B5EF4-FFF2-40B4-BE49-F238E27FC236}">
                <a16:creationId xmlns:a16="http://schemas.microsoft.com/office/drawing/2014/main" id="{B84C93B7-D879-7040-B650-13DEBB019B22}"/>
              </a:ext>
            </a:extLst>
          </p:cNvPr>
          <p:cNvSpPr txBox="1"/>
          <p:nvPr/>
        </p:nvSpPr>
        <p:spPr>
          <a:xfrm>
            <a:off x="4895623" y="2383396"/>
            <a:ext cx="364202" cy="523220"/>
          </a:xfrm>
          <a:prstGeom prst="rect">
            <a:avLst/>
          </a:prstGeom>
          <a:noFill/>
        </p:spPr>
        <p:txBody>
          <a:bodyPr wrap="none" rtlCol="0">
            <a:spAutoFit/>
          </a:bodyPr>
          <a:lstStyle/>
          <a:p>
            <a:r>
              <a:rPr lang="en-US" sz="2800"/>
              <a:t>+</a:t>
            </a:r>
          </a:p>
        </p:txBody>
      </p:sp>
      <p:sp>
        <p:nvSpPr>
          <p:cNvPr id="14" name="TextBox 13">
            <a:extLst>
              <a:ext uri="{FF2B5EF4-FFF2-40B4-BE49-F238E27FC236}">
                <a16:creationId xmlns:a16="http://schemas.microsoft.com/office/drawing/2014/main" id="{C6BDDD50-63E2-2150-D17C-747DC8EBA580}"/>
              </a:ext>
            </a:extLst>
          </p:cNvPr>
          <p:cNvSpPr txBox="1"/>
          <p:nvPr/>
        </p:nvSpPr>
        <p:spPr>
          <a:xfrm>
            <a:off x="3886568" y="3680772"/>
            <a:ext cx="364202" cy="523220"/>
          </a:xfrm>
          <a:prstGeom prst="rect">
            <a:avLst/>
          </a:prstGeom>
          <a:noFill/>
        </p:spPr>
        <p:txBody>
          <a:bodyPr wrap="none" rtlCol="0">
            <a:spAutoFit/>
          </a:bodyPr>
          <a:lstStyle/>
          <a:p>
            <a:r>
              <a:rPr lang="en-US" sz="2800"/>
              <a:t>+</a:t>
            </a:r>
          </a:p>
        </p:txBody>
      </p:sp>
      <p:sp>
        <p:nvSpPr>
          <p:cNvPr id="15" name="TextBox 14">
            <a:extLst>
              <a:ext uri="{FF2B5EF4-FFF2-40B4-BE49-F238E27FC236}">
                <a16:creationId xmlns:a16="http://schemas.microsoft.com/office/drawing/2014/main" id="{AFF119E4-FA45-FFB9-0821-65B4E851997D}"/>
              </a:ext>
            </a:extLst>
          </p:cNvPr>
          <p:cNvSpPr txBox="1"/>
          <p:nvPr/>
        </p:nvSpPr>
        <p:spPr>
          <a:xfrm>
            <a:off x="3804632" y="4083894"/>
            <a:ext cx="364202" cy="523220"/>
          </a:xfrm>
          <a:prstGeom prst="rect">
            <a:avLst/>
          </a:prstGeom>
          <a:noFill/>
        </p:spPr>
        <p:txBody>
          <a:bodyPr wrap="none" rtlCol="0">
            <a:spAutoFit/>
          </a:bodyPr>
          <a:lstStyle/>
          <a:p>
            <a:r>
              <a:rPr lang="en-US" sz="2800"/>
              <a:t>+</a:t>
            </a:r>
          </a:p>
        </p:txBody>
      </p:sp>
      <p:sp>
        <p:nvSpPr>
          <p:cNvPr id="16" name="TextBox 15">
            <a:extLst>
              <a:ext uri="{FF2B5EF4-FFF2-40B4-BE49-F238E27FC236}">
                <a16:creationId xmlns:a16="http://schemas.microsoft.com/office/drawing/2014/main" id="{0F794A99-F856-128B-1D1F-70FBAC0AB936}"/>
              </a:ext>
            </a:extLst>
          </p:cNvPr>
          <p:cNvSpPr txBox="1"/>
          <p:nvPr/>
        </p:nvSpPr>
        <p:spPr>
          <a:xfrm>
            <a:off x="3789475" y="3040620"/>
            <a:ext cx="364202" cy="523220"/>
          </a:xfrm>
          <a:prstGeom prst="rect">
            <a:avLst/>
          </a:prstGeom>
          <a:noFill/>
        </p:spPr>
        <p:txBody>
          <a:bodyPr wrap="none" rtlCol="0">
            <a:spAutoFit/>
          </a:bodyPr>
          <a:lstStyle/>
          <a:p>
            <a:r>
              <a:rPr lang="en-US" sz="2800"/>
              <a:t>+</a:t>
            </a:r>
          </a:p>
        </p:txBody>
      </p:sp>
      <p:sp>
        <p:nvSpPr>
          <p:cNvPr id="17" name="TextBox 16">
            <a:extLst>
              <a:ext uri="{FF2B5EF4-FFF2-40B4-BE49-F238E27FC236}">
                <a16:creationId xmlns:a16="http://schemas.microsoft.com/office/drawing/2014/main" id="{0097B245-239E-4047-4F8F-0EF518DC9237}"/>
              </a:ext>
            </a:extLst>
          </p:cNvPr>
          <p:cNvSpPr txBox="1"/>
          <p:nvPr/>
        </p:nvSpPr>
        <p:spPr>
          <a:xfrm>
            <a:off x="3886568" y="2400468"/>
            <a:ext cx="364202" cy="523220"/>
          </a:xfrm>
          <a:prstGeom prst="rect">
            <a:avLst/>
          </a:prstGeom>
          <a:noFill/>
        </p:spPr>
        <p:txBody>
          <a:bodyPr wrap="none" rtlCol="0">
            <a:spAutoFit/>
          </a:bodyPr>
          <a:lstStyle/>
          <a:p>
            <a:r>
              <a:rPr lang="en-US" sz="2800"/>
              <a:t>+</a:t>
            </a:r>
          </a:p>
        </p:txBody>
      </p:sp>
      <p:sp>
        <p:nvSpPr>
          <p:cNvPr id="18" name="TextBox 17">
            <a:extLst>
              <a:ext uri="{FF2B5EF4-FFF2-40B4-BE49-F238E27FC236}">
                <a16:creationId xmlns:a16="http://schemas.microsoft.com/office/drawing/2014/main" id="{7FF25576-1D85-E817-1BF9-EA2B437C46F1}"/>
              </a:ext>
            </a:extLst>
          </p:cNvPr>
          <p:cNvSpPr txBox="1"/>
          <p:nvPr/>
        </p:nvSpPr>
        <p:spPr>
          <a:xfrm>
            <a:off x="6759677" y="2415216"/>
            <a:ext cx="364202" cy="523220"/>
          </a:xfrm>
          <a:prstGeom prst="rect">
            <a:avLst/>
          </a:prstGeom>
          <a:noFill/>
        </p:spPr>
        <p:txBody>
          <a:bodyPr wrap="none" rtlCol="0">
            <a:spAutoFit/>
          </a:bodyPr>
          <a:lstStyle/>
          <a:p>
            <a:r>
              <a:rPr lang="en-US" sz="2800"/>
              <a:t>+</a:t>
            </a:r>
          </a:p>
        </p:txBody>
      </p:sp>
      <p:sp>
        <p:nvSpPr>
          <p:cNvPr id="19" name="TextBox 18">
            <a:extLst>
              <a:ext uri="{FF2B5EF4-FFF2-40B4-BE49-F238E27FC236}">
                <a16:creationId xmlns:a16="http://schemas.microsoft.com/office/drawing/2014/main" id="{2F2B3C82-8675-4BFA-AC3C-A2B617DDAF1A}"/>
              </a:ext>
            </a:extLst>
          </p:cNvPr>
          <p:cNvSpPr txBox="1"/>
          <p:nvPr/>
        </p:nvSpPr>
        <p:spPr>
          <a:xfrm>
            <a:off x="6152844" y="2814478"/>
            <a:ext cx="364202" cy="523220"/>
          </a:xfrm>
          <a:prstGeom prst="rect">
            <a:avLst/>
          </a:prstGeom>
          <a:noFill/>
        </p:spPr>
        <p:txBody>
          <a:bodyPr wrap="none" rtlCol="0">
            <a:spAutoFit/>
          </a:bodyPr>
          <a:lstStyle/>
          <a:p>
            <a:r>
              <a:rPr lang="en-US" sz="2800"/>
              <a:t>+</a:t>
            </a:r>
          </a:p>
        </p:txBody>
      </p:sp>
      <p:sp>
        <p:nvSpPr>
          <p:cNvPr id="20" name="TextBox 19">
            <a:extLst>
              <a:ext uri="{FF2B5EF4-FFF2-40B4-BE49-F238E27FC236}">
                <a16:creationId xmlns:a16="http://schemas.microsoft.com/office/drawing/2014/main" id="{57A9E642-69A9-D227-4619-8F6D4C4D702F}"/>
              </a:ext>
            </a:extLst>
          </p:cNvPr>
          <p:cNvSpPr txBox="1"/>
          <p:nvPr/>
        </p:nvSpPr>
        <p:spPr>
          <a:xfrm>
            <a:off x="5728087" y="4272458"/>
            <a:ext cx="364202" cy="523220"/>
          </a:xfrm>
          <a:prstGeom prst="rect">
            <a:avLst/>
          </a:prstGeom>
          <a:noFill/>
        </p:spPr>
        <p:txBody>
          <a:bodyPr wrap="none" rtlCol="0">
            <a:spAutoFit/>
          </a:bodyPr>
          <a:lstStyle/>
          <a:p>
            <a:r>
              <a:rPr lang="en-US" sz="2800"/>
              <a:t>+</a:t>
            </a:r>
          </a:p>
        </p:txBody>
      </p:sp>
      <p:sp>
        <p:nvSpPr>
          <p:cNvPr id="21" name="TextBox 20">
            <a:extLst>
              <a:ext uri="{FF2B5EF4-FFF2-40B4-BE49-F238E27FC236}">
                <a16:creationId xmlns:a16="http://schemas.microsoft.com/office/drawing/2014/main" id="{E44E943E-043A-F349-4EFF-9E8ED7C0094E}"/>
              </a:ext>
            </a:extLst>
          </p:cNvPr>
          <p:cNvSpPr txBox="1"/>
          <p:nvPr/>
        </p:nvSpPr>
        <p:spPr>
          <a:xfrm>
            <a:off x="5399712" y="3745861"/>
            <a:ext cx="364202" cy="523220"/>
          </a:xfrm>
          <a:prstGeom prst="rect">
            <a:avLst/>
          </a:prstGeom>
          <a:noFill/>
        </p:spPr>
        <p:txBody>
          <a:bodyPr wrap="none" rtlCol="0">
            <a:spAutoFit/>
          </a:bodyPr>
          <a:lstStyle/>
          <a:p>
            <a:r>
              <a:rPr lang="en-US" sz="2800"/>
              <a:t>+</a:t>
            </a:r>
          </a:p>
        </p:txBody>
      </p:sp>
      <p:sp>
        <p:nvSpPr>
          <p:cNvPr id="25" name="TextBox 24">
            <a:extLst>
              <a:ext uri="{FF2B5EF4-FFF2-40B4-BE49-F238E27FC236}">
                <a16:creationId xmlns:a16="http://schemas.microsoft.com/office/drawing/2014/main" id="{11C45496-2ABF-C577-AE01-2ED231096D1E}"/>
              </a:ext>
            </a:extLst>
          </p:cNvPr>
          <p:cNvSpPr txBox="1"/>
          <p:nvPr/>
        </p:nvSpPr>
        <p:spPr>
          <a:xfrm>
            <a:off x="4745991" y="3129110"/>
            <a:ext cx="364202" cy="523220"/>
          </a:xfrm>
          <a:prstGeom prst="rect">
            <a:avLst/>
          </a:prstGeom>
          <a:noFill/>
        </p:spPr>
        <p:txBody>
          <a:bodyPr wrap="none" rtlCol="0">
            <a:spAutoFit/>
          </a:bodyPr>
          <a:lstStyle/>
          <a:p>
            <a:r>
              <a:rPr lang="en-US" sz="2800"/>
              <a:t>+</a:t>
            </a:r>
          </a:p>
        </p:txBody>
      </p:sp>
      <p:sp>
        <p:nvSpPr>
          <p:cNvPr id="26" name="TextBox 25">
            <a:extLst>
              <a:ext uri="{FF2B5EF4-FFF2-40B4-BE49-F238E27FC236}">
                <a16:creationId xmlns:a16="http://schemas.microsoft.com/office/drawing/2014/main" id="{B711EAB9-4C1D-3149-3C23-0AADED3BAA62}"/>
              </a:ext>
            </a:extLst>
          </p:cNvPr>
          <p:cNvSpPr txBox="1"/>
          <p:nvPr/>
        </p:nvSpPr>
        <p:spPr>
          <a:xfrm>
            <a:off x="3223731" y="1548922"/>
            <a:ext cx="364202" cy="523220"/>
          </a:xfrm>
          <a:prstGeom prst="rect">
            <a:avLst/>
          </a:prstGeom>
          <a:noFill/>
        </p:spPr>
        <p:txBody>
          <a:bodyPr wrap="none" rtlCol="0">
            <a:spAutoFit/>
          </a:bodyPr>
          <a:lstStyle/>
          <a:p>
            <a:r>
              <a:rPr lang="en-US" sz="2800"/>
              <a:t>_</a:t>
            </a:r>
          </a:p>
        </p:txBody>
      </p:sp>
      <p:sp>
        <p:nvSpPr>
          <p:cNvPr id="27" name="TextBox 26">
            <a:extLst>
              <a:ext uri="{FF2B5EF4-FFF2-40B4-BE49-F238E27FC236}">
                <a16:creationId xmlns:a16="http://schemas.microsoft.com/office/drawing/2014/main" id="{E3499C49-6FDA-01C6-0A52-E016C671C424}"/>
              </a:ext>
            </a:extLst>
          </p:cNvPr>
          <p:cNvSpPr txBox="1"/>
          <p:nvPr/>
        </p:nvSpPr>
        <p:spPr>
          <a:xfrm>
            <a:off x="3634432" y="5456517"/>
            <a:ext cx="364202" cy="523220"/>
          </a:xfrm>
          <a:prstGeom prst="rect">
            <a:avLst/>
          </a:prstGeom>
          <a:noFill/>
        </p:spPr>
        <p:txBody>
          <a:bodyPr wrap="none" rtlCol="0">
            <a:spAutoFit/>
          </a:bodyPr>
          <a:lstStyle/>
          <a:p>
            <a:r>
              <a:rPr lang="en-US" sz="2800"/>
              <a:t>_</a:t>
            </a:r>
          </a:p>
        </p:txBody>
      </p:sp>
      <p:sp>
        <p:nvSpPr>
          <p:cNvPr id="28" name="TextBox 27">
            <a:extLst>
              <a:ext uri="{FF2B5EF4-FFF2-40B4-BE49-F238E27FC236}">
                <a16:creationId xmlns:a16="http://schemas.microsoft.com/office/drawing/2014/main" id="{086C0A8B-3B47-3142-D306-787991FFEC08}"/>
              </a:ext>
            </a:extLst>
          </p:cNvPr>
          <p:cNvSpPr txBox="1"/>
          <p:nvPr/>
        </p:nvSpPr>
        <p:spPr>
          <a:xfrm>
            <a:off x="3587933" y="5209749"/>
            <a:ext cx="364202" cy="523220"/>
          </a:xfrm>
          <a:prstGeom prst="rect">
            <a:avLst/>
          </a:prstGeom>
          <a:noFill/>
        </p:spPr>
        <p:txBody>
          <a:bodyPr wrap="none" rtlCol="0">
            <a:spAutoFit/>
          </a:bodyPr>
          <a:lstStyle/>
          <a:p>
            <a:r>
              <a:rPr lang="en-US" sz="2800"/>
              <a:t>_</a:t>
            </a:r>
          </a:p>
        </p:txBody>
      </p:sp>
      <p:sp>
        <p:nvSpPr>
          <p:cNvPr id="29" name="TextBox 28">
            <a:extLst>
              <a:ext uri="{FF2B5EF4-FFF2-40B4-BE49-F238E27FC236}">
                <a16:creationId xmlns:a16="http://schemas.microsoft.com/office/drawing/2014/main" id="{267D07AE-273F-CD1A-C9E5-228F39F68379}"/>
              </a:ext>
            </a:extLst>
          </p:cNvPr>
          <p:cNvSpPr txBox="1"/>
          <p:nvPr/>
        </p:nvSpPr>
        <p:spPr>
          <a:xfrm>
            <a:off x="4110087" y="5448468"/>
            <a:ext cx="364202" cy="523220"/>
          </a:xfrm>
          <a:prstGeom prst="rect">
            <a:avLst/>
          </a:prstGeom>
          <a:noFill/>
        </p:spPr>
        <p:txBody>
          <a:bodyPr wrap="none" rtlCol="0">
            <a:spAutoFit/>
          </a:bodyPr>
          <a:lstStyle/>
          <a:p>
            <a:r>
              <a:rPr lang="en-US" sz="2800"/>
              <a:t>_</a:t>
            </a:r>
          </a:p>
        </p:txBody>
      </p:sp>
      <p:sp>
        <p:nvSpPr>
          <p:cNvPr id="30" name="TextBox 29">
            <a:extLst>
              <a:ext uri="{FF2B5EF4-FFF2-40B4-BE49-F238E27FC236}">
                <a16:creationId xmlns:a16="http://schemas.microsoft.com/office/drawing/2014/main" id="{5C40E0F2-4CE9-B6C3-5410-3BF5CBA7E952}"/>
              </a:ext>
            </a:extLst>
          </p:cNvPr>
          <p:cNvSpPr txBox="1"/>
          <p:nvPr/>
        </p:nvSpPr>
        <p:spPr>
          <a:xfrm>
            <a:off x="7123227" y="1970906"/>
            <a:ext cx="364202" cy="523220"/>
          </a:xfrm>
          <a:prstGeom prst="rect">
            <a:avLst/>
          </a:prstGeom>
          <a:noFill/>
        </p:spPr>
        <p:txBody>
          <a:bodyPr wrap="none" rtlCol="0">
            <a:spAutoFit/>
          </a:bodyPr>
          <a:lstStyle/>
          <a:p>
            <a:r>
              <a:rPr lang="en-US" sz="2800"/>
              <a:t>_</a:t>
            </a:r>
          </a:p>
        </p:txBody>
      </p:sp>
      <p:sp>
        <p:nvSpPr>
          <p:cNvPr id="31" name="TextBox 30">
            <a:extLst>
              <a:ext uri="{FF2B5EF4-FFF2-40B4-BE49-F238E27FC236}">
                <a16:creationId xmlns:a16="http://schemas.microsoft.com/office/drawing/2014/main" id="{9D5C9F9D-982D-7FBF-8FE7-6D91F9A4E9A6}"/>
              </a:ext>
            </a:extLst>
          </p:cNvPr>
          <p:cNvSpPr txBox="1"/>
          <p:nvPr/>
        </p:nvSpPr>
        <p:spPr>
          <a:xfrm>
            <a:off x="6607277" y="1918918"/>
            <a:ext cx="364202" cy="523220"/>
          </a:xfrm>
          <a:prstGeom prst="rect">
            <a:avLst/>
          </a:prstGeom>
          <a:noFill/>
        </p:spPr>
        <p:txBody>
          <a:bodyPr wrap="none" rtlCol="0">
            <a:spAutoFit/>
          </a:bodyPr>
          <a:lstStyle/>
          <a:p>
            <a:r>
              <a:rPr lang="en-US" sz="2800"/>
              <a:t>_</a:t>
            </a:r>
          </a:p>
        </p:txBody>
      </p:sp>
      <p:sp>
        <p:nvSpPr>
          <p:cNvPr id="32" name="TextBox 31">
            <a:extLst>
              <a:ext uri="{FF2B5EF4-FFF2-40B4-BE49-F238E27FC236}">
                <a16:creationId xmlns:a16="http://schemas.microsoft.com/office/drawing/2014/main" id="{52D401A1-C26F-2ED7-F798-99D16BE6C24C}"/>
              </a:ext>
            </a:extLst>
          </p:cNvPr>
          <p:cNvSpPr txBox="1"/>
          <p:nvPr/>
        </p:nvSpPr>
        <p:spPr>
          <a:xfrm>
            <a:off x="7434427" y="2263871"/>
            <a:ext cx="364202" cy="523220"/>
          </a:xfrm>
          <a:prstGeom prst="rect">
            <a:avLst/>
          </a:prstGeom>
          <a:noFill/>
        </p:spPr>
        <p:txBody>
          <a:bodyPr wrap="none" rtlCol="0">
            <a:spAutoFit/>
          </a:bodyPr>
          <a:lstStyle/>
          <a:p>
            <a:r>
              <a:rPr lang="en-US" sz="2800"/>
              <a:t>_</a:t>
            </a:r>
          </a:p>
        </p:txBody>
      </p:sp>
      <p:sp>
        <p:nvSpPr>
          <p:cNvPr id="33" name="TextBox 32">
            <a:extLst>
              <a:ext uri="{FF2B5EF4-FFF2-40B4-BE49-F238E27FC236}">
                <a16:creationId xmlns:a16="http://schemas.microsoft.com/office/drawing/2014/main" id="{D15E6AE4-E0E3-D05E-7631-9CD043C7BED9}"/>
              </a:ext>
            </a:extLst>
          </p:cNvPr>
          <p:cNvSpPr txBox="1"/>
          <p:nvPr/>
        </p:nvSpPr>
        <p:spPr>
          <a:xfrm>
            <a:off x="7417355" y="1977681"/>
            <a:ext cx="364202" cy="523220"/>
          </a:xfrm>
          <a:prstGeom prst="rect">
            <a:avLst/>
          </a:prstGeom>
          <a:noFill/>
        </p:spPr>
        <p:txBody>
          <a:bodyPr wrap="none" rtlCol="0">
            <a:spAutoFit/>
          </a:bodyPr>
          <a:lstStyle/>
          <a:p>
            <a:r>
              <a:rPr lang="en-US" sz="2800"/>
              <a:t>_</a:t>
            </a:r>
          </a:p>
        </p:txBody>
      </p:sp>
      <p:sp>
        <p:nvSpPr>
          <p:cNvPr id="34" name="TextBox 33">
            <a:extLst>
              <a:ext uri="{FF2B5EF4-FFF2-40B4-BE49-F238E27FC236}">
                <a16:creationId xmlns:a16="http://schemas.microsoft.com/office/drawing/2014/main" id="{C2D616E8-A079-F1EC-0EDF-932A0977D115}"/>
              </a:ext>
            </a:extLst>
          </p:cNvPr>
          <p:cNvSpPr txBox="1"/>
          <p:nvPr/>
        </p:nvSpPr>
        <p:spPr>
          <a:xfrm>
            <a:off x="7411229" y="2562101"/>
            <a:ext cx="364202" cy="523220"/>
          </a:xfrm>
          <a:prstGeom prst="rect">
            <a:avLst/>
          </a:prstGeom>
          <a:noFill/>
        </p:spPr>
        <p:txBody>
          <a:bodyPr wrap="none" rtlCol="0">
            <a:spAutoFit/>
          </a:bodyPr>
          <a:lstStyle/>
          <a:p>
            <a:r>
              <a:rPr lang="en-US" sz="2800"/>
              <a:t>_</a:t>
            </a:r>
          </a:p>
        </p:txBody>
      </p:sp>
      <p:sp>
        <p:nvSpPr>
          <p:cNvPr id="35" name="TextBox 34">
            <a:extLst>
              <a:ext uri="{FF2B5EF4-FFF2-40B4-BE49-F238E27FC236}">
                <a16:creationId xmlns:a16="http://schemas.microsoft.com/office/drawing/2014/main" id="{70AF6270-553B-F8F6-A178-3DCF113256C5}"/>
              </a:ext>
            </a:extLst>
          </p:cNvPr>
          <p:cNvSpPr txBox="1"/>
          <p:nvPr/>
        </p:nvSpPr>
        <p:spPr>
          <a:xfrm>
            <a:off x="6847122" y="5448468"/>
            <a:ext cx="364202" cy="523220"/>
          </a:xfrm>
          <a:prstGeom prst="rect">
            <a:avLst/>
          </a:prstGeom>
          <a:noFill/>
        </p:spPr>
        <p:txBody>
          <a:bodyPr wrap="none" rtlCol="0">
            <a:spAutoFit/>
          </a:bodyPr>
          <a:lstStyle/>
          <a:p>
            <a:r>
              <a:rPr lang="en-US" sz="2800"/>
              <a:t>_</a:t>
            </a:r>
          </a:p>
        </p:txBody>
      </p:sp>
      <p:sp>
        <p:nvSpPr>
          <p:cNvPr id="36" name="TextBox 35">
            <a:extLst>
              <a:ext uri="{FF2B5EF4-FFF2-40B4-BE49-F238E27FC236}">
                <a16:creationId xmlns:a16="http://schemas.microsoft.com/office/drawing/2014/main" id="{F51C4AC0-9FD7-24D3-1173-EFBF1632417C}"/>
              </a:ext>
            </a:extLst>
          </p:cNvPr>
          <p:cNvSpPr txBox="1"/>
          <p:nvPr/>
        </p:nvSpPr>
        <p:spPr>
          <a:xfrm>
            <a:off x="7569958" y="3060159"/>
            <a:ext cx="364202" cy="523220"/>
          </a:xfrm>
          <a:prstGeom prst="rect">
            <a:avLst/>
          </a:prstGeom>
          <a:noFill/>
        </p:spPr>
        <p:txBody>
          <a:bodyPr wrap="none" rtlCol="0">
            <a:spAutoFit/>
          </a:bodyPr>
          <a:lstStyle/>
          <a:p>
            <a:r>
              <a:rPr lang="en-US" sz="2800"/>
              <a:t>_</a:t>
            </a:r>
          </a:p>
        </p:txBody>
      </p:sp>
      <p:sp>
        <p:nvSpPr>
          <p:cNvPr id="37" name="TextBox 36">
            <a:extLst>
              <a:ext uri="{FF2B5EF4-FFF2-40B4-BE49-F238E27FC236}">
                <a16:creationId xmlns:a16="http://schemas.microsoft.com/office/drawing/2014/main" id="{C72F7183-EC9A-B16B-5721-ACF1DC4C4F85}"/>
              </a:ext>
            </a:extLst>
          </p:cNvPr>
          <p:cNvSpPr txBox="1"/>
          <p:nvPr/>
        </p:nvSpPr>
        <p:spPr>
          <a:xfrm>
            <a:off x="7258829" y="5678420"/>
            <a:ext cx="364202" cy="523220"/>
          </a:xfrm>
          <a:prstGeom prst="rect">
            <a:avLst/>
          </a:prstGeom>
          <a:noFill/>
        </p:spPr>
        <p:txBody>
          <a:bodyPr wrap="none" rtlCol="0">
            <a:spAutoFit/>
          </a:bodyPr>
          <a:lstStyle/>
          <a:p>
            <a:r>
              <a:rPr lang="en-US" sz="2800"/>
              <a:t>_</a:t>
            </a:r>
          </a:p>
        </p:txBody>
      </p:sp>
      <p:sp>
        <p:nvSpPr>
          <p:cNvPr id="38" name="TextBox 37">
            <a:extLst>
              <a:ext uri="{FF2B5EF4-FFF2-40B4-BE49-F238E27FC236}">
                <a16:creationId xmlns:a16="http://schemas.microsoft.com/office/drawing/2014/main" id="{BA86CD14-F1E3-AE2F-0E88-89791EB88729}"/>
              </a:ext>
            </a:extLst>
          </p:cNvPr>
          <p:cNvSpPr txBox="1"/>
          <p:nvPr/>
        </p:nvSpPr>
        <p:spPr>
          <a:xfrm>
            <a:off x="5217611" y="6222609"/>
            <a:ext cx="364202" cy="523220"/>
          </a:xfrm>
          <a:prstGeom prst="rect">
            <a:avLst/>
          </a:prstGeom>
          <a:noFill/>
        </p:spPr>
        <p:txBody>
          <a:bodyPr wrap="none" rtlCol="0">
            <a:spAutoFit/>
          </a:bodyPr>
          <a:lstStyle/>
          <a:p>
            <a:r>
              <a:rPr lang="en-US" sz="2800"/>
              <a:t>_</a:t>
            </a:r>
          </a:p>
        </p:txBody>
      </p:sp>
      <p:sp>
        <p:nvSpPr>
          <p:cNvPr id="39" name="TextBox 38">
            <a:extLst>
              <a:ext uri="{FF2B5EF4-FFF2-40B4-BE49-F238E27FC236}">
                <a16:creationId xmlns:a16="http://schemas.microsoft.com/office/drawing/2014/main" id="{A3548C31-0AC5-D88D-1A19-C49A0A6E3F7E}"/>
              </a:ext>
            </a:extLst>
          </p:cNvPr>
          <p:cNvSpPr txBox="1"/>
          <p:nvPr/>
        </p:nvSpPr>
        <p:spPr>
          <a:xfrm>
            <a:off x="7451992" y="5057288"/>
            <a:ext cx="364202" cy="523220"/>
          </a:xfrm>
          <a:prstGeom prst="rect">
            <a:avLst/>
          </a:prstGeom>
          <a:noFill/>
        </p:spPr>
        <p:txBody>
          <a:bodyPr wrap="none" rtlCol="0">
            <a:spAutoFit/>
          </a:bodyPr>
          <a:lstStyle/>
          <a:p>
            <a:r>
              <a:rPr lang="en-US" sz="2800"/>
              <a:t>_</a:t>
            </a:r>
          </a:p>
        </p:txBody>
      </p:sp>
      <p:sp>
        <p:nvSpPr>
          <p:cNvPr id="40" name="TextBox 39">
            <a:extLst>
              <a:ext uri="{FF2B5EF4-FFF2-40B4-BE49-F238E27FC236}">
                <a16:creationId xmlns:a16="http://schemas.microsoft.com/office/drawing/2014/main" id="{72067449-78F6-57A9-0D0E-2B2A94600C53}"/>
              </a:ext>
            </a:extLst>
          </p:cNvPr>
          <p:cNvSpPr txBox="1"/>
          <p:nvPr/>
        </p:nvSpPr>
        <p:spPr>
          <a:xfrm>
            <a:off x="7451992" y="5263827"/>
            <a:ext cx="364202" cy="523220"/>
          </a:xfrm>
          <a:prstGeom prst="rect">
            <a:avLst/>
          </a:prstGeom>
          <a:noFill/>
        </p:spPr>
        <p:txBody>
          <a:bodyPr wrap="none" rtlCol="0">
            <a:spAutoFit/>
          </a:bodyPr>
          <a:lstStyle/>
          <a:p>
            <a:r>
              <a:rPr lang="en-US" sz="2800"/>
              <a:t>_</a:t>
            </a:r>
          </a:p>
        </p:txBody>
      </p:sp>
      <p:sp>
        <p:nvSpPr>
          <p:cNvPr id="41" name="TextBox 40">
            <a:extLst>
              <a:ext uri="{FF2B5EF4-FFF2-40B4-BE49-F238E27FC236}">
                <a16:creationId xmlns:a16="http://schemas.microsoft.com/office/drawing/2014/main" id="{39C630FF-74F1-B5CF-7E5C-29B6AD1E98F9}"/>
              </a:ext>
            </a:extLst>
          </p:cNvPr>
          <p:cNvSpPr txBox="1"/>
          <p:nvPr/>
        </p:nvSpPr>
        <p:spPr>
          <a:xfrm>
            <a:off x="7417355" y="4740607"/>
            <a:ext cx="364202" cy="523220"/>
          </a:xfrm>
          <a:prstGeom prst="rect">
            <a:avLst/>
          </a:prstGeom>
          <a:noFill/>
        </p:spPr>
        <p:txBody>
          <a:bodyPr wrap="none" rtlCol="0">
            <a:spAutoFit/>
          </a:bodyPr>
          <a:lstStyle/>
          <a:p>
            <a:r>
              <a:rPr lang="en-US" sz="2800"/>
              <a:t>_</a:t>
            </a:r>
          </a:p>
        </p:txBody>
      </p:sp>
      <p:sp>
        <p:nvSpPr>
          <p:cNvPr id="42" name="TextBox 41">
            <a:extLst>
              <a:ext uri="{FF2B5EF4-FFF2-40B4-BE49-F238E27FC236}">
                <a16:creationId xmlns:a16="http://schemas.microsoft.com/office/drawing/2014/main" id="{DEF34C69-E0CB-385B-A2E4-16BE46F15187}"/>
              </a:ext>
            </a:extLst>
          </p:cNvPr>
          <p:cNvSpPr txBox="1"/>
          <p:nvPr/>
        </p:nvSpPr>
        <p:spPr>
          <a:xfrm>
            <a:off x="7569755" y="4893007"/>
            <a:ext cx="364202" cy="523220"/>
          </a:xfrm>
          <a:prstGeom prst="rect">
            <a:avLst/>
          </a:prstGeom>
          <a:noFill/>
        </p:spPr>
        <p:txBody>
          <a:bodyPr wrap="none" rtlCol="0">
            <a:spAutoFit/>
          </a:bodyPr>
          <a:lstStyle/>
          <a:p>
            <a:r>
              <a:rPr lang="en-US" sz="2800"/>
              <a:t>_</a:t>
            </a:r>
          </a:p>
        </p:txBody>
      </p:sp>
      <p:sp>
        <p:nvSpPr>
          <p:cNvPr id="43" name="TextBox 42">
            <a:extLst>
              <a:ext uri="{FF2B5EF4-FFF2-40B4-BE49-F238E27FC236}">
                <a16:creationId xmlns:a16="http://schemas.microsoft.com/office/drawing/2014/main" id="{FABF6CD2-C40D-FDC1-03E1-A6C092920E77}"/>
              </a:ext>
            </a:extLst>
          </p:cNvPr>
          <p:cNvSpPr txBox="1"/>
          <p:nvPr/>
        </p:nvSpPr>
        <p:spPr>
          <a:xfrm>
            <a:off x="3522366" y="4826875"/>
            <a:ext cx="364202" cy="523220"/>
          </a:xfrm>
          <a:prstGeom prst="rect">
            <a:avLst/>
          </a:prstGeom>
          <a:noFill/>
        </p:spPr>
        <p:txBody>
          <a:bodyPr wrap="none" rtlCol="0">
            <a:spAutoFit/>
          </a:bodyPr>
          <a:lstStyle/>
          <a:p>
            <a:r>
              <a:rPr lang="en-US" sz="2800"/>
              <a:t>_</a:t>
            </a:r>
          </a:p>
        </p:txBody>
      </p:sp>
      <p:sp>
        <p:nvSpPr>
          <p:cNvPr id="44" name="TextBox 43">
            <a:extLst>
              <a:ext uri="{FF2B5EF4-FFF2-40B4-BE49-F238E27FC236}">
                <a16:creationId xmlns:a16="http://schemas.microsoft.com/office/drawing/2014/main" id="{DF8328AA-E9F0-DEDB-09D9-EF213A23AD9D}"/>
              </a:ext>
            </a:extLst>
          </p:cNvPr>
          <p:cNvSpPr txBox="1"/>
          <p:nvPr/>
        </p:nvSpPr>
        <p:spPr>
          <a:xfrm>
            <a:off x="3567593" y="5020776"/>
            <a:ext cx="364202" cy="523220"/>
          </a:xfrm>
          <a:prstGeom prst="rect">
            <a:avLst/>
          </a:prstGeom>
          <a:noFill/>
        </p:spPr>
        <p:txBody>
          <a:bodyPr wrap="none" rtlCol="0">
            <a:spAutoFit/>
          </a:bodyPr>
          <a:lstStyle/>
          <a:p>
            <a:r>
              <a:rPr lang="en-US" sz="2800"/>
              <a:t>_</a:t>
            </a:r>
          </a:p>
        </p:txBody>
      </p:sp>
      <p:sp>
        <p:nvSpPr>
          <p:cNvPr id="45" name="TextBox 44">
            <a:extLst>
              <a:ext uri="{FF2B5EF4-FFF2-40B4-BE49-F238E27FC236}">
                <a16:creationId xmlns:a16="http://schemas.microsoft.com/office/drawing/2014/main" id="{81D56C76-8C2A-B3F0-02A7-10BA3BFAFC30}"/>
              </a:ext>
            </a:extLst>
          </p:cNvPr>
          <p:cNvSpPr txBox="1"/>
          <p:nvPr/>
        </p:nvSpPr>
        <p:spPr>
          <a:xfrm>
            <a:off x="3523278" y="3234521"/>
            <a:ext cx="364202" cy="523220"/>
          </a:xfrm>
          <a:prstGeom prst="rect">
            <a:avLst/>
          </a:prstGeom>
          <a:noFill/>
        </p:spPr>
        <p:txBody>
          <a:bodyPr wrap="none" rtlCol="0">
            <a:spAutoFit/>
          </a:bodyPr>
          <a:lstStyle/>
          <a:p>
            <a:r>
              <a:rPr lang="en-US" sz="2800"/>
              <a:t>_</a:t>
            </a:r>
          </a:p>
        </p:txBody>
      </p:sp>
      <p:sp>
        <p:nvSpPr>
          <p:cNvPr id="46" name="TextBox 45">
            <a:extLst>
              <a:ext uri="{FF2B5EF4-FFF2-40B4-BE49-F238E27FC236}">
                <a16:creationId xmlns:a16="http://schemas.microsoft.com/office/drawing/2014/main" id="{5B0E66C1-875F-9CDE-6354-73552271BA0D}"/>
              </a:ext>
            </a:extLst>
          </p:cNvPr>
          <p:cNvSpPr txBox="1"/>
          <p:nvPr/>
        </p:nvSpPr>
        <p:spPr>
          <a:xfrm>
            <a:off x="3704467" y="1964757"/>
            <a:ext cx="364202" cy="523220"/>
          </a:xfrm>
          <a:prstGeom prst="rect">
            <a:avLst/>
          </a:prstGeom>
          <a:noFill/>
        </p:spPr>
        <p:txBody>
          <a:bodyPr wrap="none" rtlCol="0">
            <a:spAutoFit/>
          </a:bodyPr>
          <a:lstStyle/>
          <a:p>
            <a:r>
              <a:rPr lang="en-US" sz="2800"/>
              <a:t>_</a:t>
            </a:r>
          </a:p>
        </p:txBody>
      </p:sp>
      <p:sp>
        <p:nvSpPr>
          <p:cNvPr id="47" name="TextBox 46">
            <a:extLst>
              <a:ext uri="{FF2B5EF4-FFF2-40B4-BE49-F238E27FC236}">
                <a16:creationId xmlns:a16="http://schemas.microsoft.com/office/drawing/2014/main" id="{01543F1F-975E-2D19-9910-A17EA6067B4C}"/>
              </a:ext>
            </a:extLst>
          </p:cNvPr>
          <p:cNvSpPr txBox="1"/>
          <p:nvPr/>
        </p:nvSpPr>
        <p:spPr>
          <a:xfrm>
            <a:off x="5499407" y="2006184"/>
            <a:ext cx="364202" cy="523220"/>
          </a:xfrm>
          <a:prstGeom prst="rect">
            <a:avLst/>
          </a:prstGeom>
          <a:noFill/>
        </p:spPr>
        <p:txBody>
          <a:bodyPr wrap="none" rtlCol="0">
            <a:spAutoFit/>
          </a:bodyPr>
          <a:lstStyle/>
          <a:p>
            <a:r>
              <a:rPr lang="en-US" sz="2800"/>
              <a:t>_</a:t>
            </a:r>
          </a:p>
        </p:txBody>
      </p:sp>
      <p:sp>
        <p:nvSpPr>
          <p:cNvPr id="48" name="TextBox 47">
            <a:extLst>
              <a:ext uri="{FF2B5EF4-FFF2-40B4-BE49-F238E27FC236}">
                <a16:creationId xmlns:a16="http://schemas.microsoft.com/office/drawing/2014/main" id="{C772B222-74C2-26B3-9D25-3F363B057E47}"/>
              </a:ext>
            </a:extLst>
          </p:cNvPr>
          <p:cNvSpPr txBox="1"/>
          <p:nvPr/>
        </p:nvSpPr>
        <p:spPr>
          <a:xfrm>
            <a:off x="4022734" y="1991796"/>
            <a:ext cx="364202" cy="523220"/>
          </a:xfrm>
          <a:prstGeom prst="rect">
            <a:avLst/>
          </a:prstGeom>
          <a:noFill/>
        </p:spPr>
        <p:txBody>
          <a:bodyPr wrap="none" rtlCol="0">
            <a:spAutoFit/>
          </a:bodyPr>
          <a:lstStyle/>
          <a:p>
            <a:r>
              <a:rPr lang="en-US" sz="2800"/>
              <a:t>_</a:t>
            </a:r>
          </a:p>
        </p:txBody>
      </p:sp>
      <p:sp>
        <p:nvSpPr>
          <p:cNvPr id="2" name="Title 1">
            <a:extLst>
              <a:ext uri="{FF2B5EF4-FFF2-40B4-BE49-F238E27FC236}">
                <a16:creationId xmlns:a16="http://schemas.microsoft.com/office/drawing/2014/main" id="{32ED6D07-25AE-5622-385D-FB18422D79CE}"/>
              </a:ext>
            </a:extLst>
          </p:cNvPr>
          <p:cNvSpPr txBox="1">
            <a:spLocks/>
          </p:cNvSpPr>
          <p:nvPr/>
        </p:nvSpPr>
        <p:spPr>
          <a:xfrm>
            <a:off x="480132" y="0"/>
            <a:ext cx="11250613"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a:t>First Set of Training Examples</a:t>
            </a:r>
          </a:p>
        </p:txBody>
      </p:sp>
      <p:sp>
        <p:nvSpPr>
          <p:cNvPr id="3" name="TextBox 2">
            <a:extLst>
              <a:ext uri="{FF2B5EF4-FFF2-40B4-BE49-F238E27FC236}">
                <a16:creationId xmlns:a16="http://schemas.microsoft.com/office/drawing/2014/main" id="{FFEC822C-3E6B-FCA2-6700-C5D32E1A511B}"/>
              </a:ext>
            </a:extLst>
          </p:cNvPr>
          <p:cNvSpPr txBox="1"/>
          <p:nvPr/>
        </p:nvSpPr>
        <p:spPr>
          <a:xfrm rot="19836137">
            <a:off x="7300892" y="4701736"/>
            <a:ext cx="4855432" cy="584775"/>
          </a:xfrm>
          <a:prstGeom prst="rect">
            <a:avLst/>
          </a:prstGeom>
          <a:noFill/>
        </p:spPr>
        <p:txBody>
          <a:bodyPr wrap="none" rtlCol="0">
            <a:spAutoFit/>
          </a:bodyPr>
          <a:lstStyle/>
          <a:p>
            <a:r>
              <a:rPr lang="en-US"/>
              <a:t>What is the target shape?</a:t>
            </a:r>
          </a:p>
        </p:txBody>
      </p:sp>
      <p:sp>
        <p:nvSpPr>
          <p:cNvPr id="4" name="Slide Number Placeholder 3">
            <a:extLst>
              <a:ext uri="{FF2B5EF4-FFF2-40B4-BE49-F238E27FC236}">
                <a16:creationId xmlns:a16="http://schemas.microsoft.com/office/drawing/2014/main" id="{8AB6134F-8C96-706F-5C6C-D3F7F5AEF061}"/>
              </a:ext>
            </a:extLst>
          </p:cNvPr>
          <p:cNvSpPr>
            <a:spLocks noGrp="1"/>
          </p:cNvSpPr>
          <p:nvPr>
            <p:ph type="sldNum" sz="quarter" idx="12"/>
          </p:nvPr>
        </p:nvSpPr>
        <p:spPr/>
        <p:txBody>
          <a:bodyPr/>
          <a:lstStyle/>
          <a:p>
            <a:fld id="{F50C34D6-9C94-4266-916D-D8A5C4A50DEE}" type="slidenum">
              <a:rPr lang="en-US" smtClean="0"/>
              <a:t>24</a:t>
            </a:fld>
            <a:endParaRPr lang="en-US"/>
          </a:p>
        </p:txBody>
      </p:sp>
    </p:spTree>
    <p:extLst>
      <p:ext uri="{BB962C8B-B14F-4D97-AF65-F5344CB8AC3E}">
        <p14:creationId xmlns:p14="http://schemas.microsoft.com/office/powerpoint/2010/main" val="61067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100"/>
                                  </p:stCondLst>
                                  <p:childTnLst>
                                    <p:set>
                                      <p:cBhvr>
                                        <p:cTn id="20" dur="1" fill="hold">
                                          <p:stCondLst>
                                            <p:cond delay="0"/>
                                          </p:stCondLst>
                                        </p:cTn>
                                        <p:tgtEl>
                                          <p:spTgt spid="17"/>
                                        </p:tgtEl>
                                        <p:attrNameLst>
                                          <p:attrName>style.visibility</p:attrName>
                                        </p:attrNameLst>
                                      </p:cBhvr>
                                      <p:to>
                                        <p:strVal val="visible"/>
                                      </p:to>
                                    </p:set>
                                  </p:childTnLst>
                                </p:cTn>
                              </p:par>
                            </p:childTnLst>
                          </p:cTn>
                        </p:par>
                        <p:par>
                          <p:cTn id="21" fill="hold">
                            <p:stCondLst>
                              <p:cond delay="100"/>
                            </p:stCondLst>
                            <p:childTnLst>
                              <p:par>
                                <p:cTn id="22" presetID="1" presetClass="entr" presetSubtype="0" fill="hold" grpId="0" nodeType="afterEffect">
                                  <p:stCondLst>
                                    <p:cond delay="100"/>
                                  </p:stCondLst>
                                  <p:childTnLst>
                                    <p:set>
                                      <p:cBhvr>
                                        <p:cTn id="23" dur="1" fill="hold">
                                          <p:stCondLst>
                                            <p:cond delay="0"/>
                                          </p:stCondLst>
                                        </p:cTn>
                                        <p:tgtEl>
                                          <p:spTgt spid="33"/>
                                        </p:tgtEl>
                                        <p:attrNameLst>
                                          <p:attrName>style.visibility</p:attrName>
                                        </p:attrNameLst>
                                      </p:cBhvr>
                                      <p:to>
                                        <p:strVal val="visible"/>
                                      </p:to>
                                    </p:set>
                                  </p:childTnLst>
                                </p:cTn>
                              </p:par>
                            </p:childTnLst>
                          </p:cTn>
                        </p:par>
                        <p:par>
                          <p:cTn id="24" fill="hold">
                            <p:stCondLst>
                              <p:cond delay="200"/>
                            </p:stCondLst>
                            <p:childTnLst>
                              <p:par>
                                <p:cTn id="25" presetID="1" presetClass="entr" presetSubtype="0" fill="hold" grpId="0" nodeType="afterEffect">
                                  <p:stCondLst>
                                    <p:cond delay="100"/>
                                  </p:stCondLst>
                                  <p:childTnLst>
                                    <p:set>
                                      <p:cBhvr>
                                        <p:cTn id="26" dur="1" fill="hold">
                                          <p:stCondLst>
                                            <p:cond delay="0"/>
                                          </p:stCondLst>
                                        </p:cTn>
                                        <p:tgtEl>
                                          <p:spTgt spid="27"/>
                                        </p:tgtEl>
                                        <p:attrNameLst>
                                          <p:attrName>style.visibility</p:attrName>
                                        </p:attrNameLst>
                                      </p:cBhvr>
                                      <p:to>
                                        <p:strVal val="visible"/>
                                      </p:to>
                                    </p:set>
                                  </p:childTnLst>
                                </p:cTn>
                              </p:par>
                            </p:childTnLst>
                          </p:cTn>
                        </p:par>
                        <p:par>
                          <p:cTn id="27" fill="hold">
                            <p:stCondLst>
                              <p:cond delay="300"/>
                            </p:stCondLst>
                            <p:childTnLst>
                              <p:par>
                                <p:cTn id="28" presetID="1" presetClass="entr" presetSubtype="0" fill="hold" grpId="0" nodeType="afterEffect">
                                  <p:stCondLst>
                                    <p:cond delay="100"/>
                                  </p:stCondLst>
                                  <p:childTnLst>
                                    <p:set>
                                      <p:cBhvr>
                                        <p:cTn id="29" dur="1" fill="hold">
                                          <p:stCondLst>
                                            <p:cond delay="0"/>
                                          </p:stCondLst>
                                        </p:cTn>
                                        <p:tgtEl>
                                          <p:spTgt spid="10"/>
                                        </p:tgtEl>
                                        <p:attrNameLst>
                                          <p:attrName>style.visibility</p:attrName>
                                        </p:attrNameLst>
                                      </p:cBhvr>
                                      <p:to>
                                        <p:strVal val="visible"/>
                                      </p:to>
                                    </p:set>
                                  </p:childTnLst>
                                </p:cTn>
                              </p:par>
                            </p:childTnLst>
                          </p:cTn>
                        </p:par>
                        <p:par>
                          <p:cTn id="30" fill="hold">
                            <p:stCondLst>
                              <p:cond delay="400"/>
                            </p:stCondLst>
                            <p:childTnLst>
                              <p:par>
                                <p:cTn id="31" presetID="1" presetClass="entr" presetSubtype="0" fill="hold" grpId="0" nodeType="afterEffect">
                                  <p:stCondLst>
                                    <p:cond delay="100"/>
                                  </p:stCondLst>
                                  <p:childTnLst>
                                    <p:set>
                                      <p:cBhvr>
                                        <p:cTn id="32" dur="1" fill="hold">
                                          <p:stCondLst>
                                            <p:cond delay="0"/>
                                          </p:stCondLst>
                                        </p:cTn>
                                        <p:tgtEl>
                                          <p:spTgt spid="42"/>
                                        </p:tgtEl>
                                        <p:attrNameLst>
                                          <p:attrName>style.visibility</p:attrName>
                                        </p:attrNameLst>
                                      </p:cBhvr>
                                      <p:to>
                                        <p:strVal val="visible"/>
                                      </p:to>
                                    </p:set>
                                  </p:childTnLst>
                                </p:cTn>
                              </p:par>
                            </p:childTnLst>
                          </p:cTn>
                        </p:par>
                        <p:par>
                          <p:cTn id="33" fill="hold">
                            <p:stCondLst>
                              <p:cond delay="500"/>
                            </p:stCondLst>
                            <p:childTnLst>
                              <p:par>
                                <p:cTn id="34" presetID="1" presetClass="entr" presetSubtype="0" fill="hold" grpId="0" nodeType="afterEffect">
                                  <p:stCondLst>
                                    <p:cond delay="100"/>
                                  </p:stCondLst>
                                  <p:childTnLst>
                                    <p:set>
                                      <p:cBhvr>
                                        <p:cTn id="35" dur="1" fill="hold">
                                          <p:stCondLst>
                                            <p:cond delay="0"/>
                                          </p:stCondLst>
                                        </p:cTn>
                                        <p:tgtEl>
                                          <p:spTgt spid="13"/>
                                        </p:tgtEl>
                                        <p:attrNameLst>
                                          <p:attrName>style.visibility</p:attrName>
                                        </p:attrNameLst>
                                      </p:cBhvr>
                                      <p:to>
                                        <p:strVal val="visible"/>
                                      </p:to>
                                    </p:set>
                                  </p:childTnLst>
                                </p:cTn>
                              </p:par>
                            </p:childTnLst>
                          </p:cTn>
                        </p:par>
                        <p:par>
                          <p:cTn id="36" fill="hold">
                            <p:stCondLst>
                              <p:cond delay="600"/>
                            </p:stCondLst>
                            <p:childTnLst>
                              <p:par>
                                <p:cTn id="37" presetID="1" presetClass="entr" presetSubtype="0" fill="hold" grpId="0" nodeType="afterEffect">
                                  <p:stCondLst>
                                    <p:cond delay="100"/>
                                  </p:stCondLst>
                                  <p:childTnLst>
                                    <p:set>
                                      <p:cBhvr>
                                        <p:cTn id="38" dur="1" fill="hold">
                                          <p:stCondLst>
                                            <p:cond delay="0"/>
                                          </p:stCondLst>
                                        </p:cTn>
                                        <p:tgtEl>
                                          <p:spTgt spid="19"/>
                                        </p:tgtEl>
                                        <p:attrNameLst>
                                          <p:attrName>style.visibility</p:attrName>
                                        </p:attrNameLst>
                                      </p:cBhvr>
                                      <p:to>
                                        <p:strVal val="visible"/>
                                      </p:to>
                                    </p:set>
                                  </p:childTnLst>
                                </p:cTn>
                              </p:par>
                            </p:childTnLst>
                          </p:cTn>
                        </p:par>
                        <p:par>
                          <p:cTn id="39" fill="hold">
                            <p:stCondLst>
                              <p:cond delay="700"/>
                            </p:stCondLst>
                            <p:childTnLst>
                              <p:par>
                                <p:cTn id="40" presetID="1" presetClass="entr" presetSubtype="0" fill="hold" grpId="0" nodeType="afterEffect">
                                  <p:stCondLst>
                                    <p:cond delay="100"/>
                                  </p:stCondLst>
                                  <p:childTnLst>
                                    <p:set>
                                      <p:cBhvr>
                                        <p:cTn id="41" dur="1" fill="hold">
                                          <p:stCondLst>
                                            <p:cond delay="0"/>
                                          </p:stCondLst>
                                        </p:cTn>
                                        <p:tgtEl>
                                          <p:spTgt spid="35"/>
                                        </p:tgtEl>
                                        <p:attrNameLst>
                                          <p:attrName>style.visibility</p:attrName>
                                        </p:attrNameLst>
                                      </p:cBhvr>
                                      <p:to>
                                        <p:strVal val="visible"/>
                                      </p:to>
                                    </p:set>
                                  </p:childTnLst>
                                </p:cTn>
                              </p:par>
                            </p:childTnLst>
                          </p:cTn>
                        </p:par>
                        <p:par>
                          <p:cTn id="42" fill="hold">
                            <p:stCondLst>
                              <p:cond delay="800"/>
                            </p:stCondLst>
                            <p:childTnLst>
                              <p:par>
                                <p:cTn id="43" presetID="1" presetClass="entr" presetSubtype="0" fill="hold" grpId="0" nodeType="afterEffect">
                                  <p:stCondLst>
                                    <p:cond delay="10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100"/>
                                  </p:stCondLst>
                                  <p:childTnLst>
                                    <p:set>
                                      <p:cBhvr>
                                        <p:cTn id="48" dur="1" fill="hold">
                                          <p:stCondLst>
                                            <p:cond delay="0"/>
                                          </p:stCondLst>
                                        </p:cTn>
                                        <p:tgtEl>
                                          <p:spTgt spid="48"/>
                                        </p:tgtEl>
                                        <p:attrNameLst>
                                          <p:attrName>style.visibility</p:attrName>
                                        </p:attrNameLst>
                                      </p:cBhvr>
                                      <p:to>
                                        <p:strVal val="visible"/>
                                      </p:to>
                                    </p:set>
                                  </p:childTnLst>
                                </p:cTn>
                              </p:par>
                            </p:childTnLst>
                          </p:cTn>
                        </p:par>
                        <p:par>
                          <p:cTn id="49" fill="hold">
                            <p:stCondLst>
                              <p:cond delay="100"/>
                            </p:stCondLst>
                            <p:childTnLst>
                              <p:par>
                                <p:cTn id="50" presetID="1" presetClass="entr" presetSubtype="0" fill="hold" grpId="0" nodeType="afterEffect">
                                  <p:stCondLst>
                                    <p:cond delay="100"/>
                                  </p:stCondLst>
                                  <p:childTnLst>
                                    <p:set>
                                      <p:cBhvr>
                                        <p:cTn id="51" dur="1" fill="hold">
                                          <p:stCondLst>
                                            <p:cond delay="0"/>
                                          </p:stCondLst>
                                        </p:cTn>
                                        <p:tgtEl>
                                          <p:spTgt spid="46"/>
                                        </p:tgtEl>
                                        <p:attrNameLst>
                                          <p:attrName>style.visibility</p:attrName>
                                        </p:attrNameLst>
                                      </p:cBhvr>
                                      <p:to>
                                        <p:strVal val="visible"/>
                                      </p:to>
                                    </p:set>
                                  </p:childTnLst>
                                </p:cTn>
                              </p:par>
                            </p:childTnLst>
                          </p:cTn>
                        </p:par>
                        <p:par>
                          <p:cTn id="52" fill="hold">
                            <p:stCondLst>
                              <p:cond delay="200"/>
                            </p:stCondLst>
                            <p:childTnLst>
                              <p:par>
                                <p:cTn id="53" presetID="1" presetClass="entr" presetSubtype="0" fill="hold" grpId="0" nodeType="afterEffect">
                                  <p:stCondLst>
                                    <p:cond delay="10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p:stCondLst>
                              <p:cond delay="300"/>
                            </p:stCondLst>
                            <p:childTnLst>
                              <p:par>
                                <p:cTn id="56" presetID="1" presetClass="entr" presetSubtype="0" fill="hold" grpId="0" nodeType="afterEffect">
                                  <p:stCondLst>
                                    <p:cond delay="100"/>
                                  </p:stCondLst>
                                  <p:childTnLst>
                                    <p:set>
                                      <p:cBhvr>
                                        <p:cTn id="57" dur="1" fill="hold">
                                          <p:stCondLst>
                                            <p:cond delay="0"/>
                                          </p:stCondLst>
                                        </p:cTn>
                                        <p:tgtEl>
                                          <p:spTgt spid="47"/>
                                        </p:tgtEl>
                                        <p:attrNameLst>
                                          <p:attrName>style.visibility</p:attrName>
                                        </p:attrNameLst>
                                      </p:cBhvr>
                                      <p:to>
                                        <p:strVal val="visible"/>
                                      </p:to>
                                    </p:set>
                                  </p:childTnLst>
                                </p:cTn>
                              </p:par>
                            </p:childTnLst>
                          </p:cTn>
                        </p:par>
                        <p:par>
                          <p:cTn id="58" fill="hold">
                            <p:stCondLst>
                              <p:cond delay="400"/>
                            </p:stCondLst>
                            <p:childTnLst>
                              <p:par>
                                <p:cTn id="59" presetID="1" presetClass="entr" presetSubtype="0" fill="hold" grpId="0" nodeType="afterEffect">
                                  <p:stCondLst>
                                    <p:cond delay="100"/>
                                  </p:stCondLst>
                                  <p:childTnLst>
                                    <p:set>
                                      <p:cBhvr>
                                        <p:cTn id="60" dur="1" fill="hold">
                                          <p:stCondLst>
                                            <p:cond delay="0"/>
                                          </p:stCondLst>
                                        </p:cTn>
                                        <p:tgtEl>
                                          <p:spTgt spid="7"/>
                                        </p:tgtEl>
                                        <p:attrNameLst>
                                          <p:attrName>style.visibility</p:attrName>
                                        </p:attrNameLst>
                                      </p:cBhvr>
                                      <p:to>
                                        <p:strVal val="visible"/>
                                      </p:to>
                                    </p:set>
                                  </p:childTnLst>
                                </p:cTn>
                              </p:par>
                            </p:childTnLst>
                          </p:cTn>
                        </p:par>
                        <p:par>
                          <p:cTn id="61" fill="hold">
                            <p:stCondLst>
                              <p:cond delay="500"/>
                            </p:stCondLst>
                            <p:childTnLst>
                              <p:par>
                                <p:cTn id="62" presetID="1" presetClass="entr" presetSubtype="0" fill="hold" grpId="0" nodeType="afterEffect">
                                  <p:stCondLst>
                                    <p:cond delay="100"/>
                                  </p:stCondLst>
                                  <p:childTnLst>
                                    <p:set>
                                      <p:cBhvr>
                                        <p:cTn id="63" dur="1" fill="hold">
                                          <p:stCondLst>
                                            <p:cond delay="0"/>
                                          </p:stCondLst>
                                        </p:cTn>
                                        <p:tgtEl>
                                          <p:spTgt spid="31"/>
                                        </p:tgtEl>
                                        <p:attrNameLst>
                                          <p:attrName>style.visibility</p:attrName>
                                        </p:attrNameLst>
                                      </p:cBhvr>
                                      <p:to>
                                        <p:strVal val="visible"/>
                                      </p:to>
                                    </p:set>
                                  </p:childTnLst>
                                </p:cTn>
                              </p:par>
                            </p:childTnLst>
                          </p:cTn>
                        </p:par>
                        <p:par>
                          <p:cTn id="64" fill="hold">
                            <p:stCondLst>
                              <p:cond delay="600"/>
                            </p:stCondLst>
                            <p:childTnLst>
                              <p:par>
                                <p:cTn id="65" presetID="1" presetClass="entr" presetSubtype="0" fill="hold" grpId="0" nodeType="afterEffect">
                                  <p:stCondLst>
                                    <p:cond delay="100"/>
                                  </p:stCondLst>
                                  <p:childTnLst>
                                    <p:set>
                                      <p:cBhvr>
                                        <p:cTn id="66" dur="1" fill="hold">
                                          <p:stCondLst>
                                            <p:cond delay="0"/>
                                          </p:stCondLst>
                                        </p:cTn>
                                        <p:tgtEl>
                                          <p:spTgt spid="30"/>
                                        </p:tgtEl>
                                        <p:attrNameLst>
                                          <p:attrName>style.visibility</p:attrName>
                                        </p:attrNameLst>
                                      </p:cBhvr>
                                      <p:to>
                                        <p:strVal val="visible"/>
                                      </p:to>
                                    </p:set>
                                  </p:childTnLst>
                                </p:cTn>
                              </p:par>
                            </p:childTnLst>
                          </p:cTn>
                        </p:par>
                        <p:par>
                          <p:cTn id="67" fill="hold">
                            <p:stCondLst>
                              <p:cond delay="700"/>
                            </p:stCondLst>
                            <p:childTnLst>
                              <p:par>
                                <p:cTn id="68" presetID="1" presetClass="entr" presetSubtype="0" fill="hold" grpId="0" nodeType="afterEffect">
                                  <p:stCondLst>
                                    <p:cond delay="100"/>
                                  </p:stCondLst>
                                  <p:childTnLst>
                                    <p:set>
                                      <p:cBhvr>
                                        <p:cTn id="69" dur="1" fill="hold">
                                          <p:stCondLst>
                                            <p:cond delay="0"/>
                                          </p:stCondLst>
                                        </p:cTn>
                                        <p:tgtEl>
                                          <p:spTgt spid="18"/>
                                        </p:tgtEl>
                                        <p:attrNameLst>
                                          <p:attrName>style.visibility</p:attrName>
                                        </p:attrNameLst>
                                      </p:cBhvr>
                                      <p:to>
                                        <p:strVal val="visible"/>
                                      </p:to>
                                    </p:set>
                                  </p:childTnLst>
                                </p:cTn>
                              </p:par>
                            </p:childTnLst>
                          </p:cTn>
                        </p:par>
                        <p:par>
                          <p:cTn id="70" fill="hold">
                            <p:stCondLst>
                              <p:cond delay="800"/>
                            </p:stCondLst>
                            <p:childTnLst>
                              <p:par>
                                <p:cTn id="71" presetID="1" presetClass="entr" presetSubtype="0" fill="hold" grpId="0" nodeType="afterEffect">
                                  <p:stCondLst>
                                    <p:cond delay="100"/>
                                  </p:stCondLst>
                                  <p:childTnLst>
                                    <p:set>
                                      <p:cBhvr>
                                        <p:cTn id="72" dur="1" fill="hold">
                                          <p:stCondLst>
                                            <p:cond delay="0"/>
                                          </p:stCondLst>
                                        </p:cTn>
                                        <p:tgtEl>
                                          <p:spTgt spid="36"/>
                                        </p:tgtEl>
                                        <p:attrNameLst>
                                          <p:attrName>style.visibility</p:attrName>
                                        </p:attrNameLst>
                                      </p:cBhvr>
                                      <p:to>
                                        <p:strVal val="visible"/>
                                      </p:to>
                                    </p:set>
                                  </p:childTnLst>
                                </p:cTn>
                              </p:par>
                            </p:childTnLst>
                          </p:cTn>
                        </p:par>
                        <p:par>
                          <p:cTn id="73" fill="hold">
                            <p:stCondLst>
                              <p:cond delay="900"/>
                            </p:stCondLst>
                            <p:childTnLst>
                              <p:par>
                                <p:cTn id="74" presetID="1" presetClass="entr" presetSubtype="0" fill="hold" grpId="0" nodeType="afterEffect">
                                  <p:stCondLst>
                                    <p:cond delay="100"/>
                                  </p:stCondLst>
                                  <p:childTnLst>
                                    <p:set>
                                      <p:cBhvr>
                                        <p:cTn id="75" dur="1" fill="hold">
                                          <p:stCondLst>
                                            <p:cond delay="0"/>
                                          </p:stCondLst>
                                        </p:cTn>
                                        <p:tgtEl>
                                          <p:spTgt spid="34"/>
                                        </p:tgtEl>
                                        <p:attrNameLst>
                                          <p:attrName>style.visibility</p:attrName>
                                        </p:attrNameLst>
                                      </p:cBhvr>
                                      <p:to>
                                        <p:strVal val="visible"/>
                                      </p:to>
                                    </p:set>
                                  </p:childTnLst>
                                </p:cTn>
                              </p:par>
                            </p:childTnLst>
                          </p:cTn>
                        </p:par>
                        <p:par>
                          <p:cTn id="76" fill="hold">
                            <p:stCondLst>
                              <p:cond delay="1000"/>
                            </p:stCondLst>
                            <p:childTnLst>
                              <p:par>
                                <p:cTn id="77" presetID="1" presetClass="entr" presetSubtype="0" fill="hold" grpId="0" nodeType="afterEffect">
                                  <p:stCondLst>
                                    <p:cond delay="100"/>
                                  </p:stCondLst>
                                  <p:childTnLst>
                                    <p:set>
                                      <p:cBhvr>
                                        <p:cTn id="78" dur="1" fill="hold">
                                          <p:stCondLst>
                                            <p:cond delay="0"/>
                                          </p:stCondLst>
                                        </p:cTn>
                                        <p:tgtEl>
                                          <p:spTgt spid="16"/>
                                        </p:tgtEl>
                                        <p:attrNameLst>
                                          <p:attrName>style.visibility</p:attrName>
                                        </p:attrNameLst>
                                      </p:cBhvr>
                                      <p:to>
                                        <p:strVal val="visible"/>
                                      </p:to>
                                    </p:set>
                                  </p:childTnLst>
                                </p:cTn>
                              </p:par>
                            </p:childTnLst>
                          </p:cTn>
                        </p:par>
                        <p:par>
                          <p:cTn id="79" fill="hold">
                            <p:stCondLst>
                              <p:cond delay="1100"/>
                            </p:stCondLst>
                            <p:childTnLst>
                              <p:par>
                                <p:cTn id="80" presetID="1" presetClass="entr" presetSubtype="0" fill="hold" grpId="0" nodeType="afterEffect">
                                  <p:stCondLst>
                                    <p:cond delay="100"/>
                                  </p:stCondLst>
                                  <p:childTnLst>
                                    <p:set>
                                      <p:cBhvr>
                                        <p:cTn id="81" dur="1" fill="hold">
                                          <p:stCondLst>
                                            <p:cond delay="0"/>
                                          </p:stCondLst>
                                        </p:cTn>
                                        <p:tgtEl>
                                          <p:spTgt spid="45"/>
                                        </p:tgtEl>
                                        <p:attrNameLst>
                                          <p:attrName>style.visibility</p:attrName>
                                        </p:attrNameLst>
                                      </p:cBhvr>
                                      <p:to>
                                        <p:strVal val="visible"/>
                                      </p:to>
                                    </p:set>
                                  </p:childTnLst>
                                </p:cTn>
                              </p:par>
                            </p:childTnLst>
                          </p:cTn>
                        </p:par>
                        <p:par>
                          <p:cTn id="82" fill="hold">
                            <p:stCondLst>
                              <p:cond delay="1200"/>
                            </p:stCondLst>
                            <p:childTnLst>
                              <p:par>
                                <p:cTn id="83" presetID="1" presetClass="entr" presetSubtype="0" fill="hold" grpId="0" nodeType="afterEffect">
                                  <p:stCondLst>
                                    <p:cond delay="100"/>
                                  </p:stCondLst>
                                  <p:childTnLst>
                                    <p:set>
                                      <p:cBhvr>
                                        <p:cTn id="84" dur="1" fill="hold">
                                          <p:stCondLst>
                                            <p:cond delay="0"/>
                                          </p:stCondLst>
                                        </p:cTn>
                                        <p:tgtEl>
                                          <p:spTgt spid="12"/>
                                        </p:tgtEl>
                                        <p:attrNameLst>
                                          <p:attrName>style.visibility</p:attrName>
                                        </p:attrNameLst>
                                      </p:cBhvr>
                                      <p:to>
                                        <p:strVal val="visible"/>
                                      </p:to>
                                    </p:set>
                                  </p:childTnLst>
                                </p:cTn>
                              </p:par>
                            </p:childTnLst>
                          </p:cTn>
                        </p:par>
                        <p:par>
                          <p:cTn id="85" fill="hold">
                            <p:stCondLst>
                              <p:cond delay="1300"/>
                            </p:stCondLst>
                            <p:childTnLst>
                              <p:par>
                                <p:cTn id="86" presetID="1" presetClass="entr" presetSubtype="0" fill="hold" grpId="0" nodeType="afterEffect">
                                  <p:stCondLst>
                                    <p:cond delay="100"/>
                                  </p:stCondLst>
                                  <p:childTnLst>
                                    <p:set>
                                      <p:cBhvr>
                                        <p:cTn id="87" dur="1" fill="hold">
                                          <p:stCondLst>
                                            <p:cond delay="0"/>
                                          </p:stCondLst>
                                        </p:cTn>
                                        <p:tgtEl>
                                          <p:spTgt spid="25"/>
                                        </p:tgtEl>
                                        <p:attrNameLst>
                                          <p:attrName>style.visibility</p:attrName>
                                        </p:attrNameLst>
                                      </p:cBhvr>
                                      <p:to>
                                        <p:strVal val="visible"/>
                                      </p:to>
                                    </p:set>
                                  </p:childTnLst>
                                </p:cTn>
                              </p:par>
                            </p:childTnLst>
                          </p:cTn>
                        </p:par>
                        <p:par>
                          <p:cTn id="88" fill="hold">
                            <p:stCondLst>
                              <p:cond delay="1400"/>
                            </p:stCondLst>
                            <p:childTnLst>
                              <p:par>
                                <p:cTn id="89" presetID="1" presetClass="entr" presetSubtype="0" fill="hold" grpId="0" nodeType="afterEffect">
                                  <p:stCondLst>
                                    <p:cond delay="100"/>
                                  </p:stCondLst>
                                  <p:childTnLst>
                                    <p:set>
                                      <p:cBhvr>
                                        <p:cTn id="90" dur="1" fill="hold">
                                          <p:stCondLst>
                                            <p:cond delay="0"/>
                                          </p:stCondLst>
                                        </p:cTn>
                                        <p:tgtEl>
                                          <p:spTgt spid="14"/>
                                        </p:tgtEl>
                                        <p:attrNameLst>
                                          <p:attrName>style.visibility</p:attrName>
                                        </p:attrNameLst>
                                      </p:cBhvr>
                                      <p:to>
                                        <p:strVal val="visible"/>
                                      </p:to>
                                    </p:set>
                                  </p:childTnLst>
                                </p:cTn>
                              </p:par>
                            </p:childTnLst>
                          </p:cTn>
                        </p:par>
                        <p:par>
                          <p:cTn id="91" fill="hold">
                            <p:stCondLst>
                              <p:cond delay="1500"/>
                            </p:stCondLst>
                            <p:childTnLst>
                              <p:par>
                                <p:cTn id="92" presetID="1" presetClass="entr" presetSubtype="0" fill="hold" grpId="0" nodeType="afterEffect">
                                  <p:stCondLst>
                                    <p:cond delay="100"/>
                                  </p:stCondLst>
                                  <p:childTnLst>
                                    <p:set>
                                      <p:cBhvr>
                                        <p:cTn id="93" dur="1" fill="hold">
                                          <p:stCondLst>
                                            <p:cond delay="0"/>
                                          </p:stCondLst>
                                        </p:cTn>
                                        <p:tgtEl>
                                          <p:spTgt spid="15"/>
                                        </p:tgtEl>
                                        <p:attrNameLst>
                                          <p:attrName>style.visibility</p:attrName>
                                        </p:attrNameLst>
                                      </p:cBhvr>
                                      <p:to>
                                        <p:strVal val="visible"/>
                                      </p:to>
                                    </p:set>
                                  </p:childTnLst>
                                </p:cTn>
                              </p:par>
                            </p:childTnLst>
                          </p:cTn>
                        </p:par>
                        <p:par>
                          <p:cTn id="94" fill="hold">
                            <p:stCondLst>
                              <p:cond delay="1600"/>
                            </p:stCondLst>
                            <p:childTnLst>
                              <p:par>
                                <p:cTn id="95" presetID="1" presetClass="entr" presetSubtype="0" fill="hold" grpId="0" nodeType="afterEffect">
                                  <p:stCondLst>
                                    <p:cond delay="100"/>
                                  </p:stCondLst>
                                  <p:childTnLst>
                                    <p:set>
                                      <p:cBhvr>
                                        <p:cTn id="96" dur="1" fill="hold">
                                          <p:stCondLst>
                                            <p:cond delay="0"/>
                                          </p:stCondLst>
                                        </p:cTn>
                                        <p:tgtEl>
                                          <p:spTgt spid="20"/>
                                        </p:tgtEl>
                                        <p:attrNameLst>
                                          <p:attrName>style.visibility</p:attrName>
                                        </p:attrNameLst>
                                      </p:cBhvr>
                                      <p:to>
                                        <p:strVal val="visible"/>
                                      </p:to>
                                    </p:set>
                                  </p:childTnLst>
                                </p:cTn>
                              </p:par>
                            </p:childTnLst>
                          </p:cTn>
                        </p:par>
                        <p:par>
                          <p:cTn id="97" fill="hold">
                            <p:stCondLst>
                              <p:cond delay="1700"/>
                            </p:stCondLst>
                            <p:childTnLst>
                              <p:par>
                                <p:cTn id="98" presetID="1" presetClass="entr" presetSubtype="0" fill="hold" grpId="0" nodeType="afterEffect">
                                  <p:stCondLst>
                                    <p:cond delay="100"/>
                                  </p:stCondLst>
                                  <p:childTnLst>
                                    <p:set>
                                      <p:cBhvr>
                                        <p:cTn id="99" dur="1" fill="hold">
                                          <p:stCondLst>
                                            <p:cond delay="0"/>
                                          </p:stCondLst>
                                        </p:cTn>
                                        <p:tgtEl>
                                          <p:spTgt spid="40"/>
                                        </p:tgtEl>
                                        <p:attrNameLst>
                                          <p:attrName>style.visibility</p:attrName>
                                        </p:attrNameLst>
                                      </p:cBhvr>
                                      <p:to>
                                        <p:strVal val="visible"/>
                                      </p:to>
                                    </p:set>
                                  </p:childTnLst>
                                </p:cTn>
                              </p:par>
                            </p:childTnLst>
                          </p:cTn>
                        </p:par>
                        <p:par>
                          <p:cTn id="100" fill="hold">
                            <p:stCondLst>
                              <p:cond delay="1800"/>
                            </p:stCondLst>
                            <p:childTnLst>
                              <p:par>
                                <p:cTn id="101" presetID="1" presetClass="entr" presetSubtype="0" fill="hold" grpId="0" nodeType="afterEffect">
                                  <p:stCondLst>
                                    <p:cond delay="100"/>
                                  </p:stCondLst>
                                  <p:childTnLst>
                                    <p:set>
                                      <p:cBhvr>
                                        <p:cTn id="102" dur="1" fill="hold">
                                          <p:stCondLst>
                                            <p:cond delay="0"/>
                                          </p:stCondLst>
                                        </p:cTn>
                                        <p:tgtEl>
                                          <p:spTgt spid="37"/>
                                        </p:tgtEl>
                                        <p:attrNameLst>
                                          <p:attrName>style.visibility</p:attrName>
                                        </p:attrNameLst>
                                      </p:cBhvr>
                                      <p:to>
                                        <p:strVal val="visible"/>
                                      </p:to>
                                    </p:set>
                                  </p:childTnLst>
                                </p:cTn>
                              </p:par>
                            </p:childTnLst>
                          </p:cTn>
                        </p:par>
                        <p:par>
                          <p:cTn id="103" fill="hold">
                            <p:stCondLst>
                              <p:cond delay="1900"/>
                            </p:stCondLst>
                            <p:childTnLst>
                              <p:par>
                                <p:cTn id="104" presetID="1" presetClass="entr" presetSubtype="0" fill="hold" grpId="0" nodeType="afterEffect">
                                  <p:stCondLst>
                                    <p:cond delay="100"/>
                                  </p:stCondLst>
                                  <p:childTnLst>
                                    <p:set>
                                      <p:cBhvr>
                                        <p:cTn id="105" dur="1" fill="hold">
                                          <p:stCondLst>
                                            <p:cond delay="0"/>
                                          </p:stCondLst>
                                        </p:cTn>
                                        <p:tgtEl>
                                          <p:spTgt spid="29"/>
                                        </p:tgtEl>
                                        <p:attrNameLst>
                                          <p:attrName>style.visibility</p:attrName>
                                        </p:attrNameLst>
                                      </p:cBhvr>
                                      <p:to>
                                        <p:strVal val="visible"/>
                                      </p:to>
                                    </p:set>
                                  </p:childTnLst>
                                </p:cTn>
                              </p:par>
                            </p:childTnLst>
                          </p:cTn>
                        </p:par>
                        <p:par>
                          <p:cTn id="106" fill="hold">
                            <p:stCondLst>
                              <p:cond delay="2000"/>
                            </p:stCondLst>
                            <p:childTnLst>
                              <p:par>
                                <p:cTn id="107" presetID="1" presetClass="entr" presetSubtype="0" fill="hold" grpId="0" nodeType="afterEffect">
                                  <p:stCondLst>
                                    <p:cond delay="100"/>
                                  </p:stCondLst>
                                  <p:childTnLst>
                                    <p:set>
                                      <p:cBhvr>
                                        <p:cTn id="108" dur="1" fill="hold">
                                          <p:stCondLst>
                                            <p:cond delay="0"/>
                                          </p:stCondLst>
                                        </p:cTn>
                                        <p:tgtEl>
                                          <p:spTgt spid="28"/>
                                        </p:tgtEl>
                                        <p:attrNameLst>
                                          <p:attrName>style.visibility</p:attrName>
                                        </p:attrNameLst>
                                      </p:cBhvr>
                                      <p:to>
                                        <p:strVal val="visible"/>
                                      </p:to>
                                    </p:set>
                                  </p:childTnLst>
                                </p:cTn>
                              </p:par>
                            </p:childTnLst>
                          </p:cTn>
                        </p:par>
                        <p:par>
                          <p:cTn id="109" fill="hold">
                            <p:stCondLst>
                              <p:cond delay="2100"/>
                            </p:stCondLst>
                            <p:childTnLst>
                              <p:par>
                                <p:cTn id="110" presetID="1" presetClass="entr" presetSubtype="0" fill="hold" grpId="0" nodeType="afterEffect">
                                  <p:stCondLst>
                                    <p:cond delay="100"/>
                                  </p:stCondLst>
                                  <p:childTnLst>
                                    <p:set>
                                      <p:cBhvr>
                                        <p:cTn id="111" dur="1" fill="hold">
                                          <p:stCondLst>
                                            <p:cond delay="0"/>
                                          </p:stCondLst>
                                        </p:cTn>
                                        <p:tgtEl>
                                          <p:spTgt spid="44"/>
                                        </p:tgtEl>
                                        <p:attrNameLst>
                                          <p:attrName>style.visibility</p:attrName>
                                        </p:attrNameLst>
                                      </p:cBhvr>
                                      <p:to>
                                        <p:strVal val="visible"/>
                                      </p:to>
                                    </p:set>
                                  </p:childTnLst>
                                </p:cTn>
                              </p:par>
                            </p:childTnLst>
                          </p:cTn>
                        </p:par>
                        <p:par>
                          <p:cTn id="112" fill="hold">
                            <p:stCondLst>
                              <p:cond delay="2200"/>
                            </p:stCondLst>
                            <p:childTnLst>
                              <p:par>
                                <p:cTn id="113" presetID="1" presetClass="entr" presetSubtype="0" fill="hold" grpId="0" nodeType="afterEffect">
                                  <p:stCondLst>
                                    <p:cond delay="100"/>
                                  </p:stCondLst>
                                  <p:childTnLst>
                                    <p:set>
                                      <p:cBhvr>
                                        <p:cTn id="114" dur="1" fill="hold">
                                          <p:stCondLst>
                                            <p:cond delay="0"/>
                                          </p:stCondLst>
                                        </p:cTn>
                                        <p:tgtEl>
                                          <p:spTgt spid="32"/>
                                        </p:tgtEl>
                                        <p:attrNameLst>
                                          <p:attrName>style.visibility</p:attrName>
                                        </p:attrNameLst>
                                      </p:cBhvr>
                                      <p:to>
                                        <p:strVal val="visible"/>
                                      </p:to>
                                    </p:set>
                                  </p:childTnLst>
                                </p:cTn>
                              </p:par>
                            </p:childTnLst>
                          </p:cTn>
                        </p:par>
                        <p:par>
                          <p:cTn id="115" fill="hold">
                            <p:stCondLst>
                              <p:cond delay="2300"/>
                            </p:stCondLst>
                            <p:childTnLst>
                              <p:par>
                                <p:cTn id="116" presetID="1" presetClass="entr" presetSubtype="0" fill="hold" grpId="0" nodeType="afterEffect">
                                  <p:stCondLst>
                                    <p:cond delay="100"/>
                                  </p:stCondLst>
                                  <p:childTnLst>
                                    <p:set>
                                      <p:cBhvr>
                                        <p:cTn id="117" dur="1" fill="hold">
                                          <p:stCondLst>
                                            <p:cond delay="0"/>
                                          </p:stCondLst>
                                        </p:cTn>
                                        <p:tgtEl>
                                          <p:spTgt spid="41"/>
                                        </p:tgtEl>
                                        <p:attrNameLst>
                                          <p:attrName>style.visibility</p:attrName>
                                        </p:attrNameLst>
                                      </p:cBhvr>
                                      <p:to>
                                        <p:strVal val="visible"/>
                                      </p:to>
                                    </p:set>
                                  </p:childTnLst>
                                </p:cTn>
                              </p:par>
                            </p:childTnLst>
                          </p:cTn>
                        </p:par>
                        <p:par>
                          <p:cTn id="118" fill="hold">
                            <p:stCondLst>
                              <p:cond delay="2400"/>
                            </p:stCondLst>
                            <p:childTnLst>
                              <p:par>
                                <p:cTn id="119" presetID="1" presetClass="entr" presetSubtype="0" fill="hold" grpId="0" nodeType="afterEffect">
                                  <p:stCondLst>
                                    <p:cond delay="100"/>
                                  </p:stCondLst>
                                  <p:childTnLst>
                                    <p:set>
                                      <p:cBhvr>
                                        <p:cTn id="120" dur="1" fill="hold">
                                          <p:stCondLst>
                                            <p:cond delay="0"/>
                                          </p:stCondLst>
                                        </p:cTn>
                                        <p:tgtEl>
                                          <p:spTgt spid="43"/>
                                        </p:tgtEl>
                                        <p:attrNameLst>
                                          <p:attrName>style.visibility</p:attrName>
                                        </p:attrNameLst>
                                      </p:cBhvr>
                                      <p:to>
                                        <p:strVal val="visible"/>
                                      </p:to>
                                    </p:set>
                                  </p:childTnLst>
                                </p:cTn>
                              </p:par>
                            </p:childTnLst>
                          </p:cTn>
                        </p:par>
                        <p:par>
                          <p:cTn id="121" fill="hold">
                            <p:stCondLst>
                              <p:cond delay="2500"/>
                            </p:stCondLst>
                            <p:childTnLst>
                              <p:par>
                                <p:cTn id="122" presetID="1" presetClass="entr" presetSubtype="0" fill="hold" grpId="0" nodeType="afterEffect">
                                  <p:stCondLst>
                                    <p:cond delay="100"/>
                                  </p:stCondLst>
                                  <p:childTnLst>
                                    <p:set>
                                      <p:cBhvr>
                                        <p:cTn id="123"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P spid="13" grpId="0"/>
      <p:bldP spid="14" grpId="0"/>
      <p:bldP spid="15" grpId="0"/>
      <p:bldP spid="16" grpId="0"/>
      <p:bldP spid="17" grpId="0"/>
      <p:bldP spid="18" grpId="0"/>
      <p:bldP spid="19" grpId="0"/>
      <p:bldP spid="20" grpId="0"/>
      <p:bldP spid="21"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274176-8B64-FD90-62AD-1D144CBD09C6}"/>
              </a:ext>
            </a:extLst>
          </p:cNvPr>
          <p:cNvSpPr/>
          <p:nvPr/>
        </p:nvSpPr>
        <p:spPr>
          <a:xfrm>
            <a:off x="3897630" y="2500880"/>
            <a:ext cx="3543300" cy="31775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213FB02-1D39-CC6C-982C-F286B3DAD1ED}"/>
              </a:ext>
            </a:extLst>
          </p:cNvPr>
          <p:cNvSpPr txBox="1"/>
          <p:nvPr/>
        </p:nvSpPr>
        <p:spPr>
          <a:xfrm>
            <a:off x="5970743" y="1637916"/>
            <a:ext cx="364202" cy="523220"/>
          </a:xfrm>
          <a:prstGeom prst="rect">
            <a:avLst/>
          </a:prstGeom>
          <a:noFill/>
        </p:spPr>
        <p:txBody>
          <a:bodyPr wrap="none" rtlCol="0">
            <a:spAutoFit/>
          </a:bodyPr>
          <a:lstStyle/>
          <a:p>
            <a:r>
              <a:rPr lang="en-US" sz="2800"/>
              <a:t>_</a:t>
            </a:r>
          </a:p>
        </p:txBody>
      </p:sp>
      <p:sp>
        <p:nvSpPr>
          <p:cNvPr id="10" name="TextBox 9">
            <a:extLst>
              <a:ext uri="{FF2B5EF4-FFF2-40B4-BE49-F238E27FC236}">
                <a16:creationId xmlns:a16="http://schemas.microsoft.com/office/drawing/2014/main" id="{DB44F611-3FA0-7209-EC0C-1541AF643ACE}"/>
              </a:ext>
            </a:extLst>
          </p:cNvPr>
          <p:cNvSpPr txBox="1"/>
          <p:nvPr/>
        </p:nvSpPr>
        <p:spPr>
          <a:xfrm>
            <a:off x="4321234" y="3965200"/>
            <a:ext cx="364202" cy="523220"/>
          </a:xfrm>
          <a:prstGeom prst="rect">
            <a:avLst/>
          </a:prstGeom>
          <a:noFill/>
        </p:spPr>
        <p:txBody>
          <a:bodyPr wrap="none" rtlCol="0">
            <a:spAutoFit/>
          </a:bodyPr>
          <a:lstStyle/>
          <a:p>
            <a:r>
              <a:rPr lang="en-US" sz="2800"/>
              <a:t>+</a:t>
            </a:r>
          </a:p>
        </p:txBody>
      </p:sp>
      <p:sp>
        <p:nvSpPr>
          <p:cNvPr id="11" name="TextBox 10">
            <a:extLst>
              <a:ext uri="{FF2B5EF4-FFF2-40B4-BE49-F238E27FC236}">
                <a16:creationId xmlns:a16="http://schemas.microsoft.com/office/drawing/2014/main" id="{1F9A8EE2-BFAB-3ADE-45A6-8B52F3113A60}"/>
              </a:ext>
            </a:extLst>
          </p:cNvPr>
          <p:cNvSpPr txBox="1"/>
          <p:nvPr/>
        </p:nvSpPr>
        <p:spPr>
          <a:xfrm>
            <a:off x="4455221" y="2381858"/>
            <a:ext cx="364202" cy="523220"/>
          </a:xfrm>
          <a:prstGeom prst="rect">
            <a:avLst/>
          </a:prstGeom>
          <a:noFill/>
        </p:spPr>
        <p:txBody>
          <a:bodyPr wrap="none" rtlCol="0">
            <a:spAutoFit/>
          </a:bodyPr>
          <a:lstStyle/>
          <a:p>
            <a:r>
              <a:rPr lang="en-US" sz="2800"/>
              <a:t>+</a:t>
            </a:r>
          </a:p>
        </p:txBody>
      </p:sp>
      <p:sp>
        <p:nvSpPr>
          <p:cNvPr id="12" name="TextBox 11">
            <a:extLst>
              <a:ext uri="{FF2B5EF4-FFF2-40B4-BE49-F238E27FC236}">
                <a16:creationId xmlns:a16="http://schemas.microsoft.com/office/drawing/2014/main" id="{15950882-51D3-10FC-0448-5F9568664119}"/>
              </a:ext>
            </a:extLst>
          </p:cNvPr>
          <p:cNvSpPr txBox="1"/>
          <p:nvPr/>
        </p:nvSpPr>
        <p:spPr>
          <a:xfrm>
            <a:off x="5835793" y="2494126"/>
            <a:ext cx="364202" cy="523220"/>
          </a:xfrm>
          <a:prstGeom prst="rect">
            <a:avLst/>
          </a:prstGeom>
          <a:noFill/>
        </p:spPr>
        <p:txBody>
          <a:bodyPr wrap="none" rtlCol="0">
            <a:spAutoFit/>
          </a:bodyPr>
          <a:lstStyle/>
          <a:p>
            <a:r>
              <a:rPr lang="en-US" sz="2800"/>
              <a:t>+</a:t>
            </a:r>
          </a:p>
        </p:txBody>
      </p:sp>
      <p:sp>
        <p:nvSpPr>
          <p:cNvPr id="13" name="TextBox 12">
            <a:extLst>
              <a:ext uri="{FF2B5EF4-FFF2-40B4-BE49-F238E27FC236}">
                <a16:creationId xmlns:a16="http://schemas.microsoft.com/office/drawing/2014/main" id="{B84C93B7-D879-7040-B650-13DEBB019B22}"/>
              </a:ext>
            </a:extLst>
          </p:cNvPr>
          <p:cNvSpPr txBox="1"/>
          <p:nvPr/>
        </p:nvSpPr>
        <p:spPr>
          <a:xfrm>
            <a:off x="4895623" y="2383396"/>
            <a:ext cx="364202" cy="523220"/>
          </a:xfrm>
          <a:prstGeom prst="rect">
            <a:avLst/>
          </a:prstGeom>
          <a:noFill/>
        </p:spPr>
        <p:txBody>
          <a:bodyPr wrap="none" rtlCol="0">
            <a:spAutoFit/>
          </a:bodyPr>
          <a:lstStyle/>
          <a:p>
            <a:r>
              <a:rPr lang="en-US" sz="2800"/>
              <a:t>+</a:t>
            </a:r>
          </a:p>
        </p:txBody>
      </p:sp>
      <p:sp>
        <p:nvSpPr>
          <p:cNvPr id="14" name="TextBox 13">
            <a:extLst>
              <a:ext uri="{FF2B5EF4-FFF2-40B4-BE49-F238E27FC236}">
                <a16:creationId xmlns:a16="http://schemas.microsoft.com/office/drawing/2014/main" id="{C6BDDD50-63E2-2150-D17C-747DC8EBA580}"/>
              </a:ext>
            </a:extLst>
          </p:cNvPr>
          <p:cNvSpPr txBox="1"/>
          <p:nvPr/>
        </p:nvSpPr>
        <p:spPr>
          <a:xfrm>
            <a:off x="3886568" y="3680772"/>
            <a:ext cx="364202" cy="523220"/>
          </a:xfrm>
          <a:prstGeom prst="rect">
            <a:avLst/>
          </a:prstGeom>
          <a:noFill/>
        </p:spPr>
        <p:txBody>
          <a:bodyPr wrap="none" rtlCol="0">
            <a:spAutoFit/>
          </a:bodyPr>
          <a:lstStyle/>
          <a:p>
            <a:r>
              <a:rPr lang="en-US" sz="2800"/>
              <a:t>+</a:t>
            </a:r>
          </a:p>
        </p:txBody>
      </p:sp>
      <p:sp>
        <p:nvSpPr>
          <p:cNvPr id="15" name="TextBox 14">
            <a:extLst>
              <a:ext uri="{FF2B5EF4-FFF2-40B4-BE49-F238E27FC236}">
                <a16:creationId xmlns:a16="http://schemas.microsoft.com/office/drawing/2014/main" id="{AFF119E4-FA45-FFB9-0821-65B4E851997D}"/>
              </a:ext>
            </a:extLst>
          </p:cNvPr>
          <p:cNvSpPr txBox="1"/>
          <p:nvPr/>
        </p:nvSpPr>
        <p:spPr>
          <a:xfrm>
            <a:off x="3804632" y="4083894"/>
            <a:ext cx="364202" cy="523220"/>
          </a:xfrm>
          <a:prstGeom prst="rect">
            <a:avLst/>
          </a:prstGeom>
          <a:noFill/>
        </p:spPr>
        <p:txBody>
          <a:bodyPr wrap="none" rtlCol="0">
            <a:spAutoFit/>
          </a:bodyPr>
          <a:lstStyle/>
          <a:p>
            <a:r>
              <a:rPr lang="en-US" sz="2800"/>
              <a:t>+</a:t>
            </a:r>
          </a:p>
        </p:txBody>
      </p:sp>
      <p:sp>
        <p:nvSpPr>
          <p:cNvPr id="16" name="TextBox 15">
            <a:extLst>
              <a:ext uri="{FF2B5EF4-FFF2-40B4-BE49-F238E27FC236}">
                <a16:creationId xmlns:a16="http://schemas.microsoft.com/office/drawing/2014/main" id="{0F794A99-F856-128B-1D1F-70FBAC0AB936}"/>
              </a:ext>
            </a:extLst>
          </p:cNvPr>
          <p:cNvSpPr txBox="1"/>
          <p:nvPr/>
        </p:nvSpPr>
        <p:spPr>
          <a:xfrm>
            <a:off x="3789475" y="3040620"/>
            <a:ext cx="364202" cy="523220"/>
          </a:xfrm>
          <a:prstGeom prst="rect">
            <a:avLst/>
          </a:prstGeom>
          <a:noFill/>
        </p:spPr>
        <p:txBody>
          <a:bodyPr wrap="none" rtlCol="0">
            <a:spAutoFit/>
          </a:bodyPr>
          <a:lstStyle/>
          <a:p>
            <a:r>
              <a:rPr lang="en-US" sz="2800"/>
              <a:t>+</a:t>
            </a:r>
          </a:p>
        </p:txBody>
      </p:sp>
      <p:sp>
        <p:nvSpPr>
          <p:cNvPr id="17" name="TextBox 16">
            <a:extLst>
              <a:ext uri="{FF2B5EF4-FFF2-40B4-BE49-F238E27FC236}">
                <a16:creationId xmlns:a16="http://schemas.microsoft.com/office/drawing/2014/main" id="{0097B245-239E-4047-4F8F-0EF518DC9237}"/>
              </a:ext>
            </a:extLst>
          </p:cNvPr>
          <p:cNvSpPr txBox="1"/>
          <p:nvPr/>
        </p:nvSpPr>
        <p:spPr>
          <a:xfrm>
            <a:off x="3886568" y="2400468"/>
            <a:ext cx="364202" cy="523220"/>
          </a:xfrm>
          <a:prstGeom prst="rect">
            <a:avLst/>
          </a:prstGeom>
          <a:noFill/>
        </p:spPr>
        <p:txBody>
          <a:bodyPr wrap="none" rtlCol="0">
            <a:spAutoFit/>
          </a:bodyPr>
          <a:lstStyle/>
          <a:p>
            <a:r>
              <a:rPr lang="en-US" sz="2800"/>
              <a:t>+</a:t>
            </a:r>
          </a:p>
        </p:txBody>
      </p:sp>
      <p:sp>
        <p:nvSpPr>
          <p:cNvPr id="18" name="TextBox 17">
            <a:extLst>
              <a:ext uri="{FF2B5EF4-FFF2-40B4-BE49-F238E27FC236}">
                <a16:creationId xmlns:a16="http://schemas.microsoft.com/office/drawing/2014/main" id="{7FF25576-1D85-E817-1BF9-EA2B437C46F1}"/>
              </a:ext>
            </a:extLst>
          </p:cNvPr>
          <p:cNvSpPr txBox="1"/>
          <p:nvPr/>
        </p:nvSpPr>
        <p:spPr>
          <a:xfrm>
            <a:off x="6759677" y="2415216"/>
            <a:ext cx="364202" cy="523220"/>
          </a:xfrm>
          <a:prstGeom prst="rect">
            <a:avLst/>
          </a:prstGeom>
          <a:noFill/>
        </p:spPr>
        <p:txBody>
          <a:bodyPr wrap="none" rtlCol="0">
            <a:spAutoFit/>
          </a:bodyPr>
          <a:lstStyle/>
          <a:p>
            <a:r>
              <a:rPr lang="en-US" sz="2800"/>
              <a:t>+</a:t>
            </a:r>
          </a:p>
        </p:txBody>
      </p:sp>
      <p:sp>
        <p:nvSpPr>
          <p:cNvPr id="19" name="TextBox 18">
            <a:extLst>
              <a:ext uri="{FF2B5EF4-FFF2-40B4-BE49-F238E27FC236}">
                <a16:creationId xmlns:a16="http://schemas.microsoft.com/office/drawing/2014/main" id="{2F2B3C82-8675-4BFA-AC3C-A2B617DDAF1A}"/>
              </a:ext>
            </a:extLst>
          </p:cNvPr>
          <p:cNvSpPr txBox="1"/>
          <p:nvPr/>
        </p:nvSpPr>
        <p:spPr>
          <a:xfrm>
            <a:off x="6152844" y="2814478"/>
            <a:ext cx="364202" cy="523220"/>
          </a:xfrm>
          <a:prstGeom prst="rect">
            <a:avLst/>
          </a:prstGeom>
          <a:noFill/>
        </p:spPr>
        <p:txBody>
          <a:bodyPr wrap="none" rtlCol="0">
            <a:spAutoFit/>
          </a:bodyPr>
          <a:lstStyle/>
          <a:p>
            <a:r>
              <a:rPr lang="en-US" sz="2800"/>
              <a:t>+</a:t>
            </a:r>
          </a:p>
        </p:txBody>
      </p:sp>
      <p:sp>
        <p:nvSpPr>
          <p:cNvPr id="20" name="TextBox 19">
            <a:extLst>
              <a:ext uri="{FF2B5EF4-FFF2-40B4-BE49-F238E27FC236}">
                <a16:creationId xmlns:a16="http://schemas.microsoft.com/office/drawing/2014/main" id="{57A9E642-69A9-D227-4619-8F6D4C4D702F}"/>
              </a:ext>
            </a:extLst>
          </p:cNvPr>
          <p:cNvSpPr txBox="1"/>
          <p:nvPr/>
        </p:nvSpPr>
        <p:spPr>
          <a:xfrm>
            <a:off x="5728087" y="4272458"/>
            <a:ext cx="364202" cy="523220"/>
          </a:xfrm>
          <a:prstGeom prst="rect">
            <a:avLst/>
          </a:prstGeom>
          <a:noFill/>
        </p:spPr>
        <p:txBody>
          <a:bodyPr wrap="none" rtlCol="0">
            <a:spAutoFit/>
          </a:bodyPr>
          <a:lstStyle/>
          <a:p>
            <a:r>
              <a:rPr lang="en-US" sz="2800"/>
              <a:t>+</a:t>
            </a:r>
          </a:p>
        </p:txBody>
      </p:sp>
      <p:sp>
        <p:nvSpPr>
          <p:cNvPr id="21" name="TextBox 20">
            <a:extLst>
              <a:ext uri="{FF2B5EF4-FFF2-40B4-BE49-F238E27FC236}">
                <a16:creationId xmlns:a16="http://schemas.microsoft.com/office/drawing/2014/main" id="{E44E943E-043A-F349-4EFF-9E8ED7C0094E}"/>
              </a:ext>
            </a:extLst>
          </p:cNvPr>
          <p:cNvSpPr txBox="1"/>
          <p:nvPr/>
        </p:nvSpPr>
        <p:spPr>
          <a:xfrm>
            <a:off x="5399712" y="3745861"/>
            <a:ext cx="364202" cy="523220"/>
          </a:xfrm>
          <a:prstGeom prst="rect">
            <a:avLst/>
          </a:prstGeom>
          <a:noFill/>
        </p:spPr>
        <p:txBody>
          <a:bodyPr wrap="none" rtlCol="0">
            <a:spAutoFit/>
          </a:bodyPr>
          <a:lstStyle/>
          <a:p>
            <a:r>
              <a:rPr lang="en-US" sz="2800"/>
              <a:t>+</a:t>
            </a:r>
          </a:p>
        </p:txBody>
      </p:sp>
      <p:sp>
        <p:nvSpPr>
          <p:cNvPr id="25" name="TextBox 24">
            <a:extLst>
              <a:ext uri="{FF2B5EF4-FFF2-40B4-BE49-F238E27FC236}">
                <a16:creationId xmlns:a16="http://schemas.microsoft.com/office/drawing/2014/main" id="{11C45496-2ABF-C577-AE01-2ED231096D1E}"/>
              </a:ext>
            </a:extLst>
          </p:cNvPr>
          <p:cNvSpPr txBox="1"/>
          <p:nvPr/>
        </p:nvSpPr>
        <p:spPr>
          <a:xfrm>
            <a:off x="4745991" y="3129110"/>
            <a:ext cx="364202" cy="523220"/>
          </a:xfrm>
          <a:prstGeom prst="rect">
            <a:avLst/>
          </a:prstGeom>
          <a:noFill/>
        </p:spPr>
        <p:txBody>
          <a:bodyPr wrap="none" rtlCol="0">
            <a:spAutoFit/>
          </a:bodyPr>
          <a:lstStyle/>
          <a:p>
            <a:r>
              <a:rPr lang="en-US" sz="2800"/>
              <a:t>+</a:t>
            </a:r>
          </a:p>
        </p:txBody>
      </p:sp>
      <p:sp>
        <p:nvSpPr>
          <p:cNvPr id="26" name="TextBox 25">
            <a:extLst>
              <a:ext uri="{FF2B5EF4-FFF2-40B4-BE49-F238E27FC236}">
                <a16:creationId xmlns:a16="http://schemas.microsoft.com/office/drawing/2014/main" id="{B711EAB9-4C1D-3149-3C23-0AADED3BAA62}"/>
              </a:ext>
            </a:extLst>
          </p:cNvPr>
          <p:cNvSpPr txBox="1"/>
          <p:nvPr/>
        </p:nvSpPr>
        <p:spPr>
          <a:xfrm>
            <a:off x="3223731" y="1548922"/>
            <a:ext cx="364202" cy="523220"/>
          </a:xfrm>
          <a:prstGeom prst="rect">
            <a:avLst/>
          </a:prstGeom>
          <a:noFill/>
        </p:spPr>
        <p:txBody>
          <a:bodyPr wrap="none" rtlCol="0">
            <a:spAutoFit/>
          </a:bodyPr>
          <a:lstStyle/>
          <a:p>
            <a:r>
              <a:rPr lang="en-US" sz="2800"/>
              <a:t>_</a:t>
            </a:r>
          </a:p>
        </p:txBody>
      </p:sp>
      <p:sp>
        <p:nvSpPr>
          <p:cNvPr id="27" name="TextBox 26">
            <a:extLst>
              <a:ext uri="{FF2B5EF4-FFF2-40B4-BE49-F238E27FC236}">
                <a16:creationId xmlns:a16="http://schemas.microsoft.com/office/drawing/2014/main" id="{E3499C49-6FDA-01C6-0A52-E016C671C424}"/>
              </a:ext>
            </a:extLst>
          </p:cNvPr>
          <p:cNvSpPr txBox="1"/>
          <p:nvPr/>
        </p:nvSpPr>
        <p:spPr>
          <a:xfrm>
            <a:off x="3634432" y="5456517"/>
            <a:ext cx="364202" cy="523220"/>
          </a:xfrm>
          <a:prstGeom prst="rect">
            <a:avLst/>
          </a:prstGeom>
          <a:noFill/>
        </p:spPr>
        <p:txBody>
          <a:bodyPr wrap="none" rtlCol="0">
            <a:spAutoFit/>
          </a:bodyPr>
          <a:lstStyle/>
          <a:p>
            <a:r>
              <a:rPr lang="en-US" sz="2800"/>
              <a:t>_</a:t>
            </a:r>
          </a:p>
        </p:txBody>
      </p:sp>
      <p:sp>
        <p:nvSpPr>
          <p:cNvPr id="28" name="TextBox 27">
            <a:extLst>
              <a:ext uri="{FF2B5EF4-FFF2-40B4-BE49-F238E27FC236}">
                <a16:creationId xmlns:a16="http://schemas.microsoft.com/office/drawing/2014/main" id="{086C0A8B-3B47-3142-D306-787991FFEC08}"/>
              </a:ext>
            </a:extLst>
          </p:cNvPr>
          <p:cNvSpPr txBox="1"/>
          <p:nvPr/>
        </p:nvSpPr>
        <p:spPr>
          <a:xfrm>
            <a:off x="3587933" y="5209749"/>
            <a:ext cx="364202" cy="523220"/>
          </a:xfrm>
          <a:prstGeom prst="rect">
            <a:avLst/>
          </a:prstGeom>
          <a:noFill/>
        </p:spPr>
        <p:txBody>
          <a:bodyPr wrap="none" rtlCol="0">
            <a:spAutoFit/>
          </a:bodyPr>
          <a:lstStyle/>
          <a:p>
            <a:r>
              <a:rPr lang="en-US" sz="2800"/>
              <a:t>_</a:t>
            </a:r>
          </a:p>
        </p:txBody>
      </p:sp>
      <p:sp>
        <p:nvSpPr>
          <p:cNvPr id="29" name="TextBox 28">
            <a:extLst>
              <a:ext uri="{FF2B5EF4-FFF2-40B4-BE49-F238E27FC236}">
                <a16:creationId xmlns:a16="http://schemas.microsoft.com/office/drawing/2014/main" id="{267D07AE-273F-CD1A-C9E5-228F39F68379}"/>
              </a:ext>
            </a:extLst>
          </p:cNvPr>
          <p:cNvSpPr txBox="1"/>
          <p:nvPr/>
        </p:nvSpPr>
        <p:spPr>
          <a:xfrm>
            <a:off x="4110087" y="5448468"/>
            <a:ext cx="364202" cy="523220"/>
          </a:xfrm>
          <a:prstGeom prst="rect">
            <a:avLst/>
          </a:prstGeom>
          <a:noFill/>
        </p:spPr>
        <p:txBody>
          <a:bodyPr wrap="none" rtlCol="0">
            <a:spAutoFit/>
          </a:bodyPr>
          <a:lstStyle/>
          <a:p>
            <a:r>
              <a:rPr lang="en-US" sz="2800"/>
              <a:t>_</a:t>
            </a:r>
          </a:p>
        </p:txBody>
      </p:sp>
      <p:sp>
        <p:nvSpPr>
          <p:cNvPr id="30" name="TextBox 29">
            <a:extLst>
              <a:ext uri="{FF2B5EF4-FFF2-40B4-BE49-F238E27FC236}">
                <a16:creationId xmlns:a16="http://schemas.microsoft.com/office/drawing/2014/main" id="{5C40E0F2-4CE9-B6C3-5410-3BF5CBA7E952}"/>
              </a:ext>
            </a:extLst>
          </p:cNvPr>
          <p:cNvSpPr txBox="1"/>
          <p:nvPr/>
        </p:nvSpPr>
        <p:spPr>
          <a:xfrm>
            <a:off x="7123227" y="1970906"/>
            <a:ext cx="364202" cy="523220"/>
          </a:xfrm>
          <a:prstGeom prst="rect">
            <a:avLst/>
          </a:prstGeom>
          <a:noFill/>
        </p:spPr>
        <p:txBody>
          <a:bodyPr wrap="none" rtlCol="0">
            <a:spAutoFit/>
          </a:bodyPr>
          <a:lstStyle/>
          <a:p>
            <a:r>
              <a:rPr lang="en-US" sz="2800"/>
              <a:t>_</a:t>
            </a:r>
          </a:p>
        </p:txBody>
      </p:sp>
      <p:sp>
        <p:nvSpPr>
          <p:cNvPr id="31" name="TextBox 30">
            <a:extLst>
              <a:ext uri="{FF2B5EF4-FFF2-40B4-BE49-F238E27FC236}">
                <a16:creationId xmlns:a16="http://schemas.microsoft.com/office/drawing/2014/main" id="{9D5C9F9D-982D-7FBF-8FE7-6D91F9A4E9A6}"/>
              </a:ext>
            </a:extLst>
          </p:cNvPr>
          <p:cNvSpPr txBox="1"/>
          <p:nvPr/>
        </p:nvSpPr>
        <p:spPr>
          <a:xfrm>
            <a:off x="6607277" y="1918918"/>
            <a:ext cx="364202" cy="523220"/>
          </a:xfrm>
          <a:prstGeom prst="rect">
            <a:avLst/>
          </a:prstGeom>
          <a:noFill/>
        </p:spPr>
        <p:txBody>
          <a:bodyPr wrap="none" rtlCol="0">
            <a:spAutoFit/>
          </a:bodyPr>
          <a:lstStyle/>
          <a:p>
            <a:r>
              <a:rPr lang="en-US" sz="2800"/>
              <a:t>_</a:t>
            </a:r>
          </a:p>
        </p:txBody>
      </p:sp>
      <p:sp>
        <p:nvSpPr>
          <p:cNvPr id="32" name="TextBox 31">
            <a:extLst>
              <a:ext uri="{FF2B5EF4-FFF2-40B4-BE49-F238E27FC236}">
                <a16:creationId xmlns:a16="http://schemas.microsoft.com/office/drawing/2014/main" id="{52D401A1-C26F-2ED7-F798-99D16BE6C24C}"/>
              </a:ext>
            </a:extLst>
          </p:cNvPr>
          <p:cNvSpPr txBox="1"/>
          <p:nvPr/>
        </p:nvSpPr>
        <p:spPr>
          <a:xfrm>
            <a:off x="7434427" y="2263871"/>
            <a:ext cx="364202" cy="523220"/>
          </a:xfrm>
          <a:prstGeom prst="rect">
            <a:avLst/>
          </a:prstGeom>
          <a:noFill/>
        </p:spPr>
        <p:txBody>
          <a:bodyPr wrap="none" rtlCol="0">
            <a:spAutoFit/>
          </a:bodyPr>
          <a:lstStyle/>
          <a:p>
            <a:r>
              <a:rPr lang="en-US" sz="2800"/>
              <a:t>_</a:t>
            </a:r>
          </a:p>
        </p:txBody>
      </p:sp>
      <p:sp>
        <p:nvSpPr>
          <p:cNvPr id="33" name="TextBox 32">
            <a:extLst>
              <a:ext uri="{FF2B5EF4-FFF2-40B4-BE49-F238E27FC236}">
                <a16:creationId xmlns:a16="http://schemas.microsoft.com/office/drawing/2014/main" id="{D15E6AE4-E0E3-D05E-7631-9CD043C7BED9}"/>
              </a:ext>
            </a:extLst>
          </p:cNvPr>
          <p:cNvSpPr txBox="1"/>
          <p:nvPr/>
        </p:nvSpPr>
        <p:spPr>
          <a:xfrm>
            <a:off x="7417355" y="1977681"/>
            <a:ext cx="364202" cy="523220"/>
          </a:xfrm>
          <a:prstGeom prst="rect">
            <a:avLst/>
          </a:prstGeom>
          <a:noFill/>
        </p:spPr>
        <p:txBody>
          <a:bodyPr wrap="none" rtlCol="0">
            <a:spAutoFit/>
          </a:bodyPr>
          <a:lstStyle/>
          <a:p>
            <a:r>
              <a:rPr lang="en-US" sz="2800"/>
              <a:t>_</a:t>
            </a:r>
          </a:p>
        </p:txBody>
      </p:sp>
      <p:sp>
        <p:nvSpPr>
          <p:cNvPr id="34" name="TextBox 33">
            <a:extLst>
              <a:ext uri="{FF2B5EF4-FFF2-40B4-BE49-F238E27FC236}">
                <a16:creationId xmlns:a16="http://schemas.microsoft.com/office/drawing/2014/main" id="{C2D616E8-A079-F1EC-0EDF-932A0977D115}"/>
              </a:ext>
            </a:extLst>
          </p:cNvPr>
          <p:cNvSpPr txBox="1"/>
          <p:nvPr/>
        </p:nvSpPr>
        <p:spPr>
          <a:xfrm>
            <a:off x="7411229" y="2562101"/>
            <a:ext cx="364202" cy="523220"/>
          </a:xfrm>
          <a:prstGeom prst="rect">
            <a:avLst/>
          </a:prstGeom>
          <a:noFill/>
        </p:spPr>
        <p:txBody>
          <a:bodyPr wrap="none" rtlCol="0">
            <a:spAutoFit/>
          </a:bodyPr>
          <a:lstStyle/>
          <a:p>
            <a:r>
              <a:rPr lang="en-US" sz="2800"/>
              <a:t>_</a:t>
            </a:r>
          </a:p>
        </p:txBody>
      </p:sp>
      <p:sp>
        <p:nvSpPr>
          <p:cNvPr id="35" name="TextBox 34">
            <a:extLst>
              <a:ext uri="{FF2B5EF4-FFF2-40B4-BE49-F238E27FC236}">
                <a16:creationId xmlns:a16="http://schemas.microsoft.com/office/drawing/2014/main" id="{70AF6270-553B-F8F6-A178-3DCF113256C5}"/>
              </a:ext>
            </a:extLst>
          </p:cNvPr>
          <p:cNvSpPr txBox="1"/>
          <p:nvPr/>
        </p:nvSpPr>
        <p:spPr>
          <a:xfrm>
            <a:off x="6847122" y="5448468"/>
            <a:ext cx="364202" cy="523220"/>
          </a:xfrm>
          <a:prstGeom prst="rect">
            <a:avLst/>
          </a:prstGeom>
          <a:noFill/>
        </p:spPr>
        <p:txBody>
          <a:bodyPr wrap="none" rtlCol="0">
            <a:spAutoFit/>
          </a:bodyPr>
          <a:lstStyle/>
          <a:p>
            <a:r>
              <a:rPr lang="en-US" sz="2800"/>
              <a:t>_</a:t>
            </a:r>
          </a:p>
        </p:txBody>
      </p:sp>
      <p:sp>
        <p:nvSpPr>
          <p:cNvPr id="36" name="TextBox 35">
            <a:extLst>
              <a:ext uri="{FF2B5EF4-FFF2-40B4-BE49-F238E27FC236}">
                <a16:creationId xmlns:a16="http://schemas.microsoft.com/office/drawing/2014/main" id="{F51C4AC0-9FD7-24D3-1173-EFBF1632417C}"/>
              </a:ext>
            </a:extLst>
          </p:cNvPr>
          <p:cNvSpPr txBox="1"/>
          <p:nvPr/>
        </p:nvSpPr>
        <p:spPr>
          <a:xfrm>
            <a:off x="7569958" y="3060159"/>
            <a:ext cx="364202" cy="523220"/>
          </a:xfrm>
          <a:prstGeom prst="rect">
            <a:avLst/>
          </a:prstGeom>
          <a:noFill/>
        </p:spPr>
        <p:txBody>
          <a:bodyPr wrap="none" rtlCol="0">
            <a:spAutoFit/>
          </a:bodyPr>
          <a:lstStyle/>
          <a:p>
            <a:r>
              <a:rPr lang="en-US" sz="2800"/>
              <a:t>_</a:t>
            </a:r>
          </a:p>
        </p:txBody>
      </p:sp>
      <p:sp>
        <p:nvSpPr>
          <p:cNvPr id="37" name="TextBox 36">
            <a:extLst>
              <a:ext uri="{FF2B5EF4-FFF2-40B4-BE49-F238E27FC236}">
                <a16:creationId xmlns:a16="http://schemas.microsoft.com/office/drawing/2014/main" id="{C72F7183-EC9A-B16B-5721-ACF1DC4C4F85}"/>
              </a:ext>
            </a:extLst>
          </p:cNvPr>
          <p:cNvSpPr txBox="1"/>
          <p:nvPr/>
        </p:nvSpPr>
        <p:spPr>
          <a:xfrm>
            <a:off x="7258829" y="5678420"/>
            <a:ext cx="364202" cy="523220"/>
          </a:xfrm>
          <a:prstGeom prst="rect">
            <a:avLst/>
          </a:prstGeom>
          <a:noFill/>
        </p:spPr>
        <p:txBody>
          <a:bodyPr wrap="none" rtlCol="0">
            <a:spAutoFit/>
          </a:bodyPr>
          <a:lstStyle/>
          <a:p>
            <a:r>
              <a:rPr lang="en-US" sz="2800"/>
              <a:t>_</a:t>
            </a:r>
          </a:p>
        </p:txBody>
      </p:sp>
      <p:sp>
        <p:nvSpPr>
          <p:cNvPr id="38" name="TextBox 37">
            <a:extLst>
              <a:ext uri="{FF2B5EF4-FFF2-40B4-BE49-F238E27FC236}">
                <a16:creationId xmlns:a16="http://schemas.microsoft.com/office/drawing/2014/main" id="{BA86CD14-F1E3-AE2F-0E88-89791EB88729}"/>
              </a:ext>
            </a:extLst>
          </p:cNvPr>
          <p:cNvSpPr txBox="1"/>
          <p:nvPr/>
        </p:nvSpPr>
        <p:spPr>
          <a:xfrm>
            <a:off x="5217611" y="6222609"/>
            <a:ext cx="364202" cy="523220"/>
          </a:xfrm>
          <a:prstGeom prst="rect">
            <a:avLst/>
          </a:prstGeom>
          <a:noFill/>
        </p:spPr>
        <p:txBody>
          <a:bodyPr wrap="none" rtlCol="0">
            <a:spAutoFit/>
          </a:bodyPr>
          <a:lstStyle/>
          <a:p>
            <a:r>
              <a:rPr lang="en-US" sz="2800"/>
              <a:t>_</a:t>
            </a:r>
          </a:p>
        </p:txBody>
      </p:sp>
      <p:sp>
        <p:nvSpPr>
          <p:cNvPr id="39" name="TextBox 38">
            <a:extLst>
              <a:ext uri="{FF2B5EF4-FFF2-40B4-BE49-F238E27FC236}">
                <a16:creationId xmlns:a16="http://schemas.microsoft.com/office/drawing/2014/main" id="{A3548C31-0AC5-D88D-1A19-C49A0A6E3F7E}"/>
              </a:ext>
            </a:extLst>
          </p:cNvPr>
          <p:cNvSpPr txBox="1"/>
          <p:nvPr/>
        </p:nvSpPr>
        <p:spPr>
          <a:xfrm>
            <a:off x="7451992" y="5057288"/>
            <a:ext cx="364202" cy="523220"/>
          </a:xfrm>
          <a:prstGeom prst="rect">
            <a:avLst/>
          </a:prstGeom>
          <a:noFill/>
        </p:spPr>
        <p:txBody>
          <a:bodyPr wrap="none" rtlCol="0">
            <a:spAutoFit/>
          </a:bodyPr>
          <a:lstStyle/>
          <a:p>
            <a:r>
              <a:rPr lang="en-US" sz="2800"/>
              <a:t>_</a:t>
            </a:r>
          </a:p>
        </p:txBody>
      </p:sp>
      <p:sp>
        <p:nvSpPr>
          <p:cNvPr id="40" name="TextBox 39">
            <a:extLst>
              <a:ext uri="{FF2B5EF4-FFF2-40B4-BE49-F238E27FC236}">
                <a16:creationId xmlns:a16="http://schemas.microsoft.com/office/drawing/2014/main" id="{72067449-78F6-57A9-0D0E-2B2A94600C53}"/>
              </a:ext>
            </a:extLst>
          </p:cNvPr>
          <p:cNvSpPr txBox="1"/>
          <p:nvPr/>
        </p:nvSpPr>
        <p:spPr>
          <a:xfrm>
            <a:off x="7451992" y="5263827"/>
            <a:ext cx="364202" cy="523220"/>
          </a:xfrm>
          <a:prstGeom prst="rect">
            <a:avLst/>
          </a:prstGeom>
          <a:noFill/>
        </p:spPr>
        <p:txBody>
          <a:bodyPr wrap="none" rtlCol="0">
            <a:spAutoFit/>
          </a:bodyPr>
          <a:lstStyle/>
          <a:p>
            <a:r>
              <a:rPr lang="en-US" sz="2800"/>
              <a:t>_</a:t>
            </a:r>
          </a:p>
        </p:txBody>
      </p:sp>
      <p:sp>
        <p:nvSpPr>
          <p:cNvPr id="41" name="TextBox 40">
            <a:extLst>
              <a:ext uri="{FF2B5EF4-FFF2-40B4-BE49-F238E27FC236}">
                <a16:creationId xmlns:a16="http://schemas.microsoft.com/office/drawing/2014/main" id="{39C630FF-74F1-B5CF-7E5C-29B6AD1E98F9}"/>
              </a:ext>
            </a:extLst>
          </p:cNvPr>
          <p:cNvSpPr txBox="1"/>
          <p:nvPr/>
        </p:nvSpPr>
        <p:spPr>
          <a:xfrm>
            <a:off x="7417355" y="4740607"/>
            <a:ext cx="364202" cy="523220"/>
          </a:xfrm>
          <a:prstGeom prst="rect">
            <a:avLst/>
          </a:prstGeom>
          <a:noFill/>
        </p:spPr>
        <p:txBody>
          <a:bodyPr wrap="none" rtlCol="0">
            <a:spAutoFit/>
          </a:bodyPr>
          <a:lstStyle/>
          <a:p>
            <a:r>
              <a:rPr lang="en-US" sz="2800"/>
              <a:t>_</a:t>
            </a:r>
          </a:p>
        </p:txBody>
      </p:sp>
      <p:sp>
        <p:nvSpPr>
          <p:cNvPr id="42" name="TextBox 41">
            <a:extLst>
              <a:ext uri="{FF2B5EF4-FFF2-40B4-BE49-F238E27FC236}">
                <a16:creationId xmlns:a16="http://schemas.microsoft.com/office/drawing/2014/main" id="{DEF34C69-E0CB-385B-A2E4-16BE46F15187}"/>
              </a:ext>
            </a:extLst>
          </p:cNvPr>
          <p:cNvSpPr txBox="1"/>
          <p:nvPr/>
        </p:nvSpPr>
        <p:spPr>
          <a:xfrm>
            <a:off x="7569755" y="4893007"/>
            <a:ext cx="364202" cy="523220"/>
          </a:xfrm>
          <a:prstGeom prst="rect">
            <a:avLst/>
          </a:prstGeom>
          <a:noFill/>
        </p:spPr>
        <p:txBody>
          <a:bodyPr wrap="none" rtlCol="0">
            <a:spAutoFit/>
          </a:bodyPr>
          <a:lstStyle/>
          <a:p>
            <a:r>
              <a:rPr lang="en-US" sz="2800"/>
              <a:t>_</a:t>
            </a:r>
          </a:p>
        </p:txBody>
      </p:sp>
      <p:sp>
        <p:nvSpPr>
          <p:cNvPr id="43" name="TextBox 42">
            <a:extLst>
              <a:ext uri="{FF2B5EF4-FFF2-40B4-BE49-F238E27FC236}">
                <a16:creationId xmlns:a16="http://schemas.microsoft.com/office/drawing/2014/main" id="{FABF6CD2-C40D-FDC1-03E1-A6C092920E77}"/>
              </a:ext>
            </a:extLst>
          </p:cNvPr>
          <p:cNvSpPr txBox="1"/>
          <p:nvPr/>
        </p:nvSpPr>
        <p:spPr>
          <a:xfrm>
            <a:off x="3522366" y="4826875"/>
            <a:ext cx="364202" cy="523220"/>
          </a:xfrm>
          <a:prstGeom prst="rect">
            <a:avLst/>
          </a:prstGeom>
          <a:noFill/>
        </p:spPr>
        <p:txBody>
          <a:bodyPr wrap="none" rtlCol="0">
            <a:spAutoFit/>
          </a:bodyPr>
          <a:lstStyle/>
          <a:p>
            <a:r>
              <a:rPr lang="en-US" sz="2800"/>
              <a:t>_</a:t>
            </a:r>
          </a:p>
        </p:txBody>
      </p:sp>
      <p:sp>
        <p:nvSpPr>
          <p:cNvPr id="44" name="TextBox 43">
            <a:extLst>
              <a:ext uri="{FF2B5EF4-FFF2-40B4-BE49-F238E27FC236}">
                <a16:creationId xmlns:a16="http://schemas.microsoft.com/office/drawing/2014/main" id="{DF8328AA-E9F0-DEDB-09D9-EF213A23AD9D}"/>
              </a:ext>
            </a:extLst>
          </p:cNvPr>
          <p:cNvSpPr txBox="1"/>
          <p:nvPr/>
        </p:nvSpPr>
        <p:spPr>
          <a:xfrm>
            <a:off x="3567593" y="5020776"/>
            <a:ext cx="364202" cy="523220"/>
          </a:xfrm>
          <a:prstGeom prst="rect">
            <a:avLst/>
          </a:prstGeom>
          <a:noFill/>
        </p:spPr>
        <p:txBody>
          <a:bodyPr wrap="none" rtlCol="0">
            <a:spAutoFit/>
          </a:bodyPr>
          <a:lstStyle/>
          <a:p>
            <a:r>
              <a:rPr lang="en-US" sz="2800"/>
              <a:t>_</a:t>
            </a:r>
          </a:p>
        </p:txBody>
      </p:sp>
      <p:sp>
        <p:nvSpPr>
          <p:cNvPr id="45" name="TextBox 44">
            <a:extLst>
              <a:ext uri="{FF2B5EF4-FFF2-40B4-BE49-F238E27FC236}">
                <a16:creationId xmlns:a16="http://schemas.microsoft.com/office/drawing/2014/main" id="{81D56C76-8C2A-B3F0-02A7-10BA3BFAFC30}"/>
              </a:ext>
            </a:extLst>
          </p:cNvPr>
          <p:cNvSpPr txBox="1"/>
          <p:nvPr/>
        </p:nvSpPr>
        <p:spPr>
          <a:xfrm>
            <a:off x="3523278" y="3234521"/>
            <a:ext cx="364202" cy="523220"/>
          </a:xfrm>
          <a:prstGeom prst="rect">
            <a:avLst/>
          </a:prstGeom>
          <a:noFill/>
        </p:spPr>
        <p:txBody>
          <a:bodyPr wrap="none" rtlCol="0">
            <a:spAutoFit/>
          </a:bodyPr>
          <a:lstStyle/>
          <a:p>
            <a:r>
              <a:rPr lang="en-US" sz="2800"/>
              <a:t>_</a:t>
            </a:r>
          </a:p>
        </p:txBody>
      </p:sp>
      <p:sp>
        <p:nvSpPr>
          <p:cNvPr id="46" name="TextBox 45">
            <a:extLst>
              <a:ext uri="{FF2B5EF4-FFF2-40B4-BE49-F238E27FC236}">
                <a16:creationId xmlns:a16="http://schemas.microsoft.com/office/drawing/2014/main" id="{5B0E66C1-875F-9CDE-6354-73552271BA0D}"/>
              </a:ext>
            </a:extLst>
          </p:cNvPr>
          <p:cNvSpPr txBox="1"/>
          <p:nvPr/>
        </p:nvSpPr>
        <p:spPr>
          <a:xfrm>
            <a:off x="3704467" y="1964757"/>
            <a:ext cx="364202" cy="523220"/>
          </a:xfrm>
          <a:prstGeom prst="rect">
            <a:avLst/>
          </a:prstGeom>
          <a:noFill/>
        </p:spPr>
        <p:txBody>
          <a:bodyPr wrap="none" rtlCol="0">
            <a:spAutoFit/>
          </a:bodyPr>
          <a:lstStyle/>
          <a:p>
            <a:r>
              <a:rPr lang="en-US" sz="2800"/>
              <a:t>_</a:t>
            </a:r>
          </a:p>
        </p:txBody>
      </p:sp>
      <p:sp>
        <p:nvSpPr>
          <p:cNvPr id="47" name="TextBox 46">
            <a:extLst>
              <a:ext uri="{FF2B5EF4-FFF2-40B4-BE49-F238E27FC236}">
                <a16:creationId xmlns:a16="http://schemas.microsoft.com/office/drawing/2014/main" id="{01543F1F-975E-2D19-9910-A17EA6067B4C}"/>
              </a:ext>
            </a:extLst>
          </p:cNvPr>
          <p:cNvSpPr txBox="1"/>
          <p:nvPr/>
        </p:nvSpPr>
        <p:spPr>
          <a:xfrm>
            <a:off x="5499407" y="2006184"/>
            <a:ext cx="364202" cy="523220"/>
          </a:xfrm>
          <a:prstGeom prst="rect">
            <a:avLst/>
          </a:prstGeom>
          <a:noFill/>
        </p:spPr>
        <p:txBody>
          <a:bodyPr wrap="none" rtlCol="0">
            <a:spAutoFit/>
          </a:bodyPr>
          <a:lstStyle/>
          <a:p>
            <a:r>
              <a:rPr lang="en-US" sz="2800"/>
              <a:t>_</a:t>
            </a:r>
          </a:p>
        </p:txBody>
      </p:sp>
      <p:sp>
        <p:nvSpPr>
          <p:cNvPr id="48" name="TextBox 47">
            <a:extLst>
              <a:ext uri="{FF2B5EF4-FFF2-40B4-BE49-F238E27FC236}">
                <a16:creationId xmlns:a16="http://schemas.microsoft.com/office/drawing/2014/main" id="{C772B222-74C2-26B3-9D25-3F363B057E47}"/>
              </a:ext>
            </a:extLst>
          </p:cNvPr>
          <p:cNvSpPr txBox="1"/>
          <p:nvPr/>
        </p:nvSpPr>
        <p:spPr>
          <a:xfrm>
            <a:off x="4022734" y="1991796"/>
            <a:ext cx="364202" cy="523220"/>
          </a:xfrm>
          <a:prstGeom prst="rect">
            <a:avLst/>
          </a:prstGeom>
          <a:noFill/>
        </p:spPr>
        <p:txBody>
          <a:bodyPr wrap="none" rtlCol="0">
            <a:spAutoFit/>
          </a:bodyPr>
          <a:lstStyle/>
          <a:p>
            <a:r>
              <a:rPr lang="en-US" sz="2800"/>
              <a:t>_</a:t>
            </a:r>
          </a:p>
        </p:txBody>
      </p:sp>
      <p:sp>
        <p:nvSpPr>
          <p:cNvPr id="2" name="Title 1">
            <a:extLst>
              <a:ext uri="{FF2B5EF4-FFF2-40B4-BE49-F238E27FC236}">
                <a16:creationId xmlns:a16="http://schemas.microsoft.com/office/drawing/2014/main" id="{E2A164D2-FA68-47FC-3E5A-B1917FB123F9}"/>
              </a:ext>
            </a:extLst>
          </p:cNvPr>
          <p:cNvSpPr txBox="1">
            <a:spLocks/>
          </p:cNvSpPr>
          <p:nvPr/>
        </p:nvSpPr>
        <p:spPr>
          <a:xfrm>
            <a:off x="480132" y="0"/>
            <a:ext cx="11250613"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a:t>Candidate Learning Target</a:t>
            </a:r>
          </a:p>
        </p:txBody>
      </p:sp>
      <p:sp>
        <p:nvSpPr>
          <p:cNvPr id="3" name="Slide Number Placeholder 2">
            <a:extLst>
              <a:ext uri="{FF2B5EF4-FFF2-40B4-BE49-F238E27FC236}">
                <a16:creationId xmlns:a16="http://schemas.microsoft.com/office/drawing/2014/main" id="{699D7034-3EC0-8E37-404F-93E9DB9896A7}"/>
              </a:ext>
            </a:extLst>
          </p:cNvPr>
          <p:cNvSpPr>
            <a:spLocks noGrp="1"/>
          </p:cNvSpPr>
          <p:nvPr>
            <p:ph type="sldNum" sz="quarter" idx="12"/>
          </p:nvPr>
        </p:nvSpPr>
        <p:spPr/>
        <p:txBody>
          <a:bodyPr/>
          <a:lstStyle/>
          <a:p>
            <a:fld id="{F50C34D6-9C94-4266-916D-D8A5C4A50DEE}" type="slidenum">
              <a:rPr lang="en-US" smtClean="0"/>
              <a:t>25</a:t>
            </a:fld>
            <a:endParaRPr lang="en-US"/>
          </a:p>
        </p:txBody>
      </p:sp>
      <p:sp>
        <p:nvSpPr>
          <p:cNvPr id="5" name="Star: 5 Points 4">
            <a:extLst>
              <a:ext uri="{FF2B5EF4-FFF2-40B4-BE49-F238E27FC236}">
                <a16:creationId xmlns:a16="http://schemas.microsoft.com/office/drawing/2014/main" id="{8D07A386-5252-49B3-5122-FDDC9EF83333}"/>
              </a:ext>
            </a:extLst>
          </p:cNvPr>
          <p:cNvSpPr/>
          <p:nvPr/>
        </p:nvSpPr>
        <p:spPr bwMode="auto">
          <a:xfrm>
            <a:off x="9168985" y="2823711"/>
            <a:ext cx="1675487" cy="1527650"/>
          </a:xfrm>
          <a:prstGeom prst="star5">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b"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a:ln>
                  <a:noFill/>
                </a:ln>
                <a:solidFill>
                  <a:schemeClr val="tx1"/>
                </a:solidFill>
                <a:effectLst/>
                <a:latin typeface="Tahoma" charset="0"/>
              </a:rPr>
              <a:t>!</a:t>
            </a:r>
          </a:p>
        </p:txBody>
      </p:sp>
    </p:spTree>
    <p:extLst>
      <p:ext uri="{BB962C8B-B14F-4D97-AF65-F5344CB8AC3E}">
        <p14:creationId xmlns:p14="http://schemas.microsoft.com/office/powerpoint/2010/main" val="296570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274176-8B64-FD90-62AD-1D144CBD09C6}"/>
              </a:ext>
            </a:extLst>
          </p:cNvPr>
          <p:cNvSpPr/>
          <p:nvPr/>
        </p:nvSpPr>
        <p:spPr>
          <a:xfrm>
            <a:off x="3897630" y="2500880"/>
            <a:ext cx="3543300" cy="31775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213FB02-1D39-CC6C-982C-F286B3DAD1ED}"/>
              </a:ext>
            </a:extLst>
          </p:cNvPr>
          <p:cNvSpPr txBox="1"/>
          <p:nvPr/>
        </p:nvSpPr>
        <p:spPr>
          <a:xfrm>
            <a:off x="5970743" y="1637916"/>
            <a:ext cx="364202" cy="523220"/>
          </a:xfrm>
          <a:prstGeom prst="rect">
            <a:avLst/>
          </a:prstGeom>
          <a:noFill/>
        </p:spPr>
        <p:txBody>
          <a:bodyPr wrap="none" rtlCol="0">
            <a:spAutoFit/>
          </a:bodyPr>
          <a:lstStyle/>
          <a:p>
            <a:r>
              <a:rPr lang="en-US" sz="2800"/>
              <a:t>_</a:t>
            </a:r>
          </a:p>
        </p:txBody>
      </p:sp>
      <p:sp>
        <p:nvSpPr>
          <p:cNvPr id="10" name="TextBox 9">
            <a:extLst>
              <a:ext uri="{FF2B5EF4-FFF2-40B4-BE49-F238E27FC236}">
                <a16:creationId xmlns:a16="http://schemas.microsoft.com/office/drawing/2014/main" id="{DB44F611-3FA0-7209-EC0C-1541AF643ACE}"/>
              </a:ext>
            </a:extLst>
          </p:cNvPr>
          <p:cNvSpPr txBox="1"/>
          <p:nvPr/>
        </p:nvSpPr>
        <p:spPr>
          <a:xfrm>
            <a:off x="4321234" y="3965200"/>
            <a:ext cx="364202" cy="523220"/>
          </a:xfrm>
          <a:prstGeom prst="rect">
            <a:avLst/>
          </a:prstGeom>
          <a:noFill/>
        </p:spPr>
        <p:txBody>
          <a:bodyPr wrap="none" rtlCol="0">
            <a:spAutoFit/>
          </a:bodyPr>
          <a:lstStyle/>
          <a:p>
            <a:r>
              <a:rPr lang="en-US" sz="2800"/>
              <a:t>+</a:t>
            </a:r>
          </a:p>
        </p:txBody>
      </p:sp>
      <p:sp>
        <p:nvSpPr>
          <p:cNvPr id="11" name="TextBox 10">
            <a:extLst>
              <a:ext uri="{FF2B5EF4-FFF2-40B4-BE49-F238E27FC236}">
                <a16:creationId xmlns:a16="http://schemas.microsoft.com/office/drawing/2014/main" id="{1F9A8EE2-BFAB-3ADE-45A6-8B52F3113A60}"/>
              </a:ext>
            </a:extLst>
          </p:cNvPr>
          <p:cNvSpPr txBox="1"/>
          <p:nvPr/>
        </p:nvSpPr>
        <p:spPr>
          <a:xfrm>
            <a:off x="4455221" y="2381858"/>
            <a:ext cx="364202" cy="523220"/>
          </a:xfrm>
          <a:prstGeom prst="rect">
            <a:avLst/>
          </a:prstGeom>
          <a:noFill/>
        </p:spPr>
        <p:txBody>
          <a:bodyPr wrap="none" rtlCol="0">
            <a:spAutoFit/>
          </a:bodyPr>
          <a:lstStyle/>
          <a:p>
            <a:r>
              <a:rPr lang="en-US" sz="2800"/>
              <a:t>+</a:t>
            </a:r>
          </a:p>
        </p:txBody>
      </p:sp>
      <p:sp>
        <p:nvSpPr>
          <p:cNvPr id="12" name="TextBox 11">
            <a:extLst>
              <a:ext uri="{FF2B5EF4-FFF2-40B4-BE49-F238E27FC236}">
                <a16:creationId xmlns:a16="http://schemas.microsoft.com/office/drawing/2014/main" id="{15950882-51D3-10FC-0448-5F9568664119}"/>
              </a:ext>
            </a:extLst>
          </p:cNvPr>
          <p:cNvSpPr txBox="1"/>
          <p:nvPr/>
        </p:nvSpPr>
        <p:spPr>
          <a:xfrm>
            <a:off x="5835793" y="2494126"/>
            <a:ext cx="364202" cy="523220"/>
          </a:xfrm>
          <a:prstGeom prst="rect">
            <a:avLst/>
          </a:prstGeom>
          <a:noFill/>
        </p:spPr>
        <p:txBody>
          <a:bodyPr wrap="none" rtlCol="0">
            <a:spAutoFit/>
          </a:bodyPr>
          <a:lstStyle/>
          <a:p>
            <a:r>
              <a:rPr lang="en-US" sz="2800"/>
              <a:t>+</a:t>
            </a:r>
          </a:p>
        </p:txBody>
      </p:sp>
      <p:sp>
        <p:nvSpPr>
          <p:cNvPr id="13" name="TextBox 12">
            <a:extLst>
              <a:ext uri="{FF2B5EF4-FFF2-40B4-BE49-F238E27FC236}">
                <a16:creationId xmlns:a16="http://schemas.microsoft.com/office/drawing/2014/main" id="{B84C93B7-D879-7040-B650-13DEBB019B22}"/>
              </a:ext>
            </a:extLst>
          </p:cNvPr>
          <p:cNvSpPr txBox="1"/>
          <p:nvPr/>
        </p:nvSpPr>
        <p:spPr>
          <a:xfrm>
            <a:off x="4895623" y="2383396"/>
            <a:ext cx="364202" cy="523220"/>
          </a:xfrm>
          <a:prstGeom prst="rect">
            <a:avLst/>
          </a:prstGeom>
          <a:noFill/>
        </p:spPr>
        <p:txBody>
          <a:bodyPr wrap="none" rtlCol="0">
            <a:spAutoFit/>
          </a:bodyPr>
          <a:lstStyle/>
          <a:p>
            <a:r>
              <a:rPr lang="en-US" sz="2800"/>
              <a:t>+</a:t>
            </a:r>
          </a:p>
        </p:txBody>
      </p:sp>
      <p:sp>
        <p:nvSpPr>
          <p:cNvPr id="14" name="TextBox 13">
            <a:extLst>
              <a:ext uri="{FF2B5EF4-FFF2-40B4-BE49-F238E27FC236}">
                <a16:creationId xmlns:a16="http://schemas.microsoft.com/office/drawing/2014/main" id="{C6BDDD50-63E2-2150-D17C-747DC8EBA580}"/>
              </a:ext>
            </a:extLst>
          </p:cNvPr>
          <p:cNvSpPr txBox="1"/>
          <p:nvPr/>
        </p:nvSpPr>
        <p:spPr>
          <a:xfrm>
            <a:off x="3886568" y="3680772"/>
            <a:ext cx="364202" cy="523220"/>
          </a:xfrm>
          <a:prstGeom prst="rect">
            <a:avLst/>
          </a:prstGeom>
          <a:noFill/>
        </p:spPr>
        <p:txBody>
          <a:bodyPr wrap="none" rtlCol="0">
            <a:spAutoFit/>
          </a:bodyPr>
          <a:lstStyle/>
          <a:p>
            <a:r>
              <a:rPr lang="en-US" sz="2800"/>
              <a:t>+</a:t>
            </a:r>
          </a:p>
        </p:txBody>
      </p:sp>
      <p:sp>
        <p:nvSpPr>
          <p:cNvPr id="15" name="TextBox 14">
            <a:extLst>
              <a:ext uri="{FF2B5EF4-FFF2-40B4-BE49-F238E27FC236}">
                <a16:creationId xmlns:a16="http://schemas.microsoft.com/office/drawing/2014/main" id="{AFF119E4-FA45-FFB9-0821-65B4E851997D}"/>
              </a:ext>
            </a:extLst>
          </p:cNvPr>
          <p:cNvSpPr txBox="1"/>
          <p:nvPr/>
        </p:nvSpPr>
        <p:spPr>
          <a:xfrm>
            <a:off x="3804632" y="4083894"/>
            <a:ext cx="364202" cy="523220"/>
          </a:xfrm>
          <a:prstGeom prst="rect">
            <a:avLst/>
          </a:prstGeom>
          <a:noFill/>
        </p:spPr>
        <p:txBody>
          <a:bodyPr wrap="none" rtlCol="0">
            <a:spAutoFit/>
          </a:bodyPr>
          <a:lstStyle/>
          <a:p>
            <a:r>
              <a:rPr lang="en-US" sz="2800"/>
              <a:t>+</a:t>
            </a:r>
          </a:p>
        </p:txBody>
      </p:sp>
      <p:sp>
        <p:nvSpPr>
          <p:cNvPr id="16" name="TextBox 15">
            <a:extLst>
              <a:ext uri="{FF2B5EF4-FFF2-40B4-BE49-F238E27FC236}">
                <a16:creationId xmlns:a16="http://schemas.microsoft.com/office/drawing/2014/main" id="{0F794A99-F856-128B-1D1F-70FBAC0AB936}"/>
              </a:ext>
            </a:extLst>
          </p:cNvPr>
          <p:cNvSpPr txBox="1"/>
          <p:nvPr/>
        </p:nvSpPr>
        <p:spPr>
          <a:xfrm>
            <a:off x="3789475" y="3040620"/>
            <a:ext cx="364202" cy="523220"/>
          </a:xfrm>
          <a:prstGeom prst="rect">
            <a:avLst/>
          </a:prstGeom>
          <a:noFill/>
        </p:spPr>
        <p:txBody>
          <a:bodyPr wrap="none" rtlCol="0">
            <a:spAutoFit/>
          </a:bodyPr>
          <a:lstStyle/>
          <a:p>
            <a:r>
              <a:rPr lang="en-US" sz="2800"/>
              <a:t>+</a:t>
            </a:r>
          </a:p>
        </p:txBody>
      </p:sp>
      <p:sp>
        <p:nvSpPr>
          <p:cNvPr id="17" name="TextBox 16">
            <a:extLst>
              <a:ext uri="{FF2B5EF4-FFF2-40B4-BE49-F238E27FC236}">
                <a16:creationId xmlns:a16="http://schemas.microsoft.com/office/drawing/2014/main" id="{0097B245-239E-4047-4F8F-0EF518DC9237}"/>
              </a:ext>
            </a:extLst>
          </p:cNvPr>
          <p:cNvSpPr txBox="1"/>
          <p:nvPr/>
        </p:nvSpPr>
        <p:spPr>
          <a:xfrm>
            <a:off x="3886568" y="2400468"/>
            <a:ext cx="364202" cy="523220"/>
          </a:xfrm>
          <a:prstGeom prst="rect">
            <a:avLst/>
          </a:prstGeom>
          <a:noFill/>
        </p:spPr>
        <p:txBody>
          <a:bodyPr wrap="none" rtlCol="0">
            <a:spAutoFit/>
          </a:bodyPr>
          <a:lstStyle/>
          <a:p>
            <a:r>
              <a:rPr lang="en-US" sz="2800"/>
              <a:t>+</a:t>
            </a:r>
          </a:p>
        </p:txBody>
      </p:sp>
      <p:sp>
        <p:nvSpPr>
          <p:cNvPr id="18" name="TextBox 17">
            <a:extLst>
              <a:ext uri="{FF2B5EF4-FFF2-40B4-BE49-F238E27FC236}">
                <a16:creationId xmlns:a16="http://schemas.microsoft.com/office/drawing/2014/main" id="{7FF25576-1D85-E817-1BF9-EA2B437C46F1}"/>
              </a:ext>
            </a:extLst>
          </p:cNvPr>
          <p:cNvSpPr txBox="1"/>
          <p:nvPr/>
        </p:nvSpPr>
        <p:spPr>
          <a:xfrm>
            <a:off x="6759677" y="2415216"/>
            <a:ext cx="364202" cy="523220"/>
          </a:xfrm>
          <a:prstGeom prst="rect">
            <a:avLst/>
          </a:prstGeom>
          <a:noFill/>
        </p:spPr>
        <p:txBody>
          <a:bodyPr wrap="none" rtlCol="0">
            <a:spAutoFit/>
          </a:bodyPr>
          <a:lstStyle/>
          <a:p>
            <a:r>
              <a:rPr lang="en-US" sz="2800"/>
              <a:t>+</a:t>
            </a:r>
          </a:p>
        </p:txBody>
      </p:sp>
      <p:sp>
        <p:nvSpPr>
          <p:cNvPr id="19" name="TextBox 18">
            <a:extLst>
              <a:ext uri="{FF2B5EF4-FFF2-40B4-BE49-F238E27FC236}">
                <a16:creationId xmlns:a16="http://schemas.microsoft.com/office/drawing/2014/main" id="{2F2B3C82-8675-4BFA-AC3C-A2B617DDAF1A}"/>
              </a:ext>
            </a:extLst>
          </p:cNvPr>
          <p:cNvSpPr txBox="1"/>
          <p:nvPr/>
        </p:nvSpPr>
        <p:spPr>
          <a:xfrm>
            <a:off x="6152844" y="2814478"/>
            <a:ext cx="364202" cy="523220"/>
          </a:xfrm>
          <a:prstGeom prst="rect">
            <a:avLst/>
          </a:prstGeom>
          <a:noFill/>
        </p:spPr>
        <p:txBody>
          <a:bodyPr wrap="none" rtlCol="0">
            <a:spAutoFit/>
          </a:bodyPr>
          <a:lstStyle/>
          <a:p>
            <a:r>
              <a:rPr lang="en-US" sz="2800"/>
              <a:t>+</a:t>
            </a:r>
          </a:p>
        </p:txBody>
      </p:sp>
      <p:sp>
        <p:nvSpPr>
          <p:cNvPr id="20" name="TextBox 19">
            <a:extLst>
              <a:ext uri="{FF2B5EF4-FFF2-40B4-BE49-F238E27FC236}">
                <a16:creationId xmlns:a16="http://schemas.microsoft.com/office/drawing/2014/main" id="{57A9E642-69A9-D227-4619-8F6D4C4D702F}"/>
              </a:ext>
            </a:extLst>
          </p:cNvPr>
          <p:cNvSpPr txBox="1"/>
          <p:nvPr/>
        </p:nvSpPr>
        <p:spPr>
          <a:xfrm>
            <a:off x="5728087" y="4272458"/>
            <a:ext cx="364202" cy="523220"/>
          </a:xfrm>
          <a:prstGeom prst="rect">
            <a:avLst/>
          </a:prstGeom>
          <a:noFill/>
        </p:spPr>
        <p:txBody>
          <a:bodyPr wrap="none" rtlCol="0">
            <a:spAutoFit/>
          </a:bodyPr>
          <a:lstStyle/>
          <a:p>
            <a:r>
              <a:rPr lang="en-US" sz="2800"/>
              <a:t>+</a:t>
            </a:r>
          </a:p>
        </p:txBody>
      </p:sp>
      <p:sp>
        <p:nvSpPr>
          <p:cNvPr id="21" name="TextBox 20">
            <a:extLst>
              <a:ext uri="{FF2B5EF4-FFF2-40B4-BE49-F238E27FC236}">
                <a16:creationId xmlns:a16="http://schemas.microsoft.com/office/drawing/2014/main" id="{E44E943E-043A-F349-4EFF-9E8ED7C0094E}"/>
              </a:ext>
            </a:extLst>
          </p:cNvPr>
          <p:cNvSpPr txBox="1"/>
          <p:nvPr/>
        </p:nvSpPr>
        <p:spPr>
          <a:xfrm>
            <a:off x="5399712" y="3745861"/>
            <a:ext cx="364202" cy="523220"/>
          </a:xfrm>
          <a:prstGeom prst="rect">
            <a:avLst/>
          </a:prstGeom>
          <a:noFill/>
        </p:spPr>
        <p:txBody>
          <a:bodyPr wrap="none" rtlCol="0">
            <a:spAutoFit/>
          </a:bodyPr>
          <a:lstStyle/>
          <a:p>
            <a:r>
              <a:rPr lang="en-US" sz="2800"/>
              <a:t>+</a:t>
            </a:r>
          </a:p>
        </p:txBody>
      </p:sp>
      <p:sp>
        <p:nvSpPr>
          <p:cNvPr id="25" name="TextBox 24">
            <a:extLst>
              <a:ext uri="{FF2B5EF4-FFF2-40B4-BE49-F238E27FC236}">
                <a16:creationId xmlns:a16="http://schemas.microsoft.com/office/drawing/2014/main" id="{11C45496-2ABF-C577-AE01-2ED231096D1E}"/>
              </a:ext>
            </a:extLst>
          </p:cNvPr>
          <p:cNvSpPr txBox="1"/>
          <p:nvPr/>
        </p:nvSpPr>
        <p:spPr>
          <a:xfrm>
            <a:off x="4745991" y="3129110"/>
            <a:ext cx="364202" cy="523220"/>
          </a:xfrm>
          <a:prstGeom prst="rect">
            <a:avLst/>
          </a:prstGeom>
          <a:noFill/>
        </p:spPr>
        <p:txBody>
          <a:bodyPr wrap="none" rtlCol="0">
            <a:spAutoFit/>
          </a:bodyPr>
          <a:lstStyle/>
          <a:p>
            <a:r>
              <a:rPr lang="en-US" sz="2800"/>
              <a:t>+</a:t>
            </a:r>
          </a:p>
        </p:txBody>
      </p:sp>
      <p:sp>
        <p:nvSpPr>
          <p:cNvPr id="26" name="TextBox 25">
            <a:extLst>
              <a:ext uri="{FF2B5EF4-FFF2-40B4-BE49-F238E27FC236}">
                <a16:creationId xmlns:a16="http://schemas.microsoft.com/office/drawing/2014/main" id="{B711EAB9-4C1D-3149-3C23-0AADED3BAA62}"/>
              </a:ext>
            </a:extLst>
          </p:cNvPr>
          <p:cNvSpPr txBox="1"/>
          <p:nvPr/>
        </p:nvSpPr>
        <p:spPr>
          <a:xfrm>
            <a:off x="3223731" y="1548922"/>
            <a:ext cx="364202" cy="523220"/>
          </a:xfrm>
          <a:prstGeom prst="rect">
            <a:avLst/>
          </a:prstGeom>
          <a:noFill/>
        </p:spPr>
        <p:txBody>
          <a:bodyPr wrap="none" rtlCol="0">
            <a:spAutoFit/>
          </a:bodyPr>
          <a:lstStyle/>
          <a:p>
            <a:r>
              <a:rPr lang="en-US" sz="2800"/>
              <a:t>_</a:t>
            </a:r>
          </a:p>
        </p:txBody>
      </p:sp>
      <p:sp>
        <p:nvSpPr>
          <p:cNvPr id="27" name="TextBox 26">
            <a:extLst>
              <a:ext uri="{FF2B5EF4-FFF2-40B4-BE49-F238E27FC236}">
                <a16:creationId xmlns:a16="http://schemas.microsoft.com/office/drawing/2014/main" id="{E3499C49-6FDA-01C6-0A52-E016C671C424}"/>
              </a:ext>
            </a:extLst>
          </p:cNvPr>
          <p:cNvSpPr txBox="1"/>
          <p:nvPr/>
        </p:nvSpPr>
        <p:spPr>
          <a:xfrm>
            <a:off x="3634432" y="5456517"/>
            <a:ext cx="364202" cy="523220"/>
          </a:xfrm>
          <a:prstGeom prst="rect">
            <a:avLst/>
          </a:prstGeom>
          <a:noFill/>
        </p:spPr>
        <p:txBody>
          <a:bodyPr wrap="none" rtlCol="0">
            <a:spAutoFit/>
          </a:bodyPr>
          <a:lstStyle/>
          <a:p>
            <a:r>
              <a:rPr lang="en-US" sz="2800"/>
              <a:t>_</a:t>
            </a:r>
          </a:p>
        </p:txBody>
      </p:sp>
      <p:sp>
        <p:nvSpPr>
          <p:cNvPr id="28" name="TextBox 27">
            <a:extLst>
              <a:ext uri="{FF2B5EF4-FFF2-40B4-BE49-F238E27FC236}">
                <a16:creationId xmlns:a16="http://schemas.microsoft.com/office/drawing/2014/main" id="{086C0A8B-3B47-3142-D306-787991FFEC08}"/>
              </a:ext>
            </a:extLst>
          </p:cNvPr>
          <p:cNvSpPr txBox="1"/>
          <p:nvPr/>
        </p:nvSpPr>
        <p:spPr>
          <a:xfrm>
            <a:off x="3587933" y="5209749"/>
            <a:ext cx="364202" cy="523220"/>
          </a:xfrm>
          <a:prstGeom prst="rect">
            <a:avLst/>
          </a:prstGeom>
          <a:noFill/>
        </p:spPr>
        <p:txBody>
          <a:bodyPr wrap="none" rtlCol="0">
            <a:spAutoFit/>
          </a:bodyPr>
          <a:lstStyle/>
          <a:p>
            <a:r>
              <a:rPr lang="en-US" sz="2800"/>
              <a:t>_</a:t>
            </a:r>
          </a:p>
        </p:txBody>
      </p:sp>
      <p:sp>
        <p:nvSpPr>
          <p:cNvPr id="29" name="TextBox 28">
            <a:extLst>
              <a:ext uri="{FF2B5EF4-FFF2-40B4-BE49-F238E27FC236}">
                <a16:creationId xmlns:a16="http://schemas.microsoft.com/office/drawing/2014/main" id="{267D07AE-273F-CD1A-C9E5-228F39F68379}"/>
              </a:ext>
            </a:extLst>
          </p:cNvPr>
          <p:cNvSpPr txBox="1"/>
          <p:nvPr/>
        </p:nvSpPr>
        <p:spPr>
          <a:xfrm>
            <a:off x="4110087" y="5448468"/>
            <a:ext cx="364202" cy="523220"/>
          </a:xfrm>
          <a:prstGeom prst="rect">
            <a:avLst/>
          </a:prstGeom>
          <a:noFill/>
        </p:spPr>
        <p:txBody>
          <a:bodyPr wrap="none" rtlCol="0">
            <a:spAutoFit/>
          </a:bodyPr>
          <a:lstStyle/>
          <a:p>
            <a:r>
              <a:rPr lang="en-US" sz="2800"/>
              <a:t>_</a:t>
            </a:r>
          </a:p>
        </p:txBody>
      </p:sp>
      <p:sp>
        <p:nvSpPr>
          <p:cNvPr id="30" name="TextBox 29">
            <a:extLst>
              <a:ext uri="{FF2B5EF4-FFF2-40B4-BE49-F238E27FC236}">
                <a16:creationId xmlns:a16="http://schemas.microsoft.com/office/drawing/2014/main" id="{5C40E0F2-4CE9-B6C3-5410-3BF5CBA7E952}"/>
              </a:ext>
            </a:extLst>
          </p:cNvPr>
          <p:cNvSpPr txBox="1"/>
          <p:nvPr/>
        </p:nvSpPr>
        <p:spPr>
          <a:xfrm>
            <a:off x="7123227" y="1970906"/>
            <a:ext cx="364202" cy="523220"/>
          </a:xfrm>
          <a:prstGeom prst="rect">
            <a:avLst/>
          </a:prstGeom>
          <a:noFill/>
        </p:spPr>
        <p:txBody>
          <a:bodyPr wrap="none" rtlCol="0">
            <a:spAutoFit/>
          </a:bodyPr>
          <a:lstStyle/>
          <a:p>
            <a:r>
              <a:rPr lang="en-US" sz="2800"/>
              <a:t>_</a:t>
            </a:r>
          </a:p>
        </p:txBody>
      </p:sp>
      <p:sp>
        <p:nvSpPr>
          <p:cNvPr id="31" name="TextBox 30">
            <a:extLst>
              <a:ext uri="{FF2B5EF4-FFF2-40B4-BE49-F238E27FC236}">
                <a16:creationId xmlns:a16="http://schemas.microsoft.com/office/drawing/2014/main" id="{9D5C9F9D-982D-7FBF-8FE7-6D91F9A4E9A6}"/>
              </a:ext>
            </a:extLst>
          </p:cNvPr>
          <p:cNvSpPr txBox="1"/>
          <p:nvPr/>
        </p:nvSpPr>
        <p:spPr>
          <a:xfrm>
            <a:off x="6607277" y="1918918"/>
            <a:ext cx="364202" cy="523220"/>
          </a:xfrm>
          <a:prstGeom prst="rect">
            <a:avLst/>
          </a:prstGeom>
          <a:noFill/>
        </p:spPr>
        <p:txBody>
          <a:bodyPr wrap="none" rtlCol="0">
            <a:spAutoFit/>
          </a:bodyPr>
          <a:lstStyle/>
          <a:p>
            <a:r>
              <a:rPr lang="en-US" sz="2800"/>
              <a:t>_</a:t>
            </a:r>
          </a:p>
        </p:txBody>
      </p:sp>
      <p:sp>
        <p:nvSpPr>
          <p:cNvPr id="32" name="TextBox 31">
            <a:extLst>
              <a:ext uri="{FF2B5EF4-FFF2-40B4-BE49-F238E27FC236}">
                <a16:creationId xmlns:a16="http://schemas.microsoft.com/office/drawing/2014/main" id="{52D401A1-C26F-2ED7-F798-99D16BE6C24C}"/>
              </a:ext>
            </a:extLst>
          </p:cNvPr>
          <p:cNvSpPr txBox="1"/>
          <p:nvPr/>
        </p:nvSpPr>
        <p:spPr>
          <a:xfrm>
            <a:off x="7434427" y="2263871"/>
            <a:ext cx="364202" cy="523220"/>
          </a:xfrm>
          <a:prstGeom prst="rect">
            <a:avLst/>
          </a:prstGeom>
          <a:noFill/>
        </p:spPr>
        <p:txBody>
          <a:bodyPr wrap="none" rtlCol="0">
            <a:spAutoFit/>
          </a:bodyPr>
          <a:lstStyle/>
          <a:p>
            <a:r>
              <a:rPr lang="en-US" sz="2800"/>
              <a:t>_</a:t>
            </a:r>
          </a:p>
        </p:txBody>
      </p:sp>
      <p:sp>
        <p:nvSpPr>
          <p:cNvPr id="33" name="TextBox 32">
            <a:extLst>
              <a:ext uri="{FF2B5EF4-FFF2-40B4-BE49-F238E27FC236}">
                <a16:creationId xmlns:a16="http://schemas.microsoft.com/office/drawing/2014/main" id="{D15E6AE4-E0E3-D05E-7631-9CD043C7BED9}"/>
              </a:ext>
            </a:extLst>
          </p:cNvPr>
          <p:cNvSpPr txBox="1"/>
          <p:nvPr/>
        </p:nvSpPr>
        <p:spPr>
          <a:xfrm>
            <a:off x="7417355" y="1977681"/>
            <a:ext cx="364202" cy="523220"/>
          </a:xfrm>
          <a:prstGeom prst="rect">
            <a:avLst/>
          </a:prstGeom>
          <a:noFill/>
        </p:spPr>
        <p:txBody>
          <a:bodyPr wrap="none" rtlCol="0">
            <a:spAutoFit/>
          </a:bodyPr>
          <a:lstStyle/>
          <a:p>
            <a:r>
              <a:rPr lang="en-US" sz="2800"/>
              <a:t>_</a:t>
            </a:r>
          </a:p>
        </p:txBody>
      </p:sp>
      <p:sp>
        <p:nvSpPr>
          <p:cNvPr id="34" name="TextBox 33">
            <a:extLst>
              <a:ext uri="{FF2B5EF4-FFF2-40B4-BE49-F238E27FC236}">
                <a16:creationId xmlns:a16="http://schemas.microsoft.com/office/drawing/2014/main" id="{C2D616E8-A079-F1EC-0EDF-932A0977D115}"/>
              </a:ext>
            </a:extLst>
          </p:cNvPr>
          <p:cNvSpPr txBox="1"/>
          <p:nvPr/>
        </p:nvSpPr>
        <p:spPr>
          <a:xfrm>
            <a:off x="7411229" y="2562101"/>
            <a:ext cx="364202" cy="523220"/>
          </a:xfrm>
          <a:prstGeom prst="rect">
            <a:avLst/>
          </a:prstGeom>
          <a:noFill/>
        </p:spPr>
        <p:txBody>
          <a:bodyPr wrap="none" rtlCol="0">
            <a:spAutoFit/>
          </a:bodyPr>
          <a:lstStyle/>
          <a:p>
            <a:r>
              <a:rPr lang="en-US" sz="2800"/>
              <a:t>_</a:t>
            </a:r>
          </a:p>
        </p:txBody>
      </p:sp>
      <p:sp>
        <p:nvSpPr>
          <p:cNvPr id="35" name="TextBox 34">
            <a:extLst>
              <a:ext uri="{FF2B5EF4-FFF2-40B4-BE49-F238E27FC236}">
                <a16:creationId xmlns:a16="http://schemas.microsoft.com/office/drawing/2014/main" id="{70AF6270-553B-F8F6-A178-3DCF113256C5}"/>
              </a:ext>
            </a:extLst>
          </p:cNvPr>
          <p:cNvSpPr txBox="1"/>
          <p:nvPr/>
        </p:nvSpPr>
        <p:spPr>
          <a:xfrm>
            <a:off x="6847122" y="5448468"/>
            <a:ext cx="364202" cy="523220"/>
          </a:xfrm>
          <a:prstGeom prst="rect">
            <a:avLst/>
          </a:prstGeom>
          <a:noFill/>
        </p:spPr>
        <p:txBody>
          <a:bodyPr wrap="none" rtlCol="0">
            <a:spAutoFit/>
          </a:bodyPr>
          <a:lstStyle/>
          <a:p>
            <a:r>
              <a:rPr lang="en-US" sz="2800"/>
              <a:t>_</a:t>
            </a:r>
          </a:p>
        </p:txBody>
      </p:sp>
      <p:sp>
        <p:nvSpPr>
          <p:cNvPr id="36" name="TextBox 35">
            <a:extLst>
              <a:ext uri="{FF2B5EF4-FFF2-40B4-BE49-F238E27FC236}">
                <a16:creationId xmlns:a16="http://schemas.microsoft.com/office/drawing/2014/main" id="{F51C4AC0-9FD7-24D3-1173-EFBF1632417C}"/>
              </a:ext>
            </a:extLst>
          </p:cNvPr>
          <p:cNvSpPr txBox="1"/>
          <p:nvPr/>
        </p:nvSpPr>
        <p:spPr>
          <a:xfrm>
            <a:off x="7569958" y="3060159"/>
            <a:ext cx="364202" cy="523220"/>
          </a:xfrm>
          <a:prstGeom prst="rect">
            <a:avLst/>
          </a:prstGeom>
          <a:noFill/>
        </p:spPr>
        <p:txBody>
          <a:bodyPr wrap="none" rtlCol="0">
            <a:spAutoFit/>
          </a:bodyPr>
          <a:lstStyle/>
          <a:p>
            <a:r>
              <a:rPr lang="en-US" sz="2800"/>
              <a:t>_</a:t>
            </a:r>
          </a:p>
        </p:txBody>
      </p:sp>
      <p:sp>
        <p:nvSpPr>
          <p:cNvPr id="37" name="TextBox 36">
            <a:extLst>
              <a:ext uri="{FF2B5EF4-FFF2-40B4-BE49-F238E27FC236}">
                <a16:creationId xmlns:a16="http://schemas.microsoft.com/office/drawing/2014/main" id="{C72F7183-EC9A-B16B-5721-ACF1DC4C4F85}"/>
              </a:ext>
            </a:extLst>
          </p:cNvPr>
          <p:cNvSpPr txBox="1"/>
          <p:nvPr/>
        </p:nvSpPr>
        <p:spPr>
          <a:xfrm>
            <a:off x="7258829" y="5678420"/>
            <a:ext cx="364202" cy="523220"/>
          </a:xfrm>
          <a:prstGeom prst="rect">
            <a:avLst/>
          </a:prstGeom>
          <a:noFill/>
        </p:spPr>
        <p:txBody>
          <a:bodyPr wrap="none" rtlCol="0">
            <a:spAutoFit/>
          </a:bodyPr>
          <a:lstStyle/>
          <a:p>
            <a:r>
              <a:rPr lang="en-US" sz="2800"/>
              <a:t>_</a:t>
            </a:r>
          </a:p>
        </p:txBody>
      </p:sp>
      <p:sp>
        <p:nvSpPr>
          <p:cNvPr id="38" name="TextBox 37">
            <a:extLst>
              <a:ext uri="{FF2B5EF4-FFF2-40B4-BE49-F238E27FC236}">
                <a16:creationId xmlns:a16="http://schemas.microsoft.com/office/drawing/2014/main" id="{BA86CD14-F1E3-AE2F-0E88-89791EB88729}"/>
              </a:ext>
            </a:extLst>
          </p:cNvPr>
          <p:cNvSpPr txBox="1"/>
          <p:nvPr/>
        </p:nvSpPr>
        <p:spPr>
          <a:xfrm>
            <a:off x="5217611" y="6222609"/>
            <a:ext cx="364202" cy="523220"/>
          </a:xfrm>
          <a:prstGeom prst="rect">
            <a:avLst/>
          </a:prstGeom>
          <a:noFill/>
        </p:spPr>
        <p:txBody>
          <a:bodyPr wrap="none" rtlCol="0">
            <a:spAutoFit/>
          </a:bodyPr>
          <a:lstStyle/>
          <a:p>
            <a:r>
              <a:rPr lang="en-US" sz="2800"/>
              <a:t>_</a:t>
            </a:r>
          </a:p>
        </p:txBody>
      </p:sp>
      <p:sp>
        <p:nvSpPr>
          <p:cNvPr id="39" name="TextBox 38">
            <a:extLst>
              <a:ext uri="{FF2B5EF4-FFF2-40B4-BE49-F238E27FC236}">
                <a16:creationId xmlns:a16="http://schemas.microsoft.com/office/drawing/2014/main" id="{A3548C31-0AC5-D88D-1A19-C49A0A6E3F7E}"/>
              </a:ext>
            </a:extLst>
          </p:cNvPr>
          <p:cNvSpPr txBox="1"/>
          <p:nvPr/>
        </p:nvSpPr>
        <p:spPr>
          <a:xfrm>
            <a:off x="7451992" y="5057288"/>
            <a:ext cx="364202" cy="523220"/>
          </a:xfrm>
          <a:prstGeom prst="rect">
            <a:avLst/>
          </a:prstGeom>
          <a:noFill/>
        </p:spPr>
        <p:txBody>
          <a:bodyPr wrap="none" rtlCol="0">
            <a:spAutoFit/>
          </a:bodyPr>
          <a:lstStyle/>
          <a:p>
            <a:r>
              <a:rPr lang="en-US" sz="2800"/>
              <a:t>_</a:t>
            </a:r>
          </a:p>
        </p:txBody>
      </p:sp>
      <p:sp>
        <p:nvSpPr>
          <p:cNvPr id="40" name="TextBox 39">
            <a:extLst>
              <a:ext uri="{FF2B5EF4-FFF2-40B4-BE49-F238E27FC236}">
                <a16:creationId xmlns:a16="http://schemas.microsoft.com/office/drawing/2014/main" id="{72067449-78F6-57A9-0D0E-2B2A94600C53}"/>
              </a:ext>
            </a:extLst>
          </p:cNvPr>
          <p:cNvSpPr txBox="1"/>
          <p:nvPr/>
        </p:nvSpPr>
        <p:spPr>
          <a:xfrm>
            <a:off x="7451992" y="5263827"/>
            <a:ext cx="364202" cy="523220"/>
          </a:xfrm>
          <a:prstGeom prst="rect">
            <a:avLst/>
          </a:prstGeom>
          <a:noFill/>
        </p:spPr>
        <p:txBody>
          <a:bodyPr wrap="none" rtlCol="0">
            <a:spAutoFit/>
          </a:bodyPr>
          <a:lstStyle/>
          <a:p>
            <a:r>
              <a:rPr lang="en-US" sz="2800"/>
              <a:t>_</a:t>
            </a:r>
          </a:p>
        </p:txBody>
      </p:sp>
      <p:sp>
        <p:nvSpPr>
          <p:cNvPr id="41" name="TextBox 40">
            <a:extLst>
              <a:ext uri="{FF2B5EF4-FFF2-40B4-BE49-F238E27FC236}">
                <a16:creationId xmlns:a16="http://schemas.microsoft.com/office/drawing/2014/main" id="{39C630FF-74F1-B5CF-7E5C-29B6AD1E98F9}"/>
              </a:ext>
            </a:extLst>
          </p:cNvPr>
          <p:cNvSpPr txBox="1"/>
          <p:nvPr/>
        </p:nvSpPr>
        <p:spPr>
          <a:xfrm>
            <a:off x="7417355" y="4740607"/>
            <a:ext cx="364202" cy="523220"/>
          </a:xfrm>
          <a:prstGeom prst="rect">
            <a:avLst/>
          </a:prstGeom>
          <a:noFill/>
        </p:spPr>
        <p:txBody>
          <a:bodyPr wrap="none" rtlCol="0">
            <a:spAutoFit/>
          </a:bodyPr>
          <a:lstStyle/>
          <a:p>
            <a:r>
              <a:rPr lang="en-US" sz="2800"/>
              <a:t>_</a:t>
            </a:r>
          </a:p>
        </p:txBody>
      </p:sp>
      <p:sp>
        <p:nvSpPr>
          <p:cNvPr id="42" name="TextBox 41">
            <a:extLst>
              <a:ext uri="{FF2B5EF4-FFF2-40B4-BE49-F238E27FC236}">
                <a16:creationId xmlns:a16="http://schemas.microsoft.com/office/drawing/2014/main" id="{DEF34C69-E0CB-385B-A2E4-16BE46F15187}"/>
              </a:ext>
            </a:extLst>
          </p:cNvPr>
          <p:cNvSpPr txBox="1"/>
          <p:nvPr/>
        </p:nvSpPr>
        <p:spPr>
          <a:xfrm>
            <a:off x="7569755" y="4893007"/>
            <a:ext cx="364202" cy="523220"/>
          </a:xfrm>
          <a:prstGeom prst="rect">
            <a:avLst/>
          </a:prstGeom>
          <a:noFill/>
        </p:spPr>
        <p:txBody>
          <a:bodyPr wrap="none" rtlCol="0">
            <a:spAutoFit/>
          </a:bodyPr>
          <a:lstStyle/>
          <a:p>
            <a:r>
              <a:rPr lang="en-US" sz="2800"/>
              <a:t>_</a:t>
            </a:r>
          </a:p>
        </p:txBody>
      </p:sp>
      <p:sp>
        <p:nvSpPr>
          <p:cNvPr id="43" name="TextBox 42">
            <a:extLst>
              <a:ext uri="{FF2B5EF4-FFF2-40B4-BE49-F238E27FC236}">
                <a16:creationId xmlns:a16="http://schemas.microsoft.com/office/drawing/2014/main" id="{FABF6CD2-C40D-FDC1-03E1-A6C092920E77}"/>
              </a:ext>
            </a:extLst>
          </p:cNvPr>
          <p:cNvSpPr txBox="1"/>
          <p:nvPr/>
        </p:nvSpPr>
        <p:spPr>
          <a:xfrm>
            <a:off x="3522366" y="4826875"/>
            <a:ext cx="364202" cy="523220"/>
          </a:xfrm>
          <a:prstGeom prst="rect">
            <a:avLst/>
          </a:prstGeom>
          <a:noFill/>
        </p:spPr>
        <p:txBody>
          <a:bodyPr wrap="none" rtlCol="0">
            <a:spAutoFit/>
          </a:bodyPr>
          <a:lstStyle/>
          <a:p>
            <a:r>
              <a:rPr lang="en-US" sz="2800"/>
              <a:t>_</a:t>
            </a:r>
          </a:p>
        </p:txBody>
      </p:sp>
      <p:sp>
        <p:nvSpPr>
          <p:cNvPr id="44" name="TextBox 43">
            <a:extLst>
              <a:ext uri="{FF2B5EF4-FFF2-40B4-BE49-F238E27FC236}">
                <a16:creationId xmlns:a16="http://schemas.microsoft.com/office/drawing/2014/main" id="{DF8328AA-E9F0-DEDB-09D9-EF213A23AD9D}"/>
              </a:ext>
            </a:extLst>
          </p:cNvPr>
          <p:cNvSpPr txBox="1"/>
          <p:nvPr/>
        </p:nvSpPr>
        <p:spPr>
          <a:xfrm>
            <a:off x="3567593" y="5020776"/>
            <a:ext cx="364202" cy="523220"/>
          </a:xfrm>
          <a:prstGeom prst="rect">
            <a:avLst/>
          </a:prstGeom>
          <a:noFill/>
        </p:spPr>
        <p:txBody>
          <a:bodyPr wrap="none" rtlCol="0">
            <a:spAutoFit/>
          </a:bodyPr>
          <a:lstStyle/>
          <a:p>
            <a:r>
              <a:rPr lang="en-US" sz="2800"/>
              <a:t>_</a:t>
            </a:r>
          </a:p>
        </p:txBody>
      </p:sp>
      <p:sp>
        <p:nvSpPr>
          <p:cNvPr id="45" name="TextBox 44">
            <a:extLst>
              <a:ext uri="{FF2B5EF4-FFF2-40B4-BE49-F238E27FC236}">
                <a16:creationId xmlns:a16="http://schemas.microsoft.com/office/drawing/2014/main" id="{81D56C76-8C2A-B3F0-02A7-10BA3BFAFC30}"/>
              </a:ext>
            </a:extLst>
          </p:cNvPr>
          <p:cNvSpPr txBox="1"/>
          <p:nvPr/>
        </p:nvSpPr>
        <p:spPr>
          <a:xfrm>
            <a:off x="3523278" y="3234521"/>
            <a:ext cx="364202" cy="523220"/>
          </a:xfrm>
          <a:prstGeom prst="rect">
            <a:avLst/>
          </a:prstGeom>
          <a:noFill/>
        </p:spPr>
        <p:txBody>
          <a:bodyPr wrap="none" rtlCol="0">
            <a:spAutoFit/>
          </a:bodyPr>
          <a:lstStyle/>
          <a:p>
            <a:r>
              <a:rPr lang="en-US" sz="2800"/>
              <a:t>_</a:t>
            </a:r>
          </a:p>
        </p:txBody>
      </p:sp>
      <p:sp>
        <p:nvSpPr>
          <p:cNvPr id="46" name="TextBox 45">
            <a:extLst>
              <a:ext uri="{FF2B5EF4-FFF2-40B4-BE49-F238E27FC236}">
                <a16:creationId xmlns:a16="http://schemas.microsoft.com/office/drawing/2014/main" id="{5B0E66C1-875F-9CDE-6354-73552271BA0D}"/>
              </a:ext>
            </a:extLst>
          </p:cNvPr>
          <p:cNvSpPr txBox="1"/>
          <p:nvPr/>
        </p:nvSpPr>
        <p:spPr>
          <a:xfrm>
            <a:off x="3704467" y="1964757"/>
            <a:ext cx="364202" cy="523220"/>
          </a:xfrm>
          <a:prstGeom prst="rect">
            <a:avLst/>
          </a:prstGeom>
          <a:noFill/>
        </p:spPr>
        <p:txBody>
          <a:bodyPr wrap="none" rtlCol="0">
            <a:spAutoFit/>
          </a:bodyPr>
          <a:lstStyle/>
          <a:p>
            <a:r>
              <a:rPr lang="en-US" sz="2800"/>
              <a:t>_</a:t>
            </a:r>
          </a:p>
        </p:txBody>
      </p:sp>
      <p:sp>
        <p:nvSpPr>
          <p:cNvPr id="47" name="TextBox 46">
            <a:extLst>
              <a:ext uri="{FF2B5EF4-FFF2-40B4-BE49-F238E27FC236}">
                <a16:creationId xmlns:a16="http://schemas.microsoft.com/office/drawing/2014/main" id="{01543F1F-975E-2D19-9910-A17EA6067B4C}"/>
              </a:ext>
            </a:extLst>
          </p:cNvPr>
          <p:cNvSpPr txBox="1"/>
          <p:nvPr/>
        </p:nvSpPr>
        <p:spPr>
          <a:xfrm>
            <a:off x="5499407" y="2006184"/>
            <a:ext cx="364202" cy="523220"/>
          </a:xfrm>
          <a:prstGeom prst="rect">
            <a:avLst/>
          </a:prstGeom>
          <a:noFill/>
        </p:spPr>
        <p:txBody>
          <a:bodyPr wrap="none" rtlCol="0">
            <a:spAutoFit/>
          </a:bodyPr>
          <a:lstStyle/>
          <a:p>
            <a:r>
              <a:rPr lang="en-US" sz="2800"/>
              <a:t>_</a:t>
            </a:r>
          </a:p>
        </p:txBody>
      </p:sp>
      <p:sp>
        <p:nvSpPr>
          <p:cNvPr id="48" name="TextBox 47">
            <a:extLst>
              <a:ext uri="{FF2B5EF4-FFF2-40B4-BE49-F238E27FC236}">
                <a16:creationId xmlns:a16="http://schemas.microsoft.com/office/drawing/2014/main" id="{C772B222-74C2-26B3-9D25-3F363B057E47}"/>
              </a:ext>
            </a:extLst>
          </p:cNvPr>
          <p:cNvSpPr txBox="1"/>
          <p:nvPr/>
        </p:nvSpPr>
        <p:spPr>
          <a:xfrm>
            <a:off x="4022734" y="1991796"/>
            <a:ext cx="364202" cy="523220"/>
          </a:xfrm>
          <a:prstGeom prst="rect">
            <a:avLst/>
          </a:prstGeom>
          <a:noFill/>
        </p:spPr>
        <p:txBody>
          <a:bodyPr wrap="none" rtlCol="0">
            <a:spAutoFit/>
          </a:bodyPr>
          <a:lstStyle/>
          <a:p>
            <a:r>
              <a:rPr lang="en-US" sz="2800"/>
              <a:t>_</a:t>
            </a:r>
          </a:p>
        </p:txBody>
      </p:sp>
      <p:sp>
        <p:nvSpPr>
          <p:cNvPr id="57" name="TextBox 56">
            <a:extLst>
              <a:ext uri="{FF2B5EF4-FFF2-40B4-BE49-F238E27FC236}">
                <a16:creationId xmlns:a16="http://schemas.microsoft.com/office/drawing/2014/main" id="{F09E2612-A69C-8044-971D-3FCE4DE2CC9C}"/>
              </a:ext>
            </a:extLst>
          </p:cNvPr>
          <p:cNvSpPr txBox="1"/>
          <p:nvPr/>
        </p:nvSpPr>
        <p:spPr>
          <a:xfrm>
            <a:off x="3075044" y="4657693"/>
            <a:ext cx="364202" cy="523220"/>
          </a:xfrm>
          <a:prstGeom prst="rect">
            <a:avLst/>
          </a:prstGeom>
          <a:noFill/>
        </p:spPr>
        <p:txBody>
          <a:bodyPr wrap="none" rtlCol="0">
            <a:spAutoFit/>
          </a:bodyPr>
          <a:lstStyle/>
          <a:p>
            <a:r>
              <a:rPr lang="en-US" sz="2800"/>
              <a:t>_</a:t>
            </a:r>
          </a:p>
        </p:txBody>
      </p:sp>
      <p:sp>
        <p:nvSpPr>
          <p:cNvPr id="58" name="TextBox 57">
            <a:extLst>
              <a:ext uri="{FF2B5EF4-FFF2-40B4-BE49-F238E27FC236}">
                <a16:creationId xmlns:a16="http://schemas.microsoft.com/office/drawing/2014/main" id="{07451D21-6504-55BF-344D-B51407F9B60B}"/>
              </a:ext>
            </a:extLst>
          </p:cNvPr>
          <p:cNvSpPr txBox="1"/>
          <p:nvPr/>
        </p:nvSpPr>
        <p:spPr>
          <a:xfrm>
            <a:off x="3239033" y="4306227"/>
            <a:ext cx="364202" cy="523220"/>
          </a:xfrm>
          <a:prstGeom prst="rect">
            <a:avLst/>
          </a:prstGeom>
          <a:noFill/>
        </p:spPr>
        <p:txBody>
          <a:bodyPr wrap="none" rtlCol="0">
            <a:spAutoFit/>
          </a:bodyPr>
          <a:lstStyle/>
          <a:p>
            <a:r>
              <a:rPr lang="en-US" sz="2800"/>
              <a:t>_</a:t>
            </a:r>
          </a:p>
        </p:txBody>
      </p:sp>
      <p:sp>
        <p:nvSpPr>
          <p:cNvPr id="59" name="TextBox 58">
            <a:extLst>
              <a:ext uri="{FF2B5EF4-FFF2-40B4-BE49-F238E27FC236}">
                <a16:creationId xmlns:a16="http://schemas.microsoft.com/office/drawing/2014/main" id="{2F96C782-1330-963F-1ED2-072BF7F6FD0B}"/>
              </a:ext>
            </a:extLst>
          </p:cNvPr>
          <p:cNvSpPr txBox="1"/>
          <p:nvPr/>
        </p:nvSpPr>
        <p:spPr>
          <a:xfrm>
            <a:off x="2468327" y="2561471"/>
            <a:ext cx="364202" cy="523220"/>
          </a:xfrm>
          <a:prstGeom prst="rect">
            <a:avLst/>
          </a:prstGeom>
          <a:noFill/>
        </p:spPr>
        <p:txBody>
          <a:bodyPr wrap="none" rtlCol="0">
            <a:spAutoFit/>
          </a:bodyPr>
          <a:lstStyle/>
          <a:p>
            <a:r>
              <a:rPr lang="en-US" sz="2800"/>
              <a:t>_</a:t>
            </a:r>
          </a:p>
        </p:txBody>
      </p:sp>
      <p:sp>
        <p:nvSpPr>
          <p:cNvPr id="60" name="TextBox 59">
            <a:extLst>
              <a:ext uri="{FF2B5EF4-FFF2-40B4-BE49-F238E27FC236}">
                <a16:creationId xmlns:a16="http://schemas.microsoft.com/office/drawing/2014/main" id="{BA7EE2DB-B436-3E50-C11E-46E5DA69C43A}"/>
              </a:ext>
            </a:extLst>
          </p:cNvPr>
          <p:cNvSpPr txBox="1"/>
          <p:nvPr/>
        </p:nvSpPr>
        <p:spPr>
          <a:xfrm>
            <a:off x="2286226" y="2354174"/>
            <a:ext cx="364202" cy="523220"/>
          </a:xfrm>
          <a:prstGeom prst="rect">
            <a:avLst/>
          </a:prstGeom>
          <a:noFill/>
        </p:spPr>
        <p:txBody>
          <a:bodyPr wrap="none" rtlCol="0">
            <a:spAutoFit/>
          </a:bodyPr>
          <a:lstStyle/>
          <a:p>
            <a:r>
              <a:rPr lang="en-US" sz="2800"/>
              <a:t>_</a:t>
            </a:r>
          </a:p>
        </p:txBody>
      </p:sp>
      <p:sp>
        <p:nvSpPr>
          <p:cNvPr id="61" name="TextBox 60">
            <a:extLst>
              <a:ext uri="{FF2B5EF4-FFF2-40B4-BE49-F238E27FC236}">
                <a16:creationId xmlns:a16="http://schemas.microsoft.com/office/drawing/2014/main" id="{6528167F-4223-1857-7A70-153293E5D164}"/>
              </a:ext>
            </a:extLst>
          </p:cNvPr>
          <p:cNvSpPr txBox="1"/>
          <p:nvPr/>
        </p:nvSpPr>
        <p:spPr>
          <a:xfrm>
            <a:off x="2564693" y="1918918"/>
            <a:ext cx="364202" cy="523220"/>
          </a:xfrm>
          <a:prstGeom prst="rect">
            <a:avLst/>
          </a:prstGeom>
          <a:noFill/>
        </p:spPr>
        <p:txBody>
          <a:bodyPr wrap="none" rtlCol="0">
            <a:spAutoFit/>
          </a:bodyPr>
          <a:lstStyle/>
          <a:p>
            <a:r>
              <a:rPr lang="en-US" sz="2800"/>
              <a:t>_</a:t>
            </a:r>
          </a:p>
        </p:txBody>
      </p:sp>
      <p:sp>
        <p:nvSpPr>
          <p:cNvPr id="62" name="TextBox 61">
            <a:extLst>
              <a:ext uri="{FF2B5EF4-FFF2-40B4-BE49-F238E27FC236}">
                <a16:creationId xmlns:a16="http://schemas.microsoft.com/office/drawing/2014/main" id="{BF54CF07-11AE-36C8-08AA-DB39F96C2C66}"/>
              </a:ext>
            </a:extLst>
          </p:cNvPr>
          <p:cNvSpPr txBox="1"/>
          <p:nvPr/>
        </p:nvSpPr>
        <p:spPr>
          <a:xfrm>
            <a:off x="4434862" y="794890"/>
            <a:ext cx="364202" cy="523220"/>
          </a:xfrm>
          <a:prstGeom prst="rect">
            <a:avLst/>
          </a:prstGeom>
          <a:noFill/>
        </p:spPr>
        <p:txBody>
          <a:bodyPr wrap="none" rtlCol="0">
            <a:spAutoFit/>
          </a:bodyPr>
          <a:lstStyle/>
          <a:p>
            <a:r>
              <a:rPr lang="en-US" sz="2800"/>
              <a:t>_</a:t>
            </a:r>
          </a:p>
        </p:txBody>
      </p:sp>
      <p:sp>
        <p:nvSpPr>
          <p:cNvPr id="63" name="TextBox 62">
            <a:extLst>
              <a:ext uri="{FF2B5EF4-FFF2-40B4-BE49-F238E27FC236}">
                <a16:creationId xmlns:a16="http://schemas.microsoft.com/office/drawing/2014/main" id="{163B2488-18A2-D75B-9598-A2DF311FB443}"/>
              </a:ext>
            </a:extLst>
          </p:cNvPr>
          <p:cNvSpPr txBox="1"/>
          <p:nvPr/>
        </p:nvSpPr>
        <p:spPr>
          <a:xfrm>
            <a:off x="5106490" y="816757"/>
            <a:ext cx="364202" cy="523220"/>
          </a:xfrm>
          <a:prstGeom prst="rect">
            <a:avLst/>
          </a:prstGeom>
          <a:noFill/>
        </p:spPr>
        <p:txBody>
          <a:bodyPr wrap="none" rtlCol="0">
            <a:spAutoFit/>
          </a:bodyPr>
          <a:lstStyle/>
          <a:p>
            <a:r>
              <a:rPr lang="en-US" sz="2800"/>
              <a:t>_</a:t>
            </a:r>
          </a:p>
        </p:txBody>
      </p:sp>
      <p:sp>
        <p:nvSpPr>
          <p:cNvPr id="2" name="Title 1">
            <a:extLst>
              <a:ext uri="{FF2B5EF4-FFF2-40B4-BE49-F238E27FC236}">
                <a16:creationId xmlns:a16="http://schemas.microsoft.com/office/drawing/2014/main" id="{37756D2D-016D-6E6D-0FFD-EAB3130E11AB}"/>
              </a:ext>
            </a:extLst>
          </p:cNvPr>
          <p:cNvSpPr txBox="1">
            <a:spLocks/>
          </p:cNvSpPr>
          <p:nvPr/>
        </p:nvSpPr>
        <p:spPr>
          <a:xfrm>
            <a:off x="480132" y="0"/>
            <a:ext cx="11250613"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a:t>Next Set of Training Examples</a:t>
            </a:r>
          </a:p>
        </p:txBody>
      </p:sp>
      <p:sp>
        <p:nvSpPr>
          <p:cNvPr id="3" name="TextBox 2">
            <a:extLst>
              <a:ext uri="{FF2B5EF4-FFF2-40B4-BE49-F238E27FC236}">
                <a16:creationId xmlns:a16="http://schemas.microsoft.com/office/drawing/2014/main" id="{527069A1-E36A-FC0A-64F1-13F43FFDFCE2}"/>
              </a:ext>
            </a:extLst>
          </p:cNvPr>
          <p:cNvSpPr txBox="1"/>
          <p:nvPr/>
        </p:nvSpPr>
        <p:spPr>
          <a:xfrm rot="19836137">
            <a:off x="8319892" y="4701736"/>
            <a:ext cx="2817438" cy="584775"/>
          </a:xfrm>
          <a:prstGeom prst="rect">
            <a:avLst/>
          </a:prstGeom>
          <a:noFill/>
        </p:spPr>
        <p:txBody>
          <a:bodyPr wrap="none" rtlCol="0">
            <a:spAutoFit/>
          </a:bodyPr>
          <a:lstStyle/>
          <a:p>
            <a:r>
              <a:rPr lang="en-US"/>
              <a:t>So far so good</a:t>
            </a:r>
          </a:p>
        </p:txBody>
      </p:sp>
      <p:sp>
        <p:nvSpPr>
          <p:cNvPr id="5" name="Slide Number Placeholder 4">
            <a:extLst>
              <a:ext uri="{FF2B5EF4-FFF2-40B4-BE49-F238E27FC236}">
                <a16:creationId xmlns:a16="http://schemas.microsoft.com/office/drawing/2014/main" id="{B699A519-2478-65D9-D768-D32643D9D160}"/>
              </a:ext>
            </a:extLst>
          </p:cNvPr>
          <p:cNvSpPr>
            <a:spLocks noGrp="1"/>
          </p:cNvSpPr>
          <p:nvPr>
            <p:ph type="sldNum" sz="quarter" idx="12"/>
          </p:nvPr>
        </p:nvSpPr>
        <p:spPr/>
        <p:txBody>
          <a:bodyPr/>
          <a:lstStyle/>
          <a:p>
            <a:fld id="{F50C34D6-9C94-4266-916D-D8A5C4A50DEE}" type="slidenum">
              <a:rPr lang="en-US" smtClean="0"/>
              <a:t>26</a:t>
            </a:fld>
            <a:endParaRPr lang="en-US"/>
          </a:p>
        </p:txBody>
      </p:sp>
    </p:spTree>
    <p:extLst>
      <p:ext uri="{BB962C8B-B14F-4D97-AF65-F5344CB8AC3E}">
        <p14:creationId xmlns:p14="http://schemas.microsoft.com/office/powerpoint/2010/main" val="285292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60"/>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grpId="0" nodeType="afterEffect">
                                  <p:stCondLst>
                                    <p:cond delay="250"/>
                                  </p:stCondLst>
                                  <p:childTnLst>
                                    <p:set>
                                      <p:cBhvr>
                                        <p:cTn id="12" dur="1" fill="hold">
                                          <p:stCondLst>
                                            <p:cond delay="0"/>
                                          </p:stCondLst>
                                        </p:cTn>
                                        <p:tgtEl>
                                          <p:spTgt spid="59"/>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250"/>
                                  </p:stCondLst>
                                  <p:childTnLst>
                                    <p:set>
                                      <p:cBhvr>
                                        <p:cTn id="15" dur="1" fill="hold">
                                          <p:stCondLst>
                                            <p:cond delay="0"/>
                                          </p:stCondLst>
                                        </p:cTn>
                                        <p:tgtEl>
                                          <p:spTgt spid="58"/>
                                        </p:tgtEl>
                                        <p:attrNameLst>
                                          <p:attrName>style.visibility</p:attrName>
                                        </p:attrNameLst>
                                      </p:cBhvr>
                                      <p:to>
                                        <p:strVal val="visible"/>
                                      </p:to>
                                    </p:set>
                                  </p:childTnLst>
                                </p:cTn>
                              </p:par>
                            </p:childTnLst>
                          </p:cTn>
                        </p:par>
                        <p:par>
                          <p:cTn id="16" fill="hold">
                            <p:stCondLst>
                              <p:cond delay="750"/>
                            </p:stCondLst>
                            <p:childTnLst>
                              <p:par>
                                <p:cTn id="17" presetID="1" presetClass="entr" presetSubtype="0" fill="hold" grpId="0" nodeType="afterEffect">
                                  <p:stCondLst>
                                    <p:cond delay="250"/>
                                  </p:stCondLst>
                                  <p:childTnLst>
                                    <p:set>
                                      <p:cBhvr>
                                        <p:cTn id="18" dur="1" fill="hold">
                                          <p:stCondLst>
                                            <p:cond delay="0"/>
                                          </p:stCondLst>
                                        </p:cTn>
                                        <p:tgtEl>
                                          <p:spTgt spid="57"/>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grpId="0" nodeType="afterEffect">
                                  <p:stCondLst>
                                    <p:cond delay="250"/>
                                  </p:stCondLst>
                                  <p:childTnLst>
                                    <p:set>
                                      <p:cBhvr>
                                        <p:cTn id="21" dur="1" fill="hold">
                                          <p:stCondLst>
                                            <p:cond delay="0"/>
                                          </p:stCondLst>
                                        </p:cTn>
                                        <p:tgtEl>
                                          <p:spTgt spid="63"/>
                                        </p:tgtEl>
                                        <p:attrNameLst>
                                          <p:attrName>style.visibility</p:attrName>
                                        </p:attrNameLst>
                                      </p:cBhvr>
                                      <p:to>
                                        <p:strVal val="visible"/>
                                      </p:to>
                                    </p:set>
                                  </p:childTnLst>
                                </p:cTn>
                              </p:par>
                            </p:childTnLst>
                          </p:cTn>
                        </p:par>
                        <p:par>
                          <p:cTn id="22" fill="hold">
                            <p:stCondLst>
                              <p:cond delay="1250"/>
                            </p:stCondLst>
                            <p:childTnLst>
                              <p:par>
                                <p:cTn id="23" presetID="1" presetClass="entr" presetSubtype="0" fill="hold" grpId="0" nodeType="afterEffect">
                                  <p:stCondLst>
                                    <p:cond delay="250"/>
                                  </p:stCondLst>
                                  <p:childTnLst>
                                    <p:set>
                                      <p:cBhvr>
                                        <p:cTn id="24" dur="1" fill="hold">
                                          <p:stCondLst>
                                            <p:cond delay="0"/>
                                          </p:stCondLst>
                                        </p:cTn>
                                        <p:tgtEl>
                                          <p:spTgt spid="6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P spid="60" grpId="0"/>
      <p:bldP spid="61" grpId="0"/>
      <p:bldP spid="62" grpId="0"/>
      <p:bldP spid="63"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238889ED-59D1-6A7D-7F26-4EC46818CD94}"/>
              </a:ext>
            </a:extLst>
          </p:cNvPr>
          <p:cNvSpPr/>
          <p:nvPr/>
        </p:nvSpPr>
        <p:spPr bwMode="auto">
          <a:xfrm>
            <a:off x="3458905" y="4740607"/>
            <a:ext cx="472705" cy="414593"/>
          </a:xfrm>
          <a:prstGeom prst="ellipse">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 name="Rectangle 3">
            <a:extLst>
              <a:ext uri="{FF2B5EF4-FFF2-40B4-BE49-F238E27FC236}">
                <a16:creationId xmlns:a16="http://schemas.microsoft.com/office/drawing/2014/main" id="{59274176-8B64-FD90-62AD-1D144CBD09C6}"/>
              </a:ext>
            </a:extLst>
          </p:cNvPr>
          <p:cNvSpPr/>
          <p:nvPr/>
        </p:nvSpPr>
        <p:spPr>
          <a:xfrm>
            <a:off x="3897630" y="2500880"/>
            <a:ext cx="3543300" cy="31775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213FB02-1D39-CC6C-982C-F286B3DAD1ED}"/>
              </a:ext>
            </a:extLst>
          </p:cNvPr>
          <p:cNvSpPr txBox="1"/>
          <p:nvPr/>
        </p:nvSpPr>
        <p:spPr>
          <a:xfrm>
            <a:off x="5970743" y="1637916"/>
            <a:ext cx="364202" cy="523220"/>
          </a:xfrm>
          <a:prstGeom prst="rect">
            <a:avLst/>
          </a:prstGeom>
          <a:noFill/>
        </p:spPr>
        <p:txBody>
          <a:bodyPr wrap="none" rtlCol="0">
            <a:spAutoFit/>
          </a:bodyPr>
          <a:lstStyle/>
          <a:p>
            <a:r>
              <a:rPr lang="en-US" sz="2800"/>
              <a:t>_</a:t>
            </a:r>
          </a:p>
        </p:txBody>
      </p:sp>
      <p:sp>
        <p:nvSpPr>
          <p:cNvPr id="10" name="TextBox 9">
            <a:extLst>
              <a:ext uri="{FF2B5EF4-FFF2-40B4-BE49-F238E27FC236}">
                <a16:creationId xmlns:a16="http://schemas.microsoft.com/office/drawing/2014/main" id="{DB44F611-3FA0-7209-EC0C-1541AF643ACE}"/>
              </a:ext>
            </a:extLst>
          </p:cNvPr>
          <p:cNvSpPr txBox="1"/>
          <p:nvPr/>
        </p:nvSpPr>
        <p:spPr>
          <a:xfrm>
            <a:off x="4321234" y="3965200"/>
            <a:ext cx="364202" cy="523220"/>
          </a:xfrm>
          <a:prstGeom prst="rect">
            <a:avLst/>
          </a:prstGeom>
          <a:noFill/>
        </p:spPr>
        <p:txBody>
          <a:bodyPr wrap="none" rtlCol="0">
            <a:spAutoFit/>
          </a:bodyPr>
          <a:lstStyle/>
          <a:p>
            <a:r>
              <a:rPr lang="en-US" sz="2800"/>
              <a:t>+</a:t>
            </a:r>
          </a:p>
        </p:txBody>
      </p:sp>
      <p:sp>
        <p:nvSpPr>
          <p:cNvPr id="11" name="TextBox 10">
            <a:extLst>
              <a:ext uri="{FF2B5EF4-FFF2-40B4-BE49-F238E27FC236}">
                <a16:creationId xmlns:a16="http://schemas.microsoft.com/office/drawing/2014/main" id="{1F9A8EE2-BFAB-3ADE-45A6-8B52F3113A60}"/>
              </a:ext>
            </a:extLst>
          </p:cNvPr>
          <p:cNvSpPr txBox="1"/>
          <p:nvPr/>
        </p:nvSpPr>
        <p:spPr>
          <a:xfrm>
            <a:off x="4455221" y="2381858"/>
            <a:ext cx="364202" cy="523220"/>
          </a:xfrm>
          <a:prstGeom prst="rect">
            <a:avLst/>
          </a:prstGeom>
          <a:noFill/>
        </p:spPr>
        <p:txBody>
          <a:bodyPr wrap="none" rtlCol="0">
            <a:spAutoFit/>
          </a:bodyPr>
          <a:lstStyle/>
          <a:p>
            <a:r>
              <a:rPr lang="en-US" sz="2800"/>
              <a:t>+</a:t>
            </a:r>
          </a:p>
        </p:txBody>
      </p:sp>
      <p:sp>
        <p:nvSpPr>
          <p:cNvPr id="12" name="TextBox 11">
            <a:extLst>
              <a:ext uri="{FF2B5EF4-FFF2-40B4-BE49-F238E27FC236}">
                <a16:creationId xmlns:a16="http://schemas.microsoft.com/office/drawing/2014/main" id="{15950882-51D3-10FC-0448-5F9568664119}"/>
              </a:ext>
            </a:extLst>
          </p:cNvPr>
          <p:cNvSpPr txBox="1"/>
          <p:nvPr/>
        </p:nvSpPr>
        <p:spPr>
          <a:xfrm>
            <a:off x="5835793" y="2494126"/>
            <a:ext cx="364202" cy="523220"/>
          </a:xfrm>
          <a:prstGeom prst="rect">
            <a:avLst/>
          </a:prstGeom>
          <a:noFill/>
        </p:spPr>
        <p:txBody>
          <a:bodyPr wrap="none" rtlCol="0">
            <a:spAutoFit/>
          </a:bodyPr>
          <a:lstStyle/>
          <a:p>
            <a:r>
              <a:rPr lang="en-US" sz="2800"/>
              <a:t>+</a:t>
            </a:r>
          </a:p>
        </p:txBody>
      </p:sp>
      <p:sp>
        <p:nvSpPr>
          <p:cNvPr id="13" name="TextBox 12">
            <a:extLst>
              <a:ext uri="{FF2B5EF4-FFF2-40B4-BE49-F238E27FC236}">
                <a16:creationId xmlns:a16="http://schemas.microsoft.com/office/drawing/2014/main" id="{B84C93B7-D879-7040-B650-13DEBB019B22}"/>
              </a:ext>
            </a:extLst>
          </p:cNvPr>
          <p:cNvSpPr txBox="1"/>
          <p:nvPr/>
        </p:nvSpPr>
        <p:spPr>
          <a:xfrm>
            <a:off x="4895623" y="2383396"/>
            <a:ext cx="364202" cy="523220"/>
          </a:xfrm>
          <a:prstGeom prst="rect">
            <a:avLst/>
          </a:prstGeom>
          <a:noFill/>
        </p:spPr>
        <p:txBody>
          <a:bodyPr wrap="none" rtlCol="0">
            <a:spAutoFit/>
          </a:bodyPr>
          <a:lstStyle/>
          <a:p>
            <a:r>
              <a:rPr lang="en-US" sz="2800"/>
              <a:t>+</a:t>
            </a:r>
          </a:p>
        </p:txBody>
      </p:sp>
      <p:sp>
        <p:nvSpPr>
          <p:cNvPr id="14" name="TextBox 13">
            <a:extLst>
              <a:ext uri="{FF2B5EF4-FFF2-40B4-BE49-F238E27FC236}">
                <a16:creationId xmlns:a16="http://schemas.microsoft.com/office/drawing/2014/main" id="{C6BDDD50-63E2-2150-D17C-747DC8EBA580}"/>
              </a:ext>
            </a:extLst>
          </p:cNvPr>
          <p:cNvSpPr txBox="1"/>
          <p:nvPr/>
        </p:nvSpPr>
        <p:spPr>
          <a:xfrm>
            <a:off x="3886568" y="3680772"/>
            <a:ext cx="364202" cy="523220"/>
          </a:xfrm>
          <a:prstGeom prst="rect">
            <a:avLst/>
          </a:prstGeom>
          <a:noFill/>
        </p:spPr>
        <p:txBody>
          <a:bodyPr wrap="none" rtlCol="0">
            <a:spAutoFit/>
          </a:bodyPr>
          <a:lstStyle/>
          <a:p>
            <a:r>
              <a:rPr lang="en-US" sz="2800"/>
              <a:t>+</a:t>
            </a:r>
          </a:p>
        </p:txBody>
      </p:sp>
      <p:sp>
        <p:nvSpPr>
          <p:cNvPr id="15" name="TextBox 14">
            <a:extLst>
              <a:ext uri="{FF2B5EF4-FFF2-40B4-BE49-F238E27FC236}">
                <a16:creationId xmlns:a16="http://schemas.microsoft.com/office/drawing/2014/main" id="{AFF119E4-FA45-FFB9-0821-65B4E851997D}"/>
              </a:ext>
            </a:extLst>
          </p:cNvPr>
          <p:cNvSpPr txBox="1"/>
          <p:nvPr/>
        </p:nvSpPr>
        <p:spPr>
          <a:xfrm>
            <a:off x="3804632" y="4083894"/>
            <a:ext cx="364202" cy="523220"/>
          </a:xfrm>
          <a:prstGeom prst="rect">
            <a:avLst/>
          </a:prstGeom>
          <a:noFill/>
        </p:spPr>
        <p:txBody>
          <a:bodyPr wrap="none" rtlCol="0">
            <a:spAutoFit/>
          </a:bodyPr>
          <a:lstStyle/>
          <a:p>
            <a:r>
              <a:rPr lang="en-US" sz="2800"/>
              <a:t>+</a:t>
            </a:r>
          </a:p>
        </p:txBody>
      </p:sp>
      <p:sp>
        <p:nvSpPr>
          <p:cNvPr id="16" name="TextBox 15">
            <a:extLst>
              <a:ext uri="{FF2B5EF4-FFF2-40B4-BE49-F238E27FC236}">
                <a16:creationId xmlns:a16="http://schemas.microsoft.com/office/drawing/2014/main" id="{0F794A99-F856-128B-1D1F-70FBAC0AB936}"/>
              </a:ext>
            </a:extLst>
          </p:cNvPr>
          <p:cNvSpPr txBox="1"/>
          <p:nvPr/>
        </p:nvSpPr>
        <p:spPr>
          <a:xfrm>
            <a:off x="3789475" y="3040620"/>
            <a:ext cx="364202" cy="523220"/>
          </a:xfrm>
          <a:prstGeom prst="rect">
            <a:avLst/>
          </a:prstGeom>
          <a:noFill/>
        </p:spPr>
        <p:txBody>
          <a:bodyPr wrap="none" rtlCol="0">
            <a:spAutoFit/>
          </a:bodyPr>
          <a:lstStyle/>
          <a:p>
            <a:r>
              <a:rPr lang="en-US" sz="2800"/>
              <a:t>+</a:t>
            </a:r>
          </a:p>
        </p:txBody>
      </p:sp>
      <p:sp>
        <p:nvSpPr>
          <p:cNvPr id="17" name="TextBox 16">
            <a:extLst>
              <a:ext uri="{FF2B5EF4-FFF2-40B4-BE49-F238E27FC236}">
                <a16:creationId xmlns:a16="http://schemas.microsoft.com/office/drawing/2014/main" id="{0097B245-239E-4047-4F8F-0EF518DC9237}"/>
              </a:ext>
            </a:extLst>
          </p:cNvPr>
          <p:cNvSpPr txBox="1"/>
          <p:nvPr/>
        </p:nvSpPr>
        <p:spPr>
          <a:xfrm>
            <a:off x="3886568" y="2400468"/>
            <a:ext cx="364202" cy="523220"/>
          </a:xfrm>
          <a:prstGeom prst="rect">
            <a:avLst/>
          </a:prstGeom>
          <a:noFill/>
        </p:spPr>
        <p:txBody>
          <a:bodyPr wrap="none" rtlCol="0">
            <a:spAutoFit/>
          </a:bodyPr>
          <a:lstStyle/>
          <a:p>
            <a:r>
              <a:rPr lang="en-US" sz="2800"/>
              <a:t>+</a:t>
            </a:r>
          </a:p>
        </p:txBody>
      </p:sp>
      <p:sp>
        <p:nvSpPr>
          <p:cNvPr id="18" name="TextBox 17">
            <a:extLst>
              <a:ext uri="{FF2B5EF4-FFF2-40B4-BE49-F238E27FC236}">
                <a16:creationId xmlns:a16="http://schemas.microsoft.com/office/drawing/2014/main" id="{7FF25576-1D85-E817-1BF9-EA2B437C46F1}"/>
              </a:ext>
            </a:extLst>
          </p:cNvPr>
          <p:cNvSpPr txBox="1"/>
          <p:nvPr/>
        </p:nvSpPr>
        <p:spPr>
          <a:xfrm>
            <a:off x="6759677" y="2415216"/>
            <a:ext cx="364202" cy="523220"/>
          </a:xfrm>
          <a:prstGeom prst="rect">
            <a:avLst/>
          </a:prstGeom>
          <a:noFill/>
        </p:spPr>
        <p:txBody>
          <a:bodyPr wrap="none" rtlCol="0">
            <a:spAutoFit/>
          </a:bodyPr>
          <a:lstStyle/>
          <a:p>
            <a:r>
              <a:rPr lang="en-US" sz="2800"/>
              <a:t>+</a:t>
            </a:r>
          </a:p>
        </p:txBody>
      </p:sp>
      <p:sp>
        <p:nvSpPr>
          <p:cNvPr id="19" name="TextBox 18">
            <a:extLst>
              <a:ext uri="{FF2B5EF4-FFF2-40B4-BE49-F238E27FC236}">
                <a16:creationId xmlns:a16="http://schemas.microsoft.com/office/drawing/2014/main" id="{2F2B3C82-8675-4BFA-AC3C-A2B617DDAF1A}"/>
              </a:ext>
            </a:extLst>
          </p:cNvPr>
          <p:cNvSpPr txBox="1"/>
          <p:nvPr/>
        </p:nvSpPr>
        <p:spPr>
          <a:xfrm>
            <a:off x="6152844" y="2814478"/>
            <a:ext cx="364202" cy="523220"/>
          </a:xfrm>
          <a:prstGeom prst="rect">
            <a:avLst/>
          </a:prstGeom>
          <a:noFill/>
        </p:spPr>
        <p:txBody>
          <a:bodyPr wrap="none" rtlCol="0">
            <a:spAutoFit/>
          </a:bodyPr>
          <a:lstStyle/>
          <a:p>
            <a:r>
              <a:rPr lang="en-US" sz="2800"/>
              <a:t>+</a:t>
            </a:r>
          </a:p>
        </p:txBody>
      </p:sp>
      <p:sp>
        <p:nvSpPr>
          <p:cNvPr id="20" name="TextBox 19">
            <a:extLst>
              <a:ext uri="{FF2B5EF4-FFF2-40B4-BE49-F238E27FC236}">
                <a16:creationId xmlns:a16="http://schemas.microsoft.com/office/drawing/2014/main" id="{57A9E642-69A9-D227-4619-8F6D4C4D702F}"/>
              </a:ext>
            </a:extLst>
          </p:cNvPr>
          <p:cNvSpPr txBox="1"/>
          <p:nvPr/>
        </p:nvSpPr>
        <p:spPr>
          <a:xfrm>
            <a:off x="5728087" y="4272458"/>
            <a:ext cx="364202" cy="523220"/>
          </a:xfrm>
          <a:prstGeom prst="rect">
            <a:avLst/>
          </a:prstGeom>
          <a:noFill/>
        </p:spPr>
        <p:txBody>
          <a:bodyPr wrap="none" rtlCol="0">
            <a:spAutoFit/>
          </a:bodyPr>
          <a:lstStyle/>
          <a:p>
            <a:r>
              <a:rPr lang="en-US" sz="2800"/>
              <a:t>+</a:t>
            </a:r>
          </a:p>
        </p:txBody>
      </p:sp>
      <p:sp>
        <p:nvSpPr>
          <p:cNvPr id="21" name="TextBox 20">
            <a:extLst>
              <a:ext uri="{FF2B5EF4-FFF2-40B4-BE49-F238E27FC236}">
                <a16:creationId xmlns:a16="http://schemas.microsoft.com/office/drawing/2014/main" id="{E44E943E-043A-F349-4EFF-9E8ED7C0094E}"/>
              </a:ext>
            </a:extLst>
          </p:cNvPr>
          <p:cNvSpPr txBox="1"/>
          <p:nvPr/>
        </p:nvSpPr>
        <p:spPr>
          <a:xfrm>
            <a:off x="5399712" y="3745861"/>
            <a:ext cx="364202" cy="523220"/>
          </a:xfrm>
          <a:prstGeom prst="rect">
            <a:avLst/>
          </a:prstGeom>
          <a:noFill/>
        </p:spPr>
        <p:txBody>
          <a:bodyPr wrap="none" rtlCol="0">
            <a:spAutoFit/>
          </a:bodyPr>
          <a:lstStyle/>
          <a:p>
            <a:r>
              <a:rPr lang="en-US" sz="2800"/>
              <a:t>+</a:t>
            </a:r>
          </a:p>
        </p:txBody>
      </p:sp>
      <p:sp>
        <p:nvSpPr>
          <p:cNvPr id="25" name="TextBox 24">
            <a:extLst>
              <a:ext uri="{FF2B5EF4-FFF2-40B4-BE49-F238E27FC236}">
                <a16:creationId xmlns:a16="http://schemas.microsoft.com/office/drawing/2014/main" id="{11C45496-2ABF-C577-AE01-2ED231096D1E}"/>
              </a:ext>
            </a:extLst>
          </p:cNvPr>
          <p:cNvSpPr txBox="1"/>
          <p:nvPr/>
        </p:nvSpPr>
        <p:spPr>
          <a:xfrm>
            <a:off x="4745991" y="3129110"/>
            <a:ext cx="364202" cy="523220"/>
          </a:xfrm>
          <a:prstGeom prst="rect">
            <a:avLst/>
          </a:prstGeom>
          <a:noFill/>
        </p:spPr>
        <p:txBody>
          <a:bodyPr wrap="none" rtlCol="0">
            <a:spAutoFit/>
          </a:bodyPr>
          <a:lstStyle/>
          <a:p>
            <a:r>
              <a:rPr lang="en-US" sz="2800"/>
              <a:t>+</a:t>
            </a:r>
          </a:p>
        </p:txBody>
      </p:sp>
      <p:sp>
        <p:nvSpPr>
          <p:cNvPr id="26" name="TextBox 25">
            <a:extLst>
              <a:ext uri="{FF2B5EF4-FFF2-40B4-BE49-F238E27FC236}">
                <a16:creationId xmlns:a16="http://schemas.microsoft.com/office/drawing/2014/main" id="{B711EAB9-4C1D-3149-3C23-0AADED3BAA62}"/>
              </a:ext>
            </a:extLst>
          </p:cNvPr>
          <p:cNvSpPr txBox="1"/>
          <p:nvPr/>
        </p:nvSpPr>
        <p:spPr>
          <a:xfrm>
            <a:off x="3223731" y="1548922"/>
            <a:ext cx="364202" cy="523220"/>
          </a:xfrm>
          <a:prstGeom prst="rect">
            <a:avLst/>
          </a:prstGeom>
          <a:noFill/>
        </p:spPr>
        <p:txBody>
          <a:bodyPr wrap="none" rtlCol="0">
            <a:spAutoFit/>
          </a:bodyPr>
          <a:lstStyle/>
          <a:p>
            <a:r>
              <a:rPr lang="en-US" sz="2800"/>
              <a:t>_</a:t>
            </a:r>
          </a:p>
        </p:txBody>
      </p:sp>
      <p:sp>
        <p:nvSpPr>
          <p:cNvPr id="27" name="TextBox 26">
            <a:extLst>
              <a:ext uri="{FF2B5EF4-FFF2-40B4-BE49-F238E27FC236}">
                <a16:creationId xmlns:a16="http://schemas.microsoft.com/office/drawing/2014/main" id="{E3499C49-6FDA-01C6-0A52-E016C671C424}"/>
              </a:ext>
            </a:extLst>
          </p:cNvPr>
          <p:cNvSpPr txBox="1"/>
          <p:nvPr/>
        </p:nvSpPr>
        <p:spPr>
          <a:xfrm>
            <a:off x="3634432" y="5456517"/>
            <a:ext cx="364202" cy="523220"/>
          </a:xfrm>
          <a:prstGeom prst="rect">
            <a:avLst/>
          </a:prstGeom>
          <a:noFill/>
        </p:spPr>
        <p:txBody>
          <a:bodyPr wrap="none" rtlCol="0">
            <a:spAutoFit/>
          </a:bodyPr>
          <a:lstStyle/>
          <a:p>
            <a:r>
              <a:rPr lang="en-US" sz="2800"/>
              <a:t>_</a:t>
            </a:r>
          </a:p>
        </p:txBody>
      </p:sp>
      <p:sp>
        <p:nvSpPr>
          <p:cNvPr id="28" name="TextBox 27">
            <a:extLst>
              <a:ext uri="{FF2B5EF4-FFF2-40B4-BE49-F238E27FC236}">
                <a16:creationId xmlns:a16="http://schemas.microsoft.com/office/drawing/2014/main" id="{086C0A8B-3B47-3142-D306-787991FFEC08}"/>
              </a:ext>
            </a:extLst>
          </p:cNvPr>
          <p:cNvSpPr txBox="1"/>
          <p:nvPr/>
        </p:nvSpPr>
        <p:spPr>
          <a:xfrm>
            <a:off x="3587933" y="5209749"/>
            <a:ext cx="364202" cy="523220"/>
          </a:xfrm>
          <a:prstGeom prst="rect">
            <a:avLst/>
          </a:prstGeom>
          <a:noFill/>
        </p:spPr>
        <p:txBody>
          <a:bodyPr wrap="none" rtlCol="0">
            <a:spAutoFit/>
          </a:bodyPr>
          <a:lstStyle/>
          <a:p>
            <a:r>
              <a:rPr lang="en-US" sz="2800"/>
              <a:t>_</a:t>
            </a:r>
          </a:p>
        </p:txBody>
      </p:sp>
      <p:sp>
        <p:nvSpPr>
          <p:cNvPr id="29" name="TextBox 28">
            <a:extLst>
              <a:ext uri="{FF2B5EF4-FFF2-40B4-BE49-F238E27FC236}">
                <a16:creationId xmlns:a16="http://schemas.microsoft.com/office/drawing/2014/main" id="{267D07AE-273F-CD1A-C9E5-228F39F68379}"/>
              </a:ext>
            </a:extLst>
          </p:cNvPr>
          <p:cNvSpPr txBox="1"/>
          <p:nvPr/>
        </p:nvSpPr>
        <p:spPr>
          <a:xfrm>
            <a:off x="4110087" y="5448468"/>
            <a:ext cx="364202" cy="523220"/>
          </a:xfrm>
          <a:prstGeom prst="rect">
            <a:avLst/>
          </a:prstGeom>
          <a:noFill/>
        </p:spPr>
        <p:txBody>
          <a:bodyPr wrap="none" rtlCol="0">
            <a:spAutoFit/>
          </a:bodyPr>
          <a:lstStyle/>
          <a:p>
            <a:r>
              <a:rPr lang="en-US" sz="2800"/>
              <a:t>_</a:t>
            </a:r>
          </a:p>
        </p:txBody>
      </p:sp>
      <p:sp>
        <p:nvSpPr>
          <p:cNvPr id="30" name="TextBox 29">
            <a:extLst>
              <a:ext uri="{FF2B5EF4-FFF2-40B4-BE49-F238E27FC236}">
                <a16:creationId xmlns:a16="http://schemas.microsoft.com/office/drawing/2014/main" id="{5C40E0F2-4CE9-B6C3-5410-3BF5CBA7E952}"/>
              </a:ext>
            </a:extLst>
          </p:cNvPr>
          <p:cNvSpPr txBox="1"/>
          <p:nvPr/>
        </p:nvSpPr>
        <p:spPr>
          <a:xfrm>
            <a:off x="7123227" y="1970906"/>
            <a:ext cx="364202" cy="523220"/>
          </a:xfrm>
          <a:prstGeom prst="rect">
            <a:avLst/>
          </a:prstGeom>
          <a:noFill/>
        </p:spPr>
        <p:txBody>
          <a:bodyPr wrap="none" rtlCol="0">
            <a:spAutoFit/>
          </a:bodyPr>
          <a:lstStyle/>
          <a:p>
            <a:r>
              <a:rPr lang="en-US" sz="2800"/>
              <a:t>_</a:t>
            </a:r>
          </a:p>
        </p:txBody>
      </p:sp>
      <p:sp>
        <p:nvSpPr>
          <p:cNvPr id="31" name="TextBox 30">
            <a:extLst>
              <a:ext uri="{FF2B5EF4-FFF2-40B4-BE49-F238E27FC236}">
                <a16:creationId xmlns:a16="http://schemas.microsoft.com/office/drawing/2014/main" id="{9D5C9F9D-982D-7FBF-8FE7-6D91F9A4E9A6}"/>
              </a:ext>
            </a:extLst>
          </p:cNvPr>
          <p:cNvSpPr txBox="1"/>
          <p:nvPr/>
        </p:nvSpPr>
        <p:spPr>
          <a:xfrm>
            <a:off x="6607277" y="1918918"/>
            <a:ext cx="364202" cy="523220"/>
          </a:xfrm>
          <a:prstGeom prst="rect">
            <a:avLst/>
          </a:prstGeom>
          <a:noFill/>
        </p:spPr>
        <p:txBody>
          <a:bodyPr wrap="none" rtlCol="0">
            <a:spAutoFit/>
          </a:bodyPr>
          <a:lstStyle/>
          <a:p>
            <a:r>
              <a:rPr lang="en-US" sz="2800"/>
              <a:t>_</a:t>
            </a:r>
          </a:p>
        </p:txBody>
      </p:sp>
      <p:sp>
        <p:nvSpPr>
          <p:cNvPr id="32" name="TextBox 31">
            <a:extLst>
              <a:ext uri="{FF2B5EF4-FFF2-40B4-BE49-F238E27FC236}">
                <a16:creationId xmlns:a16="http://schemas.microsoft.com/office/drawing/2014/main" id="{52D401A1-C26F-2ED7-F798-99D16BE6C24C}"/>
              </a:ext>
            </a:extLst>
          </p:cNvPr>
          <p:cNvSpPr txBox="1"/>
          <p:nvPr/>
        </p:nvSpPr>
        <p:spPr>
          <a:xfrm>
            <a:off x="7434427" y="2263871"/>
            <a:ext cx="364202" cy="523220"/>
          </a:xfrm>
          <a:prstGeom prst="rect">
            <a:avLst/>
          </a:prstGeom>
          <a:noFill/>
        </p:spPr>
        <p:txBody>
          <a:bodyPr wrap="none" rtlCol="0">
            <a:spAutoFit/>
          </a:bodyPr>
          <a:lstStyle/>
          <a:p>
            <a:r>
              <a:rPr lang="en-US" sz="2800"/>
              <a:t>_</a:t>
            </a:r>
          </a:p>
        </p:txBody>
      </p:sp>
      <p:sp>
        <p:nvSpPr>
          <p:cNvPr id="33" name="TextBox 32">
            <a:extLst>
              <a:ext uri="{FF2B5EF4-FFF2-40B4-BE49-F238E27FC236}">
                <a16:creationId xmlns:a16="http://schemas.microsoft.com/office/drawing/2014/main" id="{D15E6AE4-E0E3-D05E-7631-9CD043C7BED9}"/>
              </a:ext>
            </a:extLst>
          </p:cNvPr>
          <p:cNvSpPr txBox="1"/>
          <p:nvPr/>
        </p:nvSpPr>
        <p:spPr>
          <a:xfrm>
            <a:off x="7417355" y="1977681"/>
            <a:ext cx="364202" cy="523220"/>
          </a:xfrm>
          <a:prstGeom prst="rect">
            <a:avLst/>
          </a:prstGeom>
          <a:noFill/>
        </p:spPr>
        <p:txBody>
          <a:bodyPr wrap="none" rtlCol="0">
            <a:spAutoFit/>
          </a:bodyPr>
          <a:lstStyle/>
          <a:p>
            <a:r>
              <a:rPr lang="en-US" sz="2800"/>
              <a:t>_</a:t>
            </a:r>
          </a:p>
        </p:txBody>
      </p:sp>
      <p:sp>
        <p:nvSpPr>
          <p:cNvPr id="34" name="TextBox 33">
            <a:extLst>
              <a:ext uri="{FF2B5EF4-FFF2-40B4-BE49-F238E27FC236}">
                <a16:creationId xmlns:a16="http://schemas.microsoft.com/office/drawing/2014/main" id="{C2D616E8-A079-F1EC-0EDF-932A0977D115}"/>
              </a:ext>
            </a:extLst>
          </p:cNvPr>
          <p:cNvSpPr txBox="1"/>
          <p:nvPr/>
        </p:nvSpPr>
        <p:spPr>
          <a:xfrm>
            <a:off x="7411229" y="2562101"/>
            <a:ext cx="364202" cy="523220"/>
          </a:xfrm>
          <a:prstGeom prst="rect">
            <a:avLst/>
          </a:prstGeom>
          <a:noFill/>
        </p:spPr>
        <p:txBody>
          <a:bodyPr wrap="none" rtlCol="0">
            <a:spAutoFit/>
          </a:bodyPr>
          <a:lstStyle/>
          <a:p>
            <a:r>
              <a:rPr lang="en-US" sz="2800"/>
              <a:t>_</a:t>
            </a:r>
          </a:p>
        </p:txBody>
      </p:sp>
      <p:sp>
        <p:nvSpPr>
          <p:cNvPr id="35" name="TextBox 34">
            <a:extLst>
              <a:ext uri="{FF2B5EF4-FFF2-40B4-BE49-F238E27FC236}">
                <a16:creationId xmlns:a16="http://schemas.microsoft.com/office/drawing/2014/main" id="{70AF6270-553B-F8F6-A178-3DCF113256C5}"/>
              </a:ext>
            </a:extLst>
          </p:cNvPr>
          <p:cNvSpPr txBox="1"/>
          <p:nvPr/>
        </p:nvSpPr>
        <p:spPr>
          <a:xfrm>
            <a:off x="6847122" y="5448468"/>
            <a:ext cx="364202" cy="523220"/>
          </a:xfrm>
          <a:prstGeom prst="rect">
            <a:avLst/>
          </a:prstGeom>
          <a:noFill/>
        </p:spPr>
        <p:txBody>
          <a:bodyPr wrap="none" rtlCol="0">
            <a:spAutoFit/>
          </a:bodyPr>
          <a:lstStyle/>
          <a:p>
            <a:r>
              <a:rPr lang="en-US" sz="2800"/>
              <a:t>_</a:t>
            </a:r>
          </a:p>
        </p:txBody>
      </p:sp>
      <p:sp>
        <p:nvSpPr>
          <p:cNvPr id="36" name="TextBox 35">
            <a:extLst>
              <a:ext uri="{FF2B5EF4-FFF2-40B4-BE49-F238E27FC236}">
                <a16:creationId xmlns:a16="http://schemas.microsoft.com/office/drawing/2014/main" id="{F51C4AC0-9FD7-24D3-1173-EFBF1632417C}"/>
              </a:ext>
            </a:extLst>
          </p:cNvPr>
          <p:cNvSpPr txBox="1"/>
          <p:nvPr/>
        </p:nvSpPr>
        <p:spPr>
          <a:xfrm>
            <a:off x="7569958" y="3060159"/>
            <a:ext cx="364202" cy="523220"/>
          </a:xfrm>
          <a:prstGeom prst="rect">
            <a:avLst/>
          </a:prstGeom>
          <a:noFill/>
        </p:spPr>
        <p:txBody>
          <a:bodyPr wrap="none" rtlCol="0">
            <a:spAutoFit/>
          </a:bodyPr>
          <a:lstStyle/>
          <a:p>
            <a:r>
              <a:rPr lang="en-US" sz="2800"/>
              <a:t>_</a:t>
            </a:r>
          </a:p>
        </p:txBody>
      </p:sp>
      <p:sp>
        <p:nvSpPr>
          <p:cNvPr id="37" name="TextBox 36">
            <a:extLst>
              <a:ext uri="{FF2B5EF4-FFF2-40B4-BE49-F238E27FC236}">
                <a16:creationId xmlns:a16="http://schemas.microsoft.com/office/drawing/2014/main" id="{C72F7183-EC9A-B16B-5721-ACF1DC4C4F85}"/>
              </a:ext>
            </a:extLst>
          </p:cNvPr>
          <p:cNvSpPr txBox="1"/>
          <p:nvPr/>
        </p:nvSpPr>
        <p:spPr>
          <a:xfrm>
            <a:off x="7258829" y="5678420"/>
            <a:ext cx="364202" cy="523220"/>
          </a:xfrm>
          <a:prstGeom prst="rect">
            <a:avLst/>
          </a:prstGeom>
          <a:noFill/>
        </p:spPr>
        <p:txBody>
          <a:bodyPr wrap="none" rtlCol="0">
            <a:spAutoFit/>
          </a:bodyPr>
          <a:lstStyle/>
          <a:p>
            <a:r>
              <a:rPr lang="en-US" sz="2800"/>
              <a:t>_</a:t>
            </a:r>
          </a:p>
        </p:txBody>
      </p:sp>
      <p:sp>
        <p:nvSpPr>
          <p:cNvPr id="38" name="TextBox 37">
            <a:extLst>
              <a:ext uri="{FF2B5EF4-FFF2-40B4-BE49-F238E27FC236}">
                <a16:creationId xmlns:a16="http://schemas.microsoft.com/office/drawing/2014/main" id="{BA86CD14-F1E3-AE2F-0E88-89791EB88729}"/>
              </a:ext>
            </a:extLst>
          </p:cNvPr>
          <p:cNvSpPr txBox="1"/>
          <p:nvPr/>
        </p:nvSpPr>
        <p:spPr>
          <a:xfrm>
            <a:off x="5217611" y="6222609"/>
            <a:ext cx="364202" cy="523220"/>
          </a:xfrm>
          <a:prstGeom prst="rect">
            <a:avLst/>
          </a:prstGeom>
          <a:noFill/>
        </p:spPr>
        <p:txBody>
          <a:bodyPr wrap="none" rtlCol="0">
            <a:spAutoFit/>
          </a:bodyPr>
          <a:lstStyle/>
          <a:p>
            <a:r>
              <a:rPr lang="en-US" sz="2800"/>
              <a:t>_</a:t>
            </a:r>
          </a:p>
        </p:txBody>
      </p:sp>
      <p:sp>
        <p:nvSpPr>
          <p:cNvPr id="39" name="TextBox 38">
            <a:extLst>
              <a:ext uri="{FF2B5EF4-FFF2-40B4-BE49-F238E27FC236}">
                <a16:creationId xmlns:a16="http://schemas.microsoft.com/office/drawing/2014/main" id="{A3548C31-0AC5-D88D-1A19-C49A0A6E3F7E}"/>
              </a:ext>
            </a:extLst>
          </p:cNvPr>
          <p:cNvSpPr txBox="1"/>
          <p:nvPr/>
        </p:nvSpPr>
        <p:spPr>
          <a:xfrm>
            <a:off x="7451992" y="5057288"/>
            <a:ext cx="364202" cy="523220"/>
          </a:xfrm>
          <a:prstGeom prst="rect">
            <a:avLst/>
          </a:prstGeom>
          <a:noFill/>
        </p:spPr>
        <p:txBody>
          <a:bodyPr wrap="none" rtlCol="0">
            <a:spAutoFit/>
          </a:bodyPr>
          <a:lstStyle/>
          <a:p>
            <a:r>
              <a:rPr lang="en-US" sz="2800"/>
              <a:t>_</a:t>
            </a:r>
          </a:p>
        </p:txBody>
      </p:sp>
      <p:sp>
        <p:nvSpPr>
          <p:cNvPr id="40" name="TextBox 39">
            <a:extLst>
              <a:ext uri="{FF2B5EF4-FFF2-40B4-BE49-F238E27FC236}">
                <a16:creationId xmlns:a16="http://schemas.microsoft.com/office/drawing/2014/main" id="{72067449-78F6-57A9-0D0E-2B2A94600C53}"/>
              </a:ext>
            </a:extLst>
          </p:cNvPr>
          <p:cNvSpPr txBox="1"/>
          <p:nvPr/>
        </p:nvSpPr>
        <p:spPr>
          <a:xfrm>
            <a:off x="7451992" y="5263827"/>
            <a:ext cx="364202" cy="523220"/>
          </a:xfrm>
          <a:prstGeom prst="rect">
            <a:avLst/>
          </a:prstGeom>
          <a:noFill/>
        </p:spPr>
        <p:txBody>
          <a:bodyPr wrap="none" rtlCol="0">
            <a:spAutoFit/>
          </a:bodyPr>
          <a:lstStyle/>
          <a:p>
            <a:r>
              <a:rPr lang="en-US" sz="2800"/>
              <a:t>_</a:t>
            </a:r>
          </a:p>
        </p:txBody>
      </p:sp>
      <p:sp>
        <p:nvSpPr>
          <p:cNvPr id="41" name="TextBox 40">
            <a:extLst>
              <a:ext uri="{FF2B5EF4-FFF2-40B4-BE49-F238E27FC236}">
                <a16:creationId xmlns:a16="http://schemas.microsoft.com/office/drawing/2014/main" id="{39C630FF-74F1-B5CF-7E5C-29B6AD1E98F9}"/>
              </a:ext>
            </a:extLst>
          </p:cNvPr>
          <p:cNvSpPr txBox="1"/>
          <p:nvPr/>
        </p:nvSpPr>
        <p:spPr>
          <a:xfrm>
            <a:off x="7417355" y="4740607"/>
            <a:ext cx="364202" cy="523220"/>
          </a:xfrm>
          <a:prstGeom prst="rect">
            <a:avLst/>
          </a:prstGeom>
          <a:noFill/>
        </p:spPr>
        <p:txBody>
          <a:bodyPr wrap="none" rtlCol="0">
            <a:spAutoFit/>
          </a:bodyPr>
          <a:lstStyle/>
          <a:p>
            <a:r>
              <a:rPr lang="en-US" sz="2800"/>
              <a:t>_</a:t>
            </a:r>
          </a:p>
        </p:txBody>
      </p:sp>
      <p:sp>
        <p:nvSpPr>
          <p:cNvPr id="42" name="TextBox 41">
            <a:extLst>
              <a:ext uri="{FF2B5EF4-FFF2-40B4-BE49-F238E27FC236}">
                <a16:creationId xmlns:a16="http://schemas.microsoft.com/office/drawing/2014/main" id="{DEF34C69-E0CB-385B-A2E4-16BE46F15187}"/>
              </a:ext>
            </a:extLst>
          </p:cNvPr>
          <p:cNvSpPr txBox="1"/>
          <p:nvPr/>
        </p:nvSpPr>
        <p:spPr>
          <a:xfrm>
            <a:off x="7569755" y="4893007"/>
            <a:ext cx="364202" cy="523220"/>
          </a:xfrm>
          <a:prstGeom prst="rect">
            <a:avLst/>
          </a:prstGeom>
          <a:noFill/>
        </p:spPr>
        <p:txBody>
          <a:bodyPr wrap="none" rtlCol="0">
            <a:spAutoFit/>
          </a:bodyPr>
          <a:lstStyle/>
          <a:p>
            <a:r>
              <a:rPr lang="en-US" sz="2800"/>
              <a:t>_</a:t>
            </a:r>
          </a:p>
        </p:txBody>
      </p:sp>
      <p:sp>
        <p:nvSpPr>
          <p:cNvPr id="43" name="TextBox 42">
            <a:extLst>
              <a:ext uri="{FF2B5EF4-FFF2-40B4-BE49-F238E27FC236}">
                <a16:creationId xmlns:a16="http://schemas.microsoft.com/office/drawing/2014/main" id="{FABF6CD2-C40D-FDC1-03E1-A6C092920E77}"/>
              </a:ext>
            </a:extLst>
          </p:cNvPr>
          <p:cNvSpPr txBox="1"/>
          <p:nvPr/>
        </p:nvSpPr>
        <p:spPr>
          <a:xfrm>
            <a:off x="3522366" y="4826875"/>
            <a:ext cx="364202" cy="523220"/>
          </a:xfrm>
          <a:prstGeom prst="rect">
            <a:avLst/>
          </a:prstGeom>
          <a:noFill/>
        </p:spPr>
        <p:txBody>
          <a:bodyPr wrap="none" rtlCol="0">
            <a:spAutoFit/>
          </a:bodyPr>
          <a:lstStyle/>
          <a:p>
            <a:r>
              <a:rPr lang="en-US" sz="2800"/>
              <a:t>_</a:t>
            </a:r>
          </a:p>
        </p:txBody>
      </p:sp>
      <p:sp>
        <p:nvSpPr>
          <p:cNvPr id="44" name="TextBox 43">
            <a:extLst>
              <a:ext uri="{FF2B5EF4-FFF2-40B4-BE49-F238E27FC236}">
                <a16:creationId xmlns:a16="http://schemas.microsoft.com/office/drawing/2014/main" id="{DF8328AA-E9F0-DEDB-09D9-EF213A23AD9D}"/>
              </a:ext>
            </a:extLst>
          </p:cNvPr>
          <p:cNvSpPr txBox="1"/>
          <p:nvPr/>
        </p:nvSpPr>
        <p:spPr>
          <a:xfrm>
            <a:off x="3567593" y="5020776"/>
            <a:ext cx="364202" cy="523220"/>
          </a:xfrm>
          <a:prstGeom prst="rect">
            <a:avLst/>
          </a:prstGeom>
          <a:noFill/>
        </p:spPr>
        <p:txBody>
          <a:bodyPr wrap="none" rtlCol="0">
            <a:spAutoFit/>
          </a:bodyPr>
          <a:lstStyle/>
          <a:p>
            <a:r>
              <a:rPr lang="en-US" sz="2800"/>
              <a:t>_</a:t>
            </a:r>
          </a:p>
        </p:txBody>
      </p:sp>
      <p:sp>
        <p:nvSpPr>
          <p:cNvPr id="45" name="TextBox 44">
            <a:extLst>
              <a:ext uri="{FF2B5EF4-FFF2-40B4-BE49-F238E27FC236}">
                <a16:creationId xmlns:a16="http://schemas.microsoft.com/office/drawing/2014/main" id="{81D56C76-8C2A-B3F0-02A7-10BA3BFAFC30}"/>
              </a:ext>
            </a:extLst>
          </p:cNvPr>
          <p:cNvSpPr txBox="1"/>
          <p:nvPr/>
        </p:nvSpPr>
        <p:spPr>
          <a:xfrm>
            <a:off x="3523278" y="3234521"/>
            <a:ext cx="364202" cy="523220"/>
          </a:xfrm>
          <a:prstGeom prst="rect">
            <a:avLst/>
          </a:prstGeom>
          <a:noFill/>
        </p:spPr>
        <p:txBody>
          <a:bodyPr wrap="none" rtlCol="0">
            <a:spAutoFit/>
          </a:bodyPr>
          <a:lstStyle/>
          <a:p>
            <a:r>
              <a:rPr lang="en-US" sz="2800"/>
              <a:t>_</a:t>
            </a:r>
          </a:p>
        </p:txBody>
      </p:sp>
      <p:sp>
        <p:nvSpPr>
          <p:cNvPr id="46" name="TextBox 45">
            <a:extLst>
              <a:ext uri="{FF2B5EF4-FFF2-40B4-BE49-F238E27FC236}">
                <a16:creationId xmlns:a16="http://schemas.microsoft.com/office/drawing/2014/main" id="{5B0E66C1-875F-9CDE-6354-73552271BA0D}"/>
              </a:ext>
            </a:extLst>
          </p:cNvPr>
          <p:cNvSpPr txBox="1"/>
          <p:nvPr/>
        </p:nvSpPr>
        <p:spPr>
          <a:xfrm>
            <a:off x="3704467" y="1964757"/>
            <a:ext cx="364202" cy="523220"/>
          </a:xfrm>
          <a:prstGeom prst="rect">
            <a:avLst/>
          </a:prstGeom>
          <a:noFill/>
        </p:spPr>
        <p:txBody>
          <a:bodyPr wrap="none" rtlCol="0">
            <a:spAutoFit/>
          </a:bodyPr>
          <a:lstStyle/>
          <a:p>
            <a:r>
              <a:rPr lang="en-US" sz="2800"/>
              <a:t>_</a:t>
            </a:r>
          </a:p>
        </p:txBody>
      </p:sp>
      <p:sp>
        <p:nvSpPr>
          <p:cNvPr id="47" name="TextBox 46">
            <a:extLst>
              <a:ext uri="{FF2B5EF4-FFF2-40B4-BE49-F238E27FC236}">
                <a16:creationId xmlns:a16="http://schemas.microsoft.com/office/drawing/2014/main" id="{01543F1F-975E-2D19-9910-A17EA6067B4C}"/>
              </a:ext>
            </a:extLst>
          </p:cNvPr>
          <p:cNvSpPr txBox="1"/>
          <p:nvPr/>
        </p:nvSpPr>
        <p:spPr>
          <a:xfrm>
            <a:off x="5499407" y="2006184"/>
            <a:ext cx="364202" cy="523220"/>
          </a:xfrm>
          <a:prstGeom prst="rect">
            <a:avLst/>
          </a:prstGeom>
          <a:noFill/>
        </p:spPr>
        <p:txBody>
          <a:bodyPr wrap="none" rtlCol="0">
            <a:spAutoFit/>
          </a:bodyPr>
          <a:lstStyle/>
          <a:p>
            <a:r>
              <a:rPr lang="en-US" sz="2800"/>
              <a:t>_</a:t>
            </a:r>
          </a:p>
        </p:txBody>
      </p:sp>
      <p:sp>
        <p:nvSpPr>
          <p:cNvPr id="48" name="TextBox 47">
            <a:extLst>
              <a:ext uri="{FF2B5EF4-FFF2-40B4-BE49-F238E27FC236}">
                <a16:creationId xmlns:a16="http://schemas.microsoft.com/office/drawing/2014/main" id="{C772B222-74C2-26B3-9D25-3F363B057E47}"/>
              </a:ext>
            </a:extLst>
          </p:cNvPr>
          <p:cNvSpPr txBox="1"/>
          <p:nvPr/>
        </p:nvSpPr>
        <p:spPr>
          <a:xfrm>
            <a:off x="4022734" y="1991796"/>
            <a:ext cx="364202" cy="523220"/>
          </a:xfrm>
          <a:prstGeom prst="rect">
            <a:avLst/>
          </a:prstGeom>
          <a:noFill/>
        </p:spPr>
        <p:txBody>
          <a:bodyPr wrap="none" rtlCol="0">
            <a:spAutoFit/>
          </a:bodyPr>
          <a:lstStyle/>
          <a:p>
            <a:r>
              <a:rPr lang="en-US" sz="2800"/>
              <a:t>_</a:t>
            </a:r>
          </a:p>
        </p:txBody>
      </p:sp>
      <p:sp>
        <p:nvSpPr>
          <p:cNvPr id="8" name="TextBox 7">
            <a:extLst>
              <a:ext uri="{FF2B5EF4-FFF2-40B4-BE49-F238E27FC236}">
                <a16:creationId xmlns:a16="http://schemas.microsoft.com/office/drawing/2014/main" id="{E4C6A3E2-9827-A791-1D94-E30F40F29A21}"/>
              </a:ext>
            </a:extLst>
          </p:cNvPr>
          <p:cNvSpPr txBox="1"/>
          <p:nvPr/>
        </p:nvSpPr>
        <p:spPr>
          <a:xfrm>
            <a:off x="3458905" y="4663619"/>
            <a:ext cx="364202" cy="523220"/>
          </a:xfrm>
          <a:prstGeom prst="rect">
            <a:avLst/>
          </a:prstGeom>
          <a:noFill/>
        </p:spPr>
        <p:txBody>
          <a:bodyPr wrap="none" rtlCol="0">
            <a:spAutoFit/>
          </a:bodyPr>
          <a:lstStyle/>
          <a:p>
            <a:r>
              <a:rPr lang="en-US" sz="2800"/>
              <a:t>+</a:t>
            </a:r>
          </a:p>
        </p:txBody>
      </p:sp>
      <p:sp>
        <p:nvSpPr>
          <p:cNvPr id="57" name="TextBox 56">
            <a:extLst>
              <a:ext uri="{FF2B5EF4-FFF2-40B4-BE49-F238E27FC236}">
                <a16:creationId xmlns:a16="http://schemas.microsoft.com/office/drawing/2014/main" id="{F09E2612-A69C-8044-971D-3FCE4DE2CC9C}"/>
              </a:ext>
            </a:extLst>
          </p:cNvPr>
          <p:cNvSpPr txBox="1"/>
          <p:nvPr/>
        </p:nvSpPr>
        <p:spPr>
          <a:xfrm>
            <a:off x="3075044" y="4657693"/>
            <a:ext cx="364202" cy="523220"/>
          </a:xfrm>
          <a:prstGeom prst="rect">
            <a:avLst/>
          </a:prstGeom>
          <a:noFill/>
        </p:spPr>
        <p:txBody>
          <a:bodyPr wrap="none" rtlCol="0">
            <a:spAutoFit/>
          </a:bodyPr>
          <a:lstStyle/>
          <a:p>
            <a:r>
              <a:rPr lang="en-US" sz="2800"/>
              <a:t>_</a:t>
            </a:r>
          </a:p>
        </p:txBody>
      </p:sp>
      <p:sp>
        <p:nvSpPr>
          <p:cNvPr id="58" name="TextBox 57">
            <a:extLst>
              <a:ext uri="{FF2B5EF4-FFF2-40B4-BE49-F238E27FC236}">
                <a16:creationId xmlns:a16="http://schemas.microsoft.com/office/drawing/2014/main" id="{07451D21-6504-55BF-344D-B51407F9B60B}"/>
              </a:ext>
            </a:extLst>
          </p:cNvPr>
          <p:cNvSpPr txBox="1"/>
          <p:nvPr/>
        </p:nvSpPr>
        <p:spPr>
          <a:xfrm>
            <a:off x="3239033" y="4306227"/>
            <a:ext cx="364202" cy="523220"/>
          </a:xfrm>
          <a:prstGeom prst="rect">
            <a:avLst/>
          </a:prstGeom>
          <a:noFill/>
        </p:spPr>
        <p:txBody>
          <a:bodyPr wrap="none" rtlCol="0">
            <a:spAutoFit/>
          </a:bodyPr>
          <a:lstStyle/>
          <a:p>
            <a:r>
              <a:rPr lang="en-US" sz="2800"/>
              <a:t>_</a:t>
            </a:r>
          </a:p>
        </p:txBody>
      </p:sp>
      <p:sp>
        <p:nvSpPr>
          <p:cNvPr id="59" name="TextBox 58">
            <a:extLst>
              <a:ext uri="{FF2B5EF4-FFF2-40B4-BE49-F238E27FC236}">
                <a16:creationId xmlns:a16="http://schemas.microsoft.com/office/drawing/2014/main" id="{2F96C782-1330-963F-1ED2-072BF7F6FD0B}"/>
              </a:ext>
            </a:extLst>
          </p:cNvPr>
          <p:cNvSpPr txBox="1"/>
          <p:nvPr/>
        </p:nvSpPr>
        <p:spPr>
          <a:xfrm>
            <a:off x="2468327" y="2561471"/>
            <a:ext cx="364202" cy="523220"/>
          </a:xfrm>
          <a:prstGeom prst="rect">
            <a:avLst/>
          </a:prstGeom>
          <a:noFill/>
        </p:spPr>
        <p:txBody>
          <a:bodyPr wrap="none" rtlCol="0">
            <a:spAutoFit/>
          </a:bodyPr>
          <a:lstStyle/>
          <a:p>
            <a:r>
              <a:rPr lang="en-US" sz="2800"/>
              <a:t>_</a:t>
            </a:r>
          </a:p>
        </p:txBody>
      </p:sp>
      <p:sp>
        <p:nvSpPr>
          <p:cNvPr id="60" name="TextBox 59">
            <a:extLst>
              <a:ext uri="{FF2B5EF4-FFF2-40B4-BE49-F238E27FC236}">
                <a16:creationId xmlns:a16="http://schemas.microsoft.com/office/drawing/2014/main" id="{BA7EE2DB-B436-3E50-C11E-46E5DA69C43A}"/>
              </a:ext>
            </a:extLst>
          </p:cNvPr>
          <p:cNvSpPr txBox="1"/>
          <p:nvPr/>
        </p:nvSpPr>
        <p:spPr>
          <a:xfrm>
            <a:off x="2286226" y="2354174"/>
            <a:ext cx="364202" cy="523220"/>
          </a:xfrm>
          <a:prstGeom prst="rect">
            <a:avLst/>
          </a:prstGeom>
          <a:noFill/>
        </p:spPr>
        <p:txBody>
          <a:bodyPr wrap="none" rtlCol="0">
            <a:spAutoFit/>
          </a:bodyPr>
          <a:lstStyle/>
          <a:p>
            <a:r>
              <a:rPr lang="en-US" sz="2800"/>
              <a:t>_</a:t>
            </a:r>
          </a:p>
        </p:txBody>
      </p:sp>
      <p:sp>
        <p:nvSpPr>
          <p:cNvPr id="61" name="TextBox 60">
            <a:extLst>
              <a:ext uri="{FF2B5EF4-FFF2-40B4-BE49-F238E27FC236}">
                <a16:creationId xmlns:a16="http://schemas.microsoft.com/office/drawing/2014/main" id="{6528167F-4223-1857-7A70-153293E5D164}"/>
              </a:ext>
            </a:extLst>
          </p:cNvPr>
          <p:cNvSpPr txBox="1"/>
          <p:nvPr/>
        </p:nvSpPr>
        <p:spPr>
          <a:xfrm>
            <a:off x="2564693" y="1918918"/>
            <a:ext cx="364202" cy="523220"/>
          </a:xfrm>
          <a:prstGeom prst="rect">
            <a:avLst/>
          </a:prstGeom>
          <a:noFill/>
        </p:spPr>
        <p:txBody>
          <a:bodyPr wrap="none" rtlCol="0">
            <a:spAutoFit/>
          </a:bodyPr>
          <a:lstStyle/>
          <a:p>
            <a:r>
              <a:rPr lang="en-US" sz="2800"/>
              <a:t>_</a:t>
            </a:r>
          </a:p>
        </p:txBody>
      </p:sp>
      <p:sp>
        <p:nvSpPr>
          <p:cNvPr id="62" name="TextBox 61">
            <a:extLst>
              <a:ext uri="{FF2B5EF4-FFF2-40B4-BE49-F238E27FC236}">
                <a16:creationId xmlns:a16="http://schemas.microsoft.com/office/drawing/2014/main" id="{BF54CF07-11AE-36C8-08AA-DB39F96C2C66}"/>
              </a:ext>
            </a:extLst>
          </p:cNvPr>
          <p:cNvSpPr txBox="1"/>
          <p:nvPr/>
        </p:nvSpPr>
        <p:spPr>
          <a:xfrm>
            <a:off x="4434862" y="794890"/>
            <a:ext cx="364202" cy="523220"/>
          </a:xfrm>
          <a:prstGeom prst="rect">
            <a:avLst/>
          </a:prstGeom>
          <a:noFill/>
        </p:spPr>
        <p:txBody>
          <a:bodyPr wrap="none" rtlCol="0">
            <a:spAutoFit/>
          </a:bodyPr>
          <a:lstStyle/>
          <a:p>
            <a:r>
              <a:rPr lang="en-US" sz="2800"/>
              <a:t>_</a:t>
            </a:r>
          </a:p>
        </p:txBody>
      </p:sp>
      <p:sp>
        <p:nvSpPr>
          <p:cNvPr id="63" name="TextBox 62">
            <a:extLst>
              <a:ext uri="{FF2B5EF4-FFF2-40B4-BE49-F238E27FC236}">
                <a16:creationId xmlns:a16="http://schemas.microsoft.com/office/drawing/2014/main" id="{163B2488-18A2-D75B-9598-A2DF311FB443}"/>
              </a:ext>
            </a:extLst>
          </p:cNvPr>
          <p:cNvSpPr txBox="1"/>
          <p:nvPr/>
        </p:nvSpPr>
        <p:spPr>
          <a:xfrm>
            <a:off x="5106490" y="816757"/>
            <a:ext cx="364202" cy="523220"/>
          </a:xfrm>
          <a:prstGeom prst="rect">
            <a:avLst/>
          </a:prstGeom>
          <a:noFill/>
        </p:spPr>
        <p:txBody>
          <a:bodyPr wrap="none" rtlCol="0">
            <a:spAutoFit/>
          </a:bodyPr>
          <a:lstStyle/>
          <a:p>
            <a:r>
              <a:rPr lang="en-US" sz="2800"/>
              <a:t>_</a:t>
            </a:r>
          </a:p>
        </p:txBody>
      </p:sp>
      <p:sp>
        <p:nvSpPr>
          <p:cNvPr id="2" name="Title 1">
            <a:extLst>
              <a:ext uri="{FF2B5EF4-FFF2-40B4-BE49-F238E27FC236}">
                <a16:creationId xmlns:a16="http://schemas.microsoft.com/office/drawing/2014/main" id="{36E234EF-06D6-D443-9816-962A2D87540C}"/>
              </a:ext>
            </a:extLst>
          </p:cNvPr>
          <p:cNvSpPr txBox="1">
            <a:spLocks/>
          </p:cNvSpPr>
          <p:nvPr/>
        </p:nvSpPr>
        <p:spPr>
          <a:xfrm>
            <a:off x="480132" y="0"/>
            <a:ext cx="11250613"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a:t>One More Training Example</a:t>
            </a:r>
          </a:p>
        </p:txBody>
      </p:sp>
      <p:sp>
        <p:nvSpPr>
          <p:cNvPr id="3" name="TextBox 2">
            <a:extLst>
              <a:ext uri="{FF2B5EF4-FFF2-40B4-BE49-F238E27FC236}">
                <a16:creationId xmlns:a16="http://schemas.microsoft.com/office/drawing/2014/main" id="{0AD2950B-7E94-A9C0-DC02-D74D7C3B7996}"/>
              </a:ext>
            </a:extLst>
          </p:cNvPr>
          <p:cNvSpPr txBox="1"/>
          <p:nvPr/>
        </p:nvSpPr>
        <p:spPr>
          <a:xfrm rot="19836137">
            <a:off x="9106487" y="4701736"/>
            <a:ext cx="1244251" cy="584775"/>
          </a:xfrm>
          <a:prstGeom prst="rect">
            <a:avLst/>
          </a:prstGeom>
          <a:noFill/>
        </p:spPr>
        <p:txBody>
          <a:bodyPr wrap="none" rtlCol="0">
            <a:spAutoFit/>
          </a:bodyPr>
          <a:lstStyle/>
          <a:p>
            <a:r>
              <a:rPr lang="en-US">
                <a:solidFill>
                  <a:srgbClr val="FF0000"/>
                </a:solidFill>
              </a:rPr>
              <a:t>Oops!</a:t>
            </a:r>
          </a:p>
        </p:txBody>
      </p:sp>
      <p:sp>
        <p:nvSpPr>
          <p:cNvPr id="6" name="Slide Number Placeholder 5">
            <a:extLst>
              <a:ext uri="{FF2B5EF4-FFF2-40B4-BE49-F238E27FC236}">
                <a16:creationId xmlns:a16="http://schemas.microsoft.com/office/drawing/2014/main" id="{1A094522-FBE6-335E-1DFF-B5F571762E1C}"/>
              </a:ext>
            </a:extLst>
          </p:cNvPr>
          <p:cNvSpPr>
            <a:spLocks noGrp="1"/>
          </p:cNvSpPr>
          <p:nvPr>
            <p:ph type="sldNum" sz="quarter" idx="12"/>
          </p:nvPr>
        </p:nvSpPr>
        <p:spPr/>
        <p:txBody>
          <a:bodyPr/>
          <a:lstStyle/>
          <a:p>
            <a:fld id="{F50C34D6-9C94-4266-916D-D8A5C4A50DEE}" type="slidenum">
              <a:rPr lang="en-US" smtClean="0"/>
              <a:t>27</a:t>
            </a:fld>
            <a:endParaRPr lang="en-US"/>
          </a:p>
        </p:txBody>
      </p:sp>
    </p:spTree>
    <p:extLst>
      <p:ext uri="{BB962C8B-B14F-4D97-AF65-F5344CB8AC3E}">
        <p14:creationId xmlns:p14="http://schemas.microsoft.com/office/powerpoint/2010/main" val="177488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1000"/>
                            </p:stCondLst>
                            <p:childTnLst>
                              <p:par>
                                <p:cTn id="11" presetID="2" presetClass="entr" presetSubtype="4" fill="hold" grpId="0" nodeType="afterEffect">
                                  <p:stCondLst>
                                    <p:cond delay="25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B4FCFC46-33E3-B04D-3E42-9C8E7DB45E41}"/>
              </a:ext>
            </a:extLst>
          </p:cNvPr>
          <p:cNvSpPr/>
          <p:nvPr/>
        </p:nvSpPr>
        <p:spPr bwMode="auto">
          <a:xfrm>
            <a:off x="4738475" y="1004192"/>
            <a:ext cx="472705" cy="414593"/>
          </a:xfrm>
          <a:prstGeom prst="ellipse">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 name="Oval 8">
            <a:extLst>
              <a:ext uri="{FF2B5EF4-FFF2-40B4-BE49-F238E27FC236}">
                <a16:creationId xmlns:a16="http://schemas.microsoft.com/office/drawing/2014/main" id="{B7513609-1BAF-22A1-0CDC-E8F3EC6A9CD3}"/>
              </a:ext>
            </a:extLst>
          </p:cNvPr>
          <p:cNvSpPr/>
          <p:nvPr/>
        </p:nvSpPr>
        <p:spPr bwMode="auto">
          <a:xfrm>
            <a:off x="3458905" y="4746744"/>
            <a:ext cx="472705" cy="414593"/>
          </a:xfrm>
          <a:prstGeom prst="ellipse">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2" name="Oval 21">
            <a:extLst>
              <a:ext uri="{FF2B5EF4-FFF2-40B4-BE49-F238E27FC236}">
                <a16:creationId xmlns:a16="http://schemas.microsoft.com/office/drawing/2014/main" id="{44474323-B434-C369-D3BE-C7066CEBA5BC}"/>
              </a:ext>
            </a:extLst>
          </p:cNvPr>
          <p:cNvSpPr/>
          <p:nvPr/>
        </p:nvSpPr>
        <p:spPr bwMode="auto">
          <a:xfrm>
            <a:off x="2682209" y="2448275"/>
            <a:ext cx="472705" cy="414593"/>
          </a:xfrm>
          <a:prstGeom prst="ellipse">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 name="Rectangle 3">
            <a:extLst>
              <a:ext uri="{FF2B5EF4-FFF2-40B4-BE49-F238E27FC236}">
                <a16:creationId xmlns:a16="http://schemas.microsoft.com/office/drawing/2014/main" id="{59274176-8B64-FD90-62AD-1D144CBD09C6}"/>
              </a:ext>
            </a:extLst>
          </p:cNvPr>
          <p:cNvSpPr/>
          <p:nvPr/>
        </p:nvSpPr>
        <p:spPr>
          <a:xfrm>
            <a:off x="3897630" y="2507017"/>
            <a:ext cx="3543300" cy="31775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213FB02-1D39-CC6C-982C-F286B3DAD1ED}"/>
              </a:ext>
            </a:extLst>
          </p:cNvPr>
          <p:cNvSpPr txBox="1"/>
          <p:nvPr/>
        </p:nvSpPr>
        <p:spPr>
          <a:xfrm>
            <a:off x="5970743" y="1644053"/>
            <a:ext cx="364202" cy="523220"/>
          </a:xfrm>
          <a:prstGeom prst="rect">
            <a:avLst/>
          </a:prstGeom>
          <a:noFill/>
        </p:spPr>
        <p:txBody>
          <a:bodyPr wrap="none" rtlCol="0">
            <a:spAutoFit/>
          </a:bodyPr>
          <a:lstStyle/>
          <a:p>
            <a:r>
              <a:rPr lang="en-US" sz="2800"/>
              <a:t>_</a:t>
            </a:r>
          </a:p>
        </p:txBody>
      </p:sp>
      <p:sp>
        <p:nvSpPr>
          <p:cNvPr id="10" name="TextBox 9">
            <a:extLst>
              <a:ext uri="{FF2B5EF4-FFF2-40B4-BE49-F238E27FC236}">
                <a16:creationId xmlns:a16="http://schemas.microsoft.com/office/drawing/2014/main" id="{DB44F611-3FA0-7209-EC0C-1541AF643ACE}"/>
              </a:ext>
            </a:extLst>
          </p:cNvPr>
          <p:cNvSpPr txBox="1"/>
          <p:nvPr/>
        </p:nvSpPr>
        <p:spPr>
          <a:xfrm>
            <a:off x="4321234" y="3971337"/>
            <a:ext cx="364202" cy="523220"/>
          </a:xfrm>
          <a:prstGeom prst="rect">
            <a:avLst/>
          </a:prstGeom>
          <a:noFill/>
        </p:spPr>
        <p:txBody>
          <a:bodyPr wrap="none" rtlCol="0">
            <a:spAutoFit/>
          </a:bodyPr>
          <a:lstStyle/>
          <a:p>
            <a:r>
              <a:rPr lang="en-US" sz="2800"/>
              <a:t>+</a:t>
            </a:r>
          </a:p>
        </p:txBody>
      </p:sp>
      <p:sp>
        <p:nvSpPr>
          <p:cNvPr id="11" name="TextBox 10">
            <a:extLst>
              <a:ext uri="{FF2B5EF4-FFF2-40B4-BE49-F238E27FC236}">
                <a16:creationId xmlns:a16="http://schemas.microsoft.com/office/drawing/2014/main" id="{1F9A8EE2-BFAB-3ADE-45A6-8B52F3113A60}"/>
              </a:ext>
            </a:extLst>
          </p:cNvPr>
          <p:cNvSpPr txBox="1"/>
          <p:nvPr/>
        </p:nvSpPr>
        <p:spPr>
          <a:xfrm>
            <a:off x="4455221" y="2387995"/>
            <a:ext cx="364202" cy="523220"/>
          </a:xfrm>
          <a:prstGeom prst="rect">
            <a:avLst/>
          </a:prstGeom>
          <a:noFill/>
        </p:spPr>
        <p:txBody>
          <a:bodyPr wrap="none" rtlCol="0">
            <a:spAutoFit/>
          </a:bodyPr>
          <a:lstStyle/>
          <a:p>
            <a:r>
              <a:rPr lang="en-US" sz="2800"/>
              <a:t>+</a:t>
            </a:r>
          </a:p>
        </p:txBody>
      </p:sp>
      <p:sp>
        <p:nvSpPr>
          <p:cNvPr id="12" name="TextBox 11">
            <a:extLst>
              <a:ext uri="{FF2B5EF4-FFF2-40B4-BE49-F238E27FC236}">
                <a16:creationId xmlns:a16="http://schemas.microsoft.com/office/drawing/2014/main" id="{15950882-51D3-10FC-0448-5F9568664119}"/>
              </a:ext>
            </a:extLst>
          </p:cNvPr>
          <p:cNvSpPr txBox="1"/>
          <p:nvPr/>
        </p:nvSpPr>
        <p:spPr>
          <a:xfrm>
            <a:off x="5835793" y="2500263"/>
            <a:ext cx="364202" cy="523220"/>
          </a:xfrm>
          <a:prstGeom prst="rect">
            <a:avLst/>
          </a:prstGeom>
          <a:noFill/>
        </p:spPr>
        <p:txBody>
          <a:bodyPr wrap="none" rtlCol="0">
            <a:spAutoFit/>
          </a:bodyPr>
          <a:lstStyle/>
          <a:p>
            <a:r>
              <a:rPr lang="en-US" sz="2800"/>
              <a:t>+</a:t>
            </a:r>
          </a:p>
        </p:txBody>
      </p:sp>
      <p:sp>
        <p:nvSpPr>
          <p:cNvPr id="13" name="TextBox 12">
            <a:extLst>
              <a:ext uri="{FF2B5EF4-FFF2-40B4-BE49-F238E27FC236}">
                <a16:creationId xmlns:a16="http://schemas.microsoft.com/office/drawing/2014/main" id="{B84C93B7-D879-7040-B650-13DEBB019B22}"/>
              </a:ext>
            </a:extLst>
          </p:cNvPr>
          <p:cNvSpPr txBox="1"/>
          <p:nvPr/>
        </p:nvSpPr>
        <p:spPr>
          <a:xfrm>
            <a:off x="4895623" y="2389533"/>
            <a:ext cx="364202" cy="523220"/>
          </a:xfrm>
          <a:prstGeom prst="rect">
            <a:avLst/>
          </a:prstGeom>
          <a:noFill/>
        </p:spPr>
        <p:txBody>
          <a:bodyPr wrap="none" rtlCol="0">
            <a:spAutoFit/>
          </a:bodyPr>
          <a:lstStyle/>
          <a:p>
            <a:r>
              <a:rPr lang="en-US" sz="2800"/>
              <a:t>+</a:t>
            </a:r>
          </a:p>
        </p:txBody>
      </p:sp>
      <p:sp>
        <p:nvSpPr>
          <p:cNvPr id="14" name="TextBox 13">
            <a:extLst>
              <a:ext uri="{FF2B5EF4-FFF2-40B4-BE49-F238E27FC236}">
                <a16:creationId xmlns:a16="http://schemas.microsoft.com/office/drawing/2014/main" id="{C6BDDD50-63E2-2150-D17C-747DC8EBA580}"/>
              </a:ext>
            </a:extLst>
          </p:cNvPr>
          <p:cNvSpPr txBox="1"/>
          <p:nvPr/>
        </p:nvSpPr>
        <p:spPr>
          <a:xfrm>
            <a:off x="3886568" y="3686909"/>
            <a:ext cx="364202" cy="523220"/>
          </a:xfrm>
          <a:prstGeom prst="rect">
            <a:avLst/>
          </a:prstGeom>
          <a:noFill/>
        </p:spPr>
        <p:txBody>
          <a:bodyPr wrap="none" rtlCol="0">
            <a:spAutoFit/>
          </a:bodyPr>
          <a:lstStyle/>
          <a:p>
            <a:r>
              <a:rPr lang="en-US" sz="2800"/>
              <a:t>+</a:t>
            </a:r>
          </a:p>
        </p:txBody>
      </p:sp>
      <p:sp>
        <p:nvSpPr>
          <p:cNvPr id="15" name="TextBox 14">
            <a:extLst>
              <a:ext uri="{FF2B5EF4-FFF2-40B4-BE49-F238E27FC236}">
                <a16:creationId xmlns:a16="http://schemas.microsoft.com/office/drawing/2014/main" id="{AFF119E4-FA45-FFB9-0821-65B4E851997D}"/>
              </a:ext>
            </a:extLst>
          </p:cNvPr>
          <p:cNvSpPr txBox="1"/>
          <p:nvPr/>
        </p:nvSpPr>
        <p:spPr>
          <a:xfrm>
            <a:off x="3804632" y="4090031"/>
            <a:ext cx="364202" cy="523220"/>
          </a:xfrm>
          <a:prstGeom prst="rect">
            <a:avLst/>
          </a:prstGeom>
          <a:noFill/>
        </p:spPr>
        <p:txBody>
          <a:bodyPr wrap="none" rtlCol="0">
            <a:spAutoFit/>
          </a:bodyPr>
          <a:lstStyle/>
          <a:p>
            <a:r>
              <a:rPr lang="en-US" sz="2800"/>
              <a:t>+</a:t>
            </a:r>
          </a:p>
        </p:txBody>
      </p:sp>
      <p:sp>
        <p:nvSpPr>
          <p:cNvPr id="16" name="TextBox 15">
            <a:extLst>
              <a:ext uri="{FF2B5EF4-FFF2-40B4-BE49-F238E27FC236}">
                <a16:creationId xmlns:a16="http://schemas.microsoft.com/office/drawing/2014/main" id="{0F794A99-F856-128B-1D1F-70FBAC0AB936}"/>
              </a:ext>
            </a:extLst>
          </p:cNvPr>
          <p:cNvSpPr txBox="1"/>
          <p:nvPr/>
        </p:nvSpPr>
        <p:spPr>
          <a:xfrm>
            <a:off x="3789475" y="3046757"/>
            <a:ext cx="364202" cy="523220"/>
          </a:xfrm>
          <a:prstGeom prst="rect">
            <a:avLst/>
          </a:prstGeom>
          <a:noFill/>
        </p:spPr>
        <p:txBody>
          <a:bodyPr wrap="none" rtlCol="0">
            <a:spAutoFit/>
          </a:bodyPr>
          <a:lstStyle/>
          <a:p>
            <a:r>
              <a:rPr lang="en-US" sz="2800"/>
              <a:t>+</a:t>
            </a:r>
          </a:p>
        </p:txBody>
      </p:sp>
      <p:sp>
        <p:nvSpPr>
          <p:cNvPr id="17" name="TextBox 16">
            <a:extLst>
              <a:ext uri="{FF2B5EF4-FFF2-40B4-BE49-F238E27FC236}">
                <a16:creationId xmlns:a16="http://schemas.microsoft.com/office/drawing/2014/main" id="{0097B245-239E-4047-4F8F-0EF518DC9237}"/>
              </a:ext>
            </a:extLst>
          </p:cNvPr>
          <p:cNvSpPr txBox="1"/>
          <p:nvPr/>
        </p:nvSpPr>
        <p:spPr>
          <a:xfrm>
            <a:off x="3886568" y="2406605"/>
            <a:ext cx="364202" cy="523220"/>
          </a:xfrm>
          <a:prstGeom prst="rect">
            <a:avLst/>
          </a:prstGeom>
          <a:noFill/>
        </p:spPr>
        <p:txBody>
          <a:bodyPr wrap="none" rtlCol="0">
            <a:spAutoFit/>
          </a:bodyPr>
          <a:lstStyle/>
          <a:p>
            <a:r>
              <a:rPr lang="en-US" sz="2800"/>
              <a:t>+</a:t>
            </a:r>
          </a:p>
        </p:txBody>
      </p:sp>
      <p:sp>
        <p:nvSpPr>
          <p:cNvPr id="18" name="TextBox 17">
            <a:extLst>
              <a:ext uri="{FF2B5EF4-FFF2-40B4-BE49-F238E27FC236}">
                <a16:creationId xmlns:a16="http://schemas.microsoft.com/office/drawing/2014/main" id="{7FF25576-1D85-E817-1BF9-EA2B437C46F1}"/>
              </a:ext>
            </a:extLst>
          </p:cNvPr>
          <p:cNvSpPr txBox="1"/>
          <p:nvPr/>
        </p:nvSpPr>
        <p:spPr>
          <a:xfrm>
            <a:off x="6759677" y="2421353"/>
            <a:ext cx="364202" cy="523220"/>
          </a:xfrm>
          <a:prstGeom prst="rect">
            <a:avLst/>
          </a:prstGeom>
          <a:noFill/>
        </p:spPr>
        <p:txBody>
          <a:bodyPr wrap="none" rtlCol="0">
            <a:spAutoFit/>
          </a:bodyPr>
          <a:lstStyle/>
          <a:p>
            <a:r>
              <a:rPr lang="en-US" sz="2800"/>
              <a:t>+</a:t>
            </a:r>
          </a:p>
        </p:txBody>
      </p:sp>
      <p:sp>
        <p:nvSpPr>
          <p:cNvPr id="19" name="TextBox 18">
            <a:extLst>
              <a:ext uri="{FF2B5EF4-FFF2-40B4-BE49-F238E27FC236}">
                <a16:creationId xmlns:a16="http://schemas.microsoft.com/office/drawing/2014/main" id="{2F2B3C82-8675-4BFA-AC3C-A2B617DDAF1A}"/>
              </a:ext>
            </a:extLst>
          </p:cNvPr>
          <p:cNvSpPr txBox="1"/>
          <p:nvPr/>
        </p:nvSpPr>
        <p:spPr>
          <a:xfrm>
            <a:off x="6152844" y="2820615"/>
            <a:ext cx="364202" cy="523220"/>
          </a:xfrm>
          <a:prstGeom prst="rect">
            <a:avLst/>
          </a:prstGeom>
          <a:noFill/>
        </p:spPr>
        <p:txBody>
          <a:bodyPr wrap="none" rtlCol="0">
            <a:spAutoFit/>
          </a:bodyPr>
          <a:lstStyle/>
          <a:p>
            <a:r>
              <a:rPr lang="en-US" sz="2800"/>
              <a:t>+</a:t>
            </a:r>
          </a:p>
        </p:txBody>
      </p:sp>
      <p:sp>
        <p:nvSpPr>
          <p:cNvPr id="20" name="TextBox 19">
            <a:extLst>
              <a:ext uri="{FF2B5EF4-FFF2-40B4-BE49-F238E27FC236}">
                <a16:creationId xmlns:a16="http://schemas.microsoft.com/office/drawing/2014/main" id="{57A9E642-69A9-D227-4619-8F6D4C4D702F}"/>
              </a:ext>
            </a:extLst>
          </p:cNvPr>
          <p:cNvSpPr txBox="1"/>
          <p:nvPr/>
        </p:nvSpPr>
        <p:spPr>
          <a:xfrm>
            <a:off x="5728087" y="4278595"/>
            <a:ext cx="364202" cy="523220"/>
          </a:xfrm>
          <a:prstGeom prst="rect">
            <a:avLst/>
          </a:prstGeom>
          <a:noFill/>
        </p:spPr>
        <p:txBody>
          <a:bodyPr wrap="none" rtlCol="0">
            <a:spAutoFit/>
          </a:bodyPr>
          <a:lstStyle/>
          <a:p>
            <a:r>
              <a:rPr lang="en-US" sz="2800"/>
              <a:t>+</a:t>
            </a:r>
          </a:p>
        </p:txBody>
      </p:sp>
      <p:sp>
        <p:nvSpPr>
          <p:cNvPr id="21" name="TextBox 20">
            <a:extLst>
              <a:ext uri="{FF2B5EF4-FFF2-40B4-BE49-F238E27FC236}">
                <a16:creationId xmlns:a16="http://schemas.microsoft.com/office/drawing/2014/main" id="{E44E943E-043A-F349-4EFF-9E8ED7C0094E}"/>
              </a:ext>
            </a:extLst>
          </p:cNvPr>
          <p:cNvSpPr txBox="1"/>
          <p:nvPr/>
        </p:nvSpPr>
        <p:spPr>
          <a:xfrm>
            <a:off x="5399712" y="3751998"/>
            <a:ext cx="364202" cy="523220"/>
          </a:xfrm>
          <a:prstGeom prst="rect">
            <a:avLst/>
          </a:prstGeom>
          <a:noFill/>
        </p:spPr>
        <p:txBody>
          <a:bodyPr wrap="none" rtlCol="0">
            <a:spAutoFit/>
          </a:bodyPr>
          <a:lstStyle/>
          <a:p>
            <a:r>
              <a:rPr lang="en-US" sz="2800"/>
              <a:t>+</a:t>
            </a:r>
          </a:p>
        </p:txBody>
      </p:sp>
      <p:sp>
        <p:nvSpPr>
          <p:cNvPr id="25" name="TextBox 24">
            <a:extLst>
              <a:ext uri="{FF2B5EF4-FFF2-40B4-BE49-F238E27FC236}">
                <a16:creationId xmlns:a16="http://schemas.microsoft.com/office/drawing/2014/main" id="{11C45496-2ABF-C577-AE01-2ED231096D1E}"/>
              </a:ext>
            </a:extLst>
          </p:cNvPr>
          <p:cNvSpPr txBox="1"/>
          <p:nvPr/>
        </p:nvSpPr>
        <p:spPr>
          <a:xfrm>
            <a:off x="4745991" y="3135247"/>
            <a:ext cx="364202" cy="523220"/>
          </a:xfrm>
          <a:prstGeom prst="rect">
            <a:avLst/>
          </a:prstGeom>
          <a:noFill/>
        </p:spPr>
        <p:txBody>
          <a:bodyPr wrap="none" rtlCol="0">
            <a:spAutoFit/>
          </a:bodyPr>
          <a:lstStyle/>
          <a:p>
            <a:r>
              <a:rPr lang="en-US" sz="2800"/>
              <a:t>+</a:t>
            </a:r>
          </a:p>
        </p:txBody>
      </p:sp>
      <p:sp>
        <p:nvSpPr>
          <p:cNvPr id="26" name="TextBox 25">
            <a:extLst>
              <a:ext uri="{FF2B5EF4-FFF2-40B4-BE49-F238E27FC236}">
                <a16:creationId xmlns:a16="http://schemas.microsoft.com/office/drawing/2014/main" id="{B711EAB9-4C1D-3149-3C23-0AADED3BAA62}"/>
              </a:ext>
            </a:extLst>
          </p:cNvPr>
          <p:cNvSpPr txBox="1"/>
          <p:nvPr/>
        </p:nvSpPr>
        <p:spPr>
          <a:xfrm>
            <a:off x="3223731" y="1555059"/>
            <a:ext cx="364202" cy="523220"/>
          </a:xfrm>
          <a:prstGeom prst="rect">
            <a:avLst/>
          </a:prstGeom>
          <a:noFill/>
        </p:spPr>
        <p:txBody>
          <a:bodyPr wrap="none" rtlCol="0">
            <a:spAutoFit/>
          </a:bodyPr>
          <a:lstStyle/>
          <a:p>
            <a:r>
              <a:rPr lang="en-US" sz="2800"/>
              <a:t>_</a:t>
            </a:r>
          </a:p>
        </p:txBody>
      </p:sp>
      <p:sp>
        <p:nvSpPr>
          <p:cNvPr id="27" name="TextBox 26">
            <a:extLst>
              <a:ext uri="{FF2B5EF4-FFF2-40B4-BE49-F238E27FC236}">
                <a16:creationId xmlns:a16="http://schemas.microsoft.com/office/drawing/2014/main" id="{E3499C49-6FDA-01C6-0A52-E016C671C424}"/>
              </a:ext>
            </a:extLst>
          </p:cNvPr>
          <p:cNvSpPr txBox="1"/>
          <p:nvPr/>
        </p:nvSpPr>
        <p:spPr>
          <a:xfrm>
            <a:off x="3634432" y="5462654"/>
            <a:ext cx="364202" cy="523220"/>
          </a:xfrm>
          <a:prstGeom prst="rect">
            <a:avLst/>
          </a:prstGeom>
          <a:noFill/>
        </p:spPr>
        <p:txBody>
          <a:bodyPr wrap="none" rtlCol="0">
            <a:spAutoFit/>
          </a:bodyPr>
          <a:lstStyle/>
          <a:p>
            <a:r>
              <a:rPr lang="en-US" sz="2800"/>
              <a:t>_</a:t>
            </a:r>
          </a:p>
        </p:txBody>
      </p:sp>
      <p:sp>
        <p:nvSpPr>
          <p:cNvPr id="28" name="TextBox 27">
            <a:extLst>
              <a:ext uri="{FF2B5EF4-FFF2-40B4-BE49-F238E27FC236}">
                <a16:creationId xmlns:a16="http://schemas.microsoft.com/office/drawing/2014/main" id="{086C0A8B-3B47-3142-D306-787991FFEC08}"/>
              </a:ext>
            </a:extLst>
          </p:cNvPr>
          <p:cNvSpPr txBox="1"/>
          <p:nvPr/>
        </p:nvSpPr>
        <p:spPr>
          <a:xfrm>
            <a:off x="3587933" y="5215886"/>
            <a:ext cx="364202" cy="523220"/>
          </a:xfrm>
          <a:prstGeom prst="rect">
            <a:avLst/>
          </a:prstGeom>
          <a:noFill/>
        </p:spPr>
        <p:txBody>
          <a:bodyPr wrap="none" rtlCol="0">
            <a:spAutoFit/>
          </a:bodyPr>
          <a:lstStyle/>
          <a:p>
            <a:r>
              <a:rPr lang="en-US" sz="2800"/>
              <a:t>_</a:t>
            </a:r>
          </a:p>
        </p:txBody>
      </p:sp>
      <p:sp>
        <p:nvSpPr>
          <p:cNvPr id="29" name="TextBox 28">
            <a:extLst>
              <a:ext uri="{FF2B5EF4-FFF2-40B4-BE49-F238E27FC236}">
                <a16:creationId xmlns:a16="http://schemas.microsoft.com/office/drawing/2014/main" id="{267D07AE-273F-CD1A-C9E5-228F39F68379}"/>
              </a:ext>
            </a:extLst>
          </p:cNvPr>
          <p:cNvSpPr txBox="1"/>
          <p:nvPr/>
        </p:nvSpPr>
        <p:spPr>
          <a:xfrm>
            <a:off x="4110087" y="5454605"/>
            <a:ext cx="364202" cy="523220"/>
          </a:xfrm>
          <a:prstGeom prst="rect">
            <a:avLst/>
          </a:prstGeom>
          <a:noFill/>
        </p:spPr>
        <p:txBody>
          <a:bodyPr wrap="none" rtlCol="0">
            <a:spAutoFit/>
          </a:bodyPr>
          <a:lstStyle/>
          <a:p>
            <a:r>
              <a:rPr lang="en-US" sz="2800"/>
              <a:t>_</a:t>
            </a:r>
          </a:p>
        </p:txBody>
      </p:sp>
      <p:sp>
        <p:nvSpPr>
          <p:cNvPr id="30" name="TextBox 29">
            <a:extLst>
              <a:ext uri="{FF2B5EF4-FFF2-40B4-BE49-F238E27FC236}">
                <a16:creationId xmlns:a16="http://schemas.microsoft.com/office/drawing/2014/main" id="{5C40E0F2-4CE9-B6C3-5410-3BF5CBA7E952}"/>
              </a:ext>
            </a:extLst>
          </p:cNvPr>
          <p:cNvSpPr txBox="1"/>
          <p:nvPr/>
        </p:nvSpPr>
        <p:spPr>
          <a:xfrm>
            <a:off x="7123227" y="1977043"/>
            <a:ext cx="364202" cy="523220"/>
          </a:xfrm>
          <a:prstGeom prst="rect">
            <a:avLst/>
          </a:prstGeom>
          <a:noFill/>
        </p:spPr>
        <p:txBody>
          <a:bodyPr wrap="none" rtlCol="0">
            <a:spAutoFit/>
          </a:bodyPr>
          <a:lstStyle/>
          <a:p>
            <a:r>
              <a:rPr lang="en-US" sz="2800"/>
              <a:t>_</a:t>
            </a:r>
          </a:p>
        </p:txBody>
      </p:sp>
      <p:sp>
        <p:nvSpPr>
          <p:cNvPr id="31" name="TextBox 30">
            <a:extLst>
              <a:ext uri="{FF2B5EF4-FFF2-40B4-BE49-F238E27FC236}">
                <a16:creationId xmlns:a16="http://schemas.microsoft.com/office/drawing/2014/main" id="{9D5C9F9D-982D-7FBF-8FE7-6D91F9A4E9A6}"/>
              </a:ext>
            </a:extLst>
          </p:cNvPr>
          <p:cNvSpPr txBox="1"/>
          <p:nvPr/>
        </p:nvSpPr>
        <p:spPr>
          <a:xfrm>
            <a:off x="6607277" y="1925055"/>
            <a:ext cx="364202" cy="523220"/>
          </a:xfrm>
          <a:prstGeom prst="rect">
            <a:avLst/>
          </a:prstGeom>
          <a:noFill/>
        </p:spPr>
        <p:txBody>
          <a:bodyPr wrap="none" rtlCol="0">
            <a:spAutoFit/>
          </a:bodyPr>
          <a:lstStyle/>
          <a:p>
            <a:r>
              <a:rPr lang="en-US" sz="2800"/>
              <a:t>_</a:t>
            </a:r>
          </a:p>
        </p:txBody>
      </p:sp>
      <p:sp>
        <p:nvSpPr>
          <p:cNvPr id="32" name="TextBox 31">
            <a:extLst>
              <a:ext uri="{FF2B5EF4-FFF2-40B4-BE49-F238E27FC236}">
                <a16:creationId xmlns:a16="http://schemas.microsoft.com/office/drawing/2014/main" id="{52D401A1-C26F-2ED7-F798-99D16BE6C24C}"/>
              </a:ext>
            </a:extLst>
          </p:cNvPr>
          <p:cNvSpPr txBox="1"/>
          <p:nvPr/>
        </p:nvSpPr>
        <p:spPr>
          <a:xfrm>
            <a:off x="7434427" y="2270008"/>
            <a:ext cx="364202" cy="523220"/>
          </a:xfrm>
          <a:prstGeom prst="rect">
            <a:avLst/>
          </a:prstGeom>
          <a:noFill/>
        </p:spPr>
        <p:txBody>
          <a:bodyPr wrap="none" rtlCol="0">
            <a:spAutoFit/>
          </a:bodyPr>
          <a:lstStyle/>
          <a:p>
            <a:r>
              <a:rPr lang="en-US" sz="2800"/>
              <a:t>_</a:t>
            </a:r>
          </a:p>
        </p:txBody>
      </p:sp>
      <p:sp>
        <p:nvSpPr>
          <p:cNvPr id="33" name="TextBox 32">
            <a:extLst>
              <a:ext uri="{FF2B5EF4-FFF2-40B4-BE49-F238E27FC236}">
                <a16:creationId xmlns:a16="http://schemas.microsoft.com/office/drawing/2014/main" id="{D15E6AE4-E0E3-D05E-7631-9CD043C7BED9}"/>
              </a:ext>
            </a:extLst>
          </p:cNvPr>
          <p:cNvSpPr txBox="1"/>
          <p:nvPr/>
        </p:nvSpPr>
        <p:spPr>
          <a:xfrm>
            <a:off x="7417355" y="1983818"/>
            <a:ext cx="364202" cy="523220"/>
          </a:xfrm>
          <a:prstGeom prst="rect">
            <a:avLst/>
          </a:prstGeom>
          <a:noFill/>
        </p:spPr>
        <p:txBody>
          <a:bodyPr wrap="none" rtlCol="0">
            <a:spAutoFit/>
          </a:bodyPr>
          <a:lstStyle/>
          <a:p>
            <a:r>
              <a:rPr lang="en-US" sz="2800"/>
              <a:t>_</a:t>
            </a:r>
          </a:p>
        </p:txBody>
      </p:sp>
      <p:sp>
        <p:nvSpPr>
          <p:cNvPr id="34" name="TextBox 33">
            <a:extLst>
              <a:ext uri="{FF2B5EF4-FFF2-40B4-BE49-F238E27FC236}">
                <a16:creationId xmlns:a16="http://schemas.microsoft.com/office/drawing/2014/main" id="{C2D616E8-A079-F1EC-0EDF-932A0977D115}"/>
              </a:ext>
            </a:extLst>
          </p:cNvPr>
          <p:cNvSpPr txBox="1"/>
          <p:nvPr/>
        </p:nvSpPr>
        <p:spPr>
          <a:xfrm>
            <a:off x="7411229" y="2568238"/>
            <a:ext cx="364202" cy="523220"/>
          </a:xfrm>
          <a:prstGeom prst="rect">
            <a:avLst/>
          </a:prstGeom>
          <a:noFill/>
        </p:spPr>
        <p:txBody>
          <a:bodyPr wrap="none" rtlCol="0">
            <a:spAutoFit/>
          </a:bodyPr>
          <a:lstStyle/>
          <a:p>
            <a:r>
              <a:rPr lang="en-US" sz="2800"/>
              <a:t>_</a:t>
            </a:r>
          </a:p>
        </p:txBody>
      </p:sp>
      <p:sp>
        <p:nvSpPr>
          <p:cNvPr id="35" name="TextBox 34">
            <a:extLst>
              <a:ext uri="{FF2B5EF4-FFF2-40B4-BE49-F238E27FC236}">
                <a16:creationId xmlns:a16="http://schemas.microsoft.com/office/drawing/2014/main" id="{70AF6270-553B-F8F6-A178-3DCF113256C5}"/>
              </a:ext>
            </a:extLst>
          </p:cNvPr>
          <p:cNvSpPr txBox="1"/>
          <p:nvPr/>
        </p:nvSpPr>
        <p:spPr>
          <a:xfrm>
            <a:off x="6847122" y="5454605"/>
            <a:ext cx="364202" cy="523220"/>
          </a:xfrm>
          <a:prstGeom prst="rect">
            <a:avLst/>
          </a:prstGeom>
          <a:noFill/>
        </p:spPr>
        <p:txBody>
          <a:bodyPr wrap="none" rtlCol="0">
            <a:spAutoFit/>
          </a:bodyPr>
          <a:lstStyle/>
          <a:p>
            <a:r>
              <a:rPr lang="en-US" sz="2800"/>
              <a:t>_</a:t>
            </a:r>
          </a:p>
        </p:txBody>
      </p:sp>
      <p:sp>
        <p:nvSpPr>
          <p:cNvPr id="36" name="TextBox 35">
            <a:extLst>
              <a:ext uri="{FF2B5EF4-FFF2-40B4-BE49-F238E27FC236}">
                <a16:creationId xmlns:a16="http://schemas.microsoft.com/office/drawing/2014/main" id="{F51C4AC0-9FD7-24D3-1173-EFBF1632417C}"/>
              </a:ext>
            </a:extLst>
          </p:cNvPr>
          <p:cNvSpPr txBox="1"/>
          <p:nvPr/>
        </p:nvSpPr>
        <p:spPr>
          <a:xfrm>
            <a:off x="7569958" y="3066296"/>
            <a:ext cx="364202" cy="523220"/>
          </a:xfrm>
          <a:prstGeom prst="rect">
            <a:avLst/>
          </a:prstGeom>
          <a:noFill/>
        </p:spPr>
        <p:txBody>
          <a:bodyPr wrap="none" rtlCol="0">
            <a:spAutoFit/>
          </a:bodyPr>
          <a:lstStyle/>
          <a:p>
            <a:r>
              <a:rPr lang="en-US" sz="2800"/>
              <a:t>_</a:t>
            </a:r>
          </a:p>
        </p:txBody>
      </p:sp>
      <p:sp>
        <p:nvSpPr>
          <p:cNvPr id="37" name="TextBox 36">
            <a:extLst>
              <a:ext uri="{FF2B5EF4-FFF2-40B4-BE49-F238E27FC236}">
                <a16:creationId xmlns:a16="http://schemas.microsoft.com/office/drawing/2014/main" id="{C72F7183-EC9A-B16B-5721-ACF1DC4C4F85}"/>
              </a:ext>
            </a:extLst>
          </p:cNvPr>
          <p:cNvSpPr txBox="1"/>
          <p:nvPr/>
        </p:nvSpPr>
        <p:spPr>
          <a:xfrm>
            <a:off x="7258829" y="5684557"/>
            <a:ext cx="364202" cy="523220"/>
          </a:xfrm>
          <a:prstGeom prst="rect">
            <a:avLst/>
          </a:prstGeom>
          <a:noFill/>
        </p:spPr>
        <p:txBody>
          <a:bodyPr wrap="none" rtlCol="0">
            <a:spAutoFit/>
          </a:bodyPr>
          <a:lstStyle/>
          <a:p>
            <a:r>
              <a:rPr lang="en-US" sz="2800"/>
              <a:t>_</a:t>
            </a:r>
          </a:p>
        </p:txBody>
      </p:sp>
      <p:sp>
        <p:nvSpPr>
          <p:cNvPr id="38" name="TextBox 37">
            <a:extLst>
              <a:ext uri="{FF2B5EF4-FFF2-40B4-BE49-F238E27FC236}">
                <a16:creationId xmlns:a16="http://schemas.microsoft.com/office/drawing/2014/main" id="{BA86CD14-F1E3-AE2F-0E88-89791EB88729}"/>
              </a:ext>
            </a:extLst>
          </p:cNvPr>
          <p:cNvSpPr txBox="1"/>
          <p:nvPr/>
        </p:nvSpPr>
        <p:spPr>
          <a:xfrm>
            <a:off x="5217611" y="6228746"/>
            <a:ext cx="364202" cy="523220"/>
          </a:xfrm>
          <a:prstGeom prst="rect">
            <a:avLst/>
          </a:prstGeom>
          <a:noFill/>
        </p:spPr>
        <p:txBody>
          <a:bodyPr wrap="none" rtlCol="0">
            <a:spAutoFit/>
          </a:bodyPr>
          <a:lstStyle/>
          <a:p>
            <a:r>
              <a:rPr lang="en-US" sz="2800"/>
              <a:t>_</a:t>
            </a:r>
          </a:p>
        </p:txBody>
      </p:sp>
      <p:sp>
        <p:nvSpPr>
          <p:cNvPr id="39" name="TextBox 38">
            <a:extLst>
              <a:ext uri="{FF2B5EF4-FFF2-40B4-BE49-F238E27FC236}">
                <a16:creationId xmlns:a16="http://schemas.microsoft.com/office/drawing/2014/main" id="{A3548C31-0AC5-D88D-1A19-C49A0A6E3F7E}"/>
              </a:ext>
            </a:extLst>
          </p:cNvPr>
          <p:cNvSpPr txBox="1"/>
          <p:nvPr/>
        </p:nvSpPr>
        <p:spPr>
          <a:xfrm>
            <a:off x="7451992" y="5063425"/>
            <a:ext cx="364202" cy="523220"/>
          </a:xfrm>
          <a:prstGeom prst="rect">
            <a:avLst/>
          </a:prstGeom>
          <a:noFill/>
        </p:spPr>
        <p:txBody>
          <a:bodyPr wrap="none" rtlCol="0">
            <a:spAutoFit/>
          </a:bodyPr>
          <a:lstStyle/>
          <a:p>
            <a:r>
              <a:rPr lang="en-US" sz="2800"/>
              <a:t>_</a:t>
            </a:r>
          </a:p>
        </p:txBody>
      </p:sp>
      <p:sp>
        <p:nvSpPr>
          <p:cNvPr id="40" name="TextBox 39">
            <a:extLst>
              <a:ext uri="{FF2B5EF4-FFF2-40B4-BE49-F238E27FC236}">
                <a16:creationId xmlns:a16="http://schemas.microsoft.com/office/drawing/2014/main" id="{72067449-78F6-57A9-0D0E-2B2A94600C53}"/>
              </a:ext>
            </a:extLst>
          </p:cNvPr>
          <p:cNvSpPr txBox="1"/>
          <p:nvPr/>
        </p:nvSpPr>
        <p:spPr>
          <a:xfrm>
            <a:off x="7451992" y="5269964"/>
            <a:ext cx="364202" cy="523220"/>
          </a:xfrm>
          <a:prstGeom prst="rect">
            <a:avLst/>
          </a:prstGeom>
          <a:noFill/>
        </p:spPr>
        <p:txBody>
          <a:bodyPr wrap="none" rtlCol="0">
            <a:spAutoFit/>
          </a:bodyPr>
          <a:lstStyle/>
          <a:p>
            <a:r>
              <a:rPr lang="en-US" sz="2800"/>
              <a:t>_</a:t>
            </a:r>
          </a:p>
        </p:txBody>
      </p:sp>
      <p:sp>
        <p:nvSpPr>
          <p:cNvPr id="41" name="TextBox 40">
            <a:extLst>
              <a:ext uri="{FF2B5EF4-FFF2-40B4-BE49-F238E27FC236}">
                <a16:creationId xmlns:a16="http://schemas.microsoft.com/office/drawing/2014/main" id="{39C630FF-74F1-B5CF-7E5C-29B6AD1E98F9}"/>
              </a:ext>
            </a:extLst>
          </p:cNvPr>
          <p:cNvSpPr txBox="1"/>
          <p:nvPr/>
        </p:nvSpPr>
        <p:spPr>
          <a:xfrm>
            <a:off x="7417355" y="4746744"/>
            <a:ext cx="364202" cy="523220"/>
          </a:xfrm>
          <a:prstGeom prst="rect">
            <a:avLst/>
          </a:prstGeom>
          <a:noFill/>
        </p:spPr>
        <p:txBody>
          <a:bodyPr wrap="none" rtlCol="0">
            <a:spAutoFit/>
          </a:bodyPr>
          <a:lstStyle/>
          <a:p>
            <a:r>
              <a:rPr lang="en-US" sz="2800"/>
              <a:t>_</a:t>
            </a:r>
          </a:p>
        </p:txBody>
      </p:sp>
      <p:sp>
        <p:nvSpPr>
          <p:cNvPr id="42" name="TextBox 41">
            <a:extLst>
              <a:ext uri="{FF2B5EF4-FFF2-40B4-BE49-F238E27FC236}">
                <a16:creationId xmlns:a16="http://schemas.microsoft.com/office/drawing/2014/main" id="{DEF34C69-E0CB-385B-A2E4-16BE46F15187}"/>
              </a:ext>
            </a:extLst>
          </p:cNvPr>
          <p:cNvSpPr txBox="1"/>
          <p:nvPr/>
        </p:nvSpPr>
        <p:spPr>
          <a:xfrm>
            <a:off x="7569755" y="4899144"/>
            <a:ext cx="364202" cy="523220"/>
          </a:xfrm>
          <a:prstGeom prst="rect">
            <a:avLst/>
          </a:prstGeom>
          <a:noFill/>
        </p:spPr>
        <p:txBody>
          <a:bodyPr wrap="none" rtlCol="0">
            <a:spAutoFit/>
          </a:bodyPr>
          <a:lstStyle/>
          <a:p>
            <a:r>
              <a:rPr lang="en-US" sz="2800"/>
              <a:t>_</a:t>
            </a:r>
          </a:p>
        </p:txBody>
      </p:sp>
      <p:sp>
        <p:nvSpPr>
          <p:cNvPr id="43" name="TextBox 42">
            <a:extLst>
              <a:ext uri="{FF2B5EF4-FFF2-40B4-BE49-F238E27FC236}">
                <a16:creationId xmlns:a16="http://schemas.microsoft.com/office/drawing/2014/main" id="{FABF6CD2-C40D-FDC1-03E1-A6C092920E77}"/>
              </a:ext>
            </a:extLst>
          </p:cNvPr>
          <p:cNvSpPr txBox="1"/>
          <p:nvPr/>
        </p:nvSpPr>
        <p:spPr>
          <a:xfrm>
            <a:off x="3522366" y="4833012"/>
            <a:ext cx="364202" cy="523220"/>
          </a:xfrm>
          <a:prstGeom prst="rect">
            <a:avLst/>
          </a:prstGeom>
          <a:noFill/>
        </p:spPr>
        <p:txBody>
          <a:bodyPr wrap="none" rtlCol="0">
            <a:spAutoFit/>
          </a:bodyPr>
          <a:lstStyle/>
          <a:p>
            <a:r>
              <a:rPr lang="en-US" sz="2800"/>
              <a:t>_</a:t>
            </a:r>
          </a:p>
        </p:txBody>
      </p:sp>
      <p:sp>
        <p:nvSpPr>
          <p:cNvPr id="44" name="TextBox 43">
            <a:extLst>
              <a:ext uri="{FF2B5EF4-FFF2-40B4-BE49-F238E27FC236}">
                <a16:creationId xmlns:a16="http://schemas.microsoft.com/office/drawing/2014/main" id="{DF8328AA-E9F0-DEDB-09D9-EF213A23AD9D}"/>
              </a:ext>
            </a:extLst>
          </p:cNvPr>
          <p:cNvSpPr txBox="1"/>
          <p:nvPr/>
        </p:nvSpPr>
        <p:spPr>
          <a:xfrm>
            <a:off x="3567593" y="5026913"/>
            <a:ext cx="364202" cy="523220"/>
          </a:xfrm>
          <a:prstGeom prst="rect">
            <a:avLst/>
          </a:prstGeom>
          <a:noFill/>
        </p:spPr>
        <p:txBody>
          <a:bodyPr wrap="none" rtlCol="0">
            <a:spAutoFit/>
          </a:bodyPr>
          <a:lstStyle/>
          <a:p>
            <a:r>
              <a:rPr lang="en-US" sz="2800"/>
              <a:t>_</a:t>
            </a:r>
          </a:p>
        </p:txBody>
      </p:sp>
      <p:sp>
        <p:nvSpPr>
          <p:cNvPr id="45" name="TextBox 44">
            <a:extLst>
              <a:ext uri="{FF2B5EF4-FFF2-40B4-BE49-F238E27FC236}">
                <a16:creationId xmlns:a16="http://schemas.microsoft.com/office/drawing/2014/main" id="{81D56C76-8C2A-B3F0-02A7-10BA3BFAFC30}"/>
              </a:ext>
            </a:extLst>
          </p:cNvPr>
          <p:cNvSpPr txBox="1"/>
          <p:nvPr/>
        </p:nvSpPr>
        <p:spPr>
          <a:xfrm>
            <a:off x="3523278" y="3240658"/>
            <a:ext cx="364202" cy="523220"/>
          </a:xfrm>
          <a:prstGeom prst="rect">
            <a:avLst/>
          </a:prstGeom>
          <a:noFill/>
        </p:spPr>
        <p:txBody>
          <a:bodyPr wrap="none" rtlCol="0">
            <a:spAutoFit/>
          </a:bodyPr>
          <a:lstStyle/>
          <a:p>
            <a:r>
              <a:rPr lang="en-US" sz="2800"/>
              <a:t>_</a:t>
            </a:r>
          </a:p>
        </p:txBody>
      </p:sp>
      <p:sp>
        <p:nvSpPr>
          <p:cNvPr id="46" name="TextBox 45">
            <a:extLst>
              <a:ext uri="{FF2B5EF4-FFF2-40B4-BE49-F238E27FC236}">
                <a16:creationId xmlns:a16="http://schemas.microsoft.com/office/drawing/2014/main" id="{5B0E66C1-875F-9CDE-6354-73552271BA0D}"/>
              </a:ext>
            </a:extLst>
          </p:cNvPr>
          <p:cNvSpPr txBox="1"/>
          <p:nvPr/>
        </p:nvSpPr>
        <p:spPr>
          <a:xfrm>
            <a:off x="3704467" y="1970894"/>
            <a:ext cx="364202" cy="523220"/>
          </a:xfrm>
          <a:prstGeom prst="rect">
            <a:avLst/>
          </a:prstGeom>
          <a:noFill/>
        </p:spPr>
        <p:txBody>
          <a:bodyPr wrap="none" rtlCol="0">
            <a:spAutoFit/>
          </a:bodyPr>
          <a:lstStyle/>
          <a:p>
            <a:r>
              <a:rPr lang="en-US" sz="2800"/>
              <a:t>_</a:t>
            </a:r>
          </a:p>
        </p:txBody>
      </p:sp>
      <p:sp>
        <p:nvSpPr>
          <p:cNvPr id="47" name="TextBox 46">
            <a:extLst>
              <a:ext uri="{FF2B5EF4-FFF2-40B4-BE49-F238E27FC236}">
                <a16:creationId xmlns:a16="http://schemas.microsoft.com/office/drawing/2014/main" id="{01543F1F-975E-2D19-9910-A17EA6067B4C}"/>
              </a:ext>
            </a:extLst>
          </p:cNvPr>
          <p:cNvSpPr txBox="1"/>
          <p:nvPr/>
        </p:nvSpPr>
        <p:spPr>
          <a:xfrm>
            <a:off x="5499407" y="2012321"/>
            <a:ext cx="364202" cy="523220"/>
          </a:xfrm>
          <a:prstGeom prst="rect">
            <a:avLst/>
          </a:prstGeom>
          <a:noFill/>
        </p:spPr>
        <p:txBody>
          <a:bodyPr wrap="none" rtlCol="0">
            <a:spAutoFit/>
          </a:bodyPr>
          <a:lstStyle/>
          <a:p>
            <a:r>
              <a:rPr lang="en-US" sz="2800"/>
              <a:t>_</a:t>
            </a:r>
          </a:p>
        </p:txBody>
      </p:sp>
      <p:sp>
        <p:nvSpPr>
          <p:cNvPr id="48" name="TextBox 47">
            <a:extLst>
              <a:ext uri="{FF2B5EF4-FFF2-40B4-BE49-F238E27FC236}">
                <a16:creationId xmlns:a16="http://schemas.microsoft.com/office/drawing/2014/main" id="{C772B222-74C2-26B3-9D25-3F363B057E47}"/>
              </a:ext>
            </a:extLst>
          </p:cNvPr>
          <p:cNvSpPr txBox="1"/>
          <p:nvPr/>
        </p:nvSpPr>
        <p:spPr>
          <a:xfrm>
            <a:off x="4022734" y="1997933"/>
            <a:ext cx="364202" cy="523220"/>
          </a:xfrm>
          <a:prstGeom prst="rect">
            <a:avLst/>
          </a:prstGeom>
          <a:noFill/>
        </p:spPr>
        <p:txBody>
          <a:bodyPr wrap="none" rtlCol="0">
            <a:spAutoFit/>
          </a:bodyPr>
          <a:lstStyle/>
          <a:p>
            <a:r>
              <a:rPr lang="en-US" sz="2800"/>
              <a:t>_</a:t>
            </a:r>
          </a:p>
        </p:txBody>
      </p:sp>
      <p:sp>
        <p:nvSpPr>
          <p:cNvPr id="2" name="TextBox 1">
            <a:extLst>
              <a:ext uri="{FF2B5EF4-FFF2-40B4-BE49-F238E27FC236}">
                <a16:creationId xmlns:a16="http://schemas.microsoft.com/office/drawing/2014/main" id="{5860DB83-2C07-24AF-5141-E0FC26F70DE0}"/>
              </a:ext>
            </a:extLst>
          </p:cNvPr>
          <p:cNvSpPr txBox="1"/>
          <p:nvPr/>
        </p:nvSpPr>
        <p:spPr>
          <a:xfrm>
            <a:off x="4745991" y="909162"/>
            <a:ext cx="364202" cy="523220"/>
          </a:xfrm>
          <a:prstGeom prst="rect">
            <a:avLst/>
          </a:prstGeom>
          <a:noFill/>
        </p:spPr>
        <p:txBody>
          <a:bodyPr wrap="none" rtlCol="0">
            <a:spAutoFit/>
          </a:bodyPr>
          <a:lstStyle/>
          <a:p>
            <a:r>
              <a:rPr lang="en-US" sz="2800"/>
              <a:t>+</a:t>
            </a:r>
          </a:p>
        </p:txBody>
      </p:sp>
      <p:sp>
        <p:nvSpPr>
          <p:cNvPr id="3" name="TextBox 2">
            <a:extLst>
              <a:ext uri="{FF2B5EF4-FFF2-40B4-BE49-F238E27FC236}">
                <a16:creationId xmlns:a16="http://schemas.microsoft.com/office/drawing/2014/main" id="{2C15B4B6-BAA2-D402-331D-1D920BA63CA5}"/>
              </a:ext>
            </a:extLst>
          </p:cNvPr>
          <p:cNvSpPr txBox="1"/>
          <p:nvPr/>
        </p:nvSpPr>
        <p:spPr>
          <a:xfrm>
            <a:off x="2692738" y="2380273"/>
            <a:ext cx="364202" cy="523220"/>
          </a:xfrm>
          <a:prstGeom prst="rect">
            <a:avLst/>
          </a:prstGeom>
          <a:noFill/>
        </p:spPr>
        <p:txBody>
          <a:bodyPr wrap="none" rtlCol="0">
            <a:spAutoFit/>
          </a:bodyPr>
          <a:lstStyle/>
          <a:p>
            <a:r>
              <a:rPr lang="en-US" sz="2800"/>
              <a:t>+</a:t>
            </a:r>
          </a:p>
        </p:txBody>
      </p:sp>
      <p:sp>
        <p:nvSpPr>
          <p:cNvPr id="8" name="TextBox 7">
            <a:extLst>
              <a:ext uri="{FF2B5EF4-FFF2-40B4-BE49-F238E27FC236}">
                <a16:creationId xmlns:a16="http://schemas.microsoft.com/office/drawing/2014/main" id="{E4C6A3E2-9827-A791-1D94-E30F40F29A21}"/>
              </a:ext>
            </a:extLst>
          </p:cNvPr>
          <p:cNvSpPr txBox="1"/>
          <p:nvPr/>
        </p:nvSpPr>
        <p:spPr>
          <a:xfrm>
            <a:off x="3458905" y="4669756"/>
            <a:ext cx="364202" cy="523220"/>
          </a:xfrm>
          <a:prstGeom prst="rect">
            <a:avLst/>
          </a:prstGeom>
          <a:noFill/>
        </p:spPr>
        <p:txBody>
          <a:bodyPr wrap="none" rtlCol="0">
            <a:spAutoFit/>
          </a:bodyPr>
          <a:lstStyle/>
          <a:p>
            <a:r>
              <a:rPr lang="en-US" sz="2800"/>
              <a:t>+</a:t>
            </a:r>
          </a:p>
        </p:txBody>
      </p:sp>
      <p:sp>
        <p:nvSpPr>
          <p:cNvPr id="57" name="TextBox 56">
            <a:extLst>
              <a:ext uri="{FF2B5EF4-FFF2-40B4-BE49-F238E27FC236}">
                <a16:creationId xmlns:a16="http://schemas.microsoft.com/office/drawing/2014/main" id="{F09E2612-A69C-8044-971D-3FCE4DE2CC9C}"/>
              </a:ext>
            </a:extLst>
          </p:cNvPr>
          <p:cNvSpPr txBox="1"/>
          <p:nvPr/>
        </p:nvSpPr>
        <p:spPr>
          <a:xfrm>
            <a:off x="3075044" y="4663830"/>
            <a:ext cx="364202" cy="523220"/>
          </a:xfrm>
          <a:prstGeom prst="rect">
            <a:avLst/>
          </a:prstGeom>
          <a:noFill/>
        </p:spPr>
        <p:txBody>
          <a:bodyPr wrap="none" rtlCol="0">
            <a:spAutoFit/>
          </a:bodyPr>
          <a:lstStyle/>
          <a:p>
            <a:r>
              <a:rPr lang="en-US" sz="2800"/>
              <a:t>_</a:t>
            </a:r>
          </a:p>
        </p:txBody>
      </p:sp>
      <p:sp>
        <p:nvSpPr>
          <p:cNvPr id="58" name="TextBox 57">
            <a:extLst>
              <a:ext uri="{FF2B5EF4-FFF2-40B4-BE49-F238E27FC236}">
                <a16:creationId xmlns:a16="http://schemas.microsoft.com/office/drawing/2014/main" id="{07451D21-6504-55BF-344D-B51407F9B60B}"/>
              </a:ext>
            </a:extLst>
          </p:cNvPr>
          <p:cNvSpPr txBox="1"/>
          <p:nvPr/>
        </p:nvSpPr>
        <p:spPr>
          <a:xfrm>
            <a:off x="3239033" y="4312364"/>
            <a:ext cx="364202" cy="523220"/>
          </a:xfrm>
          <a:prstGeom prst="rect">
            <a:avLst/>
          </a:prstGeom>
          <a:noFill/>
        </p:spPr>
        <p:txBody>
          <a:bodyPr wrap="none" rtlCol="0">
            <a:spAutoFit/>
          </a:bodyPr>
          <a:lstStyle/>
          <a:p>
            <a:r>
              <a:rPr lang="en-US" sz="2800"/>
              <a:t>_</a:t>
            </a:r>
          </a:p>
        </p:txBody>
      </p:sp>
      <p:sp>
        <p:nvSpPr>
          <p:cNvPr id="59" name="TextBox 58">
            <a:extLst>
              <a:ext uri="{FF2B5EF4-FFF2-40B4-BE49-F238E27FC236}">
                <a16:creationId xmlns:a16="http://schemas.microsoft.com/office/drawing/2014/main" id="{2F96C782-1330-963F-1ED2-072BF7F6FD0B}"/>
              </a:ext>
            </a:extLst>
          </p:cNvPr>
          <p:cNvSpPr txBox="1"/>
          <p:nvPr/>
        </p:nvSpPr>
        <p:spPr>
          <a:xfrm>
            <a:off x="2468327" y="2567608"/>
            <a:ext cx="364202" cy="523220"/>
          </a:xfrm>
          <a:prstGeom prst="rect">
            <a:avLst/>
          </a:prstGeom>
          <a:noFill/>
        </p:spPr>
        <p:txBody>
          <a:bodyPr wrap="none" rtlCol="0">
            <a:spAutoFit/>
          </a:bodyPr>
          <a:lstStyle/>
          <a:p>
            <a:r>
              <a:rPr lang="en-US" sz="2800"/>
              <a:t>_</a:t>
            </a:r>
          </a:p>
        </p:txBody>
      </p:sp>
      <p:sp>
        <p:nvSpPr>
          <p:cNvPr id="60" name="TextBox 59">
            <a:extLst>
              <a:ext uri="{FF2B5EF4-FFF2-40B4-BE49-F238E27FC236}">
                <a16:creationId xmlns:a16="http://schemas.microsoft.com/office/drawing/2014/main" id="{BA7EE2DB-B436-3E50-C11E-46E5DA69C43A}"/>
              </a:ext>
            </a:extLst>
          </p:cNvPr>
          <p:cNvSpPr txBox="1"/>
          <p:nvPr/>
        </p:nvSpPr>
        <p:spPr>
          <a:xfrm>
            <a:off x="2286226" y="2360311"/>
            <a:ext cx="364202" cy="523220"/>
          </a:xfrm>
          <a:prstGeom prst="rect">
            <a:avLst/>
          </a:prstGeom>
          <a:noFill/>
        </p:spPr>
        <p:txBody>
          <a:bodyPr wrap="none" rtlCol="0">
            <a:spAutoFit/>
          </a:bodyPr>
          <a:lstStyle/>
          <a:p>
            <a:r>
              <a:rPr lang="en-US" sz="2800"/>
              <a:t>_</a:t>
            </a:r>
          </a:p>
        </p:txBody>
      </p:sp>
      <p:sp>
        <p:nvSpPr>
          <p:cNvPr id="61" name="TextBox 60">
            <a:extLst>
              <a:ext uri="{FF2B5EF4-FFF2-40B4-BE49-F238E27FC236}">
                <a16:creationId xmlns:a16="http://schemas.microsoft.com/office/drawing/2014/main" id="{6528167F-4223-1857-7A70-153293E5D164}"/>
              </a:ext>
            </a:extLst>
          </p:cNvPr>
          <p:cNvSpPr txBox="1"/>
          <p:nvPr/>
        </p:nvSpPr>
        <p:spPr>
          <a:xfrm>
            <a:off x="2564693" y="1925055"/>
            <a:ext cx="364202" cy="523220"/>
          </a:xfrm>
          <a:prstGeom prst="rect">
            <a:avLst/>
          </a:prstGeom>
          <a:noFill/>
        </p:spPr>
        <p:txBody>
          <a:bodyPr wrap="none" rtlCol="0">
            <a:spAutoFit/>
          </a:bodyPr>
          <a:lstStyle/>
          <a:p>
            <a:r>
              <a:rPr lang="en-US" sz="2800"/>
              <a:t>_</a:t>
            </a:r>
          </a:p>
        </p:txBody>
      </p:sp>
      <p:sp>
        <p:nvSpPr>
          <p:cNvPr id="62" name="TextBox 61">
            <a:extLst>
              <a:ext uri="{FF2B5EF4-FFF2-40B4-BE49-F238E27FC236}">
                <a16:creationId xmlns:a16="http://schemas.microsoft.com/office/drawing/2014/main" id="{BF54CF07-11AE-36C8-08AA-DB39F96C2C66}"/>
              </a:ext>
            </a:extLst>
          </p:cNvPr>
          <p:cNvSpPr txBox="1"/>
          <p:nvPr/>
        </p:nvSpPr>
        <p:spPr>
          <a:xfrm>
            <a:off x="4434862" y="801027"/>
            <a:ext cx="364202" cy="523220"/>
          </a:xfrm>
          <a:prstGeom prst="rect">
            <a:avLst/>
          </a:prstGeom>
          <a:noFill/>
        </p:spPr>
        <p:txBody>
          <a:bodyPr wrap="none" rtlCol="0">
            <a:spAutoFit/>
          </a:bodyPr>
          <a:lstStyle/>
          <a:p>
            <a:r>
              <a:rPr lang="en-US" sz="2800"/>
              <a:t>_</a:t>
            </a:r>
          </a:p>
        </p:txBody>
      </p:sp>
      <p:sp>
        <p:nvSpPr>
          <p:cNvPr id="63" name="TextBox 62">
            <a:extLst>
              <a:ext uri="{FF2B5EF4-FFF2-40B4-BE49-F238E27FC236}">
                <a16:creationId xmlns:a16="http://schemas.microsoft.com/office/drawing/2014/main" id="{163B2488-18A2-D75B-9598-A2DF311FB443}"/>
              </a:ext>
            </a:extLst>
          </p:cNvPr>
          <p:cNvSpPr txBox="1"/>
          <p:nvPr/>
        </p:nvSpPr>
        <p:spPr>
          <a:xfrm>
            <a:off x="5106490" y="822894"/>
            <a:ext cx="364202" cy="523220"/>
          </a:xfrm>
          <a:prstGeom prst="rect">
            <a:avLst/>
          </a:prstGeom>
          <a:noFill/>
        </p:spPr>
        <p:txBody>
          <a:bodyPr wrap="none" rtlCol="0">
            <a:spAutoFit/>
          </a:bodyPr>
          <a:lstStyle/>
          <a:p>
            <a:r>
              <a:rPr lang="en-US" sz="2800"/>
              <a:t>_</a:t>
            </a:r>
          </a:p>
        </p:txBody>
      </p:sp>
      <p:sp>
        <p:nvSpPr>
          <p:cNvPr id="5" name="Title 1">
            <a:extLst>
              <a:ext uri="{FF2B5EF4-FFF2-40B4-BE49-F238E27FC236}">
                <a16:creationId xmlns:a16="http://schemas.microsoft.com/office/drawing/2014/main" id="{3C36FF20-A91A-BE8F-BDE4-07017FE9E077}"/>
              </a:ext>
            </a:extLst>
          </p:cNvPr>
          <p:cNvSpPr txBox="1">
            <a:spLocks/>
          </p:cNvSpPr>
          <p:nvPr/>
        </p:nvSpPr>
        <p:spPr>
          <a:xfrm>
            <a:off x="480132" y="0"/>
            <a:ext cx="11250613"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a:t>More Exceptions</a:t>
            </a:r>
          </a:p>
        </p:txBody>
      </p:sp>
      <p:sp>
        <p:nvSpPr>
          <p:cNvPr id="6" name="Slide Number Placeholder 5">
            <a:extLst>
              <a:ext uri="{FF2B5EF4-FFF2-40B4-BE49-F238E27FC236}">
                <a16:creationId xmlns:a16="http://schemas.microsoft.com/office/drawing/2014/main" id="{B42BAF87-5E2D-AB21-9343-5B3E2D8D79F9}"/>
              </a:ext>
            </a:extLst>
          </p:cNvPr>
          <p:cNvSpPr>
            <a:spLocks noGrp="1"/>
          </p:cNvSpPr>
          <p:nvPr>
            <p:ph type="sldNum" sz="quarter" idx="12"/>
          </p:nvPr>
        </p:nvSpPr>
        <p:spPr/>
        <p:txBody>
          <a:bodyPr/>
          <a:lstStyle/>
          <a:p>
            <a:fld id="{F50C34D6-9C94-4266-916D-D8A5C4A50DEE}" type="slidenum">
              <a:rPr lang="en-US" smtClean="0"/>
              <a:t>28</a:t>
            </a:fld>
            <a:endParaRPr lang="en-US"/>
          </a:p>
        </p:txBody>
      </p:sp>
    </p:spTree>
    <p:extLst>
      <p:ext uri="{BB962C8B-B14F-4D97-AF65-F5344CB8AC3E}">
        <p14:creationId xmlns:p14="http://schemas.microsoft.com/office/powerpoint/2010/main" val="294313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5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750"/>
                            </p:stCondLst>
                            <p:childTnLst>
                              <p:par>
                                <p:cTn id="11" presetID="1"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par>
                          <p:cTn id="13" fill="hold">
                            <p:stCondLst>
                              <p:cond delay="750"/>
                            </p:stCondLst>
                            <p:childTnLst>
                              <p:par>
                                <p:cTn id="14" presetID="53" presetClass="entr" presetSubtype="16" fill="hold" grpId="0" nodeType="afterEffect">
                                  <p:stCondLst>
                                    <p:cond delay="250"/>
                                  </p:stCondLst>
                                  <p:childTnLst>
                                    <p:set>
                                      <p:cBhvr>
                                        <p:cTn id="15" dur="1" fill="hold">
                                          <p:stCondLst>
                                            <p:cond delay="0"/>
                                          </p:stCondLst>
                                        </p:cTn>
                                        <p:tgtEl>
                                          <p:spTgt spid="23"/>
                                        </p:tgtEl>
                                        <p:attrNameLst>
                                          <p:attrName>style.visibility</p:attrName>
                                        </p:attrNameLst>
                                      </p:cBhvr>
                                      <p:to>
                                        <p:strVal val="visible"/>
                                      </p:to>
                                    </p:set>
                                    <p:anim calcmode="lin" valueType="num">
                                      <p:cBhvr>
                                        <p:cTn id="16" dur="500" fill="hold"/>
                                        <p:tgtEl>
                                          <p:spTgt spid="23"/>
                                        </p:tgtEl>
                                        <p:attrNameLst>
                                          <p:attrName>ppt_w</p:attrName>
                                        </p:attrNameLst>
                                      </p:cBhvr>
                                      <p:tavLst>
                                        <p:tav tm="0">
                                          <p:val>
                                            <p:fltVal val="0"/>
                                          </p:val>
                                        </p:tav>
                                        <p:tav tm="100000">
                                          <p:val>
                                            <p:strVal val="#ppt_w"/>
                                          </p:val>
                                        </p:tav>
                                      </p:tavLst>
                                    </p:anim>
                                    <p:anim calcmode="lin" valueType="num">
                                      <p:cBhvr>
                                        <p:cTn id="17" dur="500" fill="hold"/>
                                        <p:tgtEl>
                                          <p:spTgt spid="23"/>
                                        </p:tgtEl>
                                        <p:attrNameLst>
                                          <p:attrName>ppt_h</p:attrName>
                                        </p:attrNameLst>
                                      </p:cBhvr>
                                      <p:tavLst>
                                        <p:tav tm="0">
                                          <p:val>
                                            <p:fltVal val="0"/>
                                          </p:val>
                                        </p:tav>
                                        <p:tav tm="100000">
                                          <p:val>
                                            <p:strVal val="#ppt_h"/>
                                          </p:val>
                                        </p:tav>
                                      </p:tavLst>
                                    </p:anim>
                                    <p:animEffect transition="in" filter="fade">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animBg="1"/>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Oval 66">
            <a:extLst>
              <a:ext uri="{FF2B5EF4-FFF2-40B4-BE49-F238E27FC236}">
                <a16:creationId xmlns:a16="http://schemas.microsoft.com/office/drawing/2014/main" id="{2775F99B-1015-CEA4-2F9A-3A2C18D7FE40}"/>
              </a:ext>
            </a:extLst>
          </p:cNvPr>
          <p:cNvSpPr/>
          <p:nvPr/>
        </p:nvSpPr>
        <p:spPr bwMode="auto">
          <a:xfrm>
            <a:off x="4738475" y="1004192"/>
            <a:ext cx="472705" cy="414593"/>
          </a:xfrm>
          <a:prstGeom prst="ellipse">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3" name="Oval 22">
            <a:extLst>
              <a:ext uri="{FF2B5EF4-FFF2-40B4-BE49-F238E27FC236}">
                <a16:creationId xmlns:a16="http://schemas.microsoft.com/office/drawing/2014/main" id="{B0C4721B-AD61-DC52-B9BD-69302AA6FD6F}"/>
              </a:ext>
            </a:extLst>
          </p:cNvPr>
          <p:cNvSpPr/>
          <p:nvPr/>
        </p:nvSpPr>
        <p:spPr bwMode="auto">
          <a:xfrm>
            <a:off x="5130474" y="4593761"/>
            <a:ext cx="472705" cy="414593"/>
          </a:xfrm>
          <a:prstGeom prst="ellipse">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4" name="Oval 23">
            <a:extLst>
              <a:ext uri="{FF2B5EF4-FFF2-40B4-BE49-F238E27FC236}">
                <a16:creationId xmlns:a16="http://schemas.microsoft.com/office/drawing/2014/main" id="{56B65A31-0EFF-0DC5-1C2F-3DCDED7F4505}"/>
              </a:ext>
            </a:extLst>
          </p:cNvPr>
          <p:cNvSpPr/>
          <p:nvPr/>
        </p:nvSpPr>
        <p:spPr bwMode="auto">
          <a:xfrm>
            <a:off x="6830387" y="2828671"/>
            <a:ext cx="472705" cy="414593"/>
          </a:xfrm>
          <a:prstGeom prst="ellipse">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9" name="Oval 48">
            <a:extLst>
              <a:ext uri="{FF2B5EF4-FFF2-40B4-BE49-F238E27FC236}">
                <a16:creationId xmlns:a16="http://schemas.microsoft.com/office/drawing/2014/main" id="{BE0A630B-EC63-B22A-AFDD-43435B41826C}"/>
              </a:ext>
            </a:extLst>
          </p:cNvPr>
          <p:cNvSpPr/>
          <p:nvPr/>
        </p:nvSpPr>
        <p:spPr bwMode="auto">
          <a:xfrm>
            <a:off x="5923138" y="3376928"/>
            <a:ext cx="472705" cy="414593"/>
          </a:xfrm>
          <a:prstGeom prst="ellipse">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0" name="Oval 49">
            <a:extLst>
              <a:ext uri="{FF2B5EF4-FFF2-40B4-BE49-F238E27FC236}">
                <a16:creationId xmlns:a16="http://schemas.microsoft.com/office/drawing/2014/main" id="{5F5316A8-E46A-69A1-C0C3-984306D21FDA}"/>
              </a:ext>
            </a:extLst>
          </p:cNvPr>
          <p:cNvSpPr/>
          <p:nvPr/>
        </p:nvSpPr>
        <p:spPr bwMode="auto">
          <a:xfrm>
            <a:off x="5772080" y="4954040"/>
            <a:ext cx="472705" cy="414593"/>
          </a:xfrm>
          <a:prstGeom prst="ellipse">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1" name="Oval 50">
            <a:extLst>
              <a:ext uri="{FF2B5EF4-FFF2-40B4-BE49-F238E27FC236}">
                <a16:creationId xmlns:a16="http://schemas.microsoft.com/office/drawing/2014/main" id="{73730723-BF8F-F509-BC17-82B05EABA8D8}"/>
              </a:ext>
            </a:extLst>
          </p:cNvPr>
          <p:cNvSpPr/>
          <p:nvPr/>
        </p:nvSpPr>
        <p:spPr bwMode="auto">
          <a:xfrm>
            <a:off x="4682962" y="4282294"/>
            <a:ext cx="472705" cy="414593"/>
          </a:xfrm>
          <a:prstGeom prst="ellipse">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2" name="Oval 51">
            <a:extLst>
              <a:ext uri="{FF2B5EF4-FFF2-40B4-BE49-F238E27FC236}">
                <a16:creationId xmlns:a16="http://schemas.microsoft.com/office/drawing/2014/main" id="{D8E527CE-E054-679F-80E0-B2E1F45B9CA5}"/>
              </a:ext>
            </a:extLst>
          </p:cNvPr>
          <p:cNvSpPr/>
          <p:nvPr/>
        </p:nvSpPr>
        <p:spPr bwMode="auto">
          <a:xfrm>
            <a:off x="6199995" y="4292598"/>
            <a:ext cx="472705" cy="414593"/>
          </a:xfrm>
          <a:prstGeom prst="ellipse">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3" name="Oval 52">
            <a:extLst>
              <a:ext uri="{FF2B5EF4-FFF2-40B4-BE49-F238E27FC236}">
                <a16:creationId xmlns:a16="http://schemas.microsoft.com/office/drawing/2014/main" id="{4F467CB2-0856-C736-2AEE-FD3585F80D76}"/>
              </a:ext>
            </a:extLst>
          </p:cNvPr>
          <p:cNvSpPr/>
          <p:nvPr/>
        </p:nvSpPr>
        <p:spPr bwMode="auto">
          <a:xfrm>
            <a:off x="5978312" y="3881510"/>
            <a:ext cx="472705" cy="414593"/>
          </a:xfrm>
          <a:prstGeom prst="ellipse">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5" name="Oval 64">
            <a:extLst>
              <a:ext uri="{FF2B5EF4-FFF2-40B4-BE49-F238E27FC236}">
                <a16:creationId xmlns:a16="http://schemas.microsoft.com/office/drawing/2014/main" id="{410B465C-DBFC-F2FA-D144-DCDE1753DDF2}"/>
              </a:ext>
            </a:extLst>
          </p:cNvPr>
          <p:cNvSpPr/>
          <p:nvPr/>
        </p:nvSpPr>
        <p:spPr bwMode="auto">
          <a:xfrm>
            <a:off x="6444033" y="4839582"/>
            <a:ext cx="472705" cy="414593"/>
          </a:xfrm>
          <a:prstGeom prst="ellipse">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 name="Oval 8">
            <a:extLst>
              <a:ext uri="{FF2B5EF4-FFF2-40B4-BE49-F238E27FC236}">
                <a16:creationId xmlns:a16="http://schemas.microsoft.com/office/drawing/2014/main" id="{69978D38-156F-D6A2-282F-B94C4666CC0D}"/>
              </a:ext>
            </a:extLst>
          </p:cNvPr>
          <p:cNvSpPr/>
          <p:nvPr/>
        </p:nvSpPr>
        <p:spPr bwMode="auto">
          <a:xfrm>
            <a:off x="3458905" y="4746744"/>
            <a:ext cx="472705" cy="414593"/>
          </a:xfrm>
          <a:prstGeom prst="ellipse">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2" name="Oval 21">
            <a:extLst>
              <a:ext uri="{FF2B5EF4-FFF2-40B4-BE49-F238E27FC236}">
                <a16:creationId xmlns:a16="http://schemas.microsoft.com/office/drawing/2014/main" id="{CC5B5C9A-2851-CE9E-B044-30D894901629}"/>
              </a:ext>
            </a:extLst>
          </p:cNvPr>
          <p:cNvSpPr/>
          <p:nvPr/>
        </p:nvSpPr>
        <p:spPr bwMode="auto">
          <a:xfrm>
            <a:off x="2682209" y="2448275"/>
            <a:ext cx="472705" cy="414593"/>
          </a:xfrm>
          <a:prstGeom prst="ellipse">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 name="Rectangle 3">
            <a:extLst>
              <a:ext uri="{FF2B5EF4-FFF2-40B4-BE49-F238E27FC236}">
                <a16:creationId xmlns:a16="http://schemas.microsoft.com/office/drawing/2014/main" id="{59274176-8B64-FD90-62AD-1D144CBD09C6}"/>
              </a:ext>
            </a:extLst>
          </p:cNvPr>
          <p:cNvSpPr/>
          <p:nvPr/>
        </p:nvSpPr>
        <p:spPr>
          <a:xfrm>
            <a:off x="3897630" y="2507017"/>
            <a:ext cx="3543300" cy="31775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213FB02-1D39-CC6C-982C-F286B3DAD1ED}"/>
              </a:ext>
            </a:extLst>
          </p:cNvPr>
          <p:cNvSpPr txBox="1"/>
          <p:nvPr/>
        </p:nvSpPr>
        <p:spPr>
          <a:xfrm>
            <a:off x="5970743" y="1644053"/>
            <a:ext cx="364202" cy="523220"/>
          </a:xfrm>
          <a:prstGeom prst="rect">
            <a:avLst/>
          </a:prstGeom>
          <a:noFill/>
        </p:spPr>
        <p:txBody>
          <a:bodyPr wrap="none" rtlCol="0">
            <a:spAutoFit/>
          </a:bodyPr>
          <a:lstStyle/>
          <a:p>
            <a:r>
              <a:rPr lang="en-US" sz="2800"/>
              <a:t>_</a:t>
            </a:r>
          </a:p>
        </p:txBody>
      </p:sp>
      <p:sp>
        <p:nvSpPr>
          <p:cNvPr id="10" name="TextBox 9">
            <a:extLst>
              <a:ext uri="{FF2B5EF4-FFF2-40B4-BE49-F238E27FC236}">
                <a16:creationId xmlns:a16="http://schemas.microsoft.com/office/drawing/2014/main" id="{DB44F611-3FA0-7209-EC0C-1541AF643ACE}"/>
              </a:ext>
            </a:extLst>
          </p:cNvPr>
          <p:cNvSpPr txBox="1"/>
          <p:nvPr/>
        </p:nvSpPr>
        <p:spPr>
          <a:xfrm>
            <a:off x="4321234" y="3971337"/>
            <a:ext cx="364202" cy="523220"/>
          </a:xfrm>
          <a:prstGeom prst="rect">
            <a:avLst/>
          </a:prstGeom>
          <a:noFill/>
        </p:spPr>
        <p:txBody>
          <a:bodyPr wrap="none" rtlCol="0">
            <a:spAutoFit/>
          </a:bodyPr>
          <a:lstStyle/>
          <a:p>
            <a:r>
              <a:rPr lang="en-US" sz="2800"/>
              <a:t>+</a:t>
            </a:r>
          </a:p>
        </p:txBody>
      </p:sp>
      <p:sp>
        <p:nvSpPr>
          <p:cNvPr id="11" name="TextBox 10">
            <a:extLst>
              <a:ext uri="{FF2B5EF4-FFF2-40B4-BE49-F238E27FC236}">
                <a16:creationId xmlns:a16="http://schemas.microsoft.com/office/drawing/2014/main" id="{1F9A8EE2-BFAB-3ADE-45A6-8B52F3113A60}"/>
              </a:ext>
            </a:extLst>
          </p:cNvPr>
          <p:cNvSpPr txBox="1"/>
          <p:nvPr/>
        </p:nvSpPr>
        <p:spPr>
          <a:xfrm>
            <a:off x="4455221" y="2387995"/>
            <a:ext cx="364202" cy="523220"/>
          </a:xfrm>
          <a:prstGeom prst="rect">
            <a:avLst/>
          </a:prstGeom>
          <a:noFill/>
        </p:spPr>
        <p:txBody>
          <a:bodyPr wrap="none" rtlCol="0">
            <a:spAutoFit/>
          </a:bodyPr>
          <a:lstStyle/>
          <a:p>
            <a:r>
              <a:rPr lang="en-US" sz="2800"/>
              <a:t>+</a:t>
            </a:r>
          </a:p>
        </p:txBody>
      </p:sp>
      <p:sp>
        <p:nvSpPr>
          <p:cNvPr id="12" name="TextBox 11">
            <a:extLst>
              <a:ext uri="{FF2B5EF4-FFF2-40B4-BE49-F238E27FC236}">
                <a16:creationId xmlns:a16="http://schemas.microsoft.com/office/drawing/2014/main" id="{15950882-51D3-10FC-0448-5F9568664119}"/>
              </a:ext>
            </a:extLst>
          </p:cNvPr>
          <p:cNvSpPr txBox="1"/>
          <p:nvPr/>
        </p:nvSpPr>
        <p:spPr>
          <a:xfrm>
            <a:off x="5835793" y="2500263"/>
            <a:ext cx="364202" cy="523220"/>
          </a:xfrm>
          <a:prstGeom prst="rect">
            <a:avLst/>
          </a:prstGeom>
          <a:noFill/>
        </p:spPr>
        <p:txBody>
          <a:bodyPr wrap="none" rtlCol="0">
            <a:spAutoFit/>
          </a:bodyPr>
          <a:lstStyle/>
          <a:p>
            <a:r>
              <a:rPr lang="en-US" sz="2800"/>
              <a:t>+</a:t>
            </a:r>
          </a:p>
        </p:txBody>
      </p:sp>
      <p:sp>
        <p:nvSpPr>
          <p:cNvPr id="13" name="TextBox 12">
            <a:extLst>
              <a:ext uri="{FF2B5EF4-FFF2-40B4-BE49-F238E27FC236}">
                <a16:creationId xmlns:a16="http://schemas.microsoft.com/office/drawing/2014/main" id="{B84C93B7-D879-7040-B650-13DEBB019B22}"/>
              </a:ext>
            </a:extLst>
          </p:cNvPr>
          <p:cNvSpPr txBox="1"/>
          <p:nvPr/>
        </p:nvSpPr>
        <p:spPr>
          <a:xfrm>
            <a:off x="4895623" y="2389533"/>
            <a:ext cx="364202" cy="523220"/>
          </a:xfrm>
          <a:prstGeom prst="rect">
            <a:avLst/>
          </a:prstGeom>
          <a:noFill/>
        </p:spPr>
        <p:txBody>
          <a:bodyPr wrap="none" rtlCol="0">
            <a:spAutoFit/>
          </a:bodyPr>
          <a:lstStyle/>
          <a:p>
            <a:r>
              <a:rPr lang="en-US" sz="2800"/>
              <a:t>+</a:t>
            </a:r>
          </a:p>
        </p:txBody>
      </p:sp>
      <p:sp>
        <p:nvSpPr>
          <p:cNvPr id="14" name="TextBox 13">
            <a:extLst>
              <a:ext uri="{FF2B5EF4-FFF2-40B4-BE49-F238E27FC236}">
                <a16:creationId xmlns:a16="http://schemas.microsoft.com/office/drawing/2014/main" id="{C6BDDD50-63E2-2150-D17C-747DC8EBA580}"/>
              </a:ext>
            </a:extLst>
          </p:cNvPr>
          <p:cNvSpPr txBox="1"/>
          <p:nvPr/>
        </p:nvSpPr>
        <p:spPr>
          <a:xfrm>
            <a:off x="3886568" y="3686909"/>
            <a:ext cx="364202" cy="523220"/>
          </a:xfrm>
          <a:prstGeom prst="rect">
            <a:avLst/>
          </a:prstGeom>
          <a:noFill/>
        </p:spPr>
        <p:txBody>
          <a:bodyPr wrap="none" rtlCol="0">
            <a:spAutoFit/>
          </a:bodyPr>
          <a:lstStyle/>
          <a:p>
            <a:r>
              <a:rPr lang="en-US" sz="2800"/>
              <a:t>+</a:t>
            </a:r>
          </a:p>
        </p:txBody>
      </p:sp>
      <p:sp>
        <p:nvSpPr>
          <p:cNvPr id="15" name="TextBox 14">
            <a:extLst>
              <a:ext uri="{FF2B5EF4-FFF2-40B4-BE49-F238E27FC236}">
                <a16:creationId xmlns:a16="http://schemas.microsoft.com/office/drawing/2014/main" id="{AFF119E4-FA45-FFB9-0821-65B4E851997D}"/>
              </a:ext>
            </a:extLst>
          </p:cNvPr>
          <p:cNvSpPr txBox="1"/>
          <p:nvPr/>
        </p:nvSpPr>
        <p:spPr>
          <a:xfrm>
            <a:off x="3804632" y="4090031"/>
            <a:ext cx="364202" cy="523220"/>
          </a:xfrm>
          <a:prstGeom prst="rect">
            <a:avLst/>
          </a:prstGeom>
          <a:noFill/>
        </p:spPr>
        <p:txBody>
          <a:bodyPr wrap="none" rtlCol="0">
            <a:spAutoFit/>
          </a:bodyPr>
          <a:lstStyle/>
          <a:p>
            <a:r>
              <a:rPr lang="en-US" sz="2800"/>
              <a:t>+</a:t>
            </a:r>
          </a:p>
        </p:txBody>
      </p:sp>
      <p:sp>
        <p:nvSpPr>
          <p:cNvPr id="16" name="TextBox 15">
            <a:extLst>
              <a:ext uri="{FF2B5EF4-FFF2-40B4-BE49-F238E27FC236}">
                <a16:creationId xmlns:a16="http://schemas.microsoft.com/office/drawing/2014/main" id="{0F794A99-F856-128B-1D1F-70FBAC0AB936}"/>
              </a:ext>
            </a:extLst>
          </p:cNvPr>
          <p:cNvSpPr txBox="1"/>
          <p:nvPr/>
        </p:nvSpPr>
        <p:spPr>
          <a:xfrm>
            <a:off x="3789475" y="3046757"/>
            <a:ext cx="364202" cy="523220"/>
          </a:xfrm>
          <a:prstGeom prst="rect">
            <a:avLst/>
          </a:prstGeom>
          <a:noFill/>
        </p:spPr>
        <p:txBody>
          <a:bodyPr wrap="none" rtlCol="0">
            <a:spAutoFit/>
          </a:bodyPr>
          <a:lstStyle/>
          <a:p>
            <a:r>
              <a:rPr lang="en-US" sz="2800"/>
              <a:t>+</a:t>
            </a:r>
          </a:p>
        </p:txBody>
      </p:sp>
      <p:sp>
        <p:nvSpPr>
          <p:cNvPr id="17" name="TextBox 16">
            <a:extLst>
              <a:ext uri="{FF2B5EF4-FFF2-40B4-BE49-F238E27FC236}">
                <a16:creationId xmlns:a16="http://schemas.microsoft.com/office/drawing/2014/main" id="{0097B245-239E-4047-4F8F-0EF518DC9237}"/>
              </a:ext>
            </a:extLst>
          </p:cNvPr>
          <p:cNvSpPr txBox="1"/>
          <p:nvPr/>
        </p:nvSpPr>
        <p:spPr>
          <a:xfrm>
            <a:off x="3886568" y="2406605"/>
            <a:ext cx="364202" cy="523220"/>
          </a:xfrm>
          <a:prstGeom prst="rect">
            <a:avLst/>
          </a:prstGeom>
          <a:noFill/>
        </p:spPr>
        <p:txBody>
          <a:bodyPr wrap="none" rtlCol="0">
            <a:spAutoFit/>
          </a:bodyPr>
          <a:lstStyle/>
          <a:p>
            <a:r>
              <a:rPr lang="en-US" sz="2800"/>
              <a:t>+</a:t>
            </a:r>
          </a:p>
        </p:txBody>
      </p:sp>
      <p:sp>
        <p:nvSpPr>
          <p:cNvPr id="18" name="TextBox 17">
            <a:extLst>
              <a:ext uri="{FF2B5EF4-FFF2-40B4-BE49-F238E27FC236}">
                <a16:creationId xmlns:a16="http://schemas.microsoft.com/office/drawing/2014/main" id="{7FF25576-1D85-E817-1BF9-EA2B437C46F1}"/>
              </a:ext>
            </a:extLst>
          </p:cNvPr>
          <p:cNvSpPr txBox="1"/>
          <p:nvPr/>
        </p:nvSpPr>
        <p:spPr>
          <a:xfrm>
            <a:off x="6759677" y="2421353"/>
            <a:ext cx="364202" cy="523220"/>
          </a:xfrm>
          <a:prstGeom prst="rect">
            <a:avLst/>
          </a:prstGeom>
          <a:noFill/>
        </p:spPr>
        <p:txBody>
          <a:bodyPr wrap="none" rtlCol="0">
            <a:spAutoFit/>
          </a:bodyPr>
          <a:lstStyle/>
          <a:p>
            <a:r>
              <a:rPr lang="en-US" sz="2800"/>
              <a:t>+</a:t>
            </a:r>
          </a:p>
        </p:txBody>
      </p:sp>
      <p:sp>
        <p:nvSpPr>
          <p:cNvPr id="19" name="TextBox 18">
            <a:extLst>
              <a:ext uri="{FF2B5EF4-FFF2-40B4-BE49-F238E27FC236}">
                <a16:creationId xmlns:a16="http://schemas.microsoft.com/office/drawing/2014/main" id="{2F2B3C82-8675-4BFA-AC3C-A2B617DDAF1A}"/>
              </a:ext>
            </a:extLst>
          </p:cNvPr>
          <p:cNvSpPr txBox="1"/>
          <p:nvPr/>
        </p:nvSpPr>
        <p:spPr>
          <a:xfrm>
            <a:off x="6152844" y="2820615"/>
            <a:ext cx="364202" cy="523220"/>
          </a:xfrm>
          <a:prstGeom prst="rect">
            <a:avLst/>
          </a:prstGeom>
          <a:noFill/>
        </p:spPr>
        <p:txBody>
          <a:bodyPr wrap="none" rtlCol="0">
            <a:spAutoFit/>
          </a:bodyPr>
          <a:lstStyle/>
          <a:p>
            <a:r>
              <a:rPr lang="en-US" sz="2800"/>
              <a:t>+</a:t>
            </a:r>
          </a:p>
        </p:txBody>
      </p:sp>
      <p:sp>
        <p:nvSpPr>
          <p:cNvPr id="20" name="TextBox 19">
            <a:extLst>
              <a:ext uri="{FF2B5EF4-FFF2-40B4-BE49-F238E27FC236}">
                <a16:creationId xmlns:a16="http://schemas.microsoft.com/office/drawing/2014/main" id="{57A9E642-69A9-D227-4619-8F6D4C4D702F}"/>
              </a:ext>
            </a:extLst>
          </p:cNvPr>
          <p:cNvSpPr txBox="1"/>
          <p:nvPr/>
        </p:nvSpPr>
        <p:spPr>
          <a:xfrm>
            <a:off x="5728087" y="4278595"/>
            <a:ext cx="364202" cy="523220"/>
          </a:xfrm>
          <a:prstGeom prst="rect">
            <a:avLst/>
          </a:prstGeom>
          <a:noFill/>
        </p:spPr>
        <p:txBody>
          <a:bodyPr wrap="none" rtlCol="0">
            <a:spAutoFit/>
          </a:bodyPr>
          <a:lstStyle/>
          <a:p>
            <a:r>
              <a:rPr lang="en-US" sz="2800"/>
              <a:t>+</a:t>
            </a:r>
          </a:p>
        </p:txBody>
      </p:sp>
      <p:sp>
        <p:nvSpPr>
          <p:cNvPr id="21" name="TextBox 20">
            <a:extLst>
              <a:ext uri="{FF2B5EF4-FFF2-40B4-BE49-F238E27FC236}">
                <a16:creationId xmlns:a16="http://schemas.microsoft.com/office/drawing/2014/main" id="{E44E943E-043A-F349-4EFF-9E8ED7C0094E}"/>
              </a:ext>
            </a:extLst>
          </p:cNvPr>
          <p:cNvSpPr txBox="1"/>
          <p:nvPr/>
        </p:nvSpPr>
        <p:spPr>
          <a:xfrm>
            <a:off x="5399712" y="3751998"/>
            <a:ext cx="364202" cy="523220"/>
          </a:xfrm>
          <a:prstGeom prst="rect">
            <a:avLst/>
          </a:prstGeom>
          <a:noFill/>
        </p:spPr>
        <p:txBody>
          <a:bodyPr wrap="none" rtlCol="0">
            <a:spAutoFit/>
          </a:bodyPr>
          <a:lstStyle/>
          <a:p>
            <a:r>
              <a:rPr lang="en-US" sz="2800"/>
              <a:t>+</a:t>
            </a:r>
          </a:p>
        </p:txBody>
      </p:sp>
      <p:sp>
        <p:nvSpPr>
          <p:cNvPr id="25" name="TextBox 24">
            <a:extLst>
              <a:ext uri="{FF2B5EF4-FFF2-40B4-BE49-F238E27FC236}">
                <a16:creationId xmlns:a16="http://schemas.microsoft.com/office/drawing/2014/main" id="{11C45496-2ABF-C577-AE01-2ED231096D1E}"/>
              </a:ext>
            </a:extLst>
          </p:cNvPr>
          <p:cNvSpPr txBox="1"/>
          <p:nvPr/>
        </p:nvSpPr>
        <p:spPr>
          <a:xfrm>
            <a:off x="4745991" y="3135247"/>
            <a:ext cx="364202" cy="523220"/>
          </a:xfrm>
          <a:prstGeom prst="rect">
            <a:avLst/>
          </a:prstGeom>
          <a:noFill/>
        </p:spPr>
        <p:txBody>
          <a:bodyPr wrap="none" rtlCol="0">
            <a:spAutoFit/>
          </a:bodyPr>
          <a:lstStyle/>
          <a:p>
            <a:r>
              <a:rPr lang="en-US" sz="2800"/>
              <a:t>+</a:t>
            </a:r>
          </a:p>
        </p:txBody>
      </p:sp>
      <p:sp>
        <p:nvSpPr>
          <p:cNvPr id="26" name="TextBox 25">
            <a:extLst>
              <a:ext uri="{FF2B5EF4-FFF2-40B4-BE49-F238E27FC236}">
                <a16:creationId xmlns:a16="http://schemas.microsoft.com/office/drawing/2014/main" id="{B711EAB9-4C1D-3149-3C23-0AADED3BAA62}"/>
              </a:ext>
            </a:extLst>
          </p:cNvPr>
          <p:cNvSpPr txBox="1"/>
          <p:nvPr/>
        </p:nvSpPr>
        <p:spPr>
          <a:xfrm>
            <a:off x="3223731" y="1555059"/>
            <a:ext cx="364202" cy="523220"/>
          </a:xfrm>
          <a:prstGeom prst="rect">
            <a:avLst/>
          </a:prstGeom>
          <a:noFill/>
        </p:spPr>
        <p:txBody>
          <a:bodyPr wrap="none" rtlCol="0">
            <a:spAutoFit/>
          </a:bodyPr>
          <a:lstStyle/>
          <a:p>
            <a:r>
              <a:rPr lang="en-US" sz="2800"/>
              <a:t>_</a:t>
            </a:r>
          </a:p>
        </p:txBody>
      </p:sp>
      <p:sp>
        <p:nvSpPr>
          <p:cNvPr id="27" name="TextBox 26">
            <a:extLst>
              <a:ext uri="{FF2B5EF4-FFF2-40B4-BE49-F238E27FC236}">
                <a16:creationId xmlns:a16="http://schemas.microsoft.com/office/drawing/2014/main" id="{E3499C49-6FDA-01C6-0A52-E016C671C424}"/>
              </a:ext>
            </a:extLst>
          </p:cNvPr>
          <p:cNvSpPr txBox="1"/>
          <p:nvPr/>
        </p:nvSpPr>
        <p:spPr>
          <a:xfrm>
            <a:off x="3634432" y="5462654"/>
            <a:ext cx="364202" cy="523220"/>
          </a:xfrm>
          <a:prstGeom prst="rect">
            <a:avLst/>
          </a:prstGeom>
          <a:noFill/>
        </p:spPr>
        <p:txBody>
          <a:bodyPr wrap="none" rtlCol="0">
            <a:spAutoFit/>
          </a:bodyPr>
          <a:lstStyle/>
          <a:p>
            <a:r>
              <a:rPr lang="en-US" sz="2800"/>
              <a:t>_</a:t>
            </a:r>
          </a:p>
        </p:txBody>
      </p:sp>
      <p:sp>
        <p:nvSpPr>
          <p:cNvPr id="28" name="TextBox 27">
            <a:extLst>
              <a:ext uri="{FF2B5EF4-FFF2-40B4-BE49-F238E27FC236}">
                <a16:creationId xmlns:a16="http://schemas.microsoft.com/office/drawing/2014/main" id="{086C0A8B-3B47-3142-D306-787991FFEC08}"/>
              </a:ext>
            </a:extLst>
          </p:cNvPr>
          <p:cNvSpPr txBox="1"/>
          <p:nvPr/>
        </p:nvSpPr>
        <p:spPr>
          <a:xfrm>
            <a:off x="3587933" y="5215886"/>
            <a:ext cx="364202" cy="523220"/>
          </a:xfrm>
          <a:prstGeom prst="rect">
            <a:avLst/>
          </a:prstGeom>
          <a:noFill/>
        </p:spPr>
        <p:txBody>
          <a:bodyPr wrap="none" rtlCol="0">
            <a:spAutoFit/>
          </a:bodyPr>
          <a:lstStyle/>
          <a:p>
            <a:r>
              <a:rPr lang="en-US" sz="2800"/>
              <a:t>_</a:t>
            </a:r>
          </a:p>
        </p:txBody>
      </p:sp>
      <p:sp>
        <p:nvSpPr>
          <p:cNvPr id="29" name="TextBox 28">
            <a:extLst>
              <a:ext uri="{FF2B5EF4-FFF2-40B4-BE49-F238E27FC236}">
                <a16:creationId xmlns:a16="http://schemas.microsoft.com/office/drawing/2014/main" id="{267D07AE-273F-CD1A-C9E5-228F39F68379}"/>
              </a:ext>
            </a:extLst>
          </p:cNvPr>
          <p:cNvSpPr txBox="1"/>
          <p:nvPr/>
        </p:nvSpPr>
        <p:spPr>
          <a:xfrm>
            <a:off x="4110087" y="5454605"/>
            <a:ext cx="364202" cy="523220"/>
          </a:xfrm>
          <a:prstGeom prst="rect">
            <a:avLst/>
          </a:prstGeom>
          <a:noFill/>
        </p:spPr>
        <p:txBody>
          <a:bodyPr wrap="none" rtlCol="0">
            <a:spAutoFit/>
          </a:bodyPr>
          <a:lstStyle/>
          <a:p>
            <a:r>
              <a:rPr lang="en-US" sz="2800"/>
              <a:t>_</a:t>
            </a:r>
          </a:p>
        </p:txBody>
      </p:sp>
      <p:sp>
        <p:nvSpPr>
          <p:cNvPr id="30" name="TextBox 29">
            <a:extLst>
              <a:ext uri="{FF2B5EF4-FFF2-40B4-BE49-F238E27FC236}">
                <a16:creationId xmlns:a16="http://schemas.microsoft.com/office/drawing/2014/main" id="{5C40E0F2-4CE9-B6C3-5410-3BF5CBA7E952}"/>
              </a:ext>
            </a:extLst>
          </p:cNvPr>
          <p:cNvSpPr txBox="1"/>
          <p:nvPr/>
        </p:nvSpPr>
        <p:spPr>
          <a:xfrm>
            <a:off x="7123227" y="1977043"/>
            <a:ext cx="364202" cy="523220"/>
          </a:xfrm>
          <a:prstGeom prst="rect">
            <a:avLst/>
          </a:prstGeom>
          <a:noFill/>
        </p:spPr>
        <p:txBody>
          <a:bodyPr wrap="none" rtlCol="0">
            <a:spAutoFit/>
          </a:bodyPr>
          <a:lstStyle/>
          <a:p>
            <a:r>
              <a:rPr lang="en-US" sz="2800"/>
              <a:t>_</a:t>
            </a:r>
          </a:p>
        </p:txBody>
      </p:sp>
      <p:sp>
        <p:nvSpPr>
          <p:cNvPr id="31" name="TextBox 30">
            <a:extLst>
              <a:ext uri="{FF2B5EF4-FFF2-40B4-BE49-F238E27FC236}">
                <a16:creationId xmlns:a16="http://schemas.microsoft.com/office/drawing/2014/main" id="{9D5C9F9D-982D-7FBF-8FE7-6D91F9A4E9A6}"/>
              </a:ext>
            </a:extLst>
          </p:cNvPr>
          <p:cNvSpPr txBox="1"/>
          <p:nvPr/>
        </p:nvSpPr>
        <p:spPr>
          <a:xfrm>
            <a:off x="6607277" y="1925055"/>
            <a:ext cx="364202" cy="523220"/>
          </a:xfrm>
          <a:prstGeom prst="rect">
            <a:avLst/>
          </a:prstGeom>
          <a:noFill/>
        </p:spPr>
        <p:txBody>
          <a:bodyPr wrap="none" rtlCol="0">
            <a:spAutoFit/>
          </a:bodyPr>
          <a:lstStyle/>
          <a:p>
            <a:r>
              <a:rPr lang="en-US" sz="2800"/>
              <a:t>_</a:t>
            </a:r>
          </a:p>
        </p:txBody>
      </p:sp>
      <p:sp>
        <p:nvSpPr>
          <p:cNvPr id="32" name="TextBox 31">
            <a:extLst>
              <a:ext uri="{FF2B5EF4-FFF2-40B4-BE49-F238E27FC236}">
                <a16:creationId xmlns:a16="http://schemas.microsoft.com/office/drawing/2014/main" id="{52D401A1-C26F-2ED7-F798-99D16BE6C24C}"/>
              </a:ext>
            </a:extLst>
          </p:cNvPr>
          <p:cNvSpPr txBox="1"/>
          <p:nvPr/>
        </p:nvSpPr>
        <p:spPr>
          <a:xfrm>
            <a:off x="7434427" y="2270008"/>
            <a:ext cx="364202" cy="523220"/>
          </a:xfrm>
          <a:prstGeom prst="rect">
            <a:avLst/>
          </a:prstGeom>
          <a:noFill/>
        </p:spPr>
        <p:txBody>
          <a:bodyPr wrap="none" rtlCol="0">
            <a:spAutoFit/>
          </a:bodyPr>
          <a:lstStyle/>
          <a:p>
            <a:r>
              <a:rPr lang="en-US" sz="2800"/>
              <a:t>_</a:t>
            </a:r>
          </a:p>
        </p:txBody>
      </p:sp>
      <p:sp>
        <p:nvSpPr>
          <p:cNvPr id="33" name="TextBox 32">
            <a:extLst>
              <a:ext uri="{FF2B5EF4-FFF2-40B4-BE49-F238E27FC236}">
                <a16:creationId xmlns:a16="http://schemas.microsoft.com/office/drawing/2014/main" id="{D15E6AE4-E0E3-D05E-7631-9CD043C7BED9}"/>
              </a:ext>
            </a:extLst>
          </p:cNvPr>
          <p:cNvSpPr txBox="1"/>
          <p:nvPr/>
        </p:nvSpPr>
        <p:spPr>
          <a:xfrm>
            <a:off x="7417355" y="1983818"/>
            <a:ext cx="364202" cy="523220"/>
          </a:xfrm>
          <a:prstGeom prst="rect">
            <a:avLst/>
          </a:prstGeom>
          <a:noFill/>
        </p:spPr>
        <p:txBody>
          <a:bodyPr wrap="none" rtlCol="0">
            <a:spAutoFit/>
          </a:bodyPr>
          <a:lstStyle/>
          <a:p>
            <a:r>
              <a:rPr lang="en-US" sz="2800"/>
              <a:t>_</a:t>
            </a:r>
          </a:p>
        </p:txBody>
      </p:sp>
      <p:sp>
        <p:nvSpPr>
          <p:cNvPr id="34" name="TextBox 33">
            <a:extLst>
              <a:ext uri="{FF2B5EF4-FFF2-40B4-BE49-F238E27FC236}">
                <a16:creationId xmlns:a16="http://schemas.microsoft.com/office/drawing/2014/main" id="{C2D616E8-A079-F1EC-0EDF-932A0977D115}"/>
              </a:ext>
            </a:extLst>
          </p:cNvPr>
          <p:cNvSpPr txBox="1"/>
          <p:nvPr/>
        </p:nvSpPr>
        <p:spPr>
          <a:xfrm>
            <a:off x="7411229" y="2568238"/>
            <a:ext cx="364202" cy="523220"/>
          </a:xfrm>
          <a:prstGeom prst="rect">
            <a:avLst/>
          </a:prstGeom>
          <a:noFill/>
        </p:spPr>
        <p:txBody>
          <a:bodyPr wrap="none" rtlCol="0">
            <a:spAutoFit/>
          </a:bodyPr>
          <a:lstStyle/>
          <a:p>
            <a:r>
              <a:rPr lang="en-US" sz="2800"/>
              <a:t>_</a:t>
            </a:r>
          </a:p>
        </p:txBody>
      </p:sp>
      <p:sp>
        <p:nvSpPr>
          <p:cNvPr id="35" name="TextBox 34">
            <a:extLst>
              <a:ext uri="{FF2B5EF4-FFF2-40B4-BE49-F238E27FC236}">
                <a16:creationId xmlns:a16="http://schemas.microsoft.com/office/drawing/2014/main" id="{70AF6270-553B-F8F6-A178-3DCF113256C5}"/>
              </a:ext>
            </a:extLst>
          </p:cNvPr>
          <p:cNvSpPr txBox="1"/>
          <p:nvPr/>
        </p:nvSpPr>
        <p:spPr>
          <a:xfrm>
            <a:off x="6847122" y="5454605"/>
            <a:ext cx="364202" cy="523220"/>
          </a:xfrm>
          <a:prstGeom prst="rect">
            <a:avLst/>
          </a:prstGeom>
          <a:noFill/>
        </p:spPr>
        <p:txBody>
          <a:bodyPr wrap="none" rtlCol="0">
            <a:spAutoFit/>
          </a:bodyPr>
          <a:lstStyle/>
          <a:p>
            <a:r>
              <a:rPr lang="en-US" sz="2800"/>
              <a:t>_</a:t>
            </a:r>
          </a:p>
        </p:txBody>
      </p:sp>
      <p:sp>
        <p:nvSpPr>
          <p:cNvPr id="36" name="TextBox 35">
            <a:extLst>
              <a:ext uri="{FF2B5EF4-FFF2-40B4-BE49-F238E27FC236}">
                <a16:creationId xmlns:a16="http://schemas.microsoft.com/office/drawing/2014/main" id="{F51C4AC0-9FD7-24D3-1173-EFBF1632417C}"/>
              </a:ext>
            </a:extLst>
          </p:cNvPr>
          <p:cNvSpPr txBox="1"/>
          <p:nvPr/>
        </p:nvSpPr>
        <p:spPr>
          <a:xfrm>
            <a:off x="7569958" y="3066296"/>
            <a:ext cx="364202" cy="523220"/>
          </a:xfrm>
          <a:prstGeom prst="rect">
            <a:avLst/>
          </a:prstGeom>
          <a:noFill/>
        </p:spPr>
        <p:txBody>
          <a:bodyPr wrap="none" rtlCol="0">
            <a:spAutoFit/>
          </a:bodyPr>
          <a:lstStyle/>
          <a:p>
            <a:r>
              <a:rPr lang="en-US" sz="2800"/>
              <a:t>_</a:t>
            </a:r>
          </a:p>
        </p:txBody>
      </p:sp>
      <p:sp>
        <p:nvSpPr>
          <p:cNvPr id="37" name="TextBox 36">
            <a:extLst>
              <a:ext uri="{FF2B5EF4-FFF2-40B4-BE49-F238E27FC236}">
                <a16:creationId xmlns:a16="http://schemas.microsoft.com/office/drawing/2014/main" id="{C72F7183-EC9A-B16B-5721-ACF1DC4C4F85}"/>
              </a:ext>
            </a:extLst>
          </p:cNvPr>
          <p:cNvSpPr txBox="1"/>
          <p:nvPr/>
        </p:nvSpPr>
        <p:spPr>
          <a:xfrm>
            <a:off x="7258829" y="5684557"/>
            <a:ext cx="364202" cy="523220"/>
          </a:xfrm>
          <a:prstGeom prst="rect">
            <a:avLst/>
          </a:prstGeom>
          <a:noFill/>
        </p:spPr>
        <p:txBody>
          <a:bodyPr wrap="none" rtlCol="0">
            <a:spAutoFit/>
          </a:bodyPr>
          <a:lstStyle/>
          <a:p>
            <a:r>
              <a:rPr lang="en-US" sz="2800"/>
              <a:t>_</a:t>
            </a:r>
          </a:p>
        </p:txBody>
      </p:sp>
      <p:sp>
        <p:nvSpPr>
          <p:cNvPr id="38" name="TextBox 37">
            <a:extLst>
              <a:ext uri="{FF2B5EF4-FFF2-40B4-BE49-F238E27FC236}">
                <a16:creationId xmlns:a16="http://schemas.microsoft.com/office/drawing/2014/main" id="{BA86CD14-F1E3-AE2F-0E88-89791EB88729}"/>
              </a:ext>
            </a:extLst>
          </p:cNvPr>
          <p:cNvSpPr txBox="1"/>
          <p:nvPr/>
        </p:nvSpPr>
        <p:spPr>
          <a:xfrm>
            <a:off x="5217611" y="6228746"/>
            <a:ext cx="364202" cy="523220"/>
          </a:xfrm>
          <a:prstGeom prst="rect">
            <a:avLst/>
          </a:prstGeom>
          <a:noFill/>
        </p:spPr>
        <p:txBody>
          <a:bodyPr wrap="none" rtlCol="0">
            <a:spAutoFit/>
          </a:bodyPr>
          <a:lstStyle/>
          <a:p>
            <a:r>
              <a:rPr lang="en-US" sz="2800"/>
              <a:t>_</a:t>
            </a:r>
          </a:p>
        </p:txBody>
      </p:sp>
      <p:sp>
        <p:nvSpPr>
          <p:cNvPr id="39" name="TextBox 38">
            <a:extLst>
              <a:ext uri="{FF2B5EF4-FFF2-40B4-BE49-F238E27FC236}">
                <a16:creationId xmlns:a16="http://schemas.microsoft.com/office/drawing/2014/main" id="{A3548C31-0AC5-D88D-1A19-C49A0A6E3F7E}"/>
              </a:ext>
            </a:extLst>
          </p:cNvPr>
          <p:cNvSpPr txBox="1"/>
          <p:nvPr/>
        </p:nvSpPr>
        <p:spPr>
          <a:xfrm>
            <a:off x="7451992" y="5063425"/>
            <a:ext cx="364202" cy="523220"/>
          </a:xfrm>
          <a:prstGeom prst="rect">
            <a:avLst/>
          </a:prstGeom>
          <a:noFill/>
        </p:spPr>
        <p:txBody>
          <a:bodyPr wrap="none" rtlCol="0">
            <a:spAutoFit/>
          </a:bodyPr>
          <a:lstStyle/>
          <a:p>
            <a:r>
              <a:rPr lang="en-US" sz="2800"/>
              <a:t>_</a:t>
            </a:r>
          </a:p>
        </p:txBody>
      </p:sp>
      <p:sp>
        <p:nvSpPr>
          <p:cNvPr id="40" name="TextBox 39">
            <a:extLst>
              <a:ext uri="{FF2B5EF4-FFF2-40B4-BE49-F238E27FC236}">
                <a16:creationId xmlns:a16="http://schemas.microsoft.com/office/drawing/2014/main" id="{72067449-78F6-57A9-0D0E-2B2A94600C53}"/>
              </a:ext>
            </a:extLst>
          </p:cNvPr>
          <p:cNvSpPr txBox="1"/>
          <p:nvPr/>
        </p:nvSpPr>
        <p:spPr>
          <a:xfrm>
            <a:off x="7451992" y="5269964"/>
            <a:ext cx="364202" cy="523220"/>
          </a:xfrm>
          <a:prstGeom prst="rect">
            <a:avLst/>
          </a:prstGeom>
          <a:noFill/>
        </p:spPr>
        <p:txBody>
          <a:bodyPr wrap="none" rtlCol="0">
            <a:spAutoFit/>
          </a:bodyPr>
          <a:lstStyle/>
          <a:p>
            <a:r>
              <a:rPr lang="en-US" sz="2800"/>
              <a:t>_</a:t>
            </a:r>
          </a:p>
        </p:txBody>
      </p:sp>
      <p:sp>
        <p:nvSpPr>
          <p:cNvPr id="41" name="TextBox 40">
            <a:extLst>
              <a:ext uri="{FF2B5EF4-FFF2-40B4-BE49-F238E27FC236}">
                <a16:creationId xmlns:a16="http://schemas.microsoft.com/office/drawing/2014/main" id="{39C630FF-74F1-B5CF-7E5C-29B6AD1E98F9}"/>
              </a:ext>
            </a:extLst>
          </p:cNvPr>
          <p:cNvSpPr txBox="1"/>
          <p:nvPr/>
        </p:nvSpPr>
        <p:spPr>
          <a:xfrm>
            <a:off x="7417355" y="4746744"/>
            <a:ext cx="364202" cy="523220"/>
          </a:xfrm>
          <a:prstGeom prst="rect">
            <a:avLst/>
          </a:prstGeom>
          <a:noFill/>
        </p:spPr>
        <p:txBody>
          <a:bodyPr wrap="none" rtlCol="0">
            <a:spAutoFit/>
          </a:bodyPr>
          <a:lstStyle/>
          <a:p>
            <a:r>
              <a:rPr lang="en-US" sz="2800"/>
              <a:t>_</a:t>
            </a:r>
          </a:p>
        </p:txBody>
      </p:sp>
      <p:sp>
        <p:nvSpPr>
          <p:cNvPr id="42" name="TextBox 41">
            <a:extLst>
              <a:ext uri="{FF2B5EF4-FFF2-40B4-BE49-F238E27FC236}">
                <a16:creationId xmlns:a16="http://schemas.microsoft.com/office/drawing/2014/main" id="{DEF34C69-E0CB-385B-A2E4-16BE46F15187}"/>
              </a:ext>
            </a:extLst>
          </p:cNvPr>
          <p:cNvSpPr txBox="1"/>
          <p:nvPr/>
        </p:nvSpPr>
        <p:spPr>
          <a:xfrm>
            <a:off x="7569755" y="4899144"/>
            <a:ext cx="364202" cy="523220"/>
          </a:xfrm>
          <a:prstGeom prst="rect">
            <a:avLst/>
          </a:prstGeom>
          <a:noFill/>
        </p:spPr>
        <p:txBody>
          <a:bodyPr wrap="none" rtlCol="0">
            <a:spAutoFit/>
          </a:bodyPr>
          <a:lstStyle/>
          <a:p>
            <a:r>
              <a:rPr lang="en-US" sz="2800"/>
              <a:t>_</a:t>
            </a:r>
          </a:p>
        </p:txBody>
      </p:sp>
      <p:sp>
        <p:nvSpPr>
          <p:cNvPr id="43" name="TextBox 42">
            <a:extLst>
              <a:ext uri="{FF2B5EF4-FFF2-40B4-BE49-F238E27FC236}">
                <a16:creationId xmlns:a16="http://schemas.microsoft.com/office/drawing/2014/main" id="{FABF6CD2-C40D-FDC1-03E1-A6C092920E77}"/>
              </a:ext>
            </a:extLst>
          </p:cNvPr>
          <p:cNvSpPr txBox="1"/>
          <p:nvPr/>
        </p:nvSpPr>
        <p:spPr>
          <a:xfrm>
            <a:off x="3522366" y="4833012"/>
            <a:ext cx="364202" cy="523220"/>
          </a:xfrm>
          <a:prstGeom prst="rect">
            <a:avLst/>
          </a:prstGeom>
          <a:noFill/>
        </p:spPr>
        <p:txBody>
          <a:bodyPr wrap="none" rtlCol="0">
            <a:spAutoFit/>
          </a:bodyPr>
          <a:lstStyle/>
          <a:p>
            <a:r>
              <a:rPr lang="en-US" sz="2800"/>
              <a:t>_</a:t>
            </a:r>
          </a:p>
        </p:txBody>
      </p:sp>
      <p:sp>
        <p:nvSpPr>
          <p:cNvPr id="44" name="TextBox 43">
            <a:extLst>
              <a:ext uri="{FF2B5EF4-FFF2-40B4-BE49-F238E27FC236}">
                <a16:creationId xmlns:a16="http://schemas.microsoft.com/office/drawing/2014/main" id="{DF8328AA-E9F0-DEDB-09D9-EF213A23AD9D}"/>
              </a:ext>
            </a:extLst>
          </p:cNvPr>
          <p:cNvSpPr txBox="1"/>
          <p:nvPr/>
        </p:nvSpPr>
        <p:spPr>
          <a:xfrm>
            <a:off x="3567593" y="5026913"/>
            <a:ext cx="364202" cy="523220"/>
          </a:xfrm>
          <a:prstGeom prst="rect">
            <a:avLst/>
          </a:prstGeom>
          <a:noFill/>
        </p:spPr>
        <p:txBody>
          <a:bodyPr wrap="none" rtlCol="0">
            <a:spAutoFit/>
          </a:bodyPr>
          <a:lstStyle/>
          <a:p>
            <a:r>
              <a:rPr lang="en-US" sz="2800"/>
              <a:t>_</a:t>
            </a:r>
          </a:p>
        </p:txBody>
      </p:sp>
      <p:sp>
        <p:nvSpPr>
          <p:cNvPr id="45" name="TextBox 44">
            <a:extLst>
              <a:ext uri="{FF2B5EF4-FFF2-40B4-BE49-F238E27FC236}">
                <a16:creationId xmlns:a16="http://schemas.microsoft.com/office/drawing/2014/main" id="{81D56C76-8C2A-B3F0-02A7-10BA3BFAFC30}"/>
              </a:ext>
            </a:extLst>
          </p:cNvPr>
          <p:cNvSpPr txBox="1"/>
          <p:nvPr/>
        </p:nvSpPr>
        <p:spPr>
          <a:xfrm>
            <a:off x="3523278" y="3240658"/>
            <a:ext cx="364202" cy="523220"/>
          </a:xfrm>
          <a:prstGeom prst="rect">
            <a:avLst/>
          </a:prstGeom>
          <a:noFill/>
        </p:spPr>
        <p:txBody>
          <a:bodyPr wrap="none" rtlCol="0">
            <a:spAutoFit/>
          </a:bodyPr>
          <a:lstStyle/>
          <a:p>
            <a:r>
              <a:rPr lang="en-US" sz="2800"/>
              <a:t>_</a:t>
            </a:r>
          </a:p>
        </p:txBody>
      </p:sp>
      <p:sp>
        <p:nvSpPr>
          <p:cNvPr id="46" name="TextBox 45">
            <a:extLst>
              <a:ext uri="{FF2B5EF4-FFF2-40B4-BE49-F238E27FC236}">
                <a16:creationId xmlns:a16="http://schemas.microsoft.com/office/drawing/2014/main" id="{5B0E66C1-875F-9CDE-6354-73552271BA0D}"/>
              </a:ext>
            </a:extLst>
          </p:cNvPr>
          <p:cNvSpPr txBox="1"/>
          <p:nvPr/>
        </p:nvSpPr>
        <p:spPr>
          <a:xfrm>
            <a:off x="3704467" y="1970894"/>
            <a:ext cx="364202" cy="523220"/>
          </a:xfrm>
          <a:prstGeom prst="rect">
            <a:avLst/>
          </a:prstGeom>
          <a:noFill/>
        </p:spPr>
        <p:txBody>
          <a:bodyPr wrap="none" rtlCol="0">
            <a:spAutoFit/>
          </a:bodyPr>
          <a:lstStyle/>
          <a:p>
            <a:r>
              <a:rPr lang="en-US" sz="2800"/>
              <a:t>_</a:t>
            </a:r>
          </a:p>
        </p:txBody>
      </p:sp>
      <p:sp>
        <p:nvSpPr>
          <p:cNvPr id="47" name="TextBox 46">
            <a:extLst>
              <a:ext uri="{FF2B5EF4-FFF2-40B4-BE49-F238E27FC236}">
                <a16:creationId xmlns:a16="http://schemas.microsoft.com/office/drawing/2014/main" id="{01543F1F-975E-2D19-9910-A17EA6067B4C}"/>
              </a:ext>
            </a:extLst>
          </p:cNvPr>
          <p:cNvSpPr txBox="1"/>
          <p:nvPr/>
        </p:nvSpPr>
        <p:spPr>
          <a:xfrm>
            <a:off x="5499407" y="2012321"/>
            <a:ext cx="364202" cy="523220"/>
          </a:xfrm>
          <a:prstGeom prst="rect">
            <a:avLst/>
          </a:prstGeom>
          <a:noFill/>
        </p:spPr>
        <p:txBody>
          <a:bodyPr wrap="none" rtlCol="0">
            <a:spAutoFit/>
          </a:bodyPr>
          <a:lstStyle/>
          <a:p>
            <a:r>
              <a:rPr lang="en-US" sz="2800"/>
              <a:t>_</a:t>
            </a:r>
          </a:p>
        </p:txBody>
      </p:sp>
      <p:sp>
        <p:nvSpPr>
          <p:cNvPr id="48" name="TextBox 47">
            <a:extLst>
              <a:ext uri="{FF2B5EF4-FFF2-40B4-BE49-F238E27FC236}">
                <a16:creationId xmlns:a16="http://schemas.microsoft.com/office/drawing/2014/main" id="{C772B222-74C2-26B3-9D25-3F363B057E47}"/>
              </a:ext>
            </a:extLst>
          </p:cNvPr>
          <p:cNvSpPr txBox="1"/>
          <p:nvPr/>
        </p:nvSpPr>
        <p:spPr>
          <a:xfrm>
            <a:off x="4022734" y="1997933"/>
            <a:ext cx="364202" cy="523220"/>
          </a:xfrm>
          <a:prstGeom prst="rect">
            <a:avLst/>
          </a:prstGeom>
          <a:noFill/>
        </p:spPr>
        <p:txBody>
          <a:bodyPr wrap="none" rtlCol="0">
            <a:spAutoFit/>
          </a:bodyPr>
          <a:lstStyle/>
          <a:p>
            <a:r>
              <a:rPr lang="en-US" sz="2800"/>
              <a:t>_</a:t>
            </a:r>
          </a:p>
        </p:txBody>
      </p:sp>
      <p:sp>
        <p:nvSpPr>
          <p:cNvPr id="2" name="TextBox 1">
            <a:extLst>
              <a:ext uri="{FF2B5EF4-FFF2-40B4-BE49-F238E27FC236}">
                <a16:creationId xmlns:a16="http://schemas.microsoft.com/office/drawing/2014/main" id="{5860DB83-2C07-24AF-5141-E0FC26F70DE0}"/>
              </a:ext>
            </a:extLst>
          </p:cNvPr>
          <p:cNvSpPr txBox="1"/>
          <p:nvPr/>
        </p:nvSpPr>
        <p:spPr>
          <a:xfrm>
            <a:off x="4745991" y="909162"/>
            <a:ext cx="364202" cy="523220"/>
          </a:xfrm>
          <a:prstGeom prst="rect">
            <a:avLst/>
          </a:prstGeom>
          <a:noFill/>
        </p:spPr>
        <p:txBody>
          <a:bodyPr wrap="none" rtlCol="0">
            <a:spAutoFit/>
          </a:bodyPr>
          <a:lstStyle/>
          <a:p>
            <a:r>
              <a:rPr lang="en-US" sz="2800"/>
              <a:t>+</a:t>
            </a:r>
          </a:p>
        </p:txBody>
      </p:sp>
      <p:sp>
        <p:nvSpPr>
          <p:cNvPr id="3" name="TextBox 2">
            <a:extLst>
              <a:ext uri="{FF2B5EF4-FFF2-40B4-BE49-F238E27FC236}">
                <a16:creationId xmlns:a16="http://schemas.microsoft.com/office/drawing/2014/main" id="{2C15B4B6-BAA2-D402-331D-1D920BA63CA5}"/>
              </a:ext>
            </a:extLst>
          </p:cNvPr>
          <p:cNvSpPr txBox="1"/>
          <p:nvPr/>
        </p:nvSpPr>
        <p:spPr>
          <a:xfrm>
            <a:off x="2692738" y="2380273"/>
            <a:ext cx="364202" cy="523220"/>
          </a:xfrm>
          <a:prstGeom prst="rect">
            <a:avLst/>
          </a:prstGeom>
          <a:noFill/>
        </p:spPr>
        <p:txBody>
          <a:bodyPr wrap="none" rtlCol="0">
            <a:spAutoFit/>
          </a:bodyPr>
          <a:lstStyle/>
          <a:p>
            <a:r>
              <a:rPr lang="en-US" sz="2800"/>
              <a:t>+</a:t>
            </a:r>
          </a:p>
        </p:txBody>
      </p:sp>
      <p:sp>
        <p:nvSpPr>
          <p:cNvPr id="8" name="TextBox 7">
            <a:extLst>
              <a:ext uri="{FF2B5EF4-FFF2-40B4-BE49-F238E27FC236}">
                <a16:creationId xmlns:a16="http://schemas.microsoft.com/office/drawing/2014/main" id="{E4C6A3E2-9827-A791-1D94-E30F40F29A21}"/>
              </a:ext>
            </a:extLst>
          </p:cNvPr>
          <p:cNvSpPr txBox="1"/>
          <p:nvPr/>
        </p:nvSpPr>
        <p:spPr>
          <a:xfrm>
            <a:off x="3458905" y="4669756"/>
            <a:ext cx="364202" cy="523220"/>
          </a:xfrm>
          <a:prstGeom prst="rect">
            <a:avLst/>
          </a:prstGeom>
          <a:noFill/>
        </p:spPr>
        <p:txBody>
          <a:bodyPr wrap="none" rtlCol="0">
            <a:spAutoFit/>
          </a:bodyPr>
          <a:lstStyle/>
          <a:p>
            <a:r>
              <a:rPr lang="en-US" sz="2800"/>
              <a:t>+</a:t>
            </a:r>
          </a:p>
        </p:txBody>
      </p:sp>
      <p:sp>
        <p:nvSpPr>
          <p:cNvPr id="54" name="TextBox 53">
            <a:extLst>
              <a:ext uri="{FF2B5EF4-FFF2-40B4-BE49-F238E27FC236}">
                <a16:creationId xmlns:a16="http://schemas.microsoft.com/office/drawing/2014/main" id="{22B6C937-59C9-E7E5-5A80-5DE02E8CCB66}"/>
              </a:ext>
            </a:extLst>
          </p:cNvPr>
          <p:cNvSpPr txBox="1"/>
          <p:nvPr/>
        </p:nvSpPr>
        <p:spPr>
          <a:xfrm>
            <a:off x="6028252" y="3661838"/>
            <a:ext cx="364202" cy="523220"/>
          </a:xfrm>
          <a:prstGeom prst="rect">
            <a:avLst/>
          </a:prstGeom>
          <a:noFill/>
        </p:spPr>
        <p:txBody>
          <a:bodyPr wrap="none" rtlCol="0">
            <a:spAutoFit/>
          </a:bodyPr>
          <a:lstStyle/>
          <a:p>
            <a:r>
              <a:rPr lang="en-US" sz="2800"/>
              <a:t>_</a:t>
            </a:r>
          </a:p>
        </p:txBody>
      </p:sp>
      <p:sp>
        <p:nvSpPr>
          <p:cNvPr id="55" name="TextBox 54">
            <a:extLst>
              <a:ext uri="{FF2B5EF4-FFF2-40B4-BE49-F238E27FC236}">
                <a16:creationId xmlns:a16="http://schemas.microsoft.com/office/drawing/2014/main" id="{E039E3F6-B267-CF81-BD09-90C7A4A58485}"/>
              </a:ext>
            </a:extLst>
          </p:cNvPr>
          <p:cNvSpPr txBox="1"/>
          <p:nvPr/>
        </p:nvSpPr>
        <p:spPr>
          <a:xfrm>
            <a:off x="5973197" y="3167889"/>
            <a:ext cx="364202" cy="523220"/>
          </a:xfrm>
          <a:prstGeom prst="rect">
            <a:avLst/>
          </a:prstGeom>
          <a:noFill/>
        </p:spPr>
        <p:txBody>
          <a:bodyPr wrap="none" rtlCol="0">
            <a:spAutoFit/>
          </a:bodyPr>
          <a:lstStyle/>
          <a:p>
            <a:r>
              <a:rPr lang="en-US" sz="2800"/>
              <a:t>_</a:t>
            </a:r>
          </a:p>
        </p:txBody>
      </p:sp>
      <p:sp>
        <p:nvSpPr>
          <p:cNvPr id="56" name="TextBox 55">
            <a:extLst>
              <a:ext uri="{FF2B5EF4-FFF2-40B4-BE49-F238E27FC236}">
                <a16:creationId xmlns:a16="http://schemas.microsoft.com/office/drawing/2014/main" id="{DABB3207-7AAA-379E-947A-1B738E4FBF73}"/>
              </a:ext>
            </a:extLst>
          </p:cNvPr>
          <p:cNvSpPr txBox="1"/>
          <p:nvPr/>
        </p:nvSpPr>
        <p:spPr>
          <a:xfrm>
            <a:off x="6876525" y="2600675"/>
            <a:ext cx="364202" cy="523220"/>
          </a:xfrm>
          <a:prstGeom prst="rect">
            <a:avLst/>
          </a:prstGeom>
          <a:noFill/>
        </p:spPr>
        <p:txBody>
          <a:bodyPr wrap="none" rtlCol="0">
            <a:spAutoFit/>
          </a:bodyPr>
          <a:lstStyle/>
          <a:p>
            <a:r>
              <a:rPr lang="en-US" sz="2800"/>
              <a:t>_</a:t>
            </a:r>
          </a:p>
        </p:txBody>
      </p:sp>
      <p:sp>
        <p:nvSpPr>
          <p:cNvPr id="57" name="TextBox 56">
            <a:extLst>
              <a:ext uri="{FF2B5EF4-FFF2-40B4-BE49-F238E27FC236}">
                <a16:creationId xmlns:a16="http://schemas.microsoft.com/office/drawing/2014/main" id="{F09E2612-A69C-8044-971D-3FCE4DE2CC9C}"/>
              </a:ext>
            </a:extLst>
          </p:cNvPr>
          <p:cNvSpPr txBox="1"/>
          <p:nvPr/>
        </p:nvSpPr>
        <p:spPr>
          <a:xfrm>
            <a:off x="3075044" y="4663830"/>
            <a:ext cx="364202" cy="523220"/>
          </a:xfrm>
          <a:prstGeom prst="rect">
            <a:avLst/>
          </a:prstGeom>
          <a:noFill/>
        </p:spPr>
        <p:txBody>
          <a:bodyPr wrap="none" rtlCol="0">
            <a:spAutoFit/>
          </a:bodyPr>
          <a:lstStyle/>
          <a:p>
            <a:r>
              <a:rPr lang="en-US" sz="2800"/>
              <a:t>_</a:t>
            </a:r>
          </a:p>
        </p:txBody>
      </p:sp>
      <p:sp>
        <p:nvSpPr>
          <p:cNvPr id="58" name="TextBox 57">
            <a:extLst>
              <a:ext uri="{FF2B5EF4-FFF2-40B4-BE49-F238E27FC236}">
                <a16:creationId xmlns:a16="http://schemas.microsoft.com/office/drawing/2014/main" id="{07451D21-6504-55BF-344D-B51407F9B60B}"/>
              </a:ext>
            </a:extLst>
          </p:cNvPr>
          <p:cNvSpPr txBox="1"/>
          <p:nvPr/>
        </p:nvSpPr>
        <p:spPr>
          <a:xfrm>
            <a:off x="3239033" y="4312364"/>
            <a:ext cx="364202" cy="523220"/>
          </a:xfrm>
          <a:prstGeom prst="rect">
            <a:avLst/>
          </a:prstGeom>
          <a:noFill/>
        </p:spPr>
        <p:txBody>
          <a:bodyPr wrap="none" rtlCol="0">
            <a:spAutoFit/>
          </a:bodyPr>
          <a:lstStyle/>
          <a:p>
            <a:r>
              <a:rPr lang="en-US" sz="2800"/>
              <a:t>_</a:t>
            </a:r>
          </a:p>
        </p:txBody>
      </p:sp>
      <p:sp>
        <p:nvSpPr>
          <p:cNvPr id="59" name="TextBox 58">
            <a:extLst>
              <a:ext uri="{FF2B5EF4-FFF2-40B4-BE49-F238E27FC236}">
                <a16:creationId xmlns:a16="http://schemas.microsoft.com/office/drawing/2014/main" id="{2F96C782-1330-963F-1ED2-072BF7F6FD0B}"/>
              </a:ext>
            </a:extLst>
          </p:cNvPr>
          <p:cNvSpPr txBox="1"/>
          <p:nvPr/>
        </p:nvSpPr>
        <p:spPr>
          <a:xfrm>
            <a:off x="2468327" y="2567608"/>
            <a:ext cx="364202" cy="523220"/>
          </a:xfrm>
          <a:prstGeom prst="rect">
            <a:avLst/>
          </a:prstGeom>
          <a:noFill/>
        </p:spPr>
        <p:txBody>
          <a:bodyPr wrap="none" rtlCol="0">
            <a:spAutoFit/>
          </a:bodyPr>
          <a:lstStyle/>
          <a:p>
            <a:r>
              <a:rPr lang="en-US" sz="2800"/>
              <a:t>_</a:t>
            </a:r>
          </a:p>
        </p:txBody>
      </p:sp>
      <p:sp>
        <p:nvSpPr>
          <p:cNvPr id="60" name="TextBox 59">
            <a:extLst>
              <a:ext uri="{FF2B5EF4-FFF2-40B4-BE49-F238E27FC236}">
                <a16:creationId xmlns:a16="http://schemas.microsoft.com/office/drawing/2014/main" id="{BA7EE2DB-B436-3E50-C11E-46E5DA69C43A}"/>
              </a:ext>
            </a:extLst>
          </p:cNvPr>
          <p:cNvSpPr txBox="1"/>
          <p:nvPr/>
        </p:nvSpPr>
        <p:spPr>
          <a:xfrm>
            <a:off x="2286226" y="2360311"/>
            <a:ext cx="364202" cy="523220"/>
          </a:xfrm>
          <a:prstGeom prst="rect">
            <a:avLst/>
          </a:prstGeom>
          <a:noFill/>
        </p:spPr>
        <p:txBody>
          <a:bodyPr wrap="none" rtlCol="0">
            <a:spAutoFit/>
          </a:bodyPr>
          <a:lstStyle/>
          <a:p>
            <a:r>
              <a:rPr lang="en-US" sz="2800"/>
              <a:t>_</a:t>
            </a:r>
          </a:p>
        </p:txBody>
      </p:sp>
      <p:sp>
        <p:nvSpPr>
          <p:cNvPr id="61" name="TextBox 60">
            <a:extLst>
              <a:ext uri="{FF2B5EF4-FFF2-40B4-BE49-F238E27FC236}">
                <a16:creationId xmlns:a16="http://schemas.microsoft.com/office/drawing/2014/main" id="{6528167F-4223-1857-7A70-153293E5D164}"/>
              </a:ext>
            </a:extLst>
          </p:cNvPr>
          <p:cNvSpPr txBox="1"/>
          <p:nvPr/>
        </p:nvSpPr>
        <p:spPr>
          <a:xfrm>
            <a:off x="2564693" y="1925055"/>
            <a:ext cx="364202" cy="523220"/>
          </a:xfrm>
          <a:prstGeom prst="rect">
            <a:avLst/>
          </a:prstGeom>
          <a:noFill/>
        </p:spPr>
        <p:txBody>
          <a:bodyPr wrap="none" rtlCol="0">
            <a:spAutoFit/>
          </a:bodyPr>
          <a:lstStyle/>
          <a:p>
            <a:r>
              <a:rPr lang="en-US" sz="2800"/>
              <a:t>_</a:t>
            </a:r>
          </a:p>
        </p:txBody>
      </p:sp>
      <p:sp>
        <p:nvSpPr>
          <p:cNvPr id="62" name="TextBox 61">
            <a:extLst>
              <a:ext uri="{FF2B5EF4-FFF2-40B4-BE49-F238E27FC236}">
                <a16:creationId xmlns:a16="http://schemas.microsoft.com/office/drawing/2014/main" id="{BF54CF07-11AE-36C8-08AA-DB39F96C2C66}"/>
              </a:ext>
            </a:extLst>
          </p:cNvPr>
          <p:cNvSpPr txBox="1"/>
          <p:nvPr/>
        </p:nvSpPr>
        <p:spPr>
          <a:xfrm>
            <a:off x="4434862" y="801027"/>
            <a:ext cx="364202" cy="523220"/>
          </a:xfrm>
          <a:prstGeom prst="rect">
            <a:avLst/>
          </a:prstGeom>
          <a:noFill/>
        </p:spPr>
        <p:txBody>
          <a:bodyPr wrap="none" rtlCol="0">
            <a:spAutoFit/>
          </a:bodyPr>
          <a:lstStyle/>
          <a:p>
            <a:r>
              <a:rPr lang="en-US" sz="2800"/>
              <a:t>_</a:t>
            </a:r>
          </a:p>
        </p:txBody>
      </p:sp>
      <p:sp>
        <p:nvSpPr>
          <p:cNvPr id="63" name="TextBox 62">
            <a:extLst>
              <a:ext uri="{FF2B5EF4-FFF2-40B4-BE49-F238E27FC236}">
                <a16:creationId xmlns:a16="http://schemas.microsoft.com/office/drawing/2014/main" id="{163B2488-18A2-D75B-9598-A2DF311FB443}"/>
              </a:ext>
            </a:extLst>
          </p:cNvPr>
          <p:cNvSpPr txBox="1"/>
          <p:nvPr/>
        </p:nvSpPr>
        <p:spPr>
          <a:xfrm>
            <a:off x="5106490" y="822894"/>
            <a:ext cx="364202" cy="523220"/>
          </a:xfrm>
          <a:prstGeom prst="rect">
            <a:avLst/>
          </a:prstGeom>
          <a:noFill/>
        </p:spPr>
        <p:txBody>
          <a:bodyPr wrap="none" rtlCol="0">
            <a:spAutoFit/>
          </a:bodyPr>
          <a:lstStyle/>
          <a:p>
            <a:r>
              <a:rPr lang="en-US" sz="2800"/>
              <a:t>_</a:t>
            </a:r>
          </a:p>
        </p:txBody>
      </p:sp>
      <p:sp>
        <p:nvSpPr>
          <p:cNvPr id="64" name="TextBox 63">
            <a:extLst>
              <a:ext uri="{FF2B5EF4-FFF2-40B4-BE49-F238E27FC236}">
                <a16:creationId xmlns:a16="http://schemas.microsoft.com/office/drawing/2014/main" id="{21BD3DA1-B1BB-C4B0-AE22-B8F58EE36D76}"/>
              </a:ext>
            </a:extLst>
          </p:cNvPr>
          <p:cNvSpPr txBox="1"/>
          <p:nvPr/>
        </p:nvSpPr>
        <p:spPr>
          <a:xfrm>
            <a:off x="4742989" y="4066350"/>
            <a:ext cx="364202" cy="523220"/>
          </a:xfrm>
          <a:prstGeom prst="rect">
            <a:avLst/>
          </a:prstGeom>
          <a:noFill/>
        </p:spPr>
        <p:txBody>
          <a:bodyPr wrap="none" rtlCol="0">
            <a:spAutoFit/>
          </a:bodyPr>
          <a:lstStyle/>
          <a:p>
            <a:r>
              <a:rPr lang="en-US" sz="2800"/>
              <a:t>_</a:t>
            </a:r>
          </a:p>
        </p:txBody>
      </p:sp>
      <p:sp>
        <p:nvSpPr>
          <p:cNvPr id="72" name="TextBox 71">
            <a:extLst>
              <a:ext uri="{FF2B5EF4-FFF2-40B4-BE49-F238E27FC236}">
                <a16:creationId xmlns:a16="http://schemas.microsoft.com/office/drawing/2014/main" id="{36DE8C21-4C05-25C8-B164-F5A53795BFBF}"/>
              </a:ext>
            </a:extLst>
          </p:cNvPr>
          <p:cNvSpPr txBox="1"/>
          <p:nvPr/>
        </p:nvSpPr>
        <p:spPr>
          <a:xfrm>
            <a:off x="5820195" y="4750073"/>
            <a:ext cx="364202" cy="523220"/>
          </a:xfrm>
          <a:prstGeom prst="rect">
            <a:avLst/>
          </a:prstGeom>
          <a:noFill/>
        </p:spPr>
        <p:txBody>
          <a:bodyPr wrap="none" rtlCol="0">
            <a:spAutoFit/>
          </a:bodyPr>
          <a:lstStyle/>
          <a:p>
            <a:r>
              <a:rPr lang="en-US" sz="2800"/>
              <a:t>_</a:t>
            </a:r>
          </a:p>
        </p:txBody>
      </p:sp>
      <p:sp>
        <p:nvSpPr>
          <p:cNvPr id="73" name="TextBox 72">
            <a:extLst>
              <a:ext uri="{FF2B5EF4-FFF2-40B4-BE49-F238E27FC236}">
                <a16:creationId xmlns:a16="http://schemas.microsoft.com/office/drawing/2014/main" id="{9F153162-279D-41EF-A48A-2A50A05D01C1}"/>
              </a:ext>
            </a:extLst>
          </p:cNvPr>
          <p:cNvSpPr txBox="1"/>
          <p:nvPr/>
        </p:nvSpPr>
        <p:spPr>
          <a:xfrm>
            <a:off x="5185083" y="4399414"/>
            <a:ext cx="364202" cy="523220"/>
          </a:xfrm>
          <a:prstGeom prst="rect">
            <a:avLst/>
          </a:prstGeom>
          <a:noFill/>
        </p:spPr>
        <p:txBody>
          <a:bodyPr wrap="none" rtlCol="0">
            <a:spAutoFit/>
          </a:bodyPr>
          <a:lstStyle/>
          <a:p>
            <a:r>
              <a:rPr lang="en-US" sz="2800"/>
              <a:t>_</a:t>
            </a:r>
          </a:p>
        </p:txBody>
      </p:sp>
      <p:sp>
        <p:nvSpPr>
          <p:cNvPr id="74" name="TextBox 73">
            <a:extLst>
              <a:ext uri="{FF2B5EF4-FFF2-40B4-BE49-F238E27FC236}">
                <a16:creationId xmlns:a16="http://schemas.microsoft.com/office/drawing/2014/main" id="{8F8B7088-C638-514D-39DA-D898CCD2AB52}"/>
              </a:ext>
            </a:extLst>
          </p:cNvPr>
          <p:cNvSpPr txBox="1"/>
          <p:nvPr/>
        </p:nvSpPr>
        <p:spPr>
          <a:xfrm>
            <a:off x="6500208" y="4641970"/>
            <a:ext cx="364202" cy="523220"/>
          </a:xfrm>
          <a:prstGeom prst="rect">
            <a:avLst/>
          </a:prstGeom>
          <a:noFill/>
        </p:spPr>
        <p:txBody>
          <a:bodyPr wrap="none" rtlCol="0">
            <a:spAutoFit/>
          </a:bodyPr>
          <a:lstStyle/>
          <a:p>
            <a:r>
              <a:rPr lang="en-US" sz="2800"/>
              <a:t>_</a:t>
            </a:r>
          </a:p>
        </p:txBody>
      </p:sp>
      <p:sp>
        <p:nvSpPr>
          <p:cNvPr id="75" name="TextBox 74">
            <a:extLst>
              <a:ext uri="{FF2B5EF4-FFF2-40B4-BE49-F238E27FC236}">
                <a16:creationId xmlns:a16="http://schemas.microsoft.com/office/drawing/2014/main" id="{C715D89D-B5C8-FC06-9EE8-6BBAB092F040}"/>
              </a:ext>
            </a:extLst>
          </p:cNvPr>
          <p:cNvSpPr txBox="1"/>
          <p:nvPr/>
        </p:nvSpPr>
        <p:spPr>
          <a:xfrm>
            <a:off x="6245987" y="4066350"/>
            <a:ext cx="364202" cy="523220"/>
          </a:xfrm>
          <a:prstGeom prst="rect">
            <a:avLst/>
          </a:prstGeom>
          <a:noFill/>
        </p:spPr>
        <p:txBody>
          <a:bodyPr wrap="none" rtlCol="0">
            <a:spAutoFit/>
          </a:bodyPr>
          <a:lstStyle/>
          <a:p>
            <a:r>
              <a:rPr lang="en-US" sz="2800"/>
              <a:t>_</a:t>
            </a:r>
          </a:p>
        </p:txBody>
      </p:sp>
      <p:sp>
        <p:nvSpPr>
          <p:cNvPr id="5" name="Title 1">
            <a:extLst>
              <a:ext uri="{FF2B5EF4-FFF2-40B4-BE49-F238E27FC236}">
                <a16:creationId xmlns:a16="http://schemas.microsoft.com/office/drawing/2014/main" id="{7CFCFC93-75AE-258F-575C-7C67CA71B54E}"/>
              </a:ext>
            </a:extLst>
          </p:cNvPr>
          <p:cNvSpPr txBox="1">
            <a:spLocks/>
          </p:cNvSpPr>
          <p:nvPr/>
        </p:nvSpPr>
        <p:spPr>
          <a:xfrm>
            <a:off x="480132" y="0"/>
            <a:ext cx="11250613"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a:t>More Exceptions</a:t>
            </a:r>
          </a:p>
        </p:txBody>
      </p:sp>
      <p:sp>
        <p:nvSpPr>
          <p:cNvPr id="6" name="TextBox 5">
            <a:extLst>
              <a:ext uri="{FF2B5EF4-FFF2-40B4-BE49-F238E27FC236}">
                <a16:creationId xmlns:a16="http://schemas.microsoft.com/office/drawing/2014/main" id="{552E271C-A454-C64E-3182-CB7554038BDC}"/>
              </a:ext>
            </a:extLst>
          </p:cNvPr>
          <p:cNvSpPr txBox="1"/>
          <p:nvPr/>
        </p:nvSpPr>
        <p:spPr>
          <a:xfrm rot="19836137">
            <a:off x="8625781" y="4701736"/>
            <a:ext cx="2205668" cy="584775"/>
          </a:xfrm>
          <a:prstGeom prst="rect">
            <a:avLst/>
          </a:prstGeom>
          <a:noFill/>
        </p:spPr>
        <p:txBody>
          <a:bodyPr wrap="none" rtlCol="0">
            <a:spAutoFit/>
          </a:bodyPr>
          <a:lstStyle/>
          <a:p>
            <a:r>
              <a:rPr lang="en-US">
                <a:solidFill>
                  <a:srgbClr val="FF0000"/>
                </a:solidFill>
              </a:rPr>
              <a:t>More oops!</a:t>
            </a:r>
          </a:p>
        </p:txBody>
      </p:sp>
      <p:sp>
        <p:nvSpPr>
          <p:cNvPr id="66" name="Slide Number Placeholder 65">
            <a:extLst>
              <a:ext uri="{FF2B5EF4-FFF2-40B4-BE49-F238E27FC236}">
                <a16:creationId xmlns:a16="http://schemas.microsoft.com/office/drawing/2014/main" id="{D7434D54-E1DE-5477-3A57-EBCB5F9531D3}"/>
              </a:ext>
            </a:extLst>
          </p:cNvPr>
          <p:cNvSpPr>
            <a:spLocks noGrp="1"/>
          </p:cNvSpPr>
          <p:nvPr>
            <p:ph type="sldNum" sz="quarter" idx="12"/>
          </p:nvPr>
        </p:nvSpPr>
        <p:spPr/>
        <p:txBody>
          <a:bodyPr/>
          <a:lstStyle/>
          <a:p>
            <a:fld id="{F50C34D6-9C94-4266-916D-D8A5C4A50DEE}" type="slidenum">
              <a:rPr lang="en-US" smtClean="0"/>
              <a:t>29</a:t>
            </a:fld>
            <a:endParaRPr lang="en-US"/>
          </a:p>
        </p:txBody>
      </p:sp>
    </p:spTree>
    <p:extLst>
      <p:ext uri="{BB962C8B-B14F-4D97-AF65-F5344CB8AC3E}">
        <p14:creationId xmlns:p14="http://schemas.microsoft.com/office/powerpoint/2010/main" val="104572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par>
                          <p:cTn id="7" fill="hold">
                            <p:stCondLst>
                              <p:cond delay="0"/>
                            </p:stCondLst>
                            <p:childTnLst>
                              <p:par>
                                <p:cTn id="8" presetID="53" presetClass="entr" presetSubtype="16" fill="hold" grpId="0" nodeType="afterEffect">
                                  <p:stCondLst>
                                    <p:cond delay="250"/>
                                  </p:stCondLst>
                                  <p:childTnLst>
                                    <p:set>
                                      <p:cBhvr>
                                        <p:cTn id="9" dur="1" fill="hold">
                                          <p:stCondLst>
                                            <p:cond delay="0"/>
                                          </p:stCondLst>
                                        </p:cTn>
                                        <p:tgtEl>
                                          <p:spTgt spid="24"/>
                                        </p:tgtEl>
                                        <p:attrNameLst>
                                          <p:attrName>style.visibility</p:attrName>
                                        </p:attrNameLst>
                                      </p:cBhvr>
                                      <p:to>
                                        <p:strVal val="visible"/>
                                      </p:to>
                                    </p:set>
                                    <p:anim calcmode="lin" valueType="num">
                                      <p:cBhvr>
                                        <p:cTn id="10" dur="500" fill="hold"/>
                                        <p:tgtEl>
                                          <p:spTgt spid="24"/>
                                        </p:tgtEl>
                                        <p:attrNameLst>
                                          <p:attrName>ppt_w</p:attrName>
                                        </p:attrNameLst>
                                      </p:cBhvr>
                                      <p:tavLst>
                                        <p:tav tm="0">
                                          <p:val>
                                            <p:fltVal val="0"/>
                                          </p:val>
                                        </p:tav>
                                        <p:tav tm="100000">
                                          <p:val>
                                            <p:strVal val="#ppt_w"/>
                                          </p:val>
                                        </p:tav>
                                      </p:tavLst>
                                    </p:anim>
                                    <p:anim calcmode="lin" valueType="num">
                                      <p:cBhvr>
                                        <p:cTn id="11" dur="500" fill="hold"/>
                                        <p:tgtEl>
                                          <p:spTgt spid="24"/>
                                        </p:tgtEl>
                                        <p:attrNameLst>
                                          <p:attrName>ppt_h</p:attrName>
                                        </p:attrNameLst>
                                      </p:cBhvr>
                                      <p:tavLst>
                                        <p:tav tm="0">
                                          <p:val>
                                            <p:fltVal val="0"/>
                                          </p:val>
                                        </p:tav>
                                        <p:tav tm="100000">
                                          <p:val>
                                            <p:strVal val="#ppt_h"/>
                                          </p:val>
                                        </p:tav>
                                      </p:tavLst>
                                    </p:anim>
                                    <p:animEffect transition="in" filter="fade">
                                      <p:cBhvr>
                                        <p:cTn id="12" dur="500"/>
                                        <p:tgtEl>
                                          <p:spTgt spid="24"/>
                                        </p:tgtEl>
                                      </p:cBhvr>
                                    </p:animEffect>
                                  </p:childTnLst>
                                </p:cTn>
                              </p:par>
                            </p:childTnLst>
                          </p:cTn>
                        </p:par>
                        <p:par>
                          <p:cTn id="13" fill="hold">
                            <p:stCondLst>
                              <p:cond delay="750"/>
                            </p:stCondLst>
                            <p:childTnLst>
                              <p:par>
                                <p:cTn id="14" presetID="1"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childTnLst>
                                </p:cTn>
                              </p:par>
                            </p:childTnLst>
                          </p:cTn>
                        </p:par>
                        <p:par>
                          <p:cTn id="16" fill="hold">
                            <p:stCondLst>
                              <p:cond delay="750"/>
                            </p:stCondLst>
                            <p:childTnLst>
                              <p:par>
                                <p:cTn id="17" presetID="53" presetClass="entr" presetSubtype="16" fill="hold" grpId="0" nodeType="afterEffect">
                                  <p:stCondLst>
                                    <p:cond delay="100"/>
                                  </p:stCondLst>
                                  <p:childTnLst>
                                    <p:set>
                                      <p:cBhvr>
                                        <p:cTn id="18" dur="1" fill="hold">
                                          <p:stCondLst>
                                            <p:cond delay="0"/>
                                          </p:stCondLst>
                                        </p:cTn>
                                        <p:tgtEl>
                                          <p:spTgt spid="49"/>
                                        </p:tgtEl>
                                        <p:attrNameLst>
                                          <p:attrName>style.visibility</p:attrName>
                                        </p:attrNameLst>
                                      </p:cBhvr>
                                      <p:to>
                                        <p:strVal val="visible"/>
                                      </p:to>
                                    </p:set>
                                    <p:anim calcmode="lin" valueType="num">
                                      <p:cBhvr>
                                        <p:cTn id="19" dur="500" fill="hold"/>
                                        <p:tgtEl>
                                          <p:spTgt spid="49"/>
                                        </p:tgtEl>
                                        <p:attrNameLst>
                                          <p:attrName>ppt_w</p:attrName>
                                        </p:attrNameLst>
                                      </p:cBhvr>
                                      <p:tavLst>
                                        <p:tav tm="0">
                                          <p:val>
                                            <p:fltVal val="0"/>
                                          </p:val>
                                        </p:tav>
                                        <p:tav tm="100000">
                                          <p:val>
                                            <p:strVal val="#ppt_w"/>
                                          </p:val>
                                        </p:tav>
                                      </p:tavLst>
                                    </p:anim>
                                    <p:anim calcmode="lin" valueType="num">
                                      <p:cBhvr>
                                        <p:cTn id="20" dur="500" fill="hold"/>
                                        <p:tgtEl>
                                          <p:spTgt spid="49"/>
                                        </p:tgtEl>
                                        <p:attrNameLst>
                                          <p:attrName>ppt_h</p:attrName>
                                        </p:attrNameLst>
                                      </p:cBhvr>
                                      <p:tavLst>
                                        <p:tav tm="0">
                                          <p:val>
                                            <p:fltVal val="0"/>
                                          </p:val>
                                        </p:tav>
                                        <p:tav tm="100000">
                                          <p:val>
                                            <p:strVal val="#ppt_h"/>
                                          </p:val>
                                        </p:tav>
                                      </p:tavLst>
                                    </p:anim>
                                    <p:animEffect transition="in" filter="fade">
                                      <p:cBhvr>
                                        <p:cTn id="21" dur="500"/>
                                        <p:tgtEl>
                                          <p:spTgt spid="49"/>
                                        </p:tgtEl>
                                      </p:cBhvr>
                                    </p:animEffect>
                                  </p:childTnLst>
                                </p:cTn>
                              </p:par>
                            </p:childTnLst>
                          </p:cTn>
                        </p:par>
                        <p:par>
                          <p:cTn id="22" fill="hold">
                            <p:stCondLst>
                              <p:cond delay="1350"/>
                            </p:stCondLst>
                            <p:childTnLst>
                              <p:par>
                                <p:cTn id="23" presetID="1" presetClass="entr" presetSubtype="0" fill="hold" grpId="0" nodeType="afterEffect">
                                  <p:stCondLst>
                                    <p:cond delay="0"/>
                                  </p:stCondLst>
                                  <p:childTnLst>
                                    <p:set>
                                      <p:cBhvr>
                                        <p:cTn id="24" dur="1" fill="hold">
                                          <p:stCondLst>
                                            <p:cond delay="0"/>
                                          </p:stCondLst>
                                        </p:cTn>
                                        <p:tgtEl>
                                          <p:spTgt spid="72"/>
                                        </p:tgtEl>
                                        <p:attrNameLst>
                                          <p:attrName>style.visibility</p:attrName>
                                        </p:attrNameLst>
                                      </p:cBhvr>
                                      <p:to>
                                        <p:strVal val="visible"/>
                                      </p:to>
                                    </p:set>
                                  </p:childTnLst>
                                </p:cTn>
                              </p:par>
                            </p:childTnLst>
                          </p:cTn>
                        </p:par>
                        <p:par>
                          <p:cTn id="25" fill="hold">
                            <p:stCondLst>
                              <p:cond delay="1350"/>
                            </p:stCondLst>
                            <p:childTnLst>
                              <p:par>
                                <p:cTn id="26" presetID="53" presetClass="entr" presetSubtype="16" fill="hold" grpId="0" nodeType="afterEffect">
                                  <p:stCondLst>
                                    <p:cond delay="100"/>
                                  </p:stCondLst>
                                  <p:childTnLst>
                                    <p:set>
                                      <p:cBhvr>
                                        <p:cTn id="27" dur="1" fill="hold">
                                          <p:stCondLst>
                                            <p:cond delay="0"/>
                                          </p:stCondLst>
                                        </p:cTn>
                                        <p:tgtEl>
                                          <p:spTgt spid="50"/>
                                        </p:tgtEl>
                                        <p:attrNameLst>
                                          <p:attrName>style.visibility</p:attrName>
                                        </p:attrNameLst>
                                      </p:cBhvr>
                                      <p:to>
                                        <p:strVal val="visible"/>
                                      </p:to>
                                    </p:set>
                                    <p:anim calcmode="lin" valueType="num">
                                      <p:cBhvr>
                                        <p:cTn id="28" dur="500" fill="hold"/>
                                        <p:tgtEl>
                                          <p:spTgt spid="50"/>
                                        </p:tgtEl>
                                        <p:attrNameLst>
                                          <p:attrName>ppt_w</p:attrName>
                                        </p:attrNameLst>
                                      </p:cBhvr>
                                      <p:tavLst>
                                        <p:tav tm="0">
                                          <p:val>
                                            <p:fltVal val="0"/>
                                          </p:val>
                                        </p:tav>
                                        <p:tav tm="100000">
                                          <p:val>
                                            <p:strVal val="#ppt_w"/>
                                          </p:val>
                                        </p:tav>
                                      </p:tavLst>
                                    </p:anim>
                                    <p:anim calcmode="lin" valueType="num">
                                      <p:cBhvr>
                                        <p:cTn id="29" dur="500" fill="hold"/>
                                        <p:tgtEl>
                                          <p:spTgt spid="50"/>
                                        </p:tgtEl>
                                        <p:attrNameLst>
                                          <p:attrName>ppt_h</p:attrName>
                                        </p:attrNameLst>
                                      </p:cBhvr>
                                      <p:tavLst>
                                        <p:tav tm="0">
                                          <p:val>
                                            <p:fltVal val="0"/>
                                          </p:val>
                                        </p:tav>
                                        <p:tav tm="100000">
                                          <p:val>
                                            <p:strVal val="#ppt_h"/>
                                          </p:val>
                                        </p:tav>
                                      </p:tavLst>
                                    </p:anim>
                                    <p:animEffect transition="in" filter="fade">
                                      <p:cBhvr>
                                        <p:cTn id="30" dur="500"/>
                                        <p:tgtEl>
                                          <p:spTgt spid="50"/>
                                        </p:tgtEl>
                                      </p:cBhvr>
                                    </p:animEffect>
                                  </p:childTnLst>
                                </p:cTn>
                              </p:par>
                            </p:childTnLst>
                          </p:cTn>
                        </p:par>
                        <p:par>
                          <p:cTn id="31" fill="hold">
                            <p:stCondLst>
                              <p:cond delay="1950"/>
                            </p:stCondLst>
                            <p:childTnLst>
                              <p:par>
                                <p:cTn id="32" presetID="1" presetClass="entr" presetSubtype="0" fill="hold" grpId="0" nodeType="afterEffect">
                                  <p:stCondLst>
                                    <p:cond delay="0"/>
                                  </p:stCondLst>
                                  <p:childTnLst>
                                    <p:set>
                                      <p:cBhvr>
                                        <p:cTn id="33" dur="1" fill="hold">
                                          <p:stCondLst>
                                            <p:cond delay="0"/>
                                          </p:stCondLst>
                                        </p:cTn>
                                        <p:tgtEl>
                                          <p:spTgt spid="64"/>
                                        </p:tgtEl>
                                        <p:attrNameLst>
                                          <p:attrName>style.visibility</p:attrName>
                                        </p:attrNameLst>
                                      </p:cBhvr>
                                      <p:to>
                                        <p:strVal val="visible"/>
                                      </p:to>
                                    </p:set>
                                  </p:childTnLst>
                                </p:cTn>
                              </p:par>
                            </p:childTnLst>
                          </p:cTn>
                        </p:par>
                        <p:par>
                          <p:cTn id="34" fill="hold">
                            <p:stCondLst>
                              <p:cond delay="1950"/>
                            </p:stCondLst>
                            <p:childTnLst>
                              <p:par>
                                <p:cTn id="35" presetID="53" presetClass="entr" presetSubtype="16" fill="hold" grpId="0" nodeType="afterEffect">
                                  <p:stCondLst>
                                    <p:cond delay="100"/>
                                  </p:stCondLst>
                                  <p:childTnLst>
                                    <p:set>
                                      <p:cBhvr>
                                        <p:cTn id="36" dur="1" fill="hold">
                                          <p:stCondLst>
                                            <p:cond delay="0"/>
                                          </p:stCondLst>
                                        </p:cTn>
                                        <p:tgtEl>
                                          <p:spTgt spid="51"/>
                                        </p:tgtEl>
                                        <p:attrNameLst>
                                          <p:attrName>style.visibility</p:attrName>
                                        </p:attrNameLst>
                                      </p:cBhvr>
                                      <p:to>
                                        <p:strVal val="visible"/>
                                      </p:to>
                                    </p:set>
                                    <p:anim calcmode="lin" valueType="num">
                                      <p:cBhvr>
                                        <p:cTn id="37" dur="500" fill="hold"/>
                                        <p:tgtEl>
                                          <p:spTgt spid="51"/>
                                        </p:tgtEl>
                                        <p:attrNameLst>
                                          <p:attrName>ppt_w</p:attrName>
                                        </p:attrNameLst>
                                      </p:cBhvr>
                                      <p:tavLst>
                                        <p:tav tm="0">
                                          <p:val>
                                            <p:fltVal val="0"/>
                                          </p:val>
                                        </p:tav>
                                        <p:tav tm="100000">
                                          <p:val>
                                            <p:strVal val="#ppt_w"/>
                                          </p:val>
                                        </p:tav>
                                      </p:tavLst>
                                    </p:anim>
                                    <p:anim calcmode="lin" valueType="num">
                                      <p:cBhvr>
                                        <p:cTn id="38" dur="500" fill="hold"/>
                                        <p:tgtEl>
                                          <p:spTgt spid="51"/>
                                        </p:tgtEl>
                                        <p:attrNameLst>
                                          <p:attrName>ppt_h</p:attrName>
                                        </p:attrNameLst>
                                      </p:cBhvr>
                                      <p:tavLst>
                                        <p:tav tm="0">
                                          <p:val>
                                            <p:fltVal val="0"/>
                                          </p:val>
                                        </p:tav>
                                        <p:tav tm="100000">
                                          <p:val>
                                            <p:strVal val="#ppt_h"/>
                                          </p:val>
                                        </p:tav>
                                      </p:tavLst>
                                    </p:anim>
                                    <p:animEffect transition="in" filter="fade">
                                      <p:cBhvr>
                                        <p:cTn id="39" dur="500"/>
                                        <p:tgtEl>
                                          <p:spTgt spid="51"/>
                                        </p:tgtEl>
                                      </p:cBhvr>
                                    </p:animEffect>
                                  </p:childTnLst>
                                </p:cTn>
                              </p:par>
                            </p:childTnLst>
                          </p:cTn>
                        </p:par>
                        <p:par>
                          <p:cTn id="40" fill="hold">
                            <p:stCondLst>
                              <p:cond delay="2550"/>
                            </p:stCondLst>
                            <p:childTnLst>
                              <p:par>
                                <p:cTn id="41" presetID="1" presetClass="entr" presetSubtype="0" fill="hold" grpId="0" nodeType="after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childTnLst>
                          </p:cTn>
                        </p:par>
                        <p:par>
                          <p:cTn id="43" fill="hold">
                            <p:stCondLst>
                              <p:cond delay="2550"/>
                            </p:stCondLst>
                            <p:childTnLst>
                              <p:par>
                                <p:cTn id="44" presetID="53" presetClass="entr" presetSubtype="16" fill="hold" grpId="0" nodeType="afterEffect">
                                  <p:stCondLst>
                                    <p:cond delay="100"/>
                                  </p:stCondLst>
                                  <p:childTnLst>
                                    <p:set>
                                      <p:cBhvr>
                                        <p:cTn id="45" dur="1" fill="hold">
                                          <p:stCondLst>
                                            <p:cond delay="0"/>
                                          </p:stCondLst>
                                        </p:cTn>
                                        <p:tgtEl>
                                          <p:spTgt spid="52"/>
                                        </p:tgtEl>
                                        <p:attrNameLst>
                                          <p:attrName>style.visibility</p:attrName>
                                        </p:attrNameLst>
                                      </p:cBhvr>
                                      <p:to>
                                        <p:strVal val="visible"/>
                                      </p:to>
                                    </p:set>
                                    <p:anim calcmode="lin" valueType="num">
                                      <p:cBhvr>
                                        <p:cTn id="46" dur="500" fill="hold"/>
                                        <p:tgtEl>
                                          <p:spTgt spid="52"/>
                                        </p:tgtEl>
                                        <p:attrNameLst>
                                          <p:attrName>ppt_w</p:attrName>
                                        </p:attrNameLst>
                                      </p:cBhvr>
                                      <p:tavLst>
                                        <p:tav tm="0">
                                          <p:val>
                                            <p:fltVal val="0"/>
                                          </p:val>
                                        </p:tav>
                                        <p:tav tm="100000">
                                          <p:val>
                                            <p:strVal val="#ppt_w"/>
                                          </p:val>
                                        </p:tav>
                                      </p:tavLst>
                                    </p:anim>
                                    <p:anim calcmode="lin" valueType="num">
                                      <p:cBhvr>
                                        <p:cTn id="47" dur="500" fill="hold"/>
                                        <p:tgtEl>
                                          <p:spTgt spid="52"/>
                                        </p:tgtEl>
                                        <p:attrNameLst>
                                          <p:attrName>ppt_h</p:attrName>
                                        </p:attrNameLst>
                                      </p:cBhvr>
                                      <p:tavLst>
                                        <p:tav tm="0">
                                          <p:val>
                                            <p:fltVal val="0"/>
                                          </p:val>
                                        </p:tav>
                                        <p:tav tm="100000">
                                          <p:val>
                                            <p:strVal val="#ppt_h"/>
                                          </p:val>
                                        </p:tav>
                                      </p:tavLst>
                                    </p:anim>
                                    <p:animEffect transition="in" filter="fade">
                                      <p:cBhvr>
                                        <p:cTn id="48" dur="500"/>
                                        <p:tgtEl>
                                          <p:spTgt spid="52"/>
                                        </p:tgtEl>
                                      </p:cBhvr>
                                    </p:animEffect>
                                  </p:childTnLst>
                                </p:cTn>
                              </p:par>
                            </p:childTnLst>
                          </p:cTn>
                        </p:par>
                        <p:par>
                          <p:cTn id="49" fill="hold">
                            <p:stCondLst>
                              <p:cond delay="3150"/>
                            </p:stCondLst>
                            <p:childTnLst>
                              <p:par>
                                <p:cTn id="50" presetID="1" presetClass="entr" presetSubtype="0" fill="hold" grpId="0" nodeType="afterEffect">
                                  <p:stCondLst>
                                    <p:cond delay="0"/>
                                  </p:stCondLst>
                                  <p:childTnLst>
                                    <p:set>
                                      <p:cBhvr>
                                        <p:cTn id="51" dur="1" fill="hold">
                                          <p:stCondLst>
                                            <p:cond delay="0"/>
                                          </p:stCondLst>
                                        </p:cTn>
                                        <p:tgtEl>
                                          <p:spTgt spid="54"/>
                                        </p:tgtEl>
                                        <p:attrNameLst>
                                          <p:attrName>style.visibility</p:attrName>
                                        </p:attrNameLst>
                                      </p:cBhvr>
                                      <p:to>
                                        <p:strVal val="visible"/>
                                      </p:to>
                                    </p:set>
                                  </p:childTnLst>
                                </p:cTn>
                              </p:par>
                            </p:childTnLst>
                          </p:cTn>
                        </p:par>
                        <p:par>
                          <p:cTn id="52" fill="hold">
                            <p:stCondLst>
                              <p:cond delay="3150"/>
                            </p:stCondLst>
                            <p:childTnLst>
                              <p:par>
                                <p:cTn id="53" presetID="53" presetClass="entr" presetSubtype="16" fill="hold" grpId="0" nodeType="afterEffect">
                                  <p:stCondLst>
                                    <p:cond delay="100"/>
                                  </p:stCondLst>
                                  <p:childTnLst>
                                    <p:set>
                                      <p:cBhvr>
                                        <p:cTn id="54" dur="1" fill="hold">
                                          <p:stCondLst>
                                            <p:cond delay="0"/>
                                          </p:stCondLst>
                                        </p:cTn>
                                        <p:tgtEl>
                                          <p:spTgt spid="53"/>
                                        </p:tgtEl>
                                        <p:attrNameLst>
                                          <p:attrName>style.visibility</p:attrName>
                                        </p:attrNameLst>
                                      </p:cBhvr>
                                      <p:to>
                                        <p:strVal val="visible"/>
                                      </p:to>
                                    </p:set>
                                    <p:anim calcmode="lin" valueType="num">
                                      <p:cBhvr>
                                        <p:cTn id="55" dur="500" fill="hold"/>
                                        <p:tgtEl>
                                          <p:spTgt spid="53"/>
                                        </p:tgtEl>
                                        <p:attrNameLst>
                                          <p:attrName>ppt_w</p:attrName>
                                        </p:attrNameLst>
                                      </p:cBhvr>
                                      <p:tavLst>
                                        <p:tav tm="0">
                                          <p:val>
                                            <p:fltVal val="0"/>
                                          </p:val>
                                        </p:tav>
                                        <p:tav tm="100000">
                                          <p:val>
                                            <p:strVal val="#ppt_w"/>
                                          </p:val>
                                        </p:tav>
                                      </p:tavLst>
                                    </p:anim>
                                    <p:anim calcmode="lin" valueType="num">
                                      <p:cBhvr>
                                        <p:cTn id="56" dur="500" fill="hold"/>
                                        <p:tgtEl>
                                          <p:spTgt spid="53"/>
                                        </p:tgtEl>
                                        <p:attrNameLst>
                                          <p:attrName>ppt_h</p:attrName>
                                        </p:attrNameLst>
                                      </p:cBhvr>
                                      <p:tavLst>
                                        <p:tav tm="0">
                                          <p:val>
                                            <p:fltVal val="0"/>
                                          </p:val>
                                        </p:tav>
                                        <p:tav tm="100000">
                                          <p:val>
                                            <p:strVal val="#ppt_h"/>
                                          </p:val>
                                        </p:tav>
                                      </p:tavLst>
                                    </p:anim>
                                    <p:animEffect transition="in" filter="fade">
                                      <p:cBhvr>
                                        <p:cTn id="57" dur="500"/>
                                        <p:tgtEl>
                                          <p:spTgt spid="53"/>
                                        </p:tgtEl>
                                      </p:cBhvr>
                                    </p:animEffect>
                                  </p:childTnLst>
                                </p:cTn>
                              </p:par>
                            </p:childTnLst>
                          </p:cTn>
                        </p:par>
                        <p:par>
                          <p:cTn id="58" fill="hold">
                            <p:stCondLst>
                              <p:cond delay="3750"/>
                            </p:stCondLst>
                            <p:childTnLst>
                              <p:par>
                                <p:cTn id="59" presetID="1" presetClass="entr" presetSubtype="0" fill="hold" grpId="0" nodeType="afterEffect">
                                  <p:stCondLst>
                                    <p:cond delay="0"/>
                                  </p:stCondLst>
                                  <p:childTnLst>
                                    <p:set>
                                      <p:cBhvr>
                                        <p:cTn id="60" dur="1" fill="hold">
                                          <p:stCondLst>
                                            <p:cond delay="0"/>
                                          </p:stCondLst>
                                        </p:cTn>
                                        <p:tgtEl>
                                          <p:spTgt spid="73"/>
                                        </p:tgtEl>
                                        <p:attrNameLst>
                                          <p:attrName>style.visibility</p:attrName>
                                        </p:attrNameLst>
                                      </p:cBhvr>
                                      <p:to>
                                        <p:strVal val="visible"/>
                                      </p:to>
                                    </p:set>
                                  </p:childTnLst>
                                </p:cTn>
                              </p:par>
                            </p:childTnLst>
                          </p:cTn>
                        </p:par>
                        <p:par>
                          <p:cTn id="61" fill="hold">
                            <p:stCondLst>
                              <p:cond delay="3750"/>
                            </p:stCondLst>
                            <p:childTnLst>
                              <p:par>
                                <p:cTn id="62" presetID="53" presetClass="entr" presetSubtype="16" fill="hold" grpId="0" nodeType="after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p:cTn id="64" dur="500" fill="hold"/>
                                        <p:tgtEl>
                                          <p:spTgt spid="23"/>
                                        </p:tgtEl>
                                        <p:attrNameLst>
                                          <p:attrName>ppt_w</p:attrName>
                                        </p:attrNameLst>
                                      </p:cBhvr>
                                      <p:tavLst>
                                        <p:tav tm="0">
                                          <p:val>
                                            <p:fltVal val="0"/>
                                          </p:val>
                                        </p:tav>
                                        <p:tav tm="100000">
                                          <p:val>
                                            <p:strVal val="#ppt_w"/>
                                          </p:val>
                                        </p:tav>
                                      </p:tavLst>
                                    </p:anim>
                                    <p:anim calcmode="lin" valueType="num">
                                      <p:cBhvr>
                                        <p:cTn id="65" dur="500" fill="hold"/>
                                        <p:tgtEl>
                                          <p:spTgt spid="23"/>
                                        </p:tgtEl>
                                        <p:attrNameLst>
                                          <p:attrName>ppt_h</p:attrName>
                                        </p:attrNameLst>
                                      </p:cBhvr>
                                      <p:tavLst>
                                        <p:tav tm="0">
                                          <p:val>
                                            <p:fltVal val="0"/>
                                          </p:val>
                                        </p:tav>
                                        <p:tav tm="100000">
                                          <p:val>
                                            <p:strVal val="#ppt_h"/>
                                          </p:val>
                                        </p:tav>
                                      </p:tavLst>
                                    </p:anim>
                                    <p:animEffect transition="in" filter="fade">
                                      <p:cBhvr>
                                        <p:cTn id="66" dur="500"/>
                                        <p:tgtEl>
                                          <p:spTgt spid="23"/>
                                        </p:tgtEl>
                                      </p:cBhvr>
                                    </p:animEffect>
                                  </p:childTnLst>
                                </p:cTn>
                              </p:par>
                            </p:childTnLst>
                          </p:cTn>
                        </p:par>
                        <p:par>
                          <p:cTn id="67" fill="hold">
                            <p:stCondLst>
                              <p:cond delay="4250"/>
                            </p:stCondLst>
                            <p:childTnLst>
                              <p:par>
                                <p:cTn id="68" presetID="1" presetClass="entr" presetSubtype="0" fill="hold" grpId="0" nodeType="afterEffect">
                                  <p:stCondLst>
                                    <p:cond delay="0"/>
                                  </p:stCondLst>
                                  <p:childTnLst>
                                    <p:set>
                                      <p:cBhvr>
                                        <p:cTn id="69" dur="1" fill="hold">
                                          <p:stCondLst>
                                            <p:cond delay="0"/>
                                          </p:stCondLst>
                                        </p:cTn>
                                        <p:tgtEl>
                                          <p:spTgt spid="74"/>
                                        </p:tgtEl>
                                        <p:attrNameLst>
                                          <p:attrName>style.visibility</p:attrName>
                                        </p:attrNameLst>
                                      </p:cBhvr>
                                      <p:to>
                                        <p:strVal val="visible"/>
                                      </p:to>
                                    </p:set>
                                  </p:childTnLst>
                                </p:cTn>
                              </p:par>
                            </p:childTnLst>
                          </p:cTn>
                        </p:par>
                        <p:par>
                          <p:cTn id="70" fill="hold">
                            <p:stCondLst>
                              <p:cond delay="4250"/>
                            </p:stCondLst>
                            <p:childTnLst>
                              <p:par>
                                <p:cTn id="71" presetID="53" presetClass="entr" presetSubtype="16" fill="hold" grpId="0" nodeType="afterEffect">
                                  <p:stCondLst>
                                    <p:cond delay="0"/>
                                  </p:stCondLst>
                                  <p:childTnLst>
                                    <p:set>
                                      <p:cBhvr>
                                        <p:cTn id="72" dur="1" fill="hold">
                                          <p:stCondLst>
                                            <p:cond delay="0"/>
                                          </p:stCondLst>
                                        </p:cTn>
                                        <p:tgtEl>
                                          <p:spTgt spid="65"/>
                                        </p:tgtEl>
                                        <p:attrNameLst>
                                          <p:attrName>style.visibility</p:attrName>
                                        </p:attrNameLst>
                                      </p:cBhvr>
                                      <p:to>
                                        <p:strVal val="visible"/>
                                      </p:to>
                                    </p:set>
                                    <p:anim calcmode="lin" valueType="num">
                                      <p:cBhvr>
                                        <p:cTn id="73" dur="500" fill="hold"/>
                                        <p:tgtEl>
                                          <p:spTgt spid="65"/>
                                        </p:tgtEl>
                                        <p:attrNameLst>
                                          <p:attrName>ppt_w</p:attrName>
                                        </p:attrNameLst>
                                      </p:cBhvr>
                                      <p:tavLst>
                                        <p:tav tm="0">
                                          <p:val>
                                            <p:fltVal val="0"/>
                                          </p:val>
                                        </p:tav>
                                        <p:tav tm="100000">
                                          <p:val>
                                            <p:strVal val="#ppt_w"/>
                                          </p:val>
                                        </p:tav>
                                      </p:tavLst>
                                    </p:anim>
                                    <p:anim calcmode="lin" valueType="num">
                                      <p:cBhvr>
                                        <p:cTn id="74" dur="500" fill="hold"/>
                                        <p:tgtEl>
                                          <p:spTgt spid="65"/>
                                        </p:tgtEl>
                                        <p:attrNameLst>
                                          <p:attrName>ppt_h</p:attrName>
                                        </p:attrNameLst>
                                      </p:cBhvr>
                                      <p:tavLst>
                                        <p:tav tm="0">
                                          <p:val>
                                            <p:fltVal val="0"/>
                                          </p:val>
                                        </p:tav>
                                        <p:tav tm="100000">
                                          <p:val>
                                            <p:strVal val="#ppt_h"/>
                                          </p:val>
                                        </p:tav>
                                      </p:tavLst>
                                    </p:anim>
                                    <p:animEffect transition="in" filter="fade">
                                      <p:cBhvr>
                                        <p:cTn id="75" dur="500"/>
                                        <p:tgtEl>
                                          <p:spTgt spid="65"/>
                                        </p:tgtEl>
                                      </p:cBhvr>
                                    </p:animEffect>
                                  </p:childTnLst>
                                </p:cTn>
                              </p:par>
                            </p:childTnLst>
                          </p:cTn>
                        </p:par>
                        <p:par>
                          <p:cTn id="76" fill="hold">
                            <p:stCondLst>
                              <p:cond delay="4750"/>
                            </p:stCondLst>
                            <p:childTnLst>
                              <p:par>
                                <p:cTn id="77" presetID="2" presetClass="entr" presetSubtype="4" fill="hold" grpId="0" nodeType="afterEffect">
                                  <p:stCondLst>
                                    <p:cond delay="0"/>
                                  </p:stCondLst>
                                  <p:childTnLst>
                                    <p:set>
                                      <p:cBhvr>
                                        <p:cTn id="78" dur="1" fill="hold">
                                          <p:stCondLst>
                                            <p:cond delay="0"/>
                                          </p:stCondLst>
                                        </p:cTn>
                                        <p:tgtEl>
                                          <p:spTgt spid="6"/>
                                        </p:tgtEl>
                                        <p:attrNameLst>
                                          <p:attrName>style.visibility</p:attrName>
                                        </p:attrNameLst>
                                      </p:cBhvr>
                                      <p:to>
                                        <p:strVal val="visible"/>
                                      </p:to>
                                    </p:set>
                                    <p:anim calcmode="lin" valueType="num">
                                      <p:cBhvr additive="base">
                                        <p:cTn id="79" dur="500" fill="hold"/>
                                        <p:tgtEl>
                                          <p:spTgt spid="6"/>
                                        </p:tgtEl>
                                        <p:attrNameLst>
                                          <p:attrName>ppt_x</p:attrName>
                                        </p:attrNameLst>
                                      </p:cBhvr>
                                      <p:tavLst>
                                        <p:tav tm="0">
                                          <p:val>
                                            <p:strVal val="#ppt_x"/>
                                          </p:val>
                                        </p:tav>
                                        <p:tav tm="100000">
                                          <p:val>
                                            <p:strVal val="#ppt_x"/>
                                          </p:val>
                                        </p:tav>
                                      </p:tavLst>
                                    </p:anim>
                                    <p:anim calcmode="lin" valueType="num">
                                      <p:cBhvr additive="base">
                                        <p:cTn id="8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49" grpId="0" animBg="1"/>
      <p:bldP spid="50" grpId="0" animBg="1"/>
      <p:bldP spid="51" grpId="0" animBg="1"/>
      <p:bldP spid="52" grpId="0" animBg="1"/>
      <p:bldP spid="53" grpId="0" animBg="1"/>
      <p:bldP spid="65" grpId="0" animBg="1"/>
      <p:bldP spid="54" grpId="0"/>
      <p:bldP spid="55" grpId="0"/>
      <p:bldP spid="56" grpId="0"/>
      <p:bldP spid="64" grpId="0"/>
      <p:bldP spid="72" grpId="0"/>
      <p:bldP spid="73" grpId="0"/>
      <p:bldP spid="74" grpId="0"/>
      <p:bldP spid="7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CAB840-B6C6-28C3-D845-2424E4B05EB5}"/>
              </a:ext>
            </a:extLst>
          </p:cNvPr>
          <p:cNvSpPr>
            <a:spLocks noGrp="1"/>
          </p:cNvSpPr>
          <p:nvPr>
            <p:ph type="sldNum" sz="quarter" idx="10"/>
          </p:nvPr>
        </p:nvSpPr>
        <p:spPr/>
        <p:txBody>
          <a:bodyPr/>
          <a:lstStyle/>
          <a:p>
            <a:pPr>
              <a:defRPr/>
            </a:pPr>
            <a:fld id="{D68E8870-17DE-45C4-A8DD-7644B2422933}" type="slidenum">
              <a:rPr lang="en-US" smtClean="0"/>
              <a:pPr>
                <a:defRPr/>
              </a:pPr>
              <a:t>3</a:t>
            </a:fld>
            <a:endParaRPr lang="en-US"/>
          </a:p>
        </p:txBody>
      </p:sp>
      <p:sp>
        <p:nvSpPr>
          <p:cNvPr id="3" name="Title 2">
            <a:extLst>
              <a:ext uri="{FF2B5EF4-FFF2-40B4-BE49-F238E27FC236}">
                <a16:creationId xmlns:a16="http://schemas.microsoft.com/office/drawing/2014/main" id="{A2D3F3F4-29B5-2A4A-B1AD-294DF3F5EAB7}"/>
              </a:ext>
            </a:extLst>
          </p:cNvPr>
          <p:cNvSpPr>
            <a:spLocks noGrp="1"/>
          </p:cNvSpPr>
          <p:nvPr>
            <p:ph type="title"/>
          </p:nvPr>
        </p:nvSpPr>
        <p:spPr/>
        <p:txBody>
          <a:bodyPr/>
          <a:lstStyle/>
          <a:p>
            <a:r>
              <a:rPr lang="en-US" dirty="0"/>
              <a:t>Caveat</a:t>
            </a:r>
          </a:p>
        </p:txBody>
      </p:sp>
      <p:sp>
        <p:nvSpPr>
          <p:cNvPr id="4" name="Content Placeholder 3">
            <a:extLst>
              <a:ext uri="{FF2B5EF4-FFF2-40B4-BE49-F238E27FC236}">
                <a16:creationId xmlns:a16="http://schemas.microsoft.com/office/drawing/2014/main" id="{99F63CEE-893F-6AD1-8682-FE94C8A789EC}"/>
              </a:ext>
            </a:extLst>
          </p:cNvPr>
          <p:cNvSpPr>
            <a:spLocks noGrp="1"/>
          </p:cNvSpPr>
          <p:nvPr>
            <p:ph sz="quarter" idx="11"/>
          </p:nvPr>
        </p:nvSpPr>
        <p:spPr/>
        <p:txBody>
          <a:bodyPr/>
          <a:lstStyle/>
          <a:p>
            <a:r>
              <a:rPr lang="en-US" dirty="0"/>
              <a:t>This is intended to be a high-level tutorial that stay out of the detailed weeds</a:t>
            </a:r>
          </a:p>
          <a:p>
            <a:r>
              <a:rPr lang="en-US" dirty="0"/>
              <a:t>This necessarily means things will be simplified, and sometimes over-simplified</a:t>
            </a:r>
          </a:p>
          <a:p>
            <a:endParaRPr lang="en-US" dirty="0"/>
          </a:p>
          <a:p>
            <a:endParaRPr lang="en-US" dirty="0"/>
          </a:p>
          <a:p>
            <a:r>
              <a:rPr lang="en-US" dirty="0"/>
              <a:t>I will try to call out areas where things are being over-simplified in a potentially confusing way</a:t>
            </a:r>
          </a:p>
        </p:txBody>
      </p:sp>
      <p:sp>
        <p:nvSpPr>
          <p:cNvPr id="5" name="Star: 5 Points 4">
            <a:extLst>
              <a:ext uri="{FF2B5EF4-FFF2-40B4-BE49-F238E27FC236}">
                <a16:creationId xmlns:a16="http://schemas.microsoft.com/office/drawing/2014/main" id="{5529673A-15F6-59EF-D26B-EB371AE6ED13}"/>
              </a:ext>
            </a:extLst>
          </p:cNvPr>
          <p:cNvSpPr/>
          <p:nvPr/>
        </p:nvSpPr>
        <p:spPr bwMode="auto">
          <a:xfrm>
            <a:off x="7741341" y="4030384"/>
            <a:ext cx="1675487" cy="1527650"/>
          </a:xfrm>
          <a:prstGeom prst="star5">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b"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a:ln>
                  <a:noFill/>
                </a:ln>
                <a:solidFill>
                  <a:schemeClr val="tx1"/>
                </a:solidFill>
                <a:effectLst/>
                <a:latin typeface="Tahoma" charset="0"/>
              </a:rPr>
              <a:t>!</a:t>
            </a:r>
          </a:p>
        </p:txBody>
      </p:sp>
    </p:spTree>
    <p:extLst>
      <p:ext uri="{BB962C8B-B14F-4D97-AF65-F5344CB8AC3E}">
        <p14:creationId xmlns:p14="http://schemas.microsoft.com/office/powerpoint/2010/main" val="359233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wipe(down)">
                                      <p:cBhvr>
                                        <p:cTn id="17" dur="500"/>
                                        <p:tgtEl>
                                          <p:spTgt spid="4">
                                            <p:txEl>
                                              <p:pRg st="4" end="4"/>
                                            </p:txEl>
                                          </p:spTgt>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213FB02-1D39-CC6C-982C-F286B3DAD1ED}"/>
              </a:ext>
            </a:extLst>
          </p:cNvPr>
          <p:cNvSpPr txBox="1"/>
          <p:nvPr/>
        </p:nvSpPr>
        <p:spPr>
          <a:xfrm>
            <a:off x="5970743" y="1637916"/>
            <a:ext cx="364202" cy="523220"/>
          </a:xfrm>
          <a:prstGeom prst="rect">
            <a:avLst/>
          </a:prstGeom>
          <a:noFill/>
        </p:spPr>
        <p:txBody>
          <a:bodyPr wrap="none" rtlCol="0">
            <a:spAutoFit/>
          </a:bodyPr>
          <a:lstStyle/>
          <a:p>
            <a:r>
              <a:rPr lang="en-US" sz="2800"/>
              <a:t>_</a:t>
            </a:r>
          </a:p>
        </p:txBody>
      </p:sp>
      <p:sp>
        <p:nvSpPr>
          <p:cNvPr id="10" name="TextBox 9">
            <a:extLst>
              <a:ext uri="{FF2B5EF4-FFF2-40B4-BE49-F238E27FC236}">
                <a16:creationId xmlns:a16="http://schemas.microsoft.com/office/drawing/2014/main" id="{DB44F611-3FA0-7209-EC0C-1541AF643ACE}"/>
              </a:ext>
            </a:extLst>
          </p:cNvPr>
          <p:cNvSpPr txBox="1"/>
          <p:nvPr/>
        </p:nvSpPr>
        <p:spPr>
          <a:xfrm>
            <a:off x="4321234" y="3965200"/>
            <a:ext cx="364202" cy="523220"/>
          </a:xfrm>
          <a:prstGeom prst="rect">
            <a:avLst/>
          </a:prstGeom>
          <a:noFill/>
        </p:spPr>
        <p:txBody>
          <a:bodyPr wrap="none" rtlCol="0">
            <a:spAutoFit/>
          </a:bodyPr>
          <a:lstStyle/>
          <a:p>
            <a:r>
              <a:rPr lang="en-US" sz="2800"/>
              <a:t>+</a:t>
            </a:r>
          </a:p>
        </p:txBody>
      </p:sp>
      <p:sp>
        <p:nvSpPr>
          <p:cNvPr id="11" name="TextBox 10">
            <a:extLst>
              <a:ext uri="{FF2B5EF4-FFF2-40B4-BE49-F238E27FC236}">
                <a16:creationId xmlns:a16="http://schemas.microsoft.com/office/drawing/2014/main" id="{1F9A8EE2-BFAB-3ADE-45A6-8B52F3113A60}"/>
              </a:ext>
            </a:extLst>
          </p:cNvPr>
          <p:cNvSpPr txBox="1"/>
          <p:nvPr/>
        </p:nvSpPr>
        <p:spPr>
          <a:xfrm>
            <a:off x="4455221" y="2381858"/>
            <a:ext cx="364202" cy="523220"/>
          </a:xfrm>
          <a:prstGeom prst="rect">
            <a:avLst/>
          </a:prstGeom>
          <a:noFill/>
        </p:spPr>
        <p:txBody>
          <a:bodyPr wrap="none" rtlCol="0">
            <a:spAutoFit/>
          </a:bodyPr>
          <a:lstStyle/>
          <a:p>
            <a:r>
              <a:rPr lang="en-US" sz="2800"/>
              <a:t>+</a:t>
            </a:r>
          </a:p>
        </p:txBody>
      </p:sp>
      <p:sp>
        <p:nvSpPr>
          <p:cNvPr id="12" name="TextBox 11">
            <a:extLst>
              <a:ext uri="{FF2B5EF4-FFF2-40B4-BE49-F238E27FC236}">
                <a16:creationId xmlns:a16="http://schemas.microsoft.com/office/drawing/2014/main" id="{15950882-51D3-10FC-0448-5F9568664119}"/>
              </a:ext>
            </a:extLst>
          </p:cNvPr>
          <p:cNvSpPr txBox="1"/>
          <p:nvPr/>
        </p:nvSpPr>
        <p:spPr>
          <a:xfrm>
            <a:off x="5835793" y="2494126"/>
            <a:ext cx="364202" cy="523220"/>
          </a:xfrm>
          <a:prstGeom prst="rect">
            <a:avLst/>
          </a:prstGeom>
          <a:noFill/>
        </p:spPr>
        <p:txBody>
          <a:bodyPr wrap="none" rtlCol="0">
            <a:spAutoFit/>
          </a:bodyPr>
          <a:lstStyle/>
          <a:p>
            <a:r>
              <a:rPr lang="en-US" sz="2800"/>
              <a:t>+</a:t>
            </a:r>
          </a:p>
        </p:txBody>
      </p:sp>
      <p:sp>
        <p:nvSpPr>
          <p:cNvPr id="13" name="TextBox 12">
            <a:extLst>
              <a:ext uri="{FF2B5EF4-FFF2-40B4-BE49-F238E27FC236}">
                <a16:creationId xmlns:a16="http://schemas.microsoft.com/office/drawing/2014/main" id="{B84C93B7-D879-7040-B650-13DEBB019B22}"/>
              </a:ext>
            </a:extLst>
          </p:cNvPr>
          <p:cNvSpPr txBox="1"/>
          <p:nvPr/>
        </p:nvSpPr>
        <p:spPr>
          <a:xfrm>
            <a:off x="4895623" y="2383396"/>
            <a:ext cx="364202" cy="523220"/>
          </a:xfrm>
          <a:prstGeom prst="rect">
            <a:avLst/>
          </a:prstGeom>
          <a:noFill/>
        </p:spPr>
        <p:txBody>
          <a:bodyPr wrap="none" rtlCol="0">
            <a:spAutoFit/>
          </a:bodyPr>
          <a:lstStyle/>
          <a:p>
            <a:r>
              <a:rPr lang="en-US" sz="2800"/>
              <a:t>+</a:t>
            </a:r>
          </a:p>
        </p:txBody>
      </p:sp>
      <p:sp>
        <p:nvSpPr>
          <p:cNvPr id="14" name="TextBox 13">
            <a:extLst>
              <a:ext uri="{FF2B5EF4-FFF2-40B4-BE49-F238E27FC236}">
                <a16:creationId xmlns:a16="http://schemas.microsoft.com/office/drawing/2014/main" id="{C6BDDD50-63E2-2150-D17C-747DC8EBA580}"/>
              </a:ext>
            </a:extLst>
          </p:cNvPr>
          <p:cNvSpPr txBox="1"/>
          <p:nvPr/>
        </p:nvSpPr>
        <p:spPr>
          <a:xfrm>
            <a:off x="3886568" y="3680772"/>
            <a:ext cx="364202" cy="523220"/>
          </a:xfrm>
          <a:prstGeom prst="rect">
            <a:avLst/>
          </a:prstGeom>
          <a:noFill/>
        </p:spPr>
        <p:txBody>
          <a:bodyPr wrap="none" rtlCol="0">
            <a:spAutoFit/>
          </a:bodyPr>
          <a:lstStyle/>
          <a:p>
            <a:r>
              <a:rPr lang="en-US" sz="2800"/>
              <a:t>+</a:t>
            </a:r>
          </a:p>
        </p:txBody>
      </p:sp>
      <p:sp>
        <p:nvSpPr>
          <p:cNvPr id="15" name="TextBox 14">
            <a:extLst>
              <a:ext uri="{FF2B5EF4-FFF2-40B4-BE49-F238E27FC236}">
                <a16:creationId xmlns:a16="http://schemas.microsoft.com/office/drawing/2014/main" id="{AFF119E4-FA45-FFB9-0821-65B4E851997D}"/>
              </a:ext>
            </a:extLst>
          </p:cNvPr>
          <p:cNvSpPr txBox="1"/>
          <p:nvPr/>
        </p:nvSpPr>
        <p:spPr>
          <a:xfrm>
            <a:off x="3804632" y="4083894"/>
            <a:ext cx="364202" cy="523220"/>
          </a:xfrm>
          <a:prstGeom prst="rect">
            <a:avLst/>
          </a:prstGeom>
          <a:noFill/>
        </p:spPr>
        <p:txBody>
          <a:bodyPr wrap="none" rtlCol="0">
            <a:spAutoFit/>
          </a:bodyPr>
          <a:lstStyle/>
          <a:p>
            <a:r>
              <a:rPr lang="en-US" sz="2800"/>
              <a:t>+</a:t>
            </a:r>
          </a:p>
        </p:txBody>
      </p:sp>
      <p:sp>
        <p:nvSpPr>
          <p:cNvPr id="16" name="TextBox 15">
            <a:extLst>
              <a:ext uri="{FF2B5EF4-FFF2-40B4-BE49-F238E27FC236}">
                <a16:creationId xmlns:a16="http://schemas.microsoft.com/office/drawing/2014/main" id="{0F794A99-F856-128B-1D1F-70FBAC0AB936}"/>
              </a:ext>
            </a:extLst>
          </p:cNvPr>
          <p:cNvSpPr txBox="1"/>
          <p:nvPr/>
        </p:nvSpPr>
        <p:spPr>
          <a:xfrm>
            <a:off x="3789475" y="3040620"/>
            <a:ext cx="364202" cy="523220"/>
          </a:xfrm>
          <a:prstGeom prst="rect">
            <a:avLst/>
          </a:prstGeom>
          <a:noFill/>
        </p:spPr>
        <p:txBody>
          <a:bodyPr wrap="none" rtlCol="0">
            <a:spAutoFit/>
          </a:bodyPr>
          <a:lstStyle/>
          <a:p>
            <a:r>
              <a:rPr lang="en-US" sz="2800"/>
              <a:t>+</a:t>
            </a:r>
          </a:p>
        </p:txBody>
      </p:sp>
      <p:sp>
        <p:nvSpPr>
          <p:cNvPr id="17" name="TextBox 16">
            <a:extLst>
              <a:ext uri="{FF2B5EF4-FFF2-40B4-BE49-F238E27FC236}">
                <a16:creationId xmlns:a16="http://schemas.microsoft.com/office/drawing/2014/main" id="{0097B245-239E-4047-4F8F-0EF518DC9237}"/>
              </a:ext>
            </a:extLst>
          </p:cNvPr>
          <p:cNvSpPr txBox="1"/>
          <p:nvPr/>
        </p:nvSpPr>
        <p:spPr>
          <a:xfrm>
            <a:off x="3886568" y="2400468"/>
            <a:ext cx="364202" cy="523220"/>
          </a:xfrm>
          <a:prstGeom prst="rect">
            <a:avLst/>
          </a:prstGeom>
          <a:noFill/>
        </p:spPr>
        <p:txBody>
          <a:bodyPr wrap="none" rtlCol="0">
            <a:spAutoFit/>
          </a:bodyPr>
          <a:lstStyle/>
          <a:p>
            <a:r>
              <a:rPr lang="en-US" sz="2800"/>
              <a:t>+</a:t>
            </a:r>
          </a:p>
        </p:txBody>
      </p:sp>
      <p:sp>
        <p:nvSpPr>
          <p:cNvPr id="18" name="TextBox 17">
            <a:extLst>
              <a:ext uri="{FF2B5EF4-FFF2-40B4-BE49-F238E27FC236}">
                <a16:creationId xmlns:a16="http://schemas.microsoft.com/office/drawing/2014/main" id="{7FF25576-1D85-E817-1BF9-EA2B437C46F1}"/>
              </a:ext>
            </a:extLst>
          </p:cNvPr>
          <p:cNvSpPr txBox="1"/>
          <p:nvPr/>
        </p:nvSpPr>
        <p:spPr>
          <a:xfrm>
            <a:off x="6759677" y="2415216"/>
            <a:ext cx="364202" cy="523220"/>
          </a:xfrm>
          <a:prstGeom prst="rect">
            <a:avLst/>
          </a:prstGeom>
          <a:noFill/>
        </p:spPr>
        <p:txBody>
          <a:bodyPr wrap="none" rtlCol="0">
            <a:spAutoFit/>
          </a:bodyPr>
          <a:lstStyle/>
          <a:p>
            <a:r>
              <a:rPr lang="en-US" sz="2800"/>
              <a:t>+</a:t>
            </a:r>
          </a:p>
        </p:txBody>
      </p:sp>
      <p:sp>
        <p:nvSpPr>
          <p:cNvPr id="19" name="TextBox 18">
            <a:extLst>
              <a:ext uri="{FF2B5EF4-FFF2-40B4-BE49-F238E27FC236}">
                <a16:creationId xmlns:a16="http://schemas.microsoft.com/office/drawing/2014/main" id="{2F2B3C82-8675-4BFA-AC3C-A2B617DDAF1A}"/>
              </a:ext>
            </a:extLst>
          </p:cNvPr>
          <p:cNvSpPr txBox="1"/>
          <p:nvPr/>
        </p:nvSpPr>
        <p:spPr>
          <a:xfrm>
            <a:off x="6152844" y="2814478"/>
            <a:ext cx="364202" cy="523220"/>
          </a:xfrm>
          <a:prstGeom prst="rect">
            <a:avLst/>
          </a:prstGeom>
          <a:noFill/>
        </p:spPr>
        <p:txBody>
          <a:bodyPr wrap="none" rtlCol="0">
            <a:spAutoFit/>
          </a:bodyPr>
          <a:lstStyle/>
          <a:p>
            <a:r>
              <a:rPr lang="en-US" sz="2800"/>
              <a:t>+</a:t>
            </a:r>
          </a:p>
        </p:txBody>
      </p:sp>
      <p:sp>
        <p:nvSpPr>
          <p:cNvPr id="20" name="TextBox 19">
            <a:extLst>
              <a:ext uri="{FF2B5EF4-FFF2-40B4-BE49-F238E27FC236}">
                <a16:creationId xmlns:a16="http://schemas.microsoft.com/office/drawing/2014/main" id="{57A9E642-69A9-D227-4619-8F6D4C4D702F}"/>
              </a:ext>
            </a:extLst>
          </p:cNvPr>
          <p:cNvSpPr txBox="1"/>
          <p:nvPr/>
        </p:nvSpPr>
        <p:spPr>
          <a:xfrm>
            <a:off x="5728087" y="4272458"/>
            <a:ext cx="364202" cy="523220"/>
          </a:xfrm>
          <a:prstGeom prst="rect">
            <a:avLst/>
          </a:prstGeom>
          <a:noFill/>
        </p:spPr>
        <p:txBody>
          <a:bodyPr wrap="none" rtlCol="0">
            <a:spAutoFit/>
          </a:bodyPr>
          <a:lstStyle/>
          <a:p>
            <a:r>
              <a:rPr lang="en-US" sz="2800"/>
              <a:t>+</a:t>
            </a:r>
          </a:p>
        </p:txBody>
      </p:sp>
      <p:sp>
        <p:nvSpPr>
          <p:cNvPr id="21" name="TextBox 20">
            <a:extLst>
              <a:ext uri="{FF2B5EF4-FFF2-40B4-BE49-F238E27FC236}">
                <a16:creationId xmlns:a16="http://schemas.microsoft.com/office/drawing/2014/main" id="{E44E943E-043A-F349-4EFF-9E8ED7C0094E}"/>
              </a:ext>
            </a:extLst>
          </p:cNvPr>
          <p:cNvSpPr txBox="1"/>
          <p:nvPr/>
        </p:nvSpPr>
        <p:spPr>
          <a:xfrm>
            <a:off x="5399712" y="3745861"/>
            <a:ext cx="364202" cy="523220"/>
          </a:xfrm>
          <a:prstGeom prst="rect">
            <a:avLst/>
          </a:prstGeom>
          <a:noFill/>
        </p:spPr>
        <p:txBody>
          <a:bodyPr wrap="none" rtlCol="0">
            <a:spAutoFit/>
          </a:bodyPr>
          <a:lstStyle/>
          <a:p>
            <a:r>
              <a:rPr lang="en-US" sz="2800"/>
              <a:t>+</a:t>
            </a:r>
          </a:p>
        </p:txBody>
      </p:sp>
      <p:sp>
        <p:nvSpPr>
          <p:cNvPr id="25" name="TextBox 24">
            <a:extLst>
              <a:ext uri="{FF2B5EF4-FFF2-40B4-BE49-F238E27FC236}">
                <a16:creationId xmlns:a16="http://schemas.microsoft.com/office/drawing/2014/main" id="{11C45496-2ABF-C577-AE01-2ED231096D1E}"/>
              </a:ext>
            </a:extLst>
          </p:cNvPr>
          <p:cNvSpPr txBox="1"/>
          <p:nvPr/>
        </p:nvSpPr>
        <p:spPr>
          <a:xfrm>
            <a:off x="4745991" y="3129110"/>
            <a:ext cx="364202" cy="523220"/>
          </a:xfrm>
          <a:prstGeom prst="rect">
            <a:avLst/>
          </a:prstGeom>
          <a:noFill/>
        </p:spPr>
        <p:txBody>
          <a:bodyPr wrap="none" rtlCol="0">
            <a:spAutoFit/>
          </a:bodyPr>
          <a:lstStyle/>
          <a:p>
            <a:r>
              <a:rPr lang="en-US" sz="2800"/>
              <a:t>+</a:t>
            </a:r>
          </a:p>
        </p:txBody>
      </p:sp>
      <p:sp>
        <p:nvSpPr>
          <p:cNvPr id="26" name="TextBox 25">
            <a:extLst>
              <a:ext uri="{FF2B5EF4-FFF2-40B4-BE49-F238E27FC236}">
                <a16:creationId xmlns:a16="http://schemas.microsoft.com/office/drawing/2014/main" id="{B711EAB9-4C1D-3149-3C23-0AADED3BAA62}"/>
              </a:ext>
            </a:extLst>
          </p:cNvPr>
          <p:cNvSpPr txBox="1"/>
          <p:nvPr/>
        </p:nvSpPr>
        <p:spPr>
          <a:xfrm>
            <a:off x="3223731" y="1548922"/>
            <a:ext cx="364202" cy="523220"/>
          </a:xfrm>
          <a:prstGeom prst="rect">
            <a:avLst/>
          </a:prstGeom>
          <a:noFill/>
        </p:spPr>
        <p:txBody>
          <a:bodyPr wrap="none" rtlCol="0">
            <a:spAutoFit/>
          </a:bodyPr>
          <a:lstStyle/>
          <a:p>
            <a:r>
              <a:rPr lang="en-US" sz="2800"/>
              <a:t>_</a:t>
            </a:r>
          </a:p>
        </p:txBody>
      </p:sp>
      <p:sp>
        <p:nvSpPr>
          <p:cNvPr id="27" name="TextBox 26">
            <a:extLst>
              <a:ext uri="{FF2B5EF4-FFF2-40B4-BE49-F238E27FC236}">
                <a16:creationId xmlns:a16="http://schemas.microsoft.com/office/drawing/2014/main" id="{E3499C49-6FDA-01C6-0A52-E016C671C424}"/>
              </a:ext>
            </a:extLst>
          </p:cNvPr>
          <p:cNvSpPr txBox="1"/>
          <p:nvPr/>
        </p:nvSpPr>
        <p:spPr>
          <a:xfrm>
            <a:off x="3634432" y="5456517"/>
            <a:ext cx="364202" cy="523220"/>
          </a:xfrm>
          <a:prstGeom prst="rect">
            <a:avLst/>
          </a:prstGeom>
          <a:noFill/>
        </p:spPr>
        <p:txBody>
          <a:bodyPr wrap="none" rtlCol="0">
            <a:spAutoFit/>
          </a:bodyPr>
          <a:lstStyle/>
          <a:p>
            <a:r>
              <a:rPr lang="en-US" sz="2800"/>
              <a:t>_</a:t>
            </a:r>
          </a:p>
        </p:txBody>
      </p:sp>
      <p:sp>
        <p:nvSpPr>
          <p:cNvPr id="28" name="TextBox 27">
            <a:extLst>
              <a:ext uri="{FF2B5EF4-FFF2-40B4-BE49-F238E27FC236}">
                <a16:creationId xmlns:a16="http://schemas.microsoft.com/office/drawing/2014/main" id="{086C0A8B-3B47-3142-D306-787991FFEC08}"/>
              </a:ext>
            </a:extLst>
          </p:cNvPr>
          <p:cNvSpPr txBox="1"/>
          <p:nvPr/>
        </p:nvSpPr>
        <p:spPr>
          <a:xfrm>
            <a:off x="3587933" y="5209749"/>
            <a:ext cx="364202" cy="523220"/>
          </a:xfrm>
          <a:prstGeom prst="rect">
            <a:avLst/>
          </a:prstGeom>
          <a:noFill/>
        </p:spPr>
        <p:txBody>
          <a:bodyPr wrap="none" rtlCol="0">
            <a:spAutoFit/>
          </a:bodyPr>
          <a:lstStyle/>
          <a:p>
            <a:r>
              <a:rPr lang="en-US" sz="2800"/>
              <a:t>_</a:t>
            </a:r>
          </a:p>
        </p:txBody>
      </p:sp>
      <p:sp>
        <p:nvSpPr>
          <p:cNvPr id="29" name="TextBox 28">
            <a:extLst>
              <a:ext uri="{FF2B5EF4-FFF2-40B4-BE49-F238E27FC236}">
                <a16:creationId xmlns:a16="http://schemas.microsoft.com/office/drawing/2014/main" id="{267D07AE-273F-CD1A-C9E5-228F39F68379}"/>
              </a:ext>
            </a:extLst>
          </p:cNvPr>
          <p:cNvSpPr txBox="1"/>
          <p:nvPr/>
        </p:nvSpPr>
        <p:spPr>
          <a:xfrm>
            <a:off x="4110087" y="5448468"/>
            <a:ext cx="364202" cy="523220"/>
          </a:xfrm>
          <a:prstGeom prst="rect">
            <a:avLst/>
          </a:prstGeom>
          <a:noFill/>
        </p:spPr>
        <p:txBody>
          <a:bodyPr wrap="none" rtlCol="0">
            <a:spAutoFit/>
          </a:bodyPr>
          <a:lstStyle/>
          <a:p>
            <a:r>
              <a:rPr lang="en-US" sz="2800"/>
              <a:t>_</a:t>
            </a:r>
          </a:p>
        </p:txBody>
      </p:sp>
      <p:sp>
        <p:nvSpPr>
          <p:cNvPr id="30" name="TextBox 29">
            <a:extLst>
              <a:ext uri="{FF2B5EF4-FFF2-40B4-BE49-F238E27FC236}">
                <a16:creationId xmlns:a16="http://schemas.microsoft.com/office/drawing/2014/main" id="{5C40E0F2-4CE9-B6C3-5410-3BF5CBA7E952}"/>
              </a:ext>
            </a:extLst>
          </p:cNvPr>
          <p:cNvSpPr txBox="1"/>
          <p:nvPr/>
        </p:nvSpPr>
        <p:spPr>
          <a:xfrm>
            <a:off x="7123227" y="1970906"/>
            <a:ext cx="364202" cy="523220"/>
          </a:xfrm>
          <a:prstGeom prst="rect">
            <a:avLst/>
          </a:prstGeom>
          <a:noFill/>
        </p:spPr>
        <p:txBody>
          <a:bodyPr wrap="none" rtlCol="0">
            <a:spAutoFit/>
          </a:bodyPr>
          <a:lstStyle/>
          <a:p>
            <a:r>
              <a:rPr lang="en-US" sz="2800"/>
              <a:t>_</a:t>
            </a:r>
          </a:p>
        </p:txBody>
      </p:sp>
      <p:sp>
        <p:nvSpPr>
          <p:cNvPr id="31" name="TextBox 30">
            <a:extLst>
              <a:ext uri="{FF2B5EF4-FFF2-40B4-BE49-F238E27FC236}">
                <a16:creationId xmlns:a16="http://schemas.microsoft.com/office/drawing/2014/main" id="{9D5C9F9D-982D-7FBF-8FE7-6D91F9A4E9A6}"/>
              </a:ext>
            </a:extLst>
          </p:cNvPr>
          <p:cNvSpPr txBox="1"/>
          <p:nvPr/>
        </p:nvSpPr>
        <p:spPr>
          <a:xfrm>
            <a:off x="6607277" y="1918918"/>
            <a:ext cx="364202" cy="523220"/>
          </a:xfrm>
          <a:prstGeom prst="rect">
            <a:avLst/>
          </a:prstGeom>
          <a:noFill/>
        </p:spPr>
        <p:txBody>
          <a:bodyPr wrap="none" rtlCol="0">
            <a:spAutoFit/>
          </a:bodyPr>
          <a:lstStyle/>
          <a:p>
            <a:r>
              <a:rPr lang="en-US" sz="2800"/>
              <a:t>_</a:t>
            </a:r>
          </a:p>
        </p:txBody>
      </p:sp>
      <p:sp>
        <p:nvSpPr>
          <p:cNvPr id="32" name="TextBox 31">
            <a:extLst>
              <a:ext uri="{FF2B5EF4-FFF2-40B4-BE49-F238E27FC236}">
                <a16:creationId xmlns:a16="http://schemas.microsoft.com/office/drawing/2014/main" id="{52D401A1-C26F-2ED7-F798-99D16BE6C24C}"/>
              </a:ext>
            </a:extLst>
          </p:cNvPr>
          <p:cNvSpPr txBox="1"/>
          <p:nvPr/>
        </p:nvSpPr>
        <p:spPr>
          <a:xfrm>
            <a:off x="7434427" y="2263871"/>
            <a:ext cx="364202" cy="523220"/>
          </a:xfrm>
          <a:prstGeom prst="rect">
            <a:avLst/>
          </a:prstGeom>
          <a:noFill/>
        </p:spPr>
        <p:txBody>
          <a:bodyPr wrap="none" rtlCol="0">
            <a:spAutoFit/>
          </a:bodyPr>
          <a:lstStyle/>
          <a:p>
            <a:r>
              <a:rPr lang="en-US" sz="2800"/>
              <a:t>_</a:t>
            </a:r>
          </a:p>
        </p:txBody>
      </p:sp>
      <p:sp>
        <p:nvSpPr>
          <p:cNvPr id="33" name="TextBox 32">
            <a:extLst>
              <a:ext uri="{FF2B5EF4-FFF2-40B4-BE49-F238E27FC236}">
                <a16:creationId xmlns:a16="http://schemas.microsoft.com/office/drawing/2014/main" id="{D15E6AE4-E0E3-D05E-7631-9CD043C7BED9}"/>
              </a:ext>
            </a:extLst>
          </p:cNvPr>
          <p:cNvSpPr txBox="1"/>
          <p:nvPr/>
        </p:nvSpPr>
        <p:spPr>
          <a:xfrm>
            <a:off x="7417355" y="1977681"/>
            <a:ext cx="364202" cy="523220"/>
          </a:xfrm>
          <a:prstGeom prst="rect">
            <a:avLst/>
          </a:prstGeom>
          <a:noFill/>
        </p:spPr>
        <p:txBody>
          <a:bodyPr wrap="none" rtlCol="0">
            <a:spAutoFit/>
          </a:bodyPr>
          <a:lstStyle/>
          <a:p>
            <a:r>
              <a:rPr lang="en-US" sz="2800"/>
              <a:t>_</a:t>
            </a:r>
          </a:p>
        </p:txBody>
      </p:sp>
      <p:sp>
        <p:nvSpPr>
          <p:cNvPr id="34" name="TextBox 33">
            <a:extLst>
              <a:ext uri="{FF2B5EF4-FFF2-40B4-BE49-F238E27FC236}">
                <a16:creationId xmlns:a16="http://schemas.microsoft.com/office/drawing/2014/main" id="{C2D616E8-A079-F1EC-0EDF-932A0977D115}"/>
              </a:ext>
            </a:extLst>
          </p:cNvPr>
          <p:cNvSpPr txBox="1"/>
          <p:nvPr/>
        </p:nvSpPr>
        <p:spPr>
          <a:xfrm>
            <a:off x="7411229" y="2562101"/>
            <a:ext cx="364202" cy="523220"/>
          </a:xfrm>
          <a:prstGeom prst="rect">
            <a:avLst/>
          </a:prstGeom>
          <a:noFill/>
        </p:spPr>
        <p:txBody>
          <a:bodyPr wrap="none" rtlCol="0">
            <a:spAutoFit/>
          </a:bodyPr>
          <a:lstStyle/>
          <a:p>
            <a:r>
              <a:rPr lang="en-US" sz="2800"/>
              <a:t>_</a:t>
            </a:r>
          </a:p>
        </p:txBody>
      </p:sp>
      <p:sp>
        <p:nvSpPr>
          <p:cNvPr id="35" name="TextBox 34">
            <a:extLst>
              <a:ext uri="{FF2B5EF4-FFF2-40B4-BE49-F238E27FC236}">
                <a16:creationId xmlns:a16="http://schemas.microsoft.com/office/drawing/2014/main" id="{70AF6270-553B-F8F6-A178-3DCF113256C5}"/>
              </a:ext>
            </a:extLst>
          </p:cNvPr>
          <p:cNvSpPr txBox="1"/>
          <p:nvPr/>
        </p:nvSpPr>
        <p:spPr>
          <a:xfrm>
            <a:off x="6847122" y="5448468"/>
            <a:ext cx="364202" cy="523220"/>
          </a:xfrm>
          <a:prstGeom prst="rect">
            <a:avLst/>
          </a:prstGeom>
          <a:noFill/>
        </p:spPr>
        <p:txBody>
          <a:bodyPr wrap="none" rtlCol="0">
            <a:spAutoFit/>
          </a:bodyPr>
          <a:lstStyle/>
          <a:p>
            <a:r>
              <a:rPr lang="en-US" sz="2800"/>
              <a:t>_</a:t>
            </a:r>
          </a:p>
        </p:txBody>
      </p:sp>
      <p:sp>
        <p:nvSpPr>
          <p:cNvPr id="36" name="TextBox 35">
            <a:extLst>
              <a:ext uri="{FF2B5EF4-FFF2-40B4-BE49-F238E27FC236}">
                <a16:creationId xmlns:a16="http://schemas.microsoft.com/office/drawing/2014/main" id="{F51C4AC0-9FD7-24D3-1173-EFBF1632417C}"/>
              </a:ext>
            </a:extLst>
          </p:cNvPr>
          <p:cNvSpPr txBox="1"/>
          <p:nvPr/>
        </p:nvSpPr>
        <p:spPr>
          <a:xfrm>
            <a:off x="7569958" y="3060159"/>
            <a:ext cx="364202" cy="523220"/>
          </a:xfrm>
          <a:prstGeom prst="rect">
            <a:avLst/>
          </a:prstGeom>
          <a:noFill/>
        </p:spPr>
        <p:txBody>
          <a:bodyPr wrap="none" rtlCol="0">
            <a:spAutoFit/>
          </a:bodyPr>
          <a:lstStyle/>
          <a:p>
            <a:r>
              <a:rPr lang="en-US" sz="2800"/>
              <a:t>_</a:t>
            </a:r>
          </a:p>
        </p:txBody>
      </p:sp>
      <p:sp>
        <p:nvSpPr>
          <p:cNvPr id="37" name="TextBox 36">
            <a:extLst>
              <a:ext uri="{FF2B5EF4-FFF2-40B4-BE49-F238E27FC236}">
                <a16:creationId xmlns:a16="http://schemas.microsoft.com/office/drawing/2014/main" id="{C72F7183-EC9A-B16B-5721-ACF1DC4C4F85}"/>
              </a:ext>
            </a:extLst>
          </p:cNvPr>
          <p:cNvSpPr txBox="1"/>
          <p:nvPr/>
        </p:nvSpPr>
        <p:spPr>
          <a:xfrm>
            <a:off x="7258829" y="5678420"/>
            <a:ext cx="364202" cy="523220"/>
          </a:xfrm>
          <a:prstGeom prst="rect">
            <a:avLst/>
          </a:prstGeom>
          <a:noFill/>
        </p:spPr>
        <p:txBody>
          <a:bodyPr wrap="none" rtlCol="0">
            <a:spAutoFit/>
          </a:bodyPr>
          <a:lstStyle/>
          <a:p>
            <a:r>
              <a:rPr lang="en-US" sz="2800"/>
              <a:t>_</a:t>
            </a:r>
          </a:p>
        </p:txBody>
      </p:sp>
      <p:sp>
        <p:nvSpPr>
          <p:cNvPr id="38" name="TextBox 37">
            <a:extLst>
              <a:ext uri="{FF2B5EF4-FFF2-40B4-BE49-F238E27FC236}">
                <a16:creationId xmlns:a16="http://schemas.microsoft.com/office/drawing/2014/main" id="{BA86CD14-F1E3-AE2F-0E88-89791EB88729}"/>
              </a:ext>
            </a:extLst>
          </p:cNvPr>
          <p:cNvSpPr txBox="1"/>
          <p:nvPr/>
        </p:nvSpPr>
        <p:spPr>
          <a:xfrm>
            <a:off x="5217611" y="6222609"/>
            <a:ext cx="364202" cy="523220"/>
          </a:xfrm>
          <a:prstGeom prst="rect">
            <a:avLst/>
          </a:prstGeom>
          <a:noFill/>
        </p:spPr>
        <p:txBody>
          <a:bodyPr wrap="none" rtlCol="0">
            <a:spAutoFit/>
          </a:bodyPr>
          <a:lstStyle/>
          <a:p>
            <a:r>
              <a:rPr lang="en-US" sz="2800"/>
              <a:t>_</a:t>
            </a:r>
          </a:p>
        </p:txBody>
      </p:sp>
      <p:sp>
        <p:nvSpPr>
          <p:cNvPr id="39" name="TextBox 38">
            <a:extLst>
              <a:ext uri="{FF2B5EF4-FFF2-40B4-BE49-F238E27FC236}">
                <a16:creationId xmlns:a16="http://schemas.microsoft.com/office/drawing/2014/main" id="{A3548C31-0AC5-D88D-1A19-C49A0A6E3F7E}"/>
              </a:ext>
            </a:extLst>
          </p:cNvPr>
          <p:cNvSpPr txBox="1"/>
          <p:nvPr/>
        </p:nvSpPr>
        <p:spPr>
          <a:xfrm>
            <a:off x="7451992" y="5057288"/>
            <a:ext cx="364202" cy="523220"/>
          </a:xfrm>
          <a:prstGeom prst="rect">
            <a:avLst/>
          </a:prstGeom>
          <a:noFill/>
        </p:spPr>
        <p:txBody>
          <a:bodyPr wrap="none" rtlCol="0">
            <a:spAutoFit/>
          </a:bodyPr>
          <a:lstStyle/>
          <a:p>
            <a:r>
              <a:rPr lang="en-US" sz="2800"/>
              <a:t>_</a:t>
            </a:r>
          </a:p>
        </p:txBody>
      </p:sp>
      <p:sp>
        <p:nvSpPr>
          <p:cNvPr id="40" name="TextBox 39">
            <a:extLst>
              <a:ext uri="{FF2B5EF4-FFF2-40B4-BE49-F238E27FC236}">
                <a16:creationId xmlns:a16="http://schemas.microsoft.com/office/drawing/2014/main" id="{72067449-78F6-57A9-0D0E-2B2A94600C53}"/>
              </a:ext>
            </a:extLst>
          </p:cNvPr>
          <p:cNvSpPr txBox="1"/>
          <p:nvPr/>
        </p:nvSpPr>
        <p:spPr>
          <a:xfrm>
            <a:off x="7451992" y="5263827"/>
            <a:ext cx="364202" cy="523220"/>
          </a:xfrm>
          <a:prstGeom prst="rect">
            <a:avLst/>
          </a:prstGeom>
          <a:noFill/>
        </p:spPr>
        <p:txBody>
          <a:bodyPr wrap="none" rtlCol="0">
            <a:spAutoFit/>
          </a:bodyPr>
          <a:lstStyle/>
          <a:p>
            <a:r>
              <a:rPr lang="en-US" sz="2800"/>
              <a:t>_</a:t>
            </a:r>
          </a:p>
        </p:txBody>
      </p:sp>
      <p:sp>
        <p:nvSpPr>
          <p:cNvPr id="41" name="TextBox 40">
            <a:extLst>
              <a:ext uri="{FF2B5EF4-FFF2-40B4-BE49-F238E27FC236}">
                <a16:creationId xmlns:a16="http://schemas.microsoft.com/office/drawing/2014/main" id="{39C630FF-74F1-B5CF-7E5C-29B6AD1E98F9}"/>
              </a:ext>
            </a:extLst>
          </p:cNvPr>
          <p:cNvSpPr txBox="1"/>
          <p:nvPr/>
        </p:nvSpPr>
        <p:spPr>
          <a:xfrm>
            <a:off x="7417355" y="4740607"/>
            <a:ext cx="364202" cy="523220"/>
          </a:xfrm>
          <a:prstGeom prst="rect">
            <a:avLst/>
          </a:prstGeom>
          <a:noFill/>
        </p:spPr>
        <p:txBody>
          <a:bodyPr wrap="none" rtlCol="0">
            <a:spAutoFit/>
          </a:bodyPr>
          <a:lstStyle/>
          <a:p>
            <a:r>
              <a:rPr lang="en-US" sz="2800"/>
              <a:t>_</a:t>
            </a:r>
          </a:p>
        </p:txBody>
      </p:sp>
      <p:sp>
        <p:nvSpPr>
          <p:cNvPr id="42" name="TextBox 41">
            <a:extLst>
              <a:ext uri="{FF2B5EF4-FFF2-40B4-BE49-F238E27FC236}">
                <a16:creationId xmlns:a16="http://schemas.microsoft.com/office/drawing/2014/main" id="{DEF34C69-E0CB-385B-A2E4-16BE46F15187}"/>
              </a:ext>
            </a:extLst>
          </p:cNvPr>
          <p:cNvSpPr txBox="1"/>
          <p:nvPr/>
        </p:nvSpPr>
        <p:spPr>
          <a:xfrm>
            <a:off x="7569755" y="4893007"/>
            <a:ext cx="364202" cy="523220"/>
          </a:xfrm>
          <a:prstGeom prst="rect">
            <a:avLst/>
          </a:prstGeom>
          <a:noFill/>
        </p:spPr>
        <p:txBody>
          <a:bodyPr wrap="none" rtlCol="0">
            <a:spAutoFit/>
          </a:bodyPr>
          <a:lstStyle/>
          <a:p>
            <a:r>
              <a:rPr lang="en-US" sz="2800"/>
              <a:t>_</a:t>
            </a:r>
          </a:p>
        </p:txBody>
      </p:sp>
      <p:sp>
        <p:nvSpPr>
          <p:cNvPr id="43" name="TextBox 42">
            <a:extLst>
              <a:ext uri="{FF2B5EF4-FFF2-40B4-BE49-F238E27FC236}">
                <a16:creationId xmlns:a16="http://schemas.microsoft.com/office/drawing/2014/main" id="{FABF6CD2-C40D-FDC1-03E1-A6C092920E77}"/>
              </a:ext>
            </a:extLst>
          </p:cNvPr>
          <p:cNvSpPr txBox="1"/>
          <p:nvPr/>
        </p:nvSpPr>
        <p:spPr>
          <a:xfrm>
            <a:off x="3522366" y="4826875"/>
            <a:ext cx="364202" cy="523220"/>
          </a:xfrm>
          <a:prstGeom prst="rect">
            <a:avLst/>
          </a:prstGeom>
          <a:noFill/>
        </p:spPr>
        <p:txBody>
          <a:bodyPr wrap="none" rtlCol="0">
            <a:spAutoFit/>
          </a:bodyPr>
          <a:lstStyle/>
          <a:p>
            <a:r>
              <a:rPr lang="en-US" sz="2800"/>
              <a:t>_</a:t>
            </a:r>
          </a:p>
        </p:txBody>
      </p:sp>
      <p:sp>
        <p:nvSpPr>
          <p:cNvPr id="44" name="TextBox 43">
            <a:extLst>
              <a:ext uri="{FF2B5EF4-FFF2-40B4-BE49-F238E27FC236}">
                <a16:creationId xmlns:a16="http://schemas.microsoft.com/office/drawing/2014/main" id="{DF8328AA-E9F0-DEDB-09D9-EF213A23AD9D}"/>
              </a:ext>
            </a:extLst>
          </p:cNvPr>
          <p:cNvSpPr txBox="1"/>
          <p:nvPr/>
        </p:nvSpPr>
        <p:spPr>
          <a:xfrm>
            <a:off x="3567593" y="5020776"/>
            <a:ext cx="364202" cy="523220"/>
          </a:xfrm>
          <a:prstGeom prst="rect">
            <a:avLst/>
          </a:prstGeom>
          <a:noFill/>
        </p:spPr>
        <p:txBody>
          <a:bodyPr wrap="none" rtlCol="0">
            <a:spAutoFit/>
          </a:bodyPr>
          <a:lstStyle/>
          <a:p>
            <a:r>
              <a:rPr lang="en-US" sz="2800"/>
              <a:t>_</a:t>
            </a:r>
          </a:p>
        </p:txBody>
      </p:sp>
      <p:sp>
        <p:nvSpPr>
          <p:cNvPr id="45" name="TextBox 44">
            <a:extLst>
              <a:ext uri="{FF2B5EF4-FFF2-40B4-BE49-F238E27FC236}">
                <a16:creationId xmlns:a16="http://schemas.microsoft.com/office/drawing/2014/main" id="{81D56C76-8C2A-B3F0-02A7-10BA3BFAFC30}"/>
              </a:ext>
            </a:extLst>
          </p:cNvPr>
          <p:cNvSpPr txBox="1"/>
          <p:nvPr/>
        </p:nvSpPr>
        <p:spPr>
          <a:xfrm>
            <a:off x="3523278" y="3234521"/>
            <a:ext cx="364202" cy="523220"/>
          </a:xfrm>
          <a:prstGeom prst="rect">
            <a:avLst/>
          </a:prstGeom>
          <a:noFill/>
        </p:spPr>
        <p:txBody>
          <a:bodyPr wrap="none" rtlCol="0">
            <a:spAutoFit/>
          </a:bodyPr>
          <a:lstStyle/>
          <a:p>
            <a:r>
              <a:rPr lang="en-US" sz="2800"/>
              <a:t>_</a:t>
            </a:r>
          </a:p>
        </p:txBody>
      </p:sp>
      <p:sp>
        <p:nvSpPr>
          <p:cNvPr id="46" name="TextBox 45">
            <a:extLst>
              <a:ext uri="{FF2B5EF4-FFF2-40B4-BE49-F238E27FC236}">
                <a16:creationId xmlns:a16="http://schemas.microsoft.com/office/drawing/2014/main" id="{5B0E66C1-875F-9CDE-6354-73552271BA0D}"/>
              </a:ext>
            </a:extLst>
          </p:cNvPr>
          <p:cNvSpPr txBox="1"/>
          <p:nvPr/>
        </p:nvSpPr>
        <p:spPr>
          <a:xfrm>
            <a:off x="3704467" y="1964757"/>
            <a:ext cx="364202" cy="523220"/>
          </a:xfrm>
          <a:prstGeom prst="rect">
            <a:avLst/>
          </a:prstGeom>
          <a:noFill/>
        </p:spPr>
        <p:txBody>
          <a:bodyPr wrap="none" rtlCol="0">
            <a:spAutoFit/>
          </a:bodyPr>
          <a:lstStyle/>
          <a:p>
            <a:r>
              <a:rPr lang="en-US" sz="2800"/>
              <a:t>_</a:t>
            </a:r>
          </a:p>
        </p:txBody>
      </p:sp>
      <p:sp>
        <p:nvSpPr>
          <p:cNvPr id="47" name="TextBox 46">
            <a:extLst>
              <a:ext uri="{FF2B5EF4-FFF2-40B4-BE49-F238E27FC236}">
                <a16:creationId xmlns:a16="http://schemas.microsoft.com/office/drawing/2014/main" id="{01543F1F-975E-2D19-9910-A17EA6067B4C}"/>
              </a:ext>
            </a:extLst>
          </p:cNvPr>
          <p:cNvSpPr txBox="1"/>
          <p:nvPr/>
        </p:nvSpPr>
        <p:spPr>
          <a:xfrm>
            <a:off x="5499407" y="2006184"/>
            <a:ext cx="364202" cy="523220"/>
          </a:xfrm>
          <a:prstGeom prst="rect">
            <a:avLst/>
          </a:prstGeom>
          <a:noFill/>
        </p:spPr>
        <p:txBody>
          <a:bodyPr wrap="none" rtlCol="0">
            <a:spAutoFit/>
          </a:bodyPr>
          <a:lstStyle/>
          <a:p>
            <a:r>
              <a:rPr lang="en-US" sz="2800"/>
              <a:t>_</a:t>
            </a:r>
          </a:p>
        </p:txBody>
      </p:sp>
      <p:sp>
        <p:nvSpPr>
          <p:cNvPr id="48" name="TextBox 47">
            <a:extLst>
              <a:ext uri="{FF2B5EF4-FFF2-40B4-BE49-F238E27FC236}">
                <a16:creationId xmlns:a16="http://schemas.microsoft.com/office/drawing/2014/main" id="{C772B222-74C2-26B3-9D25-3F363B057E47}"/>
              </a:ext>
            </a:extLst>
          </p:cNvPr>
          <p:cNvSpPr txBox="1"/>
          <p:nvPr/>
        </p:nvSpPr>
        <p:spPr>
          <a:xfrm>
            <a:off x="4022734" y="1991796"/>
            <a:ext cx="364202" cy="523220"/>
          </a:xfrm>
          <a:prstGeom prst="rect">
            <a:avLst/>
          </a:prstGeom>
          <a:noFill/>
        </p:spPr>
        <p:txBody>
          <a:bodyPr wrap="none" rtlCol="0">
            <a:spAutoFit/>
          </a:bodyPr>
          <a:lstStyle/>
          <a:p>
            <a:r>
              <a:rPr lang="en-US" sz="2800"/>
              <a:t>_</a:t>
            </a:r>
          </a:p>
        </p:txBody>
      </p:sp>
      <p:sp>
        <p:nvSpPr>
          <p:cNvPr id="2" name="TextBox 1">
            <a:extLst>
              <a:ext uri="{FF2B5EF4-FFF2-40B4-BE49-F238E27FC236}">
                <a16:creationId xmlns:a16="http://schemas.microsoft.com/office/drawing/2014/main" id="{5860DB83-2C07-24AF-5141-E0FC26F70DE0}"/>
              </a:ext>
            </a:extLst>
          </p:cNvPr>
          <p:cNvSpPr txBox="1"/>
          <p:nvPr/>
        </p:nvSpPr>
        <p:spPr>
          <a:xfrm>
            <a:off x="4745991" y="909162"/>
            <a:ext cx="364202" cy="523220"/>
          </a:xfrm>
          <a:prstGeom prst="rect">
            <a:avLst/>
          </a:prstGeom>
          <a:noFill/>
        </p:spPr>
        <p:txBody>
          <a:bodyPr wrap="none" rtlCol="0">
            <a:spAutoFit/>
          </a:bodyPr>
          <a:lstStyle/>
          <a:p>
            <a:r>
              <a:rPr lang="en-US" sz="2800"/>
              <a:t>+</a:t>
            </a:r>
          </a:p>
        </p:txBody>
      </p:sp>
      <p:sp>
        <p:nvSpPr>
          <p:cNvPr id="3" name="TextBox 2">
            <a:extLst>
              <a:ext uri="{FF2B5EF4-FFF2-40B4-BE49-F238E27FC236}">
                <a16:creationId xmlns:a16="http://schemas.microsoft.com/office/drawing/2014/main" id="{2C15B4B6-BAA2-D402-331D-1D920BA63CA5}"/>
              </a:ext>
            </a:extLst>
          </p:cNvPr>
          <p:cNvSpPr txBox="1"/>
          <p:nvPr/>
        </p:nvSpPr>
        <p:spPr>
          <a:xfrm>
            <a:off x="2692738" y="2374136"/>
            <a:ext cx="364202" cy="523220"/>
          </a:xfrm>
          <a:prstGeom prst="rect">
            <a:avLst/>
          </a:prstGeom>
          <a:noFill/>
        </p:spPr>
        <p:txBody>
          <a:bodyPr wrap="none" rtlCol="0">
            <a:spAutoFit/>
          </a:bodyPr>
          <a:lstStyle/>
          <a:p>
            <a:r>
              <a:rPr lang="en-US" sz="2800"/>
              <a:t>+</a:t>
            </a:r>
          </a:p>
        </p:txBody>
      </p:sp>
      <p:sp>
        <p:nvSpPr>
          <p:cNvPr id="8" name="TextBox 7">
            <a:extLst>
              <a:ext uri="{FF2B5EF4-FFF2-40B4-BE49-F238E27FC236}">
                <a16:creationId xmlns:a16="http://schemas.microsoft.com/office/drawing/2014/main" id="{E4C6A3E2-9827-A791-1D94-E30F40F29A21}"/>
              </a:ext>
            </a:extLst>
          </p:cNvPr>
          <p:cNvSpPr txBox="1"/>
          <p:nvPr/>
        </p:nvSpPr>
        <p:spPr>
          <a:xfrm>
            <a:off x="3458905" y="4663619"/>
            <a:ext cx="364202" cy="523220"/>
          </a:xfrm>
          <a:prstGeom prst="rect">
            <a:avLst/>
          </a:prstGeom>
          <a:noFill/>
        </p:spPr>
        <p:txBody>
          <a:bodyPr wrap="none" rtlCol="0">
            <a:spAutoFit/>
          </a:bodyPr>
          <a:lstStyle/>
          <a:p>
            <a:r>
              <a:rPr lang="en-US" sz="2800"/>
              <a:t>+</a:t>
            </a:r>
          </a:p>
        </p:txBody>
      </p:sp>
      <p:sp>
        <p:nvSpPr>
          <p:cNvPr id="54" name="TextBox 53">
            <a:extLst>
              <a:ext uri="{FF2B5EF4-FFF2-40B4-BE49-F238E27FC236}">
                <a16:creationId xmlns:a16="http://schemas.microsoft.com/office/drawing/2014/main" id="{22B6C937-59C9-E7E5-5A80-5DE02E8CCB66}"/>
              </a:ext>
            </a:extLst>
          </p:cNvPr>
          <p:cNvSpPr txBox="1"/>
          <p:nvPr/>
        </p:nvSpPr>
        <p:spPr>
          <a:xfrm>
            <a:off x="6028252" y="3655701"/>
            <a:ext cx="364202" cy="523220"/>
          </a:xfrm>
          <a:prstGeom prst="rect">
            <a:avLst/>
          </a:prstGeom>
          <a:noFill/>
        </p:spPr>
        <p:txBody>
          <a:bodyPr wrap="none" rtlCol="0">
            <a:spAutoFit/>
          </a:bodyPr>
          <a:lstStyle/>
          <a:p>
            <a:r>
              <a:rPr lang="en-US" sz="2800"/>
              <a:t>_</a:t>
            </a:r>
          </a:p>
        </p:txBody>
      </p:sp>
      <p:sp>
        <p:nvSpPr>
          <p:cNvPr id="55" name="TextBox 54">
            <a:extLst>
              <a:ext uri="{FF2B5EF4-FFF2-40B4-BE49-F238E27FC236}">
                <a16:creationId xmlns:a16="http://schemas.microsoft.com/office/drawing/2014/main" id="{E039E3F6-B267-CF81-BD09-90C7A4A58485}"/>
              </a:ext>
            </a:extLst>
          </p:cNvPr>
          <p:cNvSpPr txBox="1"/>
          <p:nvPr/>
        </p:nvSpPr>
        <p:spPr>
          <a:xfrm>
            <a:off x="5973197" y="3161752"/>
            <a:ext cx="364202" cy="523220"/>
          </a:xfrm>
          <a:prstGeom prst="rect">
            <a:avLst/>
          </a:prstGeom>
          <a:noFill/>
        </p:spPr>
        <p:txBody>
          <a:bodyPr wrap="none" rtlCol="0">
            <a:spAutoFit/>
          </a:bodyPr>
          <a:lstStyle/>
          <a:p>
            <a:r>
              <a:rPr lang="en-US" sz="2800"/>
              <a:t>_</a:t>
            </a:r>
          </a:p>
        </p:txBody>
      </p:sp>
      <p:sp>
        <p:nvSpPr>
          <p:cNvPr id="56" name="TextBox 55">
            <a:extLst>
              <a:ext uri="{FF2B5EF4-FFF2-40B4-BE49-F238E27FC236}">
                <a16:creationId xmlns:a16="http://schemas.microsoft.com/office/drawing/2014/main" id="{DABB3207-7AAA-379E-947A-1B738E4FBF73}"/>
              </a:ext>
            </a:extLst>
          </p:cNvPr>
          <p:cNvSpPr txBox="1"/>
          <p:nvPr/>
        </p:nvSpPr>
        <p:spPr>
          <a:xfrm>
            <a:off x="6876525" y="2594538"/>
            <a:ext cx="364202" cy="523220"/>
          </a:xfrm>
          <a:prstGeom prst="rect">
            <a:avLst/>
          </a:prstGeom>
          <a:noFill/>
        </p:spPr>
        <p:txBody>
          <a:bodyPr wrap="none" rtlCol="0">
            <a:spAutoFit/>
          </a:bodyPr>
          <a:lstStyle/>
          <a:p>
            <a:r>
              <a:rPr lang="en-US" sz="2800"/>
              <a:t>_</a:t>
            </a:r>
          </a:p>
        </p:txBody>
      </p:sp>
      <p:sp>
        <p:nvSpPr>
          <p:cNvPr id="57" name="TextBox 56">
            <a:extLst>
              <a:ext uri="{FF2B5EF4-FFF2-40B4-BE49-F238E27FC236}">
                <a16:creationId xmlns:a16="http://schemas.microsoft.com/office/drawing/2014/main" id="{F09E2612-A69C-8044-971D-3FCE4DE2CC9C}"/>
              </a:ext>
            </a:extLst>
          </p:cNvPr>
          <p:cNvSpPr txBox="1"/>
          <p:nvPr/>
        </p:nvSpPr>
        <p:spPr>
          <a:xfrm>
            <a:off x="3075044" y="4657693"/>
            <a:ext cx="364202" cy="523220"/>
          </a:xfrm>
          <a:prstGeom prst="rect">
            <a:avLst/>
          </a:prstGeom>
          <a:noFill/>
        </p:spPr>
        <p:txBody>
          <a:bodyPr wrap="none" rtlCol="0">
            <a:spAutoFit/>
          </a:bodyPr>
          <a:lstStyle/>
          <a:p>
            <a:r>
              <a:rPr lang="en-US" sz="2800"/>
              <a:t>_</a:t>
            </a:r>
          </a:p>
        </p:txBody>
      </p:sp>
      <p:sp>
        <p:nvSpPr>
          <p:cNvPr id="58" name="TextBox 57">
            <a:extLst>
              <a:ext uri="{FF2B5EF4-FFF2-40B4-BE49-F238E27FC236}">
                <a16:creationId xmlns:a16="http://schemas.microsoft.com/office/drawing/2014/main" id="{07451D21-6504-55BF-344D-B51407F9B60B}"/>
              </a:ext>
            </a:extLst>
          </p:cNvPr>
          <p:cNvSpPr txBox="1"/>
          <p:nvPr/>
        </p:nvSpPr>
        <p:spPr>
          <a:xfrm>
            <a:off x="3239033" y="4306227"/>
            <a:ext cx="364202" cy="523220"/>
          </a:xfrm>
          <a:prstGeom prst="rect">
            <a:avLst/>
          </a:prstGeom>
          <a:noFill/>
        </p:spPr>
        <p:txBody>
          <a:bodyPr wrap="none" rtlCol="0">
            <a:spAutoFit/>
          </a:bodyPr>
          <a:lstStyle/>
          <a:p>
            <a:r>
              <a:rPr lang="en-US" sz="2800"/>
              <a:t>_</a:t>
            </a:r>
          </a:p>
        </p:txBody>
      </p:sp>
      <p:sp>
        <p:nvSpPr>
          <p:cNvPr id="59" name="TextBox 58">
            <a:extLst>
              <a:ext uri="{FF2B5EF4-FFF2-40B4-BE49-F238E27FC236}">
                <a16:creationId xmlns:a16="http://schemas.microsoft.com/office/drawing/2014/main" id="{2F96C782-1330-963F-1ED2-072BF7F6FD0B}"/>
              </a:ext>
            </a:extLst>
          </p:cNvPr>
          <p:cNvSpPr txBox="1"/>
          <p:nvPr/>
        </p:nvSpPr>
        <p:spPr>
          <a:xfrm>
            <a:off x="2468327" y="2561471"/>
            <a:ext cx="364202" cy="523220"/>
          </a:xfrm>
          <a:prstGeom prst="rect">
            <a:avLst/>
          </a:prstGeom>
          <a:noFill/>
        </p:spPr>
        <p:txBody>
          <a:bodyPr wrap="none" rtlCol="0">
            <a:spAutoFit/>
          </a:bodyPr>
          <a:lstStyle/>
          <a:p>
            <a:r>
              <a:rPr lang="en-US" sz="2800"/>
              <a:t>_</a:t>
            </a:r>
          </a:p>
        </p:txBody>
      </p:sp>
      <p:sp>
        <p:nvSpPr>
          <p:cNvPr id="60" name="TextBox 59">
            <a:extLst>
              <a:ext uri="{FF2B5EF4-FFF2-40B4-BE49-F238E27FC236}">
                <a16:creationId xmlns:a16="http://schemas.microsoft.com/office/drawing/2014/main" id="{BA7EE2DB-B436-3E50-C11E-46E5DA69C43A}"/>
              </a:ext>
            </a:extLst>
          </p:cNvPr>
          <p:cNvSpPr txBox="1"/>
          <p:nvPr/>
        </p:nvSpPr>
        <p:spPr>
          <a:xfrm>
            <a:off x="2286226" y="2354174"/>
            <a:ext cx="364202" cy="523220"/>
          </a:xfrm>
          <a:prstGeom prst="rect">
            <a:avLst/>
          </a:prstGeom>
          <a:noFill/>
        </p:spPr>
        <p:txBody>
          <a:bodyPr wrap="none" rtlCol="0">
            <a:spAutoFit/>
          </a:bodyPr>
          <a:lstStyle/>
          <a:p>
            <a:r>
              <a:rPr lang="en-US" sz="2800"/>
              <a:t>_</a:t>
            </a:r>
          </a:p>
        </p:txBody>
      </p:sp>
      <p:sp>
        <p:nvSpPr>
          <p:cNvPr id="61" name="TextBox 60">
            <a:extLst>
              <a:ext uri="{FF2B5EF4-FFF2-40B4-BE49-F238E27FC236}">
                <a16:creationId xmlns:a16="http://schemas.microsoft.com/office/drawing/2014/main" id="{6528167F-4223-1857-7A70-153293E5D164}"/>
              </a:ext>
            </a:extLst>
          </p:cNvPr>
          <p:cNvSpPr txBox="1"/>
          <p:nvPr/>
        </p:nvSpPr>
        <p:spPr>
          <a:xfrm>
            <a:off x="2564693" y="1918918"/>
            <a:ext cx="364202" cy="523220"/>
          </a:xfrm>
          <a:prstGeom prst="rect">
            <a:avLst/>
          </a:prstGeom>
          <a:noFill/>
        </p:spPr>
        <p:txBody>
          <a:bodyPr wrap="none" rtlCol="0">
            <a:spAutoFit/>
          </a:bodyPr>
          <a:lstStyle/>
          <a:p>
            <a:r>
              <a:rPr lang="en-US" sz="2800"/>
              <a:t>_</a:t>
            </a:r>
          </a:p>
        </p:txBody>
      </p:sp>
      <p:sp>
        <p:nvSpPr>
          <p:cNvPr id="62" name="TextBox 61">
            <a:extLst>
              <a:ext uri="{FF2B5EF4-FFF2-40B4-BE49-F238E27FC236}">
                <a16:creationId xmlns:a16="http://schemas.microsoft.com/office/drawing/2014/main" id="{BF54CF07-11AE-36C8-08AA-DB39F96C2C66}"/>
              </a:ext>
            </a:extLst>
          </p:cNvPr>
          <p:cNvSpPr txBox="1"/>
          <p:nvPr/>
        </p:nvSpPr>
        <p:spPr>
          <a:xfrm>
            <a:off x="4434862" y="801027"/>
            <a:ext cx="364202" cy="523220"/>
          </a:xfrm>
          <a:prstGeom prst="rect">
            <a:avLst/>
          </a:prstGeom>
          <a:noFill/>
        </p:spPr>
        <p:txBody>
          <a:bodyPr wrap="none" rtlCol="0">
            <a:spAutoFit/>
          </a:bodyPr>
          <a:lstStyle/>
          <a:p>
            <a:r>
              <a:rPr lang="en-US" sz="2800"/>
              <a:t>_</a:t>
            </a:r>
          </a:p>
        </p:txBody>
      </p:sp>
      <p:sp>
        <p:nvSpPr>
          <p:cNvPr id="63" name="TextBox 62">
            <a:extLst>
              <a:ext uri="{FF2B5EF4-FFF2-40B4-BE49-F238E27FC236}">
                <a16:creationId xmlns:a16="http://schemas.microsoft.com/office/drawing/2014/main" id="{163B2488-18A2-D75B-9598-A2DF311FB443}"/>
              </a:ext>
            </a:extLst>
          </p:cNvPr>
          <p:cNvSpPr txBox="1"/>
          <p:nvPr/>
        </p:nvSpPr>
        <p:spPr>
          <a:xfrm>
            <a:off x="5106490" y="822894"/>
            <a:ext cx="364202" cy="523220"/>
          </a:xfrm>
          <a:prstGeom prst="rect">
            <a:avLst/>
          </a:prstGeom>
          <a:noFill/>
        </p:spPr>
        <p:txBody>
          <a:bodyPr wrap="none" rtlCol="0">
            <a:spAutoFit/>
          </a:bodyPr>
          <a:lstStyle/>
          <a:p>
            <a:r>
              <a:rPr lang="en-US" sz="2800"/>
              <a:t>_</a:t>
            </a:r>
          </a:p>
        </p:txBody>
      </p:sp>
      <p:sp>
        <p:nvSpPr>
          <p:cNvPr id="64" name="TextBox 63">
            <a:extLst>
              <a:ext uri="{FF2B5EF4-FFF2-40B4-BE49-F238E27FC236}">
                <a16:creationId xmlns:a16="http://schemas.microsoft.com/office/drawing/2014/main" id="{21BD3DA1-B1BB-C4B0-AE22-B8F58EE36D76}"/>
              </a:ext>
            </a:extLst>
          </p:cNvPr>
          <p:cNvSpPr txBox="1"/>
          <p:nvPr/>
        </p:nvSpPr>
        <p:spPr>
          <a:xfrm>
            <a:off x="4742989" y="4060213"/>
            <a:ext cx="364202" cy="523220"/>
          </a:xfrm>
          <a:prstGeom prst="rect">
            <a:avLst/>
          </a:prstGeom>
          <a:noFill/>
        </p:spPr>
        <p:txBody>
          <a:bodyPr wrap="none" rtlCol="0">
            <a:spAutoFit/>
          </a:bodyPr>
          <a:lstStyle/>
          <a:p>
            <a:r>
              <a:rPr lang="en-US" sz="2800"/>
              <a:t>_</a:t>
            </a:r>
          </a:p>
        </p:txBody>
      </p:sp>
      <p:sp>
        <p:nvSpPr>
          <p:cNvPr id="72" name="TextBox 71">
            <a:extLst>
              <a:ext uri="{FF2B5EF4-FFF2-40B4-BE49-F238E27FC236}">
                <a16:creationId xmlns:a16="http://schemas.microsoft.com/office/drawing/2014/main" id="{36DE8C21-4C05-25C8-B164-F5A53795BFBF}"/>
              </a:ext>
            </a:extLst>
          </p:cNvPr>
          <p:cNvSpPr txBox="1"/>
          <p:nvPr/>
        </p:nvSpPr>
        <p:spPr>
          <a:xfrm>
            <a:off x="5820195" y="4743936"/>
            <a:ext cx="364202" cy="523220"/>
          </a:xfrm>
          <a:prstGeom prst="rect">
            <a:avLst/>
          </a:prstGeom>
          <a:noFill/>
        </p:spPr>
        <p:txBody>
          <a:bodyPr wrap="none" rtlCol="0">
            <a:spAutoFit/>
          </a:bodyPr>
          <a:lstStyle/>
          <a:p>
            <a:r>
              <a:rPr lang="en-US" sz="2800"/>
              <a:t>_</a:t>
            </a:r>
          </a:p>
        </p:txBody>
      </p:sp>
      <p:sp>
        <p:nvSpPr>
          <p:cNvPr id="73" name="TextBox 72">
            <a:extLst>
              <a:ext uri="{FF2B5EF4-FFF2-40B4-BE49-F238E27FC236}">
                <a16:creationId xmlns:a16="http://schemas.microsoft.com/office/drawing/2014/main" id="{9F153162-279D-41EF-A48A-2A50A05D01C1}"/>
              </a:ext>
            </a:extLst>
          </p:cNvPr>
          <p:cNvSpPr txBox="1"/>
          <p:nvPr/>
        </p:nvSpPr>
        <p:spPr>
          <a:xfrm>
            <a:off x="5185083" y="4393277"/>
            <a:ext cx="364202" cy="523220"/>
          </a:xfrm>
          <a:prstGeom prst="rect">
            <a:avLst/>
          </a:prstGeom>
          <a:noFill/>
        </p:spPr>
        <p:txBody>
          <a:bodyPr wrap="none" rtlCol="0">
            <a:spAutoFit/>
          </a:bodyPr>
          <a:lstStyle/>
          <a:p>
            <a:r>
              <a:rPr lang="en-US" sz="2800"/>
              <a:t>_</a:t>
            </a:r>
          </a:p>
        </p:txBody>
      </p:sp>
      <p:sp>
        <p:nvSpPr>
          <p:cNvPr id="74" name="TextBox 73">
            <a:extLst>
              <a:ext uri="{FF2B5EF4-FFF2-40B4-BE49-F238E27FC236}">
                <a16:creationId xmlns:a16="http://schemas.microsoft.com/office/drawing/2014/main" id="{8F8B7088-C638-514D-39DA-D898CCD2AB52}"/>
              </a:ext>
            </a:extLst>
          </p:cNvPr>
          <p:cNvSpPr txBox="1"/>
          <p:nvPr/>
        </p:nvSpPr>
        <p:spPr>
          <a:xfrm>
            <a:off x="6500208" y="4635833"/>
            <a:ext cx="364202" cy="523220"/>
          </a:xfrm>
          <a:prstGeom prst="rect">
            <a:avLst/>
          </a:prstGeom>
          <a:noFill/>
        </p:spPr>
        <p:txBody>
          <a:bodyPr wrap="none" rtlCol="0">
            <a:spAutoFit/>
          </a:bodyPr>
          <a:lstStyle/>
          <a:p>
            <a:r>
              <a:rPr lang="en-US" sz="2800"/>
              <a:t>_</a:t>
            </a:r>
          </a:p>
        </p:txBody>
      </p:sp>
      <p:sp>
        <p:nvSpPr>
          <p:cNvPr id="75" name="TextBox 74">
            <a:extLst>
              <a:ext uri="{FF2B5EF4-FFF2-40B4-BE49-F238E27FC236}">
                <a16:creationId xmlns:a16="http://schemas.microsoft.com/office/drawing/2014/main" id="{C715D89D-B5C8-FC06-9EE8-6BBAB092F040}"/>
              </a:ext>
            </a:extLst>
          </p:cNvPr>
          <p:cNvSpPr txBox="1"/>
          <p:nvPr/>
        </p:nvSpPr>
        <p:spPr>
          <a:xfrm>
            <a:off x="6245987" y="4060213"/>
            <a:ext cx="364202" cy="523220"/>
          </a:xfrm>
          <a:prstGeom prst="rect">
            <a:avLst/>
          </a:prstGeom>
          <a:noFill/>
        </p:spPr>
        <p:txBody>
          <a:bodyPr wrap="none" rtlCol="0">
            <a:spAutoFit/>
          </a:bodyPr>
          <a:lstStyle/>
          <a:p>
            <a:r>
              <a:rPr lang="en-US" sz="2800"/>
              <a:t>_</a:t>
            </a:r>
          </a:p>
        </p:txBody>
      </p:sp>
      <p:sp>
        <p:nvSpPr>
          <p:cNvPr id="4" name="Title 1">
            <a:extLst>
              <a:ext uri="{FF2B5EF4-FFF2-40B4-BE49-F238E27FC236}">
                <a16:creationId xmlns:a16="http://schemas.microsoft.com/office/drawing/2014/main" id="{AD735C57-A974-D9CD-3AFD-1F7BCFE84997}"/>
              </a:ext>
            </a:extLst>
          </p:cNvPr>
          <p:cNvSpPr txBox="1">
            <a:spLocks/>
          </p:cNvSpPr>
          <p:nvPr/>
        </p:nvSpPr>
        <p:spPr>
          <a:xfrm>
            <a:off x="480132" y="0"/>
            <a:ext cx="11250613"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a:t>Time To Reconsider</a:t>
            </a:r>
          </a:p>
        </p:txBody>
      </p:sp>
      <p:sp>
        <p:nvSpPr>
          <p:cNvPr id="5" name="Slide Number Placeholder 4">
            <a:extLst>
              <a:ext uri="{FF2B5EF4-FFF2-40B4-BE49-F238E27FC236}">
                <a16:creationId xmlns:a16="http://schemas.microsoft.com/office/drawing/2014/main" id="{6367A34D-AC23-113B-B5C5-7DDCB4F5606B}"/>
              </a:ext>
            </a:extLst>
          </p:cNvPr>
          <p:cNvSpPr>
            <a:spLocks noGrp="1"/>
          </p:cNvSpPr>
          <p:nvPr>
            <p:ph type="sldNum" sz="quarter" idx="12"/>
          </p:nvPr>
        </p:nvSpPr>
        <p:spPr/>
        <p:txBody>
          <a:bodyPr/>
          <a:lstStyle/>
          <a:p>
            <a:fld id="{F50C34D6-9C94-4266-916D-D8A5C4A50DEE}" type="slidenum">
              <a:rPr lang="en-US" smtClean="0"/>
              <a:t>30</a:t>
            </a:fld>
            <a:endParaRPr lang="en-US"/>
          </a:p>
        </p:txBody>
      </p:sp>
    </p:spTree>
    <p:extLst>
      <p:ext uri="{BB962C8B-B14F-4D97-AF65-F5344CB8AC3E}">
        <p14:creationId xmlns:p14="http://schemas.microsoft.com/office/powerpoint/2010/main" val="2115670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tar: 5 Points 4">
            <a:extLst>
              <a:ext uri="{FF2B5EF4-FFF2-40B4-BE49-F238E27FC236}">
                <a16:creationId xmlns:a16="http://schemas.microsoft.com/office/drawing/2014/main" id="{0AC11205-EB15-0D38-4FAB-DFCF6A8033A3}"/>
              </a:ext>
            </a:extLst>
          </p:cNvPr>
          <p:cNvSpPr/>
          <p:nvPr/>
        </p:nvSpPr>
        <p:spPr>
          <a:xfrm>
            <a:off x="2415254" y="874830"/>
            <a:ext cx="5025676" cy="4388997"/>
          </a:xfrm>
          <a:prstGeom prst="star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213FB02-1D39-CC6C-982C-F286B3DAD1ED}"/>
              </a:ext>
            </a:extLst>
          </p:cNvPr>
          <p:cNvSpPr txBox="1"/>
          <p:nvPr/>
        </p:nvSpPr>
        <p:spPr>
          <a:xfrm>
            <a:off x="5970743" y="1637916"/>
            <a:ext cx="364202" cy="523220"/>
          </a:xfrm>
          <a:prstGeom prst="rect">
            <a:avLst/>
          </a:prstGeom>
          <a:noFill/>
        </p:spPr>
        <p:txBody>
          <a:bodyPr wrap="none" rtlCol="0">
            <a:spAutoFit/>
          </a:bodyPr>
          <a:lstStyle/>
          <a:p>
            <a:r>
              <a:rPr lang="en-US" sz="2800"/>
              <a:t>_</a:t>
            </a:r>
          </a:p>
        </p:txBody>
      </p:sp>
      <p:sp>
        <p:nvSpPr>
          <p:cNvPr id="10" name="TextBox 9">
            <a:extLst>
              <a:ext uri="{FF2B5EF4-FFF2-40B4-BE49-F238E27FC236}">
                <a16:creationId xmlns:a16="http://schemas.microsoft.com/office/drawing/2014/main" id="{DB44F611-3FA0-7209-EC0C-1541AF643ACE}"/>
              </a:ext>
            </a:extLst>
          </p:cNvPr>
          <p:cNvSpPr txBox="1"/>
          <p:nvPr/>
        </p:nvSpPr>
        <p:spPr>
          <a:xfrm>
            <a:off x="4321234" y="3965200"/>
            <a:ext cx="364202" cy="523220"/>
          </a:xfrm>
          <a:prstGeom prst="rect">
            <a:avLst/>
          </a:prstGeom>
          <a:noFill/>
        </p:spPr>
        <p:txBody>
          <a:bodyPr wrap="none" rtlCol="0">
            <a:spAutoFit/>
          </a:bodyPr>
          <a:lstStyle/>
          <a:p>
            <a:r>
              <a:rPr lang="en-US" sz="2800"/>
              <a:t>+</a:t>
            </a:r>
          </a:p>
        </p:txBody>
      </p:sp>
      <p:sp>
        <p:nvSpPr>
          <p:cNvPr id="11" name="TextBox 10">
            <a:extLst>
              <a:ext uri="{FF2B5EF4-FFF2-40B4-BE49-F238E27FC236}">
                <a16:creationId xmlns:a16="http://schemas.microsoft.com/office/drawing/2014/main" id="{1F9A8EE2-BFAB-3ADE-45A6-8B52F3113A60}"/>
              </a:ext>
            </a:extLst>
          </p:cNvPr>
          <p:cNvSpPr txBox="1"/>
          <p:nvPr/>
        </p:nvSpPr>
        <p:spPr>
          <a:xfrm>
            <a:off x="4455221" y="2381858"/>
            <a:ext cx="364202" cy="523220"/>
          </a:xfrm>
          <a:prstGeom prst="rect">
            <a:avLst/>
          </a:prstGeom>
          <a:noFill/>
        </p:spPr>
        <p:txBody>
          <a:bodyPr wrap="none" rtlCol="0">
            <a:spAutoFit/>
          </a:bodyPr>
          <a:lstStyle/>
          <a:p>
            <a:r>
              <a:rPr lang="en-US" sz="2800"/>
              <a:t>+</a:t>
            </a:r>
          </a:p>
        </p:txBody>
      </p:sp>
      <p:sp>
        <p:nvSpPr>
          <p:cNvPr id="12" name="TextBox 11">
            <a:extLst>
              <a:ext uri="{FF2B5EF4-FFF2-40B4-BE49-F238E27FC236}">
                <a16:creationId xmlns:a16="http://schemas.microsoft.com/office/drawing/2014/main" id="{15950882-51D3-10FC-0448-5F9568664119}"/>
              </a:ext>
            </a:extLst>
          </p:cNvPr>
          <p:cNvSpPr txBox="1"/>
          <p:nvPr/>
        </p:nvSpPr>
        <p:spPr>
          <a:xfrm>
            <a:off x="5835793" y="2494126"/>
            <a:ext cx="364202" cy="523220"/>
          </a:xfrm>
          <a:prstGeom prst="rect">
            <a:avLst/>
          </a:prstGeom>
          <a:noFill/>
        </p:spPr>
        <p:txBody>
          <a:bodyPr wrap="none" rtlCol="0">
            <a:spAutoFit/>
          </a:bodyPr>
          <a:lstStyle/>
          <a:p>
            <a:r>
              <a:rPr lang="en-US" sz="2800"/>
              <a:t>+</a:t>
            </a:r>
          </a:p>
        </p:txBody>
      </p:sp>
      <p:sp>
        <p:nvSpPr>
          <p:cNvPr id="13" name="TextBox 12">
            <a:extLst>
              <a:ext uri="{FF2B5EF4-FFF2-40B4-BE49-F238E27FC236}">
                <a16:creationId xmlns:a16="http://schemas.microsoft.com/office/drawing/2014/main" id="{B84C93B7-D879-7040-B650-13DEBB019B22}"/>
              </a:ext>
            </a:extLst>
          </p:cNvPr>
          <p:cNvSpPr txBox="1"/>
          <p:nvPr/>
        </p:nvSpPr>
        <p:spPr>
          <a:xfrm>
            <a:off x="4895623" y="2383396"/>
            <a:ext cx="364202" cy="523220"/>
          </a:xfrm>
          <a:prstGeom prst="rect">
            <a:avLst/>
          </a:prstGeom>
          <a:noFill/>
        </p:spPr>
        <p:txBody>
          <a:bodyPr wrap="none" rtlCol="0">
            <a:spAutoFit/>
          </a:bodyPr>
          <a:lstStyle/>
          <a:p>
            <a:r>
              <a:rPr lang="en-US" sz="2800"/>
              <a:t>+</a:t>
            </a:r>
          </a:p>
        </p:txBody>
      </p:sp>
      <p:sp>
        <p:nvSpPr>
          <p:cNvPr id="14" name="TextBox 13">
            <a:extLst>
              <a:ext uri="{FF2B5EF4-FFF2-40B4-BE49-F238E27FC236}">
                <a16:creationId xmlns:a16="http://schemas.microsoft.com/office/drawing/2014/main" id="{C6BDDD50-63E2-2150-D17C-747DC8EBA580}"/>
              </a:ext>
            </a:extLst>
          </p:cNvPr>
          <p:cNvSpPr txBox="1"/>
          <p:nvPr/>
        </p:nvSpPr>
        <p:spPr>
          <a:xfrm>
            <a:off x="3886568" y="3680772"/>
            <a:ext cx="364202" cy="523220"/>
          </a:xfrm>
          <a:prstGeom prst="rect">
            <a:avLst/>
          </a:prstGeom>
          <a:noFill/>
        </p:spPr>
        <p:txBody>
          <a:bodyPr wrap="none" rtlCol="0">
            <a:spAutoFit/>
          </a:bodyPr>
          <a:lstStyle/>
          <a:p>
            <a:r>
              <a:rPr lang="en-US" sz="2800"/>
              <a:t>+</a:t>
            </a:r>
          </a:p>
        </p:txBody>
      </p:sp>
      <p:sp>
        <p:nvSpPr>
          <p:cNvPr id="15" name="TextBox 14">
            <a:extLst>
              <a:ext uri="{FF2B5EF4-FFF2-40B4-BE49-F238E27FC236}">
                <a16:creationId xmlns:a16="http://schemas.microsoft.com/office/drawing/2014/main" id="{AFF119E4-FA45-FFB9-0821-65B4E851997D}"/>
              </a:ext>
            </a:extLst>
          </p:cNvPr>
          <p:cNvSpPr txBox="1"/>
          <p:nvPr/>
        </p:nvSpPr>
        <p:spPr>
          <a:xfrm>
            <a:off x="3804632" y="4083894"/>
            <a:ext cx="364202" cy="523220"/>
          </a:xfrm>
          <a:prstGeom prst="rect">
            <a:avLst/>
          </a:prstGeom>
          <a:noFill/>
        </p:spPr>
        <p:txBody>
          <a:bodyPr wrap="none" rtlCol="0">
            <a:spAutoFit/>
          </a:bodyPr>
          <a:lstStyle/>
          <a:p>
            <a:r>
              <a:rPr lang="en-US" sz="2800"/>
              <a:t>+</a:t>
            </a:r>
          </a:p>
        </p:txBody>
      </p:sp>
      <p:sp>
        <p:nvSpPr>
          <p:cNvPr id="16" name="TextBox 15">
            <a:extLst>
              <a:ext uri="{FF2B5EF4-FFF2-40B4-BE49-F238E27FC236}">
                <a16:creationId xmlns:a16="http://schemas.microsoft.com/office/drawing/2014/main" id="{0F794A99-F856-128B-1D1F-70FBAC0AB936}"/>
              </a:ext>
            </a:extLst>
          </p:cNvPr>
          <p:cNvSpPr txBox="1"/>
          <p:nvPr/>
        </p:nvSpPr>
        <p:spPr>
          <a:xfrm>
            <a:off x="3789475" y="3040620"/>
            <a:ext cx="364202" cy="523220"/>
          </a:xfrm>
          <a:prstGeom prst="rect">
            <a:avLst/>
          </a:prstGeom>
          <a:noFill/>
        </p:spPr>
        <p:txBody>
          <a:bodyPr wrap="none" rtlCol="0">
            <a:spAutoFit/>
          </a:bodyPr>
          <a:lstStyle/>
          <a:p>
            <a:r>
              <a:rPr lang="en-US" sz="2800"/>
              <a:t>+</a:t>
            </a:r>
          </a:p>
        </p:txBody>
      </p:sp>
      <p:sp>
        <p:nvSpPr>
          <p:cNvPr id="17" name="TextBox 16">
            <a:extLst>
              <a:ext uri="{FF2B5EF4-FFF2-40B4-BE49-F238E27FC236}">
                <a16:creationId xmlns:a16="http://schemas.microsoft.com/office/drawing/2014/main" id="{0097B245-239E-4047-4F8F-0EF518DC9237}"/>
              </a:ext>
            </a:extLst>
          </p:cNvPr>
          <p:cNvSpPr txBox="1"/>
          <p:nvPr/>
        </p:nvSpPr>
        <p:spPr>
          <a:xfrm>
            <a:off x="3886568" y="2400468"/>
            <a:ext cx="364202" cy="523220"/>
          </a:xfrm>
          <a:prstGeom prst="rect">
            <a:avLst/>
          </a:prstGeom>
          <a:noFill/>
        </p:spPr>
        <p:txBody>
          <a:bodyPr wrap="none" rtlCol="0">
            <a:spAutoFit/>
          </a:bodyPr>
          <a:lstStyle/>
          <a:p>
            <a:r>
              <a:rPr lang="en-US" sz="2800"/>
              <a:t>+</a:t>
            </a:r>
          </a:p>
        </p:txBody>
      </p:sp>
      <p:sp>
        <p:nvSpPr>
          <p:cNvPr id="18" name="TextBox 17">
            <a:extLst>
              <a:ext uri="{FF2B5EF4-FFF2-40B4-BE49-F238E27FC236}">
                <a16:creationId xmlns:a16="http://schemas.microsoft.com/office/drawing/2014/main" id="{7FF25576-1D85-E817-1BF9-EA2B437C46F1}"/>
              </a:ext>
            </a:extLst>
          </p:cNvPr>
          <p:cNvSpPr txBox="1"/>
          <p:nvPr/>
        </p:nvSpPr>
        <p:spPr>
          <a:xfrm>
            <a:off x="6759677" y="2415216"/>
            <a:ext cx="364202" cy="523220"/>
          </a:xfrm>
          <a:prstGeom prst="rect">
            <a:avLst/>
          </a:prstGeom>
          <a:noFill/>
        </p:spPr>
        <p:txBody>
          <a:bodyPr wrap="none" rtlCol="0">
            <a:spAutoFit/>
          </a:bodyPr>
          <a:lstStyle/>
          <a:p>
            <a:r>
              <a:rPr lang="en-US" sz="2800"/>
              <a:t>+</a:t>
            </a:r>
          </a:p>
        </p:txBody>
      </p:sp>
      <p:sp>
        <p:nvSpPr>
          <p:cNvPr id="19" name="TextBox 18">
            <a:extLst>
              <a:ext uri="{FF2B5EF4-FFF2-40B4-BE49-F238E27FC236}">
                <a16:creationId xmlns:a16="http://schemas.microsoft.com/office/drawing/2014/main" id="{2F2B3C82-8675-4BFA-AC3C-A2B617DDAF1A}"/>
              </a:ext>
            </a:extLst>
          </p:cNvPr>
          <p:cNvSpPr txBox="1"/>
          <p:nvPr/>
        </p:nvSpPr>
        <p:spPr>
          <a:xfrm>
            <a:off x="6152844" y="2814478"/>
            <a:ext cx="364202" cy="523220"/>
          </a:xfrm>
          <a:prstGeom prst="rect">
            <a:avLst/>
          </a:prstGeom>
          <a:noFill/>
        </p:spPr>
        <p:txBody>
          <a:bodyPr wrap="none" rtlCol="0">
            <a:spAutoFit/>
          </a:bodyPr>
          <a:lstStyle/>
          <a:p>
            <a:r>
              <a:rPr lang="en-US" sz="2800"/>
              <a:t>+</a:t>
            </a:r>
          </a:p>
        </p:txBody>
      </p:sp>
      <p:sp>
        <p:nvSpPr>
          <p:cNvPr id="20" name="TextBox 19">
            <a:extLst>
              <a:ext uri="{FF2B5EF4-FFF2-40B4-BE49-F238E27FC236}">
                <a16:creationId xmlns:a16="http://schemas.microsoft.com/office/drawing/2014/main" id="{57A9E642-69A9-D227-4619-8F6D4C4D702F}"/>
              </a:ext>
            </a:extLst>
          </p:cNvPr>
          <p:cNvSpPr txBox="1"/>
          <p:nvPr/>
        </p:nvSpPr>
        <p:spPr>
          <a:xfrm>
            <a:off x="5728087" y="4272458"/>
            <a:ext cx="364202" cy="523220"/>
          </a:xfrm>
          <a:prstGeom prst="rect">
            <a:avLst/>
          </a:prstGeom>
          <a:noFill/>
        </p:spPr>
        <p:txBody>
          <a:bodyPr wrap="none" rtlCol="0">
            <a:spAutoFit/>
          </a:bodyPr>
          <a:lstStyle/>
          <a:p>
            <a:r>
              <a:rPr lang="en-US" sz="2800"/>
              <a:t>+</a:t>
            </a:r>
          </a:p>
        </p:txBody>
      </p:sp>
      <p:sp>
        <p:nvSpPr>
          <p:cNvPr id="21" name="TextBox 20">
            <a:extLst>
              <a:ext uri="{FF2B5EF4-FFF2-40B4-BE49-F238E27FC236}">
                <a16:creationId xmlns:a16="http://schemas.microsoft.com/office/drawing/2014/main" id="{E44E943E-043A-F349-4EFF-9E8ED7C0094E}"/>
              </a:ext>
            </a:extLst>
          </p:cNvPr>
          <p:cNvSpPr txBox="1"/>
          <p:nvPr/>
        </p:nvSpPr>
        <p:spPr>
          <a:xfrm>
            <a:off x="5399712" y="3745861"/>
            <a:ext cx="364202" cy="523220"/>
          </a:xfrm>
          <a:prstGeom prst="rect">
            <a:avLst/>
          </a:prstGeom>
          <a:noFill/>
        </p:spPr>
        <p:txBody>
          <a:bodyPr wrap="none" rtlCol="0">
            <a:spAutoFit/>
          </a:bodyPr>
          <a:lstStyle/>
          <a:p>
            <a:r>
              <a:rPr lang="en-US" sz="2800"/>
              <a:t>+</a:t>
            </a:r>
          </a:p>
        </p:txBody>
      </p:sp>
      <p:sp>
        <p:nvSpPr>
          <p:cNvPr id="25" name="TextBox 24">
            <a:extLst>
              <a:ext uri="{FF2B5EF4-FFF2-40B4-BE49-F238E27FC236}">
                <a16:creationId xmlns:a16="http://schemas.microsoft.com/office/drawing/2014/main" id="{11C45496-2ABF-C577-AE01-2ED231096D1E}"/>
              </a:ext>
            </a:extLst>
          </p:cNvPr>
          <p:cNvSpPr txBox="1"/>
          <p:nvPr/>
        </p:nvSpPr>
        <p:spPr>
          <a:xfrm>
            <a:off x="4745991" y="3129110"/>
            <a:ext cx="364202" cy="523220"/>
          </a:xfrm>
          <a:prstGeom prst="rect">
            <a:avLst/>
          </a:prstGeom>
          <a:noFill/>
        </p:spPr>
        <p:txBody>
          <a:bodyPr wrap="none" rtlCol="0">
            <a:spAutoFit/>
          </a:bodyPr>
          <a:lstStyle/>
          <a:p>
            <a:r>
              <a:rPr lang="en-US" sz="2800"/>
              <a:t>+</a:t>
            </a:r>
          </a:p>
        </p:txBody>
      </p:sp>
      <p:sp>
        <p:nvSpPr>
          <p:cNvPr id="26" name="TextBox 25">
            <a:extLst>
              <a:ext uri="{FF2B5EF4-FFF2-40B4-BE49-F238E27FC236}">
                <a16:creationId xmlns:a16="http://schemas.microsoft.com/office/drawing/2014/main" id="{B711EAB9-4C1D-3149-3C23-0AADED3BAA62}"/>
              </a:ext>
            </a:extLst>
          </p:cNvPr>
          <p:cNvSpPr txBox="1"/>
          <p:nvPr/>
        </p:nvSpPr>
        <p:spPr>
          <a:xfrm>
            <a:off x="3223731" y="1548922"/>
            <a:ext cx="364202" cy="523220"/>
          </a:xfrm>
          <a:prstGeom prst="rect">
            <a:avLst/>
          </a:prstGeom>
          <a:noFill/>
        </p:spPr>
        <p:txBody>
          <a:bodyPr wrap="none" rtlCol="0">
            <a:spAutoFit/>
          </a:bodyPr>
          <a:lstStyle/>
          <a:p>
            <a:r>
              <a:rPr lang="en-US" sz="2800"/>
              <a:t>_</a:t>
            </a:r>
          </a:p>
        </p:txBody>
      </p:sp>
      <p:sp>
        <p:nvSpPr>
          <p:cNvPr id="27" name="TextBox 26">
            <a:extLst>
              <a:ext uri="{FF2B5EF4-FFF2-40B4-BE49-F238E27FC236}">
                <a16:creationId xmlns:a16="http://schemas.microsoft.com/office/drawing/2014/main" id="{E3499C49-6FDA-01C6-0A52-E016C671C424}"/>
              </a:ext>
            </a:extLst>
          </p:cNvPr>
          <p:cNvSpPr txBox="1"/>
          <p:nvPr/>
        </p:nvSpPr>
        <p:spPr>
          <a:xfrm>
            <a:off x="3634432" y="5456517"/>
            <a:ext cx="364202" cy="523220"/>
          </a:xfrm>
          <a:prstGeom prst="rect">
            <a:avLst/>
          </a:prstGeom>
          <a:noFill/>
        </p:spPr>
        <p:txBody>
          <a:bodyPr wrap="none" rtlCol="0">
            <a:spAutoFit/>
          </a:bodyPr>
          <a:lstStyle/>
          <a:p>
            <a:r>
              <a:rPr lang="en-US" sz="2800"/>
              <a:t>_</a:t>
            </a:r>
          </a:p>
        </p:txBody>
      </p:sp>
      <p:sp>
        <p:nvSpPr>
          <p:cNvPr id="28" name="TextBox 27">
            <a:extLst>
              <a:ext uri="{FF2B5EF4-FFF2-40B4-BE49-F238E27FC236}">
                <a16:creationId xmlns:a16="http://schemas.microsoft.com/office/drawing/2014/main" id="{086C0A8B-3B47-3142-D306-787991FFEC08}"/>
              </a:ext>
            </a:extLst>
          </p:cNvPr>
          <p:cNvSpPr txBox="1"/>
          <p:nvPr/>
        </p:nvSpPr>
        <p:spPr>
          <a:xfrm>
            <a:off x="3587933" y="5209749"/>
            <a:ext cx="364202" cy="523220"/>
          </a:xfrm>
          <a:prstGeom prst="rect">
            <a:avLst/>
          </a:prstGeom>
          <a:noFill/>
        </p:spPr>
        <p:txBody>
          <a:bodyPr wrap="none" rtlCol="0">
            <a:spAutoFit/>
          </a:bodyPr>
          <a:lstStyle/>
          <a:p>
            <a:r>
              <a:rPr lang="en-US" sz="2800"/>
              <a:t>_</a:t>
            </a:r>
          </a:p>
        </p:txBody>
      </p:sp>
      <p:sp>
        <p:nvSpPr>
          <p:cNvPr id="29" name="TextBox 28">
            <a:extLst>
              <a:ext uri="{FF2B5EF4-FFF2-40B4-BE49-F238E27FC236}">
                <a16:creationId xmlns:a16="http://schemas.microsoft.com/office/drawing/2014/main" id="{267D07AE-273F-CD1A-C9E5-228F39F68379}"/>
              </a:ext>
            </a:extLst>
          </p:cNvPr>
          <p:cNvSpPr txBox="1"/>
          <p:nvPr/>
        </p:nvSpPr>
        <p:spPr>
          <a:xfrm>
            <a:off x="4110087" y="5448468"/>
            <a:ext cx="364202" cy="523220"/>
          </a:xfrm>
          <a:prstGeom prst="rect">
            <a:avLst/>
          </a:prstGeom>
          <a:noFill/>
        </p:spPr>
        <p:txBody>
          <a:bodyPr wrap="none" rtlCol="0">
            <a:spAutoFit/>
          </a:bodyPr>
          <a:lstStyle/>
          <a:p>
            <a:r>
              <a:rPr lang="en-US" sz="2800"/>
              <a:t>_</a:t>
            </a:r>
          </a:p>
        </p:txBody>
      </p:sp>
      <p:sp>
        <p:nvSpPr>
          <p:cNvPr id="30" name="TextBox 29">
            <a:extLst>
              <a:ext uri="{FF2B5EF4-FFF2-40B4-BE49-F238E27FC236}">
                <a16:creationId xmlns:a16="http://schemas.microsoft.com/office/drawing/2014/main" id="{5C40E0F2-4CE9-B6C3-5410-3BF5CBA7E952}"/>
              </a:ext>
            </a:extLst>
          </p:cNvPr>
          <p:cNvSpPr txBox="1"/>
          <p:nvPr/>
        </p:nvSpPr>
        <p:spPr>
          <a:xfrm>
            <a:off x="7123227" y="1970906"/>
            <a:ext cx="364202" cy="523220"/>
          </a:xfrm>
          <a:prstGeom prst="rect">
            <a:avLst/>
          </a:prstGeom>
          <a:noFill/>
        </p:spPr>
        <p:txBody>
          <a:bodyPr wrap="none" rtlCol="0">
            <a:spAutoFit/>
          </a:bodyPr>
          <a:lstStyle/>
          <a:p>
            <a:r>
              <a:rPr lang="en-US" sz="2800"/>
              <a:t>_</a:t>
            </a:r>
          </a:p>
        </p:txBody>
      </p:sp>
      <p:sp>
        <p:nvSpPr>
          <p:cNvPr id="31" name="TextBox 30">
            <a:extLst>
              <a:ext uri="{FF2B5EF4-FFF2-40B4-BE49-F238E27FC236}">
                <a16:creationId xmlns:a16="http://schemas.microsoft.com/office/drawing/2014/main" id="{9D5C9F9D-982D-7FBF-8FE7-6D91F9A4E9A6}"/>
              </a:ext>
            </a:extLst>
          </p:cNvPr>
          <p:cNvSpPr txBox="1"/>
          <p:nvPr/>
        </p:nvSpPr>
        <p:spPr>
          <a:xfrm>
            <a:off x="6607277" y="1918918"/>
            <a:ext cx="364202" cy="523220"/>
          </a:xfrm>
          <a:prstGeom prst="rect">
            <a:avLst/>
          </a:prstGeom>
          <a:noFill/>
        </p:spPr>
        <p:txBody>
          <a:bodyPr wrap="none" rtlCol="0">
            <a:spAutoFit/>
          </a:bodyPr>
          <a:lstStyle/>
          <a:p>
            <a:r>
              <a:rPr lang="en-US" sz="2800"/>
              <a:t>_</a:t>
            </a:r>
          </a:p>
        </p:txBody>
      </p:sp>
      <p:sp>
        <p:nvSpPr>
          <p:cNvPr id="32" name="TextBox 31">
            <a:extLst>
              <a:ext uri="{FF2B5EF4-FFF2-40B4-BE49-F238E27FC236}">
                <a16:creationId xmlns:a16="http://schemas.microsoft.com/office/drawing/2014/main" id="{52D401A1-C26F-2ED7-F798-99D16BE6C24C}"/>
              </a:ext>
            </a:extLst>
          </p:cNvPr>
          <p:cNvSpPr txBox="1"/>
          <p:nvPr/>
        </p:nvSpPr>
        <p:spPr>
          <a:xfrm>
            <a:off x="7434427" y="2263871"/>
            <a:ext cx="364202" cy="523220"/>
          </a:xfrm>
          <a:prstGeom prst="rect">
            <a:avLst/>
          </a:prstGeom>
          <a:noFill/>
        </p:spPr>
        <p:txBody>
          <a:bodyPr wrap="none" rtlCol="0">
            <a:spAutoFit/>
          </a:bodyPr>
          <a:lstStyle/>
          <a:p>
            <a:r>
              <a:rPr lang="en-US" sz="2800"/>
              <a:t>_</a:t>
            </a:r>
          </a:p>
        </p:txBody>
      </p:sp>
      <p:sp>
        <p:nvSpPr>
          <p:cNvPr id="33" name="TextBox 32">
            <a:extLst>
              <a:ext uri="{FF2B5EF4-FFF2-40B4-BE49-F238E27FC236}">
                <a16:creationId xmlns:a16="http://schemas.microsoft.com/office/drawing/2014/main" id="{D15E6AE4-E0E3-D05E-7631-9CD043C7BED9}"/>
              </a:ext>
            </a:extLst>
          </p:cNvPr>
          <p:cNvSpPr txBox="1"/>
          <p:nvPr/>
        </p:nvSpPr>
        <p:spPr>
          <a:xfrm>
            <a:off x="7417355" y="1977681"/>
            <a:ext cx="364202" cy="523220"/>
          </a:xfrm>
          <a:prstGeom prst="rect">
            <a:avLst/>
          </a:prstGeom>
          <a:noFill/>
        </p:spPr>
        <p:txBody>
          <a:bodyPr wrap="none" rtlCol="0">
            <a:spAutoFit/>
          </a:bodyPr>
          <a:lstStyle/>
          <a:p>
            <a:r>
              <a:rPr lang="en-US" sz="2800"/>
              <a:t>_</a:t>
            </a:r>
          </a:p>
        </p:txBody>
      </p:sp>
      <p:sp>
        <p:nvSpPr>
          <p:cNvPr id="34" name="TextBox 33">
            <a:extLst>
              <a:ext uri="{FF2B5EF4-FFF2-40B4-BE49-F238E27FC236}">
                <a16:creationId xmlns:a16="http://schemas.microsoft.com/office/drawing/2014/main" id="{C2D616E8-A079-F1EC-0EDF-932A0977D115}"/>
              </a:ext>
            </a:extLst>
          </p:cNvPr>
          <p:cNvSpPr txBox="1"/>
          <p:nvPr/>
        </p:nvSpPr>
        <p:spPr>
          <a:xfrm>
            <a:off x="7411229" y="2562101"/>
            <a:ext cx="364202" cy="523220"/>
          </a:xfrm>
          <a:prstGeom prst="rect">
            <a:avLst/>
          </a:prstGeom>
          <a:noFill/>
        </p:spPr>
        <p:txBody>
          <a:bodyPr wrap="none" rtlCol="0">
            <a:spAutoFit/>
          </a:bodyPr>
          <a:lstStyle/>
          <a:p>
            <a:r>
              <a:rPr lang="en-US" sz="2800"/>
              <a:t>_</a:t>
            </a:r>
          </a:p>
        </p:txBody>
      </p:sp>
      <p:sp>
        <p:nvSpPr>
          <p:cNvPr id="35" name="TextBox 34">
            <a:extLst>
              <a:ext uri="{FF2B5EF4-FFF2-40B4-BE49-F238E27FC236}">
                <a16:creationId xmlns:a16="http://schemas.microsoft.com/office/drawing/2014/main" id="{70AF6270-553B-F8F6-A178-3DCF113256C5}"/>
              </a:ext>
            </a:extLst>
          </p:cNvPr>
          <p:cNvSpPr txBox="1"/>
          <p:nvPr/>
        </p:nvSpPr>
        <p:spPr>
          <a:xfrm>
            <a:off x="6847122" y="5448468"/>
            <a:ext cx="364202" cy="523220"/>
          </a:xfrm>
          <a:prstGeom prst="rect">
            <a:avLst/>
          </a:prstGeom>
          <a:noFill/>
        </p:spPr>
        <p:txBody>
          <a:bodyPr wrap="none" rtlCol="0">
            <a:spAutoFit/>
          </a:bodyPr>
          <a:lstStyle/>
          <a:p>
            <a:r>
              <a:rPr lang="en-US" sz="2800"/>
              <a:t>_</a:t>
            </a:r>
          </a:p>
        </p:txBody>
      </p:sp>
      <p:sp>
        <p:nvSpPr>
          <p:cNvPr id="36" name="TextBox 35">
            <a:extLst>
              <a:ext uri="{FF2B5EF4-FFF2-40B4-BE49-F238E27FC236}">
                <a16:creationId xmlns:a16="http://schemas.microsoft.com/office/drawing/2014/main" id="{F51C4AC0-9FD7-24D3-1173-EFBF1632417C}"/>
              </a:ext>
            </a:extLst>
          </p:cNvPr>
          <p:cNvSpPr txBox="1"/>
          <p:nvPr/>
        </p:nvSpPr>
        <p:spPr>
          <a:xfrm>
            <a:off x="7569958" y="3060159"/>
            <a:ext cx="364202" cy="523220"/>
          </a:xfrm>
          <a:prstGeom prst="rect">
            <a:avLst/>
          </a:prstGeom>
          <a:noFill/>
        </p:spPr>
        <p:txBody>
          <a:bodyPr wrap="none" rtlCol="0">
            <a:spAutoFit/>
          </a:bodyPr>
          <a:lstStyle/>
          <a:p>
            <a:r>
              <a:rPr lang="en-US" sz="2800"/>
              <a:t>_</a:t>
            </a:r>
          </a:p>
        </p:txBody>
      </p:sp>
      <p:sp>
        <p:nvSpPr>
          <p:cNvPr id="37" name="TextBox 36">
            <a:extLst>
              <a:ext uri="{FF2B5EF4-FFF2-40B4-BE49-F238E27FC236}">
                <a16:creationId xmlns:a16="http://schemas.microsoft.com/office/drawing/2014/main" id="{C72F7183-EC9A-B16B-5721-ACF1DC4C4F85}"/>
              </a:ext>
            </a:extLst>
          </p:cNvPr>
          <p:cNvSpPr txBox="1"/>
          <p:nvPr/>
        </p:nvSpPr>
        <p:spPr>
          <a:xfrm>
            <a:off x="7258829" y="5678420"/>
            <a:ext cx="364202" cy="523220"/>
          </a:xfrm>
          <a:prstGeom prst="rect">
            <a:avLst/>
          </a:prstGeom>
          <a:noFill/>
        </p:spPr>
        <p:txBody>
          <a:bodyPr wrap="none" rtlCol="0">
            <a:spAutoFit/>
          </a:bodyPr>
          <a:lstStyle/>
          <a:p>
            <a:r>
              <a:rPr lang="en-US" sz="2800"/>
              <a:t>_</a:t>
            </a:r>
          </a:p>
        </p:txBody>
      </p:sp>
      <p:sp>
        <p:nvSpPr>
          <p:cNvPr id="38" name="TextBox 37">
            <a:extLst>
              <a:ext uri="{FF2B5EF4-FFF2-40B4-BE49-F238E27FC236}">
                <a16:creationId xmlns:a16="http://schemas.microsoft.com/office/drawing/2014/main" id="{BA86CD14-F1E3-AE2F-0E88-89791EB88729}"/>
              </a:ext>
            </a:extLst>
          </p:cNvPr>
          <p:cNvSpPr txBox="1"/>
          <p:nvPr/>
        </p:nvSpPr>
        <p:spPr>
          <a:xfrm>
            <a:off x="5217611" y="6222609"/>
            <a:ext cx="364202" cy="523220"/>
          </a:xfrm>
          <a:prstGeom prst="rect">
            <a:avLst/>
          </a:prstGeom>
          <a:noFill/>
        </p:spPr>
        <p:txBody>
          <a:bodyPr wrap="none" rtlCol="0">
            <a:spAutoFit/>
          </a:bodyPr>
          <a:lstStyle/>
          <a:p>
            <a:r>
              <a:rPr lang="en-US" sz="2800"/>
              <a:t>_</a:t>
            </a:r>
          </a:p>
        </p:txBody>
      </p:sp>
      <p:sp>
        <p:nvSpPr>
          <p:cNvPr id="39" name="TextBox 38">
            <a:extLst>
              <a:ext uri="{FF2B5EF4-FFF2-40B4-BE49-F238E27FC236}">
                <a16:creationId xmlns:a16="http://schemas.microsoft.com/office/drawing/2014/main" id="{A3548C31-0AC5-D88D-1A19-C49A0A6E3F7E}"/>
              </a:ext>
            </a:extLst>
          </p:cNvPr>
          <p:cNvSpPr txBox="1"/>
          <p:nvPr/>
        </p:nvSpPr>
        <p:spPr>
          <a:xfrm>
            <a:off x="7451992" y="5057288"/>
            <a:ext cx="364202" cy="523220"/>
          </a:xfrm>
          <a:prstGeom prst="rect">
            <a:avLst/>
          </a:prstGeom>
          <a:noFill/>
        </p:spPr>
        <p:txBody>
          <a:bodyPr wrap="none" rtlCol="0">
            <a:spAutoFit/>
          </a:bodyPr>
          <a:lstStyle/>
          <a:p>
            <a:r>
              <a:rPr lang="en-US" sz="2800"/>
              <a:t>_</a:t>
            </a:r>
          </a:p>
        </p:txBody>
      </p:sp>
      <p:sp>
        <p:nvSpPr>
          <p:cNvPr id="40" name="TextBox 39">
            <a:extLst>
              <a:ext uri="{FF2B5EF4-FFF2-40B4-BE49-F238E27FC236}">
                <a16:creationId xmlns:a16="http://schemas.microsoft.com/office/drawing/2014/main" id="{72067449-78F6-57A9-0D0E-2B2A94600C53}"/>
              </a:ext>
            </a:extLst>
          </p:cNvPr>
          <p:cNvSpPr txBox="1"/>
          <p:nvPr/>
        </p:nvSpPr>
        <p:spPr>
          <a:xfrm>
            <a:off x="7451992" y="5263827"/>
            <a:ext cx="364202" cy="523220"/>
          </a:xfrm>
          <a:prstGeom prst="rect">
            <a:avLst/>
          </a:prstGeom>
          <a:noFill/>
        </p:spPr>
        <p:txBody>
          <a:bodyPr wrap="none" rtlCol="0">
            <a:spAutoFit/>
          </a:bodyPr>
          <a:lstStyle/>
          <a:p>
            <a:r>
              <a:rPr lang="en-US" sz="2800"/>
              <a:t>_</a:t>
            </a:r>
          </a:p>
        </p:txBody>
      </p:sp>
      <p:sp>
        <p:nvSpPr>
          <p:cNvPr id="41" name="TextBox 40">
            <a:extLst>
              <a:ext uri="{FF2B5EF4-FFF2-40B4-BE49-F238E27FC236}">
                <a16:creationId xmlns:a16="http://schemas.microsoft.com/office/drawing/2014/main" id="{39C630FF-74F1-B5CF-7E5C-29B6AD1E98F9}"/>
              </a:ext>
            </a:extLst>
          </p:cNvPr>
          <p:cNvSpPr txBox="1"/>
          <p:nvPr/>
        </p:nvSpPr>
        <p:spPr>
          <a:xfrm>
            <a:off x="7417355" y="4740607"/>
            <a:ext cx="364202" cy="523220"/>
          </a:xfrm>
          <a:prstGeom prst="rect">
            <a:avLst/>
          </a:prstGeom>
          <a:noFill/>
        </p:spPr>
        <p:txBody>
          <a:bodyPr wrap="none" rtlCol="0">
            <a:spAutoFit/>
          </a:bodyPr>
          <a:lstStyle/>
          <a:p>
            <a:r>
              <a:rPr lang="en-US" sz="2800"/>
              <a:t>_</a:t>
            </a:r>
          </a:p>
        </p:txBody>
      </p:sp>
      <p:sp>
        <p:nvSpPr>
          <p:cNvPr id="42" name="TextBox 41">
            <a:extLst>
              <a:ext uri="{FF2B5EF4-FFF2-40B4-BE49-F238E27FC236}">
                <a16:creationId xmlns:a16="http://schemas.microsoft.com/office/drawing/2014/main" id="{DEF34C69-E0CB-385B-A2E4-16BE46F15187}"/>
              </a:ext>
            </a:extLst>
          </p:cNvPr>
          <p:cNvSpPr txBox="1"/>
          <p:nvPr/>
        </p:nvSpPr>
        <p:spPr>
          <a:xfrm>
            <a:off x="7569755" y="4893007"/>
            <a:ext cx="364202" cy="523220"/>
          </a:xfrm>
          <a:prstGeom prst="rect">
            <a:avLst/>
          </a:prstGeom>
          <a:noFill/>
        </p:spPr>
        <p:txBody>
          <a:bodyPr wrap="none" rtlCol="0">
            <a:spAutoFit/>
          </a:bodyPr>
          <a:lstStyle/>
          <a:p>
            <a:r>
              <a:rPr lang="en-US" sz="2800"/>
              <a:t>_</a:t>
            </a:r>
          </a:p>
        </p:txBody>
      </p:sp>
      <p:sp>
        <p:nvSpPr>
          <p:cNvPr id="43" name="TextBox 42">
            <a:extLst>
              <a:ext uri="{FF2B5EF4-FFF2-40B4-BE49-F238E27FC236}">
                <a16:creationId xmlns:a16="http://schemas.microsoft.com/office/drawing/2014/main" id="{FABF6CD2-C40D-FDC1-03E1-A6C092920E77}"/>
              </a:ext>
            </a:extLst>
          </p:cNvPr>
          <p:cNvSpPr txBox="1"/>
          <p:nvPr/>
        </p:nvSpPr>
        <p:spPr>
          <a:xfrm>
            <a:off x="3522366" y="4826875"/>
            <a:ext cx="364202" cy="523220"/>
          </a:xfrm>
          <a:prstGeom prst="rect">
            <a:avLst/>
          </a:prstGeom>
          <a:noFill/>
        </p:spPr>
        <p:txBody>
          <a:bodyPr wrap="none" rtlCol="0">
            <a:spAutoFit/>
          </a:bodyPr>
          <a:lstStyle/>
          <a:p>
            <a:r>
              <a:rPr lang="en-US" sz="2800"/>
              <a:t>_</a:t>
            </a:r>
          </a:p>
        </p:txBody>
      </p:sp>
      <p:sp>
        <p:nvSpPr>
          <p:cNvPr id="44" name="TextBox 43">
            <a:extLst>
              <a:ext uri="{FF2B5EF4-FFF2-40B4-BE49-F238E27FC236}">
                <a16:creationId xmlns:a16="http://schemas.microsoft.com/office/drawing/2014/main" id="{DF8328AA-E9F0-DEDB-09D9-EF213A23AD9D}"/>
              </a:ext>
            </a:extLst>
          </p:cNvPr>
          <p:cNvSpPr txBox="1"/>
          <p:nvPr/>
        </p:nvSpPr>
        <p:spPr>
          <a:xfrm>
            <a:off x="3567593" y="5020776"/>
            <a:ext cx="364202" cy="523220"/>
          </a:xfrm>
          <a:prstGeom prst="rect">
            <a:avLst/>
          </a:prstGeom>
          <a:noFill/>
        </p:spPr>
        <p:txBody>
          <a:bodyPr wrap="none" rtlCol="0">
            <a:spAutoFit/>
          </a:bodyPr>
          <a:lstStyle/>
          <a:p>
            <a:r>
              <a:rPr lang="en-US" sz="2800"/>
              <a:t>_</a:t>
            </a:r>
          </a:p>
        </p:txBody>
      </p:sp>
      <p:sp>
        <p:nvSpPr>
          <p:cNvPr id="45" name="TextBox 44">
            <a:extLst>
              <a:ext uri="{FF2B5EF4-FFF2-40B4-BE49-F238E27FC236}">
                <a16:creationId xmlns:a16="http://schemas.microsoft.com/office/drawing/2014/main" id="{81D56C76-8C2A-B3F0-02A7-10BA3BFAFC30}"/>
              </a:ext>
            </a:extLst>
          </p:cNvPr>
          <p:cNvSpPr txBox="1"/>
          <p:nvPr/>
        </p:nvSpPr>
        <p:spPr>
          <a:xfrm>
            <a:off x="3523278" y="3234521"/>
            <a:ext cx="364202" cy="523220"/>
          </a:xfrm>
          <a:prstGeom prst="rect">
            <a:avLst/>
          </a:prstGeom>
          <a:noFill/>
        </p:spPr>
        <p:txBody>
          <a:bodyPr wrap="none" rtlCol="0">
            <a:spAutoFit/>
          </a:bodyPr>
          <a:lstStyle/>
          <a:p>
            <a:r>
              <a:rPr lang="en-US" sz="2800"/>
              <a:t>_</a:t>
            </a:r>
          </a:p>
        </p:txBody>
      </p:sp>
      <p:sp>
        <p:nvSpPr>
          <p:cNvPr id="46" name="TextBox 45">
            <a:extLst>
              <a:ext uri="{FF2B5EF4-FFF2-40B4-BE49-F238E27FC236}">
                <a16:creationId xmlns:a16="http://schemas.microsoft.com/office/drawing/2014/main" id="{5B0E66C1-875F-9CDE-6354-73552271BA0D}"/>
              </a:ext>
            </a:extLst>
          </p:cNvPr>
          <p:cNvSpPr txBox="1"/>
          <p:nvPr/>
        </p:nvSpPr>
        <p:spPr>
          <a:xfrm>
            <a:off x="3704467" y="1964757"/>
            <a:ext cx="364202" cy="523220"/>
          </a:xfrm>
          <a:prstGeom prst="rect">
            <a:avLst/>
          </a:prstGeom>
          <a:noFill/>
        </p:spPr>
        <p:txBody>
          <a:bodyPr wrap="none" rtlCol="0">
            <a:spAutoFit/>
          </a:bodyPr>
          <a:lstStyle/>
          <a:p>
            <a:r>
              <a:rPr lang="en-US" sz="2800"/>
              <a:t>_</a:t>
            </a:r>
          </a:p>
        </p:txBody>
      </p:sp>
      <p:sp>
        <p:nvSpPr>
          <p:cNvPr id="47" name="TextBox 46">
            <a:extLst>
              <a:ext uri="{FF2B5EF4-FFF2-40B4-BE49-F238E27FC236}">
                <a16:creationId xmlns:a16="http://schemas.microsoft.com/office/drawing/2014/main" id="{01543F1F-975E-2D19-9910-A17EA6067B4C}"/>
              </a:ext>
            </a:extLst>
          </p:cNvPr>
          <p:cNvSpPr txBox="1"/>
          <p:nvPr/>
        </p:nvSpPr>
        <p:spPr>
          <a:xfrm>
            <a:off x="5499407" y="2006184"/>
            <a:ext cx="364202" cy="523220"/>
          </a:xfrm>
          <a:prstGeom prst="rect">
            <a:avLst/>
          </a:prstGeom>
          <a:noFill/>
        </p:spPr>
        <p:txBody>
          <a:bodyPr wrap="none" rtlCol="0">
            <a:spAutoFit/>
          </a:bodyPr>
          <a:lstStyle/>
          <a:p>
            <a:r>
              <a:rPr lang="en-US" sz="2800"/>
              <a:t>_</a:t>
            </a:r>
          </a:p>
        </p:txBody>
      </p:sp>
      <p:sp>
        <p:nvSpPr>
          <p:cNvPr id="48" name="TextBox 47">
            <a:extLst>
              <a:ext uri="{FF2B5EF4-FFF2-40B4-BE49-F238E27FC236}">
                <a16:creationId xmlns:a16="http://schemas.microsoft.com/office/drawing/2014/main" id="{C772B222-74C2-26B3-9D25-3F363B057E47}"/>
              </a:ext>
            </a:extLst>
          </p:cNvPr>
          <p:cNvSpPr txBox="1"/>
          <p:nvPr/>
        </p:nvSpPr>
        <p:spPr>
          <a:xfrm>
            <a:off x="4022734" y="1991796"/>
            <a:ext cx="364202" cy="523220"/>
          </a:xfrm>
          <a:prstGeom prst="rect">
            <a:avLst/>
          </a:prstGeom>
          <a:noFill/>
        </p:spPr>
        <p:txBody>
          <a:bodyPr wrap="none" rtlCol="0">
            <a:spAutoFit/>
          </a:bodyPr>
          <a:lstStyle/>
          <a:p>
            <a:r>
              <a:rPr lang="en-US" sz="2800"/>
              <a:t>_</a:t>
            </a:r>
          </a:p>
        </p:txBody>
      </p:sp>
      <p:sp>
        <p:nvSpPr>
          <p:cNvPr id="2" name="TextBox 1">
            <a:extLst>
              <a:ext uri="{FF2B5EF4-FFF2-40B4-BE49-F238E27FC236}">
                <a16:creationId xmlns:a16="http://schemas.microsoft.com/office/drawing/2014/main" id="{5860DB83-2C07-24AF-5141-E0FC26F70DE0}"/>
              </a:ext>
            </a:extLst>
          </p:cNvPr>
          <p:cNvSpPr txBox="1"/>
          <p:nvPr/>
        </p:nvSpPr>
        <p:spPr>
          <a:xfrm>
            <a:off x="4745991" y="903025"/>
            <a:ext cx="364202" cy="523220"/>
          </a:xfrm>
          <a:prstGeom prst="rect">
            <a:avLst/>
          </a:prstGeom>
          <a:noFill/>
        </p:spPr>
        <p:txBody>
          <a:bodyPr wrap="none" rtlCol="0">
            <a:spAutoFit/>
          </a:bodyPr>
          <a:lstStyle/>
          <a:p>
            <a:r>
              <a:rPr lang="en-US" sz="2800"/>
              <a:t>+</a:t>
            </a:r>
          </a:p>
        </p:txBody>
      </p:sp>
      <p:sp>
        <p:nvSpPr>
          <p:cNvPr id="3" name="TextBox 2">
            <a:extLst>
              <a:ext uri="{FF2B5EF4-FFF2-40B4-BE49-F238E27FC236}">
                <a16:creationId xmlns:a16="http://schemas.microsoft.com/office/drawing/2014/main" id="{2C15B4B6-BAA2-D402-331D-1D920BA63CA5}"/>
              </a:ext>
            </a:extLst>
          </p:cNvPr>
          <p:cNvSpPr txBox="1"/>
          <p:nvPr/>
        </p:nvSpPr>
        <p:spPr>
          <a:xfrm>
            <a:off x="2692738" y="2374136"/>
            <a:ext cx="364202" cy="523220"/>
          </a:xfrm>
          <a:prstGeom prst="rect">
            <a:avLst/>
          </a:prstGeom>
          <a:noFill/>
        </p:spPr>
        <p:txBody>
          <a:bodyPr wrap="none" rtlCol="0">
            <a:spAutoFit/>
          </a:bodyPr>
          <a:lstStyle/>
          <a:p>
            <a:r>
              <a:rPr lang="en-US" sz="2800"/>
              <a:t>+</a:t>
            </a:r>
          </a:p>
        </p:txBody>
      </p:sp>
      <p:sp>
        <p:nvSpPr>
          <p:cNvPr id="8" name="TextBox 7">
            <a:extLst>
              <a:ext uri="{FF2B5EF4-FFF2-40B4-BE49-F238E27FC236}">
                <a16:creationId xmlns:a16="http://schemas.microsoft.com/office/drawing/2014/main" id="{E4C6A3E2-9827-A791-1D94-E30F40F29A21}"/>
              </a:ext>
            </a:extLst>
          </p:cNvPr>
          <p:cNvSpPr txBox="1"/>
          <p:nvPr/>
        </p:nvSpPr>
        <p:spPr>
          <a:xfrm>
            <a:off x="3458905" y="4663619"/>
            <a:ext cx="364202" cy="523220"/>
          </a:xfrm>
          <a:prstGeom prst="rect">
            <a:avLst/>
          </a:prstGeom>
          <a:noFill/>
        </p:spPr>
        <p:txBody>
          <a:bodyPr wrap="none" rtlCol="0">
            <a:spAutoFit/>
          </a:bodyPr>
          <a:lstStyle/>
          <a:p>
            <a:r>
              <a:rPr lang="en-US" sz="2800"/>
              <a:t>+</a:t>
            </a:r>
          </a:p>
        </p:txBody>
      </p:sp>
      <p:sp>
        <p:nvSpPr>
          <p:cNvPr id="54" name="TextBox 53">
            <a:extLst>
              <a:ext uri="{FF2B5EF4-FFF2-40B4-BE49-F238E27FC236}">
                <a16:creationId xmlns:a16="http://schemas.microsoft.com/office/drawing/2014/main" id="{22B6C937-59C9-E7E5-5A80-5DE02E8CCB66}"/>
              </a:ext>
            </a:extLst>
          </p:cNvPr>
          <p:cNvSpPr txBox="1"/>
          <p:nvPr/>
        </p:nvSpPr>
        <p:spPr>
          <a:xfrm>
            <a:off x="6028252" y="3655701"/>
            <a:ext cx="364202" cy="523220"/>
          </a:xfrm>
          <a:prstGeom prst="rect">
            <a:avLst/>
          </a:prstGeom>
          <a:noFill/>
        </p:spPr>
        <p:txBody>
          <a:bodyPr wrap="none" rtlCol="0">
            <a:spAutoFit/>
          </a:bodyPr>
          <a:lstStyle/>
          <a:p>
            <a:r>
              <a:rPr lang="en-US" sz="2800"/>
              <a:t>_</a:t>
            </a:r>
          </a:p>
        </p:txBody>
      </p:sp>
      <p:sp>
        <p:nvSpPr>
          <p:cNvPr id="55" name="TextBox 54">
            <a:extLst>
              <a:ext uri="{FF2B5EF4-FFF2-40B4-BE49-F238E27FC236}">
                <a16:creationId xmlns:a16="http://schemas.microsoft.com/office/drawing/2014/main" id="{E039E3F6-B267-CF81-BD09-90C7A4A58485}"/>
              </a:ext>
            </a:extLst>
          </p:cNvPr>
          <p:cNvSpPr txBox="1"/>
          <p:nvPr/>
        </p:nvSpPr>
        <p:spPr>
          <a:xfrm>
            <a:off x="5973197" y="3161752"/>
            <a:ext cx="364202" cy="523220"/>
          </a:xfrm>
          <a:prstGeom prst="rect">
            <a:avLst/>
          </a:prstGeom>
          <a:noFill/>
        </p:spPr>
        <p:txBody>
          <a:bodyPr wrap="none" rtlCol="0">
            <a:spAutoFit/>
          </a:bodyPr>
          <a:lstStyle/>
          <a:p>
            <a:r>
              <a:rPr lang="en-US" sz="2800"/>
              <a:t>_</a:t>
            </a:r>
          </a:p>
        </p:txBody>
      </p:sp>
      <p:sp>
        <p:nvSpPr>
          <p:cNvPr id="56" name="TextBox 55">
            <a:extLst>
              <a:ext uri="{FF2B5EF4-FFF2-40B4-BE49-F238E27FC236}">
                <a16:creationId xmlns:a16="http://schemas.microsoft.com/office/drawing/2014/main" id="{DABB3207-7AAA-379E-947A-1B738E4FBF73}"/>
              </a:ext>
            </a:extLst>
          </p:cNvPr>
          <p:cNvSpPr txBox="1"/>
          <p:nvPr/>
        </p:nvSpPr>
        <p:spPr>
          <a:xfrm>
            <a:off x="6876525" y="2594538"/>
            <a:ext cx="364202" cy="523220"/>
          </a:xfrm>
          <a:prstGeom prst="rect">
            <a:avLst/>
          </a:prstGeom>
          <a:noFill/>
        </p:spPr>
        <p:txBody>
          <a:bodyPr wrap="none" rtlCol="0">
            <a:spAutoFit/>
          </a:bodyPr>
          <a:lstStyle/>
          <a:p>
            <a:r>
              <a:rPr lang="en-US" sz="2800"/>
              <a:t>_</a:t>
            </a:r>
          </a:p>
        </p:txBody>
      </p:sp>
      <p:sp>
        <p:nvSpPr>
          <p:cNvPr id="57" name="TextBox 56">
            <a:extLst>
              <a:ext uri="{FF2B5EF4-FFF2-40B4-BE49-F238E27FC236}">
                <a16:creationId xmlns:a16="http://schemas.microsoft.com/office/drawing/2014/main" id="{F09E2612-A69C-8044-971D-3FCE4DE2CC9C}"/>
              </a:ext>
            </a:extLst>
          </p:cNvPr>
          <p:cNvSpPr txBox="1"/>
          <p:nvPr/>
        </p:nvSpPr>
        <p:spPr>
          <a:xfrm>
            <a:off x="3075044" y="4657693"/>
            <a:ext cx="364202" cy="523220"/>
          </a:xfrm>
          <a:prstGeom prst="rect">
            <a:avLst/>
          </a:prstGeom>
          <a:noFill/>
        </p:spPr>
        <p:txBody>
          <a:bodyPr wrap="none" rtlCol="0">
            <a:spAutoFit/>
          </a:bodyPr>
          <a:lstStyle/>
          <a:p>
            <a:r>
              <a:rPr lang="en-US" sz="2800"/>
              <a:t>_</a:t>
            </a:r>
          </a:p>
        </p:txBody>
      </p:sp>
      <p:sp>
        <p:nvSpPr>
          <p:cNvPr id="58" name="TextBox 57">
            <a:extLst>
              <a:ext uri="{FF2B5EF4-FFF2-40B4-BE49-F238E27FC236}">
                <a16:creationId xmlns:a16="http://schemas.microsoft.com/office/drawing/2014/main" id="{07451D21-6504-55BF-344D-B51407F9B60B}"/>
              </a:ext>
            </a:extLst>
          </p:cNvPr>
          <p:cNvSpPr txBox="1"/>
          <p:nvPr/>
        </p:nvSpPr>
        <p:spPr>
          <a:xfrm>
            <a:off x="3239033" y="4306227"/>
            <a:ext cx="364202" cy="523220"/>
          </a:xfrm>
          <a:prstGeom prst="rect">
            <a:avLst/>
          </a:prstGeom>
          <a:noFill/>
        </p:spPr>
        <p:txBody>
          <a:bodyPr wrap="none" rtlCol="0">
            <a:spAutoFit/>
          </a:bodyPr>
          <a:lstStyle/>
          <a:p>
            <a:r>
              <a:rPr lang="en-US" sz="2800"/>
              <a:t>_</a:t>
            </a:r>
          </a:p>
        </p:txBody>
      </p:sp>
      <p:sp>
        <p:nvSpPr>
          <p:cNvPr id="59" name="TextBox 58">
            <a:extLst>
              <a:ext uri="{FF2B5EF4-FFF2-40B4-BE49-F238E27FC236}">
                <a16:creationId xmlns:a16="http://schemas.microsoft.com/office/drawing/2014/main" id="{2F96C782-1330-963F-1ED2-072BF7F6FD0B}"/>
              </a:ext>
            </a:extLst>
          </p:cNvPr>
          <p:cNvSpPr txBox="1"/>
          <p:nvPr/>
        </p:nvSpPr>
        <p:spPr>
          <a:xfrm>
            <a:off x="2468327" y="2561471"/>
            <a:ext cx="364202" cy="523220"/>
          </a:xfrm>
          <a:prstGeom prst="rect">
            <a:avLst/>
          </a:prstGeom>
          <a:noFill/>
        </p:spPr>
        <p:txBody>
          <a:bodyPr wrap="none" rtlCol="0">
            <a:spAutoFit/>
          </a:bodyPr>
          <a:lstStyle/>
          <a:p>
            <a:r>
              <a:rPr lang="en-US" sz="2800"/>
              <a:t>_</a:t>
            </a:r>
          </a:p>
        </p:txBody>
      </p:sp>
      <p:sp>
        <p:nvSpPr>
          <p:cNvPr id="60" name="TextBox 59">
            <a:extLst>
              <a:ext uri="{FF2B5EF4-FFF2-40B4-BE49-F238E27FC236}">
                <a16:creationId xmlns:a16="http://schemas.microsoft.com/office/drawing/2014/main" id="{BA7EE2DB-B436-3E50-C11E-46E5DA69C43A}"/>
              </a:ext>
            </a:extLst>
          </p:cNvPr>
          <p:cNvSpPr txBox="1"/>
          <p:nvPr/>
        </p:nvSpPr>
        <p:spPr>
          <a:xfrm>
            <a:off x="2286226" y="2354174"/>
            <a:ext cx="364202" cy="523220"/>
          </a:xfrm>
          <a:prstGeom prst="rect">
            <a:avLst/>
          </a:prstGeom>
          <a:noFill/>
        </p:spPr>
        <p:txBody>
          <a:bodyPr wrap="none" rtlCol="0">
            <a:spAutoFit/>
          </a:bodyPr>
          <a:lstStyle/>
          <a:p>
            <a:r>
              <a:rPr lang="en-US" sz="2800"/>
              <a:t>_</a:t>
            </a:r>
          </a:p>
        </p:txBody>
      </p:sp>
      <p:sp>
        <p:nvSpPr>
          <p:cNvPr id="61" name="TextBox 60">
            <a:extLst>
              <a:ext uri="{FF2B5EF4-FFF2-40B4-BE49-F238E27FC236}">
                <a16:creationId xmlns:a16="http://schemas.microsoft.com/office/drawing/2014/main" id="{6528167F-4223-1857-7A70-153293E5D164}"/>
              </a:ext>
            </a:extLst>
          </p:cNvPr>
          <p:cNvSpPr txBox="1"/>
          <p:nvPr/>
        </p:nvSpPr>
        <p:spPr>
          <a:xfrm>
            <a:off x="2564693" y="1918918"/>
            <a:ext cx="364202" cy="523220"/>
          </a:xfrm>
          <a:prstGeom prst="rect">
            <a:avLst/>
          </a:prstGeom>
          <a:noFill/>
        </p:spPr>
        <p:txBody>
          <a:bodyPr wrap="none" rtlCol="0">
            <a:spAutoFit/>
          </a:bodyPr>
          <a:lstStyle/>
          <a:p>
            <a:r>
              <a:rPr lang="en-US" sz="2800"/>
              <a:t>_</a:t>
            </a:r>
          </a:p>
        </p:txBody>
      </p:sp>
      <p:sp>
        <p:nvSpPr>
          <p:cNvPr id="62" name="TextBox 61">
            <a:extLst>
              <a:ext uri="{FF2B5EF4-FFF2-40B4-BE49-F238E27FC236}">
                <a16:creationId xmlns:a16="http://schemas.microsoft.com/office/drawing/2014/main" id="{BF54CF07-11AE-36C8-08AA-DB39F96C2C66}"/>
              </a:ext>
            </a:extLst>
          </p:cNvPr>
          <p:cNvSpPr txBox="1"/>
          <p:nvPr/>
        </p:nvSpPr>
        <p:spPr>
          <a:xfrm>
            <a:off x="4434862" y="794890"/>
            <a:ext cx="364202" cy="523220"/>
          </a:xfrm>
          <a:prstGeom prst="rect">
            <a:avLst/>
          </a:prstGeom>
          <a:noFill/>
        </p:spPr>
        <p:txBody>
          <a:bodyPr wrap="none" rtlCol="0">
            <a:spAutoFit/>
          </a:bodyPr>
          <a:lstStyle/>
          <a:p>
            <a:r>
              <a:rPr lang="en-US" sz="2800"/>
              <a:t>_</a:t>
            </a:r>
          </a:p>
        </p:txBody>
      </p:sp>
      <p:sp>
        <p:nvSpPr>
          <p:cNvPr id="63" name="TextBox 62">
            <a:extLst>
              <a:ext uri="{FF2B5EF4-FFF2-40B4-BE49-F238E27FC236}">
                <a16:creationId xmlns:a16="http://schemas.microsoft.com/office/drawing/2014/main" id="{163B2488-18A2-D75B-9598-A2DF311FB443}"/>
              </a:ext>
            </a:extLst>
          </p:cNvPr>
          <p:cNvSpPr txBox="1"/>
          <p:nvPr/>
        </p:nvSpPr>
        <p:spPr>
          <a:xfrm>
            <a:off x="5106490" y="816757"/>
            <a:ext cx="364202" cy="523220"/>
          </a:xfrm>
          <a:prstGeom prst="rect">
            <a:avLst/>
          </a:prstGeom>
          <a:noFill/>
        </p:spPr>
        <p:txBody>
          <a:bodyPr wrap="none" rtlCol="0">
            <a:spAutoFit/>
          </a:bodyPr>
          <a:lstStyle/>
          <a:p>
            <a:r>
              <a:rPr lang="en-US" sz="2800"/>
              <a:t>_</a:t>
            </a:r>
          </a:p>
        </p:txBody>
      </p:sp>
      <p:sp>
        <p:nvSpPr>
          <p:cNvPr id="64" name="TextBox 63">
            <a:extLst>
              <a:ext uri="{FF2B5EF4-FFF2-40B4-BE49-F238E27FC236}">
                <a16:creationId xmlns:a16="http://schemas.microsoft.com/office/drawing/2014/main" id="{21BD3DA1-B1BB-C4B0-AE22-B8F58EE36D76}"/>
              </a:ext>
            </a:extLst>
          </p:cNvPr>
          <p:cNvSpPr txBox="1"/>
          <p:nvPr/>
        </p:nvSpPr>
        <p:spPr>
          <a:xfrm>
            <a:off x="4742989" y="4060213"/>
            <a:ext cx="364202" cy="523220"/>
          </a:xfrm>
          <a:prstGeom prst="rect">
            <a:avLst/>
          </a:prstGeom>
          <a:noFill/>
        </p:spPr>
        <p:txBody>
          <a:bodyPr wrap="none" rtlCol="0">
            <a:spAutoFit/>
          </a:bodyPr>
          <a:lstStyle/>
          <a:p>
            <a:r>
              <a:rPr lang="en-US" sz="2800"/>
              <a:t>_</a:t>
            </a:r>
          </a:p>
        </p:txBody>
      </p:sp>
      <p:sp>
        <p:nvSpPr>
          <p:cNvPr id="72" name="TextBox 71">
            <a:extLst>
              <a:ext uri="{FF2B5EF4-FFF2-40B4-BE49-F238E27FC236}">
                <a16:creationId xmlns:a16="http://schemas.microsoft.com/office/drawing/2014/main" id="{36DE8C21-4C05-25C8-B164-F5A53795BFBF}"/>
              </a:ext>
            </a:extLst>
          </p:cNvPr>
          <p:cNvSpPr txBox="1"/>
          <p:nvPr/>
        </p:nvSpPr>
        <p:spPr>
          <a:xfrm>
            <a:off x="5820195" y="4743936"/>
            <a:ext cx="364202" cy="523220"/>
          </a:xfrm>
          <a:prstGeom prst="rect">
            <a:avLst/>
          </a:prstGeom>
          <a:noFill/>
        </p:spPr>
        <p:txBody>
          <a:bodyPr wrap="none" rtlCol="0">
            <a:spAutoFit/>
          </a:bodyPr>
          <a:lstStyle/>
          <a:p>
            <a:r>
              <a:rPr lang="en-US" sz="2800"/>
              <a:t>_</a:t>
            </a:r>
          </a:p>
        </p:txBody>
      </p:sp>
      <p:sp>
        <p:nvSpPr>
          <p:cNvPr id="73" name="TextBox 72">
            <a:extLst>
              <a:ext uri="{FF2B5EF4-FFF2-40B4-BE49-F238E27FC236}">
                <a16:creationId xmlns:a16="http://schemas.microsoft.com/office/drawing/2014/main" id="{9F153162-279D-41EF-A48A-2A50A05D01C1}"/>
              </a:ext>
            </a:extLst>
          </p:cNvPr>
          <p:cNvSpPr txBox="1"/>
          <p:nvPr/>
        </p:nvSpPr>
        <p:spPr>
          <a:xfrm>
            <a:off x="5185083" y="4393277"/>
            <a:ext cx="364202" cy="523220"/>
          </a:xfrm>
          <a:prstGeom prst="rect">
            <a:avLst/>
          </a:prstGeom>
          <a:noFill/>
        </p:spPr>
        <p:txBody>
          <a:bodyPr wrap="none" rtlCol="0">
            <a:spAutoFit/>
          </a:bodyPr>
          <a:lstStyle/>
          <a:p>
            <a:r>
              <a:rPr lang="en-US" sz="2800"/>
              <a:t>_</a:t>
            </a:r>
          </a:p>
        </p:txBody>
      </p:sp>
      <p:sp>
        <p:nvSpPr>
          <p:cNvPr id="74" name="TextBox 73">
            <a:extLst>
              <a:ext uri="{FF2B5EF4-FFF2-40B4-BE49-F238E27FC236}">
                <a16:creationId xmlns:a16="http://schemas.microsoft.com/office/drawing/2014/main" id="{8F8B7088-C638-514D-39DA-D898CCD2AB52}"/>
              </a:ext>
            </a:extLst>
          </p:cNvPr>
          <p:cNvSpPr txBox="1"/>
          <p:nvPr/>
        </p:nvSpPr>
        <p:spPr>
          <a:xfrm>
            <a:off x="6500208" y="4635833"/>
            <a:ext cx="364202" cy="523220"/>
          </a:xfrm>
          <a:prstGeom prst="rect">
            <a:avLst/>
          </a:prstGeom>
          <a:noFill/>
        </p:spPr>
        <p:txBody>
          <a:bodyPr wrap="none" rtlCol="0">
            <a:spAutoFit/>
          </a:bodyPr>
          <a:lstStyle/>
          <a:p>
            <a:r>
              <a:rPr lang="en-US" sz="2800"/>
              <a:t>_</a:t>
            </a:r>
          </a:p>
        </p:txBody>
      </p:sp>
      <p:sp>
        <p:nvSpPr>
          <p:cNvPr id="75" name="TextBox 74">
            <a:extLst>
              <a:ext uri="{FF2B5EF4-FFF2-40B4-BE49-F238E27FC236}">
                <a16:creationId xmlns:a16="http://schemas.microsoft.com/office/drawing/2014/main" id="{C715D89D-B5C8-FC06-9EE8-6BBAB092F040}"/>
              </a:ext>
            </a:extLst>
          </p:cNvPr>
          <p:cNvSpPr txBox="1"/>
          <p:nvPr/>
        </p:nvSpPr>
        <p:spPr>
          <a:xfrm>
            <a:off x="6245987" y="4060213"/>
            <a:ext cx="364202" cy="523220"/>
          </a:xfrm>
          <a:prstGeom prst="rect">
            <a:avLst/>
          </a:prstGeom>
          <a:noFill/>
        </p:spPr>
        <p:txBody>
          <a:bodyPr wrap="none" rtlCol="0">
            <a:spAutoFit/>
          </a:bodyPr>
          <a:lstStyle/>
          <a:p>
            <a:r>
              <a:rPr lang="en-US" sz="2800"/>
              <a:t>_</a:t>
            </a:r>
          </a:p>
        </p:txBody>
      </p:sp>
      <p:sp>
        <p:nvSpPr>
          <p:cNvPr id="4" name="Title 1">
            <a:extLst>
              <a:ext uri="{FF2B5EF4-FFF2-40B4-BE49-F238E27FC236}">
                <a16:creationId xmlns:a16="http://schemas.microsoft.com/office/drawing/2014/main" id="{84305AC3-E97F-5521-5261-DE89B49A0A54}"/>
              </a:ext>
            </a:extLst>
          </p:cNvPr>
          <p:cNvSpPr txBox="1">
            <a:spLocks/>
          </p:cNvSpPr>
          <p:nvPr/>
        </p:nvSpPr>
        <p:spPr>
          <a:xfrm>
            <a:off x="480132" y="0"/>
            <a:ext cx="11250613"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a:t>Another Candidate Learning Target</a:t>
            </a:r>
          </a:p>
        </p:txBody>
      </p:sp>
      <p:sp>
        <p:nvSpPr>
          <p:cNvPr id="6" name="Slide Number Placeholder 5">
            <a:extLst>
              <a:ext uri="{FF2B5EF4-FFF2-40B4-BE49-F238E27FC236}">
                <a16:creationId xmlns:a16="http://schemas.microsoft.com/office/drawing/2014/main" id="{08C3432D-940D-D777-EB3E-02E922F36961}"/>
              </a:ext>
            </a:extLst>
          </p:cNvPr>
          <p:cNvSpPr>
            <a:spLocks noGrp="1"/>
          </p:cNvSpPr>
          <p:nvPr>
            <p:ph type="sldNum" sz="quarter" idx="12"/>
          </p:nvPr>
        </p:nvSpPr>
        <p:spPr/>
        <p:txBody>
          <a:bodyPr/>
          <a:lstStyle/>
          <a:p>
            <a:fld id="{F50C34D6-9C94-4266-916D-D8A5C4A50DEE}" type="slidenum">
              <a:rPr lang="en-US" smtClean="0"/>
              <a:t>31</a:t>
            </a:fld>
            <a:endParaRPr lang="en-US"/>
          </a:p>
        </p:txBody>
      </p:sp>
    </p:spTree>
    <p:extLst>
      <p:ext uri="{BB962C8B-B14F-4D97-AF65-F5344CB8AC3E}">
        <p14:creationId xmlns:p14="http://schemas.microsoft.com/office/powerpoint/2010/main" val="368258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722B9-F7AC-0FCB-8ADB-6E686FBBC59A}"/>
              </a:ext>
            </a:extLst>
          </p:cNvPr>
          <p:cNvSpPr>
            <a:spLocks noGrp="1"/>
          </p:cNvSpPr>
          <p:nvPr>
            <p:ph type="title"/>
          </p:nvPr>
        </p:nvSpPr>
        <p:spPr>
          <a:xfrm>
            <a:off x="480132" y="0"/>
            <a:ext cx="11250613" cy="795130"/>
          </a:xfrm>
        </p:spPr>
        <p:txBody>
          <a:bodyPr/>
          <a:lstStyle/>
          <a:p>
            <a:r>
              <a:rPr lang="en-US"/>
              <a:t>Complications: The Problem of Noise</a:t>
            </a:r>
          </a:p>
        </p:txBody>
      </p:sp>
      <p:sp>
        <p:nvSpPr>
          <p:cNvPr id="3" name="Content Placeholder 2">
            <a:extLst>
              <a:ext uri="{FF2B5EF4-FFF2-40B4-BE49-F238E27FC236}">
                <a16:creationId xmlns:a16="http://schemas.microsoft.com/office/drawing/2014/main" id="{5313FB69-9190-93DB-7025-3134D9C614F0}"/>
              </a:ext>
            </a:extLst>
          </p:cNvPr>
          <p:cNvSpPr>
            <a:spLocks noGrp="1"/>
          </p:cNvSpPr>
          <p:nvPr>
            <p:ph sz="quarter" idx="11"/>
          </p:nvPr>
        </p:nvSpPr>
        <p:spPr/>
        <p:txBody>
          <a:bodyPr/>
          <a:lstStyle/>
          <a:p>
            <a:r>
              <a:rPr lang="en-US"/>
              <a:t>Is our current concept wrong or is the data wrong?</a:t>
            </a:r>
          </a:p>
          <a:p>
            <a:endParaRPr lang="en-US"/>
          </a:p>
          <a:p>
            <a:r>
              <a:rPr lang="en-US"/>
              <a:t>Potential sources of noise</a:t>
            </a:r>
          </a:p>
          <a:p>
            <a:pPr lvl="1"/>
            <a:r>
              <a:rPr lang="en-US"/>
              <a:t>Inaccurate sensors</a:t>
            </a:r>
          </a:p>
          <a:p>
            <a:pPr lvl="1"/>
            <a:r>
              <a:rPr lang="en-US"/>
              <a:t>Imperfect knowledge</a:t>
            </a:r>
          </a:p>
          <a:p>
            <a:pPr lvl="1"/>
            <a:r>
              <a:rPr lang="en-US"/>
              <a:t>Incomplete representation language</a:t>
            </a:r>
          </a:p>
          <a:p>
            <a:pPr lvl="1"/>
            <a:r>
              <a:rPr lang="en-US"/>
              <a:t>Adversarial action (lying!)</a:t>
            </a:r>
          </a:p>
          <a:p>
            <a:pPr lvl="1"/>
            <a:endParaRPr lang="en-US"/>
          </a:p>
        </p:txBody>
      </p:sp>
      <p:pic>
        <p:nvPicPr>
          <p:cNvPr id="4" name="Picture 3">
            <a:extLst>
              <a:ext uri="{FF2B5EF4-FFF2-40B4-BE49-F238E27FC236}">
                <a16:creationId xmlns:a16="http://schemas.microsoft.com/office/drawing/2014/main" id="{CC636D18-B350-9DB2-B566-CE8054C45B7B}"/>
              </a:ext>
            </a:extLst>
          </p:cNvPr>
          <p:cNvPicPr>
            <a:picLocks noChangeAspect="1"/>
          </p:cNvPicPr>
          <p:nvPr/>
        </p:nvPicPr>
        <p:blipFill>
          <a:blip r:embed="rId3"/>
          <a:stretch>
            <a:fillRect/>
          </a:stretch>
        </p:blipFill>
        <p:spPr>
          <a:xfrm>
            <a:off x="2252247" y="1308318"/>
            <a:ext cx="6381671" cy="5466241"/>
          </a:xfrm>
          <a:prstGeom prst="rect">
            <a:avLst/>
          </a:prstGeom>
        </p:spPr>
      </p:pic>
      <p:sp>
        <p:nvSpPr>
          <p:cNvPr id="5" name="Slide Number Placeholder 4">
            <a:extLst>
              <a:ext uri="{FF2B5EF4-FFF2-40B4-BE49-F238E27FC236}">
                <a16:creationId xmlns:a16="http://schemas.microsoft.com/office/drawing/2014/main" id="{5773EE71-F726-3C1F-8951-99B53480C960}"/>
              </a:ext>
            </a:extLst>
          </p:cNvPr>
          <p:cNvSpPr>
            <a:spLocks noGrp="1"/>
          </p:cNvSpPr>
          <p:nvPr>
            <p:ph type="sldNum" sz="quarter" idx="10"/>
          </p:nvPr>
        </p:nvSpPr>
        <p:spPr/>
        <p:txBody>
          <a:bodyPr/>
          <a:lstStyle/>
          <a:p>
            <a:pPr>
              <a:defRPr/>
            </a:pPr>
            <a:fld id="{D68E8870-17DE-45C4-A8DD-7644B2422933}" type="slidenum">
              <a:rPr lang="en-US" smtClean="0"/>
              <a:pPr>
                <a:defRPr/>
              </a:pPr>
              <a:t>32</a:t>
            </a:fld>
            <a:endParaRPr lang="en-US"/>
          </a:p>
        </p:txBody>
      </p:sp>
    </p:spTree>
    <p:extLst>
      <p:ext uri="{BB962C8B-B14F-4D97-AF65-F5344CB8AC3E}">
        <p14:creationId xmlns:p14="http://schemas.microsoft.com/office/powerpoint/2010/main" val="243223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4"/>
                                        </p:tgtEl>
                                      </p:cBhvr>
                                      <p:by x="50000" y="50000"/>
                                    </p:animScale>
                                  </p:childTnLst>
                                </p:cTn>
                              </p:par>
                              <p:par>
                                <p:cTn id="12" presetID="42" presetClass="path" presetSubtype="0" accel="50000" decel="50000" fill="hold" nodeType="withEffect">
                                  <p:stCondLst>
                                    <p:cond delay="0"/>
                                  </p:stCondLst>
                                  <p:childTnLst>
                                    <p:animMotion origin="layout" path="M -4.375E-6 -3.7037E-7 L 0.36693 -0.1588 " pathEditMode="relative" rAng="0" ptsTypes="AA">
                                      <p:cBhvr>
                                        <p:cTn id="13" dur="2000" fill="hold"/>
                                        <p:tgtEl>
                                          <p:spTgt spid="4"/>
                                        </p:tgtEl>
                                        <p:attrNameLst>
                                          <p:attrName>ppt_x</p:attrName>
                                          <p:attrName>ppt_y</p:attrName>
                                        </p:attrNameLst>
                                      </p:cBhvr>
                                      <p:rCtr x="18346" y="-7940"/>
                                    </p:animMotion>
                                  </p:childTnLst>
                                </p:cTn>
                              </p:par>
                            </p:childTnLst>
                          </p:cTn>
                        </p:par>
                        <p:par>
                          <p:cTn id="14" fill="hold">
                            <p:stCondLst>
                              <p:cond delay="2000"/>
                            </p:stCondLst>
                            <p:childTnLst>
                              <p:par>
                                <p:cTn id="15" presetID="22" presetClass="entr" presetSubtype="4"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down)">
                                      <p:cBhvr>
                                        <p:cTn id="20" dur="500"/>
                                        <p:tgtEl>
                                          <p:spTgt spid="3">
                                            <p:txEl>
                                              <p:pRg st="3" end="3"/>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down)">
                                      <p:cBhvr>
                                        <p:cTn id="23" dur="500"/>
                                        <p:tgtEl>
                                          <p:spTgt spid="3">
                                            <p:txEl>
                                              <p:pRg st="4" end="4"/>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down)">
                                      <p:cBhvr>
                                        <p:cTn id="26" dur="500"/>
                                        <p:tgtEl>
                                          <p:spTgt spid="3">
                                            <p:txEl>
                                              <p:pRg st="5" end="5"/>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down)">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85650-D6EE-675E-50FA-5BE417F72529}"/>
              </a:ext>
            </a:extLst>
          </p:cNvPr>
          <p:cNvSpPr>
            <a:spLocks noGrp="1"/>
          </p:cNvSpPr>
          <p:nvPr>
            <p:ph type="title"/>
          </p:nvPr>
        </p:nvSpPr>
        <p:spPr/>
        <p:txBody>
          <a:bodyPr/>
          <a:lstStyle/>
          <a:p>
            <a:r>
              <a:rPr lang="en-US"/>
              <a:t>How Do We Deal With Noise?</a:t>
            </a:r>
          </a:p>
        </p:txBody>
      </p:sp>
      <p:sp>
        <p:nvSpPr>
          <p:cNvPr id="3" name="Content Placeholder 2">
            <a:extLst>
              <a:ext uri="{FF2B5EF4-FFF2-40B4-BE49-F238E27FC236}">
                <a16:creationId xmlns:a16="http://schemas.microsoft.com/office/drawing/2014/main" id="{5D9B1223-514D-E5D6-4F2C-9940FBFD4027}"/>
              </a:ext>
            </a:extLst>
          </p:cNvPr>
          <p:cNvSpPr>
            <a:spLocks noGrp="1"/>
          </p:cNvSpPr>
          <p:nvPr>
            <p:ph sz="quarter" idx="11"/>
          </p:nvPr>
        </p:nvSpPr>
        <p:spPr/>
        <p:txBody>
          <a:bodyPr/>
          <a:lstStyle/>
          <a:p>
            <a:r>
              <a:rPr lang="en-US" sz="2400" dirty="0"/>
              <a:t>Gather more data!</a:t>
            </a:r>
          </a:p>
          <a:p>
            <a:pPr lvl="1"/>
            <a:r>
              <a:rPr lang="en-US" sz="2000" dirty="0"/>
              <a:t>Treat learning as an evidence problem</a:t>
            </a:r>
          </a:p>
          <a:p>
            <a:pPr lvl="2"/>
            <a:r>
              <a:rPr lang="en-US" sz="1800" dirty="0"/>
              <a:t>Do I have enough evidence to decide my current conception is wrong?</a:t>
            </a:r>
          </a:p>
          <a:p>
            <a:pPr lvl="2"/>
            <a:r>
              <a:rPr lang="en-US" sz="1800" dirty="0"/>
              <a:t>This is a brittle decision in analytical learning</a:t>
            </a:r>
          </a:p>
          <a:p>
            <a:pPr lvl="2"/>
            <a:r>
              <a:rPr lang="en-US" sz="1800" dirty="0"/>
              <a:t>It is much more fluid in empirical learning</a:t>
            </a:r>
          </a:p>
          <a:p>
            <a:endParaRPr lang="en-US" dirty="0"/>
          </a:p>
        </p:txBody>
      </p:sp>
      <p:sp>
        <p:nvSpPr>
          <p:cNvPr id="7" name="Slide Number Placeholder 6">
            <a:extLst>
              <a:ext uri="{FF2B5EF4-FFF2-40B4-BE49-F238E27FC236}">
                <a16:creationId xmlns:a16="http://schemas.microsoft.com/office/drawing/2014/main" id="{DBE5E8CE-3561-91CB-2BF4-CB28F7B2A185}"/>
              </a:ext>
            </a:extLst>
          </p:cNvPr>
          <p:cNvSpPr>
            <a:spLocks noGrp="1"/>
          </p:cNvSpPr>
          <p:nvPr>
            <p:ph type="sldNum" sz="quarter" idx="10"/>
          </p:nvPr>
        </p:nvSpPr>
        <p:spPr/>
        <p:txBody>
          <a:bodyPr/>
          <a:lstStyle/>
          <a:p>
            <a:pPr>
              <a:defRPr/>
            </a:pPr>
            <a:fld id="{D68E8870-17DE-45C4-A8DD-7644B2422933}" type="slidenum">
              <a:rPr lang="en-US" smtClean="0"/>
              <a:pPr>
                <a:defRPr/>
              </a:pPr>
              <a:t>33</a:t>
            </a:fld>
            <a:endParaRPr lang="en-US"/>
          </a:p>
        </p:txBody>
      </p:sp>
    </p:spTree>
    <p:extLst>
      <p:ext uri="{BB962C8B-B14F-4D97-AF65-F5344CB8AC3E}">
        <p14:creationId xmlns:p14="http://schemas.microsoft.com/office/powerpoint/2010/main" val="345460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down)">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37B73-FB41-3A6E-66FA-1009FF55B046}"/>
              </a:ext>
            </a:extLst>
          </p:cNvPr>
          <p:cNvSpPr>
            <a:spLocks noGrp="1"/>
          </p:cNvSpPr>
          <p:nvPr>
            <p:ph type="title"/>
          </p:nvPr>
        </p:nvSpPr>
        <p:spPr>
          <a:xfrm>
            <a:off x="480132" y="0"/>
            <a:ext cx="11250613" cy="795130"/>
          </a:xfrm>
        </p:spPr>
        <p:txBody>
          <a:bodyPr/>
          <a:lstStyle/>
          <a:p>
            <a:r>
              <a:rPr lang="en-US"/>
              <a:t>Beyond Rote Memorization: Learning Bias</a:t>
            </a:r>
          </a:p>
        </p:txBody>
      </p:sp>
      <p:sp>
        <p:nvSpPr>
          <p:cNvPr id="3" name="Content Placeholder 2">
            <a:extLst>
              <a:ext uri="{FF2B5EF4-FFF2-40B4-BE49-F238E27FC236}">
                <a16:creationId xmlns:a16="http://schemas.microsoft.com/office/drawing/2014/main" id="{5C25844F-9FBA-E80B-B5D8-53668BE778C9}"/>
              </a:ext>
            </a:extLst>
          </p:cNvPr>
          <p:cNvSpPr>
            <a:spLocks noGrp="1"/>
          </p:cNvSpPr>
          <p:nvPr>
            <p:ph sz="quarter" idx="11"/>
          </p:nvPr>
        </p:nvSpPr>
        <p:spPr>
          <a:xfrm>
            <a:off x="480132" y="934748"/>
            <a:ext cx="11250613" cy="5075237"/>
          </a:xfrm>
        </p:spPr>
        <p:txBody>
          <a:bodyPr/>
          <a:lstStyle/>
          <a:p>
            <a:r>
              <a:rPr lang="en-US" dirty="0"/>
              <a:t>Another way to handle noise is to incorporate </a:t>
            </a:r>
            <a:r>
              <a:rPr lang="en-US" b="1" i="1" dirty="0"/>
              <a:t>bias</a:t>
            </a:r>
          </a:p>
          <a:p>
            <a:pPr lvl="1"/>
            <a:r>
              <a:rPr lang="en-US" dirty="0"/>
              <a:t>Do we require our target concept to be a single polygon, or do we allow multiple?</a:t>
            </a:r>
          </a:p>
          <a:p>
            <a:pPr lvl="1"/>
            <a:r>
              <a:rPr lang="en-US" dirty="0"/>
              <a:t>Do we require it to be </a:t>
            </a:r>
            <a:r>
              <a:rPr lang="en-US"/>
              <a:t>a convex </a:t>
            </a:r>
            <a:r>
              <a:rPr lang="en-US" dirty="0"/>
              <a:t>polygon?</a:t>
            </a:r>
          </a:p>
          <a:p>
            <a:pPr lvl="1"/>
            <a:r>
              <a:rPr lang="en-US" dirty="0"/>
              <a:t>If we know there is no noise in the data, we might try to fit it “perfectly”</a:t>
            </a:r>
          </a:p>
          <a:p>
            <a:pPr lvl="1"/>
            <a:r>
              <a:rPr lang="en-US" dirty="0"/>
              <a:t>But if we know there is noise, this leads to </a:t>
            </a:r>
            <a:r>
              <a:rPr lang="en-US" b="1" i="1" dirty="0"/>
              <a:t>overfitting</a:t>
            </a:r>
          </a:p>
        </p:txBody>
      </p:sp>
      <p:pic>
        <p:nvPicPr>
          <p:cNvPr id="4" name="Picture 3">
            <a:extLst>
              <a:ext uri="{FF2B5EF4-FFF2-40B4-BE49-F238E27FC236}">
                <a16:creationId xmlns:a16="http://schemas.microsoft.com/office/drawing/2014/main" id="{87316253-E5C7-B00D-E028-C74C280106DB}"/>
              </a:ext>
            </a:extLst>
          </p:cNvPr>
          <p:cNvPicPr>
            <a:picLocks noChangeAspect="1"/>
          </p:cNvPicPr>
          <p:nvPr/>
        </p:nvPicPr>
        <p:blipFill>
          <a:blip r:embed="rId3"/>
          <a:stretch>
            <a:fillRect/>
          </a:stretch>
        </p:blipFill>
        <p:spPr>
          <a:xfrm>
            <a:off x="6102630" y="3247393"/>
            <a:ext cx="2816917" cy="2947734"/>
          </a:xfrm>
          <a:prstGeom prst="rect">
            <a:avLst/>
          </a:prstGeom>
        </p:spPr>
      </p:pic>
      <p:sp>
        <p:nvSpPr>
          <p:cNvPr id="5" name="Slide Number Placeholder 4">
            <a:extLst>
              <a:ext uri="{FF2B5EF4-FFF2-40B4-BE49-F238E27FC236}">
                <a16:creationId xmlns:a16="http://schemas.microsoft.com/office/drawing/2014/main" id="{4FBC6575-6B4D-DB0A-0AF8-30715378F55C}"/>
              </a:ext>
            </a:extLst>
          </p:cNvPr>
          <p:cNvSpPr>
            <a:spLocks noGrp="1"/>
          </p:cNvSpPr>
          <p:nvPr>
            <p:ph type="sldNum" sz="quarter" idx="10"/>
          </p:nvPr>
        </p:nvSpPr>
        <p:spPr/>
        <p:txBody>
          <a:bodyPr/>
          <a:lstStyle/>
          <a:p>
            <a:pPr>
              <a:defRPr/>
            </a:pPr>
            <a:fld id="{D68E8870-17DE-45C4-A8DD-7644B2422933}" type="slidenum">
              <a:rPr lang="en-US" smtClean="0"/>
              <a:pPr>
                <a:defRPr/>
              </a:pPr>
              <a:t>34</a:t>
            </a:fld>
            <a:endParaRPr lang="en-US"/>
          </a:p>
        </p:txBody>
      </p:sp>
      <p:grpSp>
        <p:nvGrpSpPr>
          <p:cNvPr id="67" name="Group 66">
            <a:extLst>
              <a:ext uri="{FF2B5EF4-FFF2-40B4-BE49-F238E27FC236}">
                <a16:creationId xmlns:a16="http://schemas.microsoft.com/office/drawing/2014/main" id="{DF3FBC42-EB0E-21EF-3699-6F734B8F283B}"/>
              </a:ext>
            </a:extLst>
          </p:cNvPr>
          <p:cNvGrpSpPr/>
          <p:nvPr/>
        </p:nvGrpSpPr>
        <p:grpSpPr>
          <a:xfrm>
            <a:off x="3413443" y="3247393"/>
            <a:ext cx="2813701" cy="2944368"/>
            <a:chOff x="6200787" y="3429000"/>
            <a:chExt cx="2813701" cy="2944368"/>
          </a:xfrm>
        </p:grpSpPr>
        <p:pic>
          <p:nvPicPr>
            <p:cNvPr id="61" name="Picture 60">
              <a:extLst>
                <a:ext uri="{FF2B5EF4-FFF2-40B4-BE49-F238E27FC236}">
                  <a16:creationId xmlns:a16="http://schemas.microsoft.com/office/drawing/2014/main" id="{F3848D1B-1147-376D-5E13-E9005D415497}"/>
                </a:ext>
              </a:extLst>
            </p:cNvPr>
            <p:cNvPicPr>
              <a:picLocks noChangeAspect="1"/>
            </p:cNvPicPr>
            <p:nvPr/>
          </p:nvPicPr>
          <p:blipFill>
            <a:blip r:embed="rId4"/>
            <a:stretch>
              <a:fillRect/>
            </a:stretch>
          </p:blipFill>
          <p:spPr>
            <a:xfrm>
              <a:off x="6200787" y="3429000"/>
              <a:ext cx="2813701" cy="2944368"/>
            </a:xfrm>
            <a:prstGeom prst="rect">
              <a:avLst/>
            </a:prstGeom>
          </p:spPr>
        </p:pic>
        <p:sp>
          <p:nvSpPr>
            <p:cNvPr id="62" name="Rectangle 61">
              <a:extLst>
                <a:ext uri="{FF2B5EF4-FFF2-40B4-BE49-F238E27FC236}">
                  <a16:creationId xmlns:a16="http://schemas.microsoft.com/office/drawing/2014/main" id="{2856236B-F0FE-E155-4AF2-4B7C3063A6C4}"/>
                </a:ext>
              </a:extLst>
            </p:cNvPr>
            <p:cNvSpPr/>
            <p:nvPr/>
          </p:nvSpPr>
          <p:spPr bwMode="auto">
            <a:xfrm>
              <a:off x="7441328" y="3556702"/>
              <a:ext cx="208105" cy="186471"/>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3" name="Rectangle 62">
              <a:extLst>
                <a:ext uri="{FF2B5EF4-FFF2-40B4-BE49-F238E27FC236}">
                  <a16:creationId xmlns:a16="http://schemas.microsoft.com/office/drawing/2014/main" id="{A35C6B3E-2DC9-575A-A866-89C92C975456}"/>
                </a:ext>
              </a:extLst>
            </p:cNvPr>
            <p:cNvSpPr/>
            <p:nvPr/>
          </p:nvSpPr>
          <p:spPr bwMode="auto">
            <a:xfrm>
              <a:off x="7026169" y="4292711"/>
              <a:ext cx="888121" cy="922521"/>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5" name="Rectangle 64">
              <a:extLst>
                <a:ext uri="{FF2B5EF4-FFF2-40B4-BE49-F238E27FC236}">
                  <a16:creationId xmlns:a16="http://schemas.microsoft.com/office/drawing/2014/main" id="{04452FC0-EA69-CF5B-D71D-FB1CDEE1A70C}"/>
                </a:ext>
              </a:extLst>
            </p:cNvPr>
            <p:cNvSpPr/>
            <p:nvPr/>
          </p:nvSpPr>
          <p:spPr bwMode="auto">
            <a:xfrm>
              <a:off x="7990283" y="4292711"/>
              <a:ext cx="548321" cy="415157"/>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pic>
        <p:nvPicPr>
          <p:cNvPr id="66" name="Picture 65">
            <a:extLst>
              <a:ext uri="{FF2B5EF4-FFF2-40B4-BE49-F238E27FC236}">
                <a16:creationId xmlns:a16="http://schemas.microsoft.com/office/drawing/2014/main" id="{E4968BDE-5DE6-FF59-6B7B-2CF5CC09D909}"/>
              </a:ext>
            </a:extLst>
          </p:cNvPr>
          <p:cNvPicPr>
            <a:picLocks noChangeAspect="1"/>
          </p:cNvPicPr>
          <p:nvPr/>
        </p:nvPicPr>
        <p:blipFill>
          <a:blip r:embed="rId4"/>
          <a:stretch>
            <a:fillRect/>
          </a:stretch>
        </p:blipFill>
        <p:spPr>
          <a:xfrm>
            <a:off x="468939" y="3247393"/>
            <a:ext cx="2813701" cy="2944368"/>
          </a:xfrm>
          <a:prstGeom prst="rect">
            <a:avLst/>
          </a:prstGeom>
        </p:spPr>
      </p:pic>
      <p:pic>
        <p:nvPicPr>
          <p:cNvPr id="68" name="Picture 67">
            <a:extLst>
              <a:ext uri="{FF2B5EF4-FFF2-40B4-BE49-F238E27FC236}">
                <a16:creationId xmlns:a16="http://schemas.microsoft.com/office/drawing/2014/main" id="{FB456BFA-2BA9-904D-F936-561CB4A29C72}"/>
              </a:ext>
            </a:extLst>
          </p:cNvPr>
          <p:cNvPicPr>
            <a:picLocks noChangeAspect="1"/>
          </p:cNvPicPr>
          <p:nvPr/>
        </p:nvPicPr>
        <p:blipFill>
          <a:blip r:embed="rId4"/>
          <a:stretch>
            <a:fillRect/>
          </a:stretch>
        </p:blipFill>
        <p:spPr>
          <a:xfrm>
            <a:off x="8856395" y="3247393"/>
            <a:ext cx="2813701" cy="2944368"/>
          </a:xfrm>
          <a:prstGeom prst="rect">
            <a:avLst/>
          </a:prstGeom>
        </p:spPr>
      </p:pic>
      <p:sp>
        <p:nvSpPr>
          <p:cNvPr id="70" name="Freeform: Shape 69">
            <a:extLst>
              <a:ext uri="{FF2B5EF4-FFF2-40B4-BE49-F238E27FC236}">
                <a16:creationId xmlns:a16="http://schemas.microsoft.com/office/drawing/2014/main" id="{8CE26865-7137-48E9-BD19-D01B56A8CF09}"/>
              </a:ext>
            </a:extLst>
          </p:cNvPr>
          <p:cNvSpPr/>
          <p:nvPr/>
        </p:nvSpPr>
        <p:spPr bwMode="auto">
          <a:xfrm>
            <a:off x="9074150" y="3348136"/>
            <a:ext cx="2171700" cy="2008746"/>
          </a:xfrm>
          <a:custGeom>
            <a:avLst/>
            <a:gdLst>
              <a:gd name="connsiteX0" fmla="*/ 1054100 w 2171700"/>
              <a:gd name="connsiteY0" fmla="*/ 52289 h 2008746"/>
              <a:gd name="connsiteX1" fmla="*/ 1006475 w 2171700"/>
              <a:gd name="connsiteY1" fmla="*/ 280889 h 2008746"/>
              <a:gd name="connsiteX2" fmla="*/ 996950 w 2171700"/>
              <a:gd name="connsiteY2" fmla="*/ 287239 h 2008746"/>
              <a:gd name="connsiteX3" fmla="*/ 939800 w 2171700"/>
              <a:gd name="connsiteY3" fmla="*/ 534889 h 2008746"/>
              <a:gd name="connsiteX4" fmla="*/ 904875 w 2171700"/>
              <a:gd name="connsiteY4" fmla="*/ 731739 h 2008746"/>
              <a:gd name="connsiteX5" fmla="*/ 815975 w 2171700"/>
              <a:gd name="connsiteY5" fmla="*/ 779364 h 2008746"/>
              <a:gd name="connsiteX6" fmla="*/ 679450 w 2171700"/>
              <a:gd name="connsiteY6" fmla="*/ 877789 h 2008746"/>
              <a:gd name="connsiteX7" fmla="*/ 669925 w 2171700"/>
              <a:gd name="connsiteY7" fmla="*/ 826989 h 2008746"/>
              <a:gd name="connsiteX8" fmla="*/ 663575 w 2171700"/>
              <a:gd name="connsiteY8" fmla="*/ 798414 h 2008746"/>
              <a:gd name="connsiteX9" fmla="*/ 276225 w 2171700"/>
              <a:gd name="connsiteY9" fmla="*/ 769839 h 2008746"/>
              <a:gd name="connsiteX10" fmla="*/ 47625 w 2171700"/>
              <a:gd name="connsiteY10" fmla="*/ 750789 h 2008746"/>
              <a:gd name="connsiteX11" fmla="*/ 0 w 2171700"/>
              <a:gd name="connsiteY11" fmla="*/ 804764 h 2008746"/>
              <a:gd name="connsiteX12" fmla="*/ 15875 w 2171700"/>
              <a:gd name="connsiteY12" fmla="*/ 877789 h 2008746"/>
              <a:gd name="connsiteX13" fmla="*/ 161925 w 2171700"/>
              <a:gd name="connsiteY13" fmla="*/ 919064 h 2008746"/>
              <a:gd name="connsiteX14" fmla="*/ 273050 w 2171700"/>
              <a:gd name="connsiteY14" fmla="*/ 969864 h 2008746"/>
              <a:gd name="connsiteX15" fmla="*/ 320675 w 2171700"/>
              <a:gd name="connsiteY15" fmla="*/ 998439 h 2008746"/>
              <a:gd name="connsiteX16" fmla="*/ 520700 w 2171700"/>
              <a:gd name="connsiteY16" fmla="*/ 1080989 h 2008746"/>
              <a:gd name="connsiteX17" fmla="*/ 555625 w 2171700"/>
              <a:gd name="connsiteY17" fmla="*/ 1106389 h 2008746"/>
              <a:gd name="connsiteX18" fmla="*/ 603250 w 2171700"/>
              <a:gd name="connsiteY18" fmla="*/ 1227039 h 2008746"/>
              <a:gd name="connsiteX19" fmla="*/ 631825 w 2171700"/>
              <a:gd name="connsiteY19" fmla="*/ 1300064 h 2008746"/>
              <a:gd name="connsiteX20" fmla="*/ 628650 w 2171700"/>
              <a:gd name="connsiteY20" fmla="*/ 1646139 h 2008746"/>
              <a:gd name="connsiteX21" fmla="*/ 530225 w 2171700"/>
              <a:gd name="connsiteY21" fmla="*/ 1738214 h 2008746"/>
              <a:gd name="connsiteX22" fmla="*/ 469900 w 2171700"/>
              <a:gd name="connsiteY22" fmla="*/ 1801714 h 2008746"/>
              <a:gd name="connsiteX23" fmla="*/ 533400 w 2171700"/>
              <a:gd name="connsiteY23" fmla="*/ 2008089 h 2008746"/>
              <a:gd name="connsiteX24" fmla="*/ 574675 w 2171700"/>
              <a:gd name="connsiteY24" fmla="*/ 1941414 h 2008746"/>
              <a:gd name="connsiteX25" fmla="*/ 682625 w 2171700"/>
              <a:gd name="connsiteY25" fmla="*/ 1852514 h 2008746"/>
              <a:gd name="connsiteX26" fmla="*/ 720725 w 2171700"/>
              <a:gd name="connsiteY26" fmla="*/ 1731864 h 2008746"/>
              <a:gd name="connsiteX27" fmla="*/ 787400 w 2171700"/>
              <a:gd name="connsiteY27" fmla="*/ 1722339 h 2008746"/>
              <a:gd name="connsiteX28" fmla="*/ 908050 w 2171700"/>
              <a:gd name="connsiteY28" fmla="*/ 1687414 h 2008746"/>
              <a:gd name="connsiteX29" fmla="*/ 933450 w 2171700"/>
              <a:gd name="connsiteY29" fmla="*/ 1671539 h 2008746"/>
              <a:gd name="connsiteX30" fmla="*/ 949325 w 2171700"/>
              <a:gd name="connsiteY30" fmla="*/ 1642964 h 2008746"/>
              <a:gd name="connsiteX31" fmla="*/ 962025 w 2171700"/>
              <a:gd name="connsiteY31" fmla="*/ 1636614 h 2008746"/>
              <a:gd name="connsiteX32" fmla="*/ 1022350 w 2171700"/>
              <a:gd name="connsiteY32" fmla="*/ 1585814 h 2008746"/>
              <a:gd name="connsiteX33" fmla="*/ 1031875 w 2171700"/>
              <a:gd name="connsiteY33" fmla="*/ 1550889 h 2008746"/>
              <a:gd name="connsiteX34" fmla="*/ 1038225 w 2171700"/>
              <a:gd name="connsiteY34" fmla="*/ 1325464 h 2008746"/>
              <a:gd name="connsiteX35" fmla="*/ 1165225 w 2171700"/>
              <a:gd name="connsiteY35" fmla="*/ 1284189 h 2008746"/>
              <a:gd name="connsiteX36" fmla="*/ 1216025 w 2171700"/>
              <a:gd name="connsiteY36" fmla="*/ 1277839 h 2008746"/>
              <a:gd name="connsiteX37" fmla="*/ 1235075 w 2171700"/>
              <a:gd name="connsiteY37" fmla="*/ 1357214 h 2008746"/>
              <a:gd name="connsiteX38" fmla="*/ 1285875 w 2171700"/>
              <a:gd name="connsiteY38" fmla="*/ 1401664 h 2008746"/>
              <a:gd name="connsiteX39" fmla="*/ 1311275 w 2171700"/>
              <a:gd name="connsiteY39" fmla="*/ 1474689 h 2008746"/>
              <a:gd name="connsiteX40" fmla="*/ 1317625 w 2171700"/>
              <a:gd name="connsiteY40" fmla="*/ 1620739 h 2008746"/>
              <a:gd name="connsiteX41" fmla="*/ 1343025 w 2171700"/>
              <a:gd name="connsiteY41" fmla="*/ 1655664 h 2008746"/>
              <a:gd name="connsiteX42" fmla="*/ 1431925 w 2171700"/>
              <a:gd name="connsiteY42" fmla="*/ 1687414 h 2008746"/>
              <a:gd name="connsiteX43" fmla="*/ 1485900 w 2171700"/>
              <a:gd name="connsiteY43" fmla="*/ 1773139 h 2008746"/>
              <a:gd name="connsiteX44" fmla="*/ 1549400 w 2171700"/>
              <a:gd name="connsiteY44" fmla="*/ 1811239 h 2008746"/>
              <a:gd name="connsiteX45" fmla="*/ 1609725 w 2171700"/>
              <a:gd name="connsiteY45" fmla="*/ 1804889 h 2008746"/>
              <a:gd name="connsiteX46" fmla="*/ 1676400 w 2171700"/>
              <a:gd name="connsiteY46" fmla="*/ 1668364 h 2008746"/>
              <a:gd name="connsiteX47" fmla="*/ 1612900 w 2171700"/>
              <a:gd name="connsiteY47" fmla="*/ 1420714 h 2008746"/>
              <a:gd name="connsiteX48" fmla="*/ 1606550 w 2171700"/>
              <a:gd name="connsiteY48" fmla="*/ 1385789 h 2008746"/>
              <a:gd name="connsiteX49" fmla="*/ 1489075 w 2171700"/>
              <a:gd name="connsiteY49" fmla="*/ 1341339 h 2008746"/>
              <a:gd name="connsiteX50" fmla="*/ 1412875 w 2171700"/>
              <a:gd name="connsiteY50" fmla="*/ 1007964 h 2008746"/>
              <a:gd name="connsiteX51" fmla="*/ 1365250 w 2171700"/>
              <a:gd name="connsiteY51" fmla="*/ 969864 h 2008746"/>
              <a:gd name="connsiteX52" fmla="*/ 1397000 w 2171700"/>
              <a:gd name="connsiteY52" fmla="*/ 938114 h 2008746"/>
              <a:gd name="connsiteX53" fmla="*/ 1546225 w 2171700"/>
              <a:gd name="connsiteY53" fmla="*/ 900014 h 2008746"/>
              <a:gd name="connsiteX54" fmla="*/ 1625600 w 2171700"/>
              <a:gd name="connsiteY54" fmla="*/ 928589 h 2008746"/>
              <a:gd name="connsiteX55" fmla="*/ 1625600 w 2171700"/>
              <a:gd name="connsiteY55" fmla="*/ 1141314 h 2008746"/>
              <a:gd name="connsiteX56" fmla="*/ 1698625 w 2171700"/>
              <a:gd name="connsiteY56" fmla="*/ 1154014 h 2008746"/>
              <a:gd name="connsiteX57" fmla="*/ 1787525 w 2171700"/>
              <a:gd name="connsiteY57" fmla="*/ 1141314 h 2008746"/>
              <a:gd name="connsiteX58" fmla="*/ 1924050 w 2171700"/>
              <a:gd name="connsiteY58" fmla="*/ 1049239 h 2008746"/>
              <a:gd name="connsiteX59" fmla="*/ 2000250 w 2171700"/>
              <a:gd name="connsiteY59" fmla="*/ 982564 h 2008746"/>
              <a:gd name="connsiteX60" fmla="*/ 2019300 w 2171700"/>
              <a:gd name="connsiteY60" fmla="*/ 963514 h 2008746"/>
              <a:gd name="connsiteX61" fmla="*/ 2171700 w 2171700"/>
              <a:gd name="connsiteY61" fmla="*/ 896839 h 2008746"/>
              <a:gd name="connsiteX62" fmla="*/ 2066925 w 2171700"/>
              <a:gd name="connsiteY62" fmla="*/ 738089 h 2008746"/>
              <a:gd name="connsiteX63" fmla="*/ 2051050 w 2171700"/>
              <a:gd name="connsiteY63" fmla="*/ 753964 h 2008746"/>
              <a:gd name="connsiteX64" fmla="*/ 1857375 w 2171700"/>
              <a:gd name="connsiteY64" fmla="*/ 801589 h 2008746"/>
              <a:gd name="connsiteX65" fmla="*/ 1720850 w 2171700"/>
              <a:gd name="connsiteY65" fmla="*/ 738089 h 2008746"/>
              <a:gd name="connsiteX66" fmla="*/ 1574800 w 2171700"/>
              <a:gd name="connsiteY66" fmla="*/ 795239 h 2008746"/>
              <a:gd name="connsiteX67" fmla="*/ 1473200 w 2171700"/>
              <a:gd name="connsiteY67" fmla="*/ 823814 h 2008746"/>
              <a:gd name="connsiteX68" fmla="*/ 1393825 w 2171700"/>
              <a:gd name="connsiteY68" fmla="*/ 820639 h 2008746"/>
              <a:gd name="connsiteX69" fmla="*/ 1311275 w 2171700"/>
              <a:gd name="connsiteY69" fmla="*/ 519014 h 2008746"/>
              <a:gd name="connsiteX70" fmla="*/ 1289050 w 2171700"/>
              <a:gd name="connsiteY70" fmla="*/ 487264 h 2008746"/>
              <a:gd name="connsiteX71" fmla="*/ 1193800 w 2171700"/>
              <a:gd name="connsiteY71" fmla="*/ 179289 h 2008746"/>
              <a:gd name="connsiteX72" fmla="*/ 1054100 w 2171700"/>
              <a:gd name="connsiteY72" fmla="*/ 52289 h 2008746"/>
              <a:gd name="connsiteX0" fmla="*/ 1054100 w 2171700"/>
              <a:gd name="connsiteY0" fmla="*/ 52289 h 2008746"/>
              <a:gd name="connsiteX1" fmla="*/ 1006475 w 2171700"/>
              <a:gd name="connsiteY1" fmla="*/ 280889 h 2008746"/>
              <a:gd name="connsiteX2" fmla="*/ 996950 w 2171700"/>
              <a:gd name="connsiteY2" fmla="*/ 287239 h 2008746"/>
              <a:gd name="connsiteX3" fmla="*/ 939800 w 2171700"/>
              <a:gd name="connsiteY3" fmla="*/ 534889 h 2008746"/>
              <a:gd name="connsiteX4" fmla="*/ 904875 w 2171700"/>
              <a:gd name="connsiteY4" fmla="*/ 731739 h 2008746"/>
              <a:gd name="connsiteX5" fmla="*/ 815975 w 2171700"/>
              <a:gd name="connsiteY5" fmla="*/ 779364 h 2008746"/>
              <a:gd name="connsiteX6" fmla="*/ 679450 w 2171700"/>
              <a:gd name="connsiteY6" fmla="*/ 779364 h 2008746"/>
              <a:gd name="connsiteX7" fmla="*/ 669925 w 2171700"/>
              <a:gd name="connsiteY7" fmla="*/ 826989 h 2008746"/>
              <a:gd name="connsiteX8" fmla="*/ 663575 w 2171700"/>
              <a:gd name="connsiteY8" fmla="*/ 798414 h 2008746"/>
              <a:gd name="connsiteX9" fmla="*/ 276225 w 2171700"/>
              <a:gd name="connsiteY9" fmla="*/ 769839 h 2008746"/>
              <a:gd name="connsiteX10" fmla="*/ 47625 w 2171700"/>
              <a:gd name="connsiteY10" fmla="*/ 750789 h 2008746"/>
              <a:gd name="connsiteX11" fmla="*/ 0 w 2171700"/>
              <a:gd name="connsiteY11" fmla="*/ 804764 h 2008746"/>
              <a:gd name="connsiteX12" fmla="*/ 15875 w 2171700"/>
              <a:gd name="connsiteY12" fmla="*/ 877789 h 2008746"/>
              <a:gd name="connsiteX13" fmla="*/ 161925 w 2171700"/>
              <a:gd name="connsiteY13" fmla="*/ 919064 h 2008746"/>
              <a:gd name="connsiteX14" fmla="*/ 273050 w 2171700"/>
              <a:gd name="connsiteY14" fmla="*/ 969864 h 2008746"/>
              <a:gd name="connsiteX15" fmla="*/ 320675 w 2171700"/>
              <a:gd name="connsiteY15" fmla="*/ 998439 h 2008746"/>
              <a:gd name="connsiteX16" fmla="*/ 520700 w 2171700"/>
              <a:gd name="connsiteY16" fmla="*/ 1080989 h 2008746"/>
              <a:gd name="connsiteX17" fmla="*/ 555625 w 2171700"/>
              <a:gd name="connsiteY17" fmla="*/ 1106389 h 2008746"/>
              <a:gd name="connsiteX18" fmla="*/ 603250 w 2171700"/>
              <a:gd name="connsiteY18" fmla="*/ 1227039 h 2008746"/>
              <a:gd name="connsiteX19" fmla="*/ 631825 w 2171700"/>
              <a:gd name="connsiteY19" fmla="*/ 1300064 h 2008746"/>
              <a:gd name="connsiteX20" fmla="*/ 628650 w 2171700"/>
              <a:gd name="connsiteY20" fmla="*/ 1646139 h 2008746"/>
              <a:gd name="connsiteX21" fmla="*/ 530225 w 2171700"/>
              <a:gd name="connsiteY21" fmla="*/ 1738214 h 2008746"/>
              <a:gd name="connsiteX22" fmla="*/ 469900 w 2171700"/>
              <a:gd name="connsiteY22" fmla="*/ 1801714 h 2008746"/>
              <a:gd name="connsiteX23" fmla="*/ 533400 w 2171700"/>
              <a:gd name="connsiteY23" fmla="*/ 2008089 h 2008746"/>
              <a:gd name="connsiteX24" fmla="*/ 574675 w 2171700"/>
              <a:gd name="connsiteY24" fmla="*/ 1941414 h 2008746"/>
              <a:gd name="connsiteX25" fmla="*/ 682625 w 2171700"/>
              <a:gd name="connsiteY25" fmla="*/ 1852514 h 2008746"/>
              <a:gd name="connsiteX26" fmla="*/ 720725 w 2171700"/>
              <a:gd name="connsiteY26" fmla="*/ 1731864 h 2008746"/>
              <a:gd name="connsiteX27" fmla="*/ 787400 w 2171700"/>
              <a:gd name="connsiteY27" fmla="*/ 1722339 h 2008746"/>
              <a:gd name="connsiteX28" fmla="*/ 908050 w 2171700"/>
              <a:gd name="connsiteY28" fmla="*/ 1687414 h 2008746"/>
              <a:gd name="connsiteX29" fmla="*/ 933450 w 2171700"/>
              <a:gd name="connsiteY29" fmla="*/ 1671539 h 2008746"/>
              <a:gd name="connsiteX30" fmla="*/ 949325 w 2171700"/>
              <a:gd name="connsiteY30" fmla="*/ 1642964 h 2008746"/>
              <a:gd name="connsiteX31" fmla="*/ 962025 w 2171700"/>
              <a:gd name="connsiteY31" fmla="*/ 1636614 h 2008746"/>
              <a:gd name="connsiteX32" fmla="*/ 1022350 w 2171700"/>
              <a:gd name="connsiteY32" fmla="*/ 1585814 h 2008746"/>
              <a:gd name="connsiteX33" fmla="*/ 1031875 w 2171700"/>
              <a:gd name="connsiteY33" fmla="*/ 1550889 h 2008746"/>
              <a:gd name="connsiteX34" fmla="*/ 1038225 w 2171700"/>
              <a:gd name="connsiteY34" fmla="*/ 1325464 h 2008746"/>
              <a:gd name="connsiteX35" fmla="*/ 1165225 w 2171700"/>
              <a:gd name="connsiteY35" fmla="*/ 1284189 h 2008746"/>
              <a:gd name="connsiteX36" fmla="*/ 1216025 w 2171700"/>
              <a:gd name="connsiteY36" fmla="*/ 1277839 h 2008746"/>
              <a:gd name="connsiteX37" fmla="*/ 1235075 w 2171700"/>
              <a:gd name="connsiteY37" fmla="*/ 1357214 h 2008746"/>
              <a:gd name="connsiteX38" fmla="*/ 1285875 w 2171700"/>
              <a:gd name="connsiteY38" fmla="*/ 1401664 h 2008746"/>
              <a:gd name="connsiteX39" fmla="*/ 1311275 w 2171700"/>
              <a:gd name="connsiteY39" fmla="*/ 1474689 h 2008746"/>
              <a:gd name="connsiteX40" fmla="*/ 1317625 w 2171700"/>
              <a:gd name="connsiteY40" fmla="*/ 1620739 h 2008746"/>
              <a:gd name="connsiteX41" fmla="*/ 1343025 w 2171700"/>
              <a:gd name="connsiteY41" fmla="*/ 1655664 h 2008746"/>
              <a:gd name="connsiteX42" fmla="*/ 1431925 w 2171700"/>
              <a:gd name="connsiteY42" fmla="*/ 1687414 h 2008746"/>
              <a:gd name="connsiteX43" fmla="*/ 1485900 w 2171700"/>
              <a:gd name="connsiteY43" fmla="*/ 1773139 h 2008746"/>
              <a:gd name="connsiteX44" fmla="*/ 1549400 w 2171700"/>
              <a:gd name="connsiteY44" fmla="*/ 1811239 h 2008746"/>
              <a:gd name="connsiteX45" fmla="*/ 1609725 w 2171700"/>
              <a:gd name="connsiteY45" fmla="*/ 1804889 h 2008746"/>
              <a:gd name="connsiteX46" fmla="*/ 1676400 w 2171700"/>
              <a:gd name="connsiteY46" fmla="*/ 1668364 h 2008746"/>
              <a:gd name="connsiteX47" fmla="*/ 1612900 w 2171700"/>
              <a:gd name="connsiteY47" fmla="*/ 1420714 h 2008746"/>
              <a:gd name="connsiteX48" fmla="*/ 1606550 w 2171700"/>
              <a:gd name="connsiteY48" fmla="*/ 1385789 h 2008746"/>
              <a:gd name="connsiteX49" fmla="*/ 1489075 w 2171700"/>
              <a:gd name="connsiteY49" fmla="*/ 1341339 h 2008746"/>
              <a:gd name="connsiteX50" fmla="*/ 1412875 w 2171700"/>
              <a:gd name="connsiteY50" fmla="*/ 1007964 h 2008746"/>
              <a:gd name="connsiteX51" fmla="*/ 1365250 w 2171700"/>
              <a:gd name="connsiteY51" fmla="*/ 969864 h 2008746"/>
              <a:gd name="connsiteX52" fmla="*/ 1397000 w 2171700"/>
              <a:gd name="connsiteY52" fmla="*/ 938114 h 2008746"/>
              <a:gd name="connsiteX53" fmla="*/ 1546225 w 2171700"/>
              <a:gd name="connsiteY53" fmla="*/ 900014 h 2008746"/>
              <a:gd name="connsiteX54" fmla="*/ 1625600 w 2171700"/>
              <a:gd name="connsiteY54" fmla="*/ 928589 h 2008746"/>
              <a:gd name="connsiteX55" fmla="*/ 1625600 w 2171700"/>
              <a:gd name="connsiteY55" fmla="*/ 1141314 h 2008746"/>
              <a:gd name="connsiteX56" fmla="*/ 1698625 w 2171700"/>
              <a:gd name="connsiteY56" fmla="*/ 1154014 h 2008746"/>
              <a:gd name="connsiteX57" fmla="*/ 1787525 w 2171700"/>
              <a:gd name="connsiteY57" fmla="*/ 1141314 h 2008746"/>
              <a:gd name="connsiteX58" fmla="*/ 1924050 w 2171700"/>
              <a:gd name="connsiteY58" fmla="*/ 1049239 h 2008746"/>
              <a:gd name="connsiteX59" fmla="*/ 2000250 w 2171700"/>
              <a:gd name="connsiteY59" fmla="*/ 982564 h 2008746"/>
              <a:gd name="connsiteX60" fmla="*/ 2019300 w 2171700"/>
              <a:gd name="connsiteY60" fmla="*/ 963514 h 2008746"/>
              <a:gd name="connsiteX61" fmla="*/ 2171700 w 2171700"/>
              <a:gd name="connsiteY61" fmla="*/ 896839 h 2008746"/>
              <a:gd name="connsiteX62" fmla="*/ 2066925 w 2171700"/>
              <a:gd name="connsiteY62" fmla="*/ 738089 h 2008746"/>
              <a:gd name="connsiteX63" fmla="*/ 2051050 w 2171700"/>
              <a:gd name="connsiteY63" fmla="*/ 753964 h 2008746"/>
              <a:gd name="connsiteX64" fmla="*/ 1857375 w 2171700"/>
              <a:gd name="connsiteY64" fmla="*/ 801589 h 2008746"/>
              <a:gd name="connsiteX65" fmla="*/ 1720850 w 2171700"/>
              <a:gd name="connsiteY65" fmla="*/ 738089 h 2008746"/>
              <a:gd name="connsiteX66" fmla="*/ 1574800 w 2171700"/>
              <a:gd name="connsiteY66" fmla="*/ 795239 h 2008746"/>
              <a:gd name="connsiteX67" fmla="*/ 1473200 w 2171700"/>
              <a:gd name="connsiteY67" fmla="*/ 823814 h 2008746"/>
              <a:gd name="connsiteX68" fmla="*/ 1393825 w 2171700"/>
              <a:gd name="connsiteY68" fmla="*/ 820639 h 2008746"/>
              <a:gd name="connsiteX69" fmla="*/ 1311275 w 2171700"/>
              <a:gd name="connsiteY69" fmla="*/ 519014 h 2008746"/>
              <a:gd name="connsiteX70" fmla="*/ 1289050 w 2171700"/>
              <a:gd name="connsiteY70" fmla="*/ 487264 h 2008746"/>
              <a:gd name="connsiteX71" fmla="*/ 1193800 w 2171700"/>
              <a:gd name="connsiteY71" fmla="*/ 179289 h 2008746"/>
              <a:gd name="connsiteX72" fmla="*/ 1054100 w 2171700"/>
              <a:gd name="connsiteY72" fmla="*/ 52289 h 2008746"/>
              <a:gd name="connsiteX0" fmla="*/ 1054100 w 2171700"/>
              <a:gd name="connsiteY0" fmla="*/ 52289 h 2008746"/>
              <a:gd name="connsiteX1" fmla="*/ 1006475 w 2171700"/>
              <a:gd name="connsiteY1" fmla="*/ 280889 h 2008746"/>
              <a:gd name="connsiteX2" fmla="*/ 996950 w 2171700"/>
              <a:gd name="connsiteY2" fmla="*/ 287239 h 2008746"/>
              <a:gd name="connsiteX3" fmla="*/ 939800 w 2171700"/>
              <a:gd name="connsiteY3" fmla="*/ 534889 h 2008746"/>
              <a:gd name="connsiteX4" fmla="*/ 904875 w 2171700"/>
              <a:gd name="connsiteY4" fmla="*/ 731739 h 2008746"/>
              <a:gd name="connsiteX5" fmla="*/ 815975 w 2171700"/>
              <a:gd name="connsiteY5" fmla="*/ 779364 h 2008746"/>
              <a:gd name="connsiteX6" fmla="*/ 679450 w 2171700"/>
              <a:gd name="connsiteY6" fmla="*/ 779364 h 2008746"/>
              <a:gd name="connsiteX7" fmla="*/ 669925 w 2171700"/>
              <a:gd name="connsiteY7" fmla="*/ 826989 h 2008746"/>
              <a:gd name="connsiteX8" fmla="*/ 511175 w 2171700"/>
              <a:gd name="connsiteY8" fmla="*/ 773014 h 2008746"/>
              <a:gd name="connsiteX9" fmla="*/ 276225 w 2171700"/>
              <a:gd name="connsiteY9" fmla="*/ 769839 h 2008746"/>
              <a:gd name="connsiteX10" fmla="*/ 47625 w 2171700"/>
              <a:gd name="connsiteY10" fmla="*/ 750789 h 2008746"/>
              <a:gd name="connsiteX11" fmla="*/ 0 w 2171700"/>
              <a:gd name="connsiteY11" fmla="*/ 804764 h 2008746"/>
              <a:gd name="connsiteX12" fmla="*/ 15875 w 2171700"/>
              <a:gd name="connsiteY12" fmla="*/ 877789 h 2008746"/>
              <a:gd name="connsiteX13" fmla="*/ 161925 w 2171700"/>
              <a:gd name="connsiteY13" fmla="*/ 919064 h 2008746"/>
              <a:gd name="connsiteX14" fmla="*/ 273050 w 2171700"/>
              <a:gd name="connsiteY14" fmla="*/ 969864 h 2008746"/>
              <a:gd name="connsiteX15" fmla="*/ 320675 w 2171700"/>
              <a:gd name="connsiteY15" fmla="*/ 998439 h 2008746"/>
              <a:gd name="connsiteX16" fmla="*/ 520700 w 2171700"/>
              <a:gd name="connsiteY16" fmla="*/ 1080989 h 2008746"/>
              <a:gd name="connsiteX17" fmla="*/ 555625 w 2171700"/>
              <a:gd name="connsiteY17" fmla="*/ 1106389 h 2008746"/>
              <a:gd name="connsiteX18" fmla="*/ 603250 w 2171700"/>
              <a:gd name="connsiteY18" fmla="*/ 1227039 h 2008746"/>
              <a:gd name="connsiteX19" fmla="*/ 631825 w 2171700"/>
              <a:gd name="connsiteY19" fmla="*/ 1300064 h 2008746"/>
              <a:gd name="connsiteX20" fmla="*/ 628650 w 2171700"/>
              <a:gd name="connsiteY20" fmla="*/ 1646139 h 2008746"/>
              <a:gd name="connsiteX21" fmla="*/ 530225 w 2171700"/>
              <a:gd name="connsiteY21" fmla="*/ 1738214 h 2008746"/>
              <a:gd name="connsiteX22" fmla="*/ 469900 w 2171700"/>
              <a:gd name="connsiteY22" fmla="*/ 1801714 h 2008746"/>
              <a:gd name="connsiteX23" fmla="*/ 533400 w 2171700"/>
              <a:gd name="connsiteY23" fmla="*/ 2008089 h 2008746"/>
              <a:gd name="connsiteX24" fmla="*/ 574675 w 2171700"/>
              <a:gd name="connsiteY24" fmla="*/ 1941414 h 2008746"/>
              <a:gd name="connsiteX25" fmla="*/ 682625 w 2171700"/>
              <a:gd name="connsiteY25" fmla="*/ 1852514 h 2008746"/>
              <a:gd name="connsiteX26" fmla="*/ 720725 w 2171700"/>
              <a:gd name="connsiteY26" fmla="*/ 1731864 h 2008746"/>
              <a:gd name="connsiteX27" fmla="*/ 787400 w 2171700"/>
              <a:gd name="connsiteY27" fmla="*/ 1722339 h 2008746"/>
              <a:gd name="connsiteX28" fmla="*/ 908050 w 2171700"/>
              <a:gd name="connsiteY28" fmla="*/ 1687414 h 2008746"/>
              <a:gd name="connsiteX29" fmla="*/ 933450 w 2171700"/>
              <a:gd name="connsiteY29" fmla="*/ 1671539 h 2008746"/>
              <a:gd name="connsiteX30" fmla="*/ 949325 w 2171700"/>
              <a:gd name="connsiteY30" fmla="*/ 1642964 h 2008746"/>
              <a:gd name="connsiteX31" fmla="*/ 962025 w 2171700"/>
              <a:gd name="connsiteY31" fmla="*/ 1636614 h 2008746"/>
              <a:gd name="connsiteX32" fmla="*/ 1022350 w 2171700"/>
              <a:gd name="connsiteY32" fmla="*/ 1585814 h 2008746"/>
              <a:gd name="connsiteX33" fmla="*/ 1031875 w 2171700"/>
              <a:gd name="connsiteY33" fmla="*/ 1550889 h 2008746"/>
              <a:gd name="connsiteX34" fmla="*/ 1038225 w 2171700"/>
              <a:gd name="connsiteY34" fmla="*/ 1325464 h 2008746"/>
              <a:gd name="connsiteX35" fmla="*/ 1165225 w 2171700"/>
              <a:gd name="connsiteY35" fmla="*/ 1284189 h 2008746"/>
              <a:gd name="connsiteX36" fmla="*/ 1216025 w 2171700"/>
              <a:gd name="connsiteY36" fmla="*/ 1277839 h 2008746"/>
              <a:gd name="connsiteX37" fmla="*/ 1235075 w 2171700"/>
              <a:gd name="connsiteY37" fmla="*/ 1357214 h 2008746"/>
              <a:gd name="connsiteX38" fmla="*/ 1285875 w 2171700"/>
              <a:gd name="connsiteY38" fmla="*/ 1401664 h 2008746"/>
              <a:gd name="connsiteX39" fmla="*/ 1311275 w 2171700"/>
              <a:gd name="connsiteY39" fmla="*/ 1474689 h 2008746"/>
              <a:gd name="connsiteX40" fmla="*/ 1317625 w 2171700"/>
              <a:gd name="connsiteY40" fmla="*/ 1620739 h 2008746"/>
              <a:gd name="connsiteX41" fmla="*/ 1343025 w 2171700"/>
              <a:gd name="connsiteY41" fmla="*/ 1655664 h 2008746"/>
              <a:gd name="connsiteX42" fmla="*/ 1431925 w 2171700"/>
              <a:gd name="connsiteY42" fmla="*/ 1687414 h 2008746"/>
              <a:gd name="connsiteX43" fmla="*/ 1485900 w 2171700"/>
              <a:gd name="connsiteY43" fmla="*/ 1773139 h 2008746"/>
              <a:gd name="connsiteX44" fmla="*/ 1549400 w 2171700"/>
              <a:gd name="connsiteY44" fmla="*/ 1811239 h 2008746"/>
              <a:gd name="connsiteX45" fmla="*/ 1609725 w 2171700"/>
              <a:gd name="connsiteY45" fmla="*/ 1804889 h 2008746"/>
              <a:gd name="connsiteX46" fmla="*/ 1676400 w 2171700"/>
              <a:gd name="connsiteY46" fmla="*/ 1668364 h 2008746"/>
              <a:gd name="connsiteX47" fmla="*/ 1612900 w 2171700"/>
              <a:gd name="connsiteY47" fmla="*/ 1420714 h 2008746"/>
              <a:gd name="connsiteX48" fmla="*/ 1606550 w 2171700"/>
              <a:gd name="connsiteY48" fmla="*/ 1385789 h 2008746"/>
              <a:gd name="connsiteX49" fmla="*/ 1489075 w 2171700"/>
              <a:gd name="connsiteY49" fmla="*/ 1341339 h 2008746"/>
              <a:gd name="connsiteX50" fmla="*/ 1412875 w 2171700"/>
              <a:gd name="connsiteY50" fmla="*/ 1007964 h 2008746"/>
              <a:gd name="connsiteX51" fmla="*/ 1365250 w 2171700"/>
              <a:gd name="connsiteY51" fmla="*/ 969864 h 2008746"/>
              <a:gd name="connsiteX52" fmla="*/ 1397000 w 2171700"/>
              <a:gd name="connsiteY52" fmla="*/ 938114 h 2008746"/>
              <a:gd name="connsiteX53" fmla="*/ 1546225 w 2171700"/>
              <a:gd name="connsiteY53" fmla="*/ 900014 h 2008746"/>
              <a:gd name="connsiteX54" fmla="*/ 1625600 w 2171700"/>
              <a:gd name="connsiteY54" fmla="*/ 928589 h 2008746"/>
              <a:gd name="connsiteX55" fmla="*/ 1625600 w 2171700"/>
              <a:gd name="connsiteY55" fmla="*/ 1141314 h 2008746"/>
              <a:gd name="connsiteX56" fmla="*/ 1698625 w 2171700"/>
              <a:gd name="connsiteY56" fmla="*/ 1154014 h 2008746"/>
              <a:gd name="connsiteX57" fmla="*/ 1787525 w 2171700"/>
              <a:gd name="connsiteY57" fmla="*/ 1141314 h 2008746"/>
              <a:gd name="connsiteX58" fmla="*/ 1924050 w 2171700"/>
              <a:gd name="connsiteY58" fmla="*/ 1049239 h 2008746"/>
              <a:gd name="connsiteX59" fmla="*/ 2000250 w 2171700"/>
              <a:gd name="connsiteY59" fmla="*/ 982564 h 2008746"/>
              <a:gd name="connsiteX60" fmla="*/ 2019300 w 2171700"/>
              <a:gd name="connsiteY60" fmla="*/ 963514 h 2008746"/>
              <a:gd name="connsiteX61" fmla="*/ 2171700 w 2171700"/>
              <a:gd name="connsiteY61" fmla="*/ 896839 h 2008746"/>
              <a:gd name="connsiteX62" fmla="*/ 2066925 w 2171700"/>
              <a:gd name="connsiteY62" fmla="*/ 738089 h 2008746"/>
              <a:gd name="connsiteX63" fmla="*/ 2051050 w 2171700"/>
              <a:gd name="connsiteY63" fmla="*/ 753964 h 2008746"/>
              <a:gd name="connsiteX64" fmla="*/ 1857375 w 2171700"/>
              <a:gd name="connsiteY64" fmla="*/ 801589 h 2008746"/>
              <a:gd name="connsiteX65" fmla="*/ 1720850 w 2171700"/>
              <a:gd name="connsiteY65" fmla="*/ 738089 h 2008746"/>
              <a:gd name="connsiteX66" fmla="*/ 1574800 w 2171700"/>
              <a:gd name="connsiteY66" fmla="*/ 795239 h 2008746"/>
              <a:gd name="connsiteX67" fmla="*/ 1473200 w 2171700"/>
              <a:gd name="connsiteY67" fmla="*/ 823814 h 2008746"/>
              <a:gd name="connsiteX68" fmla="*/ 1393825 w 2171700"/>
              <a:gd name="connsiteY68" fmla="*/ 820639 h 2008746"/>
              <a:gd name="connsiteX69" fmla="*/ 1311275 w 2171700"/>
              <a:gd name="connsiteY69" fmla="*/ 519014 h 2008746"/>
              <a:gd name="connsiteX70" fmla="*/ 1289050 w 2171700"/>
              <a:gd name="connsiteY70" fmla="*/ 487264 h 2008746"/>
              <a:gd name="connsiteX71" fmla="*/ 1193800 w 2171700"/>
              <a:gd name="connsiteY71" fmla="*/ 179289 h 2008746"/>
              <a:gd name="connsiteX72" fmla="*/ 1054100 w 2171700"/>
              <a:gd name="connsiteY72" fmla="*/ 52289 h 2008746"/>
              <a:gd name="connsiteX0" fmla="*/ 1054100 w 2171700"/>
              <a:gd name="connsiteY0" fmla="*/ 52289 h 2008746"/>
              <a:gd name="connsiteX1" fmla="*/ 1006475 w 2171700"/>
              <a:gd name="connsiteY1" fmla="*/ 280889 h 2008746"/>
              <a:gd name="connsiteX2" fmla="*/ 996950 w 2171700"/>
              <a:gd name="connsiteY2" fmla="*/ 287239 h 2008746"/>
              <a:gd name="connsiteX3" fmla="*/ 939800 w 2171700"/>
              <a:gd name="connsiteY3" fmla="*/ 534889 h 2008746"/>
              <a:gd name="connsiteX4" fmla="*/ 904875 w 2171700"/>
              <a:gd name="connsiteY4" fmla="*/ 731739 h 2008746"/>
              <a:gd name="connsiteX5" fmla="*/ 815975 w 2171700"/>
              <a:gd name="connsiteY5" fmla="*/ 779364 h 2008746"/>
              <a:gd name="connsiteX6" fmla="*/ 679450 w 2171700"/>
              <a:gd name="connsiteY6" fmla="*/ 779364 h 2008746"/>
              <a:gd name="connsiteX7" fmla="*/ 657225 w 2171700"/>
              <a:gd name="connsiteY7" fmla="*/ 773014 h 2008746"/>
              <a:gd name="connsiteX8" fmla="*/ 511175 w 2171700"/>
              <a:gd name="connsiteY8" fmla="*/ 773014 h 2008746"/>
              <a:gd name="connsiteX9" fmla="*/ 276225 w 2171700"/>
              <a:gd name="connsiteY9" fmla="*/ 769839 h 2008746"/>
              <a:gd name="connsiteX10" fmla="*/ 47625 w 2171700"/>
              <a:gd name="connsiteY10" fmla="*/ 750789 h 2008746"/>
              <a:gd name="connsiteX11" fmla="*/ 0 w 2171700"/>
              <a:gd name="connsiteY11" fmla="*/ 804764 h 2008746"/>
              <a:gd name="connsiteX12" fmla="*/ 15875 w 2171700"/>
              <a:gd name="connsiteY12" fmla="*/ 877789 h 2008746"/>
              <a:gd name="connsiteX13" fmla="*/ 161925 w 2171700"/>
              <a:gd name="connsiteY13" fmla="*/ 919064 h 2008746"/>
              <a:gd name="connsiteX14" fmla="*/ 273050 w 2171700"/>
              <a:gd name="connsiteY14" fmla="*/ 969864 h 2008746"/>
              <a:gd name="connsiteX15" fmla="*/ 320675 w 2171700"/>
              <a:gd name="connsiteY15" fmla="*/ 998439 h 2008746"/>
              <a:gd name="connsiteX16" fmla="*/ 520700 w 2171700"/>
              <a:gd name="connsiteY16" fmla="*/ 1080989 h 2008746"/>
              <a:gd name="connsiteX17" fmla="*/ 555625 w 2171700"/>
              <a:gd name="connsiteY17" fmla="*/ 1106389 h 2008746"/>
              <a:gd name="connsiteX18" fmla="*/ 603250 w 2171700"/>
              <a:gd name="connsiteY18" fmla="*/ 1227039 h 2008746"/>
              <a:gd name="connsiteX19" fmla="*/ 631825 w 2171700"/>
              <a:gd name="connsiteY19" fmla="*/ 1300064 h 2008746"/>
              <a:gd name="connsiteX20" fmla="*/ 628650 w 2171700"/>
              <a:gd name="connsiteY20" fmla="*/ 1646139 h 2008746"/>
              <a:gd name="connsiteX21" fmla="*/ 530225 w 2171700"/>
              <a:gd name="connsiteY21" fmla="*/ 1738214 h 2008746"/>
              <a:gd name="connsiteX22" fmla="*/ 469900 w 2171700"/>
              <a:gd name="connsiteY22" fmla="*/ 1801714 h 2008746"/>
              <a:gd name="connsiteX23" fmla="*/ 533400 w 2171700"/>
              <a:gd name="connsiteY23" fmla="*/ 2008089 h 2008746"/>
              <a:gd name="connsiteX24" fmla="*/ 574675 w 2171700"/>
              <a:gd name="connsiteY24" fmla="*/ 1941414 h 2008746"/>
              <a:gd name="connsiteX25" fmla="*/ 682625 w 2171700"/>
              <a:gd name="connsiteY25" fmla="*/ 1852514 h 2008746"/>
              <a:gd name="connsiteX26" fmla="*/ 720725 w 2171700"/>
              <a:gd name="connsiteY26" fmla="*/ 1731864 h 2008746"/>
              <a:gd name="connsiteX27" fmla="*/ 787400 w 2171700"/>
              <a:gd name="connsiteY27" fmla="*/ 1722339 h 2008746"/>
              <a:gd name="connsiteX28" fmla="*/ 908050 w 2171700"/>
              <a:gd name="connsiteY28" fmla="*/ 1687414 h 2008746"/>
              <a:gd name="connsiteX29" fmla="*/ 933450 w 2171700"/>
              <a:gd name="connsiteY29" fmla="*/ 1671539 h 2008746"/>
              <a:gd name="connsiteX30" fmla="*/ 949325 w 2171700"/>
              <a:gd name="connsiteY30" fmla="*/ 1642964 h 2008746"/>
              <a:gd name="connsiteX31" fmla="*/ 962025 w 2171700"/>
              <a:gd name="connsiteY31" fmla="*/ 1636614 h 2008746"/>
              <a:gd name="connsiteX32" fmla="*/ 1022350 w 2171700"/>
              <a:gd name="connsiteY32" fmla="*/ 1585814 h 2008746"/>
              <a:gd name="connsiteX33" fmla="*/ 1031875 w 2171700"/>
              <a:gd name="connsiteY33" fmla="*/ 1550889 h 2008746"/>
              <a:gd name="connsiteX34" fmla="*/ 1038225 w 2171700"/>
              <a:gd name="connsiteY34" fmla="*/ 1325464 h 2008746"/>
              <a:gd name="connsiteX35" fmla="*/ 1165225 w 2171700"/>
              <a:gd name="connsiteY35" fmla="*/ 1284189 h 2008746"/>
              <a:gd name="connsiteX36" fmla="*/ 1216025 w 2171700"/>
              <a:gd name="connsiteY36" fmla="*/ 1277839 h 2008746"/>
              <a:gd name="connsiteX37" fmla="*/ 1235075 w 2171700"/>
              <a:gd name="connsiteY37" fmla="*/ 1357214 h 2008746"/>
              <a:gd name="connsiteX38" fmla="*/ 1285875 w 2171700"/>
              <a:gd name="connsiteY38" fmla="*/ 1401664 h 2008746"/>
              <a:gd name="connsiteX39" fmla="*/ 1311275 w 2171700"/>
              <a:gd name="connsiteY39" fmla="*/ 1474689 h 2008746"/>
              <a:gd name="connsiteX40" fmla="*/ 1317625 w 2171700"/>
              <a:gd name="connsiteY40" fmla="*/ 1620739 h 2008746"/>
              <a:gd name="connsiteX41" fmla="*/ 1343025 w 2171700"/>
              <a:gd name="connsiteY41" fmla="*/ 1655664 h 2008746"/>
              <a:gd name="connsiteX42" fmla="*/ 1431925 w 2171700"/>
              <a:gd name="connsiteY42" fmla="*/ 1687414 h 2008746"/>
              <a:gd name="connsiteX43" fmla="*/ 1485900 w 2171700"/>
              <a:gd name="connsiteY43" fmla="*/ 1773139 h 2008746"/>
              <a:gd name="connsiteX44" fmla="*/ 1549400 w 2171700"/>
              <a:gd name="connsiteY44" fmla="*/ 1811239 h 2008746"/>
              <a:gd name="connsiteX45" fmla="*/ 1609725 w 2171700"/>
              <a:gd name="connsiteY45" fmla="*/ 1804889 h 2008746"/>
              <a:gd name="connsiteX46" fmla="*/ 1676400 w 2171700"/>
              <a:gd name="connsiteY46" fmla="*/ 1668364 h 2008746"/>
              <a:gd name="connsiteX47" fmla="*/ 1612900 w 2171700"/>
              <a:gd name="connsiteY47" fmla="*/ 1420714 h 2008746"/>
              <a:gd name="connsiteX48" fmla="*/ 1606550 w 2171700"/>
              <a:gd name="connsiteY48" fmla="*/ 1385789 h 2008746"/>
              <a:gd name="connsiteX49" fmla="*/ 1489075 w 2171700"/>
              <a:gd name="connsiteY49" fmla="*/ 1341339 h 2008746"/>
              <a:gd name="connsiteX50" fmla="*/ 1412875 w 2171700"/>
              <a:gd name="connsiteY50" fmla="*/ 1007964 h 2008746"/>
              <a:gd name="connsiteX51" fmla="*/ 1365250 w 2171700"/>
              <a:gd name="connsiteY51" fmla="*/ 969864 h 2008746"/>
              <a:gd name="connsiteX52" fmla="*/ 1397000 w 2171700"/>
              <a:gd name="connsiteY52" fmla="*/ 938114 h 2008746"/>
              <a:gd name="connsiteX53" fmla="*/ 1546225 w 2171700"/>
              <a:gd name="connsiteY53" fmla="*/ 900014 h 2008746"/>
              <a:gd name="connsiteX54" fmla="*/ 1625600 w 2171700"/>
              <a:gd name="connsiteY54" fmla="*/ 928589 h 2008746"/>
              <a:gd name="connsiteX55" fmla="*/ 1625600 w 2171700"/>
              <a:gd name="connsiteY55" fmla="*/ 1141314 h 2008746"/>
              <a:gd name="connsiteX56" fmla="*/ 1698625 w 2171700"/>
              <a:gd name="connsiteY56" fmla="*/ 1154014 h 2008746"/>
              <a:gd name="connsiteX57" fmla="*/ 1787525 w 2171700"/>
              <a:gd name="connsiteY57" fmla="*/ 1141314 h 2008746"/>
              <a:gd name="connsiteX58" fmla="*/ 1924050 w 2171700"/>
              <a:gd name="connsiteY58" fmla="*/ 1049239 h 2008746"/>
              <a:gd name="connsiteX59" fmla="*/ 2000250 w 2171700"/>
              <a:gd name="connsiteY59" fmla="*/ 982564 h 2008746"/>
              <a:gd name="connsiteX60" fmla="*/ 2019300 w 2171700"/>
              <a:gd name="connsiteY60" fmla="*/ 963514 h 2008746"/>
              <a:gd name="connsiteX61" fmla="*/ 2171700 w 2171700"/>
              <a:gd name="connsiteY61" fmla="*/ 896839 h 2008746"/>
              <a:gd name="connsiteX62" fmla="*/ 2066925 w 2171700"/>
              <a:gd name="connsiteY62" fmla="*/ 738089 h 2008746"/>
              <a:gd name="connsiteX63" fmla="*/ 2051050 w 2171700"/>
              <a:gd name="connsiteY63" fmla="*/ 753964 h 2008746"/>
              <a:gd name="connsiteX64" fmla="*/ 1857375 w 2171700"/>
              <a:gd name="connsiteY64" fmla="*/ 801589 h 2008746"/>
              <a:gd name="connsiteX65" fmla="*/ 1720850 w 2171700"/>
              <a:gd name="connsiteY65" fmla="*/ 738089 h 2008746"/>
              <a:gd name="connsiteX66" fmla="*/ 1574800 w 2171700"/>
              <a:gd name="connsiteY66" fmla="*/ 795239 h 2008746"/>
              <a:gd name="connsiteX67" fmla="*/ 1473200 w 2171700"/>
              <a:gd name="connsiteY67" fmla="*/ 823814 h 2008746"/>
              <a:gd name="connsiteX68" fmla="*/ 1393825 w 2171700"/>
              <a:gd name="connsiteY68" fmla="*/ 820639 h 2008746"/>
              <a:gd name="connsiteX69" fmla="*/ 1311275 w 2171700"/>
              <a:gd name="connsiteY69" fmla="*/ 519014 h 2008746"/>
              <a:gd name="connsiteX70" fmla="*/ 1289050 w 2171700"/>
              <a:gd name="connsiteY70" fmla="*/ 487264 h 2008746"/>
              <a:gd name="connsiteX71" fmla="*/ 1193800 w 2171700"/>
              <a:gd name="connsiteY71" fmla="*/ 179289 h 2008746"/>
              <a:gd name="connsiteX72" fmla="*/ 1054100 w 2171700"/>
              <a:gd name="connsiteY72" fmla="*/ 52289 h 200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171700" h="2008746">
                <a:moveTo>
                  <a:pt x="1054100" y="52289"/>
                </a:moveTo>
                <a:cubicBezTo>
                  <a:pt x="1022879" y="69222"/>
                  <a:pt x="1024872" y="205258"/>
                  <a:pt x="1006475" y="280889"/>
                </a:cubicBezTo>
                <a:cubicBezTo>
                  <a:pt x="1005573" y="284597"/>
                  <a:pt x="997919" y="283548"/>
                  <a:pt x="996950" y="287239"/>
                </a:cubicBezTo>
                <a:cubicBezTo>
                  <a:pt x="975440" y="369182"/>
                  <a:pt x="956984" y="451931"/>
                  <a:pt x="939800" y="534889"/>
                </a:cubicBezTo>
                <a:cubicBezTo>
                  <a:pt x="926283" y="600145"/>
                  <a:pt x="934986" y="672288"/>
                  <a:pt x="904875" y="731739"/>
                </a:cubicBezTo>
                <a:cubicBezTo>
                  <a:pt x="889685" y="761729"/>
                  <a:pt x="853546" y="771427"/>
                  <a:pt x="815975" y="779364"/>
                </a:cubicBezTo>
                <a:cubicBezTo>
                  <a:pt x="778404" y="787301"/>
                  <a:pt x="724958" y="746556"/>
                  <a:pt x="679450" y="779364"/>
                </a:cubicBezTo>
                <a:cubicBezTo>
                  <a:pt x="676275" y="762431"/>
                  <a:pt x="685271" y="774072"/>
                  <a:pt x="657225" y="773014"/>
                </a:cubicBezTo>
                <a:cubicBezTo>
                  <a:pt x="629179" y="771956"/>
                  <a:pt x="574675" y="773543"/>
                  <a:pt x="511175" y="773014"/>
                </a:cubicBezTo>
                <a:lnTo>
                  <a:pt x="276225" y="769839"/>
                </a:lnTo>
                <a:cubicBezTo>
                  <a:pt x="255030" y="674461"/>
                  <a:pt x="270195" y="698420"/>
                  <a:pt x="47625" y="750789"/>
                </a:cubicBezTo>
                <a:cubicBezTo>
                  <a:pt x="24269" y="756285"/>
                  <a:pt x="15875" y="786772"/>
                  <a:pt x="0" y="804764"/>
                </a:cubicBezTo>
                <a:cubicBezTo>
                  <a:pt x="5292" y="829106"/>
                  <a:pt x="-822" y="859303"/>
                  <a:pt x="15875" y="877789"/>
                </a:cubicBezTo>
                <a:cubicBezTo>
                  <a:pt x="30029" y="893460"/>
                  <a:pt x="143359" y="915028"/>
                  <a:pt x="161925" y="919064"/>
                </a:cubicBezTo>
                <a:cubicBezTo>
                  <a:pt x="227695" y="960170"/>
                  <a:pt x="134181" y="903736"/>
                  <a:pt x="273050" y="969864"/>
                </a:cubicBezTo>
                <a:cubicBezTo>
                  <a:pt x="289765" y="977823"/>
                  <a:pt x="303845" y="990725"/>
                  <a:pt x="320675" y="998439"/>
                </a:cubicBezTo>
                <a:cubicBezTo>
                  <a:pt x="336671" y="1005770"/>
                  <a:pt x="502524" y="1067770"/>
                  <a:pt x="520700" y="1080989"/>
                </a:cubicBezTo>
                <a:lnTo>
                  <a:pt x="555625" y="1106389"/>
                </a:lnTo>
                <a:cubicBezTo>
                  <a:pt x="567408" y="1224219"/>
                  <a:pt x="546102" y="1118457"/>
                  <a:pt x="603250" y="1227039"/>
                </a:cubicBezTo>
                <a:cubicBezTo>
                  <a:pt x="682933" y="1378437"/>
                  <a:pt x="603473" y="1257536"/>
                  <a:pt x="631825" y="1300064"/>
                </a:cubicBezTo>
                <a:cubicBezTo>
                  <a:pt x="630767" y="1415422"/>
                  <a:pt x="654709" y="1533758"/>
                  <a:pt x="628650" y="1646139"/>
                </a:cubicBezTo>
                <a:cubicBezTo>
                  <a:pt x="618502" y="1689904"/>
                  <a:pt x="563382" y="1707899"/>
                  <a:pt x="530225" y="1738214"/>
                </a:cubicBezTo>
                <a:cubicBezTo>
                  <a:pt x="474408" y="1789246"/>
                  <a:pt x="629493" y="1620841"/>
                  <a:pt x="469900" y="1801714"/>
                </a:cubicBezTo>
                <a:cubicBezTo>
                  <a:pt x="433340" y="1890503"/>
                  <a:pt x="414600" y="1895889"/>
                  <a:pt x="533400" y="2008089"/>
                </a:cubicBezTo>
                <a:cubicBezTo>
                  <a:pt x="541778" y="2016001"/>
                  <a:pt x="565255" y="1950090"/>
                  <a:pt x="574675" y="1941414"/>
                </a:cubicBezTo>
                <a:cubicBezTo>
                  <a:pt x="608962" y="1909834"/>
                  <a:pt x="682625" y="1852514"/>
                  <a:pt x="682625" y="1852514"/>
                </a:cubicBezTo>
                <a:cubicBezTo>
                  <a:pt x="695325" y="1812297"/>
                  <a:pt x="678975" y="1737828"/>
                  <a:pt x="720725" y="1731864"/>
                </a:cubicBezTo>
                <a:cubicBezTo>
                  <a:pt x="742950" y="1728689"/>
                  <a:pt x="765365" y="1726639"/>
                  <a:pt x="787400" y="1722339"/>
                </a:cubicBezTo>
                <a:cubicBezTo>
                  <a:pt x="817104" y="1716543"/>
                  <a:pt x="879236" y="1699605"/>
                  <a:pt x="908050" y="1687414"/>
                </a:cubicBezTo>
                <a:cubicBezTo>
                  <a:pt x="917245" y="1683524"/>
                  <a:pt x="924983" y="1676831"/>
                  <a:pt x="933450" y="1671539"/>
                </a:cubicBezTo>
                <a:cubicBezTo>
                  <a:pt x="938742" y="1662014"/>
                  <a:pt x="942425" y="1651397"/>
                  <a:pt x="949325" y="1642964"/>
                </a:cubicBezTo>
                <a:cubicBezTo>
                  <a:pt x="952322" y="1639301"/>
                  <a:pt x="958298" y="1639531"/>
                  <a:pt x="962025" y="1636614"/>
                </a:cubicBezTo>
                <a:cubicBezTo>
                  <a:pt x="982727" y="1620412"/>
                  <a:pt x="1002242" y="1602747"/>
                  <a:pt x="1022350" y="1585814"/>
                </a:cubicBezTo>
                <a:cubicBezTo>
                  <a:pt x="1025525" y="1574172"/>
                  <a:pt x="1031141" y="1562933"/>
                  <a:pt x="1031875" y="1550889"/>
                </a:cubicBezTo>
                <a:cubicBezTo>
                  <a:pt x="1036450" y="1475857"/>
                  <a:pt x="1004607" y="1392699"/>
                  <a:pt x="1038225" y="1325464"/>
                </a:cubicBezTo>
                <a:cubicBezTo>
                  <a:pt x="1058132" y="1285650"/>
                  <a:pt x="1122228" y="1295706"/>
                  <a:pt x="1165225" y="1284189"/>
                </a:cubicBezTo>
                <a:cubicBezTo>
                  <a:pt x="1181709" y="1279774"/>
                  <a:pt x="1199092" y="1279956"/>
                  <a:pt x="1216025" y="1277839"/>
                </a:cubicBezTo>
                <a:cubicBezTo>
                  <a:pt x="1222375" y="1304297"/>
                  <a:pt x="1221706" y="1333515"/>
                  <a:pt x="1235075" y="1357214"/>
                </a:cubicBezTo>
                <a:cubicBezTo>
                  <a:pt x="1246130" y="1376811"/>
                  <a:pt x="1273630" y="1382787"/>
                  <a:pt x="1285875" y="1401664"/>
                </a:cubicBezTo>
                <a:cubicBezTo>
                  <a:pt x="1299900" y="1423286"/>
                  <a:pt x="1302808" y="1450347"/>
                  <a:pt x="1311275" y="1474689"/>
                </a:cubicBezTo>
                <a:cubicBezTo>
                  <a:pt x="1313392" y="1523372"/>
                  <a:pt x="1309205" y="1572743"/>
                  <a:pt x="1317625" y="1620739"/>
                </a:cubicBezTo>
                <a:cubicBezTo>
                  <a:pt x="1320112" y="1634917"/>
                  <a:pt x="1332266" y="1646101"/>
                  <a:pt x="1343025" y="1655664"/>
                </a:cubicBezTo>
                <a:cubicBezTo>
                  <a:pt x="1361001" y="1671643"/>
                  <a:pt x="1415938" y="1682973"/>
                  <a:pt x="1431925" y="1687414"/>
                </a:cubicBezTo>
                <a:cubicBezTo>
                  <a:pt x="1551678" y="1774507"/>
                  <a:pt x="1363233" y="1626882"/>
                  <a:pt x="1485900" y="1773139"/>
                </a:cubicBezTo>
                <a:cubicBezTo>
                  <a:pt x="1501762" y="1792052"/>
                  <a:pt x="1528233" y="1798539"/>
                  <a:pt x="1549400" y="1811239"/>
                </a:cubicBezTo>
                <a:cubicBezTo>
                  <a:pt x="1569508" y="1809122"/>
                  <a:pt x="1590952" y="1812398"/>
                  <a:pt x="1609725" y="1804889"/>
                </a:cubicBezTo>
                <a:cubicBezTo>
                  <a:pt x="1660782" y="1784466"/>
                  <a:pt x="1665303" y="1704983"/>
                  <a:pt x="1676400" y="1668364"/>
                </a:cubicBezTo>
                <a:cubicBezTo>
                  <a:pt x="1655233" y="1585814"/>
                  <a:pt x="1633350" y="1503444"/>
                  <a:pt x="1612900" y="1420714"/>
                </a:cubicBezTo>
                <a:cubicBezTo>
                  <a:pt x="1610061" y="1409227"/>
                  <a:pt x="1616512" y="1392175"/>
                  <a:pt x="1606550" y="1385789"/>
                </a:cubicBezTo>
                <a:cubicBezTo>
                  <a:pt x="1571302" y="1363194"/>
                  <a:pt x="1528233" y="1356156"/>
                  <a:pt x="1489075" y="1341339"/>
                </a:cubicBezTo>
                <a:cubicBezTo>
                  <a:pt x="1463675" y="1230214"/>
                  <a:pt x="1448922" y="1116105"/>
                  <a:pt x="1412875" y="1007964"/>
                </a:cubicBezTo>
                <a:cubicBezTo>
                  <a:pt x="1406446" y="988677"/>
                  <a:pt x="1369756" y="989688"/>
                  <a:pt x="1365250" y="969864"/>
                </a:cubicBezTo>
                <a:cubicBezTo>
                  <a:pt x="1361933" y="955269"/>
                  <a:pt x="1383978" y="945493"/>
                  <a:pt x="1397000" y="938114"/>
                </a:cubicBezTo>
                <a:cubicBezTo>
                  <a:pt x="1436285" y="915853"/>
                  <a:pt x="1505374" y="907579"/>
                  <a:pt x="1546225" y="900014"/>
                </a:cubicBezTo>
                <a:cubicBezTo>
                  <a:pt x="1572683" y="909539"/>
                  <a:pt x="1613024" y="903437"/>
                  <a:pt x="1625600" y="928589"/>
                </a:cubicBezTo>
                <a:cubicBezTo>
                  <a:pt x="1640644" y="958677"/>
                  <a:pt x="1597888" y="1103626"/>
                  <a:pt x="1625600" y="1141314"/>
                </a:cubicBezTo>
                <a:cubicBezTo>
                  <a:pt x="1640236" y="1161219"/>
                  <a:pt x="1674283" y="1149781"/>
                  <a:pt x="1698625" y="1154014"/>
                </a:cubicBezTo>
                <a:cubicBezTo>
                  <a:pt x="1728258" y="1149781"/>
                  <a:pt x="1759699" y="1152349"/>
                  <a:pt x="1787525" y="1141314"/>
                </a:cubicBezTo>
                <a:cubicBezTo>
                  <a:pt x="1814542" y="1130601"/>
                  <a:pt x="1891274" y="1076700"/>
                  <a:pt x="1924050" y="1049239"/>
                </a:cubicBezTo>
                <a:cubicBezTo>
                  <a:pt x="1949921" y="1027564"/>
                  <a:pt x="1975163" y="1005142"/>
                  <a:pt x="2000250" y="982564"/>
                </a:cubicBezTo>
                <a:cubicBezTo>
                  <a:pt x="2006925" y="976557"/>
                  <a:pt x="2011268" y="967530"/>
                  <a:pt x="2019300" y="963514"/>
                </a:cubicBezTo>
                <a:cubicBezTo>
                  <a:pt x="2068895" y="938716"/>
                  <a:pt x="2171700" y="896839"/>
                  <a:pt x="2171700" y="896839"/>
                </a:cubicBezTo>
                <a:cubicBezTo>
                  <a:pt x="2136775" y="843922"/>
                  <a:pt x="2107831" y="786531"/>
                  <a:pt x="2066925" y="738089"/>
                </a:cubicBezTo>
                <a:cubicBezTo>
                  <a:pt x="2062097" y="732371"/>
                  <a:pt x="2058212" y="751794"/>
                  <a:pt x="2051050" y="753964"/>
                </a:cubicBezTo>
                <a:cubicBezTo>
                  <a:pt x="1987426" y="773244"/>
                  <a:pt x="1921933" y="785714"/>
                  <a:pt x="1857375" y="801589"/>
                </a:cubicBezTo>
                <a:cubicBezTo>
                  <a:pt x="1852453" y="799128"/>
                  <a:pt x="1731052" y="736719"/>
                  <a:pt x="1720850" y="738089"/>
                </a:cubicBezTo>
                <a:cubicBezTo>
                  <a:pt x="1669038" y="745049"/>
                  <a:pt x="1624202" y="778138"/>
                  <a:pt x="1574800" y="795239"/>
                </a:cubicBezTo>
                <a:cubicBezTo>
                  <a:pt x="1541555" y="806747"/>
                  <a:pt x="1507067" y="814289"/>
                  <a:pt x="1473200" y="823814"/>
                </a:cubicBezTo>
                <a:cubicBezTo>
                  <a:pt x="1446742" y="822756"/>
                  <a:pt x="1406248" y="844023"/>
                  <a:pt x="1393825" y="820639"/>
                </a:cubicBezTo>
                <a:cubicBezTo>
                  <a:pt x="1344921" y="728584"/>
                  <a:pt x="1342529" y="618457"/>
                  <a:pt x="1311275" y="519014"/>
                </a:cubicBezTo>
                <a:cubicBezTo>
                  <a:pt x="1307402" y="506690"/>
                  <a:pt x="1296458" y="497847"/>
                  <a:pt x="1289050" y="487264"/>
                </a:cubicBezTo>
                <a:cubicBezTo>
                  <a:pt x="1257300" y="384606"/>
                  <a:pt x="1245534" y="273472"/>
                  <a:pt x="1193800" y="179289"/>
                </a:cubicBezTo>
                <a:cubicBezTo>
                  <a:pt x="1033679" y="-112213"/>
                  <a:pt x="1085321" y="35356"/>
                  <a:pt x="1054100" y="52289"/>
                </a:cubicBezTo>
                <a:close/>
              </a:path>
            </a:pathLst>
          </a:custGeom>
          <a:noFill/>
          <a:ln w="254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 name="Star: 5 Points 5">
            <a:extLst>
              <a:ext uri="{FF2B5EF4-FFF2-40B4-BE49-F238E27FC236}">
                <a16:creationId xmlns:a16="http://schemas.microsoft.com/office/drawing/2014/main" id="{454A7AA3-7148-A0CA-DEB4-6FF95A4F52E2}"/>
              </a:ext>
            </a:extLst>
          </p:cNvPr>
          <p:cNvSpPr/>
          <p:nvPr/>
        </p:nvSpPr>
        <p:spPr bwMode="auto">
          <a:xfrm>
            <a:off x="10263245" y="1750677"/>
            <a:ext cx="1675487" cy="1527650"/>
          </a:xfrm>
          <a:prstGeom prst="star5">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b"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a:ln>
                  <a:noFill/>
                </a:ln>
                <a:solidFill>
                  <a:schemeClr val="tx1"/>
                </a:solidFill>
                <a:effectLst/>
                <a:latin typeface="Tahoma" charset="0"/>
              </a:rPr>
              <a:t>!</a:t>
            </a:r>
          </a:p>
        </p:txBody>
      </p:sp>
    </p:spTree>
    <p:extLst>
      <p:ext uri="{BB962C8B-B14F-4D97-AF65-F5344CB8AC3E}">
        <p14:creationId xmlns:p14="http://schemas.microsoft.com/office/powerpoint/2010/main" val="374300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fade">
                                      <p:cBhvr>
                                        <p:cTn id="11" dur="500"/>
                                        <p:tgtEl>
                                          <p:spTgt spid="6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down)">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66"/>
                                        </p:tgtEl>
                                      </p:cBhvr>
                                    </p:animEffect>
                                    <p:set>
                                      <p:cBhvr>
                                        <p:cTn id="21" dur="1" fill="hold">
                                          <p:stCondLst>
                                            <p:cond delay="499"/>
                                          </p:stCondLst>
                                        </p:cTn>
                                        <p:tgtEl>
                                          <p:spTgt spid="66"/>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fade">
                                      <p:cBhvr>
                                        <p:cTn id="25" dur="500"/>
                                        <p:tgtEl>
                                          <p:spTgt spid="6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down)">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67"/>
                                        </p:tgtEl>
                                      </p:cBhvr>
                                    </p:animEffect>
                                    <p:set>
                                      <p:cBhvr>
                                        <p:cTn id="35" dur="1" fill="hold">
                                          <p:stCondLst>
                                            <p:cond delay="499"/>
                                          </p:stCondLst>
                                        </p:cTn>
                                        <p:tgtEl>
                                          <p:spTgt spid="67"/>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wipe(down)">
                                      <p:cBhvr>
                                        <p:cTn id="44" dur="500"/>
                                        <p:tgtEl>
                                          <p:spTgt spid="3">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fade">
                                      <p:cBhvr>
                                        <p:cTn id="53" dur="500"/>
                                        <p:tgtEl>
                                          <p:spTgt spid="68"/>
                                        </p:tgtEl>
                                      </p:cBhvr>
                                    </p:animEffect>
                                  </p:childTnLst>
                                </p:cTn>
                              </p:par>
                            </p:childTnLst>
                          </p:cTn>
                        </p:par>
                        <p:par>
                          <p:cTn id="54" fill="hold">
                            <p:stCondLst>
                              <p:cond delay="1000"/>
                            </p:stCondLst>
                            <p:childTnLst>
                              <p:par>
                                <p:cTn id="55" presetID="21" presetClass="entr" presetSubtype="1" fill="hold" grpId="0" nodeType="after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wheel(1)">
                                      <p:cBhvr>
                                        <p:cTn id="57" dur="3000"/>
                                        <p:tgtEl>
                                          <p:spTgt spid="7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
                                            <p:txEl>
                                              <p:pRg st="4" end="4"/>
                                            </p:txEl>
                                          </p:spTgt>
                                        </p:tgtEl>
                                        <p:attrNameLst>
                                          <p:attrName>style.visibility</p:attrName>
                                        </p:attrNameLst>
                                      </p:cBhvr>
                                      <p:to>
                                        <p:strVal val="visible"/>
                                      </p:to>
                                    </p:set>
                                    <p:animEffect transition="in" filter="wipe(down)">
                                      <p:cBhvr>
                                        <p:cTn id="62" dur="500"/>
                                        <p:tgtEl>
                                          <p:spTgt spid="3">
                                            <p:txEl>
                                              <p:pRg st="4" end="4"/>
                                            </p:txEl>
                                          </p:spTgt>
                                        </p:tgtEl>
                                      </p:cBhvr>
                                    </p:animEffect>
                                  </p:childTnLst>
                                </p:cTn>
                              </p:par>
                            </p:childTnLst>
                          </p:cTn>
                        </p:par>
                        <p:par>
                          <p:cTn id="63" fill="hold">
                            <p:stCondLst>
                              <p:cond delay="500"/>
                            </p:stCondLst>
                            <p:childTnLst>
                              <p:par>
                                <p:cTn id="64" presetID="35" presetClass="path" presetSubtype="0" accel="50000" decel="50000" fill="hold" nodeType="afterEffect">
                                  <p:stCondLst>
                                    <p:cond delay="0"/>
                                  </p:stCondLst>
                                  <p:childTnLst>
                                    <p:animMotion origin="layout" path="M 3.125E-6 -4.44444E-6 L -0.25 -4.44444E-6 " pathEditMode="relative" rAng="0" ptsTypes="AA">
                                      <p:cBhvr>
                                        <p:cTn id="65" dur="2000" fill="hold"/>
                                        <p:tgtEl>
                                          <p:spTgt spid="68"/>
                                        </p:tgtEl>
                                        <p:attrNameLst>
                                          <p:attrName>ppt_x</p:attrName>
                                          <p:attrName>ppt_y</p:attrName>
                                        </p:attrNameLst>
                                      </p:cBhvr>
                                      <p:rCtr x="-12500" y="0"/>
                                    </p:animMotion>
                                  </p:childTnLst>
                                </p:cTn>
                              </p:par>
                              <p:par>
                                <p:cTn id="66" presetID="35" presetClass="path" presetSubtype="0" accel="50000" decel="50000" fill="hold" grpId="1" nodeType="withEffect">
                                  <p:stCondLst>
                                    <p:cond delay="0"/>
                                  </p:stCondLst>
                                  <p:childTnLst>
                                    <p:animMotion origin="layout" path="M 0 0 L -0.25 0 E" pathEditMode="relative" ptsTypes="">
                                      <p:cBhvr>
                                        <p:cTn id="67" dur="2000" fill="hold"/>
                                        <p:tgtEl>
                                          <p:spTgt spid="70"/>
                                        </p:tgtEl>
                                        <p:attrNameLst>
                                          <p:attrName>ppt_x</p:attrName>
                                          <p:attrName>ppt_y</p:attrName>
                                        </p:attrNameLst>
                                      </p:cBhvr>
                                    </p:animMotion>
                                  </p:childTnLst>
                                </p:cTn>
                              </p:par>
                            </p:childTnLst>
                          </p:cTn>
                        </p:par>
                      </p:childTnLst>
                    </p:cTn>
                  </p:par>
                  <p:par>
                    <p:cTn id="68" fill="hold">
                      <p:stCondLst>
                        <p:cond delay="indefinite"/>
                      </p:stCondLst>
                      <p:childTnLst>
                        <p:par>
                          <p:cTn id="69" fill="hold">
                            <p:stCondLst>
                              <p:cond delay="0"/>
                            </p:stCondLst>
                            <p:childTnLst>
                              <p:par>
                                <p:cTn id="70" presetID="31" presetClass="entr" presetSubtype="0" fill="hold" grpId="0" nodeType="clickEffect">
                                  <p:stCondLst>
                                    <p:cond delay="0"/>
                                  </p:stCondLst>
                                  <p:childTnLst>
                                    <p:set>
                                      <p:cBhvr>
                                        <p:cTn id="71" dur="1" fill="hold">
                                          <p:stCondLst>
                                            <p:cond delay="0"/>
                                          </p:stCondLst>
                                        </p:cTn>
                                        <p:tgtEl>
                                          <p:spTgt spid="6"/>
                                        </p:tgtEl>
                                        <p:attrNameLst>
                                          <p:attrName>style.visibility</p:attrName>
                                        </p:attrNameLst>
                                      </p:cBhvr>
                                      <p:to>
                                        <p:strVal val="visible"/>
                                      </p:to>
                                    </p:set>
                                    <p:anim calcmode="lin" valueType="num">
                                      <p:cBhvr>
                                        <p:cTn id="72" dur="1000" fill="hold"/>
                                        <p:tgtEl>
                                          <p:spTgt spid="6"/>
                                        </p:tgtEl>
                                        <p:attrNameLst>
                                          <p:attrName>ppt_w</p:attrName>
                                        </p:attrNameLst>
                                      </p:cBhvr>
                                      <p:tavLst>
                                        <p:tav tm="0">
                                          <p:val>
                                            <p:fltVal val="0"/>
                                          </p:val>
                                        </p:tav>
                                        <p:tav tm="100000">
                                          <p:val>
                                            <p:strVal val="#ppt_w"/>
                                          </p:val>
                                        </p:tav>
                                      </p:tavLst>
                                    </p:anim>
                                    <p:anim calcmode="lin" valueType="num">
                                      <p:cBhvr>
                                        <p:cTn id="73" dur="1000" fill="hold"/>
                                        <p:tgtEl>
                                          <p:spTgt spid="6"/>
                                        </p:tgtEl>
                                        <p:attrNameLst>
                                          <p:attrName>ppt_h</p:attrName>
                                        </p:attrNameLst>
                                      </p:cBhvr>
                                      <p:tavLst>
                                        <p:tav tm="0">
                                          <p:val>
                                            <p:fltVal val="0"/>
                                          </p:val>
                                        </p:tav>
                                        <p:tav tm="100000">
                                          <p:val>
                                            <p:strVal val="#ppt_h"/>
                                          </p:val>
                                        </p:tav>
                                      </p:tavLst>
                                    </p:anim>
                                    <p:anim calcmode="lin" valueType="num">
                                      <p:cBhvr>
                                        <p:cTn id="74" dur="1000" fill="hold"/>
                                        <p:tgtEl>
                                          <p:spTgt spid="6"/>
                                        </p:tgtEl>
                                        <p:attrNameLst>
                                          <p:attrName>style.rotation</p:attrName>
                                        </p:attrNameLst>
                                      </p:cBhvr>
                                      <p:tavLst>
                                        <p:tav tm="0">
                                          <p:val>
                                            <p:fltVal val="90"/>
                                          </p:val>
                                        </p:tav>
                                        <p:tav tm="100000">
                                          <p:val>
                                            <p:fltVal val="0"/>
                                          </p:val>
                                        </p:tav>
                                      </p:tavLst>
                                    </p:anim>
                                    <p:animEffect transition="in" filter="fade">
                                      <p:cBhvr>
                                        <p:cTn id="7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0" grpId="1"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37B73-FB41-3A6E-66FA-1009FF55B046}"/>
              </a:ext>
            </a:extLst>
          </p:cNvPr>
          <p:cNvSpPr>
            <a:spLocks noGrp="1"/>
          </p:cNvSpPr>
          <p:nvPr>
            <p:ph type="title"/>
          </p:nvPr>
        </p:nvSpPr>
        <p:spPr>
          <a:xfrm>
            <a:off x="480132" y="0"/>
            <a:ext cx="11250613" cy="795130"/>
          </a:xfrm>
        </p:spPr>
        <p:txBody>
          <a:bodyPr/>
          <a:lstStyle/>
          <a:p>
            <a:r>
              <a:rPr lang="en-US"/>
              <a:t>Bias is a Doubled-Edged-Sword</a:t>
            </a:r>
          </a:p>
        </p:txBody>
      </p:sp>
      <p:sp>
        <p:nvSpPr>
          <p:cNvPr id="3" name="Content Placeholder 2">
            <a:extLst>
              <a:ext uri="{FF2B5EF4-FFF2-40B4-BE49-F238E27FC236}">
                <a16:creationId xmlns:a16="http://schemas.microsoft.com/office/drawing/2014/main" id="{5C25844F-9FBA-E80B-B5D8-53668BE778C9}"/>
              </a:ext>
            </a:extLst>
          </p:cNvPr>
          <p:cNvSpPr>
            <a:spLocks noGrp="1"/>
          </p:cNvSpPr>
          <p:nvPr>
            <p:ph sz="quarter" idx="11"/>
          </p:nvPr>
        </p:nvSpPr>
        <p:spPr>
          <a:xfrm>
            <a:off x="480132" y="934748"/>
            <a:ext cx="11250613" cy="5075237"/>
          </a:xfrm>
        </p:spPr>
        <p:txBody>
          <a:bodyPr/>
          <a:lstStyle/>
          <a:p>
            <a:r>
              <a:rPr lang="en-US"/>
              <a:t>An all-knowing adversary can always defeat your bias.  </a:t>
            </a:r>
          </a:p>
          <a:p>
            <a:pPr lvl="1"/>
            <a:r>
              <a:rPr lang="en-US"/>
              <a:t>The “No free lunch” theorem:</a:t>
            </a:r>
          </a:p>
          <a:p>
            <a:pPr marL="609585" lvl="1" indent="0">
              <a:buNone/>
            </a:pPr>
            <a:r>
              <a:rPr lang="en-US"/>
              <a:t>		No matter where you draw your boundaries, </a:t>
            </a:r>
            <a:br>
              <a:rPr lang="en-US"/>
            </a:br>
            <a:r>
              <a:rPr lang="en-US"/>
              <a:t>		I can create an example that will violate them</a:t>
            </a:r>
          </a:p>
          <a:p>
            <a:pPr lvl="1"/>
            <a:r>
              <a:rPr lang="en-US"/>
              <a:t>This also introduces a possibility to “hack” learning</a:t>
            </a:r>
            <a:br>
              <a:rPr lang="en-US"/>
            </a:br>
            <a:r>
              <a:rPr lang="en-US"/>
              <a:t>algorithms</a:t>
            </a:r>
          </a:p>
          <a:p>
            <a:pPr lvl="1"/>
            <a:endParaRPr lang="en-US"/>
          </a:p>
          <a:p>
            <a:pPr lvl="1"/>
            <a:endParaRPr lang="en-US"/>
          </a:p>
          <a:p>
            <a:r>
              <a:rPr lang="en-US"/>
              <a:t>Part of the “art” of machine learning is incorporating the biases that are best suited to the learning task and environment</a:t>
            </a:r>
          </a:p>
          <a:p>
            <a:pPr lvl="1"/>
            <a:r>
              <a:rPr lang="en-US"/>
              <a:t>But this sometimes has to be determined by trial and error</a:t>
            </a:r>
          </a:p>
        </p:txBody>
      </p:sp>
      <p:pic>
        <p:nvPicPr>
          <p:cNvPr id="4" name="Picture 3">
            <a:extLst>
              <a:ext uri="{FF2B5EF4-FFF2-40B4-BE49-F238E27FC236}">
                <a16:creationId xmlns:a16="http://schemas.microsoft.com/office/drawing/2014/main" id="{87316253-E5C7-B00D-E028-C74C280106DB}"/>
              </a:ext>
            </a:extLst>
          </p:cNvPr>
          <p:cNvPicPr>
            <a:picLocks noChangeAspect="1"/>
          </p:cNvPicPr>
          <p:nvPr/>
        </p:nvPicPr>
        <p:blipFill>
          <a:blip r:embed="rId3"/>
          <a:stretch>
            <a:fillRect/>
          </a:stretch>
        </p:blipFill>
        <p:spPr>
          <a:xfrm>
            <a:off x="7165284" y="895873"/>
            <a:ext cx="2816917" cy="2947734"/>
          </a:xfrm>
          <a:prstGeom prst="rect">
            <a:avLst/>
          </a:prstGeom>
        </p:spPr>
      </p:pic>
      <p:sp>
        <p:nvSpPr>
          <p:cNvPr id="5" name="Slide Number Placeholder 4">
            <a:extLst>
              <a:ext uri="{FF2B5EF4-FFF2-40B4-BE49-F238E27FC236}">
                <a16:creationId xmlns:a16="http://schemas.microsoft.com/office/drawing/2014/main" id="{4FBC6575-6B4D-DB0A-0AF8-30715378F55C}"/>
              </a:ext>
            </a:extLst>
          </p:cNvPr>
          <p:cNvSpPr>
            <a:spLocks noGrp="1"/>
          </p:cNvSpPr>
          <p:nvPr>
            <p:ph type="sldNum" sz="quarter" idx="10"/>
          </p:nvPr>
        </p:nvSpPr>
        <p:spPr/>
        <p:txBody>
          <a:bodyPr/>
          <a:lstStyle/>
          <a:p>
            <a:pPr>
              <a:defRPr/>
            </a:pPr>
            <a:fld id="{D68E8870-17DE-45C4-A8DD-7644B2422933}" type="slidenum">
              <a:rPr lang="en-US" smtClean="0"/>
              <a:pPr>
                <a:defRPr/>
              </a:pPr>
              <a:t>35</a:t>
            </a:fld>
            <a:endParaRPr lang="en-US"/>
          </a:p>
        </p:txBody>
      </p:sp>
      <p:grpSp>
        <p:nvGrpSpPr>
          <p:cNvPr id="8" name="Group 7">
            <a:extLst>
              <a:ext uri="{FF2B5EF4-FFF2-40B4-BE49-F238E27FC236}">
                <a16:creationId xmlns:a16="http://schemas.microsoft.com/office/drawing/2014/main" id="{190ED39F-51FB-9768-5D39-DF3CB09514DC}"/>
              </a:ext>
            </a:extLst>
          </p:cNvPr>
          <p:cNvGrpSpPr/>
          <p:nvPr/>
        </p:nvGrpSpPr>
        <p:grpSpPr>
          <a:xfrm>
            <a:off x="9237055" y="1775209"/>
            <a:ext cx="2813701" cy="2944368"/>
            <a:chOff x="8856395" y="3247393"/>
            <a:chExt cx="2813701" cy="2944368"/>
          </a:xfrm>
        </p:grpSpPr>
        <p:pic>
          <p:nvPicPr>
            <p:cNvPr id="6" name="Picture 5">
              <a:extLst>
                <a:ext uri="{FF2B5EF4-FFF2-40B4-BE49-F238E27FC236}">
                  <a16:creationId xmlns:a16="http://schemas.microsoft.com/office/drawing/2014/main" id="{519501C2-44DC-B5B7-14FD-A637DDA17636}"/>
                </a:ext>
              </a:extLst>
            </p:cNvPr>
            <p:cNvPicPr>
              <a:picLocks noChangeAspect="1"/>
            </p:cNvPicPr>
            <p:nvPr/>
          </p:nvPicPr>
          <p:blipFill>
            <a:blip r:embed="rId4"/>
            <a:stretch>
              <a:fillRect/>
            </a:stretch>
          </p:blipFill>
          <p:spPr>
            <a:xfrm>
              <a:off x="8856395" y="3247393"/>
              <a:ext cx="2813701" cy="2944368"/>
            </a:xfrm>
            <a:prstGeom prst="rect">
              <a:avLst/>
            </a:prstGeom>
          </p:spPr>
        </p:pic>
        <p:sp>
          <p:nvSpPr>
            <p:cNvPr id="7" name="Freeform: Shape 6">
              <a:extLst>
                <a:ext uri="{FF2B5EF4-FFF2-40B4-BE49-F238E27FC236}">
                  <a16:creationId xmlns:a16="http://schemas.microsoft.com/office/drawing/2014/main" id="{525859CB-5441-EE06-AFF2-5C285D3B380C}"/>
                </a:ext>
              </a:extLst>
            </p:cNvPr>
            <p:cNvSpPr/>
            <p:nvPr/>
          </p:nvSpPr>
          <p:spPr bwMode="auto">
            <a:xfrm>
              <a:off x="9074150" y="3348136"/>
              <a:ext cx="2171700" cy="2008746"/>
            </a:xfrm>
            <a:custGeom>
              <a:avLst/>
              <a:gdLst>
                <a:gd name="connsiteX0" fmla="*/ 1054100 w 2171700"/>
                <a:gd name="connsiteY0" fmla="*/ 52289 h 2008746"/>
                <a:gd name="connsiteX1" fmla="*/ 1006475 w 2171700"/>
                <a:gd name="connsiteY1" fmla="*/ 280889 h 2008746"/>
                <a:gd name="connsiteX2" fmla="*/ 996950 w 2171700"/>
                <a:gd name="connsiteY2" fmla="*/ 287239 h 2008746"/>
                <a:gd name="connsiteX3" fmla="*/ 939800 w 2171700"/>
                <a:gd name="connsiteY3" fmla="*/ 534889 h 2008746"/>
                <a:gd name="connsiteX4" fmla="*/ 904875 w 2171700"/>
                <a:gd name="connsiteY4" fmla="*/ 731739 h 2008746"/>
                <a:gd name="connsiteX5" fmla="*/ 815975 w 2171700"/>
                <a:gd name="connsiteY5" fmla="*/ 779364 h 2008746"/>
                <a:gd name="connsiteX6" fmla="*/ 679450 w 2171700"/>
                <a:gd name="connsiteY6" fmla="*/ 877789 h 2008746"/>
                <a:gd name="connsiteX7" fmla="*/ 669925 w 2171700"/>
                <a:gd name="connsiteY7" fmla="*/ 826989 h 2008746"/>
                <a:gd name="connsiteX8" fmla="*/ 663575 w 2171700"/>
                <a:gd name="connsiteY8" fmla="*/ 798414 h 2008746"/>
                <a:gd name="connsiteX9" fmla="*/ 276225 w 2171700"/>
                <a:gd name="connsiteY9" fmla="*/ 769839 h 2008746"/>
                <a:gd name="connsiteX10" fmla="*/ 47625 w 2171700"/>
                <a:gd name="connsiteY10" fmla="*/ 750789 h 2008746"/>
                <a:gd name="connsiteX11" fmla="*/ 0 w 2171700"/>
                <a:gd name="connsiteY11" fmla="*/ 804764 h 2008746"/>
                <a:gd name="connsiteX12" fmla="*/ 15875 w 2171700"/>
                <a:gd name="connsiteY12" fmla="*/ 877789 h 2008746"/>
                <a:gd name="connsiteX13" fmla="*/ 161925 w 2171700"/>
                <a:gd name="connsiteY13" fmla="*/ 919064 h 2008746"/>
                <a:gd name="connsiteX14" fmla="*/ 273050 w 2171700"/>
                <a:gd name="connsiteY14" fmla="*/ 969864 h 2008746"/>
                <a:gd name="connsiteX15" fmla="*/ 320675 w 2171700"/>
                <a:gd name="connsiteY15" fmla="*/ 998439 h 2008746"/>
                <a:gd name="connsiteX16" fmla="*/ 520700 w 2171700"/>
                <a:gd name="connsiteY16" fmla="*/ 1080989 h 2008746"/>
                <a:gd name="connsiteX17" fmla="*/ 555625 w 2171700"/>
                <a:gd name="connsiteY17" fmla="*/ 1106389 h 2008746"/>
                <a:gd name="connsiteX18" fmla="*/ 603250 w 2171700"/>
                <a:gd name="connsiteY18" fmla="*/ 1227039 h 2008746"/>
                <a:gd name="connsiteX19" fmla="*/ 631825 w 2171700"/>
                <a:gd name="connsiteY19" fmla="*/ 1300064 h 2008746"/>
                <a:gd name="connsiteX20" fmla="*/ 628650 w 2171700"/>
                <a:gd name="connsiteY20" fmla="*/ 1646139 h 2008746"/>
                <a:gd name="connsiteX21" fmla="*/ 530225 w 2171700"/>
                <a:gd name="connsiteY21" fmla="*/ 1738214 h 2008746"/>
                <a:gd name="connsiteX22" fmla="*/ 469900 w 2171700"/>
                <a:gd name="connsiteY22" fmla="*/ 1801714 h 2008746"/>
                <a:gd name="connsiteX23" fmla="*/ 533400 w 2171700"/>
                <a:gd name="connsiteY23" fmla="*/ 2008089 h 2008746"/>
                <a:gd name="connsiteX24" fmla="*/ 574675 w 2171700"/>
                <a:gd name="connsiteY24" fmla="*/ 1941414 h 2008746"/>
                <a:gd name="connsiteX25" fmla="*/ 682625 w 2171700"/>
                <a:gd name="connsiteY25" fmla="*/ 1852514 h 2008746"/>
                <a:gd name="connsiteX26" fmla="*/ 720725 w 2171700"/>
                <a:gd name="connsiteY26" fmla="*/ 1731864 h 2008746"/>
                <a:gd name="connsiteX27" fmla="*/ 787400 w 2171700"/>
                <a:gd name="connsiteY27" fmla="*/ 1722339 h 2008746"/>
                <a:gd name="connsiteX28" fmla="*/ 908050 w 2171700"/>
                <a:gd name="connsiteY28" fmla="*/ 1687414 h 2008746"/>
                <a:gd name="connsiteX29" fmla="*/ 933450 w 2171700"/>
                <a:gd name="connsiteY29" fmla="*/ 1671539 h 2008746"/>
                <a:gd name="connsiteX30" fmla="*/ 949325 w 2171700"/>
                <a:gd name="connsiteY30" fmla="*/ 1642964 h 2008746"/>
                <a:gd name="connsiteX31" fmla="*/ 962025 w 2171700"/>
                <a:gd name="connsiteY31" fmla="*/ 1636614 h 2008746"/>
                <a:gd name="connsiteX32" fmla="*/ 1022350 w 2171700"/>
                <a:gd name="connsiteY32" fmla="*/ 1585814 h 2008746"/>
                <a:gd name="connsiteX33" fmla="*/ 1031875 w 2171700"/>
                <a:gd name="connsiteY33" fmla="*/ 1550889 h 2008746"/>
                <a:gd name="connsiteX34" fmla="*/ 1038225 w 2171700"/>
                <a:gd name="connsiteY34" fmla="*/ 1325464 h 2008746"/>
                <a:gd name="connsiteX35" fmla="*/ 1165225 w 2171700"/>
                <a:gd name="connsiteY35" fmla="*/ 1284189 h 2008746"/>
                <a:gd name="connsiteX36" fmla="*/ 1216025 w 2171700"/>
                <a:gd name="connsiteY36" fmla="*/ 1277839 h 2008746"/>
                <a:gd name="connsiteX37" fmla="*/ 1235075 w 2171700"/>
                <a:gd name="connsiteY37" fmla="*/ 1357214 h 2008746"/>
                <a:gd name="connsiteX38" fmla="*/ 1285875 w 2171700"/>
                <a:gd name="connsiteY38" fmla="*/ 1401664 h 2008746"/>
                <a:gd name="connsiteX39" fmla="*/ 1311275 w 2171700"/>
                <a:gd name="connsiteY39" fmla="*/ 1474689 h 2008746"/>
                <a:gd name="connsiteX40" fmla="*/ 1317625 w 2171700"/>
                <a:gd name="connsiteY40" fmla="*/ 1620739 h 2008746"/>
                <a:gd name="connsiteX41" fmla="*/ 1343025 w 2171700"/>
                <a:gd name="connsiteY41" fmla="*/ 1655664 h 2008746"/>
                <a:gd name="connsiteX42" fmla="*/ 1431925 w 2171700"/>
                <a:gd name="connsiteY42" fmla="*/ 1687414 h 2008746"/>
                <a:gd name="connsiteX43" fmla="*/ 1485900 w 2171700"/>
                <a:gd name="connsiteY43" fmla="*/ 1773139 h 2008746"/>
                <a:gd name="connsiteX44" fmla="*/ 1549400 w 2171700"/>
                <a:gd name="connsiteY44" fmla="*/ 1811239 h 2008746"/>
                <a:gd name="connsiteX45" fmla="*/ 1609725 w 2171700"/>
                <a:gd name="connsiteY45" fmla="*/ 1804889 h 2008746"/>
                <a:gd name="connsiteX46" fmla="*/ 1676400 w 2171700"/>
                <a:gd name="connsiteY46" fmla="*/ 1668364 h 2008746"/>
                <a:gd name="connsiteX47" fmla="*/ 1612900 w 2171700"/>
                <a:gd name="connsiteY47" fmla="*/ 1420714 h 2008746"/>
                <a:gd name="connsiteX48" fmla="*/ 1606550 w 2171700"/>
                <a:gd name="connsiteY48" fmla="*/ 1385789 h 2008746"/>
                <a:gd name="connsiteX49" fmla="*/ 1489075 w 2171700"/>
                <a:gd name="connsiteY49" fmla="*/ 1341339 h 2008746"/>
                <a:gd name="connsiteX50" fmla="*/ 1412875 w 2171700"/>
                <a:gd name="connsiteY50" fmla="*/ 1007964 h 2008746"/>
                <a:gd name="connsiteX51" fmla="*/ 1365250 w 2171700"/>
                <a:gd name="connsiteY51" fmla="*/ 969864 h 2008746"/>
                <a:gd name="connsiteX52" fmla="*/ 1397000 w 2171700"/>
                <a:gd name="connsiteY52" fmla="*/ 938114 h 2008746"/>
                <a:gd name="connsiteX53" fmla="*/ 1546225 w 2171700"/>
                <a:gd name="connsiteY53" fmla="*/ 900014 h 2008746"/>
                <a:gd name="connsiteX54" fmla="*/ 1625600 w 2171700"/>
                <a:gd name="connsiteY54" fmla="*/ 928589 h 2008746"/>
                <a:gd name="connsiteX55" fmla="*/ 1625600 w 2171700"/>
                <a:gd name="connsiteY55" fmla="*/ 1141314 h 2008746"/>
                <a:gd name="connsiteX56" fmla="*/ 1698625 w 2171700"/>
                <a:gd name="connsiteY56" fmla="*/ 1154014 h 2008746"/>
                <a:gd name="connsiteX57" fmla="*/ 1787525 w 2171700"/>
                <a:gd name="connsiteY57" fmla="*/ 1141314 h 2008746"/>
                <a:gd name="connsiteX58" fmla="*/ 1924050 w 2171700"/>
                <a:gd name="connsiteY58" fmla="*/ 1049239 h 2008746"/>
                <a:gd name="connsiteX59" fmla="*/ 2000250 w 2171700"/>
                <a:gd name="connsiteY59" fmla="*/ 982564 h 2008746"/>
                <a:gd name="connsiteX60" fmla="*/ 2019300 w 2171700"/>
                <a:gd name="connsiteY60" fmla="*/ 963514 h 2008746"/>
                <a:gd name="connsiteX61" fmla="*/ 2171700 w 2171700"/>
                <a:gd name="connsiteY61" fmla="*/ 896839 h 2008746"/>
                <a:gd name="connsiteX62" fmla="*/ 2066925 w 2171700"/>
                <a:gd name="connsiteY62" fmla="*/ 738089 h 2008746"/>
                <a:gd name="connsiteX63" fmla="*/ 2051050 w 2171700"/>
                <a:gd name="connsiteY63" fmla="*/ 753964 h 2008746"/>
                <a:gd name="connsiteX64" fmla="*/ 1857375 w 2171700"/>
                <a:gd name="connsiteY64" fmla="*/ 801589 h 2008746"/>
                <a:gd name="connsiteX65" fmla="*/ 1720850 w 2171700"/>
                <a:gd name="connsiteY65" fmla="*/ 738089 h 2008746"/>
                <a:gd name="connsiteX66" fmla="*/ 1574800 w 2171700"/>
                <a:gd name="connsiteY66" fmla="*/ 795239 h 2008746"/>
                <a:gd name="connsiteX67" fmla="*/ 1473200 w 2171700"/>
                <a:gd name="connsiteY67" fmla="*/ 823814 h 2008746"/>
                <a:gd name="connsiteX68" fmla="*/ 1393825 w 2171700"/>
                <a:gd name="connsiteY68" fmla="*/ 820639 h 2008746"/>
                <a:gd name="connsiteX69" fmla="*/ 1311275 w 2171700"/>
                <a:gd name="connsiteY69" fmla="*/ 519014 h 2008746"/>
                <a:gd name="connsiteX70" fmla="*/ 1289050 w 2171700"/>
                <a:gd name="connsiteY70" fmla="*/ 487264 h 2008746"/>
                <a:gd name="connsiteX71" fmla="*/ 1193800 w 2171700"/>
                <a:gd name="connsiteY71" fmla="*/ 179289 h 2008746"/>
                <a:gd name="connsiteX72" fmla="*/ 1054100 w 2171700"/>
                <a:gd name="connsiteY72" fmla="*/ 52289 h 2008746"/>
                <a:gd name="connsiteX0" fmla="*/ 1054100 w 2171700"/>
                <a:gd name="connsiteY0" fmla="*/ 52289 h 2008746"/>
                <a:gd name="connsiteX1" fmla="*/ 1006475 w 2171700"/>
                <a:gd name="connsiteY1" fmla="*/ 280889 h 2008746"/>
                <a:gd name="connsiteX2" fmla="*/ 996950 w 2171700"/>
                <a:gd name="connsiteY2" fmla="*/ 287239 h 2008746"/>
                <a:gd name="connsiteX3" fmla="*/ 939800 w 2171700"/>
                <a:gd name="connsiteY3" fmla="*/ 534889 h 2008746"/>
                <a:gd name="connsiteX4" fmla="*/ 904875 w 2171700"/>
                <a:gd name="connsiteY4" fmla="*/ 731739 h 2008746"/>
                <a:gd name="connsiteX5" fmla="*/ 815975 w 2171700"/>
                <a:gd name="connsiteY5" fmla="*/ 779364 h 2008746"/>
                <a:gd name="connsiteX6" fmla="*/ 679450 w 2171700"/>
                <a:gd name="connsiteY6" fmla="*/ 779364 h 2008746"/>
                <a:gd name="connsiteX7" fmla="*/ 669925 w 2171700"/>
                <a:gd name="connsiteY7" fmla="*/ 826989 h 2008746"/>
                <a:gd name="connsiteX8" fmla="*/ 663575 w 2171700"/>
                <a:gd name="connsiteY8" fmla="*/ 798414 h 2008746"/>
                <a:gd name="connsiteX9" fmla="*/ 276225 w 2171700"/>
                <a:gd name="connsiteY9" fmla="*/ 769839 h 2008746"/>
                <a:gd name="connsiteX10" fmla="*/ 47625 w 2171700"/>
                <a:gd name="connsiteY10" fmla="*/ 750789 h 2008746"/>
                <a:gd name="connsiteX11" fmla="*/ 0 w 2171700"/>
                <a:gd name="connsiteY11" fmla="*/ 804764 h 2008746"/>
                <a:gd name="connsiteX12" fmla="*/ 15875 w 2171700"/>
                <a:gd name="connsiteY12" fmla="*/ 877789 h 2008746"/>
                <a:gd name="connsiteX13" fmla="*/ 161925 w 2171700"/>
                <a:gd name="connsiteY13" fmla="*/ 919064 h 2008746"/>
                <a:gd name="connsiteX14" fmla="*/ 273050 w 2171700"/>
                <a:gd name="connsiteY14" fmla="*/ 969864 h 2008746"/>
                <a:gd name="connsiteX15" fmla="*/ 320675 w 2171700"/>
                <a:gd name="connsiteY15" fmla="*/ 998439 h 2008746"/>
                <a:gd name="connsiteX16" fmla="*/ 520700 w 2171700"/>
                <a:gd name="connsiteY16" fmla="*/ 1080989 h 2008746"/>
                <a:gd name="connsiteX17" fmla="*/ 555625 w 2171700"/>
                <a:gd name="connsiteY17" fmla="*/ 1106389 h 2008746"/>
                <a:gd name="connsiteX18" fmla="*/ 603250 w 2171700"/>
                <a:gd name="connsiteY18" fmla="*/ 1227039 h 2008746"/>
                <a:gd name="connsiteX19" fmla="*/ 631825 w 2171700"/>
                <a:gd name="connsiteY19" fmla="*/ 1300064 h 2008746"/>
                <a:gd name="connsiteX20" fmla="*/ 628650 w 2171700"/>
                <a:gd name="connsiteY20" fmla="*/ 1646139 h 2008746"/>
                <a:gd name="connsiteX21" fmla="*/ 530225 w 2171700"/>
                <a:gd name="connsiteY21" fmla="*/ 1738214 h 2008746"/>
                <a:gd name="connsiteX22" fmla="*/ 469900 w 2171700"/>
                <a:gd name="connsiteY22" fmla="*/ 1801714 h 2008746"/>
                <a:gd name="connsiteX23" fmla="*/ 533400 w 2171700"/>
                <a:gd name="connsiteY23" fmla="*/ 2008089 h 2008746"/>
                <a:gd name="connsiteX24" fmla="*/ 574675 w 2171700"/>
                <a:gd name="connsiteY24" fmla="*/ 1941414 h 2008746"/>
                <a:gd name="connsiteX25" fmla="*/ 682625 w 2171700"/>
                <a:gd name="connsiteY25" fmla="*/ 1852514 h 2008746"/>
                <a:gd name="connsiteX26" fmla="*/ 720725 w 2171700"/>
                <a:gd name="connsiteY26" fmla="*/ 1731864 h 2008746"/>
                <a:gd name="connsiteX27" fmla="*/ 787400 w 2171700"/>
                <a:gd name="connsiteY27" fmla="*/ 1722339 h 2008746"/>
                <a:gd name="connsiteX28" fmla="*/ 908050 w 2171700"/>
                <a:gd name="connsiteY28" fmla="*/ 1687414 h 2008746"/>
                <a:gd name="connsiteX29" fmla="*/ 933450 w 2171700"/>
                <a:gd name="connsiteY29" fmla="*/ 1671539 h 2008746"/>
                <a:gd name="connsiteX30" fmla="*/ 949325 w 2171700"/>
                <a:gd name="connsiteY30" fmla="*/ 1642964 h 2008746"/>
                <a:gd name="connsiteX31" fmla="*/ 962025 w 2171700"/>
                <a:gd name="connsiteY31" fmla="*/ 1636614 h 2008746"/>
                <a:gd name="connsiteX32" fmla="*/ 1022350 w 2171700"/>
                <a:gd name="connsiteY32" fmla="*/ 1585814 h 2008746"/>
                <a:gd name="connsiteX33" fmla="*/ 1031875 w 2171700"/>
                <a:gd name="connsiteY33" fmla="*/ 1550889 h 2008746"/>
                <a:gd name="connsiteX34" fmla="*/ 1038225 w 2171700"/>
                <a:gd name="connsiteY34" fmla="*/ 1325464 h 2008746"/>
                <a:gd name="connsiteX35" fmla="*/ 1165225 w 2171700"/>
                <a:gd name="connsiteY35" fmla="*/ 1284189 h 2008746"/>
                <a:gd name="connsiteX36" fmla="*/ 1216025 w 2171700"/>
                <a:gd name="connsiteY36" fmla="*/ 1277839 h 2008746"/>
                <a:gd name="connsiteX37" fmla="*/ 1235075 w 2171700"/>
                <a:gd name="connsiteY37" fmla="*/ 1357214 h 2008746"/>
                <a:gd name="connsiteX38" fmla="*/ 1285875 w 2171700"/>
                <a:gd name="connsiteY38" fmla="*/ 1401664 h 2008746"/>
                <a:gd name="connsiteX39" fmla="*/ 1311275 w 2171700"/>
                <a:gd name="connsiteY39" fmla="*/ 1474689 h 2008746"/>
                <a:gd name="connsiteX40" fmla="*/ 1317625 w 2171700"/>
                <a:gd name="connsiteY40" fmla="*/ 1620739 h 2008746"/>
                <a:gd name="connsiteX41" fmla="*/ 1343025 w 2171700"/>
                <a:gd name="connsiteY41" fmla="*/ 1655664 h 2008746"/>
                <a:gd name="connsiteX42" fmla="*/ 1431925 w 2171700"/>
                <a:gd name="connsiteY42" fmla="*/ 1687414 h 2008746"/>
                <a:gd name="connsiteX43" fmla="*/ 1485900 w 2171700"/>
                <a:gd name="connsiteY43" fmla="*/ 1773139 h 2008746"/>
                <a:gd name="connsiteX44" fmla="*/ 1549400 w 2171700"/>
                <a:gd name="connsiteY44" fmla="*/ 1811239 h 2008746"/>
                <a:gd name="connsiteX45" fmla="*/ 1609725 w 2171700"/>
                <a:gd name="connsiteY45" fmla="*/ 1804889 h 2008746"/>
                <a:gd name="connsiteX46" fmla="*/ 1676400 w 2171700"/>
                <a:gd name="connsiteY46" fmla="*/ 1668364 h 2008746"/>
                <a:gd name="connsiteX47" fmla="*/ 1612900 w 2171700"/>
                <a:gd name="connsiteY47" fmla="*/ 1420714 h 2008746"/>
                <a:gd name="connsiteX48" fmla="*/ 1606550 w 2171700"/>
                <a:gd name="connsiteY48" fmla="*/ 1385789 h 2008746"/>
                <a:gd name="connsiteX49" fmla="*/ 1489075 w 2171700"/>
                <a:gd name="connsiteY49" fmla="*/ 1341339 h 2008746"/>
                <a:gd name="connsiteX50" fmla="*/ 1412875 w 2171700"/>
                <a:gd name="connsiteY50" fmla="*/ 1007964 h 2008746"/>
                <a:gd name="connsiteX51" fmla="*/ 1365250 w 2171700"/>
                <a:gd name="connsiteY51" fmla="*/ 969864 h 2008746"/>
                <a:gd name="connsiteX52" fmla="*/ 1397000 w 2171700"/>
                <a:gd name="connsiteY52" fmla="*/ 938114 h 2008746"/>
                <a:gd name="connsiteX53" fmla="*/ 1546225 w 2171700"/>
                <a:gd name="connsiteY53" fmla="*/ 900014 h 2008746"/>
                <a:gd name="connsiteX54" fmla="*/ 1625600 w 2171700"/>
                <a:gd name="connsiteY54" fmla="*/ 928589 h 2008746"/>
                <a:gd name="connsiteX55" fmla="*/ 1625600 w 2171700"/>
                <a:gd name="connsiteY55" fmla="*/ 1141314 h 2008746"/>
                <a:gd name="connsiteX56" fmla="*/ 1698625 w 2171700"/>
                <a:gd name="connsiteY56" fmla="*/ 1154014 h 2008746"/>
                <a:gd name="connsiteX57" fmla="*/ 1787525 w 2171700"/>
                <a:gd name="connsiteY57" fmla="*/ 1141314 h 2008746"/>
                <a:gd name="connsiteX58" fmla="*/ 1924050 w 2171700"/>
                <a:gd name="connsiteY58" fmla="*/ 1049239 h 2008746"/>
                <a:gd name="connsiteX59" fmla="*/ 2000250 w 2171700"/>
                <a:gd name="connsiteY59" fmla="*/ 982564 h 2008746"/>
                <a:gd name="connsiteX60" fmla="*/ 2019300 w 2171700"/>
                <a:gd name="connsiteY60" fmla="*/ 963514 h 2008746"/>
                <a:gd name="connsiteX61" fmla="*/ 2171700 w 2171700"/>
                <a:gd name="connsiteY61" fmla="*/ 896839 h 2008746"/>
                <a:gd name="connsiteX62" fmla="*/ 2066925 w 2171700"/>
                <a:gd name="connsiteY62" fmla="*/ 738089 h 2008746"/>
                <a:gd name="connsiteX63" fmla="*/ 2051050 w 2171700"/>
                <a:gd name="connsiteY63" fmla="*/ 753964 h 2008746"/>
                <a:gd name="connsiteX64" fmla="*/ 1857375 w 2171700"/>
                <a:gd name="connsiteY64" fmla="*/ 801589 h 2008746"/>
                <a:gd name="connsiteX65" fmla="*/ 1720850 w 2171700"/>
                <a:gd name="connsiteY65" fmla="*/ 738089 h 2008746"/>
                <a:gd name="connsiteX66" fmla="*/ 1574800 w 2171700"/>
                <a:gd name="connsiteY66" fmla="*/ 795239 h 2008746"/>
                <a:gd name="connsiteX67" fmla="*/ 1473200 w 2171700"/>
                <a:gd name="connsiteY67" fmla="*/ 823814 h 2008746"/>
                <a:gd name="connsiteX68" fmla="*/ 1393825 w 2171700"/>
                <a:gd name="connsiteY68" fmla="*/ 820639 h 2008746"/>
                <a:gd name="connsiteX69" fmla="*/ 1311275 w 2171700"/>
                <a:gd name="connsiteY69" fmla="*/ 519014 h 2008746"/>
                <a:gd name="connsiteX70" fmla="*/ 1289050 w 2171700"/>
                <a:gd name="connsiteY70" fmla="*/ 487264 h 2008746"/>
                <a:gd name="connsiteX71" fmla="*/ 1193800 w 2171700"/>
                <a:gd name="connsiteY71" fmla="*/ 179289 h 2008746"/>
                <a:gd name="connsiteX72" fmla="*/ 1054100 w 2171700"/>
                <a:gd name="connsiteY72" fmla="*/ 52289 h 2008746"/>
                <a:gd name="connsiteX0" fmla="*/ 1054100 w 2171700"/>
                <a:gd name="connsiteY0" fmla="*/ 52289 h 2008746"/>
                <a:gd name="connsiteX1" fmla="*/ 1006475 w 2171700"/>
                <a:gd name="connsiteY1" fmla="*/ 280889 h 2008746"/>
                <a:gd name="connsiteX2" fmla="*/ 996950 w 2171700"/>
                <a:gd name="connsiteY2" fmla="*/ 287239 h 2008746"/>
                <a:gd name="connsiteX3" fmla="*/ 939800 w 2171700"/>
                <a:gd name="connsiteY3" fmla="*/ 534889 h 2008746"/>
                <a:gd name="connsiteX4" fmla="*/ 904875 w 2171700"/>
                <a:gd name="connsiteY4" fmla="*/ 731739 h 2008746"/>
                <a:gd name="connsiteX5" fmla="*/ 815975 w 2171700"/>
                <a:gd name="connsiteY5" fmla="*/ 779364 h 2008746"/>
                <a:gd name="connsiteX6" fmla="*/ 679450 w 2171700"/>
                <a:gd name="connsiteY6" fmla="*/ 779364 h 2008746"/>
                <a:gd name="connsiteX7" fmla="*/ 669925 w 2171700"/>
                <a:gd name="connsiteY7" fmla="*/ 826989 h 2008746"/>
                <a:gd name="connsiteX8" fmla="*/ 511175 w 2171700"/>
                <a:gd name="connsiteY8" fmla="*/ 773014 h 2008746"/>
                <a:gd name="connsiteX9" fmla="*/ 276225 w 2171700"/>
                <a:gd name="connsiteY9" fmla="*/ 769839 h 2008746"/>
                <a:gd name="connsiteX10" fmla="*/ 47625 w 2171700"/>
                <a:gd name="connsiteY10" fmla="*/ 750789 h 2008746"/>
                <a:gd name="connsiteX11" fmla="*/ 0 w 2171700"/>
                <a:gd name="connsiteY11" fmla="*/ 804764 h 2008746"/>
                <a:gd name="connsiteX12" fmla="*/ 15875 w 2171700"/>
                <a:gd name="connsiteY12" fmla="*/ 877789 h 2008746"/>
                <a:gd name="connsiteX13" fmla="*/ 161925 w 2171700"/>
                <a:gd name="connsiteY13" fmla="*/ 919064 h 2008746"/>
                <a:gd name="connsiteX14" fmla="*/ 273050 w 2171700"/>
                <a:gd name="connsiteY14" fmla="*/ 969864 h 2008746"/>
                <a:gd name="connsiteX15" fmla="*/ 320675 w 2171700"/>
                <a:gd name="connsiteY15" fmla="*/ 998439 h 2008746"/>
                <a:gd name="connsiteX16" fmla="*/ 520700 w 2171700"/>
                <a:gd name="connsiteY16" fmla="*/ 1080989 h 2008746"/>
                <a:gd name="connsiteX17" fmla="*/ 555625 w 2171700"/>
                <a:gd name="connsiteY17" fmla="*/ 1106389 h 2008746"/>
                <a:gd name="connsiteX18" fmla="*/ 603250 w 2171700"/>
                <a:gd name="connsiteY18" fmla="*/ 1227039 h 2008746"/>
                <a:gd name="connsiteX19" fmla="*/ 631825 w 2171700"/>
                <a:gd name="connsiteY19" fmla="*/ 1300064 h 2008746"/>
                <a:gd name="connsiteX20" fmla="*/ 628650 w 2171700"/>
                <a:gd name="connsiteY20" fmla="*/ 1646139 h 2008746"/>
                <a:gd name="connsiteX21" fmla="*/ 530225 w 2171700"/>
                <a:gd name="connsiteY21" fmla="*/ 1738214 h 2008746"/>
                <a:gd name="connsiteX22" fmla="*/ 469900 w 2171700"/>
                <a:gd name="connsiteY22" fmla="*/ 1801714 h 2008746"/>
                <a:gd name="connsiteX23" fmla="*/ 533400 w 2171700"/>
                <a:gd name="connsiteY23" fmla="*/ 2008089 h 2008746"/>
                <a:gd name="connsiteX24" fmla="*/ 574675 w 2171700"/>
                <a:gd name="connsiteY24" fmla="*/ 1941414 h 2008746"/>
                <a:gd name="connsiteX25" fmla="*/ 682625 w 2171700"/>
                <a:gd name="connsiteY25" fmla="*/ 1852514 h 2008746"/>
                <a:gd name="connsiteX26" fmla="*/ 720725 w 2171700"/>
                <a:gd name="connsiteY26" fmla="*/ 1731864 h 2008746"/>
                <a:gd name="connsiteX27" fmla="*/ 787400 w 2171700"/>
                <a:gd name="connsiteY27" fmla="*/ 1722339 h 2008746"/>
                <a:gd name="connsiteX28" fmla="*/ 908050 w 2171700"/>
                <a:gd name="connsiteY28" fmla="*/ 1687414 h 2008746"/>
                <a:gd name="connsiteX29" fmla="*/ 933450 w 2171700"/>
                <a:gd name="connsiteY29" fmla="*/ 1671539 h 2008746"/>
                <a:gd name="connsiteX30" fmla="*/ 949325 w 2171700"/>
                <a:gd name="connsiteY30" fmla="*/ 1642964 h 2008746"/>
                <a:gd name="connsiteX31" fmla="*/ 962025 w 2171700"/>
                <a:gd name="connsiteY31" fmla="*/ 1636614 h 2008746"/>
                <a:gd name="connsiteX32" fmla="*/ 1022350 w 2171700"/>
                <a:gd name="connsiteY32" fmla="*/ 1585814 h 2008746"/>
                <a:gd name="connsiteX33" fmla="*/ 1031875 w 2171700"/>
                <a:gd name="connsiteY33" fmla="*/ 1550889 h 2008746"/>
                <a:gd name="connsiteX34" fmla="*/ 1038225 w 2171700"/>
                <a:gd name="connsiteY34" fmla="*/ 1325464 h 2008746"/>
                <a:gd name="connsiteX35" fmla="*/ 1165225 w 2171700"/>
                <a:gd name="connsiteY35" fmla="*/ 1284189 h 2008746"/>
                <a:gd name="connsiteX36" fmla="*/ 1216025 w 2171700"/>
                <a:gd name="connsiteY36" fmla="*/ 1277839 h 2008746"/>
                <a:gd name="connsiteX37" fmla="*/ 1235075 w 2171700"/>
                <a:gd name="connsiteY37" fmla="*/ 1357214 h 2008746"/>
                <a:gd name="connsiteX38" fmla="*/ 1285875 w 2171700"/>
                <a:gd name="connsiteY38" fmla="*/ 1401664 h 2008746"/>
                <a:gd name="connsiteX39" fmla="*/ 1311275 w 2171700"/>
                <a:gd name="connsiteY39" fmla="*/ 1474689 h 2008746"/>
                <a:gd name="connsiteX40" fmla="*/ 1317625 w 2171700"/>
                <a:gd name="connsiteY40" fmla="*/ 1620739 h 2008746"/>
                <a:gd name="connsiteX41" fmla="*/ 1343025 w 2171700"/>
                <a:gd name="connsiteY41" fmla="*/ 1655664 h 2008746"/>
                <a:gd name="connsiteX42" fmla="*/ 1431925 w 2171700"/>
                <a:gd name="connsiteY42" fmla="*/ 1687414 h 2008746"/>
                <a:gd name="connsiteX43" fmla="*/ 1485900 w 2171700"/>
                <a:gd name="connsiteY43" fmla="*/ 1773139 h 2008746"/>
                <a:gd name="connsiteX44" fmla="*/ 1549400 w 2171700"/>
                <a:gd name="connsiteY44" fmla="*/ 1811239 h 2008746"/>
                <a:gd name="connsiteX45" fmla="*/ 1609725 w 2171700"/>
                <a:gd name="connsiteY45" fmla="*/ 1804889 h 2008746"/>
                <a:gd name="connsiteX46" fmla="*/ 1676400 w 2171700"/>
                <a:gd name="connsiteY46" fmla="*/ 1668364 h 2008746"/>
                <a:gd name="connsiteX47" fmla="*/ 1612900 w 2171700"/>
                <a:gd name="connsiteY47" fmla="*/ 1420714 h 2008746"/>
                <a:gd name="connsiteX48" fmla="*/ 1606550 w 2171700"/>
                <a:gd name="connsiteY48" fmla="*/ 1385789 h 2008746"/>
                <a:gd name="connsiteX49" fmla="*/ 1489075 w 2171700"/>
                <a:gd name="connsiteY49" fmla="*/ 1341339 h 2008746"/>
                <a:gd name="connsiteX50" fmla="*/ 1412875 w 2171700"/>
                <a:gd name="connsiteY50" fmla="*/ 1007964 h 2008746"/>
                <a:gd name="connsiteX51" fmla="*/ 1365250 w 2171700"/>
                <a:gd name="connsiteY51" fmla="*/ 969864 h 2008746"/>
                <a:gd name="connsiteX52" fmla="*/ 1397000 w 2171700"/>
                <a:gd name="connsiteY52" fmla="*/ 938114 h 2008746"/>
                <a:gd name="connsiteX53" fmla="*/ 1546225 w 2171700"/>
                <a:gd name="connsiteY53" fmla="*/ 900014 h 2008746"/>
                <a:gd name="connsiteX54" fmla="*/ 1625600 w 2171700"/>
                <a:gd name="connsiteY54" fmla="*/ 928589 h 2008746"/>
                <a:gd name="connsiteX55" fmla="*/ 1625600 w 2171700"/>
                <a:gd name="connsiteY55" fmla="*/ 1141314 h 2008746"/>
                <a:gd name="connsiteX56" fmla="*/ 1698625 w 2171700"/>
                <a:gd name="connsiteY56" fmla="*/ 1154014 h 2008746"/>
                <a:gd name="connsiteX57" fmla="*/ 1787525 w 2171700"/>
                <a:gd name="connsiteY57" fmla="*/ 1141314 h 2008746"/>
                <a:gd name="connsiteX58" fmla="*/ 1924050 w 2171700"/>
                <a:gd name="connsiteY58" fmla="*/ 1049239 h 2008746"/>
                <a:gd name="connsiteX59" fmla="*/ 2000250 w 2171700"/>
                <a:gd name="connsiteY59" fmla="*/ 982564 h 2008746"/>
                <a:gd name="connsiteX60" fmla="*/ 2019300 w 2171700"/>
                <a:gd name="connsiteY60" fmla="*/ 963514 h 2008746"/>
                <a:gd name="connsiteX61" fmla="*/ 2171700 w 2171700"/>
                <a:gd name="connsiteY61" fmla="*/ 896839 h 2008746"/>
                <a:gd name="connsiteX62" fmla="*/ 2066925 w 2171700"/>
                <a:gd name="connsiteY62" fmla="*/ 738089 h 2008746"/>
                <a:gd name="connsiteX63" fmla="*/ 2051050 w 2171700"/>
                <a:gd name="connsiteY63" fmla="*/ 753964 h 2008746"/>
                <a:gd name="connsiteX64" fmla="*/ 1857375 w 2171700"/>
                <a:gd name="connsiteY64" fmla="*/ 801589 h 2008746"/>
                <a:gd name="connsiteX65" fmla="*/ 1720850 w 2171700"/>
                <a:gd name="connsiteY65" fmla="*/ 738089 h 2008746"/>
                <a:gd name="connsiteX66" fmla="*/ 1574800 w 2171700"/>
                <a:gd name="connsiteY66" fmla="*/ 795239 h 2008746"/>
                <a:gd name="connsiteX67" fmla="*/ 1473200 w 2171700"/>
                <a:gd name="connsiteY67" fmla="*/ 823814 h 2008746"/>
                <a:gd name="connsiteX68" fmla="*/ 1393825 w 2171700"/>
                <a:gd name="connsiteY68" fmla="*/ 820639 h 2008746"/>
                <a:gd name="connsiteX69" fmla="*/ 1311275 w 2171700"/>
                <a:gd name="connsiteY69" fmla="*/ 519014 h 2008746"/>
                <a:gd name="connsiteX70" fmla="*/ 1289050 w 2171700"/>
                <a:gd name="connsiteY70" fmla="*/ 487264 h 2008746"/>
                <a:gd name="connsiteX71" fmla="*/ 1193800 w 2171700"/>
                <a:gd name="connsiteY71" fmla="*/ 179289 h 2008746"/>
                <a:gd name="connsiteX72" fmla="*/ 1054100 w 2171700"/>
                <a:gd name="connsiteY72" fmla="*/ 52289 h 2008746"/>
                <a:gd name="connsiteX0" fmla="*/ 1054100 w 2171700"/>
                <a:gd name="connsiteY0" fmla="*/ 52289 h 2008746"/>
                <a:gd name="connsiteX1" fmla="*/ 1006475 w 2171700"/>
                <a:gd name="connsiteY1" fmla="*/ 280889 h 2008746"/>
                <a:gd name="connsiteX2" fmla="*/ 996950 w 2171700"/>
                <a:gd name="connsiteY2" fmla="*/ 287239 h 2008746"/>
                <a:gd name="connsiteX3" fmla="*/ 939800 w 2171700"/>
                <a:gd name="connsiteY3" fmla="*/ 534889 h 2008746"/>
                <a:gd name="connsiteX4" fmla="*/ 904875 w 2171700"/>
                <a:gd name="connsiteY4" fmla="*/ 731739 h 2008746"/>
                <a:gd name="connsiteX5" fmla="*/ 815975 w 2171700"/>
                <a:gd name="connsiteY5" fmla="*/ 779364 h 2008746"/>
                <a:gd name="connsiteX6" fmla="*/ 679450 w 2171700"/>
                <a:gd name="connsiteY6" fmla="*/ 779364 h 2008746"/>
                <a:gd name="connsiteX7" fmla="*/ 657225 w 2171700"/>
                <a:gd name="connsiteY7" fmla="*/ 773014 h 2008746"/>
                <a:gd name="connsiteX8" fmla="*/ 511175 w 2171700"/>
                <a:gd name="connsiteY8" fmla="*/ 773014 h 2008746"/>
                <a:gd name="connsiteX9" fmla="*/ 276225 w 2171700"/>
                <a:gd name="connsiteY9" fmla="*/ 769839 h 2008746"/>
                <a:gd name="connsiteX10" fmla="*/ 47625 w 2171700"/>
                <a:gd name="connsiteY10" fmla="*/ 750789 h 2008746"/>
                <a:gd name="connsiteX11" fmla="*/ 0 w 2171700"/>
                <a:gd name="connsiteY11" fmla="*/ 804764 h 2008746"/>
                <a:gd name="connsiteX12" fmla="*/ 15875 w 2171700"/>
                <a:gd name="connsiteY12" fmla="*/ 877789 h 2008746"/>
                <a:gd name="connsiteX13" fmla="*/ 161925 w 2171700"/>
                <a:gd name="connsiteY13" fmla="*/ 919064 h 2008746"/>
                <a:gd name="connsiteX14" fmla="*/ 273050 w 2171700"/>
                <a:gd name="connsiteY14" fmla="*/ 969864 h 2008746"/>
                <a:gd name="connsiteX15" fmla="*/ 320675 w 2171700"/>
                <a:gd name="connsiteY15" fmla="*/ 998439 h 2008746"/>
                <a:gd name="connsiteX16" fmla="*/ 520700 w 2171700"/>
                <a:gd name="connsiteY16" fmla="*/ 1080989 h 2008746"/>
                <a:gd name="connsiteX17" fmla="*/ 555625 w 2171700"/>
                <a:gd name="connsiteY17" fmla="*/ 1106389 h 2008746"/>
                <a:gd name="connsiteX18" fmla="*/ 603250 w 2171700"/>
                <a:gd name="connsiteY18" fmla="*/ 1227039 h 2008746"/>
                <a:gd name="connsiteX19" fmla="*/ 631825 w 2171700"/>
                <a:gd name="connsiteY19" fmla="*/ 1300064 h 2008746"/>
                <a:gd name="connsiteX20" fmla="*/ 628650 w 2171700"/>
                <a:gd name="connsiteY20" fmla="*/ 1646139 h 2008746"/>
                <a:gd name="connsiteX21" fmla="*/ 530225 w 2171700"/>
                <a:gd name="connsiteY21" fmla="*/ 1738214 h 2008746"/>
                <a:gd name="connsiteX22" fmla="*/ 469900 w 2171700"/>
                <a:gd name="connsiteY22" fmla="*/ 1801714 h 2008746"/>
                <a:gd name="connsiteX23" fmla="*/ 533400 w 2171700"/>
                <a:gd name="connsiteY23" fmla="*/ 2008089 h 2008746"/>
                <a:gd name="connsiteX24" fmla="*/ 574675 w 2171700"/>
                <a:gd name="connsiteY24" fmla="*/ 1941414 h 2008746"/>
                <a:gd name="connsiteX25" fmla="*/ 682625 w 2171700"/>
                <a:gd name="connsiteY25" fmla="*/ 1852514 h 2008746"/>
                <a:gd name="connsiteX26" fmla="*/ 720725 w 2171700"/>
                <a:gd name="connsiteY26" fmla="*/ 1731864 h 2008746"/>
                <a:gd name="connsiteX27" fmla="*/ 787400 w 2171700"/>
                <a:gd name="connsiteY27" fmla="*/ 1722339 h 2008746"/>
                <a:gd name="connsiteX28" fmla="*/ 908050 w 2171700"/>
                <a:gd name="connsiteY28" fmla="*/ 1687414 h 2008746"/>
                <a:gd name="connsiteX29" fmla="*/ 933450 w 2171700"/>
                <a:gd name="connsiteY29" fmla="*/ 1671539 h 2008746"/>
                <a:gd name="connsiteX30" fmla="*/ 949325 w 2171700"/>
                <a:gd name="connsiteY30" fmla="*/ 1642964 h 2008746"/>
                <a:gd name="connsiteX31" fmla="*/ 962025 w 2171700"/>
                <a:gd name="connsiteY31" fmla="*/ 1636614 h 2008746"/>
                <a:gd name="connsiteX32" fmla="*/ 1022350 w 2171700"/>
                <a:gd name="connsiteY32" fmla="*/ 1585814 h 2008746"/>
                <a:gd name="connsiteX33" fmla="*/ 1031875 w 2171700"/>
                <a:gd name="connsiteY33" fmla="*/ 1550889 h 2008746"/>
                <a:gd name="connsiteX34" fmla="*/ 1038225 w 2171700"/>
                <a:gd name="connsiteY34" fmla="*/ 1325464 h 2008746"/>
                <a:gd name="connsiteX35" fmla="*/ 1165225 w 2171700"/>
                <a:gd name="connsiteY35" fmla="*/ 1284189 h 2008746"/>
                <a:gd name="connsiteX36" fmla="*/ 1216025 w 2171700"/>
                <a:gd name="connsiteY36" fmla="*/ 1277839 h 2008746"/>
                <a:gd name="connsiteX37" fmla="*/ 1235075 w 2171700"/>
                <a:gd name="connsiteY37" fmla="*/ 1357214 h 2008746"/>
                <a:gd name="connsiteX38" fmla="*/ 1285875 w 2171700"/>
                <a:gd name="connsiteY38" fmla="*/ 1401664 h 2008746"/>
                <a:gd name="connsiteX39" fmla="*/ 1311275 w 2171700"/>
                <a:gd name="connsiteY39" fmla="*/ 1474689 h 2008746"/>
                <a:gd name="connsiteX40" fmla="*/ 1317625 w 2171700"/>
                <a:gd name="connsiteY40" fmla="*/ 1620739 h 2008746"/>
                <a:gd name="connsiteX41" fmla="*/ 1343025 w 2171700"/>
                <a:gd name="connsiteY41" fmla="*/ 1655664 h 2008746"/>
                <a:gd name="connsiteX42" fmla="*/ 1431925 w 2171700"/>
                <a:gd name="connsiteY42" fmla="*/ 1687414 h 2008746"/>
                <a:gd name="connsiteX43" fmla="*/ 1485900 w 2171700"/>
                <a:gd name="connsiteY43" fmla="*/ 1773139 h 2008746"/>
                <a:gd name="connsiteX44" fmla="*/ 1549400 w 2171700"/>
                <a:gd name="connsiteY44" fmla="*/ 1811239 h 2008746"/>
                <a:gd name="connsiteX45" fmla="*/ 1609725 w 2171700"/>
                <a:gd name="connsiteY45" fmla="*/ 1804889 h 2008746"/>
                <a:gd name="connsiteX46" fmla="*/ 1676400 w 2171700"/>
                <a:gd name="connsiteY46" fmla="*/ 1668364 h 2008746"/>
                <a:gd name="connsiteX47" fmla="*/ 1612900 w 2171700"/>
                <a:gd name="connsiteY47" fmla="*/ 1420714 h 2008746"/>
                <a:gd name="connsiteX48" fmla="*/ 1606550 w 2171700"/>
                <a:gd name="connsiteY48" fmla="*/ 1385789 h 2008746"/>
                <a:gd name="connsiteX49" fmla="*/ 1489075 w 2171700"/>
                <a:gd name="connsiteY49" fmla="*/ 1341339 h 2008746"/>
                <a:gd name="connsiteX50" fmla="*/ 1412875 w 2171700"/>
                <a:gd name="connsiteY50" fmla="*/ 1007964 h 2008746"/>
                <a:gd name="connsiteX51" fmla="*/ 1365250 w 2171700"/>
                <a:gd name="connsiteY51" fmla="*/ 969864 h 2008746"/>
                <a:gd name="connsiteX52" fmla="*/ 1397000 w 2171700"/>
                <a:gd name="connsiteY52" fmla="*/ 938114 h 2008746"/>
                <a:gd name="connsiteX53" fmla="*/ 1546225 w 2171700"/>
                <a:gd name="connsiteY53" fmla="*/ 900014 h 2008746"/>
                <a:gd name="connsiteX54" fmla="*/ 1625600 w 2171700"/>
                <a:gd name="connsiteY54" fmla="*/ 928589 h 2008746"/>
                <a:gd name="connsiteX55" fmla="*/ 1625600 w 2171700"/>
                <a:gd name="connsiteY55" fmla="*/ 1141314 h 2008746"/>
                <a:gd name="connsiteX56" fmla="*/ 1698625 w 2171700"/>
                <a:gd name="connsiteY56" fmla="*/ 1154014 h 2008746"/>
                <a:gd name="connsiteX57" fmla="*/ 1787525 w 2171700"/>
                <a:gd name="connsiteY57" fmla="*/ 1141314 h 2008746"/>
                <a:gd name="connsiteX58" fmla="*/ 1924050 w 2171700"/>
                <a:gd name="connsiteY58" fmla="*/ 1049239 h 2008746"/>
                <a:gd name="connsiteX59" fmla="*/ 2000250 w 2171700"/>
                <a:gd name="connsiteY59" fmla="*/ 982564 h 2008746"/>
                <a:gd name="connsiteX60" fmla="*/ 2019300 w 2171700"/>
                <a:gd name="connsiteY60" fmla="*/ 963514 h 2008746"/>
                <a:gd name="connsiteX61" fmla="*/ 2171700 w 2171700"/>
                <a:gd name="connsiteY61" fmla="*/ 896839 h 2008746"/>
                <a:gd name="connsiteX62" fmla="*/ 2066925 w 2171700"/>
                <a:gd name="connsiteY62" fmla="*/ 738089 h 2008746"/>
                <a:gd name="connsiteX63" fmla="*/ 2051050 w 2171700"/>
                <a:gd name="connsiteY63" fmla="*/ 753964 h 2008746"/>
                <a:gd name="connsiteX64" fmla="*/ 1857375 w 2171700"/>
                <a:gd name="connsiteY64" fmla="*/ 801589 h 2008746"/>
                <a:gd name="connsiteX65" fmla="*/ 1720850 w 2171700"/>
                <a:gd name="connsiteY65" fmla="*/ 738089 h 2008746"/>
                <a:gd name="connsiteX66" fmla="*/ 1574800 w 2171700"/>
                <a:gd name="connsiteY66" fmla="*/ 795239 h 2008746"/>
                <a:gd name="connsiteX67" fmla="*/ 1473200 w 2171700"/>
                <a:gd name="connsiteY67" fmla="*/ 823814 h 2008746"/>
                <a:gd name="connsiteX68" fmla="*/ 1393825 w 2171700"/>
                <a:gd name="connsiteY68" fmla="*/ 820639 h 2008746"/>
                <a:gd name="connsiteX69" fmla="*/ 1311275 w 2171700"/>
                <a:gd name="connsiteY69" fmla="*/ 519014 h 2008746"/>
                <a:gd name="connsiteX70" fmla="*/ 1289050 w 2171700"/>
                <a:gd name="connsiteY70" fmla="*/ 487264 h 2008746"/>
                <a:gd name="connsiteX71" fmla="*/ 1193800 w 2171700"/>
                <a:gd name="connsiteY71" fmla="*/ 179289 h 2008746"/>
                <a:gd name="connsiteX72" fmla="*/ 1054100 w 2171700"/>
                <a:gd name="connsiteY72" fmla="*/ 52289 h 200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171700" h="2008746">
                  <a:moveTo>
                    <a:pt x="1054100" y="52289"/>
                  </a:moveTo>
                  <a:cubicBezTo>
                    <a:pt x="1022879" y="69222"/>
                    <a:pt x="1024872" y="205258"/>
                    <a:pt x="1006475" y="280889"/>
                  </a:cubicBezTo>
                  <a:cubicBezTo>
                    <a:pt x="1005573" y="284597"/>
                    <a:pt x="997919" y="283548"/>
                    <a:pt x="996950" y="287239"/>
                  </a:cubicBezTo>
                  <a:cubicBezTo>
                    <a:pt x="975440" y="369182"/>
                    <a:pt x="956984" y="451931"/>
                    <a:pt x="939800" y="534889"/>
                  </a:cubicBezTo>
                  <a:cubicBezTo>
                    <a:pt x="926283" y="600145"/>
                    <a:pt x="934986" y="672288"/>
                    <a:pt x="904875" y="731739"/>
                  </a:cubicBezTo>
                  <a:cubicBezTo>
                    <a:pt x="889685" y="761729"/>
                    <a:pt x="853546" y="771427"/>
                    <a:pt x="815975" y="779364"/>
                  </a:cubicBezTo>
                  <a:cubicBezTo>
                    <a:pt x="778404" y="787301"/>
                    <a:pt x="724958" y="746556"/>
                    <a:pt x="679450" y="779364"/>
                  </a:cubicBezTo>
                  <a:cubicBezTo>
                    <a:pt x="676275" y="762431"/>
                    <a:pt x="685271" y="774072"/>
                    <a:pt x="657225" y="773014"/>
                  </a:cubicBezTo>
                  <a:cubicBezTo>
                    <a:pt x="629179" y="771956"/>
                    <a:pt x="574675" y="773543"/>
                    <a:pt x="511175" y="773014"/>
                  </a:cubicBezTo>
                  <a:lnTo>
                    <a:pt x="276225" y="769839"/>
                  </a:lnTo>
                  <a:cubicBezTo>
                    <a:pt x="255030" y="674461"/>
                    <a:pt x="270195" y="698420"/>
                    <a:pt x="47625" y="750789"/>
                  </a:cubicBezTo>
                  <a:cubicBezTo>
                    <a:pt x="24269" y="756285"/>
                    <a:pt x="15875" y="786772"/>
                    <a:pt x="0" y="804764"/>
                  </a:cubicBezTo>
                  <a:cubicBezTo>
                    <a:pt x="5292" y="829106"/>
                    <a:pt x="-822" y="859303"/>
                    <a:pt x="15875" y="877789"/>
                  </a:cubicBezTo>
                  <a:cubicBezTo>
                    <a:pt x="30029" y="893460"/>
                    <a:pt x="143359" y="915028"/>
                    <a:pt x="161925" y="919064"/>
                  </a:cubicBezTo>
                  <a:cubicBezTo>
                    <a:pt x="227695" y="960170"/>
                    <a:pt x="134181" y="903736"/>
                    <a:pt x="273050" y="969864"/>
                  </a:cubicBezTo>
                  <a:cubicBezTo>
                    <a:pt x="289765" y="977823"/>
                    <a:pt x="303845" y="990725"/>
                    <a:pt x="320675" y="998439"/>
                  </a:cubicBezTo>
                  <a:cubicBezTo>
                    <a:pt x="336671" y="1005770"/>
                    <a:pt x="502524" y="1067770"/>
                    <a:pt x="520700" y="1080989"/>
                  </a:cubicBezTo>
                  <a:lnTo>
                    <a:pt x="555625" y="1106389"/>
                  </a:lnTo>
                  <a:cubicBezTo>
                    <a:pt x="567408" y="1224219"/>
                    <a:pt x="546102" y="1118457"/>
                    <a:pt x="603250" y="1227039"/>
                  </a:cubicBezTo>
                  <a:cubicBezTo>
                    <a:pt x="682933" y="1378437"/>
                    <a:pt x="603473" y="1257536"/>
                    <a:pt x="631825" y="1300064"/>
                  </a:cubicBezTo>
                  <a:cubicBezTo>
                    <a:pt x="630767" y="1415422"/>
                    <a:pt x="654709" y="1533758"/>
                    <a:pt x="628650" y="1646139"/>
                  </a:cubicBezTo>
                  <a:cubicBezTo>
                    <a:pt x="618502" y="1689904"/>
                    <a:pt x="563382" y="1707899"/>
                    <a:pt x="530225" y="1738214"/>
                  </a:cubicBezTo>
                  <a:cubicBezTo>
                    <a:pt x="474408" y="1789246"/>
                    <a:pt x="629493" y="1620841"/>
                    <a:pt x="469900" y="1801714"/>
                  </a:cubicBezTo>
                  <a:cubicBezTo>
                    <a:pt x="433340" y="1890503"/>
                    <a:pt x="414600" y="1895889"/>
                    <a:pt x="533400" y="2008089"/>
                  </a:cubicBezTo>
                  <a:cubicBezTo>
                    <a:pt x="541778" y="2016001"/>
                    <a:pt x="565255" y="1950090"/>
                    <a:pt x="574675" y="1941414"/>
                  </a:cubicBezTo>
                  <a:cubicBezTo>
                    <a:pt x="608962" y="1909834"/>
                    <a:pt x="682625" y="1852514"/>
                    <a:pt x="682625" y="1852514"/>
                  </a:cubicBezTo>
                  <a:cubicBezTo>
                    <a:pt x="695325" y="1812297"/>
                    <a:pt x="678975" y="1737828"/>
                    <a:pt x="720725" y="1731864"/>
                  </a:cubicBezTo>
                  <a:cubicBezTo>
                    <a:pt x="742950" y="1728689"/>
                    <a:pt x="765365" y="1726639"/>
                    <a:pt x="787400" y="1722339"/>
                  </a:cubicBezTo>
                  <a:cubicBezTo>
                    <a:pt x="817104" y="1716543"/>
                    <a:pt x="879236" y="1699605"/>
                    <a:pt x="908050" y="1687414"/>
                  </a:cubicBezTo>
                  <a:cubicBezTo>
                    <a:pt x="917245" y="1683524"/>
                    <a:pt x="924983" y="1676831"/>
                    <a:pt x="933450" y="1671539"/>
                  </a:cubicBezTo>
                  <a:cubicBezTo>
                    <a:pt x="938742" y="1662014"/>
                    <a:pt x="942425" y="1651397"/>
                    <a:pt x="949325" y="1642964"/>
                  </a:cubicBezTo>
                  <a:cubicBezTo>
                    <a:pt x="952322" y="1639301"/>
                    <a:pt x="958298" y="1639531"/>
                    <a:pt x="962025" y="1636614"/>
                  </a:cubicBezTo>
                  <a:cubicBezTo>
                    <a:pt x="982727" y="1620412"/>
                    <a:pt x="1002242" y="1602747"/>
                    <a:pt x="1022350" y="1585814"/>
                  </a:cubicBezTo>
                  <a:cubicBezTo>
                    <a:pt x="1025525" y="1574172"/>
                    <a:pt x="1031141" y="1562933"/>
                    <a:pt x="1031875" y="1550889"/>
                  </a:cubicBezTo>
                  <a:cubicBezTo>
                    <a:pt x="1036450" y="1475857"/>
                    <a:pt x="1004607" y="1392699"/>
                    <a:pt x="1038225" y="1325464"/>
                  </a:cubicBezTo>
                  <a:cubicBezTo>
                    <a:pt x="1058132" y="1285650"/>
                    <a:pt x="1122228" y="1295706"/>
                    <a:pt x="1165225" y="1284189"/>
                  </a:cubicBezTo>
                  <a:cubicBezTo>
                    <a:pt x="1181709" y="1279774"/>
                    <a:pt x="1199092" y="1279956"/>
                    <a:pt x="1216025" y="1277839"/>
                  </a:cubicBezTo>
                  <a:cubicBezTo>
                    <a:pt x="1222375" y="1304297"/>
                    <a:pt x="1221706" y="1333515"/>
                    <a:pt x="1235075" y="1357214"/>
                  </a:cubicBezTo>
                  <a:cubicBezTo>
                    <a:pt x="1246130" y="1376811"/>
                    <a:pt x="1273630" y="1382787"/>
                    <a:pt x="1285875" y="1401664"/>
                  </a:cubicBezTo>
                  <a:cubicBezTo>
                    <a:pt x="1299900" y="1423286"/>
                    <a:pt x="1302808" y="1450347"/>
                    <a:pt x="1311275" y="1474689"/>
                  </a:cubicBezTo>
                  <a:cubicBezTo>
                    <a:pt x="1313392" y="1523372"/>
                    <a:pt x="1309205" y="1572743"/>
                    <a:pt x="1317625" y="1620739"/>
                  </a:cubicBezTo>
                  <a:cubicBezTo>
                    <a:pt x="1320112" y="1634917"/>
                    <a:pt x="1332266" y="1646101"/>
                    <a:pt x="1343025" y="1655664"/>
                  </a:cubicBezTo>
                  <a:cubicBezTo>
                    <a:pt x="1361001" y="1671643"/>
                    <a:pt x="1415938" y="1682973"/>
                    <a:pt x="1431925" y="1687414"/>
                  </a:cubicBezTo>
                  <a:cubicBezTo>
                    <a:pt x="1551678" y="1774507"/>
                    <a:pt x="1363233" y="1626882"/>
                    <a:pt x="1485900" y="1773139"/>
                  </a:cubicBezTo>
                  <a:cubicBezTo>
                    <a:pt x="1501762" y="1792052"/>
                    <a:pt x="1528233" y="1798539"/>
                    <a:pt x="1549400" y="1811239"/>
                  </a:cubicBezTo>
                  <a:cubicBezTo>
                    <a:pt x="1569508" y="1809122"/>
                    <a:pt x="1590952" y="1812398"/>
                    <a:pt x="1609725" y="1804889"/>
                  </a:cubicBezTo>
                  <a:cubicBezTo>
                    <a:pt x="1660782" y="1784466"/>
                    <a:pt x="1665303" y="1704983"/>
                    <a:pt x="1676400" y="1668364"/>
                  </a:cubicBezTo>
                  <a:cubicBezTo>
                    <a:pt x="1655233" y="1585814"/>
                    <a:pt x="1633350" y="1503444"/>
                    <a:pt x="1612900" y="1420714"/>
                  </a:cubicBezTo>
                  <a:cubicBezTo>
                    <a:pt x="1610061" y="1409227"/>
                    <a:pt x="1616512" y="1392175"/>
                    <a:pt x="1606550" y="1385789"/>
                  </a:cubicBezTo>
                  <a:cubicBezTo>
                    <a:pt x="1571302" y="1363194"/>
                    <a:pt x="1528233" y="1356156"/>
                    <a:pt x="1489075" y="1341339"/>
                  </a:cubicBezTo>
                  <a:cubicBezTo>
                    <a:pt x="1463675" y="1230214"/>
                    <a:pt x="1448922" y="1116105"/>
                    <a:pt x="1412875" y="1007964"/>
                  </a:cubicBezTo>
                  <a:cubicBezTo>
                    <a:pt x="1406446" y="988677"/>
                    <a:pt x="1369756" y="989688"/>
                    <a:pt x="1365250" y="969864"/>
                  </a:cubicBezTo>
                  <a:cubicBezTo>
                    <a:pt x="1361933" y="955269"/>
                    <a:pt x="1383978" y="945493"/>
                    <a:pt x="1397000" y="938114"/>
                  </a:cubicBezTo>
                  <a:cubicBezTo>
                    <a:pt x="1436285" y="915853"/>
                    <a:pt x="1505374" y="907579"/>
                    <a:pt x="1546225" y="900014"/>
                  </a:cubicBezTo>
                  <a:cubicBezTo>
                    <a:pt x="1572683" y="909539"/>
                    <a:pt x="1613024" y="903437"/>
                    <a:pt x="1625600" y="928589"/>
                  </a:cubicBezTo>
                  <a:cubicBezTo>
                    <a:pt x="1640644" y="958677"/>
                    <a:pt x="1597888" y="1103626"/>
                    <a:pt x="1625600" y="1141314"/>
                  </a:cubicBezTo>
                  <a:cubicBezTo>
                    <a:pt x="1640236" y="1161219"/>
                    <a:pt x="1674283" y="1149781"/>
                    <a:pt x="1698625" y="1154014"/>
                  </a:cubicBezTo>
                  <a:cubicBezTo>
                    <a:pt x="1728258" y="1149781"/>
                    <a:pt x="1759699" y="1152349"/>
                    <a:pt x="1787525" y="1141314"/>
                  </a:cubicBezTo>
                  <a:cubicBezTo>
                    <a:pt x="1814542" y="1130601"/>
                    <a:pt x="1891274" y="1076700"/>
                    <a:pt x="1924050" y="1049239"/>
                  </a:cubicBezTo>
                  <a:cubicBezTo>
                    <a:pt x="1949921" y="1027564"/>
                    <a:pt x="1975163" y="1005142"/>
                    <a:pt x="2000250" y="982564"/>
                  </a:cubicBezTo>
                  <a:cubicBezTo>
                    <a:pt x="2006925" y="976557"/>
                    <a:pt x="2011268" y="967530"/>
                    <a:pt x="2019300" y="963514"/>
                  </a:cubicBezTo>
                  <a:cubicBezTo>
                    <a:pt x="2068895" y="938716"/>
                    <a:pt x="2171700" y="896839"/>
                    <a:pt x="2171700" y="896839"/>
                  </a:cubicBezTo>
                  <a:cubicBezTo>
                    <a:pt x="2136775" y="843922"/>
                    <a:pt x="2107831" y="786531"/>
                    <a:pt x="2066925" y="738089"/>
                  </a:cubicBezTo>
                  <a:cubicBezTo>
                    <a:pt x="2062097" y="732371"/>
                    <a:pt x="2058212" y="751794"/>
                    <a:pt x="2051050" y="753964"/>
                  </a:cubicBezTo>
                  <a:cubicBezTo>
                    <a:pt x="1987426" y="773244"/>
                    <a:pt x="1921933" y="785714"/>
                    <a:pt x="1857375" y="801589"/>
                  </a:cubicBezTo>
                  <a:cubicBezTo>
                    <a:pt x="1852453" y="799128"/>
                    <a:pt x="1731052" y="736719"/>
                    <a:pt x="1720850" y="738089"/>
                  </a:cubicBezTo>
                  <a:cubicBezTo>
                    <a:pt x="1669038" y="745049"/>
                    <a:pt x="1624202" y="778138"/>
                    <a:pt x="1574800" y="795239"/>
                  </a:cubicBezTo>
                  <a:cubicBezTo>
                    <a:pt x="1541555" y="806747"/>
                    <a:pt x="1507067" y="814289"/>
                    <a:pt x="1473200" y="823814"/>
                  </a:cubicBezTo>
                  <a:cubicBezTo>
                    <a:pt x="1446742" y="822756"/>
                    <a:pt x="1406248" y="844023"/>
                    <a:pt x="1393825" y="820639"/>
                  </a:cubicBezTo>
                  <a:cubicBezTo>
                    <a:pt x="1344921" y="728584"/>
                    <a:pt x="1342529" y="618457"/>
                    <a:pt x="1311275" y="519014"/>
                  </a:cubicBezTo>
                  <a:cubicBezTo>
                    <a:pt x="1307402" y="506690"/>
                    <a:pt x="1296458" y="497847"/>
                    <a:pt x="1289050" y="487264"/>
                  </a:cubicBezTo>
                  <a:cubicBezTo>
                    <a:pt x="1257300" y="384606"/>
                    <a:pt x="1245534" y="273472"/>
                    <a:pt x="1193800" y="179289"/>
                  </a:cubicBezTo>
                  <a:cubicBezTo>
                    <a:pt x="1033679" y="-112213"/>
                    <a:pt x="1085321" y="35356"/>
                    <a:pt x="1054100" y="52289"/>
                  </a:cubicBezTo>
                  <a:close/>
                </a:path>
              </a:pathLst>
            </a:custGeom>
            <a:noFill/>
            <a:ln w="254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Tree>
    <p:extLst>
      <p:ext uri="{BB962C8B-B14F-4D97-AF65-F5344CB8AC3E}">
        <p14:creationId xmlns:p14="http://schemas.microsoft.com/office/powerpoint/2010/main" val="296957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500"/>
                                        <p:tgtEl>
                                          <p:spTgt spid="3">
                                            <p:txEl>
                                              <p:pRg st="2" end="2"/>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ipe(down)">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wipe(down)">
                                      <p:cBhvr>
                                        <p:cTn id="34" dur="500"/>
                                        <p:tgtEl>
                                          <p:spTgt spid="3">
                                            <p:txEl>
                                              <p:pRg st="6" end="6"/>
                                            </p:txEl>
                                          </p:spTgt>
                                        </p:tgtEl>
                                      </p:cBhvr>
                                    </p:animEffect>
                                  </p:childTnLst>
                                </p:cTn>
                              </p:par>
                            </p:childTnLst>
                          </p:cTn>
                        </p:par>
                        <p:par>
                          <p:cTn id="35" fill="hold">
                            <p:stCondLst>
                              <p:cond delay="500"/>
                            </p:stCondLst>
                            <p:childTnLst>
                              <p:par>
                                <p:cTn id="36" presetID="22" presetClass="entr" presetSubtype="4" fill="hold" nodeType="after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wipe(down)">
                                      <p:cBhvr>
                                        <p:cTn id="3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EA90B-56C3-6B16-A41C-6F48A593E774}"/>
              </a:ext>
            </a:extLst>
          </p:cNvPr>
          <p:cNvSpPr>
            <a:spLocks noGrp="1"/>
          </p:cNvSpPr>
          <p:nvPr>
            <p:ph type="title"/>
          </p:nvPr>
        </p:nvSpPr>
        <p:spPr>
          <a:xfrm>
            <a:off x="1393371" y="0"/>
            <a:ext cx="9138558" cy="795130"/>
          </a:xfrm>
        </p:spPr>
        <p:txBody>
          <a:bodyPr/>
          <a:lstStyle/>
          <a:p>
            <a:r>
              <a:rPr lang="en-US" dirty="0"/>
              <a:t>Complications: The Importance of Context</a:t>
            </a:r>
          </a:p>
        </p:txBody>
      </p:sp>
      <p:sp>
        <p:nvSpPr>
          <p:cNvPr id="3" name="Content Placeholder 2">
            <a:extLst>
              <a:ext uri="{FF2B5EF4-FFF2-40B4-BE49-F238E27FC236}">
                <a16:creationId xmlns:a16="http://schemas.microsoft.com/office/drawing/2014/main" id="{79FBA858-B82C-DD48-A9FF-4124AD95465D}"/>
              </a:ext>
            </a:extLst>
          </p:cNvPr>
          <p:cNvSpPr>
            <a:spLocks noGrp="1"/>
          </p:cNvSpPr>
          <p:nvPr>
            <p:ph sz="quarter" idx="11"/>
          </p:nvPr>
        </p:nvSpPr>
        <p:spPr/>
        <p:txBody>
          <a:bodyPr/>
          <a:lstStyle/>
          <a:p>
            <a:r>
              <a:rPr lang="en-US"/>
              <a:t>The predictive text on your phone is a “small” language model</a:t>
            </a:r>
          </a:p>
          <a:p>
            <a:pPr lvl="1"/>
            <a:r>
              <a:rPr lang="en-US"/>
              <a:t>Essentially keep a history of text input and count the frequency of each word pair.</a:t>
            </a:r>
          </a:p>
        </p:txBody>
      </p:sp>
      <p:sp>
        <p:nvSpPr>
          <p:cNvPr id="4" name="Slide Number Placeholder 3">
            <a:extLst>
              <a:ext uri="{FF2B5EF4-FFF2-40B4-BE49-F238E27FC236}">
                <a16:creationId xmlns:a16="http://schemas.microsoft.com/office/drawing/2014/main" id="{A072A2B9-56E1-C8A8-C0EC-198AE3F840F5}"/>
              </a:ext>
            </a:extLst>
          </p:cNvPr>
          <p:cNvSpPr>
            <a:spLocks noGrp="1"/>
          </p:cNvSpPr>
          <p:nvPr>
            <p:ph type="sldNum" sz="quarter" idx="10"/>
          </p:nvPr>
        </p:nvSpPr>
        <p:spPr/>
        <p:txBody>
          <a:bodyPr/>
          <a:lstStyle/>
          <a:p>
            <a:pPr>
              <a:defRPr/>
            </a:pPr>
            <a:fld id="{D68E8870-17DE-45C4-A8DD-7644B2422933}" type="slidenum">
              <a:rPr lang="en-US" smtClean="0"/>
              <a:pPr>
                <a:defRPr/>
              </a:pPr>
              <a:t>36</a:t>
            </a:fld>
            <a:endParaRPr lang="en-US"/>
          </a:p>
        </p:txBody>
      </p:sp>
      <p:sp>
        <p:nvSpPr>
          <p:cNvPr id="5" name="Oval 4">
            <a:extLst>
              <a:ext uri="{FF2B5EF4-FFF2-40B4-BE49-F238E27FC236}">
                <a16:creationId xmlns:a16="http://schemas.microsoft.com/office/drawing/2014/main" id="{A534DF1F-43CA-B45D-1112-1713F3866C98}"/>
              </a:ext>
            </a:extLst>
          </p:cNvPr>
          <p:cNvSpPr/>
          <p:nvPr/>
        </p:nvSpPr>
        <p:spPr bwMode="auto">
          <a:xfrm>
            <a:off x="1231506" y="3650587"/>
            <a:ext cx="771363" cy="562630"/>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ahoma" charset="0"/>
              </a:rPr>
              <a:t>the</a:t>
            </a:r>
          </a:p>
        </p:txBody>
      </p:sp>
      <p:sp>
        <p:nvSpPr>
          <p:cNvPr id="6" name="Oval 5">
            <a:extLst>
              <a:ext uri="{FF2B5EF4-FFF2-40B4-BE49-F238E27FC236}">
                <a16:creationId xmlns:a16="http://schemas.microsoft.com/office/drawing/2014/main" id="{C197DDA0-D8A6-3246-0E67-B86306D93864}"/>
              </a:ext>
            </a:extLst>
          </p:cNvPr>
          <p:cNvSpPr/>
          <p:nvPr/>
        </p:nvSpPr>
        <p:spPr bwMode="auto">
          <a:xfrm>
            <a:off x="9109508" y="3660956"/>
            <a:ext cx="1089194" cy="562630"/>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ahoma" charset="0"/>
              </a:rPr>
              <a:t>quick</a:t>
            </a:r>
          </a:p>
        </p:txBody>
      </p:sp>
      <p:sp>
        <p:nvSpPr>
          <p:cNvPr id="7" name="Oval 6">
            <a:extLst>
              <a:ext uri="{FF2B5EF4-FFF2-40B4-BE49-F238E27FC236}">
                <a16:creationId xmlns:a16="http://schemas.microsoft.com/office/drawing/2014/main" id="{69A80996-3962-F7A3-1ADC-10C405F0E0C1}"/>
              </a:ext>
            </a:extLst>
          </p:cNvPr>
          <p:cNvSpPr/>
          <p:nvPr/>
        </p:nvSpPr>
        <p:spPr bwMode="auto">
          <a:xfrm>
            <a:off x="8183066" y="3660956"/>
            <a:ext cx="771363" cy="562630"/>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ahoma" charset="0"/>
              </a:rPr>
              <a:t>the</a:t>
            </a:r>
          </a:p>
        </p:txBody>
      </p:sp>
      <p:sp>
        <p:nvSpPr>
          <p:cNvPr id="8" name="Oval 7">
            <a:extLst>
              <a:ext uri="{FF2B5EF4-FFF2-40B4-BE49-F238E27FC236}">
                <a16:creationId xmlns:a16="http://schemas.microsoft.com/office/drawing/2014/main" id="{1326160A-A5CE-5162-A4DC-C8EA92E046B6}"/>
              </a:ext>
            </a:extLst>
          </p:cNvPr>
          <p:cNvSpPr/>
          <p:nvPr/>
        </p:nvSpPr>
        <p:spPr bwMode="auto">
          <a:xfrm>
            <a:off x="7071069" y="3660956"/>
            <a:ext cx="951332" cy="562630"/>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ahoma" charset="0"/>
              </a:rPr>
              <a:t>over</a:t>
            </a:r>
          </a:p>
        </p:txBody>
      </p:sp>
      <p:sp>
        <p:nvSpPr>
          <p:cNvPr id="9" name="Oval 8">
            <a:extLst>
              <a:ext uri="{FF2B5EF4-FFF2-40B4-BE49-F238E27FC236}">
                <a16:creationId xmlns:a16="http://schemas.microsoft.com/office/drawing/2014/main" id="{AAED0E2C-6A51-3F96-3B2F-76602079A8FD}"/>
              </a:ext>
            </a:extLst>
          </p:cNvPr>
          <p:cNvSpPr/>
          <p:nvPr/>
        </p:nvSpPr>
        <p:spPr bwMode="auto">
          <a:xfrm>
            <a:off x="5699632" y="3650587"/>
            <a:ext cx="1222188" cy="562630"/>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ahoma" charset="0"/>
              </a:rPr>
              <a:t>jumps</a:t>
            </a:r>
          </a:p>
        </p:txBody>
      </p:sp>
      <p:sp>
        <p:nvSpPr>
          <p:cNvPr id="10" name="Oval 9">
            <a:extLst>
              <a:ext uri="{FF2B5EF4-FFF2-40B4-BE49-F238E27FC236}">
                <a16:creationId xmlns:a16="http://schemas.microsoft.com/office/drawing/2014/main" id="{5F762548-F090-1456-539D-57F21FBB5896}"/>
              </a:ext>
            </a:extLst>
          </p:cNvPr>
          <p:cNvSpPr/>
          <p:nvPr/>
        </p:nvSpPr>
        <p:spPr bwMode="auto">
          <a:xfrm>
            <a:off x="4805414" y="3660956"/>
            <a:ext cx="742149" cy="562630"/>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ahoma" charset="0"/>
              </a:rPr>
              <a:t>fox</a:t>
            </a:r>
          </a:p>
        </p:txBody>
      </p:sp>
      <p:sp>
        <p:nvSpPr>
          <p:cNvPr id="11" name="Oval 10">
            <a:extLst>
              <a:ext uri="{FF2B5EF4-FFF2-40B4-BE49-F238E27FC236}">
                <a16:creationId xmlns:a16="http://schemas.microsoft.com/office/drawing/2014/main" id="{A4A28F95-052D-6F27-41E0-9A1C5D5D1D6F}"/>
              </a:ext>
            </a:extLst>
          </p:cNvPr>
          <p:cNvSpPr/>
          <p:nvPr/>
        </p:nvSpPr>
        <p:spPr bwMode="auto">
          <a:xfrm>
            <a:off x="3401403" y="3650587"/>
            <a:ext cx="1251942" cy="562630"/>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ahoma" charset="0"/>
              </a:rPr>
              <a:t>brown</a:t>
            </a:r>
          </a:p>
        </p:txBody>
      </p:sp>
      <p:sp>
        <p:nvSpPr>
          <p:cNvPr id="12" name="Oval 11">
            <a:extLst>
              <a:ext uri="{FF2B5EF4-FFF2-40B4-BE49-F238E27FC236}">
                <a16:creationId xmlns:a16="http://schemas.microsoft.com/office/drawing/2014/main" id="{49E25D52-B500-08AE-B04B-ACB6A4D6C553}"/>
              </a:ext>
            </a:extLst>
          </p:cNvPr>
          <p:cNvSpPr/>
          <p:nvPr/>
        </p:nvSpPr>
        <p:spPr bwMode="auto">
          <a:xfrm>
            <a:off x="2160140" y="3650587"/>
            <a:ext cx="1089194" cy="562630"/>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ahoma" charset="0"/>
              </a:rPr>
              <a:t>quick</a:t>
            </a:r>
          </a:p>
        </p:txBody>
      </p:sp>
      <p:sp>
        <p:nvSpPr>
          <p:cNvPr id="13" name="Oval 12">
            <a:extLst>
              <a:ext uri="{FF2B5EF4-FFF2-40B4-BE49-F238E27FC236}">
                <a16:creationId xmlns:a16="http://schemas.microsoft.com/office/drawing/2014/main" id="{3E2B878F-9F73-F578-4038-FEDAF6DA4BA5}"/>
              </a:ext>
            </a:extLst>
          </p:cNvPr>
          <p:cNvSpPr/>
          <p:nvPr/>
        </p:nvSpPr>
        <p:spPr bwMode="auto">
          <a:xfrm>
            <a:off x="10328498" y="3660956"/>
            <a:ext cx="1251942" cy="562630"/>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ahoma" charset="0"/>
              </a:rPr>
              <a:t>brown</a:t>
            </a:r>
          </a:p>
        </p:txBody>
      </p:sp>
      <p:cxnSp>
        <p:nvCxnSpPr>
          <p:cNvPr id="15" name="Straight Arrow Connector 14">
            <a:extLst>
              <a:ext uri="{FF2B5EF4-FFF2-40B4-BE49-F238E27FC236}">
                <a16:creationId xmlns:a16="http://schemas.microsoft.com/office/drawing/2014/main" id="{D752C9E6-7EC4-8DA3-089E-7AD081D36999}"/>
              </a:ext>
            </a:extLst>
          </p:cNvPr>
          <p:cNvCxnSpPr>
            <a:stCxn id="5" idx="6"/>
            <a:endCxn id="12" idx="2"/>
          </p:cNvCxnSpPr>
          <p:nvPr/>
        </p:nvCxnSpPr>
        <p:spPr bwMode="auto">
          <a:xfrm>
            <a:off x="2002869" y="3931902"/>
            <a:ext cx="157271" cy="0"/>
          </a:xfrm>
          <a:prstGeom prst="straightConnector1">
            <a:avLst/>
          </a:prstGeom>
          <a:solidFill>
            <a:schemeClr val="accent1"/>
          </a:solidFill>
          <a:ln w="38100" cap="flat" cmpd="sng" algn="ctr">
            <a:solidFill>
              <a:schemeClr val="tx1"/>
            </a:solidFill>
            <a:prstDash val="solid"/>
            <a:miter lim="800000"/>
            <a:headEnd type="none" w="med" len="med"/>
            <a:tailEnd type="triangle"/>
          </a:ln>
          <a:effectLst/>
        </p:spPr>
      </p:cxnSp>
      <p:cxnSp>
        <p:nvCxnSpPr>
          <p:cNvPr id="16" name="Straight Arrow Connector 15">
            <a:extLst>
              <a:ext uri="{FF2B5EF4-FFF2-40B4-BE49-F238E27FC236}">
                <a16:creationId xmlns:a16="http://schemas.microsoft.com/office/drawing/2014/main" id="{24BF2375-9E65-1BD2-E448-BCDEBE76558F}"/>
              </a:ext>
            </a:extLst>
          </p:cNvPr>
          <p:cNvCxnSpPr>
            <a:cxnSpLocks/>
            <a:stCxn id="12" idx="6"/>
            <a:endCxn id="11" idx="2"/>
          </p:cNvCxnSpPr>
          <p:nvPr/>
        </p:nvCxnSpPr>
        <p:spPr bwMode="auto">
          <a:xfrm>
            <a:off x="3249334" y="3931902"/>
            <a:ext cx="152069" cy="0"/>
          </a:xfrm>
          <a:prstGeom prst="straightConnector1">
            <a:avLst/>
          </a:prstGeom>
          <a:solidFill>
            <a:schemeClr val="accent1"/>
          </a:solidFill>
          <a:ln w="38100" cap="flat" cmpd="sng" algn="ctr">
            <a:solidFill>
              <a:schemeClr val="tx1"/>
            </a:solidFill>
            <a:prstDash val="solid"/>
            <a:miter lim="800000"/>
            <a:headEnd type="none" w="med" len="med"/>
            <a:tailEnd type="triangle"/>
          </a:ln>
          <a:effectLst/>
        </p:spPr>
      </p:cxnSp>
      <p:cxnSp>
        <p:nvCxnSpPr>
          <p:cNvPr id="17" name="Straight Arrow Connector 16">
            <a:extLst>
              <a:ext uri="{FF2B5EF4-FFF2-40B4-BE49-F238E27FC236}">
                <a16:creationId xmlns:a16="http://schemas.microsoft.com/office/drawing/2014/main" id="{08C7338E-5024-198A-4D23-B72244068E8F}"/>
              </a:ext>
            </a:extLst>
          </p:cNvPr>
          <p:cNvCxnSpPr>
            <a:cxnSpLocks/>
            <a:stCxn id="11" idx="6"/>
            <a:endCxn id="10" idx="2"/>
          </p:cNvCxnSpPr>
          <p:nvPr/>
        </p:nvCxnSpPr>
        <p:spPr bwMode="auto">
          <a:xfrm>
            <a:off x="4653345" y="3931902"/>
            <a:ext cx="152069" cy="10369"/>
          </a:xfrm>
          <a:prstGeom prst="straightConnector1">
            <a:avLst/>
          </a:prstGeom>
          <a:solidFill>
            <a:schemeClr val="accent1"/>
          </a:solidFill>
          <a:ln w="38100" cap="flat" cmpd="sng" algn="ctr">
            <a:solidFill>
              <a:schemeClr val="tx1"/>
            </a:solidFill>
            <a:prstDash val="solid"/>
            <a:miter lim="800000"/>
            <a:headEnd type="none" w="med" len="med"/>
            <a:tailEnd type="triangle"/>
          </a:ln>
          <a:effectLst/>
        </p:spPr>
      </p:cxnSp>
      <p:cxnSp>
        <p:nvCxnSpPr>
          <p:cNvPr id="18" name="Straight Arrow Connector 17">
            <a:extLst>
              <a:ext uri="{FF2B5EF4-FFF2-40B4-BE49-F238E27FC236}">
                <a16:creationId xmlns:a16="http://schemas.microsoft.com/office/drawing/2014/main" id="{60324626-574B-0D23-955F-837D16F65C48}"/>
              </a:ext>
            </a:extLst>
          </p:cNvPr>
          <p:cNvCxnSpPr>
            <a:cxnSpLocks/>
            <a:stCxn id="10" idx="6"/>
            <a:endCxn id="9" idx="2"/>
          </p:cNvCxnSpPr>
          <p:nvPr/>
        </p:nvCxnSpPr>
        <p:spPr bwMode="auto">
          <a:xfrm flipV="1">
            <a:off x="5547563" y="3931902"/>
            <a:ext cx="152069" cy="10369"/>
          </a:xfrm>
          <a:prstGeom prst="straightConnector1">
            <a:avLst/>
          </a:prstGeom>
          <a:solidFill>
            <a:schemeClr val="accent1"/>
          </a:solidFill>
          <a:ln w="38100" cap="flat" cmpd="sng" algn="ctr">
            <a:solidFill>
              <a:schemeClr val="tx1"/>
            </a:solidFill>
            <a:prstDash val="solid"/>
            <a:miter lim="800000"/>
            <a:headEnd type="none" w="med" len="med"/>
            <a:tailEnd type="triangle"/>
          </a:ln>
          <a:effectLst/>
        </p:spPr>
      </p:cxnSp>
      <p:cxnSp>
        <p:nvCxnSpPr>
          <p:cNvPr id="19" name="Straight Arrow Connector 18">
            <a:extLst>
              <a:ext uri="{FF2B5EF4-FFF2-40B4-BE49-F238E27FC236}">
                <a16:creationId xmlns:a16="http://schemas.microsoft.com/office/drawing/2014/main" id="{957596A7-960E-4B77-E02D-6F319898F714}"/>
              </a:ext>
            </a:extLst>
          </p:cNvPr>
          <p:cNvCxnSpPr>
            <a:cxnSpLocks/>
            <a:stCxn id="9" idx="6"/>
            <a:endCxn id="8" idx="2"/>
          </p:cNvCxnSpPr>
          <p:nvPr/>
        </p:nvCxnSpPr>
        <p:spPr bwMode="auto">
          <a:xfrm>
            <a:off x="6921820" y="3931902"/>
            <a:ext cx="149249" cy="10369"/>
          </a:xfrm>
          <a:prstGeom prst="straightConnector1">
            <a:avLst/>
          </a:prstGeom>
          <a:solidFill>
            <a:schemeClr val="accent1"/>
          </a:solidFill>
          <a:ln w="38100" cap="flat" cmpd="sng" algn="ctr">
            <a:solidFill>
              <a:schemeClr val="tx1"/>
            </a:solidFill>
            <a:prstDash val="solid"/>
            <a:miter lim="800000"/>
            <a:headEnd type="none" w="med" len="med"/>
            <a:tailEnd type="triangle"/>
          </a:ln>
          <a:effectLst/>
        </p:spPr>
      </p:cxnSp>
      <p:cxnSp>
        <p:nvCxnSpPr>
          <p:cNvPr id="20" name="Straight Arrow Connector 19">
            <a:extLst>
              <a:ext uri="{FF2B5EF4-FFF2-40B4-BE49-F238E27FC236}">
                <a16:creationId xmlns:a16="http://schemas.microsoft.com/office/drawing/2014/main" id="{D7FCBEAD-3443-0B51-F8E9-523C46B0250E}"/>
              </a:ext>
            </a:extLst>
          </p:cNvPr>
          <p:cNvCxnSpPr>
            <a:cxnSpLocks/>
            <a:stCxn id="8" idx="6"/>
            <a:endCxn id="7" idx="2"/>
          </p:cNvCxnSpPr>
          <p:nvPr/>
        </p:nvCxnSpPr>
        <p:spPr bwMode="auto">
          <a:xfrm>
            <a:off x="8022401" y="3942271"/>
            <a:ext cx="160665" cy="0"/>
          </a:xfrm>
          <a:prstGeom prst="straightConnector1">
            <a:avLst/>
          </a:prstGeom>
          <a:solidFill>
            <a:schemeClr val="accent1"/>
          </a:solidFill>
          <a:ln w="38100" cap="flat" cmpd="sng" algn="ctr">
            <a:solidFill>
              <a:schemeClr val="tx1"/>
            </a:solidFill>
            <a:prstDash val="solid"/>
            <a:miter lim="800000"/>
            <a:headEnd type="none" w="med" len="med"/>
            <a:tailEnd type="triangle"/>
          </a:ln>
          <a:effectLst/>
        </p:spPr>
      </p:cxnSp>
      <p:cxnSp>
        <p:nvCxnSpPr>
          <p:cNvPr id="21" name="Straight Arrow Connector 20">
            <a:extLst>
              <a:ext uri="{FF2B5EF4-FFF2-40B4-BE49-F238E27FC236}">
                <a16:creationId xmlns:a16="http://schemas.microsoft.com/office/drawing/2014/main" id="{03934F5F-1DE1-278C-4451-D7AFD73233A5}"/>
              </a:ext>
            </a:extLst>
          </p:cNvPr>
          <p:cNvCxnSpPr>
            <a:cxnSpLocks/>
            <a:stCxn id="7" idx="6"/>
            <a:endCxn id="6" idx="2"/>
          </p:cNvCxnSpPr>
          <p:nvPr/>
        </p:nvCxnSpPr>
        <p:spPr bwMode="auto">
          <a:xfrm>
            <a:off x="8954429" y="3942271"/>
            <a:ext cx="155079" cy="0"/>
          </a:xfrm>
          <a:prstGeom prst="straightConnector1">
            <a:avLst/>
          </a:prstGeom>
          <a:solidFill>
            <a:schemeClr val="accent1"/>
          </a:solidFill>
          <a:ln w="38100" cap="flat" cmpd="sng" algn="ctr">
            <a:solidFill>
              <a:schemeClr val="tx1"/>
            </a:solidFill>
            <a:prstDash val="solid"/>
            <a:miter lim="800000"/>
            <a:headEnd type="none" w="med" len="med"/>
            <a:tailEnd type="triangle"/>
          </a:ln>
          <a:effectLst/>
        </p:spPr>
      </p:cxnSp>
      <p:cxnSp>
        <p:nvCxnSpPr>
          <p:cNvPr id="22" name="Straight Arrow Connector 21">
            <a:extLst>
              <a:ext uri="{FF2B5EF4-FFF2-40B4-BE49-F238E27FC236}">
                <a16:creationId xmlns:a16="http://schemas.microsoft.com/office/drawing/2014/main" id="{3D0442E7-108B-442F-2390-779FE3558C49}"/>
              </a:ext>
            </a:extLst>
          </p:cNvPr>
          <p:cNvCxnSpPr>
            <a:cxnSpLocks/>
            <a:stCxn id="6" idx="6"/>
            <a:endCxn id="13" idx="2"/>
          </p:cNvCxnSpPr>
          <p:nvPr/>
        </p:nvCxnSpPr>
        <p:spPr bwMode="auto">
          <a:xfrm>
            <a:off x="10198702" y="3942271"/>
            <a:ext cx="129796" cy="0"/>
          </a:xfrm>
          <a:prstGeom prst="straightConnector1">
            <a:avLst/>
          </a:prstGeom>
          <a:solidFill>
            <a:schemeClr val="accent1"/>
          </a:solidFill>
          <a:ln w="38100" cap="flat" cmpd="sng" algn="ctr">
            <a:solidFill>
              <a:schemeClr val="tx1"/>
            </a:solidFill>
            <a:prstDash val="solid"/>
            <a:miter lim="800000"/>
            <a:headEnd type="none" w="med" len="med"/>
            <a:tailEnd type="triangle"/>
          </a:ln>
          <a:effectLst/>
        </p:spPr>
      </p:cxnSp>
      <p:sp>
        <p:nvSpPr>
          <p:cNvPr id="45" name="TextBox 44">
            <a:extLst>
              <a:ext uri="{FF2B5EF4-FFF2-40B4-BE49-F238E27FC236}">
                <a16:creationId xmlns:a16="http://schemas.microsoft.com/office/drawing/2014/main" id="{434401DB-6B2B-547C-E933-C23C8574A6EF}"/>
              </a:ext>
            </a:extLst>
          </p:cNvPr>
          <p:cNvSpPr txBox="1"/>
          <p:nvPr/>
        </p:nvSpPr>
        <p:spPr>
          <a:xfrm>
            <a:off x="10767328" y="3588803"/>
            <a:ext cx="428322" cy="707886"/>
          </a:xfrm>
          <a:prstGeom prst="rect">
            <a:avLst/>
          </a:prstGeom>
          <a:noFill/>
        </p:spPr>
        <p:txBody>
          <a:bodyPr wrap="none" rtlCol="0">
            <a:spAutoFit/>
          </a:bodyPr>
          <a:lstStyle/>
          <a:p>
            <a:r>
              <a:rPr lang="en-US" sz="4000"/>
              <a:t>?</a:t>
            </a:r>
          </a:p>
        </p:txBody>
      </p:sp>
      <p:sp>
        <p:nvSpPr>
          <p:cNvPr id="46" name="TextBox 45">
            <a:extLst>
              <a:ext uri="{FF2B5EF4-FFF2-40B4-BE49-F238E27FC236}">
                <a16:creationId xmlns:a16="http://schemas.microsoft.com/office/drawing/2014/main" id="{D8469B70-ED42-B8CE-2742-E43EF4F338C9}"/>
              </a:ext>
            </a:extLst>
          </p:cNvPr>
          <p:cNvSpPr txBox="1"/>
          <p:nvPr/>
        </p:nvSpPr>
        <p:spPr>
          <a:xfrm>
            <a:off x="9439944" y="3588803"/>
            <a:ext cx="428322" cy="707886"/>
          </a:xfrm>
          <a:prstGeom prst="rect">
            <a:avLst/>
          </a:prstGeom>
          <a:noFill/>
        </p:spPr>
        <p:txBody>
          <a:bodyPr wrap="none" rtlCol="0">
            <a:spAutoFit/>
          </a:bodyPr>
          <a:lstStyle/>
          <a:p>
            <a:r>
              <a:rPr lang="en-US" sz="4000"/>
              <a:t>?</a:t>
            </a:r>
          </a:p>
        </p:txBody>
      </p:sp>
      <p:sp>
        <p:nvSpPr>
          <p:cNvPr id="47" name="TextBox 46">
            <a:extLst>
              <a:ext uri="{FF2B5EF4-FFF2-40B4-BE49-F238E27FC236}">
                <a16:creationId xmlns:a16="http://schemas.microsoft.com/office/drawing/2014/main" id="{4C0E44A3-3BC0-73F9-4559-04893FB34F36}"/>
              </a:ext>
            </a:extLst>
          </p:cNvPr>
          <p:cNvSpPr txBox="1"/>
          <p:nvPr/>
        </p:nvSpPr>
        <p:spPr>
          <a:xfrm>
            <a:off x="3791857" y="3577959"/>
            <a:ext cx="428322" cy="707886"/>
          </a:xfrm>
          <a:prstGeom prst="rect">
            <a:avLst/>
          </a:prstGeom>
          <a:noFill/>
        </p:spPr>
        <p:txBody>
          <a:bodyPr wrap="none" rtlCol="0">
            <a:spAutoFit/>
          </a:bodyPr>
          <a:lstStyle/>
          <a:p>
            <a:r>
              <a:rPr lang="en-US" sz="4000"/>
              <a:t>?</a:t>
            </a:r>
          </a:p>
        </p:txBody>
      </p:sp>
      <p:sp>
        <p:nvSpPr>
          <p:cNvPr id="48" name="TextBox 47">
            <a:extLst>
              <a:ext uri="{FF2B5EF4-FFF2-40B4-BE49-F238E27FC236}">
                <a16:creationId xmlns:a16="http://schemas.microsoft.com/office/drawing/2014/main" id="{2DA9C51E-C6D0-F0D4-A29C-D1CB180B25F1}"/>
              </a:ext>
            </a:extLst>
          </p:cNvPr>
          <p:cNvSpPr txBox="1"/>
          <p:nvPr/>
        </p:nvSpPr>
        <p:spPr>
          <a:xfrm>
            <a:off x="2503181" y="3550962"/>
            <a:ext cx="428322" cy="707886"/>
          </a:xfrm>
          <a:prstGeom prst="rect">
            <a:avLst/>
          </a:prstGeom>
          <a:noFill/>
        </p:spPr>
        <p:txBody>
          <a:bodyPr wrap="none" rtlCol="0">
            <a:spAutoFit/>
          </a:bodyPr>
          <a:lstStyle/>
          <a:p>
            <a:r>
              <a:rPr lang="en-US" sz="4000"/>
              <a:t>?</a:t>
            </a:r>
          </a:p>
        </p:txBody>
      </p:sp>
      <p:sp>
        <p:nvSpPr>
          <p:cNvPr id="14" name="Star: 5 Points 13">
            <a:extLst>
              <a:ext uri="{FF2B5EF4-FFF2-40B4-BE49-F238E27FC236}">
                <a16:creationId xmlns:a16="http://schemas.microsoft.com/office/drawing/2014/main" id="{47C4843F-9600-39AF-8B8D-231470B66F22}"/>
              </a:ext>
            </a:extLst>
          </p:cNvPr>
          <p:cNvSpPr/>
          <p:nvPr/>
        </p:nvSpPr>
        <p:spPr bwMode="auto">
          <a:xfrm>
            <a:off x="8203480" y="2433219"/>
            <a:ext cx="1675487" cy="1527650"/>
          </a:xfrm>
          <a:prstGeom prst="star5">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b"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a:ln>
                  <a:noFill/>
                </a:ln>
                <a:solidFill>
                  <a:schemeClr val="tx1"/>
                </a:solidFill>
                <a:effectLst/>
                <a:latin typeface="Tahoma" charset="0"/>
              </a:rPr>
              <a:t>!</a:t>
            </a:r>
          </a:p>
        </p:txBody>
      </p:sp>
    </p:spTree>
    <p:extLst>
      <p:ext uri="{BB962C8B-B14F-4D97-AF65-F5344CB8AC3E}">
        <p14:creationId xmlns:p14="http://schemas.microsoft.com/office/powerpoint/2010/main" val="151643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style.rotation</p:attrName>
                                        </p:attrNameLst>
                                      </p:cBhvr>
                                      <p:tavLst>
                                        <p:tav tm="0">
                                          <p:val>
                                            <p:fltVal val="90"/>
                                          </p:val>
                                        </p:tav>
                                        <p:tav tm="100000">
                                          <p:val>
                                            <p:fltVal val="0"/>
                                          </p:val>
                                        </p:tav>
                                      </p:tavLst>
                                    </p:anim>
                                    <p:animEffect transition="in" filter="fade">
                                      <p:cBhvr>
                                        <p:cTn id="16" dur="1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31" presetClass="exit" presetSubtype="0" fill="hold" grpId="1" nodeType="withEffect">
                                  <p:stCondLst>
                                    <p:cond delay="0"/>
                                  </p:stCondLst>
                                  <p:childTnLst>
                                    <p:anim calcmode="lin" valueType="num">
                                      <p:cBhvr>
                                        <p:cTn id="23" dur="1000"/>
                                        <p:tgtEl>
                                          <p:spTgt spid="14"/>
                                        </p:tgtEl>
                                        <p:attrNameLst>
                                          <p:attrName>ppt_w</p:attrName>
                                        </p:attrNameLst>
                                      </p:cBhvr>
                                      <p:tavLst>
                                        <p:tav tm="0">
                                          <p:val>
                                            <p:strVal val="ppt_w"/>
                                          </p:val>
                                        </p:tav>
                                        <p:tav tm="100000">
                                          <p:val>
                                            <p:fltVal val="0"/>
                                          </p:val>
                                        </p:tav>
                                      </p:tavLst>
                                    </p:anim>
                                    <p:anim calcmode="lin" valueType="num">
                                      <p:cBhvr>
                                        <p:cTn id="24" dur="1000"/>
                                        <p:tgtEl>
                                          <p:spTgt spid="14"/>
                                        </p:tgtEl>
                                        <p:attrNameLst>
                                          <p:attrName>ppt_h</p:attrName>
                                        </p:attrNameLst>
                                      </p:cBhvr>
                                      <p:tavLst>
                                        <p:tav tm="0">
                                          <p:val>
                                            <p:strVal val="ppt_h"/>
                                          </p:val>
                                        </p:tav>
                                        <p:tav tm="100000">
                                          <p:val>
                                            <p:fltVal val="0"/>
                                          </p:val>
                                        </p:tav>
                                      </p:tavLst>
                                    </p:anim>
                                    <p:anim calcmode="lin" valueType="num">
                                      <p:cBhvr>
                                        <p:cTn id="25" dur="1000"/>
                                        <p:tgtEl>
                                          <p:spTgt spid="14"/>
                                        </p:tgtEl>
                                        <p:attrNameLst>
                                          <p:attrName>style.rotation</p:attrName>
                                        </p:attrNameLst>
                                      </p:cBhvr>
                                      <p:tavLst>
                                        <p:tav tm="0">
                                          <p:val>
                                            <p:fltVal val="0"/>
                                          </p:val>
                                        </p:tav>
                                        <p:tav tm="100000">
                                          <p:val>
                                            <p:fltVal val="90"/>
                                          </p:val>
                                        </p:tav>
                                      </p:tavLst>
                                    </p:anim>
                                    <p:animEffect transition="out" filter="fade">
                                      <p:cBhvr>
                                        <p:cTn id="26" dur="1000"/>
                                        <p:tgtEl>
                                          <p:spTgt spid="14"/>
                                        </p:tgtEl>
                                      </p:cBhvr>
                                    </p:animEffect>
                                    <p:set>
                                      <p:cBhvr>
                                        <p:cTn id="27" dur="1" fill="hold">
                                          <p:stCondLst>
                                            <p:cond delay="999"/>
                                          </p:stCondLst>
                                        </p:cTn>
                                        <p:tgtEl>
                                          <p:spTgt spid="1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500"/>
                                        <p:tgtEl>
                                          <p:spTgt spid="4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48"/>
                                        </p:tgtEl>
                                      </p:cBhvr>
                                    </p:animEffect>
                                    <p:set>
                                      <p:cBhvr>
                                        <p:cTn id="41" dur="1" fill="hold">
                                          <p:stCondLst>
                                            <p:cond delay="499"/>
                                          </p:stCondLst>
                                        </p:cTn>
                                        <p:tgtEl>
                                          <p:spTgt spid="48"/>
                                        </p:tgtEl>
                                        <p:attrNameLst>
                                          <p:attrName>style.visibility</p:attrName>
                                        </p:attrNameLst>
                                      </p:cBhvr>
                                      <p:to>
                                        <p:strVal val="hidden"/>
                                      </p:to>
                                    </p:se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fade">
                                      <p:cBhvr>
                                        <p:cTn id="53" dur="500"/>
                                        <p:tgtEl>
                                          <p:spTgt spid="4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47"/>
                                        </p:tgtEl>
                                      </p:cBhvr>
                                    </p:animEffect>
                                    <p:set>
                                      <p:cBhvr>
                                        <p:cTn id="58" dur="1" fill="hold">
                                          <p:stCondLst>
                                            <p:cond delay="499"/>
                                          </p:stCondLst>
                                        </p:cTn>
                                        <p:tgtEl>
                                          <p:spTgt spid="47"/>
                                        </p:tgtEl>
                                        <p:attrNameLst>
                                          <p:attrName>style.visibility</p:attrName>
                                        </p:attrNameLst>
                                      </p:cBhvr>
                                      <p:to>
                                        <p:strVal val="hidden"/>
                                      </p:to>
                                    </p:se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500"/>
                                        <p:tgtEl>
                                          <p:spTgt spid="11"/>
                                        </p:tgtEl>
                                      </p:cBhvr>
                                    </p:animEffect>
                                  </p:childTnLst>
                                </p:cTn>
                              </p:par>
                            </p:childTnLst>
                          </p:cTn>
                        </p:par>
                        <p:par>
                          <p:cTn id="63" fill="hold">
                            <p:stCondLst>
                              <p:cond delay="1000"/>
                            </p:stCondLst>
                            <p:childTnLst>
                              <p:par>
                                <p:cTn id="64" presetID="10" presetClass="entr" presetSubtype="0" fill="hold" nodeType="after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500"/>
                                        <p:tgtEl>
                                          <p:spTgt spid="17"/>
                                        </p:tgtEl>
                                      </p:cBhvr>
                                    </p:animEffect>
                                  </p:childTnLst>
                                </p:cTn>
                              </p:par>
                            </p:childTnLst>
                          </p:cTn>
                        </p:par>
                        <p:par>
                          <p:cTn id="67" fill="hold">
                            <p:stCondLst>
                              <p:cond delay="1500"/>
                            </p:stCondLst>
                            <p:childTnLst>
                              <p:par>
                                <p:cTn id="68" presetID="10" presetClass="entr" presetSubtype="0" fill="hold" grpId="0" nodeType="after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500"/>
                                        <p:tgtEl>
                                          <p:spTgt spid="10"/>
                                        </p:tgtEl>
                                      </p:cBhvr>
                                    </p:animEffect>
                                  </p:childTnLst>
                                </p:cTn>
                              </p:par>
                            </p:childTnLst>
                          </p:cTn>
                        </p:par>
                        <p:par>
                          <p:cTn id="71" fill="hold">
                            <p:stCondLst>
                              <p:cond delay="2000"/>
                            </p:stCondLst>
                            <p:childTnLst>
                              <p:par>
                                <p:cTn id="72" presetID="10" presetClass="entr" presetSubtype="0" fill="hold" nodeType="after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500"/>
                                        <p:tgtEl>
                                          <p:spTgt spid="18"/>
                                        </p:tgtEl>
                                      </p:cBhvr>
                                    </p:animEffect>
                                  </p:childTnLst>
                                </p:cTn>
                              </p:par>
                            </p:childTnLst>
                          </p:cTn>
                        </p:par>
                        <p:par>
                          <p:cTn id="75" fill="hold">
                            <p:stCondLst>
                              <p:cond delay="2500"/>
                            </p:stCondLst>
                            <p:childTnLst>
                              <p:par>
                                <p:cTn id="76" presetID="10" presetClass="entr" presetSubtype="0" fill="hold" grpId="0" nodeType="after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fade">
                                      <p:cBhvr>
                                        <p:cTn id="78" dur="500"/>
                                        <p:tgtEl>
                                          <p:spTgt spid="9"/>
                                        </p:tgtEl>
                                      </p:cBhvr>
                                    </p:animEffect>
                                  </p:childTnLst>
                                </p:cTn>
                              </p:par>
                            </p:childTnLst>
                          </p:cTn>
                        </p:par>
                        <p:par>
                          <p:cTn id="79" fill="hold">
                            <p:stCondLst>
                              <p:cond delay="3000"/>
                            </p:stCondLst>
                            <p:childTnLst>
                              <p:par>
                                <p:cTn id="80" presetID="10" presetClass="entr" presetSubtype="0" fill="hold" nodeType="after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500"/>
                                        <p:tgtEl>
                                          <p:spTgt spid="19"/>
                                        </p:tgtEl>
                                      </p:cBhvr>
                                    </p:animEffect>
                                  </p:childTnLst>
                                </p:cTn>
                              </p:par>
                            </p:childTnLst>
                          </p:cTn>
                        </p:par>
                        <p:par>
                          <p:cTn id="83" fill="hold">
                            <p:stCondLst>
                              <p:cond delay="3500"/>
                            </p:stCondLst>
                            <p:childTnLst>
                              <p:par>
                                <p:cTn id="84" presetID="10" presetClass="entr" presetSubtype="0" fill="hold" grpId="0" nodeType="after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fade">
                                      <p:cBhvr>
                                        <p:cTn id="86" dur="500"/>
                                        <p:tgtEl>
                                          <p:spTgt spid="8"/>
                                        </p:tgtEl>
                                      </p:cBhvr>
                                    </p:animEffect>
                                  </p:childTnLst>
                                </p:cTn>
                              </p:par>
                            </p:childTnLst>
                          </p:cTn>
                        </p:par>
                        <p:par>
                          <p:cTn id="87" fill="hold">
                            <p:stCondLst>
                              <p:cond delay="4000"/>
                            </p:stCondLst>
                            <p:childTnLst>
                              <p:par>
                                <p:cTn id="88" presetID="10" presetClass="entr" presetSubtype="0" fill="hold" nodeType="after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fade">
                                      <p:cBhvr>
                                        <p:cTn id="90" dur="500"/>
                                        <p:tgtEl>
                                          <p:spTgt spid="20"/>
                                        </p:tgtEl>
                                      </p:cBhvr>
                                    </p:animEffect>
                                  </p:childTnLst>
                                </p:cTn>
                              </p:par>
                            </p:childTnLst>
                          </p:cTn>
                        </p:par>
                        <p:par>
                          <p:cTn id="91" fill="hold">
                            <p:stCondLst>
                              <p:cond delay="4500"/>
                            </p:stCondLst>
                            <p:childTnLst>
                              <p:par>
                                <p:cTn id="92" presetID="10" presetClass="entr" presetSubtype="0" fill="hold" grpId="0" nodeType="afterEffect">
                                  <p:stCondLst>
                                    <p:cond delay="0"/>
                                  </p:stCondLst>
                                  <p:childTnLst>
                                    <p:set>
                                      <p:cBhvr>
                                        <p:cTn id="93" dur="1" fill="hold">
                                          <p:stCondLst>
                                            <p:cond delay="0"/>
                                          </p:stCondLst>
                                        </p:cTn>
                                        <p:tgtEl>
                                          <p:spTgt spid="7"/>
                                        </p:tgtEl>
                                        <p:attrNameLst>
                                          <p:attrName>style.visibility</p:attrName>
                                        </p:attrNameLst>
                                      </p:cBhvr>
                                      <p:to>
                                        <p:strVal val="visible"/>
                                      </p:to>
                                    </p:set>
                                    <p:animEffect transition="in" filter="fade">
                                      <p:cBhvr>
                                        <p:cTn id="94" dur="500"/>
                                        <p:tgtEl>
                                          <p:spTgt spid="7"/>
                                        </p:tgtEl>
                                      </p:cBhvr>
                                    </p:animEffect>
                                  </p:childTnLst>
                                </p:cTn>
                              </p:par>
                            </p:childTnLst>
                          </p:cTn>
                        </p:par>
                        <p:par>
                          <p:cTn id="95" fill="hold">
                            <p:stCondLst>
                              <p:cond delay="5000"/>
                            </p:stCondLst>
                            <p:childTnLst>
                              <p:par>
                                <p:cTn id="96" presetID="10" presetClass="entr" presetSubtype="0" fill="hold" nodeType="afterEffect">
                                  <p:stCondLst>
                                    <p:cond delay="0"/>
                                  </p:stCondLst>
                                  <p:childTnLst>
                                    <p:set>
                                      <p:cBhvr>
                                        <p:cTn id="97" dur="1" fill="hold">
                                          <p:stCondLst>
                                            <p:cond delay="0"/>
                                          </p:stCondLst>
                                        </p:cTn>
                                        <p:tgtEl>
                                          <p:spTgt spid="21"/>
                                        </p:tgtEl>
                                        <p:attrNameLst>
                                          <p:attrName>style.visibility</p:attrName>
                                        </p:attrNameLst>
                                      </p:cBhvr>
                                      <p:to>
                                        <p:strVal val="visible"/>
                                      </p:to>
                                    </p:set>
                                    <p:animEffect transition="in" filter="fade">
                                      <p:cBhvr>
                                        <p:cTn id="98" dur="500"/>
                                        <p:tgtEl>
                                          <p:spTgt spid="21"/>
                                        </p:tgtEl>
                                      </p:cBhvr>
                                    </p:animEffect>
                                  </p:childTnLst>
                                </p:cTn>
                              </p:par>
                            </p:childTnLst>
                          </p:cTn>
                        </p:par>
                        <p:par>
                          <p:cTn id="99" fill="hold">
                            <p:stCondLst>
                              <p:cond delay="5500"/>
                            </p:stCondLst>
                            <p:childTnLst>
                              <p:par>
                                <p:cTn id="100" presetID="10" presetClass="entr" presetSubtype="0" fill="hold" grpId="0" nodeType="afterEffect">
                                  <p:stCondLst>
                                    <p:cond delay="0"/>
                                  </p:stCondLst>
                                  <p:childTnLst>
                                    <p:set>
                                      <p:cBhvr>
                                        <p:cTn id="101" dur="1" fill="hold">
                                          <p:stCondLst>
                                            <p:cond delay="0"/>
                                          </p:stCondLst>
                                        </p:cTn>
                                        <p:tgtEl>
                                          <p:spTgt spid="46"/>
                                        </p:tgtEl>
                                        <p:attrNameLst>
                                          <p:attrName>style.visibility</p:attrName>
                                        </p:attrNameLst>
                                      </p:cBhvr>
                                      <p:to>
                                        <p:strVal val="visible"/>
                                      </p:to>
                                    </p:set>
                                    <p:animEffect transition="in" filter="fade">
                                      <p:cBhvr>
                                        <p:cTn id="102" dur="500"/>
                                        <p:tgtEl>
                                          <p:spTgt spid="46"/>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46"/>
                                        </p:tgtEl>
                                      </p:cBhvr>
                                    </p:animEffect>
                                    <p:set>
                                      <p:cBhvr>
                                        <p:cTn id="107" dur="1" fill="hold">
                                          <p:stCondLst>
                                            <p:cond delay="499"/>
                                          </p:stCondLst>
                                        </p:cTn>
                                        <p:tgtEl>
                                          <p:spTgt spid="46"/>
                                        </p:tgtEl>
                                        <p:attrNameLst>
                                          <p:attrName>style.visibility</p:attrName>
                                        </p:attrNameLst>
                                      </p:cBhvr>
                                      <p:to>
                                        <p:strVal val="hidden"/>
                                      </p:to>
                                    </p:set>
                                  </p:childTnLst>
                                </p:cTn>
                              </p:par>
                            </p:childTnLst>
                          </p:cTn>
                        </p:par>
                        <p:par>
                          <p:cTn id="108" fill="hold">
                            <p:stCondLst>
                              <p:cond delay="500"/>
                            </p:stCondLst>
                            <p:childTnLst>
                              <p:par>
                                <p:cTn id="109" presetID="10" presetClass="entr" presetSubtype="0" fill="hold" grpId="0" nodeType="afterEffect">
                                  <p:stCondLst>
                                    <p:cond delay="0"/>
                                  </p:stCondLst>
                                  <p:childTnLst>
                                    <p:set>
                                      <p:cBhvr>
                                        <p:cTn id="110" dur="1" fill="hold">
                                          <p:stCondLst>
                                            <p:cond delay="0"/>
                                          </p:stCondLst>
                                        </p:cTn>
                                        <p:tgtEl>
                                          <p:spTgt spid="6"/>
                                        </p:tgtEl>
                                        <p:attrNameLst>
                                          <p:attrName>style.visibility</p:attrName>
                                        </p:attrNameLst>
                                      </p:cBhvr>
                                      <p:to>
                                        <p:strVal val="visible"/>
                                      </p:to>
                                    </p:set>
                                    <p:animEffect transition="in" filter="fade">
                                      <p:cBhvr>
                                        <p:cTn id="111" dur="500"/>
                                        <p:tgtEl>
                                          <p:spTgt spid="6"/>
                                        </p:tgtEl>
                                      </p:cBhvr>
                                    </p:animEffect>
                                  </p:childTnLst>
                                </p:cTn>
                              </p:par>
                            </p:childTnLst>
                          </p:cTn>
                        </p:par>
                        <p:par>
                          <p:cTn id="112" fill="hold">
                            <p:stCondLst>
                              <p:cond delay="1000"/>
                            </p:stCondLst>
                            <p:childTnLst>
                              <p:par>
                                <p:cTn id="113" presetID="10" presetClass="entr" presetSubtype="0" fill="hold" nodeType="afterEffect">
                                  <p:stCondLst>
                                    <p:cond delay="0"/>
                                  </p:stCondLst>
                                  <p:childTnLst>
                                    <p:set>
                                      <p:cBhvr>
                                        <p:cTn id="114" dur="1" fill="hold">
                                          <p:stCondLst>
                                            <p:cond delay="0"/>
                                          </p:stCondLst>
                                        </p:cTn>
                                        <p:tgtEl>
                                          <p:spTgt spid="22"/>
                                        </p:tgtEl>
                                        <p:attrNameLst>
                                          <p:attrName>style.visibility</p:attrName>
                                        </p:attrNameLst>
                                      </p:cBhvr>
                                      <p:to>
                                        <p:strVal val="visible"/>
                                      </p:to>
                                    </p:set>
                                    <p:animEffect transition="in" filter="fade">
                                      <p:cBhvr>
                                        <p:cTn id="115" dur="500"/>
                                        <p:tgtEl>
                                          <p:spTgt spid="22"/>
                                        </p:tgtEl>
                                      </p:cBhvr>
                                    </p:animEffect>
                                  </p:childTnLst>
                                </p:cTn>
                              </p:par>
                            </p:childTnLst>
                          </p:cTn>
                        </p:par>
                        <p:par>
                          <p:cTn id="116" fill="hold">
                            <p:stCondLst>
                              <p:cond delay="1500"/>
                            </p:stCondLst>
                            <p:childTnLst>
                              <p:par>
                                <p:cTn id="117" presetID="10" presetClass="entr" presetSubtype="0" fill="hold" grpId="0" nodeType="afterEffect">
                                  <p:stCondLst>
                                    <p:cond delay="0"/>
                                  </p:stCondLst>
                                  <p:childTnLst>
                                    <p:set>
                                      <p:cBhvr>
                                        <p:cTn id="118" dur="1" fill="hold">
                                          <p:stCondLst>
                                            <p:cond delay="0"/>
                                          </p:stCondLst>
                                        </p:cTn>
                                        <p:tgtEl>
                                          <p:spTgt spid="45"/>
                                        </p:tgtEl>
                                        <p:attrNameLst>
                                          <p:attrName>style.visibility</p:attrName>
                                        </p:attrNameLst>
                                      </p:cBhvr>
                                      <p:to>
                                        <p:strVal val="visible"/>
                                      </p:to>
                                    </p:set>
                                    <p:animEffect transition="in" filter="fade">
                                      <p:cBhvr>
                                        <p:cTn id="119" dur="500"/>
                                        <p:tgtEl>
                                          <p:spTgt spid="45"/>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grpId="1" nodeType="clickEffect">
                                  <p:stCondLst>
                                    <p:cond delay="0"/>
                                  </p:stCondLst>
                                  <p:childTnLst>
                                    <p:animEffect transition="out" filter="fade">
                                      <p:cBhvr>
                                        <p:cTn id="123" dur="500"/>
                                        <p:tgtEl>
                                          <p:spTgt spid="45"/>
                                        </p:tgtEl>
                                      </p:cBhvr>
                                    </p:animEffect>
                                    <p:set>
                                      <p:cBhvr>
                                        <p:cTn id="124" dur="1" fill="hold">
                                          <p:stCondLst>
                                            <p:cond delay="499"/>
                                          </p:stCondLst>
                                        </p:cTn>
                                        <p:tgtEl>
                                          <p:spTgt spid="45"/>
                                        </p:tgtEl>
                                        <p:attrNameLst>
                                          <p:attrName>style.visibility</p:attrName>
                                        </p:attrNameLst>
                                      </p:cBhvr>
                                      <p:to>
                                        <p:strVal val="hidden"/>
                                      </p:to>
                                    </p:set>
                                  </p:childTnLst>
                                </p:cTn>
                              </p:par>
                            </p:childTnLst>
                          </p:cTn>
                        </p:par>
                        <p:par>
                          <p:cTn id="125" fill="hold">
                            <p:stCondLst>
                              <p:cond delay="500"/>
                            </p:stCondLst>
                            <p:childTnLst>
                              <p:par>
                                <p:cTn id="126" presetID="10" presetClass="entr" presetSubtype="0" fill="hold" grpId="0" nodeType="afterEffect">
                                  <p:stCondLst>
                                    <p:cond delay="0"/>
                                  </p:stCondLst>
                                  <p:childTnLst>
                                    <p:set>
                                      <p:cBhvr>
                                        <p:cTn id="127" dur="1" fill="hold">
                                          <p:stCondLst>
                                            <p:cond delay="0"/>
                                          </p:stCondLst>
                                        </p:cTn>
                                        <p:tgtEl>
                                          <p:spTgt spid="13"/>
                                        </p:tgtEl>
                                        <p:attrNameLst>
                                          <p:attrName>style.visibility</p:attrName>
                                        </p:attrNameLst>
                                      </p:cBhvr>
                                      <p:to>
                                        <p:strVal val="visible"/>
                                      </p:to>
                                    </p:set>
                                    <p:animEffect transition="in" filter="fade">
                                      <p:cBhvr>
                                        <p:cTn id="1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45" grpId="0"/>
      <p:bldP spid="45" grpId="1"/>
      <p:bldP spid="46" grpId="0"/>
      <p:bldP spid="46" grpId="1"/>
      <p:bldP spid="47" grpId="0"/>
      <p:bldP spid="47" grpId="1"/>
      <p:bldP spid="48" grpId="0"/>
      <p:bldP spid="48" grpId="1"/>
      <p:bldP spid="14" grpId="0" animBg="1"/>
      <p:bldP spid="14"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FBA858-B82C-DD48-A9FF-4124AD95465D}"/>
              </a:ext>
            </a:extLst>
          </p:cNvPr>
          <p:cNvSpPr>
            <a:spLocks noGrp="1"/>
          </p:cNvSpPr>
          <p:nvPr>
            <p:ph sz="quarter" idx="11"/>
          </p:nvPr>
        </p:nvSpPr>
        <p:spPr/>
        <p:txBody>
          <a:bodyPr/>
          <a:lstStyle/>
          <a:p>
            <a:r>
              <a:rPr lang="en-US"/>
              <a:t>How is a “large” language model different?</a:t>
            </a:r>
          </a:p>
          <a:p>
            <a:pPr lvl="1"/>
            <a:r>
              <a:rPr lang="en-US"/>
              <a:t>Ingest a much </a:t>
            </a:r>
            <a:r>
              <a:rPr lang="en-US" err="1"/>
              <a:t>MUCH</a:t>
            </a:r>
            <a:r>
              <a:rPr lang="en-US"/>
              <a:t> larger body of text inputs</a:t>
            </a:r>
          </a:p>
          <a:p>
            <a:pPr lvl="1"/>
            <a:r>
              <a:rPr lang="en-US"/>
              <a:t>Keep track of frequencies of multiple word relationships</a:t>
            </a:r>
          </a:p>
          <a:p>
            <a:pPr lvl="1"/>
            <a:r>
              <a:rPr lang="en-US"/>
              <a:t>Essentially use the entire conversation’s history as context to predict the next word</a:t>
            </a:r>
          </a:p>
          <a:p>
            <a:pPr lvl="1"/>
            <a:endParaRPr lang="en-US"/>
          </a:p>
          <a:p>
            <a:pPr lvl="1"/>
            <a:endParaRPr lang="en-US"/>
          </a:p>
          <a:p>
            <a:pPr lvl="1"/>
            <a:endParaRPr lang="en-US"/>
          </a:p>
          <a:p>
            <a:pPr lvl="1"/>
            <a:endParaRPr lang="en-US"/>
          </a:p>
          <a:p>
            <a:pPr lvl="1"/>
            <a:endParaRPr lang="en-US"/>
          </a:p>
          <a:p>
            <a:pPr lvl="1"/>
            <a:r>
              <a:rPr lang="en-US"/>
              <a:t>Enormous search space </a:t>
            </a:r>
            <a:r>
              <a:rPr lang="en-US">
                <a:sym typeface="Wingdings" panose="05000000000000000000" pitchFamily="2" charset="2"/>
              </a:rPr>
              <a:t> massive amounts of training data required</a:t>
            </a:r>
          </a:p>
          <a:p>
            <a:pPr lvl="1"/>
            <a:r>
              <a:rPr lang="en-US">
                <a:sym typeface="Wingdings" panose="05000000000000000000" pitchFamily="2" charset="2"/>
              </a:rPr>
              <a:t>Enormous and complex input space  massive amounts of computation necessary during language generation</a:t>
            </a:r>
            <a:endParaRPr lang="en-US"/>
          </a:p>
        </p:txBody>
      </p:sp>
      <p:sp>
        <p:nvSpPr>
          <p:cNvPr id="19" name="Oval 18">
            <a:extLst>
              <a:ext uri="{FF2B5EF4-FFF2-40B4-BE49-F238E27FC236}">
                <a16:creationId xmlns:a16="http://schemas.microsoft.com/office/drawing/2014/main" id="{7144641F-4439-0213-3D20-69DCA58036FB}"/>
              </a:ext>
            </a:extLst>
          </p:cNvPr>
          <p:cNvSpPr/>
          <p:nvPr/>
        </p:nvSpPr>
        <p:spPr bwMode="auto">
          <a:xfrm>
            <a:off x="5319143" y="3667335"/>
            <a:ext cx="1222188" cy="562630"/>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ahoma" charset="0"/>
              </a:rPr>
              <a:t>jumps</a:t>
            </a:r>
          </a:p>
        </p:txBody>
      </p:sp>
      <p:sp>
        <p:nvSpPr>
          <p:cNvPr id="20" name="Oval 19">
            <a:extLst>
              <a:ext uri="{FF2B5EF4-FFF2-40B4-BE49-F238E27FC236}">
                <a16:creationId xmlns:a16="http://schemas.microsoft.com/office/drawing/2014/main" id="{427BC5D3-4417-87C3-E772-D30F33095199}"/>
              </a:ext>
            </a:extLst>
          </p:cNvPr>
          <p:cNvSpPr/>
          <p:nvPr/>
        </p:nvSpPr>
        <p:spPr bwMode="auto">
          <a:xfrm>
            <a:off x="4424925" y="3677704"/>
            <a:ext cx="742149" cy="562630"/>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ahoma" charset="0"/>
              </a:rPr>
              <a:t>fox</a:t>
            </a:r>
          </a:p>
        </p:txBody>
      </p:sp>
      <p:sp>
        <p:nvSpPr>
          <p:cNvPr id="42" name="TextBox 41">
            <a:extLst>
              <a:ext uri="{FF2B5EF4-FFF2-40B4-BE49-F238E27FC236}">
                <a16:creationId xmlns:a16="http://schemas.microsoft.com/office/drawing/2014/main" id="{43E57C92-1811-FFAE-3156-F681B3A8942B}"/>
              </a:ext>
            </a:extLst>
          </p:cNvPr>
          <p:cNvSpPr txBox="1"/>
          <p:nvPr/>
        </p:nvSpPr>
        <p:spPr>
          <a:xfrm>
            <a:off x="3432724" y="3598291"/>
            <a:ext cx="428322" cy="707886"/>
          </a:xfrm>
          <a:prstGeom prst="rect">
            <a:avLst/>
          </a:prstGeom>
          <a:noFill/>
        </p:spPr>
        <p:txBody>
          <a:bodyPr wrap="none" rtlCol="0">
            <a:spAutoFit/>
          </a:bodyPr>
          <a:lstStyle/>
          <a:p>
            <a:r>
              <a:rPr lang="en-US" sz="4000"/>
              <a:t>?</a:t>
            </a:r>
          </a:p>
        </p:txBody>
      </p:sp>
      <p:sp>
        <p:nvSpPr>
          <p:cNvPr id="43" name="TextBox 42">
            <a:extLst>
              <a:ext uri="{FF2B5EF4-FFF2-40B4-BE49-F238E27FC236}">
                <a16:creationId xmlns:a16="http://schemas.microsoft.com/office/drawing/2014/main" id="{1E9FF45B-55A0-A914-ADEC-90467B1485D2}"/>
              </a:ext>
            </a:extLst>
          </p:cNvPr>
          <p:cNvSpPr txBox="1"/>
          <p:nvPr/>
        </p:nvSpPr>
        <p:spPr>
          <a:xfrm>
            <a:off x="4577690" y="3605076"/>
            <a:ext cx="428322" cy="707886"/>
          </a:xfrm>
          <a:prstGeom prst="rect">
            <a:avLst/>
          </a:prstGeom>
          <a:noFill/>
        </p:spPr>
        <p:txBody>
          <a:bodyPr wrap="none" rtlCol="0">
            <a:spAutoFit/>
          </a:bodyPr>
          <a:lstStyle/>
          <a:p>
            <a:r>
              <a:rPr lang="en-US" sz="4000"/>
              <a:t>?</a:t>
            </a:r>
          </a:p>
        </p:txBody>
      </p:sp>
      <p:sp>
        <p:nvSpPr>
          <p:cNvPr id="32" name="TextBox 31">
            <a:extLst>
              <a:ext uri="{FF2B5EF4-FFF2-40B4-BE49-F238E27FC236}">
                <a16:creationId xmlns:a16="http://schemas.microsoft.com/office/drawing/2014/main" id="{F9A95B2A-3540-2690-D9A3-6C01A4CA7A07}"/>
              </a:ext>
            </a:extLst>
          </p:cNvPr>
          <p:cNvSpPr txBox="1"/>
          <p:nvPr/>
        </p:nvSpPr>
        <p:spPr>
          <a:xfrm>
            <a:off x="2116926" y="3605076"/>
            <a:ext cx="428322" cy="707886"/>
          </a:xfrm>
          <a:prstGeom prst="rect">
            <a:avLst/>
          </a:prstGeom>
          <a:noFill/>
        </p:spPr>
        <p:txBody>
          <a:bodyPr wrap="none" rtlCol="0">
            <a:spAutoFit/>
          </a:bodyPr>
          <a:lstStyle/>
          <a:p>
            <a:r>
              <a:rPr lang="en-US" sz="4000"/>
              <a:t>?</a:t>
            </a:r>
          </a:p>
        </p:txBody>
      </p:sp>
      <p:sp>
        <p:nvSpPr>
          <p:cNvPr id="2" name="Title 1">
            <a:extLst>
              <a:ext uri="{FF2B5EF4-FFF2-40B4-BE49-F238E27FC236}">
                <a16:creationId xmlns:a16="http://schemas.microsoft.com/office/drawing/2014/main" id="{8B3EA90B-56C3-6B16-A41C-6F48A593E774}"/>
              </a:ext>
            </a:extLst>
          </p:cNvPr>
          <p:cNvSpPr>
            <a:spLocks noGrp="1"/>
          </p:cNvSpPr>
          <p:nvPr>
            <p:ph type="title"/>
          </p:nvPr>
        </p:nvSpPr>
        <p:spPr/>
        <p:txBody>
          <a:bodyPr/>
          <a:lstStyle/>
          <a:p>
            <a:r>
              <a:rPr lang="en-US"/>
              <a:t>Context in Large Language Models</a:t>
            </a:r>
          </a:p>
        </p:txBody>
      </p:sp>
      <p:sp>
        <p:nvSpPr>
          <p:cNvPr id="4" name="Slide Number Placeholder 3">
            <a:extLst>
              <a:ext uri="{FF2B5EF4-FFF2-40B4-BE49-F238E27FC236}">
                <a16:creationId xmlns:a16="http://schemas.microsoft.com/office/drawing/2014/main" id="{A072A2B9-56E1-C8A8-C0EC-198AE3F840F5}"/>
              </a:ext>
            </a:extLst>
          </p:cNvPr>
          <p:cNvSpPr>
            <a:spLocks noGrp="1"/>
          </p:cNvSpPr>
          <p:nvPr>
            <p:ph type="sldNum" sz="quarter" idx="10"/>
          </p:nvPr>
        </p:nvSpPr>
        <p:spPr/>
        <p:txBody>
          <a:bodyPr/>
          <a:lstStyle/>
          <a:p>
            <a:pPr>
              <a:defRPr/>
            </a:pPr>
            <a:fld id="{D68E8870-17DE-45C4-A8DD-7644B2422933}" type="slidenum">
              <a:rPr lang="en-US" smtClean="0"/>
              <a:pPr>
                <a:defRPr/>
              </a:pPr>
              <a:t>37</a:t>
            </a:fld>
            <a:endParaRPr lang="en-US"/>
          </a:p>
        </p:txBody>
      </p:sp>
      <p:sp>
        <p:nvSpPr>
          <p:cNvPr id="15" name="Oval 14">
            <a:extLst>
              <a:ext uri="{FF2B5EF4-FFF2-40B4-BE49-F238E27FC236}">
                <a16:creationId xmlns:a16="http://schemas.microsoft.com/office/drawing/2014/main" id="{AF3964FE-D22D-944C-4BA4-164DF0C30549}"/>
              </a:ext>
            </a:extLst>
          </p:cNvPr>
          <p:cNvSpPr/>
          <p:nvPr/>
        </p:nvSpPr>
        <p:spPr bwMode="auto">
          <a:xfrm>
            <a:off x="851017" y="3667335"/>
            <a:ext cx="771363" cy="562630"/>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ahoma" charset="0"/>
              </a:rPr>
              <a:t>the</a:t>
            </a:r>
          </a:p>
        </p:txBody>
      </p:sp>
      <p:sp>
        <p:nvSpPr>
          <p:cNvPr id="16" name="Oval 15">
            <a:extLst>
              <a:ext uri="{FF2B5EF4-FFF2-40B4-BE49-F238E27FC236}">
                <a16:creationId xmlns:a16="http://schemas.microsoft.com/office/drawing/2014/main" id="{7C1DA834-89D8-C3E7-8627-308660FEE5F7}"/>
              </a:ext>
            </a:extLst>
          </p:cNvPr>
          <p:cNvSpPr/>
          <p:nvPr/>
        </p:nvSpPr>
        <p:spPr bwMode="auto">
          <a:xfrm>
            <a:off x="8729019" y="3677704"/>
            <a:ext cx="872798" cy="562630"/>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ahoma" charset="0"/>
              </a:rPr>
              <a:t>lazy</a:t>
            </a:r>
          </a:p>
        </p:txBody>
      </p:sp>
      <p:sp>
        <p:nvSpPr>
          <p:cNvPr id="17" name="Oval 16">
            <a:extLst>
              <a:ext uri="{FF2B5EF4-FFF2-40B4-BE49-F238E27FC236}">
                <a16:creationId xmlns:a16="http://schemas.microsoft.com/office/drawing/2014/main" id="{086899E1-AA3C-2DE1-CBA0-7B275FBD1DF6}"/>
              </a:ext>
            </a:extLst>
          </p:cNvPr>
          <p:cNvSpPr/>
          <p:nvPr/>
        </p:nvSpPr>
        <p:spPr bwMode="auto">
          <a:xfrm>
            <a:off x="7802577" y="3677704"/>
            <a:ext cx="771363" cy="562630"/>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ahoma" charset="0"/>
              </a:rPr>
              <a:t>the</a:t>
            </a:r>
          </a:p>
        </p:txBody>
      </p:sp>
      <p:sp>
        <p:nvSpPr>
          <p:cNvPr id="18" name="Oval 17">
            <a:extLst>
              <a:ext uri="{FF2B5EF4-FFF2-40B4-BE49-F238E27FC236}">
                <a16:creationId xmlns:a16="http://schemas.microsoft.com/office/drawing/2014/main" id="{000EC709-1660-E3AB-BEDB-7C01A15C021B}"/>
              </a:ext>
            </a:extLst>
          </p:cNvPr>
          <p:cNvSpPr/>
          <p:nvPr/>
        </p:nvSpPr>
        <p:spPr bwMode="auto">
          <a:xfrm>
            <a:off x="6690580" y="3677704"/>
            <a:ext cx="951332" cy="562630"/>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ahoma" charset="0"/>
              </a:rPr>
              <a:t>over</a:t>
            </a:r>
          </a:p>
        </p:txBody>
      </p:sp>
      <p:sp>
        <p:nvSpPr>
          <p:cNvPr id="21" name="Oval 20">
            <a:extLst>
              <a:ext uri="{FF2B5EF4-FFF2-40B4-BE49-F238E27FC236}">
                <a16:creationId xmlns:a16="http://schemas.microsoft.com/office/drawing/2014/main" id="{34CC93EB-3B59-5D98-B545-747F0BDA6612}"/>
              </a:ext>
            </a:extLst>
          </p:cNvPr>
          <p:cNvSpPr/>
          <p:nvPr/>
        </p:nvSpPr>
        <p:spPr bwMode="auto">
          <a:xfrm>
            <a:off x="3020914" y="3667335"/>
            <a:ext cx="1251942" cy="562630"/>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ahoma" charset="0"/>
              </a:rPr>
              <a:t>brown</a:t>
            </a:r>
          </a:p>
        </p:txBody>
      </p:sp>
      <p:sp>
        <p:nvSpPr>
          <p:cNvPr id="22" name="Oval 21">
            <a:extLst>
              <a:ext uri="{FF2B5EF4-FFF2-40B4-BE49-F238E27FC236}">
                <a16:creationId xmlns:a16="http://schemas.microsoft.com/office/drawing/2014/main" id="{61734819-42CD-27C6-AA90-89732EBA7426}"/>
              </a:ext>
            </a:extLst>
          </p:cNvPr>
          <p:cNvSpPr/>
          <p:nvPr/>
        </p:nvSpPr>
        <p:spPr bwMode="auto">
          <a:xfrm>
            <a:off x="1779651" y="3667335"/>
            <a:ext cx="1089194" cy="562630"/>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ahoma" charset="0"/>
              </a:rPr>
              <a:t>quick</a:t>
            </a:r>
          </a:p>
        </p:txBody>
      </p:sp>
      <p:sp>
        <p:nvSpPr>
          <p:cNvPr id="23" name="Oval 22">
            <a:extLst>
              <a:ext uri="{FF2B5EF4-FFF2-40B4-BE49-F238E27FC236}">
                <a16:creationId xmlns:a16="http://schemas.microsoft.com/office/drawing/2014/main" id="{51325DAE-76A7-84BD-77C5-DB292F0DDC4F}"/>
              </a:ext>
            </a:extLst>
          </p:cNvPr>
          <p:cNvSpPr/>
          <p:nvPr/>
        </p:nvSpPr>
        <p:spPr bwMode="auto">
          <a:xfrm>
            <a:off x="9756896" y="3660984"/>
            <a:ext cx="852511" cy="562630"/>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ahoma" charset="0"/>
              </a:rPr>
              <a:t>dog</a:t>
            </a:r>
          </a:p>
        </p:txBody>
      </p:sp>
      <p:cxnSp>
        <p:nvCxnSpPr>
          <p:cNvPr id="24" name="Straight Arrow Connector 23">
            <a:extLst>
              <a:ext uri="{FF2B5EF4-FFF2-40B4-BE49-F238E27FC236}">
                <a16:creationId xmlns:a16="http://schemas.microsoft.com/office/drawing/2014/main" id="{EA7E61B8-1603-24A4-2E01-0C2A14EF8042}"/>
              </a:ext>
            </a:extLst>
          </p:cNvPr>
          <p:cNvCxnSpPr>
            <a:stCxn id="15" idx="6"/>
            <a:endCxn id="22" idx="2"/>
          </p:cNvCxnSpPr>
          <p:nvPr/>
        </p:nvCxnSpPr>
        <p:spPr bwMode="auto">
          <a:xfrm>
            <a:off x="1622380" y="3948650"/>
            <a:ext cx="157271" cy="0"/>
          </a:xfrm>
          <a:prstGeom prst="straightConnector1">
            <a:avLst/>
          </a:prstGeom>
          <a:solidFill>
            <a:schemeClr val="accent1"/>
          </a:solidFill>
          <a:ln w="38100" cap="flat" cmpd="sng" algn="ctr">
            <a:solidFill>
              <a:schemeClr val="tx1"/>
            </a:solidFill>
            <a:prstDash val="solid"/>
            <a:miter lim="800000"/>
            <a:headEnd type="none" w="med" len="med"/>
            <a:tailEnd type="triangle"/>
          </a:ln>
          <a:effectLst/>
        </p:spPr>
      </p:cxnSp>
      <p:cxnSp>
        <p:nvCxnSpPr>
          <p:cNvPr id="25" name="Straight Arrow Connector 24">
            <a:extLst>
              <a:ext uri="{FF2B5EF4-FFF2-40B4-BE49-F238E27FC236}">
                <a16:creationId xmlns:a16="http://schemas.microsoft.com/office/drawing/2014/main" id="{45A79F0D-8A6F-8C83-036E-7ABCB4A68425}"/>
              </a:ext>
            </a:extLst>
          </p:cNvPr>
          <p:cNvCxnSpPr>
            <a:cxnSpLocks/>
            <a:stCxn id="22" idx="6"/>
            <a:endCxn id="21" idx="2"/>
          </p:cNvCxnSpPr>
          <p:nvPr/>
        </p:nvCxnSpPr>
        <p:spPr bwMode="auto">
          <a:xfrm>
            <a:off x="2868845" y="3948650"/>
            <a:ext cx="152069" cy="0"/>
          </a:xfrm>
          <a:prstGeom prst="straightConnector1">
            <a:avLst/>
          </a:prstGeom>
          <a:solidFill>
            <a:schemeClr val="accent1"/>
          </a:solidFill>
          <a:ln w="38100" cap="flat" cmpd="sng" algn="ctr">
            <a:solidFill>
              <a:schemeClr val="tx1"/>
            </a:solidFill>
            <a:prstDash val="solid"/>
            <a:miter lim="800000"/>
            <a:headEnd type="none" w="med" len="med"/>
            <a:tailEnd type="triangle"/>
          </a:ln>
          <a:effectLst/>
        </p:spPr>
      </p:cxnSp>
      <p:cxnSp>
        <p:nvCxnSpPr>
          <p:cNvPr id="26" name="Straight Arrow Connector 25">
            <a:extLst>
              <a:ext uri="{FF2B5EF4-FFF2-40B4-BE49-F238E27FC236}">
                <a16:creationId xmlns:a16="http://schemas.microsoft.com/office/drawing/2014/main" id="{96194598-4AE8-354B-8794-7505824D79BE}"/>
              </a:ext>
            </a:extLst>
          </p:cNvPr>
          <p:cNvCxnSpPr>
            <a:cxnSpLocks/>
            <a:stCxn id="21" idx="6"/>
            <a:endCxn id="20" idx="2"/>
          </p:cNvCxnSpPr>
          <p:nvPr/>
        </p:nvCxnSpPr>
        <p:spPr bwMode="auto">
          <a:xfrm>
            <a:off x="4272856" y="3948650"/>
            <a:ext cx="152069" cy="10369"/>
          </a:xfrm>
          <a:prstGeom prst="straightConnector1">
            <a:avLst/>
          </a:prstGeom>
          <a:solidFill>
            <a:schemeClr val="accent1"/>
          </a:solidFill>
          <a:ln w="38100" cap="flat" cmpd="sng" algn="ctr">
            <a:solidFill>
              <a:schemeClr val="tx1"/>
            </a:solidFill>
            <a:prstDash val="solid"/>
            <a:miter lim="800000"/>
            <a:headEnd type="none" w="med" len="med"/>
            <a:tailEnd type="triangle"/>
          </a:ln>
          <a:effectLst/>
        </p:spPr>
      </p:cxnSp>
      <p:cxnSp>
        <p:nvCxnSpPr>
          <p:cNvPr id="27" name="Straight Arrow Connector 26">
            <a:extLst>
              <a:ext uri="{FF2B5EF4-FFF2-40B4-BE49-F238E27FC236}">
                <a16:creationId xmlns:a16="http://schemas.microsoft.com/office/drawing/2014/main" id="{07E7830B-609A-0C5F-B498-A07B88FA65BA}"/>
              </a:ext>
            </a:extLst>
          </p:cNvPr>
          <p:cNvCxnSpPr>
            <a:cxnSpLocks/>
            <a:stCxn id="20" idx="6"/>
            <a:endCxn id="19" idx="2"/>
          </p:cNvCxnSpPr>
          <p:nvPr/>
        </p:nvCxnSpPr>
        <p:spPr bwMode="auto">
          <a:xfrm flipV="1">
            <a:off x="5167074" y="3948650"/>
            <a:ext cx="152069" cy="10369"/>
          </a:xfrm>
          <a:prstGeom prst="straightConnector1">
            <a:avLst/>
          </a:prstGeom>
          <a:solidFill>
            <a:schemeClr val="accent1"/>
          </a:solidFill>
          <a:ln w="38100" cap="flat" cmpd="sng" algn="ctr">
            <a:solidFill>
              <a:schemeClr val="tx1"/>
            </a:solidFill>
            <a:prstDash val="solid"/>
            <a:miter lim="800000"/>
            <a:headEnd type="none" w="med" len="med"/>
            <a:tailEnd type="triangle"/>
          </a:ln>
          <a:effectLst/>
        </p:spPr>
      </p:cxnSp>
      <p:cxnSp>
        <p:nvCxnSpPr>
          <p:cNvPr id="35" name="Connector: Curved 34">
            <a:extLst>
              <a:ext uri="{FF2B5EF4-FFF2-40B4-BE49-F238E27FC236}">
                <a16:creationId xmlns:a16="http://schemas.microsoft.com/office/drawing/2014/main" id="{ABD99D44-D1E7-0847-A031-64EEFE363B45}"/>
              </a:ext>
            </a:extLst>
          </p:cNvPr>
          <p:cNvCxnSpPr>
            <a:stCxn id="15" idx="7"/>
            <a:endCxn id="21" idx="1"/>
          </p:cNvCxnSpPr>
          <p:nvPr/>
        </p:nvCxnSpPr>
        <p:spPr bwMode="auto">
          <a:xfrm rot="5400000" flipH="1" flipV="1">
            <a:off x="2356837" y="2902310"/>
            <a:ext cx="12700" cy="1694840"/>
          </a:xfrm>
          <a:prstGeom prst="curvedConnector3">
            <a:avLst>
              <a:gd name="adj1" fmla="val 2448780"/>
            </a:avLst>
          </a:prstGeom>
          <a:solidFill>
            <a:schemeClr val="accent1"/>
          </a:solidFill>
          <a:ln w="9525" cap="flat" cmpd="sng" algn="ctr">
            <a:solidFill>
              <a:schemeClr val="tx1"/>
            </a:solidFill>
            <a:prstDash val="solid"/>
            <a:miter lim="800000"/>
            <a:headEnd type="none" w="med" len="med"/>
            <a:tailEnd type="triangle"/>
          </a:ln>
          <a:effectLst/>
        </p:spPr>
      </p:cxnSp>
      <p:cxnSp>
        <p:nvCxnSpPr>
          <p:cNvPr id="36" name="Connector: Curved 35">
            <a:extLst>
              <a:ext uri="{FF2B5EF4-FFF2-40B4-BE49-F238E27FC236}">
                <a16:creationId xmlns:a16="http://schemas.microsoft.com/office/drawing/2014/main" id="{B6835AD6-C4CA-B85E-188A-D22AD37BA2B7}"/>
              </a:ext>
            </a:extLst>
          </p:cNvPr>
          <p:cNvCxnSpPr>
            <a:cxnSpLocks/>
            <a:stCxn id="15" idx="5"/>
            <a:endCxn id="21" idx="3"/>
          </p:cNvCxnSpPr>
          <p:nvPr/>
        </p:nvCxnSpPr>
        <p:spPr bwMode="auto">
          <a:xfrm rot="16200000" flipH="1">
            <a:off x="2356837" y="3300150"/>
            <a:ext cx="12700" cy="1694840"/>
          </a:xfrm>
          <a:prstGeom prst="curvedConnector3">
            <a:avLst>
              <a:gd name="adj1" fmla="val 2448780"/>
            </a:avLst>
          </a:prstGeom>
          <a:solidFill>
            <a:schemeClr val="accent1"/>
          </a:solidFill>
          <a:ln w="9525" cap="flat" cmpd="sng" algn="ctr">
            <a:solidFill>
              <a:schemeClr val="tx1"/>
            </a:solidFill>
            <a:prstDash val="solid"/>
            <a:miter lim="800000"/>
            <a:headEnd type="none" w="med" len="med"/>
            <a:tailEnd type="triangle"/>
          </a:ln>
          <a:effectLst/>
        </p:spPr>
      </p:cxnSp>
      <p:cxnSp>
        <p:nvCxnSpPr>
          <p:cNvPr id="39" name="Connector: Curved 38">
            <a:extLst>
              <a:ext uri="{FF2B5EF4-FFF2-40B4-BE49-F238E27FC236}">
                <a16:creationId xmlns:a16="http://schemas.microsoft.com/office/drawing/2014/main" id="{87DED5E5-237E-BDEA-4684-90E55A31435A}"/>
              </a:ext>
            </a:extLst>
          </p:cNvPr>
          <p:cNvCxnSpPr>
            <a:cxnSpLocks/>
            <a:stCxn id="22" idx="5"/>
            <a:endCxn id="21" idx="3"/>
          </p:cNvCxnSpPr>
          <p:nvPr/>
        </p:nvCxnSpPr>
        <p:spPr bwMode="auto">
          <a:xfrm rot="16200000" flipH="1">
            <a:off x="2956796" y="3900109"/>
            <a:ext cx="12700" cy="494921"/>
          </a:xfrm>
          <a:prstGeom prst="curvedConnector3">
            <a:avLst>
              <a:gd name="adj1" fmla="val 2448780"/>
            </a:avLst>
          </a:prstGeom>
          <a:solidFill>
            <a:schemeClr val="accent1"/>
          </a:solidFill>
          <a:ln w="9525" cap="flat" cmpd="sng" algn="ctr">
            <a:solidFill>
              <a:schemeClr val="tx1"/>
            </a:solidFill>
            <a:prstDash val="solid"/>
            <a:miter lim="800000"/>
            <a:headEnd type="none" w="med" len="med"/>
            <a:tailEnd type="triangle"/>
          </a:ln>
          <a:effectLst/>
        </p:spPr>
      </p:cxnSp>
      <p:cxnSp>
        <p:nvCxnSpPr>
          <p:cNvPr id="45" name="Connector: Curved 44">
            <a:extLst>
              <a:ext uri="{FF2B5EF4-FFF2-40B4-BE49-F238E27FC236}">
                <a16:creationId xmlns:a16="http://schemas.microsoft.com/office/drawing/2014/main" id="{C592490A-BDBB-2D4A-02D2-50E1E7113C95}"/>
              </a:ext>
            </a:extLst>
          </p:cNvPr>
          <p:cNvCxnSpPr>
            <a:cxnSpLocks/>
            <a:stCxn id="21" idx="7"/>
            <a:endCxn id="20" idx="1"/>
          </p:cNvCxnSpPr>
          <p:nvPr/>
        </p:nvCxnSpPr>
        <p:spPr bwMode="auto">
          <a:xfrm rot="16200000" flipH="1">
            <a:off x="4306376" y="3532866"/>
            <a:ext cx="10369" cy="444097"/>
          </a:xfrm>
          <a:prstGeom prst="curvedConnector3">
            <a:avLst>
              <a:gd name="adj1" fmla="val -2999277"/>
            </a:avLst>
          </a:prstGeom>
          <a:solidFill>
            <a:schemeClr val="accent1"/>
          </a:solidFill>
          <a:ln w="9525" cap="flat" cmpd="sng" algn="ctr">
            <a:solidFill>
              <a:schemeClr val="tx1"/>
            </a:solidFill>
            <a:prstDash val="solid"/>
            <a:miter lim="800000"/>
            <a:headEnd type="none" w="med" len="med"/>
            <a:tailEnd type="triangle"/>
          </a:ln>
          <a:effectLst/>
        </p:spPr>
      </p:cxnSp>
      <p:cxnSp>
        <p:nvCxnSpPr>
          <p:cNvPr id="48" name="Connector: Curved 47">
            <a:extLst>
              <a:ext uri="{FF2B5EF4-FFF2-40B4-BE49-F238E27FC236}">
                <a16:creationId xmlns:a16="http://schemas.microsoft.com/office/drawing/2014/main" id="{543D9A03-859F-826F-2E39-5858CE79E289}"/>
              </a:ext>
            </a:extLst>
          </p:cNvPr>
          <p:cNvCxnSpPr>
            <a:cxnSpLocks/>
          </p:cNvCxnSpPr>
          <p:nvPr/>
        </p:nvCxnSpPr>
        <p:spPr bwMode="auto">
          <a:xfrm rot="16200000" flipH="1">
            <a:off x="4306376" y="3930704"/>
            <a:ext cx="10369" cy="444097"/>
          </a:xfrm>
          <a:prstGeom prst="curvedConnector3">
            <a:avLst>
              <a:gd name="adj1" fmla="val 3099277"/>
            </a:avLst>
          </a:prstGeom>
          <a:solidFill>
            <a:schemeClr val="accent1"/>
          </a:solidFill>
          <a:ln w="9525" cap="flat" cmpd="sng" algn="ctr">
            <a:solidFill>
              <a:schemeClr val="tx1"/>
            </a:solidFill>
            <a:prstDash val="solid"/>
            <a:miter lim="800000"/>
            <a:headEnd type="none" w="med" len="med"/>
            <a:tailEnd type="triangle"/>
          </a:ln>
          <a:effectLst/>
        </p:spPr>
      </p:cxnSp>
      <p:cxnSp>
        <p:nvCxnSpPr>
          <p:cNvPr id="51" name="Connector: Curved 50">
            <a:extLst>
              <a:ext uri="{FF2B5EF4-FFF2-40B4-BE49-F238E27FC236}">
                <a16:creationId xmlns:a16="http://schemas.microsoft.com/office/drawing/2014/main" id="{9B3F3505-6026-CADB-291F-39FB2CD05C81}"/>
              </a:ext>
            </a:extLst>
          </p:cNvPr>
          <p:cNvCxnSpPr>
            <a:cxnSpLocks/>
            <a:stCxn id="22" idx="5"/>
            <a:endCxn id="20" idx="3"/>
          </p:cNvCxnSpPr>
          <p:nvPr/>
        </p:nvCxnSpPr>
        <p:spPr bwMode="auto">
          <a:xfrm rot="16200000" flipH="1">
            <a:off x="3616289" y="3240617"/>
            <a:ext cx="10369" cy="1824274"/>
          </a:xfrm>
          <a:prstGeom prst="curvedConnector3">
            <a:avLst>
              <a:gd name="adj1" fmla="val 3099277"/>
            </a:avLst>
          </a:prstGeom>
          <a:solidFill>
            <a:schemeClr val="accent1"/>
          </a:solidFill>
          <a:ln w="9525" cap="flat" cmpd="sng" algn="ctr">
            <a:solidFill>
              <a:schemeClr val="tx1"/>
            </a:solidFill>
            <a:prstDash val="solid"/>
            <a:miter lim="800000"/>
            <a:headEnd type="none" w="med" len="med"/>
            <a:tailEnd type="triangle"/>
          </a:ln>
          <a:effectLst/>
        </p:spPr>
      </p:cxnSp>
      <p:cxnSp>
        <p:nvCxnSpPr>
          <p:cNvPr id="54" name="Connector: Curved 53">
            <a:extLst>
              <a:ext uri="{FF2B5EF4-FFF2-40B4-BE49-F238E27FC236}">
                <a16:creationId xmlns:a16="http://schemas.microsoft.com/office/drawing/2014/main" id="{D42BC870-2D00-0206-B839-3C24088DA89A}"/>
              </a:ext>
            </a:extLst>
          </p:cNvPr>
          <p:cNvCxnSpPr>
            <a:cxnSpLocks/>
            <a:stCxn id="15" idx="4"/>
            <a:endCxn id="20" idx="4"/>
          </p:cNvCxnSpPr>
          <p:nvPr/>
        </p:nvCxnSpPr>
        <p:spPr bwMode="auto">
          <a:xfrm rot="16200000" flipH="1">
            <a:off x="3011165" y="2455498"/>
            <a:ext cx="10369" cy="3559301"/>
          </a:xfrm>
          <a:prstGeom prst="curvedConnector3">
            <a:avLst>
              <a:gd name="adj1" fmla="val 4302614"/>
            </a:avLst>
          </a:prstGeom>
          <a:solidFill>
            <a:schemeClr val="accent1"/>
          </a:solidFill>
          <a:ln w="9525" cap="flat" cmpd="sng" algn="ctr">
            <a:solidFill>
              <a:schemeClr val="tx1"/>
            </a:solidFill>
            <a:prstDash val="solid"/>
            <a:miter lim="800000"/>
            <a:headEnd type="none" w="med" len="med"/>
            <a:tailEnd type="triangle"/>
          </a:ln>
          <a:effectLst/>
        </p:spPr>
      </p:cxnSp>
      <p:cxnSp>
        <p:nvCxnSpPr>
          <p:cNvPr id="57" name="Connector: Curved 56">
            <a:extLst>
              <a:ext uri="{FF2B5EF4-FFF2-40B4-BE49-F238E27FC236}">
                <a16:creationId xmlns:a16="http://schemas.microsoft.com/office/drawing/2014/main" id="{95BEF358-21BF-2029-6197-3C94F854BDD4}"/>
              </a:ext>
            </a:extLst>
          </p:cNvPr>
          <p:cNvCxnSpPr>
            <a:cxnSpLocks/>
            <a:stCxn id="22" idx="4"/>
            <a:endCxn id="20" idx="4"/>
          </p:cNvCxnSpPr>
          <p:nvPr/>
        </p:nvCxnSpPr>
        <p:spPr bwMode="auto">
          <a:xfrm rot="16200000" flipH="1">
            <a:off x="3554940" y="2999273"/>
            <a:ext cx="10369" cy="2471752"/>
          </a:xfrm>
          <a:prstGeom prst="curvedConnector3">
            <a:avLst>
              <a:gd name="adj1" fmla="val 3659610"/>
            </a:avLst>
          </a:prstGeom>
          <a:solidFill>
            <a:schemeClr val="accent1"/>
          </a:solidFill>
          <a:ln w="9525" cap="flat" cmpd="sng" algn="ctr">
            <a:solidFill>
              <a:schemeClr val="tx1"/>
            </a:solidFill>
            <a:prstDash val="solid"/>
            <a:miter lim="800000"/>
            <a:headEnd type="none" w="med" len="med"/>
            <a:tailEnd type="triangle"/>
          </a:ln>
          <a:effectLst/>
        </p:spPr>
      </p:cxnSp>
      <p:cxnSp>
        <p:nvCxnSpPr>
          <p:cNvPr id="60" name="Connector: Curved 59">
            <a:extLst>
              <a:ext uri="{FF2B5EF4-FFF2-40B4-BE49-F238E27FC236}">
                <a16:creationId xmlns:a16="http://schemas.microsoft.com/office/drawing/2014/main" id="{7A21AD4D-60CE-A4F0-39AD-BD6CAA946790}"/>
              </a:ext>
            </a:extLst>
          </p:cNvPr>
          <p:cNvCxnSpPr>
            <a:cxnSpLocks/>
            <a:stCxn id="21" idx="4"/>
            <a:endCxn id="20" idx="4"/>
          </p:cNvCxnSpPr>
          <p:nvPr/>
        </p:nvCxnSpPr>
        <p:spPr bwMode="auto">
          <a:xfrm rot="16200000" flipH="1">
            <a:off x="4216258" y="3660591"/>
            <a:ext cx="10369" cy="1149115"/>
          </a:xfrm>
          <a:prstGeom prst="curvedConnector3">
            <a:avLst>
              <a:gd name="adj1" fmla="val 2832838"/>
            </a:avLst>
          </a:prstGeom>
          <a:solidFill>
            <a:schemeClr val="accent1"/>
          </a:solidFill>
          <a:ln w="9525" cap="flat" cmpd="sng" algn="ctr">
            <a:solidFill>
              <a:schemeClr val="tx1"/>
            </a:solidFill>
            <a:prstDash val="solid"/>
            <a:miter lim="800000"/>
            <a:headEnd type="none" w="med" len="med"/>
            <a:tailEnd type="triangle"/>
          </a:ln>
          <a:effectLst/>
        </p:spPr>
      </p:cxnSp>
      <p:cxnSp>
        <p:nvCxnSpPr>
          <p:cNvPr id="63" name="Connector: Curved 62">
            <a:extLst>
              <a:ext uri="{FF2B5EF4-FFF2-40B4-BE49-F238E27FC236}">
                <a16:creationId xmlns:a16="http://schemas.microsoft.com/office/drawing/2014/main" id="{000486E3-75EC-3F73-99C8-EDBCD990D2D8}"/>
              </a:ext>
            </a:extLst>
          </p:cNvPr>
          <p:cNvCxnSpPr>
            <a:cxnSpLocks/>
            <a:stCxn id="15" idx="1"/>
            <a:endCxn id="43" idx="0"/>
          </p:cNvCxnSpPr>
          <p:nvPr/>
        </p:nvCxnSpPr>
        <p:spPr bwMode="auto">
          <a:xfrm rot="5400000" flipH="1" flipV="1">
            <a:off x="2805588" y="1763468"/>
            <a:ext cx="144654" cy="3827871"/>
          </a:xfrm>
          <a:prstGeom prst="curvedConnector3">
            <a:avLst>
              <a:gd name="adj1" fmla="val 258032"/>
            </a:avLst>
          </a:prstGeom>
          <a:solidFill>
            <a:schemeClr val="accent1"/>
          </a:solidFill>
          <a:ln w="9525" cap="flat" cmpd="sng" algn="ctr">
            <a:solidFill>
              <a:schemeClr val="tx1"/>
            </a:solidFill>
            <a:prstDash val="solid"/>
            <a:miter lim="800000"/>
            <a:headEnd type="none" w="med" len="med"/>
            <a:tailEnd type="triangle"/>
          </a:ln>
          <a:effectLst/>
        </p:spPr>
      </p:cxnSp>
      <p:cxnSp>
        <p:nvCxnSpPr>
          <p:cNvPr id="66" name="Connector: Curved 65">
            <a:extLst>
              <a:ext uri="{FF2B5EF4-FFF2-40B4-BE49-F238E27FC236}">
                <a16:creationId xmlns:a16="http://schemas.microsoft.com/office/drawing/2014/main" id="{C91D13FA-0C96-A143-7CBD-B9786EF9BE35}"/>
              </a:ext>
            </a:extLst>
          </p:cNvPr>
          <p:cNvCxnSpPr>
            <a:cxnSpLocks/>
            <a:stCxn id="22" idx="0"/>
            <a:endCxn id="20" idx="0"/>
          </p:cNvCxnSpPr>
          <p:nvPr/>
        </p:nvCxnSpPr>
        <p:spPr bwMode="auto">
          <a:xfrm rot="16200000" flipH="1">
            <a:off x="3554939" y="2436643"/>
            <a:ext cx="10369" cy="2471752"/>
          </a:xfrm>
          <a:prstGeom prst="curvedConnector3">
            <a:avLst>
              <a:gd name="adj1" fmla="val -3329935"/>
            </a:avLst>
          </a:prstGeom>
          <a:solidFill>
            <a:schemeClr val="accent1"/>
          </a:solidFill>
          <a:ln w="9525" cap="flat" cmpd="sng" algn="ctr">
            <a:solidFill>
              <a:schemeClr val="tx1"/>
            </a:solidFill>
            <a:prstDash val="solid"/>
            <a:miter lim="800000"/>
            <a:headEnd type="none" w="med" len="med"/>
            <a:tailEnd type="triangle"/>
          </a:ln>
          <a:effectLst/>
        </p:spPr>
      </p:cxnSp>
      <p:cxnSp>
        <p:nvCxnSpPr>
          <p:cNvPr id="98" name="Connector: Curved 97">
            <a:extLst>
              <a:ext uri="{FF2B5EF4-FFF2-40B4-BE49-F238E27FC236}">
                <a16:creationId xmlns:a16="http://schemas.microsoft.com/office/drawing/2014/main" id="{C9D99F86-8F7B-F930-507B-328C7B83BEA9}"/>
              </a:ext>
            </a:extLst>
          </p:cNvPr>
          <p:cNvCxnSpPr>
            <a:cxnSpLocks/>
            <a:stCxn id="20" idx="5"/>
            <a:endCxn id="19" idx="3"/>
          </p:cNvCxnSpPr>
          <p:nvPr/>
        </p:nvCxnSpPr>
        <p:spPr bwMode="auto">
          <a:xfrm rot="5400000" flipH="1" flipV="1">
            <a:off x="5273073" y="3932885"/>
            <a:ext cx="10369" cy="439739"/>
          </a:xfrm>
          <a:prstGeom prst="curvedConnector3">
            <a:avLst>
              <a:gd name="adj1" fmla="val -2999277"/>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01" name="Connector: Curved 100">
            <a:extLst>
              <a:ext uri="{FF2B5EF4-FFF2-40B4-BE49-F238E27FC236}">
                <a16:creationId xmlns:a16="http://schemas.microsoft.com/office/drawing/2014/main" id="{00D8B371-3407-135C-1778-4B2EF7D64418}"/>
              </a:ext>
            </a:extLst>
          </p:cNvPr>
          <p:cNvCxnSpPr>
            <a:cxnSpLocks/>
            <a:stCxn id="21" idx="5"/>
            <a:endCxn id="19" idx="3"/>
          </p:cNvCxnSpPr>
          <p:nvPr/>
        </p:nvCxnSpPr>
        <p:spPr bwMode="auto">
          <a:xfrm rot="16200000" flipH="1">
            <a:off x="4793820" y="3443262"/>
            <a:ext cx="12700" cy="1408615"/>
          </a:xfrm>
          <a:prstGeom prst="curvedConnector3">
            <a:avLst>
              <a:gd name="adj1" fmla="val 2448780"/>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04" name="Connector: Curved 103">
            <a:extLst>
              <a:ext uri="{FF2B5EF4-FFF2-40B4-BE49-F238E27FC236}">
                <a16:creationId xmlns:a16="http://schemas.microsoft.com/office/drawing/2014/main" id="{64D6B5B2-4011-1123-FBCF-67D5697D1F21}"/>
              </a:ext>
            </a:extLst>
          </p:cNvPr>
          <p:cNvCxnSpPr>
            <a:cxnSpLocks/>
            <a:stCxn id="43" idx="2"/>
            <a:endCxn id="19" idx="4"/>
          </p:cNvCxnSpPr>
          <p:nvPr/>
        </p:nvCxnSpPr>
        <p:spPr bwMode="auto">
          <a:xfrm rot="5400000" flipH="1" flipV="1">
            <a:off x="5319545" y="3702271"/>
            <a:ext cx="82997" cy="1138386"/>
          </a:xfrm>
          <a:prstGeom prst="curvedConnector3">
            <a:avLst>
              <a:gd name="adj1" fmla="val -275432"/>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07" name="Connector: Curved 106">
            <a:extLst>
              <a:ext uri="{FF2B5EF4-FFF2-40B4-BE49-F238E27FC236}">
                <a16:creationId xmlns:a16="http://schemas.microsoft.com/office/drawing/2014/main" id="{E7D139E5-EB1B-FA5D-936A-504D33F82724}"/>
              </a:ext>
            </a:extLst>
          </p:cNvPr>
          <p:cNvCxnSpPr>
            <a:cxnSpLocks/>
            <a:stCxn id="21" idx="4"/>
            <a:endCxn id="19" idx="4"/>
          </p:cNvCxnSpPr>
          <p:nvPr/>
        </p:nvCxnSpPr>
        <p:spPr bwMode="auto">
          <a:xfrm rot="16200000" flipH="1">
            <a:off x="4788561" y="3088289"/>
            <a:ext cx="12700" cy="2283352"/>
          </a:xfrm>
          <a:prstGeom prst="curvedConnector3">
            <a:avLst>
              <a:gd name="adj1" fmla="val 2970000"/>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12" name="Connector: Curved 111">
            <a:extLst>
              <a:ext uri="{FF2B5EF4-FFF2-40B4-BE49-F238E27FC236}">
                <a16:creationId xmlns:a16="http://schemas.microsoft.com/office/drawing/2014/main" id="{E84109FA-962A-8047-0054-6FB222528D80}"/>
              </a:ext>
            </a:extLst>
          </p:cNvPr>
          <p:cNvCxnSpPr>
            <a:cxnSpLocks/>
            <a:stCxn id="22" idx="4"/>
            <a:endCxn id="19" idx="4"/>
          </p:cNvCxnSpPr>
          <p:nvPr/>
        </p:nvCxnSpPr>
        <p:spPr bwMode="auto">
          <a:xfrm rot="16200000" flipH="1">
            <a:off x="4127242" y="2426970"/>
            <a:ext cx="12700" cy="3605989"/>
          </a:xfrm>
          <a:prstGeom prst="curvedConnector3">
            <a:avLst>
              <a:gd name="adj1" fmla="val 3690016"/>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16" name="Connector: Curved 115">
            <a:extLst>
              <a:ext uri="{FF2B5EF4-FFF2-40B4-BE49-F238E27FC236}">
                <a16:creationId xmlns:a16="http://schemas.microsoft.com/office/drawing/2014/main" id="{AB6A7826-30C0-F087-F63C-44E42015226A}"/>
              </a:ext>
            </a:extLst>
          </p:cNvPr>
          <p:cNvCxnSpPr>
            <a:cxnSpLocks/>
            <a:stCxn id="20" idx="3"/>
            <a:endCxn id="19" idx="5"/>
          </p:cNvCxnSpPr>
          <p:nvPr/>
        </p:nvCxnSpPr>
        <p:spPr bwMode="auto">
          <a:xfrm rot="5400000" flipH="1" flipV="1">
            <a:off x="5442793" y="3238387"/>
            <a:ext cx="10369" cy="1828736"/>
          </a:xfrm>
          <a:prstGeom prst="curvedConnector3">
            <a:avLst>
              <a:gd name="adj1" fmla="val -5497898"/>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20" name="Connector: Curved 119">
            <a:extLst>
              <a:ext uri="{FF2B5EF4-FFF2-40B4-BE49-F238E27FC236}">
                <a16:creationId xmlns:a16="http://schemas.microsoft.com/office/drawing/2014/main" id="{0BDE4D20-41F1-64D5-7A33-E950AB9BE310}"/>
              </a:ext>
            </a:extLst>
          </p:cNvPr>
          <p:cNvCxnSpPr>
            <a:cxnSpLocks/>
            <a:stCxn id="21" idx="3"/>
            <a:endCxn id="19" idx="5"/>
          </p:cNvCxnSpPr>
          <p:nvPr/>
        </p:nvCxnSpPr>
        <p:spPr bwMode="auto">
          <a:xfrm rot="16200000" flipH="1">
            <a:off x="4783301" y="2568525"/>
            <a:ext cx="12700" cy="3158089"/>
          </a:xfrm>
          <a:prstGeom prst="curvedConnector3">
            <a:avLst>
              <a:gd name="adj1" fmla="val 5628780"/>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24" name="Connector: Curved 123">
            <a:extLst>
              <a:ext uri="{FF2B5EF4-FFF2-40B4-BE49-F238E27FC236}">
                <a16:creationId xmlns:a16="http://schemas.microsoft.com/office/drawing/2014/main" id="{7A0147DE-1680-2674-48E9-9B46B6BAC21D}"/>
              </a:ext>
            </a:extLst>
          </p:cNvPr>
          <p:cNvCxnSpPr>
            <a:cxnSpLocks/>
            <a:stCxn id="22" idx="3"/>
            <a:endCxn id="19" idx="5"/>
          </p:cNvCxnSpPr>
          <p:nvPr/>
        </p:nvCxnSpPr>
        <p:spPr bwMode="auto">
          <a:xfrm rot="16200000" flipH="1">
            <a:off x="4150753" y="1935977"/>
            <a:ext cx="12700" cy="4423186"/>
          </a:xfrm>
          <a:prstGeom prst="curvedConnector3">
            <a:avLst>
              <a:gd name="adj1" fmla="val 7038780"/>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28" name="Connector: Curved 127">
            <a:extLst>
              <a:ext uri="{FF2B5EF4-FFF2-40B4-BE49-F238E27FC236}">
                <a16:creationId xmlns:a16="http://schemas.microsoft.com/office/drawing/2014/main" id="{A8CA5165-7379-4D35-DD70-633C65B77BBA}"/>
              </a:ext>
            </a:extLst>
          </p:cNvPr>
          <p:cNvCxnSpPr>
            <a:cxnSpLocks/>
            <a:stCxn id="15" idx="3"/>
            <a:endCxn id="19" idx="5"/>
          </p:cNvCxnSpPr>
          <p:nvPr/>
        </p:nvCxnSpPr>
        <p:spPr bwMode="auto">
          <a:xfrm rot="16200000" flipH="1">
            <a:off x="3663163" y="1448387"/>
            <a:ext cx="12700" cy="5398366"/>
          </a:xfrm>
          <a:prstGeom prst="curvedConnector3">
            <a:avLst>
              <a:gd name="adj1" fmla="val 7818780"/>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37" name="Connector: Curved 136">
            <a:extLst>
              <a:ext uri="{FF2B5EF4-FFF2-40B4-BE49-F238E27FC236}">
                <a16:creationId xmlns:a16="http://schemas.microsoft.com/office/drawing/2014/main" id="{029169B6-EADA-707D-D3E9-FD63FB41939C}"/>
              </a:ext>
            </a:extLst>
          </p:cNvPr>
          <p:cNvCxnSpPr>
            <a:cxnSpLocks/>
            <a:stCxn id="22" idx="1"/>
            <a:endCxn id="19" idx="7"/>
          </p:cNvCxnSpPr>
          <p:nvPr/>
        </p:nvCxnSpPr>
        <p:spPr bwMode="auto">
          <a:xfrm rot="5400000" flipH="1" flipV="1">
            <a:off x="4150753" y="1538137"/>
            <a:ext cx="12700" cy="4423186"/>
          </a:xfrm>
          <a:prstGeom prst="curvedConnector3">
            <a:avLst>
              <a:gd name="adj1" fmla="val 5478780"/>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41" name="Connector: Curved 140">
            <a:extLst>
              <a:ext uri="{FF2B5EF4-FFF2-40B4-BE49-F238E27FC236}">
                <a16:creationId xmlns:a16="http://schemas.microsoft.com/office/drawing/2014/main" id="{AB4EE9E5-58C9-AEFD-5E0E-AFBE152311F5}"/>
              </a:ext>
            </a:extLst>
          </p:cNvPr>
          <p:cNvCxnSpPr>
            <a:cxnSpLocks/>
            <a:stCxn id="21" idx="1"/>
            <a:endCxn id="19" idx="7"/>
          </p:cNvCxnSpPr>
          <p:nvPr/>
        </p:nvCxnSpPr>
        <p:spPr bwMode="auto">
          <a:xfrm rot="5400000" flipH="1" flipV="1">
            <a:off x="4783301" y="2170686"/>
            <a:ext cx="12700" cy="3158089"/>
          </a:xfrm>
          <a:prstGeom prst="curvedConnector3">
            <a:avLst>
              <a:gd name="adj1" fmla="val 5238780"/>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45" name="Connector: Curved 144">
            <a:extLst>
              <a:ext uri="{FF2B5EF4-FFF2-40B4-BE49-F238E27FC236}">
                <a16:creationId xmlns:a16="http://schemas.microsoft.com/office/drawing/2014/main" id="{CB992425-033E-9AA4-098E-3F3D251554E6}"/>
              </a:ext>
            </a:extLst>
          </p:cNvPr>
          <p:cNvCxnSpPr>
            <a:cxnSpLocks/>
            <a:stCxn id="21" idx="0"/>
            <a:endCxn id="19" idx="0"/>
          </p:cNvCxnSpPr>
          <p:nvPr/>
        </p:nvCxnSpPr>
        <p:spPr bwMode="auto">
          <a:xfrm rot="5400000" flipH="1" flipV="1">
            <a:off x="4788561" y="2525659"/>
            <a:ext cx="12700" cy="2283352"/>
          </a:xfrm>
          <a:prstGeom prst="curvedConnector3">
            <a:avLst>
              <a:gd name="adj1" fmla="val 2970000"/>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49" name="Connector: Curved 148">
            <a:extLst>
              <a:ext uri="{FF2B5EF4-FFF2-40B4-BE49-F238E27FC236}">
                <a16:creationId xmlns:a16="http://schemas.microsoft.com/office/drawing/2014/main" id="{2C89428C-BFF0-4C0D-0ED4-684C8240906D}"/>
              </a:ext>
            </a:extLst>
          </p:cNvPr>
          <p:cNvCxnSpPr>
            <a:cxnSpLocks/>
            <a:stCxn id="22" idx="0"/>
            <a:endCxn id="19" idx="0"/>
          </p:cNvCxnSpPr>
          <p:nvPr/>
        </p:nvCxnSpPr>
        <p:spPr bwMode="auto">
          <a:xfrm rot="5400000" flipH="1" flipV="1">
            <a:off x="4127242" y="1864341"/>
            <a:ext cx="12700" cy="3605989"/>
          </a:xfrm>
          <a:prstGeom prst="curvedConnector3">
            <a:avLst>
              <a:gd name="adj1" fmla="val 3660000"/>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53" name="Connector: Curved 152">
            <a:extLst>
              <a:ext uri="{FF2B5EF4-FFF2-40B4-BE49-F238E27FC236}">
                <a16:creationId xmlns:a16="http://schemas.microsoft.com/office/drawing/2014/main" id="{F3AA569F-F1A5-1C2D-7832-EB36626D3858}"/>
              </a:ext>
            </a:extLst>
          </p:cNvPr>
          <p:cNvCxnSpPr>
            <a:cxnSpLocks/>
            <a:stCxn id="22" idx="7"/>
            <a:endCxn id="19" idx="1"/>
          </p:cNvCxnSpPr>
          <p:nvPr/>
        </p:nvCxnSpPr>
        <p:spPr bwMode="auto">
          <a:xfrm rot="5400000" flipH="1" flipV="1">
            <a:off x="4103732" y="2355334"/>
            <a:ext cx="12700" cy="2788792"/>
          </a:xfrm>
          <a:prstGeom prst="curvedConnector3">
            <a:avLst>
              <a:gd name="adj1" fmla="val 2448780"/>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56" name="Connector: Curved 155">
            <a:extLst>
              <a:ext uri="{FF2B5EF4-FFF2-40B4-BE49-F238E27FC236}">
                <a16:creationId xmlns:a16="http://schemas.microsoft.com/office/drawing/2014/main" id="{A20BDD41-C384-0620-F637-80DDE2D54B0C}"/>
              </a:ext>
            </a:extLst>
          </p:cNvPr>
          <p:cNvCxnSpPr>
            <a:cxnSpLocks/>
            <a:stCxn id="15" idx="7"/>
            <a:endCxn id="19" idx="1"/>
          </p:cNvCxnSpPr>
          <p:nvPr/>
        </p:nvCxnSpPr>
        <p:spPr bwMode="auto">
          <a:xfrm rot="5400000" flipH="1" flipV="1">
            <a:off x="3503772" y="1755375"/>
            <a:ext cx="12700" cy="3988711"/>
          </a:xfrm>
          <a:prstGeom prst="curvedConnector3">
            <a:avLst>
              <a:gd name="adj1" fmla="val 2448780"/>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59" name="Connector: Curved 158">
            <a:extLst>
              <a:ext uri="{FF2B5EF4-FFF2-40B4-BE49-F238E27FC236}">
                <a16:creationId xmlns:a16="http://schemas.microsoft.com/office/drawing/2014/main" id="{0FDB397F-C5AE-6AB1-B3E4-6557091B7ECE}"/>
              </a:ext>
            </a:extLst>
          </p:cNvPr>
          <p:cNvCxnSpPr>
            <a:cxnSpLocks/>
            <a:stCxn id="21" idx="0"/>
            <a:endCxn id="19" idx="0"/>
          </p:cNvCxnSpPr>
          <p:nvPr/>
        </p:nvCxnSpPr>
        <p:spPr bwMode="auto">
          <a:xfrm rot="5400000" flipH="1" flipV="1">
            <a:off x="4788561" y="2525659"/>
            <a:ext cx="12700" cy="2283352"/>
          </a:xfrm>
          <a:prstGeom prst="curvedConnector3">
            <a:avLst>
              <a:gd name="adj1" fmla="val 1800000"/>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62" name="Connector: Curved 161">
            <a:extLst>
              <a:ext uri="{FF2B5EF4-FFF2-40B4-BE49-F238E27FC236}">
                <a16:creationId xmlns:a16="http://schemas.microsoft.com/office/drawing/2014/main" id="{36F0CE28-0044-A6F7-C8C8-25F90422C1C3}"/>
              </a:ext>
            </a:extLst>
          </p:cNvPr>
          <p:cNvCxnSpPr>
            <a:cxnSpLocks/>
            <a:stCxn id="15" idx="0"/>
            <a:endCxn id="19" idx="0"/>
          </p:cNvCxnSpPr>
          <p:nvPr/>
        </p:nvCxnSpPr>
        <p:spPr bwMode="auto">
          <a:xfrm rot="5400000" flipH="1" flipV="1">
            <a:off x="3583468" y="1320566"/>
            <a:ext cx="12700" cy="4693538"/>
          </a:xfrm>
          <a:prstGeom prst="curvedConnector3">
            <a:avLst>
              <a:gd name="adj1" fmla="val 1800000"/>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68" name="Connector: Curved 167">
            <a:extLst>
              <a:ext uri="{FF2B5EF4-FFF2-40B4-BE49-F238E27FC236}">
                <a16:creationId xmlns:a16="http://schemas.microsoft.com/office/drawing/2014/main" id="{1C727757-E660-DDD5-ECDB-21C6FCBE4083}"/>
              </a:ext>
            </a:extLst>
          </p:cNvPr>
          <p:cNvCxnSpPr>
            <a:cxnSpLocks/>
            <a:stCxn id="20" idx="7"/>
            <a:endCxn id="19" idx="1"/>
          </p:cNvCxnSpPr>
          <p:nvPr/>
        </p:nvCxnSpPr>
        <p:spPr bwMode="auto">
          <a:xfrm rot="5400000" flipH="1" flipV="1">
            <a:off x="5273074" y="3535046"/>
            <a:ext cx="10369" cy="439739"/>
          </a:xfrm>
          <a:prstGeom prst="curvedConnector3">
            <a:avLst>
              <a:gd name="adj1" fmla="val 3099277"/>
            </a:avLst>
          </a:prstGeom>
          <a:solidFill>
            <a:schemeClr val="accent1"/>
          </a:solidFill>
          <a:ln w="9525" cap="flat" cmpd="sng" algn="ctr">
            <a:solidFill>
              <a:schemeClr val="tx1"/>
            </a:solidFill>
            <a:prstDash val="solid"/>
            <a:miter lim="800000"/>
            <a:headEnd type="none" w="med" len="med"/>
            <a:tailEnd type="triangle"/>
          </a:ln>
          <a:effectLst/>
        </p:spPr>
      </p:cxnSp>
    </p:spTree>
    <p:extLst>
      <p:ext uri="{BB962C8B-B14F-4D97-AF65-F5344CB8AC3E}">
        <p14:creationId xmlns:p14="http://schemas.microsoft.com/office/powerpoint/2010/main" val="300299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32"/>
                                        </p:tgtEl>
                                      </p:cBhvr>
                                    </p:animEffect>
                                    <p:set>
                                      <p:cBhvr>
                                        <p:cTn id="36" dur="1" fill="hold">
                                          <p:stCondLst>
                                            <p:cond delay="499"/>
                                          </p:stCondLst>
                                        </p:cTn>
                                        <p:tgtEl>
                                          <p:spTgt spid="32"/>
                                        </p:tgtEl>
                                        <p:attrNameLst>
                                          <p:attrName>style.visibility</p:attrName>
                                        </p:attrNameLst>
                                      </p:cBhvr>
                                      <p:to>
                                        <p:strVal val="hidden"/>
                                      </p:to>
                                    </p:se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par>
                          <p:cTn id="41" fill="hold">
                            <p:stCondLst>
                              <p:cond delay="1000"/>
                            </p:stCondLst>
                            <p:childTnLst>
                              <p:par>
                                <p:cTn id="42" presetID="10" presetClass="entr" presetSubtype="0" fill="hold"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wipe(left)">
                                      <p:cBhvr>
                                        <p:cTn id="53" dur="500"/>
                                        <p:tgtEl>
                                          <p:spTgt spid="3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500"/>
                                        <p:tgtEl>
                                          <p:spTgt spid="39"/>
                                        </p:tgtEl>
                                      </p:cBhvr>
                                    </p:animEffect>
                                  </p:childTnLst>
                                </p:cTn>
                              </p:par>
                              <p:par>
                                <p:cTn id="59" presetID="22" presetClass="entr" presetSubtype="8" fill="hold"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wipe(left)">
                                      <p:cBhvr>
                                        <p:cTn id="61" dur="500"/>
                                        <p:tgtEl>
                                          <p:spTgt spid="3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42"/>
                                        </p:tgtEl>
                                      </p:cBhvr>
                                    </p:animEffect>
                                    <p:set>
                                      <p:cBhvr>
                                        <p:cTn id="66" dur="1" fill="hold">
                                          <p:stCondLst>
                                            <p:cond delay="499"/>
                                          </p:stCondLst>
                                        </p:cTn>
                                        <p:tgtEl>
                                          <p:spTgt spid="42"/>
                                        </p:tgtEl>
                                        <p:attrNameLst>
                                          <p:attrName>style.visibility</p:attrName>
                                        </p:attrNameLst>
                                      </p:cBhvr>
                                      <p:to>
                                        <p:strVal val="hidden"/>
                                      </p:to>
                                    </p:set>
                                  </p:childTnLst>
                                </p:cTn>
                              </p:par>
                            </p:childTnLst>
                          </p:cTn>
                        </p:par>
                        <p:par>
                          <p:cTn id="67" fill="hold">
                            <p:stCondLst>
                              <p:cond delay="500"/>
                            </p:stCondLst>
                            <p:childTnLst>
                              <p:par>
                                <p:cTn id="68" presetID="10" presetClass="entr" presetSubtype="0" fill="hold" grpId="0" nodeType="after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500"/>
                                        <p:tgtEl>
                                          <p:spTgt spid="21"/>
                                        </p:tgtEl>
                                      </p:cBhvr>
                                    </p:animEffect>
                                  </p:childTnLst>
                                </p:cTn>
                              </p:par>
                            </p:childTnLst>
                          </p:cTn>
                        </p:par>
                        <p:par>
                          <p:cTn id="71" fill="hold">
                            <p:stCondLst>
                              <p:cond delay="1000"/>
                            </p:stCondLst>
                            <p:childTnLst>
                              <p:par>
                                <p:cTn id="72" presetID="10" presetClass="entr" presetSubtype="0" fill="hold" nodeType="after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fade">
                                      <p:cBhvr>
                                        <p:cTn id="74" dur="500"/>
                                        <p:tgtEl>
                                          <p:spTgt spid="26"/>
                                        </p:tgtEl>
                                      </p:cBhvr>
                                    </p:animEffect>
                                  </p:childTnLst>
                                </p:cTn>
                              </p:par>
                            </p:childTnLst>
                          </p:cTn>
                        </p:par>
                        <p:par>
                          <p:cTn id="75" fill="hold">
                            <p:stCondLst>
                              <p:cond delay="1500"/>
                            </p:stCondLst>
                            <p:childTnLst>
                              <p:par>
                                <p:cTn id="76" presetID="10" presetClass="entr" presetSubtype="0" fill="hold" grpId="0" nodeType="afterEffect">
                                  <p:stCondLst>
                                    <p:cond delay="0"/>
                                  </p:stCondLst>
                                  <p:childTnLst>
                                    <p:set>
                                      <p:cBhvr>
                                        <p:cTn id="77" dur="1" fill="hold">
                                          <p:stCondLst>
                                            <p:cond delay="0"/>
                                          </p:stCondLst>
                                        </p:cTn>
                                        <p:tgtEl>
                                          <p:spTgt spid="43"/>
                                        </p:tgtEl>
                                        <p:attrNameLst>
                                          <p:attrName>style.visibility</p:attrName>
                                        </p:attrNameLst>
                                      </p:cBhvr>
                                      <p:to>
                                        <p:strVal val="visible"/>
                                      </p:to>
                                    </p:set>
                                    <p:animEffect transition="in" filter="fade">
                                      <p:cBhvr>
                                        <p:cTn id="78" dur="500"/>
                                        <p:tgtEl>
                                          <p:spTgt spid="43"/>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wipe(left)">
                                      <p:cBhvr>
                                        <p:cTn id="83" dur="500"/>
                                        <p:tgtEl>
                                          <p:spTgt spid="45"/>
                                        </p:tgtEl>
                                      </p:cBhvr>
                                    </p:animEffect>
                                  </p:childTnLst>
                                </p:cTn>
                              </p:par>
                              <p:par>
                                <p:cTn id="84" presetID="22" presetClass="entr" presetSubtype="8" fill="hold" nodeType="withEffect">
                                  <p:stCondLst>
                                    <p:cond delay="0"/>
                                  </p:stCondLst>
                                  <p:childTnLst>
                                    <p:set>
                                      <p:cBhvr>
                                        <p:cTn id="85" dur="1" fill="hold">
                                          <p:stCondLst>
                                            <p:cond delay="0"/>
                                          </p:stCondLst>
                                        </p:cTn>
                                        <p:tgtEl>
                                          <p:spTgt spid="48"/>
                                        </p:tgtEl>
                                        <p:attrNameLst>
                                          <p:attrName>style.visibility</p:attrName>
                                        </p:attrNameLst>
                                      </p:cBhvr>
                                      <p:to>
                                        <p:strVal val="visible"/>
                                      </p:to>
                                    </p:set>
                                    <p:animEffect transition="in" filter="wipe(left)">
                                      <p:cBhvr>
                                        <p:cTn id="86" dur="500"/>
                                        <p:tgtEl>
                                          <p:spTgt spid="48"/>
                                        </p:tgtEl>
                                      </p:cBhvr>
                                    </p:animEffect>
                                  </p:childTnLst>
                                </p:cTn>
                              </p:par>
                              <p:par>
                                <p:cTn id="87" presetID="22" presetClass="entr" presetSubtype="8" fill="hold" nodeType="withEffect">
                                  <p:stCondLst>
                                    <p:cond delay="0"/>
                                  </p:stCondLst>
                                  <p:childTnLst>
                                    <p:set>
                                      <p:cBhvr>
                                        <p:cTn id="88" dur="1" fill="hold">
                                          <p:stCondLst>
                                            <p:cond delay="0"/>
                                          </p:stCondLst>
                                        </p:cTn>
                                        <p:tgtEl>
                                          <p:spTgt spid="51"/>
                                        </p:tgtEl>
                                        <p:attrNameLst>
                                          <p:attrName>style.visibility</p:attrName>
                                        </p:attrNameLst>
                                      </p:cBhvr>
                                      <p:to>
                                        <p:strVal val="visible"/>
                                      </p:to>
                                    </p:set>
                                    <p:animEffect transition="in" filter="wipe(left)">
                                      <p:cBhvr>
                                        <p:cTn id="89" dur="500"/>
                                        <p:tgtEl>
                                          <p:spTgt spid="5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57"/>
                                        </p:tgtEl>
                                        <p:attrNameLst>
                                          <p:attrName>style.visibility</p:attrName>
                                        </p:attrNameLst>
                                      </p:cBhvr>
                                      <p:to>
                                        <p:strVal val="visible"/>
                                      </p:to>
                                    </p:set>
                                    <p:animEffect transition="in" filter="wipe(left)">
                                      <p:cBhvr>
                                        <p:cTn id="94" dur="500"/>
                                        <p:tgtEl>
                                          <p:spTgt spid="57"/>
                                        </p:tgtEl>
                                      </p:cBhvr>
                                    </p:animEffect>
                                  </p:childTnLst>
                                </p:cTn>
                              </p:par>
                              <p:par>
                                <p:cTn id="95" presetID="22" presetClass="entr" presetSubtype="8" fill="hold" nodeType="withEffect">
                                  <p:stCondLst>
                                    <p:cond delay="0"/>
                                  </p:stCondLst>
                                  <p:childTnLst>
                                    <p:set>
                                      <p:cBhvr>
                                        <p:cTn id="96" dur="1" fill="hold">
                                          <p:stCondLst>
                                            <p:cond delay="0"/>
                                          </p:stCondLst>
                                        </p:cTn>
                                        <p:tgtEl>
                                          <p:spTgt spid="60"/>
                                        </p:tgtEl>
                                        <p:attrNameLst>
                                          <p:attrName>style.visibility</p:attrName>
                                        </p:attrNameLst>
                                      </p:cBhvr>
                                      <p:to>
                                        <p:strVal val="visible"/>
                                      </p:to>
                                    </p:set>
                                    <p:animEffect transition="in" filter="wipe(left)">
                                      <p:cBhvr>
                                        <p:cTn id="97" dur="500"/>
                                        <p:tgtEl>
                                          <p:spTgt spid="60"/>
                                        </p:tgtEl>
                                      </p:cBhvr>
                                    </p:animEffect>
                                  </p:childTnLst>
                                </p:cTn>
                              </p:par>
                              <p:par>
                                <p:cTn id="98" presetID="22" presetClass="entr" presetSubtype="8" fill="hold" nodeType="withEffect">
                                  <p:stCondLst>
                                    <p:cond delay="0"/>
                                  </p:stCondLst>
                                  <p:childTnLst>
                                    <p:set>
                                      <p:cBhvr>
                                        <p:cTn id="99" dur="1" fill="hold">
                                          <p:stCondLst>
                                            <p:cond delay="0"/>
                                          </p:stCondLst>
                                        </p:cTn>
                                        <p:tgtEl>
                                          <p:spTgt spid="54"/>
                                        </p:tgtEl>
                                        <p:attrNameLst>
                                          <p:attrName>style.visibility</p:attrName>
                                        </p:attrNameLst>
                                      </p:cBhvr>
                                      <p:to>
                                        <p:strVal val="visible"/>
                                      </p:to>
                                    </p:set>
                                    <p:animEffect transition="in" filter="wipe(left)">
                                      <p:cBhvr>
                                        <p:cTn id="100" dur="500"/>
                                        <p:tgtEl>
                                          <p:spTgt spid="54"/>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nodeType="clickEffect">
                                  <p:stCondLst>
                                    <p:cond delay="0"/>
                                  </p:stCondLst>
                                  <p:childTnLst>
                                    <p:set>
                                      <p:cBhvr>
                                        <p:cTn id="104" dur="1" fill="hold">
                                          <p:stCondLst>
                                            <p:cond delay="0"/>
                                          </p:stCondLst>
                                        </p:cTn>
                                        <p:tgtEl>
                                          <p:spTgt spid="63"/>
                                        </p:tgtEl>
                                        <p:attrNameLst>
                                          <p:attrName>style.visibility</p:attrName>
                                        </p:attrNameLst>
                                      </p:cBhvr>
                                      <p:to>
                                        <p:strVal val="visible"/>
                                      </p:to>
                                    </p:set>
                                    <p:animEffect transition="in" filter="wipe(left)">
                                      <p:cBhvr>
                                        <p:cTn id="105" dur="500"/>
                                        <p:tgtEl>
                                          <p:spTgt spid="63"/>
                                        </p:tgtEl>
                                      </p:cBhvr>
                                    </p:animEffect>
                                  </p:childTnLst>
                                </p:cTn>
                              </p:par>
                              <p:par>
                                <p:cTn id="106" presetID="22" presetClass="entr" presetSubtype="8" fill="hold" nodeType="withEffect">
                                  <p:stCondLst>
                                    <p:cond delay="0"/>
                                  </p:stCondLst>
                                  <p:childTnLst>
                                    <p:set>
                                      <p:cBhvr>
                                        <p:cTn id="107" dur="1" fill="hold">
                                          <p:stCondLst>
                                            <p:cond delay="0"/>
                                          </p:stCondLst>
                                        </p:cTn>
                                        <p:tgtEl>
                                          <p:spTgt spid="66"/>
                                        </p:tgtEl>
                                        <p:attrNameLst>
                                          <p:attrName>style.visibility</p:attrName>
                                        </p:attrNameLst>
                                      </p:cBhvr>
                                      <p:to>
                                        <p:strVal val="visible"/>
                                      </p:to>
                                    </p:set>
                                    <p:animEffect transition="in" filter="wipe(left)">
                                      <p:cBhvr>
                                        <p:cTn id="108" dur="500"/>
                                        <p:tgtEl>
                                          <p:spTgt spid="66"/>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1" nodeType="clickEffect">
                                  <p:stCondLst>
                                    <p:cond delay="0"/>
                                  </p:stCondLst>
                                  <p:childTnLst>
                                    <p:animEffect transition="out" filter="fade">
                                      <p:cBhvr>
                                        <p:cTn id="112" dur="500"/>
                                        <p:tgtEl>
                                          <p:spTgt spid="43"/>
                                        </p:tgtEl>
                                      </p:cBhvr>
                                    </p:animEffect>
                                    <p:set>
                                      <p:cBhvr>
                                        <p:cTn id="113" dur="1" fill="hold">
                                          <p:stCondLst>
                                            <p:cond delay="499"/>
                                          </p:stCondLst>
                                        </p:cTn>
                                        <p:tgtEl>
                                          <p:spTgt spid="43"/>
                                        </p:tgtEl>
                                        <p:attrNameLst>
                                          <p:attrName>style.visibility</p:attrName>
                                        </p:attrNameLst>
                                      </p:cBhvr>
                                      <p:to>
                                        <p:strVal val="hidden"/>
                                      </p:to>
                                    </p:set>
                                  </p:childTnLst>
                                </p:cTn>
                              </p:par>
                            </p:childTnLst>
                          </p:cTn>
                        </p:par>
                        <p:par>
                          <p:cTn id="114" fill="hold">
                            <p:stCondLst>
                              <p:cond delay="500"/>
                            </p:stCondLst>
                            <p:childTnLst>
                              <p:par>
                                <p:cTn id="115" presetID="10" presetClass="entr" presetSubtype="0" fill="hold" grpId="0" nodeType="afterEffect">
                                  <p:stCondLst>
                                    <p:cond delay="0"/>
                                  </p:stCondLst>
                                  <p:childTnLst>
                                    <p:set>
                                      <p:cBhvr>
                                        <p:cTn id="116" dur="1" fill="hold">
                                          <p:stCondLst>
                                            <p:cond delay="0"/>
                                          </p:stCondLst>
                                        </p:cTn>
                                        <p:tgtEl>
                                          <p:spTgt spid="20"/>
                                        </p:tgtEl>
                                        <p:attrNameLst>
                                          <p:attrName>style.visibility</p:attrName>
                                        </p:attrNameLst>
                                      </p:cBhvr>
                                      <p:to>
                                        <p:strVal val="visible"/>
                                      </p:to>
                                    </p:set>
                                    <p:animEffect transition="in" filter="fade">
                                      <p:cBhvr>
                                        <p:cTn id="117" dur="500"/>
                                        <p:tgtEl>
                                          <p:spTgt spid="20"/>
                                        </p:tgtEl>
                                      </p:cBhvr>
                                    </p:animEffect>
                                  </p:childTnLst>
                                </p:cTn>
                              </p:par>
                            </p:childTnLst>
                          </p:cTn>
                        </p:par>
                        <p:par>
                          <p:cTn id="118" fill="hold">
                            <p:stCondLst>
                              <p:cond delay="1000"/>
                            </p:stCondLst>
                            <p:childTnLst>
                              <p:par>
                                <p:cTn id="119" presetID="10" presetClass="entr" presetSubtype="0" fill="hold" nodeType="afterEffect">
                                  <p:stCondLst>
                                    <p:cond delay="0"/>
                                  </p:stCondLst>
                                  <p:childTnLst>
                                    <p:set>
                                      <p:cBhvr>
                                        <p:cTn id="120" dur="1" fill="hold">
                                          <p:stCondLst>
                                            <p:cond delay="0"/>
                                          </p:stCondLst>
                                        </p:cTn>
                                        <p:tgtEl>
                                          <p:spTgt spid="27"/>
                                        </p:tgtEl>
                                        <p:attrNameLst>
                                          <p:attrName>style.visibility</p:attrName>
                                        </p:attrNameLst>
                                      </p:cBhvr>
                                      <p:to>
                                        <p:strVal val="visible"/>
                                      </p:to>
                                    </p:set>
                                    <p:animEffect transition="in" filter="fade">
                                      <p:cBhvr>
                                        <p:cTn id="121" dur="500"/>
                                        <p:tgtEl>
                                          <p:spTgt spid="27"/>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8" fill="hold" nodeType="clickEffect">
                                  <p:stCondLst>
                                    <p:cond delay="0"/>
                                  </p:stCondLst>
                                  <p:childTnLst>
                                    <p:set>
                                      <p:cBhvr>
                                        <p:cTn id="125" dur="1" fill="hold">
                                          <p:stCondLst>
                                            <p:cond delay="0"/>
                                          </p:stCondLst>
                                        </p:cTn>
                                        <p:tgtEl>
                                          <p:spTgt spid="168"/>
                                        </p:tgtEl>
                                        <p:attrNameLst>
                                          <p:attrName>style.visibility</p:attrName>
                                        </p:attrNameLst>
                                      </p:cBhvr>
                                      <p:to>
                                        <p:strVal val="visible"/>
                                      </p:to>
                                    </p:set>
                                    <p:animEffect transition="in" filter="wipe(left)">
                                      <p:cBhvr>
                                        <p:cTn id="126" dur="500"/>
                                        <p:tgtEl>
                                          <p:spTgt spid="168"/>
                                        </p:tgtEl>
                                      </p:cBhvr>
                                    </p:animEffect>
                                  </p:childTnLst>
                                </p:cTn>
                              </p:par>
                              <p:par>
                                <p:cTn id="127" presetID="22" presetClass="entr" presetSubtype="8" fill="hold" nodeType="withEffect">
                                  <p:stCondLst>
                                    <p:cond delay="0"/>
                                  </p:stCondLst>
                                  <p:childTnLst>
                                    <p:set>
                                      <p:cBhvr>
                                        <p:cTn id="128" dur="1" fill="hold">
                                          <p:stCondLst>
                                            <p:cond delay="0"/>
                                          </p:stCondLst>
                                        </p:cTn>
                                        <p:tgtEl>
                                          <p:spTgt spid="101"/>
                                        </p:tgtEl>
                                        <p:attrNameLst>
                                          <p:attrName>style.visibility</p:attrName>
                                        </p:attrNameLst>
                                      </p:cBhvr>
                                      <p:to>
                                        <p:strVal val="visible"/>
                                      </p:to>
                                    </p:set>
                                    <p:animEffect transition="in" filter="wipe(left)">
                                      <p:cBhvr>
                                        <p:cTn id="129" dur="500"/>
                                        <p:tgtEl>
                                          <p:spTgt spid="101"/>
                                        </p:tgtEl>
                                      </p:cBhvr>
                                    </p:animEffect>
                                  </p:childTnLst>
                                </p:cTn>
                              </p:par>
                              <p:par>
                                <p:cTn id="130" presetID="22" presetClass="entr" presetSubtype="8" fill="hold" nodeType="withEffect">
                                  <p:stCondLst>
                                    <p:cond delay="0"/>
                                  </p:stCondLst>
                                  <p:childTnLst>
                                    <p:set>
                                      <p:cBhvr>
                                        <p:cTn id="131" dur="1" fill="hold">
                                          <p:stCondLst>
                                            <p:cond delay="0"/>
                                          </p:stCondLst>
                                        </p:cTn>
                                        <p:tgtEl>
                                          <p:spTgt spid="98"/>
                                        </p:tgtEl>
                                        <p:attrNameLst>
                                          <p:attrName>style.visibility</p:attrName>
                                        </p:attrNameLst>
                                      </p:cBhvr>
                                      <p:to>
                                        <p:strVal val="visible"/>
                                      </p:to>
                                    </p:set>
                                    <p:animEffect transition="in" filter="wipe(left)">
                                      <p:cBhvr>
                                        <p:cTn id="132" dur="500"/>
                                        <p:tgtEl>
                                          <p:spTgt spid="98"/>
                                        </p:tgtEl>
                                      </p:cBhvr>
                                    </p:animEffect>
                                  </p:childTnLst>
                                </p:cTn>
                              </p:par>
                              <p:par>
                                <p:cTn id="133" presetID="22" presetClass="entr" presetSubtype="8" fill="hold" nodeType="withEffect">
                                  <p:stCondLst>
                                    <p:cond delay="0"/>
                                  </p:stCondLst>
                                  <p:childTnLst>
                                    <p:set>
                                      <p:cBhvr>
                                        <p:cTn id="134" dur="1" fill="hold">
                                          <p:stCondLst>
                                            <p:cond delay="0"/>
                                          </p:stCondLst>
                                        </p:cTn>
                                        <p:tgtEl>
                                          <p:spTgt spid="101"/>
                                        </p:tgtEl>
                                        <p:attrNameLst>
                                          <p:attrName>style.visibility</p:attrName>
                                        </p:attrNameLst>
                                      </p:cBhvr>
                                      <p:to>
                                        <p:strVal val="visible"/>
                                      </p:to>
                                    </p:set>
                                    <p:animEffect transition="in" filter="wipe(left)">
                                      <p:cBhvr>
                                        <p:cTn id="135" dur="500"/>
                                        <p:tgtEl>
                                          <p:spTgt spid="101"/>
                                        </p:tgtEl>
                                      </p:cBhvr>
                                    </p:animEffect>
                                  </p:childTnLst>
                                </p:cTn>
                              </p:par>
                              <p:par>
                                <p:cTn id="136" presetID="22" presetClass="entr" presetSubtype="8" fill="hold" nodeType="withEffect">
                                  <p:stCondLst>
                                    <p:cond delay="0"/>
                                  </p:stCondLst>
                                  <p:childTnLst>
                                    <p:set>
                                      <p:cBhvr>
                                        <p:cTn id="137" dur="1" fill="hold">
                                          <p:stCondLst>
                                            <p:cond delay="0"/>
                                          </p:stCondLst>
                                        </p:cTn>
                                        <p:tgtEl>
                                          <p:spTgt spid="104"/>
                                        </p:tgtEl>
                                        <p:attrNameLst>
                                          <p:attrName>style.visibility</p:attrName>
                                        </p:attrNameLst>
                                      </p:cBhvr>
                                      <p:to>
                                        <p:strVal val="visible"/>
                                      </p:to>
                                    </p:set>
                                    <p:animEffect transition="in" filter="wipe(left)">
                                      <p:cBhvr>
                                        <p:cTn id="138" dur="500"/>
                                        <p:tgtEl>
                                          <p:spTgt spid="104"/>
                                        </p:tgtEl>
                                      </p:cBhvr>
                                    </p:animEffect>
                                  </p:childTnLst>
                                </p:cTn>
                              </p:par>
                              <p:par>
                                <p:cTn id="139" presetID="22" presetClass="entr" presetSubtype="8" fill="hold" nodeType="withEffect">
                                  <p:stCondLst>
                                    <p:cond delay="0"/>
                                  </p:stCondLst>
                                  <p:childTnLst>
                                    <p:set>
                                      <p:cBhvr>
                                        <p:cTn id="140" dur="1" fill="hold">
                                          <p:stCondLst>
                                            <p:cond delay="0"/>
                                          </p:stCondLst>
                                        </p:cTn>
                                        <p:tgtEl>
                                          <p:spTgt spid="107"/>
                                        </p:tgtEl>
                                        <p:attrNameLst>
                                          <p:attrName>style.visibility</p:attrName>
                                        </p:attrNameLst>
                                      </p:cBhvr>
                                      <p:to>
                                        <p:strVal val="visible"/>
                                      </p:to>
                                    </p:set>
                                    <p:animEffect transition="in" filter="wipe(left)">
                                      <p:cBhvr>
                                        <p:cTn id="141" dur="500"/>
                                        <p:tgtEl>
                                          <p:spTgt spid="107"/>
                                        </p:tgtEl>
                                      </p:cBhvr>
                                    </p:animEffect>
                                  </p:childTnLst>
                                </p:cTn>
                              </p:par>
                              <p:par>
                                <p:cTn id="142" presetID="22" presetClass="entr" presetSubtype="8" fill="hold" nodeType="withEffect">
                                  <p:stCondLst>
                                    <p:cond delay="0"/>
                                  </p:stCondLst>
                                  <p:childTnLst>
                                    <p:set>
                                      <p:cBhvr>
                                        <p:cTn id="143" dur="1" fill="hold">
                                          <p:stCondLst>
                                            <p:cond delay="0"/>
                                          </p:stCondLst>
                                        </p:cTn>
                                        <p:tgtEl>
                                          <p:spTgt spid="112"/>
                                        </p:tgtEl>
                                        <p:attrNameLst>
                                          <p:attrName>style.visibility</p:attrName>
                                        </p:attrNameLst>
                                      </p:cBhvr>
                                      <p:to>
                                        <p:strVal val="visible"/>
                                      </p:to>
                                    </p:set>
                                    <p:animEffect transition="in" filter="wipe(left)">
                                      <p:cBhvr>
                                        <p:cTn id="144" dur="500"/>
                                        <p:tgtEl>
                                          <p:spTgt spid="112"/>
                                        </p:tgtEl>
                                      </p:cBhvr>
                                    </p:animEffect>
                                  </p:childTnLst>
                                </p:cTn>
                              </p:par>
                              <p:par>
                                <p:cTn id="145" presetID="22" presetClass="entr" presetSubtype="8" fill="hold" nodeType="withEffect">
                                  <p:stCondLst>
                                    <p:cond delay="0"/>
                                  </p:stCondLst>
                                  <p:childTnLst>
                                    <p:set>
                                      <p:cBhvr>
                                        <p:cTn id="146" dur="1" fill="hold">
                                          <p:stCondLst>
                                            <p:cond delay="0"/>
                                          </p:stCondLst>
                                        </p:cTn>
                                        <p:tgtEl>
                                          <p:spTgt spid="116"/>
                                        </p:tgtEl>
                                        <p:attrNameLst>
                                          <p:attrName>style.visibility</p:attrName>
                                        </p:attrNameLst>
                                      </p:cBhvr>
                                      <p:to>
                                        <p:strVal val="visible"/>
                                      </p:to>
                                    </p:set>
                                    <p:animEffect transition="in" filter="wipe(left)">
                                      <p:cBhvr>
                                        <p:cTn id="147" dur="500"/>
                                        <p:tgtEl>
                                          <p:spTgt spid="116"/>
                                        </p:tgtEl>
                                      </p:cBhvr>
                                    </p:animEffect>
                                  </p:childTnLst>
                                </p:cTn>
                              </p:par>
                              <p:par>
                                <p:cTn id="148" presetID="22" presetClass="entr" presetSubtype="8" fill="hold" nodeType="withEffect">
                                  <p:stCondLst>
                                    <p:cond delay="0"/>
                                  </p:stCondLst>
                                  <p:childTnLst>
                                    <p:set>
                                      <p:cBhvr>
                                        <p:cTn id="149" dur="1" fill="hold">
                                          <p:stCondLst>
                                            <p:cond delay="0"/>
                                          </p:stCondLst>
                                        </p:cTn>
                                        <p:tgtEl>
                                          <p:spTgt spid="120"/>
                                        </p:tgtEl>
                                        <p:attrNameLst>
                                          <p:attrName>style.visibility</p:attrName>
                                        </p:attrNameLst>
                                      </p:cBhvr>
                                      <p:to>
                                        <p:strVal val="visible"/>
                                      </p:to>
                                    </p:set>
                                    <p:animEffect transition="in" filter="wipe(left)">
                                      <p:cBhvr>
                                        <p:cTn id="150" dur="500"/>
                                        <p:tgtEl>
                                          <p:spTgt spid="120"/>
                                        </p:tgtEl>
                                      </p:cBhvr>
                                    </p:animEffect>
                                  </p:childTnLst>
                                </p:cTn>
                              </p:par>
                              <p:par>
                                <p:cTn id="151" presetID="22" presetClass="entr" presetSubtype="8" fill="hold" nodeType="withEffect">
                                  <p:stCondLst>
                                    <p:cond delay="0"/>
                                  </p:stCondLst>
                                  <p:childTnLst>
                                    <p:set>
                                      <p:cBhvr>
                                        <p:cTn id="152" dur="1" fill="hold">
                                          <p:stCondLst>
                                            <p:cond delay="0"/>
                                          </p:stCondLst>
                                        </p:cTn>
                                        <p:tgtEl>
                                          <p:spTgt spid="124"/>
                                        </p:tgtEl>
                                        <p:attrNameLst>
                                          <p:attrName>style.visibility</p:attrName>
                                        </p:attrNameLst>
                                      </p:cBhvr>
                                      <p:to>
                                        <p:strVal val="visible"/>
                                      </p:to>
                                    </p:set>
                                    <p:animEffect transition="in" filter="wipe(left)">
                                      <p:cBhvr>
                                        <p:cTn id="153" dur="500"/>
                                        <p:tgtEl>
                                          <p:spTgt spid="124"/>
                                        </p:tgtEl>
                                      </p:cBhvr>
                                    </p:animEffect>
                                  </p:childTnLst>
                                </p:cTn>
                              </p:par>
                              <p:par>
                                <p:cTn id="154" presetID="22" presetClass="entr" presetSubtype="8" fill="hold" nodeType="withEffect">
                                  <p:stCondLst>
                                    <p:cond delay="0"/>
                                  </p:stCondLst>
                                  <p:childTnLst>
                                    <p:set>
                                      <p:cBhvr>
                                        <p:cTn id="155" dur="1" fill="hold">
                                          <p:stCondLst>
                                            <p:cond delay="0"/>
                                          </p:stCondLst>
                                        </p:cTn>
                                        <p:tgtEl>
                                          <p:spTgt spid="128"/>
                                        </p:tgtEl>
                                        <p:attrNameLst>
                                          <p:attrName>style.visibility</p:attrName>
                                        </p:attrNameLst>
                                      </p:cBhvr>
                                      <p:to>
                                        <p:strVal val="visible"/>
                                      </p:to>
                                    </p:set>
                                    <p:animEffect transition="in" filter="wipe(left)">
                                      <p:cBhvr>
                                        <p:cTn id="156" dur="500"/>
                                        <p:tgtEl>
                                          <p:spTgt spid="128"/>
                                        </p:tgtEl>
                                      </p:cBhvr>
                                    </p:animEffect>
                                  </p:childTnLst>
                                </p:cTn>
                              </p:par>
                              <p:par>
                                <p:cTn id="157" presetID="22" presetClass="entr" presetSubtype="8" fill="hold" nodeType="withEffect">
                                  <p:stCondLst>
                                    <p:cond delay="0"/>
                                  </p:stCondLst>
                                  <p:childTnLst>
                                    <p:set>
                                      <p:cBhvr>
                                        <p:cTn id="158" dur="1" fill="hold">
                                          <p:stCondLst>
                                            <p:cond delay="0"/>
                                          </p:stCondLst>
                                        </p:cTn>
                                        <p:tgtEl>
                                          <p:spTgt spid="137"/>
                                        </p:tgtEl>
                                        <p:attrNameLst>
                                          <p:attrName>style.visibility</p:attrName>
                                        </p:attrNameLst>
                                      </p:cBhvr>
                                      <p:to>
                                        <p:strVal val="visible"/>
                                      </p:to>
                                    </p:set>
                                    <p:animEffect transition="in" filter="wipe(left)">
                                      <p:cBhvr>
                                        <p:cTn id="159" dur="500"/>
                                        <p:tgtEl>
                                          <p:spTgt spid="137"/>
                                        </p:tgtEl>
                                      </p:cBhvr>
                                    </p:animEffect>
                                  </p:childTnLst>
                                </p:cTn>
                              </p:par>
                              <p:par>
                                <p:cTn id="160" presetID="22" presetClass="entr" presetSubtype="8" fill="hold" nodeType="withEffect">
                                  <p:stCondLst>
                                    <p:cond delay="0"/>
                                  </p:stCondLst>
                                  <p:childTnLst>
                                    <p:set>
                                      <p:cBhvr>
                                        <p:cTn id="161" dur="1" fill="hold">
                                          <p:stCondLst>
                                            <p:cond delay="0"/>
                                          </p:stCondLst>
                                        </p:cTn>
                                        <p:tgtEl>
                                          <p:spTgt spid="141"/>
                                        </p:tgtEl>
                                        <p:attrNameLst>
                                          <p:attrName>style.visibility</p:attrName>
                                        </p:attrNameLst>
                                      </p:cBhvr>
                                      <p:to>
                                        <p:strVal val="visible"/>
                                      </p:to>
                                    </p:set>
                                    <p:animEffect transition="in" filter="wipe(left)">
                                      <p:cBhvr>
                                        <p:cTn id="162" dur="500"/>
                                        <p:tgtEl>
                                          <p:spTgt spid="141"/>
                                        </p:tgtEl>
                                      </p:cBhvr>
                                    </p:animEffect>
                                  </p:childTnLst>
                                </p:cTn>
                              </p:par>
                              <p:par>
                                <p:cTn id="163" presetID="22" presetClass="entr" presetSubtype="8" fill="hold" nodeType="withEffect">
                                  <p:stCondLst>
                                    <p:cond delay="0"/>
                                  </p:stCondLst>
                                  <p:childTnLst>
                                    <p:set>
                                      <p:cBhvr>
                                        <p:cTn id="164" dur="1" fill="hold">
                                          <p:stCondLst>
                                            <p:cond delay="0"/>
                                          </p:stCondLst>
                                        </p:cTn>
                                        <p:tgtEl>
                                          <p:spTgt spid="145"/>
                                        </p:tgtEl>
                                        <p:attrNameLst>
                                          <p:attrName>style.visibility</p:attrName>
                                        </p:attrNameLst>
                                      </p:cBhvr>
                                      <p:to>
                                        <p:strVal val="visible"/>
                                      </p:to>
                                    </p:set>
                                    <p:animEffect transition="in" filter="wipe(left)">
                                      <p:cBhvr>
                                        <p:cTn id="165" dur="500"/>
                                        <p:tgtEl>
                                          <p:spTgt spid="145"/>
                                        </p:tgtEl>
                                      </p:cBhvr>
                                    </p:animEffect>
                                  </p:childTnLst>
                                </p:cTn>
                              </p:par>
                              <p:par>
                                <p:cTn id="166" presetID="22" presetClass="entr" presetSubtype="8" fill="hold" nodeType="withEffect">
                                  <p:stCondLst>
                                    <p:cond delay="0"/>
                                  </p:stCondLst>
                                  <p:childTnLst>
                                    <p:set>
                                      <p:cBhvr>
                                        <p:cTn id="167" dur="1" fill="hold">
                                          <p:stCondLst>
                                            <p:cond delay="0"/>
                                          </p:stCondLst>
                                        </p:cTn>
                                        <p:tgtEl>
                                          <p:spTgt spid="149"/>
                                        </p:tgtEl>
                                        <p:attrNameLst>
                                          <p:attrName>style.visibility</p:attrName>
                                        </p:attrNameLst>
                                      </p:cBhvr>
                                      <p:to>
                                        <p:strVal val="visible"/>
                                      </p:to>
                                    </p:set>
                                    <p:animEffect transition="in" filter="wipe(left)">
                                      <p:cBhvr>
                                        <p:cTn id="168" dur="500"/>
                                        <p:tgtEl>
                                          <p:spTgt spid="149"/>
                                        </p:tgtEl>
                                      </p:cBhvr>
                                    </p:animEffect>
                                  </p:childTnLst>
                                </p:cTn>
                              </p:par>
                              <p:par>
                                <p:cTn id="169" presetID="22" presetClass="entr" presetSubtype="8" fill="hold" nodeType="withEffect">
                                  <p:stCondLst>
                                    <p:cond delay="0"/>
                                  </p:stCondLst>
                                  <p:childTnLst>
                                    <p:set>
                                      <p:cBhvr>
                                        <p:cTn id="170" dur="1" fill="hold">
                                          <p:stCondLst>
                                            <p:cond delay="0"/>
                                          </p:stCondLst>
                                        </p:cTn>
                                        <p:tgtEl>
                                          <p:spTgt spid="153"/>
                                        </p:tgtEl>
                                        <p:attrNameLst>
                                          <p:attrName>style.visibility</p:attrName>
                                        </p:attrNameLst>
                                      </p:cBhvr>
                                      <p:to>
                                        <p:strVal val="visible"/>
                                      </p:to>
                                    </p:set>
                                    <p:animEffect transition="in" filter="wipe(left)">
                                      <p:cBhvr>
                                        <p:cTn id="171" dur="500"/>
                                        <p:tgtEl>
                                          <p:spTgt spid="153"/>
                                        </p:tgtEl>
                                      </p:cBhvr>
                                    </p:animEffect>
                                  </p:childTnLst>
                                </p:cTn>
                              </p:par>
                              <p:par>
                                <p:cTn id="172" presetID="22" presetClass="entr" presetSubtype="8" fill="hold" nodeType="withEffect">
                                  <p:stCondLst>
                                    <p:cond delay="0"/>
                                  </p:stCondLst>
                                  <p:childTnLst>
                                    <p:set>
                                      <p:cBhvr>
                                        <p:cTn id="173" dur="1" fill="hold">
                                          <p:stCondLst>
                                            <p:cond delay="0"/>
                                          </p:stCondLst>
                                        </p:cTn>
                                        <p:tgtEl>
                                          <p:spTgt spid="156"/>
                                        </p:tgtEl>
                                        <p:attrNameLst>
                                          <p:attrName>style.visibility</p:attrName>
                                        </p:attrNameLst>
                                      </p:cBhvr>
                                      <p:to>
                                        <p:strVal val="visible"/>
                                      </p:to>
                                    </p:set>
                                    <p:animEffect transition="in" filter="wipe(left)">
                                      <p:cBhvr>
                                        <p:cTn id="174" dur="500"/>
                                        <p:tgtEl>
                                          <p:spTgt spid="156"/>
                                        </p:tgtEl>
                                      </p:cBhvr>
                                    </p:animEffect>
                                  </p:childTnLst>
                                </p:cTn>
                              </p:par>
                              <p:par>
                                <p:cTn id="175" presetID="22" presetClass="entr" presetSubtype="8" fill="hold" nodeType="withEffect">
                                  <p:stCondLst>
                                    <p:cond delay="0"/>
                                  </p:stCondLst>
                                  <p:childTnLst>
                                    <p:set>
                                      <p:cBhvr>
                                        <p:cTn id="176" dur="1" fill="hold">
                                          <p:stCondLst>
                                            <p:cond delay="0"/>
                                          </p:stCondLst>
                                        </p:cTn>
                                        <p:tgtEl>
                                          <p:spTgt spid="159"/>
                                        </p:tgtEl>
                                        <p:attrNameLst>
                                          <p:attrName>style.visibility</p:attrName>
                                        </p:attrNameLst>
                                      </p:cBhvr>
                                      <p:to>
                                        <p:strVal val="visible"/>
                                      </p:to>
                                    </p:set>
                                    <p:animEffect transition="in" filter="wipe(left)">
                                      <p:cBhvr>
                                        <p:cTn id="177" dur="500"/>
                                        <p:tgtEl>
                                          <p:spTgt spid="159"/>
                                        </p:tgtEl>
                                      </p:cBhvr>
                                    </p:animEffect>
                                  </p:childTnLst>
                                </p:cTn>
                              </p:par>
                              <p:par>
                                <p:cTn id="178" presetID="22" presetClass="entr" presetSubtype="8" fill="hold" nodeType="withEffect">
                                  <p:stCondLst>
                                    <p:cond delay="0"/>
                                  </p:stCondLst>
                                  <p:childTnLst>
                                    <p:set>
                                      <p:cBhvr>
                                        <p:cTn id="179" dur="1" fill="hold">
                                          <p:stCondLst>
                                            <p:cond delay="0"/>
                                          </p:stCondLst>
                                        </p:cTn>
                                        <p:tgtEl>
                                          <p:spTgt spid="162"/>
                                        </p:tgtEl>
                                        <p:attrNameLst>
                                          <p:attrName>style.visibility</p:attrName>
                                        </p:attrNameLst>
                                      </p:cBhvr>
                                      <p:to>
                                        <p:strVal val="visible"/>
                                      </p:to>
                                    </p:set>
                                    <p:animEffect transition="in" filter="wipe(left)">
                                      <p:cBhvr>
                                        <p:cTn id="180" dur="500"/>
                                        <p:tgtEl>
                                          <p:spTgt spid="162"/>
                                        </p:tgtEl>
                                      </p:cBhvr>
                                    </p:animEffect>
                                  </p:childTnLst>
                                </p:cTn>
                              </p:par>
                            </p:childTnLst>
                          </p:cTn>
                        </p:par>
                      </p:childTnLst>
                    </p:cTn>
                  </p:par>
                  <p:par>
                    <p:cTn id="181" fill="hold">
                      <p:stCondLst>
                        <p:cond delay="indefinite"/>
                      </p:stCondLst>
                      <p:childTnLst>
                        <p:par>
                          <p:cTn id="182" fill="hold">
                            <p:stCondLst>
                              <p:cond delay="0"/>
                            </p:stCondLst>
                            <p:childTnLst>
                              <p:par>
                                <p:cTn id="183" presetID="10" presetClass="entr" presetSubtype="0" fill="hold" grpId="0" nodeType="clickEffect">
                                  <p:stCondLst>
                                    <p:cond delay="0"/>
                                  </p:stCondLst>
                                  <p:childTnLst>
                                    <p:set>
                                      <p:cBhvr>
                                        <p:cTn id="184" dur="1" fill="hold">
                                          <p:stCondLst>
                                            <p:cond delay="0"/>
                                          </p:stCondLst>
                                        </p:cTn>
                                        <p:tgtEl>
                                          <p:spTgt spid="19"/>
                                        </p:tgtEl>
                                        <p:attrNameLst>
                                          <p:attrName>style.visibility</p:attrName>
                                        </p:attrNameLst>
                                      </p:cBhvr>
                                      <p:to>
                                        <p:strVal val="visible"/>
                                      </p:to>
                                    </p:set>
                                    <p:animEffect transition="in" filter="fade">
                                      <p:cBhvr>
                                        <p:cTn id="185" dur="500"/>
                                        <p:tgtEl>
                                          <p:spTgt spid="19"/>
                                        </p:tgtEl>
                                      </p:cBhvr>
                                    </p:animEffect>
                                  </p:childTnLst>
                                </p:cTn>
                              </p:par>
                            </p:childTnLst>
                          </p:cTn>
                        </p:par>
                        <p:par>
                          <p:cTn id="186" fill="hold">
                            <p:stCondLst>
                              <p:cond delay="500"/>
                            </p:stCondLst>
                            <p:childTnLst>
                              <p:par>
                                <p:cTn id="187" presetID="10" presetClass="entr" presetSubtype="0" fill="hold" grpId="0" nodeType="afterEffect">
                                  <p:stCondLst>
                                    <p:cond delay="0"/>
                                  </p:stCondLst>
                                  <p:childTnLst>
                                    <p:set>
                                      <p:cBhvr>
                                        <p:cTn id="188" dur="1" fill="hold">
                                          <p:stCondLst>
                                            <p:cond delay="0"/>
                                          </p:stCondLst>
                                        </p:cTn>
                                        <p:tgtEl>
                                          <p:spTgt spid="18"/>
                                        </p:tgtEl>
                                        <p:attrNameLst>
                                          <p:attrName>style.visibility</p:attrName>
                                        </p:attrNameLst>
                                      </p:cBhvr>
                                      <p:to>
                                        <p:strVal val="visible"/>
                                      </p:to>
                                    </p:set>
                                    <p:animEffect transition="in" filter="fade">
                                      <p:cBhvr>
                                        <p:cTn id="189" dur="500"/>
                                        <p:tgtEl>
                                          <p:spTgt spid="18"/>
                                        </p:tgtEl>
                                      </p:cBhvr>
                                    </p:animEffect>
                                  </p:childTnLst>
                                </p:cTn>
                              </p:par>
                            </p:childTnLst>
                          </p:cTn>
                        </p:par>
                        <p:par>
                          <p:cTn id="190" fill="hold">
                            <p:stCondLst>
                              <p:cond delay="1000"/>
                            </p:stCondLst>
                            <p:childTnLst>
                              <p:par>
                                <p:cTn id="191" presetID="10" presetClass="entr" presetSubtype="0" fill="hold" grpId="0" nodeType="afterEffect">
                                  <p:stCondLst>
                                    <p:cond delay="0"/>
                                  </p:stCondLst>
                                  <p:childTnLst>
                                    <p:set>
                                      <p:cBhvr>
                                        <p:cTn id="192" dur="1" fill="hold">
                                          <p:stCondLst>
                                            <p:cond delay="0"/>
                                          </p:stCondLst>
                                        </p:cTn>
                                        <p:tgtEl>
                                          <p:spTgt spid="17"/>
                                        </p:tgtEl>
                                        <p:attrNameLst>
                                          <p:attrName>style.visibility</p:attrName>
                                        </p:attrNameLst>
                                      </p:cBhvr>
                                      <p:to>
                                        <p:strVal val="visible"/>
                                      </p:to>
                                    </p:set>
                                    <p:animEffect transition="in" filter="fade">
                                      <p:cBhvr>
                                        <p:cTn id="193" dur="500"/>
                                        <p:tgtEl>
                                          <p:spTgt spid="17"/>
                                        </p:tgtEl>
                                      </p:cBhvr>
                                    </p:animEffect>
                                  </p:childTnLst>
                                </p:cTn>
                              </p:par>
                            </p:childTnLst>
                          </p:cTn>
                        </p:par>
                      </p:childTnLst>
                    </p:cTn>
                  </p:par>
                  <p:par>
                    <p:cTn id="194" fill="hold">
                      <p:stCondLst>
                        <p:cond delay="indefinite"/>
                      </p:stCondLst>
                      <p:childTnLst>
                        <p:par>
                          <p:cTn id="195" fill="hold">
                            <p:stCondLst>
                              <p:cond delay="0"/>
                            </p:stCondLst>
                            <p:childTnLst>
                              <p:par>
                                <p:cTn id="196" presetID="10" presetClass="entr" presetSubtype="0" fill="hold" grpId="0" nodeType="clickEffect">
                                  <p:stCondLst>
                                    <p:cond delay="0"/>
                                  </p:stCondLst>
                                  <p:childTnLst>
                                    <p:set>
                                      <p:cBhvr>
                                        <p:cTn id="197" dur="1" fill="hold">
                                          <p:stCondLst>
                                            <p:cond delay="0"/>
                                          </p:stCondLst>
                                        </p:cTn>
                                        <p:tgtEl>
                                          <p:spTgt spid="16"/>
                                        </p:tgtEl>
                                        <p:attrNameLst>
                                          <p:attrName>style.visibility</p:attrName>
                                        </p:attrNameLst>
                                      </p:cBhvr>
                                      <p:to>
                                        <p:strVal val="visible"/>
                                      </p:to>
                                    </p:set>
                                    <p:animEffect transition="in" filter="fade">
                                      <p:cBhvr>
                                        <p:cTn id="198" dur="500"/>
                                        <p:tgtEl>
                                          <p:spTgt spid="16"/>
                                        </p:tgtEl>
                                      </p:cBhvr>
                                    </p:animEffect>
                                  </p:childTnLst>
                                </p:cTn>
                              </p:par>
                            </p:childTnLst>
                          </p:cTn>
                        </p:par>
                        <p:par>
                          <p:cTn id="199" fill="hold">
                            <p:stCondLst>
                              <p:cond delay="500"/>
                            </p:stCondLst>
                            <p:childTnLst>
                              <p:par>
                                <p:cTn id="200" presetID="10" presetClass="entr" presetSubtype="0" fill="hold" grpId="0" nodeType="afterEffect">
                                  <p:stCondLst>
                                    <p:cond delay="0"/>
                                  </p:stCondLst>
                                  <p:childTnLst>
                                    <p:set>
                                      <p:cBhvr>
                                        <p:cTn id="201" dur="1" fill="hold">
                                          <p:stCondLst>
                                            <p:cond delay="0"/>
                                          </p:stCondLst>
                                        </p:cTn>
                                        <p:tgtEl>
                                          <p:spTgt spid="23"/>
                                        </p:tgtEl>
                                        <p:attrNameLst>
                                          <p:attrName>style.visibility</p:attrName>
                                        </p:attrNameLst>
                                      </p:cBhvr>
                                      <p:to>
                                        <p:strVal val="visible"/>
                                      </p:to>
                                    </p:set>
                                    <p:animEffect transition="in" filter="fade">
                                      <p:cBhvr>
                                        <p:cTn id="202" dur="500"/>
                                        <p:tgtEl>
                                          <p:spTgt spid="23"/>
                                        </p:tgtEl>
                                      </p:cBhvr>
                                    </p:animEffect>
                                  </p:childTnLst>
                                </p:cTn>
                              </p:par>
                            </p:childTnLst>
                          </p:cTn>
                        </p:par>
                      </p:childTnLst>
                    </p:cTn>
                  </p:par>
                  <p:par>
                    <p:cTn id="203" fill="hold">
                      <p:stCondLst>
                        <p:cond delay="indefinite"/>
                      </p:stCondLst>
                      <p:childTnLst>
                        <p:par>
                          <p:cTn id="204" fill="hold">
                            <p:stCondLst>
                              <p:cond delay="0"/>
                            </p:stCondLst>
                            <p:childTnLst>
                              <p:par>
                                <p:cTn id="205" presetID="22" presetClass="entr" presetSubtype="4" fill="hold" nodeType="clickEffect">
                                  <p:stCondLst>
                                    <p:cond delay="0"/>
                                  </p:stCondLst>
                                  <p:childTnLst>
                                    <p:set>
                                      <p:cBhvr>
                                        <p:cTn id="206" dur="1" fill="hold">
                                          <p:stCondLst>
                                            <p:cond delay="0"/>
                                          </p:stCondLst>
                                        </p:cTn>
                                        <p:tgtEl>
                                          <p:spTgt spid="3">
                                            <p:txEl>
                                              <p:pRg st="9" end="9"/>
                                            </p:txEl>
                                          </p:spTgt>
                                        </p:tgtEl>
                                        <p:attrNameLst>
                                          <p:attrName>style.visibility</p:attrName>
                                        </p:attrNameLst>
                                      </p:cBhvr>
                                      <p:to>
                                        <p:strVal val="visible"/>
                                      </p:to>
                                    </p:set>
                                    <p:animEffect transition="in" filter="wipe(down)">
                                      <p:cBhvr>
                                        <p:cTn id="207" dur="500"/>
                                        <p:tgtEl>
                                          <p:spTgt spid="3">
                                            <p:txEl>
                                              <p:pRg st="9" end="9"/>
                                            </p:txEl>
                                          </p:spTgt>
                                        </p:tgtEl>
                                      </p:cBhvr>
                                    </p:animEffect>
                                  </p:childTnLst>
                                </p:cTn>
                              </p:par>
                            </p:childTnLst>
                          </p:cTn>
                        </p:par>
                      </p:childTnLst>
                    </p:cTn>
                  </p:par>
                  <p:par>
                    <p:cTn id="208" fill="hold">
                      <p:stCondLst>
                        <p:cond delay="indefinite"/>
                      </p:stCondLst>
                      <p:childTnLst>
                        <p:par>
                          <p:cTn id="209" fill="hold">
                            <p:stCondLst>
                              <p:cond delay="0"/>
                            </p:stCondLst>
                            <p:childTnLst>
                              <p:par>
                                <p:cTn id="210" presetID="22" presetClass="entr" presetSubtype="4" fill="hold" nodeType="clickEffect">
                                  <p:stCondLst>
                                    <p:cond delay="0"/>
                                  </p:stCondLst>
                                  <p:childTnLst>
                                    <p:set>
                                      <p:cBhvr>
                                        <p:cTn id="211" dur="1" fill="hold">
                                          <p:stCondLst>
                                            <p:cond delay="0"/>
                                          </p:stCondLst>
                                        </p:cTn>
                                        <p:tgtEl>
                                          <p:spTgt spid="3">
                                            <p:txEl>
                                              <p:pRg st="10" end="10"/>
                                            </p:txEl>
                                          </p:spTgt>
                                        </p:tgtEl>
                                        <p:attrNameLst>
                                          <p:attrName>style.visibility</p:attrName>
                                        </p:attrNameLst>
                                      </p:cBhvr>
                                      <p:to>
                                        <p:strVal val="visible"/>
                                      </p:to>
                                    </p:set>
                                    <p:animEffect transition="in" filter="wipe(down)">
                                      <p:cBhvr>
                                        <p:cTn id="21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42" grpId="0"/>
      <p:bldP spid="42" grpId="1"/>
      <p:bldP spid="43" grpId="0"/>
      <p:bldP spid="43" grpId="1"/>
      <p:bldP spid="32" grpId="0"/>
      <p:bldP spid="32" grpId="1"/>
      <p:bldP spid="15" grpId="0" animBg="1"/>
      <p:bldP spid="16" grpId="0" animBg="1"/>
      <p:bldP spid="17" grpId="0" animBg="1"/>
      <p:bldP spid="18" grpId="0" animBg="1"/>
      <p:bldP spid="21" grpId="0" animBg="1"/>
      <p:bldP spid="22" grpId="0" animBg="1"/>
      <p:bldP spid="2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D1C74B-D7BB-2CF4-5933-4377B750246A}"/>
              </a:ext>
            </a:extLst>
          </p:cNvPr>
          <p:cNvSpPr>
            <a:spLocks noGrp="1"/>
          </p:cNvSpPr>
          <p:nvPr>
            <p:ph type="sldNum" sz="quarter" idx="10"/>
          </p:nvPr>
        </p:nvSpPr>
        <p:spPr/>
        <p:txBody>
          <a:bodyPr/>
          <a:lstStyle/>
          <a:p>
            <a:pPr>
              <a:defRPr/>
            </a:pPr>
            <a:fld id="{D68E8870-17DE-45C4-A8DD-7644B2422933}" type="slidenum">
              <a:rPr lang="en-US" smtClean="0"/>
              <a:pPr>
                <a:defRPr/>
              </a:pPr>
              <a:t>38</a:t>
            </a:fld>
            <a:endParaRPr lang="en-US"/>
          </a:p>
        </p:txBody>
      </p:sp>
      <p:sp>
        <p:nvSpPr>
          <p:cNvPr id="3" name="Title 2">
            <a:extLst>
              <a:ext uri="{FF2B5EF4-FFF2-40B4-BE49-F238E27FC236}">
                <a16:creationId xmlns:a16="http://schemas.microsoft.com/office/drawing/2014/main" id="{D3EDE0D6-E60D-2620-BFFC-15270AD56747}"/>
              </a:ext>
            </a:extLst>
          </p:cNvPr>
          <p:cNvSpPr>
            <a:spLocks noGrp="1"/>
          </p:cNvSpPr>
          <p:nvPr>
            <p:ph type="title"/>
          </p:nvPr>
        </p:nvSpPr>
        <p:spPr/>
        <p:txBody>
          <a:bodyPr/>
          <a:lstStyle/>
          <a:p>
            <a:r>
              <a:rPr lang="en-US" dirty="0"/>
              <a:t>Complications: Scaling Up in Complexity</a:t>
            </a:r>
          </a:p>
        </p:txBody>
      </p:sp>
      <p:sp>
        <p:nvSpPr>
          <p:cNvPr id="4" name="Content Placeholder 3">
            <a:extLst>
              <a:ext uri="{FF2B5EF4-FFF2-40B4-BE49-F238E27FC236}">
                <a16:creationId xmlns:a16="http://schemas.microsoft.com/office/drawing/2014/main" id="{0F4BCD70-DC00-15A1-B402-0F528DA1E802}"/>
              </a:ext>
            </a:extLst>
          </p:cNvPr>
          <p:cNvSpPr>
            <a:spLocks noGrp="1"/>
          </p:cNvSpPr>
          <p:nvPr>
            <p:ph sz="quarter" idx="11"/>
          </p:nvPr>
        </p:nvSpPr>
        <p:spPr/>
        <p:txBody>
          <a:bodyPr/>
          <a:lstStyle/>
          <a:p>
            <a:r>
              <a:rPr lang="en-US"/>
              <a:t>We started with an initial, simple, two-dimensional example to make it easier to visualize what the learning algorithm’s task is</a:t>
            </a:r>
          </a:p>
          <a:p>
            <a:endParaRPr lang="en-US"/>
          </a:p>
        </p:txBody>
      </p:sp>
      <p:pic>
        <p:nvPicPr>
          <p:cNvPr id="5" name="Picture 4">
            <a:extLst>
              <a:ext uri="{FF2B5EF4-FFF2-40B4-BE49-F238E27FC236}">
                <a16:creationId xmlns:a16="http://schemas.microsoft.com/office/drawing/2014/main" id="{E7697761-9043-E564-2846-2C69A611947D}"/>
              </a:ext>
            </a:extLst>
          </p:cNvPr>
          <p:cNvPicPr>
            <a:picLocks noChangeAspect="1"/>
          </p:cNvPicPr>
          <p:nvPr/>
        </p:nvPicPr>
        <p:blipFill>
          <a:blip r:embed="rId2"/>
          <a:stretch>
            <a:fillRect/>
          </a:stretch>
        </p:blipFill>
        <p:spPr>
          <a:xfrm>
            <a:off x="8305782" y="1762260"/>
            <a:ext cx="2816917" cy="2947734"/>
          </a:xfrm>
          <a:prstGeom prst="rect">
            <a:avLst/>
          </a:prstGeom>
        </p:spPr>
      </p:pic>
    </p:spTree>
    <p:extLst>
      <p:ext uri="{BB962C8B-B14F-4D97-AF65-F5344CB8AC3E}">
        <p14:creationId xmlns:p14="http://schemas.microsoft.com/office/powerpoint/2010/main" val="11895660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X Y Z Axis Images – Browse 234 Stock Photos, Vectors, and Video | Adobe  Stock">
            <a:extLst>
              <a:ext uri="{FF2B5EF4-FFF2-40B4-BE49-F238E27FC236}">
                <a16:creationId xmlns:a16="http://schemas.microsoft.com/office/drawing/2014/main" id="{377B0439-6ADD-122F-3952-200EDBF075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855" y="1762260"/>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DD1C74B-D7BB-2CF4-5933-4377B750246A}"/>
              </a:ext>
            </a:extLst>
          </p:cNvPr>
          <p:cNvSpPr>
            <a:spLocks noGrp="1"/>
          </p:cNvSpPr>
          <p:nvPr>
            <p:ph type="sldNum" sz="quarter" idx="10"/>
          </p:nvPr>
        </p:nvSpPr>
        <p:spPr/>
        <p:txBody>
          <a:bodyPr/>
          <a:lstStyle/>
          <a:p>
            <a:pPr>
              <a:defRPr/>
            </a:pPr>
            <a:fld id="{D68E8870-17DE-45C4-A8DD-7644B2422933}" type="slidenum">
              <a:rPr lang="en-US" smtClean="0"/>
              <a:pPr>
                <a:defRPr/>
              </a:pPr>
              <a:t>39</a:t>
            </a:fld>
            <a:endParaRPr lang="en-US"/>
          </a:p>
        </p:txBody>
      </p:sp>
      <p:sp>
        <p:nvSpPr>
          <p:cNvPr id="3" name="Title 2">
            <a:extLst>
              <a:ext uri="{FF2B5EF4-FFF2-40B4-BE49-F238E27FC236}">
                <a16:creationId xmlns:a16="http://schemas.microsoft.com/office/drawing/2014/main" id="{D3EDE0D6-E60D-2620-BFFC-15270AD56747}"/>
              </a:ext>
            </a:extLst>
          </p:cNvPr>
          <p:cNvSpPr>
            <a:spLocks noGrp="1"/>
          </p:cNvSpPr>
          <p:nvPr>
            <p:ph type="title"/>
          </p:nvPr>
        </p:nvSpPr>
        <p:spPr/>
        <p:txBody>
          <a:bodyPr/>
          <a:lstStyle/>
          <a:p>
            <a:r>
              <a:rPr lang="en-US"/>
              <a:t>Scaling Up in Complexity</a:t>
            </a:r>
          </a:p>
        </p:txBody>
      </p:sp>
      <p:sp>
        <p:nvSpPr>
          <p:cNvPr id="4" name="Content Placeholder 3">
            <a:extLst>
              <a:ext uri="{FF2B5EF4-FFF2-40B4-BE49-F238E27FC236}">
                <a16:creationId xmlns:a16="http://schemas.microsoft.com/office/drawing/2014/main" id="{0F4BCD70-DC00-15A1-B402-0F528DA1E802}"/>
              </a:ext>
            </a:extLst>
          </p:cNvPr>
          <p:cNvSpPr>
            <a:spLocks noGrp="1"/>
          </p:cNvSpPr>
          <p:nvPr>
            <p:ph sz="quarter" idx="11"/>
          </p:nvPr>
        </p:nvSpPr>
        <p:spPr/>
        <p:txBody>
          <a:bodyPr/>
          <a:lstStyle/>
          <a:p>
            <a:r>
              <a:rPr lang="en-US"/>
              <a:t>We started with an initial, simple, two-dimensional example to make it easier visualize what the learning algorithm’s task is</a:t>
            </a:r>
          </a:p>
          <a:p>
            <a:endParaRPr lang="en-US"/>
          </a:p>
          <a:p>
            <a:r>
              <a:rPr lang="en-US"/>
              <a:t>We can still visualize the learning task if we move</a:t>
            </a:r>
            <a:br>
              <a:rPr lang="en-US"/>
            </a:br>
            <a:r>
              <a:rPr lang="en-US"/>
              <a:t>to three dimensions</a:t>
            </a:r>
          </a:p>
        </p:txBody>
      </p:sp>
    </p:spTree>
    <p:extLst>
      <p:ext uri="{BB962C8B-B14F-4D97-AF65-F5344CB8AC3E}">
        <p14:creationId xmlns:p14="http://schemas.microsoft.com/office/powerpoint/2010/main" val="1083510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39689-C45B-C447-548D-9A4A15B477CC}"/>
              </a:ext>
            </a:extLst>
          </p:cNvPr>
          <p:cNvSpPr>
            <a:spLocks noGrp="1"/>
          </p:cNvSpPr>
          <p:nvPr>
            <p:ph type="title"/>
          </p:nvPr>
        </p:nvSpPr>
        <p:spPr/>
        <p:txBody>
          <a:bodyPr/>
          <a:lstStyle/>
          <a:p>
            <a:r>
              <a:rPr lang="en-US"/>
              <a:t>Animal vs. Human vs. Machine Learning</a:t>
            </a:r>
          </a:p>
        </p:txBody>
      </p:sp>
      <p:sp>
        <p:nvSpPr>
          <p:cNvPr id="3" name="Content Placeholder 2">
            <a:extLst>
              <a:ext uri="{FF2B5EF4-FFF2-40B4-BE49-F238E27FC236}">
                <a16:creationId xmlns:a16="http://schemas.microsoft.com/office/drawing/2014/main" id="{9ED1611E-2A91-9D92-F075-3E61D3D8ABF3}"/>
              </a:ext>
            </a:extLst>
          </p:cNvPr>
          <p:cNvSpPr>
            <a:spLocks noGrp="1"/>
          </p:cNvSpPr>
          <p:nvPr>
            <p:ph sz="quarter" idx="11"/>
          </p:nvPr>
        </p:nvSpPr>
        <p:spPr>
          <a:xfrm>
            <a:off x="3998890" y="1046715"/>
            <a:ext cx="7731855" cy="5075237"/>
          </a:xfrm>
        </p:spPr>
        <p:txBody>
          <a:bodyPr/>
          <a:lstStyle/>
          <a:p>
            <a:r>
              <a:rPr lang="en-US"/>
              <a:t>Classical conditioning</a:t>
            </a:r>
          </a:p>
          <a:p>
            <a:pPr lvl="1"/>
            <a:r>
              <a:rPr lang="en-US"/>
              <a:t>Learning to associate two external stimuli</a:t>
            </a:r>
          </a:p>
          <a:p>
            <a:pPr lvl="1"/>
            <a:endParaRPr lang="en-US"/>
          </a:p>
          <a:p>
            <a:r>
              <a:rPr lang="en-US"/>
              <a:t>Operant conditioning</a:t>
            </a:r>
          </a:p>
          <a:p>
            <a:pPr lvl="1"/>
            <a:r>
              <a:rPr lang="en-US"/>
              <a:t>Learning to associate an internally generated action with an external stimulus (action-consequence)</a:t>
            </a:r>
          </a:p>
          <a:p>
            <a:pPr lvl="1"/>
            <a:endParaRPr lang="en-US"/>
          </a:p>
          <a:p>
            <a:r>
              <a:rPr lang="en-US"/>
              <a:t>Observational learning</a:t>
            </a:r>
          </a:p>
          <a:p>
            <a:pPr lvl="1"/>
            <a:r>
              <a:rPr lang="en-US"/>
              <a:t>Learning to generate an internal action by mimicking an external observation</a:t>
            </a:r>
          </a:p>
        </p:txBody>
      </p:sp>
      <p:sp>
        <p:nvSpPr>
          <p:cNvPr id="4" name="Slide Number Placeholder 3">
            <a:extLst>
              <a:ext uri="{FF2B5EF4-FFF2-40B4-BE49-F238E27FC236}">
                <a16:creationId xmlns:a16="http://schemas.microsoft.com/office/drawing/2014/main" id="{843BE0EC-A4E3-4F2A-9F23-F063D2C32077}"/>
              </a:ext>
            </a:extLst>
          </p:cNvPr>
          <p:cNvSpPr>
            <a:spLocks noGrp="1"/>
          </p:cNvSpPr>
          <p:nvPr>
            <p:ph type="sldNum" sz="quarter" idx="10"/>
          </p:nvPr>
        </p:nvSpPr>
        <p:spPr/>
        <p:txBody>
          <a:bodyPr/>
          <a:lstStyle/>
          <a:p>
            <a:pPr>
              <a:defRPr/>
            </a:pPr>
            <a:fld id="{D68E8870-17DE-45C4-A8DD-7644B2422933}" type="slidenum">
              <a:rPr lang="en-US" smtClean="0"/>
              <a:pPr>
                <a:defRPr/>
              </a:pPr>
              <a:t>4</a:t>
            </a:fld>
            <a:endParaRPr lang="en-US"/>
          </a:p>
        </p:txBody>
      </p:sp>
      <p:pic>
        <p:nvPicPr>
          <p:cNvPr id="1026" name="Picture 2" descr="42,300+ Rat Illustrations, Royalty-Free Vector Graphics ...">
            <a:extLst>
              <a:ext uri="{FF2B5EF4-FFF2-40B4-BE49-F238E27FC236}">
                <a16:creationId xmlns:a16="http://schemas.microsoft.com/office/drawing/2014/main" id="{70C4567A-1A59-5A02-3E83-F824BC55EA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784" y="2680416"/>
            <a:ext cx="3273310" cy="2438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7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down)">
                                      <p:cBhvr>
                                        <p:cTn id="16" dur="500"/>
                                        <p:tgtEl>
                                          <p:spTgt spid="3">
                                            <p:txEl>
                                              <p:pRg st="1" end="1"/>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500"/>
                                        <p:tgtEl>
                                          <p:spTgt spid="3">
                                            <p:txEl>
                                              <p:pRg st="3" end="3"/>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wipe(down)">
                                      <p:cBhvr>
                                        <p:cTn id="25" dur="500"/>
                                        <p:tgtEl>
                                          <p:spTgt spid="3">
                                            <p:txEl>
                                              <p:pRg st="6" end="6"/>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wipe(down)">
                                      <p:cBhvr>
                                        <p:cTn id="2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Tesseract - Wikipedia">
            <a:extLst>
              <a:ext uri="{FF2B5EF4-FFF2-40B4-BE49-F238E27FC236}">
                <a16:creationId xmlns:a16="http://schemas.microsoft.com/office/drawing/2014/main" id="{7CBF1FF4-80FE-6442-35F9-BE5C1627A3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782" y="1994752"/>
            <a:ext cx="2868495" cy="286849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DD1C74B-D7BB-2CF4-5933-4377B750246A}"/>
              </a:ext>
            </a:extLst>
          </p:cNvPr>
          <p:cNvSpPr>
            <a:spLocks noGrp="1"/>
          </p:cNvSpPr>
          <p:nvPr>
            <p:ph type="sldNum" sz="quarter" idx="10"/>
          </p:nvPr>
        </p:nvSpPr>
        <p:spPr/>
        <p:txBody>
          <a:bodyPr/>
          <a:lstStyle/>
          <a:p>
            <a:pPr>
              <a:defRPr/>
            </a:pPr>
            <a:fld id="{D68E8870-17DE-45C4-A8DD-7644B2422933}" type="slidenum">
              <a:rPr lang="en-US" smtClean="0"/>
              <a:pPr>
                <a:defRPr/>
              </a:pPr>
              <a:t>40</a:t>
            </a:fld>
            <a:endParaRPr lang="en-US"/>
          </a:p>
        </p:txBody>
      </p:sp>
      <p:sp>
        <p:nvSpPr>
          <p:cNvPr id="3" name="Title 2">
            <a:extLst>
              <a:ext uri="{FF2B5EF4-FFF2-40B4-BE49-F238E27FC236}">
                <a16:creationId xmlns:a16="http://schemas.microsoft.com/office/drawing/2014/main" id="{D3EDE0D6-E60D-2620-BFFC-15270AD56747}"/>
              </a:ext>
            </a:extLst>
          </p:cNvPr>
          <p:cNvSpPr>
            <a:spLocks noGrp="1"/>
          </p:cNvSpPr>
          <p:nvPr>
            <p:ph type="title"/>
          </p:nvPr>
        </p:nvSpPr>
        <p:spPr/>
        <p:txBody>
          <a:bodyPr/>
          <a:lstStyle/>
          <a:p>
            <a:r>
              <a:rPr lang="en-US"/>
              <a:t>Scaling Up in Complexity</a:t>
            </a:r>
          </a:p>
        </p:txBody>
      </p:sp>
      <p:sp>
        <p:nvSpPr>
          <p:cNvPr id="4" name="Content Placeholder 3">
            <a:extLst>
              <a:ext uri="{FF2B5EF4-FFF2-40B4-BE49-F238E27FC236}">
                <a16:creationId xmlns:a16="http://schemas.microsoft.com/office/drawing/2014/main" id="{0F4BCD70-DC00-15A1-B402-0F528DA1E802}"/>
              </a:ext>
            </a:extLst>
          </p:cNvPr>
          <p:cNvSpPr>
            <a:spLocks noGrp="1"/>
          </p:cNvSpPr>
          <p:nvPr>
            <p:ph sz="quarter" idx="11"/>
          </p:nvPr>
        </p:nvSpPr>
        <p:spPr/>
        <p:txBody>
          <a:bodyPr/>
          <a:lstStyle/>
          <a:p>
            <a:r>
              <a:rPr lang="en-US"/>
              <a:t>We started with an initial, simple, two-dimensional example to make it easier visualize what the learning algorithm’s task is</a:t>
            </a:r>
          </a:p>
          <a:p>
            <a:endParaRPr lang="en-US"/>
          </a:p>
          <a:p>
            <a:r>
              <a:rPr lang="en-US"/>
              <a:t>We can still visualize the learning task if we move</a:t>
            </a:r>
            <a:br>
              <a:rPr lang="en-US"/>
            </a:br>
            <a:r>
              <a:rPr lang="en-US"/>
              <a:t>to three dimensions</a:t>
            </a:r>
          </a:p>
          <a:p>
            <a:endParaRPr lang="en-US"/>
          </a:p>
          <a:p>
            <a:r>
              <a:rPr lang="en-US"/>
              <a:t>The more inputs we add to describe each example,</a:t>
            </a:r>
            <a:br>
              <a:rPr lang="en-US"/>
            </a:br>
            <a:r>
              <a:rPr lang="en-US"/>
              <a:t>the more dimensions we have</a:t>
            </a:r>
          </a:p>
        </p:txBody>
      </p:sp>
    </p:spTree>
    <p:extLst>
      <p:ext uri="{BB962C8B-B14F-4D97-AF65-F5344CB8AC3E}">
        <p14:creationId xmlns:p14="http://schemas.microsoft.com/office/powerpoint/2010/main" val="275275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D1C74B-D7BB-2CF4-5933-4377B750246A}"/>
              </a:ext>
            </a:extLst>
          </p:cNvPr>
          <p:cNvSpPr>
            <a:spLocks noGrp="1"/>
          </p:cNvSpPr>
          <p:nvPr>
            <p:ph type="sldNum" sz="quarter" idx="10"/>
          </p:nvPr>
        </p:nvSpPr>
        <p:spPr/>
        <p:txBody>
          <a:bodyPr/>
          <a:lstStyle/>
          <a:p>
            <a:pPr>
              <a:defRPr/>
            </a:pPr>
            <a:fld id="{D68E8870-17DE-45C4-A8DD-7644B2422933}" type="slidenum">
              <a:rPr lang="en-US" smtClean="0"/>
              <a:pPr>
                <a:defRPr/>
              </a:pPr>
              <a:t>41</a:t>
            </a:fld>
            <a:endParaRPr lang="en-US"/>
          </a:p>
        </p:txBody>
      </p:sp>
      <p:sp>
        <p:nvSpPr>
          <p:cNvPr id="3" name="Title 2">
            <a:extLst>
              <a:ext uri="{FF2B5EF4-FFF2-40B4-BE49-F238E27FC236}">
                <a16:creationId xmlns:a16="http://schemas.microsoft.com/office/drawing/2014/main" id="{D3EDE0D6-E60D-2620-BFFC-15270AD56747}"/>
              </a:ext>
            </a:extLst>
          </p:cNvPr>
          <p:cNvSpPr>
            <a:spLocks noGrp="1"/>
          </p:cNvSpPr>
          <p:nvPr>
            <p:ph type="title"/>
          </p:nvPr>
        </p:nvSpPr>
        <p:spPr/>
        <p:txBody>
          <a:bodyPr/>
          <a:lstStyle/>
          <a:p>
            <a:r>
              <a:rPr lang="en-US"/>
              <a:t>Scaling Up in Complexity</a:t>
            </a:r>
          </a:p>
        </p:txBody>
      </p:sp>
      <p:sp>
        <p:nvSpPr>
          <p:cNvPr id="4" name="Content Placeholder 3">
            <a:extLst>
              <a:ext uri="{FF2B5EF4-FFF2-40B4-BE49-F238E27FC236}">
                <a16:creationId xmlns:a16="http://schemas.microsoft.com/office/drawing/2014/main" id="{0F4BCD70-DC00-15A1-B402-0F528DA1E802}"/>
              </a:ext>
            </a:extLst>
          </p:cNvPr>
          <p:cNvSpPr>
            <a:spLocks noGrp="1"/>
          </p:cNvSpPr>
          <p:nvPr>
            <p:ph sz="quarter" idx="11"/>
          </p:nvPr>
        </p:nvSpPr>
        <p:spPr/>
        <p:txBody>
          <a:bodyPr/>
          <a:lstStyle/>
          <a:p>
            <a:r>
              <a:rPr lang="en-US"/>
              <a:t>We started with an initial, simple, two-dimensional example to make it easier visualize what the learning algorithm’s task is</a:t>
            </a:r>
          </a:p>
          <a:p>
            <a:endParaRPr lang="en-US"/>
          </a:p>
          <a:p>
            <a:r>
              <a:rPr lang="en-US"/>
              <a:t>We can still visualize the learning task if we move</a:t>
            </a:r>
            <a:br>
              <a:rPr lang="en-US"/>
            </a:br>
            <a:r>
              <a:rPr lang="en-US"/>
              <a:t>to three dimensions</a:t>
            </a:r>
          </a:p>
          <a:p>
            <a:endParaRPr lang="en-US"/>
          </a:p>
          <a:p>
            <a:r>
              <a:rPr lang="en-US"/>
              <a:t>The more inputs we add to describe each example,</a:t>
            </a:r>
            <a:br>
              <a:rPr lang="en-US"/>
            </a:br>
            <a:r>
              <a:rPr lang="en-US"/>
              <a:t>the more dimensions we have</a:t>
            </a:r>
          </a:p>
        </p:txBody>
      </p:sp>
      <p:pic>
        <p:nvPicPr>
          <p:cNvPr id="14340" name="Picture 4">
            <a:extLst>
              <a:ext uri="{FF2B5EF4-FFF2-40B4-BE49-F238E27FC236}">
                <a16:creationId xmlns:a16="http://schemas.microsoft.com/office/drawing/2014/main" id="{615F8F96-9B0C-8618-D9BB-649E85F49C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28071" y="2077600"/>
            <a:ext cx="2374730" cy="2374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12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F4BCD70-DC00-15A1-B402-0F528DA1E802}"/>
              </a:ext>
            </a:extLst>
          </p:cNvPr>
          <p:cNvSpPr>
            <a:spLocks noGrp="1"/>
          </p:cNvSpPr>
          <p:nvPr>
            <p:ph sz="quarter" idx="11"/>
          </p:nvPr>
        </p:nvSpPr>
        <p:spPr/>
        <p:txBody>
          <a:bodyPr/>
          <a:lstStyle/>
          <a:p>
            <a:r>
              <a:rPr lang="en-US"/>
              <a:t>We started with an initial, simple, two-dimensional example to make it easier visualize what the learning algorithm’s task is</a:t>
            </a:r>
          </a:p>
          <a:p>
            <a:endParaRPr lang="en-US"/>
          </a:p>
          <a:p>
            <a:r>
              <a:rPr lang="en-US"/>
              <a:t>We can still visualize the learning task if we move</a:t>
            </a:r>
            <a:br>
              <a:rPr lang="en-US"/>
            </a:br>
            <a:r>
              <a:rPr lang="en-US"/>
              <a:t>to three dimensions</a:t>
            </a:r>
          </a:p>
          <a:p>
            <a:endParaRPr lang="en-US"/>
          </a:p>
          <a:p>
            <a:r>
              <a:rPr lang="en-US"/>
              <a:t>The more inputs we add to describe each example,</a:t>
            </a:r>
            <a:br>
              <a:rPr lang="en-US"/>
            </a:br>
            <a:r>
              <a:rPr lang="en-US"/>
              <a:t>the more dimensions we have</a:t>
            </a:r>
          </a:p>
        </p:txBody>
      </p:sp>
      <p:pic>
        <p:nvPicPr>
          <p:cNvPr id="14348" name="Picture 12" descr="6d-Hypercube | Dimensions, Cube, Sacred geometry">
            <a:extLst>
              <a:ext uri="{FF2B5EF4-FFF2-40B4-BE49-F238E27FC236}">
                <a16:creationId xmlns:a16="http://schemas.microsoft.com/office/drawing/2014/main" id="{7B5F061B-10C3-B8F5-A156-59E2C28455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794" y="1907044"/>
            <a:ext cx="4058545" cy="304390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DD1C74B-D7BB-2CF4-5933-4377B750246A}"/>
              </a:ext>
            </a:extLst>
          </p:cNvPr>
          <p:cNvSpPr>
            <a:spLocks noGrp="1"/>
          </p:cNvSpPr>
          <p:nvPr>
            <p:ph type="sldNum" sz="quarter" idx="10"/>
          </p:nvPr>
        </p:nvSpPr>
        <p:spPr/>
        <p:txBody>
          <a:bodyPr/>
          <a:lstStyle/>
          <a:p>
            <a:pPr>
              <a:defRPr/>
            </a:pPr>
            <a:fld id="{D68E8870-17DE-45C4-A8DD-7644B2422933}" type="slidenum">
              <a:rPr lang="en-US" smtClean="0"/>
              <a:pPr>
                <a:defRPr/>
              </a:pPr>
              <a:t>42</a:t>
            </a:fld>
            <a:endParaRPr lang="en-US"/>
          </a:p>
        </p:txBody>
      </p:sp>
      <p:sp>
        <p:nvSpPr>
          <p:cNvPr id="3" name="Title 2">
            <a:extLst>
              <a:ext uri="{FF2B5EF4-FFF2-40B4-BE49-F238E27FC236}">
                <a16:creationId xmlns:a16="http://schemas.microsoft.com/office/drawing/2014/main" id="{D3EDE0D6-E60D-2620-BFFC-15270AD56747}"/>
              </a:ext>
            </a:extLst>
          </p:cNvPr>
          <p:cNvSpPr>
            <a:spLocks noGrp="1"/>
          </p:cNvSpPr>
          <p:nvPr>
            <p:ph type="title"/>
          </p:nvPr>
        </p:nvSpPr>
        <p:spPr/>
        <p:txBody>
          <a:bodyPr/>
          <a:lstStyle/>
          <a:p>
            <a:r>
              <a:rPr lang="en-US"/>
              <a:t>Scaling Up in Complexity</a:t>
            </a:r>
          </a:p>
        </p:txBody>
      </p:sp>
    </p:spTree>
    <p:extLst>
      <p:ext uri="{BB962C8B-B14F-4D97-AF65-F5344CB8AC3E}">
        <p14:creationId xmlns:p14="http://schemas.microsoft.com/office/powerpoint/2010/main" val="1344916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52" name="Picture 16" descr="Computations of Colorings 7D‐Hypercube's Hyperplanes for All Irreducible  Representations - Balasubramanian - 2020 - Journal of Computational  Chemistry - Wiley Online Library">
            <a:extLst>
              <a:ext uri="{FF2B5EF4-FFF2-40B4-BE49-F238E27FC236}">
                <a16:creationId xmlns:a16="http://schemas.microsoft.com/office/drawing/2014/main" id="{6305BB0B-4958-7F0A-4A13-A2E61BB28D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88421" y="2051179"/>
            <a:ext cx="2814201" cy="274308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DD1C74B-D7BB-2CF4-5933-4377B750246A}"/>
              </a:ext>
            </a:extLst>
          </p:cNvPr>
          <p:cNvSpPr>
            <a:spLocks noGrp="1"/>
          </p:cNvSpPr>
          <p:nvPr>
            <p:ph type="sldNum" sz="quarter" idx="10"/>
          </p:nvPr>
        </p:nvSpPr>
        <p:spPr/>
        <p:txBody>
          <a:bodyPr/>
          <a:lstStyle/>
          <a:p>
            <a:pPr>
              <a:defRPr/>
            </a:pPr>
            <a:fld id="{D68E8870-17DE-45C4-A8DD-7644B2422933}" type="slidenum">
              <a:rPr lang="en-US" smtClean="0"/>
              <a:pPr>
                <a:defRPr/>
              </a:pPr>
              <a:t>43</a:t>
            </a:fld>
            <a:endParaRPr lang="en-US"/>
          </a:p>
        </p:txBody>
      </p:sp>
      <p:sp>
        <p:nvSpPr>
          <p:cNvPr id="3" name="Title 2">
            <a:extLst>
              <a:ext uri="{FF2B5EF4-FFF2-40B4-BE49-F238E27FC236}">
                <a16:creationId xmlns:a16="http://schemas.microsoft.com/office/drawing/2014/main" id="{D3EDE0D6-E60D-2620-BFFC-15270AD56747}"/>
              </a:ext>
            </a:extLst>
          </p:cNvPr>
          <p:cNvSpPr>
            <a:spLocks noGrp="1"/>
          </p:cNvSpPr>
          <p:nvPr>
            <p:ph type="title"/>
          </p:nvPr>
        </p:nvSpPr>
        <p:spPr/>
        <p:txBody>
          <a:bodyPr/>
          <a:lstStyle/>
          <a:p>
            <a:r>
              <a:rPr lang="en-US"/>
              <a:t>Scaling Up in Complexity</a:t>
            </a:r>
          </a:p>
        </p:txBody>
      </p:sp>
      <p:sp>
        <p:nvSpPr>
          <p:cNvPr id="4" name="Content Placeholder 3">
            <a:extLst>
              <a:ext uri="{FF2B5EF4-FFF2-40B4-BE49-F238E27FC236}">
                <a16:creationId xmlns:a16="http://schemas.microsoft.com/office/drawing/2014/main" id="{0F4BCD70-DC00-15A1-B402-0F528DA1E802}"/>
              </a:ext>
            </a:extLst>
          </p:cNvPr>
          <p:cNvSpPr>
            <a:spLocks noGrp="1"/>
          </p:cNvSpPr>
          <p:nvPr>
            <p:ph sz="quarter" idx="11"/>
          </p:nvPr>
        </p:nvSpPr>
        <p:spPr/>
        <p:txBody>
          <a:bodyPr/>
          <a:lstStyle/>
          <a:p>
            <a:r>
              <a:rPr lang="en-US"/>
              <a:t>We started with an initial, simple, two-dimensional example to make it easier visualize what the learning algorithm’s task is</a:t>
            </a:r>
          </a:p>
          <a:p>
            <a:endParaRPr lang="en-US"/>
          </a:p>
          <a:p>
            <a:r>
              <a:rPr lang="en-US"/>
              <a:t>We can still visualize the learning task if we move</a:t>
            </a:r>
            <a:br>
              <a:rPr lang="en-US"/>
            </a:br>
            <a:r>
              <a:rPr lang="en-US"/>
              <a:t>to three dimensions</a:t>
            </a:r>
          </a:p>
          <a:p>
            <a:endParaRPr lang="en-US"/>
          </a:p>
          <a:p>
            <a:r>
              <a:rPr lang="en-US"/>
              <a:t>The more inputs we add to describe each example,</a:t>
            </a:r>
            <a:br>
              <a:rPr lang="en-US"/>
            </a:br>
            <a:r>
              <a:rPr lang="en-US"/>
              <a:t>the more dimensions we have</a:t>
            </a:r>
          </a:p>
        </p:txBody>
      </p:sp>
    </p:spTree>
    <p:extLst>
      <p:ext uri="{BB962C8B-B14F-4D97-AF65-F5344CB8AC3E}">
        <p14:creationId xmlns:p14="http://schemas.microsoft.com/office/powerpoint/2010/main" val="418301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F1653E-4F0F-5319-9DDB-FBEC595D83F0}"/>
              </a:ext>
            </a:extLst>
          </p:cNvPr>
          <p:cNvSpPr>
            <a:spLocks noGrp="1"/>
          </p:cNvSpPr>
          <p:nvPr>
            <p:ph type="sldNum" sz="quarter" idx="10"/>
          </p:nvPr>
        </p:nvSpPr>
        <p:spPr/>
        <p:txBody>
          <a:bodyPr/>
          <a:lstStyle/>
          <a:p>
            <a:pPr>
              <a:defRPr/>
            </a:pPr>
            <a:fld id="{D68E8870-17DE-45C4-A8DD-7644B2422933}" type="slidenum">
              <a:rPr lang="en-US" smtClean="0"/>
              <a:pPr>
                <a:defRPr/>
              </a:pPr>
              <a:t>44</a:t>
            </a:fld>
            <a:endParaRPr lang="en-US"/>
          </a:p>
        </p:txBody>
      </p:sp>
      <p:sp>
        <p:nvSpPr>
          <p:cNvPr id="3" name="Title 2">
            <a:extLst>
              <a:ext uri="{FF2B5EF4-FFF2-40B4-BE49-F238E27FC236}">
                <a16:creationId xmlns:a16="http://schemas.microsoft.com/office/drawing/2014/main" id="{79B88BF0-2716-B96E-0C66-792083B73B28}"/>
              </a:ext>
            </a:extLst>
          </p:cNvPr>
          <p:cNvSpPr>
            <a:spLocks noGrp="1"/>
          </p:cNvSpPr>
          <p:nvPr>
            <p:ph type="title"/>
          </p:nvPr>
        </p:nvSpPr>
        <p:spPr/>
        <p:txBody>
          <a:bodyPr/>
          <a:lstStyle/>
          <a:p>
            <a:r>
              <a:rPr lang="en-US"/>
              <a:t>Scaling up in Complexity</a:t>
            </a:r>
          </a:p>
        </p:txBody>
      </p:sp>
      <p:sp>
        <p:nvSpPr>
          <p:cNvPr id="4" name="Content Placeholder 3">
            <a:extLst>
              <a:ext uri="{FF2B5EF4-FFF2-40B4-BE49-F238E27FC236}">
                <a16:creationId xmlns:a16="http://schemas.microsoft.com/office/drawing/2014/main" id="{DB60869B-4EC5-4E22-0349-7C7B148296EB}"/>
              </a:ext>
            </a:extLst>
          </p:cNvPr>
          <p:cNvSpPr>
            <a:spLocks noGrp="1"/>
          </p:cNvSpPr>
          <p:nvPr>
            <p:ph sz="quarter" idx="11"/>
          </p:nvPr>
        </p:nvSpPr>
        <p:spPr/>
        <p:txBody>
          <a:bodyPr/>
          <a:lstStyle/>
          <a:p>
            <a:r>
              <a:rPr lang="en-US"/>
              <a:t>Every increase in complexity:</a:t>
            </a:r>
          </a:p>
          <a:p>
            <a:pPr lvl="1"/>
            <a:r>
              <a:rPr lang="en-US"/>
              <a:t>Requires more data and training time to arrive at an acceptable level of performance</a:t>
            </a:r>
          </a:p>
          <a:p>
            <a:pPr lvl="1"/>
            <a:r>
              <a:rPr lang="en-US"/>
              <a:t>May require more resources to execute when the learned system is deployed</a:t>
            </a:r>
          </a:p>
        </p:txBody>
      </p:sp>
      <p:pic>
        <p:nvPicPr>
          <p:cNvPr id="5" name="Graphic 4" descr="Head with Gears">
            <a:extLst>
              <a:ext uri="{FF2B5EF4-FFF2-40B4-BE49-F238E27FC236}">
                <a16:creationId xmlns:a16="http://schemas.microsoft.com/office/drawing/2014/main" id="{827B31F7-785F-6809-47E0-6FF7D208C66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4951353" y="3610316"/>
            <a:ext cx="2289293" cy="2289293"/>
          </a:xfrm>
          <a:prstGeom prst="rect">
            <a:avLst/>
          </a:prstGeom>
        </p:spPr>
      </p:pic>
      <p:sp>
        <p:nvSpPr>
          <p:cNvPr id="6" name="Arrow: Right 5">
            <a:extLst>
              <a:ext uri="{FF2B5EF4-FFF2-40B4-BE49-F238E27FC236}">
                <a16:creationId xmlns:a16="http://schemas.microsoft.com/office/drawing/2014/main" id="{9C1DD7A4-00D9-72AC-157B-72920203E217}"/>
              </a:ext>
            </a:extLst>
          </p:cNvPr>
          <p:cNvSpPr/>
          <p:nvPr/>
        </p:nvSpPr>
        <p:spPr bwMode="auto">
          <a:xfrm>
            <a:off x="3727607" y="4160827"/>
            <a:ext cx="1337847" cy="877577"/>
          </a:xfrm>
          <a:prstGeom prst="rightArrow">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5362" name="Picture 2" descr="Download Plus Sign Green Royalty-Free Vector Graphic - Pixabay">
            <a:extLst>
              <a:ext uri="{FF2B5EF4-FFF2-40B4-BE49-F238E27FC236}">
                <a16:creationId xmlns:a16="http://schemas.microsoft.com/office/drawing/2014/main" id="{77DFCAC8-702C-6113-0F90-2CD4609420E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7297" y="3522587"/>
            <a:ext cx="588381" cy="586075"/>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Red Minus Sign Transparent, HD Png Download , Transparent Png Image -  PNGitem">
            <a:extLst>
              <a:ext uri="{FF2B5EF4-FFF2-40B4-BE49-F238E27FC236}">
                <a16:creationId xmlns:a16="http://schemas.microsoft.com/office/drawing/2014/main" id="{DE861506-CDBE-EC31-C291-AE0E301E71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86831" y="4936534"/>
            <a:ext cx="637147" cy="2037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ownload Plus Sign Green Royalty-Free Vector Graphic - Pixabay">
            <a:extLst>
              <a:ext uri="{FF2B5EF4-FFF2-40B4-BE49-F238E27FC236}">
                <a16:creationId xmlns:a16="http://schemas.microsoft.com/office/drawing/2014/main" id="{0C90EC40-9C66-CE48-6D64-A41A4CBEA6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1063" y="4862158"/>
            <a:ext cx="588381" cy="5860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ownload Plus Sign Green Royalty-Free Vector Graphic - Pixabay">
            <a:extLst>
              <a:ext uri="{FF2B5EF4-FFF2-40B4-BE49-F238E27FC236}">
                <a16:creationId xmlns:a16="http://schemas.microsoft.com/office/drawing/2014/main" id="{5FB71E7B-7913-985E-8D39-3797D1CC055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0250" y="3661817"/>
            <a:ext cx="588381" cy="5860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d Minus Sign Transparent, HD Png Download , Transparent Png Image -  PNGitem">
            <a:extLst>
              <a:ext uri="{FF2B5EF4-FFF2-40B4-BE49-F238E27FC236}">
                <a16:creationId xmlns:a16="http://schemas.microsoft.com/office/drawing/2014/main" id="{2B66DF82-DF3D-7165-7AAC-A4D133C9A74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23978" y="5529243"/>
            <a:ext cx="637147" cy="2037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d Minus Sign Transparent, HD Png Download , Transparent Png Image -  PNGitem">
            <a:extLst>
              <a:ext uri="{FF2B5EF4-FFF2-40B4-BE49-F238E27FC236}">
                <a16:creationId xmlns:a16="http://schemas.microsoft.com/office/drawing/2014/main" id="{0B0DAB29-5A44-3837-442E-B788488EEB5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61655" y="3327130"/>
            <a:ext cx="637147" cy="2037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Red Minus Sign Transparent, HD Png Download , Transparent Png Image -  PNGitem">
            <a:extLst>
              <a:ext uri="{FF2B5EF4-FFF2-40B4-BE49-F238E27FC236}">
                <a16:creationId xmlns:a16="http://schemas.microsoft.com/office/drawing/2014/main" id="{13EF4339-C1EC-E1E8-A239-B097C12A6D9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3423" y="4374977"/>
            <a:ext cx="637147" cy="2037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ownload Plus Sign Green Royalty-Free Vector Graphic - Pixabay">
            <a:extLst>
              <a:ext uri="{FF2B5EF4-FFF2-40B4-BE49-F238E27FC236}">
                <a16:creationId xmlns:a16="http://schemas.microsoft.com/office/drawing/2014/main" id="{FE9164E8-615D-9FDA-BAEF-1599190B997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5094" y="4476846"/>
            <a:ext cx="588381" cy="5860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Red Minus Sign Transparent, HD Png Download , Transparent Png Image -  PNGitem">
            <a:extLst>
              <a:ext uri="{FF2B5EF4-FFF2-40B4-BE49-F238E27FC236}">
                <a16:creationId xmlns:a16="http://schemas.microsoft.com/office/drawing/2014/main" id="{2116F39C-4E5B-B9A8-3BFE-FDD3AC8EB17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43197" y="3193055"/>
            <a:ext cx="637147" cy="2037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d Minus Sign Transparent, HD Png Download , Transparent Png Image -  PNGitem">
            <a:extLst>
              <a:ext uri="{FF2B5EF4-FFF2-40B4-BE49-F238E27FC236}">
                <a16:creationId xmlns:a16="http://schemas.microsoft.com/office/drawing/2014/main" id="{BA3415CE-BF58-F98A-9670-CD4A9F44EF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1800" y="5597948"/>
            <a:ext cx="637147" cy="20373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Red Minus Sign Transparent, HD Png Download , Transparent Png Image -  PNGitem">
            <a:extLst>
              <a:ext uri="{FF2B5EF4-FFF2-40B4-BE49-F238E27FC236}">
                <a16:creationId xmlns:a16="http://schemas.microsoft.com/office/drawing/2014/main" id="{644D46D3-5C87-9DBB-9DAF-2C92AE4FEF6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111" y="3654740"/>
            <a:ext cx="637147" cy="2037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d Minus Sign Transparent, HD Png Download , Transparent Png Image -  PNGitem">
            <a:extLst>
              <a:ext uri="{FF2B5EF4-FFF2-40B4-BE49-F238E27FC236}">
                <a16:creationId xmlns:a16="http://schemas.microsoft.com/office/drawing/2014/main" id="{31F22C10-E3CD-8E3A-A512-6D1A1E6594E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1291" y="5834042"/>
            <a:ext cx="637147" cy="2037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Download Plus Sign Green Royalty-Free Vector Graphic - Pixabay">
            <a:extLst>
              <a:ext uri="{FF2B5EF4-FFF2-40B4-BE49-F238E27FC236}">
                <a16:creationId xmlns:a16="http://schemas.microsoft.com/office/drawing/2014/main" id="{2AA6B99E-238A-75B0-5568-99A6EA65702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1910" y="5698700"/>
            <a:ext cx="588381" cy="5860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Download Plus Sign Green Royalty-Free Vector Graphic - Pixabay">
            <a:extLst>
              <a:ext uri="{FF2B5EF4-FFF2-40B4-BE49-F238E27FC236}">
                <a16:creationId xmlns:a16="http://schemas.microsoft.com/office/drawing/2014/main" id="{B2E14C90-2683-F125-0D4A-B4F4D86F48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6379" y="4128138"/>
            <a:ext cx="588381" cy="5860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Plus Sign Green Royalty-Free Vector Graphic - Pixabay">
            <a:extLst>
              <a:ext uri="{FF2B5EF4-FFF2-40B4-BE49-F238E27FC236}">
                <a16:creationId xmlns:a16="http://schemas.microsoft.com/office/drawing/2014/main" id="{1CAF6BCC-2835-14A5-E14F-E1049FDBFBD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0299" y="4421176"/>
            <a:ext cx="588381" cy="5860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Download Plus Sign Green Royalty-Free Vector Graphic - Pixabay">
            <a:extLst>
              <a:ext uri="{FF2B5EF4-FFF2-40B4-BE49-F238E27FC236}">
                <a16:creationId xmlns:a16="http://schemas.microsoft.com/office/drawing/2014/main" id="{DFA65BA8-24C5-E980-C999-CB8DCAE8EB6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1425" y="2884918"/>
            <a:ext cx="588381" cy="5860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Download Plus Sign Green Royalty-Free Vector Graphic - Pixabay">
            <a:extLst>
              <a:ext uri="{FF2B5EF4-FFF2-40B4-BE49-F238E27FC236}">
                <a16:creationId xmlns:a16="http://schemas.microsoft.com/office/drawing/2014/main" id="{BE093E59-83B5-61DA-B7E1-645DB8330D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287" y="5059602"/>
            <a:ext cx="588381" cy="5860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Download Plus Sign Green Royalty-Free Vector Graphic - Pixabay">
            <a:extLst>
              <a:ext uri="{FF2B5EF4-FFF2-40B4-BE49-F238E27FC236}">
                <a16:creationId xmlns:a16="http://schemas.microsoft.com/office/drawing/2014/main" id="{913984B5-214A-C178-93E8-429945C6DD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8942" y="2981117"/>
            <a:ext cx="588381" cy="5860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Download Plus Sign Green Royalty-Free Vector Graphic - Pixabay">
            <a:extLst>
              <a:ext uri="{FF2B5EF4-FFF2-40B4-BE49-F238E27FC236}">
                <a16:creationId xmlns:a16="http://schemas.microsoft.com/office/drawing/2014/main" id="{F8741E7D-439E-C8E9-64B3-04C9B2B259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01583" y="5204332"/>
            <a:ext cx="588381" cy="5860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Download Plus Sign Green Royalty-Free Vector Graphic - Pixabay">
            <a:extLst>
              <a:ext uri="{FF2B5EF4-FFF2-40B4-BE49-F238E27FC236}">
                <a16:creationId xmlns:a16="http://schemas.microsoft.com/office/drawing/2014/main" id="{EACC4BF8-57FB-34DF-3C95-6212241A67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24266" y="3520737"/>
            <a:ext cx="588381" cy="5860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ownload Plus Sign Green Royalty-Free Vector Graphic - Pixabay">
            <a:extLst>
              <a:ext uri="{FF2B5EF4-FFF2-40B4-BE49-F238E27FC236}">
                <a16:creationId xmlns:a16="http://schemas.microsoft.com/office/drawing/2014/main" id="{20C9E857-D3D4-BA53-951C-C2157671E56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97" y="4013540"/>
            <a:ext cx="588381" cy="58607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Red Minus Sign Transparent, HD Png Download , Transparent Png Image -  PNGitem">
            <a:extLst>
              <a:ext uri="{FF2B5EF4-FFF2-40B4-BE49-F238E27FC236}">
                <a16:creationId xmlns:a16="http://schemas.microsoft.com/office/drawing/2014/main" id="{42DACE2A-BF01-0832-FE85-D16B62F9291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052" y="4740454"/>
            <a:ext cx="637147" cy="20373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Red Minus Sign Transparent, HD Png Download , Transparent Png Image -  PNGitem">
            <a:extLst>
              <a:ext uri="{FF2B5EF4-FFF2-40B4-BE49-F238E27FC236}">
                <a16:creationId xmlns:a16="http://schemas.microsoft.com/office/drawing/2014/main" id="{08993474-4E55-C08E-2AA8-7FDBE94786E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86839" y="3910593"/>
            <a:ext cx="637147" cy="20373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Red Minus Sign Transparent, HD Png Download , Transparent Png Image -  PNGitem">
            <a:extLst>
              <a:ext uri="{FF2B5EF4-FFF2-40B4-BE49-F238E27FC236}">
                <a16:creationId xmlns:a16="http://schemas.microsoft.com/office/drawing/2014/main" id="{23BCE9B1-2A9E-D22E-C479-5EFBCEF8ADC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69970" y="4238637"/>
            <a:ext cx="637147" cy="203739"/>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Free Steampunk GIF and Gears GIF">
            <a:extLst>
              <a:ext uri="{FF2B5EF4-FFF2-40B4-BE49-F238E27FC236}">
                <a16:creationId xmlns:a16="http://schemas.microsoft.com/office/drawing/2014/main" id="{5398606D-EB64-1D73-A464-AC45B9E778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9439" y="3452888"/>
            <a:ext cx="1396700" cy="2483023"/>
          </a:xfrm>
          <a:prstGeom prst="rect">
            <a:avLst/>
          </a:prstGeom>
          <a:noFill/>
          <a:extLst>
            <a:ext uri="{909E8E84-426E-40DD-AFC4-6F175D3DCCD1}">
              <a14:hiddenFill xmlns:a14="http://schemas.microsoft.com/office/drawing/2010/main">
                <a:solidFill>
                  <a:srgbClr val="FFFFFF"/>
                </a:solidFill>
              </a14:hiddenFill>
            </a:ext>
          </a:extLst>
        </p:spPr>
      </p:pic>
      <p:sp>
        <p:nvSpPr>
          <p:cNvPr id="29" name="Arrow: Right 28">
            <a:extLst>
              <a:ext uri="{FF2B5EF4-FFF2-40B4-BE49-F238E27FC236}">
                <a16:creationId xmlns:a16="http://schemas.microsoft.com/office/drawing/2014/main" id="{6104498C-2D10-6D12-0B29-97AAD8EB5E12}"/>
              </a:ext>
            </a:extLst>
          </p:cNvPr>
          <p:cNvSpPr/>
          <p:nvPr/>
        </p:nvSpPr>
        <p:spPr bwMode="auto">
          <a:xfrm>
            <a:off x="7126548" y="4177933"/>
            <a:ext cx="1704469" cy="877577"/>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30" name="Picture 2" descr="Download Plus Sign Green Royalty-Free Vector Graphic - Pixabay">
            <a:extLst>
              <a:ext uri="{FF2B5EF4-FFF2-40B4-BE49-F238E27FC236}">
                <a16:creationId xmlns:a16="http://schemas.microsoft.com/office/drawing/2014/main" id="{7E4FFDBF-0E24-4AB7-3794-5845998E38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29449" y="4369046"/>
            <a:ext cx="588381" cy="58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59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ipe(down)">
                                      <p:cBhvr>
                                        <p:cTn id="18" dur="500"/>
                                        <p:tgtEl>
                                          <p:spTgt spid="4">
                                            <p:txEl>
                                              <p:pRg st="1" end="1"/>
                                            </p:txEl>
                                          </p:spTgt>
                                        </p:tgtEl>
                                      </p:cBhvr>
                                    </p:animEffect>
                                  </p:childTnLst>
                                </p:cTn>
                              </p:par>
                            </p:childTnLst>
                          </p:cTn>
                        </p:par>
                        <p:par>
                          <p:cTn id="19" fill="hold">
                            <p:stCondLst>
                              <p:cond delay="500"/>
                            </p:stCondLst>
                            <p:childTnLst>
                              <p:par>
                                <p:cTn id="20" presetID="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0-#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5362"/>
                                        </p:tgtEl>
                                        <p:attrNameLst>
                                          <p:attrName>style.visibility</p:attrName>
                                        </p:attrNameLst>
                                      </p:cBhvr>
                                      <p:to>
                                        <p:strVal val="visible"/>
                                      </p:to>
                                    </p:set>
                                    <p:animEffect transition="in" filter="fade">
                                      <p:cBhvr>
                                        <p:cTn id="27" dur="500"/>
                                        <p:tgtEl>
                                          <p:spTgt spid="15362"/>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15364"/>
                                        </p:tgtEl>
                                        <p:attrNameLst>
                                          <p:attrName>style.visibility</p:attrName>
                                        </p:attrNameLst>
                                      </p:cBhvr>
                                      <p:to>
                                        <p:strVal val="visible"/>
                                      </p:to>
                                    </p:set>
                                    <p:animEffect transition="in" filter="fade">
                                      <p:cBhvr>
                                        <p:cTn id="31" dur="200"/>
                                        <p:tgtEl>
                                          <p:spTgt spid="15364"/>
                                        </p:tgtEl>
                                      </p:cBhvr>
                                    </p:animEffect>
                                  </p:childTnLst>
                                </p:cTn>
                              </p:par>
                            </p:childTnLst>
                          </p:cTn>
                        </p:par>
                        <p:par>
                          <p:cTn id="32" fill="hold">
                            <p:stCondLst>
                              <p:cond delay="1700"/>
                            </p:stCondLst>
                            <p:childTnLst>
                              <p:par>
                                <p:cTn id="33" presetID="10"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00"/>
                                        <p:tgtEl>
                                          <p:spTgt spid="7"/>
                                        </p:tgtEl>
                                      </p:cBhvr>
                                    </p:animEffect>
                                  </p:childTnLst>
                                </p:cTn>
                              </p:par>
                            </p:childTnLst>
                          </p:cTn>
                        </p:par>
                        <p:par>
                          <p:cTn id="36" fill="hold">
                            <p:stCondLst>
                              <p:cond delay="1900"/>
                            </p:stCondLst>
                            <p:childTnLst>
                              <p:par>
                                <p:cTn id="37" presetID="10"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200"/>
                                        <p:tgtEl>
                                          <p:spTgt spid="8"/>
                                        </p:tgtEl>
                                      </p:cBhvr>
                                    </p:animEffect>
                                  </p:childTnLst>
                                </p:cTn>
                              </p:par>
                            </p:childTnLst>
                          </p:cTn>
                        </p:par>
                        <p:par>
                          <p:cTn id="40" fill="hold">
                            <p:stCondLst>
                              <p:cond delay="2100"/>
                            </p:stCondLst>
                            <p:childTnLst>
                              <p:par>
                                <p:cTn id="41" presetID="10" presetClass="entr" presetSubtype="0"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200"/>
                                        <p:tgtEl>
                                          <p:spTgt spid="9"/>
                                        </p:tgtEl>
                                      </p:cBhvr>
                                    </p:animEffect>
                                  </p:childTnLst>
                                </p:cTn>
                              </p:par>
                            </p:childTnLst>
                          </p:cTn>
                        </p:par>
                        <p:par>
                          <p:cTn id="44" fill="hold">
                            <p:stCondLst>
                              <p:cond delay="2300"/>
                            </p:stCondLst>
                            <p:childTnLst>
                              <p:par>
                                <p:cTn id="45" presetID="10" presetClass="entr" presetSubtype="0"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200"/>
                                        <p:tgtEl>
                                          <p:spTgt spid="10"/>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200"/>
                                        <p:tgtEl>
                                          <p:spTgt spid="11"/>
                                        </p:tgtEl>
                                      </p:cBhvr>
                                    </p:animEffect>
                                  </p:childTnLst>
                                </p:cTn>
                              </p:par>
                            </p:childTnLst>
                          </p:cTn>
                        </p:par>
                        <p:par>
                          <p:cTn id="52" fill="hold">
                            <p:stCondLst>
                              <p:cond delay="2700"/>
                            </p:stCondLst>
                            <p:childTnLst>
                              <p:par>
                                <p:cTn id="53" presetID="10" presetClass="entr" presetSubtype="0" fill="hold"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200"/>
                                        <p:tgtEl>
                                          <p:spTgt spid="12"/>
                                        </p:tgtEl>
                                      </p:cBhvr>
                                    </p:animEffect>
                                  </p:childTnLst>
                                </p:cTn>
                              </p:par>
                            </p:childTnLst>
                          </p:cTn>
                        </p:par>
                        <p:par>
                          <p:cTn id="56" fill="hold">
                            <p:stCondLst>
                              <p:cond delay="2900"/>
                            </p:stCondLst>
                            <p:childTnLst>
                              <p:par>
                                <p:cTn id="57" presetID="10" presetClass="entr" presetSubtype="0" fill="hold"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200"/>
                                        <p:tgtEl>
                                          <p:spTgt spid="13"/>
                                        </p:tgtEl>
                                      </p:cBhvr>
                                    </p:animEffect>
                                  </p:childTnLst>
                                </p:cTn>
                              </p:par>
                            </p:childTnLst>
                          </p:cTn>
                        </p:par>
                        <p:par>
                          <p:cTn id="60" fill="hold">
                            <p:stCondLst>
                              <p:cond delay="3100"/>
                            </p:stCondLst>
                            <p:childTnLst>
                              <p:par>
                                <p:cTn id="61" presetID="10" presetClass="entr" presetSubtype="0" fill="hold" nodeType="after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200"/>
                                        <p:tgtEl>
                                          <p:spTgt spid="14"/>
                                        </p:tgtEl>
                                      </p:cBhvr>
                                    </p:animEffect>
                                  </p:childTnLst>
                                </p:cTn>
                              </p:par>
                            </p:childTnLst>
                          </p:cTn>
                        </p:par>
                        <p:par>
                          <p:cTn id="64" fill="hold">
                            <p:stCondLst>
                              <p:cond delay="3300"/>
                            </p:stCondLst>
                            <p:childTnLst>
                              <p:par>
                                <p:cTn id="65" presetID="10" presetClass="entr" presetSubtype="0"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200"/>
                                        <p:tgtEl>
                                          <p:spTgt spid="15"/>
                                        </p:tgtEl>
                                      </p:cBhvr>
                                    </p:animEffect>
                                  </p:childTnLst>
                                </p:cTn>
                              </p:par>
                            </p:childTnLst>
                          </p:cTn>
                        </p:par>
                        <p:par>
                          <p:cTn id="68" fill="hold">
                            <p:stCondLst>
                              <p:cond delay="3500"/>
                            </p:stCondLst>
                            <p:childTnLst>
                              <p:par>
                                <p:cTn id="69" presetID="10" presetClass="entr" presetSubtype="0"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200"/>
                                        <p:tgtEl>
                                          <p:spTgt spid="16"/>
                                        </p:tgtEl>
                                      </p:cBhvr>
                                    </p:animEffect>
                                  </p:childTnLst>
                                </p:cTn>
                              </p:par>
                            </p:childTnLst>
                          </p:cTn>
                        </p:par>
                        <p:par>
                          <p:cTn id="72" fill="hold">
                            <p:stCondLst>
                              <p:cond delay="3700"/>
                            </p:stCondLst>
                            <p:childTnLst>
                              <p:par>
                                <p:cTn id="73" presetID="10" presetClass="entr" presetSubtype="0" fill="hold" nodeType="after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200"/>
                                        <p:tgtEl>
                                          <p:spTgt spid="17"/>
                                        </p:tgtEl>
                                      </p:cBhvr>
                                    </p:animEffect>
                                  </p:childTnLst>
                                </p:cTn>
                              </p:par>
                            </p:childTnLst>
                          </p:cTn>
                        </p:par>
                        <p:par>
                          <p:cTn id="76" fill="hold">
                            <p:stCondLst>
                              <p:cond delay="3900"/>
                            </p:stCondLst>
                            <p:childTnLst>
                              <p:par>
                                <p:cTn id="77" presetID="10" presetClass="entr" presetSubtype="0" fill="hold" nodeType="after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200"/>
                                        <p:tgtEl>
                                          <p:spTgt spid="18"/>
                                        </p:tgtEl>
                                      </p:cBhvr>
                                    </p:animEffect>
                                  </p:childTnLst>
                                </p:cTn>
                              </p:par>
                            </p:childTnLst>
                          </p:cTn>
                        </p:par>
                        <p:par>
                          <p:cTn id="80" fill="hold">
                            <p:stCondLst>
                              <p:cond delay="4100"/>
                            </p:stCondLst>
                            <p:childTnLst>
                              <p:par>
                                <p:cTn id="81" presetID="10" presetClass="entr" presetSubtype="0" fill="hold" nodeType="after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fade">
                                      <p:cBhvr>
                                        <p:cTn id="83" dur="200"/>
                                        <p:tgtEl>
                                          <p:spTgt spid="19"/>
                                        </p:tgtEl>
                                      </p:cBhvr>
                                    </p:animEffect>
                                  </p:childTnLst>
                                </p:cTn>
                              </p:par>
                            </p:childTnLst>
                          </p:cTn>
                        </p:par>
                        <p:par>
                          <p:cTn id="84" fill="hold">
                            <p:stCondLst>
                              <p:cond delay="4300"/>
                            </p:stCondLst>
                            <p:childTnLst>
                              <p:par>
                                <p:cTn id="85" presetID="10" presetClass="entr" presetSubtype="0" fill="hold" nodeType="after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200"/>
                                        <p:tgtEl>
                                          <p:spTgt spid="20"/>
                                        </p:tgtEl>
                                      </p:cBhvr>
                                    </p:animEffect>
                                  </p:childTnLst>
                                </p:cTn>
                              </p:par>
                            </p:childTnLst>
                          </p:cTn>
                        </p:par>
                        <p:par>
                          <p:cTn id="88" fill="hold">
                            <p:stCondLst>
                              <p:cond delay="4500"/>
                            </p:stCondLst>
                            <p:childTnLst>
                              <p:par>
                                <p:cTn id="89" presetID="10" presetClass="entr" presetSubtype="0" fill="hold" nodeType="after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fade">
                                      <p:cBhvr>
                                        <p:cTn id="91" dur="200"/>
                                        <p:tgtEl>
                                          <p:spTgt spid="21"/>
                                        </p:tgtEl>
                                      </p:cBhvr>
                                    </p:animEffect>
                                  </p:childTnLst>
                                </p:cTn>
                              </p:par>
                            </p:childTnLst>
                          </p:cTn>
                        </p:par>
                        <p:par>
                          <p:cTn id="92" fill="hold">
                            <p:stCondLst>
                              <p:cond delay="4700"/>
                            </p:stCondLst>
                            <p:childTnLst>
                              <p:par>
                                <p:cTn id="93" presetID="10" presetClass="entr" presetSubtype="0" fill="hold" nodeType="after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200"/>
                                        <p:tgtEl>
                                          <p:spTgt spid="22"/>
                                        </p:tgtEl>
                                      </p:cBhvr>
                                    </p:animEffect>
                                  </p:childTnLst>
                                </p:cTn>
                              </p:par>
                            </p:childTnLst>
                          </p:cTn>
                        </p:par>
                        <p:par>
                          <p:cTn id="96" fill="hold">
                            <p:stCondLst>
                              <p:cond delay="4900"/>
                            </p:stCondLst>
                            <p:childTnLst>
                              <p:par>
                                <p:cTn id="97" presetID="10" presetClass="entr" presetSubtype="0" fill="hold" nodeType="afterEffect">
                                  <p:stCondLst>
                                    <p:cond delay="0"/>
                                  </p:stCondLst>
                                  <p:childTnLst>
                                    <p:set>
                                      <p:cBhvr>
                                        <p:cTn id="98" dur="1" fill="hold">
                                          <p:stCondLst>
                                            <p:cond delay="0"/>
                                          </p:stCondLst>
                                        </p:cTn>
                                        <p:tgtEl>
                                          <p:spTgt spid="23"/>
                                        </p:tgtEl>
                                        <p:attrNameLst>
                                          <p:attrName>style.visibility</p:attrName>
                                        </p:attrNameLst>
                                      </p:cBhvr>
                                      <p:to>
                                        <p:strVal val="visible"/>
                                      </p:to>
                                    </p:set>
                                    <p:animEffect transition="in" filter="fade">
                                      <p:cBhvr>
                                        <p:cTn id="99" dur="200"/>
                                        <p:tgtEl>
                                          <p:spTgt spid="23"/>
                                        </p:tgtEl>
                                      </p:cBhvr>
                                    </p:animEffect>
                                  </p:childTnLst>
                                </p:cTn>
                              </p:par>
                            </p:childTnLst>
                          </p:cTn>
                        </p:par>
                        <p:par>
                          <p:cTn id="100" fill="hold">
                            <p:stCondLst>
                              <p:cond delay="5100"/>
                            </p:stCondLst>
                            <p:childTnLst>
                              <p:par>
                                <p:cTn id="101" presetID="10" presetClass="entr" presetSubtype="0" fill="hold" nodeType="afterEffect">
                                  <p:stCondLst>
                                    <p:cond delay="0"/>
                                  </p:stCondLst>
                                  <p:childTnLst>
                                    <p:set>
                                      <p:cBhvr>
                                        <p:cTn id="102" dur="1" fill="hold">
                                          <p:stCondLst>
                                            <p:cond delay="0"/>
                                          </p:stCondLst>
                                        </p:cTn>
                                        <p:tgtEl>
                                          <p:spTgt spid="24"/>
                                        </p:tgtEl>
                                        <p:attrNameLst>
                                          <p:attrName>style.visibility</p:attrName>
                                        </p:attrNameLst>
                                      </p:cBhvr>
                                      <p:to>
                                        <p:strVal val="visible"/>
                                      </p:to>
                                    </p:set>
                                    <p:animEffect transition="in" filter="fade">
                                      <p:cBhvr>
                                        <p:cTn id="103" dur="200"/>
                                        <p:tgtEl>
                                          <p:spTgt spid="24"/>
                                        </p:tgtEl>
                                      </p:cBhvr>
                                    </p:animEffect>
                                  </p:childTnLst>
                                </p:cTn>
                              </p:par>
                            </p:childTnLst>
                          </p:cTn>
                        </p:par>
                        <p:par>
                          <p:cTn id="104" fill="hold">
                            <p:stCondLst>
                              <p:cond delay="5300"/>
                            </p:stCondLst>
                            <p:childTnLst>
                              <p:par>
                                <p:cTn id="105" presetID="10" presetClass="entr" presetSubtype="0" fill="hold" nodeType="after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fade">
                                      <p:cBhvr>
                                        <p:cTn id="107" dur="200"/>
                                        <p:tgtEl>
                                          <p:spTgt spid="25"/>
                                        </p:tgtEl>
                                      </p:cBhvr>
                                    </p:animEffect>
                                  </p:childTnLst>
                                </p:cTn>
                              </p:par>
                            </p:childTnLst>
                          </p:cTn>
                        </p:par>
                        <p:par>
                          <p:cTn id="108" fill="hold">
                            <p:stCondLst>
                              <p:cond delay="5500"/>
                            </p:stCondLst>
                            <p:childTnLst>
                              <p:par>
                                <p:cTn id="109" presetID="10" presetClass="entr" presetSubtype="0" fill="hold" nodeType="afterEffect">
                                  <p:stCondLst>
                                    <p:cond delay="0"/>
                                  </p:stCondLst>
                                  <p:childTnLst>
                                    <p:set>
                                      <p:cBhvr>
                                        <p:cTn id="110" dur="1" fill="hold">
                                          <p:stCondLst>
                                            <p:cond delay="0"/>
                                          </p:stCondLst>
                                        </p:cTn>
                                        <p:tgtEl>
                                          <p:spTgt spid="26"/>
                                        </p:tgtEl>
                                        <p:attrNameLst>
                                          <p:attrName>style.visibility</p:attrName>
                                        </p:attrNameLst>
                                      </p:cBhvr>
                                      <p:to>
                                        <p:strVal val="visible"/>
                                      </p:to>
                                    </p:set>
                                    <p:animEffect transition="in" filter="fade">
                                      <p:cBhvr>
                                        <p:cTn id="111" dur="200"/>
                                        <p:tgtEl>
                                          <p:spTgt spid="26"/>
                                        </p:tgtEl>
                                      </p:cBhvr>
                                    </p:animEffect>
                                  </p:childTnLst>
                                </p:cTn>
                              </p:par>
                            </p:childTnLst>
                          </p:cTn>
                        </p:par>
                        <p:par>
                          <p:cTn id="112" fill="hold">
                            <p:stCondLst>
                              <p:cond delay="5700"/>
                            </p:stCondLst>
                            <p:childTnLst>
                              <p:par>
                                <p:cTn id="113" presetID="10" presetClass="entr" presetSubtype="0" fill="hold" nodeType="afterEffect">
                                  <p:stCondLst>
                                    <p:cond delay="0"/>
                                  </p:stCondLst>
                                  <p:childTnLst>
                                    <p:set>
                                      <p:cBhvr>
                                        <p:cTn id="114" dur="1" fill="hold">
                                          <p:stCondLst>
                                            <p:cond delay="0"/>
                                          </p:stCondLst>
                                        </p:cTn>
                                        <p:tgtEl>
                                          <p:spTgt spid="27"/>
                                        </p:tgtEl>
                                        <p:attrNameLst>
                                          <p:attrName>style.visibility</p:attrName>
                                        </p:attrNameLst>
                                      </p:cBhvr>
                                      <p:to>
                                        <p:strVal val="visible"/>
                                      </p:to>
                                    </p:set>
                                    <p:animEffect transition="in" filter="fade">
                                      <p:cBhvr>
                                        <p:cTn id="115" dur="200"/>
                                        <p:tgtEl>
                                          <p:spTgt spid="27"/>
                                        </p:tgtEl>
                                      </p:cBhvr>
                                    </p:animEffect>
                                  </p:childTnLst>
                                </p:cTn>
                              </p:par>
                            </p:childTnLst>
                          </p:cTn>
                        </p:par>
                        <p:par>
                          <p:cTn id="116" fill="hold">
                            <p:stCondLst>
                              <p:cond delay="5900"/>
                            </p:stCondLst>
                            <p:childTnLst>
                              <p:par>
                                <p:cTn id="117" presetID="10" presetClass="entr" presetSubtype="0" fill="hold" nodeType="afterEffect">
                                  <p:stCondLst>
                                    <p:cond delay="0"/>
                                  </p:stCondLst>
                                  <p:childTnLst>
                                    <p:set>
                                      <p:cBhvr>
                                        <p:cTn id="118" dur="1" fill="hold">
                                          <p:stCondLst>
                                            <p:cond delay="0"/>
                                          </p:stCondLst>
                                        </p:cTn>
                                        <p:tgtEl>
                                          <p:spTgt spid="28"/>
                                        </p:tgtEl>
                                        <p:attrNameLst>
                                          <p:attrName>style.visibility</p:attrName>
                                        </p:attrNameLst>
                                      </p:cBhvr>
                                      <p:to>
                                        <p:strVal val="visible"/>
                                      </p:to>
                                    </p:set>
                                    <p:animEffect transition="in" filter="fade">
                                      <p:cBhvr>
                                        <p:cTn id="119" dur="200"/>
                                        <p:tgtEl>
                                          <p:spTgt spid="28"/>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nodeType="clickEffect">
                                  <p:stCondLst>
                                    <p:cond delay="0"/>
                                  </p:stCondLst>
                                  <p:childTnLst>
                                    <p:set>
                                      <p:cBhvr>
                                        <p:cTn id="123" dur="1" fill="hold">
                                          <p:stCondLst>
                                            <p:cond delay="0"/>
                                          </p:stCondLst>
                                        </p:cTn>
                                        <p:tgtEl>
                                          <p:spTgt spid="4">
                                            <p:txEl>
                                              <p:pRg st="2" end="2"/>
                                            </p:txEl>
                                          </p:spTgt>
                                        </p:tgtEl>
                                        <p:attrNameLst>
                                          <p:attrName>style.visibility</p:attrName>
                                        </p:attrNameLst>
                                      </p:cBhvr>
                                      <p:to>
                                        <p:strVal val="visible"/>
                                      </p:to>
                                    </p:set>
                                    <p:animEffect transition="in" filter="wipe(down)">
                                      <p:cBhvr>
                                        <p:cTn id="124" dur="500"/>
                                        <p:tgtEl>
                                          <p:spTgt spid="4">
                                            <p:txEl>
                                              <p:pRg st="2" end="2"/>
                                            </p:txEl>
                                          </p:spTgt>
                                        </p:tgtEl>
                                      </p:cBhvr>
                                    </p:animEffect>
                                  </p:childTnLst>
                                </p:cTn>
                              </p:par>
                            </p:childTnLst>
                          </p:cTn>
                        </p:par>
                        <p:par>
                          <p:cTn id="125" fill="hold">
                            <p:stCondLst>
                              <p:cond delay="500"/>
                            </p:stCondLst>
                            <p:childTnLst>
                              <p:par>
                                <p:cTn id="126" presetID="31" presetClass="entr" presetSubtype="0" fill="hold" nodeType="afterEffect">
                                  <p:stCondLst>
                                    <p:cond delay="0"/>
                                  </p:stCondLst>
                                  <p:childTnLst>
                                    <p:set>
                                      <p:cBhvr>
                                        <p:cTn id="127" dur="1" fill="hold">
                                          <p:stCondLst>
                                            <p:cond delay="0"/>
                                          </p:stCondLst>
                                        </p:cTn>
                                        <p:tgtEl>
                                          <p:spTgt spid="15366"/>
                                        </p:tgtEl>
                                        <p:attrNameLst>
                                          <p:attrName>style.visibility</p:attrName>
                                        </p:attrNameLst>
                                      </p:cBhvr>
                                      <p:to>
                                        <p:strVal val="visible"/>
                                      </p:to>
                                    </p:set>
                                    <p:anim calcmode="lin" valueType="num">
                                      <p:cBhvr>
                                        <p:cTn id="128" dur="1000" fill="hold"/>
                                        <p:tgtEl>
                                          <p:spTgt spid="15366"/>
                                        </p:tgtEl>
                                        <p:attrNameLst>
                                          <p:attrName>ppt_w</p:attrName>
                                        </p:attrNameLst>
                                      </p:cBhvr>
                                      <p:tavLst>
                                        <p:tav tm="0">
                                          <p:val>
                                            <p:fltVal val="0"/>
                                          </p:val>
                                        </p:tav>
                                        <p:tav tm="100000">
                                          <p:val>
                                            <p:strVal val="#ppt_w"/>
                                          </p:val>
                                        </p:tav>
                                      </p:tavLst>
                                    </p:anim>
                                    <p:anim calcmode="lin" valueType="num">
                                      <p:cBhvr>
                                        <p:cTn id="129" dur="1000" fill="hold"/>
                                        <p:tgtEl>
                                          <p:spTgt spid="15366"/>
                                        </p:tgtEl>
                                        <p:attrNameLst>
                                          <p:attrName>ppt_h</p:attrName>
                                        </p:attrNameLst>
                                      </p:cBhvr>
                                      <p:tavLst>
                                        <p:tav tm="0">
                                          <p:val>
                                            <p:fltVal val="0"/>
                                          </p:val>
                                        </p:tav>
                                        <p:tav tm="100000">
                                          <p:val>
                                            <p:strVal val="#ppt_h"/>
                                          </p:val>
                                        </p:tav>
                                      </p:tavLst>
                                    </p:anim>
                                    <p:anim calcmode="lin" valueType="num">
                                      <p:cBhvr>
                                        <p:cTn id="130" dur="1000" fill="hold"/>
                                        <p:tgtEl>
                                          <p:spTgt spid="15366"/>
                                        </p:tgtEl>
                                        <p:attrNameLst>
                                          <p:attrName>style.rotation</p:attrName>
                                        </p:attrNameLst>
                                      </p:cBhvr>
                                      <p:tavLst>
                                        <p:tav tm="0">
                                          <p:val>
                                            <p:fltVal val="90"/>
                                          </p:val>
                                        </p:tav>
                                        <p:tav tm="100000">
                                          <p:val>
                                            <p:fltVal val="0"/>
                                          </p:val>
                                        </p:tav>
                                      </p:tavLst>
                                    </p:anim>
                                    <p:animEffect transition="in" filter="fade">
                                      <p:cBhvr>
                                        <p:cTn id="131" dur="1000"/>
                                        <p:tgtEl>
                                          <p:spTgt spid="15366"/>
                                        </p:tgtEl>
                                      </p:cBhvr>
                                    </p:animEffect>
                                  </p:childTnLst>
                                </p:cTn>
                              </p:par>
                              <p:par>
                                <p:cTn id="132" presetID="22" presetClass="entr" presetSubtype="8" fill="hold" grpId="0" nodeType="withEffect">
                                  <p:stCondLst>
                                    <p:cond delay="1000"/>
                                  </p:stCondLst>
                                  <p:childTnLst>
                                    <p:set>
                                      <p:cBhvr>
                                        <p:cTn id="133" dur="1" fill="hold">
                                          <p:stCondLst>
                                            <p:cond delay="0"/>
                                          </p:stCondLst>
                                        </p:cTn>
                                        <p:tgtEl>
                                          <p:spTgt spid="29"/>
                                        </p:tgtEl>
                                        <p:attrNameLst>
                                          <p:attrName>style.visibility</p:attrName>
                                        </p:attrNameLst>
                                      </p:cBhvr>
                                      <p:to>
                                        <p:strVal val="visible"/>
                                      </p:to>
                                    </p:set>
                                    <p:animEffect transition="in" filter="wipe(left)">
                                      <p:cBhvr>
                                        <p:cTn id="134" dur="500"/>
                                        <p:tgtEl>
                                          <p:spTgt spid="29"/>
                                        </p:tgtEl>
                                      </p:cBhvr>
                                    </p:animEffect>
                                  </p:childTnLst>
                                </p:cTn>
                              </p:par>
                            </p:childTnLst>
                          </p:cTn>
                        </p:par>
                        <p:par>
                          <p:cTn id="135" fill="hold">
                            <p:stCondLst>
                              <p:cond delay="2000"/>
                            </p:stCondLst>
                            <p:childTnLst>
                              <p:par>
                                <p:cTn id="136" presetID="31" presetClass="entr" presetSubtype="0" fill="hold" nodeType="afterEffect">
                                  <p:stCondLst>
                                    <p:cond delay="1000"/>
                                  </p:stCondLst>
                                  <p:childTnLst>
                                    <p:set>
                                      <p:cBhvr>
                                        <p:cTn id="137" dur="1" fill="hold">
                                          <p:stCondLst>
                                            <p:cond delay="0"/>
                                          </p:stCondLst>
                                        </p:cTn>
                                        <p:tgtEl>
                                          <p:spTgt spid="30"/>
                                        </p:tgtEl>
                                        <p:attrNameLst>
                                          <p:attrName>style.visibility</p:attrName>
                                        </p:attrNameLst>
                                      </p:cBhvr>
                                      <p:to>
                                        <p:strVal val="visible"/>
                                      </p:to>
                                    </p:set>
                                    <p:anim calcmode="lin" valueType="num">
                                      <p:cBhvr>
                                        <p:cTn id="138" dur="1000" fill="hold"/>
                                        <p:tgtEl>
                                          <p:spTgt spid="30"/>
                                        </p:tgtEl>
                                        <p:attrNameLst>
                                          <p:attrName>ppt_w</p:attrName>
                                        </p:attrNameLst>
                                      </p:cBhvr>
                                      <p:tavLst>
                                        <p:tav tm="0">
                                          <p:val>
                                            <p:fltVal val="0"/>
                                          </p:val>
                                        </p:tav>
                                        <p:tav tm="100000">
                                          <p:val>
                                            <p:strVal val="#ppt_w"/>
                                          </p:val>
                                        </p:tav>
                                      </p:tavLst>
                                    </p:anim>
                                    <p:anim calcmode="lin" valueType="num">
                                      <p:cBhvr>
                                        <p:cTn id="139" dur="1000" fill="hold"/>
                                        <p:tgtEl>
                                          <p:spTgt spid="30"/>
                                        </p:tgtEl>
                                        <p:attrNameLst>
                                          <p:attrName>ppt_h</p:attrName>
                                        </p:attrNameLst>
                                      </p:cBhvr>
                                      <p:tavLst>
                                        <p:tav tm="0">
                                          <p:val>
                                            <p:fltVal val="0"/>
                                          </p:val>
                                        </p:tav>
                                        <p:tav tm="100000">
                                          <p:val>
                                            <p:strVal val="#ppt_h"/>
                                          </p:val>
                                        </p:tav>
                                      </p:tavLst>
                                    </p:anim>
                                    <p:anim calcmode="lin" valueType="num">
                                      <p:cBhvr>
                                        <p:cTn id="140" dur="1000" fill="hold"/>
                                        <p:tgtEl>
                                          <p:spTgt spid="30"/>
                                        </p:tgtEl>
                                        <p:attrNameLst>
                                          <p:attrName>style.rotation</p:attrName>
                                        </p:attrNameLst>
                                      </p:cBhvr>
                                      <p:tavLst>
                                        <p:tav tm="0">
                                          <p:val>
                                            <p:fltVal val="90"/>
                                          </p:val>
                                        </p:tav>
                                        <p:tav tm="100000">
                                          <p:val>
                                            <p:fltVal val="0"/>
                                          </p:val>
                                        </p:tav>
                                      </p:tavLst>
                                    </p:anim>
                                    <p:animEffect transition="in" filter="fade">
                                      <p:cBhvr>
                                        <p:cTn id="141"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FE111-2440-E526-0EA3-3E64B6157E8F}"/>
              </a:ext>
            </a:extLst>
          </p:cNvPr>
          <p:cNvSpPr>
            <a:spLocks noGrp="1"/>
          </p:cNvSpPr>
          <p:nvPr>
            <p:ph type="title"/>
          </p:nvPr>
        </p:nvSpPr>
        <p:spPr/>
        <p:txBody>
          <a:bodyPr/>
          <a:lstStyle/>
          <a:p>
            <a:r>
              <a:rPr lang="en-US"/>
              <a:t>Beyond Supervised Classification</a:t>
            </a:r>
          </a:p>
        </p:txBody>
      </p:sp>
      <p:sp>
        <p:nvSpPr>
          <p:cNvPr id="3" name="Content Placeholder 2">
            <a:extLst>
              <a:ext uri="{FF2B5EF4-FFF2-40B4-BE49-F238E27FC236}">
                <a16:creationId xmlns:a16="http://schemas.microsoft.com/office/drawing/2014/main" id="{40E1F085-CF5F-8BB0-1913-DFF479D473E9}"/>
              </a:ext>
            </a:extLst>
          </p:cNvPr>
          <p:cNvSpPr>
            <a:spLocks noGrp="1"/>
          </p:cNvSpPr>
          <p:nvPr>
            <p:ph sz="quarter" idx="11"/>
          </p:nvPr>
        </p:nvSpPr>
        <p:spPr>
          <a:xfrm>
            <a:off x="480133" y="1046715"/>
            <a:ext cx="5300840" cy="5075237"/>
          </a:xfrm>
        </p:spPr>
        <p:txBody>
          <a:bodyPr/>
          <a:lstStyle/>
          <a:p>
            <a:r>
              <a:rPr lang="en-US"/>
              <a:t>What if the training examples are not labeled?</a:t>
            </a:r>
          </a:p>
          <a:p>
            <a:r>
              <a:rPr lang="en-US"/>
              <a:t>What if the “target hyper-shape” is ridiculously complicated?</a:t>
            </a:r>
          </a:p>
          <a:p>
            <a:r>
              <a:rPr lang="en-US"/>
              <a:t>What if we are learning sequences of decisions that affect each other?</a:t>
            </a:r>
          </a:p>
          <a:p>
            <a:r>
              <a:rPr lang="en-US"/>
              <a:t>What if we want to learn to create things rather than learn to understand things?</a:t>
            </a:r>
          </a:p>
        </p:txBody>
      </p:sp>
      <p:sp>
        <p:nvSpPr>
          <p:cNvPr id="4" name="Slide Number Placeholder 3">
            <a:extLst>
              <a:ext uri="{FF2B5EF4-FFF2-40B4-BE49-F238E27FC236}">
                <a16:creationId xmlns:a16="http://schemas.microsoft.com/office/drawing/2014/main" id="{858F92AD-2ACA-2CDA-6534-A74990221E2F}"/>
              </a:ext>
            </a:extLst>
          </p:cNvPr>
          <p:cNvSpPr>
            <a:spLocks noGrp="1"/>
          </p:cNvSpPr>
          <p:nvPr>
            <p:ph type="sldNum" sz="quarter" idx="10"/>
          </p:nvPr>
        </p:nvSpPr>
        <p:spPr/>
        <p:txBody>
          <a:bodyPr/>
          <a:lstStyle/>
          <a:p>
            <a:pPr>
              <a:defRPr/>
            </a:pPr>
            <a:fld id="{D68E8870-17DE-45C4-A8DD-7644B2422933}" type="slidenum">
              <a:rPr lang="en-US" smtClean="0"/>
              <a:pPr>
                <a:defRPr/>
              </a:pPr>
              <a:t>45</a:t>
            </a:fld>
            <a:endParaRPr lang="en-US"/>
          </a:p>
        </p:txBody>
      </p:sp>
      <p:pic>
        <p:nvPicPr>
          <p:cNvPr id="6" name="Picture 5">
            <a:extLst>
              <a:ext uri="{FF2B5EF4-FFF2-40B4-BE49-F238E27FC236}">
                <a16:creationId xmlns:a16="http://schemas.microsoft.com/office/drawing/2014/main" id="{C3861373-B5ED-DE56-8BAC-F0234D7D69E8}"/>
              </a:ext>
            </a:extLst>
          </p:cNvPr>
          <p:cNvPicPr>
            <a:picLocks noChangeAspect="1"/>
          </p:cNvPicPr>
          <p:nvPr/>
        </p:nvPicPr>
        <p:blipFill>
          <a:blip r:embed="rId3"/>
          <a:stretch>
            <a:fillRect/>
          </a:stretch>
        </p:blipFill>
        <p:spPr>
          <a:xfrm>
            <a:off x="6149187" y="1871417"/>
            <a:ext cx="5436800" cy="3589422"/>
          </a:xfrm>
          <a:prstGeom prst="rect">
            <a:avLst/>
          </a:prstGeom>
        </p:spPr>
      </p:pic>
      <p:pic>
        <p:nvPicPr>
          <p:cNvPr id="17" name="Picture 16">
            <a:extLst>
              <a:ext uri="{FF2B5EF4-FFF2-40B4-BE49-F238E27FC236}">
                <a16:creationId xmlns:a16="http://schemas.microsoft.com/office/drawing/2014/main" id="{B0A7D751-3EDA-5A6F-6DB2-7567A3D27FE9}"/>
              </a:ext>
            </a:extLst>
          </p:cNvPr>
          <p:cNvPicPr>
            <a:picLocks noChangeAspect="1"/>
          </p:cNvPicPr>
          <p:nvPr/>
        </p:nvPicPr>
        <p:blipFill>
          <a:blip r:embed="rId4"/>
          <a:stretch>
            <a:fillRect/>
          </a:stretch>
        </p:blipFill>
        <p:spPr>
          <a:xfrm>
            <a:off x="6255474" y="1134992"/>
            <a:ext cx="5456393" cy="4986960"/>
          </a:xfrm>
          <a:prstGeom prst="rect">
            <a:avLst/>
          </a:prstGeom>
        </p:spPr>
      </p:pic>
      <p:pic>
        <p:nvPicPr>
          <p:cNvPr id="18" name="Picture 17">
            <a:extLst>
              <a:ext uri="{FF2B5EF4-FFF2-40B4-BE49-F238E27FC236}">
                <a16:creationId xmlns:a16="http://schemas.microsoft.com/office/drawing/2014/main" id="{4C94A93A-C915-757B-D3CE-671D5878F60A}"/>
              </a:ext>
            </a:extLst>
          </p:cNvPr>
          <p:cNvPicPr>
            <a:picLocks noChangeAspect="1"/>
          </p:cNvPicPr>
          <p:nvPr/>
        </p:nvPicPr>
        <p:blipFill>
          <a:blip r:embed="rId5"/>
          <a:stretch>
            <a:fillRect/>
          </a:stretch>
        </p:blipFill>
        <p:spPr>
          <a:xfrm>
            <a:off x="6675105" y="983694"/>
            <a:ext cx="5391521" cy="4890611"/>
          </a:xfrm>
          <a:prstGeom prst="rect">
            <a:avLst/>
          </a:prstGeom>
        </p:spPr>
      </p:pic>
      <p:pic>
        <p:nvPicPr>
          <p:cNvPr id="19" name="Picture 2" descr="380+ Mouse Maze Illustrations, Royalty-Free Vector Graphics &amp; Clip Art -  iStock | Mouse maze cheese">
            <a:extLst>
              <a:ext uri="{FF2B5EF4-FFF2-40B4-BE49-F238E27FC236}">
                <a16:creationId xmlns:a16="http://schemas.microsoft.com/office/drawing/2014/main" id="{F1D300E8-AD0B-974F-871F-0BB20A7B5F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6172" y="1405688"/>
            <a:ext cx="5751982" cy="444556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181,900+ Person Painting Illustrations, Royalty-Free Vector Graphics &amp; Clip  Art - iStock | Person painting wall, Old person painting, Older person  painting">
            <a:extLst>
              <a:ext uri="{FF2B5EF4-FFF2-40B4-BE49-F238E27FC236}">
                <a16:creationId xmlns:a16="http://schemas.microsoft.com/office/drawing/2014/main" id="{875A1F3E-9CFC-7F54-4FA4-47B926D690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9059" y="1238189"/>
            <a:ext cx="2708232" cy="27082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Free Writing Clipart Pictures - Clipartix">
            <a:extLst>
              <a:ext uri="{FF2B5EF4-FFF2-40B4-BE49-F238E27FC236}">
                <a16:creationId xmlns:a16="http://schemas.microsoft.com/office/drawing/2014/main" id="{4A198BE0-D108-17B1-1739-A0B9309D180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84558" y="2848449"/>
            <a:ext cx="1587286" cy="158728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Smart Clipart Images - Free Download on Freepik">
            <a:extLst>
              <a:ext uri="{FF2B5EF4-FFF2-40B4-BE49-F238E27FC236}">
                <a16:creationId xmlns:a16="http://schemas.microsoft.com/office/drawing/2014/main" id="{2EECF896-9281-80E3-9AAC-0C6505D7B34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03175" y="3834785"/>
            <a:ext cx="1821789" cy="253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69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childTnLst>
                          </p:cTn>
                        </p:par>
                        <p:par>
                          <p:cTn id="16" fill="hold">
                            <p:stCondLst>
                              <p:cond delay="500"/>
                            </p:stCondLst>
                            <p:childTnLst>
                              <p:par>
                                <p:cTn id="17" presetID="10" presetClass="exit" presetSubtype="0" fill="hold" nodeType="after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par>
                          <p:cTn id="20" fill="hold">
                            <p:stCondLst>
                              <p:cond delay="1000"/>
                            </p:stCondLst>
                            <p:childTnLst>
                              <p:par>
                                <p:cTn id="21" presetID="31"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1000" fill="hold"/>
                                        <p:tgtEl>
                                          <p:spTgt spid="17"/>
                                        </p:tgtEl>
                                        <p:attrNameLst>
                                          <p:attrName>ppt_w</p:attrName>
                                        </p:attrNameLst>
                                      </p:cBhvr>
                                      <p:tavLst>
                                        <p:tav tm="0">
                                          <p:val>
                                            <p:fltVal val="0"/>
                                          </p:val>
                                        </p:tav>
                                        <p:tav tm="100000">
                                          <p:val>
                                            <p:strVal val="#ppt_w"/>
                                          </p:val>
                                        </p:tav>
                                      </p:tavLst>
                                    </p:anim>
                                    <p:anim calcmode="lin" valueType="num">
                                      <p:cBhvr>
                                        <p:cTn id="24" dur="1000" fill="hold"/>
                                        <p:tgtEl>
                                          <p:spTgt spid="17"/>
                                        </p:tgtEl>
                                        <p:attrNameLst>
                                          <p:attrName>ppt_h</p:attrName>
                                        </p:attrNameLst>
                                      </p:cBhvr>
                                      <p:tavLst>
                                        <p:tav tm="0">
                                          <p:val>
                                            <p:fltVal val="0"/>
                                          </p:val>
                                        </p:tav>
                                        <p:tav tm="100000">
                                          <p:val>
                                            <p:strVal val="#ppt_h"/>
                                          </p:val>
                                        </p:tav>
                                      </p:tavLst>
                                    </p:anim>
                                    <p:anim calcmode="lin" valueType="num">
                                      <p:cBhvr>
                                        <p:cTn id="25" dur="1000" fill="hold"/>
                                        <p:tgtEl>
                                          <p:spTgt spid="17"/>
                                        </p:tgtEl>
                                        <p:attrNameLst>
                                          <p:attrName>style.rotation</p:attrName>
                                        </p:attrNameLst>
                                      </p:cBhvr>
                                      <p:tavLst>
                                        <p:tav tm="0">
                                          <p:val>
                                            <p:fltVal val="90"/>
                                          </p:val>
                                        </p:tav>
                                        <p:tav tm="100000">
                                          <p:val>
                                            <p:fltVal val="0"/>
                                          </p:val>
                                        </p:tav>
                                      </p:tavLst>
                                    </p:anim>
                                    <p:animEffect transition="in" filter="fade">
                                      <p:cBhvr>
                                        <p:cTn id="26" dur="10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xit" presetSubtype="4" fill="hold" nodeType="clickEffect">
                                  <p:stCondLst>
                                    <p:cond delay="0"/>
                                  </p:stCondLst>
                                  <p:childTnLst>
                                    <p:animEffect transition="out" filter="wipe(down)">
                                      <p:cBhvr>
                                        <p:cTn id="30" dur="500"/>
                                        <p:tgtEl>
                                          <p:spTgt spid="3">
                                            <p:txEl>
                                              <p:pRg st="0" end="0"/>
                                            </p:txEl>
                                          </p:spTgt>
                                        </p:tgtEl>
                                      </p:cBhvr>
                                    </p:animEffect>
                                    <p:set>
                                      <p:cBhvr>
                                        <p:cTn id="31" dur="1" fill="hold">
                                          <p:stCondLst>
                                            <p:cond delay="499"/>
                                          </p:stCondLst>
                                        </p:cTn>
                                        <p:tgtEl>
                                          <p:spTgt spid="3">
                                            <p:txEl>
                                              <p:pRg st="0" end="0"/>
                                            </p:txEl>
                                          </p:spTgt>
                                        </p:tgtEl>
                                        <p:attrNameLst>
                                          <p:attrName>style.visibility</p:attrName>
                                        </p:attrNameLst>
                                      </p:cBhvr>
                                      <p:to>
                                        <p:strVal val="hidden"/>
                                      </p:to>
                                    </p:set>
                                  </p:childTnLst>
                                </p:cTn>
                              </p:par>
                              <p:par>
                                <p:cTn id="32" presetID="22" presetClass="entr" presetSubtype="4" fill="hold" nodeType="with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wipe(down)">
                                      <p:cBhvr>
                                        <p:cTn id="34" dur="500"/>
                                        <p:tgtEl>
                                          <p:spTgt spid="3">
                                            <p:txEl>
                                              <p:pRg st="1" end="1"/>
                                            </p:txEl>
                                          </p:spTgt>
                                        </p:tgtEl>
                                      </p:cBhvr>
                                    </p:animEffect>
                                  </p:childTnLst>
                                </p:cTn>
                              </p:par>
                            </p:childTnLst>
                          </p:cTn>
                        </p:par>
                        <p:par>
                          <p:cTn id="35" fill="hold">
                            <p:stCondLst>
                              <p:cond delay="500"/>
                            </p:stCondLst>
                            <p:childTnLst>
                              <p:par>
                                <p:cTn id="36" presetID="10" presetClass="exit" presetSubtype="0" fill="hold" nodeType="afterEffect">
                                  <p:stCondLst>
                                    <p:cond delay="0"/>
                                  </p:stCondLst>
                                  <p:childTnLst>
                                    <p:animEffect transition="out" filter="fade">
                                      <p:cBhvr>
                                        <p:cTn id="37" dur="500"/>
                                        <p:tgtEl>
                                          <p:spTgt spid="17"/>
                                        </p:tgtEl>
                                      </p:cBhvr>
                                    </p:animEffect>
                                    <p:set>
                                      <p:cBhvr>
                                        <p:cTn id="38" dur="1" fill="hold">
                                          <p:stCondLst>
                                            <p:cond delay="499"/>
                                          </p:stCondLst>
                                        </p:cTn>
                                        <p:tgtEl>
                                          <p:spTgt spid="17"/>
                                        </p:tgtEl>
                                        <p:attrNameLst>
                                          <p:attrName>style.visibility</p:attrName>
                                        </p:attrNameLst>
                                      </p:cBhvr>
                                      <p:to>
                                        <p:strVal val="hidden"/>
                                      </p:to>
                                    </p:set>
                                  </p:childTnLst>
                                </p:cTn>
                              </p:par>
                            </p:childTnLst>
                          </p:cTn>
                        </p:par>
                        <p:par>
                          <p:cTn id="39" fill="hold">
                            <p:stCondLst>
                              <p:cond delay="1000"/>
                            </p:stCondLst>
                            <p:childTnLst>
                              <p:par>
                                <p:cTn id="40" presetID="31" presetClass="entr" presetSubtype="0" fill="hold"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1000" fill="hold"/>
                                        <p:tgtEl>
                                          <p:spTgt spid="18"/>
                                        </p:tgtEl>
                                        <p:attrNameLst>
                                          <p:attrName>ppt_w</p:attrName>
                                        </p:attrNameLst>
                                      </p:cBhvr>
                                      <p:tavLst>
                                        <p:tav tm="0">
                                          <p:val>
                                            <p:fltVal val="0"/>
                                          </p:val>
                                        </p:tav>
                                        <p:tav tm="100000">
                                          <p:val>
                                            <p:strVal val="#ppt_w"/>
                                          </p:val>
                                        </p:tav>
                                      </p:tavLst>
                                    </p:anim>
                                    <p:anim calcmode="lin" valueType="num">
                                      <p:cBhvr>
                                        <p:cTn id="43" dur="1000" fill="hold"/>
                                        <p:tgtEl>
                                          <p:spTgt spid="18"/>
                                        </p:tgtEl>
                                        <p:attrNameLst>
                                          <p:attrName>ppt_h</p:attrName>
                                        </p:attrNameLst>
                                      </p:cBhvr>
                                      <p:tavLst>
                                        <p:tav tm="0">
                                          <p:val>
                                            <p:fltVal val="0"/>
                                          </p:val>
                                        </p:tav>
                                        <p:tav tm="100000">
                                          <p:val>
                                            <p:strVal val="#ppt_h"/>
                                          </p:val>
                                        </p:tav>
                                      </p:tavLst>
                                    </p:anim>
                                    <p:anim calcmode="lin" valueType="num">
                                      <p:cBhvr>
                                        <p:cTn id="44" dur="1000" fill="hold"/>
                                        <p:tgtEl>
                                          <p:spTgt spid="18"/>
                                        </p:tgtEl>
                                        <p:attrNameLst>
                                          <p:attrName>style.rotation</p:attrName>
                                        </p:attrNameLst>
                                      </p:cBhvr>
                                      <p:tavLst>
                                        <p:tav tm="0">
                                          <p:val>
                                            <p:fltVal val="90"/>
                                          </p:val>
                                        </p:tav>
                                        <p:tav tm="100000">
                                          <p:val>
                                            <p:fltVal val="0"/>
                                          </p:val>
                                        </p:tav>
                                      </p:tavLst>
                                    </p:anim>
                                    <p:animEffect transition="in" filter="fade">
                                      <p:cBhvr>
                                        <p:cTn id="45" dur="10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xit" presetSubtype="4" fill="hold" nodeType="clickEffect">
                                  <p:stCondLst>
                                    <p:cond delay="0"/>
                                  </p:stCondLst>
                                  <p:childTnLst>
                                    <p:animEffect transition="out" filter="wipe(down)">
                                      <p:cBhvr>
                                        <p:cTn id="49" dur="500"/>
                                        <p:tgtEl>
                                          <p:spTgt spid="3">
                                            <p:txEl>
                                              <p:pRg st="1" end="1"/>
                                            </p:txEl>
                                          </p:spTgt>
                                        </p:tgtEl>
                                      </p:cBhvr>
                                    </p:animEffect>
                                    <p:set>
                                      <p:cBhvr>
                                        <p:cTn id="50" dur="1" fill="hold">
                                          <p:stCondLst>
                                            <p:cond delay="499"/>
                                          </p:stCondLst>
                                        </p:cTn>
                                        <p:tgtEl>
                                          <p:spTgt spid="3">
                                            <p:txEl>
                                              <p:pRg st="1" end="1"/>
                                            </p:txEl>
                                          </p:spTgt>
                                        </p:tgtEl>
                                        <p:attrNameLst>
                                          <p:attrName>style.visibility</p:attrName>
                                        </p:attrNameLst>
                                      </p:cBhvr>
                                      <p:to>
                                        <p:strVal val="hidden"/>
                                      </p:to>
                                    </p:set>
                                  </p:childTnLst>
                                </p:cTn>
                              </p:par>
                              <p:par>
                                <p:cTn id="51" presetID="22" presetClass="entr" presetSubtype="4" fill="hold" nodeType="withEffect">
                                  <p:stCondLst>
                                    <p:cond delay="0"/>
                                  </p:stCondLst>
                                  <p:childTnLst>
                                    <p:set>
                                      <p:cBhvr>
                                        <p:cTn id="52" dur="1" fill="hold">
                                          <p:stCondLst>
                                            <p:cond delay="0"/>
                                          </p:stCondLst>
                                        </p:cTn>
                                        <p:tgtEl>
                                          <p:spTgt spid="3">
                                            <p:txEl>
                                              <p:pRg st="2" end="2"/>
                                            </p:txEl>
                                          </p:spTgt>
                                        </p:tgtEl>
                                        <p:attrNameLst>
                                          <p:attrName>style.visibility</p:attrName>
                                        </p:attrNameLst>
                                      </p:cBhvr>
                                      <p:to>
                                        <p:strVal val="visible"/>
                                      </p:to>
                                    </p:set>
                                    <p:animEffect transition="in" filter="wipe(down)">
                                      <p:cBhvr>
                                        <p:cTn id="53" dur="500"/>
                                        <p:tgtEl>
                                          <p:spTgt spid="3">
                                            <p:txEl>
                                              <p:pRg st="2" end="2"/>
                                            </p:txEl>
                                          </p:spTgt>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childTnLst>
                          </p:cTn>
                        </p:par>
                        <p:par>
                          <p:cTn id="58" fill="hold">
                            <p:stCondLst>
                              <p:cond delay="1000"/>
                            </p:stCondLst>
                            <p:childTnLst>
                              <p:par>
                                <p:cTn id="59" presetID="31" presetClass="entr" presetSubtype="0" fill="hold" nodeType="after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1000" fill="hold"/>
                                        <p:tgtEl>
                                          <p:spTgt spid="19"/>
                                        </p:tgtEl>
                                        <p:attrNameLst>
                                          <p:attrName>ppt_w</p:attrName>
                                        </p:attrNameLst>
                                      </p:cBhvr>
                                      <p:tavLst>
                                        <p:tav tm="0">
                                          <p:val>
                                            <p:fltVal val="0"/>
                                          </p:val>
                                        </p:tav>
                                        <p:tav tm="100000">
                                          <p:val>
                                            <p:strVal val="#ppt_w"/>
                                          </p:val>
                                        </p:tav>
                                      </p:tavLst>
                                    </p:anim>
                                    <p:anim calcmode="lin" valueType="num">
                                      <p:cBhvr>
                                        <p:cTn id="62" dur="1000" fill="hold"/>
                                        <p:tgtEl>
                                          <p:spTgt spid="19"/>
                                        </p:tgtEl>
                                        <p:attrNameLst>
                                          <p:attrName>ppt_h</p:attrName>
                                        </p:attrNameLst>
                                      </p:cBhvr>
                                      <p:tavLst>
                                        <p:tav tm="0">
                                          <p:val>
                                            <p:fltVal val="0"/>
                                          </p:val>
                                        </p:tav>
                                        <p:tav tm="100000">
                                          <p:val>
                                            <p:strVal val="#ppt_h"/>
                                          </p:val>
                                        </p:tav>
                                      </p:tavLst>
                                    </p:anim>
                                    <p:anim calcmode="lin" valueType="num">
                                      <p:cBhvr>
                                        <p:cTn id="63" dur="1000" fill="hold"/>
                                        <p:tgtEl>
                                          <p:spTgt spid="19"/>
                                        </p:tgtEl>
                                        <p:attrNameLst>
                                          <p:attrName>style.rotation</p:attrName>
                                        </p:attrNameLst>
                                      </p:cBhvr>
                                      <p:tavLst>
                                        <p:tav tm="0">
                                          <p:val>
                                            <p:fltVal val="90"/>
                                          </p:val>
                                        </p:tav>
                                        <p:tav tm="100000">
                                          <p:val>
                                            <p:fltVal val="0"/>
                                          </p:val>
                                        </p:tav>
                                      </p:tavLst>
                                    </p:anim>
                                    <p:animEffect transition="in" filter="fade">
                                      <p:cBhvr>
                                        <p:cTn id="64" dur="10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xit" presetSubtype="4" fill="hold" nodeType="clickEffect">
                                  <p:stCondLst>
                                    <p:cond delay="0"/>
                                  </p:stCondLst>
                                  <p:childTnLst>
                                    <p:animEffect transition="out" filter="wipe(down)">
                                      <p:cBhvr>
                                        <p:cTn id="68" dur="500"/>
                                        <p:tgtEl>
                                          <p:spTgt spid="3">
                                            <p:txEl>
                                              <p:pRg st="2" end="2"/>
                                            </p:txEl>
                                          </p:spTgt>
                                        </p:tgtEl>
                                      </p:cBhvr>
                                    </p:animEffect>
                                    <p:set>
                                      <p:cBhvr>
                                        <p:cTn id="69" dur="1" fill="hold">
                                          <p:stCondLst>
                                            <p:cond delay="499"/>
                                          </p:stCondLst>
                                        </p:cTn>
                                        <p:tgtEl>
                                          <p:spTgt spid="3">
                                            <p:txEl>
                                              <p:pRg st="2" end="2"/>
                                            </p:txEl>
                                          </p:spTgt>
                                        </p:tgtEl>
                                        <p:attrNameLst>
                                          <p:attrName>style.visibility</p:attrName>
                                        </p:attrNameLst>
                                      </p:cBhvr>
                                      <p:to>
                                        <p:strVal val="hidden"/>
                                      </p:to>
                                    </p:set>
                                  </p:childTnLst>
                                </p:cTn>
                              </p:par>
                              <p:par>
                                <p:cTn id="70" presetID="22" presetClass="entr" presetSubtype="4" fill="hold" nodeType="withEffect">
                                  <p:stCondLst>
                                    <p:cond delay="0"/>
                                  </p:stCondLst>
                                  <p:childTnLst>
                                    <p:set>
                                      <p:cBhvr>
                                        <p:cTn id="71" dur="1" fill="hold">
                                          <p:stCondLst>
                                            <p:cond delay="0"/>
                                          </p:stCondLst>
                                        </p:cTn>
                                        <p:tgtEl>
                                          <p:spTgt spid="3">
                                            <p:txEl>
                                              <p:pRg st="3" end="3"/>
                                            </p:txEl>
                                          </p:spTgt>
                                        </p:tgtEl>
                                        <p:attrNameLst>
                                          <p:attrName>style.visibility</p:attrName>
                                        </p:attrNameLst>
                                      </p:cBhvr>
                                      <p:to>
                                        <p:strVal val="visible"/>
                                      </p:to>
                                    </p:set>
                                    <p:animEffect transition="in" filter="wipe(down)">
                                      <p:cBhvr>
                                        <p:cTn id="72" dur="500"/>
                                        <p:tgtEl>
                                          <p:spTgt spid="3">
                                            <p:txEl>
                                              <p:pRg st="3" end="3"/>
                                            </p:txEl>
                                          </p:spTgt>
                                        </p:tgtEl>
                                      </p:cBhvr>
                                    </p:animEffect>
                                  </p:childTnLst>
                                </p:cTn>
                              </p:par>
                            </p:childTnLst>
                          </p:cTn>
                        </p:par>
                        <p:par>
                          <p:cTn id="73" fill="hold">
                            <p:stCondLst>
                              <p:cond delay="500"/>
                            </p:stCondLst>
                            <p:childTnLst>
                              <p:par>
                                <p:cTn id="74" presetID="10" presetClass="exit" presetSubtype="0" fill="hold" nodeType="afterEffect">
                                  <p:stCondLst>
                                    <p:cond delay="0"/>
                                  </p:stCondLst>
                                  <p:childTnLst>
                                    <p:animEffect transition="out" filter="fade">
                                      <p:cBhvr>
                                        <p:cTn id="75" dur="500"/>
                                        <p:tgtEl>
                                          <p:spTgt spid="19"/>
                                        </p:tgtEl>
                                      </p:cBhvr>
                                    </p:animEffect>
                                    <p:set>
                                      <p:cBhvr>
                                        <p:cTn id="76" dur="1" fill="hold">
                                          <p:stCondLst>
                                            <p:cond delay="499"/>
                                          </p:stCondLst>
                                        </p:cTn>
                                        <p:tgtEl>
                                          <p:spTgt spid="19"/>
                                        </p:tgtEl>
                                        <p:attrNameLst>
                                          <p:attrName>style.visibility</p:attrName>
                                        </p:attrNameLst>
                                      </p:cBhvr>
                                      <p:to>
                                        <p:strVal val="hidden"/>
                                      </p:to>
                                    </p:set>
                                  </p:childTnLst>
                                </p:cTn>
                              </p:par>
                            </p:childTnLst>
                          </p:cTn>
                        </p:par>
                        <p:par>
                          <p:cTn id="77" fill="hold">
                            <p:stCondLst>
                              <p:cond delay="1000"/>
                            </p:stCondLst>
                            <p:childTnLst>
                              <p:par>
                                <p:cTn id="78" presetID="31" presetClass="entr" presetSubtype="0" fill="hold" nodeType="afterEffect">
                                  <p:stCondLst>
                                    <p:cond delay="0"/>
                                  </p:stCondLst>
                                  <p:childTnLst>
                                    <p:set>
                                      <p:cBhvr>
                                        <p:cTn id="79" dur="1" fill="hold">
                                          <p:stCondLst>
                                            <p:cond delay="0"/>
                                          </p:stCondLst>
                                        </p:cTn>
                                        <p:tgtEl>
                                          <p:spTgt spid="20"/>
                                        </p:tgtEl>
                                        <p:attrNameLst>
                                          <p:attrName>style.visibility</p:attrName>
                                        </p:attrNameLst>
                                      </p:cBhvr>
                                      <p:to>
                                        <p:strVal val="visible"/>
                                      </p:to>
                                    </p:set>
                                    <p:anim calcmode="lin" valueType="num">
                                      <p:cBhvr>
                                        <p:cTn id="80" dur="1000" fill="hold"/>
                                        <p:tgtEl>
                                          <p:spTgt spid="20"/>
                                        </p:tgtEl>
                                        <p:attrNameLst>
                                          <p:attrName>ppt_w</p:attrName>
                                        </p:attrNameLst>
                                      </p:cBhvr>
                                      <p:tavLst>
                                        <p:tav tm="0">
                                          <p:val>
                                            <p:fltVal val="0"/>
                                          </p:val>
                                        </p:tav>
                                        <p:tav tm="100000">
                                          <p:val>
                                            <p:strVal val="#ppt_w"/>
                                          </p:val>
                                        </p:tav>
                                      </p:tavLst>
                                    </p:anim>
                                    <p:anim calcmode="lin" valueType="num">
                                      <p:cBhvr>
                                        <p:cTn id="81" dur="1000" fill="hold"/>
                                        <p:tgtEl>
                                          <p:spTgt spid="20"/>
                                        </p:tgtEl>
                                        <p:attrNameLst>
                                          <p:attrName>ppt_h</p:attrName>
                                        </p:attrNameLst>
                                      </p:cBhvr>
                                      <p:tavLst>
                                        <p:tav tm="0">
                                          <p:val>
                                            <p:fltVal val="0"/>
                                          </p:val>
                                        </p:tav>
                                        <p:tav tm="100000">
                                          <p:val>
                                            <p:strVal val="#ppt_h"/>
                                          </p:val>
                                        </p:tav>
                                      </p:tavLst>
                                    </p:anim>
                                    <p:anim calcmode="lin" valueType="num">
                                      <p:cBhvr>
                                        <p:cTn id="82" dur="1000" fill="hold"/>
                                        <p:tgtEl>
                                          <p:spTgt spid="20"/>
                                        </p:tgtEl>
                                        <p:attrNameLst>
                                          <p:attrName>style.rotation</p:attrName>
                                        </p:attrNameLst>
                                      </p:cBhvr>
                                      <p:tavLst>
                                        <p:tav tm="0">
                                          <p:val>
                                            <p:fltVal val="90"/>
                                          </p:val>
                                        </p:tav>
                                        <p:tav tm="100000">
                                          <p:val>
                                            <p:fltVal val="0"/>
                                          </p:val>
                                        </p:tav>
                                      </p:tavLst>
                                    </p:anim>
                                    <p:animEffect transition="in" filter="fade">
                                      <p:cBhvr>
                                        <p:cTn id="83" dur="1000"/>
                                        <p:tgtEl>
                                          <p:spTgt spid="20"/>
                                        </p:tgtEl>
                                      </p:cBhvr>
                                    </p:animEffect>
                                  </p:childTnLst>
                                </p:cTn>
                              </p:par>
                            </p:childTnLst>
                          </p:cTn>
                        </p:par>
                        <p:par>
                          <p:cTn id="84" fill="hold">
                            <p:stCondLst>
                              <p:cond delay="2000"/>
                            </p:stCondLst>
                            <p:childTnLst>
                              <p:par>
                                <p:cTn id="85" presetID="31" presetClass="entr" presetSubtype="0" fill="hold" nodeType="afterEffect">
                                  <p:stCondLst>
                                    <p:cond delay="0"/>
                                  </p:stCondLst>
                                  <p:childTnLst>
                                    <p:set>
                                      <p:cBhvr>
                                        <p:cTn id="86" dur="1" fill="hold">
                                          <p:stCondLst>
                                            <p:cond delay="0"/>
                                          </p:stCondLst>
                                        </p:cTn>
                                        <p:tgtEl>
                                          <p:spTgt spid="21"/>
                                        </p:tgtEl>
                                        <p:attrNameLst>
                                          <p:attrName>style.visibility</p:attrName>
                                        </p:attrNameLst>
                                      </p:cBhvr>
                                      <p:to>
                                        <p:strVal val="visible"/>
                                      </p:to>
                                    </p:set>
                                    <p:anim calcmode="lin" valueType="num">
                                      <p:cBhvr>
                                        <p:cTn id="87" dur="1000" fill="hold"/>
                                        <p:tgtEl>
                                          <p:spTgt spid="21"/>
                                        </p:tgtEl>
                                        <p:attrNameLst>
                                          <p:attrName>ppt_w</p:attrName>
                                        </p:attrNameLst>
                                      </p:cBhvr>
                                      <p:tavLst>
                                        <p:tav tm="0">
                                          <p:val>
                                            <p:fltVal val="0"/>
                                          </p:val>
                                        </p:tav>
                                        <p:tav tm="100000">
                                          <p:val>
                                            <p:strVal val="#ppt_w"/>
                                          </p:val>
                                        </p:tav>
                                      </p:tavLst>
                                    </p:anim>
                                    <p:anim calcmode="lin" valueType="num">
                                      <p:cBhvr>
                                        <p:cTn id="88" dur="1000" fill="hold"/>
                                        <p:tgtEl>
                                          <p:spTgt spid="21"/>
                                        </p:tgtEl>
                                        <p:attrNameLst>
                                          <p:attrName>ppt_h</p:attrName>
                                        </p:attrNameLst>
                                      </p:cBhvr>
                                      <p:tavLst>
                                        <p:tav tm="0">
                                          <p:val>
                                            <p:fltVal val="0"/>
                                          </p:val>
                                        </p:tav>
                                        <p:tav tm="100000">
                                          <p:val>
                                            <p:strVal val="#ppt_h"/>
                                          </p:val>
                                        </p:tav>
                                      </p:tavLst>
                                    </p:anim>
                                    <p:anim calcmode="lin" valueType="num">
                                      <p:cBhvr>
                                        <p:cTn id="89" dur="1000" fill="hold"/>
                                        <p:tgtEl>
                                          <p:spTgt spid="21"/>
                                        </p:tgtEl>
                                        <p:attrNameLst>
                                          <p:attrName>style.rotation</p:attrName>
                                        </p:attrNameLst>
                                      </p:cBhvr>
                                      <p:tavLst>
                                        <p:tav tm="0">
                                          <p:val>
                                            <p:fltVal val="90"/>
                                          </p:val>
                                        </p:tav>
                                        <p:tav tm="100000">
                                          <p:val>
                                            <p:fltVal val="0"/>
                                          </p:val>
                                        </p:tav>
                                      </p:tavLst>
                                    </p:anim>
                                    <p:animEffect transition="in" filter="fade">
                                      <p:cBhvr>
                                        <p:cTn id="90" dur="1000"/>
                                        <p:tgtEl>
                                          <p:spTgt spid="21"/>
                                        </p:tgtEl>
                                      </p:cBhvr>
                                    </p:animEffect>
                                  </p:childTnLst>
                                </p:cTn>
                              </p:par>
                            </p:childTnLst>
                          </p:cTn>
                        </p:par>
                        <p:par>
                          <p:cTn id="91" fill="hold">
                            <p:stCondLst>
                              <p:cond delay="3000"/>
                            </p:stCondLst>
                            <p:childTnLst>
                              <p:par>
                                <p:cTn id="92" presetID="31" presetClass="entr" presetSubtype="0" fill="hold" nodeType="afterEffect">
                                  <p:stCondLst>
                                    <p:cond delay="0"/>
                                  </p:stCondLst>
                                  <p:childTnLst>
                                    <p:set>
                                      <p:cBhvr>
                                        <p:cTn id="93" dur="1" fill="hold">
                                          <p:stCondLst>
                                            <p:cond delay="0"/>
                                          </p:stCondLst>
                                        </p:cTn>
                                        <p:tgtEl>
                                          <p:spTgt spid="22"/>
                                        </p:tgtEl>
                                        <p:attrNameLst>
                                          <p:attrName>style.visibility</p:attrName>
                                        </p:attrNameLst>
                                      </p:cBhvr>
                                      <p:to>
                                        <p:strVal val="visible"/>
                                      </p:to>
                                    </p:set>
                                    <p:anim calcmode="lin" valueType="num">
                                      <p:cBhvr>
                                        <p:cTn id="94" dur="1000" fill="hold"/>
                                        <p:tgtEl>
                                          <p:spTgt spid="22"/>
                                        </p:tgtEl>
                                        <p:attrNameLst>
                                          <p:attrName>ppt_w</p:attrName>
                                        </p:attrNameLst>
                                      </p:cBhvr>
                                      <p:tavLst>
                                        <p:tav tm="0">
                                          <p:val>
                                            <p:fltVal val="0"/>
                                          </p:val>
                                        </p:tav>
                                        <p:tav tm="100000">
                                          <p:val>
                                            <p:strVal val="#ppt_w"/>
                                          </p:val>
                                        </p:tav>
                                      </p:tavLst>
                                    </p:anim>
                                    <p:anim calcmode="lin" valueType="num">
                                      <p:cBhvr>
                                        <p:cTn id="95" dur="1000" fill="hold"/>
                                        <p:tgtEl>
                                          <p:spTgt spid="22"/>
                                        </p:tgtEl>
                                        <p:attrNameLst>
                                          <p:attrName>ppt_h</p:attrName>
                                        </p:attrNameLst>
                                      </p:cBhvr>
                                      <p:tavLst>
                                        <p:tav tm="0">
                                          <p:val>
                                            <p:fltVal val="0"/>
                                          </p:val>
                                        </p:tav>
                                        <p:tav tm="100000">
                                          <p:val>
                                            <p:strVal val="#ppt_h"/>
                                          </p:val>
                                        </p:tav>
                                      </p:tavLst>
                                    </p:anim>
                                    <p:anim calcmode="lin" valueType="num">
                                      <p:cBhvr>
                                        <p:cTn id="96" dur="1000" fill="hold"/>
                                        <p:tgtEl>
                                          <p:spTgt spid="22"/>
                                        </p:tgtEl>
                                        <p:attrNameLst>
                                          <p:attrName>style.rotation</p:attrName>
                                        </p:attrNameLst>
                                      </p:cBhvr>
                                      <p:tavLst>
                                        <p:tav tm="0">
                                          <p:val>
                                            <p:fltVal val="90"/>
                                          </p:val>
                                        </p:tav>
                                        <p:tav tm="100000">
                                          <p:val>
                                            <p:fltVal val="0"/>
                                          </p:val>
                                        </p:tav>
                                      </p:tavLst>
                                    </p:anim>
                                    <p:animEffect transition="in" filter="fade">
                                      <p:cBhvr>
                                        <p:cTn id="9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C93B5-827F-1F9F-254C-AB074618280D}"/>
              </a:ext>
            </a:extLst>
          </p:cNvPr>
          <p:cNvSpPr>
            <a:spLocks noGrp="1"/>
          </p:cNvSpPr>
          <p:nvPr>
            <p:ph type="title"/>
          </p:nvPr>
        </p:nvSpPr>
        <p:spPr/>
        <p:txBody>
          <a:bodyPr/>
          <a:lstStyle/>
          <a:p>
            <a:r>
              <a:rPr lang="en-US"/>
              <a:t>Unsupervised Learning</a:t>
            </a:r>
          </a:p>
        </p:txBody>
      </p:sp>
      <p:sp>
        <p:nvSpPr>
          <p:cNvPr id="3" name="Content Placeholder 2">
            <a:extLst>
              <a:ext uri="{FF2B5EF4-FFF2-40B4-BE49-F238E27FC236}">
                <a16:creationId xmlns:a16="http://schemas.microsoft.com/office/drawing/2014/main" id="{B503DAA1-E6D4-9001-53AE-F390D2A7589F}"/>
              </a:ext>
            </a:extLst>
          </p:cNvPr>
          <p:cNvSpPr>
            <a:spLocks noGrp="1"/>
          </p:cNvSpPr>
          <p:nvPr>
            <p:ph sz="quarter" idx="11"/>
          </p:nvPr>
        </p:nvSpPr>
        <p:spPr/>
        <p:txBody>
          <a:bodyPr/>
          <a:lstStyle/>
          <a:p>
            <a:r>
              <a:rPr lang="en-US"/>
              <a:t>Similar to supervised learning, but the reward signal is self-generated</a:t>
            </a:r>
          </a:p>
          <a:p>
            <a:endParaRPr lang="en-US"/>
          </a:p>
        </p:txBody>
      </p:sp>
      <p:sp>
        <p:nvSpPr>
          <p:cNvPr id="4" name="Slide Number Placeholder 3">
            <a:extLst>
              <a:ext uri="{FF2B5EF4-FFF2-40B4-BE49-F238E27FC236}">
                <a16:creationId xmlns:a16="http://schemas.microsoft.com/office/drawing/2014/main" id="{3FCAA4DC-2AFE-F133-2132-DF2CCC7C7B23}"/>
              </a:ext>
            </a:extLst>
          </p:cNvPr>
          <p:cNvSpPr>
            <a:spLocks noGrp="1"/>
          </p:cNvSpPr>
          <p:nvPr>
            <p:ph type="sldNum" sz="quarter" idx="10"/>
          </p:nvPr>
        </p:nvSpPr>
        <p:spPr/>
        <p:txBody>
          <a:bodyPr/>
          <a:lstStyle/>
          <a:p>
            <a:pPr>
              <a:defRPr/>
            </a:pPr>
            <a:fld id="{D68E8870-17DE-45C4-A8DD-7644B2422933}" type="slidenum">
              <a:rPr lang="en-US" smtClean="0"/>
              <a:pPr>
                <a:defRPr/>
              </a:pPr>
              <a:t>46</a:t>
            </a:fld>
            <a:endParaRPr lang="en-US"/>
          </a:p>
        </p:txBody>
      </p:sp>
      <p:pic>
        <p:nvPicPr>
          <p:cNvPr id="5" name="Graphic 4" descr="Head with Gears">
            <a:extLst>
              <a:ext uri="{FF2B5EF4-FFF2-40B4-BE49-F238E27FC236}">
                <a16:creationId xmlns:a16="http://schemas.microsoft.com/office/drawing/2014/main" id="{A82D0488-694F-46F9-F131-ACE2E7AFC2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5400206" y="3782150"/>
            <a:ext cx="2289293" cy="2289293"/>
          </a:xfrm>
          <a:prstGeom prst="rect">
            <a:avLst/>
          </a:prstGeom>
        </p:spPr>
      </p:pic>
      <p:sp>
        <p:nvSpPr>
          <p:cNvPr id="6" name="Rectangle: Rounded Corners 5">
            <a:extLst>
              <a:ext uri="{FF2B5EF4-FFF2-40B4-BE49-F238E27FC236}">
                <a16:creationId xmlns:a16="http://schemas.microsoft.com/office/drawing/2014/main" id="{5054A3C4-959A-81B3-3050-BFC6FD984329}"/>
              </a:ext>
            </a:extLst>
          </p:cNvPr>
          <p:cNvSpPr/>
          <p:nvPr/>
        </p:nvSpPr>
        <p:spPr bwMode="auto">
          <a:xfrm>
            <a:off x="1258925" y="4786792"/>
            <a:ext cx="2614325" cy="564596"/>
          </a:xfrm>
          <a:prstGeom prst="roundRect">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Present an input</a:t>
            </a:r>
          </a:p>
        </p:txBody>
      </p:sp>
      <p:sp>
        <p:nvSpPr>
          <p:cNvPr id="7" name="Arrow: Right 6">
            <a:extLst>
              <a:ext uri="{FF2B5EF4-FFF2-40B4-BE49-F238E27FC236}">
                <a16:creationId xmlns:a16="http://schemas.microsoft.com/office/drawing/2014/main" id="{7777CF60-AB69-D1F0-A27B-36ABF296BA86}"/>
              </a:ext>
            </a:extLst>
          </p:cNvPr>
          <p:cNvSpPr/>
          <p:nvPr/>
        </p:nvSpPr>
        <p:spPr bwMode="auto">
          <a:xfrm>
            <a:off x="4176460" y="4926795"/>
            <a:ext cx="1337847" cy="283443"/>
          </a:xfrm>
          <a:prstGeom prst="rightArrow">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 name="Rectangle: Rounded Corners 7">
            <a:extLst>
              <a:ext uri="{FF2B5EF4-FFF2-40B4-BE49-F238E27FC236}">
                <a16:creationId xmlns:a16="http://schemas.microsoft.com/office/drawing/2014/main" id="{5AAB62A8-F28B-B7DA-7FF9-E5D5141756C9}"/>
              </a:ext>
            </a:extLst>
          </p:cNvPr>
          <p:cNvSpPr/>
          <p:nvPr/>
        </p:nvSpPr>
        <p:spPr bwMode="auto">
          <a:xfrm>
            <a:off x="1900722" y="3036238"/>
            <a:ext cx="3087934" cy="564596"/>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Generate a response</a:t>
            </a:r>
          </a:p>
        </p:txBody>
      </p:sp>
      <p:sp>
        <p:nvSpPr>
          <p:cNvPr id="9" name="Rectangle: Rounded Corners 8">
            <a:extLst>
              <a:ext uri="{FF2B5EF4-FFF2-40B4-BE49-F238E27FC236}">
                <a16:creationId xmlns:a16="http://schemas.microsoft.com/office/drawing/2014/main" id="{FD05ECBA-24F6-6A33-48B3-289ECC066555}"/>
              </a:ext>
            </a:extLst>
          </p:cNvPr>
          <p:cNvSpPr/>
          <p:nvPr/>
        </p:nvSpPr>
        <p:spPr bwMode="auto">
          <a:xfrm>
            <a:off x="3444689" y="1719373"/>
            <a:ext cx="2683747" cy="564596"/>
          </a:xfrm>
          <a:prstGeom prst="roundRect">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Evaluate response</a:t>
            </a:r>
          </a:p>
        </p:txBody>
      </p:sp>
      <p:sp>
        <p:nvSpPr>
          <p:cNvPr id="10" name="Rectangle: Rounded Corners 9">
            <a:extLst>
              <a:ext uri="{FF2B5EF4-FFF2-40B4-BE49-F238E27FC236}">
                <a16:creationId xmlns:a16="http://schemas.microsoft.com/office/drawing/2014/main" id="{653D1AD8-538F-6309-3E66-DA971EA2975A}"/>
              </a:ext>
            </a:extLst>
          </p:cNvPr>
          <p:cNvSpPr/>
          <p:nvPr/>
        </p:nvSpPr>
        <p:spPr bwMode="auto">
          <a:xfrm>
            <a:off x="6961272" y="1719373"/>
            <a:ext cx="3030826" cy="983160"/>
          </a:xfrm>
          <a:prstGeom prst="roundRect">
            <a:avLst/>
          </a:prstGeom>
          <a:noFill/>
          <a:ln w="38100"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Present reward (punishment) signal</a:t>
            </a:r>
          </a:p>
        </p:txBody>
      </p:sp>
      <p:sp>
        <p:nvSpPr>
          <p:cNvPr id="11" name="Arrow: Right 10">
            <a:extLst>
              <a:ext uri="{FF2B5EF4-FFF2-40B4-BE49-F238E27FC236}">
                <a16:creationId xmlns:a16="http://schemas.microsoft.com/office/drawing/2014/main" id="{ECFE8770-5F5B-739C-1367-334663719922}"/>
              </a:ext>
            </a:extLst>
          </p:cNvPr>
          <p:cNvSpPr/>
          <p:nvPr/>
        </p:nvSpPr>
        <p:spPr bwMode="auto">
          <a:xfrm rot="13073098">
            <a:off x="4478246" y="4016105"/>
            <a:ext cx="1337847" cy="283443"/>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2" name="Arrow: Right 11">
            <a:extLst>
              <a:ext uri="{FF2B5EF4-FFF2-40B4-BE49-F238E27FC236}">
                <a16:creationId xmlns:a16="http://schemas.microsoft.com/office/drawing/2014/main" id="{BEBEC2F1-473D-A5F3-C87B-8C4F0FCF90A9}"/>
              </a:ext>
            </a:extLst>
          </p:cNvPr>
          <p:cNvSpPr/>
          <p:nvPr/>
        </p:nvSpPr>
        <p:spPr bwMode="auto">
          <a:xfrm rot="8018605">
            <a:off x="7117136" y="3277795"/>
            <a:ext cx="1337847" cy="283443"/>
          </a:xfrm>
          <a:prstGeom prst="rightArrow">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3" name="Arrow: Right 12">
            <a:extLst>
              <a:ext uri="{FF2B5EF4-FFF2-40B4-BE49-F238E27FC236}">
                <a16:creationId xmlns:a16="http://schemas.microsoft.com/office/drawing/2014/main" id="{65157073-7F02-2D80-4D4C-859176DF50D0}"/>
              </a:ext>
            </a:extLst>
          </p:cNvPr>
          <p:cNvSpPr/>
          <p:nvPr/>
        </p:nvSpPr>
        <p:spPr bwMode="auto">
          <a:xfrm rot="19357975">
            <a:off x="3625618" y="2501219"/>
            <a:ext cx="914400" cy="283443"/>
          </a:xfrm>
          <a:prstGeom prst="rightArrow">
            <a:avLst/>
          </a:prstGeom>
          <a:solidFill>
            <a:schemeClr val="bg1"/>
          </a:solid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4" name="Arrow: Right 13">
            <a:extLst>
              <a:ext uri="{FF2B5EF4-FFF2-40B4-BE49-F238E27FC236}">
                <a16:creationId xmlns:a16="http://schemas.microsoft.com/office/drawing/2014/main" id="{389AAE02-5F1B-36CA-E1C2-7DE9CB258F06}"/>
              </a:ext>
            </a:extLst>
          </p:cNvPr>
          <p:cNvSpPr/>
          <p:nvPr/>
        </p:nvSpPr>
        <p:spPr bwMode="auto">
          <a:xfrm>
            <a:off x="6224812" y="1899591"/>
            <a:ext cx="640080" cy="283443"/>
          </a:xfrm>
          <a:prstGeom prst="rightArrow">
            <a:avLst/>
          </a:prstGeom>
          <a:solidFill>
            <a:schemeClr val="bg1"/>
          </a:solid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5" name="Rectangle: Rounded Corners 14">
            <a:extLst>
              <a:ext uri="{FF2B5EF4-FFF2-40B4-BE49-F238E27FC236}">
                <a16:creationId xmlns:a16="http://schemas.microsoft.com/office/drawing/2014/main" id="{C0D99547-1C88-C49D-5570-D943A56F2B62}"/>
              </a:ext>
            </a:extLst>
          </p:cNvPr>
          <p:cNvSpPr/>
          <p:nvPr/>
        </p:nvSpPr>
        <p:spPr bwMode="auto">
          <a:xfrm>
            <a:off x="7809520" y="4115855"/>
            <a:ext cx="3360536" cy="564596"/>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Assign credit and blame</a:t>
            </a:r>
          </a:p>
        </p:txBody>
      </p:sp>
      <p:sp>
        <p:nvSpPr>
          <p:cNvPr id="16" name="Rectangle: Rounded Corners 15">
            <a:extLst>
              <a:ext uri="{FF2B5EF4-FFF2-40B4-BE49-F238E27FC236}">
                <a16:creationId xmlns:a16="http://schemas.microsoft.com/office/drawing/2014/main" id="{38C2EC47-2E9B-B5E8-7AC5-2771E82497E5}"/>
              </a:ext>
            </a:extLst>
          </p:cNvPr>
          <p:cNvSpPr/>
          <p:nvPr/>
        </p:nvSpPr>
        <p:spPr bwMode="auto">
          <a:xfrm>
            <a:off x="7976944" y="5099306"/>
            <a:ext cx="3753801" cy="869324"/>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Adjust condition-response data structures</a:t>
            </a:r>
          </a:p>
        </p:txBody>
      </p:sp>
      <p:sp>
        <p:nvSpPr>
          <p:cNvPr id="17" name="Arrow: Right 16">
            <a:extLst>
              <a:ext uri="{FF2B5EF4-FFF2-40B4-BE49-F238E27FC236}">
                <a16:creationId xmlns:a16="http://schemas.microsoft.com/office/drawing/2014/main" id="{2BCF7A56-5C93-8C15-B103-B772822D662B}"/>
              </a:ext>
            </a:extLst>
          </p:cNvPr>
          <p:cNvSpPr/>
          <p:nvPr/>
        </p:nvSpPr>
        <p:spPr bwMode="auto">
          <a:xfrm rot="19698988">
            <a:off x="7421196" y="4509419"/>
            <a:ext cx="274320" cy="283443"/>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8" name="Arrow: Right 17">
            <a:extLst>
              <a:ext uri="{FF2B5EF4-FFF2-40B4-BE49-F238E27FC236}">
                <a16:creationId xmlns:a16="http://schemas.microsoft.com/office/drawing/2014/main" id="{6B494106-F700-80CA-F793-71E9086448E0}"/>
              </a:ext>
            </a:extLst>
          </p:cNvPr>
          <p:cNvSpPr/>
          <p:nvPr/>
        </p:nvSpPr>
        <p:spPr bwMode="auto">
          <a:xfrm rot="4463547">
            <a:off x="9179229" y="4748157"/>
            <a:ext cx="274320" cy="283443"/>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9" name="Arrow: Curved Down 18">
            <a:extLst>
              <a:ext uri="{FF2B5EF4-FFF2-40B4-BE49-F238E27FC236}">
                <a16:creationId xmlns:a16="http://schemas.microsoft.com/office/drawing/2014/main" id="{42083936-9AE0-403B-B1E3-0DC83A332B55}"/>
              </a:ext>
            </a:extLst>
          </p:cNvPr>
          <p:cNvSpPr/>
          <p:nvPr/>
        </p:nvSpPr>
        <p:spPr bwMode="auto">
          <a:xfrm rot="11045757">
            <a:off x="2589802" y="5803770"/>
            <a:ext cx="6779293" cy="906461"/>
          </a:xfrm>
          <a:prstGeom prst="curvedDownArrow">
            <a:avLst>
              <a:gd name="adj1" fmla="val 25000"/>
              <a:gd name="adj2" fmla="val 50000"/>
              <a:gd name="adj3" fmla="val 25000"/>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68939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
                                            <p:txEl>
                                              <p:pRg st="0" end="0"/>
                                            </p:txEl>
                                          </p:spTgt>
                                        </p:tgtEl>
                                        <p:attrNameLst>
                                          <p:attrName>style.visibility</p:attrName>
                                        </p:attrNameLst>
                                      </p:cBhvr>
                                      <p:to>
                                        <p:strVal val="visible"/>
                                      </p:to>
                                    </p:set>
                                    <p:animEffect transition="in" filter="wipe(down)">
                                      <p:cBhvr>
                                        <p:cTn id="5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C93B5-827F-1F9F-254C-AB074618280D}"/>
              </a:ext>
            </a:extLst>
          </p:cNvPr>
          <p:cNvSpPr>
            <a:spLocks noGrp="1"/>
          </p:cNvSpPr>
          <p:nvPr>
            <p:ph type="title"/>
          </p:nvPr>
        </p:nvSpPr>
        <p:spPr/>
        <p:txBody>
          <a:bodyPr/>
          <a:lstStyle/>
          <a:p>
            <a:r>
              <a:rPr lang="en-US"/>
              <a:t>Unsupervised Learning</a:t>
            </a:r>
          </a:p>
        </p:txBody>
      </p:sp>
      <p:sp>
        <p:nvSpPr>
          <p:cNvPr id="3" name="Content Placeholder 2">
            <a:extLst>
              <a:ext uri="{FF2B5EF4-FFF2-40B4-BE49-F238E27FC236}">
                <a16:creationId xmlns:a16="http://schemas.microsoft.com/office/drawing/2014/main" id="{B503DAA1-E6D4-9001-53AE-F390D2A7589F}"/>
              </a:ext>
            </a:extLst>
          </p:cNvPr>
          <p:cNvSpPr>
            <a:spLocks noGrp="1"/>
          </p:cNvSpPr>
          <p:nvPr>
            <p:ph sz="quarter" idx="11"/>
          </p:nvPr>
        </p:nvSpPr>
        <p:spPr/>
        <p:txBody>
          <a:bodyPr/>
          <a:lstStyle/>
          <a:p>
            <a:r>
              <a:rPr lang="en-US"/>
              <a:t>Similar to supervised learning, but the reward signal is self-generated</a:t>
            </a:r>
          </a:p>
          <a:p>
            <a:endParaRPr lang="en-US"/>
          </a:p>
        </p:txBody>
      </p:sp>
      <p:sp>
        <p:nvSpPr>
          <p:cNvPr id="4" name="Slide Number Placeholder 3">
            <a:extLst>
              <a:ext uri="{FF2B5EF4-FFF2-40B4-BE49-F238E27FC236}">
                <a16:creationId xmlns:a16="http://schemas.microsoft.com/office/drawing/2014/main" id="{3FCAA4DC-2AFE-F133-2132-DF2CCC7C7B23}"/>
              </a:ext>
            </a:extLst>
          </p:cNvPr>
          <p:cNvSpPr>
            <a:spLocks noGrp="1"/>
          </p:cNvSpPr>
          <p:nvPr>
            <p:ph type="sldNum" sz="quarter" idx="10"/>
          </p:nvPr>
        </p:nvSpPr>
        <p:spPr/>
        <p:txBody>
          <a:bodyPr/>
          <a:lstStyle/>
          <a:p>
            <a:pPr>
              <a:defRPr/>
            </a:pPr>
            <a:fld id="{D68E8870-17DE-45C4-A8DD-7644B2422933}" type="slidenum">
              <a:rPr lang="en-US" smtClean="0"/>
              <a:pPr>
                <a:defRPr/>
              </a:pPr>
              <a:t>47</a:t>
            </a:fld>
            <a:endParaRPr lang="en-US"/>
          </a:p>
        </p:txBody>
      </p:sp>
      <p:pic>
        <p:nvPicPr>
          <p:cNvPr id="5" name="Graphic 4" descr="Head with Gears">
            <a:extLst>
              <a:ext uri="{FF2B5EF4-FFF2-40B4-BE49-F238E27FC236}">
                <a16:creationId xmlns:a16="http://schemas.microsoft.com/office/drawing/2014/main" id="{A82D0488-694F-46F9-F131-ACE2E7AFC2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5400206" y="3782150"/>
            <a:ext cx="2289293" cy="2289293"/>
          </a:xfrm>
          <a:prstGeom prst="rect">
            <a:avLst/>
          </a:prstGeom>
        </p:spPr>
      </p:pic>
      <p:sp>
        <p:nvSpPr>
          <p:cNvPr id="6" name="Rectangle: Rounded Corners 5">
            <a:extLst>
              <a:ext uri="{FF2B5EF4-FFF2-40B4-BE49-F238E27FC236}">
                <a16:creationId xmlns:a16="http://schemas.microsoft.com/office/drawing/2014/main" id="{5054A3C4-959A-81B3-3050-BFC6FD984329}"/>
              </a:ext>
            </a:extLst>
          </p:cNvPr>
          <p:cNvSpPr/>
          <p:nvPr/>
        </p:nvSpPr>
        <p:spPr bwMode="auto">
          <a:xfrm>
            <a:off x="1258925" y="4786792"/>
            <a:ext cx="2614325" cy="564596"/>
          </a:xfrm>
          <a:prstGeom prst="roundRect">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Present an input</a:t>
            </a:r>
          </a:p>
        </p:txBody>
      </p:sp>
      <p:sp>
        <p:nvSpPr>
          <p:cNvPr id="7" name="Arrow: Right 6">
            <a:extLst>
              <a:ext uri="{FF2B5EF4-FFF2-40B4-BE49-F238E27FC236}">
                <a16:creationId xmlns:a16="http://schemas.microsoft.com/office/drawing/2014/main" id="{7777CF60-AB69-D1F0-A27B-36ABF296BA86}"/>
              </a:ext>
            </a:extLst>
          </p:cNvPr>
          <p:cNvSpPr/>
          <p:nvPr/>
        </p:nvSpPr>
        <p:spPr bwMode="auto">
          <a:xfrm>
            <a:off x="4176460" y="4926795"/>
            <a:ext cx="1337847" cy="283443"/>
          </a:xfrm>
          <a:prstGeom prst="rightArrow">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 name="Rectangle: Rounded Corners 7">
            <a:extLst>
              <a:ext uri="{FF2B5EF4-FFF2-40B4-BE49-F238E27FC236}">
                <a16:creationId xmlns:a16="http://schemas.microsoft.com/office/drawing/2014/main" id="{5AAB62A8-F28B-B7DA-7FF9-E5D5141756C9}"/>
              </a:ext>
            </a:extLst>
          </p:cNvPr>
          <p:cNvSpPr/>
          <p:nvPr/>
        </p:nvSpPr>
        <p:spPr bwMode="auto">
          <a:xfrm>
            <a:off x="1900722" y="3036238"/>
            <a:ext cx="3087934" cy="564596"/>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Generate a response</a:t>
            </a:r>
          </a:p>
        </p:txBody>
      </p:sp>
      <p:sp>
        <p:nvSpPr>
          <p:cNvPr id="9" name="Rectangle: Rounded Corners 8">
            <a:extLst>
              <a:ext uri="{FF2B5EF4-FFF2-40B4-BE49-F238E27FC236}">
                <a16:creationId xmlns:a16="http://schemas.microsoft.com/office/drawing/2014/main" id="{FD05ECBA-24F6-6A33-48B3-289ECC066555}"/>
              </a:ext>
            </a:extLst>
          </p:cNvPr>
          <p:cNvSpPr/>
          <p:nvPr/>
        </p:nvSpPr>
        <p:spPr bwMode="auto">
          <a:xfrm>
            <a:off x="3444689" y="1719373"/>
            <a:ext cx="2683747" cy="564596"/>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Evaluate response</a:t>
            </a:r>
          </a:p>
        </p:txBody>
      </p:sp>
      <p:sp>
        <p:nvSpPr>
          <p:cNvPr id="10" name="Rectangle: Rounded Corners 9">
            <a:extLst>
              <a:ext uri="{FF2B5EF4-FFF2-40B4-BE49-F238E27FC236}">
                <a16:creationId xmlns:a16="http://schemas.microsoft.com/office/drawing/2014/main" id="{653D1AD8-538F-6309-3E66-DA971EA2975A}"/>
              </a:ext>
            </a:extLst>
          </p:cNvPr>
          <p:cNvSpPr/>
          <p:nvPr/>
        </p:nvSpPr>
        <p:spPr bwMode="auto">
          <a:xfrm>
            <a:off x="6961272" y="1719373"/>
            <a:ext cx="3030826" cy="983160"/>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Compute reward (punishment) signal</a:t>
            </a:r>
          </a:p>
        </p:txBody>
      </p:sp>
      <p:sp>
        <p:nvSpPr>
          <p:cNvPr id="11" name="Arrow: Right 10">
            <a:extLst>
              <a:ext uri="{FF2B5EF4-FFF2-40B4-BE49-F238E27FC236}">
                <a16:creationId xmlns:a16="http://schemas.microsoft.com/office/drawing/2014/main" id="{ECFE8770-5F5B-739C-1367-334663719922}"/>
              </a:ext>
            </a:extLst>
          </p:cNvPr>
          <p:cNvSpPr/>
          <p:nvPr/>
        </p:nvSpPr>
        <p:spPr bwMode="auto">
          <a:xfrm rot="13073098">
            <a:off x="4478246" y="4016105"/>
            <a:ext cx="1337847" cy="283443"/>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2" name="Arrow: Right 11">
            <a:extLst>
              <a:ext uri="{FF2B5EF4-FFF2-40B4-BE49-F238E27FC236}">
                <a16:creationId xmlns:a16="http://schemas.microsoft.com/office/drawing/2014/main" id="{BEBEC2F1-473D-A5F3-C87B-8C4F0FCF90A9}"/>
              </a:ext>
            </a:extLst>
          </p:cNvPr>
          <p:cNvSpPr/>
          <p:nvPr/>
        </p:nvSpPr>
        <p:spPr bwMode="auto">
          <a:xfrm rot="8018605">
            <a:off x="7117136" y="3277795"/>
            <a:ext cx="1337847" cy="283443"/>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3" name="Arrow: Right 12">
            <a:extLst>
              <a:ext uri="{FF2B5EF4-FFF2-40B4-BE49-F238E27FC236}">
                <a16:creationId xmlns:a16="http://schemas.microsoft.com/office/drawing/2014/main" id="{65157073-7F02-2D80-4D4C-859176DF50D0}"/>
              </a:ext>
            </a:extLst>
          </p:cNvPr>
          <p:cNvSpPr/>
          <p:nvPr/>
        </p:nvSpPr>
        <p:spPr bwMode="auto">
          <a:xfrm rot="19357975">
            <a:off x="3625618" y="2501219"/>
            <a:ext cx="914400" cy="283443"/>
          </a:xfrm>
          <a:prstGeom prst="rightArrow">
            <a:avLst/>
          </a:prstGeom>
          <a:solidFill>
            <a:schemeClr val="accent1"/>
          </a:solidFill>
          <a:ln w="38100"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4" name="Arrow: Right 13">
            <a:extLst>
              <a:ext uri="{FF2B5EF4-FFF2-40B4-BE49-F238E27FC236}">
                <a16:creationId xmlns:a16="http://schemas.microsoft.com/office/drawing/2014/main" id="{389AAE02-5F1B-36CA-E1C2-7DE9CB258F06}"/>
              </a:ext>
            </a:extLst>
          </p:cNvPr>
          <p:cNvSpPr/>
          <p:nvPr/>
        </p:nvSpPr>
        <p:spPr bwMode="auto">
          <a:xfrm>
            <a:off x="6224812" y="1899591"/>
            <a:ext cx="640080" cy="283443"/>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5" name="Rectangle: Rounded Corners 14">
            <a:extLst>
              <a:ext uri="{FF2B5EF4-FFF2-40B4-BE49-F238E27FC236}">
                <a16:creationId xmlns:a16="http://schemas.microsoft.com/office/drawing/2014/main" id="{C0D99547-1C88-C49D-5570-D943A56F2B62}"/>
              </a:ext>
            </a:extLst>
          </p:cNvPr>
          <p:cNvSpPr/>
          <p:nvPr/>
        </p:nvSpPr>
        <p:spPr bwMode="auto">
          <a:xfrm>
            <a:off x="7809520" y="4115855"/>
            <a:ext cx="3360536" cy="564596"/>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Assign credit and blame</a:t>
            </a:r>
          </a:p>
        </p:txBody>
      </p:sp>
      <p:sp>
        <p:nvSpPr>
          <p:cNvPr id="16" name="Rectangle: Rounded Corners 15">
            <a:extLst>
              <a:ext uri="{FF2B5EF4-FFF2-40B4-BE49-F238E27FC236}">
                <a16:creationId xmlns:a16="http://schemas.microsoft.com/office/drawing/2014/main" id="{38C2EC47-2E9B-B5E8-7AC5-2771E82497E5}"/>
              </a:ext>
            </a:extLst>
          </p:cNvPr>
          <p:cNvSpPr/>
          <p:nvPr/>
        </p:nvSpPr>
        <p:spPr bwMode="auto">
          <a:xfrm>
            <a:off x="7976944" y="5099306"/>
            <a:ext cx="3753801" cy="869324"/>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Adjust condition-response data structures</a:t>
            </a:r>
          </a:p>
        </p:txBody>
      </p:sp>
      <p:sp>
        <p:nvSpPr>
          <p:cNvPr id="17" name="Arrow: Right 16">
            <a:extLst>
              <a:ext uri="{FF2B5EF4-FFF2-40B4-BE49-F238E27FC236}">
                <a16:creationId xmlns:a16="http://schemas.microsoft.com/office/drawing/2014/main" id="{2BCF7A56-5C93-8C15-B103-B772822D662B}"/>
              </a:ext>
            </a:extLst>
          </p:cNvPr>
          <p:cNvSpPr/>
          <p:nvPr/>
        </p:nvSpPr>
        <p:spPr bwMode="auto">
          <a:xfrm rot="19698988">
            <a:off x="7421196" y="4509419"/>
            <a:ext cx="274320" cy="283443"/>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8" name="Arrow: Right 17">
            <a:extLst>
              <a:ext uri="{FF2B5EF4-FFF2-40B4-BE49-F238E27FC236}">
                <a16:creationId xmlns:a16="http://schemas.microsoft.com/office/drawing/2014/main" id="{6B494106-F700-80CA-F793-71E9086448E0}"/>
              </a:ext>
            </a:extLst>
          </p:cNvPr>
          <p:cNvSpPr/>
          <p:nvPr/>
        </p:nvSpPr>
        <p:spPr bwMode="auto">
          <a:xfrm rot="4463547">
            <a:off x="9179229" y="4748157"/>
            <a:ext cx="274320" cy="283443"/>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9" name="Arrow: Curved Down 18">
            <a:extLst>
              <a:ext uri="{FF2B5EF4-FFF2-40B4-BE49-F238E27FC236}">
                <a16:creationId xmlns:a16="http://schemas.microsoft.com/office/drawing/2014/main" id="{42083936-9AE0-403B-B1E3-0DC83A332B55}"/>
              </a:ext>
            </a:extLst>
          </p:cNvPr>
          <p:cNvSpPr/>
          <p:nvPr/>
        </p:nvSpPr>
        <p:spPr bwMode="auto">
          <a:xfrm rot="11045757">
            <a:off x="2589802" y="5803770"/>
            <a:ext cx="6779293" cy="906461"/>
          </a:xfrm>
          <a:prstGeom prst="curvedDownArrow">
            <a:avLst>
              <a:gd name="adj1" fmla="val 25000"/>
              <a:gd name="adj2" fmla="val 50000"/>
              <a:gd name="adj3" fmla="val 25000"/>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484389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C93B5-827F-1F9F-254C-AB074618280D}"/>
              </a:ext>
            </a:extLst>
          </p:cNvPr>
          <p:cNvSpPr>
            <a:spLocks noGrp="1"/>
          </p:cNvSpPr>
          <p:nvPr>
            <p:ph type="title"/>
          </p:nvPr>
        </p:nvSpPr>
        <p:spPr/>
        <p:txBody>
          <a:bodyPr/>
          <a:lstStyle/>
          <a:p>
            <a:r>
              <a:rPr lang="en-US"/>
              <a:t>Unsupervised Learning</a:t>
            </a:r>
          </a:p>
        </p:txBody>
      </p:sp>
      <p:sp>
        <p:nvSpPr>
          <p:cNvPr id="3" name="Content Placeholder 2">
            <a:extLst>
              <a:ext uri="{FF2B5EF4-FFF2-40B4-BE49-F238E27FC236}">
                <a16:creationId xmlns:a16="http://schemas.microsoft.com/office/drawing/2014/main" id="{B503DAA1-E6D4-9001-53AE-F390D2A7589F}"/>
              </a:ext>
            </a:extLst>
          </p:cNvPr>
          <p:cNvSpPr>
            <a:spLocks noGrp="1"/>
          </p:cNvSpPr>
          <p:nvPr>
            <p:ph sz="quarter" idx="11"/>
          </p:nvPr>
        </p:nvSpPr>
        <p:spPr/>
        <p:txBody>
          <a:bodyPr/>
          <a:lstStyle/>
          <a:p>
            <a:r>
              <a:rPr lang="en-US"/>
              <a:t>No manual labeling of data required</a:t>
            </a:r>
          </a:p>
          <a:p>
            <a:r>
              <a:rPr lang="en-US"/>
              <a:t>However, the mechanism for self-generating a reward signal must be manually supplied</a:t>
            </a:r>
          </a:p>
          <a:p>
            <a:endParaRPr lang="en-US"/>
          </a:p>
        </p:txBody>
      </p:sp>
      <p:sp>
        <p:nvSpPr>
          <p:cNvPr id="4" name="Slide Number Placeholder 3">
            <a:extLst>
              <a:ext uri="{FF2B5EF4-FFF2-40B4-BE49-F238E27FC236}">
                <a16:creationId xmlns:a16="http://schemas.microsoft.com/office/drawing/2014/main" id="{3FCAA4DC-2AFE-F133-2132-DF2CCC7C7B23}"/>
              </a:ext>
            </a:extLst>
          </p:cNvPr>
          <p:cNvSpPr>
            <a:spLocks noGrp="1"/>
          </p:cNvSpPr>
          <p:nvPr>
            <p:ph type="sldNum" sz="quarter" idx="10"/>
          </p:nvPr>
        </p:nvSpPr>
        <p:spPr/>
        <p:txBody>
          <a:bodyPr/>
          <a:lstStyle/>
          <a:p>
            <a:pPr>
              <a:defRPr/>
            </a:pPr>
            <a:fld id="{D68E8870-17DE-45C4-A8DD-7644B2422933}" type="slidenum">
              <a:rPr lang="en-US" smtClean="0"/>
              <a:pPr>
                <a:defRPr/>
              </a:pPr>
              <a:t>48</a:t>
            </a:fld>
            <a:endParaRPr lang="en-US"/>
          </a:p>
        </p:txBody>
      </p:sp>
      <p:grpSp>
        <p:nvGrpSpPr>
          <p:cNvPr id="21" name="Group 20">
            <a:extLst>
              <a:ext uri="{FF2B5EF4-FFF2-40B4-BE49-F238E27FC236}">
                <a16:creationId xmlns:a16="http://schemas.microsoft.com/office/drawing/2014/main" id="{51A6F816-F0E1-77E6-95BA-646251911B3C}"/>
              </a:ext>
            </a:extLst>
          </p:cNvPr>
          <p:cNvGrpSpPr/>
          <p:nvPr/>
        </p:nvGrpSpPr>
        <p:grpSpPr>
          <a:xfrm>
            <a:off x="1258925" y="1719373"/>
            <a:ext cx="10471820" cy="4990858"/>
            <a:chOff x="1258925" y="1719373"/>
            <a:chExt cx="10471820" cy="4990858"/>
          </a:xfrm>
        </p:grpSpPr>
        <p:grpSp>
          <p:nvGrpSpPr>
            <p:cNvPr id="20" name="Group 19">
              <a:extLst>
                <a:ext uri="{FF2B5EF4-FFF2-40B4-BE49-F238E27FC236}">
                  <a16:creationId xmlns:a16="http://schemas.microsoft.com/office/drawing/2014/main" id="{015EE19D-C91F-1215-BDA6-DF0A5D8CF75D}"/>
                </a:ext>
              </a:extLst>
            </p:cNvPr>
            <p:cNvGrpSpPr/>
            <p:nvPr/>
          </p:nvGrpSpPr>
          <p:grpSpPr>
            <a:xfrm>
              <a:off x="1258925" y="1719373"/>
              <a:ext cx="10471820" cy="4352070"/>
              <a:chOff x="1258925" y="1719373"/>
              <a:chExt cx="10471820" cy="4352070"/>
            </a:xfrm>
          </p:grpSpPr>
          <p:pic>
            <p:nvPicPr>
              <p:cNvPr id="5" name="Graphic 4" descr="Head with Gears">
                <a:extLst>
                  <a:ext uri="{FF2B5EF4-FFF2-40B4-BE49-F238E27FC236}">
                    <a16:creationId xmlns:a16="http://schemas.microsoft.com/office/drawing/2014/main" id="{A82D0488-694F-46F9-F131-ACE2E7AFC2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5400206" y="3782150"/>
                <a:ext cx="2289293" cy="2289293"/>
              </a:xfrm>
              <a:prstGeom prst="rect">
                <a:avLst/>
              </a:prstGeom>
            </p:spPr>
          </p:pic>
          <p:sp>
            <p:nvSpPr>
              <p:cNvPr id="6" name="Rectangle: Rounded Corners 5">
                <a:extLst>
                  <a:ext uri="{FF2B5EF4-FFF2-40B4-BE49-F238E27FC236}">
                    <a16:creationId xmlns:a16="http://schemas.microsoft.com/office/drawing/2014/main" id="{5054A3C4-959A-81B3-3050-BFC6FD984329}"/>
                  </a:ext>
                </a:extLst>
              </p:cNvPr>
              <p:cNvSpPr/>
              <p:nvPr/>
            </p:nvSpPr>
            <p:spPr bwMode="auto">
              <a:xfrm>
                <a:off x="1258925" y="4786792"/>
                <a:ext cx="2614325" cy="564596"/>
              </a:xfrm>
              <a:prstGeom prst="roundRect">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Present an input</a:t>
                </a:r>
              </a:p>
            </p:txBody>
          </p:sp>
          <p:sp>
            <p:nvSpPr>
              <p:cNvPr id="7" name="Arrow: Right 6">
                <a:extLst>
                  <a:ext uri="{FF2B5EF4-FFF2-40B4-BE49-F238E27FC236}">
                    <a16:creationId xmlns:a16="http://schemas.microsoft.com/office/drawing/2014/main" id="{7777CF60-AB69-D1F0-A27B-36ABF296BA86}"/>
                  </a:ext>
                </a:extLst>
              </p:cNvPr>
              <p:cNvSpPr/>
              <p:nvPr/>
            </p:nvSpPr>
            <p:spPr bwMode="auto">
              <a:xfrm>
                <a:off x="4176460" y="4926795"/>
                <a:ext cx="1337847" cy="283443"/>
              </a:xfrm>
              <a:prstGeom prst="rightArrow">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 name="Rectangle: Rounded Corners 7">
                <a:extLst>
                  <a:ext uri="{FF2B5EF4-FFF2-40B4-BE49-F238E27FC236}">
                    <a16:creationId xmlns:a16="http://schemas.microsoft.com/office/drawing/2014/main" id="{5AAB62A8-F28B-B7DA-7FF9-E5D5141756C9}"/>
                  </a:ext>
                </a:extLst>
              </p:cNvPr>
              <p:cNvSpPr/>
              <p:nvPr/>
            </p:nvSpPr>
            <p:spPr bwMode="auto">
              <a:xfrm>
                <a:off x="1900722" y="3036238"/>
                <a:ext cx="3087934" cy="564596"/>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Generate a response</a:t>
                </a:r>
              </a:p>
            </p:txBody>
          </p:sp>
          <p:sp>
            <p:nvSpPr>
              <p:cNvPr id="9" name="Rectangle: Rounded Corners 8">
                <a:extLst>
                  <a:ext uri="{FF2B5EF4-FFF2-40B4-BE49-F238E27FC236}">
                    <a16:creationId xmlns:a16="http://schemas.microsoft.com/office/drawing/2014/main" id="{FD05ECBA-24F6-6A33-48B3-289ECC066555}"/>
                  </a:ext>
                </a:extLst>
              </p:cNvPr>
              <p:cNvSpPr/>
              <p:nvPr/>
            </p:nvSpPr>
            <p:spPr bwMode="auto">
              <a:xfrm>
                <a:off x="3444689" y="1719373"/>
                <a:ext cx="2683747" cy="564596"/>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Evaluate response</a:t>
                </a:r>
              </a:p>
            </p:txBody>
          </p:sp>
          <p:sp>
            <p:nvSpPr>
              <p:cNvPr id="10" name="Rectangle: Rounded Corners 9">
                <a:extLst>
                  <a:ext uri="{FF2B5EF4-FFF2-40B4-BE49-F238E27FC236}">
                    <a16:creationId xmlns:a16="http://schemas.microsoft.com/office/drawing/2014/main" id="{653D1AD8-538F-6309-3E66-DA971EA2975A}"/>
                  </a:ext>
                </a:extLst>
              </p:cNvPr>
              <p:cNvSpPr/>
              <p:nvPr/>
            </p:nvSpPr>
            <p:spPr bwMode="auto">
              <a:xfrm>
                <a:off x="6961272" y="1719373"/>
                <a:ext cx="3030826" cy="983160"/>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Compute reward (punishment) signal</a:t>
                </a:r>
              </a:p>
            </p:txBody>
          </p:sp>
          <p:sp>
            <p:nvSpPr>
              <p:cNvPr id="11" name="Arrow: Right 10">
                <a:extLst>
                  <a:ext uri="{FF2B5EF4-FFF2-40B4-BE49-F238E27FC236}">
                    <a16:creationId xmlns:a16="http://schemas.microsoft.com/office/drawing/2014/main" id="{ECFE8770-5F5B-739C-1367-334663719922}"/>
                  </a:ext>
                </a:extLst>
              </p:cNvPr>
              <p:cNvSpPr/>
              <p:nvPr/>
            </p:nvSpPr>
            <p:spPr bwMode="auto">
              <a:xfrm rot="13073098">
                <a:off x="4478246" y="4016105"/>
                <a:ext cx="1337847" cy="283443"/>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2" name="Arrow: Right 11">
                <a:extLst>
                  <a:ext uri="{FF2B5EF4-FFF2-40B4-BE49-F238E27FC236}">
                    <a16:creationId xmlns:a16="http://schemas.microsoft.com/office/drawing/2014/main" id="{BEBEC2F1-473D-A5F3-C87B-8C4F0FCF90A9}"/>
                  </a:ext>
                </a:extLst>
              </p:cNvPr>
              <p:cNvSpPr/>
              <p:nvPr/>
            </p:nvSpPr>
            <p:spPr bwMode="auto">
              <a:xfrm rot="8018605">
                <a:off x="7117136" y="3277795"/>
                <a:ext cx="1337847" cy="283443"/>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3" name="Arrow: Right 12">
                <a:extLst>
                  <a:ext uri="{FF2B5EF4-FFF2-40B4-BE49-F238E27FC236}">
                    <a16:creationId xmlns:a16="http://schemas.microsoft.com/office/drawing/2014/main" id="{65157073-7F02-2D80-4D4C-859176DF50D0}"/>
                  </a:ext>
                </a:extLst>
              </p:cNvPr>
              <p:cNvSpPr/>
              <p:nvPr/>
            </p:nvSpPr>
            <p:spPr bwMode="auto">
              <a:xfrm rot="19357975">
                <a:off x="3625618" y="2501219"/>
                <a:ext cx="914400" cy="283443"/>
              </a:xfrm>
              <a:prstGeom prst="rightArrow">
                <a:avLst/>
              </a:prstGeom>
              <a:solidFill>
                <a:schemeClr val="accent1"/>
              </a:solidFill>
              <a:ln w="38100"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4" name="Arrow: Right 13">
                <a:extLst>
                  <a:ext uri="{FF2B5EF4-FFF2-40B4-BE49-F238E27FC236}">
                    <a16:creationId xmlns:a16="http://schemas.microsoft.com/office/drawing/2014/main" id="{389AAE02-5F1B-36CA-E1C2-7DE9CB258F06}"/>
                  </a:ext>
                </a:extLst>
              </p:cNvPr>
              <p:cNvSpPr/>
              <p:nvPr/>
            </p:nvSpPr>
            <p:spPr bwMode="auto">
              <a:xfrm>
                <a:off x="6224812" y="1899591"/>
                <a:ext cx="640080" cy="283443"/>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5" name="Rectangle: Rounded Corners 14">
                <a:extLst>
                  <a:ext uri="{FF2B5EF4-FFF2-40B4-BE49-F238E27FC236}">
                    <a16:creationId xmlns:a16="http://schemas.microsoft.com/office/drawing/2014/main" id="{C0D99547-1C88-C49D-5570-D943A56F2B62}"/>
                  </a:ext>
                </a:extLst>
              </p:cNvPr>
              <p:cNvSpPr/>
              <p:nvPr/>
            </p:nvSpPr>
            <p:spPr bwMode="auto">
              <a:xfrm>
                <a:off x="7809520" y="4115855"/>
                <a:ext cx="3360536" cy="564596"/>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Assign credit and blame</a:t>
                </a:r>
              </a:p>
            </p:txBody>
          </p:sp>
          <p:sp>
            <p:nvSpPr>
              <p:cNvPr id="16" name="Rectangle: Rounded Corners 15">
                <a:extLst>
                  <a:ext uri="{FF2B5EF4-FFF2-40B4-BE49-F238E27FC236}">
                    <a16:creationId xmlns:a16="http://schemas.microsoft.com/office/drawing/2014/main" id="{38C2EC47-2E9B-B5E8-7AC5-2771E82497E5}"/>
                  </a:ext>
                </a:extLst>
              </p:cNvPr>
              <p:cNvSpPr/>
              <p:nvPr/>
            </p:nvSpPr>
            <p:spPr bwMode="auto">
              <a:xfrm>
                <a:off x="7976944" y="5099306"/>
                <a:ext cx="3753801" cy="869324"/>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Adjust condition-response data structures</a:t>
                </a:r>
              </a:p>
            </p:txBody>
          </p:sp>
          <p:sp>
            <p:nvSpPr>
              <p:cNvPr id="17" name="Arrow: Right 16">
                <a:extLst>
                  <a:ext uri="{FF2B5EF4-FFF2-40B4-BE49-F238E27FC236}">
                    <a16:creationId xmlns:a16="http://schemas.microsoft.com/office/drawing/2014/main" id="{2BCF7A56-5C93-8C15-B103-B772822D662B}"/>
                  </a:ext>
                </a:extLst>
              </p:cNvPr>
              <p:cNvSpPr/>
              <p:nvPr/>
            </p:nvSpPr>
            <p:spPr bwMode="auto">
              <a:xfrm rot="19698988">
                <a:off x="7421196" y="4509419"/>
                <a:ext cx="274320" cy="283443"/>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8" name="Arrow: Right 17">
                <a:extLst>
                  <a:ext uri="{FF2B5EF4-FFF2-40B4-BE49-F238E27FC236}">
                    <a16:creationId xmlns:a16="http://schemas.microsoft.com/office/drawing/2014/main" id="{6B494106-F700-80CA-F793-71E9086448E0}"/>
                  </a:ext>
                </a:extLst>
              </p:cNvPr>
              <p:cNvSpPr/>
              <p:nvPr/>
            </p:nvSpPr>
            <p:spPr bwMode="auto">
              <a:xfrm rot="4463547">
                <a:off x="9179229" y="4748157"/>
                <a:ext cx="274320" cy="283443"/>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19" name="Arrow: Curved Down 18">
              <a:extLst>
                <a:ext uri="{FF2B5EF4-FFF2-40B4-BE49-F238E27FC236}">
                  <a16:creationId xmlns:a16="http://schemas.microsoft.com/office/drawing/2014/main" id="{42083936-9AE0-403B-B1E3-0DC83A332B55}"/>
                </a:ext>
              </a:extLst>
            </p:cNvPr>
            <p:cNvSpPr/>
            <p:nvPr/>
          </p:nvSpPr>
          <p:spPr bwMode="auto">
            <a:xfrm rot="11045757">
              <a:off x="2589802" y="5803770"/>
              <a:ext cx="6779293" cy="906461"/>
            </a:xfrm>
            <a:prstGeom prst="curvedDownArrow">
              <a:avLst>
                <a:gd name="adj1" fmla="val 25000"/>
                <a:gd name="adj2" fmla="val 50000"/>
                <a:gd name="adj3" fmla="val 25000"/>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24" name="Rectangle: Rounded Corners 23">
            <a:extLst>
              <a:ext uri="{FF2B5EF4-FFF2-40B4-BE49-F238E27FC236}">
                <a16:creationId xmlns:a16="http://schemas.microsoft.com/office/drawing/2014/main" id="{F3B9D4D3-2F90-B5A5-B5BD-5ABCBCBB8A27}"/>
              </a:ext>
            </a:extLst>
          </p:cNvPr>
          <p:cNvSpPr/>
          <p:nvPr/>
        </p:nvSpPr>
        <p:spPr bwMode="auto">
          <a:xfrm>
            <a:off x="6932239" y="2837638"/>
            <a:ext cx="4665234" cy="979540"/>
          </a:xfrm>
          <a:prstGeom prst="roundRect">
            <a:avLst/>
          </a:prstGeom>
          <a:noFill/>
          <a:ln w="38100"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Algorithm/Criteria</a:t>
            </a:r>
            <a:r>
              <a:rPr kumimoji="0" lang="en-US" sz="2400" b="0" i="0" u="none" strike="noStrike" cap="none" normalizeH="0">
                <a:ln>
                  <a:noFill/>
                </a:ln>
                <a:solidFill>
                  <a:schemeClr val="tx1"/>
                </a:solidFill>
                <a:effectLst/>
                <a:latin typeface="Tahoma" charset="0"/>
              </a:rPr>
              <a:t> for evaluating categories and examples</a:t>
            </a:r>
            <a:endParaRPr kumimoji="0" lang="en-US" sz="2400" b="0" i="0" u="none" strike="noStrike" cap="none" normalizeH="0" baseline="0">
              <a:ln>
                <a:noFill/>
              </a:ln>
              <a:solidFill>
                <a:schemeClr val="tx1"/>
              </a:solidFill>
              <a:effectLst/>
              <a:latin typeface="Tahoma" charset="0"/>
            </a:endParaRPr>
          </a:p>
        </p:txBody>
      </p:sp>
      <p:sp>
        <p:nvSpPr>
          <p:cNvPr id="25" name="Arrow: Right 24">
            <a:extLst>
              <a:ext uri="{FF2B5EF4-FFF2-40B4-BE49-F238E27FC236}">
                <a16:creationId xmlns:a16="http://schemas.microsoft.com/office/drawing/2014/main" id="{CDA14255-6467-9DFB-EDBE-F022741AC806}"/>
              </a:ext>
            </a:extLst>
          </p:cNvPr>
          <p:cNvSpPr/>
          <p:nvPr/>
        </p:nvSpPr>
        <p:spPr bwMode="auto">
          <a:xfrm rot="8741622">
            <a:off x="5359788" y="3882927"/>
            <a:ext cx="1337847" cy="283443"/>
          </a:xfrm>
          <a:prstGeom prst="rightArrow">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290873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par>
                                <p:cTn id="13" presetID="6" presetClass="emph" presetSubtype="0" fill="hold" nodeType="withEffect">
                                  <p:stCondLst>
                                    <p:cond delay="0"/>
                                  </p:stCondLst>
                                  <p:childTnLst>
                                    <p:animScale>
                                      <p:cBhvr>
                                        <p:cTn id="14" dur="2000" fill="hold"/>
                                        <p:tgtEl>
                                          <p:spTgt spid="21"/>
                                        </p:tgtEl>
                                      </p:cBhvr>
                                      <p:by x="50000" y="50000"/>
                                    </p:animScale>
                                  </p:childTnLst>
                                </p:cTn>
                              </p:par>
                              <p:par>
                                <p:cTn id="15" presetID="42" presetClass="path" presetSubtype="0" accel="50000" decel="50000" fill="hold" nodeType="withEffect">
                                  <p:stCondLst>
                                    <p:cond delay="0"/>
                                  </p:stCondLst>
                                  <p:childTnLst>
                                    <p:animMotion origin="layout" path="M -2.29167E-6 -3.33333E-6 L -0.23268 0.11065 " pathEditMode="relative" rAng="0" ptsTypes="AA">
                                      <p:cBhvr>
                                        <p:cTn id="16" dur="2000" fill="hold"/>
                                        <p:tgtEl>
                                          <p:spTgt spid="21"/>
                                        </p:tgtEl>
                                        <p:attrNameLst>
                                          <p:attrName>ppt_x</p:attrName>
                                          <p:attrName>ppt_y</p:attrName>
                                        </p:attrNameLst>
                                      </p:cBhvr>
                                      <p:rCtr x="-11641" y="5532"/>
                                    </p:animMotion>
                                  </p:childTnLst>
                                </p:cTn>
                              </p:par>
                            </p:childTnLst>
                          </p:cTn>
                        </p:par>
                        <p:par>
                          <p:cTn id="17" fill="hold">
                            <p:stCondLst>
                              <p:cond delay="2000"/>
                            </p:stCondLst>
                            <p:childTnLst>
                              <p:par>
                                <p:cTn id="18" presetID="2" presetClass="entr" presetSubtype="2"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fill="hold"/>
                                        <p:tgtEl>
                                          <p:spTgt spid="24"/>
                                        </p:tgtEl>
                                        <p:attrNameLst>
                                          <p:attrName>ppt_x</p:attrName>
                                        </p:attrNameLst>
                                      </p:cBhvr>
                                      <p:tavLst>
                                        <p:tav tm="0">
                                          <p:val>
                                            <p:strVal val="1+#ppt_w/2"/>
                                          </p:val>
                                        </p:tav>
                                        <p:tav tm="100000">
                                          <p:val>
                                            <p:strVal val="#ppt_x"/>
                                          </p:val>
                                        </p:tav>
                                      </p:tavLst>
                                    </p:anim>
                                    <p:anim calcmode="lin" valueType="num">
                                      <p:cBhvr additive="base">
                                        <p:cTn id="21" dur="500" fill="hold"/>
                                        <p:tgtEl>
                                          <p:spTgt spid="24"/>
                                        </p:tgtEl>
                                        <p:attrNameLst>
                                          <p:attrName>ppt_y</p:attrName>
                                        </p:attrNameLst>
                                      </p:cBhvr>
                                      <p:tavLst>
                                        <p:tav tm="0">
                                          <p:val>
                                            <p:strVal val="#ppt_y"/>
                                          </p:val>
                                        </p:tav>
                                        <p:tav tm="100000">
                                          <p:val>
                                            <p:strVal val="#ppt_y"/>
                                          </p:val>
                                        </p:tav>
                                      </p:tavLst>
                                    </p:anim>
                                  </p:childTnLst>
                                </p:cTn>
                              </p:par>
                            </p:childTnLst>
                          </p:cTn>
                        </p:par>
                        <p:par>
                          <p:cTn id="22" fill="hold">
                            <p:stCondLst>
                              <p:cond delay="2500"/>
                            </p:stCondLst>
                            <p:childTnLst>
                              <p:par>
                                <p:cTn id="23" presetID="22" presetClass="entr" presetSubtype="2"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right)">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C93B5-827F-1F9F-254C-AB074618280D}"/>
              </a:ext>
            </a:extLst>
          </p:cNvPr>
          <p:cNvSpPr>
            <a:spLocks noGrp="1"/>
          </p:cNvSpPr>
          <p:nvPr>
            <p:ph type="title"/>
          </p:nvPr>
        </p:nvSpPr>
        <p:spPr/>
        <p:txBody>
          <a:bodyPr/>
          <a:lstStyle/>
          <a:p>
            <a:r>
              <a:rPr lang="en-US"/>
              <a:t>Unsupervised Learning</a:t>
            </a:r>
          </a:p>
        </p:txBody>
      </p:sp>
      <p:sp>
        <p:nvSpPr>
          <p:cNvPr id="3" name="Content Placeholder 2">
            <a:extLst>
              <a:ext uri="{FF2B5EF4-FFF2-40B4-BE49-F238E27FC236}">
                <a16:creationId xmlns:a16="http://schemas.microsoft.com/office/drawing/2014/main" id="{B503DAA1-E6D4-9001-53AE-F390D2A7589F}"/>
              </a:ext>
            </a:extLst>
          </p:cNvPr>
          <p:cNvSpPr>
            <a:spLocks noGrp="1"/>
          </p:cNvSpPr>
          <p:nvPr>
            <p:ph sz="quarter" idx="11"/>
          </p:nvPr>
        </p:nvSpPr>
        <p:spPr/>
        <p:txBody>
          <a:bodyPr/>
          <a:lstStyle/>
          <a:p>
            <a:r>
              <a:rPr lang="en-US"/>
              <a:t>Unsupervised learning depends heavily on the input representation and the evaluation criteria</a:t>
            </a:r>
          </a:p>
          <a:p>
            <a:r>
              <a:rPr lang="en-US"/>
              <a:t>Study of evolution provides a classic example</a:t>
            </a:r>
          </a:p>
          <a:p>
            <a:pPr lvl="1"/>
            <a:r>
              <a:rPr lang="en-US"/>
              <a:t>Evolutionary trees based on morphology gradually changed to incorporate genetics</a:t>
            </a:r>
          </a:p>
          <a:p>
            <a:pPr lvl="1"/>
            <a:r>
              <a:rPr lang="en-US"/>
              <a:t>New categories and arrangements of categories are considered as new examples are encountered</a:t>
            </a:r>
          </a:p>
        </p:txBody>
      </p:sp>
      <p:sp>
        <p:nvSpPr>
          <p:cNvPr id="4" name="Slide Number Placeholder 3">
            <a:extLst>
              <a:ext uri="{FF2B5EF4-FFF2-40B4-BE49-F238E27FC236}">
                <a16:creationId xmlns:a16="http://schemas.microsoft.com/office/drawing/2014/main" id="{3FCAA4DC-2AFE-F133-2132-DF2CCC7C7B23}"/>
              </a:ext>
            </a:extLst>
          </p:cNvPr>
          <p:cNvSpPr>
            <a:spLocks noGrp="1"/>
          </p:cNvSpPr>
          <p:nvPr>
            <p:ph type="sldNum" sz="quarter" idx="10"/>
          </p:nvPr>
        </p:nvSpPr>
        <p:spPr/>
        <p:txBody>
          <a:bodyPr/>
          <a:lstStyle/>
          <a:p>
            <a:pPr>
              <a:defRPr/>
            </a:pPr>
            <a:fld id="{D68E8870-17DE-45C4-A8DD-7644B2422933}" type="slidenum">
              <a:rPr lang="en-US" smtClean="0"/>
              <a:pPr>
                <a:defRPr/>
              </a:pPr>
              <a:t>49</a:t>
            </a:fld>
            <a:endParaRPr lang="en-US"/>
          </a:p>
        </p:txBody>
      </p:sp>
      <p:sp>
        <p:nvSpPr>
          <p:cNvPr id="6" name="Rectangle: Rounded Corners 5">
            <a:extLst>
              <a:ext uri="{FF2B5EF4-FFF2-40B4-BE49-F238E27FC236}">
                <a16:creationId xmlns:a16="http://schemas.microsoft.com/office/drawing/2014/main" id="{BD5BFF33-AFC6-C33F-9C79-4233349831C4}"/>
              </a:ext>
            </a:extLst>
          </p:cNvPr>
          <p:cNvSpPr/>
          <p:nvPr/>
        </p:nvSpPr>
        <p:spPr bwMode="auto">
          <a:xfrm>
            <a:off x="1221246" y="4449262"/>
            <a:ext cx="2560949" cy="510778"/>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Birds are animals</a:t>
            </a:r>
          </a:p>
        </p:txBody>
      </p:sp>
      <p:sp>
        <p:nvSpPr>
          <p:cNvPr id="7" name="Rectangle: Rounded Corners 6">
            <a:extLst>
              <a:ext uri="{FF2B5EF4-FFF2-40B4-BE49-F238E27FC236}">
                <a16:creationId xmlns:a16="http://schemas.microsoft.com/office/drawing/2014/main" id="{F7172752-5AAF-40DC-F228-656F329B337D}"/>
              </a:ext>
            </a:extLst>
          </p:cNvPr>
          <p:cNvSpPr/>
          <p:nvPr/>
        </p:nvSpPr>
        <p:spPr bwMode="auto">
          <a:xfrm>
            <a:off x="4849244" y="4449262"/>
            <a:ext cx="2512387" cy="510778"/>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Birds are reptiles</a:t>
            </a:r>
          </a:p>
        </p:txBody>
      </p:sp>
      <p:sp>
        <p:nvSpPr>
          <p:cNvPr id="8" name="Rectangle: Rounded Corners 7">
            <a:extLst>
              <a:ext uri="{FF2B5EF4-FFF2-40B4-BE49-F238E27FC236}">
                <a16:creationId xmlns:a16="http://schemas.microsoft.com/office/drawing/2014/main" id="{76AF4759-C3CF-6D5E-67CC-0800901DA7E2}"/>
              </a:ext>
            </a:extLst>
          </p:cNvPr>
          <p:cNvSpPr/>
          <p:nvPr/>
        </p:nvSpPr>
        <p:spPr bwMode="auto">
          <a:xfrm>
            <a:off x="8428680" y="4449262"/>
            <a:ext cx="2805324" cy="510778"/>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Birds are dinosaurs</a:t>
            </a:r>
          </a:p>
        </p:txBody>
      </p:sp>
      <p:pic>
        <p:nvPicPr>
          <p:cNvPr id="19478" name="Picture 22" descr="Download No Symbol Forbidden Prohibited Royalty-Free Vector Graphic -  Pixabay">
            <a:extLst>
              <a:ext uri="{FF2B5EF4-FFF2-40B4-BE49-F238E27FC236}">
                <a16:creationId xmlns:a16="http://schemas.microsoft.com/office/drawing/2014/main" id="{A268A7F9-5EE2-F9A1-6D13-66697F5114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653292" y="3915351"/>
            <a:ext cx="1696856" cy="16968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2" descr="Download No Symbol Forbidden Prohibited Royalty-Free Vector Graphic -  Pixabay">
            <a:extLst>
              <a:ext uri="{FF2B5EF4-FFF2-40B4-BE49-F238E27FC236}">
                <a16:creationId xmlns:a16="http://schemas.microsoft.com/office/drawing/2014/main" id="{372CEAAC-0238-52A6-CC13-A5078BE9B9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193386" y="3915351"/>
            <a:ext cx="1696856" cy="1696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26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478"/>
                                        </p:tgtEl>
                                        <p:attrNameLst>
                                          <p:attrName>style.visibility</p:attrName>
                                        </p:attrNameLst>
                                      </p:cBhvr>
                                      <p:to>
                                        <p:strVal val="visible"/>
                                      </p:to>
                                    </p:set>
                                    <p:animEffect transition="in" filter="fade">
                                      <p:cBhvr>
                                        <p:cTn id="28" dur="500"/>
                                        <p:tgtEl>
                                          <p:spTgt spid="19478"/>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39689-C45B-C447-548D-9A4A15B477CC}"/>
              </a:ext>
            </a:extLst>
          </p:cNvPr>
          <p:cNvSpPr>
            <a:spLocks noGrp="1"/>
          </p:cNvSpPr>
          <p:nvPr>
            <p:ph type="title"/>
          </p:nvPr>
        </p:nvSpPr>
        <p:spPr/>
        <p:txBody>
          <a:bodyPr/>
          <a:lstStyle/>
          <a:p>
            <a:r>
              <a:rPr lang="en-US"/>
              <a:t>Animal vs. Human vs. Machine Learning</a:t>
            </a:r>
          </a:p>
        </p:txBody>
      </p:sp>
      <p:sp>
        <p:nvSpPr>
          <p:cNvPr id="3" name="Content Placeholder 2">
            <a:extLst>
              <a:ext uri="{FF2B5EF4-FFF2-40B4-BE49-F238E27FC236}">
                <a16:creationId xmlns:a16="http://schemas.microsoft.com/office/drawing/2014/main" id="{9ED1611E-2A91-9D92-F075-3E61D3D8ABF3}"/>
              </a:ext>
            </a:extLst>
          </p:cNvPr>
          <p:cNvSpPr>
            <a:spLocks noGrp="1"/>
          </p:cNvSpPr>
          <p:nvPr>
            <p:ph sz="quarter" idx="11"/>
          </p:nvPr>
        </p:nvSpPr>
        <p:spPr>
          <a:xfrm>
            <a:off x="3998890" y="1046715"/>
            <a:ext cx="7731855" cy="5075237"/>
          </a:xfrm>
        </p:spPr>
        <p:txBody>
          <a:bodyPr/>
          <a:lstStyle/>
          <a:p>
            <a:r>
              <a:rPr lang="en-US"/>
              <a:t>Generalizing (and over-generalizing)</a:t>
            </a:r>
          </a:p>
          <a:p>
            <a:pPr lvl="1"/>
            <a:r>
              <a:rPr lang="en-US"/>
              <a:t>Learning by extending experiential knowledge to new stimuli and situations</a:t>
            </a:r>
          </a:p>
          <a:p>
            <a:pPr lvl="1"/>
            <a:endParaRPr lang="en-US"/>
          </a:p>
          <a:p>
            <a:r>
              <a:rPr lang="en-US"/>
              <a:t>Symbolic learning</a:t>
            </a:r>
          </a:p>
          <a:p>
            <a:pPr lvl="1"/>
            <a:r>
              <a:rPr lang="en-US"/>
              <a:t>Adding language and other symbol manipulation to the set of actions, stimuli, and consequences, not just experiences</a:t>
            </a:r>
          </a:p>
          <a:p>
            <a:pPr lvl="1"/>
            <a:endParaRPr lang="en-US"/>
          </a:p>
          <a:p>
            <a:r>
              <a:rPr lang="en-US"/>
              <a:t>Deductive learning</a:t>
            </a:r>
          </a:p>
          <a:p>
            <a:pPr lvl="1"/>
            <a:r>
              <a:rPr lang="en-US"/>
              <a:t>Learning by reasoning about stimuli, rather than experiencing them</a:t>
            </a:r>
          </a:p>
        </p:txBody>
      </p:sp>
      <p:sp>
        <p:nvSpPr>
          <p:cNvPr id="4" name="Slide Number Placeholder 3">
            <a:extLst>
              <a:ext uri="{FF2B5EF4-FFF2-40B4-BE49-F238E27FC236}">
                <a16:creationId xmlns:a16="http://schemas.microsoft.com/office/drawing/2014/main" id="{843BE0EC-A4E3-4F2A-9F23-F063D2C32077}"/>
              </a:ext>
            </a:extLst>
          </p:cNvPr>
          <p:cNvSpPr>
            <a:spLocks noGrp="1"/>
          </p:cNvSpPr>
          <p:nvPr>
            <p:ph type="sldNum" sz="quarter" idx="10"/>
          </p:nvPr>
        </p:nvSpPr>
        <p:spPr/>
        <p:txBody>
          <a:bodyPr/>
          <a:lstStyle/>
          <a:p>
            <a:pPr>
              <a:defRPr/>
            </a:pPr>
            <a:fld id="{D68E8870-17DE-45C4-A8DD-7644B2422933}" type="slidenum">
              <a:rPr lang="en-US" smtClean="0"/>
              <a:pPr>
                <a:defRPr/>
              </a:pPr>
              <a:t>5</a:t>
            </a:fld>
            <a:endParaRPr lang="en-US"/>
          </a:p>
        </p:txBody>
      </p:sp>
      <p:pic>
        <p:nvPicPr>
          <p:cNvPr id="1026" name="Picture 2" descr="42,300+ Rat Illustrations, Royalty-Free Vector Graphics ...">
            <a:extLst>
              <a:ext uri="{FF2B5EF4-FFF2-40B4-BE49-F238E27FC236}">
                <a16:creationId xmlns:a16="http://schemas.microsoft.com/office/drawing/2014/main" id="{70C4567A-1A59-5A02-3E83-F824BC55EA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784" y="2680416"/>
            <a:ext cx="3273310" cy="24389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16F02B2-AF69-B5CF-D55F-D0D9C4CDE2D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885" b="100000" l="6941" r="100000"/>
                    </a14:imgEffect>
                  </a14:imgLayer>
                </a14:imgProps>
              </a:ext>
              <a:ext uri="{28A0092B-C50C-407E-A947-70E740481C1C}">
                <a14:useLocalDpi xmlns:a14="http://schemas.microsoft.com/office/drawing/2010/main"/>
              </a:ext>
            </a:extLst>
          </a:blip>
          <a:stretch>
            <a:fillRect/>
          </a:stretch>
        </p:blipFill>
        <p:spPr>
          <a:xfrm>
            <a:off x="-227657" y="2256523"/>
            <a:ext cx="3941242" cy="2655620"/>
          </a:xfrm>
          <a:prstGeom prst="rect">
            <a:avLst/>
          </a:prstGeom>
        </p:spPr>
      </p:pic>
    </p:spTree>
    <p:extLst>
      <p:ext uri="{BB962C8B-B14F-4D97-AF65-F5344CB8AC3E}">
        <p14:creationId xmlns:p14="http://schemas.microsoft.com/office/powerpoint/2010/main" val="233830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0"/>
                                  </p:stCondLst>
                                  <p:childTnLst>
                                    <p:anim calcmode="lin" valueType="num">
                                      <p:cBhvr>
                                        <p:cTn id="6" dur="1000"/>
                                        <p:tgtEl>
                                          <p:spTgt spid="1026"/>
                                        </p:tgtEl>
                                        <p:attrNameLst>
                                          <p:attrName>ppt_w</p:attrName>
                                        </p:attrNameLst>
                                      </p:cBhvr>
                                      <p:tavLst>
                                        <p:tav tm="0">
                                          <p:val>
                                            <p:strVal val="ppt_w"/>
                                          </p:val>
                                        </p:tav>
                                        <p:tav tm="100000">
                                          <p:val>
                                            <p:fltVal val="0"/>
                                          </p:val>
                                        </p:tav>
                                      </p:tavLst>
                                    </p:anim>
                                    <p:anim calcmode="lin" valueType="num">
                                      <p:cBhvr>
                                        <p:cTn id="7" dur="1000"/>
                                        <p:tgtEl>
                                          <p:spTgt spid="1026"/>
                                        </p:tgtEl>
                                        <p:attrNameLst>
                                          <p:attrName>ppt_h</p:attrName>
                                        </p:attrNameLst>
                                      </p:cBhvr>
                                      <p:tavLst>
                                        <p:tav tm="0">
                                          <p:val>
                                            <p:strVal val="ppt_h"/>
                                          </p:val>
                                        </p:tav>
                                        <p:tav tm="100000">
                                          <p:val>
                                            <p:fltVal val="0"/>
                                          </p:val>
                                        </p:tav>
                                      </p:tavLst>
                                    </p:anim>
                                    <p:anim calcmode="lin" valueType="num">
                                      <p:cBhvr>
                                        <p:cTn id="8" dur="1000"/>
                                        <p:tgtEl>
                                          <p:spTgt spid="1026"/>
                                        </p:tgtEl>
                                        <p:attrNameLst>
                                          <p:attrName>style.rotation</p:attrName>
                                        </p:attrNameLst>
                                      </p:cBhvr>
                                      <p:tavLst>
                                        <p:tav tm="0">
                                          <p:val>
                                            <p:fltVal val="0"/>
                                          </p:val>
                                        </p:tav>
                                        <p:tav tm="100000">
                                          <p:val>
                                            <p:fltVal val="90"/>
                                          </p:val>
                                        </p:tav>
                                      </p:tavLst>
                                    </p:anim>
                                    <p:animEffect transition="out" filter="fade">
                                      <p:cBhvr>
                                        <p:cTn id="9" dur="1000"/>
                                        <p:tgtEl>
                                          <p:spTgt spid="1026"/>
                                        </p:tgtEl>
                                      </p:cBhvr>
                                    </p:animEffect>
                                    <p:set>
                                      <p:cBhvr>
                                        <p:cTn id="10" dur="1" fill="hold">
                                          <p:stCondLst>
                                            <p:cond delay="999"/>
                                          </p:stCondLst>
                                        </p:cTn>
                                        <p:tgtEl>
                                          <p:spTgt spid="1026"/>
                                        </p:tgtEl>
                                        <p:attrNameLst>
                                          <p:attrName>style.visibility</p:attrName>
                                        </p:attrNameLst>
                                      </p:cBhvr>
                                      <p:to>
                                        <p:strVal val="hidden"/>
                                      </p:to>
                                    </p:se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00"/>
                                        <p:tgtEl>
                                          <p:spTgt spid="3">
                                            <p:txEl>
                                              <p:pRg st="1" end="1"/>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down)">
                                      <p:cBhvr>
                                        <p:cTn id="26" dur="500"/>
                                        <p:tgtEl>
                                          <p:spTgt spid="3">
                                            <p:txEl>
                                              <p:pRg st="3" end="3"/>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ipe(down)">
                                      <p:cBhvr>
                                        <p:cTn id="29" dur="500"/>
                                        <p:tgtEl>
                                          <p:spTgt spid="3">
                                            <p:txEl>
                                              <p:pRg st="4" end="4"/>
                                            </p:txEl>
                                          </p:spTgt>
                                        </p:tgtEl>
                                      </p:cBhvr>
                                    </p:animEffect>
                                  </p:childTnLst>
                                </p:cTn>
                              </p:par>
                            </p:childTnLst>
                          </p:cTn>
                        </p:par>
                        <p:par>
                          <p:cTn id="30" fill="hold">
                            <p:stCondLst>
                              <p:cond delay="2000"/>
                            </p:stCondLst>
                            <p:childTnLst>
                              <p:par>
                                <p:cTn id="31" presetID="22" presetClass="entr" presetSubtype="4" fill="hold" grpId="0" nodeType="after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wipe(down)">
                                      <p:cBhvr>
                                        <p:cTn id="33" dur="500"/>
                                        <p:tgtEl>
                                          <p:spTgt spid="3">
                                            <p:txEl>
                                              <p:pRg st="6" end="6"/>
                                            </p:txEl>
                                          </p:spTgt>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wipe(down)">
                                      <p:cBhvr>
                                        <p:cTn id="3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C93B5-827F-1F9F-254C-AB074618280D}"/>
              </a:ext>
            </a:extLst>
          </p:cNvPr>
          <p:cNvSpPr>
            <a:spLocks noGrp="1"/>
          </p:cNvSpPr>
          <p:nvPr>
            <p:ph type="title"/>
          </p:nvPr>
        </p:nvSpPr>
        <p:spPr/>
        <p:txBody>
          <a:bodyPr/>
          <a:lstStyle/>
          <a:p>
            <a:r>
              <a:rPr lang="en-US"/>
              <a:t>Unsupervised Learning</a:t>
            </a:r>
          </a:p>
        </p:txBody>
      </p:sp>
      <p:sp>
        <p:nvSpPr>
          <p:cNvPr id="3" name="Content Placeholder 2">
            <a:extLst>
              <a:ext uri="{FF2B5EF4-FFF2-40B4-BE49-F238E27FC236}">
                <a16:creationId xmlns:a16="http://schemas.microsoft.com/office/drawing/2014/main" id="{B503DAA1-E6D4-9001-53AE-F390D2A7589F}"/>
              </a:ext>
            </a:extLst>
          </p:cNvPr>
          <p:cNvSpPr>
            <a:spLocks noGrp="1"/>
          </p:cNvSpPr>
          <p:nvPr>
            <p:ph sz="quarter" idx="11"/>
          </p:nvPr>
        </p:nvSpPr>
        <p:spPr/>
        <p:txBody>
          <a:bodyPr/>
          <a:lstStyle/>
          <a:p>
            <a:r>
              <a:rPr lang="en-US"/>
              <a:t>Sometimes unsupervised learning is an end in itself</a:t>
            </a:r>
          </a:p>
          <a:p>
            <a:endParaRPr lang="en-US"/>
          </a:p>
          <a:p>
            <a:r>
              <a:rPr lang="en-US"/>
              <a:t>Often, unsupervised learning is done to support supervised learning</a:t>
            </a:r>
          </a:p>
        </p:txBody>
      </p:sp>
      <p:sp>
        <p:nvSpPr>
          <p:cNvPr id="4" name="Slide Number Placeholder 3">
            <a:extLst>
              <a:ext uri="{FF2B5EF4-FFF2-40B4-BE49-F238E27FC236}">
                <a16:creationId xmlns:a16="http://schemas.microsoft.com/office/drawing/2014/main" id="{3FCAA4DC-2AFE-F133-2132-DF2CCC7C7B23}"/>
              </a:ext>
            </a:extLst>
          </p:cNvPr>
          <p:cNvSpPr>
            <a:spLocks noGrp="1"/>
          </p:cNvSpPr>
          <p:nvPr>
            <p:ph type="sldNum" sz="quarter" idx="10"/>
          </p:nvPr>
        </p:nvSpPr>
        <p:spPr/>
        <p:txBody>
          <a:bodyPr/>
          <a:lstStyle/>
          <a:p>
            <a:pPr>
              <a:defRPr/>
            </a:pPr>
            <a:fld id="{D68E8870-17DE-45C4-A8DD-7644B2422933}" type="slidenum">
              <a:rPr lang="en-US" smtClean="0"/>
              <a:pPr>
                <a:defRPr/>
              </a:pPr>
              <a:t>50</a:t>
            </a:fld>
            <a:endParaRPr lang="en-US"/>
          </a:p>
        </p:txBody>
      </p:sp>
      <p:pic>
        <p:nvPicPr>
          <p:cNvPr id="21508" name="Picture 4" descr="Free Vector | Different types of stars in dark space">
            <a:extLst>
              <a:ext uri="{FF2B5EF4-FFF2-40B4-BE49-F238E27FC236}">
                <a16:creationId xmlns:a16="http://schemas.microsoft.com/office/drawing/2014/main" id="{8FA31903-1304-4A93-47C5-266C41A3C3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6384" y="1644692"/>
            <a:ext cx="5785704" cy="35900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1C56144-B333-40C9-BA47-B31ADA1F4E34}"/>
              </a:ext>
            </a:extLst>
          </p:cNvPr>
          <p:cNvPicPr>
            <a:picLocks noChangeAspect="1"/>
          </p:cNvPicPr>
          <p:nvPr/>
        </p:nvPicPr>
        <p:blipFill>
          <a:blip r:embed="rId4"/>
          <a:stretch>
            <a:fillRect/>
          </a:stretch>
        </p:blipFill>
        <p:spPr>
          <a:xfrm>
            <a:off x="6045829" y="2634804"/>
            <a:ext cx="4210013" cy="3847811"/>
          </a:xfrm>
          <a:prstGeom prst="rect">
            <a:avLst/>
          </a:prstGeom>
        </p:spPr>
      </p:pic>
      <p:pic>
        <p:nvPicPr>
          <p:cNvPr id="6" name="Picture 8" descr="410 Person Talking Clipart Stock Videos and Royalty-Free Footage - iStock -  iStock">
            <a:extLst>
              <a:ext uri="{FF2B5EF4-FFF2-40B4-BE49-F238E27FC236}">
                <a16:creationId xmlns:a16="http://schemas.microsoft.com/office/drawing/2014/main" id="{7F00343D-8BB2-BB7A-43FF-FE29D52972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735" y="3717086"/>
            <a:ext cx="4591634" cy="2582794"/>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descr="Head with Gears">
            <a:extLst>
              <a:ext uri="{FF2B5EF4-FFF2-40B4-BE49-F238E27FC236}">
                <a16:creationId xmlns:a16="http://schemas.microsoft.com/office/drawing/2014/main" id="{25157FE5-176B-ECA6-A9BB-2753BE376AF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3559202" y="4667173"/>
            <a:ext cx="1815442" cy="1815442"/>
          </a:xfrm>
          <a:prstGeom prst="rect">
            <a:avLst/>
          </a:prstGeom>
        </p:spPr>
      </p:pic>
      <p:sp>
        <p:nvSpPr>
          <p:cNvPr id="8" name="Speech Bubble: Oval 7">
            <a:extLst>
              <a:ext uri="{FF2B5EF4-FFF2-40B4-BE49-F238E27FC236}">
                <a16:creationId xmlns:a16="http://schemas.microsoft.com/office/drawing/2014/main" id="{DAE40AC6-AB7A-20AE-7DE9-D828462290EA}"/>
              </a:ext>
            </a:extLst>
          </p:cNvPr>
          <p:cNvSpPr/>
          <p:nvPr/>
        </p:nvSpPr>
        <p:spPr bwMode="auto">
          <a:xfrm>
            <a:off x="2186741" y="3584333"/>
            <a:ext cx="3754365" cy="1168539"/>
          </a:xfrm>
          <a:prstGeom prst="wedgeEllipseCallout">
            <a:avLst>
              <a:gd name="adj1" fmla="val -71016"/>
              <a:gd name="adj2" fmla="val 8407"/>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ahoma" charset="0"/>
              </a:rPr>
              <a:t>I will label the images, but you have to figure out how</a:t>
            </a:r>
            <a:r>
              <a:rPr kumimoji="0" lang="en-US" sz="1600" b="0" i="0" u="none" strike="noStrike" cap="none" normalizeH="0">
                <a:ln>
                  <a:noFill/>
                </a:ln>
                <a:solidFill>
                  <a:schemeClr val="tx1"/>
                </a:solidFill>
                <a:effectLst/>
                <a:latin typeface="Tahoma" charset="0"/>
              </a:rPr>
              <a:t> to distinguish them</a:t>
            </a:r>
            <a:endParaRPr kumimoji="0" lang="en-US" sz="1600" b="0" i="0" u="none" strike="noStrike" cap="none" normalizeH="0" baseline="0">
              <a:ln>
                <a:noFill/>
              </a:ln>
              <a:solidFill>
                <a:schemeClr val="tx1"/>
              </a:solidFill>
              <a:effectLst/>
              <a:latin typeface="Tahoma" charset="0"/>
            </a:endParaRPr>
          </a:p>
        </p:txBody>
      </p:sp>
      <p:sp>
        <p:nvSpPr>
          <p:cNvPr id="9" name="TextBox 8">
            <a:extLst>
              <a:ext uri="{FF2B5EF4-FFF2-40B4-BE49-F238E27FC236}">
                <a16:creationId xmlns:a16="http://schemas.microsoft.com/office/drawing/2014/main" id="{3FE86298-43C3-A244-C130-5D428C381074}"/>
              </a:ext>
            </a:extLst>
          </p:cNvPr>
          <p:cNvSpPr txBox="1"/>
          <p:nvPr/>
        </p:nvSpPr>
        <p:spPr>
          <a:xfrm>
            <a:off x="6292331" y="4700479"/>
            <a:ext cx="639919" cy="400110"/>
          </a:xfrm>
          <a:prstGeom prst="rect">
            <a:avLst/>
          </a:prstGeom>
          <a:solidFill>
            <a:srgbClr val="FFFF00"/>
          </a:solidFill>
        </p:spPr>
        <p:txBody>
          <a:bodyPr wrap="none" rtlCol="0">
            <a:spAutoFit/>
          </a:bodyPr>
          <a:lstStyle/>
          <a:p>
            <a:r>
              <a:rPr lang="en-US" sz="2000"/>
              <a:t>Dog</a:t>
            </a:r>
          </a:p>
        </p:txBody>
      </p:sp>
      <p:sp>
        <p:nvSpPr>
          <p:cNvPr id="10" name="TextBox 9">
            <a:extLst>
              <a:ext uri="{FF2B5EF4-FFF2-40B4-BE49-F238E27FC236}">
                <a16:creationId xmlns:a16="http://schemas.microsoft.com/office/drawing/2014/main" id="{7FC4C834-76A3-0F2A-FAE4-9786B0F33708}"/>
              </a:ext>
            </a:extLst>
          </p:cNvPr>
          <p:cNvSpPr txBox="1"/>
          <p:nvPr/>
        </p:nvSpPr>
        <p:spPr>
          <a:xfrm>
            <a:off x="8459667" y="5609728"/>
            <a:ext cx="639919" cy="400110"/>
          </a:xfrm>
          <a:prstGeom prst="rect">
            <a:avLst/>
          </a:prstGeom>
          <a:solidFill>
            <a:srgbClr val="FFFF00"/>
          </a:solidFill>
        </p:spPr>
        <p:txBody>
          <a:bodyPr wrap="none" rtlCol="0">
            <a:spAutoFit/>
          </a:bodyPr>
          <a:lstStyle/>
          <a:p>
            <a:r>
              <a:rPr lang="en-US" sz="2000"/>
              <a:t>Dog</a:t>
            </a:r>
          </a:p>
        </p:txBody>
      </p:sp>
      <p:sp>
        <p:nvSpPr>
          <p:cNvPr id="11" name="TextBox 10">
            <a:extLst>
              <a:ext uri="{FF2B5EF4-FFF2-40B4-BE49-F238E27FC236}">
                <a16:creationId xmlns:a16="http://schemas.microsoft.com/office/drawing/2014/main" id="{8B4FC598-973E-AAE2-80F4-5E5AF7897BFA}"/>
              </a:ext>
            </a:extLst>
          </p:cNvPr>
          <p:cNvSpPr txBox="1"/>
          <p:nvPr/>
        </p:nvSpPr>
        <p:spPr>
          <a:xfrm>
            <a:off x="9590749" y="3968547"/>
            <a:ext cx="639919" cy="400110"/>
          </a:xfrm>
          <a:prstGeom prst="rect">
            <a:avLst/>
          </a:prstGeom>
          <a:solidFill>
            <a:srgbClr val="FFFF00"/>
          </a:solidFill>
        </p:spPr>
        <p:txBody>
          <a:bodyPr wrap="none" rtlCol="0">
            <a:spAutoFit/>
          </a:bodyPr>
          <a:lstStyle/>
          <a:p>
            <a:r>
              <a:rPr lang="en-US" sz="2000"/>
              <a:t>Dog</a:t>
            </a:r>
          </a:p>
        </p:txBody>
      </p:sp>
      <p:sp>
        <p:nvSpPr>
          <p:cNvPr id="12" name="TextBox 11">
            <a:extLst>
              <a:ext uri="{FF2B5EF4-FFF2-40B4-BE49-F238E27FC236}">
                <a16:creationId xmlns:a16="http://schemas.microsoft.com/office/drawing/2014/main" id="{C761BBC3-B2B5-BB94-A975-F671BFC6D371}"/>
              </a:ext>
            </a:extLst>
          </p:cNvPr>
          <p:cNvSpPr txBox="1"/>
          <p:nvPr/>
        </p:nvSpPr>
        <p:spPr>
          <a:xfrm>
            <a:off x="7078929" y="2722556"/>
            <a:ext cx="639919" cy="400110"/>
          </a:xfrm>
          <a:prstGeom prst="rect">
            <a:avLst/>
          </a:prstGeom>
          <a:solidFill>
            <a:srgbClr val="FFFF00"/>
          </a:solidFill>
        </p:spPr>
        <p:txBody>
          <a:bodyPr wrap="none" rtlCol="0">
            <a:spAutoFit/>
          </a:bodyPr>
          <a:lstStyle/>
          <a:p>
            <a:r>
              <a:rPr lang="en-US" sz="2000"/>
              <a:t>Dog</a:t>
            </a:r>
          </a:p>
        </p:txBody>
      </p:sp>
      <p:sp>
        <p:nvSpPr>
          <p:cNvPr id="13" name="TextBox 12">
            <a:extLst>
              <a:ext uri="{FF2B5EF4-FFF2-40B4-BE49-F238E27FC236}">
                <a16:creationId xmlns:a16="http://schemas.microsoft.com/office/drawing/2014/main" id="{978228E2-AB5A-AFDE-918B-C8D8CBF7E6BB}"/>
              </a:ext>
            </a:extLst>
          </p:cNvPr>
          <p:cNvSpPr txBox="1"/>
          <p:nvPr/>
        </p:nvSpPr>
        <p:spPr>
          <a:xfrm>
            <a:off x="6344343" y="5609728"/>
            <a:ext cx="559769" cy="400110"/>
          </a:xfrm>
          <a:prstGeom prst="rect">
            <a:avLst/>
          </a:prstGeom>
          <a:solidFill>
            <a:srgbClr val="FFFF00"/>
          </a:solidFill>
        </p:spPr>
        <p:txBody>
          <a:bodyPr wrap="none" rtlCol="0">
            <a:spAutoFit/>
          </a:bodyPr>
          <a:lstStyle/>
          <a:p>
            <a:r>
              <a:rPr lang="en-US" sz="2000"/>
              <a:t>Cat</a:t>
            </a:r>
          </a:p>
        </p:txBody>
      </p:sp>
      <p:sp>
        <p:nvSpPr>
          <p:cNvPr id="14" name="TextBox 13">
            <a:extLst>
              <a:ext uri="{FF2B5EF4-FFF2-40B4-BE49-F238E27FC236}">
                <a16:creationId xmlns:a16="http://schemas.microsoft.com/office/drawing/2014/main" id="{9AFD7019-CF47-2AE2-8084-F41F4C96512B}"/>
              </a:ext>
            </a:extLst>
          </p:cNvPr>
          <p:cNvSpPr txBox="1"/>
          <p:nvPr/>
        </p:nvSpPr>
        <p:spPr>
          <a:xfrm>
            <a:off x="9563932" y="5062991"/>
            <a:ext cx="559769" cy="400110"/>
          </a:xfrm>
          <a:prstGeom prst="rect">
            <a:avLst/>
          </a:prstGeom>
          <a:solidFill>
            <a:srgbClr val="FFFF00"/>
          </a:solidFill>
        </p:spPr>
        <p:txBody>
          <a:bodyPr wrap="none" rtlCol="0">
            <a:spAutoFit/>
          </a:bodyPr>
          <a:lstStyle/>
          <a:p>
            <a:r>
              <a:rPr lang="en-US" sz="2000"/>
              <a:t>Cat</a:t>
            </a:r>
          </a:p>
        </p:txBody>
      </p:sp>
      <p:sp>
        <p:nvSpPr>
          <p:cNvPr id="15" name="TextBox 14">
            <a:extLst>
              <a:ext uri="{FF2B5EF4-FFF2-40B4-BE49-F238E27FC236}">
                <a16:creationId xmlns:a16="http://schemas.microsoft.com/office/drawing/2014/main" id="{F3E28C58-8632-7E88-89BE-6866C1D77FA1}"/>
              </a:ext>
            </a:extLst>
          </p:cNvPr>
          <p:cNvSpPr txBox="1"/>
          <p:nvPr/>
        </p:nvSpPr>
        <p:spPr>
          <a:xfrm>
            <a:off x="8594397" y="3768492"/>
            <a:ext cx="559769" cy="400110"/>
          </a:xfrm>
          <a:prstGeom prst="rect">
            <a:avLst/>
          </a:prstGeom>
          <a:solidFill>
            <a:srgbClr val="FFFF00"/>
          </a:solidFill>
        </p:spPr>
        <p:txBody>
          <a:bodyPr wrap="none" rtlCol="0">
            <a:spAutoFit/>
          </a:bodyPr>
          <a:lstStyle/>
          <a:p>
            <a:r>
              <a:rPr lang="en-US" sz="2000"/>
              <a:t>Cat</a:t>
            </a:r>
          </a:p>
        </p:txBody>
      </p:sp>
      <p:sp>
        <p:nvSpPr>
          <p:cNvPr id="16" name="TextBox 15">
            <a:extLst>
              <a:ext uri="{FF2B5EF4-FFF2-40B4-BE49-F238E27FC236}">
                <a16:creationId xmlns:a16="http://schemas.microsoft.com/office/drawing/2014/main" id="{0D800DB3-6FBC-702D-2483-B85622665C0C}"/>
              </a:ext>
            </a:extLst>
          </p:cNvPr>
          <p:cNvSpPr txBox="1"/>
          <p:nvPr/>
        </p:nvSpPr>
        <p:spPr>
          <a:xfrm>
            <a:off x="6344344" y="3239684"/>
            <a:ext cx="559769" cy="400110"/>
          </a:xfrm>
          <a:prstGeom prst="rect">
            <a:avLst/>
          </a:prstGeom>
          <a:solidFill>
            <a:srgbClr val="FFFF00"/>
          </a:solidFill>
        </p:spPr>
        <p:txBody>
          <a:bodyPr wrap="none" rtlCol="0">
            <a:spAutoFit/>
          </a:bodyPr>
          <a:lstStyle/>
          <a:p>
            <a:r>
              <a:rPr lang="en-US" sz="2000"/>
              <a:t>Cat</a:t>
            </a:r>
          </a:p>
        </p:txBody>
      </p:sp>
      <p:sp>
        <p:nvSpPr>
          <p:cNvPr id="17" name="TextBox 16">
            <a:extLst>
              <a:ext uri="{FF2B5EF4-FFF2-40B4-BE49-F238E27FC236}">
                <a16:creationId xmlns:a16="http://schemas.microsoft.com/office/drawing/2014/main" id="{016113B0-EB22-EA36-D738-04DB9AB45A7C}"/>
              </a:ext>
            </a:extLst>
          </p:cNvPr>
          <p:cNvSpPr txBox="1"/>
          <p:nvPr/>
        </p:nvSpPr>
        <p:spPr>
          <a:xfrm>
            <a:off x="9470517" y="2901566"/>
            <a:ext cx="559769" cy="400110"/>
          </a:xfrm>
          <a:prstGeom prst="rect">
            <a:avLst/>
          </a:prstGeom>
          <a:solidFill>
            <a:srgbClr val="FFFF00"/>
          </a:solidFill>
        </p:spPr>
        <p:txBody>
          <a:bodyPr wrap="none" rtlCol="0">
            <a:spAutoFit/>
          </a:bodyPr>
          <a:lstStyle/>
          <a:p>
            <a:r>
              <a:rPr lang="en-US" sz="2000"/>
              <a:t>Cat</a:t>
            </a:r>
          </a:p>
        </p:txBody>
      </p:sp>
    </p:spTree>
    <p:extLst>
      <p:ext uri="{BB962C8B-B14F-4D97-AF65-F5344CB8AC3E}">
        <p14:creationId xmlns:p14="http://schemas.microsoft.com/office/powerpoint/2010/main" val="360825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1508"/>
                                        </p:tgtEl>
                                        <p:attrNameLst>
                                          <p:attrName>style.visibility</p:attrName>
                                        </p:attrNameLst>
                                      </p:cBhvr>
                                      <p:to>
                                        <p:strVal val="visible"/>
                                      </p:to>
                                    </p:set>
                                    <p:anim calcmode="lin" valueType="num">
                                      <p:cBhvr>
                                        <p:cTn id="12" dur="1000" fill="hold"/>
                                        <p:tgtEl>
                                          <p:spTgt spid="21508"/>
                                        </p:tgtEl>
                                        <p:attrNameLst>
                                          <p:attrName>ppt_w</p:attrName>
                                        </p:attrNameLst>
                                      </p:cBhvr>
                                      <p:tavLst>
                                        <p:tav tm="0">
                                          <p:val>
                                            <p:fltVal val="0"/>
                                          </p:val>
                                        </p:tav>
                                        <p:tav tm="100000">
                                          <p:val>
                                            <p:strVal val="#ppt_w"/>
                                          </p:val>
                                        </p:tav>
                                      </p:tavLst>
                                    </p:anim>
                                    <p:anim calcmode="lin" valueType="num">
                                      <p:cBhvr>
                                        <p:cTn id="13" dur="1000" fill="hold"/>
                                        <p:tgtEl>
                                          <p:spTgt spid="21508"/>
                                        </p:tgtEl>
                                        <p:attrNameLst>
                                          <p:attrName>ppt_h</p:attrName>
                                        </p:attrNameLst>
                                      </p:cBhvr>
                                      <p:tavLst>
                                        <p:tav tm="0">
                                          <p:val>
                                            <p:fltVal val="0"/>
                                          </p:val>
                                        </p:tav>
                                        <p:tav tm="100000">
                                          <p:val>
                                            <p:strVal val="#ppt_h"/>
                                          </p:val>
                                        </p:tav>
                                      </p:tavLst>
                                    </p:anim>
                                    <p:anim calcmode="lin" valueType="num">
                                      <p:cBhvr>
                                        <p:cTn id="14" dur="1000" fill="hold"/>
                                        <p:tgtEl>
                                          <p:spTgt spid="21508"/>
                                        </p:tgtEl>
                                        <p:attrNameLst>
                                          <p:attrName>style.rotation</p:attrName>
                                        </p:attrNameLst>
                                      </p:cBhvr>
                                      <p:tavLst>
                                        <p:tav tm="0">
                                          <p:val>
                                            <p:fltVal val="90"/>
                                          </p:val>
                                        </p:tav>
                                        <p:tav tm="100000">
                                          <p:val>
                                            <p:fltVal val="0"/>
                                          </p:val>
                                        </p:tav>
                                      </p:tavLst>
                                    </p:anim>
                                    <p:animEffect transition="in" filter="fade">
                                      <p:cBhvr>
                                        <p:cTn id="15" dur="1000"/>
                                        <p:tgtEl>
                                          <p:spTgt spid="2150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
                                            <p:txEl>
                                              <p:pRg st="0" end="0"/>
                                            </p:txEl>
                                          </p:spTgt>
                                        </p:tgtEl>
                                      </p:cBhvr>
                                    </p:animEffect>
                                    <p:set>
                                      <p:cBhvr>
                                        <p:cTn id="20" dur="1" fill="hold">
                                          <p:stCondLst>
                                            <p:cond delay="499"/>
                                          </p:stCondLst>
                                        </p:cTn>
                                        <p:tgtEl>
                                          <p:spTgt spid="3">
                                            <p:txEl>
                                              <p:pRg st="0" end="0"/>
                                            </p:txEl>
                                          </p:spTgt>
                                        </p:tgtEl>
                                        <p:attrNameLst>
                                          <p:attrName>style.visibility</p:attrName>
                                        </p:attrNameLst>
                                      </p:cBhvr>
                                      <p:to>
                                        <p:strVal val="hidden"/>
                                      </p:to>
                                    </p:set>
                                  </p:childTnLst>
                                </p:cTn>
                              </p:par>
                              <p:par>
                                <p:cTn id="21" presetID="22" presetClass="entr" presetSubtype="4"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par>
                                <p:cTn id="24" presetID="10" presetClass="exit" presetSubtype="0" fill="hold" nodeType="withEffect">
                                  <p:stCondLst>
                                    <p:cond delay="0"/>
                                  </p:stCondLst>
                                  <p:childTnLst>
                                    <p:animEffect transition="out" filter="fade">
                                      <p:cBhvr>
                                        <p:cTn id="25" dur="500"/>
                                        <p:tgtEl>
                                          <p:spTgt spid="21508"/>
                                        </p:tgtEl>
                                      </p:cBhvr>
                                    </p:animEffect>
                                    <p:set>
                                      <p:cBhvr>
                                        <p:cTn id="26" dur="1" fill="hold">
                                          <p:stCondLst>
                                            <p:cond delay="499"/>
                                          </p:stCondLst>
                                        </p:cTn>
                                        <p:tgtEl>
                                          <p:spTgt spid="21508"/>
                                        </p:tgtEl>
                                        <p:attrNameLst>
                                          <p:attrName>style.visibility</p:attrName>
                                        </p:attrNameLst>
                                      </p:cBhvr>
                                      <p:to>
                                        <p:strVal val="hidden"/>
                                      </p:to>
                                    </p:set>
                                  </p:childTnLst>
                                </p:cTn>
                              </p:par>
                            </p:childTnLst>
                          </p:cTn>
                        </p:par>
                        <p:par>
                          <p:cTn id="27" fill="hold">
                            <p:stCondLst>
                              <p:cond delay="500"/>
                            </p:stCondLst>
                            <p:childTnLst>
                              <p:par>
                                <p:cTn id="28" presetID="31"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1000" fill="hold"/>
                                        <p:tgtEl>
                                          <p:spTgt spid="5"/>
                                        </p:tgtEl>
                                        <p:attrNameLst>
                                          <p:attrName>ppt_w</p:attrName>
                                        </p:attrNameLst>
                                      </p:cBhvr>
                                      <p:tavLst>
                                        <p:tav tm="0">
                                          <p:val>
                                            <p:fltVal val="0"/>
                                          </p:val>
                                        </p:tav>
                                        <p:tav tm="100000">
                                          <p:val>
                                            <p:strVal val="#ppt_w"/>
                                          </p:val>
                                        </p:tav>
                                      </p:tavLst>
                                    </p:anim>
                                    <p:anim calcmode="lin" valueType="num">
                                      <p:cBhvr>
                                        <p:cTn id="31" dur="1000" fill="hold"/>
                                        <p:tgtEl>
                                          <p:spTgt spid="5"/>
                                        </p:tgtEl>
                                        <p:attrNameLst>
                                          <p:attrName>ppt_h</p:attrName>
                                        </p:attrNameLst>
                                      </p:cBhvr>
                                      <p:tavLst>
                                        <p:tav tm="0">
                                          <p:val>
                                            <p:fltVal val="0"/>
                                          </p:val>
                                        </p:tav>
                                        <p:tav tm="100000">
                                          <p:val>
                                            <p:strVal val="#ppt_h"/>
                                          </p:val>
                                        </p:tav>
                                      </p:tavLst>
                                    </p:anim>
                                    <p:anim calcmode="lin" valueType="num">
                                      <p:cBhvr>
                                        <p:cTn id="32" dur="1000" fill="hold"/>
                                        <p:tgtEl>
                                          <p:spTgt spid="5"/>
                                        </p:tgtEl>
                                        <p:attrNameLst>
                                          <p:attrName>style.rotation</p:attrName>
                                        </p:attrNameLst>
                                      </p:cBhvr>
                                      <p:tavLst>
                                        <p:tav tm="0">
                                          <p:val>
                                            <p:fltVal val="90"/>
                                          </p:val>
                                        </p:tav>
                                        <p:tav tm="100000">
                                          <p:val>
                                            <p:fltVal val="0"/>
                                          </p:val>
                                        </p:tav>
                                      </p:tavLst>
                                    </p:anim>
                                    <p:animEffect transition="in" filter="fade">
                                      <p:cBhvr>
                                        <p:cTn id="33" dur="10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0-#ppt_w/2"/>
                                          </p:val>
                                        </p:tav>
                                        <p:tav tm="100000">
                                          <p:val>
                                            <p:strVal val="#ppt_x"/>
                                          </p:val>
                                        </p:tav>
                                      </p:tavLst>
                                    </p:anim>
                                    <p:anim calcmode="lin" valueType="num">
                                      <p:cBhvr additive="base">
                                        <p:cTn id="39" dur="500" fill="hold"/>
                                        <p:tgtEl>
                                          <p:spTgt spid="6"/>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1+#ppt_w/2"/>
                                          </p:val>
                                        </p:tav>
                                        <p:tav tm="100000">
                                          <p:val>
                                            <p:strVal val="#ppt_x"/>
                                          </p:val>
                                        </p:tav>
                                      </p:tavLst>
                                    </p:anim>
                                    <p:anim calcmode="lin" valueType="num">
                                      <p:cBhvr additive="base">
                                        <p:cTn id="43" dur="500" fill="hold"/>
                                        <p:tgtEl>
                                          <p:spTgt spid="7"/>
                                        </p:tgtEl>
                                        <p:attrNameLst>
                                          <p:attrName>ppt_y</p:attrName>
                                        </p:attrNameLst>
                                      </p:cBhvr>
                                      <p:tavLst>
                                        <p:tav tm="0">
                                          <p:val>
                                            <p:strVal val="#ppt_y"/>
                                          </p:val>
                                        </p:tav>
                                        <p:tav tm="100000">
                                          <p:val>
                                            <p:strVal val="#ppt_y"/>
                                          </p:val>
                                        </p:tav>
                                      </p:tavLst>
                                    </p:anim>
                                  </p:childTnLst>
                                </p:cTn>
                              </p:par>
                            </p:childTnLst>
                          </p:cTn>
                        </p:par>
                        <p:par>
                          <p:cTn id="44" fill="hold">
                            <p:stCondLst>
                              <p:cond delay="500"/>
                            </p:stCondLst>
                            <p:childTnLst>
                              <p:par>
                                <p:cTn id="45" presetID="53" presetClass="entr" presetSubtype="16"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childTnLst>
                          </p:cTn>
                        </p:par>
                        <p:par>
                          <p:cTn id="54" fill="hold">
                            <p:stCondLst>
                              <p:cond delay="1500"/>
                            </p:stCondLst>
                            <p:childTnLst>
                              <p:par>
                                <p:cTn id="55" presetID="10" presetClass="entr" presetSubtype="0"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par>
                          <p:cTn id="58" fill="hold">
                            <p:stCondLst>
                              <p:cond delay="2000"/>
                            </p:stCondLst>
                            <p:childTnLst>
                              <p:par>
                                <p:cTn id="59" presetID="10" presetClass="entr" presetSubtype="0"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childTnLst>
                          </p:cTn>
                        </p:par>
                        <p:par>
                          <p:cTn id="62" fill="hold">
                            <p:stCondLst>
                              <p:cond delay="2500"/>
                            </p:stCondLst>
                            <p:childTnLst>
                              <p:par>
                                <p:cTn id="63" presetID="10" presetClass="entr" presetSubtype="0" fill="hold" grpId="0" nodeType="after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cTn>
                              </p:par>
                            </p:childTnLst>
                          </p:cTn>
                        </p:par>
                        <p:par>
                          <p:cTn id="66" fill="hold">
                            <p:stCondLst>
                              <p:cond delay="3000"/>
                            </p:stCondLst>
                            <p:childTnLst>
                              <p:par>
                                <p:cTn id="67" presetID="10" presetClass="entr" presetSubtype="0" fill="hold" grpId="0" nodeType="after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500"/>
                                        <p:tgtEl>
                                          <p:spTgt spid="16"/>
                                        </p:tgtEl>
                                      </p:cBhvr>
                                    </p:animEffect>
                                  </p:childTnLst>
                                </p:cTn>
                              </p:par>
                            </p:childTnLst>
                          </p:cTn>
                        </p:par>
                        <p:par>
                          <p:cTn id="70" fill="hold">
                            <p:stCondLst>
                              <p:cond delay="3500"/>
                            </p:stCondLst>
                            <p:childTnLst>
                              <p:par>
                                <p:cTn id="71" presetID="10" presetClass="entr" presetSubtype="0" fill="hold" grpId="0" nodeType="after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fade">
                                      <p:cBhvr>
                                        <p:cTn id="73" dur="500"/>
                                        <p:tgtEl>
                                          <p:spTgt spid="9"/>
                                        </p:tgtEl>
                                      </p:cBhvr>
                                    </p:animEffect>
                                  </p:childTnLst>
                                </p:cTn>
                              </p:par>
                            </p:childTnLst>
                          </p:cTn>
                        </p:par>
                        <p:par>
                          <p:cTn id="74" fill="hold">
                            <p:stCondLst>
                              <p:cond delay="4000"/>
                            </p:stCondLst>
                            <p:childTnLst>
                              <p:par>
                                <p:cTn id="75" presetID="10" presetClass="entr" presetSubtype="0" fill="hold" grpId="0" nodeType="after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childTnLst>
                          </p:cTn>
                        </p:par>
                        <p:par>
                          <p:cTn id="78" fill="hold">
                            <p:stCondLst>
                              <p:cond delay="4500"/>
                            </p:stCondLst>
                            <p:childTnLst>
                              <p:par>
                                <p:cTn id="79" presetID="10" presetClass="entr" presetSubtype="0" fill="hold" grpId="0" nodeType="after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500"/>
                                        <p:tgtEl>
                                          <p:spTgt spid="10"/>
                                        </p:tgtEl>
                                      </p:cBhvr>
                                    </p:animEffect>
                                  </p:childTnLst>
                                </p:cTn>
                              </p:par>
                            </p:childTnLst>
                          </p:cTn>
                        </p:par>
                        <p:par>
                          <p:cTn id="82" fill="hold">
                            <p:stCondLst>
                              <p:cond delay="5000"/>
                            </p:stCondLst>
                            <p:childTnLst>
                              <p:par>
                                <p:cTn id="83" presetID="10" presetClass="entr" presetSubtype="0" fill="hold" grpId="0" nodeType="after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fade">
                                      <p:cBhvr>
                                        <p:cTn id="8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3C68E-2E92-93C1-7A73-CE437755201B}"/>
              </a:ext>
            </a:extLst>
          </p:cNvPr>
          <p:cNvSpPr>
            <a:spLocks noGrp="1"/>
          </p:cNvSpPr>
          <p:nvPr>
            <p:ph type="title"/>
          </p:nvPr>
        </p:nvSpPr>
        <p:spPr/>
        <p:txBody>
          <a:bodyPr/>
          <a:lstStyle/>
          <a:p>
            <a:r>
              <a:rPr lang="en-US"/>
              <a:t>Which Brings Us To “Deep” Learning</a:t>
            </a:r>
          </a:p>
        </p:txBody>
      </p:sp>
      <p:sp>
        <p:nvSpPr>
          <p:cNvPr id="3" name="Content Placeholder 2">
            <a:extLst>
              <a:ext uri="{FF2B5EF4-FFF2-40B4-BE49-F238E27FC236}">
                <a16:creationId xmlns:a16="http://schemas.microsoft.com/office/drawing/2014/main" id="{51730582-51A7-66BE-5E7A-85FCA487F282}"/>
              </a:ext>
            </a:extLst>
          </p:cNvPr>
          <p:cNvSpPr>
            <a:spLocks noGrp="1"/>
          </p:cNvSpPr>
          <p:nvPr>
            <p:ph sz="quarter" idx="11"/>
          </p:nvPr>
        </p:nvSpPr>
        <p:spPr/>
        <p:txBody>
          <a:bodyPr/>
          <a:lstStyle/>
          <a:p>
            <a:r>
              <a:rPr lang="en-US" dirty="0"/>
              <a:t>Start simple: What is a “neural network”?</a:t>
            </a:r>
          </a:p>
          <a:p>
            <a:endParaRPr lang="en-US" dirty="0"/>
          </a:p>
        </p:txBody>
      </p:sp>
      <p:sp>
        <p:nvSpPr>
          <p:cNvPr id="4" name="Slide Number Placeholder 3">
            <a:extLst>
              <a:ext uri="{FF2B5EF4-FFF2-40B4-BE49-F238E27FC236}">
                <a16:creationId xmlns:a16="http://schemas.microsoft.com/office/drawing/2014/main" id="{54520CA2-FC59-B3BB-443C-AAC74A87E281}"/>
              </a:ext>
            </a:extLst>
          </p:cNvPr>
          <p:cNvSpPr>
            <a:spLocks noGrp="1"/>
          </p:cNvSpPr>
          <p:nvPr>
            <p:ph type="sldNum" sz="quarter" idx="10"/>
          </p:nvPr>
        </p:nvSpPr>
        <p:spPr/>
        <p:txBody>
          <a:bodyPr/>
          <a:lstStyle/>
          <a:p>
            <a:pPr>
              <a:defRPr/>
            </a:pPr>
            <a:fld id="{D68E8870-17DE-45C4-A8DD-7644B2422933}" type="slidenum">
              <a:rPr lang="en-US" smtClean="0"/>
              <a:pPr>
                <a:defRPr/>
              </a:pPr>
              <a:t>51</a:t>
            </a:fld>
            <a:endParaRPr lang="en-US"/>
          </a:p>
        </p:txBody>
      </p:sp>
      <p:pic>
        <p:nvPicPr>
          <p:cNvPr id="6" name="Picture 5">
            <a:extLst>
              <a:ext uri="{FF2B5EF4-FFF2-40B4-BE49-F238E27FC236}">
                <a16:creationId xmlns:a16="http://schemas.microsoft.com/office/drawing/2014/main" id="{89E281ED-01F5-5DB6-B31A-C35971EA89D2}"/>
              </a:ext>
            </a:extLst>
          </p:cNvPr>
          <p:cNvPicPr>
            <a:picLocks noChangeAspect="1"/>
          </p:cNvPicPr>
          <p:nvPr/>
        </p:nvPicPr>
        <p:blipFill>
          <a:blip r:embed="rId3"/>
          <a:stretch>
            <a:fillRect/>
          </a:stretch>
        </p:blipFill>
        <p:spPr>
          <a:xfrm>
            <a:off x="7939006" y="893733"/>
            <a:ext cx="3526534" cy="4027698"/>
          </a:xfrm>
          <a:prstGeom prst="rect">
            <a:avLst/>
          </a:prstGeom>
        </p:spPr>
      </p:pic>
      <p:sp>
        <p:nvSpPr>
          <p:cNvPr id="7" name="Rectangle: Rounded Corners 6">
            <a:extLst>
              <a:ext uri="{FF2B5EF4-FFF2-40B4-BE49-F238E27FC236}">
                <a16:creationId xmlns:a16="http://schemas.microsoft.com/office/drawing/2014/main" id="{43236988-9AF7-0A6A-B6C2-BCE735AD3448}"/>
              </a:ext>
            </a:extLst>
          </p:cNvPr>
          <p:cNvSpPr/>
          <p:nvPr/>
        </p:nvSpPr>
        <p:spPr bwMode="auto">
          <a:xfrm>
            <a:off x="1301026" y="2043592"/>
            <a:ext cx="5240923" cy="4185374"/>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 name="Arrow: Right 7">
            <a:extLst>
              <a:ext uri="{FF2B5EF4-FFF2-40B4-BE49-F238E27FC236}">
                <a16:creationId xmlns:a16="http://schemas.microsoft.com/office/drawing/2014/main" id="{490E290E-0F48-4F00-C021-C64677000870}"/>
              </a:ext>
            </a:extLst>
          </p:cNvPr>
          <p:cNvSpPr/>
          <p:nvPr/>
        </p:nvSpPr>
        <p:spPr bwMode="auto">
          <a:xfrm>
            <a:off x="147286" y="2694104"/>
            <a:ext cx="1153740" cy="914400"/>
          </a:xfrm>
          <a:prstGeom prst="rightArrow">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X</a:t>
            </a:r>
          </a:p>
        </p:txBody>
      </p:sp>
      <p:sp>
        <p:nvSpPr>
          <p:cNvPr id="9" name="Arrow: Right 8">
            <a:extLst>
              <a:ext uri="{FF2B5EF4-FFF2-40B4-BE49-F238E27FC236}">
                <a16:creationId xmlns:a16="http://schemas.microsoft.com/office/drawing/2014/main" id="{8AC94CE6-7AFB-4AD4-C0D1-9FE7BDD63711}"/>
              </a:ext>
            </a:extLst>
          </p:cNvPr>
          <p:cNvSpPr/>
          <p:nvPr/>
        </p:nvSpPr>
        <p:spPr bwMode="auto">
          <a:xfrm>
            <a:off x="147286" y="4730537"/>
            <a:ext cx="1153740" cy="914400"/>
          </a:xfrm>
          <a:prstGeom prst="rightArrow">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Y</a:t>
            </a:r>
          </a:p>
        </p:txBody>
      </p:sp>
      <p:sp>
        <p:nvSpPr>
          <p:cNvPr id="10" name="Arrow: Right 9">
            <a:extLst>
              <a:ext uri="{FF2B5EF4-FFF2-40B4-BE49-F238E27FC236}">
                <a16:creationId xmlns:a16="http://schemas.microsoft.com/office/drawing/2014/main" id="{635AD631-5723-9289-5EDE-015B1D06353F}"/>
              </a:ext>
            </a:extLst>
          </p:cNvPr>
          <p:cNvSpPr/>
          <p:nvPr/>
        </p:nvSpPr>
        <p:spPr bwMode="auto">
          <a:xfrm>
            <a:off x="6541949" y="2694104"/>
            <a:ext cx="1153740" cy="914400"/>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a:t>
            </a:r>
          </a:p>
        </p:txBody>
      </p:sp>
      <p:sp>
        <p:nvSpPr>
          <p:cNvPr id="11" name="Arrow: Right 10">
            <a:extLst>
              <a:ext uri="{FF2B5EF4-FFF2-40B4-BE49-F238E27FC236}">
                <a16:creationId xmlns:a16="http://schemas.microsoft.com/office/drawing/2014/main" id="{64D5749B-4DDA-9DA7-BBC1-F5AD43CA9229}"/>
              </a:ext>
            </a:extLst>
          </p:cNvPr>
          <p:cNvSpPr/>
          <p:nvPr/>
        </p:nvSpPr>
        <p:spPr bwMode="auto">
          <a:xfrm>
            <a:off x="6548300" y="4724761"/>
            <a:ext cx="1153740" cy="914400"/>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a:t>
            </a:r>
          </a:p>
        </p:txBody>
      </p:sp>
      <p:sp>
        <p:nvSpPr>
          <p:cNvPr id="12" name="Oval 11">
            <a:extLst>
              <a:ext uri="{FF2B5EF4-FFF2-40B4-BE49-F238E27FC236}">
                <a16:creationId xmlns:a16="http://schemas.microsoft.com/office/drawing/2014/main" id="{007C5DFF-B10F-56C8-7673-635F840E5782}"/>
              </a:ext>
            </a:extLst>
          </p:cNvPr>
          <p:cNvSpPr>
            <a:spLocks noChangeAspect="1"/>
          </p:cNvSpPr>
          <p:nvPr/>
        </p:nvSpPr>
        <p:spPr bwMode="auto">
          <a:xfrm>
            <a:off x="1301026" y="2669933"/>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3" name="Oval 12">
            <a:extLst>
              <a:ext uri="{FF2B5EF4-FFF2-40B4-BE49-F238E27FC236}">
                <a16:creationId xmlns:a16="http://schemas.microsoft.com/office/drawing/2014/main" id="{0154B5F2-2691-7B27-D5AD-B8772E0BBD2F}"/>
              </a:ext>
            </a:extLst>
          </p:cNvPr>
          <p:cNvSpPr>
            <a:spLocks noChangeAspect="1"/>
          </p:cNvSpPr>
          <p:nvPr/>
        </p:nvSpPr>
        <p:spPr bwMode="auto">
          <a:xfrm>
            <a:off x="1307377" y="4730536"/>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4" name="Oval 13">
            <a:extLst>
              <a:ext uri="{FF2B5EF4-FFF2-40B4-BE49-F238E27FC236}">
                <a16:creationId xmlns:a16="http://schemas.microsoft.com/office/drawing/2014/main" id="{125F2CD0-4881-9E80-3DC3-2DFE477B1D49}"/>
              </a:ext>
            </a:extLst>
          </p:cNvPr>
          <p:cNvSpPr>
            <a:spLocks noChangeAspect="1"/>
          </p:cNvSpPr>
          <p:nvPr/>
        </p:nvSpPr>
        <p:spPr bwMode="auto">
          <a:xfrm>
            <a:off x="5605661" y="2694104"/>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5" name="Oval 14">
            <a:extLst>
              <a:ext uri="{FF2B5EF4-FFF2-40B4-BE49-F238E27FC236}">
                <a16:creationId xmlns:a16="http://schemas.microsoft.com/office/drawing/2014/main" id="{DB61E86D-7E2C-467F-187D-5C510F5702AC}"/>
              </a:ext>
            </a:extLst>
          </p:cNvPr>
          <p:cNvSpPr>
            <a:spLocks noChangeAspect="1"/>
          </p:cNvSpPr>
          <p:nvPr/>
        </p:nvSpPr>
        <p:spPr bwMode="auto">
          <a:xfrm>
            <a:off x="5605661" y="4724761"/>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cxnSp>
        <p:nvCxnSpPr>
          <p:cNvPr id="17" name="Straight Arrow Connector 16">
            <a:extLst>
              <a:ext uri="{FF2B5EF4-FFF2-40B4-BE49-F238E27FC236}">
                <a16:creationId xmlns:a16="http://schemas.microsoft.com/office/drawing/2014/main" id="{01BDF33F-E122-BA4E-CA11-14929A0EA997}"/>
              </a:ext>
            </a:extLst>
          </p:cNvPr>
          <p:cNvCxnSpPr>
            <a:stCxn id="12" idx="6"/>
            <a:endCxn id="14" idx="2"/>
          </p:cNvCxnSpPr>
          <p:nvPr/>
        </p:nvCxnSpPr>
        <p:spPr bwMode="auto">
          <a:xfrm>
            <a:off x="2215426" y="3127133"/>
            <a:ext cx="3390235" cy="24171"/>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18" name="Straight Arrow Connector 17">
            <a:extLst>
              <a:ext uri="{FF2B5EF4-FFF2-40B4-BE49-F238E27FC236}">
                <a16:creationId xmlns:a16="http://schemas.microsoft.com/office/drawing/2014/main" id="{8D73698B-DDCB-DBEB-4407-34B079AD8E2A}"/>
              </a:ext>
            </a:extLst>
          </p:cNvPr>
          <p:cNvCxnSpPr>
            <a:cxnSpLocks/>
            <a:stCxn id="12" idx="6"/>
            <a:endCxn id="15" idx="1"/>
          </p:cNvCxnSpPr>
          <p:nvPr/>
        </p:nvCxnSpPr>
        <p:spPr bwMode="auto">
          <a:xfrm>
            <a:off x="2215426" y="3127133"/>
            <a:ext cx="3524146" cy="1731539"/>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22" name="Straight Arrow Connector 21">
            <a:extLst>
              <a:ext uri="{FF2B5EF4-FFF2-40B4-BE49-F238E27FC236}">
                <a16:creationId xmlns:a16="http://schemas.microsoft.com/office/drawing/2014/main" id="{6A00AC4B-9B31-F288-8FA3-CE8716573523}"/>
              </a:ext>
            </a:extLst>
          </p:cNvPr>
          <p:cNvCxnSpPr>
            <a:cxnSpLocks/>
            <a:stCxn id="13" idx="6"/>
            <a:endCxn id="15" idx="2"/>
          </p:cNvCxnSpPr>
          <p:nvPr/>
        </p:nvCxnSpPr>
        <p:spPr bwMode="auto">
          <a:xfrm flipV="1">
            <a:off x="2221777" y="5181961"/>
            <a:ext cx="3383884" cy="5775"/>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25" name="Straight Arrow Connector 24">
            <a:extLst>
              <a:ext uri="{FF2B5EF4-FFF2-40B4-BE49-F238E27FC236}">
                <a16:creationId xmlns:a16="http://schemas.microsoft.com/office/drawing/2014/main" id="{33C9D445-C0B4-8F90-4761-A7D3D8C1C33A}"/>
              </a:ext>
            </a:extLst>
          </p:cNvPr>
          <p:cNvCxnSpPr>
            <a:cxnSpLocks/>
            <a:stCxn id="13" idx="6"/>
            <a:endCxn id="14" idx="3"/>
          </p:cNvCxnSpPr>
          <p:nvPr/>
        </p:nvCxnSpPr>
        <p:spPr bwMode="auto">
          <a:xfrm flipV="1">
            <a:off x="2221777" y="3474593"/>
            <a:ext cx="3517795" cy="1713143"/>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sp>
        <p:nvSpPr>
          <p:cNvPr id="5" name="Oval 4">
            <a:extLst>
              <a:ext uri="{FF2B5EF4-FFF2-40B4-BE49-F238E27FC236}">
                <a16:creationId xmlns:a16="http://schemas.microsoft.com/office/drawing/2014/main" id="{CAD5A0A2-CA71-4E70-3525-197D2E61E844}"/>
              </a:ext>
            </a:extLst>
          </p:cNvPr>
          <p:cNvSpPr>
            <a:spLocks noChangeAspect="1"/>
          </p:cNvSpPr>
          <p:nvPr/>
        </p:nvSpPr>
        <p:spPr bwMode="auto">
          <a:xfrm>
            <a:off x="1311970" y="2679841"/>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Math</a:t>
            </a:r>
          </a:p>
        </p:txBody>
      </p:sp>
      <p:sp>
        <p:nvSpPr>
          <p:cNvPr id="28" name="Oval 27">
            <a:extLst>
              <a:ext uri="{FF2B5EF4-FFF2-40B4-BE49-F238E27FC236}">
                <a16:creationId xmlns:a16="http://schemas.microsoft.com/office/drawing/2014/main" id="{2442D6FD-2BEE-DA8A-B488-491B25708336}"/>
              </a:ext>
            </a:extLst>
          </p:cNvPr>
          <p:cNvSpPr>
            <a:spLocks noChangeAspect="1"/>
          </p:cNvSpPr>
          <p:nvPr/>
        </p:nvSpPr>
        <p:spPr bwMode="auto">
          <a:xfrm>
            <a:off x="1318321" y="4720628"/>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Math</a:t>
            </a:r>
          </a:p>
        </p:txBody>
      </p:sp>
      <p:sp>
        <p:nvSpPr>
          <p:cNvPr id="29" name="Oval 28">
            <a:extLst>
              <a:ext uri="{FF2B5EF4-FFF2-40B4-BE49-F238E27FC236}">
                <a16:creationId xmlns:a16="http://schemas.microsoft.com/office/drawing/2014/main" id="{9330B816-0CC3-7E35-58DF-B1CC8A511DD7}"/>
              </a:ext>
            </a:extLst>
          </p:cNvPr>
          <p:cNvSpPr>
            <a:spLocks noChangeAspect="1"/>
          </p:cNvSpPr>
          <p:nvPr/>
        </p:nvSpPr>
        <p:spPr bwMode="auto">
          <a:xfrm>
            <a:off x="5609138" y="2682207"/>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Math</a:t>
            </a:r>
          </a:p>
        </p:txBody>
      </p:sp>
      <p:sp>
        <p:nvSpPr>
          <p:cNvPr id="30" name="Oval 29">
            <a:extLst>
              <a:ext uri="{FF2B5EF4-FFF2-40B4-BE49-F238E27FC236}">
                <a16:creationId xmlns:a16="http://schemas.microsoft.com/office/drawing/2014/main" id="{6046DB64-F388-5659-C159-2B728A506394}"/>
              </a:ext>
            </a:extLst>
          </p:cNvPr>
          <p:cNvSpPr>
            <a:spLocks noChangeAspect="1"/>
          </p:cNvSpPr>
          <p:nvPr/>
        </p:nvSpPr>
        <p:spPr bwMode="auto">
          <a:xfrm>
            <a:off x="5605661" y="4716970"/>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Math</a:t>
            </a:r>
          </a:p>
        </p:txBody>
      </p:sp>
      <p:sp>
        <p:nvSpPr>
          <p:cNvPr id="31" name="TextBox 30">
            <a:extLst>
              <a:ext uri="{FF2B5EF4-FFF2-40B4-BE49-F238E27FC236}">
                <a16:creationId xmlns:a16="http://schemas.microsoft.com/office/drawing/2014/main" id="{93E860E7-2FEE-CDDD-2998-347DA644DBE9}"/>
              </a:ext>
            </a:extLst>
          </p:cNvPr>
          <p:cNvSpPr txBox="1"/>
          <p:nvPr/>
        </p:nvSpPr>
        <p:spPr>
          <a:xfrm>
            <a:off x="7945357" y="3012894"/>
            <a:ext cx="3962911" cy="2246769"/>
          </a:xfrm>
          <a:prstGeom prst="rect">
            <a:avLst/>
          </a:prstGeom>
          <a:noFill/>
        </p:spPr>
        <p:txBody>
          <a:bodyPr wrap="square" rtlCol="0">
            <a:spAutoFit/>
          </a:bodyPr>
          <a:lstStyle/>
          <a:p>
            <a:r>
              <a:rPr lang="en-US" sz="2800"/>
              <a:t>Learning allocates credit and blame to the parameters of the equations doing the math</a:t>
            </a:r>
          </a:p>
        </p:txBody>
      </p:sp>
    </p:spTree>
    <p:extLst>
      <p:ext uri="{BB962C8B-B14F-4D97-AF65-F5344CB8AC3E}">
        <p14:creationId xmlns:p14="http://schemas.microsoft.com/office/powerpoint/2010/main" val="415755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style.rotation</p:attrName>
                                        </p:attrNameLst>
                                      </p:cBhvr>
                                      <p:tavLst>
                                        <p:tav tm="0">
                                          <p:val>
                                            <p:fltVal val="90"/>
                                          </p:val>
                                        </p:tav>
                                        <p:tav tm="100000">
                                          <p:val>
                                            <p:fltVal val="0"/>
                                          </p:val>
                                        </p:tav>
                                      </p:tavLst>
                                    </p:anim>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par>
                          <p:cTn id="49" fill="hold">
                            <p:stCondLst>
                              <p:cond delay="2000"/>
                            </p:stCondLst>
                            <p:childTnLst>
                              <p:par>
                                <p:cTn id="50" presetID="22" presetClass="entr" presetSubtype="8"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500"/>
                                        <p:tgtEl>
                                          <p:spTgt spid="17"/>
                                        </p:tgtEl>
                                      </p:cBhvr>
                                    </p:animEffect>
                                  </p:childTnLst>
                                </p:cTn>
                              </p:par>
                              <p:par>
                                <p:cTn id="53" presetID="22" presetClass="entr" presetSubtype="8"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par>
                                <p:cTn id="56" presetID="22" presetClass="entr" presetSubtype="8"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wipe(left)">
                                      <p:cBhvr>
                                        <p:cTn id="58" dur="500"/>
                                        <p:tgtEl>
                                          <p:spTgt spid="25"/>
                                        </p:tgtEl>
                                      </p:cBhvr>
                                    </p:animEffect>
                                  </p:childTnLst>
                                </p:cTn>
                              </p:par>
                              <p:par>
                                <p:cTn id="59" presetID="22" presetClass="entr" presetSubtype="8"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left)">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5"/>
                                        </p:tgtEl>
                                        <p:attrNameLst>
                                          <p:attrName>style.visibility</p:attrName>
                                        </p:attrNameLst>
                                      </p:cBhvr>
                                      <p:to>
                                        <p:strVal val="visible"/>
                                      </p:to>
                                    </p:set>
                                    <p:anim calcmode="lin" valueType="num">
                                      <p:cBhvr>
                                        <p:cTn id="66" dur="500" fill="hold"/>
                                        <p:tgtEl>
                                          <p:spTgt spid="5"/>
                                        </p:tgtEl>
                                        <p:attrNameLst>
                                          <p:attrName>ppt_w</p:attrName>
                                        </p:attrNameLst>
                                      </p:cBhvr>
                                      <p:tavLst>
                                        <p:tav tm="0">
                                          <p:val>
                                            <p:fltVal val="0"/>
                                          </p:val>
                                        </p:tav>
                                        <p:tav tm="100000">
                                          <p:val>
                                            <p:strVal val="#ppt_w"/>
                                          </p:val>
                                        </p:tav>
                                      </p:tavLst>
                                    </p:anim>
                                    <p:anim calcmode="lin" valueType="num">
                                      <p:cBhvr>
                                        <p:cTn id="67" dur="500" fill="hold"/>
                                        <p:tgtEl>
                                          <p:spTgt spid="5"/>
                                        </p:tgtEl>
                                        <p:attrNameLst>
                                          <p:attrName>ppt_h</p:attrName>
                                        </p:attrNameLst>
                                      </p:cBhvr>
                                      <p:tavLst>
                                        <p:tav tm="0">
                                          <p:val>
                                            <p:fltVal val="0"/>
                                          </p:val>
                                        </p:tav>
                                        <p:tav tm="100000">
                                          <p:val>
                                            <p:strVal val="#ppt_h"/>
                                          </p:val>
                                        </p:tav>
                                      </p:tavLst>
                                    </p:anim>
                                    <p:animEffect transition="in" filter="fade">
                                      <p:cBhvr>
                                        <p:cTn id="68" dur="500"/>
                                        <p:tgtEl>
                                          <p:spTgt spid="5"/>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p:cTn id="71" dur="500" fill="hold"/>
                                        <p:tgtEl>
                                          <p:spTgt spid="28"/>
                                        </p:tgtEl>
                                        <p:attrNameLst>
                                          <p:attrName>ppt_w</p:attrName>
                                        </p:attrNameLst>
                                      </p:cBhvr>
                                      <p:tavLst>
                                        <p:tav tm="0">
                                          <p:val>
                                            <p:fltVal val="0"/>
                                          </p:val>
                                        </p:tav>
                                        <p:tav tm="100000">
                                          <p:val>
                                            <p:strVal val="#ppt_w"/>
                                          </p:val>
                                        </p:tav>
                                      </p:tavLst>
                                    </p:anim>
                                    <p:anim calcmode="lin" valueType="num">
                                      <p:cBhvr>
                                        <p:cTn id="72" dur="500" fill="hold"/>
                                        <p:tgtEl>
                                          <p:spTgt spid="28"/>
                                        </p:tgtEl>
                                        <p:attrNameLst>
                                          <p:attrName>ppt_h</p:attrName>
                                        </p:attrNameLst>
                                      </p:cBhvr>
                                      <p:tavLst>
                                        <p:tav tm="0">
                                          <p:val>
                                            <p:fltVal val="0"/>
                                          </p:val>
                                        </p:tav>
                                        <p:tav tm="100000">
                                          <p:val>
                                            <p:strVal val="#ppt_h"/>
                                          </p:val>
                                        </p:tav>
                                      </p:tavLst>
                                    </p:anim>
                                    <p:animEffect transition="in" filter="fade">
                                      <p:cBhvr>
                                        <p:cTn id="73" dur="500"/>
                                        <p:tgtEl>
                                          <p:spTgt spid="28"/>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p:cTn id="76" dur="500" fill="hold"/>
                                        <p:tgtEl>
                                          <p:spTgt spid="29"/>
                                        </p:tgtEl>
                                        <p:attrNameLst>
                                          <p:attrName>ppt_w</p:attrName>
                                        </p:attrNameLst>
                                      </p:cBhvr>
                                      <p:tavLst>
                                        <p:tav tm="0">
                                          <p:val>
                                            <p:fltVal val="0"/>
                                          </p:val>
                                        </p:tav>
                                        <p:tav tm="100000">
                                          <p:val>
                                            <p:strVal val="#ppt_w"/>
                                          </p:val>
                                        </p:tav>
                                      </p:tavLst>
                                    </p:anim>
                                    <p:anim calcmode="lin" valueType="num">
                                      <p:cBhvr>
                                        <p:cTn id="77" dur="500" fill="hold"/>
                                        <p:tgtEl>
                                          <p:spTgt spid="29"/>
                                        </p:tgtEl>
                                        <p:attrNameLst>
                                          <p:attrName>ppt_h</p:attrName>
                                        </p:attrNameLst>
                                      </p:cBhvr>
                                      <p:tavLst>
                                        <p:tav tm="0">
                                          <p:val>
                                            <p:fltVal val="0"/>
                                          </p:val>
                                        </p:tav>
                                        <p:tav tm="100000">
                                          <p:val>
                                            <p:strVal val="#ppt_h"/>
                                          </p:val>
                                        </p:tav>
                                      </p:tavLst>
                                    </p:anim>
                                    <p:animEffect transition="in" filter="fade">
                                      <p:cBhvr>
                                        <p:cTn id="78" dur="500"/>
                                        <p:tgtEl>
                                          <p:spTgt spid="29"/>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anim calcmode="lin" valueType="num">
                                      <p:cBhvr>
                                        <p:cTn id="81" dur="500" fill="hold"/>
                                        <p:tgtEl>
                                          <p:spTgt spid="30"/>
                                        </p:tgtEl>
                                        <p:attrNameLst>
                                          <p:attrName>ppt_w</p:attrName>
                                        </p:attrNameLst>
                                      </p:cBhvr>
                                      <p:tavLst>
                                        <p:tav tm="0">
                                          <p:val>
                                            <p:fltVal val="0"/>
                                          </p:val>
                                        </p:tav>
                                        <p:tav tm="100000">
                                          <p:val>
                                            <p:strVal val="#ppt_w"/>
                                          </p:val>
                                        </p:tav>
                                      </p:tavLst>
                                    </p:anim>
                                    <p:anim calcmode="lin" valueType="num">
                                      <p:cBhvr>
                                        <p:cTn id="82" dur="500" fill="hold"/>
                                        <p:tgtEl>
                                          <p:spTgt spid="30"/>
                                        </p:tgtEl>
                                        <p:attrNameLst>
                                          <p:attrName>ppt_h</p:attrName>
                                        </p:attrNameLst>
                                      </p:cBhvr>
                                      <p:tavLst>
                                        <p:tav tm="0">
                                          <p:val>
                                            <p:fltVal val="0"/>
                                          </p:val>
                                        </p:tav>
                                        <p:tav tm="100000">
                                          <p:val>
                                            <p:strVal val="#ppt_h"/>
                                          </p:val>
                                        </p:tav>
                                      </p:tavLst>
                                    </p:anim>
                                    <p:animEffect transition="in" filter="fade">
                                      <p:cBhvr>
                                        <p:cTn id="83" dur="500"/>
                                        <p:tgtEl>
                                          <p:spTgt spid="30"/>
                                        </p:tgtEl>
                                      </p:cBhvr>
                                    </p:animEffect>
                                  </p:childTnLst>
                                </p:cTn>
                              </p:par>
                            </p:childTnLst>
                          </p:cTn>
                        </p:par>
                        <p:par>
                          <p:cTn id="84" fill="hold">
                            <p:stCondLst>
                              <p:cond delay="500"/>
                            </p:stCondLst>
                            <p:childTnLst>
                              <p:par>
                                <p:cTn id="85" presetID="10" presetClass="exit" presetSubtype="0" fill="hold" nodeType="afterEffect">
                                  <p:stCondLst>
                                    <p:cond delay="0"/>
                                  </p:stCondLst>
                                  <p:childTnLst>
                                    <p:animEffect transition="out" filter="fade">
                                      <p:cBhvr>
                                        <p:cTn id="86" dur="500"/>
                                        <p:tgtEl>
                                          <p:spTgt spid="6"/>
                                        </p:tgtEl>
                                      </p:cBhvr>
                                    </p:animEffect>
                                    <p:set>
                                      <p:cBhvr>
                                        <p:cTn id="87" dur="1" fill="hold">
                                          <p:stCondLst>
                                            <p:cond delay="499"/>
                                          </p:stCondLst>
                                        </p:cTn>
                                        <p:tgtEl>
                                          <p:spTgt spid="6"/>
                                        </p:tgtEl>
                                        <p:attrNameLst>
                                          <p:attrName>style.visibility</p:attrName>
                                        </p:attrNameLst>
                                      </p:cBhvr>
                                      <p:to>
                                        <p:strVal val="hidden"/>
                                      </p:to>
                                    </p:set>
                                  </p:childTnLst>
                                </p:cTn>
                              </p:par>
                            </p:childTnLst>
                          </p:cTn>
                        </p:par>
                        <p:par>
                          <p:cTn id="88" fill="hold">
                            <p:stCondLst>
                              <p:cond delay="1000"/>
                            </p:stCondLst>
                            <p:childTnLst>
                              <p:par>
                                <p:cTn id="89" presetID="22" presetClass="entr" presetSubtype="8" fill="hold" grpId="0" nodeType="after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wipe(left)">
                                      <p:cBhvr>
                                        <p:cTn id="9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8" grpId="0" animBg="1"/>
      <p:bldP spid="9" grpId="0" animBg="1"/>
      <p:bldP spid="10" grpId="0" animBg="1"/>
      <p:bldP spid="11" grpId="0" animBg="1"/>
      <p:bldP spid="12" grpId="0" animBg="1"/>
      <p:bldP spid="13" grpId="0" animBg="1"/>
      <p:bldP spid="14" grpId="0" animBg="1"/>
      <p:bldP spid="15" grpId="0" animBg="1"/>
      <p:bldP spid="5" grpId="0" animBg="1"/>
      <p:bldP spid="28" grpId="0" animBg="1"/>
      <p:bldP spid="29" grpId="0" animBg="1"/>
      <p:bldP spid="30" grpId="0" animBg="1"/>
      <p:bldP spid="3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ABBC6C1-BCA4-95A5-15DC-AA2D7A2633C1}"/>
              </a:ext>
            </a:extLst>
          </p:cNvPr>
          <p:cNvSpPr/>
          <p:nvPr/>
        </p:nvSpPr>
        <p:spPr bwMode="auto">
          <a:xfrm>
            <a:off x="5259335" y="2034770"/>
            <a:ext cx="5240923" cy="4185374"/>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8" name="Oval 17">
            <a:extLst>
              <a:ext uri="{FF2B5EF4-FFF2-40B4-BE49-F238E27FC236}">
                <a16:creationId xmlns:a16="http://schemas.microsoft.com/office/drawing/2014/main" id="{98332ADB-A9CD-5E5D-56EC-A3829934EBC9}"/>
              </a:ext>
            </a:extLst>
          </p:cNvPr>
          <p:cNvSpPr>
            <a:spLocks noChangeAspect="1"/>
          </p:cNvSpPr>
          <p:nvPr/>
        </p:nvSpPr>
        <p:spPr bwMode="auto">
          <a:xfrm>
            <a:off x="5270279" y="2671019"/>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Math</a:t>
            </a:r>
          </a:p>
        </p:txBody>
      </p:sp>
      <p:sp>
        <p:nvSpPr>
          <p:cNvPr id="19" name="Oval 18">
            <a:extLst>
              <a:ext uri="{FF2B5EF4-FFF2-40B4-BE49-F238E27FC236}">
                <a16:creationId xmlns:a16="http://schemas.microsoft.com/office/drawing/2014/main" id="{4943CF55-AC14-EF71-C82D-920B06469218}"/>
              </a:ext>
            </a:extLst>
          </p:cNvPr>
          <p:cNvSpPr>
            <a:spLocks noChangeAspect="1"/>
          </p:cNvSpPr>
          <p:nvPr/>
        </p:nvSpPr>
        <p:spPr bwMode="auto">
          <a:xfrm>
            <a:off x="5276630" y="4711806"/>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Math</a:t>
            </a:r>
          </a:p>
        </p:txBody>
      </p:sp>
      <p:sp>
        <p:nvSpPr>
          <p:cNvPr id="21" name="Oval 20">
            <a:extLst>
              <a:ext uri="{FF2B5EF4-FFF2-40B4-BE49-F238E27FC236}">
                <a16:creationId xmlns:a16="http://schemas.microsoft.com/office/drawing/2014/main" id="{14362AC8-346D-90DD-0D1C-37DE414F9767}"/>
              </a:ext>
            </a:extLst>
          </p:cNvPr>
          <p:cNvSpPr>
            <a:spLocks noChangeAspect="1"/>
          </p:cNvSpPr>
          <p:nvPr/>
        </p:nvSpPr>
        <p:spPr bwMode="auto">
          <a:xfrm>
            <a:off x="9563970" y="4708148"/>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Math</a:t>
            </a:r>
          </a:p>
        </p:txBody>
      </p:sp>
      <p:sp>
        <p:nvSpPr>
          <p:cNvPr id="20" name="Oval 19">
            <a:extLst>
              <a:ext uri="{FF2B5EF4-FFF2-40B4-BE49-F238E27FC236}">
                <a16:creationId xmlns:a16="http://schemas.microsoft.com/office/drawing/2014/main" id="{AD546510-BE52-57D2-F302-7DC094A24C7C}"/>
              </a:ext>
            </a:extLst>
          </p:cNvPr>
          <p:cNvSpPr>
            <a:spLocks noChangeAspect="1"/>
          </p:cNvSpPr>
          <p:nvPr/>
        </p:nvSpPr>
        <p:spPr bwMode="auto">
          <a:xfrm>
            <a:off x="9567447" y="2673385"/>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Math</a:t>
            </a:r>
          </a:p>
        </p:txBody>
      </p:sp>
      <p:sp>
        <p:nvSpPr>
          <p:cNvPr id="3" name="Content Placeholder 2">
            <a:extLst>
              <a:ext uri="{FF2B5EF4-FFF2-40B4-BE49-F238E27FC236}">
                <a16:creationId xmlns:a16="http://schemas.microsoft.com/office/drawing/2014/main" id="{51730582-51A7-66BE-5E7A-85FCA487F282}"/>
              </a:ext>
            </a:extLst>
          </p:cNvPr>
          <p:cNvSpPr>
            <a:spLocks noGrp="1"/>
          </p:cNvSpPr>
          <p:nvPr>
            <p:ph sz="quarter" idx="11"/>
          </p:nvPr>
        </p:nvSpPr>
        <p:spPr/>
        <p:txBody>
          <a:bodyPr/>
          <a:lstStyle/>
          <a:p>
            <a:r>
              <a:rPr lang="en-US"/>
              <a:t>What is deep learning, and how did it change things?</a:t>
            </a:r>
          </a:p>
          <a:p>
            <a:r>
              <a:rPr lang="en-US"/>
              <a:t>More nodes and layers in the network</a:t>
            </a:r>
          </a:p>
          <a:p>
            <a:pPr lvl="1"/>
            <a:endParaRPr lang="en-US"/>
          </a:p>
          <a:p>
            <a:pPr lvl="1"/>
            <a:endParaRPr lang="en-US"/>
          </a:p>
          <a:p>
            <a:pPr marL="609585" lvl="1" indent="0">
              <a:buNone/>
            </a:pPr>
            <a:endParaRPr lang="en-US"/>
          </a:p>
          <a:p>
            <a:r>
              <a:rPr lang="en-US"/>
              <a:t>Also better algorithms for </a:t>
            </a:r>
            <a:br>
              <a:rPr lang="en-US"/>
            </a:br>
            <a:r>
              <a:rPr lang="en-US"/>
              <a:t>allocation of credit/blame, </a:t>
            </a:r>
            <a:br>
              <a:rPr lang="en-US"/>
            </a:br>
            <a:r>
              <a:rPr lang="en-US"/>
              <a:t>especially BETWEEN layers</a:t>
            </a:r>
          </a:p>
          <a:p>
            <a:endParaRPr lang="en-US"/>
          </a:p>
        </p:txBody>
      </p:sp>
      <p:sp>
        <p:nvSpPr>
          <p:cNvPr id="2" name="Title 1">
            <a:extLst>
              <a:ext uri="{FF2B5EF4-FFF2-40B4-BE49-F238E27FC236}">
                <a16:creationId xmlns:a16="http://schemas.microsoft.com/office/drawing/2014/main" id="{DE83C68E-2E92-93C1-7A73-CE437755201B}"/>
              </a:ext>
            </a:extLst>
          </p:cNvPr>
          <p:cNvSpPr>
            <a:spLocks noGrp="1"/>
          </p:cNvSpPr>
          <p:nvPr>
            <p:ph type="title"/>
          </p:nvPr>
        </p:nvSpPr>
        <p:spPr/>
        <p:txBody>
          <a:bodyPr/>
          <a:lstStyle/>
          <a:p>
            <a:r>
              <a:rPr lang="en-US"/>
              <a:t>Deep Learning</a:t>
            </a:r>
          </a:p>
        </p:txBody>
      </p:sp>
      <p:sp>
        <p:nvSpPr>
          <p:cNvPr id="4" name="Slide Number Placeholder 3">
            <a:extLst>
              <a:ext uri="{FF2B5EF4-FFF2-40B4-BE49-F238E27FC236}">
                <a16:creationId xmlns:a16="http://schemas.microsoft.com/office/drawing/2014/main" id="{6D4CB915-7C0E-0168-5737-32EF7C609A9E}"/>
              </a:ext>
            </a:extLst>
          </p:cNvPr>
          <p:cNvSpPr>
            <a:spLocks noGrp="1"/>
          </p:cNvSpPr>
          <p:nvPr>
            <p:ph type="sldNum" sz="quarter" idx="10"/>
          </p:nvPr>
        </p:nvSpPr>
        <p:spPr/>
        <p:txBody>
          <a:bodyPr/>
          <a:lstStyle/>
          <a:p>
            <a:pPr>
              <a:defRPr/>
            </a:pPr>
            <a:fld id="{D68E8870-17DE-45C4-A8DD-7644B2422933}" type="slidenum">
              <a:rPr lang="en-US" smtClean="0"/>
              <a:pPr>
                <a:defRPr/>
              </a:pPr>
              <a:t>52</a:t>
            </a:fld>
            <a:endParaRPr lang="en-US"/>
          </a:p>
        </p:txBody>
      </p:sp>
      <p:sp>
        <p:nvSpPr>
          <p:cNvPr id="6" name="Arrow: Right 5">
            <a:extLst>
              <a:ext uri="{FF2B5EF4-FFF2-40B4-BE49-F238E27FC236}">
                <a16:creationId xmlns:a16="http://schemas.microsoft.com/office/drawing/2014/main" id="{E1DF0F2E-0A7F-1475-04B0-0A554B5DE22F}"/>
              </a:ext>
            </a:extLst>
          </p:cNvPr>
          <p:cNvSpPr/>
          <p:nvPr/>
        </p:nvSpPr>
        <p:spPr bwMode="auto">
          <a:xfrm>
            <a:off x="4105595" y="2685282"/>
            <a:ext cx="1153740" cy="914400"/>
          </a:xfrm>
          <a:prstGeom prst="rightArrow">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X</a:t>
            </a:r>
          </a:p>
        </p:txBody>
      </p:sp>
      <p:sp>
        <p:nvSpPr>
          <p:cNvPr id="7" name="Arrow: Right 6">
            <a:extLst>
              <a:ext uri="{FF2B5EF4-FFF2-40B4-BE49-F238E27FC236}">
                <a16:creationId xmlns:a16="http://schemas.microsoft.com/office/drawing/2014/main" id="{CDAC8B6E-D4E2-676E-DA78-A76B7E5B87F3}"/>
              </a:ext>
            </a:extLst>
          </p:cNvPr>
          <p:cNvSpPr/>
          <p:nvPr/>
        </p:nvSpPr>
        <p:spPr bwMode="auto">
          <a:xfrm>
            <a:off x="4105595" y="4721715"/>
            <a:ext cx="1153740" cy="914400"/>
          </a:xfrm>
          <a:prstGeom prst="rightArrow">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Y</a:t>
            </a:r>
          </a:p>
        </p:txBody>
      </p:sp>
      <p:sp>
        <p:nvSpPr>
          <p:cNvPr id="8" name="Arrow: Right 7">
            <a:extLst>
              <a:ext uri="{FF2B5EF4-FFF2-40B4-BE49-F238E27FC236}">
                <a16:creationId xmlns:a16="http://schemas.microsoft.com/office/drawing/2014/main" id="{056FCD7E-1D16-F1C5-3107-DDA5F7387AFA}"/>
              </a:ext>
            </a:extLst>
          </p:cNvPr>
          <p:cNvSpPr/>
          <p:nvPr/>
        </p:nvSpPr>
        <p:spPr bwMode="auto">
          <a:xfrm>
            <a:off x="10500258" y="2685282"/>
            <a:ext cx="1153740" cy="914400"/>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a:t>
            </a:r>
          </a:p>
        </p:txBody>
      </p:sp>
      <p:sp>
        <p:nvSpPr>
          <p:cNvPr id="9" name="Arrow: Right 8">
            <a:extLst>
              <a:ext uri="{FF2B5EF4-FFF2-40B4-BE49-F238E27FC236}">
                <a16:creationId xmlns:a16="http://schemas.microsoft.com/office/drawing/2014/main" id="{02246688-E8A0-2865-C033-DBE37E7854D4}"/>
              </a:ext>
            </a:extLst>
          </p:cNvPr>
          <p:cNvSpPr/>
          <p:nvPr/>
        </p:nvSpPr>
        <p:spPr bwMode="auto">
          <a:xfrm>
            <a:off x="10506609" y="4715939"/>
            <a:ext cx="1153740" cy="914400"/>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a:t>
            </a:r>
          </a:p>
        </p:txBody>
      </p:sp>
      <p:cxnSp>
        <p:nvCxnSpPr>
          <p:cNvPr id="14" name="Straight Arrow Connector 13">
            <a:extLst>
              <a:ext uri="{FF2B5EF4-FFF2-40B4-BE49-F238E27FC236}">
                <a16:creationId xmlns:a16="http://schemas.microsoft.com/office/drawing/2014/main" id="{E0BD9309-0792-BE16-FE5E-5F6E936E0624}"/>
              </a:ext>
            </a:extLst>
          </p:cNvPr>
          <p:cNvCxnSpPr>
            <a:cxnSpLocks/>
          </p:cNvCxnSpPr>
          <p:nvPr/>
        </p:nvCxnSpPr>
        <p:spPr bwMode="auto">
          <a:xfrm>
            <a:off x="6173735" y="3118311"/>
            <a:ext cx="3390235" cy="24171"/>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15" name="Straight Arrow Connector 14">
            <a:extLst>
              <a:ext uri="{FF2B5EF4-FFF2-40B4-BE49-F238E27FC236}">
                <a16:creationId xmlns:a16="http://schemas.microsoft.com/office/drawing/2014/main" id="{67340321-F0B7-4647-F0E1-832B56A92FA4}"/>
              </a:ext>
            </a:extLst>
          </p:cNvPr>
          <p:cNvCxnSpPr>
            <a:cxnSpLocks/>
          </p:cNvCxnSpPr>
          <p:nvPr/>
        </p:nvCxnSpPr>
        <p:spPr bwMode="auto">
          <a:xfrm>
            <a:off x="6173735" y="3118311"/>
            <a:ext cx="3524146" cy="1731539"/>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16" name="Straight Arrow Connector 15">
            <a:extLst>
              <a:ext uri="{FF2B5EF4-FFF2-40B4-BE49-F238E27FC236}">
                <a16:creationId xmlns:a16="http://schemas.microsoft.com/office/drawing/2014/main" id="{05B3E56F-D4F1-1F08-F6BA-ADF4956AC5F5}"/>
              </a:ext>
            </a:extLst>
          </p:cNvPr>
          <p:cNvCxnSpPr>
            <a:cxnSpLocks/>
          </p:cNvCxnSpPr>
          <p:nvPr/>
        </p:nvCxnSpPr>
        <p:spPr bwMode="auto">
          <a:xfrm flipV="1">
            <a:off x="6180086" y="5173139"/>
            <a:ext cx="3383884" cy="5775"/>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17" name="Straight Arrow Connector 16">
            <a:extLst>
              <a:ext uri="{FF2B5EF4-FFF2-40B4-BE49-F238E27FC236}">
                <a16:creationId xmlns:a16="http://schemas.microsoft.com/office/drawing/2014/main" id="{AE3175FD-3273-F008-8D22-2CDF2751FF04}"/>
              </a:ext>
            </a:extLst>
          </p:cNvPr>
          <p:cNvCxnSpPr>
            <a:cxnSpLocks/>
          </p:cNvCxnSpPr>
          <p:nvPr/>
        </p:nvCxnSpPr>
        <p:spPr bwMode="auto">
          <a:xfrm flipV="1">
            <a:off x="6180086" y="3465771"/>
            <a:ext cx="3517795" cy="1713143"/>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sp>
        <p:nvSpPr>
          <p:cNvPr id="22" name="Oval 21">
            <a:extLst>
              <a:ext uri="{FF2B5EF4-FFF2-40B4-BE49-F238E27FC236}">
                <a16:creationId xmlns:a16="http://schemas.microsoft.com/office/drawing/2014/main" id="{64337B38-CBF2-3ED5-FA68-472496EACF8C}"/>
              </a:ext>
            </a:extLst>
          </p:cNvPr>
          <p:cNvSpPr>
            <a:spLocks noChangeAspect="1"/>
          </p:cNvSpPr>
          <p:nvPr/>
        </p:nvSpPr>
        <p:spPr bwMode="auto">
          <a:xfrm>
            <a:off x="6671623" y="2119341"/>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Math</a:t>
            </a:r>
          </a:p>
        </p:txBody>
      </p:sp>
      <p:sp>
        <p:nvSpPr>
          <p:cNvPr id="25" name="Oval 24">
            <a:extLst>
              <a:ext uri="{FF2B5EF4-FFF2-40B4-BE49-F238E27FC236}">
                <a16:creationId xmlns:a16="http://schemas.microsoft.com/office/drawing/2014/main" id="{7C101842-1A67-8FBA-A31A-68EADC0FFFCA}"/>
              </a:ext>
            </a:extLst>
          </p:cNvPr>
          <p:cNvSpPr>
            <a:spLocks noChangeAspect="1"/>
          </p:cNvSpPr>
          <p:nvPr/>
        </p:nvSpPr>
        <p:spPr bwMode="auto">
          <a:xfrm>
            <a:off x="6671112" y="5242329"/>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Math</a:t>
            </a:r>
          </a:p>
        </p:txBody>
      </p:sp>
      <p:sp>
        <p:nvSpPr>
          <p:cNvPr id="26" name="Oval 25">
            <a:extLst>
              <a:ext uri="{FF2B5EF4-FFF2-40B4-BE49-F238E27FC236}">
                <a16:creationId xmlns:a16="http://schemas.microsoft.com/office/drawing/2014/main" id="{A8C32D31-3025-B561-D94D-DF71790AB4BF}"/>
              </a:ext>
            </a:extLst>
          </p:cNvPr>
          <p:cNvSpPr>
            <a:spLocks noChangeAspect="1"/>
          </p:cNvSpPr>
          <p:nvPr/>
        </p:nvSpPr>
        <p:spPr bwMode="auto">
          <a:xfrm>
            <a:off x="6671623" y="3675747"/>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Math</a:t>
            </a:r>
          </a:p>
        </p:txBody>
      </p:sp>
      <p:sp>
        <p:nvSpPr>
          <p:cNvPr id="27" name="Oval 26">
            <a:extLst>
              <a:ext uri="{FF2B5EF4-FFF2-40B4-BE49-F238E27FC236}">
                <a16:creationId xmlns:a16="http://schemas.microsoft.com/office/drawing/2014/main" id="{57E3B801-D66A-04A5-A006-0CD641BC3C6B}"/>
              </a:ext>
            </a:extLst>
          </p:cNvPr>
          <p:cNvSpPr>
            <a:spLocks noChangeAspect="1"/>
          </p:cNvSpPr>
          <p:nvPr/>
        </p:nvSpPr>
        <p:spPr bwMode="auto">
          <a:xfrm>
            <a:off x="8285914" y="2119341"/>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Math</a:t>
            </a:r>
          </a:p>
        </p:txBody>
      </p:sp>
      <p:sp>
        <p:nvSpPr>
          <p:cNvPr id="28" name="Oval 27">
            <a:extLst>
              <a:ext uri="{FF2B5EF4-FFF2-40B4-BE49-F238E27FC236}">
                <a16:creationId xmlns:a16="http://schemas.microsoft.com/office/drawing/2014/main" id="{A979ADEF-FC3B-CD14-C766-067E4287AAD9}"/>
              </a:ext>
            </a:extLst>
          </p:cNvPr>
          <p:cNvSpPr>
            <a:spLocks noChangeAspect="1"/>
          </p:cNvSpPr>
          <p:nvPr/>
        </p:nvSpPr>
        <p:spPr bwMode="auto">
          <a:xfrm>
            <a:off x="8285403" y="5242329"/>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Math</a:t>
            </a:r>
          </a:p>
        </p:txBody>
      </p:sp>
      <p:sp>
        <p:nvSpPr>
          <p:cNvPr id="29" name="Oval 28">
            <a:extLst>
              <a:ext uri="{FF2B5EF4-FFF2-40B4-BE49-F238E27FC236}">
                <a16:creationId xmlns:a16="http://schemas.microsoft.com/office/drawing/2014/main" id="{9DDF2C72-F690-14E6-8B17-8B2219623263}"/>
              </a:ext>
            </a:extLst>
          </p:cNvPr>
          <p:cNvSpPr>
            <a:spLocks noChangeAspect="1"/>
          </p:cNvSpPr>
          <p:nvPr/>
        </p:nvSpPr>
        <p:spPr bwMode="auto">
          <a:xfrm>
            <a:off x="8285914" y="3675747"/>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Math</a:t>
            </a:r>
          </a:p>
        </p:txBody>
      </p:sp>
      <p:cxnSp>
        <p:nvCxnSpPr>
          <p:cNvPr id="32" name="Straight Arrow Connector 31">
            <a:extLst>
              <a:ext uri="{FF2B5EF4-FFF2-40B4-BE49-F238E27FC236}">
                <a16:creationId xmlns:a16="http://schemas.microsoft.com/office/drawing/2014/main" id="{DFCFF631-C5A9-206F-35C8-9B7E35F57E95}"/>
              </a:ext>
            </a:extLst>
          </p:cNvPr>
          <p:cNvCxnSpPr>
            <a:cxnSpLocks/>
            <a:endCxn id="22" idx="2"/>
          </p:cNvCxnSpPr>
          <p:nvPr/>
        </p:nvCxnSpPr>
        <p:spPr bwMode="auto">
          <a:xfrm flipV="1">
            <a:off x="6150623" y="2576541"/>
            <a:ext cx="521000" cy="540336"/>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44" name="Straight Arrow Connector 43">
            <a:extLst>
              <a:ext uri="{FF2B5EF4-FFF2-40B4-BE49-F238E27FC236}">
                <a16:creationId xmlns:a16="http://schemas.microsoft.com/office/drawing/2014/main" id="{08EEDF42-EBC0-7179-0BA6-1558D48C26FE}"/>
              </a:ext>
            </a:extLst>
          </p:cNvPr>
          <p:cNvCxnSpPr>
            <a:cxnSpLocks/>
            <a:endCxn id="25" idx="1"/>
          </p:cNvCxnSpPr>
          <p:nvPr/>
        </p:nvCxnSpPr>
        <p:spPr bwMode="auto">
          <a:xfrm>
            <a:off x="6158198" y="3041532"/>
            <a:ext cx="646825" cy="2334708"/>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45" name="Straight Arrow Connector 44">
            <a:extLst>
              <a:ext uri="{FF2B5EF4-FFF2-40B4-BE49-F238E27FC236}">
                <a16:creationId xmlns:a16="http://schemas.microsoft.com/office/drawing/2014/main" id="{7BC6D3D9-56CD-D576-C512-B762868B3D44}"/>
              </a:ext>
            </a:extLst>
          </p:cNvPr>
          <p:cNvCxnSpPr>
            <a:cxnSpLocks/>
            <a:endCxn id="26" idx="1"/>
          </p:cNvCxnSpPr>
          <p:nvPr/>
        </p:nvCxnSpPr>
        <p:spPr bwMode="auto">
          <a:xfrm>
            <a:off x="6103339" y="3083534"/>
            <a:ext cx="702195" cy="726124"/>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50" name="Straight Arrow Connector 49">
            <a:extLst>
              <a:ext uri="{FF2B5EF4-FFF2-40B4-BE49-F238E27FC236}">
                <a16:creationId xmlns:a16="http://schemas.microsoft.com/office/drawing/2014/main" id="{AA2C0984-B029-A886-B2E6-6E149C7EE6A7}"/>
              </a:ext>
            </a:extLst>
          </p:cNvPr>
          <p:cNvCxnSpPr>
            <a:cxnSpLocks/>
            <a:endCxn id="22" idx="3"/>
          </p:cNvCxnSpPr>
          <p:nvPr/>
        </p:nvCxnSpPr>
        <p:spPr bwMode="auto">
          <a:xfrm flipV="1">
            <a:off x="6157687" y="2899830"/>
            <a:ext cx="647847" cy="2244307"/>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51" name="Straight Arrow Connector 50">
            <a:extLst>
              <a:ext uri="{FF2B5EF4-FFF2-40B4-BE49-F238E27FC236}">
                <a16:creationId xmlns:a16="http://schemas.microsoft.com/office/drawing/2014/main" id="{FC5FF61D-CEC1-9E63-B59A-41A6B6915253}"/>
              </a:ext>
            </a:extLst>
          </p:cNvPr>
          <p:cNvCxnSpPr>
            <a:cxnSpLocks/>
            <a:endCxn id="25" idx="2"/>
          </p:cNvCxnSpPr>
          <p:nvPr/>
        </p:nvCxnSpPr>
        <p:spPr bwMode="auto">
          <a:xfrm>
            <a:off x="6220886" y="5186705"/>
            <a:ext cx="450226" cy="512824"/>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52" name="Straight Arrow Connector 51">
            <a:extLst>
              <a:ext uri="{FF2B5EF4-FFF2-40B4-BE49-F238E27FC236}">
                <a16:creationId xmlns:a16="http://schemas.microsoft.com/office/drawing/2014/main" id="{09182D4D-BAD1-FA1A-C0D5-F3C2130454E4}"/>
              </a:ext>
            </a:extLst>
          </p:cNvPr>
          <p:cNvCxnSpPr>
            <a:cxnSpLocks/>
            <a:endCxn id="26" idx="3"/>
          </p:cNvCxnSpPr>
          <p:nvPr/>
        </p:nvCxnSpPr>
        <p:spPr bwMode="auto">
          <a:xfrm flipV="1">
            <a:off x="6165556" y="4456236"/>
            <a:ext cx="639978" cy="709112"/>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65" name="Straight Arrow Connector 64">
            <a:extLst>
              <a:ext uri="{FF2B5EF4-FFF2-40B4-BE49-F238E27FC236}">
                <a16:creationId xmlns:a16="http://schemas.microsoft.com/office/drawing/2014/main" id="{80FC6621-1459-49E1-9C23-DC90A9361383}"/>
              </a:ext>
            </a:extLst>
          </p:cNvPr>
          <p:cNvCxnSpPr>
            <a:cxnSpLocks/>
            <a:stCxn id="22" idx="6"/>
            <a:endCxn id="27" idx="2"/>
          </p:cNvCxnSpPr>
          <p:nvPr/>
        </p:nvCxnSpPr>
        <p:spPr bwMode="auto">
          <a:xfrm>
            <a:off x="7586023" y="2576541"/>
            <a:ext cx="699891" cy="0"/>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68" name="Straight Arrow Connector 67">
            <a:extLst>
              <a:ext uri="{FF2B5EF4-FFF2-40B4-BE49-F238E27FC236}">
                <a16:creationId xmlns:a16="http://schemas.microsoft.com/office/drawing/2014/main" id="{77E6FE14-106D-B093-0CFB-4F73A2E8F3D7}"/>
              </a:ext>
            </a:extLst>
          </p:cNvPr>
          <p:cNvCxnSpPr>
            <a:cxnSpLocks/>
            <a:stCxn id="22" idx="6"/>
            <a:endCxn id="29" idx="1"/>
          </p:cNvCxnSpPr>
          <p:nvPr/>
        </p:nvCxnSpPr>
        <p:spPr bwMode="auto">
          <a:xfrm>
            <a:off x="7586023" y="2576541"/>
            <a:ext cx="833802" cy="1233117"/>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72" name="Straight Arrow Connector 71">
            <a:extLst>
              <a:ext uri="{FF2B5EF4-FFF2-40B4-BE49-F238E27FC236}">
                <a16:creationId xmlns:a16="http://schemas.microsoft.com/office/drawing/2014/main" id="{F35482A3-DBFD-46D6-152B-8C15D8E303F0}"/>
              </a:ext>
            </a:extLst>
          </p:cNvPr>
          <p:cNvCxnSpPr>
            <a:cxnSpLocks/>
            <a:endCxn id="28" idx="0"/>
          </p:cNvCxnSpPr>
          <p:nvPr/>
        </p:nvCxnSpPr>
        <p:spPr bwMode="auto">
          <a:xfrm>
            <a:off x="7586023" y="2584230"/>
            <a:ext cx="1156580" cy="2658099"/>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75" name="Straight Arrow Connector 74">
            <a:extLst>
              <a:ext uri="{FF2B5EF4-FFF2-40B4-BE49-F238E27FC236}">
                <a16:creationId xmlns:a16="http://schemas.microsoft.com/office/drawing/2014/main" id="{15119EE1-9D3F-D73D-C5BE-EA7552C4D33B}"/>
              </a:ext>
            </a:extLst>
          </p:cNvPr>
          <p:cNvCxnSpPr>
            <a:cxnSpLocks/>
            <a:stCxn id="26" idx="6"/>
            <a:endCxn id="29" idx="2"/>
          </p:cNvCxnSpPr>
          <p:nvPr/>
        </p:nvCxnSpPr>
        <p:spPr bwMode="auto">
          <a:xfrm>
            <a:off x="7586023" y="4132947"/>
            <a:ext cx="699891" cy="0"/>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79" name="Straight Arrow Connector 78">
            <a:extLst>
              <a:ext uri="{FF2B5EF4-FFF2-40B4-BE49-F238E27FC236}">
                <a16:creationId xmlns:a16="http://schemas.microsoft.com/office/drawing/2014/main" id="{B78CF907-C207-36FD-395E-83A0F6299891}"/>
              </a:ext>
            </a:extLst>
          </p:cNvPr>
          <p:cNvCxnSpPr>
            <a:cxnSpLocks/>
            <a:stCxn id="26" idx="6"/>
            <a:endCxn id="27" idx="3"/>
          </p:cNvCxnSpPr>
          <p:nvPr/>
        </p:nvCxnSpPr>
        <p:spPr bwMode="auto">
          <a:xfrm flipV="1">
            <a:off x="7586023" y="2899830"/>
            <a:ext cx="833802" cy="1233117"/>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82" name="Straight Arrow Connector 81">
            <a:extLst>
              <a:ext uri="{FF2B5EF4-FFF2-40B4-BE49-F238E27FC236}">
                <a16:creationId xmlns:a16="http://schemas.microsoft.com/office/drawing/2014/main" id="{73AFCD44-5258-9648-7B9A-D98081CAA148}"/>
              </a:ext>
            </a:extLst>
          </p:cNvPr>
          <p:cNvCxnSpPr>
            <a:cxnSpLocks/>
            <a:endCxn id="28" idx="1"/>
          </p:cNvCxnSpPr>
          <p:nvPr/>
        </p:nvCxnSpPr>
        <p:spPr bwMode="auto">
          <a:xfrm>
            <a:off x="7595656" y="4155172"/>
            <a:ext cx="823658" cy="1221068"/>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88" name="Straight Arrow Connector 87">
            <a:extLst>
              <a:ext uri="{FF2B5EF4-FFF2-40B4-BE49-F238E27FC236}">
                <a16:creationId xmlns:a16="http://schemas.microsoft.com/office/drawing/2014/main" id="{9ADC7EFF-F8EC-AEF7-AD79-CFFC86AAE2CB}"/>
              </a:ext>
            </a:extLst>
          </p:cNvPr>
          <p:cNvCxnSpPr>
            <a:cxnSpLocks/>
            <a:stCxn id="25" idx="6"/>
            <a:endCxn id="27" idx="4"/>
          </p:cNvCxnSpPr>
          <p:nvPr/>
        </p:nvCxnSpPr>
        <p:spPr bwMode="auto">
          <a:xfrm flipV="1">
            <a:off x="7585512" y="3033741"/>
            <a:ext cx="1157602" cy="2665788"/>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91" name="Straight Arrow Connector 90">
            <a:extLst>
              <a:ext uri="{FF2B5EF4-FFF2-40B4-BE49-F238E27FC236}">
                <a16:creationId xmlns:a16="http://schemas.microsoft.com/office/drawing/2014/main" id="{F21C8C03-4720-06C8-201F-4D45AD1E7ED0}"/>
              </a:ext>
            </a:extLst>
          </p:cNvPr>
          <p:cNvCxnSpPr>
            <a:cxnSpLocks/>
            <a:stCxn id="25" idx="6"/>
            <a:endCxn id="29" idx="3"/>
          </p:cNvCxnSpPr>
          <p:nvPr/>
        </p:nvCxnSpPr>
        <p:spPr bwMode="auto">
          <a:xfrm flipV="1">
            <a:off x="7585512" y="4456236"/>
            <a:ext cx="834313" cy="1243293"/>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94" name="Straight Arrow Connector 93">
            <a:extLst>
              <a:ext uri="{FF2B5EF4-FFF2-40B4-BE49-F238E27FC236}">
                <a16:creationId xmlns:a16="http://schemas.microsoft.com/office/drawing/2014/main" id="{1FC6C86C-64F8-DD6C-A294-965E9F81C230}"/>
              </a:ext>
            </a:extLst>
          </p:cNvPr>
          <p:cNvCxnSpPr>
            <a:cxnSpLocks/>
            <a:stCxn id="25" idx="6"/>
            <a:endCxn id="28" idx="2"/>
          </p:cNvCxnSpPr>
          <p:nvPr/>
        </p:nvCxnSpPr>
        <p:spPr bwMode="auto">
          <a:xfrm>
            <a:off x="7585512" y="5699529"/>
            <a:ext cx="699891" cy="0"/>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97" name="Straight Arrow Connector 96">
            <a:extLst>
              <a:ext uri="{FF2B5EF4-FFF2-40B4-BE49-F238E27FC236}">
                <a16:creationId xmlns:a16="http://schemas.microsoft.com/office/drawing/2014/main" id="{0E94648C-FF9D-3F4B-03E5-FFE22404F36A}"/>
              </a:ext>
            </a:extLst>
          </p:cNvPr>
          <p:cNvCxnSpPr>
            <a:cxnSpLocks/>
            <a:stCxn id="27" idx="6"/>
            <a:endCxn id="20" idx="1"/>
          </p:cNvCxnSpPr>
          <p:nvPr/>
        </p:nvCxnSpPr>
        <p:spPr bwMode="auto">
          <a:xfrm>
            <a:off x="9200314" y="2576541"/>
            <a:ext cx="501044" cy="230755"/>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100" name="Straight Arrow Connector 99">
            <a:extLst>
              <a:ext uri="{FF2B5EF4-FFF2-40B4-BE49-F238E27FC236}">
                <a16:creationId xmlns:a16="http://schemas.microsoft.com/office/drawing/2014/main" id="{68C798A9-DF91-2A15-2645-F694294F8DE7}"/>
              </a:ext>
            </a:extLst>
          </p:cNvPr>
          <p:cNvCxnSpPr>
            <a:cxnSpLocks/>
            <a:stCxn id="27" idx="6"/>
            <a:endCxn id="21" idx="1"/>
          </p:cNvCxnSpPr>
          <p:nvPr/>
        </p:nvCxnSpPr>
        <p:spPr bwMode="auto">
          <a:xfrm>
            <a:off x="9200314" y="2576541"/>
            <a:ext cx="497567" cy="2265518"/>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103" name="Straight Arrow Connector 102">
            <a:extLst>
              <a:ext uri="{FF2B5EF4-FFF2-40B4-BE49-F238E27FC236}">
                <a16:creationId xmlns:a16="http://schemas.microsoft.com/office/drawing/2014/main" id="{6719672D-A892-CDA7-664A-BE43415E8FE8}"/>
              </a:ext>
            </a:extLst>
          </p:cNvPr>
          <p:cNvCxnSpPr>
            <a:cxnSpLocks/>
            <a:stCxn id="29" idx="6"/>
            <a:endCxn id="20" idx="2"/>
          </p:cNvCxnSpPr>
          <p:nvPr/>
        </p:nvCxnSpPr>
        <p:spPr bwMode="auto">
          <a:xfrm flipV="1">
            <a:off x="9200314" y="3130585"/>
            <a:ext cx="367133" cy="1002362"/>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106" name="Straight Arrow Connector 105">
            <a:extLst>
              <a:ext uri="{FF2B5EF4-FFF2-40B4-BE49-F238E27FC236}">
                <a16:creationId xmlns:a16="http://schemas.microsoft.com/office/drawing/2014/main" id="{9CCEB106-13DB-EF34-78FA-F353E432B27A}"/>
              </a:ext>
            </a:extLst>
          </p:cNvPr>
          <p:cNvCxnSpPr>
            <a:cxnSpLocks/>
            <a:stCxn id="29" idx="6"/>
            <a:endCxn id="21" idx="2"/>
          </p:cNvCxnSpPr>
          <p:nvPr/>
        </p:nvCxnSpPr>
        <p:spPr bwMode="auto">
          <a:xfrm>
            <a:off x="9200314" y="4132947"/>
            <a:ext cx="363656" cy="1032401"/>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109" name="Straight Arrow Connector 108">
            <a:extLst>
              <a:ext uri="{FF2B5EF4-FFF2-40B4-BE49-F238E27FC236}">
                <a16:creationId xmlns:a16="http://schemas.microsoft.com/office/drawing/2014/main" id="{FEFDD5B1-6EBD-5E85-A099-1CB7922DA939}"/>
              </a:ext>
            </a:extLst>
          </p:cNvPr>
          <p:cNvCxnSpPr>
            <a:cxnSpLocks/>
            <a:stCxn id="28" idx="6"/>
            <a:endCxn id="20" idx="3"/>
          </p:cNvCxnSpPr>
          <p:nvPr/>
        </p:nvCxnSpPr>
        <p:spPr bwMode="auto">
          <a:xfrm flipV="1">
            <a:off x="9199803" y="3453874"/>
            <a:ext cx="501555" cy="2245655"/>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112" name="Straight Arrow Connector 111">
            <a:extLst>
              <a:ext uri="{FF2B5EF4-FFF2-40B4-BE49-F238E27FC236}">
                <a16:creationId xmlns:a16="http://schemas.microsoft.com/office/drawing/2014/main" id="{6B95094D-97DA-56E6-D7AA-11EBBC0EBBD9}"/>
              </a:ext>
            </a:extLst>
          </p:cNvPr>
          <p:cNvCxnSpPr>
            <a:cxnSpLocks/>
            <a:endCxn id="21" idx="3"/>
          </p:cNvCxnSpPr>
          <p:nvPr/>
        </p:nvCxnSpPr>
        <p:spPr bwMode="auto">
          <a:xfrm flipV="1">
            <a:off x="9206154" y="5488637"/>
            <a:ext cx="491727" cy="210892"/>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spTree>
    <p:extLst>
      <p:ext uri="{BB962C8B-B14F-4D97-AF65-F5344CB8AC3E}">
        <p14:creationId xmlns:p14="http://schemas.microsoft.com/office/powerpoint/2010/main" val="76470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fltVal val="0"/>
                                          </p:val>
                                        </p:tav>
                                        <p:tav tm="100000">
                                          <p:val>
                                            <p:strVal val="#ppt_w"/>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anim calcmode="lin" valueType="num">
                                      <p:cBhvr>
                                        <p:cTn id="26" dur="1000" fill="hold"/>
                                        <p:tgtEl>
                                          <p:spTgt spid="5"/>
                                        </p:tgtEl>
                                        <p:attrNameLst>
                                          <p:attrName>style.rotation</p:attrName>
                                        </p:attrNameLst>
                                      </p:cBhvr>
                                      <p:tavLst>
                                        <p:tav tm="0">
                                          <p:val>
                                            <p:fltVal val="90"/>
                                          </p:val>
                                        </p:tav>
                                        <p:tav tm="100000">
                                          <p:val>
                                            <p:fltVal val="0"/>
                                          </p:val>
                                        </p:tav>
                                      </p:tavLst>
                                    </p:anim>
                                    <p:animEffect transition="in" filter="fade">
                                      <p:cBhvr>
                                        <p:cTn id="27" dur="1000"/>
                                        <p:tgtEl>
                                          <p:spTgt spid="5"/>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1000" fill="hold"/>
                                        <p:tgtEl>
                                          <p:spTgt spid="9"/>
                                        </p:tgtEl>
                                        <p:attrNameLst>
                                          <p:attrName>ppt_w</p:attrName>
                                        </p:attrNameLst>
                                      </p:cBhvr>
                                      <p:tavLst>
                                        <p:tav tm="0">
                                          <p:val>
                                            <p:fltVal val="0"/>
                                          </p:val>
                                        </p:tav>
                                        <p:tav tm="100000">
                                          <p:val>
                                            <p:strVal val="#ppt_w"/>
                                          </p:val>
                                        </p:tav>
                                      </p:tavLst>
                                    </p:anim>
                                    <p:anim calcmode="lin" valueType="num">
                                      <p:cBhvr>
                                        <p:cTn id="31" dur="1000" fill="hold"/>
                                        <p:tgtEl>
                                          <p:spTgt spid="9"/>
                                        </p:tgtEl>
                                        <p:attrNameLst>
                                          <p:attrName>ppt_h</p:attrName>
                                        </p:attrNameLst>
                                      </p:cBhvr>
                                      <p:tavLst>
                                        <p:tav tm="0">
                                          <p:val>
                                            <p:fltVal val="0"/>
                                          </p:val>
                                        </p:tav>
                                        <p:tav tm="100000">
                                          <p:val>
                                            <p:strVal val="#ppt_h"/>
                                          </p:val>
                                        </p:tav>
                                      </p:tavLst>
                                    </p:anim>
                                    <p:anim calcmode="lin" valueType="num">
                                      <p:cBhvr>
                                        <p:cTn id="32" dur="1000" fill="hold"/>
                                        <p:tgtEl>
                                          <p:spTgt spid="9"/>
                                        </p:tgtEl>
                                        <p:attrNameLst>
                                          <p:attrName>style.rotation</p:attrName>
                                        </p:attrNameLst>
                                      </p:cBhvr>
                                      <p:tavLst>
                                        <p:tav tm="0">
                                          <p:val>
                                            <p:fltVal val="90"/>
                                          </p:val>
                                        </p:tav>
                                        <p:tav tm="100000">
                                          <p:val>
                                            <p:fltVal val="0"/>
                                          </p:val>
                                        </p:tav>
                                      </p:tavLst>
                                    </p:anim>
                                    <p:animEffect transition="in" filter="fade">
                                      <p:cBhvr>
                                        <p:cTn id="33" dur="1000"/>
                                        <p:tgtEl>
                                          <p:spTgt spid="9"/>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fltVal val="0"/>
                                          </p:val>
                                        </p:tav>
                                        <p:tav tm="100000">
                                          <p:val>
                                            <p:strVal val="#ppt_w"/>
                                          </p:val>
                                        </p:tav>
                                      </p:tavLst>
                                    </p:anim>
                                    <p:anim calcmode="lin" valueType="num">
                                      <p:cBhvr>
                                        <p:cTn id="37" dur="1000" fill="hold"/>
                                        <p:tgtEl>
                                          <p:spTgt spid="8"/>
                                        </p:tgtEl>
                                        <p:attrNameLst>
                                          <p:attrName>ppt_h</p:attrName>
                                        </p:attrNameLst>
                                      </p:cBhvr>
                                      <p:tavLst>
                                        <p:tav tm="0">
                                          <p:val>
                                            <p:fltVal val="0"/>
                                          </p:val>
                                        </p:tav>
                                        <p:tav tm="100000">
                                          <p:val>
                                            <p:strVal val="#ppt_h"/>
                                          </p:val>
                                        </p:tav>
                                      </p:tavLst>
                                    </p:anim>
                                    <p:anim calcmode="lin" valueType="num">
                                      <p:cBhvr>
                                        <p:cTn id="38" dur="1000" fill="hold"/>
                                        <p:tgtEl>
                                          <p:spTgt spid="8"/>
                                        </p:tgtEl>
                                        <p:attrNameLst>
                                          <p:attrName>style.rotation</p:attrName>
                                        </p:attrNameLst>
                                      </p:cBhvr>
                                      <p:tavLst>
                                        <p:tav tm="0">
                                          <p:val>
                                            <p:fltVal val="90"/>
                                          </p:val>
                                        </p:tav>
                                        <p:tav tm="100000">
                                          <p:val>
                                            <p:fltVal val="0"/>
                                          </p:val>
                                        </p:tav>
                                      </p:tavLst>
                                    </p:anim>
                                    <p:animEffect transition="in" filter="fade">
                                      <p:cBhvr>
                                        <p:cTn id="39" dur="1000"/>
                                        <p:tgtEl>
                                          <p:spTgt spid="8"/>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1000" fill="hold"/>
                                        <p:tgtEl>
                                          <p:spTgt spid="18"/>
                                        </p:tgtEl>
                                        <p:attrNameLst>
                                          <p:attrName>ppt_w</p:attrName>
                                        </p:attrNameLst>
                                      </p:cBhvr>
                                      <p:tavLst>
                                        <p:tav tm="0">
                                          <p:val>
                                            <p:fltVal val="0"/>
                                          </p:val>
                                        </p:tav>
                                        <p:tav tm="100000">
                                          <p:val>
                                            <p:strVal val="#ppt_w"/>
                                          </p:val>
                                        </p:tav>
                                      </p:tavLst>
                                    </p:anim>
                                    <p:anim calcmode="lin" valueType="num">
                                      <p:cBhvr>
                                        <p:cTn id="43" dur="1000" fill="hold"/>
                                        <p:tgtEl>
                                          <p:spTgt spid="18"/>
                                        </p:tgtEl>
                                        <p:attrNameLst>
                                          <p:attrName>ppt_h</p:attrName>
                                        </p:attrNameLst>
                                      </p:cBhvr>
                                      <p:tavLst>
                                        <p:tav tm="0">
                                          <p:val>
                                            <p:fltVal val="0"/>
                                          </p:val>
                                        </p:tav>
                                        <p:tav tm="100000">
                                          <p:val>
                                            <p:strVal val="#ppt_h"/>
                                          </p:val>
                                        </p:tav>
                                      </p:tavLst>
                                    </p:anim>
                                    <p:anim calcmode="lin" valueType="num">
                                      <p:cBhvr>
                                        <p:cTn id="44" dur="1000" fill="hold"/>
                                        <p:tgtEl>
                                          <p:spTgt spid="18"/>
                                        </p:tgtEl>
                                        <p:attrNameLst>
                                          <p:attrName>style.rotation</p:attrName>
                                        </p:attrNameLst>
                                      </p:cBhvr>
                                      <p:tavLst>
                                        <p:tav tm="0">
                                          <p:val>
                                            <p:fltVal val="90"/>
                                          </p:val>
                                        </p:tav>
                                        <p:tav tm="100000">
                                          <p:val>
                                            <p:fltVal val="0"/>
                                          </p:val>
                                        </p:tav>
                                      </p:tavLst>
                                    </p:anim>
                                    <p:animEffect transition="in" filter="fade">
                                      <p:cBhvr>
                                        <p:cTn id="45" dur="1000"/>
                                        <p:tgtEl>
                                          <p:spTgt spid="18"/>
                                        </p:tgtEl>
                                      </p:cBhvr>
                                    </p:animEffect>
                                  </p:childTnLst>
                                </p:cTn>
                              </p:par>
                              <p:par>
                                <p:cTn id="46" presetID="31"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1000" fill="hold"/>
                                        <p:tgtEl>
                                          <p:spTgt spid="20"/>
                                        </p:tgtEl>
                                        <p:attrNameLst>
                                          <p:attrName>ppt_w</p:attrName>
                                        </p:attrNameLst>
                                      </p:cBhvr>
                                      <p:tavLst>
                                        <p:tav tm="0">
                                          <p:val>
                                            <p:fltVal val="0"/>
                                          </p:val>
                                        </p:tav>
                                        <p:tav tm="100000">
                                          <p:val>
                                            <p:strVal val="#ppt_w"/>
                                          </p:val>
                                        </p:tav>
                                      </p:tavLst>
                                    </p:anim>
                                    <p:anim calcmode="lin" valueType="num">
                                      <p:cBhvr>
                                        <p:cTn id="49" dur="1000" fill="hold"/>
                                        <p:tgtEl>
                                          <p:spTgt spid="20"/>
                                        </p:tgtEl>
                                        <p:attrNameLst>
                                          <p:attrName>ppt_h</p:attrName>
                                        </p:attrNameLst>
                                      </p:cBhvr>
                                      <p:tavLst>
                                        <p:tav tm="0">
                                          <p:val>
                                            <p:fltVal val="0"/>
                                          </p:val>
                                        </p:tav>
                                        <p:tav tm="100000">
                                          <p:val>
                                            <p:strVal val="#ppt_h"/>
                                          </p:val>
                                        </p:tav>
                                      </p:tavLst>
                                    </p:anim>
                                    <p:anim calcmode="lin" valueType="num">
                                      <p:cBhvr>
                                        <p:cTn id="50" dur="1000" fill="hold"/>
                                        <p:tgtEl>
                                          <p:spTgt spid="20"/>
                                        </p:tgtEl>
                                        <p:attrNameLst>
                                          <p:attrName>style.rotation</p:attrName>
                                        </p:attrNameLst>
                                      </p:cBhvr>
                                      <p:tavLst>
                                        <p:tav tm="0">
                                          <p:val>
                                            <p:fltVal val="90"/>
                                          </p:val>
                                        </p:tav>
                                        <p:tav tm="100000">
                                          <p:val>
                                            <p:fltVal val="0"/>
                                          </p:val>
                                        </p:tav>
                                      </p:tavLst>
                                    </p:anim>
                                    <p:animEffect transition="in" filter="fade">
                                      <p:cBhvr>
                                        <p:cTn id="51" dur="1000"/>
                                        <p:tgtEl>
                                          <p:spTgt spid="20"/>
                                        </p:tgtEl>
                                      </p:cBhvr>
                                    </p:animEffect>
                                  </p:childTnLst>
                                </p:cTn>
                              </p:par>
                              <p:par>
                                <p:cTn id="52" presetID="31" presetClass="entr" presetSubtype="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1000" fill="hold"/>
                                        <p:tgtEl>
                                          <p:spTgt spid="21"/>
                                        </p:tgtEl>
                                        <p:attrNameLst>
                                          <p:attrName>ppt_w</p:attrName>
                                        </p:attrNameLst>
                                      </p:cBhvr>
                                      <p:tavLst>
                                        <p:tav tm="0">
                                          <p:val>
                                            <p:fltVal val="0"/>
                                          </p:val>
                                        </p:tav>
                                        <p:tav tm="100000">
                                          <p:val>
                                            <p:strVal val="#ppt_w"/>
                                          </p:val>
                                        </p:tav>
                                      </p:tavLst>
                                    </p:anim>
                                    <p:anim calcmode="lin" valueType="num">
                                      <p:cBhvr>
                                        <p:cTn id="55" dur="1000" fill="hold"/>
                                        <p:tgtEl>
                                          <p:spTgt spid="21"/>
                                        </p:tgtEl>
                                        <p:attrNameLst>
                                          <p:attrName>ppt_h</p:attrName>
                                        </p:attrNameLst>
                                      </p:cBhvr>
                                      <p:tavLst>
                                        <p:tav tm="0">
                                          <p:val>
                                            <p:fltVal val="0"/>
                                          </p:val>
                                        </p:tav>
                                        <p:tav tm="100000">
                                          <p:val>
                                            <p:strVal val="#ppt_h"/>
                                          </p:val>
                                        </p:tav>
                                      </p:tavLst>
                                    </p:anim>
                                    <p:anim calcmode="lin" valueType="num">
                                      <p:cBhvr>
                                        <p:cTn id="56" dur="1000" fill="hold"/>
                                        <p:tgtEl>
                                          <p:spTgt spid="21"/>
                                        </p:tgtEl>
                                        <p:attrNameLst>
                                          <p:attrName>style.rotation</p:attrName>
                                        </p:attrNameLst>
                                      </p:cBhvr>
                                      <p:tavLst>
                                        <p:tav tm="0">
                                          <p:val>
                                            <p:fltVal val="90"/>
                                          </p:val>
                                        </p:tav>
                                        <p:tav tm="100000">
                                          <p:val>
                                            <p:fltVal val="0"/>
                                          </p:val>
                                        </p:tav>
                                      </p:tavLst>
                                    </p:anim>
                                    <p:animEffect transition="in" filter="fade">
                                      <p:cBhvr>
                                        <p:cTn id="57" dur="1000"/>
                                        <p:tgtEl>
                                          <p:spTgt spid="21"/>
                                        </p:tgtEl>
                                      </p:cBhvr>
                                    </p:animEffect>
                                  </p:childTnLst>
                                </p:cTn>
                              </p:par>
                              <p:par>
                                <p:cTn id="58" presetID="31" presetClass="entr" presetSubtype="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p:cTn id="60" dur="1000" fill="hold"/>
                                        <p:tgtEl>
                                          <p:spTgt spid="19"/>
                                        </p:tgtEl>
                                        <p:attrNameLst>
                                          <p:attrName>ppt_w</p:attrName>
                                        </p:attrNameLst>
                                      </p:cBhvr>
                                      <p:tavLst>
                                        <p:tav tm="0">
                                          <p:val>
                                            <p:fltVal val="0"/>
                                          </p:val>
                                        </p:tav>
                                        <p:tav tm="100000">
                                          <p:val>
                                            <p:strVal val="#ppt_w"/>
                                          </p:val>
                                        </p:tav>
                                      </p:tavLst>
                                    </p:anim>
                                    <p:anim calcmode="lin" valueType="num">
                                      <p:cBhvr>
                                        <p:cTn id="61" dur="1000" fill="hold"/>
                                        <p:tgtEl>
                                          <p:spTgt spid="19"/>
                                        </p:tgtEl>
                                        <p:attrNameLst>
                                          <p:attrName>ppt_h</p:attrName>
                                        </p:attrNameLst>
                                      </p:cBhvr>
                                      <p:tavLst>
                                        <p:tav tm="0">
                                          <p:val>
                                            <p:fltVal val="0"/>
                                          </p:val>
                                        </p:tav>
                                        <p:tav tm="100000">
                                          <p:val>
                                            <p:strVal val="#ppt_h"/>
                                          </p:val>
                                        </p:tav>
                                      </p:tavLst>
                                    </p:anim>
                                    <p:anim calcmode="lin" valueType="num">
                                      <p:cBhvr>
                                        <p:cTn id="62" dur="1000" fill="hold"/>
                                        <p:tgtEl>
                                          <p:spTgt spid="19"/>
                                        </p:tgtEl>
                                        <p:attrNameLst>
                                          <p:attrName>style.rotation</p:attrName>
                                        </p:attrNameLst>
                                      </p:cBhvr>
                                      <p:tavLst>
                                        <p:tav tm="0">
                                          <p:val>
                                            <p:fltVal val="90"/>
                                          </p:val>
                                        </p:tav>
                                        <p:tav tm="100000">
                                          <p:val>
                                            <p:fltVal val="0"/>
                                          </p:val>
                                        </p:tav>
                                      </p:tavLst>
                                    </p:anim>
                                    <p:animEffect transition="in" filter="fade">
                                      <p:cBhvr>
                                        <p:cTn id="63" dur="1000"/>
                                        <p:tgtEl>
                                          <p:spTgt spid="19"/>
                                        </p:tgtEl>
                                      </p:cBhvr>
                                    </p:animEffect>
                                  </p:childTnLst>
                                </p:cTn>
                              </p:par>
                              <p:par>
                                <p:cTn id="64" presetID="31" presetClass="entr" presetSubtype="0" fill="hold" nodeType="with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p:cTn id="66" dur="1000" fill="hold"/>
                                        <p:tgtEl>
                                          <p:spTgt spid="16"/>
                                        </p:tgtEl>
                                        <p:attrNameLst>
                                          <p:attrName>ppt_w</p:attrName>
                                        </p:attrNameLst>
                                      </p:cBhvr>
                                      <p:tavLst>
                                        <p:tav tm="0">
                                          <p:val>
                                            <p:fltVal val="0"/>
                                          </p:val>
                                        </p:tav>
                                        <p:tav tm="100000">
                                          <p:val>
                                            <p:strVal val="#ppt_w"/>
                                          </p:val>
                                        </p:tav>
                                      </p:tavLst>
                                    </p:anim>
                                    <p:anim calcmode="lin" valueType="num">
                                      <p:cBhvr>
                                        <p:cTn id="67" dur="1000" fill="hold"/>
                                        <p:tgtEl>
                                          <p:spTgt spid="16"/>
                                        </p:tgtEl>
                                        <p:attrNameLst>
                                          <p:attrName>ppt_h</p:attrName>
                                        </p:attrNameLst>
                                      </p:cBhvr>
                                      <p:tavLst>
                                        <p:tav tm="0">
                                          <p:val>
                                            <p:fltVal val="0"/>
                                          </p:val>
                                        </p:tav>
                                        <p:tav tm="100000">
                                          <p:val>
                                            <p:strVal val="#ppt_h"/>
                                          </p:val>
                                        </p:tav>
                                      </p:tavLst>
                                    </p:anim>
                                    <p:anim calcmode="lin" valueType="num">
                                      <p:cBhvr>
                                        <p:cTn id="68" dur="1000" fill="hold"/>
                                        <p:tgtEl>
                                          <p:spTgt spid="16"/>
                                        </p:tgtEl>
                                        <p:attrNameLst>
                                          <p:attrName>style.rotation</p:attrName>
                                        </p:attrNameLst>
                                      </p:cBhvr>
                                      <p:tavLst>
                                        <p:tav tm="0">
                                          <p:val>
                                            <p:fltVal val="90"/>
                                          </p:val>
                                        </p:tav>
                                        <p:tav tm="100000">
                                          <p:val>
                                            <p:fltVal val="0"/>
                                          </p:val>
                                        </p:tav>
                                      </p:tavLst>
                                    </p:anim>
                                    <p:animEffect transition="in" filter="fade">
                                      <p:cBhvr>
                                        <p:cTn id="69" dur="1000"/>
                                        <p:tgtEl>
                                          <p:spTgt spid="16"/>
                                        </p:tgtEl>
                                      </p:cBhvr>
                                    </p:animEffect>
                                  </p:childTnLst>
                                </p:cTn>
                              </p:par>
                              <p:par>
                                <p:cTn id="70" presetID="31" presetClass="entr" presetSubtype="0" fill="hold" nodeType="with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p:cTn id="72" dur="1000" fill="hold"/>
                                        <p:tgtEl>
                                          <p:spTgt spid="17"/>
                                        </p:tgtEl>
                                        <p:attrNameLst>
                                          <p:attrName>ppt_w</p:attrName>
                                        </p:attrNameLst>
                                      </p:cBhvr>
                                      <p:tavLst>
                                        <p:tav tm="0">
                                          <p:val>
                                            <p:fltVal val="0"/>
                                          </p:val>
                                        </p:tav>
                                        <p:tav tm="100000">
                                          <p:val>
                                            <p:strVal val="#ppt_w"/>
                                          </p:val>
                                        </p:tav>
                                      </p:tavLst>
                                    </p:anim>
                                    <p:anim calcmode="lin" valueType="num">
                                      <p:cBhvr>
                                        <p:cTn id="73" dur="1000" fill="hold"/>
                                        <p:tgtEl>
                                          <p:spTgt spid="17"/>
                                        </p:tgtEl>
                                        <p:attrNameLst>
                                          <p:attrName>ppt_h</p:attrName>
                                        </p:attrNameLst>
                                      </p:cBhvr>
                                      <p:tavLst>
                                        <p:tav tm="0">
                                          <p:val>
                                            <p:fltVal val="0"/>
                                          </p:val>
                                        </p:tav>
                                        <p:tav tm="100000">
                                          <p:val>
                                            <p:strVal val="#ppt_h"/>
                                          </p:val>
                                        </p:tav>
                                      </p:tavLst>
                                    </p:anim>
                                    <p:anim calcmode="lin" valueType="num">
                                      <p:cBhvr>
                                        <p:cTn id="74" dur="1000" fill="hold"/>
                                        <p:tgtEl>
                                          <p:spTgt spid="17"/>
                                        </p:tgtEl>
                                        <p:attrNameLst>
                                          <p:attrName>style.rotation</p:attrName>
                                        </p:attrNameLst>
                                      </p:cBhvr>
                                      <p:tavLst>
                                        <p:tav tm="0">
                                          <p:val>
                                            <p:fltVal val="90"/>
                                          </p:val>
                                        </p:tav>
                                        <p:tav tm="100000">
                                          <p:val>
                                            <p:fltVal val="0"/>
                                          </p:val>
                                        </p:tav>
                                      </p:tavLst>
                                    </p:anim>
                                    <p:animEffect transition="in" filter="fade">
                                      <p:cBhvr>
                                        <p:cTn id="75" dur="1000"/>
                                        <p:tgtEl>
                                          <p:spTgt spid="17"/>
                                        </p:tgtEl>
                                      </p:cBhvr>
                                    </p:animEffect>
                                  </p:childTnLst>
                                </p:cTn>
                              </p:par>
                              <p:par>
                                <p:cTn id="76" presetID="31" presetClass="entr" presetSubtype="0" fill="hold" nodeType="withEffect">
                                  <p:stCondLst>
                                    <p:cond delay="0"/>
                                  </p:stCondLst>
                                  <p:childTnLst>
                                    <p:set>
                                      <p:cBhvr>
                                        <p:cTn id="77" dur="1" fill="hold">
                                          <p:stCondLst>
                                            <p:cond delay="0"/>
                                          </p:stCondLst>
                                        </p:cTn>
                                        <p:tgtEl>
                                          <p:spTgt spid="15"/>
                                        </p:tgtEl>
                                        <p:attrNameLst>
                                          <p:attrName>style.visibility</p:attrName>
                                        </p:attrNameLst>
                                      </p:cBhvr>
                                      <p:to>
                                        <p:strVal val="visible"/>
                                      </p:to>
                                    </p:set>
                                    <p:anim calcmode="lin" valueType="num">
                                      <p:cBhvr>
                                        <p:cTn id="78" dur="1000" fill="hold"/>
                                        <p:tgtEl>
                                          <p:spTgt spid="15"/>
                                        </p:tgtEl>
                                        <p:attrNameLst>
                                          <p:attrName>ppt_w</p:attrName>
                                        </p:attrNameLst>
                                      </p:cBhvr>
                                      <p:tavLst>
                                        <p:tav tm="0">
                                          <p:val>
                                            <p:fltVal val="0"/>
                                          </p:val>
                                        </p:tav>
                                        <p:tav tm="100000">
                                          <p:val>
                                            <p:strVal val="#ppt_w"/>
                                          </p:val>
                                        </p:tav>
                                      </p:tavLst>
                                    </p:anim>
                                    <p:anim calcmode="lin" valueType="num">
                                      <p:cBhvr>
                                        <p:cTn id="79" dur="1000" fill="hold"/>
                                        <p:tgtEl>
                                          <p:spTgt spid="15"/>
                                        </p:tgtEl>
                                        <p:attrNameLst>
                                          <p:attrName>ppt_h</p:attrName>
                                        </p:attrNameLst>
                                      </p:cBhvr>
                                      <p:tavLst>
                                        <p:tav tm="0">
                                          <p:val>
                                            <p:fltVal val="0"/>
                                          </p:val>
                                        </p:tav>
                                        <p:tav tm="100000">
                                          <p:val>
                                            <p:strVal val="#ppt_h"/>
                                          </p:val>
                                        </p:tav>
                                      </p:tavLst>
                                    </p:anim>
                                    <p:anim calcmode="lin" valueType="num">
                                      <p:cBhvr>
                                        <p:cTn id="80" dur="1000" fill="hold"/>
                                        <p:tgtEl>
                                          <p:spTgt spid="15"/>
                                        </p:tgtEl>
                                        <p:attrNameLst>
                                          <p:attrName>style.rotation</p:attrName>
                                        </p:attrNameLst>
                                      </p:cBhvr>
                                      <p:tavLst>
                                        <p:tav tm="0">
                                          <p:val>
                                            <p:fltVal val="90"/>
                                          </p:val>
                                        </p:tav>
                                        <p:tav tm="100000">
                                          <p:val>
                                            <p:fltVal val="0"/>
                                          </p:val>
                                        </p:tav>
                                      </p:tavLst>
                                    </p:anim>
                                    <p:animEffect transition="in" filter="fade">
                                      <p:cBhvr>
                                        <p:cTn id="81" dur="1000"/>
                                        <p:tgtEl>
                                          <p:spTgt spid="15"/>
                                        </p:tgtEl>
                                      </p:cBhvr>
                                    </p:animEffect>
                                  </p:childTnLst>
                                </p:cTn>
                              </p:par>
                              <p:par>
                                <p:cTn id="82" presetID="31" presetClass="entr" presetSubtype="0"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 calcmode="lin" valueType="num">
                                      <p:cBhvr>
                                        <p:cTn id="84" dur="1000" fill="hold"/>
                                        <p:tgtEl>
                                          <p:spTgt spid="14"/>
                                        </p:tgtEl>
                                        <p:attrNameLst>
                                          <p:attrName>ppt_w</p:attrName>
                                        </p:attrNameLst>
                                      </p:cBhvr>
                                      <p:tavLst>
                                        <p:tav tm="0">
                                          <p:val>
                                            <p:fltVal val="0"/>
                                          </p:val>
                                        </p:tav>
                                        <p:tav tm="100000">
                                          <p:val>
                                            <p:strVal val="#ppt_w"/>
                                          </p:val>
                                        </p:tav>
                                      </p:tavLst>
                                    </p:anim>
                                    <p:anim calcmode="lin" valueType="num">
                                      <p:cBhvr>
                                        <p:cTn id="85" dur="1000" fill="hold"/>
                                        <p:tgtEl>
                                          <p:spTgt spid="14"/>
                                        </p:tgtEl>
                                        <p:attrNameLst>
                                          <p:attrName>ppt_h</p:attrName>
                                        </p:attrNameLst>
                                      </p:cBhvr>
                                      <p:tavLst>
                                        <p:tav tm="0">
                                          <p:val>
                                            <p:fltVal val="0"/>
                                          </p:val>
                                        </p:tav>
                                        <p:tav tm="100000">
                                          <p:val>
                                            <p:strVal val="#ppt_h"/>
                                          </p:val>
                                        </p:tav>
                                      </p:tavLst>
                                    </p:anim>
                                    <p:anim calcmode="lin" valueType="num">
                                      <p:cBhvr>
                                        <p:cTn id="86" dur="1000" fill="hold"/>
                                        <p:tgtEl>
                                          <p:spTgt spid="14"/>
                                        </p:tgtEl>
                                        <p:attrNameLst>
                                          <p:attrName>style.rotation</p:attrName>
                                        </p:attrNameLst>
                                      </p:cBhvr>
                                      <p:tavLst>
                                        <p:tav tm="0">
                                          <p:val>
                                            <p:fltVal val="90"/>
                                          </p:val>
                                        </p:tav>
                                        <p:tav tm="100000">
                                          <p:val>
                                            <p:fltVal val="0"/>
                                          </p:val>
                                        </p:tav>
                                      </p:tavLst>
                                    </p:anim>
                                    <p:animEffect transition="in" filter="fade">
                                      <p:cBhvr>
                                        <p:cTn id="87" dur="1000"/>
                                        <p:tgtEl>
                                          <p:spTgt spid="14"/>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nodeType="clickEffect">
                                  <p:stCondLst>
                                    <p:cond delay="0"/>
                                  </p:stCondLst>
                                  <p:childTnLst>
                                    <p:set>
                                      <p:cBhvr>
                                        <p:cTn id="91" dur="1" fill="hold">
                                          <p:stCondLst>
                                            <p:cond delay="0"/>
                                          </p:stCondLst>
                                        </p:cTn>
                                        <p:tgtEl>
                                          <p:spTgt spid="3">
                                            <p:txEl>
                                              <p:pRg st="1" end="1"/>
                                            </p:txEl>
                                          </p:spTgt>
                                        </p:tgtEl>
                                        <p:attrNameLst>
                                          <p:attrName>style.visibility</p:attrName>
                                        </p:attrNameLst>
                                      </p:cBhvr>
                                      <p:to>
                                        <p:strVal val="visible"/>
                                      </p:to>
                                    </p:set>
                                    <p:animEffect transition="in" filter="wipe(down)">
                                      <p:cBhvr>
                                        <p:cTn id="92" dur="500"/>
                                        <p:tgtEl>
                                          <p:spTgt spid="3">
                                            <p:txEl>
                                              <p:pRg st="1" end="1"/>
                                            </p:txEl>
                                          </p:spTgt>
                                        </p:tgtEl>
                                      </p:cBhvr>
                                    </p:animEffect>
                                  </p:childTnLst>
                                </p:cTn>
                              </p:par>
                              <p:par>
                                <p:cTn id="93" presetID="22" presetClass="exit" presetSubtype="8" fill="hold" nodeType="withEffect">
                                  <p:stCondLst>
                                    <p:cond delay="0"/>
                                  </p:stCondLst>
                                  <p:childTnLst>
                                    <p:animEffect transition="out" filter="wipe(left)">
                                      <p:cBhvr>
                                        <p:cTn id="94" dur="500"/>
                                        <p:tgtEl>
                                          <p:spTgt spid="16"/>
                                        </p:tgtEl>
                                      </p:cBhvr>
                                    </p:animEffect>
                                    <p:set>
                                      <p:cBhvr>
                                        <p:cTn id="95" dur="1" fill="hold">
                                          <p:stCondLst>
                                            <p:cond delay="499"/>
                                          </p:stCondLst>
                                        </p:cTn>
                                        <p:tgtEl>
                                          <p:spTgt spid="16"/>
                                        </p:tgtEl>
                                        <p:attrNameLst>
                                          <p:attrName>style.visibility</p:attrName>
                                        </p:attrNameLst>
                                      </p:cBhvr>
                                      <p:to>
                                        <p:strVal val="hidden"/>
                                      </p:to>
                                    </p:set>
                                  </p:childTnLst>
                                </p:cTn>
                              </p:par>
                              <p:par>
                                <p:cTn id="96" presetID="22" presetClass="exit" presetSubtype="8" fill="hold" nodeType="withEffect">
                                  <p:stCondLst>
                                    <p:cond delay="0"/>
                                  </p:stCondLst>
                                  <p:childTnLst>
                                    <p:animEffect transition="out" filter="wipe(left)">
                                      <p:cBhvr>
                                        <p:cTn id="97" dur="500"/>
                                        <p:tgtEl>
                                          <p:spTgt spid="17"/>
                                        </p:tgtEl>
                                      </p:cBhvr>
                                    </p:animEffect>
                                    <p:set>
                                      <p:cBhvr>
                                        <p:cTn id="98" dur="1" fill="hold">
                                          <p:stCondLst>
                                            <p:cond delay="499"/>
                                          </p:stCondLst>
                                        </p:cTn>
                                        <p:tgtEl>
                                          <p:spTgt spid="17"/>
                                        </p:tgtEl>
                                        <p:attrNameLst>
                                          <p:attrName>style.visibility</p:attrName>
                                        </p:attrNameLst>
                                      </p:cBhvr>
                                      <p:to>
                                        <p:strVal val="hidden"/>
                                      </p:to>
                                    </p:set>
                                  </p:childTnLst>
                                </p:cTn>
                              </p:par>
                              <p:par>
                                <p:cTn id="99" presetID="22" presetClass="exit" presetSubtype="8" fill="hold" nodeType="withEffect">
                                  <p:stCondLst>
                                    <p:cond delay="0"/>
                                  </p:stCondLst>
                                  <p:childTnLst>
                                    <p:animEffect transition="out" filter="wipe(left)">
                                      <p:cBhvr>
                                        <p:cTn id="100" dur="500"/>
                                        <p:tgtEl>
                                          <p:spTgt spid="15"/>
                                        </p:tgtEl>
                                      </p:cBhvr>
                                    </p:animEffect>
                                    <p:set>
                                      <p:cBhvr>
                                        <p:cTn id="101" dur="1" fill="hold">
                                          <p:stCondLst>
                                            <p:cond delay="499"/>
                                          </p:stCondLst>
                                        </p:cTn>
                                        <p:tgtEl>
                                          <p:spTgt spid="15"/>
                                        </p:tgtEl>
                                        <p:attrNameLst>
                                          <p:attrName>style.visibility</p:attrName>
                                        </p:attrNameLst>
                                      </p:cBhvr>
                                      <p:to>
                                        <p:strVal val="hidden"/>
                                      </p:to>
                                    </p:set>
                                  </p:childTnLst>
                                </p:cTn>
                              </p:par>
                              <p:par>
                                <p:cTn id="102" presetID="22" presetClass="exit" presetSubtype="8" fill="hold" nodeType="withEffect">
                                  <p:stCondLst>
                                    <p:cond delay="0"/>
                                  </p:stCondLst>
                                  <p:childTnLst>
                                    <p:animEffect transition="out" filter="wipe(left)">
                                      <p:cBhvr>
                                        <p:cTn id="103" dur="500"/>
                                        <p:tgtEl>
                                          <p:spTgt spid="14"/>
                                        </p:tgtEl>
                                      </p:cBhvr>
                                    </p:animEffect>
                                    <p:set>
                                      <p:cBhvr>
                                        <p:cTn id="104" dur="1" fill="hold">
                                          <p:stCondLst>
                                            <p:cond delay="499"/>
                                          </p:stCondLst>
                                        </p:cTn>
                                        <p:tgtEl>
                                          <p:spTgt spid="14"/>
                                        </p:tgtEl>
                                        <p:attrNameLst>
                                          <p:attrName>style.visibility</p:attrName>
                                        </p:attrNameLst>
                                      </p:cBhvr>
                                      <p:to>
                                        <p:strVal val="hidden"/>
                                      </p:to>
                                    </p:set>
                                  </p:childTnLst>
                                </p:cTn>
                              </p:par>
                              <p:par>
                                <p:cTn id="105" presetID="22" presetClass="entr" presetSubtype="8" fill="hold" nodeType="with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wipe(left)">
                                      <p:cBhvr>
                                        <p:cTn id="107" dur="500"/>
                                        <p:tgtEl>
                                          <p:spTgt spid="32"/>
                                        </p:tgtEl>
                                      </p:cBhvr>
                                    </p:animEffect>
                                  </p:childTnLst>
                                </p:cTn>
                              </p:par>
                              <p:par>
                                <p:cTn id="108" presetID="22" presetClass="entr" presetSubtype="8" fill="hold" grpId="0" nodeType="withEffect">
                                  <p:stCondLst>
                                    <p:cond delay="0"/>
                                  </p:stCondLst>
                                  <p:childTnLst>
                                    <p:set>
                                      <p:cBhvr>
                                        <p:cTn id="109" dur="1" fill="hold">
                                          <p:stCondLst>
                                            <p:cond delay="0"/>
                                          </p:stCondLst>
                                        </p:cTn>
                                        <p:tgtEl>
                                          <p:spTgt spid="22"/>
                                        </p:tgtEl>
                                        <p:attrNameLst>
                                          <p:attrName>style.visibility</p:attrName>
                                        </p:attrNameLst>
                                      </p:cBhvr>
                                      <p:to>
                                        <p:strVal val="visible"/>
                                      </p:to>
                                    </p:set>
                                    <p:animEffect transition="in" filter="wipe(left)">
                                      <p:cBhvr>
                                        <p:cTn id="110" dur="500"/>
                                        <p:tgtEl>
                                          <p:spTgt spid="22"/>
                                        </p:tgtEl>
                                      </p:cBhvr>
                                    </p:animEffect>
                                  </p:childTnLst>
                                </p:cTn>
                              </p:par>
                              <p:par>
                                <p:cTn id="111" presetID="22" presetClass="entr" presetSubtype="8" fill="hold" grpId="0" nodeType="withEffect">
                                  <p:stCondLst>
                                    <p:cond delay="0"/>
                                  </p:stCondLst>
                                  <p:childTnLst>
                                    <p:set>
                                      <p:cBhvr>
                                        <p:cTn id="112" dur="1" fill="hold">
                                          <p:stCondLst>
                                            <p:cond delay="0"/>
                                          </p:stCondLst>
                                        </p:cTn>
                                        <p:tgtEl>
                                          <p:spTgt spid="27"/>
                                        </p:tgtEl>
                                        <p:attrNameLst>
                                          <p:attrName>style.visibility</p:attrName>
                                        </p:attrNameLst>
                                      </p:cBhvr>
                                      <p:to>
                                        <p:strVal val="visible"/>
                                      </p:to>
                                    </p:set>
                                    <p:animEffect transition="in" filter="wipe(left)">
                                      <p:cBhvr>
                                        <p:cTn id="113" dur="500"/>
                                        <p:tgtEl>
                                          <p:spTgt spid="27"/>
                                        </p:tgtEl>
                                      </p:cBhvr>
                                    </p:animEffect>
                                  </p:childTnLst>
                                </p:cTn>
                              </p:par>
                              <p:par>
                                <p:cTn id="114" presetID="22" presetClass="entr" presetSubtype="8" fill="hold" grpId="0" nodeType="withEffect">
                                  <p:stCondLst>
                                    <p:cond delay="0"/>
                                  </p:stCondLst>
                                  <p:childTnLst>
                                    <p:set>
                                      <p:cBhvr>
                                        <p:cTn id="115" dur="1" fill="hold">
                                          <p:stCondLst>
                                            <p:cond delay="0"/>
                                          </p:stCondLst>
                                        </p:cTn>
                                        <p:tgtEl>
                                          <p:spTgt spid="26"/>
                                        </p:tgtEl>
                                        <p:attrNameLst>
                                          <p:attrName>style.visibility</p:attrName>
                                        </p:attrNameLst>
                                      </p:cBhvr>
                                      <p:to>
                                        <p:strVal val="visible"/>
                                      </p:to>
                                    </p:set>
                                    <p:animEffect transition="in" filter="wipe(left)">
                                      <p:cBhvr>
                                        <p:cTn id="116" dur="500"/>
                                        <p:tgtEl>
                                          <p:spTgt spid="26"/>
                                        </p:tgtEl>
                                      </p:cBhvr>
                                    </p:animEffect>
                                  </p:childTnLst>
                                </p:cTn>
                              </p:par>
                              <p:par>
                                <p:cTn id="117" presetID="22" presetClass="entr" presetSubtype="8" fill="hold" grpId="0" nodeType="withEffect">
                                  <p:stCondLst>
                                    <p:cond delay="0"/>
                                  </p:stCondLst>
                                  <p:childTnLst>
                                    <p:set>
                                      <p:cBhvr>
                                        <p:cTn id="118" dur="1" fill="hold">
                                          <p:stCondLst>
                                            <p:cond delay="0"/>
                                          </p:stCondLst>
                                        </p:cTn>
                                        <p:tgtEl>
                                          <p:spTgt spid="29"/>
                                        </p:tgtEl>
                                        <p:attrNameLst>
                                          <p:attrName>style.visibility</p:attrName>
                                        </p:attrNameLst>
                                      </p:cBhvr>
                                      <p:to>
                                        <p:strVal val="visible"/>
                                      </p:to>
                                    </p:set>
                                    <p:animEffect transition="in" filter="wipe(left)">
                                      <p:cBhvr>
                                        <p:cTn id="119" dur="500"/>
                                        <p:tgtEl>
                                          <p:spTgt spid="29"/>
                                        </p:tgtEl>
                                      </p:cBhvr>
                                    </p:animEffect>
                                  </p:childTnLst>
                                </p:cTn>
                              </p:par>
                              <p:par>
                                <p:cTn id="120" presetID="22" presetClass="entr" presetSubtype="8" fill="hold" grpId="0" nodeType="withEffect">
                                  <p:stCondLst>
                                    <p:cond delay="0"/>
                                  </p:stCondLst>
                                  <p:childTnLst>
                                    <p:set>
                                      <p:cBhvr>
                                        <p:cTn id="121" dur="1" fill="hold">
                                          <p:stCondLst>
                                            <p:cond delay="0"/>
                                          </p:stCondLst>
                                        </p:cTn>
                                        <p:tgtEl>
                                          <p:spTgt spid="25"/>
                                        </p:tgtEl>
                                        <p:attrNameLst>
                                          <p:attrName>style.visibility</p:attrName>
                                        </p:attrNameLst>
                                      </p:cBhvr>
                                      <p:to>
                                        <p:strVal val="visible"/>
                                      </p:to>
                                    </p:set>
                                    <p:animEffect transition="in" filter="wipe(left)">
                                      <p:cBhvr>
                                        <p:cTn id="122" dur="500"/>
                                        <p:tgtEl>
                                          <p:spTgt spid="25"/>
                                        </p:tgtEl>
                                      </p:cBhvr>
                                    </p:animEffect>
                                  </p:childTnLst>
                                </p:cTn>
                              </p:par>
                              <p:par>
                                <p:cTn id="123" presetID="22" presetClass="entr" presetSubtype="8" fill="hold" grpId="0" nodeType="withEffect">
                                  <p:stCondLst>
                                    <p:cond delay="0"/>
                                  </p:stCondLst>
                                  <p:childTnLst>
                                    <p:set>
                                      <p:cBhvr>
                                        <p:cTn id="124" dur="1" fill="hold">
                                          <p:stCondLst>
                                            <p:cond delay="0"/>
                                          </p:stCondLst>
                                        </p:cTn>
                                        <p:tgtEl>
                                          <p:spTgt spid="28"/>
                                        </p:tgtEl>
                                        <p:attrNameLst>
                                          <p:attrName>style.visibility</p:attrName>
                                        </p:attrNameLst>
                                      </p:cBhvr>
                                      <p:to>
                                        <p:strVal val="visible"/>
                                      </p:to>
                                    </p:set>
                                    <p:animEffect transition="in" filter="wipe(left)">
                                      <p:cBhvr>
                                        <p:cTn id="125" dur="500"/>
                                        <p:tgtEl>
                                          <p:spTgt spid="28"/>
                                        </p:tgtEl>
                                      </p:cBhvr>
                                    </p:animEffect>
                                  </p:childTnLst>
                                </p:cTn>
                              </p:par>
                              <p:par>
                                <p:cTn id="126" presetID="22" presetClass="entr" presetSubtype="8" fill="hold" nodeType="withEffect">
                                  <p:stCondLst>
                                    <p:cond delay="0"/>
                                  </p:stCondLst>
                                  <p:childTnLst>
                                    <p:set>
                                      <p:cBhvr>
                                        <p:cTn id="127" dur="1" fill="hold">
                                          <p:stCondLst>
                                            <p:cond delay="0"/>
                                          </p:stCondLst>
                                        </p:cTn>
                                        <p:tgtEl>
                                          <p:spTgt spid="44"/>
                                        </p:tgtEl>
                                        <p:attrNameLst>
                                          <p:attrName>style.visibility</p:attrName>
                                        </p:attrNameLst>
                                      </p:cBhvr>
                                      <p:to>
                                        <p:strVal val="visible"/>
                                      </p:to>
                                    </p:set>
                                    <p:animEffect transition="in" filter="wipe(left)">
                                      <p:cBhvr>
                                        <p:cTn id="128" dur="500"/>
                                        <p:tgtEl>
                                          <p:spTgt spid="44"/>
                                        </p:tgtEl>
                                      </p:cBhvr>
                                    </p:animEffect>
                                  </p:childTnLst>
                                </p:cTn>
                              </p:par>
                              <p:par>
                                <p:cTn id="129" presetID="22" presetClass="entr" presetSubtype="8" fill="hold" nodeType="withEffect">
                                  <p:stCondLst>
                                    <p:cond delay="0"/>
                                  </p:stCondLst>
                                  <p:childTnLst>
                                    <p:set>
                                      <p:cBhvr>
                                        <p:cTn id="130" dur="1" fill="hold">
                                          <p:stCondLst>
                                            <p:cond delay="0"/>
                                          </p:stCondLst>
                                        </p:cTn>
                                        <p:tgtEl>
                                          <p:spTgt spid="45"/>
                                        </p:tgtEl>
                                        <p:attrNameLst>
                                          <p:attrName>style.visibility</p:attrName>
                                        </p:attrNameLst>
                                      </p:cBhvr>
                                      <p:to>
                                        <p:strVal val="visible"/>
                                      </p:to>
                                    </p:set>
                                    <p:animEffect transition="in" filter="wipe(left)">
                                      <p:cBhvr>
                                        <p:cTn id="131" dur="500"/>
                                        <p:tgtEl>
                                          <p:spTgt spid="45"/>
                                        </p:tgtEl>
                                      </p:cBhvr>
                                    </p:animEffect>
                                  </p:childTnLst>
                                </p:cTn>
                              </p:par>
                              <p:par>
                                <p:cTn id="132" presetID="22" presetClass="entr" presetSubtype="8" fill="hold" nodeType="withEffect">
                                  <p:stCondLst>
                                    <p:cond delay="0"/>
                                  </p:stCondLst>
                                  <p:childTnLst>
                                    <p:set>
                                      <p:cBhvr>
                                        <p:cTn id="133" dur="1" fill="hold">
                                          <p:stCondLst>
                                            <p:cond delay="0"/>
                                          </p:stCondLst>
                                        </p:cTn>
                                        <p:tgtEl>
                                          <p:spTgt spid="50"/>
                                        </p:tgtEl>
                                        <p:attrNameLst>
                                          <p:attrName>style.visibility</p:attrName>
                                        </p:attrNameLst>
                                      </p:cBhvr>
                                      <p:to>
                                        <p:strVal val="visible"/>
                                      </p:to>
                                    </p:set>
                                    <p:animEffect transition="in" filter="wipe(left)">
                                      <p:cBhvr>
                                        <p:cTn id="134" dur="500"/>
                                        <p:tgtEl>
                                          <p:spTgt spid="50"/>
                                        </p:tgtEl>
                                      </p:cBhvr>
                                    </p:animEffect>
                                  </p:childTnLst>
                                </p:cTn>
                              </p:par>
                              <p:par>
                                <p:cTn id="135" presetID="22" presetClass="entr" presetSubtype="8" fill="hold" nodeType="withEffect">
                                  <p:stCondLst>
                                    <p:cond delay="0"/>
                                  </p:stCondLst>
                                  <p:childTnLst>
                                    <p:set>
                                      <p:cBhvr>
                                        <p:cTn id="136" dur="1" fill="hold">
                                          <p:stCondLst>
                                            <p:cond delay="0"/>
                                          </p:stCondLst>
                                        </p:cTn>
                                        <p:tgtEl>
                                          <p:spTgt spid="51"/>
                                        </p:tgtEl>
                                        <p:attrNameLst>
                                          <p:attrName>style.visibility</p:attrName>
                                        </p:attrNameLst>
                                      </p:cBhvr>
                                      <p:to>
                                        <p:strVal val="visible"/>
                                      </p:to>
                                    </p:set>
                                    <p:animEffect transition="in" filter="wipe(left)">
                                      <p:cBhvr>
                                        <p:cTn id="137" dur="500"/>
                                        <p:tgtEl>
                                          <p:spTgt spid="51"/>
                                        </p:tgtEl>
                                      </p:cBhvr>
                                    </p:animEffect>
                                  </p:childTnLst>
                                </p:cTn>
                              </p:par>
                              <p:par>
                                <p:cTn id="138" presetID="22" presetClass="entr" presetSubtype="8" fill="hold" nodeType="withEffect">
                                  <p:stCondLst>
                                    <p:cond delay="0"/>
                                  </p:stCondLst>
                                  <p:childTnLst>
                                    <p:set>
                                      <p:cBhvr>
                                        <p:cTn id="139" dur="1" fill="hold">
                                          <p:stCondLst>
                                            <p:cond delay="0"/>
                                          </p:stCondLst>
                                        </p:cTn>
                                        <p:tgtEl>
                                          <p:spTgt spid="52"/>
                                        </p:tgtEl>
                                        <p:attrNameLst>
                                          <p:attrName>style.visibility</p:attrName>
                                        </p:attrNameLst>
                                      </p:cBhvr>
                                      <p:to>
                                        <p:strVal val="visible"/>
                                      </p:to>
                                    </p:set>
                                    <p:animEffect transition="in" filter="wipe(left)">
                                      <p:cBhvr>
                                        <p:cTn id="140" dur="500"/>
                                        <p:tgtEl>
                                          <p:spTgt spid="52"/>
                                        </p:tgtEl>
                                      </p:cBhvr>
                                    </p:animEffect>
                                  </p:childTnLst>
                                </p:cTn>
                              </p:par>
                              <p:par>
                                <p:cTn id="141" presetID="22" presetClass="entr" presetSubtype="8" fill="hold" nodeType="withEffect">
                                  <p:stCondLst>
                                    <p:cond delay="0"/>
                                  </p:stCondLst>
                                  <p:childTnLst>
                                    <p:set>
                                      <p:cBhvr>
                                        <p:cTn id="142" dur="1" fill="hold">
                                          <p:stCondLst>
                                            <p:cond delay="0"/>
                                          </p:stCondLst>
                                        </p:cTn>
                                        <p:tgtEl>
                                          <p:spTgt spid="65"/>
                                        </p:tgtEl>
                                        <p:attrNameLst>
                                          <p:attrName>style.visibility</p:attrName>
                                        </p:attrNameLst>
                                      </p:cBhvr>
                                      <p:to>
                                        <p:strVal val="visible"/>
                                      </p:to>
                                    </p:set>
                                    <p:animEffect transition="in" filter="wipe(left)">
                                      <p:cBhvr>
                                        <p:cTn id="143" dur="500"/>
                                        <p:tgtEl>
                                          <p:spTgt spid="65"/>
                                        </p:tgtEl>
                                      </p:cBhvr>
                                    </p:animEffect>
                                  </p:childTnLst>
                                </p:cTn>
                              </p:par>
                              <p:par>
                                <p:cTn id="144" presetID="22" presetClass="entr" presetSubtype="8" fill="hold" nodeType="withEffect">
                                  <p:stCondLst>
                                    <p:cond delay="0"/>
                                  </p:stCondLst>
                                  <p:childTnLst>
                                    <p:set>
                                      <p:cBhvr>
                                        <p:cTn id="145" dur="1" fill="hold">
                                          <p:stCondLst>
                                            <p:cond delay="0"/>
                                          </p:stCondLst>
                                        </p:cTn>
                                        <p:tgtEl>
                                          <p:spTgt spid="68"/>
                                        </p:tgtEl>
                                        <p:attrNameLst>
                                          <p:attrName>style.visibility</p:attrName>
                                        </p:attrNameLst>
                                      </p:cBhvr>
                                      <p:to>
                                        <p:strVal val="visible"/>
                                      </p:to>
                                    </p:set>
                                    <p:animEffect transition="in" filter="wipe(left)">
                                      <p:cBhvr>
                                        <p:cTn id="146" dur="500"/>
                                        <p:tgtEl>
                                          <p:spTgt spid="68"/>
                                        </p:tgtEl>
                                      </p:cBhvr>
                                    </p:animEffect>
                                  </p:childTnLst>
                                </p:cTn>
                              </p:par>
                              <p:par>
                                <p:cTn id="147" presetID="22" presetClass="entr" presetSubtype="8" fill="hold" nodeType="withEffect">
                                  <p:stCondLst>
                                    <p:cond delay="0"/>
                                  </p:stCondLst>
                                  <p:childTnLst>
                                    <p:set>
                                      <p:cBhvr>
                                        <p:cTn id="148" dur="1" fill="hold">
                                          <p:stCondLst>
                                            <p:cond delay="0"/>
                                          </p:stCondLst>
                                        </p:cTn>
                                        <p:tgtEl>
                                          <p:spTgt spid="72"/>
                                        </p:tgtEl>
                                        <p:attrNameLst>
                                          <p:attrName>style.visibility</p:attrName>
                                        </p:attrNameLst>
                                      </p:cBhvr>
                                      <p:to>
                                        <p:strVal val="visible"/>
                                      </p:to>
                                    </p:set>
                                    <p:animEffect transition="in" filter="wipe(left)">
                                      <p:cBhvr>
                                        <p:cTn id="149" dur="500"/>
                                        <p:tgtEl>
                                          <p:spTgt spid="72"/>
                                        </p:tgtEl>
                                      </p:cBhvr>
                                    </p:animEffect>
                                  </p:childTnLst>
                                </p:cTn>
                              </p:par>
                              <p:par>
                                <p:cTn id="150" presetID="22" presetClass="entr" presetSubtype="8" fill="hold" nodeType="withEffect">
                                  <p:stCondLst>
                                    <p:cond delay="0"/>
                                  </p:stCondLst>
                                  <p:childTnLst>
                                    <p:set>
                                      <p:cBhvr>
                                        <p:cTn id="151" dur="1" fill="hold">
                                          <p:stCondLst>
                                            <p:cond delay="0"/>
                                          </p:stCondLst>
                                        </p:cTn>
                                        <p:tgtEl>
                                          <p:spTgt spid="75"/>
                                        </p:tgtEl>
                                        <p:attrNameLst>
                                          <p:attrName>style.visibility</p:attrName>
                                        </p:attrNameLst>
                                      </p:cBhvr>
                                      <p:to>
                                        <p:strVal val="visible"/>
                                      </p:to>
                                    </p:set>
                                    <p:animEffect transition="in" filter="wipe(left)">
                                      <p:cBhvr>
                                        <p:cTn id="152" dur="500"/>
                                        <p:tgtEl>
                                          <p:spTgt spid="75"/>
                                        </p:tgtEl>
                                      </p:cBhvr>
                                    </p:animEffect>
                                  </p:childTnLst>
                                </p:cTn>
                              </p:par>
                              <p:par>
                                <p:cTn id="153" presetID="22" presetClass="entr" presetSubtype="8" fill="hold" nodeType="withEffect">
                                  <p:stCondLst>
                                    <p:cond delay="0"/>
                                  </p:stCondLst>
                                  <p:childTnLst>
                                    <p:set>
                                      <p:cBhvr>
                                        <p:cTn id="154" dur="1" fill="hold">
                                          <p:stCondLst>
                                            <p:cond delay="0"/>
                                          </p:stCondLst>
                                        </p:cTn>
                                        <p:tgtEl>
                                          <p:spTgt spid="79"/>
                                        </p:tgtEl>
                                        <p:attrNameLst>
                                          <p:attrName>style.visibility</p:attrName>
                                        </p:attrNameLst>
                                      </p:cBhvr>
                                      <p:to>
                                        <p:strVal val="visible"/>
                                      </p:to>
                                    </p:set>
                                    <p:animEffect transition="in" filter="wipe(left)">
                                      <p:cBhvr>
                                        <p:cTn id="155" dur="500"/>
                                        <p:tgtEl>
                                          <p:spTgt spid="79"/>
                                        </p:tgtEl>
                                      </p:cBhvr>
                                    </p:animEffect>
                                  </p:childTnLst>
                                </p:cTn>
                              </p:par>
                              <p:par>
                                <p:cTn id="156" presetID="22" presetClass="entr" presetSubtype="8" fill="hold" nodeType="withEffect">
                                  <p:stCondLst>
                                    <p:cond delay="0"/>
                                  </p:stCondLst>
                                  <p:childTnLst>
                                    <p:set>
                                      <p:cBhvr>
                                        <p:cTn id="157" dur="1" fill="hold">
                                          <p:stCondLst>
                                            <p:cond delay="0"/>
                                          </p:stCondLst>
                                        </p:cTn>
                                        <p:tgtEl>
                                          <p:spTgt spid="82"/>
                                        </p:tgtEl>
                                        <p:attrNameLst>
                                          <p:attrName>style.visibility</p:attrName>
                                        </p:attrNameLst>
                                      </p:cBhvr>
                                      <p:to>
                                        <p:strVal val="visible"/>
                                      </p:to>
                                    </p:set>
                                    <p:animEffect transition="in" filter="wipe(left)">
                                      <p:cBhvr>
                                        <p:cTn id="158" dur="500"/>
                                        <p:tgtEl>
                                          <p:spTgt spid="82"/>
                                        </p:tgtEl>
                                      </p:cBhvr>
                                    </p:animEffect>
                                  </p:childTnLst>
                                </p:cTn>
                              </p:par>
                              <p:par>
                                <p:cTn id="159" presetID="22" presetClass="entr" presetSubtype="8" fill="hold" nodeType="withEffect">
                                  <p:stCondLst>
                                    <p:cond delay="0"/>
                                  </p:stCondLst>
                                  <p:childTnLst>
                                    <p:set>
                                      <p:cBhvr>
                                        <p:cTn id="160" dur="1" fill="hold">
                                          <p:stCondLst>
                                            <p:cond delay="0"/>
                                          </p:stCondLst>
                                        </p:cTn>
                                        <p:tgtEl>
                                          <p:spTgt spid="88"/>
                                        </p:tgtEl>
                                        <p:attrNameLst>
                                          <p:attrName>style.visibility</p:attrName>
                                        </p:attrNameLst>
                                      </p:cBhvr>
                                      <p:to>
                                        <p:strVal val="visible"/>
                                      </p:to>
                                    </p:set>
                                    <p:animEffect transition="in" filter="wipe(left)">
                                      <p:cBhvr>
                                        <p:cTn id="161" dur="500"/>
                                        <p:tgtEl>
                                          <p:spTgt spid="88"/>
                                        </p:tgtEl>
                                      </p:cBhvr>
                                    </p:animEffect>
                                  </p:childTnLst>
                                </p:cTn>
                              </p:par>
                              <p:par>
                                <p:cTn id="162" presetID="22" presetClass="entr" presetSubtype="8" fill="hold" nodeType="withEffect">
                                  <p:stCondLst>
                                    <p:cond delay="0"/>
                                  </p:stCondLst>
                                  <p:childTnLst>
                                    <p:set>
                                      <p:cBhvr>
                                        <p:cTn id="163" dur="1" fill="hold">
                                          <p:stCondLst>
                                            <p:cond delay="0"/>
                                          </p:stCondLst>
                                        </p:cTn>
                                        <p:tgtEl>
                                          <p:spTgt spid="91"/>
                                        </p:tgtEl>
                                        <p:attrNameLst>
                                          <p:attrName>style.visibility</p:attrName>
                                        </p:attrNameLst>
                                      </p:cBhvr>
                                      <p:to>
                                        <p:strVal val="visible"/>
                                      </p:to>
                                    </p:set>
                                    <p:animEffect transition="in" filter="wipe(left)">
                                      <p:cBhvr>
                                        <p:cTn id="164" dur="500"/>
                                        <p:tgtEl>
                                          <p:spTgt spid="91"/>
                                        </p:tgtEl>
                                      </p:cBhvr>
                                    </p:animEffect>
                                  </p:childTnLst>
                                </p:cTn>
                              </p:par>
                              <p:par>
                                <p:cTn id="165" presetID="22" presetClass="entr" presetSubtype="8" fill="hold" nodeType="withEffect">
                                  <p:stCondLst>
                                    <p:cond delay="0"/>
                                  </p:stCondLst>
                                  <p:childTnLst>
                                    <p:set>
                                      <p:cBhvr>
                                        <p:cTn id="166" dur="1" fill="hold">
                                          <p:stCondLst>
                                            <p:cond delay="0"/>
                                          </p:stCondLst>
                                        </p:cTn>
                                        <p:tgtEl>
                                          <p:spTgt spid="94"/>
                                        </p:tgtEl>
                                        <p:attrNameLst>
                                          <p:attrName>style.visibility</p:attrName>
                                        </p:attrNameLst>
                                      </p:cBhvr>
                                      <p:to>
                                        <p:strVal val="visible"/>
                                      </p:to>
                                    </p:set>
                                    <p:animEffect transition="in" filter="wipe(left)">
                                      <p:cBhvr>
                                        <p:cTn id="167" dur="500"/>
                                        <p:tgtEl>
                                          <p:spTgt spid="94"/>
                                        </p:tgtEl>
                                      </p:cBhvr>
                                    </p:animEffect>
                                  </p:childTnLst>
                                </p:cTn>
                              </p:par>
                              <p:par>
                                <p:cTn id="168" presetID="22" presetClass="entr" presetSubtype="8" fill="hold" nodeType="withEffect">
                                  <p:stCondLst>
                                    <p:cond delay="0"/>
                                  </p:stCondLst>
                                  <p:childTnLst>
                                    <p:set>
                                      <p:cBhvr>
                                        <p:cTn id="169" dur="1" fill="hold">
                                          <p:stCondLst>
                                            <p:cond delay="0"/>
                                          </p:stCondLst>
                                        </p:cTn>
                                        <p:tgtEl>
                                          <p:spTgt spid="97"/>
                                        </p:tgtEl>
                                        <p:attrNameLst>
                                          <p:attrName>style.visibility</p:attrName>
                                        </p:attrNameLst>
                                      </p:cBhvr>
                                      <p:to>
                                        <p:strVal val="visible"/>
                                      </p:to>
                                    </p:set>
                                    <p:animEffect transition="in" filter="wipe(left)">
                                      <p:cBhvr>
                                        <p:cTn id="170" dur="500"/>
                                        <p:tgtEl>
                                          <p:spTgt spid="97"/>
                                        </p:tgtEl>
                                      </p:cBhvr>
                                    </p:animEffect>
                                  </p:childTnLst>
                                </p:cTn>
                              </p:par>
                              <p:par>
                                <p:cTn id="171" presetID="22" presetClass="entr" presetSubtype="8" fill="hold" nodeType="withEffect">
                                  <p:stCondLst>
                                    <p:cond delay="0"/>
                                  </p:stCondLst>
                                  <p:childTnLst>
                                    <p:set>
                                      <p:cBhvr>
                                        <p:cTn id="172" dur="1" fill="hold">
                                          <p:stCondLst>
                                            <p:cond delay="0"/>
                                          </p:stCondLst>
                                        </p:cTn>
                                        <p:tgtEl>
                                          <p:spTgt spid="100"/>
                                        </p:tgtEl>
                                        <p:attrNameLst>
                                          <p:attrName>style.visibility</p:attrName>
                                        </p:attrNameLst>
                                      </p:cBhvr>
                                      <p:to>
                                        <p:strVal val="visible"/>
                                      </p:to>
                                    </p:set>
                                    <p:animEffect transition="in" filter="wipe(left)">
                                      <p:cBhvr>
                                        <p:cTn id="173" dur="500"/>
                                        <p:tgtEl>
                                          <p:spTgt spid="100"/>
                                        </p:tgtEl>
                                      </p:cBhvr>
                                    </p:animEffect>
                                  </p:childTnLst>
                                </p:cTn>
                              </p:par>
                              <p:par>
                                <p:cTn id="174" presetID="22" presetClass="entr" presetSubtype="8" fill="hold" nodeType="withEffect">
                                  <p:stCondLst>
                                    <p:cond delay="0"/>
                                  </p:stCondLst>
                                  <p:childTnLst>
                                    <p:set>
                                      <p:cBhvr>
                                        <p:cTn id="175" dur="1" fill="hold">
                                          <p:stCondLst>
                                            <p:cond delay="0"/>
                                          </p:stCondLst>
                                        </p:cTn>
                                        <p:tgtEl>
                                          <p:spTgt spid="103"/>
                                        </p:tgtEl>
                                        <p:attrNameLst>
                                          <p:attrName>style.visibility</p:attrName>
                                        </p:attrNameLst>
                                      </p:cBhvr>
                                      <p:to>
                                        <p:strVal val="visible"/>
                                      </p:to>
                                    </p:set>
                                    <p:animEffect transition="in" filter="wipe(left)">
                                      <p:cBhvr>
                                        <p:cTn id="176" dur="500"/>
                                        <p:tgtEl>
                                          <p:spTgt spid="103"/>
                                        </p:tgtEl>
                                      </p:cBhvr>
                                    </p:animEffect>
                                  </p:childTnLst>
                                </p:cTn>
                              </p:par>
                              <p:par>
                                <p:cTn id="177" presetID="22" presetClass="entr" presetSubtype="8" fill="hold" nodeType="withEffect">
                                  <p:stCondLst>
                                    <p:cond delay="0"/>
                                  </p:stCondLst>
                                  <p:childTnLst>
                                    <p:set>
                                      <p:cBhvr>
                                        <p:cTn id="178" dur="1" fill="hold">
                                          <p:stCondLst>
                                            <p:cond delay="0"/>
                                          </p:stCondLst>
                                        </p:cTn>
                                        <p:tgtEl>
                                          <p:spTgt spid="106"/>
                                        </p:tgtEl>
                                        <p:attrNameLst>
                                          <p:attrName>style.visibility</p:attrName>
                                        </p:attrNameLst>
                                      </p:cBhvr>
                                      <p:to>
                                        <p:strVal val="visible"/>
                                      </p:to>
                                    </p:set>
                                    <p:animEffect transition="in" filter="wipe(left)">
                                      <p:cBhvr>
                                        <p:cTn id="179" dur="500"/>
                                        <p:tgtEl>
                                          <p:spTgt spid="106"/>
                                        </p:tgtEl>
                                      </p:cBhvr>
                                    </p:animEffect>
                                  </p:childTnLst>
                                </p:cTn>
                              </p:par>
                              <p:par>
                                <p:cTn id="180" presetID="22" presetClass="entr" presetSubtype="8" fill="hold" nodeType="withEffect">
                                  <p:stCondLst>
                                    <p:cond delay="0"/>
                                  </p:stCondLst>
                                  <p:childTnLst>
                                    <p:set>
                                      <p:cBhvr>
                                        <p:cTn id="181" dur="1" fill="hold">
                                          <p:stCondLst>
                                            <p:cond delay="0"/>
                                          </p:stCondLst>
                                        </p:cTn>
                                        <p:tgtEl>
                                          <p:spTgt spid="109"/>
                                        </p:tgtEl>
                                        <p:attrNameLst>
                                          <p:attrName>style.visibility</p:attrName>
                                        </p:attrNameLst>
                                      </p:cBhvr>
                                      <p:to>
                                        <p:strVal val="visible"/>
                                      </p:to>
                                    </p:set>
                                    <p:animEffect transition="in" filter="wipe(left)">
                                      <p:cBhvr>
                                        <p:cTn id="182" dur="500"/>
                                        <p:tgtEl>
                                          <p:spTgt spid="109"/>
                                        </p:tgtEl>
                                      </p:cBhvr>
                                    </p:animEffect>
                                  </p:childTnLst>
                                </p:cTn>
                              </p:par>
                              <p:par>
                                <p:cTn id="183" presetID="22" presetClass="entr" presetSubtype="8" fill="hold" nodeType="withEffect">
                                  <p:stCondLst>
                                    <p:cond delay="0"/>
                                  </p:stCondLst>
                                  <p:childTnLst>
                                    <p:set>
                                      <p:cBhvr>
                                        <p:cTn id="184" dur="1" fill="hold">
                                          <p:stCondLst>
                                            <p:cond delay="0"/>
                                          </p:stCondLst>
                                        </p:cTn>
                                        <p:tgtEl>
                                          <p:spTgt spid="112"/>
                                        </p:tgtEl>
                                        <p:attrNameLst>
                                          <p:attrName>style.visibility</p:attrName>
                                        </p:attrNameLst>
                                      </p:cBhvr>
                                      <p:to>
                                        <p:strVal val="visible"/>
                                      </p:to>
                                    </p:set>
                                    <p:animEffect transition="in" filter="wipe(left)">
                                      <p:cBhvr>
                                        <p:cTn id="185" dur="500"/>
                                        <p:tgtEl>
                                          <p:spTgt spid="112"/>
                                        </p:tgtEl>
                                      </p:cBhvr>
                                    </p:animEffect>
                                  </p:childTnLst>
                                </p:cTn>
                              </p:par>
                            </p:childTnLst>
                          </p:cTn>
                        </p:par>
                      </p:childTnLst>
                    </p:cTn>
                  </p:par>
                  <p:par>
                    <p:cTn id="186" fill="hold">
                      <p:stCondLst>
                        <p:cond delay="indefinite"/>
                      </p:stCondLst>
                      <p:childTnLst>
                        <p:par>
                          <p:cTn id="187" fill="hold">
                            <p:stCondLst>
                              <p:cond delay="0"/>
                            </p:stCondLst>
                            <p:childTnLst>
                              <p:par>
                                <p:cTn id="188" presetID="22" presetClass="entr" presetSubtype="4" fill="hold" nodeType="clickEffect">
                                  <p:stCondLst>
                                    <p:cond delay="0"/>
                                  </p:stCondLst>
                                  <p:childTnLst>
                                    <p:set>
                                      <p:cBhvr>
                                        <p:cTn id="189" dur="1" fill="hold">
                                          <p:stCondLst>
                                            <p:cond delay="0"/>
                                          </p:stCondLst>
                                        </p:cTn>
                                        <p:tgtEl>
                                          <p:spTgt spid="3">
                                            <p:txEl>
                                              <p:pRg st="5" end="5"/>
                                            </p:txEl>
                                          </p:spTgt>
                                        </p:tgtEl>
                                        <p:attrNameLst>
                                          <p:attrName>style.visibility</p:attrName>
                                        </p:attrNameLst>
                                      </p:cBhvr>
                                      <p:to>
                                        <p:strVal val="visible"/>
                                      </p:to>
                                    </p:set>
                                    <p:animEffect transition="in" filter="wipe(down)">
                                      <p:cBhvr>
                                        <p:cTn id="19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animBg="1"/>
      <p:bldP spid="19" grpId="0" animBg="1"/>
      <p:bldP spid="21" grpId="0" animBg="1"/>
      <p:bldP spid="20" grpId="0" animBg="1"/>
      <p:bldP spid="6" grpId="0" animBg="1"/>
      <p:bldP spid="7" grpId="0" animBg="1"/>
      <p:bldP spid="8" grpId="0" animBg="1"/>
      <p:bldP spid="9" grpId="0" animBg="1"/>
      <p:bldP spid="22" grpId="0" animBg="1"/>
      <p:bldP spid="25" grpId="0" animBg="1"/>
      <p:bldP spid="26" grpId="0" animBg="1"/>
      <p:bldP spid="27" grpId="0" animBg="1"/>
      <p:bldP spid="28" grpId="0" animBg="1"/>
      <p:bldP spid="2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3C68E-2E92-93C1-7A73-CE437755201B}"/>
              </a:ext>
            </a:extLst>
          </p:cNvPr>
          <p:cNvSpPr>
            <a:spLocks noGrp="1"/>
          </p:cNvSpPr>
          <p:nvPr>
            <p:ph type="title"/>
          </p:nvPr>
        </p:nvSpPr>
        <p:spPr>
          <a:xfrm>
            <a:off x="135012" y="0"/>
            <a:ext cx="11979253" cy="795130"/>
          </a:xfrm>
        </p:spPr>
        <p:txBody>
          <a:bodyPr/>
          <a:lstStyle/>
          <a:p>
            <a:r>
              <a:rPr lang="en-US" dirty="0"/>
              <a:t>How Do These Circles and Arrows Benefit Us?</a:t>
            </a:r>
          </a:p>
        </p:txBody>
      </p:sp>
      <p:sp>
        <p:nvSpPr>
          <p:cNvPr id="3" name="Content Placeholder 2">
            <a:extLst>
              <a:ext uri="{FF2B5EF4-FFF2-40B4-BE49-F238E27FC236}">
                <a16:creationId xmlns:a16="http://schemas.microsoft.com/office/drawing/2014/main" id="{51730582-51A7-66BE-5E7A-85FCA487F282}"/>
              </a:ext>
            </a:extLst>
          </p:cNvPr>
          <p:cNvSpPr>
            <a:spLocks noGrp="1"/>
          </p:cNvSpPr>
          <p:nvPr>
            <p:ph sz="quarter" idx="11"/>
          </p:nvPr>
        </p:nvSpPr>
        <p:spPr/>
        <p:txBody>
          <a:bodyPr/>
          <a:lstStyle/>
          <a:p>
            <a:r>
              <a:rPr lang="en-US" dirty="0"/>
              <a:t>Deep Learning systems simultaneously do supervised learning and unsupervised learning</a:t>
            </a:r>
          </a:p>
          <a:p>
            <a:pPr lvl="1"/>
            <a:r>
              <a:rPr lang="en-US" dirty="0"/>
              <a:t>The math in each layer computes internal reward signals for the previous layer</a:t>
            </a:r>
          </a:p>
          <a:p>
            <a:pPr lvl="1"/>
            <a:r>
              <a:rPr lang="en-US" dirty="0"/>
              <a:t>Having multiple nodes in a single layer allows each node to learn a different relationship between nodes in the previous layer</a:t>
            </a:r>
          </a:p>
          <a:p>
            <a:pPr lvl="1"/>
            <a:r>
              <a:rPr lang="en-US" dirty="0"/>
              <a:t>With increasing data, the “inner” (unsupervised) layers organize themselves in ways that make the “outer” (supervised) layer learn more effectively</a:t>
            </a:r>
          </a:p>
          <a:p>
            <a:pPr lvl="1"/>
            <a:r>
              <a:rPr lang="en-US" dirty="0"/>
              <a:t>Deep Learning is especially good at organizing very low-level data (e.g., image data) that has not already been converted into higher-level symbolic features (e.g., “has whiskers”, “has long tail”, “has retractable claws”)</a:t>
            </a:r>
          </a:p>
          <a:p>
            <a:endParaRPr lang="en-US" dirty="0"/>
          </a:p>
        </p:txBody>
      </p:sp>
      <p:sp>
        <p:nvSpPr>
          <p:cNvPr id="4" name="Slide Number Placeholder 3">
            <a:extLst>
              <a:ext uri="{FF2B5EF4-FFF2-40B4-BE49-F238E27FC236}">
                <a16:creationId xmlns:a16="http://schemas.microsoft.com/office/drawing/2014/main" id="{6D4CB915-7C0E-0168-5737-32EF7C609A9E}"/>
              </a:ext>
            </a:extLst>
          </p:cNvPr>
          <p:cNvSpPr>
            <a:spLocks noGrp="1"/>
          </p:cNvSpPr>
          <p:nvPr>
            <p:ph type="sldNum" sz="quarter" idx="10"/>
          </p:nvPr>
        </p:nvSpPr>
        <p:spPr/>
        <p:txBody>
          <a:bodyPr/>
          <a:lstStyle/>
          <a:p>
            <a:pPr>
              <a:defRPr/>
            </a:pPr>
            <a:fld id="{D68E8870-17DE-45C4-A8DD-7644B2422933}" type="slidenum">
              <a:rPr lang="en-US" smtClean="0"/>
              <a:pPr>
                <a:defRPr/>
              </a:pPr>
              <a:t>53</a:t>
            </a:fld>
            <a:endParaRPr lang="en-US"/>
          </a:p>
        </p:txBody>
      </p:sp>
    </p:spTree>
    <p:extLst>
      <p:ext uri="{BB962C8B-B14F-4D97-AF65-F5344CB8AC3E}">
        <p14:creationId xmlns:p14="http://schemas.microsoft.com/office/powerpoint/2010/main" val="71977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down)">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down)">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67A80E-2F2B-BB14-BA6C-26FD7B9B4F49}"/>
              </a:ext>
            </a:extLst>
          </p:cNvPr>
          <p:cNvSpPr>
            <a:spLocks noGrp="1"/>
          </p:cNvSpPr>
          <p:nvPr>
            <p:ph type="sldNum" sz="quarter" idx="10"/>
          </p:nvPr>
        </p:nvSpPr>
        <p:spPr/>
        <p:txBody>
          <a:bodyPr/>
          <a:lstStyle/>
          <a:p>
            <a:fld id="{F50C34D6-9C94-4266-916D-D8A5C4A50DEE}" type="slidenum">
              <a:rPr lang="en-US" smtClean="0"/>
              <a:t>54</a:t>
            </a:fld>
            <a:endParaRPr lang="en-US"/>
          </a:p>
        </p:txBody>
      </p:sp>
      <p:sp>
        <p:nvSpPr>
          <p:cNvPr id="20" name="Title 19">
            <a:extLst>
              <a:ext uri="{FF2B5EF4-FFF2-40B4-BE49-F238E27FC236}">
                <a16:creationId xmlns:a16="http://schemas.microsoft.com/office/drawing/2014/main" id="{4CDE8A67-443D-3B4D-812D-4A446ABF39E1}"/>
              </a:ext>
            </a:extLst>
          </p:cNvPr>
          <p:cNvSpPr>
            <a:spLocks noGrp="1"/>
          </p:cNvSpPr>
          <p:nvPr>
            <p:ph type="title"/>
          </p:nvPr>
        </p:nvSpPr>
        <p:spPr/>
        <p:txBody>
          <a:bodyPr/>
          <a:lstStyle/>
          <a:p>
            <a:r>
              <a:rPr lang="en-US"/>
              <a:t>Contrived Example</a:t>
            </a:r>
          </a:p>
        </p:txBody>
      </p:sp>
      <p:sp>
        <p:nvSpPr>
          <p:cNvPr id="58" name="Content Placeholder 57">
            <a:extLst>
              <a:ext uri="{FF2B5EF4-FFF2-40B4-BE49-F238E27FC236}">
                <a16:creationId xmlns:a16="http://schemas.microsoft.com/office/drawing/2014/main" id="{482BCCF5-4367-B4D3-1448-45DC52F087D9}"/>
              </a:ext>
            </a:extLst>
          </p:cNvPr>
          <p:cNvSpPr>
            <a:spLocks noGrp="1"/>
          </p:cNvSpPr>
          <p:nvPr>
            <p:ph sz="quarter" idx="11"/>
          </p:nvPr>
        </p:nvSpPr>
        <p:spPr/>
        <p:txBody>
          <a:bodyPr/>
          <a:lstStyle/>
          <a:p>
            <a:r>
              <a:rPr lang="en-US"/>
              <a:t>Note these “internal” classifications will only be learned if they are </a:t>
            </a:r>
            <a:r>
              <a:rPr lang="en-US" i="1"/>
              <a:t>useful</a:t>
            </a:r>
            <a:r>
              <a:rPr lang="en-US"/>
              <a:t>!</a:t>
            </a:r>
          </a:p>
        </p:txBody>
      </p:sp>
      <p:sp>
        <p:nvSpPr>
          <p:cNvPr id="3" name="Rectangle: Rounded Corners 2">
            <a:extLst>
              <a:ext uri="{FF2B5EF4-FFF2-40B4-BE49-F238E27FC236}">
                <a16:creationId xmlns:a16="http://schemas.microsoft.com/office/drawing/2014/main" id="{F96AE769-3BC9-614E-2D63-F44C400F7D51}"/>
              </a:ext>
            </a:extLst>
          </p:cNvPr>
          <p:cNvSpPr/>
          <p:nvPr/>
        </p:nvSpPr>
        <p:spPr bwMode="auto">
          <a:xfrm>
            <a:off x="3080731" y="1767431"/>
            <a:ext cx="5240923" cy="4185374"/>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 name="Arrow: Right 3">
            <a:extLst>
              <a:ext uri="{FF2B5EF4-FFF2-40B4-BE49-F238E27FC236}">
                <a16:creationId xmlns:a16="http://schemas.microsoft.com/office/drawing/2014/main" id="{A5A3F4E4-0067-47F8-150A-2113531A3B31}"/>
              </a:ext>
            </a:extLst>
          </p:cNvPr>
          <p:cNvSpPr/>
          <p:nvPr/>
        </p:nvSpPr>
        <p:spPr bwMode="auto">
          <a:xfrm>
            <a:off x="1926991" y="2417943"/>
            <a:ext cx="1153740" cy="914400"/>
          </a:xfrm>
          <a:prstGeom prst="rightArrow">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X</a:t>
            </a:r>
          </a:p>
        </p:txBody>
      </p:sp>
      <p:sp>
        <p:nvSpPr>
          <p:cNvPr id="5" name="Arrow: Right 4">
            <a:extLst>
              <a:ext uri="{FF2B5EF4-FFF2-40B4-BE49-F238E27FC236}">
                <a16:creationId xmlns:a16="http://schemas.microsoft.com/office/drawing/2014/main" id="{AC44F9A9-4D25-C92E-A4E1-C0FDB09CA49F}"/>
              </a:ext>
            </a:extLst>
          </p:cNvPr>
          <p:cNvSpPr/>
          <p:nvPr/>
        </p:nvSpPr>
        <p:spPr bwMode="auto">
          <a:xfrm>
            <a:off x="1926991" y="4454376"/>
            <a:ext cx="1153740" cy="914400"/>
          </a:xfrm>
          <a:prstGeom prst="rightArrow">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Y</a:t>
            </a:r>
          </a:p>
        </p:txBody>
      </p:sp>
      <p:sp>
        <p:nvSpPr>
          <p:cNvPr id="6" name="Arrow: Right 5">
            <a:extLst>
              <a:ext uri="{FF2B5EF4-FFF2-40B4-BE49-F238E27FC236}">
                <a16:creationId xmlns:a16="http://schemas.microsoft.com/office/drawing/2014/main" id="{38C5E18D-E5DB-EE62-86E5-D6156763A207}"/>
              </a:ext>
            </a:extLst>
          </p:cNvPr>
          <p:cNvSpPr/>
          <p:nvPr/>
        </p:nvSpPr>
        <p:spPr bwMode="auto">
          <a:xfrm>
            <a:off x="8321654" y="2417943"/>
            <a:ext cx="1153740" cy="914400"/>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a:t>
            </a:r>
          </a:p>
        </p:txBody>
      </p:sp>
      <p:sp>
        <p:nvSpPr>
          <p:cNvPr id="7" name="Arrow: Right 6">
            <a:extLst>
              <a:ext uri="{FF2B5EF4-FFF2-40B4-BE49-F238E27FC236}">
                <a16:creationId xmlns:a16="http://schemas.microsoft.com/office/drawing/2014/main" id="{76BBD166-20EC-84D9-80B2-1EC9671D3705}"/>
              </a:ext>
            </a:extLst>
          </p:cNvPr>
          <p:cNvSpPr/>
          <p:nvPr/>
        </p:nvSpPr>
        <p:spPr bwMode="auto">
          <a:xfrm>
            <a:off x="8328005" y="4448600"/>
            <a:ext cx="1153740" cy="914400"/>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a:t>
            </a:r>
          </a:p>
        </p:txBody>
      </p:sp>
      <p:sp>
        <p:nvSpPr>
          <p:cNvPr id="8" name="Oval 7">
            <a:extLst>
              <a:ext uri="{FF2B5EF4-FFF2-40B4-BE49-F238E27FC236}">
                <a16:creationId xmlns:a16="http://schemas.microsoft.com/office/drawing/2014/main" id="{DB2A546A-8B8A-EA29-5978-21F078BB473B}"/>
              </a:ext>
            </a:extLst>
          </p:cNvPr>
          <p:cNvSpPr>
            <a:spLocks noChangeAspect="1"/>
          </p:cNvSpPr>
          <p:nvPr/>
        </p:nvSpPr>
        <p:spPr bwMode="auto">
          <a:xfrm>
            <a:off x="3080731" y="2393772"/>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 name="Oval 8">
            <a:extLst>
              <a:ext uri="{FF2B5EF4-FFF2-40B4-BE49-F238E27FC236}">
                <a16:creationId xmlns:a16="http://schemas.microsoft.com/office/drawing/2014/main" id="{ECBEA7BD-8104-341B-3353-449351F606C1}"/>
              </a:ext>
            </a:extLst>
          </p:cNvPr>
          <p:cNvSpPr>
            <a:spLocks noChangeAspect="1"/>
          </p:cNvSpPr>
          <p:nvPr/>
        </p:nvSpPr>
        <p:spPr bwMode="auto">
          <a:xfrm>
            <a:off x="3087082" y="4454375"/>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0" name="Oval 9">
            <a:extLst>
              <a:ext uri="{FF2B5EF4-FFF2-40B4-BE49-F238E27FC236}">
                <a16:creationId xmlns:a16="http://schemas.microsoft.com/office/drawing/2014/main" id="{08F2F853-936F-39F4-D9D5-CD5CB87E1205}"/>
              </a:ext>
            </a:extLst>
          </p:cNvPr>
          <p:cNvSpPr>
            <a:spLocks noChangeAspect="1"/>
          </p:cNvSpPr>
          <p:nvPr/>
        </p:nvSpPr>
        <p:spPr bwMode="auto">
          <a:xfrm>
            <a:off x="7385366" y="2417943"/>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1" name="Oval 10">
            <a:extLst>
              <a:ext uri="{FF2B5EF4-FFF2-40B4-BE49-F238E27FC236}">
                <a16:creationId xmlns:a16="http://schemas.microsoft.com/office/drawing/2014/main" id="{F86F44FD-9981-5FC3-9395-69ADC48E03BA}"/>
              </a:ext>
            </a:extLst>
          </p:cNvPr>
          <p:cNvSpPr>
            <a:spLocks noChangeAspect="1"/>
          </p:cNvSpPr>
          <p:nvPr/>
        </p:nvSpPr>
        <p:spPr bwMode="auto">
          <a:xfrm>
            <a:off x="7385366" y="4448600"/>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cxnSp>
        <p:nvCxnSpPr>
          <p:cNvPr id="12" name="Straight Arrow Connector 11">
            <a:extLst>
              <a:ext uri="{FF2B5EF4-FFF2-40B4-BE49-F238E27FC236}">
                <a16:creationId xmlns:a16="http://schemas.microsoft.com/office/drawing/2014/main" id="{B69CF3A7-EA31-53ED-64FA-D8789F647FBC}"/>
              </a:ext>
            </a:extLst>
          </p:cNvPr>
          <p:cNvCxnSpPr>
            <a:cxnSpLocks/>
            <a:stCxn id="8" idx="6"/>
            <a:endCxn id="22" idx="2"/>
          </p:cNvCxnSpPr>
          <p:nvPr/>
        </p:nvCxnSpPr>
        <p:spPr bwMode="auto">
          <a:xfrm flipV="1">
            <a:off x="3995131" y="2252623"/>
            <a:ext cx="1249485" cy="598349"/>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13" name="Straight Arrow Connector 12">
            <a:extLst>
              <a:ext uri="{FF2B5EF4-FFF2-40B4-BE49-F238E27FC236}">
                <a16:creationId xmlns:a16="http://schemas.microsoft.com/office/drawing/2014/main" id="{EF5D4D00-6858-653D-2A92-B70349A1083A}"/>
              </a:ext>
            </a:extLst>
          </p:cNvPr>
          <p:cNvCxnSpPr>
            <a:cxnSpLocks/>
            <a:stCxn id="8" idx="6"/>
            <a:endCxn id="24" idx="1"/>
          </p:cNvCxnSpPr>
          <p:nvPr/>
        </p:nvCxnSpPr>
        <p:spPr bwMode="auto">
          <a:xfrm>
            <a:off x="3995131" y="2850972"/>
            <a:ext cx="1383396" cy="634768"/>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14" name="Straight Arrow Connector 13">
            <a:extLst>
              <a:ext uri="{FF2B5EF4-FFF2-40B4-BE49-F238E27FC236}">
                <a16:creationId xmlns:a16="http://schemas.microsoft.com/office/drawing/2014/main" id="{2593FE47-CEB6-C3DA-B3DA-D6E0A41FC9F7}"/>
              </a:ext>
            </a:extLst>
          </p:cNvPr>
          <p:cNvCxnSpPr>
            <a:cxnSpLocks/>
            <a:stCxn id="9" idx="6"/>
            <a:endCxn id="24" idx="3"/>
          </p:cNvCxnSpPr>
          <p:nvPr/>
        </p:nvCxnSpPr>
        <p:spPr bwMode="auto">
          <a:xfrm flipV="1">
            <a:off x="4001482" y="4132318"/>
            <a:ext cx="1377045" cy="779257"/>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15" name="Straight Arrow Connector 14">
            <a:extLst>
              <a:ext uri="{FF2B5EF4-FFF2-40B4-BE49-F238E27FC236}">
                <a16:creationId xmlns:a16="http://schemas.microsoft.com/office/drawing/2014/main" id="{BECA6CB8-55B4-4E97-794B-1C05CAD25CB9}"/>
              </a:ext>
            </a:extLst>
          </p:cNvPr>
          <p:cNvCxnSpPr>
            <a:cxnSpLocks/>
            <a:stCxn id="9" idx="6"/>
            <a:endCxn id="22" idx="3"/>
          </p:cNvCxnSpPr>
          <p:nvPr/>
        </p:nvCxnSpPr>
        <p:spPr bwMode="auto">
          <a:xfrm flipV="1">
            <a:off x="4001482" y="2575912"/>
            <a:ext cx="1377045" cy="2335663"/>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sp>
        <p:nvSpPr>
          <p:cNvPr id="16" name="Oval 15">
            <a:extLst>
              <a:ext uri="{FF2B5EF4-FFF2-40B4-BE49-F238E27FC236}">
                <a16:creationId xmlns:a16="http://schemas.microsoft.com/office/drawing/2014/main" id="{FBC05FFF-D986-1F54-E0B4-39F723E52D38}"/>
              </a:ext>
            </a:extLst>
          </p:cNvPr>
          <p:cNvSpPr>
            <a:spLocks noChangeAspect="1"/>
          </p:cNvSpPr>
          <p:nvPr/>
        </p:nvSpPr>
        <p:spPr bwMode="auto">
          <a:xfrm>
            <a:off x="3091675" y="2403680"/>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7" name="Oval 16">
            <a:extLst>
              <a:ext uri="{FF2B5EF4-FFF2-40B4-BE49-F238E27FC236}">
                <a16:creationId xmlns:a16="http://schemas.microsoft.com/office/drawing/2014/main" id="{BDA86040-8F9F-3FA2-4083-685AECCF4DB4}"/>
              </a:ext>
            </a:extLst>
          </p:cNvPr>
          <p:cNvSpPr>
            <a:spLocks noChangeAspect="1"/>
          </p:cNvSpPr>
          <p:nvPr/>
        </p:nvSpPr>
        <p:spPr bwMode="auto">
          <a:xfrm>
            <a:off x="3098026" y="4444467"/>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8" name="Oval 17">
            <a:extLst>
              <a:ext uri="{FF2B5EF4-FFF2-40B4-BE49-F238E27FC236}">
                <a16:creationId xmlns:a16="http://schemas.microsoft.com/office/drawing/2014/main" id="{ECE28A73-4A3B-6A2E-572D-FDDD6B660D64}"/>
              </a:ext>
            </a:extLst>
          </p:cNvPr>
          <p:cNvSpPr>
            <a:spLocks noChangeAspect="1"/>
          </p:cNvSpPr>
          <p:nvPr/>
        </p:nvSpPr>
        <p:spPr bwMode="auto">
          <a:xfrm>
            <a:off x="7388843" y="2406046"/>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9" name="Oval 18">
            <a:extLst>
              <a:ext uri="{FF2B5EF4-FFF2-40B4-BE49-F238E27FC236}">
                <a16:creationId xmlns:a16="http://schemas.microsoft.com/office/drawing/2014/main" id="{05EF13BE-51D3-CEA9-D738-CB13B1E89D3F}"/>
              </a:ext>
            </a:extLst>
          </p:cNvPr>
          <p:cNvSpPr>
            <a:spLocks noChangeAspect="1"/>
          </p:cNvSpPr>
          <p:nvPr/>
        </p:nvSpPr>
        <p:spPr bwMode="auto">
          <a:xfrm>
            <a:off x="7385366" y="4440809"/>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2" name="Oval 21">
            <a:extLst>
              <a:ext uri="{FF2B5EF4-FFF2-40B4-BE49-F238E27FC236}">
                <a16:creationId xmlns:a16="http://schemas.microsoft.com/office/drawing/2014/main" id="{9E69F3BD-017F-99C4-BCDA-40C79B0D5232}"/>
              </a:ext>
            </a:extLst>
          </p:cNvPr>
          <p:cNvSpPr>
            <a:spLocks noChangeAspect="1"/>
          </p:cNvSpPr>
          <p:nvPr/>
        </p:nvSpPr>
        <p:spPr bwMode="auto">
          <a:xfrm>
            <a:off x="5244616" y="1795423"/>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3" name="Oval 22">
            <a:extLst>
              <a:ext uri="{FF2B5EF4-FFF2-40B4-BE49-F238E27FC236}">
                <a16:creationId xmlns:a16="http://schemas.microsoft.com/office/drawing/2014/main" id="{90CA4780-750B-3110-2BFB-3634A1C45968}"/>
              </a:ext>
            </a:extLst>
          </p:cNvPr>
          <p:cNvSpPr>
            <a:spLocks noChangeAspect="1"/>
          </p:cNvSpPr>
          <p:nvPr/>
        </p:nvSpPr>
        <p:spPr bwMode="auto">
          <a:xfrm>
            <a:off x="5244105" y="4918411"/>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4" name="Oval 23">
            <a:extLst>
              <a:ext uri="{FF2B5EF4-FFF2-40B4-BE49-F238E27FC236}">
                <a16:creationId xmlns:a16="http://schemas.microsoft.com/office/drawing/2014/main" id="{DFB12BE6-8757-4744-078B-CECC69F18556}"/>
              </a:ext>
            </a:extLst>
          </p:cNvPr>
          <p:cNvSpPr>
            <a:spLocks noChangeAspect="1"/>
          </p:cNvSpPr>
          <p:nvPr/>
        </p:nvSpPr>
        <p:spPr bwMode="auto">
          <a:xfrm>
            <a:off x="5244616" y="3351829"/>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cxnSp>
        <p:nvCxnSpPr>
          <p:cNvPr id="29" name="Straight Arrow Connector 28">
            <a:extLst>
              <a:ext uri="{FF2B5EF4-FFF2-40B4-BE49-F238E27FC236}">
                <a16:creationId xmlns:a16="http://schemas.microsoft.com/office/drawing/2014/main" id="{2A8E4B1D-0913-7D01-4114-34B4EC86BE2F}"/>
              </a:ext>
            </a:extLst>
          </p:cNvPr>
          <p:cNvCxnSpPr>
            <a:cxnSpLocks/>
            <a:stCxn id="17" idx="6"/>
            <a:endCxn id="23" idx="2"/>
          </p:cNvCxnSpPr>
          <p:nvPr/>
        </p:nvCxnSpPr>
        <p:spPr bwMode="auto">
          <a:xfrm>
            <a:off x="4012426" y="4901667"/>
            <a:ext cx="1231679" cy="473944"/>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32" name="Straight Arrow Connector 31">
            <a:extLst>
              <a:ext uri="{FF2B5EF4-FFF2-40B4-BE49-F238E27FC236}">
                <a16:creationId xmlns:a16="http://schemas.microsoft.com/office/drawing/2014/main" id="{395D5417-C5EE-B57D-D975-857BC7550AD4}"/>
              </a:ext>
            </a:extLst>
          </p:cNvPr>
          <p:cNvCxnSpPr>
            <a:cxnSpLocks/>
            <a:stCxn id="16" idx="6"/>
            <a:endCxn id="23" idx="1"/>
          </p:cNvCxnSpPr>
          <p:nvPr/>
        </p:nvCxnSpPr>
        <p:spPr bwMode="auto">
          <a:xfrm>
            <a:off x="4006075" y="2860880"/>
            <a:ext cx="1371941" cy="2191442"/>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36" name="Straight Arrow Connector 35">
            <a:extLst>
              <a:ext uri="{FF2B5EF4-FFF2-40B4-BE49-F238E27FC236}">
                <a16:creationId xmlns:a16="http://schemas.microsoft.com/office/drawing/2014/main" id="{3775ABDD-B40D-9339-5C3E-60B7A6B69E75}"/>
              </a:ext>
            </a:extLst>
          </p:cNvPr>
          <p:cNvCxnSpPr>
            <a:cxnSpLocks/>
            <a:stCxn id="22" idx="6"/>
            <a:endCxn id="18" idx="2"/>
          </p:cNvCxnSpPr>
          <p:nvPr/>
        </p:nvCxnSpPr>
        <p:spPr bwMode="auto">
          <a:xfrm>
            <a:off x="6159016" y="2252623"/>
            <a:ext cx="1229827" cy="610623"/>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39" name="Straight Arrow Connector 38">
            <a:extLst>
              <a:ext uri="{FF2B5EF4-FFF2-40B4-BE49-F238E27FC236}">
                <a16:creationId xmlns:a16="http://schemas.microsoft.com/office/drawing/2014/main" id="{135318DB-B358-CF51-22D5-A38C966D7DD5}"/>
              </a:ext>
            </a:extLst>
          </p:cNvPr>
          <p:cNvCxnSpPr>
            <a:cxnSpLocks/>
            <a:stCxn id="24" idx="6"/>
            <a:endCxn id="18" idx="3"/>
          </p:cNvCxnSpPr>
          <p:nvPr/>
        </p:nvCxnSpPr>
        <p:spPr bwMode="auto">
          <a:xfrm flipV="1">
            <a:off x="6159016" y="3186535"/>
            <a:ext cx="1363738" cy="622494"/>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42" name="Straight Arrow Connector 41">
            <a:extLst>
              <a:ext uri="{FF2B5EF4-FFF2-40B4-BE49-F238E27FC236}">
                <a16:creationId xmlns:a16="http://schemas.microsoft.com/office/drawing/2014/main" id="{0325ACBA-9C73-036B-A5D2-678D51031BDE}"/>
              </a:ext>
            </a:extLst>
          </p:cNvPr>
          <p:cNvCxnSpPr>
            <a:cxnSpLocks/>
            <a:stCxn id="23" idx="6"/>
            <a:endCxn id="10" idx="4"/>
          </p:cNvCxnSpPr>
          <p:nvPr/>
        </p:nvCxnSpPr>
        <p:spPr bwMode="auto">
          <a:xfrm flipV="1">
            <a:off x="6158505" y="3332343"/>
            <a:ext cx="1684061" cy="2043268"/>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45" name="Straight Arrow Connector 44">
            <a:extLst>
              <a:ext uri="{FF2B5EF4-FFF2-40B4-BE49-F238E27FC236}">
                <a16:creationId xmlns:a16="http://schemas.microsoft.com/office/drawing/2014/main" id="{A133D11D-E214-B869-58E3-415F8F8D275F}"/>
              </a:ext>
            </a:extLst>
          </p:cNvPr>
          <p:cNvCxnSpPr>
            <a:cxnSpLocks/>
            <a:stCxn id="22" idx="6"/>
            <a:endCxn id="19" idx="1"/>
          </p:cNvCxnSpPr>
          <p:nvPr/>
        </p:nvCxnSpPr>
        <p:spPr bwMode="auto">
          <a:xfrm>
            <a:off x="6159016" y="2252623"/>
            <a:ext cx="1360261" cy="2322097"/>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48" name="Straight Arrow Connector 47">
            <a:extLst>
              <a:ext uri="{FF2B5EF4-FFF2-40B4-BE49-F238E27FC236}">
                <a16:creationId xmlns:a16="http://schemas.microsoft.com/office/drawing/2014/main" id="{4CBEF25E-3D50-6D38-668A-A1FC69B2A1CA}"/>
              </a:ext>
            </a:extLst>
          </p:cNvPr>
          <p:cNvCxnSpPr>
            <a:cxnSpLocks/>
            <a:stCxn id="24" idx="6"/>
            <a:endCxn id="19" idx="2"/>
          </p:cNvCxnSpPr>
          <p:nvPr/>
        </p:nvCxnSpPr>
        <p:spPr bwMode="auto">
          <a:xfrm>
            <a:off x="6159016" y="3809029"/>
            <a:ext cx="1226350" cy="1088980"/>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52" name="Straight Arrow Connector 51">
            <a:extLst>
              <a:ext uri="{FF2B5EF4-FFF2-40B4-BE49-F238E27FC236}">
                <a16:creationId xmlns:a16="http://schemas.microsoft.com/office/drawing/2014/main" id="{84DBEB66-91C3-ED89-95DE-563D3EC03C10}"/>
              </a:ext>
            </a:extLst>
          </p:cNvPr>
          <p:cNvCxnSpPr>
            <a:cxnSpLocks/>
            <a:stCxn id="23" idx="6"/>
            <a:endCxn id="19" idx="3"/>
          </p:cNvCxnSpPr>
          <p:nvPr/>
        </p:nvCxnSpPr>
        <p:spPr bwMode="auto">
          <a:xfrm flipV="1">
            <a:off x="6158505" y="5221298"/>
            <a:ext cx="1360772" cy="154313"/>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sp>
        <p:nvSpPr>
          <p:cNvPr id="55" name="Oval 54">
            <a:extLst>
              <a:ext uri="{FF2B5EF4-FFF2-40B4-BE49-F238E27FC236}">
                <a16:creationId xmlns:a16="http://schemas.microsoft.com/office/drawing/2014/main" id="{034778AE-5FD7-088D-341F-A8AC8D06EBFA}"/>
              </a:ext>
            </a:extLst>
          </p:cNvPr>
          <p:cNvSpPr>
            <a:spLocks noChangeAspect="1"/>
          </p:cNvSpPr>
          <p:nvPr/>
        </p:nvSpPr>
        <p:spPr bwMode="auto">
          <a:xfrm>
            <a:off x="5249975" y="1798142"/>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Tahoma" charset="0"/>
              </a:rPr>
              <a:t>X&lt;10?</a:t>
            </a:r>
          </a:p>
        </p:txBody>
      </p:sp>
      <p:sp>
        <p:nvSpPr>
          <p:cNvPr id="56" name="Oval 55">
            <a:extLst>
              <a:ext uri="{FF2B5EF4-FFF2-40B4-BE49-F238E27FC236}">
                <a16:creationId xmlns:a16="http://schemas.microsoft.com/office/drawing/2014/main" id="{D9C0D99A-B7B2-398E-F46C-D51FA61FC3BF}"/>
              </a:ext>
            </a:extLst>
          </p:cNvPr>
          <p:cNvSpPr>
            <a:spLocks noChangeAspect="1"/>
          </p:cNvSpPr>
          <p:nvPr/>
        </p:nvSpPr>
        <p:spPr bwMode="auto">
          <a:xfrm>
            <a:off x="5241836" y="3376742"/>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Tahoma" charset="0"/>
              </a:rPr>
              <a:t>X&gt;Y?</a:t>
            </a:r>
          </a:p>
        </p:txBody>
      </p:sp>
      <p:sp>
        <p:nvSpPr>
          <p:cNvPr id="57" name="Oval 56">
            <a:extLst>
              <a:ext uri="{FF2B5EF4-FFF2-40B4-BE49-F238E27FC236}">
                <a16:creationId xmlns:a16="http://schemas.microsoft.com/office/drawing/2014/main" id="{51F49E75-B4CF-F2DB-1184-918BE9C5D694}"/>
              </a:ext>
            </a:extLst>
          </p:cNvPr>
          <p:cNvSpPr>
            <a:spLocks noChangeAspect="1"/>
          </p:cNvSpPr>
          <p:nvPr/>
        </p:nvSpPr>
        <p:spPr bwMode="auto">
          <a:xfrm>
            <a:off x="5250456" y="4925247"/>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Tahoma" charset="0"/>
              </a:rPr>
              <a:t>X+Y&lt;3?</a:t>
            </a:r>
          </a:p>
        </p:txBody>
      </p:sp>
      <p:sp>
        <p:nvSpPr>
          <p:cNvPr id="21" name="Star: 5 Points 20">
            <a:extLst>
              <a:ext uri="{FF2B5EF4-FFF2-40B4-BE49-F238E27FC236}">
                <a16:creationId xmlns:a16="http://schemas.microsoft.com/office/drawing/2014/main" id="{DA8A4D42-E0A1-BE0A-07E7-CB2390E7562A}"/>
              </a:ext>
            </a:extLst>
          </p:cNvPr>
          <p:cNvSpPr/>
          <p:nvPr/>
        </p:nvSpPr>
        <p:spPr bwMode="auto">
          <a:xfrm>
            <a:off x="9903485" y="1886021"/>
            <a:ext cx="1675487" cy="1527650"/>
          </a:xfrm>
          <a:prstGeom prst="star5">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b"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a:ln>
                  <a:noFill/>
                </a:ln>
                <a:solidFill>
                  <a:schemeClr val="tx1"/>
                </a:solidFill>
                <a:effectLst/>
                <a:latin typeface="Tahoma" charset="0"/>
              </a:rPr>
              <a:t>!</a:t>
            </a:r>
          </a:p>
        </p:txBody>
      </p:sp>
    </p:spTree>
    <p:extLst>
      <p:ext uri="{BB962C8B-B14F-4D97-AF65-F5344CB8AC3E}">
        <p14:creationId xmlns:p14="http://schemas.microsoft.com/office/powerpoint/2010/main" val="55930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10"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500"/>
                                        <p:tgtEl>
                                          <p:spTgt spid="2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500"/>
                                        <p:tgtEl>
                                          <p:spTgt spid="24"/>
                                        </p:tgtEl>
                                      </p:cBhvr>
                                    </p:animEffect>
                                  </p:childTnLst>
                                </p:cTn>
                              </p:par>
                              <p:par>
                                <p:cTn id="65" presetID="10" presetClass="entr" presetSubtype="0" fill="hold"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childTnLst>
                                </p:cTn>
                              </p:par>
                              <p:par>
                                <p:cTn id="68" presetID="10" presetClass="entr" presetSubtype="0" fill="hold" nodeType="with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fade">
                                      <p:cBhvr>
                                        <p:cTn id="70" dur="500"/>
                                        <p:tgtEl>
                                          <p:spTgt spid="32"/>
                                        </p:tgtEl>
                                      </p:cBhvr>
                                    </p:animEffect>
                                  </p:childTnLst>
                                </p:cTn>
                              </p:par>
                              <p:par>
                                <p:cTn id="71" presetID="10" presetClass="entr" presetSubtype="0" fill="hold" nodeType="with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500"/>
                                        <p:tgtEl>
                                          <p:spTgt spid="36"/>
                                        </p:tgtEl>
                                      </p:cBhvr>
                                    </p:animEffect>
                                  </p:childTnLst>
                                </p:cTn>
                              </p:par>
                              <p:par>
                                <p:cTn id="74" presetID="10" presetClass="entr" presetSubtype="0" fill="hold" nodeType="with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fade">
                                      <p:cBhvr>
                                        <p:cTn id="76" dur="500"/>
                                        <p:tgtEl>
                                          <p:spTgt spid="39"/>
                                        </p:tgtEl>
                                      </p:cBhvr>
                                    </p:animEffect>
                                  </p:childTnLst>
                                </p:cTn>
                              </p:par>
                              <p:par>
                                <p:cTn id="77" presetID="10" presetClass="entr" presetSubtype="0" fill="hold"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fade">
                                      <p:cBhvr>
                                        <p:cTn id="79" dur="500"/>
                                        <p:tgtEl>
                                          <p:spTgt spid="42"/>
                                        </p:tgtEl>
                                      </p:cBhvr>
                                    </p:animEffect>
                                  </p:childTnLst>
                                </p:cTn>
                              </p:par>
                              <p:par>
                                <p:cTn id="80" presetID="10" presetClass="entr" presetSubtype="0" fill="hold" nodeType="with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fade">
                                      <p:cBhvr>
                                        <p:cTn id="82" dur="500"/>
                                        <p:tgtEl>
                                          <p:spTgt spid="45"/>
                                        </p:tgtEl>
                                      </p:cBhvr>
                                    </p:animEffect>
                                  </p:childTnLst>
                                </p:cTn>
                              </p:par>
                              <p:par>
                                <p:cTn id="83" presetID="10" presetClass="entr" presetSubtype="0" fill="hold" nodeType="withEffect">
                                  <p:stCondLst>
                                    <p:cond delay="0"/>
                                  </p:stCondLst>
                                  <p:childTnLst>
                                    <p:set>
                                      <p:cBhvr>
                                        <p:cTn id="84" dur="1" fill="hold">
                                          <p:stCondLst>
                                            <p:cond delay="0"/>
                                          </p:stCondLst>
                                        </p:cTn>
                                        <p:tgtEl>
                                          <p:spTgt spid="48"/>
                                        </p:tgtEl>
                                        <p:attrNameLst>
                                          <p:attrName>style.visibility</p:attrName>
                                        </p:attrNameLst>
                                      </p:cBhvr>
                                      <p:to>
                                        <p:strVal val="visible"/>
                                      </p:to>
                                    </p:set>
                                    <p:animEffect transition="in" filter="fade">
                                      <p:cBhvr>
                                        <p:cTn id="85" dur="500"/>
                                        <p:tgtEl>
                                          <p:spTgt spid="48"/>
                                        </p:tgtEl>
                                      </p:cBhvr>
                                    </p:animEffect>
                                  </p:childTnLst>
                                </p:cTn>
                              </p:par>
                              <p:par>
                                <p:cTn id="86" presetID="10" presetClass="entr" presetSubtype="0" fill="hold" nodeType="withEffect">
                                  <p:stCondLst>
                                    <p:cond delay="0"/>
                                  </p:stCondLst>
                                  <p:childTnLst>
                                    <p:set>
                                      <p:cBhvr>
                                        <p:cTn id="87" dur="1" fill="hold">
                                          <p:stCondLst>
                                            <p:cond delay="0"/>
                                          </p:stCondLst>
                                        </p:cTn>
                                        <p:tgtEl>
                                          <p:spTgt spid="52"/>
                                        </p:tgtEl>
                                        <p:attrNameLst>
                                          <p:attrName>style.visibility</p:attrName>
                                        </p:attrNameLst>
                                      </p:cBhvr>
                                      <p:to>
                                        <p:strVal val="visible"/>
                                      </p:to>
                                    </p:set>
                                    <p:animEffect transition="in" filter="fade">
                                      <p:cBhvr>
                                        <p:cTn id="88" dur="500"/>
                                        <p:tgtEl>
                                          <p:spTgt spid="52"/>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55"/>
                                        </p:tgtEl>
                                        <p:attrNameLst>
                                          <p:attrName>style.visibility</p:attrName>
                                        </p:attrNameLst>
                                      </p:cBhvr>
                                      <p:to>
                                        <p:strVal val="visible"/>
                                      </p:to>
                                    </p:set>
                                    <p:anim calcmode="lin" valueType="num">
                                      <p:cBhvr>
                                        <p:cTn id="93" dur="500" fill="hold"/>
                                        <p:tgtEl>
                                          <p:spTgt spid="55"/>
                                        </p:tgtEl>
                                        <p:attrNameLst>
                                          <p:attrName>ppt_w</p:attrName>
                                        </p:attrNameLst>
                                      </p:cBhvr>
                                      <p:tavLst>
                                        <p:tav tm="0">
                                          <p:val>
                                            <p:fltVal val="0"/>
                                          </p:val>
                                        </p:tav>
                                        <p:tav tm="100000">
                                          <p:val>
                                            <p:strVal val="#ppt_w"/>
                                          </p:val>
                                        </p:tav>
                                      </p:tavLst>
                                    </p:anim>
                                    <p:anim calcmode="lin" valueType="num">
                                      <p:cBhvr>
                                        <p:cTn id="94" dur="500" fill="hold"/>
                                        <p:tgtEl>
                                          <p:spTgt spid="55"/>
                                        </p:tgtEl>
                                        <p:attrNameLst>
                                          <p:attrName>ppt_h</p:attrName>
                                        </p:attrNameLst>
                                      </p:cBhvr>
                                      <p:tavLst>
                                        <p:tav tm="0">
                                          <p:val>
                                            <p:fltVal val="0"/>
                                          </p:val>
                                        </p:tav>
                                        <p:tav tm="100000">
                                          <p:val>
                                            <p:strVal val="#ppt_h"/>
                                          </p:val>
                                        </p:tav>
                                      </p:tavLst>
                                    </p:anim>
                                    <p:animEffect transition="in" filter="fade">
                                      <p:cBhvr>
                                        <p:cTn id="95" dur="500"/>
                                        <p:tgtEl>
                                          <p:spTgt spid="55"/>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56"/>
                                        </p:tgtEl>
                                        <p:attrNameLst>
                                          <p:attrName>style.visibility</p:attrName>
                                        </p:attrNameLst>
                                      </p:cBhvr>
                                      <p:to>
                                        <p:strVal val="visible"/>
                                      </p:to>
                                    </p:set>
                                    <p:anim calcmode="lin" valueType="num">
                                      <p:cBhvr>
                                        <p:cTn id="100" dur="500" fill="hold"/>
                                        <p:tgtEl>
                                          <p:spTgt spid="56"/>
                                        </p:tgtEl>
                                        <p:attrNameLst>
                                          <p:attrName>ppt_w</p:attrName>
                                        </p:attrNameLst>
                                      </p:cBhvr>
                                      <p:tavLst>
                                        <p:tav tm="0">
                                          <p:val>
                                            <p:fltVal val="0"/>
                                          </p:val>
                                        </p:tav>
                                        <p:tav tm="100000">
                                          <p:val>
                                            <p:strVal val="#ppt_w"/>
                                          </p:val>
                                        </p:tav>
                                      </p:tavLst>
                                    </p:anim>
                                    <p:anim calcmode="lin" valueType="num">
                                      <p:cBhvr>
                                        <p:cTn id="101" dur="500" fill="hold"/>
                                        <p:tgtEl>
                                          <p:spTgt spid="56"/>
                                        </p:tgtEl>
                                        <p:attrNameLst>
                                          <p:attrName>ppt_h</p:attrName>
                                        </p:attrNameLst>
                                      </p:cBhvr>
                                      <p:tavLst>
                                        <p:tav tm="0">
                                          <p:val>
                                            <p:fltVal val="0"/>
                                          </p:val>
                                        </p:tav>
                                        <p:tav tm="100000">
                                          <p:val>
                                            <p:strVal val="#ppt_h"/>
                                          </p:val>
                                        </p:tav>
                                      </p:tavLst>
                                    </p:anim>
                                    <p:animEffect transition="in" filter="fade">
                                      <p:cBhvr>
                                        <p:cTn id="102" dur="500"/>
                                        <p:tgtEl>
                                          <p:spTgt spid="56"/>
                                        </p:tgtEl>
                                      </p:cBhvr>
                                    </p:animEffect>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57"/>
                                        </p:tgtEl>
                                        <p:attrNameLst>
                                          <p:attrName>style.visibility</p:attrName>
                                        </p:attrNameLst>
                                      </p:cBhvr>
                                      <p:to>
                                        <p:strVal val="visible"/>
                                      </p:to>
                                    </p:set>
                                    <p:anim calcmode="lin" valueType="num">
                                      <p:cBhvr>
                                        <p:cTn id="107" dur="500" fill="hold"/>
                                        <p:tgtEl>
                                          <p:spTgt spid="57"/>
                                        </p:tgtEl>
                                        <p:attrNameLst>
                                          <p:attrName>ppt_w</p:attrName>
                                        </p:attrNameLst>
                                      </p:cBhvr>
                                      <p:tavLst>
                                        <p:tav tm="0">
                                          <p:val>
                                            <p:fltVal val="0"/>
                                          </p:val>
                                        </p:tav>
                                        <p:tav tm="100000">
                                          <p:val>
                                            <p:strVal val="#ppt_w"/>
                                          </p:val>
                                        </p:tav>
                                      </p:tavLst>
                                    </p:anim>
                                    <p:anim calcmode="lin" valueType="num">
                                      <p:cBhvr>
                                        <p:cTn id="108" dur="500" fill="hold"/>
                                        <p:tgtEl>
                                          <p:spTgt spid="57"/>
                                        </p:tgtEl>
                                        <p:attrNameLst>
                                          <p:attrName>ppt_h</p:attrName>
                                        </p:attrNameLst>
                                      </p:cBhvr>
                                      <p:tavLst>
                                        <p:tav tm="0">
                                          <p:val>
                                            <p:fltVal val="0"/>
                                          </p:val>
                                        </p:tav>
                                        <p:tav tm="100000">
                                          <p:val>
                                            <p:strVal val="#ppt_h"/>
                                          </p:val>
                                        </p:tav>
                                      </p:tavLst>
                                    </p:anim>
                                    <p:animEffect transition="in" filter="fade">
                                      <p:cBhvr>
                                        <p:cTn id="109" dur="500"/>
                                        <p:tgtEl>
                                          <p:spTgt spid="57"/>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nodeType="clickEffect">
                                  <p:stCondLst>
                                    <p:cond delay="0"/>
                                  </p:stCondLst>
                                  <p:childTnLst>
                                    <p:set>
                                      <p:cBhvr>
                                        <p:cTn id="113" dur="1" fill="hold">
                                          <p:stCondLst>
                                            <p:cond delay="0"/>
                                          </p:stCondLst>
                                        </p:cTn>
                                        <p:tgtEl>
                                          <p:spTgt spid="58">
                                            <p:txEl>
                                              <p:pRg st="0" end="0"/>
                                            </p:txEl>
                                          </p:spTgt>
                                        </p:tgtEl>
                                        <p:attrNameLst>
                                          <p:attrName>style.visibility</p:attrName>
                                        </p:attrNameLst>
                                      </p:cBhvr>
                                      <p:to>
                                        <p:strVal val="visible"/>
                                      </p:to>
                                    </p:set>
                                    <p:animEffect transition="in" filter="wipe(down)">
                                      <p:cBhvr>
                                        <p:cTn id="114" dur="500"/>
                                        <p:tgtEl>
                                          <p:spTgt spid="58">
                                            <p:txEl>
                                              <p:pRg st="0" end="0"/>
                                            </p:txEl>
                                          </p:spTgt>
                                        </p:tgtEl>
                                      </p:cBhvr>
                                    </p:animEffect>
                                  </p:childTnLst>
                                </p:cTn>
                              </p:par>
                              <p:par>
                                <p:cTn id="115" presetID="31" presetClass="entr" presetSubtype="0" fill="hold" grpId="0" nodeType="withEffect">
                                  <p:stCondLst>
                                    <p:cond delay="0"/>
                                  </p:stCondLst>
                                  <p:childTnLst>
                                    <p:set>
                                      <p:cBhvr>
                                        <p:cTn id="116" dur="1" fill="hold">
                                          <p:stCondLst>
                                            <p:cond delay="0"/>
                                          </p:stCondLst>
                                        </p:cTn>
                                        <p:tgtEl>
                                          <p:spTgt spid="21"/>
                                        </p:tgtEl>
                                        <p:attrNameLst>
                                          <p:attrName>style.visibility</p:attrName>
                                        </p:attrNameLst>
                                      </p:cBhvr>
                                      <p:to>
                                        <p:strVal val="visible"/>
                                      </p:to>
                                    </p:set>
                                    <p:anim calcmode="lin" valueType="num">
                                      <p:cBhvr>
                                        <p:cTn id="117" dur="1000" fill="hold"/>
                                        <p:tgtEl>
                                          <p:spTgt spid="21"/>
                                        </p:tgtEl>
                                        <p:attrNameLst>
                                          <p:attrName>ppt_w</p:attrName>
                                        </p:attrNameLst>
                                      </p:cBhvr>
                                      <p:tavLst>
                                        <p:tav tm="0">
                                          <p:val>
                                            <p:fltVal val="0"/>
                                          </p:val>
                                        </p:tav>
                                        <p:tav tm="100000">
                                          <p:val>
                                            <p:strVal val="#ppt_w"/>
                                          </p:val>
                                        </p:tav>
                                      </p:tavLst>
                                    </p:anim>
                                    <p:anim calcmode="lin" valueType="num">
                                      <p:cBhvr>
                                        <p:cTn id="118" dur="1000" fill="hold"/>
                                        <p:tgtEl>
                                          <p:spTgt spid="21"/>
                                        </p:tgtEl>
                                        <p:attrNameLst>
                                          <p:attrName>ppt_h</p:attrName>
                                        </p:attrNameLst>
                                      </p:cBhvr>
                                      <p:tavLst>
                                        <p:tav tm="0">
                                          <p:val>
                                            <p:fltVal val="0"/>
                                          </p:val>
                                        </p:tav>
                                        <p:tav tm="100000">
                                          <p:val>
                                            <p:strVal val="#ppt_h"/>
                                          </p:val>
                                        </p:tav>
                                      </p:tavLst>
                                    </p:anim>
                                    <p:anim calcmode="lin" valueType="num">
                                      <p:cBhvr>
                                        <p:cTn id="119" dur="1000" fill="hold"/>
                                        <p:tgtEl>
                                          <p:spTgt spid="21"/>
                                        </p:tgtEl>
                                        <p:attrNameLst>
                                          <p:attrName>style.rotation</p:attrName>
                                        </p:attrNameLst>
                                      </p:cBhvr>
                                      <p:tavLst>
                                        <p:tav tm="0">
                                          <p:val>
                                            <p:fltVal val="90"/>
                                          </p:val>
                                        </p:tav>
                                        <p:tav tm="100000">
                                          <p:val>
                                            <p:fltVal val="0"/>
                                          </p:val>
                                        </p:tav>
                                      </p:tavLst>
                                    </p:anim>
                                    <p:animEffect transition="in" filter="fade">
                                      <p:cBhvr>
                                        <p:cTn id="12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6" grpId="0" animBg="1"/>
      <p:bldP spid="17" grpId="0" animBg="1"/>
      <p:bldP spid="18" grpId="0" animBg="1"/>
      <p:bldP spid="19" grpId="0" animBg="1"/>
      <p:bldP spid="22" grpId="0" animBg="1"/>
      <p:bldP spid="23" grpId="0" animBg="1"/>
      <p:bldP spid="24" grpId="0" animBg="1"/>
      <p:bldP spid="55" grpId="0" animBg="1"/>
      <p:bldP spid="56" grpId="0" animBg="1"/>
      <p:bldP spid="57" grpId="0" animBg="1"/>
      <p:bldP spid="2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95F3C-CEA7-E7E5-089B-64D734B0430A}"/>
              </a:ext>
            </a:extLst>
          </p:cNvPr>
          <p:cNvSpPr>
            <a:spLocks noGrp="1"/>
          </p:cNvSpPr>
          <p:nvPr>
            <p:ph type="title"/>
          </p:nvPr>
        </p:nvSpPr>
        <p:spPr/>
        <p:txBody>
          <a:bodyPr/>
          <a:lstStyle/>
          <a:p>
            <a:r>
              <a:rPr lang="en-US"/>
              <a:t>Reinforcement Learning</a:t>
            </a:r>
          </a:p>
        </p:txBody>
      </p:sp>
      <p:sp>
        <p:nvSpPr>
          <p:cNvPr id="3" name="Content Placeholder 2">
            <a:extLst>
              <a:ext uri="{FF2B5EF4-FFF2-40B4-BE49-F238E27FC236}">
                <a16:creationId xmlns:a16="http://schemas.microsoft.com/office/drawing/2014/main" id="{CAB71EFB-BF1B-8DC5-FE28-09E4523595A9}"/>
              </a:ext>
            </a:extLst>
          </p:cNvPr>
          <p:cNvSpPr>
            <a:spLocks noGrp="1"/>
          </p:cNvSpPr>
          <p:nvPr>
            <p:ph sz="quarter" idx="11"/>
          </p:nvPr>
        </p:nvSpPr>
        <p:spPr/>
        <p:txBody>
          <a:bodyPr/>
          <a:lstStyle/>
          <a:p>
            <a:r>
              <a:rPr lang="en-US"/>
              <a:t>What happens when we move beyond making one decision at a time?</a:t>
            </a:r>
          </a:p>
          <a:p>
            <a:r>
              <a:rPr lang="en-US"/>
              <a:t>More problems with credit/blame assignment</a:t>
            </a:r>
          </a:p>
        </p:txBody>
      </p:sp>
      <p:sp>
        <p:nvSpPr>
          <p:cNvPr id="4" name="Slide Number Placeholder 3">
            <a:extLst>
              <a:ext uri="{FF2B5EF4-FFF2-40B4-BE49-F238E27FC236}">
                <a16:creationId xmlns:a16="http://schemas.microsoft.com/office/drawing/2014/main" id="{978E56EB-BBE0-056F-572F-CEBB0CBD19AC}"/>
              </a:ext>
            </a:extLst>
          </p:cNvPr>
          <p:cNvSpPr>
            <a:spLocks noGrp="1"/>
          </p:cNvSpPr>
          <p:nvPr>
            <p:ph type="sldNum" sz="quarter" idx="10"/>
          </p:nvPr>
        </p:nvSpPr>
        <p:spPr/>
        <p:txBody>
          <a:bodyPr/>
          <a:lstStyle/>
          <a:p>
            <a:pPr>
              <a:defRPr/>
            </a:pPr>
            <a:fld id="{D68E8870-17DE-45C4-A8DD-7644B2422933}" type="slidenum">
              <a:rPr lang="en-US" smtClean="0"/>
              <a:pPr>
                <a:defRPr/>
              </a:pPr>
              <a:t>55</a:t>
            </a:fld>
            <a:endParaRPr lang="en-US"/>
          </a:p>
        </p:txBody>
      </p:sp>
      <p:pic>
        <p:nvPicPr>
          <p:cNvPr id="5" name="Picture 2" descr="380+ Mouse Maze Illustrations, Royalty-Free Vector Graphics &amp; Clip Art -  iStock | Mouse maze cheese">
            <a:extLst>
              <a:ext uri="{FF2B5EF4-FFF2-40B4-BE49-F238E27FC236}">
                <a16:creationId xmlns:a16="http://schemas.microsoft.com/office/drawing/2014/main" id="{39AC3947-3BB8-D278-6C59-DE65EC27F4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0600" y="2314391"/>
            <a:ext cx="5089243" cy="3933353"/>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Red Question Mark on Transparent Background 17177879 PNG">
            <a:extLst>
              <a:ext uri="{FF2B5EF4-FFF2-40B4-BE49-F238E27FC236}">
                <a16:creationId xmlns:a16="http://schemas.microsoft.com/office/drawing/2014/main" id="{1F8DE161-5F4B-A214-B5BA-F3DBE62378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0179" y="4741146"/>
            <a:ext cx="736048" cy="7360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ed Question Mark on Transparent Background 17177879 PNG">
            <a:extLst>
              <a:ext uri="{FF2B5EF4-FFF2-40B4-BE49-F238E27FC236}">
                <a16:creationId xmlns:a16="http://schemas.microsoft.com/office/drawing/2014/main" id="{A95ED258-E800-F07B-6C7F-BB1721D922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54877" y="3913043"/>
            <a:ext cx="736048" cy="7360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ed Question Mark on Transparent Background 17177879 PNG">
            <a:extLst>
              <a:ext uri="{FF2B5EF4-FFF2-40B4-BE49-F238E27FC236}">
                <a16:creationId xmlns:a16="http://schemas.microsoft.com/office/drawing/2014/main" id="{3BF3E0E5-671F-CFAD-884E-7695CCF60F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7414" y="4164628"/>
            <a:ext cx="736048" cy="7360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ed Question Mark on Transparent Background 17177879 PNG">
            <a:extLst>
              <a:ext uri="{FF2B5EF4-FFF2-40B4-BE49-F238E27FC236}">
                <a16:creationId xmlns:a16="http://schemas.microsoft.com/office/drawing/2014/main" id="{6892C658-8BB8-2D82-2D75-3E99E5C2E68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4456" y="4161750"/>
            <a:ext cx="736048" cy="7360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d Question Mark on Transparent Background 17177879 PNG">
            <a:extLst>
              <a:ext uri="{FF2B5EF4-FFF2-40B4-BE49-F238E27FC236}">
                <a16:creationId xmlns:a16="http://schemas.microsoft.com/office/drawing/2014/main" id="{F90BE7C8-B20F-8C42-1732-D3ADC3C1BC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2901" y="5316993"/>
            <a:ext cx="736048" cy="73604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EC228BA-B23E-7F96-4601-320314A859C9}"/>
              </a:ext>
            </a:extLst>
          </p:cNvPr>
          <p:cNvSpPr txBox="1"/>
          <p:nvPr/>
        </p:nvSpPr>
        <p:spPr>
          <a:xfrm>
            <a:off x="585946" y="3744944"/>
            <a:ext cx="3070630" cy="1569660"/>
          </a:xfrm>
          <a:prstGeom prst="rect">
            <a:avLst/>
          </a:prstGeom>
          <a:noFill/>
        </p:spPr>
        <p:txBody>
          <a:bodyPr wrap="square" rtlCol="0">
            <a:spAutoFit/>
          </a:bodyPr>
          <a:lstStyle/>
          <a:p>
            <a:r>
              <a:rPr lang="en-US" sz="2400"/>
              <a:t>Some decisions do not deserve any punishment OR reward!</a:t>
            </a:r>
          </a:p>
        </p:txBody>
      </p:sp>
      <p:sp>
        <p:nvSpPr>
          <p:cNvPr id="14" name="Arrow: Bent-Up 13">
            <a:extLst>
              <a:ext uri="{FF2B5EF4-FFF2-40B4-BE49-F238E27FC236}">
                <a16:creationId xmlns:a16="http://schemas.microsoft.com/office/drawing/2014/main" id="{558300D4-1361-D3F5-D5E6-974951D858FC}"/>
              </a:ext>
            </a:extLst>
          </p:cNvPr>
          <p:cNvSpPr/>
          <p:nvPr/>
        </p:nvSpPr>
        <p:spPr bwMode="auto">
          <a:xfrm rot="5400000">
            <a:off x="3317775" y="3687314"/>
            <a:ext cx="736050" cy="3674206"/>
          </a:xfrm>
          <a:prstGeom prst="bentUpArrow">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407721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500"/>
                                        <p:tgtEl>
                                          <p:spTgt spid="3">
                                            <p:txEl>
                                              <p:pRg st="1" end="1"/>
                                            </p:txEl>
                                          </p:spTgt>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22532"/>
                                        </p:tgtEl>
                                        <p:attrNameLst>
                                          <p:attrName>style.visibility</p:attrName>
                                        </p:attrNameLst>
                                      </p:cBhvr>
                                      <p:to>
                                        <p:strVal val="visible"/>
                                      </p:to>
                                    </p:set>
                                    <p:animEffect transition="in" filter="fade">
                                      <p:cBhvr>
                                        <p:cTn id="23" dur="500"/>
                                        <p:tgtEl>
                                          <p:spTgt spid="22532"/>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95F3C-CEA7-E7E5-089B-64D734B0430A}"/>
              </a:ext>
            </a:extLst>
          </p:cNvPr>
          <p:cNvSpPr>
            <a:spLocks noGrp="1"/>
          </p:cNvSpPr>
          <p:nvPr>
            <p:ph type="title"/>
          </p:nvPr>
        </p:nvSpPr>
        <p:spPr/>
        <p:txBody>
          <a:bodyPr/>
          <a:lstStyle/>
          <a:p>
            <a:r>
              <a:rPr lang="en-US"/>
              <a:t>Reinforcement Learning</a:t>
            </a:r>
          </a:p>
        </p:txBody>
      </p:sp>
      <p:sp>
        <p:nvSpPr>
          <p:cNvPr id="3" name="Content Placeholder 2">
            <a:extLst>
              <a:ext uri="{FF2B5EF4-FFF2-40B4-BE49-F238E27FC236}">
                <a16:creationId xmlns:a16="http://schemas.microsoft.com/office/drawing/2014/main" id="{CAB71EFB-BF1B-8DC5-FE28-09E4523595A9}"/>
              </a:ext>
            </a:extLst>
          </p:cNvPr>
          <p:cNvSpPr>
            <a:spLocks noGrp="1"/>
          </p:cNvSpPr>
          <p:nvPr>
            <p:ph sz="quarter" idx="11"/>
          </p:nvPr>
        </p:nvSpPr>
        <p:spPr/>
        <p:txBody>
          <a:bodyPr/>
          <a:lstStyle/>
          <a:p>
            <a:r>
              <a:rPr lang="en-US"/>
              <a:t>The basic idea:</a:t>
            </a:r>
          </a:p>
          <a:p>
            <a:pPr lvl="1"/>
            <a:r>
              <a:rPr lang="en-US"/>
              <a:t>Every state we can be in has a value</a:t>
            </a:r>
          </a:p>
          <a:p>
            <a:pPr lvl="2"/>
            <a:r>
              <a:rPr lang="en-US"/>
              <a:t>Value includes expectation of future value</a:t>
            </a:r>
          </a:p>
          <a:p>
            <a:pPr lvl="1"/>
            <a:r>
              <a:rPr lang="en-US"/>
              <a:t>The model maintains predictions of:</a:t>
            </a:r>
          </a:p>
          <a:p>
            <a:pPr lvl="2"/>
            <a:r>
              <a:rPr lang="en-US"/>
              <a:t>The estimated value of each state</a:t>
            </a:r>
          </a:p>
          <a:p>
            <a:pPr lvl="2"/>
            <a:r>
              <a:rPr lang="en-US"/>
              <a:t>The estimated value of an action</a:t>
            </a:r>
          </a:p>
          <a:p>
            <a:pPr lvl="1"/>
            <a:r>
              <a:rPr lang="en-US"/>
              <a:t>After receiving a reward or punishment,</a:t>
            </a:r>
            <a:br>
              <a:rPr lang="en-US"/>
            </a:br>
            <a:r>
              <a:rPr lang="en-US"/>
              <a:t>the model compares the actual outcome</a:t>
            </a:r>
            <a:br>
              <a:rPr lang="en-US"/>
            </a:br>
            <a:r>
              <a:rPr lang="en-US"/>
              <a:t>to its predictions</a:t>
            </a:r>
          </a:p>
          <a:p>
            <a:pPr lvl="1"/>
            <a:r>
              <a:rPr lang="en-US"/>
              <a:t>Credit/blame assignment revises the</a:t>
            </a:r>
            <a:br>
              <a:rPr lang="en-US"/>
            </a:br>
            <a:r>
              <a:rPr lang="en-US"/>
              <a:t>estimates</a:t>
            </a:r>
          </a:p>
        </p:txBody>
      </p:sp>
      <p:sp>
        <p:nvSpPr>
          <p:cNvPr id="4" name="Slide Number Placeholder 3">
            <a:extLst>
              <a:ext uri="{FF2B5EF4-FFF2-40B4-BE49-F238E27FC236}">
                <a16:creationId xmlns:a16="http://schemas.microsoft.com/office/drawing/2014/main" id="{978E56EB-BBE0-056F-572F-CEBB0CBD19AC}"/>
              </a:ext>
            </a:extLst>
          </p:cNvPr>
          <p:cNvSpPr>
            <a:spLocks noGrp="1"/>
          </p:cNvSpPr>
          <p:nvPr>
            <p:ph type="sldNum" sz="quarter" idx="10"/>
          </p:nvPr>
        </p:nvSpPr>
        <p:spPr/>
        <p:txBody>
          <a:bodyPr/>
          <a:lstStyle/>
          <a:p>
            <a:pPr>
              <a:defRPr/>
            </a:pPr>
            <a:fld id="{D68E8870-17DE-45C4-A8DD-7644B2422933}" type="slidenum">
              <a:rPr lang="en-US" smtClean="0"/>
              <a:pPr>
                <a:defRPr/>
              </a:pPr>
              <a:t>56</a:t>
            </a:fld>
            <a:endParaRPr lang="en-US"/>
          </a:p>
        </p:txBody>
      </p:sp>
      <p:pic>
        <p:nvPicPr>
          <p:cNvPr id="5" name="Picture 2" descr="380+ Mouse Maze Illustrations, Royalty-Free Vector Graphics &amp; Clip Art -  iStock | Mouse maze cheese">
            <a:extLst>
              <a:ext uri="{FF2B5EF4-FFF2-40B4-BE49-F238E27FC236}">
                <a16:creationId xmlns:a16="http://schemas.microsoft.com/office/drawing/2014/main" id="{B5AB05E9-2F45-92FD-48B8-B4D3F44842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6297" y="1462323"/>
            <a:ext cx="5089243" cy="3933353"/>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7F74A72D-7537-8A63-5888-76EC8C60F997}"/>
              </a:ext>
            </a:extLst>
          </p:cNvPr>
          <p:cNvSpPr>
            <a:spLocks noChangeAspect="1"/>
          </p:cNvSpPr>
          <p:nvPr/>
        </p:nvSpPr>
        <p:spPr bwMode="auto">
          <a:xfrm>
            <a:off x="10948948" y="3428999"/>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100</a:t>
            </a:r>
          </a:p>
        </p:txBody>
      </p:sp>
      <p:sp>
        <p:nvSpPr>
          <p:cNvPr id="7" name="Oval 6">
            <a:extLst>
              <a:ext uri="{FF2B5EF4-FFF2-40B4-BE49-F238E27FC236}">
                <a16:creationId xmlns:a16="http://schemas.microsoft.com/office/drawing/2014/main" id="{CECA91DB-F5BF-6617-BB4F-28211712B073}"/>
              </a:ext>
            </a:extLst>
          </p:cNvPr>
          <p:cNvSpPr>
            <a:spLocks noChangeAspect="1"/>
          </p:cNvSpPr>
          <p:nvPr/>
        </p:nvSpPr>
        <p:spPr bwMode="auto">
          <a:xfrm>
            <a:off x="8603624" y="4760002"/>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0</a:t>
            </a:r>
          </a:p>
        </p:txBody>
      </p:sp>
      <p:sp>
        <p:nvSpPr>
          <p:cNvPr id="8" name="Oval 7">
            <a:extLst>
              <a:ext uri="{FF2B5EF4-FFF2-40B4-BE49-F238E27FC236}">
                <a16:creationId xmlns:a16="http://schemas.microsoft.com/office/drawing/2014/main" id="{60D3FDC8-6E42-9CCB-57D6-24B01F37A407}"/>
              </a:ext>
            </a:extLst>
          </p:cNvPr>
          <p:cNvSpPr>
            <a:spLocks noChangeAspect="1"/>
          </p:cNvSpPr>
          <p:nvPr/>
        </p:nvSpPr>
        <p:spPr bwMode="auto">
          <a:xfrm>
            <a:off x="7543666" y="3727978"/>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10</a:t>
            </a:r>
          </a:p>
        </p:txBody>
      </p:sp>
      <p:sp>
        <p:nvSpPr>
          <p:cNvPr id="9" name="Oval 8">
            <a:extLst>
              <a:ext uri="{FF2B5EF4-FFF2-40B4-BE49-F238E27FC236}">
                <a16:creationId xmlns:a16="http://schemas.microsoft.com/office/drawing/2014/main" id="{FD1DCD7D-C135-1EAE-7A64-4DEFF89BB055}"/>
              </a:ext>
            </a:extLst>
          </p:cNvPr>
          <p:cNvSpPr>
            <a:spLocks noChangeAspect="1"/>
          </p:cNvSpPr>
          <p:nvPr/>
        </p:nvSpPr>
        <p:spPr bwMode="auto">
          <a:xfrm>
            <a:off x="7916995" y="2813578"/>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a:t>3</a:t>
            </a:r>
            <a:r>
              <a:rPr kumimoji="0" lang="en-US" sz="2400" b="0" i="0" u="none" strike="noStrike" cap="none" normalizeH="0" baseline="0">
                <a:ln>
                  <a:noFill/>
                </a:ln>
                <a:solidFill>
                  <a:schemeClr val="tx1"/>
                </a:solidFill>
                <a:effectLst/>
                <a:latin typeface="Tahoma" charset="0"/>
              </a:rPr>
              <a:t>0</a:t>
            </a:r>
          </a:p>
        </p:txBody>
      </p:sp>
      <p:sp>
        <p:nvSpPr>
          <p:cNvPr id="10" name="Oval 9">
            <a:extLst>
              <a:ext uri="{FF2B5EF4-FFF2-40B4-BE49-F238E27FC236}">
                <a16:creationId xmlns:a16="http://schemas.microsoft.com/office/drawing/2014/main" id="{DB9A4FD1-F398-DCCA-B320-B40BF5D1DA96}"/>
              </a:ext>
            </a:extLst>
          </p:cNvPr>
          <p:cNvSpPr>
            <a:spLocks noChangeAspect="1"/>
          </p:cNvSpPr>
          <p:nvPr/>
        </p:nvSpPr>
        <p:spPr bwMode="auto">
          <a:xfrm>
            <a:off x="8975771" y="3262610"/>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a:t>85</a:t>
            </a: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4138889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par>
                          <p:cTn id="13" fill="hold">
                            <p:stCondLst>
                              <p:cond delay="500"/>
                            </p:stCondLst>
                            <p:childTnLst>
                              <p:par>
                                <p:cTn id="14" presetID="31"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wipe(down)">
                                      <p:cBhvr>
                                        <p:cTn id="38" dur="500"/>
                                        <p:tgtEl>
                                          <p:spTgt spid="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500" fill="hold"/>
                                        <p:tgtEl>
                                          <p:spTgt spid="9"/>
                                        </p:tgtEl>
                                        <p:attrNameLst>
                                          <p:attrName>ppt_w</p:attrName>
                                        </p:attrNameLst>
                                      </p:cBhvr>
                                      <p:tavLst>
                                        <p:tav tm="0">
                                          <p:val>
                                            <p:fltVal val="0"/>
                                          </p:val>
                                        </p:tav>
                                        <p:tav tm="100000">
                                          <p:val>
                                            <p:strVal val="#ppt_w"/>
                                          </p:val>
                                        </p:tav>
                                      </p:tavLst>
                                    </p:anim>
                                    <p:anim calcmode="lin" valueType="num">
                                      <p:cBhvr>
                                        <p:cTn id="51" dur="500" fill="hold"/>
                                        <p:tgtEl>
                                          <p:spTgt spid="9"/>
                                        </p:tgtEl>
                                        <p:attrNameLst>
                                          <p:attrName>ppt_h</p:attrName>
                                        </p:attrNameLst>
                                      </p:cBhvr>
                                      <p:tavLst>
                                        <p:tav tm="0">
                                          <p:val>
                                            <p:fltVal val="0"/>
                                          </p:val>
                                        </p:tav>
                                        <p:tav tm="100000">
                                          <p:val>
                                            <p:strVal val="#ppt_h"/>
                                          </p:val>
                                        </p:tav>
                                      </p:tavLst>
                                    </p:anim>
                                    <p:animEffect transition="in" filter="fade">
                                      <p:cBhvr>
                                        <p:cTn id="52" dur="500"/>
                                        <p:tgtEl>
                                          <p:spTgt spid="9"/>
                                        </p:tgtEl>
                                      </p:cBhvr>
                                    </p:animEffect>
                                  </p:childTnLst>
                                </p:cTn>
                              </p:par>
                            </p:childTnLst>
                          </p:cTn>
                        </p:par>
                        <p:par>
                          <p:cTn id="53" fill="hold">
                            <p:stCondLst>
                              <p:cond delay="500"/>
                            </p:stCondLst>
                            <p:childTnLst>
                              <p:par>
                                <p:cTn id="54" presetID="53" presetClass="entr" presetSubtype="16"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p:cTn id="56" dur="500" fill="hold"/>
                                        <p:tgtEl>
                                          <p:spTgt spid="10"/>
                                        </p:tgtEl>
                                        <p:attrNameLst>
                                          <p:attrName>ppt_w</p:attrName>
                                        </p:attrNameLst>
                                      </p:cBhvr>
                                      <p:tavLst>
                                        <p:tav tm="0">
                                          <p:val>
                                            <p:fltVal val="0"/>
                                          </p:val>
                                        </p:tav>
                                        <p:tav tm="100000">
                                          <p:val>
                                            <p:strVal val="#ppt_w"/>
                                          </p:val>
                                        </p:tav>
                                      </p:tavLst>
                                    </p:anim>
                                    <p:anim calcmode="lin" valueType="num">
                                      <p:cBhvr>
                                        <p:cTn id="57" dur="500" fill="hold"/>
                                        <p:tgtEl>
                                          <p:spTgt spid="10"/>
                                        </p:tgtEl>
                                        <p:attrNameLst>
                                          <p:attrName>ppt_h</p:attrName>
                                        </p:attrNameLst>
                                      </p:cBhvr>
                                      <p:tavLst>
                                        <p:tav tm="0">
                                          <p:val>
                                            <p:fltVal val="0"/>
                                          </p:val>
                                        </p:tav>
                                        <p:tav tm="100000">
                                          <p:val>
                                            <p:strVal val="#ppt_h"/>
                                          </p:val>
                                        </p:tav>
                                      </p:tavLst>
                                    </p:anim>
                                    <p:animEffect transition="in" filter="fade">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3">
                                            <p:txEl>
                                              <p:pRg st="3" end="3"/>
                                            </p:txEl>
                                          </p:spTgt>
                                        </p:tgtEl>
                                        <p:attrNameLst>
                                          <p:attrName>style.visibility</p:attrName>
                                        </p:attrNameLst>
                                      </p:cBhvr>
                                      <p:to>
                                        <p:strVal val="visible"/>
                                      </p:to>
                                    </p:set>
                                    <p:animEffect transition="in" filter="wipe(down)">
                                      <p:cBhvr>
                                        <p:cTn id="63" dur="500"/>
                                        <p:tgtEl>
                                          <p:spTgt spid="3">
                                            <p:txEl>
                                              <p:pRg st="3" end="3"/>
                                            </p:txEl>
                                          </p:spTgt>
                                        </p:tgtEl>
                                      </p:cBhvr>
                                    </p:animEffect>
                                  </p:childTnLst>
                                </p:cTn>
                              </p:par>
                              <p:par>
                                <p:cTn id="64" presetID="22" presetClass="entr" presetSubtype="4" fill="hold" nodeType="withEffect">
                                  <p:stCondLst>
                                    <p:cond delay="0"/>
                                  </p:stCondLst>
                                  <p:childTnLst>
                                    <p:set>
                                      <p:cBhvr>
                                        <p:cTn id="65" dur="1" fill="hold">
                                          <p:stCondLst>
                                            <p:cond delay="0"/>
                                          </p:stCondLst>
                                        </p:cTn>
                                        <p:tgtEl>
                                          <p:spTgt spid="3">
                                            <p:txEl>
                                              <p:pRg st="4" end="4"/>
                                            </p:txEl>
                                          </p:spTgt>
                                        </p:tgtEl>
                                        <p:attrNameLst>
                                          <p:attrName>style.visibility</p:attrName>
                                        </p:attrNameLst>
                                      </p:cBhvr>
                                      <p:to>
                                        <p:strVal val="visible"/>
                                      </p:to>
                                    </p:set>
                                    <p:animEffect transition="in" filter="wipe(down)">
                                      <p:cBhvr>
                                        <p:cTn id="66" dur="500"/>
                                        <p:tgtEl>
                                          <p:spTgt spid="3">
                                            <p:txEl>
                                              <p:pRg st="4" end="4"/>
                                            </p:txEl>
                                          </p:spTgt>
                                        </p:tgtEl>
                                      </p:cBhvr>
                                    </p:animEffect>
                                  </p:childTnLst>
                                </p:cTn>
                              </p:par>
                              <p:par>
                                <p:cTn id="67" presetID="22" presetClass="entr" presetSubtype="4" fill="hold" nodeType="withEffect">
                                  <p:stCondLst>
                                    <p:cond delay="0"/>
                                  </p:stCondLst>
                                  <p:childTnLst>
                                    <p:set>
                                      <p:cBhvr>
                                        <p:cTn id="68" dur="1" fill="hold">
                                          <p:stCondLst>
                                            <p:cond delay="0"/>
                                          </p:stCondLst>
                                        </p:cTn>
                                        <p:tgtEl>
                                          <p:spTgt spid="3">
                                            <p:txEl>
                                              <p:pRg st="5" end="5"/>
                                            </p:txEl>
                                          </p:spTgt>
                                        </p:tgtEl>
                                        <p:attrNameLst>
                                          <p:attrName>style.visibility</p:attrName>
                                        </p:attrNameLst>
                                      </p:cBhvr>
                                      <p:to>
                                        <p:strVal val="visible"/>
                                      </p:to>
                                    </p:set>
                                    <p:animEffect transition="in" filter="wipe(down)">
                                      <p:cBhvr>
                                        <p:cTn id="69" dur="500"/>
                                        <p:tgtEl>
                                          <p:spTgt spid="3">
                                            <p:txEl>
                                              <p:pRg st="5" end="5"/>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3">
                                            <p:txEl>
                                              <p:pRg st="6" end="6"/>
                                            </p:txEl>
                                          </p:spTgt>
                                        </p:tgtEl>
                                        <p:attrNameLst>
                                          <p:attrName>style.visibility</p:attrName>
                                        </p:attrNameLst>
                                      </p:cBhvr>
                                      <p:to>
                                        <p:strVal val="visible"/>
                                      </p:to>
                                    </p:set>
                                    <p:animEffect transition="in" filter="wipe(down)">
                                      <p:cBhvr>
                                        <p:cTn id="74" dur="500"/>
                                        <p:tgtEl>
                                          <p:spTgt spid="3">
                                            <p:txEl>
                                              <p:pRg st="6" end="6"/>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3">
                                            <p:txEl>
                                              <p:pRg st="7" end="7"/>
                                            </p:txEl>
                                          </p:spTgt>
                                        </p:tgtEl>
                                        <p:attrNameLst>
                                          <p:attrName>style.visibility</p:attrName>
                                        </p:attrNameLst>
                                      </p:cBhvr>
                                      <p:to>
                                        <p:strVal val="visible"/>
                                      </p:to>
                                    </p:set>
                                    <p:animEffect transition="in" filter="wipe(down)">
                                      <p:cBhvr>
                                        <p:cTn id="7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3EA6F8-19A8-0A62-A6F7-EEF627DDC3CC}"/>
              </a:ext>
            </a:extLst>
          </p:cNvPr>
          <p:cNvSpPr>
            <a:spLocks noGrp="1"/>
          </p:cNvSpPr>
          <p:nvPr>
            <p:ph type="sldNum" sz="quarter" idx="10"/>
          </p:nvPr>
        </p:nvSpPr>
        <p:spPr/>
        <p:txBody>
          <a:bodyPr/>
          <a:lstStyle/>
          <a:p>
            <a:pPr>
              <a:defRPr/>
            </a:pPr>
            <a:fld id="{D68E8870-17DE-45C4-A8DD-7644B2422933}" type="slidenum">
              <a:rPr lang="en-US" smtClean="0"/>
              <a:pPr>
                <a:defRPr/>
              </a:pPr>
              <a:t>57</a:t>
            </a:fld>
            <a:endParaRPr lang="en-US"/>
          </a:p>
        </p:txBody>
      </p:sp>
      <p:sp>
        <p:nvSpPr>
          <p:cNvPr id="3" name="Title 2">
            <a:extLst>
              <a:ext uri="{FF2B5EF4-FFF2-40B4-BE49-F238E27FC236}">
                <a16:creationId xmlns:a16="http://schemas.microsoft.com/office/drawing/2014/main" id="{9800EA5A-1C26-3AE4-B109-42A218BC5583}"/>
              </a:ext>
            </a:extLst>
          </p:cNvPr>
          <p:cNvSpPr>
            <a:spLocks noGrp="1"/>
          </p:cNvSpPr>
          <p:nvPr>
            <p:ph type="title"/>
          </p:nvPr>
        </p:nvSpPr>
        <p:spPr/>
        <p:txBody>
          <a:bodyPr/>
          <a:lstStyle/>
          <a:p>
            <a:r>
              <a:rPr lang="en-US"/>
              <a:t>Does This All Sound Familiar?</a:t>
            </a:r>
          </a:p>
        </p:txBody>
      </p:sp>
      <p:sp>
        <p:nvSpPr>
          <p:cNvPr id="6" name="Content Placeholder 5">
            <a:extLst>
              <a:ext uri="{FF2B5EF4-FFF2-40B4-BE49-F238E27FC236}">
                <a16:creationId xmlns:a16="http://schemas.microsoft.com/office/drawing/2014/main" id="{06F89BB9-92FB-2B68-8FD3-54E739DDA2C8}"/>
              </a:ext>
            </a:extLst>
          </p:cNvPr>
          <p:cNvSpPr>
            <a:spLocks noGrp="1"/>
          </p:cNvSpPr>
          <p:nvPr>
            <p:ph sz="quarter" idx="11"/>
          </p:nvPr>
        </p:nvSpPr>
        <p:spPr/>
        <p:txBody>
          <a:bodyPr/>
          <a:lstStyle/>
          <a:p>
            <a:endParaRPr lang="en-US"/>
          </a:p>
          <a:p>
            <a:endParaRPr lang="en-US"/>
          </a:p>
          <a:p>
            <a:endParaRPr lang="en-US"/>
          </a:p>
          <a:p>
            <a:endParaRPr lang="en-US"/>
          </a:p>
          <a:p>
            <a:endParaRPr lang="en-US"/>
          </a:p>
          <a:p>
            <a:endParaRPr lang="en-US"/>
          </a:p>
          <a:p>
            <a:endParaRPr lang="en-US"/>
          </a:p>
          <a:p>
            <a:endParaRPr lang="en-US"/>
          </a:p>
          <a:p>
            <a:r>
              <a:rPr lang="en-US"/>
              <a:t>The primary difference is that we are allocating credit and blame across sequences of decisions, rather than a single decision</a:t>
            </a:r>
          </a:p>
        </p:txBody>
      </p:sp>
      <p:pic>
        <p:nvPicPr>
          <p:cNvPr id="5" name="Picture 4">
            <a:extLst>
              <a:ext uri="{FF2B5EF4-FFF2-40B4-BE49-F238E27FC236}">
                <a16:creationId xmlns:a16="http://schemas.microsoft.com/office/drawing/2014/main" id="{16D814DE-2C00-CCEB-B07B-26473E39BE76}"/>
              </a:ext>
            </a:extLst>
          </p:cNvPr>
          <p:cNvPicPr>
            <a:picLocks noChangeAspect="1"/>
          </p:cNvPicPr>
          <p:nvPr/>
        </p:nvPicPr>
        <p:blipFill>
          <a:blip r:embed="rId2"/>
          <a:stretch>
            <a:fillRect/>
          </a:stretch>
        </p:blipFill>
        <p:spPr>
          <a:xfrm>
            <a:off x="1673344" y="1119779"/>
            <a:ext cx="8864190" cy="3660085"/>
          </a:xfrm>
          <a:prstGeom prst="rect">
            <a:avLst/>
          </a:prstGeom>
        </p:spPr>
      </p:pic>
    </p:spTree>
    <p:extLst>
      <p:ext uri="{BB962C8B-B14F-4D97-AF65-F5344CB8AC3E}">
        <p14:creationId xmlns:p14="http://schemas.microsoft.com/office/powerpoint/2010/main" val="89585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xEl>
                                              <p:pRg st="8" end="8"/>
                                            </p:txEl>
                                          </p:spTgt>
                                        </p:tgtEl>
                                        <p:attrNameLst>
                                          <p:attrName>style.visibility</p:attrName>
                                        </p:attrNameLst>
                                      </p:cBhvr>
                                      <p:to>
                                        <p:strVal val="visible"/>
                                      </p:to>
                                    </p:set>
                                    <p:animEffect transition="in" filter="wipe(down)">
                                      <p:cBhvr>
                                        <p:cTn id="15"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D6DC4-FA67-3011-1FEA-8A15CA1630F9}"/>
              </a:ext>
            </a:extLst>
          </p:cNvPr>
          <p:cNvSpPr>
            <a:spLocks noGrp="1"/>
          </p:cNvSpPr>
          <p:nvPr>
            <p:ph type="title"/>
          </p:nvPr>
        </p:nvSpPr>
        <p:spPr/>
        <p:txBody>
          <a:bodyPr/>
          <a:lstStyle/>
          <a:p>
            <a:r>
              <a:rPr lang="en-US"/>
              <a:t>Deep Reinforcement Learning</a:t>
            </a:r>
          </a:p>
        </p:txBody>
      </p:sp>
      <p:sp>
        <p:nvSpPr>
          <p:cNvPr id="3" name="Content Placeholder 2">
            <a:extLst>
              <a:ext uri="{FF2B5EF4-FFF2-40B4-BE49-F238E27FC236}">
                <a16:creationId xmlns:a16="http://schemas.microsoft.com/office/drawing/2014/main" id="{79B02C53-63A1-0311-73A5-8A3ECF2436ED}"/>
              </a:ext>
            </a:extLst>
          </p:cNvPr>
          <p:cNvSpPr>
            <a:spLocks noGrp="1"/>
          </p:cNvSpPr>
          <p:nvPr>
            <p:ph sz="quarter" idx="11"/>
          </p:nvPr>
        </p:nvSpPr>
        <p:spPr/>
        <p:txBody>
          <a:bodyPr/>
          <a:lstStyle/>
          <a:p>
            <a:r>
              <a:rPr lang="en-US"/>
              <a:t>Replaces the state and action value estimation functions with deep neural networks</a:t>
            </a:r>
          </a:p>
          <a:p>
            <a:endParaRPr lang="en-US"/>
          </a:p>
          <a:p>
            <a:endParaRPr lang="en-US"/>
          </a:p>
          <a:p>
            <a:endParaRPr lang="en-US"/>
          </a:p>
          <a:p>
            <a:endParaRPr lang="en-US"/>
          </a:p>
          <a:p>
            <a:pPr marL="0" indent="0">
              <a:buNone/>
            </a:pPr>
            <a:endParaRPr lang="en-US"/>
          </a:p>
          <a:p>
            <a:r>
              <a:rPr lang="en-US"/>
              <a:t>Allows the system to learn how individual features of the state and actions contribute to value in different contexts</a:t>
            </a:r>
          </a:p>
          <a:p>
            <a:pPr lvl="1"/>
            <a:r>
              <a:rPr lang="en-US"/>
              <a:t>As with everything else, learning more complex value estimations requires more training data</a:t>
            </a:r>
          </a:p>
        </p:txBody>
      </p:sp>
      <p:sp>
        <p:nvSpPr>
          <p:cNvPr id="4" name="Slide Number Placeholder 3">
            <a:extLst>
              <a:ext uri="{FF2B5EF4-FFF2-40B4-BE49-F238E27FC236}">
                <a16:creationId xmlns:a16="http://schemas.microsoft.com/office/drawing/2014/main" id="{C019C101-9AB6-4AC1-6B22-F79722492A31}"/>
              </a:ext>
            </a:extLst>
          </p:cNvPr>
          <p:cNvSpPr>
            <a:spLocks noGrp="1"/>
          </p:cNvSpPr>
          <p:nvPr>
            <p:ph type="sldNum" sz="quarter" idx="10"/>
          </p:nvPr>
        </p:nvSpPr>
        <p:spPr/>
        <p:txBody>
          <a:bodyPr/>
          <a:lstStyle/>
          <a:p>
            <a:pPr>
              <a:defRPr/>
            </a:pPr>
            <a:fld id="{D68E8870-17DE-45C4-A8DD-7644B2422933}" type="slidenum">
              <a:rPr lang="en-US" smtClean="0"/>
              <a:pPr>
                <a:defRPr/>
              </a:pPr>
              <a:t>58</a:t>
            </a:fld>
            <a:endParaRPr lang="en-US"/>
          </a:p>
        </p:txBody>
      </p:sp>
      <p:pic>
        <p:nvPicPr>
          <p:cNvPr id="5" name="Picture 4">
            <a:extLst>
              <a:ext uri="{FF2B5EF4-FFF2-40B4-BE49-F238E27FC236}">
                <a16:creationId xmlns:a16="http://schemas.microsoft.com/office/drawing/2014/main" id="{D177EA5F-6A23-2D88-4382-D0626DEA9737}"/>
              </a:ext>
            </a:extLst>
          </p:cNvPr>
          <p:cNvPicPr>
            <a:picLocks noChangeAspect="1"/>
          </p:cNvPicPr>
          <p:nvPr/>
        </p:nvPicPr>
        <p:blipFill>
          <a:blip r:embed="rId3"/>
          <a:stretch>
            <a:fillRect/>
          </a:stretch>
        </p:blipFill>
        <p:spPr>
          <a:xfrm>
            <a:off x="6640140" y="1729957"/>
            <a:ext cx="3394240" cy="2621898"/>
          </a:xfrm>
          <a:prstGeom prst="rect">
            <a:avLst/>
          </a:prstGeom>
        </p:spPr>
      </p:pic>
      <p:pic>
        <p:nvPicPr>
          <p:cNvPr id="6" name="Picture 5">
            <a:extLst>
              <a:ext uri="{FF2B5EF4-FFF2-40B4-BE49-F238E27FC236}">
                <a16:creationId xmlns:a16="http://schemas.microsoft.com/office/drawing/2014/main" id="{F6D043E7-8C8E-239C-C8B5-FE77AC78EE76}"/>
              </a:ext>
            </a:extLst>
          </p:cNvPr>
          <p:cNvPicPr>
            <a:picLocks noChangeAspect="1"/>
          </p:cNvPicPr>
          <p:nvPr/>
        </p:nvPicPr>
        <p:blipFill>
          <a:blip r:embed="rId4"/>
          <a:stretch>
            <a:fillRect/>
          </a:stretch>
        </p:blipFill>
        <p:spPr>
          <a:xfrm>
            <a:off x="2442492" y="1734560"/>
            <a:ext cx="3279173" cy="2620292"/>
          </a:xfrm>
          <a:prstGeom prst="rect">
            <a:avLst/>
          </a:prstGeom>
        </p:spPr>
      </p:pic>
      <p:pic>
        <p:nvPicPr>
          <p:cNvPr id="7" name="Picture 6">
            <a:extLst>
              <a:ext uri="{FF2B5EF4-FFF2-40B4-BE49-F238E27FC236}">
                <a16:creationId xmlns:a16="http://schemas.microsoft.com/office/drawing/2014/main" id="{5D431CFD-B08A-9CE6-9000-618A0D9EC627}"/>
              </a:ext>
            </a:extLst>
          </p:cNvPr>
          <p:cNvPicPr>
            <a:picLocks noChangeAspect="1"/>
          </p:cNvPicPr>
          <p:nvPr/>
        </p:nvPicPr>
        <p:blipFill>
          <a:blip r:embed="rId4"/>
          <a:stretch>
            <a:fillRect/>
          </a:stretch>
        </p:blipFill>
        <p:spPr>
          <a:xfrm>
            <a:off x="8746215" y="2925965"/>
            <a:ext cx="823917" cy="658368"/>
          </a:xfrm>
          <a:prstGeom prst="rect">
            <a:avLst/>
          </a:prstGeom>
        </p:spPr>
      </p:pic>
      <p:pic>
        <p:nvPicPr>
          <p:cNvPr id="8" name="Picture 7">
            <a:extLst>
              <a:ext uri="{FF2B5EF4-FFF2-40B4-BE49-F238E27FC236}">
                <a16:creationId xmlns:a16="http://schemas.microsoft.com/office/drawing/2014/main" id="{B137EC68-EA8C-207D-EB46-ED69C2E14D6D}"/>
              </a:ext>
            </a:extLst>
          </p:cNvPr>
          <p:cNvPicPr>
            <a:picLocks noChangeAspect="1"/>
          </p:cNvPicPr>
          <p:nvPr/>
        </p:nvPicPr>
        <p:blipFill>
          <a:blip r:embed="rId4"/>
          <a:stretch>
            <a:fillRect/>
          </a:stretch>
        </p:blipFill>
        <p:spPr>
          <a:xfrm>
            <a:off x="7458050" y="2633187"/>
            <a:ext cx="823917" cy="658368"/>
          </a:xfrm>
          <a:prstGeom prst="rect">
            <a:avLst/>
          </a:prstGeom>
        </p:spPr>
      </p:pic>
      <p:pic>
        <p:nvPicPr>
          <p:cNvPr id="9" name="Picture 8">
            <a:extLst>
              <a:ext uri="{FF2B5EF4-FFF2-40B4-BE49-F238E27FC236}">
                <a16:creationId xmlns:a16="http://schemas.microsoft.com/office/drawing/2014/main" id="{FE2FE8A1-6B26-7096-B76E-06E441363139}"/>
              </a:ext>
            </a:extLst>
          </p:cNvPr>
          <p:cNvPicPr>
            <a:picLocks noChangeAspect="1"/>
          </p:cNvPicPr>
          <p:nvPr/>
        </p:nvPicPr>
        <p:blipFill>
          <a:blip r:embed="rId4"/>
          <a:stretch>
            <a:fillRect/>
          </a:stretch>
        </p:blipFill>
        <p:spPr>
          <a:xfrm>
            <a:off x="8100067" y="3659134"/>
            <a:ext cx="823917" cy="658368"/>
          </a:xfrm>
          <a:prstGeom prst="rect">
            <a:avLst/>
          </a:prstGeom>
        </p:spPr>
      </p:pic>
      <p:pic>
        <p:nvPicPr>
          <p:cNvPr id="10" name="Picture 9">
            <a:extLst>
              <a:ext uri="{FF2B5EF4-FFF2-40B4-BE49-F238E27FC236}">
                <a16:creationId xmlns:a16="http://schemas.microsoft.com/office/drawing/2014/main" id="{99230968-B5AF-746B-7D68-C7F49AE057FC}"/>
              </a:ext>
            </a:extLst>
          </p:cNvPr>
          <p:cNvPicPr>
            <a:picLocks noChangeAspect="1"/>
          </p:cNvPicPr>
          <p:nvPr/>
        </p:nvPicPr>
        <p:blipFill>
          <a:blip r:embed="rId4"/>
          <a:stretch>
            <a:fillRect/>
          </a:stretch>
        </p:blipFill>
        <p:spPr>
          <a:xfrm>
            <a:off x="8021036" y="2925965"/>
            <a:ext cx="823917" cy="658368"/>
          </a:xfrm>
          <a:prstGeom prst="rect">
            <a:avLst/>
          </a:prstGeom>
        </p:spPr>
      </p:pic>
    </p:spTree>
    <p:extLst>
      <p:ext uri="{BB962C8B-B14F-4D97-AF65-F5344CB8AC3E}">
        <p14:creationId xmlns:p14="http://schemas.microsoft.com/office/powerpoint/2010/main" val="98789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par>
                                <p:cTn id="16" presetID="31"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mph" presetSubtype="0" fill="hold" nodeType="clickEffect">
                                  <p:stCondLst>
                                    <p:cond delay="0"/>
                                  </p:stCondLst>
                                  <p:childTnLst>
                                    <p:animScale>
                                      <p:cBhvr>
                                        <p:cTn id="25" dur="2000" fill="hold"/>
                                        <p:tgtEl>
                                          <p:spTgt spid="6"/>
                                        </p:tgtEl>
                                      </p:cBhvr>
                                      <p:by x="25000" y="25000"/>
                                    </p:animScale>
                                  </p:childTnLst>
                                </p:cTn>
                              </p:par>
                              <p:par>
                                <p:cTn id="26" presetID="42" presetClass="path" presetSubtype="0" accel="50000" decel="50000" fill="hold" nodeType="withEffect">
                                  <p:stCondLst>
                                    <p:cond delay="0"/>
                                  </p:stCondLst>
                                  <p:childTnLst>
                                    <p:animMotion origin="layout" path="M 4.375E-6 -1.48148E-6 L 0.29362 0.08333 " pathEditMode="relative" rAng="0" ptsTypes="AA">
                                      <p:cBhvr>
                                        <p:cTn id="27" dur="2000" fill="hold"/>
                                        <p:tgtEl>
                                          <p:spTgt spid="6"/>
                                        </p:tgtEl>
                                        <p:attrNameLst>
                                          <p:attrName>ppt_x</p:attrName>
                                          <p:attrName>ppt_y</p:attrName>
                                        </p:attrNameLst>
                                      </p:cBhvr>
                                      <p:rCtr x="14674" y="4167"/>
                                    </p:animMotion>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2500"/>
                            </p:stCondLst>
                            <p:childTnLst>
                              <p:par>
                                <p:cTn id="33" presetID="10"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par>
                          <p:cTn id="36" fill="hold">
                            <p:stCondLst>
                              <p:cond delay="3000"/>
                            </p:stCondLst>
                            <p:childTnLst>
                              <p:par>
                                <p:cTn id="37" presetID="10" presetClass="entr" presetSubtype="0"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par>
                          <p:cTn id="40" fill="hold">
                            <p:stCondLst>
                              <p:cond delay="3500"/>
                            </p:stCondLst>
                            <p:childTnLst>
                              <p:par>
                                <p:cTn id="41" presetID="10" presetClass="entr" presetSubtype="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wipe(down)">
                                      <p:cBhvr>
                                        <p:cTn id="48" dur="500"/>
                                        <p:tgtEl>
                                          <p:spTgt spid="3">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Effect transition="in" filter="wipe(down)">
                                      <p:cBhvr>
                                        <p:cTn id="5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473F4761-73A3-D3C1-398E-CEA9A11ABCD7}"/>
              </a:ext>
            </a:extLst>
          </p:cNvPr>
          <p:cNvSpPr txBox="1">
            <a:spLocks/>
          </p:cNvSpPr>
          <p:nvPr/>
        </p:nvSpPr>
        <p:spPr bwMode="auto">
          <a:xfrm>
            <a:off x="479107" y="1051827"/>
            <a:ext cx="11250613" cy="50752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kern="0" dirty="0"/>
              <a:t>Learning to predict and generate, rather than to identify, label, and categorize</a:t>
            </a:r>
          </a:p>
          <a:p>
            <a:r>
              <a:rPr lang="en-US" kern="0" dirty="0"/>
              <a:t>Example: Large Language Models</a:t>
            </a:r>
          </a:p>
          <a:p>
            <a:pPr lvl="1"/>
            <a:r>
              <a:rPr lang="en-US" kern="0" dirty="0"/>
              <a:t>Use many different deep neural networks for different functions</a:t>
            </a:r>
          </a:p>
          <a:p>
            <a:pPr lvl="2"/>
            <a:r>
              <a:rPr lang="en-US" kern="0" dirty="0"/>
              <a:t>Input a word and output semantic, syntactic ,and grammatical features</a:t>
            </a:r>
          </a:p>
          <a:p>
            <a:pPr lvl="2"/>
            <a:r>
              <a:rPr lang="en-US" kern="0" dirty="0"/>
              <a:t>Transform multiple word relationships into higher-level abstractions (“concepts”)</a:t>
            </a:r>
          </a:p>
          <a:p>
            <a:pPr lvl="2"/>
            <a:r>
              <a:rPr lang="en-US" kern="0" dirty="0"/>
              <a:t>Encode relationships between input prompts</a:t>
            </a:r>
          </a:p>
          <a:p>
            <a:pPr lvl="2"/>
            <a:r>
              <a:rPr lang="en-US" kern="0" dirty="0"/>
              <a:t>Focus attention on the most salient parts of the input</a:t>
            </a:r>
          </a:p>
          <a:p>
            <a:r>
              <a:rPr lang="en-US" kern="0" dirty="0"/>
              <a:t>Massive amounts of training</a:t>
            </a:r>
            <a:br>
              <a:rPr lang="en-US" kern="0" dirty="0"/>
            </a:br>
            <a:r>
              <a:rPr lang="en-US" kern="0" dirty="0"/>
              <a:t>Very expensive to run</a:t>
            </a:r>
            <a:br>
              <a:rPr lang="en-US" kern="0" dirty="0"/>
            </a:br>
            <a:r>
              <a:rPr lang="en-US" kern="0" dirty="0"/>
              <a:t>Incredibly impressive capability</a:t>
            </a:r>
          </a:p>
        </p:txBody>
      </p:sp>
      <p:sp>
        <p:nvSpPr>
          <p:cNvPr id="3" name="Content Placeholder 2">
            <a:extLst>
              <a:ext uri="{FF2B5EF4-FFF2-40B4-BE49-F238E27FC236}">
                <a16:creationId xmlns:a16="http://schemas.microsoft.com/office/drawing/2014/main" id="{D369AB34-E1CE-9CAB-BBD7-2A4FAB60E436}"/>
              </a:ext>
            </a:extLst>
          </p:cNvPr>
          <p:cNvSpPr>
            <a:spLocks noGrp="1"/>
          </p:cNvSpPr>
          <p:nvPr>
            <p:ph sz="quarter" idx="11"/>
          </p:nvPr>
        </p:nvSpPr>
        <p:spPr/>
        <p:txBody>
          <a:bodyPr/>
          <a:lstStyle/>
          <a:p>
            <a:r>
              <a:rPr lang="en-US" dirty="0"/>
              <a:t>Learning to predict and generate, rather than to identify, label, and categorize</a:t>
            </a:r>
          </a:p>
          <a:p>
            <a:r>
              <a:rPr lang="en-US" dirty="0"/>
              <a:t>Example: Large Language Models</a:t>
            </a:r>
          </a:p>
          <a:p>
            <a:pPr lvl="1"/>
            <a:r>
              <a:rPr lang="en-US" dirty="0"/>
              <a:t>Use many different deep neural networks for different functions</a:t>
            </a:r>
          </a:p>
          <a:p>
            <a:pPr lvl="2"/>
            <a:r>
              <a:rPr lang="en-US" dirty="0"/>
              <a:t>Input a word and output semantic, syntactic, and grammatical features</a:t>
            </a:r>
          </a:p>
          <a:p>
            <a:pPr lvl="2"/>
            <a:r>
              <a:rPr lang="en-US" dirty="0"/>
              <a:t>Transform multiple word relationships into higher-level abstractions (“concepts”)</a:t>
            </a:r>
          </a:p>
          <a:p>
            <a:pPr lvl="2"/>
            <a:r>
              <a:rPr lang="en-US" dirty="0"/>
              <a:t>Encode relationships between input prompts</a:t>
            </a:r>
          </a:p>
          <a:p>
            <a:pPr lvl="2"/>
            <a:r>
              <a:rPr lang="en-US" dirty="0"/>
              <a:t>Focus attention on the most salient parts of the input</a:t>
            </a:r>
          </a:p>
          <a:p>
            <a:r>
              <a:rPr lang="en-US" dirty="0"/>
              <a:t>Many networks</a:t>
            </a:r>
            <a:br>
              <a:rPr lang="en-US" dirty="0"/>
            </a:br>
            <a:r>
              <a:rPr lang="en-US" dirty="0"/>
              <a:t>Many nodes</a:t>
            </a:r>
            <a:br>
              <a:rPr lang="en-US" dirty="0"/>
            </a:br>
            <a:r>
              <a:rPr lang="en-US" dirty="0"/>
              <a:t>Many inputs</a:t>
            </a:r>
            <a:br>
              <a:rPr lang="en-US" dirty="0"/>
            </a:br>
            <a:r>
              <a:rPr lang="en-US" dirty="0"/>
              <a:t>Billions of parameters</a:t>
            </a:r>
          </a:p>
        </p:txBody>
      </p:sp>
      <p:pic>
        <p:nvPicPr>
          <p:cNvPr id="5" name="Picture 4">
            <a:extLst>
              <a:ext uri="{FF2B5EF4-FFF2-40B4-BE49-F238E27FC236}">
                <a16:creationId xmlns:a16="http://schemas.microsoft.com/office/drawing/2014/main" id="{213654D5-2AD7-E327-36F5-E89B8E06F7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63816" y="1886355"/>
            <a:ext cx="5700254" cy="2091109"/>
          </a:xfrm>
          <a:prstGeom prst="rect">
            <a:avLst/>
          </a:prstGeom>
        </p:spPr>
      </p:pic>
      <p:sp>
        <p:nvSpPr>
          <p:cNvPr id="2" name="Title 1">
            <a:extLst>
              <a:ext uri="{FF2B5EF4-FFF2-40B4-BE49-F238E27FC236}">
                <a16:creationId xmlns:a16="http://schemas.microsoft.com/office/drawing/2014/main" id="{59DB8504-4CE8-743B-A654-45817258CE89}"/>
              </a:ext>
            </a:extLst>
          </p:cNvPr>
          <p:cNvSpPr>
            <a:spLocks noGrp="1"/>
          </p:cNvSpPr>
          <p:nvPr>
            <p:ph type="title"/>
          </p:nvPr>
        </p:nvSpPr>
        <p:spPr/>
        <p:txBody>
          <a:bodyPr/>
          <a:lstStyle/>
          <a:p>
            <a:r>
              <a:rPr lang="en-US"/>
              <a:t>Generative Learning</a:t>
            </a:r>
          </a:p>
        </p:txBody>
      </p:sp>
      <p:sp>
        <p:nvSpPr>
          <p:cNvPr id="4" name="Slide Number Placeholder 3">
            <a:extLst>
              <a:ext uri="{FF2B5EF4-FFF2-40B4-BE49-F238E27FC236}">
                <a16:creationId xmlns:a16="http://schemas.microsoft.com/office/drawing/2014/main" id="{F0FAE083-23F2-93E9-CA97-EFF38492D296}"/>
              </a:ext>
            </a:extLst>
          </p:cNvPr>
          <p:cNvSpPr>
            <a:spLocks noGrp="1"/>
          </p:cNvSpPr>
          <p:nvPr>
            <p:ph type="sldNum" sz="quarter" idx="10"/>
          </p:nvPr>
        </p:nvSpPr>
        <p:spPr/>
        <p:txBody>
          <a:bodyPr/>
          <a:lstStyle/>
          <a:p>
            <a:pPr>
              <a:defRPr/>
            </a:pPr>
            <a:fld id="{D68E8870-17DE-45C4-A8DD-7644B2422933}" type="slidenum">
              <a:rPr lang="en-US" smtClean="0"/>
              <a:pPr>
                <a:defRPr/>
              </a:pPr>
              <a:t>59</a:t>
            </a:fld>
            <a:endParaRPr lang="en-US"/>
          </a:p>
        </p:txBody>
      </p:sp>
    </p:spTree>
    <p:extLst>
      <p:ext uri="{BB962C8B-B14F-4D97-AF65-F5344CB8AC3E}">
        <p14:creationId xmlns:p14="http://schemas.microsoft.com/office/powerpoint/2010/main" val="335134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70833E-6 -4.81481E-6 L 0.04362 0.34676 " pathEditMode="relative" rAng="0" ptsTypes="AA">
                                      <p:cBhvr>
                                        <p:cTn id="18" dur="2000" fill="hold"/>
                                        <p:tgtEl>
                                          <p:spTgt spid="5"/>
                                        </p:tgtEl>
                                        <p:attrNameLst>
                                          <p:attrName>ppt_x</p:attrName>
                                          <p:attrName>ppt_y</p:attrName>
                                        </p:attrNameLst>
                                      </p:cBhvr>
                                      <p:rCtr x="2174" y="17338"/>
                                    </p:animMotion>
                                  </p:childTnLst>
                                </p:cTn>
                              </p:par>
                            </p:childTnLst>
                          </p:cTn>
                        </p:par>
                        <p:par>
                          <p:cTn id="19" fill="hold">
                            <p:stCondLst>
                              <p:cond delay="2000"/>
                            </p:stCondLst>
                            <p:childTnLst>
                              <p:par>
                                <p:cTn id="20" presetID="22" presetClass="entr" presetSubtype="4" fill="hold"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00"/>
                                        <p:tgtEl>
                                          <p:spTgt spid="3">
                                            <p:txEl>
                                              <p:pRg st="2" end="2"/>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down)">
                                      <p:cBhvr>
                                        <p:cTn id="28" dur="500"/>
                                        <p:tgtEl>
                                          <p:spTgt spid="3">
                                            <p:txEl>
                                              <p:pRg st="3" end="3"/>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wipe(down)">
                                      <p:cBhvr>
                                        <p:cTn id="31" dur="500"/>
                                        <p:tgtEl>
                                          <p:spTgt spid="3">
                                            <p:txEl>
                                              <p:pRg st="4" end="4"/>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wipe(down)">
                                      <p:cBhvr>
                                        <p:cTn id="34" dur="500"/>
                                        <p:tgtEl>
                                          <p:spTgt spid="3">
                                            <p:txEl>
                                              <p:pRg st="5" end="5"/>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3">
                                            <p:txEl>
                                              <p:pRg st="7" end="7"/>
                                            </p:txEl>
                                          </p:spTgt>
                                        </p:tgtEl>
                                      </p:cBhvr>
                                    </p:animEffect>
                                    <p:set>
                                      <p:cBhvr>
                                        <p:cTn id="47" dur="1" fill="hold">
                                          <p:stCondLst>
                                            <p:cond delay="499"/>
                                          </p:stCondLst>
                                        </p:cTn>
                                        <p:tgtEl>
                                          <p:spTgt spid="3">
                                            <p:txEl>
                                              <p:pRg st="7" end="7"/>
                                            </p:txEl>
                                          </p:spTgt>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6">
                                            <p:txEl>
                                              <p:pRg st="0" end="0"/>
                                            </p:txEl>
                                          </p:spTgt>
                                        </p:tgtEl>
                                        <p:attrNameLst>
                                          <p:attrName>style.visibility</p:attrName>
                                        </p:attrNameLst>
                                      </p:cBhvr>
                                      <p:to>
                                        <p:strVal val="visible"/>
                                      </p:to>
                                    </p:set>
                                    <p:animEffect transition="in" filter="fade">
                                      <p:cBhvr>
                                        <p:cTn id="50" dur="500"/>
                                        <p:tgtEl>
                                          <p:spTgt spid="6">
                                            <p:txEl>
                                              <p:pRg st="0" end="0"/>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6">
                                            <p:txEl>
                                              <p:pRg st="1" end="1"/>
                                            </p:txEl>
                                          </p:spTgt>
                                        </p:tgtEl>
                                        <p:attrNameLst>
                                          <p:attrName>style.visibility</p:attrName>
                                        </p:attrNameLst>
                                      </p:cBhvr>
                                      <p:to>
                                        <p:strVal val="visible"/>
                                      </p:to>
                                    </p:set>
                                    <p:animEffect transition="in" filter="fade">
                                      <p:cBhvr>
                                        <p:cTn id="53" dur="500"/>
                                        <p:tgtEl>
                                          <p:spTgt spid="6">
                                            <p:txEl>
                                              <p:pRg st="1" end="1"/>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6">
                                            <p:txEl>
                                              <p:pRg st="2" end="2"/>
                                            </p:txEl>
                                          </p:spTgt>
                                        </p:tgtEl>
                                        <p:attrNameLst>
                                          <p:attrName>style.visibility</p:attrName>
                                        </p:attrNameLst>
                                      </p:cBhvr>
                                      <p:to>
                                        <p:strVal val="visible"/>
                                      </p:to>
                                    </p:set>
                                    <p:animEffect transition="in" filter="fade">
                                      <p:cBhvr>
                                        <p:cTn id="56" dur="500"/>
                                        <p:tgtEl>
                                          <p:spTgt spid="6">
                                            <p:txEl>
                                              <p:pRg st="2" end="2"/>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6">
                                            <p:txEl>
                                              <p:pRg st="3" end="3"/>
                                            </p:txEl>
                                          </p:spTgt>
                                        </p:tgtEl>
                                        <p:attrNameLst>
                                          <p:attrName>style.visibility</p:attrName>
                                        </p:attrNameLst>
                                      </p:cBhvr>
                                      <p:to>
                                        <p:strVal val="visible"/>
                                      </p:to>
                                    </p:set>
                                    <p:animEffect transition="in" filter="fade">
                                      <p:cBhvr>
                                        <p:cTn id="59" dur="500"/>
                                        <p:tgtEl>
                                          <p:spTgt spid="6">
                                            <p:txEl>
                                              <p:pRg st="3" end="3"/>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6">
                                            <p:txEl>
                                              <p:pRg st="4" end="4"/>
                                            </p:txEl>
                                          </p:spTgt>
                                        </p:tgtEl>
                                        <p:attrNameLst>
                                          <p:attrName>style.visibility</p:attrName>
                                        </p:attrNameLst>
                                      </p:cBhvr>
                                      <p:to>
                                        <p:strVal val="visible"/>
                                      </p:to>
                                    </p:set>
                                    <p:animEffect transition="in" filter="fade">
                                      <p:cBhvr>
                                        <p:cTn id="62" dur="500"/>
                                        <p:tgtEl>
                                          <p:spTgt spid="6">
                                            <p:txEl>
                                              <p:pRg st="4" end="4"/>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6">
                                            <p:txEl>
                                              <p:pRg st="5" end="5"/>
                                            </p:txEl>
                                          </p:spTgt>
                                        </p:tgtEl>
                                        <p:attrNameLst>
                                          <p:attrName>style.visibility</p:attrName>
                                        </p:attrNameLst>
                                      </p:cBhvr>
                                      <p:to>
                                        <p:strVal val="visible"/>
                                      </p:to>
                                    </p:set>
                                    <p:animEffect transition="in" filter="fade">
                                      <p:cBhvr>
                                        <p:cTn id="65" dur="500"/>
                                        <p:tgtEl>
                                          <p:spTgt spid="6">
                                            <p:txEl>
                                              <p:pRg st="5" end="5"/>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6">
                                            <p:txEl>
                                              <p:pRg st="6" end="6"/>
                                            </p:txEl>
                                          </p:spTgt>
                                        </p:tgtEl>
                                        <p:attrNameLst>
                                          <p:attrName>style.visibility</p:attrName>
                                        </p:attrNameLst>
                                      </p:cBhvr>
                                      <p:to>
                                        <p:strVal val="visible"/>
                                      </p:to>
                                    </p:set>
                                    <p:animEffect transition="in" filter="fade">
                                      <p:cBhvr>
                                        <p:cTn id="68" dur="500"/>
                                        <p:tgtEl>
                                          <p:spTgt spid="6">
                                            <p:txEl>
                                              <p:pRg st="6" end="6"/>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6">
                                            <p:txEl>
                                              <p:pRg st="7" end="7"/>
                                            </p:txEl>
                                          </p:spTgt>
                                        </p:tgtEl>
                                        <p:attrNameLst>
                                          <p:attrName>style.visibility</p:attrName>
                                        </p:attrNameLst>
                                      </p:cBhvr>
                                      <p:to>
                                        <p:strVal val="visible"/>
                                      </p:to>
                                    </p:set>
                                    <p:animEffect transition="in" filter="fade">
                                      <p:cBhvr>
                                        <p:cTn id="71"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6123811-F5E6-094E-8B42-2F16DA0311B5}"/>
              </a:ext>
            </a:extLst>
          </p:cNvPr>
          <p:cNvGrpSpPr/>
          <p:nvPr/>
        </p:nvGrpSpPr>
        <p:grpSpPr>
          <a:xfrm>
            <a:off x="7499838" y="3181556"/>
            <a:ext cx="2832768" cy="3251167"/>
            <a:chOff x="7499838" y="3181556"/>
            <a:chExt cx="2832768" cy="3251167"/>
          </a:xfrm>
        </p:grpSpPr>
        <p:pic>
          <p:nvPicPr>
            <p:cNvPr id="2052" name="Picture 4" descr="Thought Bubble Cliparts: Download Free High-Quality Thought ...">
              <a:extLst>
                <a:ext uri="{FF2B5EF4-FFF2-40B4-BE49-F238E27FC236}">
                  <a16:creationId xmlns:a16="http://schemas.microsoft.com/office/drawing/2014/main" id="{3BD4F410-6A6D-B575-0F5B-EE53C59CA9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734679">
              <a:off x="7219307" y="3462087"/>
              <a:ext cx="3251167" cy="26901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77E1E77-41F0-ECD8-7D4C-BBBF2C319D54}"/>
                </a:ext>
              </a:extLst>
            </p:cNvPr>
            <p:cNvSpPr txBox="1"/>
            <p:nvPr/>
          </p:nvSpPr>
          <p:spPr>
            <a:xfrm rot="2684469">
              <a:off x="7813582" y="4065286"/>
              <a:ext cx="2519024" cy="1604625"/>
            </a:xfrm>
            <a:prstGeom prst="rect">
              <a:avLst/>
            </a:prstGeom>
            <a:noFill/>
          </p:spPr>
          <p:txBody>
            <a:bodyPr wrap="square" rtlCol="0">
              <a:spAutoFit/>
            </a:bodyPr>
            <a:lstStyle/>
            <a:p>
              <a:r>
                <a:rPr lang="en-US" sz="2400">
                  <a:latin typeface="Snap ITC" panose="04040A07060A02020202" pitchFamily="82" charset="0"/>
                </a:rPr>
                <a:t>Polly want a large language model!!</a:t>
              </a:r>
            </a:p>
          </p:txBody>
        </p:sp>
      </p:grpSp>
      <p:pic>
        <p:nvPicPr>
          <p:cNvPr id="5" name="Picture 4">
            <a:extLst>
              <a:ext uri="{FF2B5EF4-FFF2-40B4-BE49-F238E27FC236}">
                <a16:creationId xmlns:a16="http://schemas.microsoft.com/office/drawing/2014/main" id="{616F02B2-AF69-B5CF-D55F-D0D9C4CDE2D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885" b="100000" l="6941" r="100000"/>
                    </a14:imgEffect>
                  </a14:imgLayer>
                </a14:imgProps>
              </a:ext>
              <a:ext uri="{28A0092B-C50C-407E-A947-70E740481C1C}">
                <a14:useLocalDpi xmlns:a14="http://schemas.microsoft.com/office/drawing/2010/main"/>
              </a:ext>
            </a:extLst>
          </a:blip>
          <a:stretch>
            <a:fillRect/>
          </a:stretch>
        </p:blipFill>
        <p:spPr>
          <a:xfrm>
            <a:off x="-227657" y="2256523"/>
            <a:ext cx="3941242" cy="2655620"/>
          </a:xfrm>
          <a:prstGeom prst="rect">
            <a:avLst/>
          </a:prstGeom>
        </p:spPr>
      </p:pic>
      <p:sp>
        <p:nvSpPr>
          <p:cNvPr id="2" name="Title 1">
            <a:extLst>
              <a:ext uri="{FF2B5EF4-FFF2-40B4-BE49-F238E27FC236}">
                <a16:creationId xmlns:a16="http://schemas.microsoft.com/office/drawing/2014/main" id="{EEA39689-C45B-C447-548D-9A4A15B477CC}"/>
              </a:ext>
            </a:extLst>
          </p:cNvPr>
          <p:cNvSpPr>
            <a:spLocks noGrp="1"/>
          </p:cNvSpPr>
          <p:nvPr>
            <p:ph type="title"/>
          </p:nvPr>
        </p:nvSpPr>
        <p:spPr/>
        <p:txBody>
          <a:bodyPr/>
          <a:lstStyle/>
          <a:p>
            <a:r>
              <a:rPr lang="en-US"/>
              <a:t>Animal vs. Human vs. Machine Learning</a:t>
            </a:r>
          </a:p>
        </p:txBody>
      </p:sp>
      <p:sp>
        <p:nvSpPr>
          <p:cNvPr id="3" name="Content Placeholder 2">
            <a:extLst>
              <a:ext uri="{FF2B5EF4-FFF2-40B4-BE49-F238E27FC236}">
                <a16:creationId xmlns:a16="http://schemas.microsoft.com/office/drawing/2014/main" id="{9ED1611E-2A91-9D92-F075-3E61D3D8ABF3}"/>
              </a:ext>
            </a:extLst>
          </p:cNvPr>
          <p:cNvSpPr>
            <a:spLocks noGrp="1"/>
          </p:cNvSpPr>
          <p:nvPr>
            <p:ph sz="quarter" idx="11"/>
          </p:nvPr>
        </p:nvSpPr>
        <p:spPr>
          <a:xfrm>
            <a:off x="3998890" y="1046715"/>
            <a:ext cx="7731855" cy="5075237"/>
          </a:xfrm>
        </p:spPr>
        <p:txBody>
          <a:bodyPr/>
          <a:lstStyle/>
          <a:p>
            <a:r>
              <a:rPr lang="en-US"/>
              <a:t>Strongest current area for machines is associative learning</a:t>
            </a:r>
          </a:p>
          <a:p>
            <a:pPr lvl="1"/>
            <a:r>
              <a:rPr lang="en-US"/>
              <a:t>Classical and operant</a:t>
            </a:r>
          </a:p>
          <a:p>
            <a:endParaRPr lang="en-US"/>
          </a:p>
          <a:p>
            <a:r>
              <a:rPr lang="en-US"/>
              <a:t>BUT, with the twist of adding language</a:t>
            </a:r>
          </a:p>
        </p:txBody>
      </p:sp>
      <p:sp>
        <p:nvSpPr>
          <p:cNvPr id="4" name="Slide Number Placeholder 3">
            <a:extLst>
              <a:ext uri="{FF2B5EF4-FFF2-40B4-BE49-F238E27FC236}">
                <a16:creationId xmlns:a16="http://schemas.microsoft.com/office/drawing/2014/main" id="{843BE0EC-A4E3-4F2A-9F23-F063D2C32077}"/>
              </a:ext>
            </a:extLst>
          </p:cNvPr>
          <p:cNvSpPr>
            <a:spLocks noGrp="1"/>
          </p:cNvSpPr>
          <p:nvPr>
            <p:ph type="sldNum" sz="quarter" idx="10"/>
          </p:nvPr>
        </p:nvSpPr>
        <p:spPr/>
        <p:txBody>
          <a:bodyPr/>
          <a:lstStyle/>
          <a:p>
            <a:pPr>
              <a:defRPr/>
            </a:pPr>
            <a:fld id="{D68E8870-17DE-45C4-A8DD-7644B2422933}" type="slidenum">
              <a:rPr lang="en-US" smtClean="0"/>
              <a:pPr>
                <a:defRPr/>
              </a:pPr>
              <a:t>6</a:t>
            </a:fld>
            <a:endParaRPr lang="en-US"/>
          </a:p>
        </p:txBody>
      </p:sp>
      <p:pic>
        <p:nvPicPr>
          <p:cNvPr id="6" name="Graphic 5" descr="Head with Gears">
            <a:extLst>
              <a:ext uri="{FF2B5EF4-FFF2-40B4-BE49-F238E27FC236}">
                <a16:creationId xmlns:a16="http://schemas.microsoft.com/office/drawing/2014/main" id="{27C5CC84-5C44-8CA9-6502-22A2ECFA5CE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1255" y="2185851"/>
            <a:ext cx="3004022" cy="3004022"/>
          </a:xfrm>
          <a:prstGeom prst="rect">
            <a:avLst/>
          </a:prstGeom>
        </p:spPr>
      </p:pic>
      <p:pic>
        <p:nvPicPr>
          <p:cNvPr id="2050" name="Picture 2" descr="Free Parrots Cliparts, Download Free Parrots Cliparts png ...">
            <a:extLst>
              <a:ext uri="{FF2B5EF4-FFF2-40B4-BE49-F238E27FC236}">
                <a16:creationId xmlns:a16="http://schemas.microsoft.com/office/drawing/2014/main" id="{2CEBB7FA-A298-A6A5-6B51-5D6841994FA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68413" y="3951144"/>
            <a:ext cx="2979533" cy="2763328"/>
          </a:xfrm>
          <a:prstGeom prst="rect">
            <a:avLst/>
          </a:prstGeom>
          <a:noFill/>
          <a:extLst>
            <a:ext uri="{909E8E84-426E-40DD-AFC4-6F175D3DCCD1}">
              <a14:hiddenFill xmlns:a14="http://schemas.microsoft.com/office/drawing/2010/main">
                <a:solidFill>
                  <a:srgbClr val="FFFFFF"/>
                </a:solidFill>
              </a14:hiddenFill>
            </a:ext>
          </a:extLst>
        </p:spPr>
      </p:pic>
      <p:sp>
        <p:nvSpPr>
          <p:cNvPr id="9" name="Star: 5 Points 8">
            <a:extLst>
              <a:ext uri="{FF2B5EF4-FFF2-40B4-BE49-F238E27FC236}">
                <a16:creationId xmlns:a16="http://schemas.microsoft.com/office/drawing/2014/main" id="{AB249CCC-9ECE-4EDF-DB8A-5C7F3699C046}"/>
              </a:ext>
            </a:extLst>
          </p:cNvPr>
          <p:cNvSpPr/>
          <p:nvPr/>
        </p:nvSpPr>
        <p:spPr bwMode="auto">
          <a:xfrm>
            <a:off x="10257753" y="3020725"/>
            <a:ext cx="1675487" cy="1527650"/>
          </a:xfrm>
          <a:prstGeom prst="star5">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b"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a:ln>
                  <a:noFill/>
                </a:ln>
                <a:solidFill>
                  <a:schemeClr val="tx1"/>
                </a:solidFill>
                <a:effectLst/>
                <a:latin typeface="Tahoma" charset="0"/>
              </a:rPr>
              <a:t>!</a:t>
            </a:r>
          </a:p>
        </p:txBody>
      </p:sp>
    </p:spTree>
    <p:extLst>
      <p:ext uri="{BB962C8B-B14F-4D97-AF65-F5344CB8AC3E}">
        <p14:creationId xmlns:p14="http://schemas.microsoft.com/office/powerpoint/2010/main" val="291809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 calcmode="lin" valueType="num">
                                      <p:cBhvr>
                                        <p:cTn id="8" dur="1000"/>
                                        <p:tgtEl>
                                          <p:spTgt spid="5"/>
                                        </p:tgtEl>
                                        <p:attrNameLst>
                                          <p:attrName>style.rotation</p:attrName>
                                        </p:attrNameLst>
                                      </p:cBhvr>
                                      <p:tavLst>
                                        <p:tav tm="0">
                                          <p:val>
                                            <p:fltVal val="0"/>
                                          </p:val>
                                        </p:tav>
                                        <p:tav tm="100000">
                                          <p:val>
                                            <p:fltVal val="90"/>
                                          </p:val>
                                        </p:tav>
                                      </p:tavLst>
                                    </p:anim>
                                    <p:animEffect transition="out" filter="fade">
                                      <p:cBhvr>
                                        <p:cTn id="9" dur="1000"/>
                                        <p:tgtEl>
                                          <p:spTgt spid="5"/>
                                        </p:tgtEl>
                                      </p:cBhvr>
                                    </p:animEffect>
                                    <p:set>
                                      <p:cBhvr>
                                        <p:cTn id="10" dur="1" fill="hold">
                                          <p:stCondLst>
                                            <p:cond delay="999"/>
                                          </p:stCondLst>
                                        </p:cTn>
                                        <p:tgtEl>
                                          <p:spTgt spid="5"/>
                                        </p:tgtEl>
                                        <p:attrNameLst>
                                          <p:attrName>style.visibility</p:attrName>
                                        </p:attrNameLst>
                                      </p:cBhvr>
                                      <p:to>
                                        <p:strVal val="hidden"/>
                                      </p:to>
                                    </p:se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00"/>
                                        <p:tgtEl>
                                          <p:spTgt spid="3">
                                            <p:txEl>
                                              <p:pRg st="1" end="1"/>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down)">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anim calcmode="lin" valueType="num">
                                      <p:cBhvr additive="base">
                                        <p:cTn id="31" dur="500" fill="hold"/>
                                        <p:tgtEl>
                                          <p:spTgt spid="2050"/>
                                        </p:tgtEl>
                                        <p:attrNameLst>
                                          <p:attrName>ppt_x</p:attrName>
                                        </p:attrNameLst>
                                      </p:cBhvr>
                                      <p:tavLst>
                                        <p:tav tm="0">
                                          <p:val>
                                            <p:strVal val="1+#ppt_w/2"/>
                                          </p:val>
                                        </p:tav>
                                        <p:tav tm="100000">
                                          <p:val>
                                            <p:strVal val="#ppt_x"/>
                                          </p:val>
                                        </p:tav>
                                      </p:tavLst>
                                    </p:anim>
                                    <p:anim calcmode="lin" valueType="num">
                                      <p:cBhvr additive="base">
                                        <p:cTn id="32" dur="500" fill="hold"/>
                                        <p:tgtEl>
                                          <p:spTgt spid="2050"/>
                                        </p:tgtEl>
                                        <p:attrNameLst>
                                          <p:attrName>ppt_y</p:attrName>
                                        </p:attrNameLst>
                                      </p:cBhvr>
                                      <p:tavLst>
                                        <p:tav tm="0">
                                          <p:val>
                                            <p:strVal val="0-#ppt_h/2"/>
                                          </p:val>
                                        </p:tav>
                                        <p:tav tm="100000">
                                          <p:val>
                                            <p:strVal val="#ppt_y"/>
                                          </p:val>
                                        </p:tav>
                                      </p:tavLst>
                                    </p:anim>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par>
                          <p:cTn id="37" fill="hold">
                            <p:stCondLst>
                              <p:cond delay="1000"/>
                            </p:stCondLst>
                            <p:childTnLst>
                              <p:par>
                                <p:cTn id="38" presetID="31" presetClass="entr" presetSubtype="0"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1000" fill="hold"/>
                                        <p:tgtEl>
                                          <p:spTgt spid="9"/>
                                        </p:tgtEl>
                                        <p:attrNameLst>
                                          <p:attrName>ppt_w</p:attrName>
                                        </p:attrNameLst>
                                      </p:cBhvr>
                                      <p:tavLst>
                                        <p:tav tm="0">
                                          <p:val>
                                            <p:fltVal val="0"/>
                                          </p:val>
                                        </p:tav>
                                        <p:tav tm="100000">
                                          <p:val>
                                            <p:strVal val="#ppt_w"/>
                                          </p:val>
                                        </p:tav>
                                      </p:tavLst>
                                    </p:anim>
                                    <p:anim calcmode="lin" valueType="num">
                                      <p:cBhvr>
                                        <p:cTn id="41" dur="1000" fill="hold"/>
                                        <p:tgtEl>
                                          <p:spTgt spid="9"/>
                                        </p:tgtEl>
                                        <p:attrNameLst>
                                          <p:attrName>ppt_h</p:attrName>
                                        </p:attrNameLst>
                                      </p:cBhvr>
                                      <p:tavLst>
                                        <p:tav tm="0">
                                          <p:val>
                                            <p:fltVal val="0"/>
                                          </p:val>
                                        </p:tav>
                                        <p:tav tm="100000">
                                          <p:val>
                                            <p:strVal val="#ppt_h"/>
                                          </p:val>
                                        </p:tav>
                                      </p:tavLst>
                                    </p:anim>
                                    <p:anim calcmode="lin" valueType="num">
                                      <p:cBhvr>
                                        <p:cTn id="42" dur="1000" fill="hold"/>
                                        <p:tgtEl>
                                          <p:spTgt spid="9"/>
                                        </p:tgtEl>
                                        <p:attrNameLst>
                                          <p:attrName>style.rotation</p:attrName>
                                        </p:attrNameLst>
                                      </p:cBhvr>
                                      <p:tavLst>
                                        <p:tav tm="0">
                                          <p:val>
                                            <p:fltVal val="90"/>
                                          </p:val>
                                        </p:tav>
                                        <p:tav tm="100000">
                                          <p:val>
                                            <p:fltVal val="0"/>
                                          </p:val>
                                        </p:tav>
                                      </p:tavLst>
                                    </p:anim>
                                    <p:animEffect transition="in" filter="fade">
                                      <p:cBhvr>
                                        <p:cTn id="4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79CA0-5362-F045-2E9C-3824831E8298}"/>
              </a:ext>
            </a:extLst>
          </p:cNvPr>
          <p:cNvSpPr>
            <a:spLocks noGrp="1"/>
          </p:cNvSpPr>
          <p:nvPr>
            <p:ph type="title"/>
          </p:nvPr>
        </p:nvSpPr>
        <p:spPr>
          <a:xfrm>
            <a:off x="539087" y="0"/>
            <a:ext cx="11191658" cy="795130"/>
          </a:xfrm>
        </p:spPr>
        <p:txBody>
          <a:bodyPr/>
          <a:lstStyle/>
          <a:p>
            <a:r>
              <a:rPr lang="en-US"/>
              <a:t>Data Engineering: Making Machine Learning Work in Practice</a:t>
            </a:r>
          </a:p>
        </p:txBody>
      </p:sp>
      <p:sp>
        <p:nvSpPr>
          <p:cNvPr id="3" name="Content Placeholder 2">
            <a:extLst>
              <a:ext uri="{FF2B5EF4-FFF2-40B4-BE49-F238E27FC236}">
                <a16:creationId xmlns:a16="http://schemas.microsoft.com/office/drawing/2014/main" id="{C28F1CC9-5869-4A40-B033-2248E65DA1F1}"/>
              </a:ext>
            </a:extLst>
          </p:cNvPr>
          <p:cNvSpPr>
            <a:spLocks noGrp="1"/>
          </p:cNvSpPr>
          <p:nvPr>
            <p:ph sz="quarter" idx="11"/>
          </p:nvPr>
        </p:nvSpPr>
        <p:spPr/>
        <p:txBody>
          <a:bodyPr/>
          <a:lstStyle/>
          <a:p>
            <a:r>
              <a:rPr lang="en-US"/>
              <a:t>Machine learning systems do not (yet) “just work”</a:t>
            </a:r>
          </a:p>
          <a:p>
            <a:r>
              <a:rPr lang="en-US"/>
              <a:t>Multiple tasks to create successful learned systems</a:t>
            </a:r>
          </a:p>
          <a:p>
            <a:pPr lvl="1"/>
            <a:r>
              <a:rPr lang="en-US"/>
              <a:t>Finding or generating training data</a:t>
            </a:r>
          </a:p>
          <a:p>
            <a:pPr lvl="1"/>
            <a:r>
              <a:rPr lang="en-US"/>
              <a:t>Identifying what we want the system to learn</a:t>
            </a:r>
          </a:p>
          <a:p>
            <a:pPr lvl="1"/>
            <a:r>
              <a:rPr lang="en-US"/>
              <a:t>Configuring the knowledge representation</a:t>
            </a:r>
          </a:p>
          <a:p>
            <a:pPr lvl="1"/>
            <a:r>
              <a:rPr lang="en-US"/>
              <a:t>Getting the labels and rewards right</a:t>
            </a:r>
          </a:p>
          <a:p>
            <a:pPr lvl="1"/>
            <a:r>
              <a:rPr lang="en-US"/>
              <a:t>Shaping rewards for faster learning</a:t>
            </a:r>
          </a:p>
          <a:p>
            <a:pPr lvl="1"/>
            <a:r>
              <a:rPr lang="en-US"/>
              <a:t>Trading off training time for biases built into the algorithm</a:t>
            </a:r>
          </a:p>
          <a:p>
            <a:pPr lvl="1"/>
            <a:r>
              <a:rPr lang="en-US"/>
              <a:t>Finding the right settings for algorithm parameters</a:t>
            </a:r>
          </a:p>
          <a:p>
            <a:r>
              <a:rPr lang="en-US"/>
              <a:t>For simple problems, these processes are becoming straightforward</a:t>
            </a:r>
          </a:p>
          <a:p>
            <a:r>
              <a:rPr lang="en-US"/>
              <a:t>For complex problems, this often involves iterative trial and error</a:t>
            </a:r>
          </a:p>
          <a:p>
            <a:endParaRPr lang="en-US"/>
          </a:p>
        </p:txBody>
      </p:sp>
      <p:sp>
        <p:nvSpPr>
          <p:cNvPr id="4" name="Slide Number Placeholder 3">
            <a:extLst>
              <a:ext uri="{FF2B5EF4-FFF2-40B4-BE49-F238E27FC236}">
                <a16:creationId xmlns:a16="http://schemas.microsoft.com/office/drawing/2014/main" id="{64DDCD48-CCF1-3E23-AE7C-FA4F97F4B8E1}"/>
              </a:ext>
            </a:extLst>
          </p:cNvPr>
          <p:cNvSpPr>
            <a:spLocks noGrp="1"/>
          </p:cNvSpPr>
          <p:nvPr>
            <p:ph type="sldNum" sz="quarter" idx="10"/>
          </p:nvPr>
        </p:nvSpPr>
        <p:spPr/>
        <p:txBody>
          <a:bodyPr/>
          <a:lstStyle/>
          <a:p>
            <a:pPr>
              <a:defRPr/>
            </a:pPr>
            <a:fld id="{D68E8870-17DE-45C4-A8DD-7644B2422933}" type="slidenum">
              <a:rPr lang="en-US" smtClean="0"/>
              <a:pPr>
                <a:defRPr/>
              </a:pPr>
              <a:t>60</a:t>
            </a:fld>
            <a:endParaRPr lang="en-US"/>
          </a:p>
        </p:txBody>
      </p:sp>
    </p:spTree>
    <p:extLst>
      <p:ext uri="{BB962C8B-B14F-4D97-AF65-F5344CB8AC3E}">
        <p14:creationId xmlns:p14="http://schemas.microsoft.com/office/powerpoint/2010/main" val="113158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down)">
                                      <p:cBhvr>
                                        <p:cTn id="21" dur="500"/>
                                        <p:tgtEl>
                                          <p:spTgt spid="3">
                                            <p:txEl>
                                              <p:pRg st="4" end="4"/>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down)">
                                      <p:cBhvr>
                                        <p:cTn id="24" dur="500"/>
                                        <p:tgtEl>
                                          <p:spTgt spid="3">
                                            <p:txEl>
                                              <p:pRg st="5" end="5"/>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down)">
                                      <p:cBhvr>
                                        <p:cTn id="27" dur="500"/>
                                        <p:tgtEl>
                                          <p:spTgt spid="3">
                                            <p:txEl>
                                              <p:pRg st="6" end="6"/>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down)">
                                      <p:cBhvr>
                                        <p:cTn id="30" dur="500"/>
                                        <p:tgtEl>
                                          <p:spTgt spid="3">
                                            <p:txEl>
                                              <p:pRg st="7" end="7"/>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down)">
                                      <p:cBhvr>
                                        <p:cTn id="33" dur="500"/>
                                        <p:tgtEl>
                                          <p:spTgt spid="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wipe(down)">
                                      <p:cBhvr>
                                        <p:cTn id="38" dur="500"/>
                                        <p:tgtEl>
                                          <p:spTgt spid="3">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wipe(down)">
                                      <p:cBhvr>
                                        <p:cTn id="43"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3C56B-20C5-D86A-BD53-E68506F10A74}"/>
              </a:ext>
            </a:extLst>
          </p:cNvPr>
          <p:cNvSpPr>
            <a:spLocks noGrp="1"/>
          </p:cNvSpPr>
          <p:nvPr>
            <p:ph type="title"/>
          </p:nvPr>
        </p:nvSpPr>
        <p:spPr/>
        <p:txBody>
          <a:bodyPr/>
          <a:lstStyle/>
          <a:p>
            <a:r>
              <a:rPr lang="en-US"/>
              <a:t>State of the Art Assessment</a:t>
            </a:r>
          </a:p>
        </p:txBody>
      </p:sp>
      <p:sp>
        <p:nvSpPr>
          <p:cNvPr id="3" name="Content Placeholder 2">
            <a:extLst>
              <a:ext uri="{FF2B5EF4-FFF2-40B4-BE49-F238E27FC236}">
                <a16:creationId xmlns:a16="http://schemas.microsoft.com/office/drawing/2014/main" id="{62006035-57CF-9A8A-5C98-C14014BD4594}"/>
              </a:ext>
            </a:extLst>
          </p:cNvPr>
          <p:cNvSpPr>
            <a:spLocks noGrp="1"/>
          </p:cNvSpPr>
          <p:nvPr>
            <p:ph sz="quarter" idx="11"/>
          </p:nvPr>
        </p:nvSpPr>
        <p:spPr>
          <a:xfrm>
            <a:off x="560997" y="891381"/>
            <a:ext cx="11250613" cy="5075237"/>
          </a:xfrm>
        </p:spPr>
        <p:txBody>
          <a:bodyPr/>
          <a:lstStyle/>
          <a:p>
            <a:r>
              <a:rPr lang="en-US"/>
              <a:t>Current strengths of Machine Learning</a:t>
            </a:r>
          </a:p>
          <a:p>
            <a:pPr lvl="1"/>
            <a:r>
              <a:rPr lang="en-US"/>
              <a:t>Does not bring preconceived notions to learning (except for bias)</a:t>
            </a:r>
          </a:p>
          <a:p>
            <a:pPr lvl="1"/>
            <a:r>
              <a:rPr lang="en-US"/>
              <a:t>Goes where the data takes it, without resistance</a:t>
            </a:r>
          </a:p>
          <a:p>
            <a:pPr lvl="1"/>
            <a:r>
              <a:rPr lang="en-US"/>
              <a:t>Capable of learning extremely complex functions in extremely large representation spaces</a:t>
            </a:r>
          </a:p>
          <a:p>
            <a:pPr lvl="1"/>
            <a:r>
              <a:rPr lang="en-US"/>
              <a:t>Can discover patterns and relationships experts might not have anticipated</a:t>
            </a:r>
          </a:p>
          <a:p>
            <a:pPr marL="0" indent="0">
              <a:buNone/>
            </a:pPr>
            <a:endParaRPr lang="en-US"/>
          </a:p>
        </p:txBody>
      </p:sp>
      <p:sp>
        <p:nvSpPr>
          <p:cNvPr id="4" name="Slide Number Placeholder 3">
            <a:extLst>
              <a:ext uri="{FF2B5EF4-FFF2-40B4-BE49-F238E27FC236}">
                <a16:creationId xmlns:a16="http://schemas.microsoft.com/office/drawing/2014/main" id="{17092868-BB54-5471-5DCB-9572F9DF7348}"/>
              </a:ext>
            </a:extLst>
          </p:cNvPr>
          <p:cNvSpPr>
            <a:spLocks noGrp="1"/>
          </p:cNvSpPr>
          <p:nvPr>
            <p:ph type="sldNum" sz="quarter" idx="10"/>
          </p:nvPr>
        </p:nvSpPr>
        <p:spPr/>
        <p:txBody>
          <a:bodyPr/>
          <a:lstStyle/>
          <a:p>
            <a:pPr>
              <a:defRPr/>
            </a:pPr>
            <a:fld id="{D68E8870-17DE-45C4-A8DD-7644B2422933}" type="slidenum">
              <a:rPr lang="en-US" smtClean="0"/>
              <a:pPr>
                <a:defRPr/>
              </a:pPr>
              <a:t>61</a:t>
            </a:fld>
            <a:endParaRPr lang="en-US"/>
          </a:p>
        </p:txBody>
      </p:sp>
    </p:spTree>
    <p:extLst>
      <p:ext uri="{BB962C8B-B14F-4D97-AF65-F5344CB8AC3E}">
        <p14:creationId xmlns:p14="http://schemas.microsoft.com/office/powerpoint/2010/main" val="222738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3C56B-20C5-D86A-BD53-E68506F10A74}"/>
              </a:ext>
            </a:extLst>
          </p:cNvPr>
          <p:cNvSpPr>
            <a:spLocks noGrp="1"/>
          </p:cNvSpPr>
          <p:nvPr>
            <p:ph type="title"/>
          </p:nvPr>
        </p:nvSpPr>
        <p:spPr/>
        <p:txBody>
          <a:bodyPr/>
          <a:lstStyle/>
          <a:p>
            <a:r>
              <a:rPr lang="en-US"/>
              <a:t>State of the Art Assessment</a:t>
            </a:r>
          </a:p>
        </p:txBody>
      </p:sp>
      <p:sp>
        <p:nvSpPr>
          <p:cNvPr id="3" name="Content Placeholder 2">
            <a:extLst>
              <a:ext uri="{FF2B5EF4-FFF2-40B4-BE49-F238E27FC236}">
                <a16:creationId xmlns:a16="http://schemas.microsoft.com/office/drawing/2014/main" id="{62006035-57CF-9A8A-5C98-C14014BD4594}"/>
              </a:ext>
            </a:extLst>
          </p:cNvPr>
          <p:cNvSpPr>
            <a:spLocks noGrp="1"/>
          </p:cNvSpPr>
          <p:nvPr>
            <p:ph sz="quarter" idx="11"/>
          </p:nvPr>
        </p:nvSpPr>
        <p:spPr>
          <a:xfrm>
            <a:off x="560997" y="891381"/>
            <a:ext cx="11250613" cy="5075237"/>
          </a:xfrm>
        </p:spPr>
        <p:txBody>
          <a:bodyPr/>
          <a:lstStyle/>
          <a:p>
            <a:r>
              <a:rPr lang="en-US"/>
              <a:t>Current weaknesses of Machine Learning</a:t>
            </a:r>
          </a:p>
          <a:p>
            <a:pPr lvl="1"/>
            <a:r>
              <a:rPr lang="en-US"/>
              <a:t>Impenetrable and opaque</a:t>
            </a:r>
          </a:p>
          <a:p>
            <a:pPr lvl="1"/>
            <a:r>
              <a:rPr lang="en-US"/>
              <a:t>Difficult to “correct” or “instruct”</a:t>
            </a:r>
          </a:p>
          <a:p>
            <a:pPr lvl="1"/>
            <a:r>
              <a:rPr lang="en-US"/>
              <a:t>Difficult to exploit “knowledge” beyond the data</a:t>
            </a:r>
          </a:p>
          <a:p>
            <a:pPr lvl="1"/>
            <a:r>
              <a:rPr lang="en-US"/>
              <a:t>The bigger the search space is, the longer it takes to achieve the learning goals</a:t>
            </a:r>
          </a:p>
          <a:p>
            <a:pPr lvl="2"/>
            <a:r>
              <a:rPr lang="en-US"/>
              <a:t>But reducing the search space risks missing some learning opportunities</a:t>
            </a:r>
          </a:p>
          <a:p>
            <a:pPr lvl="1"/>
            <a:r>
              <a:rPr lang="en-US"/>
              <a:t>The most sophisticated learning systems are also expensive to run after learning</a:t>
            </a:r>
          </a:p>
          <a:p>
            <a:pPr marL="0" indent="0">
              <a:buNone/>
            </a:pPr>
            <a:endParaRPr lang="en-US"/>
          </a:p>
        </p:txBody>
      </p:sp>
      <p:sp>
        <p:nvSpPr>
          <p:cNvPr id="4" name="Slide Number Placeholder 3">
            <a:extLst>
              <a:ext uri="{FF2B5EF4-FFF2-40B4-BE49-F238E27FC236}">
                <a16:creationId xmlns:a16="http://schemas.microsoft.com/office/drawing/2014/main" id="{17092868-BB54-5471-5DCB-9572F9DF7348}"/>
              </a:ext>
            </a:extLst>
          </p:cNvPr>
          <p:cNvSpPr>
            <a:spLocks noGrp="1"/>
          </p:cNvSpPr>
          <p:nvPr>
            <p:ph type="sldNum" sz="quarter" idx="10"/>
          </p:nvPr>
        </p:nvSpPr>
        <p:spPr/>
        <p:txBody>
          <a:bodyPr/>
          <a:lstStyle/>
          <a:p>
            <a:pPr>
              <a:defRPr/>
            </a:pPr>
            <a:fld id="{D68E8870-17DE-45C4-A8DD-7644B2422933}" type="slidenum">
              <a:rPr lang="en-US" smtClean="0"/>
              <a:pPr>
                <a:defRPr/>
              </a:pPr>
              <a:t>62</a:t>
            </a:fld>
            <a:endParaRPr lang="en-US"/>
          </a:p>
        </p:txBody>
      </p:sp>
    </p:spTree>
    <p:extLst>
      <p:ext uri="{BB962C8B-B14F-4D97-AF65-F5344CB8AC3E}">
        <p14:creationId xmlns:p14="http://schemas.microsoft.com/office/powerpoint/2010/main" val="3721819547"/>
      </p:ext>
    </p:extLst>
  </p:cSld>
  <p:clrMapOvr>
    <a:masterClrMapping/>
  </p:clrMapOvr>
  <p:transition spd="slow">
    <p:wipe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CA6A3-7388-BA0B-BE5F-6A1A2038988E}"/>
              </a:ext>
            </a:extLst>
          </p:cNvPr>
          <p:cNvSpPr>
            <a:spLocks noGrp="1"/>
          </p:cNvSpPr>
          <p:nvPr>
            <p:ph type="title"/>
          </p:nvPr>
        </p:nvSpPr>
        <p:spPr>
          <a:xfrm>
            <a:off x="480132" y="0"/>
            <a:ext cx="11250613" cy="795130"/>
          </a:xfrm>
        </p:spPr>
        <p:txBody>
          <a:bodyPr/>
          <a:lstStyle/>
          <a:p>
            <a:r>
              <a:rPr lang="en-US"/>
              <a:t>Learning in Training, Simulation, and Education</a:t>
            </a:r>
          </a:p>
        </p:txBody>
      </p:sp>
      <p:sp>
        <p:nvSpPr>
          <p:cNvPr id="3" name="Content Placeholder 2">
            <a:extLst>
              <a:ext uri="{FF2B5EF4-FFF2-40B4-BE49-F238E27FC236}">
                <a16:creationId xmlns:a16="http://schemas.microsoft.com/office/drawing/2014/main" id="{493B7ECC-DCFE-F5D6-88A7-F7569F069B86}"/>
              </a:ext>
            </a:extLst>
          </p:cNvPr>
          <p:cNvSpPr>
            <a:spLocks noGrp="1"/>
          </p:cNvSpPr>
          <p:nvPr>
            <p:ph sz="quarter" idx="11"/>
          </p:nvPr>
        </p:nvSpPr>
        <p:spPr>
          <a:xfrm>
            <a:off x="480132" y="1046715"/>
            <a:ext cx="5767285" cy="5075237"/>
          </a:xfrm>
        </p:spPr>
        <p:txBody>
          <a:bodyPr/>
          <a:lstStyle/>
          <a:p>
            <a:r>
              <a:rPr lang="en-US"/>
              <a:t>Now</a:t>
            </a:r>
          </a:p>
          <a:p>
            <a:pPr lvl="1"/>
            <a:r>
              <a:rPr lang="en-US"/>
              <a:t>Inferring student proficiency level and recommending new content</a:t>
            </a:r>
          </a:p>
          <a:p>
            <a:pPr lvl="1"/>
            <a:r>
              <a:rPr lang="en-US"/>
              <a:t>Learning to identify tactical and operational patterns from simulation data streams to use for trainee assessment</a:t>
            </a:r>
          </a:p>
          <a:p>
            <a:pPr lvl="1"/>
            <a:r>
              <a:rPr lang="en-US"/>
              <a:t>Learning to identify human performance states, such as workload, stress, fatigue, trust</a:t>
            </a:r>
          </a:p>
          <a:p>
            <a:pPr lvl="1"/>
            <a:r>
              <a:rPr lang="en-US"/>
              <a:t>Generative AI to create new “levels” in serious games for training</a:t>
            </a:r>
          </a:p>
          <a:p>
            <a:pPr lvl="1"/>
            <a:endParaRPr lang="en-US"/>
          </a:p>
        </p:txBody>
      </p:sp>
      <p:sp>
        <p:nvSpPr>
          <p:cNvPr id="4" name="Slide Number Placeholder 3">
            <a:extLst>
              <a:ext uri="{FF2B5EF4-FFF2-40B4-BE49-F238E27FC236}">
                <a16:creationId xmlns:a16="http://schemas.microsoft.com/office/drawing/2014/main" id="{2448B74A-9A77-A504-E0FE-D8BEA07A47CD}"/>
              </a:ext>
            </a:extLst>
          </p:cNvPr>
          <p:cNvSpPr>
            <a:spLocks noGrp="1"/>
          </p:cNvSpPr>
          <p:nvPr>
            <p:ph type="sldNum" sz="quarter" idx="10"/>
          </p:nvPr>
        </p:nvSpPr>
        <p:spPr/>
        <p:txBody>
          <a:bodyPr/>
          <a:lstStyle/>
          <a:p>
            <a:pPr>
              <a:defRPr/>
            </a:pPr>
            <a:fld id="{D68E8870-17DE-45C4-A8DD-7644B2422933}" type="slidenum">
              <a:rPr lang="en-US" smtClean="0"/>
              <a:pPr>
                <a:defRPr/>
              </a:pPr>
              <a:t>63</a:t>
            </a:fld>
            <a:endParaRPr lang="en-US"/>
          </a:p>
        </p:txBody>
      </p:sp>
      <p:pic>
        <p:nvPicPr>
          <p:cNvPr id="3074" name="Picture 2" descr="Free Simulation Cliparts, Download Free Simulation Cliparts png images, Free  ClipArts on Clipart Library">
            <a:extLst>
              <a:ext uri="{FF2B5EF4-FFF2-40B4-BE49-F238E27FC236}">
                <a16:creationId xmlns:a16="http://schemas.microsoft.com/office/drawing/2014/main" id="{412CBBD4-F85A-CCD4-E642-4E482337F0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017" y="2115504"/>
            <a:ext cx="4246665" cy="35065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3C46DDA-7B45-1211-A2DE-1B75B01BC7D6}"/>
              </a:ext>
            </a:extLst>
          </p:cNvPr>
          <p:cNvPicPr>
            <a:picLocks noChangeAspect="1"/>
          </p:cNvPicPr>
          <p:nvPr/>
        </p:nvPicPr>
        <p:blipFill>
          <a:blip r:embed="rId4"/>
          <a:stretch>
            <a:fillRect/>
          </a:stretch>
        </p:blipFill>
        <p:spPr>
          <a:xfrm>
            <a:off x="6466944" y="1538713"/>
            <a:ext cx="5456393" cy="2816596"/>
          </a:xfrm>
          <a:prstGeom prst="rect">
            <a:avLst/>
          </a:prstGeom>
        </p:spPr>
      </p:pic>
      <p:sp>
        <p:nvSpPr>
          <p:cNvPr id="6" name="TextBox 5">
            <a:extLst>
              <a:ext uri="{FF2B5EF4-FFF2-40B4-BE49-F238E27FC236}">
                <a16:creationId xmlns:a16="http://schemas.microsoft.com/office/drawing/2014/main" id="{D6D1F22D-0ACC-3138-6122-9CDE6658FD9D}"/>
              </a:ext>
            </a:extLst>
          </p:cNvPr>
          <p:cNvSpPr txBox="1"/>
          <p:nvPr/>
        </p:nvSpPr>
        <p:spPr>
          <a:xfrm>
            <a:off x="7457350" y="4696310"/>
            <a:ext cx="3743332" cy="584775"/>
          </a:xfrm>
          <a:prstGeom prst="rect">
            <a:avLst/>
          </a:prstGeom>
          <a:noFill/>
        </p:spPr>
        <p:txBody>
          <a:bodyPr wrap="none" rtlCol="0">
            <a:spAutoFit/>
          </a:bodyPr>
          <a:lstStyle/>
          <a:p>
            <a:r>
              <a:rPr lang="en-US"/>
              <a:t>Supervised learning</a:t>
            </a:r>
          </a:p>
        </p:txBody>
      </p:sp>
      <p:pic>
        <p:nvPicPr>
          <p:cNvPr id="7" name="Picture 6">
            <a:extLst>
              <a:ext uri="{FF2B5EF4-FFF2-40B4-BE49-F238E27FC236}">
                <a16:creationId xmlns:a16="http://schemas.microsoft.com/office/drawing/2014/main" id="{588D74A0-0DBA-ABA8-5971-324B423FF5BA}"/>
              </a:ext>
            </a:extLst>
          </p:cNvPr>
          <p:cNvPicPr>
            <a:picLocks noChangeAspect="1"/>
          </p:cNvPicPr>
          <p:nvPr/>
        </p:nvPicPr>
        <p:blipFill>
          <a:blip r:embed="rId5"/>
          <a:stretch>
            <a:fillRect/>
          </a:stretch>
        </p:blipFill>
        <p:spPr>
          <a:xfrm>
            <a:off x="7514449" y="2544821"/>
            <a:ext cx="4628415" cy="2079024"/>
          </a:xfrm>
          <a:prstGeom prst="rect">
            <a:avLst/>
          </a:prstGeom>
        </p:spPr>
      </p:pic>
      <p:sp>
        <p:nvSpPr>
          <p:cNvPr id="8" name="TextBox 7">
            <a:extLst>
              <a:ext uri="{FF2B5EF4-FFF2-40B4-BE49-F238E27FC236}">
                <a16:creationId xmlns:a16="http://schemas.microsoft.com/office/drawing/2014/main" id="{20532F2A-01AC-1076-252E-50EE1A55612C}"/>
              </a:ext>
            </a:extLst>
          </p:cNvPr>
          <p:cNvSpPr txBox="1"/>
          <p:nvPr/>
        </p:nvSpPr>
        <p:spPr>
          <a:xfrm>
            <a:off x="6615592" y="4707183"/>
            <a:ext cx="5197965" cy="1077218"/>
          </a:xfrm>
          <a:prstGeom prst="rect">
            <a:avLst/>
          </a:prstGeom>
          <a:noFill/>
        </p:spPr>
        <p:txBody>
          <a:bodyPr wrap="square" rtlCol="0">
            <a:spAutoFit/>
          </a:bodyPr>
          <a:lstStyle/>
          <a:p>
            <a:pPr algn="ctr"/>
            <a:r>
              <a:rPr lang="en-US"/>
              <a:t>Mixture of supervised and unsupervised learning</a:t>
            </a:r>
          </a:p>
        </p:txBody>
      </p:sp>
      <p:sp>
        <p:nvSpPr>
          <p:cNvPr id="10" name="TextBox 9">
            <a:extLst>
              <a:ext uri="{FF2B5EF4-FFF2-40B4-BE49-F238E27FC236}">
                <a16:creationId xmlns:a16="http://schemas.microsoft.com/office/drawing/2014/main" id="{81E87FE6-DFB7-F730-6B49-6F6B3500F59D}"/>
              </a:ext>
            </a:extLst>
          </p:cNvPr>
          <p:cNvSpPr txBox="1"/>
          <p:nvPr/>
        </p:nvSpPr>
        <p:spPr>
          <a:xfrm>
            <a:off x="6628682" y="4722201"/>
            <a:ext cx="5197965" cy="584775"/>
          </a:xfrm>
          <a:prstGeom prst="rect">
            <a:avLst/>
          </a:prstGeom>
          <a:noFill/>
        </p:spPr>
        <p:txBody>
          <a:bodyPr wrap="square" rtlCol="0">
            <a:spAutoFit/>
          </a:bodyPr>
          <a:lstStyle/>
          <a:p>
            <a:pPr algn="ctr"/>
            <a:r>
              <a:rPr lang="en-US"/>
              <a:t>Generative Learning</a:t>
            </a:r>
          </a:p>
        </p:txBody>
      </p:sp>
      <p:pic>
        <p:nvPicPr>
          <p:cNvPr id="11" name="Picture 10">
            <a:extLst>
              <a:ext uri="{FF2B5EF4-FFF2-40B4-BE49-F238E27FC236}">
                <a16:creationId xmlns:a16="http://schemas.microsoft.com/office/drawing/2014/main" id="{DE90C692-66FB-DE72-1EF7-E4E148BB0218}"/>
              </a:ext>
            </a:extLst>
          </p:cNvPr>
          <p:cNvPicPr>
            <a:picLocks noChangeAspect="1"/>
          </p:cNvPicPr>
          <p:nvPr/>
        </p:nvPicPr>
        <p:blipFill>
          <a:blip r:embed="rId6"/>
          <a:stretch>
            <a:fillRect/>
          </a:stretch>
        </p:blipFill>
        <p:spPr>
          <a:xfrm>
            <a:off x="6345013" y="2115504"/>
            <a:ext cx="5700254" cy="2091109"/>
          </a:xfrm>
          <a:prstGeom prst="rect">
            <a:avLst/>
          </a:prstGeom>
        </p:spPr>
      </p:pic>
    </p:spTree>
    <p:extLst>
      <p:ext uri="{BB962C8B-B14F-4D97-AF65-F5344CB8AC3E}">
        <p14:creationId xmlns:p14="http://schemas.microsoft.com/office/powerpoint/2010/main" val="183783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childTnLst>
                          </p:cTn>
                        </p:par>
                        <p:par>
                          <p:cTn id="19" fill="hold">
                            <p:stCondLst>
                              <p:cond delay="500"/>
                            </p:stCondLst>
                            <p:childTnLst>
                              <p:par>
                                <p:cTn id="20" presetID="10" presetClass="exit" presetSubtype="0" fill="hold" nodeType="afterEffect">
                                  <p:stCondLst>
                                    <p:cond delay="0"/>
                                  </p:stCondLst>
                                  <p:childTnLst>
                                    <p:animEffect transition="out" filter="fade">
                                      <p:cBhvr>
                                        <p:cTn id="21" dur="500"/>
                                        <p:tgtEl>
                                          <p:spTgt spid="3074"/>
                                        </p:tgtEl>
                                      </p:cBhvr>
                                    </p:animEffect>
                                    <p:set>
                                      <p:cBhvr>
                                        <p:cTn id="22" dur="1" fill="hold">
                                          <p:stCondLst>
                                            <p:cond delay="499"/>
                                          </p:stCondLst>
                                        </p:cTn>
                                        <p:tgtEl>
                                          <p:spTgt spid="3074"/>
                                        </p:tgtEl>
                                        <p:attrNameLst>
                                          <p:attrName>style.visibility</p:attrName>
                                        </p:attrNameLst>
                                      </p:cBhvr>
                                      <p:to>
                                        <p:strVal val="hidden"/>
                                      </p:to>
                                    </p:se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wipe(down)">
                                      <p:cBhvr>
                                        <p:cTn id="34" dur="500"/>
                                        <p:tgtEl>
                                          <p:spTgt spid="3">
                                            <p:txEl>
                                              <p:pRg st="2" end="2"/>
                                            </p:txEl>
                                          </p:spTgt>
                                        </p:tgtEl>
                                      </p:cBhvr>
                                    </p:animEffect>
                                  </p:childTnLst>
                                </p:cTn>
                              </p:par>
                            </p:childTnLst>
                          </p:cTn>
                        </p:par>
                        <p:par>
                          <p:cTn id="35" fill="hold">
                            <p:stCondLst>
                              <p:cond delay="500"/>
                            </p:stCondLst>
                            <p:childTnLst>
                              <p:par>
                                <p:cTn id="36" presetID="6" presetClass="emph" presetSubtype="0" fill="hold" nodeType="afterEffect">
                                  <p:stCondLst>
                                    <p:cond delay="0"/>
                                  </p:stCondLst>
                                  <p:childTnLst>
                                    <p:animScale>
                                      <p:cBhvr>
                                        <p:cTn id="37" dur="2000" fill="hold"/>
                                        <p:tgtEl>
                                          <p:spTgt spid="5"/>
                                        </p:tgtEl>
                                      </p:cBhvr>
                                      <p:by x="50000" y="50000"/>
                                    </p:animScale>
                                  </p:childTnLst>
                                </p:cTn>
                              </p:par>
                              <p:par>
                                <p:cTn id="38" presetID="42" presetClass="path" presetSubtype="0" accel="50000" decel="50000" fill="hold" nodeType="withEffect">
                                  <p:stCondLst>
                                    <p:cond delay="0"/>
                                  </p:stCondLst>
                                  <p:childTnLst>
                                    <p:animMotion origin="layout" path="M 3.33333E-6 3.7037E-7 L -0.05391 -0.18935 " pathEditMode="relative" rAng="0" ptsTypes="AA">
                                      <p:cBhvr>
                                        <p:cTn id="39" dur="2000" fill="hold"/>
                                        <p:tgtEl>
                                          <p:spTgt spid="5"/>
                                        </p:tgtEl>
                                        <p:attrNameLst>
                                          <p:attrName>ppt_x</p:attrName>
                                          <p:attrName>ppt_y</p:attrName>
                                        </p:attrNameLst>
                                      </p:cBhvr>
                                      <p:rCtr x="-2695" y="-9468"/>
                                    </p:animMotion>
                                  </p:childTnLst>
                                </p:cTn>
                              </p:par>
                              <p:par>
                                <p:cTn id="40" presetID="10" presetClass="exit" presetSubtype="0" fill="hold" grpId="1" nodeType="withEffect">
                                  <p:stCondLst>
                                    <p:cond delay="0"/>
                                  </p:stCondLst>
                                  <p:childTnLst>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par>
                          <p:cTn id="43" fill="hold">
                            <p:stCondLst>
                              <p:cond delay="2500"/>
                            </p:stCondLst>
                            <p:childTnLst>
                              <p:par>
                                <p:cTn id="44" presetID="10" presetClass="entr" presetSubtype="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par>
                                <p:cTn id="47" presetID="10" presetClass="entr" presetSubtype="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3">
                                            <p:txEl>
                                              <p:pRg st="3" end="3"/>
                                            </p:txEl>
                                          </p:spTgt>
                                        </p:tgtEl>
                                        <p:attrNameLst>
                                          <p:attrName>style.visibility</p:attrName>
                                        </p:attrNameLst>
                                      </p:cBhvr>
                                      <p:to>
                                        <p:strVal val="visible"/>
                                      </p:to>
                                    </p:set>
                                    <p:animEffect transition="in" filter="wipe(down)">
                                      <p:cBhvr>
                                        <p:cTn id="54" dur="500"/>
                                        <p:tgtEl>
                                          <p:spTgt spid="3">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3">
                                            <p:txEl>
                                              <p:pRg st="4" end="4"/>
                                            </p:txEl>
                                          </p:spTgt>
                                        </p:tgtEl>
                                        <p:attrNameLst>
                                          <p:attrName>style.visibility</p:attrName>
                                        </p:attrNameLst>
                                      </p:cBhvr>
                                      <p:to>
                                        <p:strVal val="visible"/>
                                      </p:to>
                                    </p:set>
                                    <p:animEffect transition="in" filter="wipe(down)">
                                      <p:cBhvr>
                                        <p:cTn id="59" dur="500"/>
                                        <p:tgtEl>
                                          <p:spTgt spid="3">
                                            <p:txEl>
                                              <p:pRg st="4" end="4"/>
                                            </p:txEl>
                                          </p:spTgt>
                                        </p:tgtEl>
                                      </p:cBhvr>
                                    </p:animEffect>
                                  </p:childTnLst>
                                </p:cTn>
                              </p:par>
                            </p:childTnLst>
                          </p:cTn>
                        </p:par>
                        <p:par>
                          <p:cTn id="60" fill="hold">
                            <p:stCondLst>
                              <p:cond delay="500"/>
                            </p:stCondLst>
                            <p:childTnLst>
                              <p:par>
                                <p:cTn id="61" presetID="22" presetClass="exit" presetSubtype="8" fill="hold" nodeType="afterEffect">
                                  <p:stCondLst>
                                    <p:cond delay="0"/>
                                  </p:stCondLst>
                                  <p:childTnLst>
                                    <p:animEffect transition="out" filter="wipe(left)">
                                      <p:cBhvr>
                                        <p:cTn id="62" dur="500"/>
                                        <p:tgtEl>
                                          <p:spTgt spid="5"/>
                                        </p:tgtEl>
                                      </p:cBhvr>
                                    </p:animEffect>
                                    <p:set>
                                      <p:cBhvr>
                                        <p:cTn id="63" dur="1" fill="hold">
                                          <p:stCondLst>
                                            <p:cond delay="499"/>
                                          </p:stCondLst>
                                        </p:cTn>
                                        <p:tgtEl>
                                          <p:spTgt spid="5"/>
                                        </p:tgtEl>
                                        <p:attrNameLst>
                                          <p:attrName>style.visibility</p:attrName>
                                        </p:attrNameLst>
                                      </p:cBhvr>
                                      <p:to>
                                        <p:strVal val="hidden"/>
                                      </p:to>
                                    </p:set>
                                  </p:childTnLst>
                                </p:cTn>
                              </p:par>
                              <p:par>
                                <p:cTn id="64" presetID="22" presetClass="exit" presetSubtype="8" fill="hold" nodeType="withEffect">
                                  <p:stCondLst>
                                    <p:cond delay="0"/>
                                  </p:stCondLst>
                                  <p:childTnLst>
                                    <p:animEffect transition="out" filter="wipe(left)">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22" presetClass="exit" presetSubtype="8" fill="hold" grpId="1" nodeType="withEffect">
                                  <p:stCondLst>
                                    <p:cond delay="0"/>
                                  </p:stCondLst>
                                  <p:childTnLst>
                                    <p:animEffect transition="out" filter="wipe(left)">
                                      <p:cBhvr>
                                        <p:cTn id="68" dur="500"/>
                                        <p:tgtEl>
                                          <p:spTgt spid="8"/>
                                        </p:tgtEl>
                                      </p:cBhvr>
                                    </p:animEffect>
                                    <p:set>
                                      <p:cBhvr>
                                        <p:cTn id="69" dur="1" fill="hold">
                                          <p:stCondLst>
                                            <p:cond delay="499"/>
                                          </p:stCondLst>
                                        </p:cTn>
                                        <p:tgtEl>
                                          <p:spTgt spid="8"/>
                                        </p:tgtEl>
                                        <p:attrNameLst>
                                          <p:attrName>style.visibility</p:attrName>
                                        </p:attrNameLst>
                                      </p:cBhvr>
                                      <p:to>
                                        <p:strVal val="hidden"/>
                                      </p:to>
                                    </p:set>
                                  </p:childTnLst>
                                </p:cTn>
                              </p:par>
                              <p:par>
                                <p:cTn id="70" presetID="22" presetClass="entr" presetSubtype="8" fill="hold" grpId="0"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wipe(left)">
                                      <p:cBhvr>
                                        <p:cTn id="72" dur="500"/>
                                        <p:tgtEl>
                                          <p:spTgt spid="10"/>
                                        </p:tgtEl>
                                      </p:cBhvr>
                                    </p:animEffect>
                                  </p:childTnLst>
                                </p:cTn>
                              </p:par>
                              <p:par>
                                <p:cTn id="73" presetID="22" presetClass="entr" presetSubtype="8" fill="hold" nodeType="with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wipe(left)">
                                      <p:cBhvr>
                                        <p:cTn id="7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P spid="1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F799F7F-40CB-5C5E-653C-FA0443A4F5DF}"/>
              </a:ext>
            </a:extLst>
          </p:cNvPr>
          <p:cNvSpPr txBox="1">
            <a:spLocks/>
          </p:cNvSpPr>
          <p:nvPr/>
        </p:nvSpPr>
        <p:spPr bwMode="auto">
          <a:xfrm>
            <a:off x="480132" y="1046715"/>
            <a:ext cx="5767285" cy="50752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a:t>Soon</a:t>
            </a:r>
          </a:p>
          <a:p>
            <a:pPr lvl="1"/>
            <a:r>
              <a:rPr lang="en-US"/>
              <a:t>Automatic generation of full courses of instruction (COI) based on individualized student needs</a:t>
            </a:r>
          </a:p>
          <a:p>
            <a:pPr lvl="1"/>
            <a:r>
              <a:rPr lang="en-US"/>
              <a:t>Behavior cloning: learning realistic models of human behavior for simulation</a:t>
            </a:r>
          </a:p>
          <a:p>
            <a:pPr lvl="1"/>
            <a:r>
              <a:rPr lang="en-US"/>
              <a:t>Learning to use training and performance data to predict future human performance in context</a:t>
            </a:r>
          </a:p>
          <a:p>
            <a:pPr lvl="1"/>
            <a:r>
              <a:rPr lang="en-US"/>
              <a:t>Adaptation of simulation-based training scenarios in real time</a:t>
            </a:r>
          </a:p>
          <a:p>
            <a:pPr marL="609585" lvl="1" indent="0">
              <a:buNone/>
            </a:pPr>
            <a:endParaRPr lang="en-US" kern="0"/>
          </a:p>
        </p:txBody>
      </p:sp>
      <p:sp>
        <p:nvSpPr>
          <p:cNvPr id="2" name="Title 1">
            <a:extLst>
              <a:ext uri="{FF2B5EF4-FFF2-40B4-BE49-F238E27FC236}">
                <a16:creationId xmlns:a16="http://schemas.microsoft.com/office/drawing/2014/main" id="{9B8CA6A3-7388-BA0B-BE5F-6A1A2038988E}"/>
              </a:ext>
            </a:extLst>
          </p:cNvPr>
          <p:cNvSpPr>
            <a:spLocks noGrp="1"/>
          </p:cNvSpPr>
          <p:nvPr>
            <p:ph type="title"/>
          </p:nvPr>
        </p:nvSpPr>
        <p:spPr>
          <a:xfrm>
            <a:off x="480132" y="0"/>
            <a:ext cx="11250613" cy="795130"/>
          </a:xfrm>
        </p:spPr>
        <p:txBody>
          <a:bodyPr/>
          <a:lstStyle/>
          <a:p>
            <a:r>
              <a:rPr lang="en-US"/>
              <a:t>Learning in Training, Simulation, and Education</a:t>
            </a:r>
          </a:p>
        </p:txBody>
      </p:sp>
      <p:sp>
        <p:nvSpPr>
          <p:cNvPr id="4" name="Slide Number Placeholder 3">
            <a:extLst>
              <a:ext uri="{FF2B5EF4-FFF2-40B4-BE49-F238E27FC236}">
                <a16:creationId xmlns:a16="http://schemas.microsoft.com/office/drawing/2014/main" id="{2448B74A-9A77-A504-E0FE-D8BEA07A47CD}"/>
              </a:ext>
            </a:extLst>
          </p:cNvPr>
          <p:cNvSpPr>
            <a:spLocks noGrp="1"/>
          </p:cNvSpPr>
          <p:nvPr>
            <p:ph type="sldNum" sz="quarter" idx="10"/>
          </p:nvPr>
        </p:nvSpPr>
        <p:spPr/>
        <p:txBody>
          <a:bodyPr/>
          <a:lstStyle/>
          <a:p>
            <a:pPr>
              <a:defRPr/>
            </a:pPr>
            <a:fld id="{D68E8870-17DE-45C4-A8DD-7644B2422933}" type="slidenum">
              <a:rPr lang="en-US" smtClean="0"/>
              <a:pPr>
                <a:defRPr/>
              </a:pPr>
              <a:t>64</a:t>
            </a:fld>
            <a:endParaRPr lang="en-US"/>
          </a:p>
        </p:txBody>
      </p:sp>
      <p:pic>
        <p:nvPicPr>
          <p:cNvPr id="10" name="Picture 9">
            <a:extLst>
              <a:ext uri="{FF2B5EF4-FFF2-40B4-BE49-F238E27FC236}">
                <a16:creationId xmlns:a16="http://schemas.microsoft.com/office/drawing/2014/main" id="{CF5095C7-3B0C-9FA6-9D31-E214C4216C20}"/>
              </a:ext>
            </a:extLst>
          </p:cNvPr>
          <p:cNvPicPr>
            <a:picLocks noChangeAspect="1"/>
          </p:cNvPicPr>
          <p:nvPr/>
        </p:nvPicPr>
        <p:blipFill>
          <a:blip r:embed="rId3"/>
          <a:stretch>
            <a:fillRect/>
          </a:stretch>
        </p:blipFill>
        <p:spPr>
          <a:xfrm>
            <a:off x="6345013" y="3275208"/>
            <a:ext cx="5700254" cy="2091109"/>
          </a:xfrm>
          <a:prstGeom prst="rect">
            <a:avLst/>
          </a:prstGeom>
        </p:spPr>
      </p:pic>
      <p:pic>
        <p:nvPicPr>
          <p:cNvPr id="11" name="Picture 10">
            <a:extLst>
              <a:ext uri="{FF2B5EF4-FFF2-40B4-BE49-F238E27FC236}">
                <a16:creationId xmlns:a16="http://schemas.microsoft.com/office/drawing/2014/main" id="{307ECD0C-EAFA-EBC0-C9FF-B1DBB7FDE71B}"/>
              </a:ext>
            </a:extLst>
          </p:cNvPr>
          <p:cNvPicPr>
            <a:picLocks noChangeAspect="1"/>
          </p:cNvPicPr>
          <p:nvPr/>
        </p:nvPicPr>
        <p:blipFill>
          <a:blip r:embed="rId4"/>
          <a:stretch>
            <a:fillRect/>
          </a:stretch>
        </p:blipFill>
        <p:spPr>
          <a:xfrm>
            <a:off x="7285371" y="1184423"/>
            <a:ext cx="3907673" cy="2017145"/>
          </a:xfrm>
          <a:prstGeom prst="rect">
            <a:avLst/>
          </a:prstGeom>
        </p:spPr>
      </p:pic>
      <p:sp>
        <p:nvSpPr>
          <p:cNvPr id="12" name="TextBox 11">
            <a:extLst>
              <a:ext uri="{FF2B5EF4-FFF2-40B4-BE49-F238E27FC236}">
                <a16:creationId xmlns:a16="http://schemas.microsoft.com/office/drawing/2014/main" id="{510BE682-ADA0-B0E3-0047-F64E25836B1F}"/>
              </a:ext>
            </a:extLst>
          </p:cNvPr>
          <p:cNvSpPr txBox="1"/>
          <p:nvPr/>
        </p:nvSpPr>
        <p:spPr>
          <a:xfrm>
            <a:off x="6596157" y="5296319"/>
            <a:ext cx="5197965" cy="1077218"/>
          </a:xfrm>
          <a:prstGeom prst="rect">
            <a:avLst/>
          </a:prstGeom>
          <a:noFill/>
        </p:spPr>
        <p:txBody>
          <a:bodyPr wrap="square" rtlCol="0">
            <a:spAutoFit/>
          </a:bodyPr>
          <a:lstStyle/>
          <a:p>
            <a:pPr algn="ctr"/>
            <a:r>
              <a:rPr lang="en-US"/>
              <a:t>Mixture of supervised and generative learning</a:t>
            </a:r>
          </a:p>
        </p:txBody>
      </p:sp>
      <p:pic>
        <p:nvPicPr>
          <p:cNvPr id="13" name="Picture 12">
            <a:extLst>
              <a:ext uri="{FF2B5EF4-FFF2-40B4-BE49-F238E27FC236}">
                <a16:creationId xmlns:a16="http://schemas.microsoft.com/office/drawing/2014/main" id="{7916CFCA-34E4-CAFE-86E1-B00F100113D9}"/>
              </a:ext>
            </a:extLst>
          </p:cNvPr>
          <p:cNvPicPr>
            <a:picLocks noChangeAspect="1"/>
          </p:cNvPicPr>
          <p:nvPr/>
        </p:nvPicPr>
        <p:blipFill>
          <a:blip r:embed="rId5"/>
          <a:stretch>
            <a:fillRect/>
          </a:stretch>
        </p:blipFill>
        <p:spPr>
          <a:xfrm>
            <a:off x="7541324" y="2192995"/>
            <a:ext cx="3395766" cy="2621507"/>
          </a:xfrm>
          <a:prstGeom prst="rect">
            <a:avLst/>
          </a:prstGeom>
        </p:spPr>
      </p:pic>
      <p:sp>
        <p:nvSpPr>
          <p:cNvPr id="14" name="TextBox 13">
            <a:extLst>
              <a:ext uri="{FF2B5EF4-FFF2-40B4-BE49-F238E27FC236}">
                <a16:creationId xmlns:a16="http://schemas.microsoft.com/office/drawing/2014/main" id="{5F991B9B-8C63-C90D-E85D-5F36C8A9E2AF}"/>
              </a:ext>
            </a:extLst>
          </p:cNvPr>
          <p:cNvSpPr txBox="1"/>
          <p:nvPr/>
        </p:nvSpPr>
        <p:spPr>
          <a:xfrm>
            <a:off x="6617206" y="5284465"/>
            <a:ext cx="5197965" cy="1077218"/>
          </a:xfrm>
          <a:prstGeom prst="rect">
            <a:avLst/>
          </a:prstGeom>
          <a:noFill/>
        </p:spPr>
        <p:txBody>
          <a:bodyPr wrap="square" rtlCol="0">
            <a:spAutoFit/>
          </a:bodyPr>
          <a:lstStyle/>
          <a:p>
            <a:pPr algn="ctr"/>
            <a:r>
              <a:rPr lang="en-US"/>
              <a:t>Deep reinforcement learning</a:t>
            </a:r>
          </a:p>
        </p:txBody>
      </p:sp>
      <p:sp>
        <p:nvSpPr>
          <p:cNvPr id="15" name="TextBox 14">
            <a:extLst>
              <a:ext uri="{FF2B5EF4-FFF2-40B4-BE49-F238E27FC236}">
                <a16:creationId xmlns:a16="http://schemas.microsoft.com/office/drawing/2014/main" id="{7279B35C-A378-6A26-8E84-325AA483B21E}"/>
              </a:ext>
            </a:extLst>
          </p:cNvPr>
          <p:cNvSpPr txBox="1"/>
          <p:nvPr/>
        </p:nvSpPr>
        <p:spPr>
          <a:xfrm>
            <a:off x="6640224" y="5296319"/>
            <a:ext cx="5197965" cy="1077218"/>
          </a:xfrm>
          <a:prstGeom prst="rect">
            <a:avLst/>
          </a:prstGeom>
          <a:noFill/>
        </p:spPr>
        <p:txBody>
          <a:bodyPr wrap="square" rtlCol="0">
            <a:spAutoFit/>
          </a:bodyPr>
          <a:lstStyle/>
          <a:p>
            <a:pPr algn="ctr"/>
            <a:r>
              <a:rPr lang="en-US"/>
              <a:t>Deep reinforcement and supervised learning</a:t>
            </a:r>
          </a:p>
        </p:txBody>
      </p:sp>
      <p:sp>
        <p:nvSpPr>
          <p:cNvPr id="16" name="TextBox 15">
            <a:extLst>
              <a:ext uri="{FF2B5EF4-FFF2-40B4-BE49-F238E27FC236}">
                <a16:creationId xmlns:a16="http://schemas.microsoft.com/office/drawing/2014/main" id="{239632DE-E35F-8187-B9FC-97CD9FB4B451}"/>
              </a:ext>
            </a:extLst>
          </p:cNvPr>
          <p:cNvSpPr txBox="1"/>
          <p:nvPr/>
        </p:nvSpPr>
        <p:spPr>
          <a:xfrm>
            <a:off x="5667498" y="5210594"/>
            <a:ext cx="5197965" cy="1569660"/>
          </a:xfrm>
          <a:prstGeom prst="rect">
            <a:avLst/>
          </a:prstGeom>
          <a:noFill/>
        </p:spPr>
        <p:txBody>
          <a:bodyPr wrap="square" rtlCol="0">
            <a:spAutoFit/>
          </a:bodyPr>
          <a:lstStyle/>
          <a:p>
            <a:pPr algn="ctr"/>
            <a:r>
              <a:rPr lang="en-US" dirty="0"/>
              <a:t>Deep reinforcement, generative, and supervised learning</a:t>
            </a:r>
          </a:p>
        </p:txBody>
      </p:sp>
    </p:spTree>
    <p:extLst>
      <p:ext uri="{BB962C8B-B14F-4D97-AF65-F5344CB8AC3E}">
        <p14:creationId xmlns:p14="http://schemas.microsoft.com/office/powerpoint/2010/main" val="4016156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down)">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wipe(down)">
                                      <p:cBhvr>
                                        <p:cTn id="24" dur="500"/>
                                        <p:tgtEl>
                                          <p:spTgt spid="5">
                                            <p:txEl>
                                              <p:pRg st="2" end="2"/>
                                            </p:txEl>
                                          </p:spTgt>
                                        </p:tgtEl>
                                      </p:cBhvr>
                                    </p:animEffect>
                                  </p:childTnLst>
                                </p:cTn>
                              </p:par>
                              <p:par>
                                <p:cTn id="25" presetID="10" presetClass="exit" presetSubtype="0" fill="hold" grpId="1" nodeType="with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5">
                                            <p:txEl>
                                              <p:pRg st="3" end="3"/>
                                            </p:txEl>
                                          </p:spTgt>
                                        </p:tgtEl>
                                        <p:attrNameLst>
                                          <p:attrName>style.visibility</p:attrName>
                                        </p:attrNameLst>
                                      </p:cBhvr>
                                      <p:to>
                                        <p:strVal val="visible"/>
                                      </p:to>
                                    </p:set>
                                    <p:animEffect transition="in" filter="wipe(down)">
                                      <p:cBhvr>
                                        <p:cTn id="44" dur="500"/>
                                        <p:tgtEl>
                                          <p:spTgt spid="5">
                                            <p:txEl>
                                              <p:pRg st="3" end="3"/>
                                            </p:txEl>
                                          </p:spTgt>
                                        </p:tgtEl>
                                      </p:cBhvr>
                                    </p:animEffect>
                                  </p:childTnLst>
                                </p:cTn>
                              </p:par>
                              <p:par>
                                <p:cTn id="45" presetID="42" presetClass="path" presetSubtype="0" accel="50000" decel="50000" fill="hold" nodeType="withEffect">
                                  <p:stCondLst>
                                    <p:cond delay="0"/>
                                  </p:stCondLst>
                                  <p:childTnLst>
                                    <p:animMotion origin="layout" path="M -2.5E-6 3.7037E-7 L 0.08412 0.08634 " pathEditMode="relative" rAng="0" ptsTypes="AA">
                                      <p:cBhvr>
                                        <p:cTn id="46" dur="2000" fill="hold"/>
                                        <p:tgtEl>
                                          <p:spTgt spid="13"/>
                                        </p:tgtEl>
                                        <p:attrNameLst>
                                          <p:attrName>ppt_x</p:attrName>
                                          <p:attrName>ppt_y</p:attrName>
                                        </p:attrNameLst>
                                      </p:cBhvr>
                                      <p:rCtr x="4206" y="4306"/>
                                    </p:animMotion>
                                  </p:childTnLst>
                                </p:cTn>
                              </p:par>
                              <p:par>
                                <p:cTn id="47" presetID="10"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par>
                                <p:cTn id="50" presetID="42" presetClass="path" presetSubtype="0" accel="50000" decel="50000" fill="hold" nodeType="withEffect">
                                  <p:stCondLst>
                                    <p:cond delay="0"/>
                                  </p:stCondLst>
                                  <p:childTnLst>
                                    <p:animMotion origin="layout" path="M -2.5E-6 4.07407E-6 L -0.09036 -0.03959 " pathEditMode="relative" rAng="0" ptsTypes="AA">
                                      <p:cBhvr>
                                        <p:cTn id="51" dur="2000" fill="hold"/>
                                        <p:tgtEl>
                                          <p:spTgt spid="11"/>
                                        </p:tgtEl>
                                        <p:attrNameLst>
                                          <p:attrName>ppt_x</p:attrName>
                                          <p:attrName>ppt_y</p:attrName>
                                        </p:attrNameLst>
                                      </p:cBhvr>
                                      <p:rCtr x="-4518" y="-1991"/>
                                    </p:animMotion>
                                  </p:childTnLst>
                                </p:cTn>
                              </p:par>
                              <p:par>
                                <p:cTn id="52" presetID="10" presetClass="exit" presetSubtype="0" fill="hold" grpId="1" nodeType="withEffect">
                                  <p:stCondLst>
                                    <p:cond delay="0"/>
                                  </p:stCondLst>
                                  <p:childTnLst>
                                    <p:animEffect transition="out" filter="fade">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par>
                                <p:cTn id="55" presetID="10"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5">
                                            <p:txEl>
                                              <p:pRg st="4" end="4"/>
                                            </p:txEl>
                                          </p:spTgt>
                                        </p:tgtEl>
                                        <p:attrNameLst>
                                          <p:attrName>style.visibility</p:attrName>
                                        </p:attrNameLst>
                                      </p:cBhvr>
                                      <p:to>
                                        <p:strVal val="visible"/>
                                      </p:to>
                                    </p:set>
                                    <p:animEffect transition="in" filter="wipe(down)">
                                      <p:cBhvr>
                                        <p:cTn id="62" dur="500"/>
                                        <p:tgtEl>
                                          <p:spTgt spid="5">
                                            <p:txEl>
                                              <p:pRg st="4" end="4"/>
                                            </p:txEl>
                                          </p:spTgt>
                                        </p:tgtEl>
                                      </p:cBhvr>
                                    </p:animEffect>
                                  </p:childTnLst>
                                </p:cTn>
                              </p:par>
                              <p:par>
                                <p:cTn id="63" presetID="10" presetClass="exit" presetSubtype="0" fill="hold" grpId="1" nodeType="with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par>
                                <p:cTn id="66" presetID="10" presetClass="entr" presetSubtype="0" fill="hold" grpId="0" nodeType="with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500"/>
                                        <p:tgtEl>
                                          <p:spTgt spid="16"/>
                                        </p:tgtEl>
                                      </p:cBhvr>
                                    </p:animEffect>
                                  </p:childTnLst>
                                </p:cTn>
                              </p:par>
                              <p:par>
                                <p:cTn id="69" presetID="6" presetClass="emph" presetSubtype="0" fill="hold" nodeType="withEffect">
                                  <p:stCondLst>
                                    <p:cond delay="0"/>
                                  </p:stCondLst>
                                  <p:childTnLst>
                                    <p:animScale>
                                      <p:cBhvr>
                                        <p:cTn id="70" dur="2000" fill="hold"/>
                                        <p:tgtEl>
                                          <p:spTgt spid="10"/>
                                        </p:tgtEl>
                                      </p:cBhvr>
                                      <p:by x="50000" y="50000"/>
                                    </p:animScale>
                                  </p:childTnLst>
                                </p:cTn>
                              </p:par>
                              <p:par>
                                <p:cTn id="71" presetID="42" presetClass="path" presetSubtype="0" accel="50000" decel="50000" fill="hold" nodeType="withEffect">
                                  <p:stCondLst>
                                    <p:cond delay="0"/>
                                  </p:stCondLst>
                                  <p:childTnLst>
                                    <p:animMotion origin="layout" path="M 3.33333E-6 -1.11111E-6 L -0.18633 0.01574 " pathEditMode="relative" rAng="0" ptsTypes="AA">
                                      <p:cBhvr>
                                        <p:cTn id="72" dur="2000" fill="hold"/>
                                        <p:tgtEl>
                                          <p:spTgt spid="10"/>
                                        </p:tgtEl>
                                        <p:attrNameLst>
                                          <p:attrName>ppt_x</p:attrName>
                                          <p:attrName>ppt_y</p:attrName>
                                        </p:attrNameLst>
                                      </p:cBhvr>
                                      <p:rCtr x="-9323" y="787"/>
                                    </p:animMotion>
                                  </p:childTnLst>
                                </p:cTn>
                              </p:par>
                              <p:par>
                                <p:cTn id="73" presetID="10" presetClass="entr" presetSubtype="0" fill="hold" nodeType="with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4" grpId="0"/>
      <p:bldP spid="14" grpId="1"/>
      <p:bldP spid="15" grpId="0"/>
      <p:bldP spid="15" grpId="1"/>
      <p:bldP spid="1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B315D3D-E06D-E5CE-BFA0-BBBEFFF86998}"/>
              </a:ext>
            </a:extLst>
          </p:cNvPr>
          <p:cNvSpPr txBox="1">
            <a:spLocks/>
          </p:cNvSpPr>
          <p:nvPr/>
        </p:nvSpPr>
        <p:spPr bwMode="auto">
          <a:xfrm>
            <a:off x="480132" y="1046715"/>
            <a:ext cx="5767285" cy="50752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dirty="0"/>
              <a:t>Further in the future</a:t>
            </a:r>
          </a:p>
          <a:p>
            <a:pPr lvl="1"/>
            <a:r>
              <a:rPr lang="en-US" dirty="0"/>
              <a:t>Large language models (LLMs) that operate like responsive and insightful teachers in real time</a:t>
            </a:r>
          </a:p>
          <a:p>
            <a:pPr lvl="1"/>
            <a:r>
              <a:rPr lang="en-US" dirty="0"/>
              <a:t>Instructor assessment models that can identify individual learning and knowledge differences to adapt instructional content and delivery styles</a:t>
            </a:r>
          </a:p>
          <a:p>
            <a:pPr lvl="1"/>
            <a:endParaRPr lang="en-US" dirty="0"/>
          </a:p>
        </p:txBody>
      </p:sp>
      <p:sp>
        <p:nvSpPr>
          <p:cNvPr id="2" name="Title 1">
            <a:extLst>
              <a:ext uri="{FF2B5EF4-FFF2-40B4-BE49-F238E27FC236}">
                <a16:creationId xmlns:a16="http://schemas.microsoft.com/office/drawing/2014/main" id="{9B8CA6A3-7388-BA0B-BE5F-6A1A2038988E}"/>
              </a:ext>
            </a:extLst>
          </p:cNvPr>
          <p:cNvSpPr>
            <a:spLocks noGrp="1"/>
          </p:cNvSpPr>
          <p:nvPr>
            <p:ph type="title"/>
          </p:nvPr>
        </p:nvSpPr>
        <p:spPr>
          <a:xfrm>
            <a:off x="480132" y="0"/>
            <a:ext cx="11250613" cy="795130"/>
          </a:xfrm>
        </p:spPr>
        <p:txBody>
          <a:bodyPr/>
          <a:lstStyle/>
          <a:p>
            <a:r>
              <a:rPr lang="en-US"/>
              <a:t>Learning in Training, Simulation, and Education</a:t>
            </a:r>
          </a:p>
        </p:txBody>
      </p:sp>
      <p:sp>
        <p:nvSpPr>
          <p:cNvPr id="4" name="Slide Number Placeholder 3">
            <a:extLst>
              <a:ext uri="{FF2B5EF4-FFF2-40B4-BE49-F238E27FC236}">
                <a16:creationId xmlns:a16="http://schemas.microsoft.com/office/drawing/2014/main" id="{2448B74A-9A77-A504-E0FE-D8BEA07A47CD}"/>
              </a:ext>
            </a:extLst>
          </p:cNvPr>
          <p:cNvSpPr>
            <a:spLocks noGrp="1"/>
          </p:cNvSpPr>
          <p:nvPr>
            <p:ph type="sldNum" sz="quarter" idx="10"/>
          </p:nvPr>
        </p:nvSpPr>
        <p:spPr/>
        <p:txBody>
          <a:bodyPr/>
          <a:lstStyle/>
          <a:p>
            <a:pPr>
              <a:defRPr/>
            </a:pPr>
            <a:fld id="{D68E8870-17DE-45C4-A8DD-7644B2422933}" type="slidenum">
              <a:rPr lang="en-US" smtClean="0"/>
              <a:pPr>
                <a:defRPr/>
              </a:pPr>
              <a:t>65</a:t>
            </a:fld>
            <a:endParaRPr lang="en-US"/>
          </a:p>
        </p:txBody>
      </p:sp>
      <p:pic>
        <p:nvPicPr>
          <p:cNvPr id="3" name="Picture 2">
            <a:extLst>
              <a:ext uri="{FF2B5EF4-FFF2-40B4-BE49-F238E27FC236}">
                <a16:creationId xmlns:a16="http://schemas.microsoft.com/office/drawing/2014/main" id="{3560038D-A9E4-F457-633F-80575D3D39CB}"/>
              </a:ext>
            </a:extLst>
          </p:cNvPr>
          <p:cNvPicPr>
            <a:picLocks noChangeAspect="1"/>
          </p:cNvPicPr>
          <p:nvPr/>
        </p:nvPicPr>
        <p:blipFill>
          <a:blip r:embed="rId3"/>
          <a:stretch>
            <a:fillRect/>
          </a:stretch>
        </p:blipFill>
        <p:spPr>
          <a:xfrm>
            <a:off x="8984091" y="3099141"/>
            <a:ext cx="2746654" cy="2120397"/>
          </a:xfrm>
          <a:prstGeom prst="rect">
            <a:avLst/>
          </a:prstGeom>
        </p:spPr>
      </p:pic>
      <p:pic>
        <p:nvPicPr>
          <p:cNvPr id="6" name="Picture 5">
            <a:extLst>
              <a:ext uri="{FF2B5EF4-FFF2-40B4-BE49-F238E27FC236}">
                <a16:creationId xmlns:a16="http://schemas.microsoft.com/office/drawing/2014/main" id="{29EBBCC2-1F3C-411B-916F-9A6F00913937}"/>
              </a:ext>
            </a:extLst>
          </p:cNvPr>
          <p:cNvPicPr>
            <a:picLocks noChangeAspect="1"/>
          </p:cNvPicPr>
          <p:nvPr/>
        </p:nvPicPr>
        <p:blipFill>
          <a:blip r:embed="rId4"/>
          <a:stretch>
            <a:fillRect/>
          </a:stretch>
        </p:blipFill>
        <p:spPr>
          <a:xfrm>
            <a:off x="6665543" y="1215015"/>
            <a:ext cx="3028095" cy="1563106"/>
          </a:xfrm>
          <a:prstGeom prst="rect">
            <a:avLst/>
          </a:prstGeom>
        </p:spPr>
      </p:pic>
      <p:pic>
        <p:nvPicPr>
          <p:cNvPr id="7" name="Picture 6">
            <a:extLst>
              <a:ext uri="{FF2B5EF4-FFF2-40B4-BE49-F238E27FC236}">
                <a16:creationId xmlns:a16="http://schemas.microsoft.com/office/drawing/2014/main" id="{651D1BB1-155C-BC5D-AFB9-607E6AA4D3E9}"/>
              </a:ext>
            </a:extLst>
          </p:cNvPr>
          <p:cNvPicPr>
            <a:picLocks noChangeAspect="1"/>
          </p:cNvPicPr>
          <p:nvPr/>
        </p:nvPicPr>
        <p:blipFill>
          <a:blip r:embed="rId5"/>
          <a:stretch>
            <a:fillRect/>
          </a:stretch>
        </p:blipFill>
        <p:spPr>
          <a:xfrm>
            <a:off x="8444391" y="2054419"/>
            <a:ext cx="3545643" cy="1300701"/>
          </a:xfrm>
          <a:prstGeom prst="rect">
            <a:avLst/>
          </a:prstGeom>
        </p:spPr>
      </p:pic>
      <p:pic>
        <p:nvPicPr>
          <p:cNvPr id="9" name="Picture 8">
            <a:extLst>
              <a:ext uri="{FF2B5EF4-FFF2-40B4-BE49-F238E27FC236}">
                <a16:creationId xmlns:a16="http://schemas.microsoft.com/office/drawing/2014/main" id="{712449B0-F6DB-B7A9-C768-070CF2654DD2}"/>
              </a:ext>
            </a:extLst>
          </p:cNvPr>
          <p:cNvPicPr>
            <a:picLocks noChangeAspect="1"/>
          </p:cNvPicPr>
          <p:nvPr/>
        </p:nvPicPr>
        <p:blipFill>
          <a:blip r:embed="rId6"/>
          <a:stretch>
            <a:fillRect/>
          </a:stretch>
        </p:blipFill>
        <p:spPr>
          <a:xfrm>
            <a:off x="6024961" y="3617525"/>
            <a:ext cx="3668677" cy="1647922"/>
          </a:xfrm>
          <a:prstGeom prst="rect">
            <a:avLst/>
          </a:prstGeom>
        </p:spPr>
      </p:pic>
      <p:sp>
        <p:nvSpPr>
          <p:cNvPr id="10" name="TextBox 9">
            <a:extLst>
              <a:ext uri="{FF2B5EF4-FFF2-40B4-BE49-F238E27FC236}">
                <a16:creationId xmlns:a16="http://schemas.microsoft.com/office/drawing/2014/main" id="{A4F20234-82CE-6F7A-EE21-57A8F09FF790}"/>
              </a:ext>
            </a:extLst>
          </p:cNvPr>
          <p:cNvSpPr txBox="1"/>
          <p:nvPr/>
        </p:nvSpPr>
        <p:spPr>
          <a:xfrm>
            <a:off x="5462297" y="5501209"/>
            <a:ext cx="6392519" cy="584775"/>
          </a:xfrm>
          <a:prstGeom prst="rect">
            <a:avLst/>
          </a:prstGeom>
          <a:noFill/>
        </p:spPr>
        <p:txBody>
          <a:bodyPr wrap="none" rtlCol="0">
            <a:spAutoFit/>
          </a:bodyPr>
          <a:lstStyle/>
          <a:p>
            <a:r>
              <a:rPr lang="en-US"/>
              <a:t>+ knowledge and trust integration</a:t>
            </a:r>
          </a:p>
        </p:txBody>
      </p:sp>
    </p:spTree>
    <p:extLst>
      <p:ext uri="{BB962C8B-B14F-4D97-AF65-F5344CB8AC3E}">
        <p14:creationId xmlns:p14="http://schemas.microsoft.com/office/powerpoint/2010/main" val="1914429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7DF9B-265B-67D5-541E-DC8371B0780B}"/>
              </a:ext>
            </a:extLst>
          </p:cNvPr>
          <p:cNvSpPr>
            <a:spLocks noGrp="1"/>
          </p:cNvSpPr>
          <p:nvPr>
            <p:ph type="title"/>
          </p:nvPr>
        </p:nvSpPr>
        <p:spPr/>
        <p:txBody>
          <a:bodyPr/>
          <a:lstStyle/>
          <a:p>
            <a:r>
              <a:rPr lang="en-US"/>
              <a:t>What is Still Difficult?</a:t>
            </a:r>
          </a:p>
        </p:txBody>
      </p:sp>
      <p:sp>
        <p:nvSpPr>
          <p:cNvPr id="3" name="Content Placeholder 2">
            <a:extLst>
              <a:ext uri="{FF2B5EF4-FFF2-40B4-BE49-F238E27FC236}">
                <a16:creationId xmlns:a16="http://schemas.microsoft.com/office/drawing/2014/main" id="{AFC90C79-32EB-9904-4AE8-509AE9D041B9}"/>
              </a:ext>
            </a:extLst>
          </p:cNvPr>
          <p:cNvSpPr>
            <a:spLocks noGrp="1"/>
          </p:cNvSpPr>
          <p:nvPr>
            <p:ph sz="quarter" idx="11"/>
          </p:nvPr>
        </p:nvSpPr>
        <p:spPr/>
        <p:txBody>
          <a:bodyPr/>
          <a:lstStyle/>
          <a:p>
            <a:r>
              <a:rPr lang="en-US" sz="2400" dirty="0"/>
              <a:t>Transfer learning</a:t>
            </a:r>
          </a:p>
          <a:p>
            <a:pPr lvl="1"/>
            <a:r>
              <a:rPr lang="en-US" sz="2000" dirty="0"/>
              <a:t>Generalizing beyond the data</a:t>
            </a:r>
          </a:p>
          <a:p>
            <a:pPr lvl="1"/>
            <a:r>
              <a:rPr lang="en-US" sz="2000" dirty="0"/>
              <a:t>Using training in one area to improve performance and/or training in another area</a:t>
            </a:r>
          </a:p>
          <a:p>
            <a:r>
              <a:rPr lang="en-US" sz="2400" dirty="0"/>
              <a:t>Analytical types of learning</a:t>
            </a:r>
          </a:p>
          <a:p>
            <a:pPr lvl="1"/>
            <a:r>
              <a:rPr lang="en-US" sz="2000" dirty="0"/>
              <a:t>Scientific reasoning</a:t>
            </a:r>
          </a:p>
          <a:p>
            <a:pPr lvl="1"/>
            <a:r>
              <a:rPr lang="en-US" sz="2000" dirty="0"/>
              <a:t>Deductive inference</a:t>
            </a:r>
          </a:p>
          <a:p>
            <a:pPr lvl="1"/>
            <a:r>
              <a:rPr lang="en-US" sz="2000" dirty="0"/>
              <a:t>Symbolic procedural learning (e.g., arithmetic)</a:t>
            </a:r>
          </a:p>
          <a:p>
            <a:r>
              <a:rPr lang="en-US" sz="2400" dirty="0"/>
              <a:t>Learning by integrating sparse data with knowledge</a:t>
            </a:r>
          </a:p>
          <a:p>
            <a:pPr lvl="1"/>
            <a:r>
              <a:rPr lang="en-US" sz="2000" dirty="0"/>
              <a:t>(Over-)generalizing from one or two examples</a:t>
            </a:r>
          </a:p>
          <a:p>
            <a:r>
              <a:rPr lang="en-US" sz="2400" dirty="0"/>
              <a:t>Case-based learning (e.g., legal reasoning), analogical learning</a:t>
            </a:r>
          </a:p>
          <a:p>
            <a:r>
              <a:rPr lang="en-US" sz="2400" dirty="0"/>
              <a:t>Learning from reading or verbal instruction</a:t>
            </a:r>
          </a:p>
          <a:p>
            <a:r>
              <a:rPr lang="en-US" sz="2400" dirty="0"/>
              <a:t>Reflective problem solving</a:t>
            </a:r>
          </a:p>
          <a:p>
            <a:pPr lvl="1"/>
            <a:r>
              <a:rPr lang="en-US" sz="2000" dirty="0"/>
              <a:t>Reasoning about when, how, and whether to learn</a:t>
            </a:r>
          </a:p>
        </p:txBody>
      </p:sp>
      <p:sp>
        <p:nvSpPr>
          <p:cNvPr id="4" name="Slide Number Placeholder 3">
            <a:extLst>
              <a:ext uri="{FF2B5EF4-FFF2-40B4-BE49-F238E27FC236}">
                <a16:creationId xmlns:a16="http://schemas.microsoft.com/office/drawing/2014/main" id="{EA77833A-3C7B-300B-BFD1-66399010BBDC}"/>
              </a:ext>
            </a:extLst>
          </p:cNvPr>
          <p:cNvSpPr>
            <a:spLocks noGrp="1"/>
          </p:cNvSpPr>
          <p:nvPr>
            <p:ph type="sldNum" sz="quarter" idx="10"/>
          </p:nvPr>
        </p:nvSpPr>
        <p:spPr/>
        <p:txBody>
          <a:bodyPr/>
          <a:lstStyle/>
          <a:p>
            <a:pPr>
              <a:defRPr/>
            </a:pPr>
            <a:fld id="{D68E8870-17DE-45C4-A8DD-7644B2422933}" type="slidenum">
              <a:rPr lang="en-US" smtClean="0"/>
              <a:pPr>
                <a:defRPr/>
              </a:pPr>
              <a:t>66</a:t>
            </a:fld>
            <a:endParaRPr lang="en-US"/>
          </a:p>
        </p:txBody>
      </p:sp>
      <p:sp>
        <p:nvSpPr>
          <p:cNvPr id="5" name="Star: 5 Points 4">
            <a:extLst>
              <a:ext uri="{FF2B5EF4-FFF2-40B4-BE49-F238E27FC236}">
                <a16:creationId xmlns:a16="http://schemas.microsoft.com/office/drawing/2014/main" id="{33FE8AEE-24B9-00A7-585E-558BCE81C58D}"/>
              </a:ext>
            </a:extLst>
          </p:cNvPr>
          <p:cNvSpPr/>
          <p:nvPr/>
        </p:nvSpPr>
        <p:spPr bwMode="auto">
          <a:xfrm>
            <a:off x="9151287" y="3092387"/>
            <a:ext cx="1675487" cy="1527650"/>
          </a:xfrm>
          <a:prstGeom prst="star5">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b"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a:ln>
                  <a:noFill/>
                </a:ln>
                <a:solidFill>
                  <a:schemeClr val="tx1"/>
                </a:solidFill>
                <a:effectLst/>
                <a:latin typeface="Tahoma" charset="0"/>
              </a:rPr>
              <a:t>!</a:t>
            </a:r>
          </a:p>
        </p:txBody>
      </p:sp>
    </p:spTree>
    <p:extLst>
      <p:ext uri="{BB962C8B-B14F-4D97-AF65-F5344CB8AC3E}">
        <p14:creationId xmlns:p14="http://schemas.microsoft.com/office/powerpoint/2010/main" val="268317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37BE-E2E3-0B69-4996-5D030D2E2005}"/>
              </a:ext>
            </a:extLst>
          </p:cNvPr>
          <p:cNvSpPr>
            <a:spLocks noGrp="1"/>
          </p:cNvSpPr>
          <p:nvPr>
            <p:ph type="title"/>
          </p:nvPr>
        </p:nvSpPr>
        <p:spPr/>
        <p:txBody>
          <a:bodyPr/>
          <a:lstStyle/>
          <a:p>
            <a:r>
              <a:rPr lang="en-US"/>
              <a:t>Tradeoffs of ML vs. Non-Learning AI</a:t>
            </a:r>
          </a:p>
        </p:txBody>
      </p:sp>
      <p:sp>
        <p:nvSpPr>
          <p:cNvPr id="3" name="Content Placeholder 2">
            <a:extLst>
              <a:ext uri="{FF2B5EF4-FFF2-40B4-BE49-F238E27FC236}">
                <a16:creationId xmlns:a16="http://schemas.microsoft.com/office/drawing/2014/main" id="{0A648271-153F-2356-DA34-EE23B094B013}"/>
              </a:ext>
            </a:extLst>
          </p:cNvPr>
          <p:cNvSpPr>
            <a:spLocks noGrp="1"/>
          </p:cNvSpPr>
          <p:nvPr>
            <p:ph sz="quarter" idx="11"/>
          </p:nvPr>
        </p:nvSpPr>
        <p:spPr/>
        <p:txBody>
          <a:bodyPr/>
          <a:lstStyle/>
          <a:p>
            <a:r>
              <a:rPr lang="en-US" sz="2400"/>
              <a:t>If a system is going to be intelligent, the knowledge has to come from somewhere</a:t>
            </a:r>
          </a:p>
          <a:p>
            <a:r>
              <a:rPr lang="en-US" sz="2400"/>
              <a:t>A learning system creates the knowledge from examples/experience</a:t>
            </a:r>
          </a:p>
          <a:p>
            <a:r>
              <a:rPr lang="en-US" sz="2400"/>
              <a:t>A non-learning system needs manual creation of knowledge</a:t>
            </a:r>
          </a:p>
          <a:p>
            <a:r>
              <a:rPr lang="en-US" sz="2400"/>
              <a:t>Supervised learning systems need manual creation/curation of the examples/experience</a:t>
            </a:r>
          </a:p>
          <a:p>
            <a:r>
              <a:rPr lang="en-US" sz="2400"/>
              <a:t>All types of systems currently require different types of additional manual labor</a:t>
            </a:r>
          </a:p>
          <a:p>
            <a:pPr lvl="1"/>
            <a:r>
              <a:rPr lang="en-US" sz="2000"/>
              <a:t>Crafting the representation spaces</a:t>
            </a:r>
          </a:p>
          <a:p>
            <a:pPr lvl="1"/>
            <a:r>
              <a:rPr lang="en-US" sz="2000"/>
              <a:t>Crafting the reward signals</a:t>
            </a:r>
          </a:p>
          <a:p>
            <a:pPr lvl="1"/>
            <a:r>
              <a:rPr lang="en-US" sz="2000"/>
              <a:t>Finding the optimal parameter settings for numerous algorithmic parameters</a:t>
            </a:r>
          </a:p>
          <a:p>
            <a:pPr lvl="2"/>
            <a:r>
              <a:rPr lang="en-US" sz="1800"/>
              <a:t>But this can also be posed as a search/learning problem!</a:t>
            </a:r>
          </a:p>
          <a:p>
            <a:r>
              <a:rPr lang="en-US" sz="2400"/>
              <a:t>Transparency and trust</a:t>
            </a:r>
          </a:p>
          <a:p>
            <a:pPr lvl="1"/>
            <a:r>
              <a:rPr lang="en-US" sz="2000"/>
              <a:t>When is transparency irrelevant?</a:t>
            </a:r>
          </a:p>
          <a:p>
            <a:pPr lvl="1"/>
            <a:r>
              <a:rPr lang="en-US" sz="2000"/>
              <a:t>When is transparency critical?</a:t>
            </a:r>
          </a:p>
        </p:txBody>
      </p:sp>
      <p:sp>
        <p:nvSpPr>
          <p:cNvPr id="4" name="Slide Number Placeholder 3">
            <a:extLst>
              <a:ext uri="{FF2B5EF4-FFF2-40B4-BE49-F238E27FC236}">
                <a16:creationId xmlns:a16="http://schemas.microsoft.com/office/drawing/2014/main" id="{B900731A-6B34-36C0-124B-82160D1C89AE}"/>
              </a:ext>
            </a:extLst>
          </p:cNvPr>
          <p:cNvSpPr>
            <a:spLocks noGrp="1"/>
          </p:cNvSpPr>
          <p:nvPr>
            <p:ph type="sldNum" sz="quarter" idx="10"/>
          </p:nvPr>
        </p:nvSpPr>
        <p:spPr/>
        <p:txBody>
          <a:bodyPr/>
          <a:lstStyle/>
          <a:p>
            <a:pPr>
              <a:defRPr/>
            </a:pPr>
            <a:fld id="{D68E8870-17DE-45C4-A8DD-7644B2422933}" type="slidenum">
              <a:rPr lang="en-US" smtClean="0"/>
              <a:pPr>
                <a:defRPr/>
              </a:pPr>
              <a:t>67</a:t>
            </a:fld>
            <a:endParaRPr lang="en-US"/>
          </a:p>
        </p:txBody>
      </p:sp>
      <p:pic>
        <p:nvPicPr>
          <p:cNvPr id="5" name="Picture 4">
            <a:extLst>
              <a:ext uri="{FF2B5EF4-FFF2-40B4-BE49-F238E27FC236}">
                <a16:creationId xmlns:a16="http://schemas.microsoft.com/office/drawing/2014/main" id="{E4ABA19A-AD64-351B-A190-DEF562DFA513}"/>
              </a:ext>
            </a:extLst>
          </p:cNvPr>
          <p:cNvPicPr>
            <a:picLocks noChangeAspect="1"/>
          </p:cNvPicPr>
          <p:nvPr/>
        </p:nvPicPr>
        <p:blipFill>
          <a:blip r:embed="rId3"/>
          <a:stretch>
            <a:fillRect/>
          </a:stretch>
        </p:blipFill>
        <p:spPr>
          <a:xfrm>
            <a:off x="7110530" y="4614599"/>
            <a:ext cx="2201229" cy="1758938"/>
          </a:xfrm>
          <a:prstGeom prst="rect">
            <a:avLst/>
          </a:prstGeom>
        </p:spPr>
      </p:pic>
    </p:spTree>
    <p:extLst>
      <p:ext uri="{BB962C8B-B14F-4D97-AF65-F5344CB8AC3E}">
        <p14:creationId xmlns:p14="http://schemas.microsoft.com/office/powerpoint/2010/main" val="364299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down)">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down)">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down)">
                                      <p:cBhvr>
                                        <p:cTn id="30" dur="500"/>
                                        <p:tgtEl>
                                          <p:spTgt spid="3">
                                            <p:txEl>
                                              <p:pRg st="5" end="5"/>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wipe(down)">
                                      <p:cBhvr>
                                        <p:cTn id="33" dur="500"/>
                                        <p:tgtEl>
                                          <p:spTgt spid="3">
                                            <p:txEl>
                                              <p:pRg st="6" end="6"/>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wipe(down)">
                                      <p:cBhvr>
                                        <p:cTn id="36" dur="500"/>
                                        <p:tgtEl>
                                          <p:spTgt spid="3">
                                            <p:txEl>
                                              <p:pRg st="7" end="7"/>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wipe(down)">
                                      <p:cBhvr>
                                        <p:cTn id="39" dur="500"/>
                                        <p:tgtEl>
                                          <p:spTgt spid="3">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wipe(down)">
                                      <p:cBhvr>
                                        <p:cTn id="44" dur="500"/>
                                        <p:tgtEl>
                                          <p:spTgt spid="3">
                                            <p:txEl>
                                              <p:pRg st="9" end="9"/>
                                            </p:txEl>
                                          </p:spTgt>
                                        </p:tgtEl>
                                      </p:cBhvr>
                                    </p:animEffect>
                                  </p:childTnLst>
                                </p:cTn>
                              </p:par>
                              <p:par>
                                <p:cTn id="45" presetID="31"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1000" fill="hold"/>
                                        <p:tgtEl>
                                          <p:spTgt spid="5"/>
                                        </p:tgtEl>
                                        <p:attrNameLst>
                                          <p:attrName>ppt_w</p:attrName>
                                        </p:attrNameLst>
                                      </p:cBhvr>
                                      <p:tavLst>
                                        <p:tav tm="0">
                                          <p:val>
                                            <p:fltVal val="0"/>
                                          </p:val>
                                        </p:tav>
                                        <p:tav tm="100000">
                                          <p:val>
                                            <p:strVal val="#ppt_w"/>
                                          </p:val>
                                        </p:tav>
                                      </p:tavLst>
                                    </p:anim>
                                    <p:anim calcmode="lin" valueType="num">
                                      <p:cBhvr>
                                        <p:cTn id="48" dur="1000" fill="hold"/>
                                        <p:tgtEl>
                                          <p:spTgt spid="5"/>
                                        </p:tgtEl>
                                        <p:attrNameLst>
                                          <p:attrName>ppt_h</p:attrName>
                                        </p:attrNameLst>
                                      </p:cBhvr>
                                      <p:tavLst>
                                        <p:tav tm="0">
                                          <p:val>
                                            <p:fltVal val="0"/>
                                          </p:val>
                                        </p:tav>
                                        <p:tav tm="100000">
                                          <p:val>
                                            <p:strVal val="#ppt_h"/>
                                          </p:val>
                                        </p:tav>
                                      </p:tavLst>
                                    </p:anim>
                                    <p:anim calcmode="lin" valueType="num">
                                      <p:cBhvr>
                                        <p:cTn id="49" dur="1000" fill="hold"/>
                                        <p:tgtEl>
                                          <p:spTgt spid="5"/>
                                        </p:tgtEl>
                                        <p:attrNameLst>
                                          <p:attrName>style.rotation</p:attrName>
                                        </p:attrNameLst>
                                      </p:cBhvr>
                                      <p:tavLst>
                                        <p:tav tm="0">
                                          <p:val>
                                            <p:fltVal val="90"/>
                                          </p:val>
                                        </p:tav>
                                        <p:tav tm="100000">
                                          <p:val>
                                            <p:fltVal val="0"/>
                                          </p:val>
                                        </p:tav>
                                      </p:tavLst>
                                    </p:anim>
                                    <p:animEffect transition="in" filter="fade">
                                      <p:cBhvr>
                                        <p:cTn id="50" dur="1000"/>
                                        <p:tgtEl>
                                          <p:spTgt spid="5"/>
                                        </p:tgtEl>
                                      </p:cBhvr>
                                    </p:animEffect>
                                  </p:childTnLst>
                                </p:cTn>
                              </p:par>
                              <p:par>
                                <p:cTn id="51" presetID="22" presetClass="entr" presetSubtype="4" fill="hold" nodeType="with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Effect transition="in" filter="wipe(down)">
                                      <p:cBhvr>
                                        <p:cTn id="53" dur="500"/>
                                        <p:tgtEl>
                                          <p:spTgt spid="3">
                                            <p:txEl>
                                              <p:pRg st="10" end="10"/>
                                            </p:txEl>
                                          </p:spTgt>
                                        </p:tgtEl>
                                      </p:cBhvr>
                                    </p:animEffect>
                                  </p:childTnLst>
                                </p:cTn>
                              </p:par>
                              <p:par>
                                <p:cTn id="54" presetID="22" presetClass="entr" presetSubtype="4" fill="hold" nodeType="withEffect">
                                  <p:stCondLst>
                                    <p:cond delay="0"/>
                                  </p:stCondLst>
                                  <p:childTnLst>
                                    <p:set>
                                      <p:cBhvr>
                                        <p:cTn id="55" dur="1" fill="hold">
                                          <p:stCondLst>
                                            <p:cond delay="0"/>
                                          </p:stCondLst>
                                        </p:cTn>
                                        <p:tgtEl>
                                          <p:spTgt spid="3">
                                            <p:txEl>
                                              <p:pRg st="11" end="11"/>
                                            </p:txEl>
                                          </p:spTgt>
                                        </p:tgtEl>
                                        <p:attrNameLst>
                                          <p:attrName>style.visibility</p:attrName>
                                        </p:attrNameLst>
                                      </p:cBhvr>
                                      <p:to>
                                        <p:strVal val="visible"/>
                                      </p:to>
                                    </p:set>
                                    <p:animEffect transition="in" filter="wipe(down)">
                                      <p:cBhvr>
                                        <p:cTn id="56"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57CBC-5AAE-8033-34CB-14E1018EA3F2}"/>
              </a:ext>
            </a:extLst>
          </p:cNvPr>
          <p:cNvSpPr>
            <a:spLocks noGrp="1"/>
          </p:cNvSpPr>
          <p:nvPr>
            <p:ph type="title"/>
          </p:nvPr>
        </p:nvSpPr>
        <p:spPr/>
        <p:txBody>
          <a:bodyPr/>
          <a:lstStyle/>
          <a:p>
            <a:r>
              <a:rPr lang="en-US"/>
              <a:t>Summary and Lessons Learned</a:t>
            </a:r>
          </a:p>
        </p:txBody>
      </p:sp>
      <p:sp>
        <p:nvSpPr>
          <p:cNvPr id="3" name="Content Placeholder 2">
            <a:extLst>
              <a:ext uri="{FF2B5EF4-FFF2-40B4-BE49-F238E27FC236}">
                <a16:creationId xmlns:a16="http://schemas.microsoft.com/office/drawing/2014/main" id="{BB668E4B-B1D1-805F-4D86-71ED3657ED96}"/>
              </a:ext>
            </a:extLst>
          </p:cNvPr>
          <p:cNvSpPr>
            <a:spLocks noGrp="1"/>
          </p:cNvSpPr>
          <p:nvPr>
            <p:ph sz="quarter" idx="11"/>
          </p:nvPr>
        </p:nvSpPr>
        <p:spPr/>
        <p:txBody>
          <a:bodyPr/>
          <a:lstStyle/>
          <a:p>
            <a:r>
              <a:rPr lang="en-US" sz="2400" dirty="0"/>
              <a:t>What is machine learning, and what is it not?</a:t>
            </a:r>
          </a:p>
          <a:p>
            <a:pPr lvl="1"/>
            <a:r>
              <a:rPr lang="en-US" sz="2000" i="1" dirty="0"/>
              <a:t>“A system that is able to </a:t>
            </a:r>
            <a:r>
              <a:rPr lang="en-US" sz="2000" b="1" i="1" dirty="0"/>
              <a:t>improve</a:t>
            </a:r>
            <a:r>
              <a:rPr lang="en-US" sz="2000" i="1" dirty="0"/>
              <a:t> its behaviors by </a:t>
            </a:r>
            <a:r>
              <a:rPr lang="en-US" sz="2000" b="1" i="1" dirty="0"/>
              <a:t>encoding and integrating</a:t>
            </a:r>
            <a:r>
              <a:rPr lang="en-US" sz="2000" i="1" dirty="0"/>
              <a:t> past </a:t>
            </a:r>
            <a:r>
              <a:rPr lang="en-US" sz="2000" b="1" i="1" dirty="0"/>
              <a:t>experience</a:t>
            </a:r>
            <a:r>
              <a:rPr lang="en-US" sz="2000" i="1" dirty="0"/>
              <a:t>”</a:t>
            </a:r>
          </a:p>
          <a:p>
            <a:r>
              <a:rPr lang="en-US" sz="2400" dirty="0"/>
              <a:t>What kinds of functionality can learning give us?</a:t>
            </a:r>
          </a:p>
          <a:p>
            <a:pPr lvl="1"/>
            <a:r>
              <a:rPr lang="en-US" sz="2000" dirty="0"/>
              <a:t>Learning to categorize inputs</a:t>
            </a:r>
          </a:p>
          <a:p>
            <a:pPr lvl="1"/>
            <a:r>
              <a:rPr lang="en-US" sz="2000" dirty="0"/>
              <a:t>Learning what the categories should be</a:t>
            </a:r>
          </a:p>
          <a:p>
            <a:pPr lvl="1"/>
            <a:r>
              <a:rPr lang="en-US" sz="2000" dirty="0"/>
              <a:t>Learning sequences of actions</a:t>
            </a:r>
          </a:p>
          <a:p>
            <a:pPr lvl="1"/>
            <a:r>
              <a:rPr lang="en-US" sz="2000" dirty="0"/>
              <a:t>Learning to generate by imitation</a:t>
            </a:r>
          </a:p>
          <a:p>
            <a:pPr lvl="1"/>
            <a:r>
              <a:rPr lang="en-US" sz="2000" dirty="0"/>
              <a:t>Future capabilities…</a:t>
            </a:r>
          </a:p>
          <a:p>
            <a:r>
              <a:rPr lang="en-US" sz="2400" dirty="0"/>
              <a:t>What is the basic idea? How does it all work?</a:t>
            </a:r>
          </a:p>
          <a:p>
            <a:r>
              <a:rPr lang="en-US" sz="2400" dirty="0"/>
              <a:t>Where can problems arise in learning, and how do we get around them?</a:t>
            </a:r>
          </a:p>
          <a:p>
            <a:pPr lvl="1"/>
            <a:r>
              <a:rPr lang="en-US" sz="2000" dirty="0"/>
              <a:t>Much effort is still required to create effective learning systems</a:t>
            </a:r>
          </a:p>
          <a:p>
            <a:pPr lvl="1"/>
            <a:r>
              <a:rPr lang="en-US" sz="2000" dirty="0"/>
              <a:t>Some of that effort is being reduced with additional learning systems</a:t>
            </a:r>
          </a:p>
          <a:p>
            <a:pPr lvl="1"/>
            <a:r>
              <a:rPr lang="en-US" sz="2000" dirty="0"/>
              <a:t>Some will require continued integration of existing learning strengths with additional cognitive capabilities</a:t>
            </a:r>
          </a:p>
          <a:p>
            <a:endParaRPr lang="en-US" dirty="0"/>
          </a:p>
        </p:txBody>
      </p:sp>
      <p:sp>
        <p:nvSpPr>
          <p:cNvPr id="4" name="Slide Number Placeholder 3">
            <a:extLst>
              <a:ext uri="{FF2B5EF4-FFF2-40B4-BE49-F238E27FC236}">
                <a16:creationId xmlns:a16="http://schemas.microsoft.com/office/drawing/2014/main" id="{FB7875D3-15C7-BC78-B410-0E196FCF5F78}"/>
              </a:ext>
            </a:extLst>
          </p:cNvPr>
          <p:cNvSpPr>
            <a:spLocks noGrp="1"/>
          </p:cNvSpPr>
          <p:nvPr>
            <p:ph type="sldNum" sz="quarter" idx="10"/>
          </p:nvPr>
        </p:nvSpPr>
        <p:spPr/>
        <p:txBody>
          <a:bodyPr/>
          <a:lstStyle/>
          <a:p>
            <a:pPr>
              <a:defRPr/>
            </a:pPr>
            <a:fld id="{D68E8870-17DE-45C4-A8DD-7644B2422933}" type="slidenum">
              <a:rPr lang="en-US" smtClean="0"/>
              <a:pPr>
                <a:defRPr/>
              </a:pPr>
              <a:t>68</a:t>
            </a:fld>
            <a:endParaRPr lang="en-US"/>
          </a:p>
        </p:txBody>
      </p:sp>
      <p:pic>
        <p:nvPicPr>
          <p:cNvPr id="5" name="Picture 4">
            <a:extLst>
              <a:ext uri="{FF2B5EF4-FFF2-40B4-BE49-F238E27FC236}">
                <a16:creationId xmlns:a16="http://schemas.microsoft.com/office/drawing/2014/main" id="{0441B798-D927-D9FB-4F50-698A02ECE96E}"/>
              </a:ext>
            </a:extLst>
          </p:cNvPr>
          <p:cNvPicPr>
            <a:picLocks noChangeAspect="1"/>
          </p:cNvPicPr>
          <p:nvPr/>
        </p:nvPicPr>
        <p:blipFill>
          <a:blip r:embed="rId3"/>
          <a:stretch>
            <a:fillRect/>
          </a:stretch>
        </p:blipFill>
        <p:spPr>
          <a:xfrm>
            <a:off x="8545120" y="2008607"/>
            <a:ext cx="2816917" cy="2947734"/>
          </a:xfrm>
          <a:prstGeom prst="rect">
            <a:avLst/>
          </a:prstGeom>
        </p:spPr>
      </p:pic>
    </p:spTree>
    <p:extLst>
      <p:ext uri="{BB962C8B-B14F-4D97-AF65-F5344CB8AC3E}">
        <p14:creationId xmlns:p14="http://schemas.microsoft.com/office/powerpoint/2010/main" val="30911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down)">
                                      <p:cBhvr>
                                        <p:cTn id="25" dur="500"/>
                                        <p:tgtEl>
                                          <p:spTgt spid="3">
                                            <p:txEl>
                                              <p:pRg st="4" end="4"/>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wipe(down)">
                                      <p:cBhvr>
                                        <p:cTn id="28" dur="500"/>
                                        <p:tgtEl>
                                          <p:spTgt spid="3">
                                            <p:txEl>
                                              <p:pRg st="5" end="5"/>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down)">
                                      <p:cBhvr>
                                        <p:cTn id="31" dur="500"/>
                                        <p:tgtEl>
                                          <p:spTgt spid="3">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wipe(down)">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wipe(down)">
                                      <p:cBhvr>
                                        <p:cTn id="39" dur="500"/>
                                        <p:tgtEl>
                                          <p:spTgt spid="3">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1000" fill="hold"/>
                                        <p:tgtEl>
                                          <p:spTgt spid="5"/>
                                        </p:tgtEl>
                                        <p:attrNameLst>
                                          <p:attrName>ppt_w</p:attrName>
                                        </p:attrNameLst>
                                      </p:cBhvr>
                                      <p:tavLst>
                                        <p:tav tm="0">
                                          <p:val>
                                            <p:fltVal val="0"/>
                                          </p:val>
                                        </p:tav>
                                        <p:tav tm="100000">
                                          <p:val>
                                            <p:strVal val="#ppt_w"/>
                                          </p:val>
                                        </p:tav>
                                      </p:tavLst>
                                    </p:anim>
                                    <p:anim calcmode="lin" valueType="num">
                                      <p:cBhvr>
                                        <p:cTn id="45" dur="1000" fill="hold"/>
                                        <p:tgtEl>
                                          <p:spTgt spid="5"/>
                                        </p:tgtEl>
                                        <p:attrNameLst>
                                          <p:attrName>ppt_h</p:attrName>
                                        </p:attrNameLst>
                                      </p:cBhvr>
                                      <p:tavLst>
                                        <p:tav tm="0">
                                          <p:val>
                                            <p:fltVal val="0"/>
                                          </p:val>
                                        </p:tav>
                                        <p:tav tm="100000">
                                          <p:val>
                                            <p:strVal val="#ppt_h"/>
                                          </p:val>
                                        </p:tav>
                                      </p:tavLst>
                                    </p:anim>
                                    <p:anim calcmode="lin" valueType="num">
                                      <p:cBhvr>
                                        <p:cTn id="46" dur="1000" fill="hold"/>
                                        <p:tgtEl>
                                          <p:spTgt spid="5"/>
                                        </p:tgtEl>
                                        <p:attrNameLst>
                                          <p:attrName>style.rotation</p:attrName>
                                        </p:attrNameLst>
                                      </p:cBhvr>
                                      <p:tavLst>
                                        <p:tav tm="0">
                                          <p:val>
                                            <p:fltVal val="90"/>
                                          </p:val>
                                        </p:tav>
                                        <p:tav tm="100000">
                                          <p:val>
                                            <p:fltVal val="0"/>
                                          </p:val>
                                        </p:tav>
                                      </p:tavLst>
                                    </p:anim>
                                    <p:animEffect transition="in" filter="fade">
                                      <p:cBhvr>
                                        <p:cTn id="47" dur="10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ipe(down)">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wipe(down)">
                                      <p:cBhvr>
                                        <p:cTn id="57" dur="500"/>
                                        <p:tgtEl>
                                          <p:spTgt spid="3">
                                            <p:txEl>
                                              <p:pRg st="10" end="10"/>
                                            </p:txEl>
                                          </p:spTgt>
                                        </p:tgtEl>
                                      </p:cBhvr>
                                    </p:animEffect>
                                  </p:childTnLst>
                                </p:cTn>
                              </p:par>
                              <p:par>
                                <p:cTn id="58" presetID="22" presetClass="entr" presetSubtype="4" fill="hold" nodeType="withEffect">
                                  <p:stCondLst>
                                    <p:cond delay="0"/>
                                  </p:stCondLst>
                                  <p:childTnLst>
                                    <p:set>
                                      <p:cBhvr>
                                        <p:cTn id="59" dur="1" fill="hold">
                                          <p:stCondLst>
                                            <p:cond delay="0"/>
                                          </p:stCondLst>
                                        </p:cTn>
                                        <p:tgtEl>
                                          <p:spTgt spid="3">
                                            <p:txEl>
                                              <p:pRg st="11" end="11"/>
                                            </p:txEl>
                                          </p:spTgt>
                                        </p:tgtEl>
                                        <p:attrNameLst>
                                          <p:attrName>style.visibility</p:attrName>
                                        </p:attrNameLst>
                                      </p:cBhvr>
                                      <p:to>
                                        <p:strVal val="visible"/>
                                      </p:to>
                                    </p:set>
                                    <p:animEffect transition="in" filter="wipe(down)">
                                      <p:cBhvr>
                                        <p:cTn id="60" dur="500"/>
                                        <p:tgtEl>
                                          <p:spTgt spid="3">
                                            <p:txEl>
                                              <p:pRg st="11" end="11"/>
                                            </p:txEl>
                                          </p:spTgt>
                                        </p:tgtEl>
                                      </p:cBhvr>
                                    </p:animEffect>
                                  </p:childTnLst>
                                </p:cTn>
                              </p:par>
                              <p:par>
                                <p:cTn id="61" presetID="22" presetClass="entr" presetSubtype="4" fill="hold" nodeType="withEffect">
                                  <p:stCondLst>
                                    <p:cond delay="0"/>
                                  </p:stCondLst>
                                  <p:childTnLst>
                                    <p:set>
                                      <p:cBhvr>
                                        <p:cTn id="62" dur="1" fill="hold">
                                          <p:stCondLst>
                                            <p:cond delay="0"/>
                                          </p:stCondLst>
                                        </p:cTn>
                                        <p:tgtEl>
                                          <p:spTgt spid="3">
                                            <p:txEl>
                                              <p:pRg st="12" end="12"/>
                                            </p:txEl>
                                          </p:spTgt>
                                        </p:tgtEl>
                                        <p:attrNameLst>
                                          <p:attrName>style.visibility</p:attrName>
                                        </p:attrNameLst>
                                      </p:cBhvr>
                                      <p:to>
                                        <p:strVal val="visible"/>
                                      </p:to>
                                    </p:set>
                                    <p:animEffect transition="in" filter="wipe(down)">
                                      <p:cBhvr>
                                        <p:cTn id="63"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1CA25-185C-C379-19DF-E239FB099771}"/>
              </a:ext>
            </a:extLst>
          </p:cNvPr>
          <p:cNvSpPr>
            <a:spLocks noGrp="1"/>
          </p:cNvSpPr>
          <p:nvPr>
            <p:ph type="title"/>
          </p:nvPr>
        </p:nvSpPr>
        <p:spPr/>
        <p:txBody>
          <a:bodyPr/>
          <a:lstStyle/>
          <a:p>
            <a:r>
              <a:rPr lang="en-US"/>
              <a:t>Where do we go from here?</a:t>
            </a:r>
          </a:p>
        </p:txBody>
      </p:sp>
      <p:sp>
        <p:nvSpPr>
          <p:cNvPr id="3" name="Content Placeholder 2">
            <a:extLst>
              <a:ext uri="{FF2B5EF4-FFF2-40B4-BE49-F238E27FC236}">
                <a16:creationId xmlns:a16="http://schemas.microsoft.com/office/drawing/2014/main" id="{11B850CB-9FB8-BD79-D9E0-DA23A21227C7}"/>
              </a:ext>
            </a:extLst>
          </p:cNvPr>
          <p:cNvSpPr>
            <a:spLocks noGrp="1"/>
          </p:cNvSpPr>
          <p:nvPr>
            <p:ph sz="quarter" idx="11"/>
          </p:nvPr>
        </p:nvSpPr>
        <p:spPr>
          <a:xfrm>
            <a:off x="480132" y="973072"/>
            <a:ext cx="11250613" cy="5075237"/>
          </a:xfrm>
        </p:spPr>
        <p:txBody>
          <a:bodyPr/>
          <a:lstStyle/>
          <a:p>
            <a:r>
              <a:rPr lang="en-US" sz="2400"/>
              <a:t>Some of the current wave of learning systems are impressively human-like</a:t>
            </a:r>
          </a:p>
          <a:p>
            <a:pPr lvl="1"/>
            <a:r>
              <a:rPr lang="en-US" sz="2000"/>
              <a:t>Are we learning to make machines be more like humans, or are we learning that humans are more like machines than we thought?</a:t>
            </a:r>
          </a:p>
          <a:p>
            <a:pPr lvl="1"/>
            <a:r>
              <a:rPr lang="en-US" sz="2000"/>
              <a:t>Even these systems have glitches that are relatively easily exposed</a:t>
            </a:r>
          </a:p>
          <a:p>
            <a:r>
              <a:rPr lang="en-US" sz="2400"/>
              <a:t>Other current systems have even more glitches</a:t>
            </a:r>
          </a:p>
          <a:p>
            <a:pPr lvl="1"/>
            <a:r>
              <a:rPr lang="en-US" sz="2000"/>
              <a:t>(My car still sometimes misreads speed limit signs)</a:t>
            </a:r>
          </a:p>
          <a:p>
            <a:r>
              <a:rPr lang="en-US" sz="2400"/>
              <a:t>There is much talk about Artificial General Intelligence</a:t>
            </a:r>
          </a:p>
          <a:p>
            <a:pPr lvl="1"/>
            <a:r>
              <a:rPr lang="en-US" sz="2000"/>
              <a:t>But there are still many things the best learning systems cannot do</a:t>
            </a:r>
          </a:p>
          <a:p>
            <a:r>
              <a:rPr lang="en-US" sz="2400"/>
              <a:t>Some forms of human learning “seem” not to be purely data-driven</a:t>
            </a:r>
          </a:p>
          <a:p>
            <a:pPr lvl="1"/>
            <a:r>
              <a:rPr lang="en-US" sz="2000"/>
              <a:t>Will we discover that we are wrong about that?</a:t>
            </a:r>
          </a:p>
          <a:p>
            <a:pPr lvl="1"/>
            <a:r>
              <a:rPr lang="en-US" sz="2000"/>
              <a:t>Multiple research thrusts will eventually provide the answer</a:t>
            </a:r>
          </a:p>
          <a:p>
            <a:r>
              <a:rPr lang="en-US" sz="2400"/>
              <a:t>Current successes were driven to a large degree by massive increases in computational power, memory, and available data</a:t>
            </a:r>
          </a:p>
          <a:p>
            <a:pPr lvl="1"/>
            <a:r>
              <a:rPr lang="en-US" sz="2000"/>
              <a:t>How does this enhance or constrain where we will have success in the future?</a:t>
            </a:r>
          </a:p>
        </p:txBody>
      </p:sp>
      <p:sp>
        <p:nvSpPr>
          <p:cNvPr id="4" name="Slide Number Placeholder 3">
            <a:extLst>
              <a:ext uri="{FF2B5EF4-FFF2-40B4-BE49-F238E27FC236}">
                <a16:creationId xmlns:a16="http://schemas.microsoft.com/office/drawing/2014/main" id="{96D6A83D-1540-5816-011C-5B810131F921}"/>
              </a:ext>
            </a:extLst>
          </p:cNvPr>
          <p:cNvSpPr>
            <a:spLocks noGrp="1"/>
          </p:cNvSpPr>
          <p:nvPr>
            <p:ph type="sldNum" sz="quarter" idx="10"/>
          </p:nvPr>
        </p:nvSpPr>
        <p:spPr/>
        <p:txBody>
          <a:bodyPr/>
          <a:lstStyle/>
          <a:p>
            <a:pPr>
              <a:defRPr/>
            </a:pPr>
            <a:fld id="{D68E8870-17DE-45C4-A8DD-7644B2422933}" type="slidenum">
              <a:rPr lang="en-US" smtClean="0"/>
              <a:pPr>
                <a:defRPr/>
              </a:pPr>
              <a:t>69</a:t>
            </a:fld>
            <a:endParaRPr lang="en-US"/>
          </a:p>
        </p:txBody>
      </p:sp>
    </p:spTree>
    <p:extLst>
      <p:ext uri="{BB962C8B-B14F-4D97-AF65-F5344CB8AC3E}">
        <p14:creationId xmlns:p14="http://schemas.microsoft.com/office/powerpoint/2010/main" val="49203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down)">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down)">
                                      <p:cBhvr>
                                        <p:cTn id="26" dur="500"/>
                                        <p:tgtEl>
                                          <p:spTgt spid="3">
                                            <p:txEl>
                                              <p:pRg st="5" end="5"/>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down)">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wipe(down)">
                                      <p:cBhvr>
                                        <p:cTn id="34" dur="500"/>
                                        <p:tgtEl>
                                          <p:spTgt spid="3">
                                            <p:txEl>
                                              <p:pRg st="7" end="7"/>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wipe(down)">
                                      <p:cBhvr>
                                        <p:cTn id="37" dur="500"/>
                                        <p:tgtEl>
                                          <p:spTgt spid="3">
                                            <p:txEl>
                                              <p:pRg st="8" end="8"/>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wipe(down)">
                                      <p:cBhvr>
                                        <p:cTn id="40" dur="500"/>
                                        <p:tgtEl>
                                          <p:spTgt spid="3">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wipe(down)">
                                      <p:cBhvr>
                                        <p:cTn id="45" dur="500"/>
                                        <p:tgtEl>
                                          <p:spTgt spid="3">
                                            <p:txEl>
                                              <p:pRg st="10" end="10"/>
                                            </p:txEl>
                                          </p:spTgt>
                                        </p:tgtEl>
                                      </p:cBhvr>
                                    </p:animEffect>
                                  </p:childTnLst>
                                </p:cTn>
                              </p:par>
                              <p:par>
                                <p:cTn id="46" presetID="22" presetClass="entr" presetSubtype="4" fill="hold" nodeType="withEffect">
                                  <p:stCondLst>
                                    <p:cond delay="0"/>
                                  </p:stCondLst>
                                  <p:childTnLst>
                                    <p:set>
                                      <p:cBhvr>
                                        <p:cTn id="47" dur="1" fill="hold">
                                          <p:stCondLst>
                                            <p:cond delay="0"/>
                                          </p:stCondLst>
                                        </p:cTn>
                                        <p:tgtEl>
                                          <p:spTgt spid="3">
                                            <p:txEl>
                                              <p:pRg st="11" end="11"/>
                                            </p:txEl>
                                          </p:spTgt>
                                        </p:tgtEl>
                                        <p:attrNameLst>
                                          <p:attrName>style.visibility</p:attrName>
                                        </p:attrNameLst>
                                      </p:cBhvr>
                                      <p:to>
                                        <p:strVal val="visible"/>
                                      </p:to>
                                    </p:set>
                                    <p:animEffect transition="in" filter="wipe(down)">
                                      <p:cBhvr>
                                        <p:cTn id="48"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6C3B0-7406-8A67-6BF4-6A3A8C4356A8}"/>
              </a:ext>
            </a:extLst>
          </p:cNvPr>
          <p:cNvSpPr>
            <a:spLocks noGrp="1"/>
          </p:cNvSpPr>
          <p:nvPr>
            <p:ph type="title"/>
          </p:nvPr>
        </p:nvSpPr>
        <p:spPr/>
        <p:txBody>
          <a:bodyPr/>
          <a:lstStyle/>
          <a:p>
            <a:r>
              <a:rPr lang="en-US"/>
              <a:t>Different Types of Adaptivity</a:t>
            </a:r>
          </a:p>
        </p:txBody>
      </p:sp>
      <p:sp>
        <p:nvSpPr>
          <p:cNvPr id="3" name="Content Placeholder 2">
            <a:extLst>
              <a:ext uri="{FF2B5EF4-FFF2-40B4-BE49-F238E27FC236}">
                <a16:creationId xmlns:a16="http://schemas.microsoft.com/office/drawing/2014/main" id="{17E45849-66D7-7883-5B72-9A2C57743E17}"/>
              </a:ext>
            </a:extLst>
          </p:cNvPr>
          <p:cNvSpPr>
            <a:spLocks noGrp="1"/>
          </p:cNvSpPr>
          <p:nvPr>
            <p:ph sz="quarter" idx="11"/>
          </p:nvPr>
        </p:nvSpPr>
        <p:spPr/>
        <p:txBody>
          <a:bodyPr/>
          <a:lstStyle/>
          <a:p>
            <a:pPr>
              <a:spcBef>
                <a:spcPts val="0"/>
              </a:spcBef>
            </a:pPr>
            <a:r>
              <a:rPr lang="en-US" dirty="0"/>
              <a:t>Reacting</a:t>
            </a:r>
          </a:p>
          <a:p>
            <a:pPr lvl="1">
              <a:spcBef>
                <a:spcPts val="0"/>
              </a:spcBef>
            </a:pPr>
            <a:r>
              <a:rPr lang="en-US" dirty="0"/>
              <a:t>A system that changes its behavior in response to environmental stimuli</a:t>
            </a:r>
          </a:p>
          <a:p>
            <a:pPr lvl="1">
              <a:spcBef>
                <a:spcPts val="0"/>
              </a:spcBef>
            </a:pPr>
            <a:r>
              <a:rPr lang="en-US" dirty="0"/>
              <a:t>Changes in </a:t>
            </a:r>
            <a:r>
              <a:rPr lang="en-US" b="1" i="1" dirty="0"/>
              <a:t>action</a:t>
            </a:r>
          </a:p>
          <a:p>
            <a:pPr>
              <a:spcBef>
                <a:spcPts val="0"/>
              </a:spcBef>
            </a:pPr>
            <a:r>
              <a:rPr lang="en-US" dirty="0"/>
              <a:t>Generalizing</a:t>
            </a:r>
          </a:p>
          <a:p>
            <a:pPr lvl="1">
              <a:spcBef>
                <a:spcPts val="0"/>
              </a:spcBef>
            </a:pPr>
            <a:r>
              <a:rPr lang="en-US" dirty="0"/>
              <a:t>A system that is able to generalize its behavior to a variety of situations and environments</a:t>
            </a:r>
          </a:p>
          <a:p>
            <a:pPr lvl="1">
              <a:spcBef>
                <a:spcPts val="0"/>
              </a:spcBef>
            </a:pPr>
            <a:r>
              <a:rPr lang="en-US" dirty="0"/>
              <a:t>Changes in </a:t>
            </a:r>
            <a:r>
              <a:rPr lang="en-US" b="1" i="1" dirty="0"/>
              <a:t>decision making</a:t>
            </a:r>
          </a:p>
          <a:p>
            <a:pPr>
              <a:spcBef>
                <a:spcPts val="0"/>
              </a:spcBef>
            </a:pPr>
            <a:r>
              <a:rPr lang="en-US" dirty="0"/>
              <a:t>Learning</a:t>
            </a:r>
          </a:p>
          <a:p>
            <a:pPr lvl="1">
              <a:spcBef>
                <a:spcPts val="0"/>
              </a:spcBef>
            </a:pPr>
            <a:r>
              <a:rPr lang="en-US" dirty="0"/>
              <a:t>A system that is able to improve its behaviors by encoding and integrating past experience</a:t>
            </a:r>
          </a:p>
          <a:p>
            <a:pPr lvl="1">
              <a:spcBef>
                <a:spcPts val="0"/>
              </a:spcBef>
            </a:pPr>
            <a:r>
              <a:rPr lang="en-US" dirty="0"/>
              <a:t>Changes in </a:t>
            </a:r>
            <a:r>
              <a:rPr lang="en-US" b="1" i="1" dirty="0"/>
              <a:t>knowledge</a:t>
            </a:r>
          </a:p>
          <a:p>
            <a:pPr>
              <a:spcBef>
                <a:spcPts val="0"/>
              </a:spcBef>
            </a:pPr>
            <a:r>
              <a:rPr lang="en-US" dirty="0"/>
              <a:t>Evolving</a:t>
            </a:r>
          </a:p>
          <a:p>
            <a:pPr lvl="1">
              <a:spcBef>
                <a:spcPts val="0"/>
              </a:spcBef>
            </a:pPr>
            <a:r>
              <a:rPr lang="en-US" dirty="0"/>
              <a:t>A system that undergoes long-term structural changes adapted to environmental feedback</a:t>
            </a:r>
          </a:p>
          <a:p>
            <a:pPr lvl="1">
              <a:spcBef>
                <a:spcPts val="0"/>
              </a:spcBef>
            </a:pPr>
            <a:r>
              <a:rPr lang="en-US" dirty="0"/>
              <a:t>Changes in </a:t>
            </a:r>
            <a:r>
              <a:rPr lang="en-US" b="1" i="1" dirty="0"/>
              <a:t>structure</a:t>
            </a:r>
          </a:p>
        </p:txBody>
      </p:sp>
      <p:sp>
        <p:nvSpPr>
          <p:cNvPr id="4" name="Slide Number Placeholder 3">
            <a:extLst>
              <a:ext uri="{FF2B5EF4-FFF2-40B4-BE49-F238E27FC236}">
                <a16:creationId xmlns:a16="http://schemas.microsoft.com/office/drawing/2014/main" id="{E55EE9EE-15D6-8EE6-7C6D-C58ED9BF6A0D}"/>
              </a:ext>
            </a:extLst>
          </p:cNvPr>
          <p:cNvSpPr>
            <a:spLocks noGrp="1"/>
          </p:cNvSpPr>
          <p:nvPr>
            <p:ph type="sldNum" sz="quarter" idx="10"/>
          </p:nvPr>
        </p:nvSpPr>
        <p:spPr/>
        <p:txBody>
          <a:bodyPr/>
          <a:lstStyle/>
          <a:p>
            <a:pPr>
              <a:defRPr/>
            </a:pPr>
            <a:fld id="{D68E8870-17DE-45C4-A8DD-7644B2422933}" type="slidenum">
              <a:rPr lang="en-US" smtClean="0"/>
              <a:pPr>
                <a:defRPr/>
              </a:pPr>
              <a:t>7</a:t>
            </a:fld>
            <a:endParaRPr lang="en-US"/>
          </a:p>
        </p:txBody>
      </p:sp>
    </p:spTree>
    <p:extLst>
      <p:ext uri="{BB962C8B-B14F-4D97-AF65-F5344CB8AC3E}">
        <p14:creationId xmlns:p14="http://schemas.microsoft.com/office/powerpoint/2010/main" val="104446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down)">
                                      <p:cBhvr>
                                        <p:cTn id="22" dur="500"/>
                                        <p:tgtEl>
                                          <p:spTgt spid="3">
                                            <p:txEl>
                                              <p:pRg st="5" end="5"/>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wipe(down)">
                                      <p:cBhvr>
                                        <p:cTn id="25" dur="500"/>
                                        <p:tgtEl>
                                          <p:spTgt spid="3">
                                            <p:txEl>
                                              <p:pRg st="6" end="6"/>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wipe(down)">
                                      <p:cBhvr>
                                        <p:cTn id="28" dur="500"/>
                                        <p:tgtEl>
                                          <p:spTgt spid="3">
                                            <p:txEl>
                                              <p:pRg st="7" end="7"/>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wipe(down)">
                                      <p:cBhvr>
                                        <p:cTn id="31" dur="500"/>
                                        <p:tgtEl>
                                          <p:spTgt spid="3">
                                            <p:txEl>
                                              <p:pRg st="8" end="8"/>
                                            </p:txEl>
                                          </p:spTgt>
                                        </p:tgtEl>
                                      </p:cBhvr>
                                    </p:animEffect>
                                  </p:childTnLst>
                                </p:cTn>
                              </p:par>
                            </p:childTnLst>
                          </p:cTn>
                        </p:par>
                        <p:par>
                          <p:cTn id="32" fill="hold">
                            <p:stCondLst>
                              <p:cond delay="500"/>
                            </p:stCondLst>
                            <p:childTnLst>
                              <p:par>
                                <p:cTn id="33" presetID="22" presetClass="entr" presetSubtype="4" fill="hold" grpId="0" nodeType="after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wipe(down)">
                                      <p:cBhvr>
                                        <p:cTn id="35" dur="500"/>
                                        <p:tgtEl>
                                          <p:spTgt spid="3">
                                            <p:txEl>
                                              <p:pRg st="9" end="9"/>
                                            </p:txEl>
                                          </p:spTgt>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animEffect transition="in" filter="wipe(down)">
                                      <p:cBhvr>
                                        <p:cTn id="38" dur="500"/>
                                        <p:tgtEl>
                                          <p:spTgt spid="3">
                                            <p:txEl>
                                              <p:pRg st="10" end="10"/>
                                            </p:txEl>
                                          </p:spTgt>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animEffect transition="in" filter="wipe(down)">
                                      <p:cBhvr>
                                        <p:cTn id="41"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E2A672-1EBC-F32B-6662-16B7D820DCF8}"/>
              </a:ext>
            </a:extLst>
          </p:cNvPr>
          <p:cNvSpPr>
            <a:spLocks noGrp="1"/>
          </p:cNvSpPr>
          <p:nvPr>
            <p:ph type="sldNum" sz="quarter" idx="10"/>
          </p:nvPr>
        </p:nvSpPr>
        <p:spPr/>
        <p:txBody>
          <a:bodyPr/>
          <a:lstStyle/>
          <a:p>
            <a:pPr>
              <a:defRPr/>
            </a:pPr>
            <a:fld id="{D68E8870-17DE-45C4-A8DD-7644B2422933}" type="slidenum">
              <a:rPr lang="en-US" smtClean="0"/>
              <a:pPr>
                <a:defRPr/>
              </a:pPr>
              <a:t>70</a:t>
            </a:fld>
            <a:endParaRPr lang="en-US"/>
          </a:p>
        </p:txBody>
      </p:sp>
      <p:sp>
        <p:nvSpPr>
          <p:cNvPr id="3" name="Title 2">
            <a:extLst>
              <a:ext uri="{FF2B5EF4-FFF2-40B4-BE49-F238E27FC236}">
                <a16:creationId xmlns:a16="http://schemas.microsoft.com/office/drawing/2014/main" id="{E8B3AFFC-DE45-6AAC-DC5D-47897F453C2E}"/>
              </a:ext>
            </a:extLst>
          </p:cNvPr>
          <p:cNvSpPr>
            <a:spLocks noGrp="1"/>
          </p:cNvSpPr>
          <p:nvPr>
            <p:ph type="title"/>
          </p:nvPr>
        </p:nvSpPr>
        <p:spPr/>
        <p:txBody>
          <a:bodyPr/>
          <a:lstStyle/>
          <a:p>
            <a:r>
              <a:rPr lang="en-US"/>
              <a:t>Where do we go from here?</a:t>
            </a:r>
          </a:p>
        </p:txBody>
      </p:sp>
      <p:sp>
        <p:nvSpPr>
          <p:cNvPr id="4" name="Content Placeholder 3">
            <a:extLst>
              <a:ext uri="{FF2B5EF4-FFF2-40B4-BE49-F238E27FC236}">
                <a16:creationId xmlns:a16="http://schemas.microsoft.com/office/drawing/2014/main" id="{E7866EC8-6545-C139-3993-A088C48B1E0D}"/>
              </a:ext>
            </a:extLst>
          </p:cNvPr>
          <p:cNvSpPr>
            <a:spLocks noGrp="1"/>
          </p:cNvSpPr>
          <p:nvPr>
            <p:ph sz="quarter" idx="11"/>
          </p:nvPr>
        </p:nvSpPr>
        <p:spPr/>
        <p:txBody>
          <a:bodyPr/>
          <a:lstStyle/>
          <a:p>
            <a:pPr marL="0" indent="0">
              <a:buNone/>
            </a:pPr>
            <a:endParaRPr lang="en-US"/>
          </a:p>
          <a:p>
            <a:pPr marL="0" indent="0">
              <a:buNone/>
            </a:pPr>
            <a:endParaRPr lang="en-US"/>
          </a:p>
          <a:p>
            <a:pPr marL="0" indent="0">
              <a:buNone/>
            </a:pPr>
            <a:r>
              <a:rPr lang="en-US" i="1"/>
              <a:t>“Before 2030, we will have machines proclaiming Descartes's dictum. And it won't seem like a programmed response. The machines will be earnest and convincing. Should we believe them when they claim to be conscious entities with their own volition?” </a:t>
            </a:r>
            <a:r>
              <a:rPr lang="en-US"/>
              <a:t>– Ray Kurzweil, 1999</a:t>
            </a:r>
          </a:p>
        </p:txBody>
      </p:sp>
    </p:spTree>
    <p:extLst>
      <p:ext uri="{BB962C8B-B14F-4D97-AF65-F5344CB8AC3E}">
        <p14:creationId xmlns:p14="http://schemas.microsoft.com/office/powerpoint/2010/main" val="89996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324F7-19E7-FABD-ABC2-98601569CCEB}"/>
              </a:ext>
            </a:extLst>
          </p:cNvPr>
          <p:cNvSpPr>
            <a:spLocks noGrp="1"/>
          </p:cNvSpPr>
          <p:nvPr>
            <p:ph type="title"/>
          </p:nvPr>
        </p:nvSpPr>
        <p:spPr/>
        <p:txBody>
          <a:bodyPr/>
          <a:lstStyle/>
          <a:p>
            <a:r>
              <a:rPr lang="en-US"/>
              <a:t>Learning Objectives Revisited</a:t>
            </a:r>
          </a:p>
        </p:txBody>
      </p:sp>
      <p:sp>
        <p:nvSpPr>
          <p:cNvPr id="3" name="Content Placeholder 2">
            <a:extLst>
              <a:ext uri="{FF2B5EF4-FFF2-40B4-BE49-F238E27FC236}">
                <a16:creationId xmlns:a16="http://schemas.microsoft.com/office/drawing/2014/main" id="{F02F8935-CAD3-D93C-25EC-1D6E194836E0}"/>
              </a:ext>
            </a:extLst>
          </p:cNvPr>
          <p:cNvSpPr>
            <a:spLocks noGrp="1"/>
          </p:cNvSpPr>
          <p:nvPr>
            <p:ph sz="quarter" idx="11"/>
          </p:nvPr>
        </p:nvSpPr>
        <p:spPr/>
        <p:txBody>
          <a:bodyPr/>
          <a:lstStyle/>
          <a:p>
            <a:r>
              <a:rPr lang="en-US" dirty="0"/>
              <a:t>Contrast what machine learning is and what it is not</a:t>
            </a:r>
          </a:p>
          <a:p>
            <a:r>
              <a:rPr lang="en-US" dirty="0"/>
              <a:t>Identify opportunities to use ML in training, simulation, and education</a:t>
            </a:r>
          </a:p>
          <a:p>
            <a:r>
              <a:rPr lang="en-US" dirty="0"/>
              <a:t>Compare the different types of functionality current machine learning algorithms can provide</a:t>
            </a:r>
          </a:p>
          <a:p>
            <a:r>
              <a:rPr lang="en-US" dirty="0"/>
              <a:t>Apply “the basic idea” of how machine learning works and what makes it challenging</a:t>
            </a:r>
          </a:p>
          <a:p>
            <a:r>
              <a:rPr lang="en-US" dirty="0"/>
              <a:t>Analyze the mechanics of how to make an algorithm learn effectively and where it might fail</a:t>
            </a:r>
          </a:p>
          <a:p>
            <a:r>
              <a:rPr lang="en-US" dirty="0"/>
              <a:t>Evaluate the types of human learning that are still a challenge for machines</a:t>
            </a:r>
          </a:p>
          <a:p>
            <a:endParaRPr lang="en-US" dirty="0"/>
          </a:p>
        </p:txBody>
      </p:sp>
      <p:sp>
        <p:nvSpPr>
          <p:cNvPr id="4" name="Slide Number Placeholder 3">
            <a:extLst>
              <a:ext uri="{FF2B5EF4-FFF2-40B4-BE49-F238E27FC236}">
                <a16:creationId xmlns:a16="http://schemas.microsoft.com/office/drawing/2014/main" id="{D24AC26D-9499-6095-65ED-044E04B8FFE2}"/>
              </a:ext>
            </a:extLst>
          </p:cNvPr>
          <p:cNvSpPr>
            <a:spLocks noGrp="1"/>
          </p:cNvSpPr>
          <p:nvPr>
            <p:ph type="sldNum" sz="quarter" idx="10"/>
          </p:nvPr>
        </p:nvSpPr>
        <p:spPr/>
        <p:txBody>
          <a:bodyPr/>
          <a:lstStyle/>
          <a:p>
            <a:pPr>
              <a:defRPr/>
            </a:pPr>
            <a:fld id="{D68E8870-17DE-45C4-A8DD-7644B2422933}" type="slidenum">
              <a:rPr lang="en-US" smtClean="0"/>
              <a:pPr>
                <a:defRPr/>
              </a:pPr>
              <a:t>71</a:t>
            </a:fld>
            <a:endParaRPr lang="en-US"/>
          </a:p>
        </p:txBody>
      </p:sp>
    </p:spTree>
    <p:extLst>
      <p:ext uri="{BB962C8B-B14F-4D97-AF65-F5344CB8AC3E}">
        <p14:creationId xmlns:p14="http://schemas.microsoft.com/office/powerpoint/2010/main" val="1492886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CE28CB-15F0-818B-BD4E-CD7C0A5F7839}"/>
              </a:ext>
            </a:extLst>
          </p:cNvPr>
          <p:cNvSpPr>
            <a:spLocks noGrp="1"/>
          </p:cNvSpPr>
          <p:nvPr>
            <p:ph type="body" sz="quarter" idx="10"/>
          </p:nvPr>
        </p:nvSpPr>
        <p:spPr/>
        <p:txBody>
          <a:bodyPr/>
          <a:lstStyle/>
          <a:p>
            <a:r>
              <a:rPr lang="en-US"/>
              <a:t>Questions?</a:t>
            </a:r>
          </a:p>
        </p:txBody>
      </p:sp>
      <p:sp>
        <p:nvSpPr>
          <p:cNvPr id="3" name="Text Placeholder 2">
            <a:extLst>
              <a:ext uri="{FF2B5EF4-FFF2-40B4-BE49-F238E27FC236}">
                <a16:creationId xmlns:a16="http://schemas.microsoft.com/office/drawing/2014/main" id="{D8D24B8C-85BE-0EC2-3164-0B2C6CB88C9D}"/>
              </a:ext>
            </a:extLst>
          </p:cNvPr>
          <p:cNvSpPr>
            <a:spLocks noGrp="1"/>
          </p:cNvSpPr>
          <p:nvPr>
            <p:ph type="body" sz="quarter" idx="11"/>
          </p:nvPr>
        </p:nvSpPr>
        <p:spPr>
          <a:xfrm>
            <a:off x="1856580" y="3572152"/>
            <a:ext cx="8478838" cy="1934127"/>
          </a:xfrm>
        </p:spPr>
        <p:txBody>
          <a:bodyPr/>
          <a:lstStyle/>
          <a:p>
            <a:r>
              <a:rPr lang="en-US"/>
              <a:t>Randolph M. Jones, PhD</a:t>
            </a:r>
          </a:p>
          <a:p>
            <a:r>
              <a:rPr lang="en-US"/>
              <a:t>rjones@soartech.com</a:t>
            </a:r>
          </a:p>
        </p:txBody>
      </p:sp>
      <p:sp>
        <p:nvSpPr>
          <p:cNvPr id="4" name="Slide Number Placeholder 3">
            <a:extLst>
              <a:ext uri="{FF2B5EF4-FFF2-40B4-BE49-F238E27FC236}">
                <a16:creationId xmlns:a16="http://schemas.microsoft.com/office/drawing/2014/main" id="{C6343B32-C35C-71FC-DCB7-0E6F12216F32}"/>
              </a:ext>
            </a:extLst>
          </p:cNvPr>
          <p:cNvSpPr>
            <a:spLocks noGrp="1"/>
          </p:cNvSpPr>
          <p:nvPr>
            <p:ph type="sldNum" sz="quarter" idx="4"/>
          </p:nvPr>
        </p:nvSpPr>
        <p:spPr/>
        <p:txBody>
          <a:bodyPr/>
          <a:lstStyle/>
          <a:p>
            <a:pPr>
              <a:defRPr/>
            </a:pPr>
            <a:fld id="{D68E8870-17DE-45C4-A8DD-7644B2422933}" type="slidenum">
              <a:rPr lang="en-US" smtClean="0"/>
              <a:pPr>
                <a:defRPr/>
              </a:pPr>
              <a:t>72</a:t>
            </a:fld>
            <a:endParaRPr lang="en-US"/>
          </a:p>
        </p:txBody>
      </p:sp>
    </p:spTree>
    <p:extLst>
      <p:ext uri="{BB962C8B-B14F-4D97-AF65-F5344CB8AC3E}">
        <p14:creationId xmlns:p14="http://schemas.microsoft.com/office/powerpoint/2010/main" val="718397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5B186E-B306-C8A1-F2D9-BF2C42E3233D}"/>
              </a:ext>
            </a:extLst>
          </p:cNvPr>
          <p:cNvSpPr/>
          <p:nvPr/>
        </p:nvSpPr>
        <p:spPr bwMode="auto">
          <a:xfrm>
            <a:off x="4194441" y="3834581"/>
            <a:ext cx="955696" cy="395256"/>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7" name="Rectangle 6">
            <a:extLst>
              <a:ext uri="{FF2B5EF4-FFF2-40B4-BE49-F238E27FC236}">
                <a16:creationId xmlns:a16="http://schemas.microsoft.com/office/drawing/2014/main" id="{E6D3AAAA-7C3B-EB01-9440-5E2138298D31}"/>
              </a:ext>
            </a:extLst>
          </p:cNvPr>
          <p:cNvSpPr/>
          <p:nvPr/>
        </p:nvSpPr>
        <p:spPr bwMode="auto">
          <a:xfrm>
            <a:off x="7006897" y="3834581"/>
            <a:ext cx="2732938" cy="395256"/>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 name="Rectangle 7">
            <a:extLst>
              <a:ext uri="{FF2B5EF4-FFF2-40B4-BE49-F238E27FC236}">
                <a16:creationId xmlns:a16="http://schemas.microsoft.com/office/drawing/2014/main" id="{7EEAD7AE-4FB9-D98D-D361-32346816DACF}"/>
              </a:ext>
            </a:extLst>
          </p:cNvPr>
          <p:cNvSpPr/>
          <p:nvPr/>
        </p:nvSpPr>
        <p:spPr bwMode="auto">
          <a:xfrm>
            <a:off x="10347463" y="3834581"/>
            <a:ext cx="1303757" cy="395256"/>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 name="Title 1">
            <a:extLst>
              <a:ext uri="{FF2B5EF4-FFF2-40B4-BE49-F238E27FC236}">
                <a16:creationId xmlns:a16="http://schemas.microsoft.com/office/drawing/2014/main" id="{3FF6C3B0-7406-8A67-6BF4-6A3A8C4356A8}"/>
              </a:ext>
            </a:extLst>
          </p:cNvPr>
          <p:cNvSpPr>
            <a:spLocks noGrp="1"/>
          </p:cNvSpPr>
          <p:nvPr>
            <p:ph type="title"/>
          </p:nvPr>
        </p:nvSpPr>
        <p:spPr/>
        <p:txBody>
          <a:bodyPr/>
          <a:lstStyle/>
          <a:p>
            <a:r>
              <a:rPr lang="en-US"/>
              <a:t>Different Types of Adaptivity</a:t>
            </a:r>
          </a:p>
        </p:txBody>
      </p:sp>
      <p:sp>
        <p:nvSpPr>
          <p:cNvPr id="4" name="Slide Number Placeholder 3">
            <a:extLst>
              <a:ext uri="{FF2B5EF4-FFF2-40B4-BE49-F238E27FC236}">
                <a16:creationId xmlns:a16="http://schemas.microsoft.com/office/drawing/2014/main" id="{E55EE9EE-15D6-8EE6-7C6D-C58ED9BF6A0D}"/>
              </a:ext>
            </a:extLst>
          </p:cNvPr>
          <p:cNvSpPr>
            <a:spLocks noGrp="1"/>
          </p:cNvSpPr>
          <p:nvPr>
            <p:ph type="sldNum" sz="quarter" idx="10"/>
          </p:nvPr>
        </p:nvSpPr>
        <p:spPr/>
        <p:txBody>
          <a:bodyPr/>
          <a:lstStyle/>
          <a:p>
            <a:pPr>
              <a:defRPr/>
            </a:pPr>
            <a:fld id="{D68E8870-17DE-45C4-A8DD-7644B2422933}" type="slidenum">
              <a:rPr lang="en-US" smtClean="0"/>
              <a:pPr>
                <a:defRPr/>
              </a:pPr>
              <a:t>8</a:t>
            </a:fld>
            <a:endParaRPr lang="en-US"/>
          </a:p>
        </p:txBody>
      </p:sp>
      <p:sp>
        <p:nvSpPr>
          <p:cNvPr id="5" name="Title 1">
            <a:extLst>
              <a:ext uri="{FF2B5EF4-FFF2-40B4-BE49-F238E27FC236}">
                <a16:creationId xmlns:a16="http://schemas.microsoft.com/office/drawing/2014/main" id="{F06CAC8A-B63C-19E7-07A2-4E048EB945C1}"/>
              </a:ext>
            </a:extLst>
          </p:cNvPr>
          <p:cNvSpPr txBox="1">
            <a:spLocks/>
          </p:cNvSpPr>
          <p:nvPr/>
        </p:nvSpPr>
        <p:spPr bwMode="auto">
          <a:xfrm>
            <a:off x="2573037" y="-927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a:t>A Definition for Machine Learning</a:t>
            </a:r>
          </a:p>
        </p:txBody>
      </p:sp>
      <p:sp>
        <p:nvSpPr>
          <p:cNvPr id="3" name="Content Placeholder 2">
            <a:extLst>
              <a:ext uri="{FF2B5EF4-FFF2-40B4-BE49-F238E27FC236}">
                <a16:creationId xmlns:a16="http://schemas.microsoft.com/office/drawing/2014/main" id="{17E45849-66D7-7883-5B72-9A2C57743E17}"/>
              </a:ext>
            </a:extLst>
          </p:cNvPr>
          <p:cNvSpPr>
            <a:spLocks noGrp="1"/>
          </p:cNvSpPr>
          <p:nvPr>
            <p:ph sz="quarter" idx="11"/>
          </p:nvPr>
        </p:nvSpPr>
        <p:spPr/>
        <p:txBody>
          <a:bodyPr/>
          <a:lstStyle/>
          <a:p>
            <a:pPr>
              <a:spcBef>
                <a:spcPts val="0"/>
              </a:spcBef>
            </a:pPr>
            <a:r>
              <a:rPr lang="en-US" dirty="0"/>
              <a:t>Reacting</a:t>
            </a:r>
          </a:p>
          <a:p>
            <a:pPr lvl="1">
              <a:spcBef>
                <a:spcPts val="0"/>
              </a:spcBef>
            </a:pPr>
            <a:r>
              <a:rPr lang="en-US" dirty="0"/>
              <a:t>A system that changes its behavior in response to environmental stimuli</a:t>
            </a:r>
          </a:p>
          <a:p>
            <a:pPr lvl="1">
              <a:spcBef>
                <a:spcPts val="0"/>
              </a:spcBef>
            </a:pPr>
            <a:r>
              <a:rPr lang="en-US" dirty="0"/>
              <a:t>Changes in </a:t>
            </a:r>
            <a:r>
              <a:rPr lang="en-US" b="1" i="1" dirty="0"/>
              <a:t>action</a:t>
            </a:r>
          </a:p>
          <a:p>
            <a:pPr>
              <a:spcBef>
                <a:spcPts val="0"/>
              </a:spcBef>
            </a:pPr>
            <a:r>
              <a:rPr lang="en-US" dirty="0"/>
              <a:t>Generalizing</a:t>
            </a:r>
          </a:p>
          <a:p>
            <a:pPr lvl="1">
              <a:spcBef>
                <a:spcPts val="0"/>
              </a:spcBef>
            </a:pPr>
            <a:r>
              <a:rPr lang="en-US" dirty="0"/>
              <a:t>A system that is able to generalize its behavior to a variety of situations and environments</a:t>
            </a:r>
          </a:p>
          <a:p>
            <a:pPr lvl="1">
              <a:spcBef>
                <a:spcPts val="0"/>
              </a:spcBef>
            </a:pPr>
            <a:r>
              <a:rPr lang="en-US" dirty="0"/>
              <a:t>Changes in </a:t>
            </a:r>
            <a:r>
              <a:rPr lang="en-US" b="1" i="1" dirty="0"/>
              <a:t>decision making</a:t>
            </a:r>
          </a:p>
          <a:p>
            <a:pPr>
              <a:spcBef>
                <a:spcPts val="0"/>
              </a:spcBef>
            </a:pPr>
            <a:r>
              <a:rPr lang="en-US" dirty="0"/>
              <a:t>Learning</a:t>
            </a:r>
          </a:p>
          <a:p>
            <a:pPr lvl="1">
              <a:spcBef>
                <a:spcPts val="0"/>
              </a:spcBef>
            </a:pPr>
            <a:r>
              <a:rPr lang="en-US" dirty="0"/>
              <a:t>A system that is able to improve its behaviors by encoding and integrating past experience</a:t>
            </a:r>
          </a:p>
          <a:p>
            <a:pPr lvl="1">
              <a:spcBef>
                <a:spcPts val="0"/>
              </a:spcBef>
            </a:pPr>
            <a:r>
              <a:rPr lang="en-US" dirty="0"/>
              <a:t>Changes in </a:t>
            </a:r>
            <a:r>
              <a:rPr lang="en-US" b="1" i="1" dirty="0"/>
              <a:t>knowledge</a:t>
            </a:r>
          </a:p>
          <a:p>
            <a:pPr>
              <a:spcBef>
                <a:spcPts val="0"/>
              </a:spcBef>
            </a:pPr>
            <a:r>
              <a:rPr lang="en-US" dirty="0"/>
              <a:t>Evolving</a:t>
            </a:r>
          </a:p>
          <a:p>
            <a:pPr lvl="1">
              <a:spcBef>
                <a:spcPts val="0"/>
              </a:spcBef>
            </a:pPr>
            <a:r>
              <a:rPr lang="en-US" dirty="0"/>
              <a:t>A system that undergoes long-term structural changes adapted to environmental feedback</a:t>
            </a:r>
          </a:p>
          <a:p>
            <a:pPr lvl="1">
              <a:spcBef>
                <a:spcPts val="0"/>
              </a:spcBef>
            </a:pPr>
            <a:r>
              <a:rPr lang="en-US" dirty="0"/>
              <a:t>Changes in </a:t>
            </a:r>
            <a:r>
              <a:rPr lang="en-US" b="1" i="1" dirty="0"/>
              <a:t>structure</a:t>
            </a:r>
          </a:p>
        </p:txBody>
      </p:sp>
      <p:sp>
        <p:nvSpPr>
          <p:cNvPr id="9" name="Star: 5 Points 8">
            <a:extLst>
              <a:ext uri="{FF2B5EF4-FFF2-40B4-BE49-F238E27FC236}">
                <a16:creationId xmlns:a16="http://schemas.microsoft.com/office/drawing/2014/main" id="{4E837EB1-7E3E-9A28-8C88-322812EC88D2}"/>
              </a:ext>
            </a:extLst>
          </p:cNvPr>
          <p:cNvSpPr/>
          <p:nvPr/>
        </p:nvSpPr>
        <p:spPr bwMode="auto">
          <a:xfrm>
            <a:off x="8671976" y="1605749"/>
            <a:ext cx="1675487" cy="1527650"/>
          </a:xfrm>
          <a:prstGeom prst="star5">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b"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a:ln>
                  <a:noFill/>
                </a:ln>
                <a:solidFill>
                  <a:schemeClr val="tx1"/>
                </a:solidFill>
                <a:effectLst/>
                <a:latin typeface="Tahoma" charset="0"/>
              </a:rPr>
              <a:t>!</a:t>
            </a:r>
          </a:p>
        </p:txBody>
      </p:sp>
    </p:spTree>
    <p:extLst>
      <p:ext uri="{BB962C8B-B14F-4D97-AF65-F5344CB8AC3E}">
        <p14:creationId xmlns:p14="http://schemas.microsoft.com/office/powerpoint/2010/main" val="296241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xit" presetSubtype="10" fill="hold" nodeType="withEffect">
                                  <p:stCondLst>
                                    <p:cond delay="0"/>
                                  </p:stCondLst>
                                  <p:childTnLst>
                                    <p:animEffect transition="out" filter="checkerboard(across)">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5" presetClass="exit" presetSubtype="10" fill="hold" nodeType="withEffect">
                                  <p:stCondLst>
                                    <p:cond delay="0"/>
                                  </p:stCondLst>
                                  <p:childTnLst>
                                    <p:animEffect transition="out" filter="checkerboard(across)">
                                      <p:cBhvr>
                                        <p:cTn id="9" dur="500"/>
                                        <p:tgtEl>
                                          <p:spTgt spid="3">
                                            <p:txEl>
                                              <p:pRg st="1" end="1"/>
                                            </p:txEl>
                                          </p:spTgt>
                                        </p:tgtEl>
                                      </p:cBhvr>
                                    </p:animEffect>
                                    <p:set>
                                      <p:cBhvr>
                                        <p:cTn id="10" dur="1" fill="hold">
                                          <p:stCondLst>
                                            <p:cond delay="499"/>
                                          </p:stCondLst>
                                        </p:cTn>
                                        <p:tgtEl>
                                          <p:spTgt spid="3">
                                            <p:txEl>
                                              <p:pRg st="1" end="1"/>
                                            </p:txEl>
                                          </p:spTgt>
                                        </p:tgtEl>
                                        <p:attrNameLst>
                                          <p:attrName>style.visibility</p:attrName>
                                        </p:attrNameLst>
                                      </p:cBhvr>
                                      <p:to>
                                        <p:strVal val="hidden"/>
                                      </p:to>
                                    </p:set>
                                  </p:childTnLst>
                                </p:cTn>
                              </p:par>
                              <p:par>
                                <p:cTn id="11" presetID="5" presetClass="exit" presetSubtype="10" fill="hold" nodeType="withEffect">
                                  <p:stCondLst>
                                    <p:cond delay="0"/>
                                  </p:stCondLst>
                                  <p:childTnLst>
                                    <p:animEffect transition="out" filter="checkerboard(across)">
                                      <p:cBhvr>
                                        <p:cTn id="12" dur="500"/>
                                        <p:tgtEl>
                                          <p:spTgt spid="3">
                                            <p:txEl>
                                              <p:pRg st="2" end="2"/>
                                            </p:txEl>
                                          </p:spTgt>
                                        </p:tgtEl>
                                      </p:cBhvr>
                                    </p:animEffect>
                                    <p:set>
                                      <p:cBhvr>
                                        <p:cTn id="13" dur="1" fill="hold">
                                          <p:stCondLst>
                                            <p:cond delay="499"/>
                                          </p:stCondLst>
                                        </p:cTn>
                                        <p:tgtEl>
                                          <p:spTgt spid="3">
                                            <p:txEl>
                                              <p:pRg st="2" end="2"/>
                                            </p:txEl>
                                          </p:spTgt>
                                        </p:tgtEl>
                                        <p:attrNameLst>
                                          <p:attrName>style.visibility</p:attrName>
                                        </p:attrNameLst>
                                      </p:cBhvr>
                                      <p:to>
                                        <p:strVal val="hidden"/>
                                      </p:to>
                                    </p:set>
                                  </p:childTnLst>
                                </p:cTn>
                              </p:par>
                              <p:par>
                                <p:cTn id="14" presetID="5" presetClass="exit" presetSubtype="10" fill="hold" nodeType="withEffect">
                                  <p:stCondLst>
                                    <p:cond delay="0"/>
                                  </p:stCondLst>
                                  <p:childTnLst>
                                    <p:animEffect transition="out" filter="checkerboard(across)">
                                      <p:cBhvr>
                                        <p:cTn id="15" dur="500"/>
                                        <p:tgtEl>
                                          <p:spTgt spid="3">
                                            <p:txEl>
                                              <p:pRg st="3" end="3"/>
                                            </p:txEl>
                                          </p:spTgt>
                                        </p:tgtEl>
                                      </p:cBhvr>
                                    </p:animEffect>
                                    <p:set>
                                      <p:cBhvr>
                                        <p:cTn id="16" dur="1" fill="hold">
                                          <p:stCondLst>
                                            <p:cond delay="499"/>
                                          </p:stCondLst>
                                        </p:cTn>
                                        <p:tgtEl>
                                          <p:spTgt spid="3">
                                            <p:txEl>
                                              <p:pRg st="3" end="3"/>
                                            </p:txEl>
                                          </p:spTgt>
                                        </p:tgtEl>
                                        <p:attrNameLst>
                                          <p:attrName>style.visibility</p:attrName>
                                        </p:attrNameLst>
                                      </p:cBhvr>
                                      <p:to>
                                        <p:strVal val="hidden"/>
                                      </p:to>
                                    </p:set>
                                  </p:childTnLst>
                                </p:cTn>
                              </p:par>
                              <p:par>
                                <p:cTn id="17" presetID="5" presetClass="exit" presetSubtype="10" fill="hold" nodeType="withEffect">
                                  <p:stCondLst>
                                    <p:cond delay="0"/>
                                  </p:stCondLst>
                                  <p:childTnLst>
                                    <p:animEffect transition="out" filter="checkerboard(across)">
                                      <p:cBhvr>
                                        <p:cTn id="18" dur="500"/>
                                        <p:tgtEl>
                                          <p:spTgt spid="3">
                                            <p:txEl>
                                              <p:pRg st="4" end="4"/>
                                            </p:txEl>
                                          </p:spTgt>
                                        </p:tgtEl>
                                      </p:cBhvr>
                                    </p:animEffect>
                                    <p:set>
                                      <p:cBhvr>
                                        <p:cTn id="19" dur="1" fill="hold">
                                          <p:stCondLst>
                                            <p:cond delay="499"/>
                                          </p:stCondLst>
                                        </p:cTn>
                                        <p:tgtEl>
                                          <p:spTgt spid="3">
                                            <p:txEl>
                                              <p:pRg st="4" end="4"/>
                                            </p:txEl>
                                          </p:spTgt>
                                        </p:tgtEl>
                                        <p:attrNameLst>
                                          <p:attrName>style.visibility</p:attrName>
                                        </p:attrNameLst>
                                      </p:cBhvr>
                                      <p:to>
                                        <p:strVal val="hidden"/>
                                      </p:to>
                                    </p:set>
                                  </p:childTnLst>
                                </p:cTn>
                              </p:par>
                              <p:par>
                                <p:cTn id="20" presetID="5" presetClass="exit" presetSubtype="10" fill="hold" nodeType="withEffect">
                                  <p:stCondLst>
                                    <p:cond delay="0"/>
                                  </p:stCondLst>
                                  <p:childTnLst>
                                    <p:animEffect transition="out" filter="checkerboard(across)">
                                      <p:cBhvr>
                                        <p:cTn id="21" dur="500"/>
                                        <p:tgtEl>
                                          <p:spTgt spid="3">
                                            <p:txEl>
                                              <p:pRg st="5" end="5"/>
                                            </p:txEl>
                                          </p:spTgt>
                                        </p:tgtEl>
                                      </p:cBhvr>
                                    </p:animEffect>
                                    <p:set>
                                      <p:cBhvr>
                                        <p:cTn id="22" dur="1" fill="hold">
                                          <p:stCondLst>
                                            <p:cond delay="499"/>
                                          </p:stCondLst>
                                        </p:cTn>
                                        <p:tgtEl>
                                          <p:spTgt spid="3">
                                            <p:txEl>
                                              <p:pRg st="5" end="5"/>
                                            </p:txEl>
                                          </p:spTgt>
                                        </p:tgtEl>
                                        <p:attrNameLst>
                                          <p:attrName>style.visibility</p:attrName>
                                        </p:attrNameLst>
                                      </p:cBhvr>
                                      <p:to>
                                        <p:strVal val="hidden"/>
                                      </p:to>
                                    </p:set>
                                  </p:childTnLst>
                                </p:cTn>
                              </p:par>
                              <p:par>
                                <p:cTn id="23" presetID="5" presetClass="exit" presetSubtype="10" fill="hold" nodeType="withEffect">
                                  <p:stCondLst>
                                    <p:cond delay="0"/>
                                  </p:stCondLst>
                                  <p:childTnLst>
                                    <p:animEffect transition="out" filter="checkerboard(across)">
                                      <p:cBhvr>
                                        <p:cTn id="24" dur="500"/>
                                        <p:tgtEl>
                                          <p:spTgt spid="3">
                                            <p:txEl>
                                              <p:pRg st="9" end="9"/>
                                            </p:txEl>
                                          </p:spTgt>
                                        </p:tgtEl>
                                      </p:cBhvr>
                                    </p:animEffect>
                                    <p:set>
                                      <p:cBhvr>
                                        <p:cTn id="25" dur="1" fill="hold">
                                          <p:stCondLst>
                                            <p:cond delay="499"/>
                                          </p:stCondLst>
                                        </p:cTn>
                                        <p:tgtEl>
                                          <p:spTgt spid="3">
                                            <p:txEl>
                                              <p:pRg st="9" end="9"/>
                                            </p:txEl>
                                          </p:spTgt>
                                        </p:tgtEl>
                                        <p:attrNameLst>
                                          <p:attrName>style.visibility</p:attrName>
                                        </p:attrNameLst>
                                      </p:cBhvr>
                                      <p:to>
                                        <p:strVal val="hidden"/>
                                      </p:to>
                                    </p:set>
                                  </p:childTnLst>
                                </p:cTn>
                              </p:par>
                              <p:par>
                                <p:cTn id="26" presetID="5" presetClass="exit" presetSubtype="10" fill="hold" nodeType="withEffect">
                                  <p:stCondLst>
                                    <p:cond delay="0"/>
                                  </p:stCondLst>
                                  <p:childTnLst>
                                    <p:animEffect transition="out" filter="checkerboard(across)">
                                      <p:cBhvr>
                                        <p:cTn id="27" dur="500"/>
                                        <p:tgtEl>
                                          <p:spTgt spid="3">
                                            <p:txEl>
                                              <p:pRg st="10" end="10"/>
                                            </p:txEl>
                                          </p:spTgt>
                                        </p:tgtEl>
                                      </p:cBhvr>
                                    </p:animEffect>
                                    <p:set>
                                      <p:cBhvr>
                                        <p:cTn id="28" dur="1" fill="hold">
                                          <p:stCondLst>
                                            <p:cond delay="499"/>
                                          </p:stCondLst>
                                        </p:cTn>
                                        <p:tgtEl>
                                          <p:spTgt spid="3">
                                            <p:txEl>
                                              <p:pRg st="10" end="10"/>
                                            </p:txEl>
                                          </p:spTgt>
                                        </p:tgtEl>
                                        <p:attrNameLst>
                                          <p:attrName>style.visibility</p:attrName>
                                        </p:attrNameLst>
                                      </p:cBhvr>
                                      <p:to>
                                        <p:strVal val="hidden"/>
                                      </p:to>
                                    </p:set>
                                  </p:childTnLst>
                                </p:cTn>
                              </p:par>
                              <p:par>
                                <p:cTn id="29" presetID="5" presetClass="exit" presetSubtype="10" fill="hold" nodeType="withEffect">
                                  <p:stCondLst>
                                    <p:cond delay="0"/>
                                  </p:stCondLst>
                                  <p:childTnLst>
                                    <p:animEffect transition="out" filter="checkerboard(across)">
                                      <p:cBhvr>
                                        <p:cTn id="30" dur="500"/>
                                        <p:tgtEl>
                                          <p:spTgt spid="3">
                                            <p:txEl>
                                              <p:pRg st="11" end="11"/>
                                            </p:txEl>
                                          </p:spTgt>
                                        </p:tgtEl>
                                      </p:cBhvr>
                                    </p:animEffect>
                                    <p:set>
                                      <p:cBhvr>
                                        <p:cTn id="31" dur="1" fill="hold">
                                          <p:stCondLst>
                                            <p:cond delay="499"/>
                                          </p:stCondLst>
                                        </p:cTn>
                                        <p:tgtEl>
                                          <p:spTgt spid="3">
                                            <p:txEl>
                                              <p:pRg st="11" end="11"/>
                                            </p:txEl>
                                          </p:spTgt>
                                        </p:tgtEl>
                                        <p:attrNameLst>
                                          <p:attrName>style.visibility</p:attrName>
                                        </p:attrNameLst>
                                      </p:cBhvr>
                                      <p:to>
                                        <p:strVal val="hidden"/>
                                      </p:to>
                                    </p:set>
                                  </p:childTnLst>
                                </p:cTn>
                              </p:par>
                              <p:par>
                                <p:cTn id="32" presetID="5" presetClass="exit" presetSubtype="10" fill="hold" nodeType="withEffect">
                                  <p:stCondLst>
                                    <p:cond delay="0"/>
                                  </p:stCondLst>
                                  <p:childTnLst>
                                    <p:animEffect transition="out" filter="checkerboard(across)">
                                      <p:cBhvr>
                                        <p:cTn id="33" dur="500"/>
                                        <p:tgtEl>
                                          <p:spTgt spid="3">
                                            <p:txEl>
                                              <p:pRg st="8" end="8"/>
                                            </p:txEl>
                                          </p:spTgt>
                                        </p:tgtEl>
                                      </p:cBhvr>
                                    </p:animEffect>
                                    <p:set>
                                      <p:cBhvr>
                                        <p:cTn id="34" dur="1" fill="hold">
                                          <p:stCondLst>
                                            <p:cond delay="499"/>
                                          </p:stCondLst>
                                        </p:cTn>
                                        <p:tgtEl>
                                          <p:spTgt spid="3">
                                            <p:txEl>
                                              <p:pRg st="8" end="8"/>
                                            </p:txEl>
                                          </p:spTgt>
                                        </p:tgtEl>
                                        <p:attrNameLst>
                                          <p:attrName>style.visibility</p:attrName>
                                        </p:attrNameLst>
                                      </p:cBhvr>
                                      <p:to>
                                        <p:strVal val="hidden"/>
                                      </p:to>
                                    </p:set>
                                  </p:childTnLst>
                                </p:cTn>
                              </p:par>
                              <p:par>
                                <p:cTn id="35" presetID="2" presetClass="exit" presetSubtype="2" fill="hold" grpId="0" nodeType="withEffect">
                                  <p:stCondLst>
                                    <p:cond delay="0"/>
                                  </p:stCondLst>
                                  <p:childTnLst>
                                    <p:anim calcmode="lin" valueType="num">
                                      <p:cBhvr additive="base">
                                        <p:cTn id="36" dur="500"/>
                                        <p:tgtEl>
                                          <p:spTgt spid="2"/>
                                        </p:tgtEl>
                                        <p:attrNameLst>
                                          <p:attrName>ppt_x</p:attrName>
                                        </p:attrNameLst>
                                      </p:cBhvr>
                                      <p:tavLst>
                                        <p:tav tm="0">
                                          <p:val>
                                            <p:strVal val="ppt_x"/>
                                          </p:val>
                                        </p:tav>
                                        <p:tav tm="100000">
                                          <p:val>
                                            <p:strVal val="1+ppt_w/2"/>
                                          </p:val>
                                        </p:tav>
                                      </p:tavLst>
                                    </p:anim>
                                    <p:anim calcmode="lin" valueType="num">
                                      <p:cBhvr additive="base">
                                        <p:cTn id="37" dur="500"/>
                                        <p:tgtEl>
                                          <p:spTgt spid="2"/>
                                        </p:tgtEl>
                                        <p:attrNameLst>
                                          <p:attrName>ppt_y</p:attrName>
                                        </p:attrNameLst>
                                      </p:cBhvr>
                                      <p:tavLst>
                                        <p:tav tm="0">
                                          <p:val>
                                            <p:strVal val="ppt_y"/>
                                          </p:val>
                                        </p:tav>
                                        <p:tav tm="100000">
                                          <p:val>
                                            <p:strVal val="ppt_y"/>
                                          </p:val>
                                        </p:tav>
                                      </p:tavLst>
                                    </p:anim>
                                    <p:set>
                                      <p:cBhvr>
                                        <p:cTn id="38" dur="1" fill="hold">
                                          <p:stCondLst>
                                            <p:cond delay="499"/>
                                          </p:stCondLst>
                                        </p:cTn>
                                        <p:tgtEl>
                                          <p:spTgt spid="2"/>
                                        </p:tgtEl>
                                        <p:attrNameLst>
                                          <p:attrName>style.visibility</p:attrName>
                                        </p:attrNameLst>
                                      </p:cBhvr>
                                      <p:to>
                                        <p:strVal val="hidden"/>
                                      </p:to>
                                    </p:set>
                                  </p:childTnLst>
                                </p:cTn>
                              </p:par>
                            </p:childTnLst>
                          </p:cTn>
                        </p:par>
                        <p:par>
                          <p:cTn id="39" fill="hold">
                            <p:stCondLst>
                              <p:cond delay="500"/>
                            </p:stCondLst>
                            <p:childTnLst>
                              <p:par>
                                <p:cTn id="40" presetID="2" presetClass="entr" presetSubtype="8" fill="hold" grpId="0" nodeType="after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500" fill="hold"/>
                                        <p:tgtEl>
                                          <p:spTgt spid="5"/>
                                        </p:tgtEl>
                                        <p:attrNameLst>
                                          <p:attrName>ppt_x</p:attrName>
                                        </p:attrNameLst>
                                      </p:cBhvr>
                                      <p:tavLst>
                                        <p:tav tm="0">
                                          <p:val>
                                            <p:strVal val="0-#ppt_w/2"/>
                                          </p:val>
                                        </p:tav>
                                        <p:tav tm="100000">
                                          <p:val>
                                            <p:strVal val="#ppt_x"/>
                                          </p:val>
                                        </p:tav>
                                      </p:tavLst>
                                    </p:anim>
                                    <p:anim calcmode="lin" valueType="num">
                                      <p:cBhvr additive="base">
                                        <p:cTn id="43" dur="500" fill="hold"/>
                                        <p:tgtEl>
                                          <p:spTgt spid="5"/>
                                        </p:tgtEl>
                                        <p:attrNameLst>
                                          <p:attrName>ppt_y</p:attrName>
                                        </p:attrNameLst>
                                      </p:cBhvr>
                                      <p:tavLst>
                                        <p:tav tm="0">
                                          <p:val>
                                            <p:strVal val="#ppt_y"/>
                                          </p:val>
                                        </p:tav>
                                        <p:tav tm="100000">
                                          <p:val>
                                            <p:strVal val="#ppt_y"/>
                                          </p:val>
                                        </p:tav>
                                      </p:tavLst>
                                    </p:anim>
                                  </p:childTnLst>
                                </p:cTn>
                              </p:par>
                              <p:par>
                                <p:cTn id="44" presetID="15" presetClass="emph" presetSubtype="0" nodeType="withEffect">
                                  <p:stCondLst>
                                    <p:cond delay="0"/>
                                  </p:stCondLst>
                                  <p:iterate type="lt">
                                    <p:tmAbs val="25"/>
                                  </p:iterate>
                                  <p:childTnLst>
                                    <p:set>
                                      <p:cBhvr override="childStyle">
                                        <p:cTn id="45" dur="indefinite"/>
                                        <p:tgtEl>
                                          <p:spTgt spid="3">
                                            <p:txEl>
                                              <p:pRg st="6" end="6"/>
                                            </p:txEl>
                                          </p:spTgt>
                                        </p:tgtEl>
                                        <p:attrNameLst>
                                          <p:attrName>style.fontWeight</p:attrName>
                                        </p:attrNameLst>
                                      </p:cBhvr>
                                      <p:to>
                                        <p:strVal val="bold"/>
                                      </p:to>
                                    </p:se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left)">
                                      <p:cBhvr>
                                        <p:cTn id="49" dur="500"/>
                                        <p:tgtEl>
                                          <p:spTgt spid="6"/>
                                        </p:tgtEl>
                                      </p:cBhvr>
                                    </p:animEffect>
                                  </p:childTnLst>
                                </p:cTn>
                              </p:par>
                            </p:childTnLst>
                          </p:cTn>
                        </p:par>
                        <p:par>
                          <p:cTn id="50" fill="hold">
                            <p:stCondLst>
                              <p:cond delay="1500"/>
                            </p:stCondLst>
                            <p:childTnLst>
                              <p:par>
                                <p:cTn id="51" presetID="22" presetClass="entr" presetSubtype="8" fill="hold" grpId="0" nodeType="after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left)">
                                      <p:cBhvr>
                                        <p:cTn id="53" dur="500"/>
                                        <p:tgtEl>
                                          <p:spTgt spid="7"/>
                                        </p:tgtEl>
                                      </p:cBhvr>
                                    </p:animEffect>
                                  </p:childTnLst>
                                </p:cTn>
                              </p:par>
                            </p:childTnLst>
                          </p:cTn>
                        </p:par>
                        <p:par>
                          <p:cTn id="54" fill="hold">
                            <p:stCondLst>
                              <p:cond delay="2000"/>
                            </p:stCondLst>
                            <p:childTnLst>
                              <p:par>
                                <p:cTn id="55" presetID="22" presetClass="entr" presetSubtype="8" fill="hold" grpId="0" nodeType="after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left)">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p:cTn id="62" dur="1000" fill="hold"/>
                                        <p:tgtEl>
                                          <p:spTgt spid="9"/>
                                        </p:tgtEl>
                                        <p:attrNameLst>
                                          <p:attrName>ppt_w</p:attrName>
                                        </p:attrNameLst>
                                      </p:cBhvr>
                                      <p:tavLst>
                                        <p:tav tm="0">
                                          <p:val>
                                            <p:fltVal val="0"/>
                                          </p:val>
                                        </p:tav>
                                        <p:tav tm="100000">
                                          <p:val>
                                            <p:strVal val="#ppt_w"/>
                                          </p:val>
                                        </p:tav>
                                      </p:tavLst>
                                    </p:anim>
                                    <p:anim calcmode="lin" valueType="num">
                                      <p:cBhvr>
                                        <p:cTn id="63" dur="1000" fill="hold"/>
                                        <p:tgtEl>
                                          <p:spTgt spid="9"/>
                                        </p:tgtEl>
                                        <p:attrNameLst>
                                          <p:attrName>ppt_h</p:attrName>
                                        </p:attrNameLst>
                                      </p:cBhvr>
                                      <p:tavLst>
                                        <p:tav tm="0">
                                          <p:val>
                                            <p:fltVal val="0"/>
                                          </p:val>
                                        </p:tav>
                                        <p:tav tm="100000">
                                          <p:val>
                                            <p:strVal val="#ppt_h"/>
                                          </p:val>
                                        </p:tav>
                                      </p:tavLst>
                                    </p:anim>
                                    <p:anim calcmode="lin" valueType="num">
                                      <p:cBhvr>
                                        <p:cTn id="64" dur="1000" fill="hold"/>
                                        <p:tgtEl>
                                          <p:spTgt spid="9"/>
                                        </p:tgtEl>
                                        <p:attrNameLst>
                                          <p:attrName>style.rotation</p:attrName>
                                        </p:attrNameLst>
                                      </p:cBhvr>
                                      <p:tavLst>
                                        <p:tav tm="0">
                                          <p:val>
                                            <p:fltVal val="90"/>
                                          </p:val>
                                        </p:tav>
                                        <p:tav tm="100000">
                                          <p:val>
                                            <p:fltVal val="0"/>
                                          </p:val>
                                        </p:tav>
                                      </p:tavLst>
                                    </p:anim>
                                    <p:animEffect transition="in" filter="fade">
                                      <p:cBhvr>
                                        <p:cTn id="6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2" grpId="0"/>
      <p:bldP spid="5"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CA6A3-7388-BA0B-BE5F-6A1A2038988E}"/>
              </a:ext>
            </a:extLst>
          </p:cNvPr>
          <p:cNvSpPr>
            <a:spLocks noGrp="1"/>
          </p:cNvSpPr>
          <p:nvPr>
            <p:ph type="title"/>
          </p:nvPr>
        </p:nvSpPr>
        <p:spPr>
          <a:xfrm>
            <a:off x="480132" y="0"/>
            <a:ext cx="11250613" cy="795130"/>
          </a:xfrm>
        </p:spPr>
        <p:txBody>
          <a:bodyPr/>
          <a:lstStyle/>
          <a:p>
            <a:r>
              <a:rPr lang="en-US"/>
              <a:t>Learning in Training, Simulation, and Education</a:t>
            </a:r>
          </a:p>
        </p:txBody>
      </p:sp>
      <p:sp>
        <p:nvSpPr>
          <p:cNvPr id="3" name="Content Placeholder 2">
            <a:extLst>
              <a:ext uri="{FF2B5EF4-FFF2-40B4-BE49-F238E27FC236}">
                <a16:creationId xmlns:a16="http://schemas.microsoft.com/office/drawing/2014/main" id="{493B7ECC-DCFE-F5D6-88A7-F7569F069B86}"/>
              </a:ext>
            </a:extLst>
          </p:cNvPr>
          <p:cNvSpPr>
            <a:spLocks noGrp="1"/>
          </p:cNvSpPr>
          <p:nvPr>
            <p:ph sz="quarter" idx="11"/>
          </p:nvPr>
        </p:nvSpPr>
        <p:spPr>
          <a:xfrm>
            <a:off x="480132" y="1046715"/>
            <a:ext cx="5767285" cy="5075237"/>
          </a:xfrm>
        </p:spPr>
        <p:txBody>
          <a:bodyPr/>
          <a:lstStyle/>
          <a:p>
            <a:r>
              <a:rPr lang="en-US"/>
              <a:t>Now</a:t>
            </a:r>
          </a:p>
          <a:p>
            <a:pPr lvl="1"/>
            <a:r>
              <a:rPr lang="en-US"/>
              <a:t>Inferring student proficiency level and recommending new content</a:t>
            </a:r>
          </a:p>
          <a:p>
            <a:pPr lvl="1"/>
            <a:r>
              <a:rPr lang="en-US"/>
              <a:t>Learning to identify tactical and operational patterns from simulation data streams to use for trainee assessment</a:t>
            </a:r>
          </a:p>
          <a:p>
            <a:pPr lvl="1"/>
            <a:r>
              <a:rPr lang="en-US"/>
              <a:t>Learning to identify human performance states, such as workload, stress, fatigue, trust</a:t>
            </a:r>
          </a:p>
          <a:p>
            <a:pPr lvl="1"/>
            <a:r>
              <a:rPr lang="en-US"/>
              <a:t>Generative AI to create new “levels” in serious games for training</a:t>
            </a:r>
          </a:p>
          <a:p>
            <a:pPr lvl="1"/>
            <a:endParaRPr lang="en-US"/>
          </a:p>
        </p:txBody>
      </p:sp>
      <p:sp>
        <p:nvSpPr>
          <p:cNvPr id="4" name="Slide Number Placeholder 3">
            <a:extLst>
              <a:ext uri="{FF2B5EF4-FFF2-40B4-BE49-F238E27FC236}">
                <a16:creationId xmlns:a16="http://schemas.microsoft.com/office/drawing/2014/main" id="{2448B74A-9A77-A504-E0FE-D8BEA07A47CD}"/>
              </a:ext>
            </a:extLst>
          </p:cNvPr>
          <p:cNvSpPr>
            <a:spLocks noGrp="1"/>
          </p:cNvSpPr>
          <p:nvPr>
            <p:ph type="sldNum" sz="quarter" idx="10"/>
          </p:nvPr>
        </p:nvSpPr>
        <p:spPr/>
        <p:txBody>
          <a:bodyPr/>
          <a:lstStyle/>
          <a:p>
            <a:pPr>
              <a:defRPr/>
            </a:pPr>
            <a:fld id="{D68E8870-17DE-45C4-A8DD-7644B2422933}" type="slidenum">
              <a:rPr lang="en-US" smtClean="0"/>
              <a:pPr>
                <a:defRPr/>
              </a:pPr>
              <a:t>9</a:t>
            </a:fld>
            <a:endParaRPr lang="en-US"/>
          </a:p>
        </p:txBody>
      </p:sp>
      <p:pic>
        <p:nvPicPr>
          <p:cNvPr id="3074" name="Picture 2" descr="Free Simulation Cliparts, Download Free Simulation Cliparts png images, Free  ClipArts on Clipart Library">
            <a:extLst>
              <a:ext uri="{FF2B5EF4-FFF2-40B4-BE49-F238E27FC236}">
                <a16:creationId xmlns:a16="http://schemas.microsoft.com/office/drawing/2014/main" id="{412CBBD4-F85A-CCD4-E642-4E482337F0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017" y="2115504"/>
            <a:ext cx="4246665" cy="3506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42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down)">
                                      <p:cBhvr>
                                        <p:cTn id="21" dur="500"/>
                                        <p:tgtEl>
                                          <p:spTgt spid="3">
                                            <p:txEl>
                                              <p:pRg st="2" end="2"/>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down)">
                                      <p:cBhvr>
                                        <p:cTn id="24" dur="500"/>
                                        <p:tgtEl>
                                          <p:spTgt spid="3">
                                            <p:txEl>
                                              <p:pRg st="3" end="3"/>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8D894ED3D7C54D837C34DD7B7DD4AD" ma:contentTypeVersion="13" ma:contentTypeDescription="Create a new document." ma:contentTypeScope="" ma:versionID="0d4ceaba31b5ef40d37b62b9f25746a6">
  <xsd:schema xmlns:xsd="http://www.w3.org/2001/XMLSchema" xmlns:xs="http://www.w3.org/2001/XMLSchema" xmlns:p="http://schemas.microsoft.com/office/2006/metadata/properties" xmlns:ns2="8bf3dba6-5f6c-47cc-b5f1-1d94f982fcec" xmlns:ns3="4883f14b-3455-4988-aa63-972f07cb2cad" targetNamespace="http://schemas.microsoft.com/office/2006/metadata/properties" ma:root="true" ma:fieldsID="7c7da4c2bf34ebd86ac39d71e327d3e7" ns2:_="" ns3:_="">
    <xsd:import namespace="8bf3dba6-5f6c-47cc-b5f1-1d94f982fcec"/>
    <xsd:import namespace="4883f14b-3455-4988-aa63-972f07cb2ca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3dba6-5f6c-47cc-b5f1-1d94f982fc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267f3f87-a903-4c0c-a55c-8e5d00776bcc"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883f14b-3455-4988-aa63-972f07cb2ca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8fd27704-96a7-48d8-b19a-92a6ff10f3aa}" ma:internalName="TaxCatchAll" ma:showField="CatchAllData" ma:web="4883f14b-3455-4988-aa63-972f07cb2c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SharedWithUsers xmlns="4883f14b-3455-4988-aa63-972f07cb2cad">
      <UserInfo>
        <DisplayName>Blake Johnson</DisplayName>
        <AccountId>14</AccountId>
        <AccountType/>
      </UserInfo>
      <UserInfo>
        <DisplayName>Laura Hamel</DisplayName>
        <AccountId>21</AccountId>
        <AccountType/>
      </UserInfo>
      <UserInfo>
        <DisplayName>Ryan Cohn</DisplayName>
        <AccountId>41</AccountId>
        <AccountType/>
      </UserInfo>
    </SharedWithUsers>
    <TaxCatchAll xmlns="4883f14b-3455-4988-aa63-972f07cb2cad" xsi:nil="true"/>
    <lcf76f155ced4ddcb4097134ff3c332f xmlns="8bf3dba6-5f6c-47cc-b5f1-1d94f982fcec">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1F8FCA-78CB-49F8-8291-B3F0A10E3B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f3dba6-5f6c-47cc-b5f1-1d94f982fcec"/>
    <ds:schemaRef ds:uri="4883f14b-3455-4988-aa63-972f07cb2c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709B06-5FA7-40B8-A752-7128AA94FE0C}">
  <ds:schemaRefs>
    <ds:schemaRef ds:uri="4883f14b-3455-4988-aa63-972f07cb2cad"/>
    <ds:schemaRef ds:uri="http://schemas.microsoft.com/office/2006/metadata/properties"/>
    <ds:schemaRef ds:uri="http://www.w3.org/2000/xmlns/"/>
    <ds:schemaRef ds:uri="8bf3dba6-5f6c-47cc-b5f1-1d94f982fcec"/>
    <ds:schemaRef ds:uri="http://schemas.microsoft.com/office/infopath/2007/PartnerControls"/>
  </ds:schemaRefs>
</ds:datastoreItem>
</file>

<file path=customXml/itemProps3.xml><?xml version="1.0" encoding="utf-8"?>
<ds:datastoreItem xmlns:ds="http://schemas.openxmlformats.org/officeDocument/2006/customXml" ds:itemID="{2F04B76F-4E2B-4E86-86C5-9CCB38AF7D96}">
  <ds:schemaRefs>
    <ds:schemaRef ds:uri="http://schemas.microsoft.com/sharepoint/v3/contenttype/forms"/>
  </ds:schemaRefs>
</ds:datastoreItem>
</file>

<file path=docMetadata/LabelInfo.xml><?xml version="1.0" encoding="utf-8"?>
<clbl:labelList xmlns:clbl="http://schemas.microsoft.com/office/2020/mipLabelMetadata">
  <clbl:label id="{3f0ebe55-f3ec-4242-809c-f668fcb02eee}" enabled="1" method="Privileged" siteId="{e8520b93-4e79-4c54-9a70-feb96b1116e8}" removed="0"/>
</clbl:labelList>
</file>

<file path=docProps/app.xml><?xml version="1.0" encoding="utf-8"?>
<Properties xmlns="http://schemas.openxmlformats.org/officeDocument/2006/extended-properties" xmlns:vt="http://schemas.openxmlformats.org/officeDocument/2006/docPropsVTypes">
  <Template/>
  <TotalTime>10904</TotalTime>
  <Words>7316</Words>
  <Application>Microsoft Office PowerPoint</Application>
  <PresentationFormat>Widescreen</PresentationFormat>
  <Paragraphs>1143</Paragraphs>
  <Slides>72</Slides>
  <Notes>57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72</vt:i4>
      </vt:variant>
    </vt:vector>
  </HeadingPairs>
  <TitlesOfParts>
    <vt:vector size="80" baseType="lpstr">
      <vt:lpstr>Arial</vt:lpstr>
      <vt:lpstr>Arial Narrow</vt:lpstr>
      <vt:lpstr>Calibri</vt:lpstr>
      <vt:lpstr>Snap ITC</vt:lpstr>
      <vt:lpstr>Symbol</vt:lpstr>
      <vt:lpstr>Tahoma</vt:lpstr>
      <vt:lpstr>Wingdings</vt:lpstr>
      <vt:lpstr>Blends</vt:lpstr>
      <vt:lpstr>PowerPoint Presentation</vt:lpstr>
      <vt:lpstr>Learning Objectives</vt:lpstr>
      <vt:lpstr>Caveat</vt:lpstr>
      <vt:lpstr>Animal vs. Human vs. Machine Learning</vt:lpstr>
      <vt:lpstr>Animal vs. Human vs. Machine Learning</vt:lpstr>
      <vt:lpstr>Animal vs. Human vs. Machine Learning</vt:lpstr>
      <vt:lpstr>Different Types of Adaptivity</vt:lpstr>
      <vt:lpstr>Different Types of Adaptivity</vt:lpstr>
      <vt:lpstr>Learning in Training, Simulation, and Education</vt:lpstr>
      <vt:lpstr>Learning in Training, Simulation, and Education</vt:lpstr>
      <vt:lpstr>Learning in Training, Simulation, and Education</vt:lpstr>
      <vt:lpstr>Approaches to Machine Learning</vt:lpstr>
      <vt:lpstr>Approaches to Machine Learning</vt:lpstr>
      <vt:lpstr>Approaches to Machine Learning</vt:lpstr>
      <vt:lpstr>Types of Empirical Learning</vt:lpstr>
      <vt:lpstr>Types of Empirical Learning</vt:lpstr>
      <vt:lpstr>Types of Empirical Learning</vt:lpstr>
      <vt:lpstr>A Generalized Framework For Machine Learning</vt:lpstr>
      <vt:lpstr>A Generalized Framework For Machine Learning</vt:lpstr>
      <vt:lpstr>A Generalized Framework For Machine Learning</vt:lpstr>
      <vt:lpstr>A Generalized Framework For Machine Learning</vt:lpstr>
      <vt:lpstr>Understanding Learning as a Form of Search</vt:lpstr>
      <vt:lpstr>Supervised Concept Learning: A Simple 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Complications: The Problem of Noise</vt:lpstr>
      <vt:lpstr>How Do We Deal With Noise?</vt:lpstr>
      <vt:lpstr>Beyond Rote Memorization: Learning Bias</vt:lpstr>
      <vt:lpstr>Bias is a Doubled-Edged-Sword</vt:lpstr>
      <vt:lpstr>Complications: The Importance of Context</vt:lpstr>
      <vt:lpstr>Context in Large Language Models</vt:lpstr>
      <vt:lpstr>Complications: Scaling Up in Complexity</vt:lpstr>
      <vt:lpstr>Scaling Up in Complexity</vt:lpstr>
      <vt:lpstr>Scaling Up in Complexity</vt:lpstr>
      <vt:lpstr>Scaling Up in Complexity</vt:lpstr>
      <vt:lpstr>Scaling Up in Complexity</vt:lpstr>
      <vt:lpstr>Scaling Up in Complexity</vt:lpstr>
      <vt:lpstr>Scaling up in Complexity</vt:lpstr>
      <vt:lpstr>Beyond Supervised Classification</vt:lpstr>
      <vt:lpstr>Unsupervised Learning</vt:lpstr>
      <vt:lpstr>Unsupervised Learning</vt:lpstr>
      <vt:lpstr>Unsupervised Learning</vt:lpstr>
      <vt:lpstr>Unsupervised Learning</vt:lpstr>
      <vt:lpstr>Unsupervised Learning</vt:lpstr>
      <vt:lpstr>Which Brings Us To “Deep” Learning</vt:lpstr>
      <vt:lpstr>Deep Learning</vt:lpstr>
      <vt:lpstr>How Do These Circles and Arrows Benefit Us?</vt:lpstr>
      <vt:lpstr>Contrived Example</vt:lpstr>
      <vt:lpstr>Reinforcement Learning</vt:lpstr>
      <vt:lpstr>Reinforcement Learning</vt:lpstr>
      <vt:lpstr>Does This All Sound Familiar?</vt:lpstr>
      <vt:lpstr>Deep Reinforcement Learning</vt:lpstr>
      <vt:lpstr>Generative Learning</vt:lpstr>
      <vt:lpstr>Data Engineering: Making Machine Learning Work in Practice</vt:lpstr>
      <vt:lpstr>State of the Art Assessment</vt:lpstr>
      <vt:lpstr>State of the Art Assessment</vt:lpstr>
      <vt:lpstr>Learning in Training, Simulation, and Education</vt:lpstr>
      <vt:lpstr>Learning in Training, Simulation, and Education</vt:lpstr>
      <vt:lpstr>Learning in Training, Simulation, and Education</vt:lpstr>
      <vt:lpstr>What is Still Difficult?</vt:lpstr>
      <vt:lpstr>Tradeoffs of ML vs. Non-Learning AI</vt:lpstr>
      <vt:lpstr>Summary and Lessons Learned</vt:lpstr>
      <vt:lpstr>Where do we go from here?</vt:lpstr>
      <vt:lpstr>Where do we go from here?</vt:lpstr>
      <vt:lpstr>Learning Objectives Revisited</vt:lpstr>
      <vt:lpstr>PowerPoint Presentation</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Randy Jones</cp:lastModifiedBy>
  <cp:revision>3</cp:revision>
  <cp:lastPrinted>1601-01-01T00:00:00Z</cp:lastPrinted>
  <dcterms:created xsi:type="dcterms:W3CDTF">2016-03-29T15:29:36Z</dcterms:created>
  <dcterms:modified xsi:type="dcterms:W3CDTF">2023-11-15T14:25:40Z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0x0101001A8D894ED3D7C54D837C34DD7B7DD4AD</vt:lpwstr>
  </property>
  <property fmtid="{D5CDD505-2E9C-101B-9397-08002B2CF9AE}" pid="3" name="DocumentDescription">
    <vt:lpwstr>&lt;div class=ExternalClass9DF5FD6F97034AAA9FF0AABB8157F05A&gt; &lt;/div&gt;</vt:lpwstr>
  </property>
  <property fmtid="{D5CDD505-2E9C-101B-9397-08002B2CF9AE}" pid="4" name="MediaServiceImageTags">
    <vt:lpwstr/>
  </property>
</Properties>
</file>