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56"/>
  </p:notesMasterIdLst>
  <p:handoutMasterIdLst>
    <p:handoutMasterId r:id="rId57"/>
  </p:handoutMasterIdLst>
  <p:sldIdLst>
    <p:sldId id="289" r:id="rId5"/>
    <p:sldId id="405" r:id="rId6"/>
    <p:sldId id="392" r:id="rId7"/>
    <p:sldId id="419" r:id="rId8"/>
    <p:sldId id="406" r:id="rId9"/>
    <p:sldId id="420" r:id="rId10"/>
    <p:sldId id="430" r:id="rId11"/>
    <p:sldId id="362" r:id="rId12"/>
    <p:sldId id="364" r:id="rId13"/>
    <p:sldId id="365" r:id="rId14"/>
    <p:sldId id="367" r:id="rId15"/>
    <p:sldId id="400" r:id="rId16"/>
    <p:sldId id="371" r:id="rId17"/>
    <p:sldId id="373" r:id="rId18"/>
    <p:sldId id="374" r:id="rId19"/>
    <p:sldId id="572" r:id="rId20"/>
    <p:sldId id="376" r:id="rId21"/>
    <p:sldId id="377" r:id="rId22"/>
    <p:sldId id="378" r:id="rId23"/>
    <p:sldId id="379" r:id="rId24"/>
    <p:sldId id="380" r:id="rId25"/>
    <p:sldId id="381" r:id="rId26"/>
    <p:sldId id="421" r:id="rId27"/>
    <p:sldId id="422" r:id="rId28"/>
    <p:sldId id="423" r:id="rId29"/>
    <p:sldId id="424" r:id="rId30"/>
    <p:sldId id="412" r:id="rId31"/>
    <p:sldId id="1009" r:id="rId32"/>
    <p:sldId id="323" r:id="rId33"/>
    <p:sldId id="1010" r:id="rId34"/>
    <p:sldId id="277" r:id="rId35"/>
    <p:sldId id="351" r:id="rId36"/>
    <p:sldId id="358" r:id="rId37"/>
    <p:sldId id="1012" r:id="rId38"/>
    <p:sldId id="417" r:id="rId39"/>
    <p:sldId id="429" r:id="rId40"/>
    <p:sldId id="1011" r:id="rId41"/>
    <p:sldId id="350" r:id="rId42"/>
    <p:sldId id="415" r:id="rId43"/>
    <p:sldId id="426" r:id="rId44"/>
    <p:sldId id="425" r:id="rId45"/>
    <p:sldId id="427" r:id="rId46"/>
    <p:sldId id="428" r:id="rId47"/>
    <p:sldId id="396" r:id="rId48"/>
    <p:sldId id="547" r:id="rId49"/>
    <p:sldId id="414" r:id="rId50"/>
    <p:sldId id="545" r:id="rId51"/>
    <p:sldId id="544" r:id="rId52"/>
    <p:sldId id="344" r:id="rId53"/>
    <p:sldId id="431" r:id="rId54"/>
    <p:sldId id="348" r:id="rId55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34" autoAdjust="0"/>
  </p:normalViewPr>
  <p:slideViewPr>
    <p:cSldViewPr snapToGrid="0">
      <p:cViewPr varScale="1">
        <p:scale>
          <a:sx n="119" d="100"/>
          <a:sy n="119" d="100"/>
        </p:scale>
        <p:origin x="232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/>
      <dgm:t>
        <a:bodyPr/>
        <a:lstStyle/>
        <a:p>
          <a:r>
            <a:rPr lang="en-US" b="0"/>
            <a:t>OMT Editor</a:t>
          </a:r>
          <a:endParaRPr lang="aa-ET" b="0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/>
      <dgm:t>
        <a:bodyPr/>
        <a:lstStyle/>
        <a:p>
          <a:endParaRPr lang="en-GB"/>
        </a:p>
      </dgm:t>
    </dgm:pt>
    <dgm:pt modelId="{018A321F-45F2-3D41-B5B8-ECA17FE8A17E}">
      <dgm:prSet/>
      <dgm:spPr/>
      <dgm:t>
        <a:bodyPr/>
        <a:lstStyle/>
        <a:p>
          <a:r>
            <a:rPr lang="en-US" b="0" dirty="0"/>
            <a:t>Code</a:t>
          </a:r>
          <a:r>
            <a:rPr lang="en-US" b="1" dirty="0"/>
            <a:t> </a:t>
          </a:r>
          <a:r>
            <a:rPr lang="en-US" b="0" dirty="0"/>
            <a:t>Generator</a:t>
          </a:r>
          <a:endParaRPr lang="aa-ET" b="0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/>
      <dgm:t>
        <a:bodyPr/>
        <a:lstStyle/>
        <a:p>
          <a:endParaRPr lang="en-GB"/>
        </a:p>
      </dgm:t>
    </dgm:pt>
    <dgm:pt modelId="{0D1DA4B7-E573-EB43-B7D2-0291A0AA8FEA}">
      <dgm:prSet/>
      <dgm:spPr/>
      <dgm:t>
        <a:bodyPr/>
        <a:lstStyle/>
        <a:p>
          <a:r>
            <a:rPr lang="en-US" b="0" dirty="0"/>
            <a:t>RTI</a:t>
          </a:r>
          <a:endParaRPr lang="aa-ET" b="0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/>
      <dgm:t>
        <a:bodyPr/>
        <a:lstStyle/>
        <a:p>
          <a:endParaRPr lang="en-GB"/>
        </a:p>
      </dgm:t>
    </dgm:pt>
    <dgm:pt modelId="{A22A9F4D-5A12-4147-85EB-5A1B95FD0ACA}">
      <dgm:prSet/>
      <dgm:spPr/>
      <dgm:t>
        <a:bodyPr/>
        <a:lstStyle/>
        <a:p>
          <a:r>
            <a:rPr lang="en-US" b="0" dirty="0"/>
            <a:t>Data</a:t>
          </a:r>
          <a:r>
            <a:rPr lang="en-US" b="1" dirty="0"/>
            <a:t> </a:t>
          </a:r>
          <a:r>
            <a:rPr lang="en-US" b="0" dirty="0"/>
            <a:t>Logger</a:t>
          </a:r>
          <a:endParaRPr lang="aa-ET" b="0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/>
      <dgm:t>
        <a:bodyPr/>
        <a:lstStyle/>
        <a:p>
          <a:endParaRPr lang="en-GB"/>
        </a:p>
      </dgm:t>
    </dgm:pt>
    <dgm:pt modelId="{9D89E4CE-FA2D-864B-9222-614C31A41AEC}">
      <dgm:prSet/>
      <dgm:spPr/>
      <dgm:t>
        <a:bodyPr/>
        <a:lstStyle/>
        <a:p>
          <a:r>
            <a:rPr lang="en-US" b="0" dirty="0"/>
            <a:t>2D</a:t>
          </a:r>
          <a:r>
            <a:rPr lang="en-US" b="1" dirty="0"/>
            <a:t>/</a:t>
          </a:r>
          <a:r>
            <a:rPr lang="en-US" b="0" dirty="0"/>
            <a:t>3D</a:t>
          </a:r>
          <a:br>
            <a:rPr lang="en-US" b="1" dirty="0"/>
          </a:br>
          <a:r>
            <a:rPr lang="en-US" b="0" dirty="0"/>
            <a:t>Visualizer</a:t>
          </a:r>
          <a:endParaRPr lang="aa-ET" b="0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OMT Editor</a:t>
          </a:r>
          <a:endParaRPr lang="aa-ET" sz="2200" b="0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Code</a:t>
          </a:r>
          <a:r>
            <a:rPr lang="en-US" sz="2200" b="1" kern="1200" dirty="0"/>
            <a:t> </a:t>
          </a:r>
          <a:r>
            <a:rPr lang="en-US" sz="2200" b="0" kern="1200" dirty="0"/>
            <a:t>Generator</a:t>
          </a:r>
          <a:endParaRPr lang="aa-ET" sz="2200" b="0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RTI</a:t>
          </a:r>
          <a:endParaRPr lang="aa-ET" sz="2200" b="0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Data</a:t>
          </a:r>
          <a:r>
            <a:rPr lang="en-US" sz="2200" b="1" kern="1200" dirty="0"/>
            <a:t> </a:t>
          </a:r>
          <a:r>
            <a:rPr lang="en-US" sz="2200" b="0" kern="1200" dirty="0"/>
            <a:t>Logger</a:t>
          </a:r>
          <a:endParaRPr lang="aa-ET" sz="2200" b="0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2D</a:t>
          </a:r>
          <a:r>
            <a:rPr lang="en-US" sz="2200" b="1" kern="1200" dirty="0"/>
            <a:t>/</a:t>
          </a:r>
          <a:r>
            <a:rPr lang="en-US" sz="2200" b="0" kern="1200" dirty="0"/>
            <a:t>3D</a:t>
          </a:r>
          <a:br>
            <a:rPr lang="en-US" sz="2200" b="1" kern="1200" dirty="0"/>
          </a:br>
          <a:r>
            <a:rPr lang="en-US" sz="2200" b="0" kern="1200" dirty="0"/>
            <a:t>Visualizer</a:t>
          </a:r>
          <a:endParaRPr lang="aa-ET" sz="2200" b="0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19</a:t>
            </a:fld>
            <a:endParaRPr lang="en-US" sz="1200" b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20</a:t>
            </a:fld>
            <a:endParaRPr lang="en-US" sz="1200" b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21</a:t>
            </a:fld>
            <a:endParaRPr lang="en-US" sz="1200" b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22</a:t>
            </a:fld>
            <a:endParaRPr lang="en-US" sz="1200" b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36096-9197-49D5-B7DC-BE2966E30C94}" type="slidenum">
              <a:rPr lang="en-US" smtClean="0">
                <a:latin typeface="Arial" charset="0"/>
              </a:rPr>
              <a:pPr/>
              <a:t>27</a:t>
            </a:fld>
            <a:endParaRPr lang="en-US" dirty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45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1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4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6E327-EED1-5846-B163-FF902D377AA4}" type="slidenum">
              <a:rPr lang="en-US" sz="1200" b="0"/>
              <a:pPr eaLnBrk="1" hangingPunct="1"/>
              <a:t>46</a:t>
            </a:fld>
            <a:endParaRPr 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77863"/>
            <a:ext cx="6015038" cy="33845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88990"/>
            <a:ext cx="4572000" cy="4062341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70000"/>
              </a:spcBef>
            </a:pPr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3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4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BF9FC-E542-4D49-AAB2-10C63A8C952F}" type="slidenum">
              <a:rPr lang="en-US" smtClean="0">
                <a:latin typeface="Arial" charset="0"/>
              </a:rPr>
              <a:pPr/>
              <a:t>5</a:t>
            </a:fld>
            <a:endParaRPr lang="en-US" dirty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434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51</a:t>
            </a:fld>
            <a:endParaRPr lang="en-U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8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3E33F-BCBA-F04E-9121-6C23D677DDA3}" type="slidenum">
              <a:rPr lang="en-US" sz="1200" b="0"/>
              <a:pPr eaLnBrk="1" hangingPunct="1"/>
              <a:t>11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9983F8-69C9-EC4A-A6C3-7FA0F26508CD}" type="slidenum">
              <a:rPr lang="en-US" sz="1200" b="0"/>
              <a:pPr eaLnBrk="1" hangingPunct="1"/>
              <a:t>15</a:t>
            </a:fld>
            <a:endParaRPr lang="en-US" sz="1200" b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1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06C7764D-1328-46F3-AAF1-F884099BF39C}" type="slidenum">
              <a:rPr lang="en-US" sz="1200" b="0"/>
              <a:pPr eaLnBrk="1" hangingPunct="1"/>
              <a:t>16</a:t>
            </a:fld>
            <a:endParaRPr lang="en-US" sz="1200" b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934970" y="1"/>
            <a:ext cx="3011931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99023"/>
            <a:ext cx="3010323" cy="4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3010323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684213"/>
            <a:ext cx="6016625" cy="3384550"/>
          </a:xfrm>
          <a:ln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24646" y="4295566"/>
            <a:ext cx="5094393" cy="4076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9" tIns="50773" rIns="96789" bIns="50773"/>
          <a:lstStyle/>
          <a:p>
            <a:pPr eaLnBrk="1" hangingPunct="1">
              <a:lnSpc>
                <a:spcPct val="87000"/>
              </a:lnSpc>
              <a:spcBef>
                <a:spcPct val="0"/>
              </a:spcBef>
            </a:pPr>
            <a:endParaRPr lang="en-US" b="1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17</a:t>
            </a:fld>
            <a:endParaRPr lang="en-US" sz="1200" b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737A6-A570-B44D-92F0-65CC6F521F90}"/>
              </a:ext>
            </a:extLst>
          </p:cNvPr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16AD2-E57A-B14E-ADAA-F16BA06B885F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34" name="Picture 33" descr="twitterlogosmall.png">
              <a:extLst>
                <a:ext uri="{FF2B5EF4-FFF2-40B4-BE49-F238E27FC236}">
                  <a16:creationId xmlns:a16="http://schemas.microsoft.com/office/drawing/2014/main" id="{BDB14EFC-8C95-9141-B3ED-34B55D72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C877C5-1BDE-5344-849A-E5BD6741593A}"/>
              </a:ext>
            </a:extLst>
          </p:cNvPr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36" name="Picture 35" descr="YouTube_icon_block.png">
              <a:extLst>
                <a:ext uri="{FF2B5EF4-FFF2-40B4-BE49-F238E27FC236}">
                  <a16:creationId xmlns:a16="http://schemas.microsoft.com/office/drawing/2014/main" id="{2A985BDB-23FD-4F4B-B4BF-0725DBC0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BE9467-F49C-9B4B-88FB-49600595798F}"/>
                </a:ext>
              </a:extLst>
            </p:cNvPr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40" name="Picture 39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C694560A-E90F-EB4C-B307-A8F9258EAC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81" y="6376417"/>
            <a:ext cx="457199" cy="4571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1B3715-D850-535E-2449-4C7AC23C562F}"/>
              </a:ext>
            </a:extLst>
          </p:cNvPr>
          <p:cNvCxnSpPr/>
          <p:nvPr userDrawn="1"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73D368-7EB9-6C03-2171-F16776A4FC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12192000" cy="13573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19DF9-DD8E-49EE-5620-0404C439B6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B53A-4D97-45ED-C891-B321C01B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6C84C-1DAE-7DC2-6132-678FACF2D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B0DD-0DD9-CA51-D024-DB1A9C3F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38CA3-56F6-0B1C-4DAA-68C4D0E15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0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2ADC177-D81B-CF04-B4B6-82A7D5C0AC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79C5DB2-39C2-C861-3CBB-DFF6C354A3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C7F04A-A5D6-36E9-D447-088C63FA1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657F42-73A3-FA4B-94B8-26FE6A3908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AC3B2E-0260-759D-FF30-D92793DA30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156B-F91A-1D80-EBCB-1F263E0BAD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97600" y="1219200"/>
            <a:ext cx="528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4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18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1219200"/>
            <a:ext cx="528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4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18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2FB9253-1DB3-383C-7899-2D332EF089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AD0A-977B-C096-F1BD-E2B7D1FC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23C57-5DED-FEF7-8443-72A2B93711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58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062" y="1219200"/>
            <a:ext cx="10928351" cy="4953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8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20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EBABC29-27C2-ABF3-4CD7-D288F3023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1277600" cy="980728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E291D1B-C0CF-3A4F-4BDF-3395E6FCF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DC69-F274-73D3-89B2-25E4CB9E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9AEF-DA9D-C20D-51F3-EEC89BE30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92F1-6864-01D8-3449-BFAD72CA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7D341-62D0-E6A2-30C4-702D91C94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A7F9-6A42-0EDB-C346-2313BFA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25834-BC76-7A46-F89C-EE91216A0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8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9075-82CE-41CC-0145-50A61DD8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994BC-4947-A113-081E-72CE3EBBC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73FE-7A6F-E549-1ED2-25C8D800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CD330-FC45-4F92-719D-A4E733319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091A-2C53-FBCF-C9EE-EA8E7752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7B832-A276-2C7B-0353-37B65D179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5049-4227-7D59-55A6-65B85E21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B61B7-5FB1-7867-D3DB-FC59F0CBA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E95571D8-4250-50D9-E8D3-A7197059D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US" kern="0"/>
              <a:t>Click to edit Master Title</a:t>
            </a:r>
            <a:endParaRPr lang="en-US" kern="0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2EE8629-6ADE-A402-3265-F446C2E8E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0511" b="500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pic>
        <p:nvPicPr>
          <p:cNvPr id="8" name="Picture 7" descr="A picture containing invertebrate, coelenterate, jellyfish, blue&#10;&#10;Description automatically generated">
            <a:extLst>
              <a:ext uri="{FF2B5EF4-FFF2-40B4-BE49-F238E27FC236}">
                <a16:creationId xmlns:a16="http://schemas.microsoft.com/office/drawing/2014/main" id="{31749A06-8BC7-FD28-48AA-F4AD59131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2754" b="39872"/>
          <a:stretch/>
        </p:blipFill>
        <p:spPr>
          <a:xfrm>
            <a:off x="0" y="0"/>
            <a:ext cx="1978893" cy="824983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10160"/>
            <a:ext cx="7416800" cy="7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1AE94-0996-6547-9563-C201210984DE}"/>
              </a:ext>
            </a:extLst>
          </p:cNvPr>
          <p:cNvSpPr/>
          <p:nvPr/>
        </p:nvSpPr>
        <p:spPr>
          <a:xfrm>
            <a:off x="468035" y="6508965"/>
            <a:ext cx="837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@IITSEC</a:t>
            </a:r>
          </a:p>
        </p:txBody>
      </p:sp>
      <p:pic>
        <p:nvPicPr>
          <p:cNvPr id="21" name="Picture 20" descr="twitterlogosmall.png">
            <a:extLst>
              <a:ext uri="{FF2B5EF4-FFF2-40B4-BE49-F238E27FC236}">
                <a16:creationId xmlns:a16="http://schemas.microsoft.com/office/drawing/2014/main" id="{B44C6D00-0103-7D43-814C-2A40370FD0C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6" y="6503087"/>
            <a:ext cx="424387" cy="257814"/>
          </a:xfrm>
          <a:prstGeom prst="rect">
            <a:avLst/>
          </a:prstGeom>
        </p:spPr>
      </p:pic>
      <p:pic>
        <p:nvPicPr>
          <p:cNvPr id="31" name="Picture 30" descr="YouTube_icon_block.png">
            <a:extLst>
              <a:ext uri="{FF2B5EF4-FFF2-40B4-BE49-F238E27FC236}">
                <a16:creationId xmlns:a16="http://schemas.microsoft.com/office/drawing/2014/main" id="{A49BF74C-1EAD-3548-8566-56ADD9569E2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4" y="6525589"/>
            <a:ext cx="334590" cy="2509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83180F-3423-CD4C-AA9A-05A4CD92CE94}"/>
              </a:ext>
            </a:extLst>
          </p:cNvPr>
          <p:cNvSpPr/>
          <p:nvPr/>
        </p:nvSpPr>
        <p:spPr>
          <a:xfrm>
            <a:off x="1610151" y="6512595"/>
            <a:ext cx="1033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Arial"/>
                <a:cs typeface="Arial"/>
              </a:rPr>
              <a:t>NTSAToday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54578E72-93A8-8646-8C8B-78C61CEC2295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9430914" y="6503087"/>
            <a:ext cx="60491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7F293A96-4254-1CBD-70E1-669E8EDB6F2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9E40CA5-9B08-899E-FE92-6173A3D64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1" r:id="rId12"/>
    <p:sldLayoutId id="2147483662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2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Introduction to HLA 4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73557" y="3430917"/>
            <a:ext cx="8478838" cy="106833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Björn Möller, Pitch Technologies</a:t>
            </a:r>
          </a:p>
          <a:p>
            <a:r>
              <a:rPr lang="en-US" dirty="0">
                <a:latin typeface="Arial Narrow" pitchFamily="34" charset="0"/>
              </a:rPr>
              <a:t>Dr. Katherine L. Morse, Johns Hopkins University / APL</a:t>
            </a:r>
          </a:p>
        </p:txBody>
      </p:sp>
      <p:pic>
        <p:nvPicPr>
          <p:cNvPr id="4" name="Picture 10" descr="Pitch_logo_grey">
            <a:extLst>
              <a:ext uri="{FF2B5EF4-FFF2-40B4-BE49-F238E27FC236}">
                <a16:creationId xmlns:a16="http://schemas.microsoft.com/office/drawing/2014/main" id="{58B3753C-922E-4A41-9158-FB058559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371" y="5007727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D8668-0AD0-D940-A430-E8AD192B6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95" y="4310638"/>
            <a:ext cx="337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HLA </a:t>
            </a:r>
            <a:r>
              <a:rPr lang="sv-SE" dirty="0" err="1"/>
              <a:t>Implements</a:t>
            </a:r>
            <a:r>
              <a:rPr lang="sv-SE" dirty="0"/>
              <a:t> the </a:t>
            </a:r>
            <a:r>
              <a:rPr lang="sv-SE" dirty="0" err="1"/>
              <a:t>Publish</a:t>
            </a:r>
            <a:r>
              <a:rPr lang="sv-SE" dirty="0"/>
              <a:t> </a:t>
            </a:r>
            <a:r>
              <a:rPr lang="sv-SE" dirty="0" err="1"/>
              <a:t>Subscribe</a:t>
            </a:r>
            <a:r>
              <a:rPr lang="sv-SE" dirty="0"/>
              <a:t> Design </a:t>
            </a:r>
            <a:r>
              <a:rPr lang="sv-SE" dirty="0" err="1"/>
              <a:t>Pattern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>
          <a:xfrm>
            <a:off x="3137587" y="-1934837"/>
            <a:ext cx="10928351" cy="1743995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sv-SE" sz="2000" kern="1200" dirty="0">
                <a:ea typeface="ＭＳ Ｐゴシック" charset="0"/>
                <a:cs typeface="Tahoma" charset="0"/>
              </a:rPr>
              <a:t>A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federate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can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publish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information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that</a:t>
            </a:r>
            <a:r>
              <a:rPr lang="sv-SE" sz="2000" kern="1200" dirty="0">
                <a:ea typeface="ＭＳ Ｐゴシック" charset="0"/>
                <a:cs typeface="Tahoma" charset="0"/>
              </a:rPr>
              <a:t> it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produces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to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federation.</a:t>
            </a:r>
            <a:endParaRPr lang="en-US" sz="2000" kern="1200" dirty="0">
              <a:ea typeface="ＭＳ Ｐゴシック" charset="0"/>
              <a:cs typeface="Tahoma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3A95D-F233-F64B-AB6B-338F8BBA0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301469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301786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2176493"/>
            <a:ext cx="1462088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600" b="1" dirty="0"/>
              <a:t>Federate A</a:t>
            </a:r>
            <a:endParaRPr lang="en-US" sz="1600" b="1" dirty="0"/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2192093"/>
            <a:ext cx="1462087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600" b="1" dirty="0"/>
              <a:t>Federate B</a:t>
            </a:r>
            <a:endParaRPr lang="en-US" sz="1600" b="1" dirty="0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2176493"/>
            <a:ext cx="1462088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600" b="1" dirty="0"/>
              <a:t>Federate C</a:t>
            </a:r>
            <a:endParaRPr lang="en-US" sz="1600" b="1" dirty="0"/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96393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 err="1"/>
              <a:t>aircraft</a:t>
            </a:r>
            <a:r>
              <a:rPr lang="sv-SE" sz="1400" dirty="0"/>
              <a:t>, command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100316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sv-SE" sz="1400" u="sng" dirty="0"/>
              <a:t>Publish</a:t>
            </a:r>
            <a:r>
              <a:rPr lang="sv-SE" sz="1400" dirty="0"/>
              <a:t> weather</a:t>
            </a:r>
          </a:p>
          <a:p>
            <a:endParaRPr lang="sv-SE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100316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aircraft, </a:t>
            </a:r>
          </a:p>
          <a:p>
            <a:r>
              <a:rPr lang="en-US" sz="1400" dirty="0"/>
              <a:t>c</a:t>
            </a:r>
            <a:r>
              <a:rPr lang="sv-SE" sz="1400" dirty="0"/>
              <a:t>ommand</a:t>
            </a:r>
          </a:p>
          <a:p>
            <a:endParaRPr lang="sv-SE" sz="1600" dirty="0"/>
          </a:p>
          <a:p>
            <a:endParaRPr lang="sv-SE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2198444"/>
            <a:ext cx="1462088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600" b="1" dirty="0"/>
              <a:t>Federate X</a:t>
            </a:r>
            <a:endParaRPr lang="en-US" sz="1600" b="1" dirty="0"/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100316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</a:p>
          <a:p>
            <a:r>
              <a:rPr lang="sv-SE" sz="1400" u="sng" dirty="0"/>
              <a:t>Subscribe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  <a:endParaRPr lang="en-US" sz="1400" dirty="0"/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30206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27554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544676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1400" u="sng" dirty="0"/>
              <a:t>Subscribe</a:t>
            </a:r>
            <a:r>
              <a:rPr lang="sv-SE" sz="1400" dirty="0"/>
              <a:t> command</a:t>
            </a:r>
            <a:endParaRPr lang="en-US" sz="1400" dirty="0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364580"/>
            <a:ext cx="11261280" cy="4883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2000" b="1" dirty="0" err="1">
                <a:solidFill>
                  <a:schemeClr val="bg1"/>
                </a:solidFill>
              </a:rPr>
              <a:t>Runtime</a:t>
            </a: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000" b="1" dirty="0" err="1">
                <a:solidFill>
                  <a:schemeClr val="bg1"/>
                </a:solidFill>
              </a:rPr>
              <a:t>Infrastructure</a:t>
            </a:r>
            <a:endParaRPr lang="en-US" sz="7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4F20128-8029-C2BC-29D7-FB7CC75AEBE7}"/>
              </a:ext>
            </a:extLst>
          </p:cNvPr>
          <p:cNvSpPr txBox="1">
            <a:spLocks noChangeArrowheads="1"/>
          </p:cNvSpPr>
          <p:nvPr/>
        </p:nvSpPr>
        <p:spPr>
          <a:xfrm>
            <a:off x="457755" y="3915925"/>
            <a:ext cx="11250613" cy="254664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2400" kern="0" dirty="0">
                <a:ea typeface="ＭＳ Ｐゴシック" charset="0"/>
                <a:cs typeface="ＭＳ Ｐゴシック" charset="0"/>
              </a:rPr>
              <a:t>A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federate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can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publish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the information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that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it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produces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to the federation</a:t>
            </a:r>
          </a:p>
          <a:p>
            <a:pPr>
              <a:lnSpc>
                <a:spcPct val="90000"/>
              </a:lnSpc>
            </a:pPr>
            <a:r>
              <a:rPr lang="sv-SE" sz="2400" kern="0" dirty="0">
                <a:ea typeface="ＭＳ Ｐゴシック" charset="0"/>
                <a:cs typeface="ＭＳ Ｐゴシック" charset="0"/>
              </a:rPr>
              <a:t>Another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federate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can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subscribe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to information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that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it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requires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sv-SE" sz="1800" kern="0" dirty="0">
                <a:ea typeface="ＭＳ Ｐゴシック" charset="0"/>
                <a:cs typeface="ＭＳ Ｐゴシック" charset="0"/>
              </a:rPr>
              <a:t>Publishing and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subscribing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is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based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on the Federation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Object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Model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(FOM)</a:t>
            </a:r>
          </a:p>
          <a:p>
            <a:pPr>
              <a:lnSpc>
                <a:spcPct val="90000"/>
              </a:lnSpc>
            </a:pPr>
            <a:r>
              <a:rPr lang="sv-SE" sz="2400" kern="0" dirty="0">
                <a:ea typeface="ＭＳ Ｐゴシック" charset="0"/>
                <a:cs typeface="ＭＳ Ｐゴシック" charset="0"/>
              </a:rPr>
              <a:t>The RTI routes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any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relevant information to a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subscribing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federate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– no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need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for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federates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to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connect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directly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to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other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federates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sv-SE" sz="1800" kern="0" dirty="0" err="1">
                <a:ea typeface="ＭＳ Ｐゴシック" charset="0"/>
                <a:cs typeface="ＭＳ Ｐゴシック" charset="0"/>
              </a:rPr>
              <a:t>Allows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for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multiple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RTI implementations,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including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 central server and 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peer</a:t>
            </a:r>
            <a:r>
              <a:rPr lang="sv-SE" sz="1800" kern="0" dirty="0">
                <a:ea typeface="ＭＳ Ｐゴシック" charset="0"/>
                <a:cs typeface="ＭＳ Ｐゴシック" charset="0"/>
              </a:rPr>
              <a:t>-to-</a:t>
            </a:r>
            <a:r>
              <a:rPr lang="sv-SE" sz="1800" kern="0" dirty="0" err="1">
                <a:ea typeface="ＭＳ Ｐゴシック" charset="0"/>
                <a:cs typeface="ＭＳ Ｐゴシック" charset="0"/>
              </a:rPr>
              <a:t>peer</a:t>
            </a:r>
            <a:endParaRPr lang="sv-SE" sz="1800" kern="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sv-SE" sz="2400" kern="0" dirty="0" err="1">
                <a:ea typeface="ＭＳ Ｐゴシック" charset="0"/>
                <a:cs typeface="ＭＳ Ｐゴシック" charset="0"/>
              </a:rPr>
              <a:t>Enables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interoperability</a:t>
            </a:r>
            <a:r>
              <a:rPr lang="sv-SE" sz="2400" kern="0" dirty="0">
                <a:ea typeface="ＭＳ Ｐゴシック" charset="0"/>
                <a:cs typeface="ＭＳ Ｐゴシック" charset="0"/>
              </a:rPr>
              <a:t> and </a:t>
            </a:r>
            <a:r>
              <a:rPr lang="sv-SE" sz="2400" kern="0" dirty="0" err="1">
                <a:ea typeface="ＭＳ Ｐゴシック" charset="0"/>
                <a:cs typeface="ＭＳ Ｐゴシック" charset="0"/>
              </a:rPr>
              <a:t>reuse</a:t>
            </a:r>
            <a:endParaRPr lang="sv-SE" sz="2400" kern="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sv-SE" sz="2400" kern="0" dirty="0" err="1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800" dirty="0" err="1"/>
              <a:t>Structure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Formal Standard</a:t>
            </a:r>
            <a:endParaRPr lang="en-US" sz="2800" dirty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For the federation and the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Template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format for Information Exchange Data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Models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Interface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set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services for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interoperability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v-SE" sz="3000" dirty="0" err="1">
                <a:latin typeface="Arial Narrow" charset="0"/>
                <a:cs typeface="Arial Narrow" charset="0"/>
              </a:rPr>
              <a:t>Also</a:t>
            </a:r>
            <a:r>
              <a:rPr lang="sv-SE" sz="3000" dirty="0">
                <a:latin typeface="Arial Narrow" charset="0"/>
                <a:cs typeface="Arial Narrow" charset="0"/>
              </a:rPr>
              <a:t> </a:t>
            </a:r>
            <a:r>
              <a:rPr lang="sv-SE" sz="3000" dirty="0" err="1">
                <a:latin typeface="Arial Narrow" charset="0"/>
                <a:cs typeface="Arial Narrow" charset="0"/>
              </a:rPr>
              <a:t>provided</a:t>
            </a:r>
            <a:r>
              <a:rPr lang="sv-SE" sz="3000" dirty="0">
                <a:latin typeface="Arial Narrow" charset="0"/>
                <a:cs typeface="Arial Narrow" charset="0"/>
              </a:rPr>
              <a:t> in C++, Java and Web Services format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sv-SE" sz="3000" dirty="0" err="1">
                <a:latin typeface="Arial Narrow" charset="0"/>
                <a:cs typeface="Arial Narrow" charset="0"/>
              </a:rPr>
              <a:t>Implemented</a:t>
            </a:r>
            <a:r>
              <a:rPr lang="sv-SE" sz="3000" dirty="0">
                <a:latin typeface="Arial Narrow" charset="0"/>
                <a:cs typeface="Arial Narrow" charset="0"/>
              </a:rPr>
              <a:t> in an RTI (</a:t>
            </a:r>
            <a:r>
              <a:rPr lang="sv-SE" sz="3000" dirty="0" err="1">
                <a:latin typeface="Arial Narrow" charset="0"/>
                <a:cs typeface="Arial Narrow" charset="0"/>
              </a:rPr>
              <a:t>Runtime</a:t>
            </a:r>
            <a:r>
              <a:rPr lang="sv-SE" sz="3000" dirty="0">
                <a:latin typeface="Arial Narrow" charset="0"/>
                <a:cs typeface="Arial Narrow" charset="0"/>
              </a:rPr>
              <a:t> </a:t>
            </a:r>
            <a:r>
              <a:rPr lang="sv-SE" sz="3000" dirty="0" err="1">
                <a:latin typeface="Arial Narrow" charset="0"/>
                <a:cs typeface="Arial Narrow" charset="0"/>
              </a:rPr>
              <a:t>Infrastructure</a:t>
            </a:r>
            <a:r>
              <a:rPr lang="sv-SE" sz="3000" dirty="0">
                <a:latin typeface="Arial Narrow" charset="0"/>
                <a:cs typeface="Arial Narrow" charset="0"/>
              </a:rPr>
              <a:t>)</a:t>
            </a:r>
            <a:endParaRPr lang="en-US" sz="3000" dirty="0">
              <a:latin typeface="Arial Narrow" charset="0"/>
              <a:cs typeface="Arial Narrow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6AFA9-6816-4447-95C7-20CDC985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691763"/>
          </a:xfrm>
        </p:spPr>
        <p:txBody>
          <a:bodyPr/>
          <a:lstStyle/>
          <a:p>
            <a:r>
              <a:rPr lang="en-US" sz="2800" dirty="0"/>
              <a:t>Object Model Template – Minimal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Identification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Name, version, purpose, etc., of the Object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Object Classes with Attributes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Classes with Parameters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Types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</a:rPr>
              <a:t>Simple, records, enumerations, etc.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</a:rPr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err="1"/>
              <a:t>MunitionFire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FiringObject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TargetObject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MunitionType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err="1"/>
              <a:t>PositionRecord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/>
              <a:t>Object</a:t>
            </a:r>
            <a:r>
              <a:rPr lang="sv-SE" sz="1600" b="1" dirty="0"/>
              <a:t>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/>
              <a:t>Interaction</a:t>
            </a:r>
            <a:r>
              <a:rPr lang="sv-SE" sz="1600" b="1" dirty="0"/>
              <a:t>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Data </a:t>
            </a:r>
            <a:r>
              <a:rPr lang="sv-SE" sz="1600" b="1" dirty="0" err="1"/>
              <a:t>type</a:t>
            </a:r>
            <a:endParaRPr lang="sv-SE" sz="1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C3BFC4-CC3F-3B4B-A54B-5C69EF14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pPr eaLnBrk="1" hangingPunct="1"/>
            <a:r>
              <a:rPr lang="en-US" sz="2800" dirty="0"/>
              <a:t>Object Model Template – Full Version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sz="half" idx="1"/>
          </p:nvPr>
        </p:nvSpPr>
        <p:spPr>
          <a:xfrm>
            <a:off x="1239076" y="1231497"/>
            <a:ext cx="4493417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model identification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Interaction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Attribute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Parameter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Dimension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Time representation table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>
          <a:xfrm>
            <a:off x="5741365" y="1231497"/>
            <a:ext cx="4741102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User-supplied tag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Synchronization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Transportation type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Update rate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Switches table</a:t>
            </a:r>
          </a:p>
          <a:p>
            <a:pPr eaLnBrk="1" hangingPunct="1"/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Datatype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tables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Notes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Interface specification services usage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42927-A460-134D-9165-F2CBA63A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0915" y="6579997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 hierarchical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67" y="969236"/>
            <a:ext cx="7955290" cy="52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C381-2692-A54F-89DF-EECDC2DB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01967"/>
            <a:ext cx="12192000" cy="501676"/>
          </a:xfr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Interface Specification</a:t>
            </a:r>
          </a:p>
        </p:txBody>
      </p:sp>
      <p:sp>
        <p:nvSpPr>
          <p:cNvPr id="624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4481227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Defines the services of the RTI. Also includes the C++, Java and Web Services APIs for these services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Federation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Declaration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Object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Ownership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Time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Data Distribution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Support Services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8A416-E387-DC44-97E0-E835C2B6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>
                <a:ea typeface="ＭＳ Ｐゴシック" pitchFamily="-107" charset="-128"/>
              </a:rPr>
              <a:t>Overview of Federation Execution Lifecycle</a:t>
            </a:r>
          </a:p>
        </p:txBody>
      </p:sp>
      <p:sp>
        <p:nvSpPr>
          <p:cNvPr id="35862" name="Rectangle 35"/>
          <p:cNvSpPr>
            <a:spLocks noChangeArrowheads="1"/>
          </p:cNvSpPr>
          <p:nvPr/>
        </p:nvSpPr>
        <p:spPr bwMode="auto">
          <a:xfrm>
            <a:off x="3112398" y="969436"/>
            <a:ext cx="17071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</a:t>
            </a:r>
          </a:p>
        </p:txBody>
      </p:sp>
      <p:sp>
        <p:nvSpPr>
          <p:cNvPr id="35863" name="Rectangle 36"/>
          <p:cNvSpPr>
            <a:spLocks noChangeArrowheads="1"/>
          </p:cNvSpPr>
          <p:nvPr/>
        </p:nvSpPr>
        <p:spPr bwMode="auto">
          <a:xfrm>
            <a:off x="8224976" y="969436"/>
            <a:ext cx="698154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683125" y="2380709"/>
            <a:ext cx="3194050" cy="606425"/>
            <a:chOff x="3159125" y="2198688"/>
            <a:chExt cx="3194050" cy="606425"/>
          </a:xfrm>
        </p:grpSpPr>
        <p:grpSp>
          <p:nvGrpSpPr>
            <p:cNvPr id="62513" name="Group 20"/>
            <p:cNvGrpSpPr>
              <a:grpSpLocks/>
            </p:cNvGrpSpPr>
            <p:nvPr/>
          </p:nvGrpSpPr>
          <p:grpSpPr bwMode="auto">
            <a:xfrm>
              <a:off x="3159125" y="2473325"/>
              <a:ext cx="3194050" cy="331788"/>
              <a:chOff x="1990" y="1558"/>
              <a:chExt cx="2012" cy="209"/>
            </a:xfrm>
          </p:grpSpPr>
          <p:sp>
            <p:nvSpPr>
              <p:cNvPr id="35913" name="Freeform 21"/>
              <p:cNvSpPr>
                <a:spLocks/>
              </p:cNvSpPr>
              <p:nvPr/>
            </p:nvSpPr>
            <p:spPr bwMode="auto">
              <a:xfrm>
                <a:off x="1990" y="1558"/>
                <a:ext cx="304" cy="209"/>
              </a:xfrm>
              <a:custGeom>
                <a:avLst/>
                <a:gdLst>
                  <a:gd name="T0" fmla="*/ 0 w 304"/>
                  <a:gd name="T1" fmla="*/ 104 h 209"/>
                  <a:gd name="T2" fmla="*/ 303 w 304"/>
                  <a:gd name="T3" fmla="*/ 0 h 209"/>
                  <a:gd name="T4" fmla="*/ 199 w 304"/>
                  <a:gd name="T5" fmla="*/ 104 h 209"/>
                  <a:gd name="T6" fmla="*/ 303 w 304"/>
                  <a:gd name="T7" fmla="*/ 208 h 209"/>
                  <a:gd name="T8" fmla="*/ 0 w 304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9"/>
                  <a:gd name="T17" fmla="*/ 304 w 30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9">
                    <a:moveTo>
                      <a:pt x="0" y="104"/>
                    </a:moveTo>
                    <a:lnTo>
                      <a:pt x="303" y="0"/>
                    </a:lnTo>
                    <a:lnTo>
                      <a:pt x="199" y="104"/>
                    </a:lnTo>
                    <a:lnTo>
                      <a:pt x="303" y="208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4" name="Freeform 22"/>
              <p:cNvSpPr>
                <a:spLocks/>
              </p:cNvSpPr>
              <p:nvPr/>
            </p:nvSpPr>
            <p:spPr bwMode="auto">
              <a:xfrm>
                <a:off x="3690" y="1558"/>
                <a:ext cx="312" cy="209"/>
              </a:xfrm>
              <a:custGeom>
                <a:avLst/>
                <a:gdLst>
                  <a:gd name="T0" fmla="*/ 311 w 312"/>
                  <a:gd name="T1" fmla="*/ 104 h 209"/>
                  <a:gd name="T2" fmla="*/ 0 w 312"/>
                  <a:gd name="T3" fmla="*/ 208 h 209"/>
                  <a:gd name="T4" fmla="*/ 104 w 312"/>
                  <a:gd name="T5" fmla="*/ 104 h 209"/>
                  <a:gd name="T6" fmla="*/ 0 w 312"/>
                  <a:gd name="T7" fmla="*/ 0 h 209"/>
                  <a:gd name="T8" fmla="*/ 311 w 312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9"/>
                  <a:gd name="T17" fmla="*/ 312 w 31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9">
                    <a:moveTo>
                      <a:pt x="311" y="104"/>
                    </a:moveTo>
                    <a:lnTo>
                      <a:pt x="0" y="208"/>
                    </a:lnTo>
                    <a:lnTo>
                      <a:pt x="104" y="104"/>
                    </a:lnTo>
                    <a:lnTo>
                      <a:pt x="0" y="0"/>
                    </a:lnTo>
                    <a:lnTo>
                      <a:pt x="311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5" name="Rectangle 23"/>
              <p:cNvSpPr>
                <a:spLocks noChangeArrowheads="1"/>
              </p:cNvSpPr>
              <p:nvPr/>
            </p:nvSpPr>
            <p:spPr bwMode="auto">
              <a:xfrm>
                <a:off x="2150" y="1622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4" name="Rectangle 38"/>
            <p:cNvSpPr>
              <a:spLocks noChangeArrowheads="1"/>
            </p:cNvSpPr>
            <p:nvPr/>
          </p:nvSpPr>
          <p:spPr bwMode="auto">
            <a:xfrm>
              <a:off x="3522914" y="2198688"/>
              <a:ext cx="2574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Initial Data Requirements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Publish and Subscribe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83125" y="3128420"/>
            <a:ext cx="3194050" cy="769938"/>
            <a:chOff x="3159125" y="2946400"/>
            <a:chExt cx="3194050" cy="769938"/>
          </a:xfrm>
        </p:grpSpPr>
        <p:grpSp>
          <p:nvGrpSpPr>
            <p:cNvPr id="62508" name="Group 24"/>
            <p:cNvGrpSpPr>
              <a:grpSpLocks/>
            </p:cNvGrpSpPr>
            <p:nvPr/>
          </p:nvGrpSpPr>
          <p:grpSpPr bwMode="auto">
            <a:xfrm>
              <a:off x="3159125" y="3386138"/>
              <a:ext cx="3194050" cy="330200"/>
              <a:chOff x="1990" y="2133"/>
              <a:chExt cx="2012" cy="208"/>
            </a:xfrm>
          </p:grpSpPr>
          <p:sp>
            <p:nvSpPr>
              <p:cNvPr id="62510" name="Freeform 25"/>
              <p:cNvSpPr>
                <a:spLocks/>
              </p:cNvSpPr>
              <p:nvPr/>
            </p:nvSpPr>
            <p:spPr bwMode="auto">
              <a:xfrm>
                <a:off x="1990" y="2133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1" name="Freeform 26"/>
              <p:cNvSpPr>
                <a:spLocks/>
              </p:cNvSpPr>
              <p:nvPr/>
            </p:nvSpPr>
            <p:spPr bwMode="auto">
              <a:xfrm>
                <a:off x="3690" y="2133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2" name="Rectangle 27"/>
              <p:cNvSpPr>
                <a:spLocks noChangeArrowheads="1"/>
              </p:cNvSpPr>
              <p:nvPr/>
            </p:nvSpPr>
            <p:spPr bwMode="auto">
              <a:xfrm>
                <a:off x="2150" y="2197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200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9" name="Rectangle 39"/>
            <p:cNvSpPr>
              <a:spLocks noChangeArrowheads="1"/>
            </p:cNvSpPr>
            <p:nvPr/>
          </p:nvSpPr>
          <p:spPr bwMode="auto">
            <a:xfrm>
              <a:off x="3848284" y="2946400"/>
              <a:ext cx="1931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Object Instances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 Objects 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797425" y="4039645"/>
            <a:ext cx="3194050" cy="1227138"/>
            <a:chOff x="3273425" y="3857625"/>
            <a:chExt cx="3194050" cy="1227138"/>
          </a:xfrm>
        </p:grpSpPr>
        <p:grpSp>
          <p:nvGrpSpPr>
            <p:cNvPr id="62503" name="Group 28"/>
            <p:cNvGrpSpPr>
              <a:grpSpLocks/>
            </p:cNvGrpSpPr>
            <p:nvPr/>
          </p:nvGrpSpPr>
          <p:grpSpPr bwMode="auto">
            <a:xfrm>
              <a:off x="3273425" y="4754563"/>
              <a:ext cx="3194050" cy="330200"/>
              <a:chOff x="2062" y="2995"/>
              <a:chExt cx="2012" cy="208"/>
            </a:xfrm>
          </p:grpSpPr>
          <p:sp>
            <p:nvSpPr>
              <p:cNvPr id="35907" name="Freeform 29"/>
              <p:cNvSpPr>
                <a:spLocks/>
              </p:cNvSpPr>
              <p:nvPr/>
            </p:nvSpPr>
            <p:spPr bwMode="auto">
              <a:xfrm>
                <a:off x="2062" y="2995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8" name="Freeform 30"/>
              <p:cNvSpPr>
                <a:spLocks/>
              </p:cNvSpPr>
              <p:nvPr/>
            </p:nvSpPr>
            <p:spPr bwMode="auto">
              <a:xfrm>
                <a:off x="3762" y="2995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9" name="Rectangle 31"/>
              <p:cNvSpPr>
                <a:spLocks noChangeArrowheads="1"/>
              </p:cNvSpPr>
              <p:nvPr/>
            </p:nvSpPr>
            <p:spPr bwMode="auto">
              <a:xfrm>
                <a:off x="2222" y="3059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4" name="Rectangle 42"/>
            <p:cNvSpPr>
              <a:spLocks noChangeArrowheads="1"/>
            </p:cNvSpPr>
            <p:nvPr/>
          </p:nvSpPr>
          <p:spPr bwMode="auto">
            <a:xfrm>
              <a:off x="3612817" y="3857625"/>
              <a:ext cx="23740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Update/Reflect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Send/Receive Interactions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Register/Discover (Late) Objects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Time Request/Grant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Delete/Remove Objects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733925" y="5522371"/>
            <a:ext cx="3257550" cy="542925"/>
            <a:chOff x="3209925" y="5340350"/>
            <a:chExt cx="3257550" cy="542925"/>
          </a:xfrm>
        </p:grpSpPr>
        <p:grpSp>
          <p:nvGrpSpPr>
            <p:cNvPr id="62499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35905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6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0" name="Rectangle 48"/>
            <p:cNvSpPr>
              <a:spLocks noChangeArrowheads="1"/>
            </p:cNvSpPr>
            <p:nvPr/>
          </p:nvSpPr>
          <p:spPr bwMode="auto">
            <a:xfrm>
              <a:off x="3737031" y="5340350"/>
              <a:ext cx="2122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Resign Federation Execution</a:t>
              </a:r>
            </a:p>
          </p:txBody>
        </p:sp>
      </p:grp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1509584" y="2030551"/>
            <a:ext cx="161743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1145702" y="3612671"/>
            <a:ext cx="234519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1237073" y="5140466"/>
            <a:ext cx="21624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619625" y="1717133"/>
            <a:ext cx="3257550" cy="698500"/>
            <a:chOff x="3095625" y="1535640"/>
            <a:chExt cx="3257550" cy="697973"/>
          </a:xfrm>
        </p:grpSpPr>
        <p:grpSp>
          <p:nvGrpSpPr>
            <p:cNvPr id="62495" name="Group 17"/>
            <p:cNvGrpSpPr>
              <a:grpSpLocks/>
            </p:cNvGrpSpPr>
            <p:nvPr/>
          </p:nvGrpSpPr>
          <p:grpSpPr bwMode="auto">
            <a:xfrm>
              <a:off x="3095625" y="1903413"/>
              <a:ext cx="3257550" cy="330200"/>
              <a:chOff x="1950" y="1199"/>
              <a:chExt cx="2052" cy="208"/>
            </a:xfrm>
          </p:grpSpPr>
          <p:sp>
            <p:nvSpPr>
              <p:cNvPr id="35916" name="Freeform 18"/>
              <p:cNvSpPr>
                <a:spLocks/>
              </p:cNvSpPr>
              <p:nvPr/>
            </p:nvSpPr>
            <p:spPr bwMode="auto">
              <a:xfrm>
                <a:off x="3690" y="1199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7" name="Rectangle 19"/>
              <p:cNvSpPr>
                <a:spLocks noChangeArrowheads="1"/>
              </p:cNvSpPr>
              <p:nvPr/>
            </p:nvSpPr>
            <p:spPr bwMode="auto">
              <a:xfrm>
                <a:off x="1950" y="1263"/>
                <a:ext cx="18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6" name="Rectangle 58"/>
            <p:cNvSpPr>
              <a:spLocks noChangeArrowheads="1"/>
            </p:cNvSpPr>
            <p:nvPr/>
          </p:nvSpPr>
          <p:spPr bwMode="auto">
            <a:xfrm>
              <a:off x="3522663" y="1535640"/>
              <a:ext cx="226932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Federation Execution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Federation Execution</a:t>
              </a:r>
            </a:p>
          </p:txBody>
        </p:sp>
      </p:grp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>
            <a:off x="3892447" y="1461879"/>
            <a:ext cx="0" cy="5293383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>
            <a:off x="8633761" y="1323652"/>
            <a:ext cx="1" cy="5293383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4735513" y="6030371"/>
            <a:ext cx="3257550" cy="542925"/>
            <a:chOff x="3209925" y="5340350"/>
            <a:chExt cx="3257550" cy="542925"/>
          </a:xfrm>
        </p:grpSpPr>
        <p:grpSp>
          <p:nvGrpSpPr>
            <p:cNvPr id="62491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2" name="Rectangle 48"/>
            <p:cNvSpPr>
              <a:spLocks noChangeArrowheads="1"/>
            </p:cNvSpPr>
            <p:nvPr/>
          </p:nvSpPr>
          <p:spPr bwMode="auto">
            <a:xfrm>
              <a:off x="3737907" y="5340350"/>
              <a:ext cx="2180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Destroy Federation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1936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/>
      <p:bldP spid="35877" grpId="0"/>
      <p:bldP spid="35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Establish</a:t>
            </a:r>
            <a:r>
              <a:rPr lang="sv-SE" dirty="0"/>
              <a:t> </a:t>
            </a:r>
            <a:r>
              <a:rPr lang="sv-SE" dirty="0" err="1"/>
              <a:t>well-managed</a:t>
            </a:r>
            <a:r>
              <a:rPr lang="sv-SE" dirty="0"/>
              <a:t> sessions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controlled</a:t>
            </a:r>
            <a:r>
              <a:rPr lang="sv-SE" dirty="0"/>
              <a:t> set </a:t>
            </a:r>
            <a:r>
              <a:rPr lang="sv-SE" dirty="0" err="1"/>
              <a:t>of</a:t>
            </a:r>
            <a:r>
              <a:rPr lang="sv-SE" dirty="0"/>
              <a:t> simulations.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Creating federation </a:t>
            </a:r>
            <a:r>
              <a:rPr lang="sv-SE" dirty="0" err="1"/>
              <a:t>executions</a:t>
            </a:r>
            <a:r>
              <a:rPr lang="sv-SE" dirty="0"/>
              <a:t>. </a:t>
            </a:r>
            <a:r>
              <a:rPr lang="sv-SE" dirty="0" err="1"/>
              <a:t>Coordinated</a:t>
            </a:r>
            <a:r>
              <a:rPr lang="sv-SE" dirty="0"/>
              <a:t> start-</a:t>
            </a:r>
            <a:r>
              <a:rPr lang="sv-SE" dirty="0" err="1"/>
              <a:t>up</a:t>
            </a:r>
            <a:r>
              <a:rPr lang="sv-SE" dirty="0"/>
              <a:t>. </a:t>
            </a: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 Check </a:t>
            </a:r>
            <a:r>
              <a:rPr lang="sv-SE" dirty="0" err="1"/>
              <a:t>pointing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Connect</a:t>
            </a:r>
            <a:r>
              <a:rPr lang="sv-SE" dirty="0"/>
              <a:t> to the RTI,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join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Resign</a:t>
            </a:r>
            <a:r>
              <a:rPr lang="sv-SE" dirty="0"/>
              <a:t>. </a:t>
            </a:r>
            <a:r>
              <a:rPr lang="sv-SE" dirty="0" err="1"/>
              <a:t>Destroy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Disconnect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Save/</a:t>
            </a:r>
            <a:r>
              <a:rPr lang="sv-SE" dirty="0" err="1"/>
              <a:t>restore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895DF-249E-8E46-A01C-94130138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729F3-9159-C097-7C90-4B43497EC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141145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D96A3-F78A-5F45-7226-06261739F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141145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BD64A-57F6-39DB-B0EE-332B14A0476E}"/>
              </a:ext>
            </a:extLst>
          </p:cNvPr>
          <p:cNvCxnSpPr>
            <a:cxnSpLocks/>
          </p:cNvCxnSpPr>
          <p:nvPr/>
        </p:nvCxnSpPr>
        <p:spPr bwMode="auto">
          <a:xfrm>
            <a:off x="8424820" y="4369142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Declare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send</a:t>
            </a:r>
            <a:r>
              <a:rPr lang="sv-SE" dirty="0"/>
              <a:t> or </a:t>
            </a:r>
            <a:r>
              <a:rPr lang="sv-SE" dirty="0" err="1"/>
              <a:t>wishes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the federation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(FOM), in order to </a:t>
            </a:r>
            <a:r>
              <a:rPr lang="sv-SE" dirty="0" err="1"/>
              <a:t>optimize</a:t>
            </a:r>
            <a:r>
              <a:rPr lang="sv-SE" dirty="0"/>
              <a:t> the data </a:t>
            </a:r>
            <a:r>
              <a:rPr lang="sv-SE" dirty="0" err="1"/>
              <a:t>exchange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Publish</a:t>
            </a:r>
            <a:r>
              <a:rPr lang="sv-SE" dirty="0"/>
              <a:t> and </a:t>
            </a:r>
            <a:r>
              <a:rPr lang="sv-SE" dirty="0" err="1"/>
              <a:t>subscribe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, and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parameters.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Publish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.</a:t>
            </a:r>
          </a:p>
          <a:p>
            <a:pPr lvl="2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A71CC-4F59-644F-BFF2-E03A25F1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5ACF1-BF6B-78CB-98D6-4CA4A7013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218" y="3772213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AE826-4D30-F334-3718-0C0EC988D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352" y="3772213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844E5-315E-EFC2-119E-914A209E921D}"/>
              </a:ext>
            </a:extLst>
          </p:cNvPr>
          <p:cNvCxnSpPr>
            <a:cxnSpLocks/>
          </p:cNvCxnSpPr>
          <p:nvPr/>
        </p:nvCxnSpPr>
        <p:spPr bwMode="auto">
          <a:xfrm>
            <a:off x="5288692" y="5000210"/>
            <a:ext cx="60177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B87C7-41C5-0DE5-A4B7-3715B7B6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27" y="3772213"/>
            <a:ext cx="18288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D876A-2C16-4254-ED4B-729C1668C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27" y="4231922"/>
            <a:ext cx="1828800" cy="4699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2D13D7-BFA8-60A2-1CEA-C93220D53874}"/>
              </a:ext>
            </a:extLst>
          </p:cNvPr>
          <p:cNvCxnSpPr>
            <a:cxnSpLocks/>
          </p:cNvCxnSpPr>
          <p:nvPr/>
        </p:nvCxnSpPr>
        <p:spPr bwMode="auto">
          <a:xfrm>
            <a:off x="6462584" y="400716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52CAA9-86E5-F72E-514A-4195E0E2F5C0}"/>
              </a:ext>
            </a:extLst>
          </p:cNvPr>
          <p:cNvSpPr txBox="1"/>
          <p:nvPr/>
        </p:nvSpPr>
        <p:spPr>
          <a:xfrm>
            <a:off x="6529889" y="3699386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 err="1"/>
              <a:t>Publish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559749-10A1-9F10-2BD2-DDD77E0E9E42}"/>
              </a:ext>
            </a:extLst>
          </p:cNvPr>
          <p:cNvCxnSpPr/>
          <p:nvPr/>
        </p:nvCxnSpPr>
        <p:spPr bwMode="auto">
          <a:xfrm>
            <a:off x="9231601" y="400716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883E1C-3B39-92EC-AF69-6F8DE2D06F9A}"/>
              </a:ext>
            </a:extLst>
          </p:cNvPr>
          <p:cNvSpPr txBox="1"/>
          <p:nvPr/>
        </p:nvSpPr>
        <p:spPr>
          <a:xfrm>
            <a:off x="9200050" y="3699386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 dirty="0" err="1"/>
              <a:t>Subscribe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20C84-80C5-5B85-0103-929DA47A1D40}"/>
              </a:ext>
            </a:extLst>
          </p:cNvPr>
          <p:cNvSpPr txBox="1"/>
          <p:nvPr/>
        </p:nvSpPr>
        <p:spPr>
          <a:xfrm>
            <a:off x="9368597" y="4432065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 err="1"/>
              <a:t>Publish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B37EA-EE37-98EF-08A8-D57B042D1FCA}"/>
              </a:ext>
            </a:extLst>
          </p:cNvPr>
          <p:cNvSpPr txBox="1"/>
          <p:nvPr/>
        </p:nvSpPr>
        <p:spPr>
          <a:xfrm>
            <a:off x="6411342" y="4432065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 dirty="0" err="1"/>
              <a:t>Subscribe</a:t>
            </a:r>
            <a:endParaRPr lang="en-US" sz="1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1BE4C4-D90A-6D14-1F46-1231DB29C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38292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3FB270-F463-183F-4DED-8D0C21D6F046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6754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Data </a:t>
            </a:r>
            <a:r>
              <a:rPr lang="sv-SE" dirty="0" err="1"/>
              <a:t>exchange</a:t>
            </a:r>
            <a:r>
              <a:rPr lang="sv-SE" dirty="0"/>
              <a:t>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. </a:t>
            </a:r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. </a:t>
            </a: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Register, </a:t>
            </a:r>
            <a:r>
              <a:rPr lang="sv-SE" dirty="0" err="1"/>
              <a:t>discover</a:t>
            </a:r>
            <a:r>
              <a:rPr lang="sv-SE" dirty="0"/>
              <a:t>, </a:t>
            </a:r>
            <a:r>
              <a:rPr lang="sv-SE" dirty="0" err="1"/>
              <a:t>delete</a:t>
            </a:r>
            <a:r>
              <a:rPr lang="sv-SE" dirty="0"/>
              <a:t> and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Update</a:t>
            </a:r>
            <a:r>
              <a:rPr lang="sv-SE" dirty="0"/>
              <a:t> and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.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06920-3C68-C246-9DC2-56AF8BB18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79F91F-4827-4345-F075-836B1657FB35}"/>
              </a:ext>
            </a:extLst>
          </p:cNvPr>
          <p:cNvGrpSpPr/>
          <p:nvPr/>
        </p:nvGrpSpPr>
        <p:grpSpPr>
          <a:xfrm>
            <a:off x="8996506" y="3306015"/>
            <a:ext cx="1863277" cy="1969548"/>
            <a:chOff x="6181344" y="1426464"/>
            <a:chExt cx="801624" cy="847344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5166226-2067-A448-F8A9-84E5084CD65B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F54E185A-C03C-FDA2-914F-15F7BE95094B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High-Level Architecture (HLA)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Purpose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Terminology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Object model template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Services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HLA IEEE 1516-2010 – “HLA Evolved”</a:t>
            </a:r>
          </a:p>
          <a:p>
            <a:r>
              <a:rPr lang="en-US" dirty="0"/>
              <a:t>HLA IEEE 1516-202x – “HLA 4”</a:t>
            </a:r>
          </a:p>
          <a:p>
            <a:r>
              <a:rPr lang="en-US" dirty="0"/>
              <a:t>LVC gateways, performance, tools and security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US" dirty="0"/>
              <a:t>Summary and additional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48D76-7F65-A2FC-C4F0-BB02625B0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a </a:t>
            </a:r>
            <a:r>
              <a:rPr lang="sv-SE" dirty="0" err="1"/>
              <a:t>constructive</a:t>
            </a:r>
            <a:r>
              <a:rPr lang="sv-SE" dirty="0"/>
              <a:t> simulation to hand over the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simulating</a:t>
            </a:r>
            <a:r>
              <a:rPr lang="sv-SE" dirty="0"/>
              <a:t> an </a:t>
            </a:r>
            <a:r>
              <a:rPr lang="sv-SE" dirty="0" err="1"/>
              <a:t>aircraft</a:t>
            </a:r>
            <a:r>
              <a:rPr lang="sv-SE" dirty="0"/>
              <a:t> to a </a:t>
            </a:r>
            <a:r>
              <a:rPr lang="sv-SE" dirty="0" err="1"/>
              <a:t>virtual</a:t>
            </a:r>
            <a:r>
              <a:rPr lang="sv-SE" dirty="0"/>
              <a:t> simulation.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Hand over the </a:t>
            </a:r>
            <a:r>
              <a:rPr lang="sv-SE" dirty="0" err="1"/>
              <a:t>ownership</a:t>
            </a:r>
            <a:r>
              <a:rPr lang="sv-SE" dirty="0"/>
              <a:t> (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updating</a:t>
            </a:r>
            <a:r>
              <a:rPr lang="sv-SE" dirty="0"/>
              <a:t>)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 from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either</a:t>
            </a:r>
            <a:r>
              <a:rPr lang="sv-SE" dirty="0"/>
              <a:t> “push” or “</a:t>
            </a:r>
            <a:r>
              <a:rPr lang="sv-SE" dirty="0" err="1"/>
              <a:t>pull</a:t>
            </a:r>
            <a:r>
              <a:rPr lang="sv-SE" dirty="0"/>
              <a:t>,” and </a:t>
            </a:r>
            <a:r>
              <a:rPr lang="sv-SE" dirty="0" err="1"/>
              <a:t>with</a:t>
            </a:r>
            <a:r>
              <a:rPr lang="sv-SE" dirty="0"/>
              <a:t> or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negotiation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</a:t>
            </a:r>
            <a:r>
              <a:rPr lang="sv-SE" dirty="0" err="1"/>
              <a:t>acquisition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Divest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97429-8EEE-CF4A-ABCE-5D8C2618B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C5820-03EF-8407-7318-19E438F5E5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772213"/>
            <a:ext cx="2140794" cy="112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9C63A-A308-5C69-1E4D-F43C24766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772213"/>
            <a:ext cx="2140794" cy="11200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5AB84-7D8A-9839-528D-E35D5BBB37DA}"/>
              </a:ext>
            </a:extLst>
          </p:cNvPr>
          <p:cNvCxnSpPr>
            <a:cxnSpLocks/>
          </p:cNvCxnSpPr>
          <p:nvPr/>
        </p:nvCxnSpPr>
        <p:spPr bwMode="auto">
          <a:xfrm>
            <a:off x="8424820" y="5000210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C50CCC6-153F-7998-8FAD-E0D40AFF9CBA}"/>
              </a:ext>
            </a:extLst>
          </p:cNvPr>
          <p:cNvSpPr/>
          <p:nvPr/>
        </p:nvSpPr>
        <p:spPr bwMode="auto">
          <a:xfrm>
            <a:off x="8873544" y="5018739"/>
            <a:ext cx="2047442" cy="1048342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C06E9B-A108-2206-EF6E-7DEEDD91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1763" y="4954259"/>
            <a:ext cx="1023248" cy="10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03851"/>
            <a:ext cx="11250613" cy="5075237"/>
          </a:xfrm>
        </p:spPr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exercises</a:t>
            </a:r>
            <a:r>
              <a:rPr lang="sv-SE" dirty="0"/>
              <a:t> in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scaled</a:t>
            </a:r>
            <a:r>
              <a:rPr lang="sv-SE" dirty="0"/>
              <a:t>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varying</a:t>
            </a:r>
            <a:r>
              <a:rPr lang="sv-SE" dirty="0"/>
              <a:t> speed, as-fast-as-</a:t>
            </a:r>
            <a:r>
              <a:rPr lang="sv-SE" dirty="0" err="1"/>
              <a:t>possible</a:t>
            </a:r>
            <a:r>
              <a:rPr lang="sv-SE" dirty="0"/>
              <a:t>. </a:t>
            </a:r>
            <a:r>
              <a:rPr lang="sv-SE" dirty="0" err="1"/>
              <a:t>Run</a:t>
            </a:r>
            <a:r>
              <a:rPr lang="sv-SE" dirty="0"/>
              <a:t> Monte-Carlo simulations as fast as </a:t>
            </a:r>
            <a:r>
              <a:rPr lang="sv-SE" dirty="0" err="1"/>
              <a:t>possible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Manage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advancement</a:t>
            </a:r>
            <a:r>
              <a:rPr lang="sv-SE" dirty="0"/>
              <a:t> for </a:t>
            </a:r>
            <a:r>
              <a:rPr lang="sv-SE" dirty="0" err="1"/>
              <a:t>federates</a:t>
            </a:r>
            <a:r>
              <a:rPr lang="sv-SE" dirty="0"/>
              <a:t> and </a:t>
            </a:r>
            <a:r>
              <a:rPr lang="sv-SE" dirty="0" err="1"/>
              <a:t>time-stamped</a:t>
            </a:r>
            <a:r>
              <a:rPr lang="sv-SE" dirty="0"/>
              <a:t> data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for </a:t>
            </a:r>
            <a:r>
              <a:rPr lang="sv-SE" dirty="0" err="1"/>
              <a:t>consistency</a:t>
            </a:r>
            <a:r>
              <a:rPr lang="sv-SE" dirty="0"/>
              <a:t> and </a:t>
            </a:r>
            <a:r>
              <a:rPr lang="sv-SE" dirty="0" err="1"/>
              <a:t>repeatability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time-stepped</a:t>
            </a:r>
            <a:r>
              <a:rPr lang="sv-SE" dirty="0"/>
              <a:t> or event-driven.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Enable</a:t>
            </a:r>
            <a:r>
              <a:rPr lang="sv-SE" dirty="0"/>
              <a:t>/</a:t>
            </a:r>
            <a:r>
              <a:rPr lang="sv-SE" dirty="0" err="1"/>
              <a:t>disable</a:t>
            </a:r>
            <a:r>
              <a:rPr lang="sv-SE" dirty="0"/>
              <a:t> </a:t>
            </a:r>
            <a:r>
              <a:rPr lang="sv-SE" dirty="0" err="1"/>
              <a:t>sending</a:t>
            </a:r>
            <a:r>
              <a:rPr lang="sv-SE" dirty="0"/>
              <a:t> and </a:t>
            </a:r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time-stamped</a:t>
            </a:r>
            <a:r>
              <a:rPr lang="sv-SE" dirty="0"/>
              <a:t> data.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a given </a:t>
            </a:r>
            <a:r>
              <a:rPr lang="sv-SE" dirty="0" err="1"/>
              <a:t>time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message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the RTI for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709D8-5771-2847-BE15-5AB66D55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17248-BFFA-3A66-13A1-51A6026E3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676" y="3428999"/>
            <a:ext cx="2509463" cy="25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federations by </a:t>
            </a:r>
            <a:r>
              <a:rPr lang="sv-SE" dirty="0" err="1"/>
              <a:t>enabling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focus on a </a:t>
            </a:r>
            <a:r>
              <a:rPr lang="sv-SE" dirty="0" err="1"/>
              <a:t>smaller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battlefield</a:t>
            </a:r>
            <a:r>
              <a:rPr lang="sv-SE" dirty="0"/>
              <a:t> or on </a:t>
            </a:r>
            <a:r>
              <a:rPr lang="sv-SE" dirty="0" err="1"/>
              <a:t>entities</a:t>
            </a:r>
            <a:r>
              <a:rPr lang="sv-SE" dirty="0"/>
              <a:t> </a:t>
            </a:r>
            <a:r>
              <a:rPr lang="sv-SE" dirty="0" err="1"/>
              <a:t>belonging</a:t>
            </a:r>
            <a:r>
              <a:rPr lang="sv-SE" dirty="0"/>
              <a:t> to a </a:t>
            </a:r>
            <a:r>
              <a:rPr lang="sv-SE" dirty="0" err="1"/>
              <a:t>particular</a:t>
            </a:r>
            <a:r>
              <a:rPr lang="sv-SE" dirty="0"/>
              <a:t> force.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filter data not </a:t>
            </a:r>
            <a:r>
              <a:rPr lang="sv-SE" dirty="0" err="1"/>
              <a:t>only</a:t>
            </a:r>
            <a:r>
              <a:rPr lang="sv-SE" dirty="0"/>
              <a:t> on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attribute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static</a:t>
            </a:r>
            <a:r>
              <a:rPr lang="sv-SE" dirty="0"/>
              <a:t> or </a:t>
            </a:r>
            <a:r>
              <a:rPr lang="sv-SE" dirty="0" err="1"/>
              <a:t>dynamic</a:t>
            </a:r>
            <a:r>
              <a:rPr lang="sv-SE" dirty="0"/>
              <a:t> data (like </a:t>
            </a:r>
            <a:r>
              <a:rPr lang="sv-SE" dirty="0" err="1"/>
              <a:t>friendly</a:t>
            </a:r>
            <a:r>
              <a:rPr lang="sv-SE" dirty="0"/>
              <a:t>/</a:t>
            </a:r>
            <a:r>
              <a:rPr lang="sv-SE" dirty="0" err="1"/>
              <a:t>opposing</a:t>
            </a:r>
            <a:r>
              <a:rPr lang="sv-SE" dirty="0"/>
              <a:t> or </a:t>
            </a:r>
            <a:r>
              <a:rPr lang="sv-SE" dirty="0" err="1"/>
              <a:t>latitude</a:t>
            </a:r>
            <a:r>
              <a:rPr lang="sv-SE" dirty="0"/>
              <a:t>/</a:t>
            </a:r>
            <a:r>
              <a:rPr lang="sv-SE" dirty="0" err="1"/>
              <a:t>longitude</a:t>
            </a:r>
            <a:r>
              <a:rPr lang="sv-SE" dirty="0"/>
              <a:t>).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modify</a:t>
            </a:r>
            <a:r>
              <a:rPr lang="sv-SE" dirty="0"/>
              <a:t> regions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specify</a:t>
            </a:r>
            <a:r>
              <a:rPr lang="sv-SE" dirty="0"/>
              <a:t> data </a:t>
            </a:r>
            <a:r>
              <a:rPr lang="sv-SE" dirty="0" err="1"/>
              <a:t>ranges</a:t>
            </a:r>
            <a:r>
              <a:rPr lang="sv-SE" dirty="0"/>
              <a:t> for </a:t>
            </a:r>
            <a:r>
              <a:rPr lang="sv-SE" dirty="0" err="1"/>
              <a:t>filtering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 to </a:t>
            </a:r>
            <a:r>
              <a:rPr lang="sv-SE" dirty="0" err="1"/>
              <a:t>attributes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C1FCC-2DDB-9D49-A334-E34A38B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DFF10-2A1E-0A73-9E61-6E1C6F62E763}"/>
              </a:ext>
            </a:extLst>
          </p:cNvPr>
          <p:cNvGrpSpPr/>
          <p:nvPr/>
        </p:nvGrpSpPr>
        <p:grpSpPr>
          <a:xfrm>
            <a:off x="9457113" y="3996503"/>
            <a:ext cx="1911096" cy="1814782"/>
            <a:chOff x="1829647" y="1017897"/>
            <a:chExt cx="2186957" cy="2162412"/>
          </a:xfrm>
        </p:grpSpPr>
        <p:pic>
          <p:nvPicPr>
            <p:cNvPr id="4" name="Picture 3" descr="Screen Shot 2015-03-14 at 21.39.08.png">
              <a:extLst>
                <a:ext uri="{FF2B5EF4-FFF2-40B4-BE49-F238E27FC236}">
                  <a16:creationId xmlns:a16="http://schemas.microsoft.com/office/drawing/2014/main" id="{813B489C-C86C-E06A-E59C-A0DCC237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A53FC9-D20C-2DC6-724A-A99266494D8A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CD4D5B-F923-4330-2C4C-FD339DF567D8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703FC8-6738-18A2-3996-F75FA7683A1C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C7F2A9-30EC-4D82-2FAB-AAC9FB3EBAA0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1F9170-2BC9-FF54-58F3-3F08ECC13B4C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7FD5A1-4F71-5379-7BC9-934BC6F88495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AD08F-1390-FA51-2064-34155239CB7A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C0CCB1-86D4-BAB1-B0B7-45791982B9C2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A1F6B7-52AA-8328-DCF2-1FF210DCECFE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7DE915-00AA-AF40-DFFC-4709F97EC55D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B3B5B3-A9DC-8EBF-8D62-01CFCD7D0730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7C649F-D4CD-3921-3A8A-37FE036B465A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4CEA86-8020-5D1A-65A7-429127478B45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569102-53EE-D6A8-C112-314FF558B2DC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EB5B26-E159-44D2-3AC1-95245CF251A9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B943C0-A458-A270-6012-8CB1C9292A54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37D93E-946B-CE09-EAB0-D3722827504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D13BEB-FDE4-6AE7-325C-8DB07BAA671B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5CE225-54B3-F6C9-DB5E-C02BE51C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HLA Use Case: US Navy NCTE</a:t>
            </a:r>
          </a:p>
        </p:txBody>
      </p:sp>
      <p:pic>
        <p:nvPicPr>
          <p:cNvPr id="5" name="Picture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2BBAA33-BDFC-F14B-A6E3-22C985E8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05439" y="989946"/>
            <a:ext cx="5609483" cy="489667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4016-AE3C-6149-ACCC-4FEF60A4D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51217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US Navy Continuous Training Environment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Navy Enterprise Tactical Training Network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/>
              <a:t>Develops, delivers, and maintains live, virtual, and constructive training environment to support Naval Forces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50 Navy shore sites, 140 combatant ships, 8 networks, 5 classification levels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Based on HLA IEEE 1516-2010, RPR FOM 2.0, Link 16 and Simple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FOM modules (as of 2018):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stable (“core”)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rapid development (“aux”)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428EE-5EBC-B740-8FBF-F072A2BA5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C915F-5059-E446-A502-883072863DBD}"/>
              </a:ext>
            </a:extLst>
          </p:cNvPr>
          <p:cNvSpPr txBox="1"/>
          <p:nvPr/>
        </p:nvSpPr>
        <p:spPr>
          <a:xfrm>
            <a:off x="526774" y="6072808"/>
            <a:ext cx="49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RPR FOM = Real-Time Platform Reference FOM</a:t>
            </a:r>
          </a:p>
        </p:txBody>
      </p:sp>
    </p:spTree>
    <p:extLst>
      <p:ext uri="{BB962C8B-B14F-4D97-AF65-F5344CB8AC3E}">
        <p14:creationId xmlns:p14="http://schemas.microsoft.com/office/powerpoint/2010/main" val="420559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Autofit/>
          </a:bodyPr>
          <a:lstStyle/>
          <a:p>
            <a:r>
              <a:rPr lang="en-US" dirty="0"/>
              <a:t>HLA Use Case: UK Air Force – “Gladiator”</a:t>
            </a:r>
          </a:p>
        </p:txBody>
      </p:sp>
      <p:pic>
        <p:nvPicPr>
          <p:cNvPr id="5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1DAB6D1D-2631-CA40-9D3F-2CBE501671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348AF4-D327-4B8D-A79B-6FC2BAC71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15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training environment for the UK Royal Air Force</a:t>
            </a:r>
          </a:p>
          <a:p>
            <a:r>
              <a:rPr lang="en-GB" dirty="0"/>
              <a:t>Enables pilots to train collectively with ground and maritime forces from their home bases without the need to co-locate</a:t>
            </a:r>
          </a:p>
          <a:p>
            <a:r>
              <a:rPr lang="en-GB" dirty="0"/>
              <a:t>Initially supporting Typhoon, Other capabilities (F-35 etc) to be added</a:t>
            </a:r>
          </a:p>
          <a:p>
            <a:r>
              <a:rPr lang="en-GB" dirty="0"/>
              <a:t>Based on HLA IEEE 1516-2010, RPR FOM and NETN FOM with several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E232-042B-3445-BA2F-0AB7227E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DC45D-E224-1C44-A00A-D01CD76A467A}"/>
              </a:ext>
            </a:extLst>
          </p:cNvPr>
          <p:cNvSpPr txBox="1"/>
          <p:nvPr/>
        </p:nvSpPr>
        <p:spPr>
          <a:xfrm>
            <a:off x="526774" y="6072808"/>
            <a:ext cx="602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NETN FOM = NATO Education and Training Network FOM</a:t>
            </a:r>
          </a:p>
        </p:txBody>
      </p:sp>
    </p:spTree>
    <p:extLst>
      <p:ext uri="{BB962C8B-B14F-4D97-AF65-F5344CB8AC3E}">
        <p14:creationId xmlns:p14="http://schemas.microsoft.com/office/powerpoint/2010/main" val="199948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HLA Use Case: Civil Military Exercise “Viking”</a:t>
            </a:r>
          </a:p>
        </p:txBody>
      </p:sp>
      <p:pic>
        <p:nvPicPr>
          <p:cNvPr id="1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55F8CA06-52E0-F245-9C04-4FBC3F75E1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439" y="989946"/>
            <a:ext cx="5609483" cy="4896678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FBBA05-D69C-4E2D-B8F2-CECFD25AD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Series of US &amp; Swedish-led command and control exercises (most recent in 2022)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Planning and conducting a UN mandated Chapter VII Peace Operation/Crisis Response Operation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Civilian, military and police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2500 participants, 50 nations, 70 organizations, 8 training sites + 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>
                <a:latin typeface="Arial Narrow" pitchFamily="34" charset="0"/>
              </a:rPr>
              <a:t>2 </a:t>
            </a:r>
            <a:r>
              <a:rPr lang="en-US" sz="2600" dirty="0" err="1">
                <a:latin typeface="Arial Narrow" pitchFamily="34" charset="0"/>
              </a:rPr>
              <a:t>MSaaS</a:t>
            </a:r>
            <a:r>
              <a:rPr lang="en-US" sz="2600" dirty="0">
                <a:latin typeface="Arial Narrow" pitchFamily="34" charset="0"/>
              </a:rPr>
              <a:t> sites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Based on HLA IEEE 1516-2010, RPR FOM 2.0, NETN FOM v3.0, MSDL and additional standards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498D-FB05-4E4E-B63E-E235F728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B4F0B-64BE-4743-866C-59B272177BC0}"/>
              </a:ext>
            </a:extLst>
          </p:cNvPr>
          <p:cNvSpPr txBox="1"/>
          <p:nvPr/>
        </p:nvSpPr>
        <p:spPr>
          <a:xfrm>
            <a:off x="526774" y="6072808"/>
            <a:ext cx="48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MSDL = Military Scenario Definition Language</a:t>
            </a:r>
          </a:p>
        </p:txBody>
      </p:sp>
    </p:spTree>
    <p:extLst>
      <p:ext uri="{BB962C8B-B14F-4D97-AF65-F5344CB8AC3E}">
        <p14:creationId xmlns:p14="http://schemas.microsoft.com/office/powerpoint/2010/main" val="82246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7665"/>
          </a:xfrm>
        </p:spPr>
        <p:txBody>
          <a:bodyPr wrap="square" anchor="ctr">
            <a:normAutofit/>
          </a:bodyPr>
          <a:lstStyle/>
          <a:p>
            <a:r>
              <a:rPr lang="en-US" sz="2800" dirty="0"/>
              <a:t>HLA Use Case: NASA and ESA Space Exploration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2AE84-B547-4D8D-A069-B74A264BB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58154"/>
            <a:ext cx="5361517" cy="5212060"/>
          </a:xfrm>
        </p:spPr>
        <p:txBody>
          <a:bodyPr/>
          <a:lstStyle/>
          <a:p>
            <a:r>
              <a:rPr lang="en-US" dirty="0"/>
              <a:t>Engineering and training federations for space exploration</a:t>
            </a:r>
          </a:p>
          <a:p>
            <a:r>
              <a:rPr lang="en-US" dirty="0"/>
              <a:t>NASA: Federations in support of the Artemis program that will land the first woman and next man on the surface of the Moon by 2024</a:t>
            </a:r>
          </a:p>
          <a:p>
            <a:r>
              <a:rPr lang="en-US" dirty="0"/>
              <a:t>ESA: Mars sample return and low-gravity landing vehicle</a:t>
            </a:r>
          </a:p>
          <a:p>
            <a:r>
              <a:rPr lang="en-US" dirty="0"/>
              <a:t>Based on HLA IEEE 1516-2010 and the SISO Space Reference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Multiple reference frames, HLA time management, hard real-time and more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E3F8BFE-AD03-9349-BD39-42E042FB4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6072718" y="958154"/>
            <a:ext cx="5363633" cy="41148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650F5-A9A3-A845-ACE7-16C05397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0915" y="6579997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270BC-AC6A-274E-B358-D2A96AEB87BC}"/>
              </a:ext>
            </a:extLst>
          </p:cNvPr>
          <p:cNvSpPr txBox="1"/>
          <p:nvPr/>
        </p:nvSpPr>
        <p:spPr>
          <a:xfrm>
            <a:off x="526774" y="5744817"/>
            <a:ext cx="58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NASA = National Aeronautics and Space Administration</a:t>
            </a:r>
          </a:p>
          <a:p>
            <a:r>
              <a:rPr lang="en-US" sz="1800" dirty="0"/>
              <a:t>ESA = European Space Agency</a:t>
            </a:r>
          </a:p>
        </p:txBody>
      </p:sp>
    </p:spTree>
    <p:extLst>
      <p:ext uri="{BB962C8B-B14F-4D97-AF65-F5344CB8AC3E}">
        <p14:creationId xmlns:p14="http://schemas.microsoft.com/office/powerpoint/2010/main" val="393980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FOM </a:t>
            </a:r>
            <a:r>
              <a:rPr lang="sv-SE" sz="2800" dirty="0" err="1">
                <a:ea typeface="ＭＳ Ｐゴシック" pitchFamily="34" charset="-128"/>
              </a:rPr>
              <a:t>Modules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371061" y="3294247"/>
            <a:ext cx="11145078" cy="324036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same FOM as before, but split into modules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Remember: It was a long time ago since we gave up developing computer programs as one large chunk of code.</a:t>
            </a:r>
          </a:p>
          <a:p>
            <a:r>
              <a:rPr lang="en-US" dirty="0">
                <a:ea typeface="ＭＳ Ｐゴシック" pitchFamily="34" charset="-128"/>
              </a:rPr>
              <a:t>More efficient and flexible development, maintenance, reuse and standardization</a:t>
            </a:r>
          </a:p>
          <a:p>
            <a:r>
              <a:rPr lang="en-US" dirty="0">
                <a:ea typeface="ＭＳ Ｐゴシック" pitchFamily="34" charset="-128"/>
              </a:rPr>
              <a:t>Projects/programs can reuse and extend standardized modules and add their own modules.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856" y="1188752"/>
            <a:ext cx="3240360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600" b="1" dirty="0"/>
              <a:t>All Objects and Interactions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8272" y="2287160"/>
            <a:ext cx="4114800" cy="6480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Common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07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Weapons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23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Platforms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239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80536" y="1855112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676B-B157-4949-9E9B-0E378AF77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6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13440" r="8642" b="32771"/>
          <a:stretch/>
        </p:blipFill>
        <p:spPr>
          <a:xfrm>
            <a:off x="224214" y="3055620"/>
            <a:ext cx="5058986" cy="166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60" y="1802996"/>
            <a:ext cx="6392437" cy="418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BECDB-6F6E-819D-EBB7-44884F9A6D67}"/>
              </a:ext>
            </a:extLst>
          </p:cNvPr>
          <p:cNvSpPr txBox="1"/>
          <p:nvPr/>
        </p:nvSpPr>
        <p:spPr>
          <a:xfrm>
            <a:off x="1828800" y="1341331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4CE7E-655C-0787-0146-C8BD4FF07577}"/>
              </a:ext>
            </a:extLst>
          </p:cNvPr>
          <p:cNvSpPr txBox="1"/>
          <p:nvPr/>
        </p:nvSpPr>
        <p:spPr>
          <a:xfrm>
            <a:off x="7406641" y="1341331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Object Classes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D181B1-6C86-91F4-EB7C-DD4BB674EAF9}"/>
              </a:ext>
            </a:extLst>
          </p:cNvPr>
          <p:cNvCxnSpPr/>
          <p:nvPr/>
        </p:nvCxnSpPr>
        <p:spPr>
          <a:xfrm>
            <a:off x="5283200" y="1498600"/>
            <a:ext cx="0" cy="4775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9E50F9D-A9D9-B1D2-8E6F-BC55B9C3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FOM Module Example</a:t>
            </a:r>
          </a:p>
        </p:txBody>
      </p:sp>
    </p:spTree>
    <p:extLst>
      <p:ext uri="{BB962C8B-B14F-4D97-AF65-F5344CB8AC3E}">
        <p14:creationId xmlns:p14="http://schemas.microsoft.com/office/powerpoint/2010/main" val="96672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HLA Evolved –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4279392"/>
            <a:ext cx="11250613" cy="1842560"/>
          </a:xfrm>
        </p:spPr>
        <p:txBody>
          <a:bodyPr/>
          <a:lstStyle/>
          <a:p>
            <a:r>
              <a:rPr lang="en-US" dirty="0"/>
              <a:t>HLA Evolved introduced a mechanism for fault tolerance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Connected federates can discover that a federate has been lost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211429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211429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211429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620008"/>
            <a:ext cx="6096000" cy="533400"/>
          </a:xfrm>
          <a:prstGeom prst="rect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844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27773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27773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104749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Not Connected!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FDF1-5077-2B4A-B914-F1D5082D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AEE8-B274-41C2-1420-026EB05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07E4-CB14-94A7-E433-369298427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3DF914-CA27-F6C4-372A-97F4D595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New Features in HLA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0CFC-9F5E-048F-C0EF-EE616E23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754" y="1202806"/>
            <a:ext cx="5361517" cy="4934223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Scalability</a:t>
            </a:r>
          </a:p>
          <a:p>
            <a:pPr lvl="1"/>
            <a:r>
              <a:rPr lang="en-US" sz="2133" dirty="0"/>
              <a:t>Cloud-based simulation with local deployment</a:t>
            </a:r>
          </a:p>
          <a:p>
            <a:pPr lvl="1"/>
            <a:r>
              <a:rPr lang="en-US" sz="2133" dirty="0"/>
              <a:t>“Elastic cloud” scalability </a:t>
            </a:r>
          </a:p>
          <a:p>
            <a:pPr lvl="1"/>
            <a:r>
              <a:rPr lang="en-US" sz="2133" dirty="0"/>
              <a:t>Improved data distribution management</a:t>
            </a:r>
          </a:p>
          <a:p>
            <a:r>
              <a:rPr lang="en-US" sz="2667" dirty="0">
                <a:solidFill>
                  <a:schemeClr val="tx1"/>
                </a:solidFill>
              </a:rPr>
              <a:t>Business models</a:t>
            </a:r>
          </a:p>
          <a:p>
            <a:pPr lvl="1"/>
            <a:r>
              <a:rPr lang="en-US" sz="2133" dirty="0"/>
              <a:t>Modeling and Simulation as a Service </a:t>
            </a:r>
          </a:p>
          <a:p>
            <a:pPr marL="457189" lvl="1" indent="0">
              <a:buNone/>
            </a:pPr>
            <a:br>
              <a:rPr lang="en-US" sz="2133" dirty="0"/>
            </a:br>
            <a:endParaRPr lang="en-US" sz="2133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HLA 4 p</a:t>
            </a:r>
            <a:r>
              <a:rPr lang="en-US" sz="2800" dirty="0">
                <a:solidFill>
                  <a:schemeClr val="tx1"/>
                </a:solidFill>
              </a:rPr>
              <a:t>assed IEEE Balloting in 2023</a:t>
            </a:r>
          </a:p>
          <a:p>
            <a:endParaRPr lang="en-US" sz="2533" dirty="0"/>
          </a:p>
          <a:p>
            <a:pPr lvl="1"/>
            <a:endParaRPr lang="en-US" dirty="0"/>
          </a:p>
          <a:p>
            <a:endParaRPr lang="en-US" sz="2667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4DD6C-64F0-4996-39AC-AA9FF2F1D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8" y="1273145"/>
            <a:ext cx="5363633" cy="4934223"/>
          </a:xfrm>
        </p:spPr>
        <p:txBody>
          <a:bodyPr>
            <a:normAutofit/>
          </a:bodyPr>
          <a:lstStyle/>
          <a:p>
            <a:r>
              <a:rPr lang="en-US" sz="2667" dirty="0"/>
              <a:t>More powerful modeling</a:t>
            </a:r>
          </a:p>
          <a:p>
            <a:pPr lvl="1"/>
            <a:r>
              <a:rPr lang="en-US" sz="2133" dirty="0"/>
              <a:t>Directed Interactions</a:t>
            </a:r>
          </a:p>
          <a:p>
            <a:pPr lvl="1"/>
            <a:r>
              <a:rPr lang="en-US" sz="2133" dirty="0"/>
              <a:t>Easier to extend reference FOMs</a:t>
            </a:r>
          </a:p>
          <a:p>
            <a:r>
              <a:rPr lang="en-US" sz="2667" dirty="0">
                <a:solidFill>
                  <a:schemeClr val="tx1"/>
                </a:solidFill>
              </a:rPr>
              <a:t>Security</a:t>
            </a:r>
          </a:p>
          <a:p>
            <a:pPr lvl="1"/>
            <a:r>
              <a:rPr lang="en-US" sz="2133" dirty="0"/>
              <a:t>Secure authorization of federates</a:t>
            </a:r>
          </a:p>
          <a:p>
            <a:pPr lvl="1"/>
            <a:r>
              <a:rPr lang="en-US" sz="2133" dirty="0"/>
              <a:t>Secure communication</a:t>
            </a:r>
          </a:p>
          <a:p>
            <a:r>
              <a:rPr lang="en-US" sz="2667" dirty="0">
                <a:solidFill>
                  <a:schemeClr val="tx1"/>
                </a:solidFill>
              </a:rPr>
              <a:t>Deployment</a:t>
            </a:r>
          </a:p>
          <a:p>
            <a:pPr lvl="1"/>
            <a:r>
              <a:rPr lang="en-US" sz="2133" dirty="0"/>
              <a:t>Support unreliable links, like 3G/4G/5G</a:t>
            </a:r>
          </a:p>
          <a:p>
            <a:pPr lvl="1"/>
            <a:r>
              <a:rPr lang="en-US" sz="2133" dirty="0"/>
              <a:t>Support more programming languages</a:t>
            </a:r>
          </a:p>
          <a:p>
            <a:pPr lvl="1"/>
            <a:r>
              <a:rPr lang="en-US" sz="2133" dirty="0"/>
              <a:t>Increased vendor-independence</a:t>
            </a:r>
          </a:p>
          <a:p>
            <a:pPr marL="457189" lvl="1" indent="0">
              <a:buNone/>
            </a:pPr>
            <a:endParaRPr lang="en-US" sz="2133" dirty="0"/>
          </a:p>
          <a:p>
            <a:pPr marL="0" indent="0">
              <a:buNone/>
            </a:pPr>
            <a:endParaRPr lang="en-US" sz="2667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FAA7D68-7A6A-F46B-5581-62BB1A6F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3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19EE-7F90-B745-A87A-F2FE189A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Modeling: Directed Interactions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53CB3-B843-3246-89D0-46CE442637BA}"/>
              </a:ext>
            </a:extLst>
          </p:cNvPr>
          <p:cNvCxnSpPr/>
          <p:nvPr/>
        </p:nvCxnSpPr>
        <p:spPr>
          <a:xfrm>
            <a:off x="5892800" y="1092200"/>
            <a:ext cx="0" cy="528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E5EFFC-A0E2-9E41-B9A4-DAC3D7AF1DF0}"/>
              </a:ext>
            </a:extLst>
          </p:cNvPr>
          <p:cNvSpPr txBox="1"/>
          <p:nvPr/>
        </p:nvSpPr>
        <p:spPr>
          <a:xfrm>
            <a:off x="812800" y="1193801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Classic “Global”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BE31D-ECE2-394B-A322-7DCBD8C452A0}"/>
              </a:ext>
            </a:extLst>
          </p:cNvPr>
          <p:cNvSpPr txBox="1"/>
          <p:nvPr/>
        </p:nvSpPr>
        <p:spPr>
          <a:xfrm>
            <a:off x="7215015" y="121250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Directed Interactions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F0352-6536-B747-BC87-89F09933D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0" y="2108200"/>
            <a:ext cx="860613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27C12-B85D-E040-9885-2257D0AF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717800"/>
            <a:ext cx="860613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D9625-55A1-0D40-BE2F-1F90E915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2717800"/>
            <a:ext cx="860613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09DCBD-C703-0443-95B1-E055180F6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3429000"/>
            <a:ext cx="860613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911DED-9745-CA4E-93E7-CD95CAF0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0" y="3632200"/>
            <a:ext cx="860613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16065-0C56-E444-856D-26DC13CF8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4445000"/>
            <a:ext cx="860613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7BB578-DD46-C644-9A96-1676A6AC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4445000"/>
            <a:ext cx="860613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878198-4A7B-3445-BE22-9208525C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400" y="5156200"/>
            <a:ext cx="860613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7763A9-A5EF-5C49-AF8C-EDDC309D1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92" y="3232092"/>
            <a:ext cx="1212909" cy="121290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505C94-6626-A44E-A87E-517DDBF317AF}"/>
              </a:ext>
            </a:extLst>
          </p:cNvPr>
          <p:cNvCxnSpPr/>
          <p:nvPr/>
        </p:nvCxnSpPr>
        <p:spPr>
          <a:xfrm>
            <a:off x="1625600" y="38354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55BA8B-1BC5-D24D-A91B-B4ABEB437F4F}"/>
              </a:ext>
            </a:extLst>
          </p:cNvPr>
          <p:cNvSpPr txBox="1"/>
          <p:nvPr/>
        </p:nvSpPr>
        <p:spPr>
          <a:xfrm>
            <a:off x="1137927" y="4038602"/>
            <a:ext cx="2501005" cy="1631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StartDriving</a:t>
            </a:r>
            <a:endParaRPr lang="en-US" sz="2000" b="1" dirty="0"/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all</a:t>
            </a:r>
          </a:p>
          <a:p>
            <a:pPr algn="ctr"/>
            <a:r>
              <a:rPr lang="en-US" sz="1867" dirty="0"/>
              <a:t>subscribing federates.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24B814-84D3-A547-ADF8-EDFA13C1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988" y="2108200"/>
            <a:ext cx="860613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9203A9-21FE-4B41-9459-9CA65561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2717800"/>
            <a:ext cx="860613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2789B-50B6-D549-8062-D6922E12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2819400"/>
            <a:ext cx="860613" cy="6096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8D5FE2-5F76-5947-BCBB-5364C0752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988" y="3429000"/>
            <a:ext cx="860613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592424-E3F7-CE4F-B7C4-E1CB21352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588" y="3632200"/>
            <a:ext cx="860613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1015A9-0D79-F74E-AD9E-6343990B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4445000"/>
            <a:ext cx="860613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10957F-B7AA-4E41-8D8A-580E54D17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4188" y="4445000"/>
            <a:ext cx="860613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803D-CF71-3041-8649-4763C22A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788" y="5156200"/>
            <a:ext cx="860613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2CD0DF-F741-F540-935F-F2AF4EA0A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79" y="3232092"/>
            <a:ext cx="1212909" cy="121290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A282B1-5A87-154F-B4D2-224C4DE35EE3}"/>
              </a:ext>
            </a:extLst>
          </p:cNvPr>
          <p:cNvCxnSpPr>
            <a:cxnSpLocks/>
          </p:cNvCxnSpPr>
          <p:nvPr/>
        </p:nvCxnSpPr>
        <p:spPr>
          <a:xfrm flipV="1">
            <a:off x="7368988" y="3124200"/>
            <a:ext cx="2079813" cy="71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6BC2ED-162C-AD47-99EF-47096F000882}"/>
              </a:ext>
            </a:extLst>
          </p:cNvPr>
          <p:cNvSpPr txBox="1"/>
          <p:nvPr/>
        </p:nvSpPr>
        <p:spPr>
          <a:xfrm>
            <a:off x="6731533" y="4038600"/>
            <a:ext cx="2800575" cy="191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StartDriving</a:t>
            </a:r>
            <a:endParaRPr lang="en-US" sz="2000" b="1" dirty="0"/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subscribing</a:t>
            </a:r>
          </a:p>
          <a:p>
            <a:pPr algn="ctr"/>
            <a:r>
              <a:rPr lang="en-US" sz="1867" dirty="0"/>
              <a:t>federates that model</a:t>
            </a:r>
            <a:br>
              <a:rPr lang="en-US" sz="1867" dirty="0"/>
            </a:br>
            <a:r>
              <a:rPr lang="en-US" sz="1867" dirty="0"/>
              <a:t>(update) a particular car.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630C6-9C6A-1B49-AD09-AEA341BF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134" y="8475137"/>
            <a:ext cx="5147733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HLA 4 Overview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3CA1AA-F3AF-1247-9502-7CF1402E6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8FCF1-7239-FE49-B65A-94DDA91B35B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4731BAE-83A7-D838-3490-69E39BF76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7A31-92B9-C3A3-496B-86CE81DA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049" y="0"/>
            <a:ext cx="8471852" cy="705610"/>
          </a:xfrm>
        </p:spPr>
        <p:txBody>
          <a:bodyPr/>
          <a:lstStyle/>
          <a:p>
            <a:r>
              <a:rPr lang="en-US" dirty="0"/>
              <a:t>Object Modeling: Easier to Extend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EAD4D8-23B2-AB15-16FC-610DEEAC0D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6876632" cy="5075237"/>
          </a:xfrm>
        </p:spPr>
        <p:txBody>
          <a:bodyPr/>
          <a:lstStyle/>
          <a:p>
            <a:r>
              <a:rPr lang="en-US" dirty="0"/>
              <a:t>Standardized “Reference Object Models” are one of the key benefits with HLA. They provide a baseline for interoperability. They are key for reuse.</a:t>
            </a:r>
          </a:p>
          <a:p>
            <a:r>
              <a:rPr lang="en-US" dirty="0"/>
              <a:t>HLA 4 adds several features that makes it easier to extend existing information models with application-specific data.</a:t>
            </a:r>
          </a:p>
          <a:p>
            <a:r>
              <a:rPr lang="en-US" dirty="0"/>
              <a:t>Example: add attributes to already defined object classes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31762-1057-2D2A-527F-DA5CDFA74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51533"/>
              </p:ext>
            </p:extLst>
          </p:nvPr>
        </p:nvGraphicFramePr>
        <p:xfrm>
          <a:off x="8313842" y="1565464"/>
          <a:ext cx="3178504" cy="259665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78504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426510">
                <a:tc>
                  <a:txBody>
                    <a:bodyPr/>
                    <a:lstStyle/>
                    <a:p>
                      <a:r>
                        <a:rPr lang="en-US" sz="2000" b="0" dirty="0"/>
                        <a:t>Standard Aircraft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ID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Side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6953006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Spatial (position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05515193"/>
                  </a:ext>
                </a:extLst>
              </a:tr>
              <a:tr h="4630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Damage State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422715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DC221-555E-2719-FBA2-BA2D065B1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09986"/>
              </p:ext>
            </p:extLst>
          </p:nvPr>
        </p:nvGraphicFramePr>
        <p:xfrm>
          <a:off x="8312838" y="4487190"/>
          <a:ext cx="3210680" cy="132198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210680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374738">
                <a:tc>
                  <a:txBody>
                    <a:bodyPr/>
                    <a:lstStyle/>
                    <a:p>
                      <a:r>
                        <a:rPr lang="en-US" sz="2000" b="0" dirty="0"/>
                        <a:t>Extensions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Date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685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107F5C4-3961-6E83-0A54-600B1709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0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5070-3AF9-9582-D30D-35437EE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Scalability: Improved DDM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353F-513B-05F7-A626-E70912F2F1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3666744"/>
            <a:ext cx="11250613" cy="2455208"/>
          </a:xfrm>
        </p:spPr>
        <p:txBody>
          <a:bodyPr/>
          <a:lstStyle/>
          <a:p>
            <a:r>
              <a:rPr lang="en-GB" dirty="0"/>
              <a:t>Modern RTIs can deliver a million updates/second to a federate, but few, if any federates, can process that incoming data rate</a:t>
            </a:r>
          </a:p>
          <a:p>
            <a:r>
              <a:rPr lang="en-GB" dirty="0"/>
              <a:t>Reducing the data flow to each federate is the key to scalability</a:t>
            </a:r>
          </a:p>
          <a:p>
            <a:r>
              <a:rPr lang="en-GB" dirty="0"/>
              <a:t>HLA Data Distribution Management (DDM) provides powerful ways to filter data </a:t>
            </a:r>
          </a:p>
          <a:p>
            <a:r>
              <a:rPr lang="en-GB" dirty="0"/>
              <a:t>HLA 4 makes it possible to extend reference FOMs with tailored DDM</a:t>
            </a:r>
          </a:p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240A5-30BB-2083-6B34-E775BAC8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F7D452-9554-3956-F99A-EB03B86BE44F}"/>
              </a:ext>
            </a:extLst>
          </p:cNvPr>
          <p:cNvGrpSpPr/>
          <p:nvPr/>
        </p:nvGrpSpPr>
        <p:grpSpPr>
          <a:xfrm>
            <a:off x="3076861" y="1148683"/>
            <a:ext cx="1911096" cy="1814782"/>
            <a:chOff x="1829647" y="1017897"/>
            <a:chExt cx="2186957" cy="2162412"/>
          </a:xfrm>
        </p:grpSpPr>
        <p:pic>
          <p:nvPicPr>
            <p:cNvPr id="6" name="Picture 5" descr="Screen Shot 2015-03-14 at 21.39.08.png">
              <a:extLst>
                <a:ext uri="{FF2B5EF4-FFF2-40B4-BE49-F238E27FC236}">
                  <a16:creationId xmlns:a16="http://schemas.microsoft.com/office/drawing/2014/main" id="{75A6332C-E1F7-A09B-36F8-7B0752286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8FE27B-20E9-F632-FE05-904C2FC8C008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96CF9E-45A0-AF5D-B1A7-1DCEDF36063E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9BA7C3-60ED-A4ED-E1D5-BF46DBF28506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AB18A7-DDF5-059D-4697-D8A4DB36850B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A1228C-F6DC-6F28-A75C-208E3D921760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F59FDA-0FC0-110E-25F1-3684B6F5B1AE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B80CD3-70ED-13FB-B144-C7DE63C5F847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CE7E5D-DDBA-77E5-BE75-59BA3AC3AF2C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ADE3F-7C4B-B9EA-E9A8-5D00338A1E3A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859549-E7D2-0002-C84C-F925531C08E8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D8DE4F-B9EF-B3C3-1B9C-7C91A0D7A595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99C8AF-C078-2FD0-ED24-F5B80711DD04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AF60A1-26E4-6E8F-F882-28D5267F8383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3D9D5E-BC06-1C13-47C8-B5A43BA1E153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0CE3F-E815-F6F2-BE60-FBB5E362FF5F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A35F0A-7393-CEA2-1BD3-67703B1C3363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08595B-2C48-2CB1-DE62-736B61AA0EA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B2FBAA-F0C6-897D-65D3-C15FB3BEF166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9FDE2F-FA16-4BFA-6AFB-06F9D8CB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6A1B51-4CAC-5EE8-3B54-002903216EB4}"/>
              </a:ext>
            </a:extLst>
          </p:cNvPr>
          <p:cNvSpPr txBox="1"/>
          <p:nvPr/>
        </p:nvSpPr>
        <p:spPr>
          <a:xfrm>
            <a:off x="3076861" y="3095702"/>
            <a:ext cx="199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Filter on Lat/Long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51A080-7BB2-F33A-3527-9BEA9F5B2A65}"/>
              </a:ext>
            </a:extLst>
          </p:cNvPr>
          <p:cNvGrpSpPr/>
          <p:nvPr/>
        </p:nvGrpSpPr>
        <p:grpSpPr>
          <a:xfrm>
            <a:off x="6322947" y="1113462"/>
            <a:ext cx="1995623" cy="1823822"/>
            <a:chOff x="5290009" y="989085"/>
            <a:chExt cx="2170292" cy="21624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654E15-C5B1-D116-6887-9F616CCD04B3}"/>
                </a:ext>
              </a:extLst>
            </p:cNvPr>
            <p:cNvSpPr/>
            <p:nvPr/>
          </p:nvSpPr>
          <p:spPr>
            <a:xfrm>
              <a:off x="5290009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D6648C-8A3C-CDA1-E05F-3E8A6B8EC396}"/>
                </a:ext>
              </a:extLst>
            </p:cNvPr>
            <p:cNvSpPr/>
            <p:nvPr/>
          </p:nvSpPr>
          <p:spPr>
            <a:xfrm>
              <a:off x="5831526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32029A-46BA-F942-9962-6E18049F2923}"/>
                </a:ext>
              </a:extLst>
            </p:cNvPr>
            <p:cNvSpPr/>
            <p:nvPr/>
          </p:nvSpPr>
          <p:spPr>
            <a:xfrm>
              <a:off x="6373044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476B5D-C2F1-9CA7-8D68-41ECE7783F83}"/>
                </a:ext>
              </a:extLst>
            </p:cNvPr>
            <p:cNvSpPr/>
            <p:nvPr/>
          </p:nvSpPr>
          <p:spPr>
            <a:xfrm>
              <a:off x="6914561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20F740D-3C03-244A-EA9D-5E9041304980}"/>
                </a:ext>
              </a:extLst>
            </p:cNvPr>
            <p:cNvSpPr/>
            <p:nvPr/>
          </p:nvSpPr>
          <p:spPr>
            <a:xfrm>
              <a:off x="5290009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874DB2-FD4B-2839-47E6-86D8D53B32A9}"/>
                </a:ext>
              </a:extLst>
            </p:cNvPr>
            <p:cNvSpPr/>
            <p:nvPr/>
          </p:nvSpPr>
          <p:spPr>
            <a:xfrm>
              <a:off x="5831526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0AD6E5-F4E7-D936-F674-C702F1C97385}"/>
                </a:ext>
              </a:extLst>
            </p:cNvPr>
            <p:cNvSpPr/>
            <p:nvPr/>
          </p:nvSpPr>
          <p:spPr>
            <a:xfrm>
              <a:off x="6373044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2A123E-B800-D5CF-54CF-5DA676738ED8}"/>
                </a:ext>
              </a:extLst>
            </p:cNvPr>
            <p:cNvSpPr/>
            <p:nvPr/>
          </p:nvSpPr>
          <p:spPr>
            <a:xfrm>
              <a:off x="6914561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7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DD2B85-D3C0-FA7C-30DB-E142F1378A58}"/>
                </a:ext>
              </a:extLst>
            </p:cNvPr>
            <p:cNvSpPr/>
            <p:nvPr/>
          </p:nvSpPr>
          <p:spPr>
            <a:xfrm>
              <a:off x="5291341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ABCCCF-EE0E-0CA5-2C17-F1F10A2DEEC4}"/>
                </a:ext>
              </a:extLst>
            </p:cNvPr>
            <p:cNvSpPr/>
            <p:nvPr/>
          </p:nvSpPr>
          <p:spPr>
            <a:xfrm>
              <a:off x="6374376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4F4E7E1-E606-BBD2-0BDC-D1D356A440E3}"/>
                </a:ext>
              </a:extLst>
            </p:cNvPr>
            <p:cNvSpPr/>
            <p:nvPr/>
          </p:nvSpPr>
          <p:spPr>
            <a:xfrm>
              <a:off x="6915893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A6458E7-3E5B-0AD4-337E-4A21D81EDF55}"/>
                </a:ext>
              </a:extLst>
            </p:cNvPr>
            <p:cNvSpPr/>
            <p:nvPr/>
          </p:nvSpPr>
          <p:spPr>
            <a:xfrm>
              <a:off x="5292673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467F1-2319-C7FB-1CDF-3448A34226DC}"/>
                </a:ext>
              </a:extLst>
            </p:cNvPr>
            <p:cNvSpPr/>
            <p:nvPr/>
          </p:nvSpPr>
          <p:spPr>
            <a:xfrm>
              <a:off x="5834191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2F5319E-BBD7-EC18-16E7-FCEFDBDCB2EB}"/>
                </a:ext>
              </a:extLst>
            </p:cNvPr>
            <p:cNvSpPr/>
            <p:nvPr/>
          </p:nvSpPr>
          <p:spPr>
            <a:xfrm>
              <a:off x="6375708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14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0DC5C0A-A8F4-1958-CD91-F5F4D771464D}"/>
                </a:ext>
              </a:extLst>
            </p:cNvPr>
            <p:cNvSpPr/>
            <p:nvPr/>
          </p:nvSpPr>
          <p:spPr>
            <a:xfrm>
              <a:off x="6918784" y="260867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15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9D3811F-77E6-B20F-257F-3BA3FE6AA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463" y="2170577"/>
              <a:ext cx="354815" cy="354815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CB50691-0EF8-2185-07C7-541695968EB5}"/>
              </a:ext>
            </a:extLst>
          </p:cNvPr>
          <p:cNvSpPr txBox="1"/>
          <p:nvPr/>
        </p:nvSpPr>
        <p:spPr>
          <a:xfrm>
            <a:off x="5648904" y="2972591"/>
            <a:ext cx="333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Filter on air, land, sea, space</a:t>
            </a:r>
          </a:p>
          <a:p>
            <a:pPr algn="ctr"/>
            <a:r>
              <a:rPr lang="en-US" sz="1600" dirty="0"/>
              <a:t>Filter on friendly, opposing, neutral</a:t>
            </a: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B058F158-0C6A-8589-92F5-5D92C74B3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Authentication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382" y="1075700"/>
            <a:ext cx="5945945" cy="4895850"/>
          </a:xfrm>
        </p:spPr>
        <p:txBody>
          <a:bodyPr/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  <a:p>
            <a:r>
              <a:rPr lang="en-US" dirty="0"/>
              <a:t>Also useful for Zero Trust Architectures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02" y="2737811"/>
            <a:ext cx="484712" cy="40715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9701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751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7101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A</a:t>
            </a:r>
            <a:endParaRPr lang="en-US" sz="1800" b="1" dirty="0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726" y="322109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B</a:t>
            </a:r>
            <a:endParaRPr lang="en-US" sz="1800" b="1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4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/>
              <a:t>Federate C</a:t>
            </a:r>
            <a:endParaRPr lang="en-US" sz="1800" b="1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561B07B3-651D-554C-9519-350346EDE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4" y="2737811"/>
            <a:ext cx="484712" cy="407158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168D09-EAD9-E548-9835-BD88E62D5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26" y="2737811"/>
            <a:ext cx="484712" cy="407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Public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7689298" y="1310110"/>
            <a:ext cx="1065466" cy="6330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sv-SE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  <a:endParaRPr kumimoji="0" lang="sv-S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196" y="1355805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8863992" y="1677081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Private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79068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63214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9927264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2C4DF-41B5-4242-AAA1-896D4BF2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B4DF79-58FC-8A63-7AF4-1CB15F2D7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Protocol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740601" cy="3840999"/>
          </a:xfrm>
        </p:spPr>
        <p:txBody>
          <a:bodyPr/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sv-SE" dirty="0" err="1"/>
              <a:t>Better</a:t>
            </a:r>
            <a:r>
              <a:rPr lang="sv-SE" dirty="0"/>
              <a:t> support for Live </a:t>
            </a:r>
            <a:r>
              <a:rPr lang="sv-SE" dirty="0" err="1"/>
              <a:t>with</a:t>
            </a:r>
            <a:r>
              <a:rPr lang="sv-SE" dirty="0"/>
              <a:t> 3G/4G </a:t>
            </a:r>
            <a:r>
              <a:rPr lang="sv-SE" dirty="0" err="1"/>
              <a:t>links</a:t>
            </a:r>
            <a:endParaRPr lang="sv-SE" dirty="0"/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cloud-friendly</a:t>
            </a:r>
            <a:r>
              <a:rPr lang="sv-SE" dirty="0"/>
              <a:t> (containers,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 err="1"/>
              <a:t>Simplifies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endParaRPr lang="sv-SE" dirty="0"/>
          </a:p>
          <a:p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languages</a:t>
            </a:r>
            <a:r>
              <a:rPr lang="sv-SE" dirty="0"/>
              <a:t>/OS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26602" y="2560119"/>
            <a:ext cx="1788944" cy="784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26602" y="3344176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/>
          <p:nvPr/>
        </p:nvCxnSpPr>
        <p:spPr>
          <a:xfrm flipH="1">
            <a:off x="7703005" y="4113318"/>
            <a:ext cx="18070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/>
          <p:nvPr/>
        </p:nvCxnSpPr>
        <p:spPr>
          <a:xfrm flipH="1">
            <a:off x="6790464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33966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41512" y="2105613"/>
            <a:ext cx="1788944" cy="52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/>
          <p:nvPr/>
        </p:nvCxnSpPr>
        <p:spPr>
          <a:xfrm>
            <a:off x="10517915" y="3481983"/>
            <a:ext cx="9036" cy="166753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/>
          <p:nvPr/>
        </p:nvCxnSpPr>
        <p:spPr>
          <a:xfrm flipH="1">
            <a:off x="9605374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48876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/>
          <p:nvPr/>
        </p:nvCxnSpPr>
        <p:spPr>
          <a:xfrm flipH="1">
            <a:off x="10517915" y="2637613"/>
            <a:ext cx="18064" cy="5058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19697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</a:t>
            </a:r>
            <a:r>
              <a:rPr lang="en-US" sz="1400" b="1" i="1"/>
              <a:t>” network packet</a:t>
            </a:r>
            <a:endParaRPr lang="en-US" sz="1400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45493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41512" y="3848377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03030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BBC5-50A1-D54E-8DF4-D7475FA7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207E10-9AC4-A69F-300A-AF7D4A9B4A31}"/>
              </a:ext>
            </a:extLst>
          </p:cNvPr>
          <p:cNvGrpSpPr/>
          <p:nvPr/>
        </p:nvGrpSpPr>
        <p:grpSpPr>
          <a:xfrm>
            <a:off x="453736" y="4987635"/>
            <a:ext cx="5155709" cy="904701"/>
            <a:chOff x="1066800" y="819150"/>
            <a:chExt cx="7830287" cy="137402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A9B0F9-EE81-292D-8C5D-0D8FE553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946588"/>
              <a:ext cx="1981200" cy="5745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BE98D9-197D-A501-E743-9D4BE3E4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819150"/>
              <a:ext cx="685800" cy="737038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C480E9D-9D52-AC57-1F0B-8DFB69C30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657350"/>
              <a:ext cx="990600" cy="53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33C755F-2E4D-DB4B-BECF-2600D5488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57350"/>
              <a:ext cx="1600200" cy="496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12D159-FD2D-E35C-2229-9504F248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1123950"/>
              <a:ext cx="2115287" cy="838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3229E4-8155-CA9D-9EBD-E116AE47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1657350"/>
              <a:ext cx="1352341" cy="49225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57F969-3C10-7635-47FC-92A0CA22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504" y="895350"/>
              <a:ext cx="1530350" cy="541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8A5E-E905-FBC9-DF2E-8DF89F2F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1" y="10160"/>
            <a:ext cx="9601937" cy="705610"/>
          </a:xfrm>
        </p:spPr>
        <p:txBody>
          <a:bodyPr/>
          <a:lstStyle/>
          <a:p>
            <a:r>
              <a:rPr lang="en-SE" dirty="0"/>
              <a:t>Deployment Examples: C</a:t>
            </a:r>
            <a:r>
              <a:rPr lang="en-GB" dirty="0"/>
              <a:t>l</a:t>
            </a:r>
            <a:r>
              <a:rPr lang="en-SE" dirty="0"/>
              <a:t>oud and Live Training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DD7ACA-1421-8EC4-B9B1-8AC0B1AE0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977" y="4541796"/>
            <a:ext cx="5446091" cy="1629308"/>
          </a:xfrm>
        </p:spPr>
        <p:txBody>
          <a:bodyPr/>
          <a:lstStyle/>
          <a:p>
            <a:r>
              <a:rPr lang="en-SE" sz="2400" dirty="0"/>
              <a:t>Deploy large CPU consumers in the Cloud</a:t>
            </a:r>
          </a:p>
          <a:p>
            <a:r>
              <a:rPr lang="en-SE" sz="2400" dirty="0"/>
              <a:t>Deploy large GPU consumers locally</a:t>
            </a:r>
          </a:p>
          <a:p>
            <a:r>
              <a:rPr lang="en-SE" sz="2400" dirty="0"/>
              <a:t>C</a:t>
            </a:r>
            <a:r>
              <a:rPr lang="en-GB" sz="2400" dirty="0"/>
              <a:t>o</a:t>
            </a:r>
            <a:r>
              <a:rPr lang="en-SE" sz="2400" dirty="0"/>
              <a:t>llect Big Data in the Cloud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B1E09-F8B8-8511-7F4C-1BB80AA0E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CBB198-1F4F-5639-C844-223E6CED6563}"/>
              </a:ext>
            </a:extLst>
          </p:cNvPr>
          <p:cNvGrpSpPr/>
          <p:nvPr/>
        </p:nvGrpSpPr>
        <p:grpSpPr>
          <a:xfrm>
            <a:off x="407781" y="1133950"/>
            <a:ext cx="5123800" cy="2939408"/>
            <a:chOff x="2094340" y="804868"/>
            <a:chExt cx="4458860" cy="25579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E52BD-060A-35C3-C22A-80156C452E17}"/>
                </a:ext>
              </a:extLst>
            </p:cNvPr>
            <p:cNvSpPr/>
            <p:nvPr/>
          </p:nvSpPr>
          <p:spPr>
            <a:xfrm>
              <a:off x="4055984" y="2635103"/>
              <a:ext cx="1049416" cy="7277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7C910-0C8F-3C10-7D9A-1F475346E609}"/>
                </a:ext>
              </a:extLst>
            </p:cNvPr>
            <p:cNvSpPr/>
            <p:nvPr/>
          </p:nvSpPr>
          <p:spPr>
            <a:xfrm>
              <a:off x="2819400" y="2635103"/>
              <a:ext cx="1049416" cy="7277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7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BC64F2-C1E6-1E89-2B05-96B2BD4E1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239" y="804868"/>
              <a:ext cx="3353961" cy="15595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65BA0-EFD9-AD25-7599-CCE9308FF5B2}"/>
                </a:ext>
              </a:extLst>
            </p:cNvPr>
            <p:cNvSpPr/>
            <p:nvPr/>
          </p:nvSpPr>
          <p:spPr>
            <a:xfrm>
              <a:off x="3504644" y="1813059"/>
              <a:ext cx="2522530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RTI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5766EC-FC58-FD44-37FB-5E0F0BBE91C3}"/>
                </a:ext>
              </a:extLst>
            </p:cNvPr>
            <p:cNvCxnSpPr/>
            <p:nvPr/>
          </p:nvCxnSpPr>
          <p:spPr>
            <a:xfrm flipH="1">
              <a:off x="3275440" y="2113296"/>
              <a:ext cx="476252" cy="79064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098FE4-A246-4035-AB53-798503E073FE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18" y="2105089"/>
              <a:ext cx="320217" cy="79530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3C941-5F59-01AF-D971-E25DDE5CD891}"/>
                </a:ext>
              </a:extLst>
            </p:cNvPr>
            <p:cNvSpPr/>
            <p:nvPr/>
          </p:nvSpPr>
          <p:spPr>
            <a:xfrm>
              <a:off x="4092964" y="1466348"/>
              <a:ext cx="707636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CGF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FDDC42-0A64-4AF3-1641-6FB2366E9452}"/>
                </a:ext>
              </a:extLst>
            </p:cNvPr>
            <p:cNvSpPr/>
            <p:nvPr/>
          </p:nvSpPr>
          <p:spPr>
            <a:xfrm>
              <a:off x="4857090" y="1460719"/>
              <a:ext cx="1162709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Data Logger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E9E4AD-4AA3-CC4E-8852-1C05FA68BFFB}"/>
                </a:ext>
              </a:extLst>
            </p:cNvPr>
            <p:cNvSpPr txBox="1"/>
            <p:nvPr/>
          </p:nvSpPr>
          <p:spPr>
            <a:xfrm>
              <a:off x="3495419" y="948898"/>
              <a:ext cx="548504" cy="267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Cloud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7959D-7CF4-D4A2-FF6F-456CD60684A1}"/>
                </a:ext>
              </a:extLst>
            </p:cNvPr>
            <p:cNvSpPr/>
            <p:nvPr/>
          </p:nvSpPr>
          <p:spPr>
            <a:xfrm>
              <a:off x="4159383" y="2870213"/>
              <a:ext cx="840168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Federate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C60C9-18AB-EE18-5E94-6061EA0B8628}"/>
                </a:ext>
              </a:extLst>
            </p:cNvPr>
            <p:cNvSpPr/>
            <p:nvPr/>
          </p:nvSpPr>
          <p:spPr>
            <a:xfrm>
              <a:off x="2895600" y="2870212"/>
              <a:ext cx="840168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Federate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CCA4E1-FA6A-AF72-D5EF-1E1A620A2FCC}"/>
                </a:ext>
              </a:extLst>
            </p:cNvPr>
            <p:cNvSpPr txBox="1"/>
            <p:nvPr/>
          </p:nvSpPr>
          <p:spPr>
            <a:xfrm>
              <a:off x="2868851" y="2287887"/>
              <a:ext cx="823020" cy="22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Protocol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DEC959-E075-36AF-EE60-AA4388BCD386}"/>
                </a:ext>
              </a:extLst>
            </p:cNvPr>
            <p:cNvSpPr txBox="1"/>
            <p:nvPr/>
          </p:nvSpPr>
          <p:spPr>
            <a:xfrm>
              <a:off x="4314537" y="2287887"/>
              <a:ext cx="823020" cy="22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Protocol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D93C45-5B28-ABE2-00F6-C50AECF052C5}"/>
                </a:ext>
              </a:extLst>
            </p:cNvPr>
            <p:cNvSpPr txBox="1"/>
            <p:nvPr/>
          </p:nvSpPr>
          <p:spPr>
            <a:xfrm>
              <a:off x="2094340" y="2746507"/>
              <a:ext cx="762000" cy="24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Site 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29ED27-66A7-48C0-66F0-73AD72F1402B}"/>
                </a:ext>
              </a:extLst>
            </p:cNvPr>
            <p:cNvSpPr txBox="1"/>
            <p:nvPr/>
          </p:nvSpPr>
          <p:spPr>
            <a:xfrm>
              <a:off x="4936350" y="2748815"/>
              <a:ext cx="762000" cy="24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Site 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A541F-C03A-8CDF-B284-C2E8B0D8699C}"/>
              </a:ext>
            </a:extLst>
          </p:cNvPr>
          <p:cNvGrpSpPr/>
          <p:nvPr/>
        </p:nvGrpSpPr>
        <p:grpSpPr>
          <a:xfrm>
            <a:off x="6619557" y="1261987"/>
            <a:ext cx="4310911" cy="2794857"/>
            <a:chOff x="6619557" y="1261987"/>
            <a:chExt cx="4310911" cy="27948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4E3C1D-833D-D87A-2B40-0335E14B5E56}"/>
                </a:ext>
              </a:extLst>
            </p:cNvPr>
            <p:cNvSpPr/>
            <p:nvPr/>
          </p:nvSpPr>
          <p:spPr>
            <a:xfrm>
              <a:off x="7005160" y="3083339"/>
              <a:ext cx="1193536" cy="56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C48E56-A4A7-EF66-92D1-6513E05638C9}"/>
                </a:ext>
              </a:extLst>
            </p:cNvPr>
            <p:cNvSpPr/>
            <p:nvPr/>
          </p:nvSpPr>
          <p:spPr>
            <a:xfrm>
              <a:off x="7145309" y="3191090"/>
              <a:ext cx="951227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RTI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A7E009-EF11-E60A-9B39-6CB7746355FA}"/>
                </a:ext>
              </a:extLst>
            </p:cNvPr>
            <p:cNvSpPr txBox="1"/>
            <p:nvPr/>
          </p:nvSpPr>
          <p:spPr>
            <a:xfrm>
              <a:off x="7412485" y="2812475"/>
              <a:ext cx="482808" cy="282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B7595-7D8C-453A-D813-7686C5E2CC19}"/>
                </a:ext>
              </a:extLst>
            </p:cNvPr>
            <p:cNvCxnSpPr>
              <a:endCxn id="29" idx="0"/>
            </p:cNvCxnSpPr>
            <p:nvPr/>
          </p:nvCxnSpPr>
          <p:spPr>
            <a:xfrm>
              <a:off x="7016021" y="2153665"/>
              <a:ext cx="338007" cy="103742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D89107-7D62-7B2B-43C1-632DC041733A}"/>
                </a:ext>
              </a:extLst>
            </p:cNvPr>
            <p:cNvCxnSpPr>
              <a:endCxn id="30" idx="0"/>
            </p:cNvCxnSpPr>
            <p:nvPr/>
          </p:nvCxnSpPr>
          <p:spPr>
            <a:xfrm flipH="1">
              <a:off x="7880720" y="2153664"/>
              <a:ext cx="215458" cy="1037424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E836E0-E9EA-0206-6A51-2A075B81A70B}"/>
                </a:ext>
              </a:extLst>
            </p:cNvPr>
            <p:cNvSpPr/>
            <p:nvPr/>
          </p:nvSpPr>
          <p:spPr>
            <a:xfrm>
              <a:off x="8770597" y="2730704"/>
              <a:ext cx="814652" cy="913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D0762-42EA-13EA-8E96-0D3CC2C7545C}"/>
                </a:ext>
              </a:extLst>
            </p:cNvPr>
            <p:cNvSpPr/>
            <p:nvPr/>
          </p:nvSpPr>
          <p:spPr>
            <a:xfrm>
              <a:off x="8842303" y="2826401"/>
              <a:ext cx="660816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CGF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9CEED9-BB97-1570-7F63-43B155398DC6}"/>
                </a:ext>
              </a:extLst>
            </p:cNvPr>
            <p:cNvSpPr txBox="1"/>
            <p:nvPr/>
          </p:nvSpPr>
          <p:spPr>
            <a:xfrm>
              <a:off x="8993498" y="2474218"/>
              <a:ext cx="482808" cy="282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D282C6-9B12-564F-DF4D-B44743005D4E}"/>
                </a:ext>
              </a:extLst>
            </p:cNvPr>
            <p:cNvSpPr/>
            <p:nvPr/>
          </p:nvSpPr>
          <p:spPr>
            <a:xfrm>
              <a:off x="8842303" y="3172253"/>
              <a:ext cx="660816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LRC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FF4E46-4006-8E5E-E0DA-DBB379CFF1E1}"/>
                </a:ext>
              </a:extLst>
            </p:cNvPr>
            <p:cNvSpPr/>
            <p:nvPr/>
          </p:nvSpPr>
          <p:spPr>
            <a:xfrm>
              <a:off x="9872335" y="2740328"/>
              <a:ext cx="1058133" cy="913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5E0F48-6E84-E719-5F73-1DB95121986A}"/>
                </a:ext>
              </a:extLst>
            </p:cNvPr>
            <p:cNvSpPr/>
            <p:nvPr/>
          </p:nvSpPr>
          <p:spPr>
            <a:xfrm>
              <a:off x="9944039" y="2836025"/>
              <a:ext cx="864688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Visualizer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4B57FC-04E6-55E5-D90F-1B38E0221F45}"/>
                </a:ext>
              </a:extLst>
            </p:cNvPr>
            <p:cNvSpPr txBox="1"/>
            <p:nvPr/>
          </p:nvSpPr>
          <p:spPr>
            <a:xfrm>
              <a:off x="10121848" y="2508124"/>
              <a:ext cx="482808" cy="282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A77BD3-9CA7-2229-C67E-DA702C633752}"/>
                </a:ext>
              </a:extLst>
            </p:cNvPr>
            <p:cNvSpPr/>
            <p:nvPr/>
          </p:nvSpPr>
          <p:spPr>
            <a:xfrm>
              <a:off x="9944040" y="3181877"/>
              <a:ext cx="864687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LRC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88CF552-1840-B7B7-626C-7881BF93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557" y="1360737"/>
              <a:ext cx="792929" cy="79292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D630928-A862-4854-D847-99EC41D8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687071" y="1261987"/>
              <a:ext cx="1023248" cy="104543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0635B-BEDC-AF6B-50B7-FBD5059F2AC7}"/>
                </a:ext>
              </a:extLst>
            </p:cNvPr>
            <p:cNvSpPr txBox="1"/>
            <p:nvPr/>
          </p:nvSpPr>
          <p:spPr>
            <a:xfrm>
              <a:off x="7154453" y="2309785"/>
              <a:ext cx="607316" cy="46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3G/4G</a:t>
              </a:r>
            </a:p>
            <a:p>
              <a:r>
                <a:rPr lang="en-US" sz="1050" dirty="0"/>
                <a:t>Radio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E4B713-FF7C-4D51-C9BA-7D58F029E2C6}"/>
                </a:ext>
              </a:extLst>
            </p:cNvPr>
            <p:cNvSpPr txBox="1"/>
            <p:nvPr/>
          </p:nvSpPr>
          <p:spPr>
            <a:xfrm>
              <a:off x="8039093" y="2307420"/>
              <a:ext cx="607316" cy="46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3G/4G</a:t>
              </a:r>
            </a:p>
            <a:p>
              <a:r>
                <a:rPr lang="en-US" sz="1050" dirty="0"/>
                <a:t>Radio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17E8FD-ACFB-2942-9B86-8171BD595FC3}"/>
                </a:ext>
              </a:extLst>
            </p:cNvPr>
            <p:cNvCxnSpPr/>
            <p:nvPr/>
          </p:nvCxnSpPr>
          <p:spPr>
            <a:xfrm flipH="1">
              <a:off x="7016021" y="4050155"/>
              <a:ext cx="3670966" cy="6689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7E3CE9-EF2D-79B9-F13A-DE87F37B4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927" y="3643940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05B7B2-78BA-9522-6722-9DFE379DAB8D}"/>
                </a:ext>
              </a:extLst>
            </p:cNvPr>
            <p:cNvCxnSpPr/>
            <p:nvPr/>
          </p:nvCxnSpPr>
          <p:spPr>
            <a:xfrm flipH="1">
              <a:off x="9186333" y="3643940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13E71E-FFAA-24E3-27EA-EBBE8148B9CE}"/>
                </a:ext>
              </a:extLst>
            </p:cNvPr>
            <p:cNvCxnSpPr/>
            <p:nvPr/>
          </p:nvCxnSpPr>
          <p:spPr>
            <a:xfrm flipH="1">
              <a:off x="10393513" y="3633967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41A41053-AA42-B93A-E3BB-793A6ED84DBD}"/>
              </a:ext>
            </a:extLst>
          </p:cNvPr>
          <p:cNvSpPr txBox="1">
            <a:spLocks/>
          </p:cNvSpPr>
          <p:nvPr/>
        </p:nvSpPr>
        <p:spPr bwMode="auto">
          <a:xfrm>
            <a:off x="6345252" y="4510677"/>
            <a:ext cx="5446091" cy="16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400" kern="0" dirty="0" err="1"/>
              <a:t>Connect</a:t>
            </a:r>
            <a:r>
              <a:rPr lang="sv-SE" sz="2400" kern="0" dirty="0"/>
              <a:t> live systems over 3G,/4G/5G</a:t>
            </a:r>
          </a:p>
          <a:p>
            <a:r>
              <a:rPr lang="sv-SE" sz="2400" kern="0" dirty="0"/>
              <a:t>Point-to-</a:t>
            </a:r>
            <a:r>
              <a:rPr lang="sv-SE" sz="2400" kern="0" dirty="0" err="1"/>
              <a:t>point</a:t>
            </a:r>
            <a:r>
              <a:rPr lang="sv-SE" sz="2400" kern="0" dirty="0"/>
              <a:t> </a:t>
            </a:r>
            <a:r>
              <a:rPr lang="sv-SE" sz="2400" kern="0" dirty="0" err="1"/>
              <a:t>communication</a:t>
            </a:r>
            <a:endParaRPr lang="sv-SE" sz="2400" kern="0" dirty="0"/>
          </a:p>
          <a:p>
            <a:r>
              <a:rPr lang="sv-SE" sz="2400" kern="0" dirty="0" err="1"/>
              <a:t>Fault</a:t>
            </a:r>
            <a:r>
              <a:rPr lang="sv-SE" sz="2400" kern="0" dirty="0"/>
              <a:t> </a:t>
            </a:r>
            <a:r>
              <a:rPr lang="sv-SE" sz="2400" kern="0" dirty="0" err="1"/>
              <a:t>tolerance</a:t>
            </a:r>
            <a:r>
              <a:rPr lang="sv-SE" sz="2400" kern="0" dirty="0"/>
              <a:t> and fast </a:t>
            </a:r>
            <a:r>
              <a:rPr lang="sv-SE" sz="2400" kern="0" dirty="0" err="1"/>
              <a:t>reconnect</a:t>
            </a:r>
            <a:endParaRPr lang="en-SE" sz="2400" kern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686AC-E025-C6F3-7254-EFDD0C0120F4}"/>
              </a:ext>
            </a:extLst>
          </p:cNvPr>
          <p:cNvSpPr txBox="1"/>
          <p:nvPr/>
        </p:nvSpPr>
        <p:spPr>
          <a:xfrm>
            <a:off x="9337856" y="1358889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 training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5A3C0B58-CCD2-A51A-2D7C-F3FFF51A8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0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AED5453-F524-754E-B156-AEBD554C6396}"/>
              </a:ext>
            </a:extLst>
          </p:cNvPr>
          <p:cNvSpPr/>
          <p:nvPr/>
        </p:nvSpPr>
        <p:spPr>
          <a:xfrm>
            <a:off x="6114552" y="1276820"/>
            <a:ext cx="5006399" cy="4628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C9F94-F739-F542-A950-FFC0BB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4 Based Architecture for Cloud, Scalability and </a:t>
            </a:r>
            <a:r>
              <a:rPr lang="en-US" dirty="0" err="1"/>
              <a:t>MSaaS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4EB7F-8130-DF41-B1AA-A661471503F8}"/>
              </a:ext>
            </a:extLst>
          </p:cNvPr>
          <p:cNvSpPr/>
          <p:nvPr/>
        </p:nvSpPr>
        <p:spPr>
          <a:xfrm>
            <a:off x="8213394" y="1479263"/>
            <a:ext cx="838361" cy="42564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/>
              <a:t>HLA 4 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E1D60-5699-9542-AC84-9DB7E3F8DBCD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615493" y="3172273"/>
            <a:ext cx="3774773" cy="29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A4071-8A80-9748-BFB9-D3ADF86EDA1C}"/>
              </a:ext>
            </a:extLst>
          </p:cNvPr>
          <p:cNvCxnSpPr>
            <a:cxnSpLocks/>
          </p:cNvCxnSpPr>
          <p:nvPr/>
        </p:nvCxnSpPr>
        <p:spPr>
          <a:xfrm>
            <a:off x="2597936" y="2437627"/>
            <a:ext cx="56098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BF20EF-59EC-664D-90F1-39F0A83095F0}"/>
              </a:ext>
            </a:extLst>
          </p:cNvPr>
          <p:cNvCxnSpPr>
            <a:cxnSpLocks/>
          </p:cNvCxnSpPr>
          <p:nvPr/>
        </p:nvCxnSpPr>
        <p:spPr>
          <a:xfrm>
            <a:off x="2618992" y="1696319"/>
            <a:ext cx="55807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A9E06A-BDAB-6C42-A436-8BC91DFDB650}"/>
              </a:ext>
            </a:extLst>
          </p:cNvPr>
          <p:cNvSpPr txBox="1"/>
          <p:nvPr/>
        </p:nvSpPr>
        <p:spPr>
          <a:xfrm>
            <a:off x="2666508" y="138962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6A28A-660E-3141-83D1-0222301A26E3}"/>
              </a:ext>
            </a:extLst>
          </p:cNvPr>
          <p:cNvSpPr txBox="1"/>
          <p:nvPr/>
        </p:nvSpPr>
        <p:spPr>
          <a:xfrm>
            <a:off x="2699385" y="213633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0B44-B036-874B-97F6-9CA9C6B4E0FD}"/>
              </a:ext>
            </a:extLst>
          </p:cNvPr>
          <p:cNvSpPr txBox="1"/>
          <p:nvPr/>
        </p:nvSpPr>
        <p:spPr>
          <a:xfrm>
            <a:off x="2711487" y="2883327"/>
            <a:ext cx="2168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https/html/REST/</a:t>
            </a:r>
            <a:r>
              <a:rPr lang="en-US" sz="1400" dirty="0" err="1"/>
              <a:t>Vert.x</a:t>
            </a:r>
            <a:r>
              <a:rPr lang="en-US" sz="1400" dirty="0"/>
              <a:t>/</a:t>
            </a:r>
            <a:r>
              <a:rPr lang="en-US" sz="1400" dirty="0" err="1"/>
              <a:t>etc</a:t>
            </a:r>
            <a:endParaRPr lang="en-US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A678F3-1C3A-BB47-BFD2-68A980602F1F}"/>
              </a:ext>
            </a:extLst>
          </p:cNvPr>
          <p:cNvCxnSpPr>
            <a:cxnSpLocks/>
          </p:cNvCxnSpPr>
          <p:nvPr/>
        </p:nvCxnSpPr>
        <p:spPr>
          <a:xfrm>
            <a:off x="7385615" y="3178936"/>
            <a:ext cx="8222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036F2C-4043-314B-9C31-CA421089CEF7}"/>
              </a:ext>
            </a:extLst>
          </p:cNvPr>
          <p:cNvSpPr txBox="1"/>
          <p:nvPr/>
        </p:nvSpPr>
        <p:spPr>
          <a:xfrm>
            <a:off x="1498094" y="7956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On-site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8146B-493D-9440-BD87-6C2597F474E0}"/>
              </a:ext>
            </a:extLst>
          </p:cNvPr>
          <p:cNvSpPr txBox="1"/>
          <p:nvPr/>
        </p:nvSpPr>
        <p:spPr>
          <a:xfrm>
            <a:off x="7035371" y="780872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Public or Private Cloud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0EDF9F-2A1B-0043-9300-C5BEF4DD3D5D}"/>
              </a:ext>
            </a:extLst>
          </p:cNvPr>
          <p:cNvSpPr/>
          <p:nvPr/>
        </p:nvSpPr>
        <p:spPr>
          <a:xfrm>
            <a:off x="1556803" y="3612628"/>
            <a:ext cx="1059800" cy="604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C2 System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E68EB-7DAA-6940-940B-CD59D79EFB17}"/>
              </a:ext>
            </a:extLst>
          </p:cNvPr>
          <p:cNvCxnSpPr>
            <a:cxnSpLocks/>
            <a:stCxn id="62" idx="3"/>
            <a:endCxn id="101" idx="2"/>
          </p:cNvCxnSpPr>
          <p:nvPr/>
        </p:nvCxnSpPr>
        <p:spPr>
          <a:xfrm flipV="1">
            <a:off x="2616603" y="3903975"/>
            <a:ext cx="3511543" cy="10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8BEC11-23BC-634E-A28D-523F6F130726}"/>
              </a:ext>
            </a:extLst>
          </p:cNvPr>
          <p:cNvSpPr txBox="1"/>
          <p:nvPr/>
        </p:nvSpPr>
        <p:spPr>
          <a:xfrm>
            <a:off x="2698386" y="3630445"/>
            <a:ext cx="202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Sim/C2 Protocol</a:t>
            </a:r>
          </a:p>
        </p:txBody>
      </p:sp>
      <p:sp>
        <p:nvSpPr>
          <p:cNvPr id="78" name="Snip Single Corner of Rectangle 77">
            <a:extLst>
              <a:ext uri="{FF2B5EF4-FFF2-40B4-BE49-F238E27FC236}">
                <a16:creationId xmlns:a16="http://schemas.microsoft.com/office/drawing/2014/main" id="{5C771F41-B3BB-6C45-B6E4-8B17217766FD}"/>
              </a:ext>
            </a:extLst>
          </p:cNvPr>
          <p:cNvSpPr/>
          <p:nvPr/>
        </p:nvSpPr>
        <p:spPr>
          <a:xfrm>
            <a:off x="9445899" y="1584317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RPR FOM</a:t>
            </a:r>
          </a:p>
        </p:txBody>
      </p:sp>
      <p:sp>
        <p:nvSpPr>
          <p:cNvPr id="79" name="Snip Single Corner of Rectangle 78">
            <a:extLst>
              <a:ext uri="{FF2B5EF4-FFF2-40B4-BE49-F238E27FC236}">
                <a16:creationId xmlns:a16="http://schemas.microsoft.com/office/drawing/2014/main" id="{96851A63-7296-5A4B-AC15-D158E405557A}"/>
              </a:ext>
            </a:extLst>
          </p:cNvPr>
          <p:cNvSpPr/>
          <p:nvPr/>
        </p:nvSpPr>
        <p:spPr>
          <a:xfrm>
            <a:off x="9444551" y="2384080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L16 FOM</a:t>
            </a:r>
          </a:p>
        </p:txBody>
      </p:sp>
      <p:sp>
        <p:nvSpPr>
          <p:cNvPr id="80" name="Snip Single Corner of Rectangle 79">
            <a:extLst>
              <a:ext uri="{FF2B5EF4-FFF2-40B4-BE49-F238E27FC236}">
                <a16:creationId xmlns:a16="http://schemas.microsoft.com/office/drawing/2014/main" id="{609E7254-C65F-0B4C-A218-458BB9AE3E2B}"/>
              </a:ext>
            </a:extLst>
          </p:cNvPr>
          <p:cNvSpPr/>
          <p:nvPr/>
        </p:nvSpPr>
        <p:spPr>
          <a:xfrm>
            <a:off x="9443203" y="3183843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NATO  FOM</a:t>
            </a:r>
          </a:p>
        </p:txBody>
      </p:sp>
      <p:sp>
        <p:nvSpPr>
          <p:cNvPr id="81" name="Snip Single Corner of Rectangle 80">
            <a:extLst>
              <a:ext uri="{FF2B5EF4-FFF2-40B4-BE49-F238E27FC236}">
                <a16:creationId xmlns:a16="http://schemas.microsoft.com/office/drawing/2014/main" id="{4EE9D20E-156C-9B42-9DCE-CD0D6C34F4BE}"/>
              </a:ext>
            </a:extLst>
          </p:cNvPr>
          <p:cNvSpPr/>
          <p:nvPr/>
        </p:nvSpPr>
        <p:spPr>
          <a:xfrm>
            <a:off x="9441854" y="4024066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Space  FOM</a:t>
            </a:r>
          </a:p>
        </p:txBody>
      </p:sp>
      <p:sp>
        <p:nvSpPr>
          <p:cNvPr id="82" name="Snip Single Corner of Rectangle 81">
            <a:extLst>
              <a:ext uri="{FF2B5EF4-FFF2-40B4-BE49-F238E27FC236}">
                <a16:creationId xmlns:a16="http://schemas.microsoft.com/office/drawing/2014/main" id="{214C75E4-9E30-3C40-831B-111C0F9983BA}"/>
              </a:ext>
            </a:extLst>
          </p:cNvPr>
          <p:cNvSpPr/>
          <p:nvPr/>
        </p:nvSpPr>
        <p:spPr>
          <a:xfrm>
            <a:off x="9440505" y="4864289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  FOM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9EFA3B-8B85-644A-A331-9207A23426F8}"/>
              </a:ext>
            </a:extLst>
          </p:cNvPr>
          <p:cNvSpPr txBox="1"/>
          <p:nvPr/>
        </p:nvSpPr>
        <p:spPr>
          <a:xfrm>
            <a:off x="7360388" y="2929624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B64615-6957-B741-8D6F-2EEC00846069}"/>
              </a:ext>
            </a:extLst>
          </p:cNvPr>
          <p:cNvSpPr/>
          <p:nvPr/>
        </p:nvSpPr>
        <p:spPr>
          <a:xfrm>
            <a:off x="1429772" y="1342400"/>
            <a:ext cx="1196609" cy="69111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Classic Training System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2BC4D3-C9C7-DB46-B0F3-36FA1F9FF507}"/>
              </a:ext>
            </a:extLst>
          </p:cNvPr>
          <p:cNvSpPr/>
          <p:nvPr/>
        </p:nvSpPr>
        <p:spPr>
          <a:xfrm>
            <a:off x="1412240" y="2085519"/>
            <a:ext cx="1196609" cy="69111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Game Based Trainer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F1FA023-38A2-E343-B431-9622B373F9E1}"/>
              </a:ext>
            </a:extLst>
          </p:cNvPr>
          <p:cNvSpPr/>
          <p:nvPr/>
        </p:nvSpPr>
        <p:spPr>
          <a:xfrm>
            <a:off x="6137586" y="2810057"/>
            <a:ext cx="1218035" cy="7016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Web 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52DEAC-BC0B-5043-B199-2C7F1549BA3E}"/>
              </a:ext>
            </a:extLst>
          </p:cNvPr>
          <p:cNvCxnSpPr>
            <a:cxnSpLocks/>
            <a:stCxn id="101" idx="6"/>
          </p:cNvCxnSpPr>
          <p:nvPr/>
        </p:nvCxnSpPr>
        <p:spPr>
          <a:xfrm>
            <a:off x="7346181" y="3903975"/>
            <a:ext cx="852197" cy="383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EE5A420-3499-5D46-998B-CA49405CD8A8}"/>
              </a:ext>
            </a:extLst>
          </p:cNvPr>
          <p:cNvSpPr/>
          <p:nvPr/>
        </p:nvSpPr>
        <p:spPr>
          <a:xfrm>
            <a:off x="6128146" y="3553173"/>
            <a:ext cx="1218035" cy="7016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C2</a:t>
            </a:r>
            <a:br>
              <a:rPr lang="en-US" sz="1300" dirty="0"/>
            </a:br>
            <a:r>
              <a:rPr lang="en-US" sz="1300" dirty="0"/>
              <a:t>Gateway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702280-92C7-1541-9DB2-B408F16810BD}"/>
              </a:ext>
            </a:extLst>
          </p:cNvPr>
          <p:cNvCxnSpPr>
            <a:cxnSpLocks/>
          </p:cNvCxnSpPr>
          <p:nvPr/>
        </p:nvCxnSpPr>
        <p:spPr>
          <a:xfrm>
            <a:off x="7357335" y="4657076"/>
            <a:ext cx="8316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8CD421D-908B-B64B-9D83-57597163BA59}"/>
              </a:ext>
            </a:extLst>
          </p:cNvPr>
          <p:cNvSpPr/>
          <p:nvPr/>
        </p:nvSpPr>
        <p:spPr>
          <a:xfrm>
            <a:off x="6118706" y="4288197"/>
            <a:ext cx="1218035" cy="7016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Data Recorder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230B8C-4363-E448-9646-D453E24FF47C}"/>
              </a:ext>
            </a:extLst>
          </p:cNvPr>
          <p:cNvCxnSpPr>
            <a:cxnSpLocks/>
          </p:cNvCxnSpPr>
          <p:nvPr/>
        </p:nvCxnSpPr>
        <p:spPr>
          <a:xfrm>
            <a:off x="7347908" y="5392100"/>
            <a:ext cx="83159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66E52A5A-D729-FC41-AC18-9CC54C2C6257}"/>
              </a:ext>
            </a:extLst>
          </p:cNvPr>
          <p:cNvSpPr/>
          <p:nvPr/>
        </p:nvSpPr>
        <p:spPr>
          <a:xfrm>
            <a:off x="6109266" y="5033381"/>
            <a:ext cx="1218035" cy="7016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Scalable</a:t>
            </a:r>
            <a:br>
              <a:rPr lang="en-US" sz="1300" dirty="0"/>
            </a:br>
            <a:r>
              <a:rPr lang="en-US" sz="1300" dirty="0"/>
              <a:t>CGF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6EBA7-55F5-064C-B292-05B68DB4106F}"/>
              </a:ext>
            </a:extLst>
          </p:cNvPr>
          <p:cNvGrpSpPr/>
          <p:nvPr/>
        </p:nvGrpSpPr>
        <p:grpSpPr>
          <a:xfrm>
            <a:off x="1549866" y="2870134"/>
            <a:ext cx="1065627" cy="604278"/>
            <a:chOff x="3349179" y="6166937"/>
            <a:chExt cx="1065627" cy="6042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54AECC-4307-0A48-8DC0-322C507A339D}"/>
                </a:ext>
              </a:extLst>
            </p:cNvPr>
            <p:cNvSpPr/>
            <p:nvPr/>
          </p:nvSpPr>
          <p:spPr>
            <a:xfrm>
              <a:off x="3355006" y="6166937"/>
              <a:ext cx="1059800" cy="604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Web Based Client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74410B-FB4C-B642-8BAB-467E1772F5E8}"/>
                </a:ext>
              </a:extLst>
            </p:cNvPr>
            <p:cNvSpPr/>
            <p:nvPr/>
          </p:nvSpPr>
          <p:spPr>
            <a:xfrm>
              <a:off x="3349179" y="6175484"/>
              <a:ext cx="1059800" cy="86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BAC26D-C3AA-E14D-ABAB-9BE7E67B86A0}"/>
              </a:ext>
            </a:extLst>
          </p:cNvPr>
          <p:cNvSpPr txBox="1"/>
          <p:nvPr/>
        </p:nvSpPr>
        <p:spPr>
          <a:xfrm>
            <a:off x="7361959" y="3675913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B4ED5E-5FEA-F246-AE52-4D418A45632D}"/>
              </a:ext>
            </a:extLst>
          </p:cNvPr>
          <p:cNvSpPr txBox="1"/>
          <p:nvPr/>
        </p:nvSpPr>
        <p:spPr>
          <a:xfrm>
            <a:off x="7363530" y="4422202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16D2A-8617-1F42-858E-09EF21917058}"/>
              </a:ext>
            </a:extLst>
          </p:cNvPr>
          <p:cNvSpPr txBox="1"/>
          <p:nvPr/>
        </p:nvSpPr>
        <p:spPr>
          <a:xfrm>
            <a:off x="7346247" y="5168491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004F4C4-BC12-6E4C-8C5C-F79124B41A78}"/>
              </a:ext>
            </a:extLst>
          </p:cNvPr>
          <p:cNvSpPr txBox="1">
            <a:spLocks/>
          </p:cNvSpPr>
          <p:nvPr/>
        </p:nvSpPr>
        <p:spPr>
          <a:xfrm>
            <a:off x="86745" y="4579952"/>
            <a:ext cx="5627624" cy="1637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HLA 4 supports mixed cloud and on-site deployment</a:t>
            </a:r>
          </a:p>
          <a:p>
            <a:r>
              <a:rPr lang="en-US" sz="1800" kern="0" dirty="0"/>
              <a:t>Scalable CGFs and data recorders may execute in cloud environments</a:t>
            </a:r>
          </a:p>
          <a:p>
            <a:r>
              <a:rPr lang="en-US" sz="1800" kern="0" dirty="0"/>
              <a:t>Training audience may operate classic training systems, web-based interfaces or game-based trainers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AE306BA-AC8B-844E-B49C-7BBB8BA30E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More New Features in HLA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Better support for scalability through enhanced DDM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Easier to specify dimensions for entire object class, inheritance to subclasses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Add DDM to existing FOMs using separate module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More complete and flexible Dimension specification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Relaxed DDM</a:t>
            </a:r>
          </a:p>
          <a:p>
            <a:pPr marL="533399" indent="-457200">
              <a:buFont typeface="Wingdings" pitchFamily="2" charset="2"/>
              <a:buChar char="Ø"/>
            </a:pPr>
            <a:endParaRPr lang="en-US" dirty="0"/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Many minor improvements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Ownership management – user supplied tags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Specify for what attributes values are required vs optional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Fault tolerance – handling unplanned leaving federate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New datatypes to better support RPR FOM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Glyph that follows html conventions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Switches – defaults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Exception handling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Updated sample FOM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6265-48AE-6140-8E20-2E6E5BEEA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27AE50-3889-9F69-2564-5BEEC768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08785"/>
            <a:ext cx="8673601" cy="5347411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Meet a broad set of distributed simulation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training, analysis, test &amp; evaluation, concept development, engineering,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Vendor-neutral interoperability through open standardization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29" y="2690487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4E85-6051-3048-AC18-86453525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EE230E-4E27-B71B-0433-611D2CCC6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2" y="3886200"/>
            <a:ext cx="1970553" cy="7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41" y="3617844"/>
            <a:ext cx="10928351" cy="2833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RPR FOM matches the DIS information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Tactical Data Link (TDL) such as Link 16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709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209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endParaRPr lang="en-US" sz="1800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/>
              <a:t>DIS </a:t>
            </a:r>
            <a:r>
              <a:rPr lang="sv-SE" sz="1800" dirty="0" err="1"/>
              <a:t>Gateway</a:t>
            </a:r>
            <a:endParaRPr lang="en-US" sz="1800" dirty="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/>
              <a:t>L16 </a:t>
            </a:r>
            <a:r>
              <a:rPr lang="sv-SE" sz="1800" dirty="0" err="1"/>
              <a:t>Gateway</a:t>
            </a:r>
            <a:endParaRPr lang="en-US" sz="1800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335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049" y="161757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/>
              <a:t>C2 </a:t>
            </a:r>
            <a:r>
              <a:rPr lang="sv-SE" sz="1800" dirty="0" err="1"/>
              <a:t>Gateway</a:t>
            </a:r>
            <a:endParaRPr lang="en-US" sz="18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dirty="0" err="1">
                <a:solidFill>
                  <a:schemeClr val="bg1"/>
                </a:solidFill>
              </a:rPr>
              <a:t>Runtime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Infrastructure</a:t>
            </a:r>
            <a:r>
              <a:rPr lang="sv-SE" sz="1800" dirty="0">
                <a:solidFill>
                  <a:schemeClr val="bg1"/>
                </a:solidFill>
              </a:rPr>
              <a:t>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972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229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99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90059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5617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AFC2747-2C75-1C49-9874-789FF49C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r>
              <a:rPr lang="en-US" sz="2800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5354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HLA is a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 has no particular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Actual RTI implementations exhibit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optimized for different use cases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Sample RTI performance on regular Windows workstations in 2020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Hundreds of systems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100 000’s of updates per second, typically up to 90% of the network’s raw bandwidth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900 Mbps on Gigabit LAN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 object instances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Latency of 0.13 </a:t>
            </a:r>
            <a:r>
              <a:rPr lang="en-US" dirty="0" err="1"/>
              <a:t>ms</a:t>
            </a:r>
            <a:r>
              <a:rPr lang="en-US" dirty="0"/>
              <a:t>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438" y="3932318"/>
            <a:ext cx="5363633" cy="24386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Common federation bottlenecks: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LAN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WAN latency and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Federate processing time for incoming data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Plan for performance!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performance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15D2-CD5F-CE45-AC6D-523612D1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0915" y="6579997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840960161"/>
              </p:ext>
            </p:extLst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5D79-0BA1-CB40-ADB8-4A3A14985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9144"/>
            <a:ext cx="7416800" cy="70561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3151101"/>
            <a:ext cx="11250613" cy="32496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possible to simulate with controlled data exchange between classification levels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federation is partitioned into different domains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different classifications within one nation or simulation between different nations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topologies: one host, several hosts, hardware/software guards,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Simulation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708069" y="2214600"/>
            <a:ext cx="894857" cy="4399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290F2EC-57D8-1E44-ACBF-01AD02DF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691761"/>
          </a:xfrm>
        </p:spPr>
        <p:txBody>
          <a:bodyPr/>
          <a:lstStyle/>
          <a:p>
            <a:r>
              <a:rPr lang="en-US" sz="2800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6634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RPR FOM 2.0 is the most commonly used FOM for defense simulation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RPR FOM 3 now being finalized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IFF, </a:t>
            </a:r>
            <a:r>
              <a:rPr lang="en-US" dirty="0" err="1"/>
              <a:t>InfOps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Download from </a:t>
            </a:r>
            <a:r>
              <a:rPr lang="en-US" dirty="0" err="1"/>
              <a:t>www.sisostds.org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NATO Education and Training Network FOM (NETN)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Builds on top of RPR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Growing number of modules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Download from </a:t>
            </a:r>
            <a:r>
              <a:rPr lang="en-US" dirty="0" err="1"/>
              <a:t>github.com</a:t>
            </a:r>
            <a:r>
              <a:rPr lang="en-US" dirty="0"/>
              <a:t>/AMSP-04/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SISO Space Reference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EUROCAE Air Traffic Management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Medical FOM (US Army)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269773" y="355051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F99E-28D3-524D-BF3F-DE871721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0915" y="6579997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8B20E4-790D-F45F-1382-FDBB29C12B2B}"/>
              </a:ext>
            </a:extLst>
          </p:cNvPr>
          <p:cNvSpPr/>
          <p:nvPr/>
        </p:nvSpPr>
        <p:spPr bwMode="auto">
          <a:xfrm>
            <a:off x="9014358" y="2284179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SE" sz="1200" dirty="0"/>
              <a:t>Multi </a:t>
            </a:r>
            <a:br>
              <a:rPr lang="en-SE" sz="1200" dirty="0"/>
            </a:br>
            <a:r>
              <a:rPr lang="en-SE" sz="1200" dirty="0"/>
              <a:t>Resolution</a:t>
            </a:r>
          </a:p>
          <a:p>
            <a:pPr algn="ctr"/>
            <a:r>
              <a:rPr lang="en-SE" sz="1200" dirty="0"/>
              <a:t>Modeling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7F3BB-4F93-6F9B-7ED1-6EC0807A2A80}"/>
              </a:ext>
            </a:extLst>
          </p:cNvPr>
          <p:cNvSpPr/>
          <p:nvPr/>
        </p:nvSpPr>
        <p:spPr bwMode="auto">
          <a:xfrm>
            <a:off x="7823246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SE" sz="1200" dirty="0"/>
              <a:t>Communi-</a:t>
            </a:r>
          </a:p>
          <a:p>
            <a:pPr algn="ctr"/>
            <a:r>
              <a:rPr lang="en-GB" sz="1200" dirty="0"/>
              <a:t>c</a:t>
            </a:r>
            <a:r>
              <a:rPr lang="en-SE" sz="1200" dirty="0"/>
              <a:t>ation</a:t>
            </a:r>
            <a:br>
              <a:rPr lang="en-SE" sz="1200" dirty="0"/>
            </a:br>
            <a:r>
              <a:rPr lang="en-SE" sz="1200" dirty="0"/>
              <a:t>Networks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9F373-3CB1-E7B7-EB60-7B2321A9BFE7}"/>
              </a:ext>
            </a:extLst>
          </p:cNvPr>
          <p:cNvSpPr/>
          <p:nvPr/>
        </p:nvSpPr>
        <p:spPr bwMode="auto">
          <a:xfrm>
            <a:off x="9014358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 err="1"/>
              <a:t>Entity</a:t>
            </a:r>
            <a:endParaRPr lang="sv-SE" sz="1200" dirty="0"/>
          </a:p>
          <a:p>
            <a:pPr algn="ctr"/>
            <a:r>
              <a:rPr lang="sv-SE" sz="1200" dirty="0" err="1"/>
              <a:t>Tasking</a:t>
            </a:r>
            <a:r>
              <a:rPr lang="sv-SE" sz="1200" dirty="0"/>
              <a:t> &amp;</a:t>
            </a:r>
            <a:br>
              <a:rPr lang="sv-SE" sz="1200" dirty="0"/>
            </a:br>
            <a:r>
              <a:rPr lang="sv-SE" sz="1200" dirty="0" err="1"/>
              <a:t>Reporting</a:t>
            </a:r>
            <a:endParaRPr lang="en-SE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C0FD40-248E-487E-788E-9B016994ED1D}"/>
              </a:ext>
            </a:extLst>
          </p:cNvPr>
          <p:cNvSpPr/>
          <p:nvPr/>
        </p:nvSpPr>
        <p:spPr bwMode="auto">
          <a:xfrm>
            <a:off x="6650863" y="2271506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sz="1200" dirty="0"/>
          </a:p>
          <a:p>
            <a:pPr algn="ctr"/>
            <a:r>
              <a:rPr lang="sv-SE" sz="1200" dirty="0" err="1"/>
              <a:t>Organization</a:t>
            </a:r>
            <a:endParaRPr lang="en-SE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90CC44-EE3E-923D-EE20-9FEB70EC480E}"/>
              </a:ext>
            </a:extLst>
          </p:cNvPr>
          <p:cNvSpPr/>
          <p:nvPr/>
        </p:nvSpPr>
        <p:spPr bwMode="auto">
          <a:xfrm>
            <a:off x="7823246" y="226914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sz="1200" dirty="0"/>
          </a:p>
          <a:p>
            <a:pPr algn="ctr"/>
            <a:r>
              <a:rPr lang="sv-SE" sz="1200" dirty="0"/>
              <a:t>AIS</a:t>
            </a:r>
            <a:endParaRPr lang="en-SE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2FF942-25EC-2314-BA1F-CC27D643652C}"/>
              </a:ext>
            </a:extLst>
          </p:cNvPr>
          <p:cNvSpPr/>
          <p:nvPr/>
        </p:nvSpPr>
        <p:spPr bwMode="auto">
          <a:xfrm>
            <a:off x="6632134" y="1467163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sz="1200" dirty="0"/>
          </a:p>
          <a:p>
            <a:pPr algn="ctr"/>
            <a:r>
              <a:rPr lang="sv-SE" sz="1200" dirty="0"/>
              <a:t>METOC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4ADBAB-47D5-3316-8A6E-FE33889DD358}"/>
              </a:ext>
            </a:extLst>
          </p:cNvPr>
          <p:cNvSpPr/>
          <p:nvPr/>
        </p:nvSpPr>
        <p:spPr bwMode="auto">
          <a:xfrm>
            <a:off x="10205470" y="146886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sz="1200" dirty="0"/>
          </a:p>
          <a:p>
            <a:pPr algn="ctr"/>
            <a:r>
              <a:rPr lang="sv-SE" sz="1200" dirty="0"/>
              <a:t>CBRN</a:t>
            </a:r>
            <a:endParaRPr lang="en-SE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A403AD-44DB-2B06-C9FA-40A29C8703CF}"/>
              </a:ext>
            </a:extLst>
          </p:cNvPr>
          <p:cNvSpPr/>
          <p:nvPr/>
        </p:nvSpPr>
        <p:spPr bwMode="auto">
          <a:xfrm>
            <a:off x="10207225" y="2277840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/>
              <a:t>Transfer </a:t>
            </a:r>
            <a:r>
              <a:rPr lang="sv-SE" sz="1200" dirty="0" err="1"/>
              <a:t>of</a:t>
            </a:r>
            <a:br>
              <a:rPr lang="sv-SE" sz="1200" dirty="0"/>
            </a:br>
            <a:r>
              <a:rPr lang="sv-SE" sz="1200" dirty="0" err="1"/>
              <a:t>Modeling</a:t>
            </a:r>
            <a:br>
              <a:rPr lang="sv-SE" sz="1200" dirty="0"/>
            </a:br>
            <a:r>
              <a:rPr lang="sv-SE" sz="1200" dirty="0" err="1"/>
              <a:t>Responsibilty</a:t>
            </a:r>
            <a:endParaRPr lang="en-SE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51F378-8F7A-70F7-889C-C4816BA56F97}"/>
              </a:ext>
            </a:extLst>
          </p:cNvPr>
          <p:cNvSpPr/>
          <p:nvPr/>
        </p:nvSpPr>
        <p:spPr bwMode="auto">
          <a:xfrm>
            <a:off x="6264790" y="1203003"/>
            <a:ext cx="5419210" cy="20004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208194-6423-81D3-493C-3E85DA1721A8}"/>
              </a:ext>
            </a:extLst>
          </p:cNvPr>
          <p:cNvSpPr txBox="1"/>
          <p:nvPr/>
        </p:nvSpPr>
        <p:spPr>
          <a:xfrm>
            <a:off x="6194274" y="326288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dirty="0"/>
              <a:t>RPR FOM Modules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0109B6-0283-1237-00FC-752FFFCFE263}"/>
              </a:ext>
            </a:extLst>
          </p:cNvPr>
          <p:cNvSpPr txBox="1"/>
          <p:nvPr/>
        </p:nvSpPr>
        <p:spPr>
          <a:xfrm>
            <a:off x="6241441" y="900042"/>
            <a:ext cx="225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dirty="0"/>
              <a:t>NATO NETN FOM Modules</a:t>
            </a:r>
          </a:p>
        </p:txBody>
      </p:sp>
    </p:spTree>
    <p:extLst>
      <p:ext uri="{BB962C8B-B14F-4D97-AF65-F5344CB8AC3E}">
        <p14:creationId xmlns:p14="http://schemas.microsoft.com/office/powerpoint/2010/main" val="3993712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345741" y="-56272"/>
            <a:ext cx="7416800" cy="841248"/>
          </a:xfrm>
        </p:spPr>
        <p:txBody>
          <a:bodyPr/>
          <a:lstStyle/>
          <a:p>
            <a:r>
              <a:rPr lang="en-US" sz="2000" dirty="0">
                <a:ea typeface="ＭＳ Ｐゴシック" pitchFamily="29" charset="-128"/>
              </a:rPr>
              <a:t>New: Cyber Data Exchange Model (DEM) and</a:t>
            </a:r>
            <a:br>
              <a:rPr lang="en-US" sz="2000" dirty="0">
                <a:ea typeface="ＭＳ Ｐゴシック" pitchFamily="29" charset="-128"/>
              </a:rPr>
            </a:br>
            <a:r>
              <a:rPr lang="en-US" sz="2000" dirty="0">
                <a:ea typeface="ＭＳ Ｐゴシック" pitchFamily="29" charset="-128"/>
              </a:rPr>
              <a:t>Federation Object Model (FOM)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51265" y="997117"/>
            <a:ext cx="11489469" cy="108479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ＭＳ Ｐゴシック" pitchFamily="29" charset="-128"/>
              </a:rPr>
              <a:t>SISO is developing a </a:t>
            </a:r>
            <a:r>
              <a:rPr lang="en-US" sz="1800" dirty="0"/>
              <a:t>Cyber DEM standard to represent cyber events and objects in a format independent of simulation interoperability solutions, but which is unambiguously translatable to those solutions. The Cyber DEM will enable integration of cyber simulations, cyber ranges, and kinetic simulations. A follow-on effort is planned to standardize a Cyber FOM based on the Cyber DEM. </a:t>
            </a:r>
            <a:endParaRPr lang="en-US" sz="1800" dirty="0">
              <a:ea typeface="ＭＳ Ｐゴシック" pitchFamily="29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0CA9C-3407-3A66-88FC-EB75D32B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42" y="2839453"/>
            <a:ext cx="7515597" cy="384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2649E-553C-53FF-305A-B3F15FBD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8" y="2350324"/>
            <a:ext cx="6016735" cy="2369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B30E16-92D8-D2FD-1EA6-D0E751A8021B}"/>
              </a:ext>
            </a:extLst>
          </p:cNvPr>
          <p:cNvSpPr/>
          <p:nvPr/>
        </p:nvSpPr>
        <p:spPr>
          <a:xfrm>
            <a:off x="319823" y="3892345"/>
            <a:ext cx="302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Draft Object Class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94EF1-07F1-9BEF-FA5B-19E05D6C14D6}"/>
              </a:ext>
            </a:extLst>
          </p:cNvPr>
          <p:cNvSpPr/>
          <p:nvPr/>
        </p:nvSpPr>
        <p:spPr>
          <a:xfrm>
            <a:off x="8136773" y="2257980"/>
            <a:ext cx="3462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Draft Interaction Class Structure</a:t>
            </a:r>
          </a:p>
        </p:txBody>
      </p:sp>
    </p:spTree>
    <p:extLst>
      <p:ext uri="{BB962C8B-B14F-4D97-AF65-F5344CB8AC3E}">
        <p14:creationId xmlns:p14="http://schemas.microsoft.com/office/powerpoint/2010/main" val="3546133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4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Federation Engineering</a:t>
            </a:r>
          </a:p>
        </p:txBody>
      </p:sp>
      <p:sp>
        <p:nvSpPr>
          <p:cNvPr id="90165" name="Content Placeholder 54"/>
          <p:cNvSpPr>
            <a:spLocks noGrp="1"/>
          </p:cNvSpPr>
          <p:nvPr>
            <p:ph sz="quarter" idx="11"/>
          </p:nvPr>
        </p:nvSpPr>
        <p:spPr>
          <a:xfrm>
            <a:off x="542044" y="1046716"/>
            <a:ext cx="11250613" cy="341521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Distributed Simulation Engineering and Execution Process (DSEEP, IEEE 1730):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 clear, concise systems engineering process for development, integration, and execution of distributed simulations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Based on: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Authoritative systems engineering best practices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Successes and failures of past distributed simulation environments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Defines a generic, tailorable framework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Consists of a graphical model and supporting textual description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reference point for communication between federation development team members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foundation for defining functional overlays to the federation development process, e.g. VV&amp;A, security, tools</a:t>
            </a:r>
          </a:p>
          <a:p>
            <a:pPr lvl="2">
              <a:buFont typeface="Wingdings" pitchFamily="2" charset="2"/>
              <a:buChar char="Ø"/>
            </a:pPr>
            <a:endParaRPr lang="en-US" sz="1600" dirty="0">
              <a:ea typeface="ＭＳ Ｐゴシック" charset="0"/>
            </a:endParaRPr>
          </a:p>
          <a:p>
            <a:pPr eaLnBrk="1" hangingPunct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33C11-0B4B-8F4A-BEF1-3652556D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9D9432-AF42-3840-886D-8C07D405F79F}"/>
              </a:ext>
            </a:extLst>
          </p:cNvPr>
          <p:cNvGrpSpPr/>
          <p:nvPr/>
        </p:nvGrpSpPr>
        <p:grpSpPr>
          <a:xfrm>
            <a:off x="1828800" y="4604813"/>
            <a:ext cx="8534400" cy="1965325"/>
            <a:chOff x="290513" y="2570163"/>
            <a:chExt cx="8534400" cy="1965325"/>
          </a:xfrm>
        </p:grpSpPr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43DB634-034D-5C44-9021-CAFC3732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575" y="4291013"/>
              <a:ext cx="2555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</a:rPr>
                <a:t>Corrective Actions / Iterative Development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FE0299-3BF9-1C48-98BD-69264F82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401955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4D36729C-BE9A-FE47-84B5-553BD547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63" y="3214688"/>
              <a:ext cx="882650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2F8FBF11-1531-284A-A30E-FF25CDAB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3" y="2728913"/>
              <a:ext cx="865187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0B53E954-A5AA-BC40-8EAE-044302F9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257651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1" name="Rectangle 8">
              <a:extLst>
                <a:ext uri="{FF2B5EF4-FFF2-40B4-BE49-F238E27FC236}">
                  <a16:creationId xmlns:a16="http://schemas.microsoft.com/office/drawing/2014/main" id="{F9D51954-857D-E541-AE5C-17CC2343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647950"/>
              <a:ext cx="7858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</a:rPr>
                <a:t>Execute Simulation</a:t>
              </a:r>
              <a:endParaRPr lang="en-US" sz="1800" b="1">
                <a:solidFill>
                  <a:schemeClr val="bg1"/>
                </a:solidFill>
                <a:latin typeface="Times New Roman" pitchFamily="-106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D1107E41-049B-134B-8860-515A6944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D5F2E714-617F-254D-A684-A508F35C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2581275"/>
              <a:ext cx="806450" cy="12461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7575D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3C1CE46C-E0A9-A549-BA6F-686AD00E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2652713"/>
              <a:ext cx="8112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900" b="1" dirty="0">
                  <a:solidFill>
                    <a:schemeClr val="bg1"/>
                  </a:solidFill>
                </a:rPr>
                <a:t>Integrate </a:t>
              </a:r>
              <a:br>
                <a:rPr lang="en-US" sz="900" b="1" dirty="0">
                  <a:solidFill>
                    <a:schemeClr val="bg1"/>
                  </a:solidFill>
                </a:rPr>
              </a:br>
              <a:r>
                <a:rPr lang="en-US" sz="900" b="1" dirty="0">
                  <a:solidFill>
                    <a:schemeClr val="bg1"/>
                  </a:solidFill>
                </a:rPr>
                <a:t>and Test Simulation Environment</a:t>
              </a:r>
              <a:endParaRPr lang="en-US" sz="900" b="1" dirty="0">
                <a:solidFill>
                  <a:schemeClr val="bg1"/>
                </a:solidFill>
                <a:latin typeface="Times New Roman" pitchFamily="-106" charset="0"/>
              </a:endParaRPr>
            </a:p>
          </p:txBody>
        </p:sp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A77ED5B3-C635-DF45-A169-25A50305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3530600"/>
              <a:ext cx="185737" cy="2063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62E9BFB-A64C-6D45-8AD2-C8D86D25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573338"/>
              <a:ext cx="839788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4848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7" name="Rectangle 14">
              <a:extLst>
                <a:ext uri="{FF2B5EF4-FFF2-40B4-BE49-F238E27FC236}">
                  <a16:creationId xmlns:a16="http://schemas.microsoft.com/office/drawing/2014/main" id="{D75A73CD-F6C6-2E42-B34D-F740C72C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238" y="2644775"/>
              <a:ext cx="84455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</a:rPr>
                <a:t>Develop Simulation Environment</a:t>
              </a:r>
              <a:endParaRPr lang="en-US" sz="900" b="1">
                <a:solidFill>
                  <a:schemeClr val="bg1"/>
                </a:solidFill>
                <a:latin typeface="Times New Roman" pitchFamily="-106" charset="0"/>
              </a:endParaRPr>
            </a:p>
          </p:txBody>
        </p:sp>
        <p:sp>
          <p:nvSpPr>
            <p:cNvPr id="68" name="Oval 15">
              <a:extLst>
                <a:ext uri="{FF2B5EF4-FFF2-40B4-BE49-F238E27FC236}">
                  <a16:creationId xmlns:a16="http://schemas.microsoft.com/office/drawing/2014/main" id="{8D4DD89A-20C1-CD40-8143-5546A7C6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3529013"/>
              <a:ext cx="19367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5D05F76E-1A05-6446-8731-98DD73D8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576513"/>
              <a:ext cx="801687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8CF7E34C-83CB-714C-AFAC-1AD4FC3A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2647950"/>
              <a:ext cx="80645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900" b="1" dirty="0">
                  <a:solidFill>
                    <a:srgbClr val="000000"/>
                  </a:solidFill>
                </a:rPr>
                <a:t>Design Simulation Environment</a:t>
              </a:r>
              <a:endParaRPr lang="en-US" sz="900" b="1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1" name="Oval 18">
              <a:extLst>
                <a:ext uri="{FF2B5EF4-FFF2-40B4-BE49-F238E27FC236}">
                  <a16:creationId xmlns:a16="http://schemas.microsoft.com/office/drawing/2014/main" id="{C87A5137-7A2E-664C-9EC1-C9C063DF6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863" y="3529013"/>
              <a:ext cx="18732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4D7CD656-F28E-704C-A341-89E86291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3" y="2570163"/>
              <a:ext cx="835025" cy="127952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3BA52527-B216-194A-8F86-B1216FD1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2641600"/>
              <a:ext cx="8397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900" b="1" dirty="0">
                  <a:solidFill>
                    <a:srgbClr val="000000"/>
                  </a:solidFill>
                </a:rPr>
                <a:t>Define Simulation Environment Objectives</a:t>
              </a:r>
              <a:endParaRPr lang="en-US" sz="900" b="1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1D1701CD-46B1-1E4F-AA58-3DC58E799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3527425"/>
              <a:ext cx="195263" cy="212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1</a:t>
              </a:r>
              <a:endParaRPr lang="en-US" sz="10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CB80574A-B7A0-A046-B7C9-E765B8BF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581275"/>
              <a:ext cx="836612" cy="12715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EE2EE658-3623-994A-9D23-18CA77FC7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850" y="2652713"/>
              <a:ext cx="84137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900" b="1" dirty="0">
                  <a:solidFill>
                    <a:srgbClr val="000000"/>
                  </a:solidFill>
                </a:rPr>
                <a:t>Perform Conceptual Analysis</a:t>
              </a:r>
              <a:endParaRPr lang="en-US" sz="900" b="1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7" name="Oval 24">
              <a:extLst>
                <a:ext uri="{FF2B5EF4-FFF2-40B4-BE49-F238E27FC236}">
                  <a16:creationId xmlns:a16="http://schemas.microsoft.com/office/drawing/2014/main" id="{DA820A93-14CA-1A40-87CA-C9FAB1AB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527425"/>
              <a:ext cx="193675" cy="2111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8B14262F-1BA4-CC42-98FE-9EDAE7C4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258286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A009C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A921D4FB-7044-F648-9E83-5654A3C8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2591" y="2654300"/>
              <a:ext cx="72870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chemeClr val="bg1"/>
                  </a:solidFill>
                </a:rPr>
                <a:t>Analyze Data and Evaluate Results</a:t>
              </a:r>
              <a:endParaRPr lang="en-US" sz="1800" b="1" dirty="0">
                <a:solidFill>
                  <a:schemeClr val="bg1"/>
                </a:solidFill>
                <a:latin typeface="Times New Roman" pitchFamily="-106" charset="0"/>
              </a:endParaRPr>
            </a:p>
          </p:txBody>
        </p:sp>
        <p:sp>
          <p:nvSpPr>
            <p:cNvPr id="80" name="Oval 28">
              <a:extLst>
                <a:ext uri="{FF2B5EF4-FFF2-40B4-BE49-F238E27FC236}">
                  <a16:creationId xmlns:a16="http://schemas.microsoft.com/office/drawing/2014/main" id="{648F682B-B65D-3A46-973A-C35C4F25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725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81" name="Line 34">
              <a:extLst>
                <a:ext uri="{FF2B5EF4-FFF2-40B4-BE49-F238E27FC236}">
                  <a16:creationId xmlns:a16="http://schemas.microsoft.com/office/drawing/2014/main" id="{0E9760F8-D16A-AB4C-85C0-EF8D320C8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213" y="4243388"/>
              <a:ext cx="77676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35">
              <a:extLst>
                <a:ext uri="{FF2B5EF4-FFF2-40B4-BE49-F238E27FC236}">
                  <a16:creationId xmlns:a16="http://schemas.microsoft.com/office/drawing/2014/main" id="{7F09E5B5-6B1F-834A-9A18-BA44897A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325" y="3868738"/>
              <a:ext cx="0" cy="3444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36">
              <a:extLst>
                <a:ext uri="{FF2B5EF4-FFF2-40B4-BE49-F238E27FC236}">
                  <a16:creationId xmlns:a16="http://schemas.microsoft.com/office/drawing/2014/main" id="{7AEA1AC3-3C7D-A449-98EA-2642FFB6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9788" y="3870325"/>
              <a:ext cx="0" cy="360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37">
              <a:extLst>
                <a:ext uri="{FF2B5EF4-FFF2-40B4-BE49-F238E27FC236}">
                  <a16:creationId xmlns:a16="http://schemas.microsoft.com/office/drawing/2014/main" id="{4988046B-E07F-2347-AF78-2001681A6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2325" y="3859213"/>
              <a:ext cx="1588" cy="3730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38">
              <a:extLst>
                <a:ext uri="{FF2B5EF4-FFF2-40B4-BE49-F238E27FC236}">
                  <a16:creationId xmlns:a16="http://schemas.microsoft.com/office/drawing/2014/main" id="{D006069A-8C23-E947-9D5B-57E9982B3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100" y="3873500"/>
              <a:ext cx="0" cy="3540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DC7B34C5-9328-2146-8FE7-B1477D6CB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288" y="3868738"/>
              <a:ext cx="0" cy="365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D7FE49D7-837F-6841-AD38-1C74A227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00" y="3873500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D08C3DB6-C7FA-D845-A27D-30E0BD1B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263" y="3871913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288A0597-8064-2449-B31D-22ED2A95D1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98638" y="3998913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B13C4D5A-1E4C-6749-A106-C0D5EDBF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401002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74E5F7C4-7962-0549-A6EC-555C2A1959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48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17D12780-8466-6D41-8072-0B5C4C4C9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34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1FE53B6-7D4D-1248-BB09-0E12804706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296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E9BEB0AE-4B9A-F844-9F81-E9F196768D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4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0BC4E366-4C86-B94C-8378-1ED34B7764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388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96EDD7E6-D142-7A4C-9422-28DB9C26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6037E94F-D2A4-BB41-8827-2CA6E90E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4716B26-DDEA-6747-99F1-DC026959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6FF3407A-BF83-3E43-9F7B-023E3514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064F35F-31F8-CC4D-94C5-66FC88352879}"/>
                </a:ext>
              </a:extLst>
            </p:cNvPr>
            <p:cNvCxnSpPr/>
            <p:nvPr/>
          </p:nvCxnSpPr>
          <p:spPr>
            <a:xfrm flipV="1">
              <a:off x="1115392" y="320260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896E2EF-8252-1449-8592-605D665286A8}"/>
                </a:ext>
              </a:extLst>
            </p:cNvPr>
            <p:cNvCxnSpPr/>
            <p:nvPr/>
          </p:nvCxnSpPr>
          <p:spPr>
            <a:xfrm flipV="1">
              <a:off x="2449444" y="3189357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69C8380-EC35-3845-885E-EFB3D75F30F3}"/>
                </a:ext>
              </a:extLst>
            </p:cNvPr>
            <p:cNvCxnSpPr/>
            <p:nvPr/>
          </p:nvCxnSpPr>
          <p:spPr>
            <a:xfrm flipV="1">
              <a:off x="3728281" y="3176105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221D23D-4422-B644-9A69-0ADD7A8C28E4}"/>
                </a:ext>
              </a:extLst>
            </p:cNvPr>
            <p:cNvCxnSpPr/>
            <p:nvPr/>
          </p:nvCxnSpPr>
          <p:spPr>
            <a:xfrm flipV="1">
              <a:off x="5018161" y="3162853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31F8DB2-DDA5-7848-88BF-6AD3D50133F8}"/>
                </a:ext>
              </a:extLst>
            </p:cNvPr>
            <p:cNvCxnSpPr/>
            <p:nvPr/>
          </p:nvCxnSpPr>
          <p:spPr>
            <a:xfrm flipV="1">
              <a:off x="6319084" y="3149601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93B7D45-07A6-564F-9BCB-826AC925D26D}"/>
                </a:ext>
              </a:extLst>
            </p:cNvPr>
            <p:cNvCxnSpPr/>
            <p:nvPr/>
          </p:nvCxnSpPr>
          <p:spPr>
            <a:xfrm flipV="1">
              <a:off x="7575835" y="313634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210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9874-1D89-5549-9548-ED18B56E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Federation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9206-6F71-1243-915D-16E5BF151F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FOMs are an essential, prescribed component of a federation, but there are many other agreements that are necessary to establish a fully consistent, interoperable federation.</a:t>
            </a:r>
          </a:p>
          <a:p>
            <a:r>
              <a:rPr lang="en-US" dirty="0"/>
              <a:t>The DSEEP identifies the need for such federation agreements (simulation environment agreements), but does not prescribe their specific content or format.</a:t>
            </a:r>
          </a:p>
          <a:p>
            <a:r>
              <a:rPr lang="en-US" dirty="0"/>
              <a:t>The SISO standard for federation agreements, the Federation Engineering Agreements Template (FEAT) [SISO-STD-012-2013] provides a standardized format for recording federation agreements  to increase their usability and reuse.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5A8B9-A7D3-3249-A5B1-8326E919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5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29" charset="-128"/>
              </a:rPr>
              <a:t>FEAT Overview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ＭＳ Ｐゴシック" pitchFamily="29" charset="-128"/>
              </a:rPr>
              <a:t>The FEAT is an </a:t>
            </a:r>
            <a:r>
              <a:rPr lang="en-US" sz="2400" dirty="0" err="1">
                <a:ea typeface="ＭＳ Ｐゴシック" pitchFamily="29" charset="-128"/>
              </a:rPr>
              <a:t>eXtensible</a:t>
            </a:r>
            <a:r>
              <a:rPr lang="en-US" sz="2400" dirty="0">
                <a:ea typeface="ＭＳ Ｐゴシック" pitchFamily="29" charset="-128"/>
              </a:rPr>
              <a:t> Markup Language (XML) schema from which compliant XML-based federation agreement documents can be created. The federation agreements are decomposed into eight categories:</a:t>
            </a:r>
            <a:endParaRPr lang="en-US" dirty="0">
              <a:ea typeface="ＭＳ Ｐゴシック" pitchFamily="29" charset="-128"/>
            </a:endParaRPr>
          </a:p>
        </p:txBody>
      </p:sp>
      <p:pic>
        <p:nvPicPr>
          <p:cNvPr id="4" name="Picture 3" descr="FEAT Prog Ref.png">
            <a:extLst>
              <a:ext uri="{FF2B5EF4-FFF2-40B4-BE49-F238E27FC236}">
                <a16:creationId xmlns:a16="http://schemas.microsoft.com/office/drawing/2014/main" id="{66262837-48EF-5340-87E1-6078609E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3" t="13045" r="25048" b="5020"/>
          <a:stretch/>
        </p:blipFill>
        <p:spPr>
          <a:xfrm>
            <a:off x="8112642" y="2321698"/>
            <a:ext cx="3983665" cy="383404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CF59EE-160B-FC4F-8395-D6E99389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3" y="2317090"/>
            <a:ext cx="8112642" cy="34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Metadata — Information about the federation agreements document itself.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Design — Agreements about the basic purpose and design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Execution — Technical and process agreements affecting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Management — Systems/software engineering and project management agreements.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Data — Agreements about structure, values, and semantics of data to be exchanged during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Infrastructure — Technical agreements about hardware, software, network protocols, and processes for implementing the infrastructure to support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Modeling — Agreements to be implemented in the member applications that semantically affect the current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800" kern="0" dirty="0">
                <a:ea typeface="ＭＳ Ｐゴシック" pitchFamily="29" charset="-128"/>
              </a:rPr>
              <a:t>Variances — Exceptions to the federation agreements deemed necessary during integration and testing.</a:t>
            </a:r>
          </a:p>
        </p:txBody>
      </p:sp>
    </p:spTree>
    <p:extLst>
      <p:ext uri="{BB962C8B-B14F-4D97-AF65-F5344CB8AC3E}">
        <p14:creationId xmlns:p14="http://schemas.microsoft.com/office/powerpoint/2010/main" val="3854676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>
                <a:ea typeface="ＭＳ Ｐゴシック" pitchFamily="34" charset="-128"/>
              </a:rPr>
              <a:t>Additional</a:t>
            </a:r>
            <a:r>
              <a:rPr lang="sv-SE" dirty="0">
                <a:ea typeface="ＭＳ Ｐゴシック" pitchFamily="34" charset="-128"/>
              </a:rPr>
              <a:t> Reading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80133" y="1046715"/>
            <a:ext cx="6286428" cy="5075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The standard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000" dirty="0">
                <a:ea typeface="ＭＳ Ｐゴシック" pitchFamily="34" charset="-128"/>
              </a:rPr>
              <a:t>HLA IEEE 1516-2010 </a:t>
            </a:r>
            <a:r>
              <a:rPr lang="sv-SE" sz="2000" dirty="0" err="1">
                <a:ea typeface="ＭＳ Ｐゴシック" pitchFamily="34" charset="-128"/>
              </a:rPr>
              <a:t>www.ieee.org</a:t>
            </a:r>
            <a:endParaRPr lang="en-US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ea typeface="ＭＳ Ｐゴシック" pitchFamily="34" charset="-128"/>
              </a:rPr>
              <a:t>HLA podcast – an introduction 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https://</a:t>
            </a:r>
            <a:r>
              <a:rPr lang="en-GB" sz="2000" dirty="0" err="1"/>
              <a:t>www.warfighterpodcast.com</a:t>
            </a:r>
            <a:r>
              <a:rPr lang="en-GB" sz="2000" dirty="0"/>
              <a:t>/</a:t>
            </a:r>
            <a:endParaRPr lang="en-US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ea typeface="ＭＳ Ｐゴシック" pitchFamily="34" charset="-128"/>
              </a:rPr>
              <a:t>The HLA Tutorial – for developers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Free, redistributable PDF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err="1"/>
              <a:t>www.pitchtechnologies.com</a:t>
            </a:r>
            <a:r>
              <a:rPr lang="en-GB" sz="2000" dirty="0"/>
              <a:t>/</a:t>
            </a:r>
            <a:r>
              <a:rPr lang="en-GB" sz="2000" dirty="0" err="1"/>
              <a:t>hlatutorial</a:t>
            </a: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 err="1">
                <a:ea typeface="ＭＳ Ｐゴシック" pitchFamily="34" charset="-128"/>
              </a:rPr>
              <a:t>Plenty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of</a:t>
            </a:r>
            <a:r>
              <a:rPr lang="sv-SE" sz="2400" dirty="0">
                <a:ea typeface="ＭＳ Ｐゴシック" pitchFamily="34" charset="-128"/>
              </a:rPr>
              <a:t> SISO </a:t>
            </a:r>
            <a:r>
              <a:rPr lang="sv-SE" sz="2400" dirty="0" err="1">
                <a:ea typeface="ＭＳ Ｐゴシック" pitchFamily="34" charset="-128"/>
              </a:rPr>
              <a:t>papers</a:t>
            </a:r>
            <a:endParaRPr lang="sv-SE" sz="24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sv-SE" sz="2000" dirty="0" err="1">
                <a:ea typeface="ＭＳ Ｐゴシック" pitchFamily="34" charset="-128"/>
              </a:rPr>
              <a:t>www.sisostds.org</a:t>
            </a:r>
            <a:endParaRPr lang="sv-SE" sz="20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sv-SE" sz="2000" dirty="0" err="1">
                <a:ea typeface="ＭＳ Ｐゴシック" pitchFamily="34" charset="-128"/>
              </a:rPr>
              <a:t>ResearchGate</a:t>
            </a:r>
            <a:endParaRPr lang="sv-SE" sz="20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The HLA Product </a:t>
            </a:r>
            <a:r>
              <a:rPr lang="sv-SE" sz="2400" dirty="0" err="1">
                <a:ea typeface="ＭＳ Ｐゴシック" pitchFamily="34" charset="-128"/>
              </a:rPr>
              <a:t>Development</a:t>
            </a:r>
            <a:r>
              <a:rPr lang="sv-SE" sz="2400" dirty="0">
                <a:ea typeface="ＭＳ Ｐゴシック" pitchFamily="34" charset="-128"/>
              </a:rPr>
              <a:t> Group </a:t>
            </a:r>
            <a:br>
              <a:rPr lang="sv-SE" sz="2400" dirty="0">
                <a:ea typeface="ＭＳ Ｐゴシック" pitchFamily="34" charset="-128"/>
              </a:rPr>
            </a:br>
            <a:r>
              <a:rPr lang="sv-SE" sz="2400" dirty="0" err="1">
                <a:ea typeface="ＭＳ Ｐゴシック" pitchFamily="34" charset="-128"/>
              </a:rPr>
              <a:t>discussion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archives</a:t>
            </a:r>
            <a:endParaRPr lang="sv-SE" sz="24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sv-SE" sz="2000" dirty="0" err="1">
                <a:ea typeface="ＭＳ Ｐゴシック" pitchFamily="34" charset="-128"/>
              </a:rPr>
              <a:t>www.sisostds.org</a:t>
            </a:r>
            <a:endParaRPr lang="sv-SE" sz="2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BAE02-229A-8647-A3D1-83C67D64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9649" y="1426867"/>
            <a:ext cx="2655202" cy="348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7228AB-4E74-A365-689C-CE05087AD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05" y="1437737"/>
            <a:ext cx="3652269" cy="2855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723569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is an Open International Standard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00573" y="1447800"/>
            <a:ext cx="1676400" cy="9906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sv-SE" sz="1800" dirty="0"/>
              <a:t>IEEE</a:t>
            </a:r>
            <a:endParaRPr lang="en-US" sz="18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800573" y="3049588"/>
            <a:ext cx="1676400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400" dirty="0"/>
              <a:t>Simulation</a:t>
            </a:r>
            <a:br>
              <a:rPr lang="sv-SE" sz="1400" dirty="0"/>
            </a:br>
            <a:r>
              <a:rPr lang="sv-SE" sz="1400" dirty="0" err="1"/>
              <a:t>Interoperability</a:t>
            </a:r>
            <a:endParaRPr lang="sv-SE" sz="1400" dirty="0"/>
          </a:p>
          <a:p>
            <a:pPr algn="ctr"/>
            <a:r>
              <a:rPr lang="sv-SE" sz="1400" dirty="0"/>
              <a:t>Standards</a:t>
            </a:r>
            <a:br>
              <a:rPr lang="sv-SE" sz="1400" dirty="0"/>
            </a:br>
            <a:r>
              <a:rPr lang="sv-SE" sz="1400" dirty="0" err="1"/>
              <a:t>Organization</a:t>
            </a:r>
            <a:endParaRPr lang="en-US" sz="1400" dirty="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4227687" y="2820988"/>
            <a:ext cx="1295400" cy="15240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HLA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IEEE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1516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Standard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397980" y="1449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bg1"/>
                </a:solidFill>
              </a:rPr>
              <a:t>Simulation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Developers</a:t>
            </a:r>
            <a:r>
              <a:rPr lang="sv-SE" sz="1800" dirty="0">
                <a:solidFill>
                  <a:schemeClr val="bg1"/>
                </a:solidFill>
              </a:rPr>
              <a:t> &amp;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Users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397980" y="2973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RTI and Tool</a:t>
            </a:r>
          </a:p>
          <a:p>
            <a:pPr algn="ctr"/>
            <a:r>
              <a:rPr lang="sv-SE" sz="1800">
                <a:solidFill>
                  <a:schemeClr val="bg1"/>
                </a:solidFill>
              </a:rPr>
              <a:t>Developers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6397980" y="4497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Academia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8875724" y="1447801"/>
            <a:ext cx="1718804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Government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Industry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Academia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Etc.</a:t>
            </a:r>
            <a:endParaRPr lang="en-US" sz="1800" dirty="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866199" y="2878138"/>
            <a:ext cx="1752852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GOTS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In-house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Open</a:t>
            </a:r>
            <a:r>
              <a:rPr lang="sv-SE" sz="1800" dirty="0"/>
              <a:t> source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Other</a:t>
            </a:r>
            <a:endParaRPr lang="en-US" sz="1800" dirty="0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638773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flipH="1" flipV="1">
            <a:off x="2667000" y="4800600"/>
            <a:ext cx="3429000" cy="838200"/>
          </a:xfrm>
          <a:prstGeom prst="curvedDownArrow">
            <a:avLst>
              <a:gd name="adj1" fmla="val 81818"/>
              <a:gd name="adj2" fmla="val 163636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251200" y="5791200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800"/>
              <a:t>Community feedback</a:t>
            </a:r>
            <a:endParaRPr lang="en-US" sz="1800" dirty="0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5715000" y="2438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5715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5715000" y="38862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V="1">
            <a:off x="3612441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866199" y="4648200"/>
            <a:ext cx="2142381" cy="92333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Student projects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Courses</a:t>
            </a:r>
            <a:endParaRPr lang="en-US" sz="1800" dirty="0"/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605437" y="2609851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400"/>
              <a:t>Sponsor</a:t>
            </a:r>
            <a:endParaRPr lang="en-US" sz="14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7BA355-BEA8-0C0B-2A4C-3A9A77970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13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sv-SE" dirty="0" err="1">
                <a:ea typeface="ＭＳ Ｐゴシック" pitchFamily="-107" charset="-128"/>
              </a:rPr>
              <a:t>Questions</a:t>
            </a:r>
            <a:r>
              <a:rPr lang="sv-SE" dirty="0">
                <a:ea typeface="ＭＳ Ｐゴシック" pitchFamily="-107" charset="-128"/>
              </a:rPr>
              <a:t>?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-107" charset="-128"/>
              </a:rPr>
              <a:t> 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660400" y="3782489"/>
            <a:ext cx="4298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Dr. Katherine L. Morse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356128" y="3782489"/>
            <a:ext cx="535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/>
              <a:t>Bjorn.Moller@pitch.se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Katherine.Morse@jhuapl.edu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9449C-8D30-D740-8114-59341E04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4" y="3479403"/>
            <a:ext cx="10928351" cy="2606040"/>
          </a:xfrm>
        </p:spPr>
        <p:txBody>
          <a:bodyPr/>
          <a:lstStyle/>
          <a:p>
            <a:r>
              <a:rPr lang="en-US" dirty="0"/>
              <a:t>Connects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0AAB-1AED-D94F-90CB-1D6FED59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r>
              <a:rPr lang="en-US" sz="2800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3412273"/>
            <a:ext cx="11283979" cy="30647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HLA was initiated in the US DoD in the early 1990s</a:t>
            </a:r>
          </a:p>
          <a:p>
            <a:pPr>
              <a:lnSpc>
                <a:spcPct val="120000"/>
              </a:lnSpc>
            </a:pPr>
            <a:r>
              <a:rPr lang="en-US" dirty="0"/>
              <a:t>After developing several proto-federations, HLA 1.3 was released in 1998</a:t>
            </a:r>
          </a:p>
          <a:p>
            <a:pPr>
              <a:lnSpc>
                <a:spcPct val="120000"/>
              </a:lnSpc>
            </a:pPr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pPr>
              <a:lnSpc>
                <a:spcPct val="120000"/>
              </a:lnSpc>
            </a:pPr>
            <a:r>
              <a:rPr lang="en-US" dirty="0"/>
              <a:t>The standard was updated in 2010 with several new features – “HLA Evolved”</a:t>
            </a:r>
          </a:p>
          <a:p>
            <a:pPr>
              <a:lnSpc>
                <a:spcPct val="120000"/>
              </a:lnSpc>
            </a:pPr>
            <a:r>
              <a:rPr lang="en-US" dirty="0"/>
              <a:t>The standard is currently under revision – “HLA 4”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Passed balloting 2023, now in comment resolution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8" y="1975104"/>
            <a:ext cx="7955280" cy="7498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147991" y="987552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1516-202x</a:t>
            </a:r>
          </a:p>
          <a:p>
            <a:pPr algn="ctr"/>
            <a:r>
              <a:rPr lang="en-US" sz="1800" dirty="0"/>
              <a:t>”HLA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FD11-FDED-DA48-A0A9-0DC762C5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The HLA “</a:t>
            </a:r>
            <a:r>
              <a:rPr lang="sv-SE" dirty="0" err="1"/>
              <a:t>Lollipop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80132" y="3621024"/>
            <a:ext cx="11250613" cy="2546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Each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participating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member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 err="1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ederate</a:t>
            </a:r>
            <a:endParaRPr lang="sv-SE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Information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using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(RTI)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information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follows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(FOM)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together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the FOM and the RTI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ederation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A session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federation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Execution</a:t>
            </a:r>
            <a:endParaRPr lang="en-US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dirty="0" err="1">
                <a:solidFill>
                  <a:schemeClr val="bg1"/>
                </a:solidFill>
              </a:rPr>
              <a:t>Runtime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Infrastructure</a:t>
            </a:r>
            <a:r>
              <a:rPr lang="sv-SE" sz="1800" dirty="0">
                <a:solidFill>
                  <a:schemeClr val="bg1"/>
                </a:solidFill>
              </a:rPr>
              <a:t>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A</a:t>
            </a:r>
            <a:endParaRPr lang="en-US" sz="1800" dirty="0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B</a:t>
            </a:r>
            <a:endParaRPr lang="en-US" sz="1800" dirty="0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/>
              <a:t>Federate C</a:t>
            </a:r>
            <a:endParaRPr lang="en-US" sz="1800"/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b="1" dirty="0"/>
              <a:t>Federation </a:t>
            </a:r>
            <a:r>
              <a:rPr lang="sv-SE" sz="1600" b="1" dirty="0" err="1"/>
              <a:t>Object</a:t>
            </a:r>
            <a:r>
              <a:rPr lang="sv-SE" sz="1600" b="1" dirty="0"/>
              <a:t> </a:t>
            </a:r>
            <a:r>
              <a:rPr lang="sv-SE" sz="1600" b="1" dirty="0" err="1"/>
              <a:t>Model</a:t>
            </a:r>
            <a:br>
              <a:rPr lang="sv-SE" sz="1600" b="1" dirty="0"/>
            </a:br>
            <a:br>
              <a:rPr lang="sv-SE" sz="1400" b="1" dirty="0"/>
            </a:br>
            <a:r>
              <a:rPr lang="sv-SE" sz="1400" b="1" dirty="0"/>
              <a:t>&lt;FOM&gt;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object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interaction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More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&lt;/FOM&gt;</a:t>
            </a:r>
            <a:endParaRPr lang="en-US" sz="1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2B822-2FD7-B846-8953-643AF5B5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82758"/>
            <a:ext cx="5386917" cy="3951288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Arial Narrow" charset="0"/>
              </a:rPr>
              <a:t>Objects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Persistent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Usually represent long-lived entities in the federation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State is represented by attributes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State can be partially updated by owning federate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2758"/>
            <a:ext cx="5389033" cy="39512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Interactions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dirty="0">
                <a:latin typeface="Arial Narrow" charset="0"/>
                <a:cs typeface="Arial Narrow" charset="0"/>
              </a:rPr>
              <a:t>Not persistent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dirty="0">
                <a:latin typeface="Arial Narrow" charset="0"/>
                <a:cs typeface="Arial Narrow" charset="0"/>
              </a:rPr>
              <a:t>Usually represent events in the federation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dirty="0">
                <a:latin typeface="Arial Narrow" charset="0"/>
                <a:cs typeface="Arial Narrow" charset="0"/>
              </a:rPr>
              <a:t>State is represented by parameters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dirty="0">
                <a:latin typeface="Arial Narrow" charset="0"/>
                <a:cs typeface="Arial Narrow" charset="0"/>
              </a:rPr>
              <a:t>Full state must be sent in the interaction</a:t>
            </a:r>
          </a:p>
          <a:p>
            <a:pPr lvl="2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dirty="0">
                <a:latin typeface="Arial Narrow" charset="0"/>
                <a:cs typeface="Arial Narrow" charset="0"/>
              </a:rPr>
              <a:t>Example: Fire, Radio signal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5976A4-8A16-DD41-BF4F-714178D8B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3872</Words>
  <Application>Microsoft Macintosh PowerPoint</Application>
  <PresentationFormat>Widescreen</PresentationFormat>
  <Paragraphs>797</Paragraphs>
  <Slides>51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Tahoma</vt:lpstr>
      <vt:lpstr>Times New Roman</vt:lpstr>
      <vt:lpstr>Wingdings</vt:lpstr>
      <vt:lpstr>Blends</vt:lpstr>
      <vt:lpstr>PowerPoint Presentation</vt:lpstr>
      <vt:lpstr>Agenda</vt:lpstr>
      <vt:lpstr>Learning Objectives</vt:lpstr>
      <vt:lpstr>Purpose of HLA</vt:lpstr>
      <vt:lpstr>HLA is an Open International Standard</vt:lpstr>
      <vt:lpstr>Overview of HLA Capabilities</vt:lpstr>
      <vt:lpstr>HLA Timeline</vt:lpstr>
      <vt:lpstr>The HLA “Lollipop View”</vt:lpstr>
      <vt:lpstr>Objects vs. Interactions</vt:lpstr>
      <vt:lpstr>HLA Implements the Publish Subscribe Design Pattern</vt:lpstr>
      <vt:lpstr>Structure of the Formal Standard</vt:lpstr>
      <vt:lpstr>Object Model Template – Minimal Version</vt:lpstr>
      <vt:lpstr>Object Model Template – Full Version</vt:lpstr>
      <vt:lpstr>Object Class Structure Table Example</vt:lpstr>
      <vt:lpstr>Interface Specification</vt:lpstr>
      <vt:lpstr>Overview of Federation Execution Lifecycle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Use Case: US Navy NCTE</vt:lpstr>
      <vt:lpstr>HLA Use Case: UK Air Force – “Gladiator”</vt:lpstr>
      <vt:lpstr>HLA Use Case: Civil Military Exercise “Viking”</vt:lpstr>
      <vt:lpstr>HLA Use Case: NASA and ESA Space Exploration</vt:lpstr>
      <vt:lpstr>HLA Evolved – FOM Modules</vt:lpstr>
      <vt:lpstr>FOM Module Example</vt:lpstr>
      <vt:lpstr>HLA Evolved – Fault Tolerance</vt:lpstr>
      <vt:lpstr>PowerPoint Presentation</vt:lpstr>
      <vt:lpstr>Important New Features in HLA 4</vt:lpstr>
      <vt:lpstr>Object Modeling: Directed Interactions</vt:lpstr>
      <vt:lpstr>Object Modeling: Easier to Extend Models</vt:lpstr>
      <vt:lpstr>Scalability: Improved DDM</vt:lpstr>
      <vt:lpstr>Federate Authentication</vt:lpstr>
      <vt:lpstr>Federate Protocol</vt:lpstr>
      <vt:lpstr>Deployment Examples: Cloud and Live Training</vt:lpstr>
      <vt:lpstr>HLA 4 Based Architecture for Cloud, Scalability and MSaaS</vt:lpstr>
      <vt:lpstr>More New Features in HLA 4</vt:lpstr>
      <vt:lpstr>HLA and LVC – Gateways</vt:lpstr>
      <vt:lpstr>HLA and Performance</vt:lpstr>
      <vt:lpstr>HLA and Tools</vt:lpstr>
      <vt:lpstr>HLA and Cross Domain Security/MLS</vt:lpstr>
      <vt:lpstr>Common Aerospace and Defense FOMs</vt:lpstr>
      <vt:lpstr>New: Cyber Data Exchange Model (DEM) and Federation Object Model (FOM)</vt:lpstr>
      <vt:lpstr>Federation Engineering</vt:lpstr>
      <vt:lpstr>Federation Agreements</vt:lpstr>
      <vt:lpstr>FEAT Overview</vt:lpstr>
      <vt:lpstr>Additional Reading </vt:lpstr>
      <vt:lpstr>Learning Objectives Revisited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Möller</dc:creator>
  <cp:lastModifiedBy>Björn Möller</cp:lastModifiedBy>
  <cp:revision>296</cp:revision>
  <cp:lastPrinted>2020-06-16T20:32:06Z</cp:lastPrinted>
  <dcterms:created xsi:type="dcterms:W3CDTF">2020-06-16T20:19:17Z</dcterms:created>
  <dcterms:modified xsi:type="dcterms:W3CDTF">2023-09-21T20:24:28Z</dcterms:modified>
</cp:coreProperties>
</file>