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66"/>
  </p:notesMasterIdLst>
  <p:handoutMasterIdLst>
    <p:handoutMasterId r:id="rId67"/>
  </p:handoutMasterIdLst>
  <p:sldIdLst>
    <p:sldId id="304" r:id="rId5"/>
    <p:sldId id="305" r:id="rId6"/>
    <p:sldId id="383" r:id="rId7"/>
    <p:sldId id="307" r:id="rId8"/>
    <p:sldId id="396" r:id="rId9"/>
    <p:sldId id="306" r:id="rId10"/>
    <p:sldId id="309" r:id="rId11"/>
    <p:sldId id="310" r:id="rId12"/>
    <p:sldId id="311" r:id="rId13"/>
    <p:sldId id="312" r:id="rId14"/>
    <p:sldId id="313" r:id="rId15"/>
    <p:sldId id="394" r:id="rId16"/>
    <p:sldId id="314" r:id="rId17"/>
    <p:sldId id="315" r:id="rId18"/>
    <p:sldId id="317" r:id="rId19"/>
    <p:sldId id="382" r:id="rId20"/>
    <p:sldId id="384" r:id="rId21"/>
    <p:sldId id="377" r:id="rId22"/>
    <p:sldId id="319" r:id="rId23"/>
    <p:sldId id="320" r:id="rId24"/>
    <p:sldId id="321" r:id="rId25"/>
    <p:sldId id="322" r:id="rId26"/>
    <p:sldId id="323" r:id="rId27"/>
    <p:sldId id="385" r:id="rId28"/>
    <p:sldId id="378" r:id="rId29"/>
    <p:sldId id="326" r:id="rId30"/>
    <p:sldId id="327" r:id="rId31"/>
    <p:sldId id="328" r:id="rId32"/>
    <p:sldId id="329" r:id="rId33"/>
    <p:sldId id="330" r:id="rId34"/>
    <p:sldId id="397" r:id="rId35"/>
    <p:sldId id="331" r:id="rId36"/>
    <p:sldId id="386" r:id="rId37"/>
    <p:sldId id="356" r:id="rId38"/>
    <p:sldId id="333" r:id="rId39"/>
    <p:sldId id="379" r:id="rId40"/>
    <p:sldId id="335" r:id="rId41"/>
    <p:sldId id="336" r:id="rId42"/>
    <p:sldId id="337" r:id="rId43"/>
    <p:sldId id="338" r:id="rId44"/>
    <p:sldId id="339" r:id="rId45"/>
    <p:sldId id="340" r:id="rId46"/>
    <p:sldId id="342" r:id="rId47"/>
    <p:sldId id="343" r:id="rId48"/>
    <p:sldId id="344" r:id="rId49"/>
    <p:sldId id="345" r:id="rId50"/>
    <p:sldId id="346" r:id="rId51"/>
    <p:sldId id="347" r:id="rId52"/>
    <p:sldId id="348" r:id="rId53"/>
    <p:sldId id="349" r:id="rId54"/>
    <p:sldId id="387" r:id="rId55"/>
    <p:sldId id="351" r:id="rId56"/>
    <p:sldId id="352" r:id="rId57"/>
    <p:sldId id="353" r:id="rId58"/>
    <p:sldId id="388" r:id="rId59"/>
    <p:sldId id="389" r:id="rId60"/>
    <p:sldId id="381" r:id="rId61"/>
    <p:sldId id="390" r:id="rId62"/>
    <p:sldId id="391" r:id="rId63"/>
    <p:sldId id="392" r:id="rId64"/>
    <p:sldId id="393" r:id="rId65"/>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521415D9-36F7-43E2-AB2F-B90AF26B5E84}">
      <p14:sectionLst xmlns:p14="http://schemas.microsoft.com/office/powerpoint/2010/main">
        <p14:section name="Default Section" id="{6B271127-EF35-4C44-87A6-E76EDE094C7E}">
          <p14:sldIdLst>
            <p14:sldId id="304"/>
            <p14:sldId id="305"/>
            <p14:sldId id="383"/>
            <p14:sldId id="307"/>
            <p14:sldId id="396"/>
          </p14:sldIdLst>
        </p14:section>
        <p14:section name="Definitions" id="{5A6758AC-F299-4D97-9385-7DC751EF909A}">
          <p14:sldIdLst>
            <p14:sldId id="306"/>
            <p14:sldId id="309"/>
            <p14:sldId id="310"/>
            <p14:sldId id="311"/>
            <p14:sldId id="312"/>
            <p14:sldId id="313"/>
            <p14:sldId id="394"/>
            <p14:sldId id="314"/>
            <p14:sldId id="315"/>
            <p14:sldId id="317"/>
            <p14:sldId id="382"/>
          </p14:sldIdLst>
        </p14:section>
        <p14:section name="Verification Case" id="{ABA42941-FEF0-4BAD-9D80-3987C763B7CA}">
          <p14:sldIdLst>
            <p14:sldId id="384"/>
            <p14:sldId id="377"/>
            <p14:sldId id="319"/>
            <p14:sldId id="320"/>
            <p14:sldId id="321"/>
            <p14:sldId id="322"/>
            <p14:sldId id="323"/>
          </p14:sldIdLst>
        </p14:section>
        <p14:section name="Validation Referent" id="{9C350263-387B-4F4D-94EF-5101A2F58B0A}">
          <p14:sldIdLst>
            <p14:sldId id="385"/>
            <p14:sldId id="378"/>
            <p14:sldId id="326"/>
            <p14:sldId id="327"/>
            <p14:sldId id="328"/>
            <p14:sldId id="329"/>
            <p14:sldId id="330"/>
            <p14:sldId id="397"/>
            <p14:sldId id="331"/>
          </p14:sldIdLst>
        </p14:section>
        <p14:section name="Validation" id="{A90B0C24-EB0C-434A-BDE5-1FB06A862AF1}">
          <p14:sldIdLst>
            <p14:sldId id="386"/>
            <p14:sldId id="356"/>
            <p14:sldId id="333"/>
            <p14:sldId id="379"/>
            <p14:sldId id="335"/>
            <p14:sldId id="336"/>
            <p14:sldId id="337"/>
            <p14:sldId id="338"/>
            <p14:sldId id="339"/>
            <p14:sldId id="340"/>
            <p14:sldId id="342"/>
            <p14:sldId id="343"/>
            <p14:sldId id="344"/>
            <p14:sldId id="345"/>
            <p14:sldId id="346"/>
            <p14:sldId id="347"/>
            <p14:sldId id="348"/>
            <p14:sldId id="349"/>
          </p14:sldIdLst>
        </p14:section>
        <p14:section name="Standards" id="{84CE6DB8-C8EC-4680-894E-F4D266BECDCF}">
          <p14:sldIdLst>
            <p14:sldId id="387"/>
            <p14:sldId id="351"/>
            <p14:sldId id="352"/>
            <p14:sldId id="353"/>
          </p14:sldIdLst>
        </p14:section>
        <p14:section name="Conclusions" id="{47662BE7-33A2-448E-9C3A-00460646AB99}">
          <p14:sldIdLst>
            <p14:sldId id="388"/>
            <p14:sldId id="389"/>
            <p14:sldId id="381"/>
            <p14:sldId id="390"/>
            <p14:sldId id="391"/>
            <p14:sldId id="392"/>
            <p14:sldId id="39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FF3399"/>
    <a:srgbClr val="CBF5E1"/>
    <a:srgbClr val="E7FAF1"/>
    <a:srgbClr val="EAEAEA"/>
    <a:srgbClr val="CCFFCC"/>
    <a:srgbClr val="CCFFFF"/>
    <a:srgbClr val="22458A"/>
    <a:srgbClr val="CC3300"/>
    <a:srgbClr val="2B56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245" autoAdjust="0"/>
    <p:restoredTop sz="94634" autoAdjust="0"/>
  </p:normalViewPr>
  <p:slideViewPr>
    <p:cSldViewPr snapToGrid="0">
      <p:cViewPr varScale="1">
        <p:scale>
          <a:sx n="110" d="100"/>
          <a:sy n="110" d="100"/>
        </p:scale>
        <p:origin x="1300" y="6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slide" Target="../slides/slide43.xml"/><Relationship Id="rId7" Type="http://schemas.openxmlformats.org/officeDocument/2006/relationships/image" Target="../media/image29.wmf"/><Relationship Id="rId2" Type="http://schemas.openxmlformats.org/officeDocument/2006/relationships/notesMaster" Target="../notesMasters/notesMaster1.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8.wmf"/><Relationship Id="rId4" Type="http://schemas.openxmlformats.org/officeDocument/2006/relationships/oleObject" Target="../embeddings/oleObject2.bin"/><Relationship Id="rId9" Type="http://schemas.openxmlformats.org/officeDocument/2006/relationships/image" Target="../media/image30.wmf"/></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51016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419100" y="677863"/>
            <a:ext cx="6019800" cy="3386137"/>
          </a:xfrm>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313">
              <a:defRPr>
                <a:solidFill>
                  <a:schemeClr val="tx1"/>
                </a:solidFill>
                <a:latin typeface="Arial" charset="0"/>
              </a:defRPr>
            </a:lvl1pPr>
            <a:lvl2pPr marL="725491" indent="-279035" defTabSz="905313">
              <a:defRPr>
                <a:solidFill>
                  <a:schemeClr val="tx1"/>
                </a:solidFill>
                <a:latin typeface="Arial" charset="0"/>
              </a:defRPr>
            </a:lvl2pPr>
            <a:lvl3pPr marL="1116140" indent="-223228" defTabSz="905313">
              <a:defRPr>
                <a:solidFill>
                  <a:schemeClr val="tx1"/>
                </a:solidFill>
                <a:latin typeface="Arial" charset="0"/>
              </a:defRPr>
            </a:lvl3pPr>
            <a:lvl4pPr marL="1562595" indent="-223228" defTabSz="905313">
              <a:defRPr>
                <a:solidFill>
                  <a:schemeClr val="tx1"/>
                </a:solidFill>
                <a:latin typeface="Arial" charset="0"/>
              </a:defRPr>
            </a:lvl4pPr>
            <a:lvl5pPr marL="2009051" indent="-223228" defTabSz="905313">
              <a:defRPr>
                <a:solidFill>
                  <a:schemeClr val="tx1"/>
                </a:solidFill>
                <a:latin typeface="Arial" charset="0"/>
              </a:defRPr>
            </a:lvl5pPr>
            <a:lvl6pPr marL="2455507" indent="-223228" defTabSz="905313" eaLnBrk="0" fontAlgn="base" hangingPunct="0">
              <a:spcBef>
                <a:spcPct val="0"/>
              </a:spcBef>
              <a:spcAft>
                <a:spcPct val="0"/>
              </a:spcAft>
              <a:defRPr>
                <a:solidFill>
                  <a:schemeClr val="tx1"/>
                </a:solidFill>
                <a:latin typeface="Arial" charset="0"/>
              </a:defRPr>
            </a:lvl6pPr>
            <a:lvl7pPr marL="2901963" indent="-223228" defTabSz="905313" eaLnBrk="0" fontAlgn="base" hangingPunct="0">
              <a:spcBef>
                <a:spcPct val="0"/>
              </a:spcBef>
              <a:spcAft>
                <a:spcPct val="0"/>
              </a:spcAft>
              <a:defRPr>
                <a:solidFill>
                  <a:schemeClr val="tx1"/>
                </a:solidFill>
                <a:latin typeface="Arial" charset="0"/>
              </a:defRPr>
            </a:lvl7pPr>
            <a:lvl8pPr marL="3348419" indent="-223228" defTabSz="905313" eaLnBrk="0" fontAlgn="base" hangingPunct="0">
              <a:spcBef>
                <a:spcPct val="0"/>
              </a:spcBef>
              <a:spcAft>
                <a:spcPct val="0"/>
              </a:spcAft>
              <a:defRPr>
                <a:solidFill>
                  <a:schemeClr val="tx1"/>
                </a:solidFill>
                <a:latin typeface="Arial" charset="0"/>
              </a:defRPr>
            </a:lvl8pPr>
            <a:lvl9pPr marL="3794874" indent="-223228" defTabSz="905313" eaLnBrk="0" fontAlgn="base" hangingPunct="0">
              <a:spcBef>
                <a:spcPct val="0"/>
              </a:spcBef>
              <a:spcAft>
                <a:spcPct val="0"/>
              </a:spcAft>
              <a:defRPr>
                <a:solidFill>
                  <a:schemeClr val="tx1"/>
                </a:solidFill>
                <a:latin typeface="Arial" charset="0"/>
              </a:defRPr>
            </a:lvl9pPr>
          </a:lstStyle>
          <a:p>
            <a:fld id="{B6BA684B-CE09-466E-9700-D4956DFA88DA}" type="slidenum">
              <a:rPr lang="en-US" altLang="en-US" smtClean="0">
                <a:latin typeface="Times New Roman" pitchFamily="18" charset="0"/>
              </a:rPr>
              <a:pPr/>
              <a:t>2</a:t>
            </a:fld>
            <a:endParaRPr lang="en-US" altLang="en-US" dirty="0" smtClean="0">
              <a:latin typeface="Times New Roman" pitchFamily="18" charset="0"/>
            </a:endParaRPr>
          </a:p>
        </p:txBody>
      </p:sp>
    </p:spTree>
    <p:extLst>
      <p:ext uri="{BB962C8B-B14F-4D97-AF65-F5344CB8AC3E}">
        <p14:creationId xmlns:p14="http://schemas.microsoft.com/office/powerpoint/2010/main" val="3799722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D9B890-3B6E-417C-BD92-47816D5AB620}" type="slidenum">
              <a:rPr lang="en-US" smtClean="0"/>
              <a:pPr/>
              <a:t>39</a:t>
            </a:fld>
            <a:endParaRPr lang="en-US" dirty="0"/>
          </a:p>
        </p:txBody>
      </p:sp>
    </p:spTree>
    <p:extLst>
      <p:ext uri="{BB962C8B-B14F-4D97-AF65-F5344CB8AC3E}">
        <p14:creationId xmlns:p14="http://schemas.microsoft.com/office/powerpoint/2010/main" val="3483085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D9B890-3B6E-417C-BD92-47816D5AB620}" type="slidenum">
              <a:rPr lang="en-US" smtClean="0"/>
              <a:pPr/>
              <a:t>40</a:t>
            </a:fld>
            <a:endParaRPr lang="en-US" dirty="0"/>
          </a:p>
        </p:txBody>
      </p:sp>
    </p:spTree>
    <p:extLst>
      <p:ext uri="{BB962C8B-B14F-4D97-AF65-F5344CB8AC3E}">
        <p14:creationId xmlns:p14="http://schemas.microsoft.com/office/powerpoint/2010/main" val="375665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1" hangingPunct="1">
              <a:spcBef>
                <a:spcPts val="0"/>
              </a:spcBef>
              <a:buClr>
                <a:srgbClr val="000000"/>
              </a:buClr>
              <a:buSzPct val="75000"/>
            </a:pPr>
            <a:r>
              <a:rPr kumimoji="0" lang="en-US" sz="1400" b="1" kern="0" dirty="0">
                <a:solidFill>
                  <a:srgbClr val="000000"/>
                </a:solidFill>
                <a:latin typeface="Arial Narrow" charset="0"/>
              </a:rPr>
              <a:t>Confidence interval procedure</a:t>
            </a:r>
            <a:endParaRPr kumimoji="0" lang="en-US" sz="1400" kern="0" dirty="0">
              <a:solidFill>
                <a:srgbClr val="000000"/>
              </a:solidFill>
              <a:latin typeface="Arial Narrow" charset="0"/>
            </a:endParaRPr>
          </a:p>
          <a:p>
            <a:pPr marL="190515" lvl="1" indent="-342900" eaLnBrk="1" hangingPunct="1">
              <a:spcBef>
                <a:spcPts val="0"/>
              </a:spcBef>
              <a:buClr>
                <a:srgbClr val="000000"/>
              </a:buClr>
              <a:buSzPct val="100000"/>
              <a:buFont typeface="+mj-lt"/>
              <a:buAutoNum type="arabicPeriod"/>
            </a:pPr>
            <a:r>
              <a:rPr kumimoji="0" lang="en-US" sz="1400" kern="0" dirty="0">
                <a:solidFill>
                  <a:srgbClr val="000000"/>
                </a:solidFill>
                <a:latin typeface="Arial Narrow" charset="0"/>
              </a:rPr>
              <a:t>Select model response variable </a:t>
            </a:r>
            <a:r>
              <a:rPr kumimoji="0" lang="en-US" sz="1400" i="1" kern="0" dirty="0">
                <a:solidFill>
                  <a:srgbClr val="000000"/>
                </a:solidFill>
                <a:latin typeface="Times New Roman" pitchFamily="18" charset="0"/>
                <a:cs typeface="Times New Roman" pitchFamily="18" charset="0"/>
              </a:rPr>
              <a:t>x</a:t>
            </a:r>
            <a:r>
              <a:rPr kumimoji="0" lang="en-US" sz="1400" kern="0" dirty="0">
                <a:solidFill>
                  <a:srgbClr val="000000"/>
                </a:solidFill>
                <a:latin typeface="Arial Narrow" charset="0"/>
              </a:rPr>
              <a:t> to use for validation</a:t>
            </a:r>
          </a:p>
          <a:p>
            <a:pPr marL="190515" lvl="1" indent="-342900" eaLnBrk="1" hangingPunct="1">
              <a:spcBef>
                <a:spcPts val="0"/>
              </a:spcBef>
              <a:buClr>
                <a:srgbClr val="000000"/>
              </a:buClr>
              <a:buSzPct val="100000"/>
              <a:buFont typeface="+mj-lt"/>
              <a:buAutoNum type="arabicPeriod"/>
            </a:pPr>
            <a:r>
              <a:rPr kumimoji="0" lang="en-US" sz="1400" kern="0" dirty="0">
                <a:solidFill>
                  <a:srgbClr val="000000"/>
                </a:solidFill>
                <a:latin typeface="Arial Narrow" charset="0"/>
              </a:rPr>
              <a:t>Select number of model executions, i.e., sample size </a:t>
            </a:r>
            <a:r>
              <a:rPr kumimoji="0" lang="en-US" sz="1400" i="1" kern="0" dirty="0">
                <a:solidFill>
                  <a:srgbClr val="000000"/>
                </a:solidFill>
                <a:latin typeface="Times New Roman" pitchFamily="18" charset="0"/>
                <a:cs typeface="Times New Roman" pitchFamily="18" charset="0"/>
              </a:rPr>
              <a:t>n</a:t>
            </a:r>
          </a:p>
          <a:p>
            <a:pPr marL="190515" lvl="1" indent="-342900" eaLnBrk="1" hangingPunct="1">
              <a:spcBef>
                <a:spcPts val="0"/>
              </a:spcBef>
              <a:buClr>
                <a:srgbClr val="000000"/>
              </a:buClr>
              <a:buSzPct val="100000"/>
              <a:buFont typeface="+mj-lt"/>
              <a:buAutoNum type="arabicPeriod"/>
            </a:pPr>
            <a:r>
              <a:rPr kumimoji="0" lang="en-US" sz="1400" kern="0" dirty="0">
                <a:solidFill>
                  <a:srgbClr val="000000"/>
                </a:solidFill>
                <a:latin typeface="Arial Narrow" charset="0"/>
              </a:rPr>
              <a:t>Execute model </a:t>
            </a:r>
            <a:r>
              <a:rPr kumimoji="0" lang="en-US" sz="1400" i="1" kern="0" dirty="0">
                <a:solidFill>
                  <a:srgbClr val="000000"/>
                </a:solidFill>
                <a:latin typeface="Times New Roman" panose="02020603050405020304" pitchFamily="18" charset="0"/>
                <a:cs typeface="Times New Roman" panose="02020603050405020304" pitchFamily="18" charset="0"/>
              </a:rPr>
              <a:t>n</a:t>
            </a:r>
            <a:r>
              <a:rPr kumimoji="0" lang="en-US" sz="1400" kern="0" dirty="0">
                <a:solidFill>
                  <a:srgbClr val="000000"/>
                </a:solidFill>
                <a:latin typeface="Arial Narrow" charset="0"/>
              </a:rPr>
              <a:t> times, producing sample </a:t>
            </a:r>
            <a:r>
              <a:rPr kumimoji="0" lang="en-US" sz="1400" i="1" kern="0" dirty="0">
                <a:solidFill>
                  <a:srgbClr val="000000"/>
                </a:solidFill>
                <a:latin typeface="Times New Roman" pitchFamily="18" charset="0"/>
                <a:cs typeface="Times New Roman" pitchFamily="18" charset="0"/>
              </a:rPr>
              <a:t>x</a:t>
            </a:r>
            <a:r>
              <a:rPr kumimoji="0" lang="en-US" sz="1400" i="1" kern="0" baseline="-25000" dirty="0">
                <a:solidFill>
                  <a:srgbClr val="000000"/>
                </a:solidFill>
                <a:latin typeface="Times New Roman" pitchFamily="18" charset="0"/>
                <a:cs typeface="Times New Roman" pitchFamily="18" charset="0"/>
              </a:rPr>
              <a:t>1</a:t>
            </a:r>
            <a:r>
              <a:rPr kumimoji="0" lang="en-US" sz="1400" kern="0" dirty="0">
                <a:solidFill>
                  <a:srgbClr val="000000"/>
                </a:solidFill>
                <a:latin typeface="Arial Narrow" charset="0"/>
              </a:rPr>
              <a:t>, </a:t>
            </a:r>
            <a:r>
              <a:rPr kumimoji="0" lang="en-US" sz="1400" i="1" kern="0" dirty="0">
                <a:solidFill>
                  <a:srgbClr val="000000"/>
                </a:solidFill>
                <a:latin typeface="Times New Roman" pitchFamily="18" charset="0"/>
                <a:cs typeface="Times New Roman" pitchFamily="18" charset="0"/>
              </a:rPr>
              <a:t>x</a:t>
            </a:r>
            <a:r>
              <a:rPr kumimoji="0" lang="en-US" sz="1400" i="1" kern="0" baseline="-25000" dirty="0">
                <a:solidFill>
                  <a:srgbClr val="000000"/>
                </a:solidFill>
                <a:latin typeface="Times New Roman" pitchFamily="18" charset="0"/>
                <a:cs typeface="Times New Roman" pitchFamily="18" charset="0"/>
              </a:rPr>
              <a:t>2</a:t>
            </a:r>
            <a:r>
              <a:rPr kumimoji="0" lang="en-US" sz="1400" kern="0" dirty="0">
                <a:solidFill>
                  <a:srgbClr val="000000"/>
                </a:solidFill>
                <a:latin typeface="Arial Narrow" charset="0"/>
              </a:rPr>
              <a:t>, … </a:t>
            </a:r>
            <a:r>
              <a:rPr kumimoji="0" lang="en-US" sz="1400" i="1" kern="0" dirty="0" err="1">
                <a:solidFill>
                  <a:srgbClr val="000000"/>
                </a:solidFill>
                <a:latin typeface="Times New Roman" pitchFamily="18" charset="0"/>
                <a:cs typeface="Times New Roman" pitchFamily="18" charset="0"/>
              </a:rPr>
              <a:t>x</a:t>
            </a:r>
            <a:r>
              <a:rPr kumimoji="0" lang="en-US" sz="1400" i="1" kern="0" baseline="-25000" dirty="0" err="1">
                <a:solidFill>
                  <a:srgbClr val="000000"/>
                </a:solidFill>
                <a:latin typeface="Times New Roman" pitchFamily="18" charset="0"/>
                <a:cs typeface="Times New Roman" pitchFamily="18" charset="0"/>
              </a:rPr>
              <a:t>n</a:t>
            </a:r>
            <a:endParaRPr kumimoji="0" lang="en-US" sz="1400" i="1" kern="0" baseline="-25000" dirty="0">
              <a:solidFill>
                <a:srgbClr val="000000"/>
              </a:solidFill>
              <a:latin typeface="Times New Roman" pitchFamily="18" charset="0"/>
              <a:cs typeface="Times New Roman" pitchFamily="18" charset="0"/>
            </a:endParaRPr>
          </a:p>
          <a:p>
            <a:pPr marL="190515" lvl="1" indent="-342900" eaLnBrk="1" hangingPunct="1">
              <a:spcBef>
                <a:spcPts val="0"/>
              </a:spcBef>
              <a:buClr>
                <a:srgbClr val="000000"/>
              </a:buClr>
              <a:buSzPct val="100000"/>
              <a:buFont typeface="+mj-lt"/>
              <a:buAutoNum type="arabicPeriod"/>
            </a:pPr>
            <a:r>
              <a:rPr kumimoji="0" lang="en-US" sz="1400" kern="0" dirty="0">
                <a:solidFill>
                  <a:srgbClr val="000000"/>
                </a:solidFill>
                <a:latin typeface="Arial Narrow" charset="0"/>
              </a:rPr>
              <a:t>Calculate sample mean </a:t>
            </a:r>
            <a:r>
              <a:rPr kumimoji="0" lang="en-US" sz="1400" i="1" kern="0" dirty="0">
                <a:solidFill>
                  <a:srgbClr val="000000"/>
                </a:solidFill>
                <a:latin typeface="Times New Roman" pitchFamily="18" charset="0"/>
                <a:cs typeface="Times New Roman" pitchFamily="18" charset="0"/>
              </a:rPr>
              <a:t>x̅ </a:t>
            </a:r>
            <a:r>
              <a:rPr kumimoji="0" lang="en-US" sz="1400" kern="0" dirty="0">
                <a:solidFill>
                  <a:srgbClr val="000000"/>
                </a:solidFill>
                <a:latin typeface="Arial Narrow" charset="0"/>
              </a:rPr>
              <a:t>and sample </a:t>
            </a:r>
            <a:r>
              <a:rPr kumimoji="0" lang="en-US" sz="1400" kern="0" dirty="0" err="1">
                <a:solidFill>
                  <a:srgbClr val="000000"/>
                </a:solidFill>
                <a:latin typeface="Arial Narrow" charset="0"/>
              </a:rPr>
              <a:t>std</a:t>
            </a:r>
            <a:r>
              <a:rPr kumimoji="0" lang="en-US" sz="1400" kern="0" dirty="0">
                <a:solidFill>
                  <a:srgbClr val="000000"/>
                </a:solidFill>
                <a:latin typeface="Arial Narrow" charset="0"/>
              </a:rPr>
              <a:t> dev </a:t>
            </a:r>
            <a:r>
              <a:rPr kumimoji="0" lang="en-US" sz="1400" i="1" kern="0" dirty="0">
                <a:solidFill>
                  <a:srgbClr val="000000"/>
                </a:solidFill>
                <a:latin typeface="Times New Roman" pitchFamily="18" charset="0"/>
                <a:cs typeface="Times New Roman" pitchFamily="18" charset="0"/>
              </a:rPr>
              <a:t>s</a:t>
            </a:r>
          </a:p>
          <a:p>
            <a:pPr marL="190515" lvl="1" indent="-342900" eaLnBrk="1" hangingPunct="1">
              <a:spcBef>
                <a:spcPts val="0"/>
              </a:spcBef>
              <a:buClr>
                <a:srgbClr val="000000"/>
              </a:buClr>
              <a:buSzPct val="100000"/>
              <a:buFont typeface="+mj-lt"/>
              <a:buAutoNum type="arabicPeriod"/>
            </a:pPr>
            <a:r>
              <a:rPr kumimoji="0" lang="en-US" sz="1400" kern="0" dirty="0">
                <a:solidFill>
                  <a:srgbClr val="000000"/>
                </a:solidFill>
                <a:latin typeface="Arial Narrow" charset="0"/>
              </a:rPr>
              <a:t>Select distribution normal </a:t>
            </a:r>
            <a:r>
              <a:rPr kumimoji="0" lang="en-US" sz="1400" i="1" kern="0" dirty="0">
                <a:solidFill>
                  <a:srgbClr val="000000"/>
                </a:solidFill>
                <a:latin typeface="Times New Roman" pitchFamily="18" charset="0"/>
                <a:cs typeface="Times New Roman" pitchFamily="18" charset="0"/>
              </a:rPr>
              <a:t>z</a:t>
            </a:r>
            <a:r>
              <a:rPr kumimoji="0" lang="en-US" sz="1400" kern="0" dirty="0">
                <a:solidFill>
                  <a:srgbClr val="000000"/>
                </a:solidFill>
                <a:latin typeface="Arial Narrow" charset="0"/>
              </a:rPr>
              <a:t> or Student </a:t>
            </a:r>
            <a:r>
              <a:rPr kumimoji="0" lang="en-US" sz="1400" i="1" kern="0" dirty="0">
                <a:solidFill>
                  <a:srgbClr val="000000"/>
                </a:solidFill>
                <a:latin typeface="Times New Roman" pitchFamily="18" charset="0"/>
                <a:cs typeface="Times New Roman" pitchFamily="18" charset="0"/>
              </a:rPr>
              <a:t>t</a:t>
            </a:r>
          </a:p>
          <a:p>
            <a:pPr marL="190515" lvl="1" indent="-342900" eaLnBrk="1" hangingPunct="1">
              <a:spcBef>
                <a:spcPts val="0"/>
              </a:spcBef>
              <a:buClr>
                <a:srgbClr val="000000"/>
              </a:buClr>
              <a:buSzPct val="100000"/>
              <a:buFont typeface="+mj-lt"/>
              <a:buAutoNum type="arabicPeriod"/>
            </a:pPr>
            <a:r>
              <a:rPr kumimoji="0" lang="en-US" sz="1400" kern="0" dirty="0">
                <a:solidFill>
                  <a:srgbClr val="000000"/>
                </a:solidFill>
                <a:latin typeface="Arial Narrow" charset="0"/>
              </a:rPr>
              <a:t>Select confidence level </a:t>
            </a:r>
            <a:r>
              <a:rPr kumimoji="0" lang="en-US" sz="1400" i="1" kern="0" dirty="0">
                <a:solidFill>
                  <a:srgbClr val="000000"/>
                </a:solidFill>
                <a:latin typeface="Times New Roman" pitchFamily="18" charset="0"/>
                <a:cs typeface="Times New Roman" pitchFamily="18" charset="0"/>
              </a:rPr>
              <a:t>c</a:t>
            </a:r>
          </a:p>
          <a:p>
            <a:pPr marL="190515" lvl="1" indent="-342900" eaLnBrk="1" hangingPunct="1">
              <a:spcBef>
                <a:spcPts val="0"/>
              </a:spcBef>
              <a:buClr>
                <a:srgbClr val="000000"/>
              </a:buClr>
              <a:buSzPct val="100000"/>
              <a:buFont typeface="+mj-lt"/>
              <a:buAutoNum type="arabicPeriod"/>
            </a:pPr>
            <a:r>
              <a:rPr kumimoji="0" lang="en-US" sz="1400" kern="0" dirty="0">
                <a:solidFill>
                  <a:srgbClr val="000000"/>
                </a:solidFill>
                <a:latin typeface="Arial Narrow" charset="0"/>
              </a:rPr>
              <a:t>Calculate confidence interval </a:t>
            </a:r>
            <a:r>
              <a:rPr kumimoji="0" lang="en-US" sz="1400" kern="0" dirty="0">
                <a:solidFill>
                  <a:srgbClr val="000000"/>
                </a:solidFill>
                <a:latin typeface="Times New Roman" pitchFamily="18" charset="0"/>
                <a:cs typeface="Times New Roman" pitchFamily="18" charset="0"/>
              </a:rPr>
              <a:t>[</a:t>
            </a:r>
            <a:r>
              <a:rPr kumimoji="0" lang="en-US" sz="1400" i="1" kern="0" dirty="0">
                <a:solidFill>
                  <a:srgbClr val="000000"/>
                </a:solidFill>
                <a:latin typeface="Times New Roman" pitchFamily="18" charset="0"/>
                <a:cs typeface="Times New Roman" pitchFamily="18" charset="0"/>
              </a:rPr>
              <a:t>L, U</a:t>
            </a:r>
            <a:r>
              <a:rPr kumimoji="0" lang="en-US" sz="1400" kern="0" dirty="0">
                <a:solidFill>
                  <a:srgbClr val="000000"/>
                </a:solidFill>
                <a:latin typeface="Times New Roman" pitchFamily="18" charset="0"/>
                <a:cs typeface="Times New Roman" pitchFamily="18" charset="0"/>
              </a:rPr>
              <a:t>]</a:t>
            </a:r>
          </a:p>
          <a:p>
            <a:pPr marL="190515" lvl="1" indent="-342900" eaLnBrk="1" hangingPunct="1">
              <a:spcBef>
                <a:spcPts val="0"/>
              </a:spcBef>
              <a:buClr>
                <a:srgbClr val="000000"/>
              </a:buClr>
              <a:buSzPct val="100000"/>
              <a:buFont typeface="+mj-lt"/>
              <a:buAutoNum type="arabicPeriod"/>
            </a:pPr>
            <a:r>
              <a:rPr kumimoji="0" lang="en-US" sz="1400" kern="0" dirty="0">
                <a:solidFill>
                  <a:srgbClr val="000000"/>
                </a:solidFill>
                <a:latin typeface="Arial Narrow" charset="0"/>
              </a:rPr>
              <a:t>If known simuland value </a:t>
            </a:r>
            <a:r>
              <a:rPr kumimoji="0" lang="en-US" sz="1400" i="1" kern="0" dirty="0">
                <a:solidFill>
                  <a:srgbClr val="000000"/>
                </a:solidFill>
                <a:latin typeface="Times New Roman" pitchFamily="18" charset="0"/>
                <a:cs typeface="Times New Roman" pitchFamily="18" charset="0"/>
              </a:rPr>
              <a:t>y</a:t>
            </a:r>
            <a:r>
              <a:rPr kumimoji="0" lang="en-US" sz="1400" kern="0" dirty="0">
                <a:solidFill>
                  <a:srgbClr val="000000"/>
                </a:solidFill>
                <a:latin typeface="Arial Narrow" charset="0"/>
              </a:rPr>
              <a:t> within </a:t>
            </a:r>
            <a:r>
              <a:rPr kumimoji="0" lang="en-US" sz="1400" kern="0" dirty="0">
                <a:solidFill>
                  <a:srgbClr val="000000"/>
                </a:solidFill>
                <a:latin typeface="Times New Roman" pitchFamily="18" charset="0"/>
                <a:cs typeface="Times New Roman" pitchFamily="18" charset="0"/>
              </a:rPr>
              <a:t>[</a:t>
            </a:r>
            <a:r>
              <a:rPr kumimoji="0" lang="en-US" sz="1400" i="1" kern="0" dirty="0">
                <a:solidFill>
                  <a:srgbClr val="000000"/>
                </a:solidFill>
                <a:latin typeface="Times New Roman" pitchFamily="18" charset="0"/>
                <a:cs typeface="Times New Roman" pitchFamily="18" charset="0"/>
              </a:rPr>
              <a:t>L, U</a:t>
            </a:r>
            <a:r>
              <a:rPr kumimoji="0" lang="en-US" sz="1400" kern="0" dirty="0">
                <a:solidFill>
                  <a:srgbClr val="000000"/>
                </a:solidFill>
                <a:latin typeface="Times New Roman" pitchFamily="18" charset="0"/>
                <a:cs typeface="Times New Roman" pitchFamily="18" charset="0"/>
              </a:rPr>
              <a:t>]</a:t>
            </a:r>
            <a:r>
              <a:rPr kumimoji="0" lang="en-US" sz="1400" kern="0" dirty="0">
                <a:solidFill>
                  <a:srgbClr val="000000"/>
                </a:solidFill>
                <a:latin typeface="Arial Narrow" charset="0"/>
              </a:rPr>
              <a:t>, i.e., </a:t>
            </a:r>
            <a:r>
              <a:rPr kumimoji="0" lang="en-US" sz="1400" i="1" kern="0" dirty="0">
                <a:solidFill>
                  <a:srgbClr val="000000"/>
                </a:solidFill>
                <a:latin typeface="Times New Roman" pitchFamily="18" charset="0"/>
                <a:cs typeface="Times New Roman" pitchFamily="18" charset="0"/>
              </a:rPr>
              <a:t>L ≤ y ≤ U</a:t>
            </a:r>
            <a:r>
              <a:rPr kumimoji="0" lang="en-US" sz="1400" kern="0" dirty="0">
                <a:solidFill>
                  <a:srgbClr val="000000"/>
                </a:solidFill>
                <a:latin typeface="Arial Narrow" charset="0"/>
              </a:rPr>
              <a:t>, declare model valid (or not invalid) for </a:t>
            </a:r>
            <a:r>
              <a:rPr kumimoji="0" lang="en-US" sz="1400" i="1" kern="0" dirty="0">
                <a:solidFill>
                  <a:srgbClr val="000000"/>
                </a:solidFill>
                <a:latin typeface="Times New Roman" pitchFamily="18" charset="0"/>
                <a:cs typeface="Times New Roman" pitchFamily="18" charset="0"/>
              </a:rPr>
              <a:t>x</a:t>
            </a:r>
          </a:p>
          <a:p>
            <a:endParaRPr lang="en-US" dirty="0"/>
          </a:p>
        </p:txBody>
      </p:sp>
      <p:sp>
        <p:nvSpPr>
          <p:cNvPr id="4" name="Slide Number Placeholder 3"/>
          <p:cNvSpPr>
            <a:spLocks noGrp="1"/>
          </p:cNvSpPr>
          <p:nvPr>
            <p:ph type="sldNum" sz="quarter" idx="10"/>
          </p:nvPr>
        </p:nvSpPr>
        <p:spPr/>
        <p:txBody>
          <a:bodyPr/>
          <a:lstStyle/>
          <a:p>
            <a:fld id="{85D9B890-3B6E-417C-BD92-47816D5AB620}" type="slidenum">
              <a:rPr lang="en-US" smtClean="0"/>
              <a:pPr/>
              <a:t>41</a:t>
            </a:fld>
            <a:endParaRPr lang="en-US" dirty="0"/>
          </a:p>
        </p:txBody>
      </p:sp>
    </p:spTree>
    <p:extLst>
      <p:ext uri="{BB962C8B-B14F-4D97-AF65-F5344CB8AC3E}">
        <p14:creationId xmlns:p14="http://schemas.microsoft.com/office/powerpoint/2010/main" val="3995868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D9B890-3B6E-417C-BD92-47816D5AB620}" type="slidenum">
              <a:rPr lang="en-US" smtClean="0"/>
              <a:pPr/>
              <a:t>42</a:t>
            </a:fld>
            <a:endParaRPr lang="en-US" dirty="0"/>
          </a:p>
        </p:txBody>
      </p:sp>
    </p:spTree>
    <p:extLst>
      <p:ext uri="{BB962C8B-B14F-4D97-AF65-F5344CB8AC3E}">
        <p14:creationId xmlns:p14="http://schemas.microsoft.com/office/powerpoint/2010/main" val="2828644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1" hangingPunct="1">
              <a:spcBef>
                <a:spcPts val="0"/>
              </a:spcBef>
              <a:buClr>
                <a:srgbClr val="000000"/>
              </a:buClr>
              <a:buSzPct val="75000"/>
            </a:pPr>
            <a:r>
              <a:rPr kumimoji="0" lang="en-US" sz="1400" b="1" i="1" kern="0" dirty="0">
                <a:solidFill>
                  <a:srgbClr val="000000"/>
                </a:solidFill>
                <a:latin typeface="Times New Roman" panose="02020603050405020304" pitchFamily="18" charset="0"/>
                <a:cs typeface="Times New Roman" panose="02020603050405020304" pitchFamily="18" charset="0"/>
              </a:rPr>
              <a:t>F</a:t>
            </a:r>
            <a:r>
              <a:rPr kumimoji="0" lang="en-US" sz="1400" b="1" kern="0" dirty="0">
                <a:solidFill>
                  <a:srgbClr val="000000"/>
                </a:solidFill>
                <a:latin typeface="Arial Narrow" charset="0"/>
              </a:rPr>
              <a:t>-test:  Hypothesis test for equality of variances</a:t>
            </a:r>
            <a:endParaRPr kumimoji="0" lang="en-US" sz="1400" kern="0" dirty="0">
              <a:solidFill>
                <a:srgbClr val="000000"/>
              </a:solidFill>
              <a:latin typeface="Arial Narrow" charset="0"/>
            </a:endParaRPr>
          </a:p>
          <a:p>
            <a:pPr marL="380990" indent="-380990" eaLnBrk="1" hangingPunct="1">
              <a:spcBef>
                <a:spcPts val="0"/>
              </a:spcBef>
              <a:buClr>
                <a:srgbClr val="000000"/>
              </a:buClr>
              <a:buSzPct val="75000"/>
              <a:buFont typeface="Wingdings" pitchFamily="2" charset="2"/>
              <a:buChar char="n"/>
            </a:pPr>
            <a:r>
              <a:rPr kumimoji="0" lang="en-US" sz="1400" kern="0" dirty="0">
                <a:solidFill>
                  <a:srgbClr val="000000"/>
                </a:solidFill>
                <a:latin typeface="Arial Narrow" charset="0"/>
              </a:rPr>
              <a:t>Obtain samples, calculate sample statistics</a:t>
            </a:r>
          </a:p>
          <a:p>
            <a:pPr marL="380990" indent="-380990" eaLnBrk="1" hangingPunct="1">
              <a:spcBef>
                <a:spcPts val="0"/>
              </a:spcBef>
              <a:buClr>
                <a:srgbClr val="000000"/>
              </a:buClr>
              <a:buSzPct val="75000"/>
              <a:buFont typeface="Wingdings" pitchFamily="2" charset="2"/>
              <a:buChar char="n"/>
            </a:pPr>
            <a:r>
              <a:rPr kumimoji="0" lang="en-US" sz="1400" kern="0" dirty="0">
                <a:solidFill>
                  <a:srgbClr val="000000"/>
                </a:solidFill>
                <a:latin typeface="Arial Narrow" charset="0"/>
              </a:rPr>
              <a:t>Set notation so that </a:t>
            </a:r>
          </a:p>
          <a:p>
            <a:pPr marL="380990" indent="-380990" eaLnBrk="1" hangingPunct="1">
              <a:spcBef>
                <a:spcPts val="0"/>
              </a:spcBef>
              <a:buClr>
                <a:srgbClr val="000000"/>
              </a:buClr>
              <a:buSzPct val="75000"/>
              <a:buFont typeface="Wingdings" pitchFamily="2" charset="2"/>
              <a:buChar char="n"/>
            </a:pPr>
            <a:r>
              <a:rPr kumimoji="0" lang="en-US" sz="1400" kern="0" dirty="0">
                <a:solidFill>
                  <a:srgbClr val="000000"/>
                </a:solidFill>
                <a:latin typeface="Arial Narrow" charset="0"/>
              </a:rPr>
              <a:t>Select level of significance </a:t>
            </a:r>
            <a:r>
              <a:rPr kumimoji="0" lang="el-GR" sz="1400" kern="0" dirty="0">
                <a:solidFill>
                  <a:srgbClr val="000000"/>
                </a:solidFill>
                <a:latin typeface="Times New Roman" panose="02020603050405020304" pitchFamily="18" charset="0"/>
                <a:cs typeface="Times New Roman" panose="02020603050405020304" pitchFamily="18" charset="0"/>
              </a:rPr>
              <a:t>α</a:t>
            </a:r>
            <a:r>
              <a:rPr kumimoji="0" lang="el-GR" sz="1400" kern="0" dirty="0">
                <a:solidFill>
                  <a:srgbClr val="000000"/>
                </a:solidFill>
                <a:latin typeface="Arial Narrow" charset="0"/>
              </a:rPr>
              <a:t>; </a:t>
            </a:r>
            <a:r>
              <a:rPr kumimoji="0" lang="en-US" sz="1400" kern="0" dirty="0">
                <a:solidFill>
                  <a:srgbClr val="000000"/>
                </a:solidFill>
                <a:latin typeface="Arial Narrow" charset="0"/>
              </a:rPr>
              <a:t>often </a:t>
            </a:r>
            <a:r>
              <a:rPr kumimoji="0" lang="el-GR" sz="1400" kern="0" dirty="0">
                <a:solidFill>
                  <a:srgbClr val="000000"/>
                </a:solidFill>
                <a:latin typeface="Times New Roman" panose="02020603050405020304" pitchFamily="18" charset="0"/>
                <a:cs typeface="Times New Roman" panose="02020603050405020304" pitchFamily="18" charset="0"/>
              </a:rPr>
              <a:t>α = 0.05</a:t>
            </a:r>
          </a:p>
          <a:p>
            <a:pPr marL="380990" indent="-380990" eaLnBrk="1" hangingPunct="1">
              <a:spcBef>
                <a:spcPts val="0"/>
              </a:spcBef>
              <a:buClr>
                <a:srgbClr val="000000"/>
              </a:buClr>
              <a:buSzPct val="75000"/>
              <a:buFont typeface="Wingdings" pitchFamily="2" charset="2"/>
              <a:buChar char="n"/>
            </a:pPr>
            <a:r>
              <a:rPr kumimoji="0" lang="en-US" sz="1400" kern="0" dirty="0">
                <a:solidFill>
                  <a:srgbClr val="000000"/>
                </a:solidFill>
                <a:latin typeface="Arial Narrow" charset="0"/>
              </a:rPr>
              <a:t>Formulate hypotheses </a:t>
            </a:r>
            <a:r>
              <a:rPr kumimoji="0" lang="en-US" sz="1400" i="1" kern="0" dirty="0">
                <a:solidFill>
                  <a:srgbClr val="000000"/>
                </a:solidFill>
                <a:latin typeface="Times New Roman" panose="02020603050405020304" pitchFamily="18" charset="0"/>
                <a:cs typeface="Times New Roman" panose="02020603050405020304" pitchFamily="18" charset="0"/>
              </a:rPr>
              <a:t>H</a:t>
            </a:r>
            <a:r>
              <a:rPr kumimoji="0" lang="en-US" sz="1400" kern="0" baseline="-25000" dirty="0">
                <a:solidFill>
                  <a:srgbClr val="000000"/>
                </a:solidFill>
                <a:latin typeface="Times New Roman" panose="02020603050405020304" pitchFamily="18" charset="0"/>
                <a:cs typeface="Times New Roman" panose="02020603050405020304" pitchFamily="18" charset="0"/>
              </a:rPr>
              <a:t>0</a:t>
            </a:r>
            <a:r>
              <a:rPr kumimoji="0" lang="en-US" sz="1400" kern="0" dirty="0">
                <a:solidFill>
                  <a:srgbClr val="000000"/>
                </a:solidFill>
                <a:latin typeface="Arial Narrow" charset="0"/>
              </a:rPr>
              <a:t> and </a:t>
            </a:r>
            <a:r>
              <a:rPr kumimoji="0" lang="en-US" sz="1400" i="1" kern="0" dirty="0">
                <a:solidFill>
                  <a:srgbClr val="000000"/>
                </a:solidFill>
                <a:latin typeface="Times New Roman" panose="02020603050405020304" pitchFamily="18" charset="0"/>
                <a:cs typeface="Times New Roman" panose="02020603050405020304" pitchFamily="18" charset="0"/>
              </a:rPr>
              <a:t>H</a:t>
            </a:r>
            <a:r>
              <a:rPr kumimoji="0" lang="en-US" sz="1400" kern="0" baseline="-25000" dirty="0">
                <a:solidFill>
                  <a:srgbClr val="000000"/>
                </a:solidFill>
                <a:latin typeface="Times New Roman" panose="02020603050405020304" pitchFamily="18" charset="0"/>
                <a:cs typeface="Times New Roman" panose="02020603050405020304" pitchFamily="18" charset="0"/>
              </a:rPr>
              <a:t>1</a:t>
            </a:r>
          </a:p>
          <a:p>
            <a:pPr marL="380990" indent="-380990" eaLnBrk="1" hangingPunct="1">
              <a:spcBef>
                <a:spcPts val="0"/>
              </a:spcBef>
              <a:buClr>
                <a:srgbClr val="000000"/>
              </a:buClr>
              <a:buSzPct val="75000"/>
              <a:buFont typeface="Wingdings" pitchFamily="2" charset="2"/>
              <a:buChar char="n"/>
            </a:pPr>
            <a:r>
              <a:rPr kumimoji="0" lang="en-US" sz="1400" kern="0" dirty="0">
                <a:solidFill>
                  <a:srgbClr val="000000"/>
                </a:solidFill>
                <a:latin typeface="Arial Narrow" charset="0"/>
              </a:rPr>
              <a:t>Calculate test statistic </a:t>
            </a:r>
            <a:r>
              <a:rPr kumimoji="0" lang="en-US" sz="1400" i="1" kern="0" dirty="0">
                <a:solidFill>
                  <a:srgbClr val="000000"/>
                </a:solidFill>
                <a:latin typeface="Times New Roman" panose="02020603050405020304" pitchFamily="18" charset="0"/>
                <a:cs typeface="Times New Roman" panose="02020603050405020304" pitchFamily="18" charset="0"/>
              </a:rPr>
              <a:t>F</a:t>
            </a:r>
            <a:r>
              <a:rPr kumimoji="0" lang="en-US" sz="1400" kern="0" dirty="0">
                <a:solidFill>
                  <a:srgbClr val="000000"/>
                </a:solidFill>
                <a:latin typeface="Arial Narrow" charset="0"/>
              </a:rPr>
              <a:t> using formula</a:t>
            </a:r>
          </a:p>
          <a:p>
            <a:pPr marL="380990" indent="-380990" eaLnBrk="1" hangingPunct="1">
              <a:spcBef>
                <a:spcPts val="0"/>
              </a:spcBef>
              <a:buClr>
                <a:srgbClr val="000000"/>
              </a:buClr>
              <a:buSzPct val="75000"/>
              <a:buFont typeface="Wingdings" pitchFamily="2" charset="2"/>
              <a:buChar char="n"/>
            </a:pPr>
            <a:r>
              <a:rPr kumimoji="0" lang="en-US" sz="1400" kern="0" dirty="0">
                <a:solidFill>
                  <a:srgbClr val="000000"/>
                </a:solidFill>
                <a:latin typeface="Arial Narrow" charset="0"/>
              </a:rPr>
              <a:t>Given </a:t>
            </a:r>
            <a:r>
              <a:rPr kumimoji="0" lang="en-US" sz="1400" i="1" kern="0" dirty="0">
                <a:solidFill>
                  <a:srgbClr val="000000"/>
                </a:solidFill>
                <a:latin typeface="Times New Roman" panose="02020603050405020304" pitchFamily="18" charset="0"/>
                <a:cs typeface="Times New Roman" panose="02020603050405020304" pitchFamily="18" charset="0"/>
              </a:rPr>
              <a:t>F</a:t>
            </a:r>
            <a:r>
              <a:rPr kumimoji="0" lang="en-US" sz="1400" kern="0" dirty="0">
                <a:solidFill>
                  <a:srgbClr val="000000"/>
                </a:solidFill>
                <a:latin typeface="Arial Narrow" charset="0"/>
              </a:rPr>
              <a:t>, find </a:t>
            </a:r>
            <a:r>
              <a:rPr kumimoji="0" lang="en-US" sz="1400" i="1" kern="0" dirty="0">
                <a:solidFill>
                  <a:srgbClr val="000000"/>
                </a:solidFill>
                <a:latin typeface="Times New Roman" panose="02020603050405020304" pitchFamily="18" charset="0"/>
                <a:cs typeface="Times New Roman" panose="02020603050405020304" pitchFamily="18" charset="0"/>
              </a:rPr>
              <a:t>P</a:t>
            </a:r>
            <a:r>
              <a:rPr kumimoji="0" lang="en-US" sz="1400" kern="0" dirty="0">
                <a:solidFill>
                  <a:srgbClr val="000000"/>
                </a:solidFill>
                <a:latin typeface="Arial Narrow" charset="0"/>
              </a:rPr>
              <a:t>-value (table or </a:t>
            </a:r>
            <a:r>
              <a:rPr kumimoji="0" lang="en-US" sz="1400" kern="0" dirty="0" smtClean="0">
                <a:solidFill>
                  <a:srgbClr val="000000"/>
                </a:solidFill>
                <a:latin typeface="Arial Narrow" charset="0"/>
              </a:rPr>
              <a:t>software)</a:t>
            </a:r>
          </a:p>
          <a:p>
            <a:pPr marL="380990" indent="-380990" eaLnBrk="1" hangingPunct="1">
              <a:spcBef>
                <a:spcPts val="0"/>
              </a:spcBef>
              <a:buClr>
                <a:srgbClr val="000000"/>
              </a:buClr>
              <a:buSzPct val="75000"/>
              <a:buFont typeface="Wingdings" pitchFamily="2" charset="2"/>
              <a:buChar char="n"/>
            </a:pPr>
            <a:r>
              <a:rPr kumimoji="0" lang="en-US" sz="1400" kern="0" dirty="0" smtClean="0">
                <a:solidFill>
                  <a:srgbClr val="000000"/>
                </a:solidFill>
                <a:latin typeface="Arial Narrow" charset="0"/>
              </a:rPr>
              <a:t>If </a:t>
            </a:r>
            <a:r>
              <a:rPr kumimoji="0" lang="en-US" sz="1400" i="1" kern="0" dirty="0">
                <a:solidFill>
                  <a:srgbClr val="000000"/>
                </a:solidFill>
                <a:latin typeface="Times New Roman" panose="02020603050405020304" pitchFamily="18" charset="0"/>
                <a:cs typeface="Times New Roman" panose="02020603050405020304" pitchFamily="18" charset="0"/>
              </a:rPr>
              <a:t>P</a:t>
            </a:r>
            <a:r>
              <a:rPr kumimoji="0" lang="en-US" sz="1400" kern="0" dirty="0">
                <a:solidFill>
                  <a:srgbClr val="000000"/>
                </a:solidFill>
                <a:latin typeface="Arial Narrow" charset="0"/>
              </a:rPr>
              <a:t>-value </a:t>
            </a:r>
            <a:r>
              <a:rPr kumimoji="0" lang="en-US" sz="1400" kern="0" dirty="0">
                <a:solidFill>
                  <a:srgbClr val="000000"/>
                </a:solidFill>
                <a:latin typeface="Times New Roman" panose="02020603050405020304" pitchFamily="18" charset="0"/>
                <a:cs typeface="Times New Roman" panose="02020603050405020304" pitchFamily="18" charset="0"/>
              </a:rPr>
              <a:t>≤ </a:t>
            </a:r>
            <a:r>
              <a:rPr kumimoji="0" lang="el-GR" sz="1400" kern="0" dirty="0">
                <a:solidFill>
                  <a:srgbClr val="000000"/>
                </a:solidFill>
                <a:latin typeface="Times New Roman" panose="02020603050405020304" pitchFamily="18" charset="0"/>
                <a:cs typeface="Times New Roman" panose="02020603050405020304" pitchFamily="18" charset="0"/>
              </a:rPr>
              <a:t>α</a:t>
            </a:r>
            <a:r>
              <a:rPr kumimoji="0" lang="el-GR" sz="1400" kern="0" dirty="0">
                <a:solidFill>
                  <a:srgbClr val="000000"/>
                </a:solidFill>
                <a:latin typeface="Arial Narrow" charset="0"/>
              </a:rPr>
              <a:t>, </a:t>
            </a:r>
            <a:r>
              <a:rPr kumimoji="0" lang="en-US" sz="1400" kern="0" dirty="0">
                <a:solidFill>
                  <a:srgbClr val="000000"/>
                </a:solidFill>
                <a:latin typeface="Arial Narrow" charset="0"/>
              </a:rPr>
              <a:t>then reject</a:t>
            </a:r>
            <a:r>
              <a:rPr kumimoji="0" lang="en-US" sz="2400" kern="0" dirty="0">
                <a:solidFill>
                  <a:srgbClr val="000000"/>
                </a:solidFill>
                <a:latin typeface="Arial Narrow" charset="0"/>
              </a:rPr>
              <a:t> </a:t>
            </a:r>
            <a:r>
              <a:rPr kumimoji="0" lang="en-US" sz="1400" kern="0" dirty="0">
                <a:solidFill>
                  <a:srgbClr val="000000"/>
                </a:solidFill>
                <a:latin typeface="Arial Narrow" charset="0"/>
              </a:rPr>
              <a:t>H0, else accept </a:t>
            </a:r>
            <a:r>
              <a:rPr kumimoji="0" lang="en-US" sz="1400" kern="0" dirty="0" smtClean="0">
                <a:solidFill>
                  <a:srgbClr val="000000"/>
                </a:solidFill>
                <a:latin typeface="Arial Narrow" charset="0"/>
              </a:rPr>
              <a:t>H0</a:t>
            </a:r>
          </a:p>
          <a:p>
            <a:pPr marL="380990" indent="-380990" eaLnBrk="1" hangingPunct="1">
              <a:spcBef>
                <a:spcPts val="0"/>
              </a:spcBef>
              <a:buClr>
                <a:srgbClr val="000000"/>
              </a:buClr>
              <a:buSzPct val="75000"/>
              <a:buFont typeface="Wingdings" pitchFamily="2" charset="2"/>
              <a:buChar char="n"/>
            </a:pPr>
            <a:endParaRPr kumimoji="0" lang="en-US" sz="1400" kern="0" dirty="0">
              <a:solidFill>
                <a:srgbClr val="000000"/>
              </a:solidFill>
              <a:latin typeface="Arial Narrow" charset="0"/>
            </a:endParaRPr>
          </a:p>
          <a:p>
            <a:pPr marL="380990" indent="-380990" eaLnBrk="1" hangingPunct="1">
              <a:spcBef>
                <a:spcPts val="0"/>
              </a:spcBef>
              <a:buClr>
                <a:srgbClr val="000000"/>
              </a:buClr>
              <a:buSzPct val="75000"/>
              <a:buFont typeface="Wingdings" pitchFamily="2" charset="2"/>
              <a:buChar char="n"/>
            </a:pPr>
            <a:endParaRPr kumimoji="0" lang="en-US" sz="1400" kern="0" dirty="0" smtClean="0">
              <a:solidFill>
                <a:srgbClr val="000000"/>
              </a:solidFill>
              <a:latin typeface="Arial Narrow" charset="0"/>
            </a:endParaRPr>
          </a:p>
          <a:p>
            <a:pPr marL="380990" indent="-380990" eaLnBrk="1" hangingPunct="1">
              <a:spcBef>
                <a:spcPts val="0"/>
              </a:spcBef>
              <a:buClr>
                <a:srgbClr val="000000"/>
              </a:buClr>
              <a:buSzPct val="75000"/>
              <a:buFont typeface="Wingdings" pitchFamily="2" charset="2"/>
              <a:buChar char="n"/>
            </a:pPr>
            <a:endParaRPr kumimoji="0" lang="en-US" sz="1400" kern="0" dirty="0">
              <a:solidFill>
                <a:srgbClr val="000000"/>
              </a:solidFill>
              <a:latin typeface="Arial Narrow" charset="0"/>
            </a:endParaRPr>
          </a:p>
        </p:txBody>
      </p:sp>
      <p:sp>
        <p:nvSpPr>
          <p:cNvPr id="4" name="Slide Number Placeholder 3"/>
          <p:cNvSpPr>
            <a:spLocks noGrp="1"/>
          </p:cNvSpPr>
          <p:nvPr>
            <p:ph type="sldNum" sz="quarter" idx="10"/>
          </p:nvPr>
        </p:nvSpPr>
        <p:spPr/>
        <p:txBody>
          <a:bodyPr/>
          <a:lstStyle/>
          <a:p>
            <a:fld id="{85D9B890-3B6E-417C-BD92-47816D5AB620}" type="slidenum">
              <a:rPr lang="en-US" smtClean="0"/>
              <a:pPr/>
              <a:t>43</a:t>
            </a:fld>
            <a:endParaRPr lang="en-US" dirty="0"/>
          </a:p>
        </p:txBody>
      </p:sp>
      <p:graphicFrame>
        <p:nvGraphicFramePr>
          <p:cNvPr id="5" name="Object 4"/>
          <p:cNvGraphicFramePr>
            <a:graphicFrameLocks noChangeAspect="1"/>
          </p:cNvGraphicFramePr>
          <p:nvPr>
            <p:extLst/>
          </p:nvPr>
        </p:nvGraphicFramePr>
        <p:xfrm>
          <a:off x="4927631" y="6532623"/>
          <a:ext cx="827088" cy="800100"/>
        </p:xfrm>
        <a:graphic>
          <a:graphicData uri="http://schemas.openxmlformats.org/presentationml/2006/ole">
            <mc:AlternateContent xmlns:mc="http://schemas.openxmlformats.org/markup-compatibility/2006">
              <mc:Choice xmlns:v="urn:schemas-microsoft-com:vml" Requires="v">
                <p:oleObj spid="_x0000_s3326" name="Equation" r:id="rId4" imgW="469900" imgH="457200" progId="Equation.3">
                  <p:embed/>
                </p:oleObj>
              </mc:Choice>
              <mc:Fallback>
                <p:oleObj name="Equation" r:id="rId4" imgW="469900" imgH="457200" progId="Equation.3">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7631" y="6532623"/>
                        <a:ext cx="827088" cy="8001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nvPr>
        </p:nvGraphicFramePr>
        <p:xfrm>
          <a:off x="999769" y="6541477"/>
          <a:ext cx="1712407" cy="782393"/>
        </p:xfrm>
        <a:graphic>
          <a:graphicData uri="http://schemas.openxmlformats.org/presentationml/2006/ole">
            <mc:AlternateContent xmlns:mc="http://schemas.openxmlformats.org/markup-compatibility/2006">
              <mc:Choice xmlns:v="urn:schemas-microsoft-com:vml" Requires="v">
                <p:oleObj spid="_x0000_s3327" name="Equation" r:id="rId6" imgW="1473200" imgH="673100" progId="Equation.3">
                  <p:embed/>
                </p:oleObj>
              </mc:Choice>
              <mc:Fallback>
                <p:oleObj name="Equation" r:id="rId6" imgW="1473200" imgH="673100" progId="Equation.3">
                  <p:embed/>
                  <p:pic>
                    <p:nvPicPr>
                      <p:cNvPr id="6"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9769" y="6541477"/>
                        <a:ext cx="1712407" cy="782393"/>
                      </a:xfrm>
                      <a:prstGeom prst="rect">
                        <a:avLst/>
                      </a:prstGeom>
                      <a:solidFill>
                        <a:srgbClr val="FFFFCC"/>
                      </a:solidFill>
                      <a:ln>
                        <a:noFill/>
                      </a:ln>
                      <a:extLst/>
                    </p:spPr>
                  </p:pic>
                </p:oleObj>
              </mc:Fallback>
            </mc:AlternateContent>
          </a:graphicData>
        </a:graphic>
      </p:graphicFrame>
      <p:graphicFrame>
        <p:nvGraphicFramePr>
          <p:cNvPr id="7" name="Object 6"/>
          <p:cNvGraphicFramePr>
            <a:graphicFrameLocks noChangeAspect="1"/>
          </p:cNvGraphicFramePr>
          <p:nvPr>
            <p:extLst/>
          </p:nvPr>
        </p:nvGraphicFramePr>
        <p:xfrm>
          <a:off x="2797544" y="6676257"/>
          <a:ext cx="2044719" cy="495125"/>
        </p:xfrm>
        <a:graphic>
          <a:graphicData uri="http://schemas.openxmlformats.org/presentationml/2006/ole">
            <mc:AlternateContent xmlns:mc="http://schemas.openxmlformats.org/markup-compatibility/2006">
              <mc:Choice xmlns:v="urn:schemas-microsoft-com:vml" Requires="v">
                <p:oleObj spid="_x0000_s3328" name="Equation" r:id="rId8" imgW="1981200" imgH="482600" progId="Equation.3">
                  <p:embed/>
                </p:oleObj>
              </mc:Choice>
              <mc:Fallback>
                <p:oleObj name="Equation" r:id="rId8" imgW="1981200" imgH="482600" progId="Equation.3">
                  <p:embed/>
                  <p:pic>
                    <p:nvPicPr>
                      <p:cNvPr id="7"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97544" y="6676257"/>
                        <a:ext cx="2044719" cy="495125"/>
                      </a:xfrm>
                      <a:prstGeom prst="rect">
                        <a:avLst/>
                      </a:prstGeom>
                      <a:solidFill>
                        <a:srgbClr val="FFFFCC"/>
                      </a:solidFill>
                      <a:ln>
                        <a:noFill/>
                      </a:ln>
                      <a:extLst/>
                    </p:spPr>
                  </p:pic>
                </p:oleObj>
              </mc:Fallback>
            </mc:AlternateContent>
          </a:graphicData>
        </a:graphic>
      </p:graphicFrame>
    </p:spTree>
    <p:extLst>
      <p:ext uri="{BB962C8B-B14F-4D97-AF65-F5344CB8AC3E}">
        <p14:creationId xmlns:p14="http://schemas.microsoft.com/office/powerpoint/2010/main" val="27842737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17" name="Group 16"/>
          <p:cNvGrpSpPr/>
          <p:nvPr userDrawn="1"/>
        </p:nvGrpSpPr>
        <p:grpSpPr>
          <a:xfrm>
            <a:off x="177576" y="6503087"/>
            <a:ext cx="1127548" cy="282877"/>
            <a:chOff x="177576" y="6503087"/>
            <a:chExt cx="1127548" cy="282877"/>
          </a:xfrm>
        </p:grpSpPr>
        <p:sp>
          <p:nvSpPr>
            <p:cNvPr id="18" name="Rectangle 17"/>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19" name="Picture 18" descr="twitterlogosmall.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76" y="6503087"/>
              <a:ext cx="424387" cy="257814"/>
            </a:xfrm>
            <a:prstGeom prst="rect">
              <a:avLst/>
            </a:prstGeom>
          </p:spPr>
        </p:pic>
      </p:gr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cxnSp>
        <p:nvCxnSpPr>
          <p:cNvPr id="2" name="Straight Connector 1">
            <a:extLst>
              <a:ext uri="{FF2B5EF4-FFF2-40B4-BE49-F238E27FC236}">
                <a16:creationId xmlns:a16="http://schemas.microsoft.com/office/drawing/2014/main" id="{763CD88B-3D8E-5930-8860-B89DE42D2953}"/>
              </a:ext>
            </a:extLst>
          </p:cNvPr>
          <p:cNvCxnSpPr/>
          <p:nvPr userDrawn="1"/>
        </p:nvCxnSpPr>
        <p:spPr bwMode="auto">
          <a:xfrm>
            <a:off x="0" y="1352225"/>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5" name="Picture 4">
            <a:extLst>
              <a:ext uri="{FF2B5EF4-FFF2-40B4-BE49-F238E27FC236}">
                <a16:creationId xmlns:a16="http://schemas.microsoft.com/office/drawing/2014/main" id="{C33F177E-FD1D-3429-0967-6E068024731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6800"/>
            <a:ext cx="12192000" cy="1357376"/>
          </a:xfrm>
          <a:prstGeom prst="rect">
            <a:avLst/>
          </a:prstGeom>
        </p:spPr>
      </p:pic>
      <p:sp>
        <p:nvSpPr>
          <p:cNvPr id="3" name="Rectangle 3">
            <a:extLst>
              <a:ext uri="{FF2B5EF4-FFF2-40B4-BE49-F238E27FC236}">
                <a16:creationId xmlns:a16="http://schemas.microsoft.com/office/drawing/2014/main" id="{A766377A-1CC7-F23C-F050-9E1DCE18A19A}"/>
              </a:ext>
            </a:extLst>
          </p:cNvPr>
          <p:cNvSpPr>
            <a:spLocks noGrp="1" noChangeArrowheads="1"/>
          </p:cNvSpPr>
          <p:nvPr>
            <p:ph type="sldNum" sz="quarter" idx="4"/>
          </p:nvPr>
        </p:nvSpPr>
        <p:spPr>
          <a:xfrm>
            <a:off x="10742362" y="6441489"/>
            <a:ext cx="821634" cy="340935"/>
          </a:xfrm>
          <a:prstGeom prst="rect">
            <a:avLst/>
          </a:prstGeom>
        </p:spPr>
        <p:txBody>
          <a:bodyPr/>
          <a:lstStyle>
            <a:lvl1pPr algn="r">
              <a:defRPr sz="2133"/>
            </a:lvl1pPr>
          </a:lstStyle>
          <a:p>
            <a:pPr>
              <a:defRPr/>
            </a:pPr>
            <a:fld id="{D68E8870-17DE-45C4-A8DD-7644B2422933}" type="slidenum">
              <a:rPr lang="en-US" smtClean="0"/>
              <a:pPr>
                <a:defRPr/>
              </a:pPr>
              <a:t>‹#›</a:t>
            </a:fld>
            <a:endParaRPr lang="en-US" dirty="0"/>
          </a:p>
        </p:txBody>
      </p:sp>
      <p:pic>
        <p:nvPicPr>
          <p:cNvPr id="6" name="Picture 5" descr="Text, logo&#10;&#10;Description automatically generated">
            <a:extLst>
              <a:ext uri="{FF2B5EF4-FFF2-40B4-BE49-F238E27FC236}">
                <a16:creationId xmlns:a16="http://schemas.microsoft.com/office/drawing/2014/main" id="{C4D1BEE9-8F14-69B8-58BA-5D627C31D0F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7" name="Picture 6" descr="Icon&#10;&#10;Description automatically generated">
            <a:extLst>
              <a:ext uri="{FF2B5EF4-FFF2-40B4-BE49-F238E27FC236}">
                <a16:creationId xmlns:a16="http://schemas.microsoft.com/office/drawing/2014/main" id="{C73F2B42-8C5E-9E9F-6EEB-8313D0556BD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1866" t="14373" r="23364" b="14479"/>
          <a:stretch/>
        </p:blipFill>
        <p:spPr>
          <a:xfrm>
            <a:off x="11440127" y="6051587"/>
            <a:ext cx="754512" cy="75737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0697976" y="6441489"/>
            <a:ext cx="821634" cy="340935"/>
          </a:xfrm>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45741" y="0"/>
            <a:ext cx="7416800" cy="841248"/>
          </a:xfrm>
        </p:spPr>
        <p:txBody>
          <a:bodyPr/>
          <a:lstStyle>
            <a:lvl1pPr>
              <a:defRPr sz="24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3061" y="1053389"/>
            <a:ext cx="10928351" cy="4890211"/>
          </a:xfrm>
        </p:spPr>
        <p:txBody>
          <a:bodyPr/>
          <a:lstStyle>
            <a:lvl1pPr>
              <a:buClr>
                <a:schemeClr val="tx1"/>
              </a:buClr>
              <a:defRPr sz="2800">
                <a:solidFill>
                  <a:schemeClr val="tx1"/>
                </a:solidFill>
                <a:latin typeface="Arial Narrow" pitchFamily="34" charset="0"/>
              </a:defRPr>
            </a:lvl1pPr>
            <a:lvl2pPr>
              <a:buClr>
                <a:schemeClr val="tx1"/>
              </a:buClr>
              <a:defRPr sz="2400">
                <a:solidFill>
                  <a:schemeClr val="tx1"/>
                </a:solidFill>
                <a:latin typeface="Arial Narrow" pitchFamily="34" charset="0"/>
              </a:defRPr>
            </a:lvl2pPr>
            <a:lvl3pPr>
              <a:buClr>
                <a:schemeClr val="tx1"/>
              </a:buClr>
              <a:defRPr sz="2000">
                <a:solidFill>
                  <a:schemeClr val="tx1"/>
                </a:solidFill>
                <a:latin typeface="Arial Narrow" pitchFamily="34" charset="0"/>
              </a:defRPr>
            </a:lvl3pPr>
            <a:lvl4pPr>
              <a:buClr>
                <a:schemeClr val="tx1"/>
              </a:buClr>
              <a:defRPr sz="1800">
                <a:solidFill>
                  <a:schemeClr val="tx1"/>
                </a:solidFill>
                <a:latin typeface="Arial Narrow" pitchFamily="34" charset="0"/>
              </a:defRPr>
            </a:lvl4pPr>
            <a:lvl5pPr>
              <a:buClr>
                <a:schemeClr val="tx1"/>
              </a:buClr>
              <a:defRPr sz="180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4" name="Slide Number Placeholder 3"/>
          <p:cNvSpPr>
            <a:spLocks noGrp="1" noChangeArrowheads="1"/>
          </p:cNvSpPr>
          <p:nvPr>
            <p:ph type="sldNum" sz="quarter" idx="4"/>
          </p:nvPr>
        </p:nvSpPr>
        <p:spPr>
          <a:xfrm>
            <a:off x="10910656" y="6477001"/>
            <a:ext cx="526744" cy="244475"/>
          </a:xfrm>
          <a:prstGeom prst="rect">
            <a:avLst/>
          </a:prstGeom>
        </p:spPr>
        <p:txBody>
          <a:bodyPr/>
          <a:lstStyle>
            <a:lvl1pPr algn="r">
              <a:defRPr sz="1600"/>
            </a:lvl1pPr>
          </a:lstStyle>
          <a:p>
            <a:pPr>
              <a:defRPr/>
            </a:pPr>
            <a:fld id="{D68E8870-17DE-45C4-A8DD-7644B2422933}"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64989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0635835" y="6460099"/>
            <a:ext cx="821634" cy="340935"/>
          </a:xfrm>
          <a:prstGeom prst="rect">
            <a:avLst/>
          </a:prstGeom>
        </p:spPr>
        <p:txBody>
          <a:bodyPr/>
          <a:lstStyle>
            <a:lvl1pPr>
              <a:defRPr sz="1400"/>
            </a:lvl1pPr>
          </a:lstStyle>
          <a:p>
            <a:pPr>
              <a:defRPr/>
            </a:pPr>
            <a:fld id="{D68E8870-17DE-45C4-A8DD-7644B2422933}" type="slidenum">
              <a:rPr lang="en-US" smtClean="0"/>
              <a:pPr>
                <a:defRPr/>
              </a:pPr>
              <a:t>‹#›</a:t>
            </a:fld>
            <a:endParaRPr lang="en-US" dirty="0"/>
          </a:p>
        </p:txBody>
      </p:sp>
      <p:sp>
        <p:nvSpPr>
          <p:cNvPr id="7" name="Content Placeholder 6"/>
          <p:cNvSpPr>
            <a:spLocks noGrp="1"/>
          </p:cNvSpPr>
          <p:nvPr>
            <p:ph sz="quarter" idx="11"/>
          </p:nvPr>
        </p:nvSpPr>
        <p:spPr>
          <a:xfrm>
            <a:off x="480132" y="1046715"/>
            <a:ext cx="11250613" cy="5075237"/>
          </a:xfrm>
        </p:spPr>
        <p:txBody>
          <a:bodyPr/>
          <a:lstStyle>
            <a:lvl1pPr>
              <a:spcBef>
                <a:spcPts val="300"/>
              </a:spcBef>
              <a:defRPr/>
            </a:lvl1pPr>
            <a:lvl2pPr>
              <a:spcBef>
                <a:spcPts val="300"/>
              </a:spcBef>
              <a:defRPr/>
            </a:lvl2pPr>
            <a:lvl3pPr marL="1523962" indent="-304792">
              <a:spcBef>
                <a:spcPts val="300"/>
              </a:spcBef>
              <a:buClr>
                <a:schemeClr val="tx1"/>
              </a:buClr>
              <a:buFont typeface="Wingdings" charset="2"/>
              <a:buChar char="v"/>
              <a:defRPr sz="2000">
                <a:latin typeface="Arial Narrow" charset="0"/>
                <a:ea typeface="Arial Narrow" charset="0"/>
                <a:cs typeface="Arial Narrow"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1"/>
          <p:cNvSpPr>
            <a:spLocks noGrp="1"/>
          </p:cNvSpPr>
          <p:nvPr>
            <p:ph type="title"/>
          </p:nvPr>
        </p:nvSpPr>
        <p:spPr>
          <a:xfrm>
            <a:off x="2345741" y="0"/>
            <a:ext cx="7416800" cy="841248"/>
          </a:xfrm>
        </p:spPr>
        <p:txBody>
          <a:bodyPr/>
          <a:lstStyle>
            <a:lvl1pPr>
              <a:defRPr sz="2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048389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Bulleted Text and Pictu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0662466" y="6463797"/>
            <a:ext cx="821634" cy="340935"/>
          </a:xfrm>
          <a:prstGeom prst="rect">
            <a:avLst/>
          </a:prstGeom>
        </p:spPr>
        <p:txBody>
          <a:bodyPr/>
          <a:lstStyle>
            <a:lvl1pPr>
              <a:defRPr sz="1600"/>
            </a:lvl1p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dirty="0" smtClean="0"/>
              <a:t>Click icon to add picture</a:t>
            </a:r>
            <a:endParaRPr lang="en-US" dirty="0"/>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1"/>
          <p:cNvSpPr>
            <a:spLocks noGrp="1"/>
          </p:cNvSpPr>
          <p:nvPr>
            <p:ph type="title"/>
          </p:nvPr>
        </p:nvSpPr>
        <p:spPr>
          <a:xfrm>
            <a:off x="2345741" y="0"/>
            <a:ext cx="7416800" cy="841248"/>
          </a:xfrm>
        </p:spPr>
        <p:txBody>
          <a:bodyPr/>
          <a:lstStyle>
            <a:lvl1pPr>
              <a:defRPr sz="2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0756132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Bulleted Text and Pictu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0893288" y="6477001"/>
            <a:ext cx="821634" cy="340935"/>
          </a:xfrm>
          <a:prstGeom prst="rect">
            <a:avLst/>
          </a:prstGeom>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dirty="0" smtClean="0"/>
              <a:t>Click icon to add picture</a:t>
            </a:r>
            <a:endParaRPr lang="en-US" dirty="0"/>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itle 3"/>
          <p:cNvSpPr txBox="1">
            <a:spLocks/>
          </p:cNvSpPr>
          <p:nvPr userDrawn="1"/>
        </p:nvSpPr>
        <p:spPr bwMode="auto">
          <a:xfrm>
            <a:off x="1279859" y="0"/>
            <a:ext cx="9312676"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r>
              <a:rPr lang="en-US" dirty="0" smtClean="0"/>
              <a:t>Addressing the</a:t>
            </a:r>
            <a:r>
              <a:rPr lang="en-US" baseline="0" dirty="0" smtClean="0"/>
              <a:t> Challenges of Rigorous Validation</a:t>
            </a:r>
            <a:endParaRPr lang="en-US" dirty="0"/>
          </a:p>
        </p:txBody>
      </p:sp>
    </p:spTree>
    <p:extLst>
      <p:ext uri="{BB962C8B-B14F-4D97-AF65-F5344CB8AC3E}">
        <p14:creationId xmlns:p14="http://schemas.microsoft.com/office/powerpoint/2010/main" val="499830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706850" y="6423733"/>
            <a:ext cx="821634" cy="340935"/>
          </a:xfrm>
          <a:prstGeom prst="rect">
            <a:avLst/>
          </a:prstGeom>
        </p:spPr>
        <p:txBody>
          <a:bodyPr/>
          <a:lstStyle>
            <a:lvl1pPr algn="r">
              <a:defRPr sz="2133"/>
            </a:lvl1pPr>
          </a:lstStyle>
          <a:p>
            <a:pPr>
              <a:defRPr/>
            </a:pPr>
            <a:fld id="{D68E8870-17DE-45C4-A8DD-7644B2422933}" type="slidenum">
              <a:rPr lang="en-US" smtClean="0"/>
              <a:pPr>
                <a:defRPr/>
              </a:pPr>
              <a:t>‹#›</a:t>
            </a:fld>
            <a:endParaRPr lang="en-US" dirty="0"/>
          </a:p>
        </p:txBody>
      </p:sp>
      <p:grpSp>
        <p:nvGrpSpPr>
          <p:cNvPr id="6" name="Group 5"/>
          <p:cNvGrpSpPr/>
          <p:nvPr userDrawn="1"/>
        </p:nvGrpSpPr>
        <p:grpSpPr>
          <a:xfrm>
            <a:off x="177576" y="6503087"/>
            <a:ext cx="1127548" cy="282877"/>
            <a:chOff x="177576" y="6503087"/>
            <a:chExt cx="1127548" cy="282877"/>
          </a:xfrm>
        </p:grpSpPr>
        <p:sp>
          <p:nvSpPr>
            <p:cNvPr id="22" name="Rectangle 21"/>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23" name="Picture 22" descr="twitterlogosmall.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7576" y="6503087"/>
              <a:ext cx="424387" cy="257814"/>
            </a:xfrm>
            <a:prstGeom prst="rect">
              <a:avLst/>
            </a:prstGeom>
          </p:spPr>
        </p:pic>
      </p:gr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17" name="Picture 16" descr="Text, logo&#10;&#10;Description automatically generated">
            <a:extLst>
              <a:ext uri="{FF2B5EF4-FFF2-40B4-BE49-F238E27FC236}">
                <a16:creationId xmlns:a16="http://schemas.microsoft.com/office/drawing/2014/main" id="{54782887-490E-0144-831D-68E3D84E5E2D}"/>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2" name="Picture 1" descr="Background pattern&#10;&#10;Description automatically generated">
            <a:extLst>
              <a:ext uri="{FF2B5EF4-FFF2-40B4-BE49-F238E27FC236}">
                <a16:creationId xmlns:a16="http://schemas.microsoft.com/office/drawing/2014/main" id="{E329B4E3-77EA-8607-736D-5A7B3EC41ECC}"/>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l="499" t="40511" b="50000"/>
          <a:stretch/>
        </p:blipFill>
        <p:spPr>
          <a:xfrm>
            <a:off x="0" y="1474"/>
            <a:ext cx="12212320" cy="823509"/>
          </a:xfrm>
          <a:prstGeom prst="rect">
            <a:avLst/>
          </a:prstGeom>
        </p:spPr>
      </p:pic>
      <p:pic>
        <p:nvPicPr>
          <p:cNvPr id="3" name="Picture 2" descr="A picture containing invertebrate, coelenterate, jellyfish, blue&#10;&#10;Description automatically generated">
            <a:extLst>
              <a:ext uri="{FF2B5EF4-FFF2-40B4-BE49-F238E27FC236}">
                <a16:creationId xmlns:a16="http://schemas.microsoft.com/office/drawing/2014/main" id="{CBD59682-4B33-AFD0-0B4D-7723900C6F9A}"/>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l="19651" t="12754" b="39872"/>
          <a:stretch/>
        </p:blipFill>
        <p:spPr>
          <a:xfrm>
            <a:off x="0" y="0"/>
            <a:ext cx="1978893" cy="824983"/>
          </a:xfrm>
          <a:prstGeom prst="rect">
            <a:avLst/>
          </a:prstGeom>
        </p:spPr>
      </p:pic>
      <p:pic>
        <p:nvPicPr>
          <p:cNvPr id="4" name="Picture 3" descr="Icon&#10;&#10;Description automatically generated">
            <a:extLst>
              <a:ext uri="{FF2B5EF4-FFF2-40B4-BE49-F238E27FC236}">
                <a16:creationId xmlns:a16="http://schemas.microsoft.com/office/drawing/2014/main" id="{75EB692B-7839-957D-8369-379C66509042}"/>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l="21866" t="14373" r="23364" b="14479"/>
          <a:stretch/>
        </p:blipFill>
        <p:spPr>
          <a:xfrm>
            <a:off x="11440127" y="6051587"/>
            <a:ext cx="754512" cy="757378"/>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76" r:id="rId4"/>
    <p:sldLayoutId id="2147483678" r:id="rId5"/>
    <p:sldLayoutId id="2147483679" r:id="rId6"/>
    <p:sldLayoutId id="2147483680" r:id="rId7"/>
  </p:sldLayoutIdLst>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6.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8"/>
          <p:cNvSpPr>
            <a:spLocks noGrp="1"/>
          </p:cNvSpPr>
          <p:nvPr>
            <p:ph type="body" sz="quarter" idx="10"/>
          </p:nvPr>
        </p:nvSpPr>
        <p:spPr>
          <a:xfrm>
            <a:off x="381000" y="1858346"/>
            <a:ext cx="11429999" cy="1229411"/>
          </a:xfrm>
        </p:spPr>
        <p:txBody>
          <a:bodyPr/>
          <a:lstStyle/>
          <a:p>
            <a:pPr>
              <a:spcBef>
                <a:spcPts val="0"/>
              </a:spcBef>
            </a:pPr>
            <a:r>
              <a:rPr lang="en-US" sz="3600" dirty="0" smtClean="0">
                <a:solidFill>
                  <a:srgbClr val="0000FF"/>
                </a:solidFill>
              </a:rPr>
              <a:t>Making the Case: Building Strong M&amp;S Verification and Validation Evidence</a:t>
            </a:r>
          </a:p>
        </p:txBody>
      </p:sp>
      <p:sp>
        <p:nvSpPr>
          <p:cNvPr id="7" name="Text Placeholder 9"/>
          <p:cNvSpPr>
            <a:spLocks noGrp="1"/>
          </p:cNvSpPr>
          <p:nvPr>
            <p:ph type="body" sz="quarter" idx="11"/>
          </p:nvPr>
        </p:nvSpPr>
        <p:spPr>
          <a:xfrm>
            <a:off x="381000" y="3245603"/>
            <a:ext cx="11430000" cy="2926597"/>
          </a:xfrm>
        </p:spPr>
        <p:txBody>
          <a:bodyPr/>
          <a:lstStyle/>
          <a:p>
            <a:pPr>
              <a:spcBef>
                <a:spcPts val="0"/>
              </a:spcBef>
            </a:pPr>
            <a:r>
              <a:rPr lang="en-US" dirty="0">
                <a:latin typeface="Arial Narrow" pitchFamily="34" charset="0"/>
              </a:rPr>
              <a:t>Simone M. </a:t>
            </a:r>
            <a:r>
              <a:rPr lang="en-US" dirty="0" smtClean="0">
                <a:latin typeface="Arial Narrow" pitchFamily="34" charset="0"/>
              </a:rPr>
              <a:t>Youngblood</a:t>
            </a:r>
          </a:p>
          <a:p>
            <a:pPr>
              <a:spcBef>
                <a:spcPts val="0"/>
              </a:spcBef>
            </a:pPr>
            <a:r>
              <a:rPr lang="en-US" b="0" dirty="0" smtClean="0">
                <a:latin typeface="Arial Narrow" pitchFamily="34" charset="0"/>
              </a:rPr>
              <a:t>The Johns Hopkins University Applied Physics Laboratory</a:t>
            </a:r>
          </a:p>
          <a:p>
            <a:pPr>
              <a:spcBef>
                <a:spcPts val="0"/>
              </a:spcBef>
            </a:pPr>
            <a:r>
              <a:rPr lang="en-US" b="0" dirty="0" smtClean="0">
                <a:latin typeface="Arial Narrow" pitchFamily="34" charset="0"/>
              </a:rPr>
              <a:t>240-228-7958  </a:t>
            </a:r>
            <a:r>
              <a:rPr lang="en-US" b="0" dirty="0">
                <a:latin typeface="Arial Narrow" pitchFamily="34" charset="0"/>
              </a:rPr>
              <a:t>Simone.Youngblood@jhuapl.edu</a:t>
            </a:r>
          </a:p>
          <a:p>
            <a:pPr>
              <a:spcBef>
                <a:spcPts val="0"/>
              </a:spcBef>
            </a:pPr>
            <a:endParaRPr lang="en-US" dirty="0">
              <a:latin typeface="Arial Narrow" pitchFamily="34" charset="0"/>
            </a:endParaRPr>
          </a:p>
          <a:p>
            <a:pPr>
              <a:spcBef>
                <a:spcPts val="0"/>
              </a:spcBef>
            </a:pPr>
            <a:r>
              <a:rPr lang="en-US" dirty="0" smtClean="0">
                <a:latin typeface="Arial Narrow" pitchFamily="34" charset="0"/>
              </a:rPr>
              <a:t>Katherine M. Ruben</a:t>
            </a:r>
          </a:p>
          <a:p>
            <a:pPr>
              <a:spcBef>
                <a:spcPts val="0"/>
              </a:spcBef>
            </a:pPr>
            <a:r>
              <a:rPr lang="en-US" b="0" dirty="0" smtClean="0">
                <a:latin typeface="Arial Narrow" pitchFamily="34" charset="0"/>
              </a:rPr>
              <a:t>The Johns Hopkins University Applied Physics Laboratory</a:t>
            </a:r>
          </a:p>
          <a:p>
            <a:pPr>
              <a:spcBef>
                <a:spcPts val="0"/>
              </a:spcBef>
            </a:pPr>
            <a:r>
              <a:rPr lang="en-US" b="0" dirty="0" smtClean="0">
                <a:latin typeface="Arial Narrow" pitchFamily="34" charset="0"/>
              </a:rPr>
              <a:t>240-228-9148 Katherine.Ruben@jhuapl.edu</a:t>
            </a:r>
            <a:endParaRPr lang="en-US" b="0" dirty="0">
              <a:latin typeface="Arial Narrow" pitchFamily="34" charset="0"/>
            </a:endParaRPr>
          </a:p>
        </p:txBody>
      </p:sp>
      <p:pic>
        <p:nvPicPr>
          <p:cNvPr id="11" name="Picture 10" descr="C:\Users\mpetty\Desktop\apl.small.vertical.blue.500p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2380" y="5988803"/>
            <a:ext cx="1709118" cy="808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74345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190499" y="1017639"/>
            <a:ext cx="11811000" cy="2580967"/>
          </a:xfrm>
        </p:spPr>
        <p:txBody>
          <a:bodyPr/>
          <a:lstStyle/>
          <a:p>
            <a:pPr marL="0" indent="0">
              <a:spcBef>
                <a:spcPts val="0"/>
              </a:spcBef>
              <a:buNone/>
            </a:pPr>
            <a:endParaRPr lang="en-US" sz="500" dirty="0" smtClean="0">
              <a:solidFill>
                <a:schemeClr val="tx2">
                  <a:lumMod val="60000"/>
                  <a:lumOff val="40000"/>
                </a:schemeClr>
              </a:solidFill>
              <a:latin typeface="+mn-lt"/>
            </a:endParaRPr>
          </a:p>
          <a:p>
            <a:pPr marL="0" indent="0">
              <a:spcBef>
                <a:spcPts val="0"/>
              </a:spcBef>
              <a:buNone/>
            </a:pPr>
            <a:r>
              <a:rPr lang="en-US" dirty="0">
                <a:solidFill>
                  <a:schemeClr val="tx2">
                    <a:lumMod val="60000"/>
                    <a:lumOff val="40000"/>
                  </a:schemeClr>
                </a:solidFill>
                <a:latin typeface="+mn-lt"/>
              </a:rPr>
              <a:t>Intended use.</a:t>
            </a:r>
            <a:r>
              <a:rPr lang="en-US" dirty="0">
                <a:latin typeface="+mn-lt"/>
              </a:rPr>
              <a:t> The purpose for or function of a model</a:t>
            </a:r>
            <a:r>
              <a:rPr lang="en-US" dirty="0" smtClean="0">
                <a:latin typeface="+mn-lt"/>
              </a:rPr>
              <a:t>; what </a:t>
            </a:r>
            <a:r>
              <a:rPr lang="en-US" dirty="0">
                <a:latin typeface="+mn-lt"/>
              </a:rPr>
              <a:t>the model will be used for</a:t>
            </a:r>
            <a:r>
              <a:rPr lang="en-US" dirty="0" smtClean="0">
                <a:latin typeface="+mn-lt"/>
              </a:rPr>
              <a:t>; the </a:t>
            </a:r>
            <a:r>
              <a:rPr lang="en-US" dirty="0">
                <a:latin typeface="+mn-lt"/>
              </a:rPr>
              <a:t>problem to be addressed by the model. [DOD, 2012</a:t>
            </a:r>
            <a:r>
              <a:rPr lang="en-US" dirty="0" smtClean="0">
                <a:latin typeface="+mn-lt"/>
              </a:rPr>
              <a:t>]</a:t>
            </a:r>
          </a:p>
          <a:p>
            <a:pPr marL="0" indent="0">
              <a:spcBef>
                <a:spcPts val="0"/>
              </a:spcBef>
              <a:buNone/>
            </a:pPr>
            <a:r>
              <a:rPr lang="en-US" dirty="0">
                <a:latin typeface="+mn-lt"/>
              </a:rPr>
              <a:t>Characteristics [Piersall, 2014]</a:t>
            </a:r>
            <a:endParaRPr lang="en-US" dirty="0" smtClean="0">
              <a:latin typeface="+mn-lt"/>
            </a:endParaRPr>
          </a:p>
          <a:p>
            <a:pPr lvl="1">
              <a:spcBef>
                <a:spcPts val="0"/>
              </a:spcBef>
            </a:pPr>
            <a:r>
              <a:rPr lang="en-US" dirty="0" smtClean="0">
                <a:latin typeface="+mn-lt"/>
              </a:rPr>
              <a:t>“</a:t>
            </a:r>
            <a:r>
              <a:rPr lang="en-US" dirty="0">
                <a:latin typeface="+mn-lt"/>
              </a:rPr>
              <a:t>Not a capability, solution, or implementation”</a:t>
            </a:r>
          </a:p>
          <a:p>
            <a:pPr lvl="1">
              <a:spcBef>
                <a:spcPts val="0"/>
              </a:spcBef>
            </a:pPr>
            <a:r>
              <a:rPr lang="en-US" dirty="0" smtClean="0">
                <a:latin typeface="+mn-lt"/>
              </a:rPr>
              <a:t>Expressed </a:t>
            </a:r>
            <a:r>
              <a:rPr lang="en-US" dirty="0">
                <a:latin typeface="+mn-lt"/>
              </a:rPr>
              <a:t>from the perspective of the user</a:t>
            </a:r>
          </a:p>
          <a:p>
            <a:pPr lvl="1">
              <a:spcBef>
                <a:spcPts val="0"/>
              </a:spcBef>
            </a:pPr>
            <a:r>
              <a:rPr lang="en-US" dirty="0" smtClean="0">
                <a:latin typeface="+mn-lt"/>
              </a:rPr>
              <a:t>Should </a:t>
            </a:r>
            <a:r>
              <a:rPr lang="en-US" dirty="0">
                <a:latin typeface="+mn-lt"/>
              </a:rPr>
              <a:t>be formally </a:t>
            </a:r>
            <a:r>
              <a:rPr lang="en-US" dirty="0" smtClean="0">
                <a:latin typeface="+mn-lt"/>
              </a:rPr>
              <a:t>specified</a:t>
            </a:r>
            <a:endParaRPr lang="en-US" dirty="0">
              <a:latin typeface="+mn-lt"/>
            </a:endParaRPr>
          </a:p>
        </p:txBody>
      </p:sp>
      <p:sp>
        <p:nvSpPr>
          <p:cNvPr id="3" name="TextBox 2"/>
          <p:cNvSpPr txBox="1"/>
          <p:nvPr/>
        </p:nvSpPr>
        <p:spPr>
          <a:xfrm>
            <a:off x="381001" y="5253217"/>
            <a:ext cx="11429998" cy="892552"/>
          </a:xfrm>
          <a:prstGeom prst="rect">
            <a:avLst/>
          </a:prstGeom>
          <a:solidFill>
            <a:schemeClr val="accent1">
              <a:lumMod val="20000"/>
              <a:lumOff val="80000"/>
            </a:schemeClr>
          </a:solidFill>
        </p:spPr>
        <p:txBody>
          <a:bodyPr wrap="square" rtlCol="0">
            <a:spAutoFit/>
          </a:bodyPr>
          <a:lstStyle/>
          <a:p>
            <a:pPr algn="ctr"/>
            <a:r>
              <a:rPr lang="en-US" sz="2600" dirty="0">
                <a:latin typeface="+mn-lt"/>
              </a:rPr>
              <a:t>“Modeling and simulation is always goal-driven, … , we should know the </a:t>
            </a:r>
            <a:r>
              <a:rPr lang="en-US" sz="2600" dirty="0" smtClean="0">
                <a:latin typeface="+mn-lt"/>
              </a:rPr>
              <a:t>purpose of </a:t>
            </a:r>
            <a:r>
              <a:rPr lang="en-US" sz="2600" dirty="0">
                <a:latin typeface="+mn-lt"/>
              </a:rPr>
              <a:t>our potential model before we sit down to create it.”  </a:t>
            </a:r>
            <a:r>
              <a:rPr lang="en-US" sz="2000" dirty="0">
                <a:latin typeface="+mn-lt"/>
              </a:rPr>
              <a:t>[Cellier, 1991] </a:t>
            </a:r>
          </a:p>
        </p:txBody>
      </p:sp>
      <p:sp>
        <p:nvSpPr>
          <p:cNvPr id="4" name="TextBox 3"/>
          <p:cNvSpPr txBox="1"/>
          <p:nvPr/>
        </p:nvSpPr>
        <p:spPr>
          <a:xfrm>
            <a:off x="380999" y="4010413"/>
            <a:ext cx="11429999" cy="830997"/>
          </a:xfrm>
          <a:prstGeom prst="rect">
            <a:avLst/>
          </a:prstGeom>
          <a:solidFill>
            <a:schemeClr val="accent1">
              <a:lumMod val="20000"/>
              <a:lumOff val="80000"/>
            </a:schemeClr>
          </a:solidFill>
        </p:spPr>
        <p:txBody>
          <a:bodyPr wrap="square" rtlCol="0">
            <a:spAutoFit/>
          </a:bodyPr>
          <a:lstStyle/>
          <a:p>
            <a:pPr algn="ctr"/>
            <a:r>
              <a:rPr lang="en-US" sz="2400" dirty="0">
                <a:latin typeface="+mn-lt"/>
              </a:rPr>
              <a:t>“Any attempt to suppress the role of the intentions of the investigator, B</a:t>
            </a:r>
            <a:r>
              <a:rPr lang="en-US" sz="2400" dirty="0" smtClean="0">
                <a:latin typeface="+mn-lt"/>
              </a:rPr>
              <a:t>, leads </a:t>
            </a:r>
            <a:r>
              <a:rPr lang="en-US" sz="2400" dirty="0">
                <a:latin typeface="+mn-lt"/>
              </a:rPr>
              <a:t>to circular definitions or to ambiguities about essential features ...” </a:t>
            </a:r>
            <a:r>
              <a:rPr lang="en-US" sz="1800" dirty="0">
                <a:latin typeface="+mn-lt"/>
              </a:rPr>
              <a:t> [Minsky, 1965] </a:t>
            </a:r>
          </a:p>
        </p:txBody>
      </p:sp>
      <p:sp>
        <p:nvSpPr>
          <p:cNvPr id="5" name="Slide Number Placeholder 4"/>
          <p:cNvSpPr>
            <a:spLocks noGrp="1"/>
          </p:cNvSpPr>
          <p:nvPr>
            <p:ph type="sldNum" sz="quarter" idx="10"/>
          </p:nvPr>
        </p:nvSpPr>
        <p:spPr/>
        <p:txBody>
          <a:bodyPr/>
          <a:lstStyle/>
          <a:p>
            <a:pPr>
              <a:defRPr/>
            </a:pPr>
            <a:fld id="{D68E8870-17DE-45C4-A8DD-7644B2422933}" type="slidenum">
              <a:rPr lang="en-US" smtClean="0"/>
              <a:pPr>
                <a:defRPr/>
              </a:pPr>
              <a:t>10</a:t>
            </a:fld>
            <a:endParaRPr lang="en-US" dirty="0"/>
          </a:p>
        </p:txBody>
      </p:sp>
      <p:sp>
        <p:nvSpPr>
          <p:cNvPr id="6" name="Rectangle 2"/>
          <p:cNvSpPr>
            <a:spLocks noGrp="1" noChangeArrowheads="1"/>
          </p:cNvSpPr>
          <p:nvPr>
            <p:ph type="title"/>
          </p:nvPr>
        </p:nvSpPr>
        <p:spPr>
          <a:xfrm>
            <a:off x="1390650" y="0"/>
            <a:ext cx="9582149" cy="795130"/>
          </a:xfrm>
        </p:spPr>
        <p:txBody>
          <a:bodyPr/>
          <a:lstStyle/>
          <a:p>
            <a:r>
              <a:rPr lang="en-US" altLang="en-US" dirty="0" smtClean="0"/>
              <a:t>Terms: Intended Use</a:t>
            </a:r>
          </a:p>
        </p:txBody>
      </p:sp>
    </p:spTree>
    <p:extLst>
      <p:ext uri="{BB962C8B-B14F-4D97-AF65-F5344CB8AC3E}">
        <p14:creationId xmlns:p14="http://schemas.microsoft.com/office/powerpoint/2010/main" val="582264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dirty="0" smtClean="0">
                <a:latin typeface="+mn-lt"/>
              </a:rPr>
              <a:t>Modeling and Simulation Intended Use Descriptions [</a:t>
            </a:r>
            <a:r>
              <a:rPr lang="en-US" dirty="0">
                <a:latin typeface="+mn-lt"/>
              </a:rPr>
              <a:t>Piersall</a:t>
            </a:r>
            <a:r>
              <a:rPr lang="en-US" dirty="0" smtClean="0">
                <a:latin typeface="+mn-lt"/>
              </a:rPr>
              <a:t>, 2015]</a:t>
            </a:r>
          </a:p>
          <a:p>
            <a:pPr lvl="1"/>
            <a:r>
              <a:rPr lang="en-US" dirty="0" smtClean="0">
                <a:latin typeface="+mn-lt"/>
              </a:rPr>
              <a:t>Concept Evaluation</a:t>
            </a:r>
          </a:p>
          <a:p>
            <a:pPr lvl="1"/>
            <a:r>
              <a:rPr lang="en-US" dirty="0" smtClean="0">
                <a:latin typeface="+mn-lt"/>
              </a:rPr>
              <a:t>Developmental Engineering</a:t>
            </a:r>
          </a:p>
          <a:p>
            <a:pPr lvl="1"/>
            <a:r>
              <a:rPr lang="en-US" dirty="0" smtClean="0">
                <a:latin typeface="+mn-lt"/>
              </a:rPr>
              <a:t>Testing and Verification</a:t>
            </a:r>
          </a:p>
          <a:p>
            <a:pPr lvl="1"/>
            <a:r>
              <a:rPr lang="en-US" dirty="0" smtClean="0">
                <a:latin typeface="+mn-lt"/>
              </a:rPr>
              <a:t>Assessment</a:t>
            </a:r>
          </a:p>
          <a:p>
            <a:pPr lvl="1"/>
            <a:r>
              <a:rPr lang="en-US" dirty="0" smtClean="0">
                <a:latin typeface="+mn-lt"/>
              </a:rPr>
              <a:t>Training</a:t>
            </a:r>
          </a:p>
          <a:p>
            <a:pPr lvl="1"/>
            <a:r>
              <a:rPr lang="en-US" dirty="0" smtClean="0">
                <a:latin typeface="+mn-lt"/>
              </a:rPr>
              <a:t>Operational Support</a:t>
            </a:r>
            <a:endParaRPr lang="en-US" dirty="0">
              <a:latin typeface="+mn-lt"/>
            </a:endParaRPr>
          </a:p>
        </p:txBody>
      </p:sp>
      <p:sp>
        <p:nvSpPr>
          <p:cNvPr id="3" name="Title 2"/>
          <p:cNvSpPr>
            <a:spLocks noGrp="1"/>
          </p:cNvSpPr>
          <p:nvPr>
            <p:ph type="title"/>
          </p:nvPr>
        </p:nvSpPr>
        <p:spPr/>
        <p:txBody>
          <a:bodyPr/>
          <a:lstStyle/>
          <a:p>
            <a:r>
              <a:rPr lang="en-US" dirty="0" smtClean="0"/>
              <a:t>Intended Use Categories</a:t>
            </a:r>
            <a:endParaRPr lang="en-US" dirty="0"/>
          </a:p>
        </p:txBody>
      </p:sp>
      <p:sp>
        <p:nvSpPr>
          <p:cNvPr id="5" name="Slide Number Placeholder 1"/>
          <p:cNvSpPr>
            <a:spLocks noGrp="1"/>
          </p:cNvSpPr>
          <p:nvPr>
            <p:ph type="sldNum" sz="quarter" idx="10"/>
          </p:nvPr>
        </p:nvSpPr>
        <p:spPr>
          <a:xfrm>
            <a:off x="10635835" y="6460099"/>
            <a:ext cx="821634" cy="340935"/>
          </a:xfrm>
        </p:spPr>
        <p:txBody>
          <a:bodyPr/>
          <a:lstStyle/>
          <a:p>
            <a:pPr>
              <a:defRPr/>
            </a:pPr>
            <a:fld id="{D68E8870-17DE-45C4-A8DD-7644B2422933}" type="slidenum">
              <a:rPr lang="en-US" smtClean="0"/>
              <a:pPr>
                <a:defRPr/>
              </a:pPr>
              <a:t>11</a:t>
            </a:fld>
            <a:endParaRPr lang="en-US" dirty="0"/>
          </a:p>
        </p:txBody>
      </p:sp>
    </p:spTree>
    <p:extLst>
      <p:ext uri="{BB962C8B-B14F-4D97-AF65-F5344CB8AC3E}">
        <p14:creationId xmlns:p14="http://schemas.microsoft.com/office/powerpoint/2010/main" val="12460240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1175" y="29015"/>
            <a:ext cx="8389650" cy="841248"/>
          </a:xfrm>
        </p:spPr>
        <p:txBody>
          <a:bodyPr/>
          <a:lstStyle/>
          <a:p>
            <a:r>
              <a:rPr lang="en-US" dirty="0" smtClean="0"/>
              <a:t>The VV&amp;A </a:t>
            </a:r>
            <a:r>
              <a:rPr lang="en-US" dirty="0" err="1" smtClean="0"/>
              <a:t>Proces</a:t>
            </a:r>
            <a:r>
              <a:rPr lang="en-US" dirty="0" smtClean="0"/>
              <a:t> Overlaid onto the M&amp;S Use Process</a:t>
            </a:r>
            <a:endParaRPr lang="en-US" dirty="0"/>
          </a:p>
        </p:txBody>
      </p:sp>
      <p:sp>
        <p:nvSpPr>
          <p:cNvPr id="5" name="Rectangle 3"/>
          <p:cNvSpPr>
            <a:spLocks noChangeAspect="1" noChangeArrowheads="1"/>
          </p:cNvSpPr>
          <p:nvPr/>
        </p:nvSpPr>
        <p:spPr bwMode="auto">
          <a:xfrm>
            <a:off x="350838" y="2518007"/>
            <a:ext cx="10724436" cy="3438145"/>
          </a:xfrm>
          <a:prstGeom prst="rect">
            <a:avLst/>
          </a:prstGeom>
          <a:gradFill rotWithShape="0">
            <a:gsLst>
              <a:gs pos="0">
                <a:srgbClr val="CCFFCC"/>
              </a:gs>
              <a:gs pos="50000">
                <a:srgbClr val="CCFFCC">
                  <a:gamma/>
                  <a:tint val="58039"/>
                  <a:invGamma/>
                </a:srgbClr>
              </a:gs>
              <a:gs pos="100000">
                <a:srgbClr val="CCFFCC"/>
              </a:gs>
            </a:gsLst>
            <a:lin ang="0" scaled="1"/>
          </a:gradFill>
          <a:ln w="19050">
            <a:solidFill>
              <a:srgbClr val="339966"/>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ltLang="en-US" sz="1000"/>
              <a:t>    </a:t>
            </a:r>
          </a:p>
        </p:txBody>
      </p:sp>
      <p:sp>
        <p:nvSpPr>
          <p:cNvPr id="6" name="Rectangle 143"/>
          <p:cNvSpPr>
            <a:spLocks noChangeAspect="1" noChangeArrowheads="1"/>
          </p:cNvSpPr>
          <p:nvPr/>
        </p:nvSpPr>
        <p:spPr bwMode="auto">
          <a:xfrm>
            <a:off x="1219569" y="5002532"/>
            <a:ext cx="8901325" cy="856742"/>
          </a:xfrm>
          <a:prstGeom prst="rect">
            <a:avLst/>
          </a:prstGeom>
          <a:gradFill rotWithShape="0">
            <a:gsLst>
              <a:gs pos="0">
                <a:srgbClr val="FFCCCC"/>
              </a:gs>
              <a:gs pos="50000">
                <a:srgbClr val="FFCCCC">
                  <a:gamma/>
                  <a:tint val="17255"/>
                  <a:invGamma/>
                </a:srgbClr>
              </a:gs>
              <a:gs pos="100000">
                <a:srgbClr val="FFCCCC"/>
              </a:gs>
            </a:gsLst>
            <a:lin ang="0" scaled="1"/>
          </a:gradFill>
          <a:ln w="19050">
            <a:solidFill>
              <a:srgbClr val="CC33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rIns="0" anchor="b">
            <a:noAutofit/>
          </a:bodyPr>
          <a:lstStyle/>
          <a:p>
            <a:pPr algn="ctr"/>
            <a:r>
              <a:rPr lang="en-US" sz="1800" b="1" dirty="0"/>
              <a:t>Accreditation / Certification Process</a:t>
            </a:r>
          </a:p>
        </p:txBody>
      </p:sp>
      <p:sp>
        <p:nvSpPr>
          <p:cNvPr id="7" name="Rectangle 9"/>
          <p:cNvSpPr>
            <a:spLocks noChangeAspect="1" noChangeArrowheads="1"/>
          </p:cNvSpPr>
          <p:nvPr/>
        </p:nvSpPr>
        <p:spPr bwMode="auto">
          <a:xfrm>
            <a:off x="3481833" y="815287"/>
            <a:ext cx="4462446" cy="42862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37160" tIns="91440" rIns="137160" bIns="91440" anchor="ctr" anchorCtr="1">
            <a:spAutoFit/>
          </a:bodyPr>
          <a:lstStyle/>
          <a:p>
            <a:r>
              <a:rPr lang="en-US" altLang="en-US" sz="1600" b="1" dirty="0">
                <a:solidFill>
                  <a:schemeClr val="bg1"/>
                </a:solidFill>
              </a:rPr>
              <a:t>PROBLEM SOLVING PROCESS</a:t>
            </a:r>
          </a:p>
        </p:txBody>
      </p:sp>
      <p:grpSp>
        <p:nvGrpSpPr>
          <p:cNvPr id="8" name="Group 289"/>
          <p:cNvGrpSpPr>
            <a:grpSpLocks/>
          </p:cNvGrpSpPr>
          <p:nvPr/>
        </p:nvGrpSpPr>
        <p:grpSpPr bwMode="auto">
          <a:xfrm>
            <a:off x="98059" y="1195666"/>
            <a:ext cx="1838107" cy="484187"/>
            <a:chOff x="348" y="264"/>
            <a:chExt cx="858" cy="305"/>
          </a:xfrm>
        </p:grpSpPr>
        <p:sp>
          <p:nvSpPr>
            <p:cNvPr id="9" name="Rectangle 11"/>
            <p:cNvSpPr>
              <a:spLocks noChangeAspect="1" noChangeArrowheads="1"/>
            </p:cNvSpPr>
            <p:nvPr/>
          </p:nvSpPr>
          <p:spPr bwMode="auto">
            <a:xfrm>
              <a:off x="348" y="264"/>
              <a:ext cx="858" cy="305"/>
            </a:xfrm>
            <a:prstGeom prst="rect">
              <a:avLst/>
            </a:prstGeom>
            <a:solidFill>
              <a:schemeClr val="bg1"/>
            </a:solidFill>
            <a:ln w="12700">
              <a:solidFill>
                <a:schemeClr val="tx1"/>
              </a:solidFill>
              <a:miter lim="800000"/>
              <a:headEnd/>
              <a:tailEnd/>
            </a:ln>
            <a:effectLst>
              <a:outerShdw dist="53882" dir="18900000" algn="ctr" rotWithShape="0">
                <a:srgbClr val="B2B2B2"/>
              </a:outerShdw>
            </a:effectLst>
          </p:spPr>
          <p:txBody>
            <a:bodyPr/>
            <a:lstStyle/>
            <a:p>
              <a:endParaRPr lang="en-US"/>
            </a:p>
          </p:txBody>
        </p:sp>
        <p:sp>
          <p:nvSpPr>
            <p:cNvPr id="10" name="Rectangle 13"/>
            <p:cNvSpPr>
              <a:spLocks noChangeAspect="1" noChangeArrowheads="1"/>
            </p:cNvSpPr>
            <p:nvPr/>
          </p:nvSpPr>
          <p:spPr bwMode="auto">
            <a:xfrm>
              <a:off x="775" y="313"/>
              <a:ext cx="401" cy="222"/>
            </a:xfrm>
            <a:prstGeom prst="rect">
              <a:avLst/>
            </a:prstGeom>
            <a:solidFill>
              <a:srgbClr val="DDDDDD"/>
            </a:solidFill>
            <a:ln w="9525">
              <a:solidFill>
                <a:schemeClr val="tx1"/>
              </a:solidFill>
              <a:miter lim="800000"/>
              <a:headEnd/>
              <a:tailEnd/>
            </a:ln>
          </p:spPr>
          <p:txBody>
            <a:bodyPr wrap="none" lIns="18288" tIns="18288" rIns="18288" bIns="18288">
              <a:spAutoFit/>
            </a:bodyPr>
            <a:lstStyle/>
            <a:p>
              <a:pPr algn="ctr"/>
              <a:r>
                <a:rPr lang="en-US" altLang="en-US" sz="1000" dirty="0">
                  <a:solidFill>
                    <a:srgbClr val="000000"/>
                  </a:solidFill>
                </a:rPr>
                <a:t>Establish</a:t>
              </a:r>
            </a:p>
            <a:p>
              <a:pPr algn="ctr"/>
              <a:r>
                <a:rPr lang="en-US" altLang="en-US" sz="1000" dirty="0">
                  <a:solidFill>
                    <a:srgbClr val="000000"/>
                  </a:solidFill>
                </a:rPr>
                <a:t>Objectives</a:t>
              </a:r>
            </a:p>
          </p:txBody>
        </p:sp>
        <p:sp>
          <p:nvSpPr>
            <p:cNvPr id="11" name="Rectangle 14"/>
            <p:cNvSpPr>
              <a:spLocks noChangeAspect="1" noChangeArrowheads="1"/>
            </p:cNvSpPr>
            <p:nvPr/>
          </p:nvSpPr>
          <p:spPr bwMode="auto">
            <a:xfrm>
              <a:off x="393" y="313"/>
              <a:ext cx="351" cy="222"/>
            </a:xfrm>
            <a:prstGeom prst="rect">
              <a:avLst/>
            </a:prstGeom>
            <a:solidFill>
              <a:srgbClr val="DDDDDD"/>
            </a:solidFill>
            <a:ln w="9525">
              <a:solidFill>
                <a:schemeClr val="tx1"/>
              </a:solidFill>
              <a:miter lim="800000"/>
              <a:headEnd/>
              <a:tailEnd/>
            </a:ln>
          </p:spPr>
          <p:txBody>
            <a:bodyPr lIns="18288" tIns="18288" rIns="18288" bIns="18288">
              <a:spAutoFit/>
            </a:bodyPr>
            <a:lstStyle/>
            <a:p>
              <a:pPr algn="ctr"/>
              <a:r>
                <a:rPr lang="en-US" altLang="en-US" sz="1000" dirty="0">
                  <a:solidFill>
                    <a:srgbClr val="000000"/>
                  </a:solidFill>
                </a:rPr>
                <a:t>Define Problem</a:t>
              </a:r>
              <a:endParaRPr lang="en-US" altLang="en-US" dirty="0"/>
            </a:p>
          </p:txBody>
        </p:sp>
      </p:grpSp>
      <p:cxnSp>
        <p:nvCxnSpPr>
          <p:cNvPr id="12" name="AutoShape 84"/>
          <p:cNvCxnSpPr>
            <a:cxnSpLocks noChangeAspect="1" noChangeShapeType="1"/>
            <a:stCxn id="15" idx="1"/>
            <a:endCxn id="10" idx="3"/>
          </p:cNvCxnSpPr>
          <p:nvPr/>
        </p:nvCxnSpPr>
        <p:spPr bwMode="auto">
          <a:xfrm flipH="1">
            <a:off x="1871897" y="1404250"/>
            <a:ext cx="7600910" cy="45416"/>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3" name="Group 290"/>
          <p:cNvGrpSpPr>
            <a:grpSpLocks/>
          </p:cNvGrpSpPr>
          <p:nvPr/>
        </p:nvGrpSpPr>
        <p:grpSpPr bwMode="auto">
          <a:xfrm>
            <a:off x="9376403" y="1102625"/>
            <a:ext cx="1838107" cy="569913"/>
            <a:chOff x="4554" y="226"/>
            <a:chExt cx="858" cy="359"/>
          </a:xfrm>
        </p:grpSpPr>
        <p:sp>
          <p:nvSpPr>
            <p:cNvPr id="14" name="Rectangle 100"/>
            <p:cNvSpPr>
              <a:spLocks noChangeAspect="1" noChangeArrowheads="1"/>
            </p:cNvSpPr>
            <p:nvPr/>
          </p:nvSpPr>
          <p:spPr bwMode="auto">
            <a:xfrm>
              <a:off x="4554" y="226"/>
              <a:ext cx="858" cy="359"/>
            </a:xfrm>
            <a:prstGeom prst="rect">
              <a:avLst/>
            </a:prstGeom>
            <a:solidFill>
              <a:schemeClr val="bg1"/>
            </a:solidFill>
            <a:ln w="12700">
              <a:solidFill>
                <a:schemeClr val="tx1"/>
              </a:solidFill>
              <a:miter lim="800000"/>
              <a:headEnd/>
              <a:tailEnd/>
            </a:ln>
            <a:effectLst>
              <a:outerShdw dist="53882" dir="18900000" algn="ctr" rotWithShape="0">
                <a:srgbClr val="C0C0C0"/>
              </a:outerShdw>
            </a:effectLst>
          </p:spPr>
          <p:txBody>
            <a:bodyPr/>
            <a:lstStyle/>
            <a:p>
              <a:endParaRPr lang="en-US"/>
            </a:p>
          </p:txBody>
        </p:sp>
        <p:sp>
          <p:nvSpPr>
            <p:cNvPr id="15" name="Rectangle 102"/>
            <p:cNvSpPr>
              <a:spLocks noChangeAspect="1" noChangeArrowheads="1"/>
            </p:cNvSpPr>
            <p:nvPr/>
          </p:nvSpPr>
          <p:spPr bwMode="auto">
            <a:xfrm>
              <a:off x="4599" y="278"/>
              <a:ext cx="380" cy="276"/>
            </a:xfrm>
            <a:prstGeom prst="rect">
              <a:avLst/>
            </a:prstGeom>
            <a:solidFill>
              <a:srgbClr val="DDDDDD"/>
            </a:solidFill>
            <a:ln w="9525">
              <a:solidFill>
                <a:schemeClr val="tx1"/>
              </a:solidFill>
              <a:miter lim="800000"/>
              <a:headEnd/>
              <a:tailEnd/>
            </a:ln>
          </p:spPr>
          <p:txBody>
            <a:bodyPr lIns="0" tIns="18288" rIns="0" bIns="18288" anchor="ctr" anchorCtr="1">
              <a:spAutoFit/>
            </a:bodyPr>
            <a:lstStyle/>
            <a:p>
              <a:pPr algn="ctr">
                <a:lnSpc>
                  <a:spcPct val="85000"/>
                </a:lnSpc>
              </a:pPr>
              <a:r>
                <a:rPr lang="en-US" altLang="en-US" sz="1000">
                  <a:solidFill>
                    <a:srgbClr val="000000"/>
                  </a:solidFill>
                </a:rPr>
                <a:t>Accept &amp; Record</a:t>
              </a:r>
            </a:p>
            <a:p>
              <a:pPr algn="ctr">
                <a:lnSpc>
                  <a:spcPct val="85000"/>
                </a:lnSpc>
              </a:pPr>
              <a:r>
                <a:rPr lang="en-US" altLang="en-US" sz="1000">
                  <a:solidFill>
                    <a:srgbClr val="000000"/>
                  </a:solidFill>
                </a:rPr>
                <a:t>Solution</a:t>
              </a:r>
              <a:endParaRPr lang="en-US" altLang="en-US" sz="1000"/>
            </a:p>
          </p:txBody>
        </p:sp>
        <p:sp>
          <p:nvSpPr>
            <p:cNvPr id="16" name="Rectangle 103"/>
            <p:cNvSpPr>
              <a:spLocks noChangeAspect="1" noChangeArrowheads="1"/>
            </p:cNvSpPr>
            <p:nvPr/>
          </p:nvSpPr>
          <p:spPr bwMode="auto">
            <a:xfrm>
              <a:off x="5007" y="305"/>
              <a:ext cx="360" cy="220"/>
            </a:xfrm>
            <a:prstGeom prst="rect">
              <a:avLst/>
            </a:prstGeom>
            <a:solidFill>
              <a:srgbClr val="DDDDDD"/>
            </a:solidFill>
            <a:ln w="9525">
              <a:solidFill>
                <a:schemeClr val="tx1"/>
              </a:solidFill>
              <a:miter lim="800000"/>
              <a:headEnd/>
              <a:tailEnd/>
            </a:ln>
          </p:spPr>
          <p:txBody>
            <a:bodyPr lIns="0" tIns="18288" rIns="0" bIns="18288" anchor="ctr" anchorCtr="1">
              <a:spAutoFit/>
            </a:bodyPr>
            <a:lstStyle/>
            <a:p>
              <a:pPr algn="ctr"/>
              <a:r>
                <a:rPr lang="en-US" altLang="en-US" sz="1000">
                  <a:solidFill>
                    <a:srgbClr val="000000"/>
                  </a:solidFill>
                </a:rPr>
                <a:t>Analyze Results</a:t>
              </a:r>
              <a:endParaRPr lang="en-US" altLang="en-US" sz="1000"/>
            </a:p>
          </p:txBody>
        </p:sp>
      </p:grpSp>
      <p:sp>
        <p:nvSpPr>
          <p:cNvPr id="18" name="Rectangle 7"/>
          <p:cNvSpPr>
            <a:spLocks noChangeAspect="1" noChangeArrowheads="1"/>
          </p:cNvSpPr>
          <p:nvPr/>
        </p:nvSpPr>
        <p:spPr bwMode="auto">
          <a:xfrm>
            <a:off x="2835439" y="1973805"/>
            <a:ext cx="5278668" cy="369332"/>
          </a:xfrm>
          <a:prstGeom prst="rect">
            <a:avLst/>
          </a:prstGeom>
          <a:solidFill>
            <a:schemeClr val="bg1"/>
          </a:solidFill>
          <a:ln w="12700">
            <a:solidFill>
              <a:schemeClr val="tx1"/>
            </a:solidFill>
            <a:miter lim="800000"/>
            <a:headEnd/>
            <a:tailEnd/>
          </a:ln>
          <a:effectLst>
            <a:outerShdw dist="89803" dir="18900000" algn="ctr" rotWithShape="0">
              <a:schemeClr val="folHlink"/>
            </a:outerShdw>
          </a:effectLst>
        </p:spPr>
        <p:txBody>
          <a:bodyPr>
            <a:spAutoFit/>
          </a:bodyPr>
          <a:lstStyle/>
          <a:p>
            <a:pPr algn="ctr"/>
            <a:r>
              <a:rPr lang="en-US" altLang="en-US" sz="1800" b="1" dirty="0">
                <a:solidFill>
                  <a:srgbClr val="000000"/>
                </a:solidFill>
              </a:rPr>
              <a:t>Non-M&amp;S Methods</a:t>
            </a:r>
            <a:endParaRPr lang="en-US" altLang="en-US" sz="1800" b="1" dirty="0"/>
          </a:p>
        </p:txBody>
      </p:sp>
      <p:sp>
        <p:nvSpPr>
          <p:cNvPr id="20" name="Line 10"/>
          <p:cNvSpPr>
            <a:spLocks noChangeAspect="1" noChangeShapeType="1"/>
          </p:cNvSpPr>
          <p:nvPr/>
        </p:nvSpPr>
        <p:spPr bwMode="auto">
          <a:xfrm>
            <a:off x="1086105" y="1973497"/>
            <a:ext cx="2142"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Rectangle 31"/>
          <p:cNvSpPr>
            <a:spLocks noChangeAspect="1" noChangeArrowheads="1"/>
          </p:cNvSpPr>
          <p:nvPr/>
        </p:nvSpPr>
        <p:spPr bwMode="auto">
          <a:xfrm>
            <a:off x="3048354" y="2503052"/>
            <a:ext cx="3991135" cy="267766"/>
          </a:xfrm>
          <a:prstGeom prst="rect">
            <a:avLst/>
          </a:prstGeom>
          <a:solidFill>
            <a:srgbClr val="339966"/>
          </a:solidFill>
          <a:ln w="9525">
            <a:solidFill>
              <a:srgbClr val="339966"/>
            </a:solidFill>
            <a:miter lim="800000"/>
            <a:headEnd/>
            <a:tailEnd/>
          </a:ln>
        </p:spPr>
        <p:txBody>
          <a:bodyPr wrap="square" lIns="45720" tIns="27432" rIns="45720" bIns="27432">
            <a:spAutoFit/>
          </a:bodyPr>
          <a:lstStyle/>
          <a:p>
            <a:pPr algn="ctr">
              <a:lnSpc>
                <a:spcPct val="115000"/>
              </a:lnSpc>
            </a:pPr>
            <a:r>
              <a:rPr lang="en-US" altLang="en-US" sz="1200" b="1" dirty="0">
                <a:solidFill>
                  <a:schemeClr val="bg1"/>
                </a:solidFill>
              </a:rPr>
              <a:t>M&amp;S  USE PROCESS</a:t>
            </a:r>
          </a:p>
        </p:txBody>
      </p:sp>
      <p:cxnSp>
        <p:nvCxnSpPr>
          <p:cNvPr id="22" name="AutoShape 40"/>
          <p:cNvCxnSpPr>
            <a:cxnSpLocks noChangeAspect="1" noChangeShapeType="1"/>
            <a:stCxn id="36" idx="0"/>
            <a:endCxn id="25" idx="2"/>
          </p:cNvCxnSpPr>
          <p:nvPr/>
        </p:nvCxnSpPr>
        <p:spPr bwMode="auto">
          <a:xfrm flipH="1" flipV="1">
            <a:off x="10304982" y="2336948"/>
            <a:ext cx="4088" cy="333136"/>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Rectangle 54"/>
          <p:cNvSpPr>
            <a:spLocks noChangeAspect="1" noChangeArrowheads="1"/>
          </p:cNvSpPr>
          <p:nvPr/>
        </p:nvSpPr>
        <p:spPr bwMode="auto">
          <a:xfrm>
            <a:off x="521166" y="1962384"/>
            <a:ext cx="991892" cy="368300"/>
          </a:xfrm>
          <a:prstGeom prst="rect">
            <a:avLst/>
          </a:prstGeom>
          <a:solidFill>
            <a:schemeClr val="bg1"/>
          </a:solidFill>
          <a:ln w="9525">
            <a:solidFill>
              <a:schemeClr val="tx1"/>
            </a:solidFill>
            <a:miter lim="800000"/>
            <a:headEnd/>
            <a:tailEnd/>
          </a:ln>
          <a:effectLst>
            <a:outerShdw dist="53882" dir="18900000" algn="ctr" rotWithShape="0">
              <a:schemeClr val="folHlink"/>
            </a:outerShdw>
          </a:effectLst>
        </p:spPr>
        <p:txBody>
          <a:bodyPr wrap="square" lIns="27432" tIns="27432" rIns="27432" bIns="27432">
            <a:spAutoFit/>
          </a:bodyPr>
          <a:lstStyle/>
          <a:p>
            <a:pPr algn="ctr"/>
            <a:r>
              <a:rPr lang="en-US" altLang="en-US" sz="1000">
                <a:solidFill>
                  <a:srgbClr val="000000"/>
                </a:solidFill>
              </a:rPr>
              <a:t>Select</a:t>
            </a:r>
          </a:p>
          <a:p>
            <a:pPr algn="ctr"/>
            <a:r>
              <a:rPr lang="en-US" altLang="en-US" sz="1000">
                <a:solidFill>
                  <a:srgbClr val="000000"/>
                </a:solidFill>
              </a:rPr>
              <a:t>Approaches</a:t>
            </a:r>
            <a:endParaRPr lang="en-US" altLang="en-US"/>
          </a:p>
        </p:txBody>
      </p:sp>
      <p:cxnSp>
        <p:nvCxnSpPr>
          <p:cNvPr id="24" name="AutoShape 57"/>
          <p:cNvCxnSpPr>
            <a:cxnSpLocks noChangeAspect="1" noChangeShapeType="1"/>
            <a:stCxn id="41" idx="3"/>
            <a:endCxn id="23" idx="1"/>
          </p:cNvCxnSpPr>
          <p:nvPr/>
        </p:nvCxnSpPr>
        <p:spPr bwMode="auto">
          <a:xfrm flipH="1" flipV="1">
            <a:off x="521166" y="2146534"/>
            <a:ext cx="10729675" cy="2106699"/>
          </a:xfrm>
          <a:prstGeom prst="bentConnector5">
            <a:avLst>
              <a:gd name="adj1" fmla="val -2131"/>
              <a:gd name="adj2" fmla="val -89312"/>
              <a:gd name="adj3" fmla="val 103818"/>
            </a:avLst>
          </a:prstGeom>
          <a:noFill/>
          <a:ln w="222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5" name="Rectangle 81"/>
          <p:cNvSpPr>
            <a:spLocks noChangeAspect="1" noChangeArrowheads="1"/>
          </p:cNvSpPr>
          <p:nvPr/>
        </p:nvSpPr>
        <p:spPr bwMode="auto">
          <a:xfrm>
            <a:off x="9890443" y="1930548"/>
            <a:ext cx="829077" cy="406400"/>
          </a:xfrm>
          <a:prstGeom prst="rect">
            <a:avLst/>
          </a:prstGeom>
          <a:solidFill>
            <a:schemeClr val="bg1"/>
          </a:solidFill>
          <a:ln w="9525">
            <a:solidFill>
              <a:schemeClr val="tx1"/>
            </a:solidFill>
            <a:miter lim="800000"/>
            <a:headEnd/>
            <a:tailEnd/>
          </a:ln>
          <a:effectLst>
            <a:outerShdw dist="71842" dir="18900000" algn="ctr" rotWithShape="0">
              <a:srgbClr val="C0C0C0"/>
            </a:outerShdw>
          </a:effectLst>
        </p:spPr>
        <p:txBody>
          <a:bodyPr wrap="square">
            <a:spAutoFit/>
          </a:bodyPr>
          <a:lstStyle/>
          <a:p>
            <a:pPr algn="ctr"/>
            <a:r>
              <a:rPr lang="en-US" altLang="en-US" sz="1000" dirty="0">
                <a:solidFill>
                  <a:srgbClr val="000000"/>
                </a:solidFill>
              </a:rPr>
              <a:t>Apply</a:t>
            </a:r>
          </a:p>
          <a:p>
            <a:pPr algn="ctr"/>
            <a:r>
              <a:rPr lang="en-US" altLang="en-US" sz="1000" dirty="0">
                <a:solidFill>
                  <a:srgbClr val="000000"/>
                </a:solidFill>
              </a:rPr>
              <a:t>Results</a:t>
            </a:r>
            <a:endParaRPr lang="en-US" altLang="en-US" dirty="0"/>
          </a:p>
        </p:txBody>
      </p:sp>
      <p:cxnSp>
        <p:nvCxnSpPr>
          <p:cNvPr id="26" name="AutoShape 83"/>
          <p:cNvCxnSpPr>
            <a:cxnSpLocks noChangeAspect="1" noChangeShapeType="1"/>
            <a:stCxn id="18" idx="3"/>
            <a:endCxn id="25" idx="1"/>
          </p:cNvCxnSpPr>
          <p:nvPr/>
        </p:nvCxnSpPr>
        <p:spPr bwMode="auto">
          <a:xfrm flipV="1">
            <a:off x="8114107" y="2133748"/>
            <a:ext cx="1776336" cy="24723"/>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AutoShape 85"/>
          <p:cNvSpPr>
            <a:spLocks noChangeArrowheads="1"/>
          </p:cNvSpPr>
          <p:nvPr/>
        </p:nvSpPr>
        <p:spPr bwMode="auto">
          <a:xfrm>
            <a:off x="8309095" y="1604951"/>
            <a:ext cx="863354" cy="425450"/>
          </a:xfrm>
          <a:prstGeom prst="flowChartMagneticDisk">
            <a:avLst/>
          </a:prstGeom>
          <a:solidFill>
            <a:schemeClr val="bg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000" dirty="0"/>
              <a:t>Repository</a:t>
            </a:r>
          </a:p>
        </p:txBody>
      </p:sp>
      <p:cxnSp>
        <p:nvCxnSpPr>
          <p:cNvPr id="28" name="AutoShape 96"/>
          <p:cNvCxnSpPr>
            <a:cxnSpLocks noChangeAspect="1" noChangeShapeType="1"/>
            <a:stCxn id="9" idx="2"/>
            <a:endCxn id="23" idx="0"/>
          </p:cNvCxnSpPr>
          <p:nvPr/>
        </p:nvCxnSpPr>
        <p:spPr bwMode="auto">
          <a:xfrm flipH="1">
            <a:off x="1017112" y="1679853"/>
            <a:ext cx="1" cy="282531"/>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104"/>
          <p:cNvCxnSpPr>
            <a:cxnSpLocks noChangeAspect="1" noChangeShapeType="1"/>
            <a:stCxn id="25" idx="0"/>
            <a:endCxn id="14" idx="2"/>
          </p:cNvCxnSpPr>
          <p:nvPr/>
        </p:nvCxnSpPr>
        <p:spPr bwMode="auto">
          <a:xfrm flipH="1" flipV="1">
            <a:off x="10295457" y="1672538"/>
            <a:ext cx="9525" cy="25801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105"/>
          <p:cNvCxnSpPr>
            <a:cxnSpLocks noChangeAspect="1" noChangeShapeType="1"/>
            <a:stCxn id="15" idx="1"/>
            <a:endCxn id="27" idx="4"/>
          </p:cNvCxnSpPr>
          <p:nvPr/>
        </p:nvCxnSpPr>
        <p:spPr bwMode="auto">
          <a:xfrm rot="10800000" flipV="1">
            <a:off x="9172449" y="1404250"/>
            <a:ext cx="300358" cy="413426"/>
          </a:xfrm>
          <a:prstGeom prst="bentConnector3">
            <a:avLst>
              <a:gd name="adj1" fmla="val 50000"/>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1" name="Rectangle 148"/>
          <p:cNvSpPr>
            <a:spLocks noChangeAspect="1" noChangeArrowheads="1"/>
          </p:cNvSpPr>
          <p:nvPr/>
        </p:nvSpPr>
        <p:spPr bwMode="auto">
          <a:xfrm>
            <a:off x="2043914" y="4253233"/>
            <a:ext cx="5979203" cy="1081849"/>
          </a:xfrm>
          <a:prstGeom prst="rect">
            <a:avLst/>
          </a:prstGeom>
          <a:gradFill rotWithShape="0">
            <a:gsLst>
              <a:gs pos="0">
                <a:srgbClr val="99CCFF"/>
              </a:gs>
              <a:gs pos="50000">
                <a:srgbClr val="99CCFF">
                  <a:gamma/>
                  <a:tint val="48627"/>
                  <a:invGamma/>
                </a:srgbClr>
              </a:gs>
              <a:gs pos="100000">
                <a:srgbClr val="99CCFF"/>
              </a:gs>
            </a:gsLst>
            <a:lin ang="0" scaled="1"/>
          </a:gradFill>
          <a:ln w="19050">
            <a:solidFill>
              <a:srgbClr val="00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1" dirty="0" smtClean="0"/>
              <a:t>Verification and Validation Process</a:t>
            </a:r>
            <a:endParaRPr lang="en-US" sz="1800" b="1" dirty="0"/>
          </a:p>
        </p:txBody>
      </p:sp>
      <p:sp>
        <p:nvSpPr>
          <p:cNvPr id="32" name="Rectangle 32"/>
          <p:cNvSpPr>
            <a:spLocks noChangeAspect="1" noChangeArrowheads="1"/>
          </p:cNvSpPr>
          <p:nvPr/>
        </p:nvSpPr>
        <p:spPr bwMode="auto">
          <a:xfrm>
            <a:off x="2259521" y="3149568"/>
            <a:ext cx="5602157" cy="1276035"/>
          </a:xfrm>
          <a:prstGeom prst="rect">
            <a:avLst/>
          </a:prstGeom>
          <a:gradFill rotWithShape="0">
            <a:gsLst>
              <a:gs pos="0">
                <a:srgbClr val="F8B57E"/>
              </a:gs>
              <a:gs pos="50000">
                <a:srgbClr val="F8B57E">
                  <a:gamma/>
                  <a:tint val="60784"/>
                  <a:invGamma/>
                </a:srgbClr>
              </a:gs>
              <a:gs pos="100000">
                <a:srgbClr val="F8B57E"/>
              </a:gs>
            </a:gsLst>
            <a:lin ang="0" scaled="1"/>
          </a:gradFill>
          <a:ln w="19050">
            <a:solidFill>
              <a:srgbClr val="99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r>
              <a:rPr lang="en-US" altLang="en-US" sz="1800" b="1" dirty="0" smtClean="0"/>
              <a:t>M&amp;s Development/Preparation Process</a:t>
            </a:r>
            <a:endParaRPr lang="en-US" altLang="en-US" sz="1800" b="1" dirty="0"/>
          </a:p>
        </p:txBody>
      </p:sp>
      <p:sp>
        <p:nvSpPr>
          <p:cNvPr id="33" name="Line 41"/>
          <p:cNvSpPr>
            <a:spLocks noChangeAspect="1" noChangeShapeType="1"/>
          </p:cNvSpPr>
          <p:nvPr/>
        </p:nvSpPr>
        <p:spPr bwMode="auto">
          <a:xfrm>
            <a:off x="7400924" y="2738671"/>
            <a:ext cx="2143"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42"/>
          <p:cNvSpPr>
            <a:spLocks noChangeAspect="1" noChangeShapeType="1"/>
          </p:cNvSpPr>
          <p:nvPr/>
        </p:nvSpPr>
        <p:spPr bwMode="auto">
          <a:xfrm>
            <a:off x="7383463" y="2949808"/>
            <a:ext cx="2142"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43"/>
          <p:cNvSpPr>
            <a:spLocks noChangeAspect="1" noChangeShapeType="1"/>
          </p:cNvSpPr>
          <p:nvPr/>
        </p:nvSpPr>
        <p:spPr bwMode="auto">
          <a:xfrm>
            <a:off x="7383463" y="2949808"/>
            <a:ext cx="2142"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Rectangle 44"/>
          <p:cNvSpPr>
            <a:spLocks noChangeAspect="1" noChangeArrowheads="1"/>
          </p:cNvSpPr>
          <p:nvPr/>
        </p:nvSpPr>
        <p:spPr bwMode="auto">
          <a:xfrm>
            <a:off x="9882749" y="2670084"/>
            <a:ext cx="852642" cy="869950"/>
          </a:xfrm>
          <a:prstGeom prst="rect">
            <a:avLst/>
          </a:prstGeom>
          <a:solidFill>
            <a:schemeClr val="bg1"/>
          </a:solidFill>
          <a:ln w="12700">
            <a:solidFill>
              <a:srgbClr val="808080"/>
            </a:solidFill>
            <a:miter lim="800000"/>
            <a:headEnd/>
            <a:tailEnd/>
          </a:ln>
          <a:effectLst>
            <a:outerShdw dist="89803" dir="18900000" algn="ctr" rotWithShape="0">
              <a:schemeClr val="folHlink"/>
            </a:outerShdw>
          </a:effectLst>
        </p:spPr>
        <p:txBody>
          <a:bodyPr/>
          <a:lstStyle/>
          <a:p>
            <a:pPr algn="ctr"/>
            <a:r>
              <a:rPr lang="en-US" sz="1200" dirty="0" smtClean="0"/>
              <a:t>Execute and Prepare Results</a:t>
            </a:r>
            <a:endParaRPr lang="en-US" sz="1200" dirty="0"/>
          </a:p>
        </p:txBody>
      </p:sp>
      <p:sp>
        <p:nvSpPr>
          <p:cNvPr id="38" name="Rectangle 46"/>
          <p:cNvSpPr>
            <a:spLocks noChangeAspect="1" noChangeArrowheads="1"/>
          </p:cNvSpPr>
          <p:nvPr/>
        </p:nvSpPr>
        <p:spPr bwMode="auto">
          <a:xfrm>
            <a:off x="9939831" y="3574521"/>
            <a:ext cx="34062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en-US" sz="1200" b="1" dirty="0"/>
              <a:t>yes</a:t>
            </a:r>
          </a:p>
        </p:txBody>
      </p:sp>
      <p:sp>
        <p:nvSpPr>
          <p:cNvPr id="39" name="Rectangle 47"/>
          <p:cNvSpPr>
            <a:spLocks noChangeAspect="1" noChangeArrowheads="1"/>
          </p:cNvSpPr>
          <p:nvPr/>
        </p:nvSpPr>
        <p:spPr bwMode="auto">
          <a:xfrm>
            <a:off x="11380554" y="4045485"/>
            <a:ext cx="2527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en-US" sz="1200" b="1" dirty="0"/>
              <a:t>no</a:t>
            </a:r>
          </a:p>
        </p:txBody>
      </p:sp>
      <p:cxnSp>
        <p:nvCxnSpPr>
          <p:cNvPr id="40" name="AutoShape 48"/>
          <p:cNvCxnSpPr>
            <a:cxnSpLocks noChangeAspect="1" noChangeShapeType="1"/>
            <a:stCxn id="41" idx="0"/>
            <a:endCxn id="36" idx="2"/>
          </p:cNvCxnSpPr>
          <p:nvPr/>
        </p:nvCxnSpPr>
        <p:spPr bwMode="auto">
          <a:xfrm flipV="1">
            <a:off x="10304982" y="3540034"/>
            <a:ext cx="4088" cy="22663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AutoShape 55"/>
          <p:cNvSpPr>
            <a:spLocks noChangeAspect="1" noChangeArrowheads="1"/>
          </p:cNvSpPr>
          <p:nvPr/>
        </p:nvSpPr>
        <p:spPr bwMode="auto">
          <a:xfrm>
            <a:off x="9359123" y="3766664"/>
            <a:ext cx="1891718" cy="973138"/>
          </a:xfrm>
          <a:prstGeom prst="diamond">
            <a:avLst/>
          </a:prstGeom>
          <a:solidFill>
            <a:schemeClr val="bg1"/>
          </a:solidFill>
          <a:ln w="9525">
            <a:solidFill>
              <a:srgbClr val="808080"/>
            </a:solidFill>
            <a:miter lim="800000"/>
            <a:headEnd/>
            <a:tailEnd/>
          </a:ln>
          <a:effectLst>
            <a:outerShdw dist="114300" algn="ctr" rotWithShape="0">
              <a:schemeClr val="folHlink"/>
            </a:outerShdw>
          </a:effectLst>
        </p:spPr>
        <p:txBody>
          <a:bodyPr wrap="square" anchor="ctr"/>
          <a:lstStyle/>
          <a:p>
            <a:pPr algn="ctr"/>
            <a:r>
              <a:rPr lang="en-US" sz="1000" dirty="0" smtClean="0"/>
              <a:t>Make Accreditation Decision</a:t>
            </a:r>
            <a:endParaRPr lang="en-US" sz="1000" dirty="0"/>
          </a:p>
        </p:txBody>
      </p:sp>
      <p:grpSp>
        <p:nvGrpSpPr>
          <p:cNvPr id="43" name="Group 276"/>
          <p:cNvGrpSpPr>
            <a:grpSpLocks/>
          </p:cNvGrpSpPr>
          <p:nvPr/>
        </p:nvGrpSpPr>
        <p:grpSpPr bwMode="auto">
          <a:xfrm>
            <a:off x="470822" y="3166384"/>
            <a:ext cx="1092581" cy="1779588"/>
            <a:chOff x="522" y="1198"/>
            <a:chExt cx="510" cy="1121"/>
          </a:xfrm>
        </p:grpSpPr>
        <p:sp>
          <p:nvSpPr>
            <p:cNvPr id="44" name="Rectangle 75"/>
            <p:cNvSpPr>
              <a:spLocks noChangeAspect="1" noChangeArrowheads="1"/>
            </p:cNvSpPr>
            <p:nvPr/>
          </p:nvSpPr>
          <p:spPr bwMode="auto">
            <a:xfrm>
              <a:off x="522" y="1198"/>
              <a:ext cx="510" cy="1121"/>
            </a:xfrm>
            <a:prstGeom prst="rect">
              <a:avLst/>
            </a:prstGeom>
            <a:solidFill>
              <a:schemeClr val="bg1"/>
            </a:solidFill>
            <a:ln w="12700">
              <a:solidFill>
                <a:srgbClr val="808080"/>
              </a:solidFill>
              <a:miter lim="800000"/>
              <a:headEnd/>
              <a:tailEnd/>
            </a:ln>
            <a:effectLst>
              <a:outerShdw dist="89803" dir="18900000" algn="ctr" rotWithShape="0">
                <a:schemeClr val="folHlink"/>
              </a:outerShdw>
            </a:effectLst>
          </p:spPr>
          <p:txBody>
            <a:bodyPr/>
            <a:lstStyle/>
            <a:p>
              <a:endParaRPr lang="en-US"/>
            </a:p>
          </p:txBody>
        </p:sp>
        <p:sp>
          <p:nvSpPr>
            <p:cNvPr id="45" name="Rectangle 76"/>
            <p:cNvSpPr>
              <a:spLocks noChangeAspect="1" noChangeArrowheads="1"/>
            </p:cNvSpPr>
            <p:nvPr/>
          </p:nvSpPr>
          <p:spPr bwMode="auto">
            <a:xfrm>
              <a:off x="573" y="1494"/>
              <a:ext cx="403" cy="309"/>
            </a:xfrm>
            <a:prstGeom prst="rect">
              <a:avLst/>
            </a:prstGeom>
            <a:solidFill>
              <a:srgbClr val="DDDDDD"/>
            </a:solidFill>
            <a:ln w="1270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4" tIns="18288" rIns="9144" bIns="18288" anchor="ctr" anchorCtr="1"/>
            <a:lstStyle/>
            <a:p>
              <a:pPr algn="ctr"/>
              <a:r>
                <a:rPr lang="en-US" altLang="en-US" sz="1000">
                  <a:solidFill>
                    <a:srgbClr val="000000"/>
                  </a:solidFill>
                </a:rPr>
                <a:t>Define</a:t>
              </a:r>
            </a:p>
            <a:p>
              <a:pPr algn="ctr"/>
              <a:r>
                <a:rPr lang="en-US" altLang="en-US" sz="1000">
                  <a:solidFill>
                    <a:srgbClr val="000000"/>
                  </a:solidFill>
                </a:rPr>
                <a:t>M&amp;S Rqmts</a:t>
              </a:r>
            </a:p>
          </p:txBody>
        </p:sp>
        <p:sp>
          <p:nvSpPr>
            <p:cNvPr id="46" name="Rectangle 77"/>
            <p:cNvSpPr>
              <a:spLocks noChangeAspect="1" noChangeArrowheads="1"/>
            </p:cNvSpPr>
            <p:nvPr/>
          </p:nvSpPr>
          <p:spPr bwMode="auto">
            <a:xfrm>
              <a:off x="578" y="2017"/>
              <a:ext cx="394" cy="220"/>
            </a:xfrm>
            <a:prstGeom prst="rect">
              <a:avLst/>
            </a:prstGeom>
            <a:solidFill>
              <a:srgbClr val="DDDDDD"/>
            </a:solidFill>
            <a:ln w="1270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8288" rIns="0" bIns="18288" anchor="ctr" anchorCtr="1"/>
            <a:lstStyle/>
            <a:p>
              <a:pPr algn="ctr"/>
              <a:r>
                <a:rPr lang="en-US" altLang="en-US" sz="1000">
                  <a:solidFill>
                    <a:srgbClr val="000000"/>
                  </a:solidFill>
                </a:rPr>
                <a:t>Plan</a:t>
              </a:r>
            </a:p>
            <a:p>
              <a:pPr algn="ctr"/>
              <a:r>
                <a:rPr lang="en-US" altLang="en-US" sz="1000">
                  <a:solidFill>
                    <a:srgbClr val="000000"/>
                  </a:solidFill>
                </a:rPr>
                <a:t>Approach</a:t>
              </a:r>
            </a:p>
          </p:txBody>
        </p:sp>
        <p:sp>
          <p:nvSpPr>
            <p:cNvPr id="47" name="Rectangle 78"/>
            <p:cNvSpPr>
              <a:spLocks noChangeAspect="1" noChangeArrowheads="1"/>
            </p:cNvSpPr>
            <p:nvPr/>
          </p:nvSpPr>
          <p:spPr bwMode="auto">
            <a:xfrm>
              <a:off x="569" y="1243"/>
              <a:ext cx="411" cy="208"/>
            </a:xfrm>
            <a:prstGeom prst="rect">
              <a:avLst/>
            </a:prstGeom>
            <a:noFill/>
            <a:ln>
              <a:noFill/>
            </a:ln>
            <a:extLst>
              <a:ext uri="{909E8E84-426E-40DD-AFC4-6F175D3DCCD1}">
                <a14:hiddenFill xmlns:a14="http://schemas.microsoft.com/office/drawing/2010/main">
                  <a:gradFill rotWithShape="0">
                    <a:gsLst>
                      <a:gs pos="0">
                        <a:schemeClr val="accent1">
                          <a:gamma/>
                          <a:tint val="20392"/>
                          <a:invGamma/>
                        </a:schemeClr>
                      </a:gs>
                      <a:gs pos="100000">
                        <a:schemeClr val="accent1"/>
                      </a:gs>
                    </a:gsLst>
                    <a:lin ang="5400000" scaled="1"/>
                  </a:gra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90000"/>
                </a:lnSpc>
              </a:pPr>
              <a:r>
                <a:rPr lang="en-US" altLang="en-US" sz="1200" b="1" dirty="0">
                  <a:solidFill>
                    <a:srgbClr val="000000"/>
                  </a:solidFill>
                </a:rPr>
                <a:t>M&amp;S Method</a:t>
              </a:r>
              <a:endParaRPr lang="en-US" altLang="en-US" sz="1200" b="1" dirty="0"/>
            </a:p>
          </p:txBody>
        </p:sp>
      </p:grpSp>
      <p:sp>
        <p:nvSpPr>
          <p:cNvPr id="48" name="Line 82"/>
          <p:cNvSpPr>
            <a:spLocks noChangeAspect="1" noChangeShapeType="1"/>
          </p:cNvSpPr>
          <p:nvPr/>
        </p:nvSpPr>
        <p:spPr bwMode="auto">
          <a:xfrm>
            <a:off x="7426324" y="2010008"/>
            <a:ext cx="2143" cy="15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49" name="AutoShape 86"/>
          <p:cNvCxnSpPr>
            <a:cxnSpLocks noChangeAspect="1" noChangeShapeType="1"/>
            <a:stCxn id="41" idx="1"/>
            <a:endCxn id="57" idx="2"/>
          </p:cNvCxnSpPr>
          <p:nvPr/>
        </p:nvCxnSpPr>
        <p:spPr bwMode="auto">
          <a:xfrm rot="10800000">
            <a:off x="8920113" y="4164793"/>
            <a:ext cx="439010" cy="88440"/>
          </a:xfrm>
          <a:prstGeom prst="bentConnector2">
            <a:avLst/>
          </a:prstGeom>
          <a:noFill/>
          <a:ln w="19050">
            <a:solidFill>
              <a:schemeClr val="tx1"/>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0" name="AutoShape 149"/>
          <p:cNvCxnSpPr>
            <a:cxnSpLocks noChangeAspect="1" noChangeShapeType="1"/>
            <a:stCxn id="6" idx="3"/>
            <a:endCxn id="41" idx="2"/>
          </p:cNvCxnSpPr>
          <p:nvPr/>
        </p:nvCxnSpPr>
        <p:spPr bwMode="auto">
          <a:xfrm flipV="1">
            <a:off x="10120894" y="4739802"/>
            <a:ext cx="184088" cy="691101"/>
          </a:xfrm>
          <a:prstGeom prst="bentConnector2">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AutoShape 242"/>
          <p:cNvCxnSpPr>
            <a:cxnSpLocks noChangeAspect="1" noChangeShapeType="1"/>
            <a:stCxn id="23" idx="2"/>
            <a:endCxn id="100" idx="0"/>
          </p:cNvCxnSpPr>
          <p:nvPr/>
        </p:nvCxnSpPr>
        <p:spPr bwMode="auto">
          <a:xfrm>
            <a:off x="1017112" y="2330684"/>
            <a:ext cx="0" cy="253585"/>
          </a:xfrm>
          <a:prstGeom prst="straightConnector1">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AutoShape 243"/>
          <p:cNvCxnSpPr>
            <a:cxnSpLocks noChangeAspect="1" noChangeShapeType="1"/>
            <a:stCxn id="45" idx="2"/>
            <a:endCxn id="46" idx="0"/>
          </p:cNvCxnSpPr>
          <p:nvPr/>
        </p:nvCxnSpPr>
        <p:spPr bwMode="auto">
          <a:xfrm>
            <a:off x="1011757" y="4126822"/>
            <a:ext cx="1071" cy="339725"/>
          </a:xfrm>
          <a:prstGeom prst="straightConnector1">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AutoShape 244"/>
          <p:cNvCxnSpPr>
            <a:cxnSpLocks noChangeAspect="1" noChangeShapeType="1"/>
            <a:stCxn id="23" idx="3"/>
            <a:endCxn id="18" idx="1"/>
          </p:cNvCxnSpPr>
          <p:nvPr/>
        </p:nvCxnSpPr>
        <p:spPr bwMode="auto">
          <a:xfrm>
            <a:off x="1513058" y="2146534"/>
            <a:ext cx="1322381" cy="11937"/>
          </a:xfrm>
          <a:prstGeom prst="straightConnector1">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AutoShape 271"/>
          <p:cNvSpPr>
            <a:spLocks noChangeAspect="1" noChangeArrowheads="1"/>
          </p:cNvSpPr>
          <p:nvPr/>
        </p:nvSpPr>
        <p:spPr bwMode="auto">
          <a:xfrm>
            <a:off x="7851106" y="3607581"/>
            <a:ext cx="591279" cy="425450"/>
          </a:xfrm>
          <a:prstGeom prst="leftRightArrow">
            <a:avLst>
              <a:gd name="adj1" fmla="val 51546"/>
              <a:gd name="adj2" fmla="val 30466"/>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AutoShape 272"/>
          <p:cNvSpPr>
            <a:spLocks noChangeAspect="1" noChangeArrowheads="1"/>
          </p:cNvSpPr>
          <p:nvPr/>
        </p:nvSpPr>
        <p:spPr bwMode="auto">
          <a:xfrm>
            <a:off x="1637150" y="3615059"/>
            <a:ext cx="637381" cy="425450"/>
          </a:xfrm>
          <a:prstGeom prst="leftRightArrow">
            <a:avLst>
              <a:gd name="adj1" fmla="val 51546"/>
              <a:gd name="adj2" fmla="val 29583"/>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Rectangle 301"/>
          <p:cNvSpPr>
            <a:spLocks noChangeAspect="1" noChangeArrowheads="1"/>
          </p:cNvSpPr>
          <p:nvPr/>
        </p:nvSpPr>
        <p:spPr bwMode="auto">
          <a:xfrm>
            <a:off x="8494863" y="3353580"/>
            <a:ext cx="850499" cy="811213"/>
          </a:xfrm>
          <a:prstGeom prst="rect">
            <a:avLst/>
          </a:prstGeom>
          <a:solidFill>
            <a:schemeClr val="bg1"/>
          </a:solidFill>
          <a:ln w="12700">
            <a:solidFill>
              <a:srgbClr val="808080"/>
            </a:solidFill>
            <a:miter lim="800000"/>
            <a:headEnd/>
            <a:tailEnd/>
          </a:ln>
          <a:effectLst>
            <a:outerShdw dist="89803" dir="18900000" algn="ctr" rotWithShape="0">
              <a:srgbClr val="C0C0C0"/>
            </a:outerShdw>
          </a:effectLst>
        </p:spPr>
        <p:txBody>
          <a:bodyPr lIns="27432" tIns="91440" rIns="27432" bIns="91440" anchor="ctr" anchorCtr="1"/>
          <a:lstStyle/>
          <a:p>
            <a:pPr algn="ctr">
              <a:lnSpc>
                <a:spcPct val="110000"/>
              </a:lnSpc>
            </a:pPr>
            <a:r>
              <a:rPr lang="en-US" altLang="en-US" sz="1100">
                <a:solidFill>
                  <a:srgbClr val="000000"/>
                </a:solidFill>
              </a:rPr>
              <a:t>Prepare M&amp;S for Use</a:t>
            </a:r>
            <a:endParaRPr lang="en-US" altLang="en-US" sz="1100">
              <a:effectLst>
                <a:outerShdw blurRad="38100" dist="38100" dir="2700000" algn="tl">
                  <a:srgbClr val="C0C0C0"/>
                </a:outerShdw>
              </a:effectLst>
            </a:endParaRPr>
          </a:p>
        </p:txBody>
      </p:sp>
      <p:sp>
        <p:nvSpPr>
          <p:cNvPr id="100" name="Rectangle 54"/>
          <p:cNvSpPr>
            <a:spLocks noChangeAspect="1" noChangeArrowheads="1"/>
          </p:cNvSpPr>
          <p:nvPr/>
        </p:nvSpPr>
        <p:spPr bwMode="auto">
          <a:xfrm>
            <a:off x="521166" y="2584269"/>
            <a:ext cx="991892" cy="363176"/>
          </a:xfrm>
          <a:prstGeom prst="rect">
            <a:avLst/>
          </a:prstGeom>
          <a:solidFill>
            <a:schemeClr val="bg1"/>
          </a:solidFill>
          <a:ln w="9525">
            <a:solidFill>
              <a:schemeClr val="tx1"/>
            </a:solidFill>
            <a:miter lim="800000"/>
            <a:headEnd/>
            <a:tailEnd/>
          </a:ln>
          <a:effectLst>
            <a:outerShdw dist="53882" dir="18900000" algn="ctr" rotWithShape="0">
              <a:schemeClr val="folHlink"/>
            </a:outerShdw>
          </a:effectLst>
        </p:spPr>
        <p:txBody>
          <a:bodyPr wrap="square" lIns="27432" tIns="27432" rIns="27432" bIns="27432">
            <a:spAutoFit/>
          </a:bodyPr>
          <a:lstStyle/>
          <a:p>
            <a:pPr algn="ctr"/>
            <a:r>
              <a:rPr lang="en-US" altLang="en-US" sz="1000" dirty="0" smtClean="0">
                <a:solidFill>
                  <a:srgbClr val="000000"/>
                </a:solidFill>
              </a:rPr>
              <a:t>Define Intended Use</a:t>
            </a:r>
            <a:endParaRPr lang="en-US" altLang="en-US" sz="1000" dirty="0">
              <a:solidFill>
                <a:srgbClr val="000000"/>
              </a:solidFill>
            </a:endParaRPr>
          </a:p>
        </p:txBody>
      </p:sp>
      <p:cxnSp>
        <p:nvCxnSpPr>
          <p:cNvPr id="103" name="AutoShape 242"/>
          <p:cNvCxnSpPr>
            <a:cxnSpLocks noChangeAspect="1" noChangeShapeType="1"/>
            <a:stCxn id="100" idx="2"/>
            <a:endCxn id="44" idx="0"/>
          </p:cNvCxnSpPr>
          <p:nvPr/>
        </p:nvCxnSpPr>
        <p:spPr bwMode="auto">
          <a:xfrm>
            <a:off x="1017112" y="2947445"/>
            <a:ext cx="1" cy="218939"/>
          </a:xfrm>
          <a:prstGeom prst="straightConnector1">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AutoShape 243"/>
          <p:cNvCxnSpPr>
            <a:cxnSpLocks noChangeAspect="1" noChangeShapeType="1"/>
            <a:stCxn id="46" idx="2"/>
            <a:endCxn id="6" idx="1"/>
          </p:cNvCxnSpPr>
          <p:nvPr/>
        </p:nvCxnSpPr>
        <p:spPr bwMode="auto">
          <a:xfrm rot="16200000" flipH="1">
            <a:off x="808645" y="5019979"/>
            <a:ext cx="615106" cy="206741"/>
          </a:xfrm>
          <a:prstGeom prst="bentConnector2">
            <a:avLst/>
          </a:prstGeom>
          <a:noFill/>
          <a:ln w="1905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Up-Down Arrow 1"/>
          <p:cNvSpPr/>
          <p:nvPr/>
        </p:nvSpPr>
        <p:spPr bwMode="auto">
          <a:xfrm>
            <a:off x="4899170" y="4081501"/>
            <a:ext cx="293614" cy="542274"/>
          </a:xfrm>
          <a:prstGeom prst="upDownArrow">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charset="0"/>
            </a:endParaRPr>
          </a:p>
        </p:txBody>
      </p:sp>
      <p:sp>
        <p:nvSpPr>
          <p:cNvPr id="58" name="Up-Down Arrow 57"/>
          <p:cNvSpPr/>
          <p:nvPr/>
        </p:nvSpPr>
        <p:spPr bwMode="auto">
          <a:xfrm>
            <a:off x="4913792" y="4983311"/>
            <a:ext cx="293614" cy="542274"/>
          </a:xfrm>
          <a:prstGeom prst="upDownArrow">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charset="0"/>
            </a:endParaRPr>
          </a:p>
        </p:txBody>
      </p:sp>
      <p:sp>
        <p:nvSpPr>
          <p:cNvPr id="59" name="Slide Number Placeholder 1"/>
          <p:cNvSpPr>
            <a:spLocks noGrp="1"/>
          </p:cNvSpPr>
          <p:nvPr>
            <p:ph type="sldNum" sz="quarter" idx="10"/>
          </p:nvPr>
        </p:nvSpPr>
        <p:spPr>
          <a:xfrm>
            <a:off x="10635835" y="6460099"/>
            <a:ext cx="821634" cy="340935"/>
          </a:xfrm>
        </p:spPr>
        <p:txBody>
          <a:bodyPr/>
          <a:lstStyle/>
          <a:p>
            <a:pPr>
              <a:defRPr/>
            </a:pPr>
            <a:fld id="{D68E8870-17DE-45C4-A8DD-7644B2422933}" type="slidenum">
              <a:rPr lang="en-US" smtClean="0"/>
              <a:pPr>
                <a:defRPr/>
              </a:pPr>
              <a:t>12</a:t>
            </a:fld>
            <a:endParaRPr lang="en-US" dirty="0"/>
          </a:p>
        </p:txBody>
      </p:sp>
    </p:spTree>
    <p:extLst>
      <p:ext uri="{BB962C8B-B14F-4D97-AF65-F5344CB8AC3E}">
        <p14:creationId xmlns:p14="http://schemas.microsoft.com/office/powerpoint/2010/main" val="819694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5181600" y="1046715"/>
            <a:ext cx="6892413" cy="5075237"/>
          </a:xfrm>
        </p:spPr>
        <p:txBody>
          <a:bodyPr/>
          <a:lstStyle/>
          <a:p>
            <a:pPr marL="0" indent="0">
              <a:spcBef>
                <a:spcPts val="0"/>
              </a:spcBef>
              <a:buNone/>
            </a:pPr>
            <a:r>
              <a:rPr lang="en-US" sz="1600" b="1" dirty="0" smtClean="0">
                <a:latin typeface="+mn-lt"/>
              </a:rPr>
              <a:t>interoperability</a:t>
            </a:r>
            <a:r>
              <a:rPr lang="en-US" sz="1600" b="1" dirty="0">
                <a:latin typeface="+mn-lt"/>
              </a:rPr>
              <a:t>: </a:t>
            </a:r>
            <a:r>
              <a:rPr lang="en-US" sz="1600" dirty="0">
                <a:latin typeface="+mn-lt"/>
              </a:rPr>
              <a:t>The ability of a member application to provide services to and/or accept services from other member applications and to use the services so exchanged to enable the member applications to operate effectively together.</a:t>
            </a:r>
          </a:p>
          <a:p>
            <a:pPr indent="-228600">
              <a:spcBef>
                <a:spcPts val="0"/>
              </a:spcBef>
            </a:pPr>
            <a:r>
              <a:rPr lang="en-US" sz="1600" b="1" dirty="0">
                <a:latin typeface="+mn-lt"/>
              </a:rPr>
              <a:t>technical interoperability: </a:t>
            </a:r>
            <a:r>
              <a:rPr lang="en-US" sz="1600" dirty="0">
                <a:latin typeface="+mn-lt"/>
              </a:rPr>
              <a:t>A state of a distributed simulation characterized by implementation of a communication protocol for exchanging data between member applications (adapted from </a:t>
            </a:r>
            <a:r>
              <a:rPr lang="en-US" sz="1600" dirty="0" smtClean="0">
                <a:latin typeface="+mn-lt"/>
              </a:rPr>
              <a:t>[Tolk, 2006])</a:t>
            </a:r>
            <a:endParaRPr lang="en-US" sz="1600" dirty="0">
              <a:latin typeface="+mn-lt"/>
            </a:endParaRPr>
          </a:p>
          <a:p>
            <a:pPr indent="-228600">
              <a:spcBef>
                <a:spcPts val="0"/>
              </a:spcBef>
            </a:pPr>
            <a:r>
              <a:rPr lang="en-US" sz="1600" dirty="0" smtClean="0">
                <a:latin typeface="+mn-lt"/>
              </a:rPr>
              <a:t> </a:t>
            </a:r>
            <a:r>
              <a:rPr lang="en-US" sz="1600" b="1" dirty="0" smtClean="0">
                <a:latin typeface="+mn-lt"/>
              </a:rPr>
              <a:t>syntactic </a:t>
            </a:r>
            <a:r>
              <a:rPr lang="en-US" sz="1600" b="1" dirty="0">
                <a:latin typeface="+mn-lt"/>
              </a:rPr>
              <a:t>interoperability: </a:t>
            </a:r>
            <a:r>
              <a:rPr lang="en-US" sz="1600" dirty="0">
                <a:latin typeface="+mn-lt"/>
              </a:rPr>
              <a:t>A state of a distributed simulation characterized by implementation of a common structure to exchange information (adapted from [</a:t>
            </a:r>
            <a:r>
              <a:rPr lang="en-US" sz="1600" dirty="0" smtClean="0">
                <a:latin typeface="+mn-lt"/>
              </a:rPr>
              <a:t>Tolk, </a:t>
            </a:r>
            <a:r>
              <a:rPr lang="en-US" sz="1600" dirty="0">
                <a:latin typeface="+mn-lt"/>
              </a:rPr>
              <a:t>2006</a:t>
            </a:r>
            <a:r>
              <a:rPr lang="en-US" sz="1600" dirty="0" smtClean="0">
                <a:latin typeface="+mn-lt"/>
              </a:rPr>
              <a:t>])</a:t>
            </a:r>
            <a:endParaRPr lang="en-US" sz="1600" dirty="0">
              <a:latin typeface="+mn-lt"/>
            </a:endParaRPr>
          </a:p>
          <a:p>
            <a:pPr indent="-228600">
              <a:spcBef>
                <a:spcPts val="0"/>
              </a:spcBef>
            </a:pPr>
            <a:r>
              <a:rPr lang="en-US" sz="1600" b="1" dirty="0">
                <a:latin typeface="+mn-lt"/>
              </a:rPr>
              <a:t>semantic interoperability: </a:t>
            </a:r>
            <a:r>
              <a:rPr lang="en-US" sz="1600" dirty="0">
                <a:latin typeface="+mn-lt"/>
              </a:rPr>
              <a:t>A state of a distributed simulation characterized by use of a common information exchange </a:t>
            </a:r>
            <a:r>
              <a:rPr lang="en-US" sz="1600" dirty="0" smtClean="0">
                <a:latin typeface="+mn-lt"/>
              </a:rPr>
              <a:t>model</a:t>
            </a:r>
            <a:endParaRPr lang="en-US" sz="1600" dirty="0">
              <a:latin typeface="+mn-lt"/>
            </a:endParaRPr>
          </a:p>
          <a:p>
            <a:pPr indent="-228600">
              <a:spcBef>
                <a:spcPts val="0"/>
              </a:spcBef>
            </a:pPr>
            <a:r>
              <a:rPr lang="en-US" sz="1600" b="1" dirty="0" smtClean="0">
                <a:latin typeface="+mn-lt"/>
              </a:rPr>
              <a:t>logical </a:t>
            </a:r>
            <a:r>
              <a:rPr lang="en-US" sz="1600" b="1" dirty="0">
                <a:latin typeface="+mn-lt"/>
              </a:rPr>
              <a:t>interoperability: </a:t>
            </a:r>
            <a:r>
              <a:rPr lang="en-US" sz="1600" dirty="0">
                <a:latin typeface="+mn-lt"/>
              </a:rPr>
              <a:t>A state of a distributed simulation characterized by understanding of the member applications of the context within which information is being exchanged (adapted from [</a:t>
            </a:r>
            <a:r>
              <a:rPr lang="en-US" sz="1600" dirty="0" smtClean="0">
                <a:latin typeface="+mn-lt"/>
              </a:rPr>
              <a:t>Tolk, </a:t>
            </a:r>
            <a:r>
              <a:rPr lang="en-US" sz="1600" dirty="0">
                <a:latin typeface="+mn-lt"/>
              </a:rPr>
              <a:t>2006</a:t>
            </a:r>
            <a:r>
              <a:rPr lang="en-US" sz="1600" dirty="0" smtClean="0">
                <a:latin typeface="+mn-lt"/>
              </a:rPr>
              <a:t>])</a:t>
            </a:r>
            <a:endParaRPr lang="en-US" sz="1600" dirty="0">
              <a:latin typeface="+mn-lt"/>
            </a:endParaRPr>
          </a:p>
          <a:p>
            <a:pPr indent="-228600">
              <a:spcBef>
                <a:spcPts val="0"/>
              </a:spcBef>
            </a:pPr>
            <a:r>
              <a:rPr lang="en-US" sz="1600" b="1" dirty="0" smtClean="0">
                <a:latin typeface="+mn-lt"/>
              </a:rPr>
              <a:t>substantive </a:t>
            </a:r>
            <a:r>
              <a:rPr lang="en-US" sz="1600" b="1" dirty="0">
                <a:latin typeface="+mn-lt"/>
              </a:rPr>
              <a:t>interoperability: </a:t>
            </a:r>
            <a:r>
              <a:rPr lang="en-US" sz="1600" dirty="0">
                <a:latin typeface="+mn-lt"/>
              </a:rPr>
              <a:t>A state of a distributed simulation characterized by understanding of the state changes in the assumptions and constraints of each member application and the ability of the member applications to react to those changes (adapted from [Tolk, 2006])</a:t>
            </a:r>
          </a:p>
          <a:p>
            <a:pPr>
              <a:spcBef>
                <a:spcPts val="0"/>
              </a:spcBef>
            </a:pPr>
            <a:endParaRPr lang="en-US" sz="1600" dirty="0">
              <a:latin typeface="+mn-lt"/>
            </a:endParaRPr>
          </a:p>
          <a:p>
            <a:pPr>
              <a:spcBef>
                <a:spcPts val="0"/>
              </a:spcBef>
            </a:pPr>
            <a:endParaRPr lang="en-US" sz="1600" dirty="0">
              <a:latin typeface="+mn-lt"/>
            </a:endParaRPr>
          </a:p>
        </p:txBody>
      </p:sp>
      <p:sp>
        <p:nvSpPr>
          <p:cNvPr id="3" name="Title 2"/>
          <p:cNvSpPr>
            <a:spLocks noGrp="1"/>
          </p:cNvSpPr>
          <p:nvPr>
            <p:ph type="title"/>
          </p:nvPr>
        </p:nvSpPr>
        <p:spPr/>
        <p:txBody>
          <a:bodyPr/>
          <a:lstStyle/>
          <a:p>
            <a:r>
              <a:rPr lang="en-US" dirty="0" smtClean="0"/>
              <a:t>Level of Interoperability</a:t>
            </a:r>
            <a:endParaRPr lang="en-US" dirty="0"/>
          </a:p>
        </p:txBody>
      </p:sp>
      <p:pic>
        <p:nvPicPr>
          <p:cNvPr id="4" name="Picture 3"/>
          <p:cNvPicPr>
            <a:picLocks noChangeAspect="1"/>
          </p:cNvPicPr>
          <p:nvPr/>
        </p:nvPicPr>
        <p:blipFill>
          <a:blip r:embed="rId2"/>
          <a:stretch>
            <a:fillRect/>
          </a:stretch>
        </p:blipFill>
        <p:spPr>
          <a:xfrm>
            <a:off x="581025" y="855540"/>
            <a:ext cx="4233862" cy="5457585"/>
          </a:xfrm>
          <a:prstGeom prst="rect">
            <a:avLst/>
          </a:prstGeom>
        </p:spPr>
      </p:pic>
      <p:sp>
        <p:nvSpPr>
          <p:cNvPr id="5" name="Slide Number Placeholder 1"/>
          <p:cNvSpPr>
            <a:spLocks noGrp="1"/>
          </p:cNvSpPr>
          <p:nvPr>
            <p:ph type="sldNum" sz="quarter" idx="10"/>
          </p:nvPr>
        </p:nvSpPr>
        <p:spPr>
          <a:xfrm>
            <a:off x="10635835" y="6460099"/>
            <a:ext cx="821634" cy="340935"/>
          </a:xfrm>
        </p:spPr>
        <p:txBody>
          <a:bodyPr/>
          <a:lstStyle/>
          <a:p>
            <a:pPr>
              <a:defRPr/>
            </a:pPr>
            <a:fld id="{D68E8870-17DE-45C4-A8DD-7644B2422933}" type="slidenum">
              <a:rPr lang="en-US" smtClean="0"/>
              <a:pPr>
                <a:defRPr/>
              </a:pPr>
              <a:t>13</a:t>
            </a:fld>
            <a:endParaRPr lang="en-US" dirty="0"/>
          </a:p>
        </p:txBody>
      </p:sp>
    </p:spTree>
    <p:extLst>
      <p:ext uri="{BB962C8B-B14F-4D97-AF65-F5344CB8AC3E}">
        <p14:creationId xmlns:p14="http://schemas.microsoft.com/office/powerpoint/2010/main" val="22763932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Pie 74"/>
          <p:cNvSpPr/>
          <p:nvPr/>
        </p:nvSpPr>
        <p:spPr bwMode="auto">
          <a:xfrm>
            <a:off x="3738416" y="-3166281"/>
            <a:ext cx="9499912" cy="7971753"/>
          </a:xfrm>
          <a:prstGeom prst="pie">
            <a:avLst>
              <a:gd name="adj1" fmla="val 5388786"/>
              <a:gd name="adj2" fmla="val 10780436"/>
            </a:avLst>
          </a:prstGeom>
          <a:solidFill>
            <a:schemeClr val="accent1">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charset="0"/>
            </a:endParaRPr>
          </a:p>
        </p:txBody>
      </p:sp>
      <p:graphicFrame>
        <p:nvGraphicFramePr>
          <p:cNvPr id="4" name="Content Placeholder 3"/>
          <p:cNvGraphicFramePr>
            <a:graphicFrameLocks noGrp="1"/>
          </p:cNvGraphicFramePr>
          <p:nvPr>
            <p:ph sz="quarter" idx="11"/>
            <p:extLst>
              <p:ext uri="{D42A27DB-BD31-4B8C-83A1-F6EECF244321}">
                <p14:modId xmlns:p14="http://schemas.microsoft.com/office/powerpoint/2010/main" val="1965388776"/>
              </p:ext>
            </p:extLst>
          </p:nvPr>
        </p:nvGraphicFramePr>
        <p:xfrm>
          <a:off x="2345741" y="842911"/>
          <a:ext cx="6175390" cy="4171364"/>
        </p:xfrm>
        <a:graphic>
          <a:graphicData uri="http://schemas.openxmlformats.org/drawingml/2006/table">
            <a:tbl>
              <a:tblPr firstRow="1" bandRow="1">
                <a:tableStyleId>{5C22544A-7EE6-4342-B048-85BDC9FD1C3A}</a:tableStyleId>
              </a:tblPr>
              <a:tblGrid>
                <a:gridCol w="1235078">
                  <a:extLst>
                    <a:ext uri="{9D8B030D-6E8A-4147-A177-3AD203B41FA5}">
                      <a16:colId xmlns:a16="http://schemas.microsoft.com/office/drawing/2014/main" val="2838199231"/>
                    </a:ext>
                  </a:extLst>
                </a:gridCol>
                <a:gridCol w="1235078">
                  <a:extLst>
                    <a:ext uri="{9D8B030D-6E8A-4147-A177-3AD203B41FA5}">
                      <a16:colId xmlns:a16="http://schemas.microsoft.com/office/drawing/2014/main" val="1903230622"/>
                    </a:ext>
                  </a:extLst>
                </a:gridCol>
                <a:gridCol w="1235078">
                  <a:extLst>
                    <a:ext uri="{9D8B030D-6E8A-4147-A177-3AD203B41FA5}">
                      <a16:colId xmlns:a16="http://schemas.microsoft.com/office/drawing/2014/main" val="2893135746"/>
                    </a:ext>
                  </a:extLst>
                </a:gridCol>
                <a:gridCol w="1235078">
                  <a:extLst>
                    <a:ext uri="{9D8B030D-6E8A-4147-A177-3AD203B41FA5}">
                      <a16:colId xmlns:a16="http://schemas.microsoft.com/office/drawing/2014/main" val="152601687"/>
                    </a:ext>
                  </a:extLst>
                </a:gridCol>
                <a:gridCol w="1235078">
                  <a:extLst>
                    <a:ext uri="{9D8B030D-6E8A-4147-A177-3AD203B41FA5}">
                      <a16:colId xmlns:a16="http://schemas.microsoft.com/office/drawing/2014/main" val="1933711330"/>
                    </a:ext>
                  </a:extLst>
                </a:gridCol>
              </a:tblGrid>
              <a:tr h="1042841">
                <a:tc>
                  <a:txBody>
                    <a:bodyPr/>
                    <a:lstStyle/>
                    <a:p>
                      <a:r>
                        <a:rPr lang="en-US" sz="1600" b="0" dirty="0" smtClean="0">
                          <a:solidFill>
                            <a:schemeClr val="tx1"/>
                          </a:solidFill>
                        </a:rPr>
                        <a:t>Empirical Data</a:t>
                      </a:r>
                      <a:endParaRPr lang="en-US" sz="1600" b="0"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endParaRPr lang="en-US" sz="1600" dirty="0"/>
                    </a:p>
                  </a:txBody>
                  <a:tcPr>
                    <a:lnT w="12700" cap="flat" cmpd="sng" algn="ctr">
                      <a:solidFill>
                        <a:schemeClr val="tx1"/>
                      </a:solidFill>
                      <a:prstDash val="solid"/>
                      <a:round/>
                      <a:headEnd type="none" w="med" len="med"/>
                      <a:tailEnd type="none" w="med" len="med"/>
                    </a:lnT>
                    <a:noFill/>
                  </a:tcPr>
                </a:tc>
                <a:tc>
                  <a:txBody>
                    <a:bodyPr/>
                    <a:lstStyle/>
                    <a:p>
                      <a:endParaRPr lang="en-US" sz="1600" dirty="0"/>
                    </a:p>
                  </a:txBody>
                  <a:tcPr>
                    <a:lnT w="12700" cap="flat" cmpd="sng" algn="ctr">
                      <a:solidFill>
                        <a:schemeClr val="tx1"/>
                      </a:solidFill>
                      <a:prstDash val="solid"/>
                      <a:round/>
                      <a:headEnd type="none" w="med" len="med"/>
                      <a:tailEnd type="none" w="med" len="med"/>
                    </a:lnT>
                    <a:noFill/>
                  </a:tcPr>
                </a:tc>
                <a:tc>
                  <a:txBody>
                    <a:bodyPr/>
                    <a:lstStyle/>
                    <a:p>
                      <a:endParaRPr lang="en-US" sz="16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10472395"/>
                  </a:ext>
                </a:extLst>
              </a:tr>
              <a:tr h="1042841">
                <a:tc>
                  <a:txBody>
                    <a:bodyPr/>
                    <a:lstStyle/>
                    <a:p>
                      <a:r>
                        <a:rPr lang="en-US" sz="1600" b="0" dirty="0" smtClean="0">
                          <a:solidFill>
                            <a:schemeClr val="tx1"/>
                          </a:solidFill>
                        </a:rPr>
                        <a:t>Simulation</a:t>
                      </a:r>
                      <a:r>
                        <a:rPr lang="en-US" sz="1600" b="0" baseline="0" dirty="0" smtClean="0">
                          <a:solidFill>
                            <a:schemeClr val="tx1"/>
                          </a:solidFill>
                        </a:rPr>
                        <a:t> Data</a:t>
                      </a:r>
                      <a:endParaRPr lang="en-US" sz="1600" b="0"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noFill/>
                  </a:tcPr>
                </a:tc>
                <a:tc>
                  <a:txBody>
                    <a:bodyPr/>
                    <a:lstStyle/>
                    <a:p>
                      <a:endParaRPr lang="en-US" sz="1600" dirty="0"/>
                    </a:p>
                  </a:txBody>
                  <a:tcPr>
                    <a:noFill/>
                  </a:tcPr>
                </a:tc>
                <a:tc>
                  <a:txBody>
                    <a:bodyPr/>
                    <a:lstStyle/>
                    <a:p>
                      <a:endParaRPr lang="en-US" sz="1600" dirty="0"/>
                    </a:p>
                  </a:txBody>
                  <a:tcPr>
                    <a:noFill/>
                  </a:tcPr>
                </a:tc>
                <a:tc>
                  <a:txBody>
                    <a:bodyPr/>
                    <a:lstStyle/>
                    <a:p>
                      <a:endParaRPr lang="en-US" sz="1600" dirty="0"/>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758266299"/>
                  </a:ext>
                </a:extLst>
              </a:tr>
              <a:tr h="1042841">
                <a:tc>
                  <a:txBody>
                    <a:bodyPr/>
                    <a:lstStyle/>
                    <a:p>
                      <a:r>
                        <a:rPr lang="en-US" sz="1600" b="0" dirty="0" smtClean="0">
                          <a:solidFill>
                            <a:schemeClr val="tx1"/>
                          </a:solidFill>
                        </a:rPr>
                        <a:t>Theoretical</a:t>
                      </a:r>
                      <a:r>
                        <a:rPr lang="en-US" sz="1600" b="0" baseline="0" dirty="0" smtClean="0">
                          <a:solidFill>
                            <a:schemeClr val="tx1"/>
                          </a:solidFill>
                        </a:rPr>
                        <a:t> Data</a:t>
                      </a:r>
                      <a:endParaRPr lang="en-US" sz="1600" b="0"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p>
                  </a:txBody>
                  <a:tcPr>
                    <a:lnL w="12700" cap="flat" cmpd="sng" algn="ctr">
                      <a:solidFill>
                        <a:schemeClr val="tx1"/>
                      </a:solidFill>
                      <a:prstDash val="solid"/>
                      <a:round/>
                      <a:headEnd type="none" w="med" len="med"/>
                      <a:tailEnd type="none" w="med" len="med"/>
                    </a:lnL>
                    <a:noFill/>
                  </a:tcPr>
                </a:tc>
                <a:tc>
                  <a:txBody>
                    <a:bodyPr/>
                    <a:lstStyle/>
                    <a:p>
                      <a:endParaRPr lang="en-US" sz="1600" dirty="0"/>
                    </a:p>
                  </a:txBody>
                  <a:tcPr>
                    <a:noFill/>
                  </a:tcPr>
                </a:tc>
                <a:tc>
                  <a:txBody>
                    <a:bodyPr/>
                    <a:lstStyle/>
                    <a:p>
                      <a:endParaRPr lang="en-US" sz="1600" dirty="0"/>
                    </a:p>
                  </a:txBody>
                  <a:tcPr>
                    <a:noFill/>
                  </a:tcPr>
                </a:tc>
                <a:tc>
                  <a:txBody>
                    <a:bodyPr/>
                    <a:lstStyle/>
                    <a:p>
                      <a:endParaRPr lang="en-US" sz="1600" dirty="0"/>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477060047"/>
                  </a:ext>
                </a:extLst>
              </a:tr>
              <a:tr h="1042841">
                <a:tc>
                  <a:txBody>
                    <a:bodyPr/>
                    <a:lstStyle/>
                    <a:p>
                      <a:r>
                        <a:rPr lang="en-US" sz="1600" b="0" dirty="0" smtClean="0">
                          <a:solidFill>
                            <a:schemeClr val="tx1"/>
                          </a:solidFill>
                        </a:rPr>
                        <a:t>SME Knowledge</a:t>
                      </a:r>
                      <a:endParaRPr lang="en-US" sz="1600" b="0"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endParaRPr lang="en-US" sz="1600"/>
                    </a:p>
                  </a:txBody>
                  <a:tcPr>
                    <a:lnB w="12700" cap="flat" cmpd="sng" algn="ctr">
                      <a:solidFill>
                        <a:schemeClr val="tx1"/>
                      </a:solidFill>
                      <a:prstDash val="solid"/>
                      <a:round/>
                      <a:headEnd type="none" w="med" len="med"/>
                      <a:tailEnd type="none" w="med" len="med"/>
                    </a:lnB>
                    <a:noFill/>
                  </a:tcPr>
                </a:tc>
                <a:tc>
                  <a:txBody>
                    <a:bodyPr/>
                    <a:lstStyle/>
                    <a:p>
                      <a:endParaRPr lang="en-US" sz="1600" dirty="0"/>
                    </a:p>
                  </a:txBody>
                  <a:tcPr>
                    <a:lnB w="12700" cap="flat" cmpd="sng" algn="ctr">
                      <a:solidFill>
                        <a:schemeClr val="tx1"/>
                      </a:solidFill>
                      <a:prstDash val="solid"/>
                      <a:round/>
                      <a:headEnd type="none" w="med" len="med"/>
                      <a:tailEnd type="none" w="med" len="med"/>
                    </a:lnB>
                    <a:noFill/>
                  </a:tcPr>
                </a:tc>
                <a:tc>
                  <a:txBody>
                    <a:bodyPr/>
                    <a:lstStyle/>
                    <a:p>
                      <a:endParaRPr lang="en-US" sz="16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1955299"/>
                  </a:ext>
                </a:extLst>
              </a:tr>
            </a:tbl>
          </a:graphicData>
        </a:graphic>
      </p:graphicFrame>
      <p:sp>
        <p:nvSpPr>
          <p:cNvPr id="3" name="Title 2"/>
          <p:cNvSpPr>
            <a:spLocks noGrp="1"/>
          </p:cNvSpPr>
          <p:nvPr>
            <p:ph type="title"/>
          </p:nvPr>
        </p:nvSpPr>
        <p:spPr/>
        <p:txBody>
          <a:bodyPr/>
          <a:lstStyle/>
          <a:p>
            <a:r>
              <a:rPr lang="en-US" dirty="0" smtClean="0"/>
              <a:t>Setting V&amp;V Boundaries on Intended Uses</a:t>
            </a:r>
            <a:endParaRPr lang="en-US" dirty="0"/>
          </a:p>
        </p:txBody>
      </p:sp>
      <p:sp>
        <p:nvSpPr>
          <p:cNvPr id="5" name="TextBox 4"/>
          <p:cNvSpPr txBox="1"/>
          <p:nvPr/>
        </p:nvSpPr>
        <p:spPr>
          <a:xfrm>
            <a:off x="1456930" y="631827"/>
            <a:ext cx="677108" cy="4173027"/>
          </a:xfrm>
          <a:prstGeom prst="rect">
            <a:avLst/>
          </a:prstGeom>
          <a:noFill/>
        </p:spPr>
        <p:txBody>
          <a:bodyPr vert="vert270" wrap="square" rtlCol="0">
            <a:spAutoFit/>
          </a:bodyPr>
          <a:lstStyle/>
          <a:p>
            <a:pPr algn="ctr"/>
            <a:r>
              <a:rPr lang="en-US" dirty="0" smtClean="0"/>
              <a:t>Referent Quality</a:t>
            </a:r>
            <a:endParaRPr lang="en-US" dirty="0"/>
          </a:p>
        </p:txBody>
      </p:sp>
      <p:sp>
        <p:nvSpPr>
          <p:cNvPr id="6" name="TextBox 5"/>
          <p:cNvSpPr txBox="1"/>
          <p:nvPr/>
        </p:nvSpPr>
        <p:spPr>
          <a:xfrm>
            <a:off x="2960702" y="6263210"/>
            <a:ext cx="5272878" cy="584775"/>
          </a:xfrm>
          <a:prstGeom prst="rect">
            <a:avLst/>
          </a:prstGeom>
          <a:noFill/>
        </p:spPr>
        <p:txBody>
          <a:bodyPr vert="horz" wrap="square" rtlCol="0">
            <a:spAutoFit/>
          </a:bodyPr>
          <a:lstStyle/>
          <a:p>
            <a:pPr algn="ctr"/>
            <a:r>
              <a:rPr lang="en-US" dirty="0" smtClean="0"/>
              <a:t>V&amp;V Rigor</a:t>
            </a:r>
            <a:endParaRPr lang="en-US" dirty="0"/>
          </a:p>
        </p:txBody>
      </p:sp>
      <p:sp>
        <p:nvSpPr>
          <p:cNvPr id="7" name="TextBox 6"/>
          <p:cNvSpPr txBox="1"/>
          <p:nvPr/>
        </p:nvSpPr>
        <p:spPr>
          <a:xfrm rot="18826653">
            <a:off x="2763553" y="5134631"/>
            <a:ext cx="1860436" cy="830997"/>
          </a:xfrm>
          <a:prstGeom prst="rect">
            <a:avLst/>
          </a:prstGeom>
          <a:noFill/>
        </p:spPr>
        <p:txBody>
          <a:bodyPr wrap="square" rtlCol="0">
            <a:spAutoFit/>
          </a:bodyPr>
          <a:lstStyle/>
          <a:p>
            <a:r>
              <a:rPr lang="en-US" sz="1600" dirty="0" smtClean="0"/>
              <a:t>Subject Matter Expert (SME) Recommendation</a:t>
            </a:r>
            <a:endParaRPr lang="en-US" sz="1600" dirty="0"/>
          </a:p>
        </p:txBody>
      </p:sp>
      <p:sp>
        <p:nvSpPr>
          <p:cNvPr id="31" name="TextBox 30"/>
          <p:cNvSpPr txBox="1"/>
          <p:nvPr/>
        </p:nvSpPr>
        <p:spPr>
          <a:xfrm rot="18756469">
            <a:off x="3918254" y="5341303"/>
            <a:ext cx="1860436" cy="338554"/>
          </a:xfrm>
          <a:prstGeom prst="rect">
            <a:avLst/>
          </a:prstGeom>
          <a:noFill/>
        </p:spPr>
        <p:txBody>
          <a:bodyPr wrap="square" rtlCol="0">
            <a:spAutoFit/>
          </a:bodyPr>
          <a:lstStyle/>
          <a:p>
            <a:r>
              <a:rPr lang="en-US" sz="1600" dirty="0" smtClean="0"/>
              <a:t>Verification</a:t>
            </a:r>
            <a:endParaRPr lang="en-US" sz="1600" dirty="0"/>
          </a:p>
        </p:txBody>
      </p:sp>
      <p:sp>
        <p:nvSpPr>
          <p:cNvPr id="32" name="TextBox 31"/>
          <p:cNvSpPr txBox="1"/>
          <p:nvPr/>
        </p:nvSpPr>
        <p:spPr>
          <a:xfrm rot="18663273">
            <a:off x="5165554" y="5354419"/>
            <a:ext cx="1860436" cy="338554"/>
          </a:xfrm>
          <a:prstGeom prst="rect">
            <a:avLst/>
          </a:prstGeom>
          <a:noFill/>
        </p:spPr>
        <p:txBody>
          <a:bodyPr wrap="square" rtlCol="0">
            <a:spAutoFit/>
          </a:bodyPr>
          <a:lstStyle/>
          <a:p>
            <a:r>
              <a:rPr lang="en-US" sz="1600" dirty="0" smtClean="0"/>
              <a:t>Certification</a:t>
            </a:r>
            <a:endParaRPr lang="en-US" sz="1600" dirty="0"/>
          </a:p>
        </p:txBody>
      </p:sp>
      <p:sp>
        <p:nvSpPr>
          <p:cNvPr id="33" name="TextBox 32"/>
          <p:cNvSpPr txBox="1"/>
          <p:nvPr/>
        </p:nvSpPr>
        <p:spPr>
          <a:xfrm rot="18688132">
            <a:off x="6347943" y="5350902"/>
            <a:ext cx="1860436" cy="338554"/>
          </a:xfrm>
          <a:prstGeom prst="rect">
            <a:avLst/>
          </a:prstGeom>
          <a:noFill/>
        </p:spPr>
        <p:txBody>
          <a:bodyPr wrap="square" rtlCol="0">
            <a:spAutoFit/>
          </a:bodyPr>
          <a:lstStyle/>
          <a:p>
            <a:r>
              <a:rPr lang="en-US" sz="1600" dirty="0" smtClean="0"/>
              <a:t>Validation</a:t>
            </a:r>
            <a:endParaRPr lang="en-US" sz="1600" dirty="0"/>
          </a:p>
        </p:txBody>
      </p:sp>
      <p:sp>
        <p:nvSpPr>
          <p:cNvPr id="35" name="TextBox 34"/>
          <p:cNvSpPr txBox="1"/>
          <p:nvPr/>
        </p:nvSpPr>
        <p:spPr>
          <a:xfrm>
            <a:off x="8535540" y="4181586"/>
            <a:ext cx="1562793" cy="584775"/>
          </a:xfrm>
          <a:prstGeom prst="rect">
            <a:avLst/>
          </a:prstGeom>
          <a:noFill/>
          <a:ln>
            <a:noFill/>
          </a:ln>
        </p:spPr>
        <p:txBody>
          <a:bodyPr wrap="square" rtlCol="0">
            <a:spAutoFit/>
          </a:bodyPr>
          <a:lstStyle/>
          <a:p>
            <a:r>
              <a:rPr lang="en-US" sz="1600" dirty="0" smtClean="0"/>
              <a:t>Developmental Engineering</a:t>
            </a:r>
            <a:endParaRPr lang="en-US" sz="1600" dirty="0"/>
          </a:p>
        </p:txBody>
      </p:sp>
      <p:sp>
        <p:nvSpPr>
          <p:cNvPr id="37" name="TextBox 36"/>
          <p:cNvSpPr txBox="1"/>
          <p:nvPr/>
        </p:nvSpPr>
        <p:spPr>
          <a:xfrm>
            <a:off x="8504995" y="4766361"/>
            <a:ext cx="2972771" cy="338554"/>
          </a:xfrm>
          <a:prstGeom prst="rect">
            <a:avLst/>
          </a:prstGeom>
          <a:noFill/>
          <a:ln>
            <a:noFill/>
          </a:ln>
        </p:spPr>
        <p:txBody>
          <a:bodyPr wrap="square" rtlCol="0">
            <a:spAutoFit/>
          </a:bodyPr>
          <a:lstStyle/>
          <a:p>
            <a:r>
              <a:rPr lang="en-US" sz="1600" dirty="0" smtClean="0"/>
              <a:t>Concept Evaluation</a:t>
            </a:r>
            <a:endParaRPr lang="en-US" sz="1600" dirty="0"/>
          </a:p>
        </p:txBody>
      </p:sp>
      <p:cxnSp>
        <p:nvCxnSpPr>
          <p:cNvPr id="61" name="Straight Connector 60"/>
          <p:cNvCxnSpPr/>
          <p:nvPr/>
        </p:nvCxnSpPr>
        <p:spPr bwMode="auto">
          <a:xfrm rot="2700000">
            <a:off x="7874995" y="4747084"/>
            <a:ext cx="0" cy="182880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62" name="Straight Connector 61"/>
          <p:cNvCxnSpPr/>
          <p:nvPr/>
        </p:nvCxnSpPr>
        <p:spPr bwMode="auto">
          <a:xfrm rot="2700000">
            <a:off x="6655792" y="4734113"/>
            <a:ext cx="0" cy="182880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63" name="Straight Connector 62"/>
          <p:cNvCxnSpPr/>
          <p:nvPr/>
        </p:nvCxnSpPr>
        <p:spPr bwMode="auto">
          <a:xfrm rot="2700000">
            <a:off x="5358765" y="4740592"/>
            <a:ext cx="0" cy="182880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64" name="Straight Connector 63"/>
          <p:cNvCxnSpPr/>
          <p:nvPr/>
        </p:nvCxnSpPr>
        <p:spPr bwMode="auto">
          <a:xfrm rot="2700000">
            <a:off x="4178468" y="4727631"/>
            <a:ext cx="0" cy="182880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71" name="Pie 70"/>
          <p:cNvSpPr/>
          <p:nvPr/>
        </p:nvSpPr>
        <p:spPr bwMode="auto">
          <a:xfrm>
            <a:off x="4720965" y="-2429299"/>
            <a:ext cx="7534729" cy="6504689"/>
          </a:xfrm>
          <a:prstGeom prst="pie">
            <a:avLst>
              <a:gd name="adj1" fmla="val 5388786"/>
              <a:gd name="adj2" fmla="val 10780436"/>
            </a:avLst>
          </a:prstGeom>
          <a:solidFill>
            <a:schemeClr val="accent1">
              <a:lumMod val="40000"/>
              <a:lumOff val="6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charset="0"/>
            </a:endParaRPr>
          </a:p>
        </p:txBody>
      </p:sp>
      <p:sp>
        <p:nvSpPr>
          <p:cNvPr id="72" name="Pie 71"/>
          <p:cNvSpPr/>
          <p:nvPr/>
        </p:nvSpPr>
        <p:spPr bwMode="auto">
          <a:xfrm>
            <a:off x="5662173" y="-1552930"/>
            <a:ext cx="5674011" cy="4854191"/>
          </a:xfrm>
          <a:prstGeom prst="pie">
            <a:avLst>
              <a:gd name="adj1" fmla="val 5388786"/>
              <a:gd name="adj2" fmla="val 10837097"/>
            </a:avLst>
          </a:prstGeom>
          <a:solidFill>
            <a:schemeClr val="accent1">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charset="0"/>
            </a:endParaRPr>
          </a:p>
        </p:txBody>
      </p:sp>
      <p:sp>
        <p:nvSpPr>
          <p:cNvPr id="73" name="Pie 72"/>
          <p:cNvSpPr/>
          <p:nvPr/>
        </p:nvSpPr>
        <p:spPr bwMode="auto">
          <a:xfrm>
            <a:off x="6655792" y="-1050839"/>
            <a:ext cx="3664620" cy="3744915"/>
          </a:xfrm>
          <a:prstGeom prst="pie">
            <a:avLst>
              <a:gd name="adj1" fmla="val 5388786"/>
              <a:gd name="adj2" fmla="val 10803354"/>
            </a:avLst>
          </a:prstGeom>
          <a:solidFill>
            <a:schemeClr val="accent1">
              <a:lumMod val="7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charset="0"/>
            </a:endParaRPr>
          </a:p>
        </p:txBody>
      </p:sp>
      <p:sp>
        <p:nvSpPr>
          <p:cNvPr id="74" name="Pie 73"/>
          <p:cNvSpPr/>
          <p:nvPr/>
        </p:nvSpPr>
        <p:spPr bwMode="auto">
          <a:xfrm>
            <a:off x="7301002" y="-335099"/>
            <a:ext cx="2396354" cy="2354358"/>
          </a:xfrm>
          <a:prstGeom prst="pie">
            <a:avLst>
              <a:gd name="adj1" fmla="val 5388786"/>
              <a:gd name="adj2" fmla="val 10827726"/>
            </a:avLst>
          </a:prstGeom>
          <a:solidFill>
            <a:schemeClr val="accent1">
              <a:lumMod val="5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charset="0"/>
            </a:endParaRPr>
          </a:p>
        </p:txBody>
      </p:sp>
      <p:sp>
        <p:nvSpPr>
          <p:cNvPr id="40" name="TextBox 39"/>
          <p:cNvSpPr txBox="1"/>
          <p:nvPr/>
        </p:nvSpPr>
        <p:spPr>
          <a:xfrm>
            <a:off x="8521131" y="1115114"/>
            <a:ext cx="1231842" cy="594668"/>
          </a:xfrm>
          <a:prstGeom prst="rect">
            <a:avLst/>
          </a:prstGeom>
          <a:noFill/>
          <a:ln>
            <a:noFill/>
          </a:ln>
        </p:spPr>
        <p:txBody>
          <a:bodyPr wrap="square" rtlCol="0">
            <a:spAutoFit/>
          </a:bodyPr>
          <a:lstStyle/>
          <a:p>
            <a:r>
              <a:rPr lang="en-US" sz="1600" dirty="0" smtClean="0"/>
              <a:t>Operational Support</a:t>
            </a:r>
            <a:endParaRPr lang="en-US" sz="1600" dirty="0"/>
          </a:p>
        </p:txBody>
      </p:sp>
      <p:sp>
        <p:nvSpPr>
          <p:cNvPr id="39" name="TextBox 38"/>
          <p:cNvSpPr txBox="1"/>
          <p:nvPr/>
        </p:nvSpPr>
        <p:spPr>
          <a:xfrm>
            <a:off x="8521131" y="2186577"/>
            <a:ext cx="1377143" cy="338554"/>
          </a:xfrm>
          <a:prstGeom prst="rect">
            <a:avLst/>
          </a:prstGeom>
          <a:noFill/>
          <a:ln>
            <a:noFill/>
          </a:ln>
        </p:spPr>
        <p:txBody>
          <a:bodyPr wrap="square" rtlCol="0">
            <a:spAutoFit/>
          </a:bodyPr>
          <a:lstStyle/>
          <a:p>
            <a:r>
              <a:rPr lang="en-US" sz="1600" dirty="0" smtClean="0"/>
              <a:t>Assessment</a:t>
            </a:r>
            <a:endParaRPr lang="en-US" sz="1600" dirty="0"/>
          </a:p>
        </p:txBody>
      </p:sp>
      <p:sp>
        <p:nvSpPr>
          <p:cNvPr id="38" name="TextBox 37"/>
          <p:cNvSpPr txBox="1"/>
          <p:nvPr/>
        </p:nvSpPr>
        <p:spPr>
          <a:xfrm>
            <a:off x="8521131" y="2719520"/>
            <a:ext cx="1472851" cy="584775"/>
          </a:xfrm>
          <a:prstGeom prst="rect">
            <a:avLst/>
          </a:prstGeom>
          <a:noFill/>
          <a:ln>
            <a:noFill/>
          </a:ln>
        </p:spPr>
        <p:txBody>
          <a:bodyPr wrap="square" rtlCol="0">
            <a:spAutoFit/>
          </a:bodyPr>
          <a:lstStyle/>
          <a:p>
            <a:r>
              <a:rPr lang="en-US" sz="1600" dirty="0" smtClean="0"/>
              <a:t>Testing and Verification</a:t>
            </a:r>
            <a:endParaRPr lang="en-US" sz="1600" dirty="0"/>
          </a:p>
        </p:txBody>
      </p:sp>
      <p:sp>
        <p:nvSpPr>
          <p:cNvPr id="36" name="TextBox 35"/>
          <p:cNvSpPr txBox="1"/>
          <p:nvPr/>
        </p:nvSpPr>
        <p:spPr>
          <a:xfrm>
            <a:off x="8525547" y="3510694"/>
            <a:ext cx="978133" cy="338554"/>
          </a:xfrm>
          <a:prstGeom prst="rect">
            <a:avLst/>
          </a:prstGeom>
          <a:noFill/>
          <a:ln>
            <a:noFill/>
          </a:ln>
        </p:spPr>
        <p:txBody>
          <a:bodyPr wrap="square" rtlCol="0">
            <a:spAutoFit/>
          </a:bodyPr>
          <a:lstStyle/>
          <a:p>
            <a:r>
              <a:rPr lang="en-US" sz="1600" dirty="0" smtClean="0"/>
              <a:t>Training</a:t>
            </a:r>
            <a:endParaRPr lang="en-US" sz="1600" dirty="0"/>
          </a:p>
        </p:txBody>
      </p:sp>
      <p:cxnSp>
        <p:nvCxnSpPr>
          <p:cNvPr id="76" name="Straight Connector 75"/>
          <p:cNvCxnSpPr/>
          <p:nvPr/>
        </p:nvCxnSpPr>
        <p:spPr bwMode="auto">
          <a:xfrm flipH="1">
            <a:off x="8448561" y="2003600"/>
            <a:ext cx="1522281" cy="14018"/>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78" name="Straight Connector 77"/>
          <p:cNvCxnSpPr/>
          <p:nvPr/>
        </p:nvCxnSpPr>
        <p:spPr bwMode="auto">
          <a:xfrm flipH="1">
            <a:off x="8487187" y="2674197"/>
            <a:ext cx="1522281" cy="14018"/>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79" name="Straight Connector 78"/>
          <p:cNvCxnSpPr/>
          <p:nvPr/>
        </p:nvCxnSpPr>
        <p:spPr bwMode="auto">
          <a:xfrm flipH="1">
            <a:off x="8521131" y="3288641"/>
            <a:ext cx="1522281" cy="14018"/>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80" name="Straight Connector 79"/>
          <p:cNvCxnSpPr/>
          <p:nvPr/>
        </p:nvCxnSpPr>
        <p:spPr bwMode="auto">
          <a:xfrm flipH="1">
            <a:off x="8525523" y="4058347"/>
            <a:ext cx="1522281" cy="14018"/>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81" name="Straight Connector 80"/>
          <p:cNvCxnSpPr/>
          <p:nvPr/>
        </p:nvCxnSpPr>
        <p:spPr bwMode="auto">
          <a:xfrm flipH="1">
            <a:off x="8512636" y="4795953"/>
            <a:ext cx="1522281" cy="14018"/>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82" name="TextBox 81"/>
          <p:cNvSpPr txBox="1"/>
          <p:nvPr/>
        </p:nvSpPr>
        <p:spPr>
          <a:xfrm rot="16200000">
            <a:off x="8678411" y="2425953"/>
            <a:ext cx="4517598" cy="584775"/>
          </a:xfrm>
          <a:prstGeom prst="rect">
            <a:avLst/>
          </a:prstGeom>
          <a:noFill/>
        </p:spPr>
        <p:txBody>
          <a:bodyPr vert="horz" wrap="square" rtlCol="0">
            <a:spAutoFit/>
          </a:bodyPr>
          <a:lstStyle/>
          <a:p>
            <a:pPr algn="ctr"/>
            <a:r>
              <a:rPr lang="en-US" dirty="0" smtClean="0"/>
              <a:t>Intended Uses</a:t>
            </a:r>
            <a:endParaRPr lang="en-US" dirty="0"/>
          </a:p>
        </p:txBody>
      </p:sp>
      <p:sp>
        <p:nvSpPr>
          <p:cNvPr id="34" name="Slide Number Placeholder 1"/>
          <p:cNvSpPr>
            <a:spLocks noGrp="1"/>
          </p:cNvSpPr>
          <p:nvPr>
            <p:ph type="sldNum" sz="quarter" idx="10"/>
          </p:nvPr>
        </p:nvSpPr>
        <p:spPr>
          <a:xfrm>
            <a:off x="10635835" y="6460099"/>
            <a:ext cx="821634" cy="340935"/>
          </a:xfrm>
        </p:spPr>
        <p:txBody>
          <a:bodyPr/>
          <a:lstStyle/>
          <a:p>
            <a:pPr>
              <a:defRPr/>
            </a:pPr>
            <a:fld id="{D68E8870-17DE-45C4-A8DD-7644B2422933}" type="slidenum">
              <a:rPr lang="en-US" smtClean="0"/>
              <a:pPr>
                <a:defRPr/>
              </a:pPr>
              <a:t>14</a:t>
            </a:fld>
            <a:endParaRPr lang="en-US" dirty="0"/>
          </a:p>
        </p:txBody>
      </p:sp>
    </p:spTree>
    <p:extLst>
      <p:ext uri="{BB962C8B-B14F-4D97-AF65-F5344CB8AC3E}">
        <p14:creationId xmlns:p14="http://schemas.microsoft.com/office/powerpoint/2010/main" val="7683827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Verification and Validation Composite Model</a:t>
            </a:r>
            <a:endParaRPr lang="en-US" dirty="0"/>
          </a:p>
        </p:txBody>
      </p:sp>
      <p:sp>
        <p:nvSpPr>
          <p:cNvPr id="4" name="Content Placeholder 2"/>
          <p:cNvSpPr txBox="1">
            <a:spLocks/>
          </p:cNvSpPr>
          <p:nvPr/>
        </p:nvSpPr>
        <p:spPr bwMode="auto">
          <a:xfrm>
            <a:off x="478955" y="1037683"/>
            <a:ext cx="5530361" cy="539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defTabSz="457200">
              <a:defRPr>
                <a:solidFill>
                  <a:schemeClr val="tx1"/>
                </a:solidFill>
                <a:latin typeface="Arial" panose="020B0604020202020204" pitchFamily="34" charset="0"/>
              </a:defRPr>
            </a:lvl1pPr>
            <a:lvl2pPr marL="628650" indent="-22860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0"/>
              </a:spcBef>
              <a:buFont typeface="Wingdings" panose="05000000000000000000" pitchFamily="2" charset="2"/>
              <a:buChar char="Ø"/>
            </a:pPr>
            <a:r>
              <a:rPr lang="en-US" altLang="en-US" sz="1600" dirty="0">
                <a:latin typeface="Arial Narrow" panose="020B0606020202030204" pitchFamily="34" charset="0"/>
                <a:ea typeface="Tahoma" panose="020B0604030504040204" pitchFamily="34" charset="0"/>
                <a:cs typeface="Tahoma" panose="020B0604030504040204" pitchFamily="34" charset="0"/>
              </a:rPr>
              <a:t>Plan the V&amp;V Effort</a:t>
            </a:r>
          </a:p>
          <a:p>
            <a:pPr marL="685800" lvl="1" eaLnBrk="1" hangingPunct="1">
              <a:spcBef>
                <a:spcPts val="0"/>
              </a:spcBef>
              <a:buFont typeface="Wingdings" panose="05000000000000000000" pitchFamily="2" charset="2"/>
              <a:buChar char="§"/>
            </a:pPr>
            <a:r>
              <a:rPr lang="en-US" altLang="en-US" sz="1400" dirty="0">
                <a:latin typeface="Arial Narrow" panose="020B0606020202030204" pitchFamily="34" charset="0"/>
                <a:ea typeface="Tahoma" panose="020B0604030504040204" pitchFamily="34" charset="0"/>
                <a:cs typeface="Tahoma" panose="020B0604030504040204" pitchFamily="34" charset="0"/>
              </a:rPr>
              <a:t>Develop the V&amp;V Approach</a:t>
            </a:r>
          </a:p>
          <a:p>
            <a:pPr marL="685800" lvl="1" eaLnBrk="1" hangingPunct="1">
              <a:spcBef>
                <a:spcPts val="0"/>
              </a:spcBef>
              <a:buFont typeface="Wingdings" panose="05000000000000000000" pitchFamily="2" charset="2"/>
              <a:buChar char="§"/>
            </a:pPr>
            <a:r>
              <a:rPr lang="en-US" altLang="en-US" sz="1400" dirty="0">
                <a:latin typeface="Arial Narrow" panose="020B0606020202030204" pitchFamily="34" charset="0"/>
                <a:ea typeface="Tahoma" panose="020B0604030504040204" pitchFamily="34" charset="0"/>
                <a:cs typeface="Tahoma" panose="020B0604030504040204" pitchFamily="34" charset="0"/>
              </a:rPr>
              <a:t>Identify the V&amp;V Resources</a:t>
            </a:r>
          </a:p>
          <a:p>
            <a:pPr marL="685800" lvl="1" eaLnBrk="1" hangingPunct="1">
              <a:spcBef>
                <a:spcPts val="0"/>
              </a:spcBef>
              <a:buFont typeface="Wingdings" panose="05000000000000000000" pitchFamily="2" charset="2"/>
              <a:buChar char="§"/>
            </a:pPr>
            <a:r>
              <a:rPr lang="en-US" altLang="en-US" sz="1400" dirty="0">
                <a:latin typeface="Arial Narrow" panose="020B0606020202030204" pitchFamily="34" charset="0"/>
                <a:ea typeface="Tahoma" panose="020B0604030504040204" pitchFamily="34" charset="0"/>
                <a:cs typeface="Tahoma" panose="020B0604030504040204" pitchFamily="34" charset="0"/>
              </a:rPr>
              <a:t>Build the V&amp;V Schedule</a:t>
            </a:r>
          </a:p>
          <a:p>
            <a:pPr marL="685800" lvl="1" eaLnBrk="1" hangingPunct="1">
              <a:spcBef>
                <a:spcPts val="0"/>
              </a:spcBef>
              <a:buFont typeface="Wingdings" panose="05000000000000000000" pitchFamily="2" charset="2"/>
              <a:buChar char="§"/>
            </a:pPr>
            <a:r>
              <a:rPr lang="en-US" altLang="en-US" sz="1400" dirty="0">
                <a:latin typeface="Arial Narrow" panose="020B0606020202030204" pitchFamily="34" charset="0"/>
                <a:ea typeface="Tahoma" panose="020B0604030504040204" pitchFamily="34" charset="0"/>
                <a:cs typeface="Tahoma" panose="020B0604030504040204" pitchFamily="34" charset="0"/>
              </a:rPr>
              <a:t>Estimate the V&amp;V Costs</a:t>
            </a:r>
          </a:p>
          <a:p>
            <a:pPr marL="685800" lvl="1" eaLnBrk="1" hangingPunct="1">
              <a:spcBef>
                <a:spcPts val="0"/>
              </a:spcBef>
              <a:buFont typeface="Wingdings" panose="05000000000000000000" pitchFamily="2" charset="2"/>
              <a:buChar char="§"/>
            </a:pPr>
            <a:r>
              <a:rPr lang="en-US" altLang="en-US" sz="1400" dirty="0">
                <a:latin typeface="Arial Narrow" panose="020B0606020202030204" pitchFamily="34" charset="0"/>
                <a:ea typeface="Tahoma" panose="020B0604030504040204" pitchFamily="34" charset="0"/>
                <a:cs typeface="Tahoma" panose="020B0604030504040204" pitchFamily="34" charset="0"/>
              </a:rPr>
              <a:t>Prepare the V&amp;V Plan</a:t>
            </a:r>
          </a:p>
          <a:p>
            <a:pPr marL="685800" lvl="1" eaLnBrk="1" hangingPunct="1">
              <a:spcBef>
                <a:spcPts val="0"/>
              </a:spcBef>
              <a:buFont typeface="Wingdings" panose="05000000000000000000" pitchFamily="2" charset="2"/>
              <a:buChar char="§"/>
            </a:pPr>
            <a:r>
              <a:rPr lang="en-US" altLang="en-US" sz="1400" dirty="0">
                <a:latin typeface="Arial Narrow" panose="020B0606020202030204" pitchFamily="34" charset="0"/>
                <a:ea typeface="Tahoma" panose="020B0604030504040204" pitchFamily="34" charset="0"/>
                <a:cs typeface="Tahoma" panose="020B0604030504040204" pitchFamily="34" charset="0"/>
              </a:rPr>
              <a:t>Execute &amp; Evolve the V&amp;V Plan</a:t>
            </a:r>
          </a:p>
          <a:p>
            <a:pPr eaLnBrk="1" hangingPunct="1">
              <a:spcBef>
                <a:spcPts val="0"/>
              </a:spcBef>
              <a:buFont typeface="Wingdings" panose="05000000000000000000" pitchFamily="2" charset="2"/>
              <a:buChar char="Ø"/>
            </a:pPr>
            <a:r>
              <a:rPr lang="en-US" altLang="en-US" sz="1600" dirty="0">
                <a:latin typeface="Arial Narrow" panose="020B0606020202030204" pitchFamily="34" charset="0"/>
                <a:ea typeface="Tahoma" panose="020B0604030504040204" pitchFamily="34" charset="0"/>
                <a:cs typeface="Tahoma" panose="020B0604030504040204" pitchFamily="34" charset="0"/>
              </a:rPr>
              <a:t>Apply Relevant Historical Information</a:t>
            </a:r>
          </a:p>
          <a:p>
            <a:pPr marL="685800" lvl="1" eaLnBrk="1" hangingPunct="1">
              <a:spcBef>
                <a:spcPts val="0"/>
              </a:spcBef>
              <a:buFont typeface="Wingdings" panose="05000000000000000000" pitchFamily="2" charset="2"/>
              <a:buChar char="§"/>
            </a:pPr>
            <a:r>
              <a:rPr lang="en-US" altLang="en-US" sz="1400" dirty="0">
                <a:latin typeface="Arial Narrow" panose="020B0606020202030204" pitchFamily="34" charset="0"/>
                <a:ea typeface="Tahoma" panose="020B0604030504040204" pitchFamily="34" charset="0"/>
                <a:cs typeface="Tahoma" panose="020B0604030504040204" pitchFamily="34" charset="0"/>
              </a:rPr>
              <a:t>Collect &amp; Analyze Developer Accounts of Simulation Capabilities &amp; Limitations</a:t>
            </a:r>
          </a:p>
          <a:p>
            <a:pPr marL="685800" lvl="1" eaLnBrk="1" hangingPunct="1">
              <a:spcBef>
                <a:spcPts val="0"/>
              </a:spcBef>
              <a:buFont typeface="Wingdings" panose="05000000000000000000" pitchFamily="2" charset="2"/>
              <a:buChar char="§"/>
            </a:pPr>
            <a:r>
              <a:rPr lang="en-US" altLang="en-US" sz="1400" dirty="0">
                <a:latin typeface="Arial Narrow" panose="020B0606020202030204" pitchFamily="34" charset="0"/>
                <a:ea typeface="Tahoma" panose="020B0604030504040204" pitchFamily="34" charset="0"/>
                <a:cs typeface="Tahoma" panose="020B0604030504040204" pitchFamily="34" charset="0"/>
              </a:rPr>
              <a:t>Collect &amp; Analyze the V&amp;V and Testing Histories</a:t>
            </a:r>
          </a:p>
          <a:p>
            <a:pPr marL="685800" lvl="1" eaLnBrk="1" hangingPunct="1">
              <a:spcBef>
                <a:spcPts val="0"/>
              </a:spcBef>
              <a:buFont typeface="Wingdings" panose="05000000000000000000" pitchFamily="2" charset="2"/>
              <a:buChar char="§"/>
            </a:pPr>
            <a:r>
              <a:rPr lang="en-US" altLang="en-US" sz="1400" dirty="0">
                <a:latin typeface="Arial Narrow" panose="020B0606020202030204" pitchFamily="34" charset="0"/>
                <a:ea typeface="Tahoma" panose="020B0604030504040204" pitchFamily="34" charset="0"/>
                <a:cs typeface="Tahoma" panose="020B0604030504040204" pitchFamily="34" charset="0"/>
              </a:rPr>
              <a:t>Collect &amp; Analyze Prior Use History</a:t>
            </a:r>
          </a:p>
          <a:p>
            <a:pPr marL="685800" lvl="1" eaLnBrk="1" hangingPunct="1">
              <a:spcBef>
                <a:spcPts val="0"/>
              </a:spcBef>
              <a:buFont typeface="Wingdings" panose="05000000000000000000" pitchFamily="2" charset="2"/>
              <a:buChar char="§"/>
            </a:pPr>
            <a:r>
              <a:rPr lang="en-US" altLang="en-US" sz="1400" dirty="0">
                <a:latin typeface="Arial Narrow" panose="020B0606020202030204" pitchFamily="34" charset="0"/>
                <a:ea typeface="Tahoma" panose="020B0604030504040204" pitchFamily="34" charset="0"/>
                <a:cs typeface="Tahoma" panose="020B0604030504040204" pitchFamily="34" charset="0"/>
              </a:rPr>
              <a:t>Integrate &amp; Employ the Historical Evidence</a:t>
            </a:r>
          </a:p>
          <a:p>
            <a:pPr eaLnBrk="1" hangingPunct="1">
              <a:spcBef>
                <a:spcPts val="0"/>
              </a:spcBef>
              <a:buFont typeface="Wingdings" panose="05000000000000000000" pitchFamily="2" charset="2"/>
              <a:buChar char="Ø"/>
            </a:pPr>
            <a:r>
              <a:rPr lang="en-US" altLang="en-US" sz="1600" dirty="0">
                <a:latin typeface="Arial Narrow" panose="020B0606020202030204" pitchFamily="34" charset="0"/>
                <a:ea typeface="Tahoma" panose="020B0604030504040204" pitchFamily="34" charset="0"/>
                <a:cs typeface="Tahoma" panose="020B0604030504040204" pitchFamily="34" charset="0"/>
              </a:rPr>
              <a:t>Verify &amp; Validate the Simulation Conceptual Model</a:t>
            </a:r>
          </a:p>
          <a:p>
            <a:pPr marL="685800" lvl="1" eaLnBrk="1" hangingPunct="1">
              <a:spcBef>
                <a:spcPts val="0"/>
              </a:spcBef>
              <a:buFont typeface="Wingdings" panose="05000000000000000000" pitchFamily="2" charset="2"/>
              <a:buChar char="§"/>
            </a:pPr>
            <a:r>
              <a:rPr lang="en-US" altLang="en-US" sz="1400" dirty="0">
                <a:latin typeface="Arial Narrow" panose="020B0606020202030204" pitchFamily="34" charset="0"/>
                <a:ea typeface="Tahoma" panose="020B0604030504040204" pitchFamily="34" charset="0"/>
                <a:cs typeface="Tahoma" panose="020B0604030504040204" pitchFamily="34" charset="0"/>
              </a:rPr>
              <a:t>Verify the Simulation Conceptual Model</a:t>
            </a:r>
          </a:p>
          <a:p>
            <a:pPr marL="685800" lvl="1" eaLnBrk="1" hangingPunct="1">
              <a:spcBef>
                <a:spcPts val="0"/>
              </a:spcBef>
              <a:buFont typeface="Wingdings" panose="05000000000000000000" pitchFamily="2" charset="2"/>
              <a:buChar char="§"/>
            </a:pPr>
            <a:r>
              <a:rPr lang="en-US" altLang="en-US" sz="1400" dirty="0">
                <a:latin typeface="Arial Narrow" panose="020B0606020202030204" pitchFamily="34" charset="0"/>
                <a:ea typeface="Tahoma" panose="020B0604030504040204" pitchFamily="34" charset="0"/>
                <a:cs typeface="Tahoma" panose="020B0604030504040204" pitchFamily="34" charset="0"/>
              </a:rPr>
              <a:t>Validate the Simulation Conceptual Model</a:t>
            </a:r>
          </a:p>
          <a:p>
            <a:pPr marL="685800" lvl="1" eaLnBrk="1" hangingPunct="1">
              <a:spcBef>
                <a:spcPts val="0"/>
              </a:spcBef>
              <a:buFont typeface="Wingdings" panose="05000000000000000000" pitchFamily="2" charset="2"/>
              <a:buChar char="§"/>
            </a:pPr>
            <a:r>
              <a:rPr lang="en-US" altLang="en-US" sz="1400" dirty="0">
                <a:latin typeface="Arial Narrow" panose="020B0606020202030204" pitchFamily="34" charset="0"/>
                <a:ea typeface="Tahoma" panose="020B0604030504040204" pitchFamily="34" charset="0"/>
                <a:cs typeface="Tahoma" panose="020B0604030504040204" pitchFamily="34" charset="0"/>
              </a:rPr>
              <a:t>Verify &amp; Validate Available Scenarios</a:t>
            </a:r>
          </a:p>
          <a:p>
            <a:pPr marL="685800" lvl="1" eaLnBrk="1" hangingPunct="1">
              <a:spcBef>
                <a:spcPts val="0"/>
              </a:spcBef>
              <a:buFont typeface="Wingdings" panose="05000000000000000000" pitchFamily="2" charset="2"/>
              <a:buChar char="§"/>
            </a:pPr>
            <a:r>
              <a:rPr lang="en-US" altLang="en-US" sz="1400" dirty="0">
                <a:latin typeface="Arial Narrow" panose="020B0606020202030204" pitchFamily="34" charset="0"/>
                <a:ea typeface="Tahoma" panose="020B0604030504040204" pitchFamily="34" charset="0"/>
                <a:cs typeface="Tahoma" panose="020B0604030504040204" pitchFamily="34" charset="0"/>
              </a:rPr>
              <a:t>Integrate &amp; Employ the Conceptual Model V&amp;V Evidence</a:t>
            </a:r>
          </a:p>
          <a:p>
            <a:pPr eaLnBrk="1" hangingPunct="1">
              <a:spcBef>
                <a:spcPts val="0"/>
              </a:spcBef>
              <a:buFont typeface="Wingdings" panose="05000000000000000000" pitchFamily="2" charset="2"/>
              <a:buChar char="Ø"/>
            </a:pPr>
            <a:r>
              <a:rPr lang="en-US" altLang="en-US" sz="1600" dirty="0">
                <a:latin typeface="Arial Narrow" panose="020B0606020202030204" pitchFamily="34" charset="0"/>
                <a:ea typeface="Tahoma" panose="020B0604030504040204" pitchFamily="34" charset="0"/>
                <a:cs typeface="Tahoma" panose="020B0604030504040204" pitchFamily="34" charset="0"/>
              </a:rPr>
              <a:t>Perform Supplemental Verification</a:t>
            </a:r>
          </a:p>
          <a:p>
            <a:pPr marL="685800" lvl="1" eaLnBrk="1" hangingPunct="1">
              <a:spcBef>
                <a:spcPts val="0"/>
              </a:spcBef>
              <a:buFont typeface="Wingdings" panose="05000000000000000000" pitchFamily="2" charset="2"/>
              <a:buChar char="§"/>
            </a:pPr>
            <a:r>
              <a:rPr lang="en-US" altLang="en-US" sz="1400" dirty="0">
                <a:latin typeface="Arial Narrow" panose="020B0606020202030204" pitchFamily="34" charset="0"/>
                <a:ea typeface="Tahoma" panose="020B0604030504040204" pitchFamily="34" charset="0"/>
                <a:cs typeface="Tahoma" panose="020B0604030504040204" pitchFamily="34" charset="0"/>
              </a:rPr>
              <a:t>Determine the Scope of Supplemental Verification Needed</a:t>
            </a:r>
          </a:p>
          <a:p>
            <a:pPr marL="685800" lvl="1" eaLnBrk="1" hangingPunct="1">
              <a:spcBef>
                <a:spcPts val="0"/>
              </a:spcBef>
              <a:buFont typeface="Wingdings" panose="05000000000000000000" pitchFamily="2" charset="2"/>
              <a:buChar char="§"/>
            </a:pPr>
            <a:r>
              <a:rPr lang="en-US" altLang="en-US" sz="1400" dirty="0">
                <a:latin typeface="Arial Narrow" panose="020B0606020202030204" pitchFamily="34" charset="0"/>
                <a:ea typeface="Tahoma" panose="020B0604030504040204" pitchFamily="34" charset="0"/>
                <a:cs typeface="Tahoma" panose="020B0604030504040204" pitchFamily="34" charset="0"/>
              </a:rPr>
              <a:t>Verify the Simulation Design Products</a:t>
            </a:r>
          </a:p>
          <a:p>
            <a:pPr marL="685800" lvl="1" eaLnBrk="1" hangingPunct="1">
              <a:spcBef>
                <a:spcPts val="0"/>
              </a:spcBef>
              <a:buFont typeface="Wingdings" panose="05000000000000000000" pitchFamily="2" charset="2"/>
              <a:buChar char="§"/>
            </a:pPr>
            <a:r>
              <a:rPr lang="en-US" altLang="en-US" sz="1400" dirty="0">
                <a:latin typeface="Arial Narrow" panose="020B0606020202030204" pitchFamily="34" charset="0"/>
                <a:ea typeface="Tahoma" panose="020B0604030504040204" pitchFamily="34" charset="0"/>
                <a:cs typeface="Tahoma" panose="020B0604030504040204" pitchFamily="34" charset="0"/>
              </a:rPr>
              <a:t>Verify the Simulation Object Code</a:t>
            </a:r>
          </a:p>
          <a:p>
            <a:pPr marL="685800" lvl="1" eaLnBrk="1" hangingPunct="1">
              <a:spcBef>
                <a:spcPts val="0"/>
              </a:spcBef>
              <a:buFont typeface="Wingdings" panose="05000000000000000000" pitchFamily="2" charset="2"/>
              <a:buChar char="§"/>
            </a:pPr>
            <a:r>
              <a:rPr lang="en-US" altLang="en-US" sz="1400" dirty="0">
                <a:latin typeface="Arial Narrow" panose="020B0606020202030204" pitchFamily="34" charset="0"/>
                <a:ea typeface="Tahoma" panose="020B0604030504040204" pitchFamily="34" charset="0"/>
                <a:cs typeface="Tahoma" panose="020B0604030504040204" pitchFamily="34" charset="0"/>
              </a:rPr>
              <a:t>Verify the Simulation </a:t>
            </a:r>
            <a:r>
              <a:rPr lang="en-US" altLang="en-US" sz="1400" dirty="0" smtClean="0">
                <a:latin typeface="Arial Narrow" panose="020B0606020202030204" pitchFamily="34" charset="0"/>
                <a:ea typeface="Tahoma" panose="020B0604030504040204" pitchFamily="34" charset="0"/>
                <a:cs typeface="Tahoma" panose="020B0604030504040204" pitchFamily="34" charset="0"/>
              </a:rPr>
              <a:t>Executable</a:t>
            </a:r>
            <a:endParaRPr lang="en-US" altLang="en-US" sz="1400" dirty="0">
              <a:latin typeface="Arial Narrow" panose="020B0606020202030204" pitchFamily="34" charset="0"/>
              <a:ea typeface="Tahoma" panose="020B0604030504040204" pitchFamily="34" charset="0"/>
              <a:cs typeface="Tahoma" panose="020B0604030504040204" pitchFamily="34" charset="0"/>
            </a:endParaRPr>
          </a:p>
        </p:txBody>
      </p:sp>
      <p:sp>
        <p:nvSpPr>
          <p:cNvPr id="5" name="Content Placeholder 3"/>
          <p:cNvSpPr txBox="1">
            <a:spLocks/>
          </p:cNvSpPr>
          <p:nvPr/>
        </p:nvSpPr>
        <p:spPr bwMode="auto">
          <a:xfrm>
            <a:off x="6009316" y="1037683"/>
            <a:ext cx="5934809" cy="5521031"/>
          </a:xfrm>
          <a:prstGeom prst="rect">
            <a:avLst/>
          </a:prstGeom>
          <a:noFill/>
          <a:ln w="9525">
            <a:noFill/>
            <a:miter lim="800000"/>
            <a:headEnd/>
            <a:tailEnd/>
          </a:ln>
        </p:spPr>
        <p:txBody>
          <a:bodyPr>
            <a:noAutofit/>
          </a:bodyPr>
          <a:lstStyle/>
          <a:p>
            <a:pPr marL="685800" lvl="1" indent="-228600" eaLnBrk="1" hangingPunct="1">
              <a:spcBef>
                <a:spcPts val="0"/>
              </a:spcBef>
              <a:buFont typeface="Wingdings" panose="05000000000000000000" pitchFamily="2" charset="2"/>
              <a:buChar char="§"/>
            </a:pPr>
            <a:r>
              <a:rPr lang="en-US" altLang="en-US" sz="1400" dirty="0" smtClean="0">
                <a:latin typeface="Arial Narrow" panose="020B0606020202030204" pitchFamily="34" charset="0"/>
                <a:ea typeface="Tahoma" panose="020B0604030504040204" pitchFamily="34" charset="0"/>
                <a:cs typeface="Tahoma" panose="020B0604030504040204" pitchFamily="34" charset="0"/>
              </a:rPr>
              <a:t>Verify the Development Products against the Simulation Conceptual Model</a:t>
            </a:r>
          </a:p>
          <a:p>
            <a:pPr marL="685800" lvl="1" indent="-228600" eaLnBrk="1" hangingPunct="1">
              <a:spcBef>
                <a:spcPts val="0"/>
              </a:spcBef>
              <a:buFont typeface="Wingdings" panose="05000000000000000000" pitchFamily="2" charset="2"/>
              <a:buChar char="§"/>
            </a:pPr>
            <a:r>
              <a:rPr lang="en-US" altLang="en-US" sz="1400" dirty="0" smtClean="0">
                <a:latin typeface="Arial Narrow" panose="020B0606020202030204" pitchFamily="34" charset="0"/>
                <a:ea typeface="Tahoma" panose="020B0604030504040204" pitchFamily="34" charset="0"/>
                <a:cs typeface="Tahoma" panose="020B0604030504040204" pitchFamily="34" charset="0"/>
              </a:rPr>
              <a:t>Verify the Development Products for Standards Compliance</a:t>
            </a:r>
          </a:p>
          <a:p>
            <a:pPr marL="285750" indent="-285750" defTabSz="457200" eaLnBrk="1" hangingPunct="1">
              <a:spcBef>
                <a:spcPts val="0"/>
              </a:spcBef>
              <a:buFont typeface="Wingdings" panose="05000000000000000000" pitchFamily="2" charset="2"/>
              <a:buChar char="Ø"/>
              <a:defRPr/>
            </a:pPr>
            <a:r>
              <a:rPr lang="en-US" sz="1600" dirty="0" smtClean="0">
                <a:latin typeface="Arial Narrow" panose="020B0606020202030204" pitchFamily="34" charset="0"/>
                <a:ea typeface="Tahoma" panose="020B0604030504040204" pitchFamily="34" charset="0"/>
                <a:cs typeface="Tahoma" panose="020B0604030504040204" pitchFamily="34" charset="0"/>
              </a:rPr>
              <a:t>Apply </a:t>
            </a:r>
            <a:r>
              <a:rPr lang="en-US" sz="1600" dirty="0">
                <a:latin typeface="Arial Narrow" panose="020B0606020202030204" pitchFamily="34" charset="0"/>
                <a:ea typeface="Tahoma" panose="020B0604030504040204" pitchFamily="34" charset="0"/>
                <a:cs typeface="Tahoma" panose="020B0604030504040204" pitchFamily="34" charset="0"/>
              </a:rPr>
              <a:t>the Verification Products to Validation</a:t>
            </a:r>
          </a:p>
          <a:p>
            <a:pPr marL="685800" lvl="1" indent="-228600" defTabSz="457200" eaLnBrk="1" hangingPunct="1">
              <a:spcBef>
                <a:spcPts val="0"/>
              </a:spcBef>
              <a:buFont typeface="Wingdings" panose="05000000000000000000" pitchFamily="2" charset="2"/>
              <a:buChar char="§"/>
              <a:defRPr/>
            </a:pPr>
            <a:r>
              <a:rPr lang="en-US" sz="1400" dirty="0">
                <a:latin typeface="Arial Narrow" panose="020B0606020202030204" pitchFamily="34" charset="0"/>
                <a:ea typeface="Tahoma" panose="020B0604030504040204" pitchFamily="34" charset="0"/>
                <a:cs typeface="Tahoma" panose="020B0604030504040204" pitchFamily="34" charset="0"/>
              </a:rPr>
              <a:t>Infer the Simulation Capabilities from the Verification Products</a:t>
            </a:r>
          </a:p>
          <a:p>
            <a:pPr marL="685800" lvl="1" indent="-228600" defTabSz="457200" eaLnBrk="1" hangingPunct="1">
              <a:spcBef>
                <a:spcPts val="0"/>
              </a:spcBef>
              <a:buFont typeface="Wingdings" panose="05000000000000000000" pitchFamily="2" charset="2"/>
              <a:buChar char="§"/>
              <a:defRPr/>
            </a:pPr>
            <a:r>
              <a:rPr lang="en-US" sz="1400" dirty="0">
                <a:latin typeface="Arial Narrow" panose="020B0606020202030204" pitchFamily="34" charset="0"/>
                <a:ea typeface="Tahoma" panose="020B0604030504040204" pitchFamily="34" charset="0"/>
                <a:cs typeface="Tahoma" panose="020B0604030504040204" pitchFamily="34" charset="0"/>
              </a:rPr>
              <a:t>Infer the Simulation Limitations from the Verification Products</a:t>
            </a:r>
          </a:p>
          <a:p>
            <a:pPr marL="685800" lvl="1" indent="-228600" defTabSz="457200" eaLnBrk="1" hangingPunct="1">
              <a:spcBef>
                <a:spcPts val="0"/>
              </a:spcBef>
              <a:buFont typeface="Wingdings" panose="05000000000000000000" pitchFamily="2" charset="2"/>
              <a:buChar char="§"/>
              <a:defRPr/>
            </a:pPr>
            <a:r>
              <a:rPr lang="en-US" sz="1400" dirty="0">
                <a:latin typeface="Arial Narrow" panose="020B0606020202030204" pitchFamily="34" charset="0"/>
                <a:ea typeface="Tahoma" panose="020B0604030504040204" pitchFamily="34" charset="0"/>
                <a:cs typeface="Tahoma" panose="020B0604030504040204" pitchFamily="34" charset="0"/>
              </a:rPr>
              <a:t>Infer the Information Gaps from the Verification Products</a:t>
            </a:r>
          </a:p>
          <a:p>
            <a:pPr marL="685800" lvl="1" indent="-228600" defTabSz="457200" eaLnBrk="1" hangingPunct="1">
              <a:spcBef>
                <a:spcPts val="0"/>
              </a:spcBef>
              <a:buFont typeface="Wingdings" panose="05000000000000000000" pitchFamily="2" charset="2"/>
              <a:buChar char="§"/>
              <a:defRPr/>
            </a:pPr>
            <a:r>
              <a:rPr lang="en-US" sz="1400" dirty="0">
                <a:latin typeface="Arial Narrow" panose="020B0606020202030204" pitchFamily="34" charset="0"/>
                <a:ea typeface="Tahoma" panose="020B0604030504040204" pitchFamily="34" charset="0"/>
                <a:cs typeface="Tahoma" panose="020B0604030504040204" pitchFamily="34" charset="0"/>
              </a:rPr>
              <a:t>Employ the Verification Evidence</a:t>
            </a:r>
          </a:p>
          <a:p>
            <a:pPr marL="285750" indent="-285750" defTabSz="457200" eaLnBrk="1" hangingPunct="1">
              <a:spcBef>
                <a:spcPts val="0"/>
              </a:spcBef>
              <a:buFont typeface="Wingdings" panose="05000000000000000000" pitchFamily="2" charset="2"/>
              <a:buChar char="Ø"/>
              <a:defRPr/>
            </a:pPr>
            <a:r>
              <a:rPr lang="en-US" sz="1600" dirty="0">
                <a:latin typeface="Arial Narrow" panose="020B0606020202030204" pitchFamily="34" charset="0"/>
                <a:ea typeface="Tahoma" panose="020B0604030504040204" pitchFamily="34" charset="0"/>
                <a:cs typeface="Tahoma" panose="020B0604030504040204" pitchFamily="34" charset="0"/>
              </a:rPr>
              <a:t>Verify &amp; Validate the Data &amp; Knowledge Sets</a:t>
            </a:r>
          </a:p>
          <a:p>
            <a:pPr marL="685800" lvl="1" indent="-228600" defTabSz="457200" eaLnBrk="1" hangingPunct="1">
              <a:spcBef>
                <a:spcPts val="0"/>
              </a:spcBef>
              <a:buFont typeface="Wingdings" panose="05000000000000000000" pitchFamily="2" charset="2"/>
              <a:buChar char="§"/>
              <a:defRPr/>
            </a:pPr>
            <a:r>
              <a:rPr lang="en-US" sz="1400" dirty="0">
                <a:latin typeface="Arial Narrow" panose="020B0606020202030204" pitchFamily="34" charset="0"/>
                <a:ea typeface="Tahoma" panose="020B0604030504040204" pitchFamily="34" charset="0"/>
                <a:cs typeface="Tahoma" panose="020B0604030504040204" pitchFamily="34" charset="0"/>
              </a:rPr>
              <a:t>Identify the Data &amp; Knowledge Sources &amp; Their Pedigrees</a:t>
            </a:r>
          </a:p>
          <a:p>
            <a:pPr marL="685800" lvl="1" indent="-228600" defTabSz="457200" eaLnBrk="1" hangingPunct="1">
              <a:spcBef>
                <a:spcPts val="0"/>
              </a:spcBef>
              <a:buFont typeface="Wingdings" panose="05000000000000000000" pitchFamily="2" charset="2"/>
              <a:buChar char="§"/>
              <a:defRPr/>
            </a:pPr>
            <a:r>
              <a:rPr lang="en-US" sz="1400" dirty="0">
                <a:latin typeface="Arial Narrow" panose="020B0606020202030204" pitchFamily="34" charset="0"/>
                <a:ea typeface="Tahoma" panose="020B0604030504040204" pitchFamily="34" charset="0"/>
                <a:cs typeface="Tahoma" panose="020B0604030504040204" pitchFamily="34" charset="0"/>
              </a:rPr>
              <a:t>Verify the Data &amp; Knowledge Sets</a:t>
            </a:r>
          </a:p>
          <a:p>
            <a:pPr marL="685800" lvl="1" indent="-228600" defTabSz="457200" eaLnBrk="1" hangingPunct="1">
              <a:spcBef>
                <a:spcPts val="0"/>
              </a:spcBef>
              <a:buFont typeface="Wingdings" panose="05000000000000000000" pitchFamily="2" charset="2"/>
              <a:buChar char="§"/>
              <a:defRPr/>
            </a:pPr>
            <a:r>
              <a:rPr lang="en-US" sz="1400" dirty="0">
                <a:latin typeface="Arial Narrow" panose="020B0606020202030204" pitchFamily="34" charset="0"/>
                <a:ea typeface="Tahoma" panose="020B0604030504040204" pitchFamily="34" charset="0"/>
                <a:cs typeface="Tahoma" panose="020B0604030504040204" pitchFamily="34" charset="0"/>
              </a:rPr>
              <a:t>Validate Data &amp; Knowledge Sets Where Needed</a:t>
            </a:r>
          </a:p>
          <a:p>
            <a:pPr marL="685800" lvl="1" indent="-228600" defTabSz="457200" eaLnBrk="1" hangingPunct="1">
              <a:spcBef>
                <a:spcPts val="0"/>
              </a:spcBef>
              <a:buFont typeface="Wingdings" panose="05000000000000000000" pitchFamily="2" charset="2"/>
              <a:buChar char="§"/>
              <a:defRPr/>
            </a:pPr>
            <a:r>
              <a:rPr lang="en-US" sz="1400" dirty="0">
                <a:latin typeface="Arial Narrow" panose="020B0606020202030204" pitchFamily="34" charset="0"/>
                <a:ea typeface="Tahoma" panose="020B0604030504040204" pitchFamily="34" charset="0"/>
                <a:cs typeface="Tahoma" panose="020B0604030504040204" pitchFamily="34" charset="0"/>
              </a:rPr>
              <a:t>Integrate &amp; Employ the Data &amp; Knowledge V&amp;V Evidence</a:t>
            </a:r>
          </a:p>
          <a:p>
            <a:pPr marL="285750" indent="-285750" defTabSz="457200" eaLnBrk="1" hangingPunct="1">
              <a:spcBef>
                <a:spcPts val="0"/>
              </a:spcBef>
              <a:buFont typeface="Wingdings" panose="05000000000000000000" pitchFamily="2" charset="2"/>
              <a:buChar char="Ø"/>
              <a:defRPr/>
            </a:pPr>
            <a:r>
              <a:rPr lang="en-US" sz="1600" dirty="0">
                <a:latin typeface="Arial Narrow" panose="020B0606020202030204" pitchFamily="34" charset="0"/>
                <a:ea typeface="Tahoma" panose="020B0604030504040204" pitchFamily="34" charset="0"/>
                <a:cs typeface="Tahoma" panose="020B0604030504040204" pitchFamily="34" charset="0"/>
              </a:rPr>
              <a:t>Validate Simulation Results</a:t>
            </a:r>
          </a:p>
          <a:p>
            <a:pPr marL="685800" lvl="1" indent="-228600" defTabSz="457200" eaLnBrk="1" hangingPunct="1">
              <a:spcBef>
                <a:spcPts val="0"/>
              </a:spcBef>
              <a:buFont typeface="Wingdings" panose="05000000000000000000" pitchFamily="2" charset="2"/>
              <a:buChar char="§"/>
              <a:defRPr/>
            </a:pPr>
            <a:r>
              <a:rPr lang="en-US" sz="1400" dirty="0">
                <a:latin typeface="Arial Narrow" panose="020B0606020202030204" pitchFamily="34" charset="0"/>
                <a:ea typeface="Tahoma" panose="020B0604030504040204" pitchFamily="34" charset="0"/>
                <a:cs typeface="Tahoma" panose="020B0604030504040204" pitchFamily="34" charset="0"/>
              </a:rPr>
              <a:t>Leverage Developer Test Results for Results Validation</a:t>
            </a:r>
          </a:p>
          <a:p>
            <a:pPr marL="685800" lvl="1" indent="-228600" defTabSz="457200" eaLnBrk="1" hangingPunct="1">
              <a:spcBef>
                <a:spcPts val="0"/>
              </a:spcBef>
              <a:buFont typeface="Wingdings" panose="05000000000000000000" pitchFamily="2" charset="2"/>
              <a:buChar char="§"/>
              <a:defRPr/>
            </a:pPr>
            <a:r>
              <a:rPr lang="en-US" sz="1400" dirty="0">
                <a:latin typeface="Arial Narrow" panose="020B0606020202030204" pitchFamily="34" charset="0"/>
                <a:ea typeface="Tahoma" panose="020B0604030504040204" pitchFamily="34" charset="0"/>
                <a:cs typeface="Tahoma" panose="020B0604030504040204" pitchFamily="34" charset="0"/>
              </a:rPr>
              <a:t>Derive Results Validation Test Scenarios</a:t>
            </a:r>
          </a:p>
          <a:p>
            <a:pPr marL="685800" lvl="1" indent="-228600" defTabSz="457200" eaLnBrk="1" hangingPunct="1">
              <a:spcBef>
                <a:spcPts val="0"/>
              </a:spcBef>
              <a:buFont typeface="Wingdings" panose="05000000000000000000" pitchFamily="2" charset="2"/>
              <a:buChar char="§"/>
              <a:defRPr/>
            </a:pPr>
            <a:r>
              <a:rPr lang="en-US" sz="1400" dirty="0">
                <a:latin typeface="Arial Narrow" panose="020B0606020202030204" pitchFamily="34" charset="0"/>
                <a:ea typeface="Tahoma" panose="020B0604030504040204" pitchFamily="34" charset="0"/>
                <a:cs typeface="Tahoma" panose="020B0604030504040204" pitchFamily="34" charset="0"/>
              </a:rPr>
              <a:t>Plan for Results Validation</a:t>
            </a:r>
          </a:p>
          <a:p>
            <a:pPr marL="685800" lvl="1" indent="-228600" defTabSz="457200" eaLnBrk="1" hangingPunct="1">
              <a:spcBef>
                <a:spcPts val="0"/>
              </a:spcBef>
              <a:buFont typeface="Wingdings" panose="05000000000000000000" pitchFamily="2" charset="2"/>
              <a:buChar char="§"/>
              <a:defRPr/>
            </a:pPr>
            <a:r>
              <a:rPr lang="en-US" sz="1400" dirty="0">
                <a:latin typeface="Arial Narrow" panose="020B0606020202030204" pitchFamily="34" charset="0"/>
                <a:ea typeface="Tahoma" panose="020B0604030504040204" pitchFamily="34" charset="0"/>
                <a:cs typeface="Tahoma" panose="020B0604030504040204" pitchFamily="34" charset="0"/>
              </a:rPr>
              <a:t>Collect Simulation Output for Results Validation</a:t>
            </a:r>
          </a:p>
          <a:p>
            <a:pPr marL="685800" lvl="1" indent="-228600" defTabSz="457200" eaLnBrk="1" hangingPunct="1">
              <a:spcBef>
                <a:spcPts val="0"/>
              </a:spcBef>
              <a:buFont typeface="Wingdings" panose="05000000000000000000" pitchFamily="2" charset="2"/>
              <a:buChar char="§"/>
              <a:defRPr/>
            </a:pPr>
            <a:r>
              <a:rPr lang="en-US" sz="1400" dirty="0">
                <a:latin typeface="Arial Narrow" panose="020B0606020202030204" pitchFamily="34" charset="0"/>
                <a:ea typeface="Tahoma" panose="020B0604030504040204" pitchFamily="34" charset="0"/>
                <a:cs typeface="Tahoma" panose="020B0604030504040204" pitchFamily="34" charset="0"/>
              </a:rPr>
              <a:t>Integrate &amp; Employ the Validation Testing Results</a:t>
            </a:r>
          </a:p>
          <a:p>
            <a:pPr marL="285750" indent="-285750" defTabSz="457200" eaLnBrk="1" hangingPunct="1">
              <a:spcBef>
                <a:spcPts val="0"/>
              </a:spcBef>
              <a:buFont typeface="Wingdings" panose="05000000000000000000" pitchFamily="2" charset="2"/>
              <a:buChar char="Ø"/>
              <a:defRPr/>
            </a:pPr>
            <a:r>
              <a:rPr lang="en-US" sz="1600" dirty="0">
                <a:latin typeface="Arial Narrow" panose="020B0606020202030204" pitchFamily="34" charset="0"/>
                <a:ea typeface="Tahoma" panose="020B0604030504040204" pitchFamily="34" charset="0"/>
                <a:cs typeface="Tahoma" panose="020B0604030504040204" pitchFamily="34" charset="0"/>
              </a:rPr>
              <a:t>Integrate the V&amp;V Evidence</a:t>
            </a:r>
          </a:p>
          <a:p>
            <a:pPr marL="685800" lvl="1" indent="-228600" defTabSz="457200" eaLnBrk="1" hangingPunct="1">
              <a:spcBef>
                <a:spcPts val="0"/>
              </a:spcBef>
              <a:buFont typeface="Wingdings" panose="05000000000000000000" pitchFamily="2" charset="2"/>
              <a:buChar char="§"/>
              <a:defRPr/>
            </a:pPr>
            <a:r>
              <a:rPr lang="en-US" sz="1400" dirty="0">
                <a:latin typeface="Arial Narrow" panose="020B0606020202030204" pitchFamily="34" charset="0"/>
                <a:ea typeface="Tahoma" panose="020B0604030504040204" pitchFamily="34" charset="0"/>
                <a:cs typeface="Tahoma" panose="020B0604030504040204" pitchFamily="34" charset="0"/>
              </a:rPr>
              <a:t>Integrate the V&amp;V Evidence</a:t>
            </a:r>
          </a:p>
          <a:p>
            <a:pPr marL="685800" lvl="1" indent="-228600" defTabSz="457200" eaLnBrk="1" hangingPunct="1">
              <a:spcBef>
                <a:spcPts val="0"/>
              </a:spcBef>
              <a:buFont typeface="Wingdings" panose="05000000000000000000" pitchFamily="2" charset="2"/>
              <a:buChar char="§"/>
              <a:defRPr/>
            </a:pPr>
            <a:r>
              <a:rPr lang="en-US" sz="1400" dirty="0">
                <a:latin typeface="Arial Narrow" panose="020B0606020202030204" pitchFamily="34" charset="0"/>
                <a:ea typeface="Tahoma" panose="020B0604030504040204" pitchFamily="34" charset="0"/>
                <a:cs typeface="Tahoma" panose="020B0604030504040204" pitchFamily="34" charset="0"/>
              </a:rPr>
              <a:t>Prepare the V&amp;V Report</a:t>
            </a:r>
          </a:p>
          <a:p>
            <a:pPr marL="685800" lvl="1" indent="-228600" defTabSz="457200" eaLnBrk="1" hangingPunct="1">
              <a:spcBef>
                <a:spcPts val="0"/>
              </a:spcBef>
              <a:buFont typeface="Wingdings" panose="05000000000000000000" pitchFamily="2" charset="2"/>
              <a:buChar char="§"/>
              <a:defRPr/>
            </a:pPr>
            <a:r>
              <a:rPr lang="en-US" sz="1400" dirty="0">
                <a:latin typeface="Arial Narrow" panose="020B0606020202030204" pitchFamily="34" charset="0"/>
                <a:ea typeface="Tahoma" panose="020B0604030504040204" pitchFamily="34" charset="0"/>
                <a:cs typeface="Tahoma" panose="020B0604030504040204" pitchFamily="34" charset="0"/>
              </a:rPr>
              <a:t>Support Any Archival of the V&amp;V Products</a:t>
            </a:r>
          </a:p>
        </p:txBody>
      </p:sp>
      <p:sp>
        <p:nvSpPr>
          <p:cNvPr id="6" name="Rectangle 5"/>
          <p:cNvSpPr/>
          <p:nvPr/>
        </p:nvSpPr>
        <p:spPr>
          <a:xfrm>
            <a:off x="8490049" y="6038243"/>
            <a:ext cx="973343" cy="246221"/>
          </a:xfrm>
          <a:prstGeom prst="rect">
            <a:avLst/>
          </a:prstGeom>
        </p:spPr>
        <p:txBody>
          <a:bodyPr wrap="none">
            <a:spAutoFit/>
          </a:bodyPr>
          <a:lstStyle/>
          <a:p>
            <a:r>
              <a:rPr lang="en-US" sz="1000" dirty="0" smtClean="0"/>
              <a:t>[NATO, 2012]</a:t>
            </a:r>
            <a:endParaRPr lang="en-US" sz="1000" dirty="0"/>
          </a:p>
        </p:txBody>
      </p:sp>
      <p:sp>
        <p:nvSpPr>
          <p:cNvPr id="7" name="Slide Number Placeholder 1"/>
          <p:cNvSpPr>
            <a:spLocks noGrp="1"/>
          </p:cNvSpPr>
          <p:nvPr>
            <p:ph type="sldNum" sz="quarter" idx="10"/>
          </p:nvPr>
        </p:nvSpPr>
        <p:spPr>
          <a:xfrm>
            <a:off x="10635835" y="6460099"/>
            <a:ext cx="821634" cy="340935"/>
          </a:xfrm>
        </p:spPr>
        <p:txBody>
          <a:bodyPr/>
          <a:lstStyle/>
          <a:p>
            <a:pPr>
              <a:defRPr/>
            </a:pPr>
            <a:fld id="{D68E8870-17DE-45C4-A8DD-7644B2422933}" type="slidenum">
              <a:rPr lang="en-US" smtClean="0"/>
              <a:pPr>
                <a:defRPr/>
              </a:pPr>
              <a:t>15</a:t>
            </a:fld>
            <a:endParaRPr lang="en-US" dirty="0"/>
          </a:p>
        </p:txBody>
      </p:sp>
    </p:spTree>
    <p:extLst>
      <p:ext uri="{BB962C8B-B14F-4D97-AF65-F5344CB8AC3E}">
        <p14:creationId xmlns:p14="http://schemas.microsoft.com/office/powerpoint/2010/main" val="9227770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Tailoring the VV&amp;A Processes</a:t>
            </a:r>
            <a:endParaRPr lang="en-US" dirty="0"/>
          </a:p>
        </p:txBody>
      </p:sp>
      <p:sp>
        <p:nvSpPr>
          <p:cNvPr id="12" name="Text Placeholder 11"/>
          <p:cNvSpPr>
            <a:spLocks noGrp="1"/>
          </p:cNvSpPr>
          <p:nvPr>
            <p:ph type="body" sz="quarter" idx="12"/>
          </p:nvPr>
        </p:nvSpPr>
        <p:spPr>
          <a:xfrm>
            <a:off x="6115664" y="920638"/>
            <a:ext cx="5968759" cy="5300871"/>
          </a:xfrm>
        </p:spPr>
        <p:txBody>
          <a:bodyPr/>
          <a:lstStyle/>
          <a:p>
            <a:r>
              <a:rPr lang="en-US" sz="2300" dirty="0">
                <a:latin typeface="+mn-lt"/>
              </a:rPr>
              <a:t>Every </a:t>
            </a:r>
            <a:r>
              <a:rPr lang="en-US" sz="2300" dirty="0" smtClean="0">
                <a:latin typeface="+mn-lt"/>
              </a:rPr>
              <a:t>Verification, Validation, and Accreditation (VV&amp;A) </a:t>
            </a:r>
            <a:r>
              <a:rPr lang="en-US" sz="2300" dirty="0">
                <a:latin typeface="+mn-lt"/>
              </a:rPr>
              <a:t>problem </a:t>
            </a:r>
            <a:r>
              <a:rPr lang="en-US" sz="2300" dirty="0" smtClean="0">
                <a:latin typeface="+mn-lt"/>
              </a:rPr>
              <a:t>differs in:</a:t>
            </a:r>
            <a:endParaRPr lang="en-US" sz="2300" dirty="0">
              <a:latin typeface="+mn-lt"/>
            </a:endParaRPr>
          </a:p>
          <a:p>
            <a:pPr lvl="1"/>
            <a:r>
              <a:rPr lang="en-US" sz="2000" dirty="0">
                <a:latin typeface="+mn-lt"/>
              </a:rPr>
              <a:t>Uses of simulations</a:t>
            </a:r>
          </a:p>
          <a:p>
            <a:pPr lvl="2">
              <a:buClrTx/>
              <a:buSzPct val="75000"/>
              <a:buFont typeface="Wingdings" panose="05000000000000000000" pitchFamily="2" charset="2"/>
              <a:buChar char="v"/>
            </a:pPr>
            <a:r>
              <a:rPr lang="en-US" sz="1800" dirty="0">
                <a:latin typeface="+mn-lt"/>
              </a:rPr>
              <a:t>M&amp;S requirements</a:t>
            </a:r>
          </a:p>
          <a:p>
            <a:pPr lvl="2">
              <a:buClrTx/>
              <a:buSzPct val="75000"/>
              <a:buFont typeface="Wingdings" panose="05000000000000000000" pitchFamily="2" charset="2"/>
              <a:buChar char="v"/>
            </a:pPr>
            <a:r>
              <a:rPr lang="en-US" sz="1800" dirty="0">
                <a:latin typeface="+mn-lt"/>
              </a:rPr>
              <a:t>Tolerable use risks</a:t>
            </a:r>
          </a:p>
          <a:p>
            <a:pPr lvl="1"/>
            <a:r>
              <a:rPr lang="en-US" sz="2000" dirty="0">
                <a:latin typeface="+mn-lt"/>
              </a:rPr>
              <a:t>Resource constraints</a:t>
            </a:r>
          </a:p>
          <a:p>
            <a:pPr lvl="2">
              <a:buClrTx/>
              <a:buSzPct val="75000"/>
              <a:buFont typeface="Wingdings" panose="05000000000000000000" pitchFamily="2" charset="2"/>
              <a:buChar char="v"/>
            </a:pPr>
            <a:r>
              <a:rPr lang="en-US" sz="1800" dirty="0">
                <a:latin typeface="+mn-lt"/>
              </a:rPr>
              <a:t>Available information</a:t>
            </a:r>
          </a:p>
          <a:p>
            <a:pPr lvl="2">
              <a:buClrTx/>
              <a:buSzPct val="75000"/>
              <a:buFont typeface="Wingdings" panose="05000000000000000000" pitchFamily="2" charset="2"/>
              <a:buChar char="v"/>
            </a:pPr>
            <a:r>
              <a:rPr lang="en-US" sz="1800" dirty="0">
                <a:latin typeface="+mn-lt"/>
              </a:rPr>
              <a:t>People &amp; skills</a:t>
            </a:r>
          </a:p>
          <a:p>
            <a:pPr lvl="2">
              <a:buClrTx/>
              <a:buSzPct val="75000"/>
              <a:buFont typeface="Wingdings" panose="05000000000000000000" pitchFamily="2" charset="2"/>
              <a:buChar char="v"/>
            </a:pPr>
            <a:r>
              <a:rPr lang="en-US" sz="1800" dirty="0">
                <a:latin typeface="+mn-lt"/>
              </a:rPr>
              <a:t>Funding</a:t>
            </a:r>
          </a:p>
          <a:p>
            <a:pPr lvl="2">
              <a:buClrTx/>
              <a:buSzPct val="75000"/>
              <a:buFont typeface="Wingdings" panose="05000000000000000000" pitchFamily="2" charset="2"/>
              <a:buChar char="v"/>
            </a:pPr>
            <a:r>
              <a:rPr lang="en-US" sz="1800" dirty="0">
                <a:latin typeface="+mn-lt"/>
              </a:rPr>
              <a:t>Time</a:t>
            </a:r>
          </a:p>
          <a:p>
            <a:pPr lvl="1"/>
            <a:r>
              <a:rPr lang="en-US" sz="2000" dirty="0">
                <a:latin typeface="+mn-lt"/>
              </a:rPr>
              <a:t>When VV&amp;A starts in the simulation life cycle</a:t>
            </a:r>
          </a:p>
          <a:p>
            <a:r>
              <a:rPr lang="en-US" sz="2300" dirty="0">
                <a:latin typeface="+mn-lt"/>
              </a:rPr>
              <a:t>No single set of VV&amp;A activities &amp; tasks can efficiently accommodate all of these differences.</a:t>
            </a:r>
          </a:p>
        </p:txBody>
      </p:sp>
      <p:grpSp>
        <p:nvGrpSpPr>
          <p:cNvPr id="19" name="Group 18"/>
          <p:cNvGrpSpPr/>
          <p:nvPr/>
        </p:nvGrpSpPr>
        <p:grpSpPr>
          <a:xfrm>
            <a:off x="194595" y="920638"/>
            <a:ext cx="5921070" cy="5417576"/>
            <a:chOff x="194595" y="920638"/>
            <a:chExt cx="5921070" cy="5417576"/>
          </a:xfrm>
        </p:grpSpPr>
        <p:sp>
          <p:nvSpPr>
            <p:cNvPr id="6" name="Rectangle 5"/>
            <p:cNvSpPr/>
            <p:nvPr/>
          </p:nvSpPr>
          <p:spPr>
            <a:xfrm>
              <a:off x="194595" y="920638"/>
              <a:ext cx="5921070" cy="5407742"/>
            </a:xfrm>
            <a:prstGeom prst="rect">
              <a:avLst/>
            </a:prstGeom>
            <a:ln>
              <a:solidFill>
                <a:srgbClr val="0070C0"/>
              </a:solidFill>
            </a:ln>
          </p:spPr>
        </p:sp>
        <p:sp>
          <p:nvSpPr>
            <p:cNvPr id="8" name="Freeform 7"/>
            <p:cNvSpPr/>
            <p:nvPr/>
          </p:nvSpPr>
          <p:spPr>
            <a:xfrm>
              <a:off x="360444" y="944611"/>
              <a:ext cx="2708136" cy="1081548"/>
            </a:xfrm>
            <a:custGeom>
              <a:avLst/>
              <a:gdLst>
                <a:gd name="connsiteX0" fmla="*/ 0 w 2708136"/>
                <a:gd name="connsiteY0" fmla="*/ 108155 h 1081548"/>
                <a:gd name="connsiteX1" fmla="*/ 108155 w 2708136"/>
                <a:gd name="connsiteY1" fmla="*/ 0 h 1081548"/>
                <a:gd name="connsiteX2" fmla="*/ 2599981 w 2708136"/>
                <a:gd name="connsiteY2" fmla="*/ 0 h 1081548"/>
                <a:gd name="connsiteX3" fmla="*/ 2708136 w 2708136"/>
                <a:gd name="connsiteY3" fmla="*/ 108155 h 1081548"/>
                <a:gd name="connsiteX4" fmla="*/ 2708136 w 2708136"/>
                <a:gd name="connsiteY4" fmla="*/ 973393 h 1081548"/>
                <a:gd name="connsiteX5" fmla="*/ 2599981 w 2708136"/>
                <a:gd name="connsiteY5" fmla="*/ 1081548 h 1081548"/>
                <a:gd name="connsiteX6" fmla="*/ 108155 w 2708136"/>
                <a:gd name="connsiteY6" fmla="*/ 1081548 h 1081548"/>
                <a:gd name="connsiteX7" fmla="*/ 0 w 2708136"/>
                <a:gd name="connsiteY7" fmla="*/ 973393 h 1081548"/>
                <a:gd name="connsiteX8" fmla="*/ 0 w 2708136"/>
                <a:gd name="connsiteY8" fmla="*/ 108155 h 108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136" h="1081548">
                  <a:moveTo>
                    <a:pt x="0" y="108155"/>
                  </a:moveTo>
                  <a:cubicBezTo>
                    <a:pt x="0" y="48423"/>
                    <a:pt x="48423" y="0"/>
                    <a:pt x="108155" y="0"/>
                  </a:cubicBezTo>
                  <a:lnTo>
                    <a:pt x="2599981" y="0"/>
                  </a:lnTo>
                  <a:cubicBezTo>
                    <a:pt x="2659713" y="0"/>
                    <a:pt x="2708136" y="48423"/>
                    <a:pt x="2708136" y="108155"/>
                  </a:cubicBezTo>
                  <a:lnTo>
                    <a:pt x="2708136" y="973393"/>
                  </a:lnTo>
                  <a:cubicBezTo>
                    <a:pt x="2708136" y="1033125"/>
                    <a:pt x="2659713" y="1081548"/>
                    <a:pt x="2599981" y="1081548"/>
                  </a:cubicBezTo>
                  <a:lnTo>
                    <a:pt x="108155" y="1081548"/>
                  </a:lnTo>
                  <a:cubicBezTo>
                    <a:pt x="48423" y="1081548"/>
                    <a:pt x="0" y="1033125"/>
                    <a:pt x="0" y="973393"/>
                  </a:cubicBezTo>
                  <a:lnTo>
                    <a:pt x="0" y="108155"/>
                  </a:lnTo>
                  <a:close/>
                </a:path>
              </a:pathLst>
            </a:custGeom>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8357" tIns="138357" rIns="138357" bIns="138357" numCol="1" spcCol="1270" anchor="ctr" anchorCtr="0">
              <a:noAutofit/>
            </a:bodyPr>
            <a:lstStyle/>
            <a:p>
              <a:pPr lvl="0" algn="ctr" defTabSz="1244600">
                <a:lnSpc>
                  <a:spcPct val="90000"/>
                </a:lnSpc>
                <a:spcBef>
                  <a:spcPct val="0"/>
                </a:spcBef>
                <a:spcAft>
                  <a:spcPct val="35000"/>
                </a:spcAft>
              </a:pPr>
              <a:r>
                <a:rPr lang="en-US" sz="2800" kern="1200" dirty="0" smtClean="0">
                  <a:solidFill>
                    <a:sysClr val="windowText" lastClr="000000"/>
                  </a:solidFill>
                </a:rPr>
                <a:t>Use Risks</a:t>
              </a:r>
              <a:endParaRPr lang="en-US" sz="2800" kern="1200" dirty="0">
                <a:solidFill>
                  <a:sysClr val="windowText" lastClr="000000"/>
                </a:solidFill>
              </a:endParaRPr>
            </a:p>
          </p:txBody>
        </p:sp>
        <p:sp>
          <p:nvSpPr>
            <p:cNvPr id="9" name="Freeform 8"/>
            <p:cNvSpPr/>
            <p:nvPr/>
          </p:nvSpPr>
          <p:spPr>
            <a:xfrm>
              <a:off x="3227363" y="944611"/>
              <a:ext cx="2708136" cy="1081548"/>
            </a:xfrm>
            <a:custGeom>
              <a:avLst/>
              <a:gdLst>
                <a:gd name="connsiteX0" fmla="*/ 0 w 2708136"/>
                <a:gd name="connsiteY0" fmla="*/ 108155 h 1081548"/>
                <a:gd name="connsiteX1" fmla="*/ 108155 w 2708136"/>
                <a:gd name="connsiteY1" fmla="*/ 0 h 1081548"/>
                <a:gd name="connsiteX2" fmla="*/ 2599981 w 2708136"/>
                <a:gd name="connsiteY2" fmla="*/ 0 h 1081548"/>
                <a:gd name="connsiteX3" fmla="*/ 2708136 w 2708136"/>
                <a:gd name="connsiteY3" fmla="*/ 108155 h 1081548"/>
                <a:gd name="connsiteX4" fmla="*/ 2708136 w 2708136"/>
                <a:gd name="connsiteY4" fmla="*/ 973393 h 1081548"/>
                <a:gd name="connsiteX5" fmla="*/ 2599981 w 2708136"/>
                <a:gd name="connsiteY5" fmla="*/ 1081548 h 1081548"/>
                <a:gd name="connsiteX6" fmla="*/ 108155 w 2708136"/>
                <a:gd name="connsiteY6" fmla="*/ 1081548 h 1081548"/>
                <a:gd name="connsiteX7" fmla="*/ 0 w 2708136"/>
                <a:gd name="connsiteY7" fmla="*/ 973393 h 1081548"/>
                <a:gd name="connsiteX8" fmla="*/ 0 w 2708136"/>
                <a:gd name="connsiteY8" fmla="*/ 108155 h 108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136" h="1081548">
                  <a:moveTo>
                    <a:pt x="0" y="108155"/>
                  </a:moveTo>
                  <a:cubicBezTo>
                    <a:pt x="0" y="48423"/>
                    <a:pt x="48423" y="0"/>
                    <a:pt x="108155" y="0"/>
                  </a:cubicBezTo>
                  <a:lnTo>
                    <a:pt x="2599981" y="0"/>
                  </a:lnTo>
                  <a:cubicBezTo>
                    <a:pt x="2659713" y="0"/>
                    <a:pt x="2708136" y="48423"/>
                    <a:pt x="2708136" y="108155"/>
                  </a:cubicBezTo>
                  <a:lnTo>
                    <a:pt x="2708136" y="973393"/>
                  </a:lnTo>
                  <a:cubicBezTo>
                    <a:pt x="2708136" y="1033125"/>
                    <a:pt x="2659713" y="1081548"/>
                    <a:pt x="2599981" y="1081548"/>
                  </a:cubicBezTo>
                  <a:lnTo>
                    <a:pt x="108155" y="1081548"/>
                  </a:lnTo>
                  <a:cubicBezTo>
                    <a:pt x="48423" y="1081548"/>
                    <a:pt x="0" y="1033125"/>
                    <a:pt x="0" y="973393"/>
                  </a:cubicBezTo>
                  <a:lnTo>
                    <a:pt x="0" y="108155"/>
                  </a:lnTo>
                  <a:close/>
                </a:path>
              </a:pathLst>
            </a:custGeom>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8357" tIns="138357" rIns="138357" bIns="138357" numCol="1" spcCol="1270" anchor="ctr" anchorCtr="0">
              <a:noAutofit/>
            </a:bodyPr>
            <a:lstStyle/>
            <a:p>
              <a:pPr lvl="0" algn="ctr" defTabSz="1244600">
                <a:lnSpc>
                  <a:spcPct val="90000"/>
                </a:lnSpc>
                <a:spcBef>
                  <a:spcPct val="0"/>
                </a:spcBef>
                <a:spcAft>
                  <a:spcPct val="35000"/>
                </a:spcAft>
              </a:pPr>
              <a:r>
                <a:rPr lang="en-US" sz="2800" kern="1200" dirty="0" smtClean="0">
                  <a:solidFill>
                    <a:sysClr val="windowText" lastClr="000000"/>
                  </a:solidFill>
                </a:rPr>
                <a:t>VV&amp;A Resources</a:t>
              </a:r>
              <a:endParaRPr lang="en-US" sz="2800" kern="1200" dirty="0">
                <a:solidFill>
                  <a:sysClr val="windowText" lastClr="000000"/>
                </a:solidFill>
              </a:endParaRPr>
            </a:p>
          </p:txBody>
        </p:sp>
        <p:sp>
          <p:nvSpPr>
            <p:cNvPr id="10" name="Isosceles Triangle 9"/>
            <p:cNvSpPr/>
            <p:nvPr/>
          </p:nvSpPr>
          <p:spPr>
            <a:xfrm>
              <a:off x="2682154" y="5448371"/>
              <a:ext cx="945951" cy="889843"/>
            </a:xfrm>
            <a:prstGeom prst="triangle">
              <a:avLst/>
            </a:prstGeom>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11" name="Rectangle 10"/>
            <p:cNvSpPr/>
            <p:nvPr/>
          </p:nvSpPr>
          <p:spPr>
            <a:xfrm>
              <a:off x="322408" y="5148106"/>
              <a:ext cx="5665442" cy="328790"/>
            </a:xfrm>
            <a:prstGeom prst="rect">
              <a:avLst/>
            </a:prstGeom>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13" name="Freeform 12"/>
            <p:cNvSpPr/>
            <p:nvPr/>
          </p:nvSpPr>
          <p:spPr>
            <a:xfrm>
              <a:off x="3303268" y="4200670"/>
              <a:ext cx="2556326" cy="908500"/>
            </a:xfrm>
            <a:custGeom>
              <a:avLst/>
              <a:gdLst>
                <a:gd name="connsiteX0" fmla="*/ 0 w 2556326"/>
                <a:gd name="connsiteY0" fmla="*/ 151420 h 908500"/>
                <a:gd name="connsiteX1" fmla="*/ 151420 w 2556326"/>
                <a:gd name="connsiteY1" fmla="*/ 0 h 908500"/>
                <a:gd name="connsiteX2" fmla="*/ 2404906 w 2556326"/>
                <a:gd name="connsiteY2" fmla="*/ 0 h 908500"/>
                <a:gd name="connsiteX3" fmla="*/ 2556326 w 2556326"/>
                <a:gd name="connsiteY3" fmla="*/ 151420 h 908500"/>
                <a:gd name="connsiteX4" fmla="*/ 2556326 w 2556326"/>
                <a:gd name="connsiteY4" fmla="*/ 757080 h 908500"/>
                <a:gd name="connsiteX5" fmla="*/ 2404906 w 2556326"/>
                <a:gd name="connsiteY5" fmla="*/ 908500 h 908500"/>
                <a:gd name="connsiteX6" fmla="*/ 151420 w 2556326"/>
                <a:gd name="connsiteY6" fmla="*/ 908500 h 908500"/>
                <a:gd name="connsiteX7" fmla="*/ 0 w 2556326"/>
                <a:gd name="connsiteY7" fmla="*/ 757080 h 908500"/>
                <a:gd name="connsiteX8" fmla="*/ 0 w 2556326"/>
                <a:gd name="connsiteY8" fmla="*/ 151420 h 90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6326" h="908500">
                  <a:moveTo>
                    <a:pt x="0" y="151420"/>
                  </a:moveTo>
                  <a:cubicBezTo>
                    <a:pt x="0" y="67793"/>
                    <a:pt x="67793" y="0"/>
                    <a:pt x="151420" y="0"/>
                  </a:cubicBezTo>
                  <a:lnTo>
                    <a:pt x="2404906" y="0"/>
                  </a:lnTo>
                  <a:cubicBezTo>
                    <a:pt x="2488533" y="0"/>
                    <a:pt x="2556326" y="67793"/>
                    <a:pt x="2556326" y="151420"/>
                  </a:cubicBezTo>
                  <a:lnTo>
                    <a:pt x="2556326" y="757080"/>
                  </a:lnTo>
                  <a:cubicBezTo>
                    <a:pt x="2556326" y="840707"/>
                    <a:pt x="2488533" y="908500"/>
                    <a:pt x="2404906" y="908500"/>
                  </a:cubicBezTo>
                  <a:lnTo>
                    <a:pt x="151420" y="908500"/>
                  </a:lnTo>
                  <a:cubicBezTo>
                    <a:pt x="67793" y="908500"/>
                    <a:pt x="0" y="840707"/>
                    <a:pt x="0" y="757080"/>
                  </a:cubicBezTo>
                  <a:lnTo>
                    <a:pt x="0" y="15142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12929" tIns="112929" rIns="112929" bIns="112929" numCol="1" spcCol="1270" anchor="ctr" anchorCtr="0">
              <a:noAutofit/>
            </a:bodyPr>
            <a:lstStyle/>
            <a:p>
              <a:pPr lvl="0" algn="ctr" defTabSz="800100">
                <a:lnSpc>
                  <a:spcPct val="90000"/>
                </a:lnSpc>
                <a:spcBef>
                  <a:spcPct val="0"/>
                </a:spcBef>
                <a:spcAft>
                  <a:spcPct val="35000"/>
                </a:spcAft>
              </a:pPr>
              <a:r>
                <a:rPr lang="en-US" sz="1800" kern="1200" dirty="0" smtClean="0">
                  <a:solidFill>
                    <a:sysClr val="windowText" lastClr="000000"/>
                  </a:solidFill>
                </a:rPr>
                <a:t>Time Available to Perform VV&amp;A</a:t>
              </a:r>
              <a:endParaRPr lang="en-US" sz="1800" kern="1200" dirty="0">
                <a:solidFill>
                  <a:sysClr val="windowText" lastClr="000000"/>
                </a:solidFill>
              </a:endParaRPr>
            </a:p>
          </p:txBody>
        </p:sp>
        <p:sp>
          <p:nvSpPr>
            <p:cNvPr id="14" name="Freeform 13"/>
            <p:cNvSpPr/>
            <p:nvPr/>
          </p:nvSpPr>
          <p:spPr>
            <a:xfrm>
              <a:off x="3303268" y="3227276"/>
              <a:ext cx="2556326" cy="908500"/>
            </a:xfrm>
            <a:custGeom>
              <a:avLst/>
              <a:gdLst>
                <a:gd name="connsiteX0" fmla="*/ 0 w 2556326"/>
                <a:gd name="connsiteY0" fmla="*/ 151420 h 908500"/>
                <a:gd name="connsiteX1" fmla="*/ 151420 w 2556326"/>
                <a:gd name="connsiteY1" fmla="*/ 0 h 908500"/>
                <a:gd name="connsiteX2" fmla="*/ 2404906 w 2556326"/>
                <a:gd name="connsiteY2" fmla="*/ 0 h 908500"/>
                <a:gd name="connsiteX3" fmla="*/ 2556326 w 2556326"/>
                <a:gd name="connsiteY3" fmla="*/ 151420 h 908500"/>
                <a:gd name="connsiteX4" fmla="*/ 2556326 w 2556326"/>
                <a:gd name="connsiteY4" fmla="*/ 757080 h 908500"/>
                <a:gd name="connsiteX5" fmla="*/ 2404906 w 2556326"/>
                <a:gd name="connsiteY5" fmla="*/ 908500 h 908500"/>
                <a:gd name="connsiteX6" fmla="*/ 151420 w 2556326"/>
                <a:gd name="connsiteY6" fmla="*/ 908500 h 908500"/>
                <a:gd name="connsiteX7" fmla="*/ 0 w 2556326"/>
                <a:gd name="connsiteY7" fmla="*/ 757080 h 908500"/>
                <a:gd name="connsiteX8" fmla="*/ 0 w 2556326"/>
                <a:gd name="connsiteY8" fmla="*/ 151420 h 90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6326" h="908500">
                  <a:moveTo>
                    <a:pt x="0" y="151420"/>
                  </a:moveTo>
                  <a:cubicBezTo>
                    <a:pt x="0" y="67793"/>
                    <a:pt x="67793" y="0"/>
                    <a:pt x="151420" y="0"/>
                  </a:cubicBezTo>
                  <a:lnTo>
                    <a:pt x="2404906" y="0"/>
                  </a:lnTo>
                  <a:cubicBezTo>
                    <a:pt x="2488533" y="0"/>
                    <a:pt x="2556326" y="67793"/>
                    <a:pt x="2556326" y="151420"/>
                  </a:cubicBezTo>
                  <a:lnTo>
                    <a:pt x="2556326" y="757080"/>
                  </a:lnTo>
                  <a:cubicBezTo>
                    <a:pt x="2556326" y="840707"/>
                    <a:pt x="2488533" y="908500"/>
                    <a:pt x="2404906" y="908500"/>
                  </a:cubicBezTo>
                  <a:lnTo>
                    <a:pt x="151420" y="908500"/>
                  </a:lnTo>
                  <a:cubicBezTo>
                    <a:pt x="67793" y="908500"/>
                    <a:pt x="0" y="840707"/>
                    <a:pt x="0" y="757080"/>
                  </a:cubicBezTo>
                  <a:lnTo>
                    <a:pt x="0" y="15142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12929" tIns="112929" rIns="112929" bIns="112929" numCol="1" spcCol="1270" anchor="ctr" anchorCtr="0">
              <a:noAutofit/>
            </a:bodyPr>
            <a:lstStyle/>
            <a:p>
              <a:pPr lvl="0" algn="ctr" defTabSz="800100">
                <a:lnSpc>
                  <a:spcPct val="90000"/>
                </a:lnSpc>
                <a:spcBef>
                  <a:spcPct val="0"/>
                </a:spcBef>
                <a:spcAft>
                  <a:spcPct val="35000"/>
                </a:spcAft>
              </a:pPr>
              <a:r>
                <a:rPr lang="en-US" sz="1800" kern="1200" dirty="0" smtClean="0">
                  <a:solidFill>
                    <a:sysClr val="windowText" lastClr="000000"/>
                  </a:solidFill>
                </a:rPr>
                <a:t>Personnel Required to Perform  VV&amp;A</a:t>
              </a:r>
              <a:endParaRPr lang="en-US" sz="1800" kern="1200" dirty="0">
                <a:solidFill>
                  <a:sysClr val="windowText" lastClr="000000"/>
                </a:solidFill>
              </a:endParaRPr>
            </a:p>
          </p:txBody>
        </p:sp>
        <p:sp>
          <p:nvSpPr>
            <p:cNvPr id="15" name="Freeform 14"/>
            <p:cNvSpPr/>
            <p:nvPr/>
          </p:nvSpPr>
          <p:spPr>
            <a:xfrm>
              <a:off x="3303268" y="2253882"/>
              <a:ext cx="2556326" cy="908500"/>
            </a:xfrm>
            <a:custGeom>
              <a:avLst/>
              <a:gdLst>
                <a:gd name="connsiteX0" fmla="*/ 0 w 2556326"/>
                <a:gd name="connsiteY0" fmla="*/ 151420 h 908500"/>
                <a:gd name="connsiteX1" fmla="*/ 151420 w 2556326"/>
                <a:gd name="connsiteY1" fmla="*/ 0 h 908500"/>
                <a:gd name="connsiteX2" fmla="*/ 2404906 w 2556326"/>
                <a:gd name="connsiteY2" fmla="*/ 0 h 908500"/>
                <a:gd name="connsiteX3" fmla="*/ 2556326 w 2556326"/>
                <a:gd name="connsiteY3" fmla="*/ 151420 h 908500"/>
                <a:gd name="connsiteX4" fmla="*/ 2556326 w 2556326"/>
                <a:gd name="connsiteY4" fmla="*/ 757080 h 908500"/>
                <a:gd name="connsiteX5" fmla="*/ 2404906 w 2556326"/>
                <a:gd name="connsiteY5" fmla="*/ 908500 h 908500"/>
                <a:gd name="connsiteX6" fmla="*/ 151420 w 2556326"/>
                <a:gd name="connsiteY6" fmla="*/ 908500 h 908500"/>
                <a:gd name="connsiteX7" fmla="*/ 0 w 2556326"/>
                <a:gd name="connsiteY7" fmla="*/ 757080 h 908500"/>
                <a:gd name="connsiteX8" fmla="*/ 0 w 2556326"/>
                <a:gd name="connsiteY8" fmla="*/ 151420 h 90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6326" h="908500">
                  <a:moveTo>
                    <a:pt x="0" y="151420"/>
                  </a:moveTo>
                  <a:cubicBezTo>
                    <a:pt x="0" y="67793"/>
                    <a:pt x="67793" y="0"/>
                    <a:pt x="151420" y="0"/>
                  </a:cubicBezTo>
                  <a:lnTo>
                    <a:pt x="2404906" y="0"/>
                  </a:lnTo>
                  <a:cubicBezTo>
                    <a:pt x="2488533" y="0"/>
                    <a:pt x="2556326" y="67793"/>
                    <a:pt x="2556326" y="151420"/>
                  </a:cubicBezTo>
                  <a:lnTo>
                    <a:pt x="2556326" y="757080"/>
                  </a:lnTo>
                  <a:cubicBezTo>
                    <a:pt x="2556326" y="840707"/>
                    <a:pt x="2488533" y="908500"/>
                    <a:pt x="2404906" y="908500"/>
                  </a:cubicBezTo>
                  <a:lnTo>
                    <a:pt x="151420" y="908500"/>
                  </a:lnTo>
                  <a:cubicBezTo>
                    <a:pt x="67793" y="908500"/>
                    <a:pt x="0" y="840707"/>
                    <a:pt x="0" y="757080"/>
                  </a:cubicBezTo>
                  <a:lnTo>
                    <a:pt x="0" y="15142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12929" tIns="112929" rIns="112929" bIns="112929" numCol="1" spcCol="1270" anchor="ctr" anchorCtr="0">
              <a:noAutofit/>
            </a:bodyPr>
            <a:lstStyle/>
            <a:p>
              <a:pPr lvl="0" algn="ctr" defTabSz="800100">
                <a:lnSpc>
                  <a:spcPct val="90000"/>
                </a:lnSpc>
                <a:spcBef>
                  <a:spcPct val="0"/>
                </a:spcBef>
                <a:spcAft>
                  <a:spcPct val="35000"/>
                </a:spcAft>
              </a:pPr>
              <a:r>
                <a:rPr lang="en-US" sz="1800" kern="1200" dirty="0" smtClean="0">
                  <a:solidFill>
                    <a:sysClr val="windowText" lastClr="000000"/>
                  </a:solidFill>
                </a:rPr>
                <a:t>Information Available to Support VV&amp;A</a:t>
              </a:r>
              <a:endParaRPr lang="en-US" sz="1800" kern="1200" dirty="0">
                <a:solidFill>
                  <a:sysClr val="windowText" lastClr="000000"/>
                </a:solidFill>
              </a:endParaRPr>
            </a:p>
          </p:txBody>
        </p:sp>
        <p:sp>
          <p:nvSpPr>
            <p:cNvPr id="16" name="Freeform 15"/>
            <p:cNvSpPr/>
            <p:nvPr/>
          </p:nvSpPr>
          <p:spPr>
            <a:xfrm>
              <a:off x="436349" y="4200670"/>
              <a:ext cx="2556326" cy="908500"/>
            </a:xfrm>
            <a:custGeom>
              <a:avLst/>
              <a:gdLst>
                <a:gd name="connsiteX0" fmla="*/ 0 w 2556326"/>
                <a:gd name="connsiteY0" fmla="*/ 151420 h 908500"/>
                <a:gd name="connsiteX1" fmla="*/ 151420 w 2556326"/>
                <a:gd name="connsiteY1" fmla="*/ 0 h 908500"/>
                <a:gd name="connsiteX2" fmla="*/ 2404906 w 2556326"/>
                <a:gd name="connsiteY2" fmla="*/ 0 h 908500"/>
                <a:gd name="connsiteX3" fmla="*/ 2556326 w 2556326"/>
                <a:gd name="connsiteY3" fmla="*/ 151420 h 908500"/>
                <a:gd name="connsiteX4" fmla="*/ 2556326 w 2556326"/>
                <a:gd name="connsiteY4" fmla="*/ 757080 h 908500"/>
                <a:gd name="connsiteX5" fmla="*/ 2404906 w 2556326"/>
                <a:gd name="connsiteY5" fmla="*/ 908500 h 908500"/>
                <a:gd name="connsiteX6" fmla="*/ 151420 w 2556326"/>
                <a:gd name="connsiteY6" fmla="*/ 908500 h 908500"/>
                <a:gd name="connsiteX7" fmla="*/ 0 w 2556326"/>
                <a:gd name="connsiteY7" fmla="*/ 757080 h 908500"/>
                <a:gd name="connsiteX8" fmla="*/ 0 w 2556326"/>
                <a:gd name="connsiteY8" fmla="*/ 151420 h 90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6326" h="908500">
                  <a:moveTo>
                    <a:pt x="0" y="151420"/>
                  </a:moveTo>
                  <a:cubicBezTo>
                    <a:pt x="0" y="67793"/>
                    <a:pt x="67793" y="0"/>
                    <a:pt x="151420" y="0"/>
                  </a:cubicBezTo>
                  <a:lnTo>
                    <a:pt x="2404906" y="0"/>
                  </a:lnTo>
                  <a:cubicBezTo>
                    <a:pt x="2488533" y="0"/>
                    <a:pt x="2556326" y="67793"/>
                    <a:pt x="2556326" y="151420"/>
                  </a:cubicBezTo>
                  <a:lnTo>
                    <a:pt x="2556326" y="757080"/>
                  </a:lnTo>
                  <a:cubicBezTo>
                    <a:pt x="2556326" y="840707"/>
                    <a:pt x="2488533" y="908500"/>
                    <a:pt x="2404906" y="908500"/>
                  </a:cubicBezTo>
                  <a:lnTo>
                    <a:pt x="151420" y="908500"/>
                  </a:lnTo>
                  <a:cubicBezTo>
                    <a:pt x="67793" y="908500"/>
                    <a:pt x="0" y="840707"/>
                    <a:pt x="0" y="757080"/>
                  </a:cubicBezTo>
                  <a:lnTo>
                    <a:pt x="0" y="15142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12929" tIns="112929" rIns="112929" bIns="112929" numCol="1" spcCol="1270" anchor="ctr" anchorCtr="0">
              <a:noAutofit/>
            </a:bodyPr>
            <a:lstStyle/>
            <a:p>
              <a:pPr lvl="0" algn="ctr" defTabSz="800100">
                <a:lnSpc>
                  <a:spcPct val="90000"/>
                </a:lnSpc>
                <a:spcBef>
                  <a:spcPct val="0"/>
                </a:spcBef>
                <a:spcAft>
                  <a:spcPct val="35000"/>
                </a:spcAft>
              </a:pPr>
              <a:r>
                <a:rPr lang="en-US" sz="1800" kern="1200" dirty="0" smtClean="0">
                  <a:solidFill>
                    <a:sysClr val="windowText" lastClr="000000"/>
                  </a:solidFill>
                </a:rPr>
                <a:t>Use Risk from Unknown Simulation Uncertainties</a:t>
              </a:r>
              <a:endParaRPr lang="en-US" sz="1800" kern="1200" dirty="0">
                <a:solidFill>
                  <a:sysClr val="windowText" lastClr="000000"/>
                </a:solidFill>
              </a:endParaRPr>
            </a:p>
          </p:txBody>
        </p:sp>
        <p:sp>
          <p:nvSpPr>
            <p:cNvPr id="17" name="Freeform 16"/>
            <p:cNvSpPr/>
            <p:nvPr/>
          </p:nvSpPr>
          <p:spPr>
            <a:xfrm>
              <a:off x="436349" y="3227276"/>
              <a:ext cx="2556326" cy="908500"/>
            </a:xfrm>
            <a:custGeom>
              <a:avLst/>
              <a:gdLst>
                <a:gd name="connsiteX0" fmla="*/ 0 w 2556326"/>
                <a:gd name="connsiteY0" fmla="*/ 151420 h 908500"/>
                <a:gd name="connsiteX1" fmla="*/ 151420 w 2556326"/>
                <a:gd name="connsiteY1" fmla="*/ 0 h 908500"/>
                <a:gd name="connsiteX2" fmla="*/ 2404906 w 2556326"/>
                <a:gd name="connsiteY2" fmla="*/ 0 h 908500"/>
                <a:gd name="connsiteX3" fmla="*/ 2556326 w 2556326"/>
                <a:gd name="connsiteY3" fmla="*/ 151420 h 908500"/>
                <a:gd name="connsiteX4" fmla="*/ 2556326 w 2556326"/>
                <a:gd name="connsiteY4" fmla="*/ 757080 h 908500"/>
                <a:gd name="connsiteX5" fmla="*/ 2404906 w 2556326"/>
                <a:gd name="connsiteY5" fmla="*/ 908500 h 908500"/>
                <a:gd name="connsiteX6" fmla="*/ 151420 w 2556326"/>
                <a:gd name="connsiteY6" fmla="*/ 908500 h 908500"/>
                <a:gd name="connsiteX7" fmla="*/ 0 w 2556326"/>
                <a:gd name="connsiteY7" fmla="*/ 757080 h 908500"/>
                <a:gd name="connsiteX8" fmla="*/ 0 w 2556326"/>
                <a:gd name="connsiteY8" fmla="*/ 151420 h 90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6326" h="908500">
                  <a:moveTo>
                    <a:pt x="0" y="151420"/>
                  </a:moveTo>
                  <a:cubicBezTo>
                    <a:pt x="0" y="67793"/>
                    <a:pt x="67793" y="0"/>
                    <a:pt x="151420" y="0"/>
                  </a:cubicBezTo>
                  <a:lnTo>
                    <a:pt x="2404906" y="0"/>
                  </a:lnTo>
                  <a:cubicBezTo>
                    <a:pt x="2488533" y="0"/>
                    <a:pt x="2556326" y="67793"/>
                    <a:pt x="2556326" y="151420"/>
                  </a:cubicBezTo>
                  <a:lnTo>
                    <a:pt x="2556326" y="757080"/>
                  </a:lnTo>
                  <a:cubicBezTo>
                    <a:pt x="2556326" y="840707"/>
                    <a:pt x="2488533" y="908500"/>
                    <a:pt x="2404906" y="908500"/>
                  </a:cubicBezTo>
                  <a:lnTo>
                    <a:pt x="151420" y="908500"/>
                  </a:lnTo>
                  <a:cubicBezTo>
                    <a:pt x="67793" y="908500"/>
                    <a:pt x="0" y="840707"/>
                    <a:pt x="0" y="757080"/>
                  </a:cubicBezTo>
                  <a:lnTo>
                    <a:pt x="0" y="15142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12929" tIns="112929" rIns="112929" bIns="112929" numCol="1" spcCol="1270" anchor="ctr" anchorCtr="0">
              <a:noAutofit/>
            </a:bodyPr>
            <a:lstStyle/>
            <a:p>
              <a:pPr lvl="0" algn="ctr" defTabSz="800100">
                <a:lnSpc>
                  <a:spcPct val="90000"/>
                </a:lnSpc>
                <a:spcBef>
                  <a:spcPct val="0"/>
                </a:spcBef>
                <a:spcAft>
                  <a:spcPct val="35000"/>
                </a:spcAft>
              </a:pPr>
              <a:r>
                <a:rPr lang="en-US" sz="1800" kern="1200" dirty="0" smtClean="0">
                  <a:solidFill>
                    <a:sysClr val="windowText" lastClr="000000"/>
                  </a:solidFill>
                </a:rPr>
                <a:t>Use Risk from Uncertainties in V&amp;V Results</a:t>
              </a:r>
              <a:endParaRPr lang="en-US" sz="1800" kern="1200" dirty="0">
                <a:solidFill>
                  <a:sysClr val="windowText" lastClr="000000"/>
                </a:solidFill>
              </a:endParaRPr>
            </a:p>
          </p:txBody>
        </p:sp>
        <p:sp>
          <p:nvSpPr>
            <p:cNvPr id="18" name="Freeform 17"/>
            <p:cNvSpPr/>
            <p:nvPr/>
          </p:nvSpPr>
          <p:spPr>
            <a:xfrm>
              <a:off x="436349" y="2253882"/>
              <a:ext cx="2556326" cy="908500"/>
            </a:xfrm>
            <a:custGeom>
              <a:avLst/>
              <a:gdLst>
                <a:gd name="connsiteX0" fmla="*/ 0 w 2556326"/>
                <a:gd name="connsiteY0" fmla="*/ 151420 h 908500"/>
                <a:gd name="connsiteX1" fmla="*/ 151420 w 2556326"/>
                <a:gd name="connsiteY1" fmla="*/ 0 h 908500"/>
                <a:gd name="connsiteX2" fmla="*/ 2404906 w 2556326"/>
                <a:gd name="connsiteY2" fmla="*/ 0 h 908500"/>
                <a:gd name="connsiteX3" fmla="*/ 2556326 w 2556326"/>
                <a:gd name="connsiteY3" fmla="*/ 151420 h 908500"/>
                <a:gd name="connsiteX4" fmla="*/ 2556326 w 2556326"/>
                <a:gd name="connsiteY4" fmla="*/ 757080 h 908500"/>
                <a:gd name="connsiteX5" fmla="*/ 2404906 w 2556326"/>
                <a:gd name="connsiteY5" fmla="*/ 908500 h 908500"/>
                <a:gd name="connsiteX6" fmla="*/ 151420 w 2556326"/>
                <a:gd name="connsiteY6" fmla="*/ 908500 h 908500"/>
                <a:gd name="connsiteX7" fmla="*/ 0 w 2556326"/>
                <a:gd name="connsiteY7" fmla="*/ 757080 h 908500"/>
                <a:gd name="connsiteX8" fmla="*/ 0 w 2556326"/>
                <a:gd name="connsiteY8" fmla="*/ 151420 h 90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6326" h="908500">
                  <a:moveTo>
                    <a:pt x="0" y="151420"/>
                  </a:moveTo>
                  <a:cubicBezTo>
                    <a:pt x="0" y="67793"/>
                    <a:pt x="67793" y="0"/>
                    <a:pt x="151420" y="0"/>
                  </a:cubicBezTo>
                  <a:lnTo>
                    <a:pt x="2404906" y="0"/>
                  </a:lnTo>
                  <a:cubicBezTo>
                    <a:pt x="2488533" y="0"/>
                    <a:pt x="2556326" y="67793"/>
                    <a:pt x="2556326" y="151420"/>
                  </a:cubicBezTo>
                  <a:lnTo>
                    <a:pt x="2556326" y="757080"/>
                  </a:lnTo>
                  <a:cubicBezTo>
                    <a:pt x="2556326" y="840707"/>
                    <a:pt x="2488533" y="908500"/>
                    <a:pt x="2404906" y="908500"/>
                  </a:cubicBezTo>
                  <a:lnTo>
                    <a:pt x="151420" y="908500"/>
                  </a:lnTo>
                  <a:cubicBezTo>
                    <a:pt x="67793" y="908500"/>
                    <a:pt x="0" y="840707"/>
                    <a:pt x="0" y="757080"/>
                  </a:cubicBezTo>
                  <a:lnTo>
                    <a:pt x="0" y="15142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12929" tIns="112929" rIns="112929" bIns="112929" numCol="1" spcCol="1270" anchor="ctr" anchorCtr="0">
              <a:noAutofit/>
            </a:bodyPr>
            <a:lstStyle/>
            <a:p>
              <a:pPr lvl="0" algn="ctr" defTabSz="800100">
                <a:lnSpc>
                  <a:spcPct val="90000"/>
                </a:lnSpc>
                <a:spcBef>
                  <a:spcPct val="0"/>
                </a:spcBef>
                <a:spcAft>
                  <a:spcPct val="35000"/>
                </a:spcAft>
              </a:pPr>
              <a:r>
                <a:rPr lang="en-US" sz="1800" kern="1200" dirty="0" smtClean="0">
                  <a:solidFill>
                    <a:sysClr val="windowText" lastClr="000000"/>
                  </a:solidFill>
                </a:rPr>
                <a:t>Consequences of Any Simulation Limitations on the Intended Use</a:t>
              </a:r>
              <a:endParaRPr lang="en-US" sz="1800" kern="1200" dirty="0">
                <a:solidFill>
                  <a:sysClr val="windowText" lastClr="000000"/>
                </a:solidFill>
              </a:endParaRPr>
            </a:p>
          </p:txBody>
        </p:sp>
      </p:grpSp>
      <p:sp>
        <p:nvSpPr>
          <p:cNvPr id="2" name="TextBox 1"/>
          <p:cNvSpPr txBox="1"/>
          <p:nvPr/>
        </p:nvSpPr>
        <p:spPr>
          <a:xfrm>
            <a:off x="11739716" y="3608439"/>
            <a:ext cx="184731" cy="584775"/>
          </a:xfrm>
          <a:prstGeom prst="rect">
            <a:avLst/>
          </a:prstGeom>
          <a:noFill/>
        </p:spPr>
        <p:txBody>
          <a:bodyPr wrap="none" rtlCol="0">
            <a:spAutoFit/>
          </a:bodyPr>
          <a:lstStyle/>
          <a:p>
            <a:endParaRPr lang="en-US" dirty="0"/>
          </a:p>
        </p:txBody>
      </p:sp>
      <p:sp>
        <p:nvSpPr>
          <p:cNvPr id="7" name="Slide Number Placeholder 1"/>
          <p:cNvSpPr>
            <a:spLocks noGrp="1"/>
          </p:cNvSpPr>
          <p:nvPr>
            <p:ph type="sldNum" sz="quarter" idx="10"/>
          </p:nvPr>
        </p:nvSpPr>
        <p:spPr>
          <a:xfrm>
            <a:off x="10635835" y="6460099"/>
            <a:ext cx="821634" cy="340935"/>
          </a:xfrm>
        </p:spPr>
        <p:txBody>
          <a:bodyPr/>
          <a:lstStyle/>
          <a:p>
            <a:pPr>
              <a:defRPr/>
            </a:pPr>
            <a:fld id="{D68E8870-17DE-45C4-A8DD-7644B2422933}" type="slidenum">
              <a:rPr lang="en-US" sz="1400" smtClean="0"/>
              <a:pPr>
                <a:defRPr/>
              </a:pPr>
              <a:t>16</a:t>
            </a:fld>
            <a:endParaRPr lang="en-US" sz="1400" dirty="0"/>
          </a:p>
        </p:txBody>
      </p:sp>
    </p:spTree>
    <p:extLst>
      <p:ext uri="{BB962C8B-B14F-4D97-AF65-F5344CB8AC3E}">
        <p14:creationId xmlns:p14="http://schemas.microsoft.com/office/powerpoint/2010/main" val="2700597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57851" y="926940"/>
            <a:ext cx="11430000" cy="5635906"/>
          </a:xfrm>
        </p:spPr>
        <p:txBody>
          <a:bodyPr>
            <a:normAutofit/>
          </a:bodyPr>
          <a:lstStyle/>
          <a:p>
            <a:pPr lvl="0"/>
            <a:r>
              <a:rPr lang="en-US" dirty="0">
                <a:latin typeface="+mn-lt"/>
              </a:rPr>
              <a:t>Definitions that establish the common lexicon</a:t>
            </a:r>
            <a:endParaRPr lang="en-US" sz="2400" dirty="0">
              <a:latin typeface="+mn-lt"/>
            </a:endParaRPr>
          </a:p>
          <a:p>
            <a:pPr lvl="0"/>
            <a:r>
              <a:rPr lang="en-US" dirty="0" smtClean="0">
                <a:solidFill>
                  <a:srgbClr val="22458A"/>
                </a:solidFill>
                <a:latin typeface="+mn-lt"/>
              </a:rPr>
              <a:t>Building </a:t>
            </a:r>
            <a:r>
              <a:rPr lang="en-US" dirty="0">
                <a:solidFill>
                  <a:srgbClr val="22458A"/>
                </a:solidFill>
                <a:latin typeface="+mn-lt"/>
              </a:rPr>
              <a:t>a strong verification </a:t>
            </a:r>
            <a:r>
              <a:rPr lang="en-US" dirty="0" smtClean="0">
                <a:solidFill>
                  <a:srgbClr val="22458A"/>
                </a:solidFill>
                <a:latin typeface="+mn-lt"/>
              </a:rPr>
              <a:t>case</a:t>
            </a:r>
          </a:p>
          <a:p>
            <a:pPr lvl="1"/>
            <a:r>
              <a:rPr lang="en-US" dirty="0">
                <a:solidFill>
                  <a:srgbClr val="22458A"/>
                </a:solidFill>
                <a:latin typeface="+mn-lt"/>
              </a:rPr>
              <a:t>Defining M&amp;S Requirements</a:t>
            </a:r>
          </a:p>
          <a:p>
            <a:pPr lvl="1"/>
            <a:r>
              <a:rPr lang="en-US" dirty="0">
                <a:solidFill>
                  <a:srgbClr val="22458A"/>
                </a:solidFill>
                <a:latin typeface="+mn-lt"/>
              </a:rPr>
              <a:t>Leveraging existing verification data</a:t>
            </a:r>
          </a:p>
          <a:p>
            <a:pPr lvl="1"/>
            <a:r>
              <a:rPr lang="en-US" dirty="0">
                <a:solidFill>
                  <a:srgbClr val="22458A"/>
                </a:solidFill>
                <a:latin typeface="+mn-lt"/>
              </a:rPr>
              <a:t>Leveraging developer testing</a:t>
            </a:r>
          </a:p>
          <a:p>
            <a:pPr lvl="1"/>
            <a:r>
              <a:rPr lang="en-US" dirty="0">
                <a:solidFill>
                  <a:srgbClr val="22458A"/>
                </a:solidFill>
                <a:latin typeface="+mn-lt"/>
              </a:rPr>
              <a:t>Supplemental V&amp;V testing</a:t>
            </a:r>
          </a:p>
          <a:p>
            <a:pPr lvl="0"/>
            <a:r>
              <a:rPr lang="en-US" dirty="0" smtClean="0">
                <a:latin typeface="+mn-lt"/>
              </a:rPr>
              <a:t>Building </a:t>
            </a:r>
            <a:r>
              <a:rPr lang="en-US" dirty="0">
                <a:latin typeface="+mn-lt"/>
              </a:rPr>
              <a:t>a strong validation </a:t>
            </a:r>
            <a:r>
              <a:rPr lang="en-US" dirty="0" smtClean="0">
                <a:latin typeface="+mn-lt"/>
              </a:rPr>
              <a:t>referent</a:t>
            </a:r>
          </a:p>
          <a:p>
            <a:pPr lvl="0"/>
            <a:r>
              <a:rPr lang="en-US" dirty="0" smtClean="0">
                <a:latin typeface="+mn-lt"/>
              </a:rPr>
              <a:t>Building </a:t>
            </a:r>
            <a:r>
              <a:rPr lang="en-US" dirty="0">
                <a:latin typeface="+mn-lt"/>
              </a:rPr>
              <a:t>a strong validation case  </a:t>
            </a:r>
            <a:endParaRPr lang="en-US" sz="2400" dirty="0">
              <a:latin typeface="+mn-lt"/>
            </a:endParaRPr>
          </a:p>
          <a:p>
            <a:pPr lvl="0"/>
            <a:r>
              <a:rPr lang="en-US" dirty="0" smtClean="0">
                <a:latin typeface="+mn-lt"/>
              </a:rPr>
              <a:t>Standards, Guidance, Templates, </a:t>
            </a:r>
            <a:r>
              <a:rPr lang="en-US" dirty="0">
                <a:latin typeface="+mn-lt"/>
              </a:rPr>
              <a:t>and </a:t>
            </a:r>
            <a:r>
              <a:rPr lang="en-US" dirty="0" smtClean="0">
                <a:latin typeface="+mn-lt"/>
              </a:rPr>
              <a:t>Tools</a:t>
            </a:r>
          </a:p>
          <a:p>
            <a:pPr lvl="0"/>
            <a:r>
              <a:rPr lang="en-US" dirty="0" smtClean="0">
                <a:latin typeface="+mn-lt"/>
              </a:rPr>
              <a:t>Conclusions</a:t>
            </a:r>
            <a:endParaRPr lang="en-US" dirty="0">
              <a:latin typeface="+mn-lt"/>
            </a:endParaRPr>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17</a:t>
            </a:fld>
            <a:endParaRPr lang="en-US" dirty="0"/>
          </a:p>
        </p:txBody>
      </p:sp>
      <p:sp>
        <p:nvSpPr>
          <p:cNvPr id="5" name="Title 1"/>
          <p:cNvSpPr>
            <a:spLocks noGrp="1"/>
          </p:cNvSpPr>
          <p:nvPr>
            <p:ph type="title"/>
          </p:nvPr>
        </p:nvSpPr>
        <p:spPr>
          <a:xfrm>
            <a:off x="2345741" y="0"/>
            <a:ext cx="7416800" cy="841248"/>
          </a:xfrm>
        </p:spPr>
        <p:txBody>
          <a:bodyPr/>
          <a:lstStyle>
            <a:lvl1pPr>
              <a:defRPr sz="2400">
                <a:solidFill>
                  <a:schemeClr val="bg1"/>
                </a:solidFill>
              </a:defRPr>
            </a:lvl1pPr>
          </a:lstStyle>
          <a:p>
            <a:r>
              <a:rPr lang="en-US" dirty="0" smtClean="0"/>
              <a:t/>
            </a:r>
            <a:br>
              <a:rPr lang="en-US" dirty="0" smtClean="0"/>
            </a:br>
            <a:r>
              <a:rPr lang="en-US" dirty="0" smtClean="0"/>
              <a:t>Presentation Outline</a:t>
            </a:r>
            <a:r>
              <a:rPr lang="en-US" dirty="0"/>
              <a:t/>
            </a:r>
            <a:br>
              <a:rPr lang="en-US" dirty="0"/>
            </a:br>
            <a:endParaRPr lang="en-US" dirty="0"/>
          </a:p>
        </p:txBody>
      </p:sp>
    </p:spTree>
    <p:extLst>
      <p:ext uri="{BB962C8B-B14F-4D97-AF65-F5344CB8AC3E}">
        <p14:creationId xmlns:p14="http://schemas.microsoft.com/office/powerpoint/2010/main" val="15920008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M&amp;S Requirements Framework</a:t>
            </a:r>
            <a:endParaRPr lang="en-US" dirty="0"/>
          </a:p>
        </p:txBody>
      </p:sp>
      <p:sp>
        <p:nvSpPr>
          <p:cNvPr id="8" name="Rectangle 3"/>
          <p:cNvSpPr>
            <a:spLocks noGrp="1" noChangeArrowheads="1"/>
          </p:cNvSpPr>
          <p:nvPr>
            <p:ph idx="1"/>
          </p:nvPr>
        </p:nvSpPr>
        <p:spPr>
          <a:xfrm>
            <a:off x="304597" y="975400"/>
            <a:ext cx="7511345" cy="5484699"/>
          </a:xfrm>
        </p:spPr>
        <p:txBody>
          <a:bodyPr>
            <a:noAutofit/>
          </a:bodyPr>
          <a:lstStyle/>
          <a:p>
            <a:pPr>
              <a:lnSpc>
                <a:spcPct val="90000"/>
              </a:lnSpc>
            </a:pPr>
            <a:r>
              <a:rPr lang="en-US" sz="2000" dirty="0"/>
              <a:t>M&amp;S</a:t>
            </a:r>
          </a:p>
          <a:p>
            <a:pPr lvl="1">
              <a:lnSpc>
                <a:spcPct val="90000"/>
              </a:lnSpc>
            </a:pPr>
            <a:r>
              <a:rPr lang="en-US" sz="2000" dirty="0"/>
              <a:t>Chosen as part of the solution to a program question</a:t>
            </a:r>
          </a:p>
          <a:p>
            <a:pPr lvl="1">
              <a:lnSpc>
                <a:spcPct val="90000"/>
              </a:lnSpc>
            </a:pPr>
            <a:r>
              <a:rPr lang="en-US" sz="2000" dirty="0"/>
              <a:t>Represents real-world entities, effects and phenomena</a:t>
            </a:r>
          </a:p>
          <a:p>
            <a:pPr>
              <a:lnSpc>
                <a:spcPct val="90000"/>
              </a:lnSpc>
            </a:pPr>
            <a:r>
              <a:rPr lang="en-US" sz="2000" dirty="0"/>
              <a:t>Specific Intended Use (SIU)</a:t>
            </a:r>
          </a:p>
          <a:p>
            <a:pPr lvl="1">
              <a:lnSpc>
                <a:spcPct val="90000"/>
              </a:lnSpc>
            </a:pPr>
            <a:r>
              <a:rPr lang="en-US" sz="2000" dirty="0"/>
              <a:t>Describe decisions and information used for that decision that will be provided by the M&amp;S</a:t>
            </a:r>
          </a:p>
          <a:p>
            <a:pPr lvl="1">
              <a:lnSpc>
                <a:spcPct val="90000"/>
              </a:lnSpc>
            </a:pPr>
            <a:r>
              <a:rPr lang="en-US" sz="2000" dirty="0"/>
              <a:t>Are narratives written from the perspective of the user</a:t>
            </a:r>
          </a:p>
          <a:p>
            <a:pPr>
              <a:lnSpc>
                <a:spcPct val="90000"/>
              </a:lnSpc>
            </a:pPr>
            <a:r>
              <a:rPr lang="en-US" sz="2000" dirty="0"/>
              <a:t>High Level Requirements (HLRs)</a:t>
            </a:r>
          </a:p>
          <a:p>
            <a:pPr lvl="1">
              <a:lnSpc>
                <a:spcPct val="90000"/>
              </a:lnSpc>
              <a:spcBef>
                <a:spcPts val="0"/>
              </a:spcBef>
            </a:pPr>
            <a:r>
              <a:rPr lang="en-US" sz="2000" dirty="0"/>
              <a:t>Capability statements derived from SIUs</a:t>
            </a:r>
          </a:p>
          <a:p>
            <a:pPr lvl="1">
              <a:lnSpc>
                <a:spcPct val="90000"/>
              </a:lnSpc>
              <a:spcBef>
                <a:spcPts val="0"/>
              </a:spcBef>
            </a:pPr>
            <a:r>
              <a:rPr lang="en-US" sz="2000" dirty="0"/>
              <a:t>Intended as executive summary of M&amp;S scope</a:t>
            </a:r>
          </a:p>
          <a:p>
            <a:pPr lvl="1">
              <a:lnSpc>
                <a:spcPct val="90000"/>
              </a:lnSpc>
              <a:spcBef>
                <a:spcPts val="0"/>
              </a:spcBef>
            </a:pPr>
            <a:r>
              <a:rPr lang="en-US" sz="2000" dirty="0"/>
              <a:t>Describe general categories of the simulation environment</a:t>
            </a:r>
          </a:p>
          <a:p>
            <a:pPr lvl="1">
              <a:lnSpc>
                <a:spcPct val="90000"/>
              </a:lnSpc>
              <a:spcBef>
                <a:spcPts val="0"/>
              </a:spcBef>
            </a:pPr>
            <a:r>
              <a:rPr lang="en-US" sz="2000" dirty="0"/>
              <a:t>Describe logical groupings of disciplinary factors and effects</a:t>
            </a:r>
          </a:p>
          <a:p>
            <a:pPr>
              <a:lnSpc>
                <a:spcPct val="90000"/>
              </a:lnSpc>
            </a:pPr>
            <a:r>
              <a:rPr lang="en-US" sz="2000" dirty="0"/>
              <a:t>Detail Level Requirements (DLRs)</a:t>
            </a:r>
          </a:p>
          <a:p>
            <a:pPr lvl="1">
              <a:lnSpc>
                <a:spcPct val="90000"/>
              </a:lnSpc>
              <a:spcBef>
                <a:spcPts val="0"/>
              </a:spcBef>
            </a:pPr>
            <a:r>
              <a:rPr lang="en-US" sz="2000" dirty="0"/>
              <a:t>Mandatory provisions written as obligatory “shall” statements</a:t>
            </a:r>
          </a:p>
          <a:p>
            <a:pPr lvl="1">
              <a:lnSpc>
                <a:spcPct val="90000"/>
              </a:lnSpc>
              <a:spcBef>
                <a:spcPts val="0"/>
              </a:spcBef>
            </a:pPr>
            <a:r>
              <a:rPr lang="en-US" sz="2000" dirty="0"/>
              <a:t>Derived from HLRs</a:t>
            </a:r>
          </a:p>
          <a:p>
            <a:pPr lvl="1">
              <a:lnSpc>
                <a:spcPct val="90000"/>
              </a:lnSpc>
              <a:spcBef>
                <a:spcPts val="0"/>
              </a:spcBef>
            </a:pPr>
            <a:r>
              <a:rPr lang="en-US" sz="2000" dirty="0"/>
              <a:t>Trace directly between user needs and what developer provides</a:t>
            </a:r>
          </a:p>
          <a:p>
            <a:pPr lvl="1">
              <a:lnSpc>
                <a:spcPct val="90000"/>
              </a:lnSpc>
              <a:spcBef>
                <a:spcPts val="0"/>
              </a:spcBef>
            </a:pPr>
            <a:r>
              <a:rPr lang="en-US" sz="2000" dirty="0"/>
              <a:t>Ultimate guidance to design, development, and testing activities</a:t>
            </a:r>
          </a:p>
          <a:p>
            <a:pPr lvl="1">
              <a:lnSpc>
                <a:spcPct val="90000"/>
              </a:lnSpc>
              <a:spcBef>
                <a:spcPts val="0"/>
              </a:spcBef>
            </a:pPr>
            <a:r>
              <a:rPr lang="en-US" sz="2000" dirty="0"/>
              <a:t>Address representational and operational needs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6315" y="975400"/>
            <a:ext cx="3827224" cy="4837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Slide Number Placeholder 1"/>
          <p:cNvSpPr>
            <a:spLocks noGrp="1"/>
          </p:cNvSpPr>
          <p:nvPr>
            <p:ph type="sldNum" sz="quarter" idx="4294967295"/>
          </p:nvPr>
        </p:nvSpPr>
        <p:spPr>
          <a:xfrm>
            <a:off x="10635835" y="6460099"/>
            <a:ext cx="821634" cy="340935"/>
          </a:xfrm>
          <a:prstGeom prst="rect">
            <a:avLst/>
          </a:prstGeom>
        </p:spPr>
        <p:txBody>
          <a:bodyPr/>
          <a:lstStyle/>
          <a:p>
            <a:pPr algn="r">
              <a:defRPr/>
            </a:pPr>
            <a:fld id="{D68E8870-17DE-45C4-A8DD-7644B2422933}" type="slidenum">
              <a:rPr lang="en-US" sz="1400" smtClean="0"/>
              <a:pPr algn="r">
                <a:defRPr/>
              </a:pPr>
              <a:t>18</a:t>
            </a:fld>
            <a:endParaRPr lang="en-US" sz="1400" dirty="0"/>
          </a:p>
        </p:txBody>
      </p:sp>
    </p:spTree>
    <p:extLst>
      <p:ext uri="{BB962C8B-B14F-4D97-AF65-F5344CB8AC3E}">
        <p14:creationId xmlns:p14="http://schemas.microsoft.com/office/powerpoint/2010/main" val="3847196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left)">
                                      <p:cBhvr>
                                        <p:cTn id="10" dur="500"/>
                                        <p:tgtEl>
                                          <p:spTgt spid="8">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wipe(left)">
                                      <p:cBhvr>
                                        <p:cTn id="13" dur="500"/>
                                        <p:tgtEl>
                                          <p:spTgt spid="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wipe(left)">
                                      <p:cBhvr>
                                        <p:cTn id="18" dur="500"/>
                                        <p:tgtEl>
                                          <p:spTgt spid="8">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wipe(left)">
                                      <p:cBhvr>
                                        <p:cTn id="21" dur="500"/>
                                        <p:tgtEl>
                                          <p:spTgt spid="8">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
                                            <p:txEl>
                                              <p:pRg st="5" end="5"/>
                                            </p:txEl>
                                          </p:spTgt>
                                        </p:tgtEl>
                                        <p:attrNameLst>
                                          <p:attrName>style.visibility</p:attrName>
                                        </p:attrNameLst>
                                      </p:cBhvr>
                                      <p:to>
                                        <p:strVal val="visible"/>
                                      </p:to>
                                    </p:set>
                                    <p:animEffect transition="in" filter="wipe(left)">
                                      <p:cBhvr>
                                        <p:cTn id="24" dur="500"/>
                                        <p:tgtEl>
                                          <p:spTgt spid="8">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Effect transition="in" filter="wipe(left)">
                                      <p:cBhvr>
                                        <p:cTn id="29" dur="500"/>
                                        <p:tgtEl>
                                          <p:spTgt spid="8">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wipe(left)">
                                      <p:cBhvr>
                                        <p:cTn id="32" dur="500"/>
                                        <p:tgtEl>
                                          <p:spTgt spid="8">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animEffect transition="in" filter="wipe(left)">
                                      <p:cBhvr>
                                        <p:cTn id="35" dur="500"/>
                                        <p:tgtEl>
                                          <p:spTgt spid="8">
                                            <p:txEl>
                                              <p:pRg st="8" end="8"/>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8">
                                            <p:txEl>
                                              <p:pRg st="9" end="9"/>
                                            </p:txEl>
                                          </p:spTgt>
                                        </p:tgtEl>
                                        <p:attrNameLst>
                                          <p:attrName>style.visibility</p:attrName>
                                        </p:attrNameLst>
                                      </p:cBhvr>
                                      <p:to>
                                        <p:strVal val="visible"/>
                                      </p:to>
                                    </p:set>
                                    <p:animEffect transition="in" filter="wipe(left)">
                                      <p:cBhvr>
                                        <p:cTn id="38" dur="500"/>
                                        <p:tgtEl>
                                          <p:spTgt spid="8">
                                            <p:txEl>
                                              <p:pRg st="9" end="9"/>
                                            </p:tx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8">
                                            <p:txEl>
                                              <p:pRg st="10" end="10"/>
                                            </p:txEl>
                                          </p:spTgt>
                                        </p:tgtEl>
                                        <p:attrNameLst>
                                          <p:attrName>style.visibility</p:attrName>
                                        </p:attrNameLst>
                                      </p:cBhvr>
                                      <p:to>
                                        <p:strVal val="visible"/>
                                      </p:to>
                                    </p:set>
                                    <p:animEffect transition="in" filter="wipe(left)">
                                      <p:cBhvr>
                                        <p:cTn id="41" dur="500"/>
                                        <p:tgtEl>
                                          <p:spTgt spid="8">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
                                            <p:txEl>
                                              <p:pRg st="11" end="11"/>
                                            </p:txEl>
                                          </p:spTgt>
                                        </p:tgtEl>
                                        <p:attrNameLst>
                                          <p:attrName>style.visibility</p:attrName>
                                        </p:attrNameLst>
                                      </p:cBhvr>
                                      <p:to>
                                        <p:strVal val="visible"/>
                                      </p:to>
                                    </p:set>
                                    <p:animEffect transition="in" filter="wipe(left)">
                                      <p:cBhvr>
                                        <p:cTn id="46" dur="500"/>
                                        <p:tgtEl>
                                          <p:spTgt spid="8">
                                            <p:txEl>
                                              <p:pRg st="11" end="11"/>
                                            </p:tx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8">
                                            <p:txEl>
                                              <p:pRg st="12" end="12"/>
                                            </p:txEl>
                                          </p:spTgt>
                                        </p:tgtEl>
                                        <p:attrNameLst>
                                          <p:attrName>style.visibility</p:attrName>
                                        </p:attrNameLst>
                                      </p:cBhvr>
                                      <p:to>
                                        <p:strVal val="visible"/>
                                      </p:to>
                                    </p:set>
                                    <p:animEffect transition="in" filter="wipe(left)">
                                      <p:cBhvr>
                                        <p:cTn id="49" dur="500"/>
                                        <p:tgtEl>
                                          <p:spTgt spid="8">
                                            <p:txEl>
                                              <p:pRg st="12" end="12"/>
                                            </p:txEl>
                                          </p:spTgt>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8">
                                            <p:txEl>
                                              <p:pRg st="13" end="13"/>
                                            </p:txEl>
                                          </p:spTgt>
                                        </p:tgtEl>
                                        <p:attrNameLst>
                                          <p:attrName>style.visibility</p:attrName>
                                        </p:attrNameLst>
                                      </p:cBhvr>
                                      <p:to>
                                        <p:strVal val="visible"/>
                                      </p:to>
                                    </p:set>
                                    <p:animEffect transition="in" filter="wipe(left)">
                                      <p:cBhvr>
                                        <p:cTn id="52" dur="500"/>
                                        <p:tgtEl>
                                          <p:spTgt spid="8">
                                            <p:txEl>
                                              <p:pRg st="13" end="13"/>
                                            </p:tx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8">
                                            <p:txEl>
                                              <p:pRg st="14" end="14"/>
                                            </p:txEl>
                                          </p:spTgt>
                                        </p:tgtEl>
                                        <p:attrNameLst>
                                          <p:attrName>style.visibility</p:attrName>
                                        </p:attrNameLst>
                                      </p:cBhvr>
                                      <p:to>
                                        <p:strVal val="visible"/>
                                      </p:to>
                                    </p:set>
                                    <p:animEffect transition="in" filter="wipe(left)">
                                      <p:cBhvr>
                                        <p:cTn id="55" dur="500"/>
                                        <p:tgtEl>
                                          <p:spTgt spid="8">
                                            <p:txEl>
                                              <p:pRg st="14" end="14"/>
                                            </p:txEl>
                                          </p:spTgt>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8">
                                            <p:txEl>
                                              <p:pRg st="15" end="15"/>
                                            </p:txEl>
                                          </p:spTgt>
                                        </p:tgtEl>
                                        <p:attrNameLst>
                                          <p:attrName>style.visibility</p:attrName>
                                        </p:attrNameLst>
                                      </p:cBhvr>
                                      <p:to>
                                        <p:strVal val="visible"/>
                                      </p:to>
                                    </p:set>
                                    <p:animEffect transition="in" filter="wipe(left)">
                                      <p:cBhvr>
                                        <p:cTn id="58" dur="500"/>
                                        <p:tgtEl>
                                          <p:spTgt spid="8">
                                            <p:txEl>
                                              <p:pRg st="15" end="15"/>
                                            </p:txEl>
                                          </p:spTgt>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8">
                                            <p:txEl>
                                              <p:pRg st="16" end="16"/>
                                            </p:txEl>
                                          </p:spTgt>
                                        </p:tgtEl>
                                        <p:attrNameLst>
                                          <p:attrName>style.visibility</p:attrName>
                                        </p:attrNameLst>
                                      </p:cBhvr>
                                      <p:to>
                                        <p:strVal val="visible"/>
                                      </p:to>
                                    </p:set>
                                    <p:animEffect transition="in" filter="wipe(left)">
                                      <p:cBhvr>
                                        <p:cTn id="61" dur="500"/>
                                        <p:tgtEl>
                                          <p:spTgt spid="8">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Down Arrow 48"/>
          <p:cNvSpPr/>
          <p:nvPr/>
        </p:nvSpPr>
        <p:spPr bwMode="auto">
          <a:xfrm>
            <a:off x="9107062" y="3649126"/>
            <a:ext cx="243192" cy="2241626"/>
          </a:xfrm>
          <a:prstGeom prst="downArrow">
            <a:avLst/>
          </a:prstGeom>
          <a:solidFill>
            <a:srgbClr val="0070C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charset="0"/>
            </a:endParaRPr>
          </a:p>
        </p:txBody>
      </p:sp>
      <p:sp>
        <p:nvSpPr>
          <p:cNvPr id="3" name="Title 2"/>
          <p:cNvSpPr>
            <a:spLocks noGrp="1"/>
          </p:cNvSpPr>
          <p:nvPr>
            <p:ph type="title"/>
          </p:nvPr>
        </p:nvSpPr>
        <p:spPr/>
        <p:txBody>
          <a:bodyPr/>
          <a:lstStyle/>
          <a:p>
            <a:r>
              <a:rPr lang="en-US" dirty="0" smtClean="0"/>
              <a:t>Defining M&amp;S Requirements</a:t>
            </a:r>
            <a:endParaRPr lang="en-US" dirty="0"/>
          </a:p>
        </p:txBody>
      </p:sp>
      <p:sp>
        <p:nvSpPr>
          <p:cNvPr id="4" name="Rounded Rectangle 3"/>
          <p:cNvSpPr/>
          <p:nvPr/>
        </p:nvSpPr>
        <p:spPr bwMode="auto">
          <a:xfrm>
            <a:off x="541864" y="841248"/>
            <a:ext cx="5317065" cy="5559551"/>
          </a:xfrm>
          <a:prstGeom prst="round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t>Assessment Driven M&amp;S Needs</a:t>
            </a:r>
            <a:endParaRPr kumimoji="0" lang="en-US" sz="2000" b="0" i="0" u="none" strike="noStrike" cap="none" normalizeH="0" baseline="0" dirty="0" smtClean="0">
              <a:ln>
                <a:noFill/>
              </a:ln>
              <a:solidFill>
                <a:schemeClr val="tx1"/>
              </a:solidFill>
              <a:effectLst/>
            </a:endParaRPr>
          </a:p>
        </p:txBody>
      </p:sp>
      <p:sp>
        <p:nvSpPr>
          <p:cNvPr id="5" name="Rectangle 4"/>
          <p:cNvSpPr/>
          <p:nvPr/>
        </p:nvSpPr>
        <p:spPr bwMode="auto">
          <a:xfrm>
            <a:off x="1011674" y="1761067"/>
            <a:ext cx="4323762" cy="440266"/>
          </a:xfrm>
          <a:prstGeom prst="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charset="0"/>
              </a:rPr>
              <a:t>Stakeholder Intended Uses</a:t>
            </a:r>
          </a:p>
        </p:txBody>
      </p:sp>
      <p:sp>
        <p:nvSpPr>
          <p:cNvPr id="6" name="Rectangle 5"/>
          <p:cNvSpPr/>
          <p:nvPr/>
        </p:nvSpPr>
        <p:spPr bwMode="auto">
          <a:xfrm>
            <a:off x="1011674" y="2402543"/>
            <a:ext cx="4323762" cy="440266"/>
          </a:xfrm>
          <a:prstGeom prst="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charset="0"/>
              </a:rPr>
              <a:t>Assessment Metrics</a:t>
            </a:r>
          </a:p>
        </p:txBody>
      </p:sp>
      <p:sp>
        <p:nvSpPr>
          <p:cNvPr id="8" name="Rectangle 7"/>
          <p:cNvSpPr/>
          <p:nvPr/>
        </p:nvSpPr>
        <p:spPr bwMode="auto">
          <a:xfrm>
            <a:off x="1011674" y="2960286"/>
            <a:ext cx="4323762" cy="793506"/>
          </a:xfrm>
          <a:prstGeom prst="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charset="0"/>
              </a:rPr>
              <a:t>Blue Force, Red Force,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charset="0"/>
              </a:rPr>
              <a:t>Communications, Natural Environment</a:t>
            </a:r>
          </a:p>
        </p:txBody>
      </p:sp>
      <p:sp>
        <p:nvSpPr>
          <p:cNvPr id="9" name="Rectangle 8"/>
          <p:cNvSpPr/>
          <p:nvPr/>
        </p:nvSpPr>
        <p:spPr bwMode="auto">
          <a:xfrm>
            <a:off x="1003208" y="5313150"/>
            <a:ext cx="4323762" cy="302068"/>
          </a:xfrm>
          <a:prstGeom prst="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charset="0"/>
              </a:rPr>
              <a:t>Scenarios</a:t>
            </a:r>
          </a:p>
        </p:txBody>
      </p:sp>
      <p:sp>
        <p:nvSpPr>
          <p:cNvPr id="10" name="Rectangle 9"/>
          <p:cNvSpPr/>
          <p:nvPr/>
        </p:nvSpPr>
        <p:spPr bwMode="auto">
          <a:xfrm>
            <a:off x="1003208" y="5869994"/>
            <a:ext cx="4323762" cy="357453"/>
          </a:xfrm>
          <a:prstGeom prst="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charset="0"/>
              </a:rPr>
              <a:t>Analysis and Assessment</a:t>
            </a:r>
          </a:p>
        </p:txBody>
      </p:sp>
      <p:sp>
        <p:nvSpPr>
          <p:cNvPr id="11" name="Rounded Rectangle 10"/>
          <p:cNvSpPr/>
          <p:nvPr/>
        </p:nvSpPr>
        <p:spPr bwMode="auto">
          <a:xfrm>
            <a:off x="609798" y="1659470"/>
            <a:ext cx="5147533" cy="2246562"/>
          </a:xfrm>
          <a:prstGeom prst="roundRect">
            <a:avLst/>
          </a:prstGeom>
          <a:noFill/>
          <a:ln w="38100" cap="flat" cmpd="sng" algn="ctr">
            <a:solidFill>
              <a:schemeClr val="tx2"/>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charset="0"/>
            </a:endParaRPr>
          </a:p>
        </p:txBody>
      </p:sp>
      <p:sp>
        <p:nvSpPr>
          <p:cNvPr id="50" name="Down Arrow 49"/>
          <p:cNvSpPr/>
          <p:nvPr/>
        </p:nvSpPr>
        <p:spPr bwMode="auto">
          <a:xfrm>
            <a:off x="3039905" y="3906032"/>
            <a:ext cx="243192" cy="1407118"/>
          </a:xfrm>
          <a:prstGeom prst="downArrow">
            <a:avLst/>
          </a:prstGeom>
          <a:solidFill>
            <a:srgbClr val="0070C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charset="0"/>
            </a:endParaRPr>
          </a:p>
        </p:txBody>
      </p:sp>
      <p:sp>
        <p:nvSpPr>
          <p:cNvPr id="7" name="Rectangle 6"/>
          <p:cNvSpPr/>
          <p:nvPr/>
        </p:nvSpPr>
        <p:spPr bwMode="auto">
          <a:xfrm>
            <a:off x="1003208" y="4775120"/>
            <a:ext cx="4323762" cy="297787"/>
          </a:xfrm>
          <a:prstGeom prst="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charset="0"/>
              </a:rPr>
              <a:t>Assessment Plan</a:t>
            </a:r>
          </a:p>
        </p:txBody>
      </p:sp>
      <p:grpSp>
        <p:nvGrpSpPr>
          <p:cNvPr id="19" name="Group 18"/>
          <p:cNvGrpSpPr/>
          <p:nvPr/>
        </p:nvGrpSpPr>
        <p:grpSpPr>
          <a:xfrm>
            <a:off x="6570126" y="1473201"/>
            <a:ext cx="5317070" cy="4761727"/>
            <a:chOff x="6874929" y="1473201"/>
            <a:chExt cx="5317070" cy="4512164"/>
          </a:xfrm>
        </p:grpSpPr>
        <p:sp>
          <p:nvSpPr>
            <p:cNvPr id="12" name="Rounded Rectangle 11"/>
            <p:cNvSpPr/>
            <p:nvPr/>
          </p:nvSpPr>
          <p:spPr bwMode="auto">
            <a:xfrm>
              <a:off x="6874934" y="1473201"/>
              <a:ext cx="5317065" cy="2175925"/>
            </a:xfrm>
            <a:prstGeom prst="roundRect">
              <a:avLst/>
            </a:prstGeom>
            <a:solidFill>
              <a:schemeClr val="accent6">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t>Simulation Conceptual Model</a:t>
              </a:r>
              <a:endParaRPr kumimoji="0" lang="en-US" sz="2000" b="0" i="0" u="none" strike="noStrike" cap="none" normalizeH="0" baseline="0" dirty="0" smtClean="0">
                <a:ln>
                  <a:noFill/>
                </a:ln>
                <a:solidFill>
                  <a:schemeClr val="tx1"/>
                </a:solidFill>
                <a:effectLst/>
              </a:endParaRPr>
            </a:p>
          </p:txBody>
        </p:sp>
        <p:sp>
          <p:nvSpPr>
            <p:cNvPr id="13" name="Rounded Rectangle 12"/>
            <p:cNvSpPr/>
            <p:nvPr/>
          </p:nvSpPr>
          <p:spPr bwMode="auto">
            <a:xfrm>
              <a:off x="6874929" y="5659227"/>
              <a:ext cx="5317065" cy="326138"/>
            </a:xfrm>
            <a:prstGeom prst="roundRect">
              <a:avLst/>
            </a:prstGeom>
            <a:solidFill>
              <a:schemeClr val="accent6">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t>Data for Assessment</a:t>
              </a:r>
              <a:endParaRPr kumimoji="0" lang="en-US" sz="2000" b="0" i="0" u="none" strike="noStrike" cap="none" normalizeH="0" baseline="0" dirty="0" smtClean="0">
                <a:ln>
                  <a:noFill/>
                </a:ln>
                <a:solidFill>
                  <a:schemeClr val="tx1"/>
                </a:solidFill>
                <a:effectLst/>
              </a:endParaRPr>
            </a:p>
          </p:txBody>
        </p:sp>
        <p:sp>
          <p:nvSpPr>
            <p:cNvPr id="14" name="Rounded Rectangle 13"/>
            <p:cNvSpPr/>
            <p:nvPr/>
          </p:nvSpPr>
          <p:spPr bwMode="auto">
            <a:xfrm>
              <a:off x="6874930" y="5113325"/>
              <a:ext cx="5317065" cy="287870"/>
            </a:xfrm>
            <a:prstGeom prst="roundRect">
              <a:avLst/>
            </a:prstGeom>
            <a:solidFill>
              <a:schemeClr val="accent6">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t>M&amp;S Execution</a:t>
              </a:r>
              <a:endParaRPr kumimoji="0" lang="en-US" sz="2000" b="0" i="0" u="none" strike="noStrike" cap="none" normalizeH="0" baseline="0" dirty="0" smtClean="0">
                <a:ln>
                  <a:noFill/>
                </a:ln>
                <a:solidFill>
                  <a:schemeClr val="tx1"/>
                </a:solidFill>
                <a:effectLst/>
              </a:endParaRPr>
            </a:p>
          </p:txBody>
        </p:sp>
        <p:sp>
          <p:nvSpPr>
            <p:cNvPr id="15" name="Rounded Rectangle 14"/>
            <p:cNvSpPr/>
            <p:nvPr/>
          </p:nvSpPr>
          <p:spPr bwMode="auto">
            <a:xfrm>
              <a:off x="6874929" y="4590248"/>
              <a:ext cx="5317065" cy="304800"/>
            </a:xfrm>
            <a:prstGeom prst="roundRect">
              <a:avLst/>
            </a:prstGeom>
            <a:solidFill>
              <a:schemeClr val="accent6">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t>M&amp;S Integration and V&amp;V Testing</a:t>
              </a:r>
              <a:endParaRPr kumimoji="0" lang="en-US" sz="2000" b="0" i="0" u="none" strike="noStrike" cap="none" normalizeH="0" baseline="0" dirty="0" smtClean="0">
                <a:ln>
                  <a:noFill/>
                </a:ln>
                <a:solidFill>
                  <a:schemeClr val="tx1"/>
                </a:solidFill>
                <a:effectLst/>
              </a:endParaRPr>
            </a:p>
          </p:txBody>
        </p:sp>
        <p:sp>
          <p:nvSpPr>
            <p:cNvPr id="16" name="Rounded Rectangle 15"/>
            <p:cNvSpPr/>
            <p:nvPr/>
          </p:nvSpPr>
          <p:spPr bwMode="auto">
            <a:xfrm>
              <a:off x="6874930" y="4220199"/>
              <a:ext cx="5317065" cy="304800"/>
            </a:xfrm>
            <a:prstGeom prst="roundRect">
              <a:avLst/>
            </a:prstGeom>
            <a:solidFill>
              <a:schemeClr val="accent6">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t>M&amp;S Design and Development</a:t>
              </a:r>
              <a:endParaRPr kumimoji="0" lang="en-US" sz="2000" b="0" i="0" u="none" strike="noStrike" cap="none" normalizeH="0" baseline="0" dirty="0" smtClean="0">
                <a:ln>
                  <a:noFill/>
                </a:ln>
                <a:solidFill>
                  <a:schemeClr val="tx1"/>
                </a:solidFill>
                <a:effectLst/>
              </a:endParaRPr>
            </a:p>
          </p:txBody>
        </p:sp>
        <p:sp>
          <p:nvSpPr>
            <p:cNvPr id="17" name="Rounded Rectangle 16"/>
            <p:cNvSpPr/>
            <p:nvPr/>
          </p:nvSpPr>
          <p:spPr bwMode="auto">
            <a:xfrm>
              <a:off x="6874930" y="3781591"/>
              <a:ext cx="5317065" cy="321732"/>
            </a:xfrm>
            <a:prstGeom prst="roundRect">
              <a:avLst/>
            </a:prstGeom>
            <a:solidFill>
              <a:schemeClr val="accent6">
                <a:lumMod val="60000"/>
                <a:lumOff val="4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t>M&amp;S System Requirements Document</a:t>
              </a:r>
              <a:endParaRPr kumimoji="0" lang="en-US" sz="2000" b="0" i="0" u="none" strike="noStrike" cap="none" normalizeH="0" baseline="0" dirty="0" smtClean="0">
                <a:ln>
                  <a:noFill/>
                </a:ln>
                <a:solidFill>
                  <a:schemeClr val="tx1"/>
                </a:solidFill>
                <a:effectLst/>
              </a:endParaRPr>
            </a:p>
          </p:txBody>
        </p:sp>
      </p:grpSp>
      <p:cxnSp>
        <p:nvCxnSpPr>
          <p:cNvPr id="21" name="Straight Arrow Connector 20"/>
          <p:cNvCxnSpPr>
            <a:stCxn id="13" idx="1"/>
            <a:endCxn id="10" idx="3"/>
          </p:cNvCxnSpPr>
          <p:nvPr/>
        </p:nvCxnSpPr>
        <p:spPr bwMode="auto">
          <a:xfrm flipH="1" flipV="1">
            <a:off x="5326970" y="6048721"/>
            <a:ext cx="1243156" cy="14119"/>
          </a:xfrm>
          <a:prstGeom prst="straightConnector1">
            <a:avLst/>
          </a:prstGeom>
          <a:solidFill>
            <a:schemeClr val="accent1"/>
          </a:solidFill>
          <a:ln w="50800" cap="flat" cmpd="sng" algn="ctr">
            <a:solidFill>
              <a:srgbClr val="0070C0"/>
            </a:solidFill>
            <a:prstDash val="solid"/>
            <a:miter lim="800000"/>
            <a:headEnd type="none" w="med" len="med"/>
            <a:tailEnd type="triangle"/>
          </a:ln>
          <a:effectLst/>
        </p:spPr>
      </p:cxnSp>
      <p:cxnSp>
        <p:nvCxnSpPr>
          <p:cNvPr id="23" name="Straight Arrow Connector 22"/>
          <p:cNvCxnSpPr>
            <a:stCxn id="5" idx="3"/>
          </p:cNvCxnSpPr>
          <p:nvPr/>
        </p:nvCxnSpPr>
        <p:spPr bwMode="auto">
          <a:xfrm flipV="1">
            <a:off x="5335436" y="1972056"/>
            <a:ext cx="1234690" cy="9144"/>
          </a:xfrm>
          <a:prstGeom prst="straightConnector1">
            <a:avLst/>
          </a:prstGeom>
          <a:solidFill>
            <a:schemeClr val="accent1"/>
          </a:solidFill>
          <a:ln w="50800" cap="flat" cmpd="sng" algn="ctr">
            <a:solidFill>
              <a:srgbClr val="0070C0"/>
            </a:solidFill>
            <a:prstDash val="solid"/>
            <a:miter lim="800000"/>
            <a:headEnd type="none" w="med" len="med"/>
            <a:tailEnd type="triangle"/>
          </a:ln>
          <a:effectLst/>
        </p:spPr>
      </p:cxnSp>
      <p:cxnSp>
        <p:nvCxnSpPr>
          <p:cNvPr id="24" name="Straight Arrow Connector 23"/>
          <p:cNvCxnSpPr>
            <a:stCxn id="7" idx="3"/>
            <a:endCxn id="15" idx="1"/>
          </p:cNvCxnSpPr>
          <p:nvPr/>
        </p:nvCxnSpPr>
        <p:spPr bwMode="auto">
          <a:xfrm flipV="1">
            <a:off x="5326970" y="4923478"/>
            <a:ext cx="1243156" cy="536"/>
          </a:xfrm>
          <a:prstGeom prst="straightConnector1">
            <a:avLst/>
          </a:prstGeom>
          <a:solidFill>
            <a:schemeClr val="accent1"/>
          </a:solidFill>
          <a:ln w="50800" cap="flat" cmpd="sng" algn="ctr">
            <a:solidFill>
              <a:srgbClr val="0070C0"/>
            </a:solidFill>
            <a:prstDash val="solid"/>
            <a:miter lim="800000"/>
            <a:headEnd type="none" w="med" len="med"/>
            <a:tailEnd type="triangle"/>
          </a:ln>
          <a:effectLst/>
        </p:spPr>
      </p:cxnSp>
      <p:cxnSp>
        <p:nvCxnSpPr>
          <p:cNvPr id="25" name="Straight Arrow Connector 24"/>
          <p:cNvCxnSpPr>
            <a:stCxn id="6" idx="3"/>
            <a:endCxn id="12" idx="1"/>
          </p:cNvCxnSpPr>
          <p:nvPr/>
        </p:nvCxnSpPr>
        <p:spPr bwMode="auto">
          <a:xfrm flipV="1">
            <a:off x="5335436" y="2621338"/>
            <a:ext cx="1234695" cy="1338"/>
          </a:xfrm>
          <a:prstGeom prst="straightConnector1">
            <a:avLst/>
          </a:prstGeom>
          <a:solidFill>
            <a:schemeClr val="accent1"/>
          </a:solidFill>
          <a:ln w="50800" cap="flat" cmpd="sng" algn="ctr">
            <a:solidFill>
              <a:srgbClr val="0070C0"/>
            </a:solidFill>
            <a:prstDash val="solid"/>
            <a:miter lim="800000"/>
            <a:headEnd type="none" w="med" len="med"/>
            <a:tailEnd type="triangle"/>
          </a:ln>
          <a:effectLst/>
        </p:spPr>
      </p:cxnSp>
      <p:cxnSp>
        <p:nvCxnSpPr>
          <p:cNvPr id="26" name="Straight Arrow Connector 25"/>
          <p:cNvCxnSpPr>
            <a:stCxn id="8" idx="3"/>
          </p:cNvCxnSpPr>
          <p:nvPr/>
        </p:nvCxnSpPr>
        <p:spPr bwMode="auto">
          <a:xfrm flipV="1">
            <a:off x="5335436" y="3355873"/>
            <a:ext cx="1234690" cy="1166"/>
          </a:xfrm>
          <a:prstGeom prst="straightConnector1">
            <a:avLst/>
          </a:prstGeom>
          <a:solidFill>
            <a:schemeClr val="accent1"/>
          </a:solidFill>
          <a:ln w="50800" cap="flat" cmpd="sng" algn="ctr">
            <a:solidFill>
              <a:srgbClr val="0070C0"/>
            </a:solidFill>
            <a:prstDash val="solid"/>
            <a:miter lim="800000"/>
            <a:headEnd type="none" w="med" len="med"/>
            <a:tailEnd type="triangle"/>
          </a:ln>
          <a:effectLst/>
        </p:spPr>
      </p:cxnSp>
      <p:cxnSp>
        <p:nvCxnSpPr>
          <p:cNvPr id="27" name="Straight Arrow Connector 26"/>
          <p:cNvCxnSpPr>
            <a:stCxn id="9" idx="3"/>
            <a:endCxn id="14" idx="1"/>
          </p:cNvCxnSpPr>
          <p:nvPr/>
        </p:nvCxnSpPr>
        <p:spPr bwMode="auto">
          <a:xfrm>
            <a:off x="5326970" y="5464184"/>
            <a:ext cx="1243157" cy="2368"/>
          </a:xfrm>
          <a:prstGeom prst="straightConnector1">
            <a:avLst/>
          </a:prstGeom>
          <a:solidFill>
            <a:schemeClr val="accent1"/>
          </a:solidFill>
          <a:ln w="50800" cap="flat" cmpd="sng" algn="ctr">
            <a:solidFill>
              <a:srgbClr val="0070C0"/>
            </a:solidFill>
            <a:prstDash val="solid"/>
            <a:miter lim="800000"/>
            <a:headEnd type="none" w="med" len="med"/>
            <a:tailEnd type="triangle"/>
          </a:ln>
          <a:effectLst/>
        </p:spPr>
      </p:cxnSp>
      <p:sp>
        <p:nvSpPr>
          <p:cNvPr id="28" name="Slide Number Placeholder 1"/>
          <p:cNvSpPr>
            <a:spLocks noGrp="1"/>
          </p:cNvSpPr>
          <p:nvPr>
            <p:ph type="sldNum" sz="quarter" idx="10"/>
          </p:nvPr>
        </p:nvSpPr>
        <p:spPr>
          <a:xfrm>
            <a:off x="10635835" y="6460099"/>
            <a:ext cx="821634" cy="340935"/>
          </a:xfrm>
        </p:spPr>
        <p:txBody>
          <a:bodyPr/>
          <a:lstStyle/>
          <a:p>
            <a:pPr>
              <a:defRPr/>
            </a:pPr>
            <a:fld id="{D68E8870-17DE-45C4-A8DD-7644B2422933}" type="slidenum">
              <a:rPr lang="en-US" smtClean="0"/>
              <a:pPr>
                <a:defRPr/>
              </a:pPr>
              <a:t>19</a:t>
            </a:fld>
            <a:endParaRPr lang="en-US" dirty="0"/>
          </a:p>
        </p:txBody>
      </p:sp>
    </p:spTree>
    <p:extLst>
      <p:ext uri="{BB962C8B-B14F-4D97-AF65-F5344CB8AC3E}">
        <p14:creationId xmlns:p14="http://schemas.microsoft.com/office/powerpoint/2010/main" val="1045736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1390650" y="0"/>
            <a:ext cx="9582149" cy="795130"/>
          </a:xfrm>
        </p:spPr>
        <p:txBody>
          <a:bodyPr/>
          <a:lstStyle/>
          <a:p>
            <a:r>
              <a:rPr lang="en-US" altLang="en-US" dirty="0" smtClean="0"/>
              <a:t>Making the Case Tutorial Learning Objectives</a:t>
            </a:r>
          </a:p>
        </p:txBody>
      </p:sp>
      <p:sp>
        <p:nvSpPr>
          <p:cNvPr id="6148" name="Rectangle 3"/>
          <p:cNvSpPr>
            <a:spLocks noGrp="1" noChangeArrowheads="1"/>
          </p:cNvSpPr>
          <p:nvPr>
            <p:ph type="body" idx="1"/>
          </p:nvPr>
        </p:nvSpPr>
        <p:spPr>
          <a:xfrm>
            <a:off x="419102" y="897467"/>
            <a:ext cx="11082867" cy="5274733"/>
          </a:xfrm>
        </p:spPr>
        <p:txBody>
          <a:bodyPr/>
          <a:lstStyle/>
          <a:p>
            <a:pPr lvl="0">
              <a:buNone/>
            </a:pPr>
            <a:r>
              <a:rPr lang="en-US" altLang="en-US" b="1" dirty="0" smtClean="0">
                <a:latin typeface="+mn-lt"/>
              </a:rPr>
              <a:t>Primary Objective: Identify the </a:t>
            </a:r>
            <a:r>
              <a:rPr lang="en-US" altLang="en-US" b="1" dirty="0">
                <a:latin typeface="+mn-lt"/>
              </a:rPr>
              <a:t>key steps that can be taken to build strong </a:t>
            </a:r>
            <a:r>
              <a:rPr lang="en-US" altLang="en-US" b="1" dirty="0" smtClean="0">
                <a:latin typeface="+mn-lt"/>
              </a:rPr>
              <a:t>Verification &amp; Validation (V&amp;V) </a:t>
            </a:r>
            <a:r>
              <a:rPr lang="en-US" altLang="en-US" b="1" dirty="0">
                <a:latin typeface="+mn-lt"/>
              </a:rPr>
              <a:t>evidence while accounting for resource impacts</a:t>
            </a:r>
            <a:r>
              <a:rPr lang="en-US" altLang="en-US" b="1" dirty="0" smtClean="0">
                <a:latin typeface="+mn-lt"/>
              </a:rPr>
              <a:t>.</a:t>
            </a:r>
          </a:p>
          <a:p>
            <a:pPr lvl="0">
              <a:buNone/>
            </a:pPr>
            <a:endParaRPr lang="en-US" altLang="en-US" sz="2200" dirty="0" smtClean="0">
              <a:latin typeface="+mn-lt"/>
            </a:endParaRPr>
          </a:p>
          <a:p>
            <a:pPr>
              <a:spcBef>
                <a:spcPct val="0"/>
              </a:spcBef>
              <a:buFont typeface="Wingdings" pitchFamily="2" charset="2"/>
              <a:buNone/>
            </a:pPr>
            <a:r>
              <a:rPr lang="en-US" altLang="en-US" sz="2400" dirty="0" smtClean="0">
                <a:latin typeface="+mn-lt"/>
              </a:rPr>
              <a:t>Key Learning Objectives:</a:t>
            </a:r>
          </a:p>
          <a:p>
            <a:pPr lvl="1">
              <a:buFont typeface="Wingdings" panose="05000000000000000000" pitchFamily="2" charset="2"/>
              <a:buChar char="Ø"/>
            </a:pPr>
            <a:r>
              <a:rPr lang="en-US" dirty="0" smtClean="0">
                <a:latin typeface="+mn-lt"/>
              </a:rPr>
              <a:t>Define </a:t>
            </a:r>
            <a:r>
              <a:rPr lang="en-US" dirty="0">
                <a:latin typeface="+mn-lt"/>
              </a:rPr>
              <a:t>and distinguish key verification and validation terms</a:t>
            </a:r>
          </a:p>
          <a:p>
            <a:pPr lvl="1">
              <a:buFont typeface="Wingdings" panose="05000000000000000000" pitchFamily="2" charset="2"/>
              <a:buChar char="Ø"/>
            </a:pPr>
            <a:r>
              <a:rPr lang="en-US" dirty="0" smtClean="0">
                <a:latin typeface="+mn-lt"/>
              </a:rPr>
              <a:t>Identify important characteristics of available </a:t>
            </a:r>
            <a:r>
              <a:rPr lang="en-US" dirty="0">
                <a:latin typeface="+mn-lt"/>
              </a:rPr>
              <a:t>verification test strategies</a:t>
            </a:r>
          </a:p>
          <a:p>
            <a:pPr lvl="1">
              <a:buFont typeface="Wingdings" panose="05000000000000000000" pitchFamily="2" charset="2"/>
              <a:buChar char="Ø"/>
            </a:pPr>
            <a:r>
              <a:rPr lang="en-US" dirty="0" smtClean="0">
                <a:latin typeface="+mn-lt"/>
              </a:rPr>
              <a:t>Construct </a:t>
            </a:r>
            <a:r>
              <a:rPr lang="en-US" dirty="0">
                <a:latin typeface="+mn-lt"/>
              </a:rPr>
              <a:t>an effective referent in non-ideal circumstances</a:t>
            </a:r>
          </a:p>
          <a:p>
            <a:pPr lvl="1">
              <a:buFont typeface="Wingdings" panose="05000000000000000000" pitchFamily="2" charset="2"/>
              <a:buChar char="Ø"/>
            </a:pPr>
            <a:r>
              <a:rPr lang="en-US" dirty="0" smtClean="0">
                <a:latin typeface="+mn-lt"/>
              </a:rPr>
              <a:t>Recognize </a:t>
            </a:r>
            <a:r>
              <a:rPr lang="en-US" dirty="0">
                <a:latin typeface="+mn-lt"/>
              </a:rPr>
              <a:t>the key elements (metrics, methods) that support rigorous validation.</a:t>
            </a:r>
          </a:p>
          <a:p>
            <a:pPr lvl="1">
              <a:buFont typeface="Wingdings" panose="05000000000000000000" pitchFamily="2" charset="2"/>
              <a:buChar char="Ø"/>
            </a:pPr>
            <a:r>
              <a:rPr lang="en-US" dirty="0" smtClean="0">
                <a:latin typeface="+mn-lt"/>
              </a:rPr>
              <a:t>Match </a:t>
            </a:r>
            <a:r>
              <a:rPr lang="en-US" dirty="0">
                <a:latin typeface="+mn-lt"/>
              </a:rPr>
              <a:t>validation methods to the available referent </a:t>
            </a:r>
          </a:p>
          <a:p>
            <a:pPr lvl="1">
              <a:buFont typeface="Wingdings" panose="05000000000000000000" pitchFamily="2" charset="2"/>
              <a:buChar char="Ø"/>
            </a:pPr>
            <a:r>
              <a:rPr lang="en-US" dirty="0" smtClean="0">
                <a:latin typeface="+mn-lt"/>
              </a:rPr>
              <a:t>Identify </a:t>
            </a:r>
            <a:r>
              <a:rPr lang="en-US" dirty="0">
                <a:latin typeface="+mn-lt"/>
              </a:rPr>
              <a:t>applicable V&amp;V templates and tools</a:t>
            </a:r>
          </a:p>
        </p:txBody>
      </p:sp>
      <p:sp>
        <p:nvSpPr>
          <p:cNvPr id="5" name="Slide Number Placeholder 1"/>
          <p:cNvSpPr>
            <a:spLocks noGrp="1"/>
          </p:cNvSpPr>
          <p:nvPr>
            <p:ph type="sldNum" sz="quarter" idx="4294967295"/>
          </p:nvPr>
        </p:nvSpPr>
        <p:spPr>
          <a:xfrm>
            <a:off x="10635835" y="6460099"/>
            <a:ext cx="821634" cy="340935"/>
          </a:xfrm>
          <a:prstGeom prst="rect">
            <a:avLst/>
          </a:prstGeom>
        </p:spPr>
        <p:txBody>
          <a:bodyPr/>
          <a:lstStyle/>
          <a:p>
            <a:pPr algn="r">
              <a:defRPr/>
            </a:pPr>
            <a:fld id="{D68E8870-17DE-45C4-A8DD-7644B2422933}" type="slidenum">
              <a:rPr lang="en-US" sz="1400" smtClean="0"/>
              <a:pPr algn="r">
                <a:defRPr/>
              </a:pPr>
              <a:t>2</a:t>
            </a:fld>
            <a:endParaRPr lang="en-US" sz="1400" dirty="0"/>
          </a:p>
        </p:txBody>
      </p:sp>
    </p:spTree>
    <p:extLst>
      <p:ext uri="{BB962C8B-B14F-4D97-AF65-F5344CB8AC3E}">
        <p14:creationId xmlns:p14="http://schemas.microsoft.com/office/powerpoint/2010/main" val="30342572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79945" y="1107709"/>
            <a:ext cx="7833713" cy="5075237"/>
          </a:xfrm>
        </p:spPr>
      </p:pic>
      <p:sp>
        <p:nvSpPr>
          <p:cNvPr id="3" name="Title 2"/>
          <p:cNvSpPr>
            <a:spLocks noGrp="1"/>
          </p:cNvSpPr>
          <p:nvPr>
            <p:ph type="title"/>
          </p:nvPr>
        </p:nvSpPr>
        <p:spPr/>
        <p:txBody>
          <a:bodyPr/>
          <a:lstStyle/>
          <a:p>
            <a:r>
              <a:rPr lang="en-US" dirty="0" smtClean="0"/>
              <a:t>Simulation Conceptual Modeling</a:t>
            </a:r>
            <a:endParaRPr lang="en-US" dirty="0"/>
          </a:p>
        </p:txBody>
      </p:sp>
      <p:sp>
        <p:nvSpPr>
          <p:cNvPr id="6" name="TextBox 5"/>
          <p:cNvSpPr txBox="1"/>
          <p:nvPr/>
        </p:nvSpPr>
        <p:spPr>
          <a:xfrm>
            <a:off x="8326315" y="1107709"/>
            <a:ext cx="3542955" cy="4401205"/>
          </a:xfrm>
          <a:prstGeom prst="rect">
            <a:avLst/>
          </a:prstGeom>
          <a:noFill/>
        </p:spPr>
        <p:txBody>
          <a:bodyPr wrap="square" rtlCol="0">
            <a:spAutoFit/>
          </a:bodyPr>
          <a:lstStyle/>
          <a:p>
            <a:r>
              <a:rPr lang="en-US" sz="2800" dirty="0" smtClean="0"/>
              <a:t>Model Based Systems Engineering (MBSE) offers a rich framework for capturing conceptual model artifacts and information; e.g. Use Case, Sequence and Block Definition diagrams</a:t>
            </a:r>
            <a:endParaRPr lang="en-US" sz="2800" dirty="0"/>
          </a:p>
        </p:txBody>
      </p:sp>
      <p:sp>
        <p:nvSpPr>
          <p:cNvPr id="5" name="Slide Number Placeholder 1"/>
          <p:cNvSpPr>
            <a:spLocks noGrp="1"/>
          </p:cNvSpPr>
          <p:nvPr>
            <p:ph type="sldNum" sz="quarter" idx="10"/>
          </p:nvPr>
        </p:nvSpPr>
        <p:spPr>
          <a:xfrm>
            <a:off x="10635835" y="6460099"/>
            <a:ext cx="821634" cy="340935"/>
          </a:xfrm>
        </p:spPr>
        <p:txBody>
          <a:bodyPr/>
          <a:lstStyle/>
          <a:p>
            <a:pPr>
              <a:defRPr/>
            </a:pPr>
            <a:fld id="{D68E8870-17DE-45C4-A8DD-7644B2422933}" type="slidenum">
              <a:rPr lang="en-US" smtClean="0"/>
              <a:pPr>
                <a:defRPr/>
              </a:pPr>
              <a:t>20</a:t>
            </a:fld>
            <a:endParaRPr lang="en-US" dirty="0"/>
          </a:p>
        </p:txBody>
      </p:sp>
    </p:spTree>
    <p:extLst>
      <p:ext uri="{BB962C8B-B14F-4D97-AF65-F5344CB8AC3E}">
        <p14:creationId xmlns:p14="http://schemas.microsoft.com/office/powerpoint/2010/main" val="23517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78511" y="27296"/>
            <a:ext cx="8053853" cy="841248"/>
          </a:xfrm>
        </p:spPr>
        <p:txBody>
          <a:bodyPr/>
          <a:lstStyle/>
          <a:p>
            <a:r>
              <a:rPr lang="en-US" dirty="0" smtClean="0"/>
              <a:t>Leveraging Existing Simulation Verification Data</a:t>
            </a:r>
            <a:endParaRPr lang="en-US" dirty="0"/>
          </a:p>
        </p:txBody>
      </p:sp>
      <p:pic>
        <p:nvPicPr>
          <p:cNvPr id="4" name="Picture 3"/>
          <p:cNvPicPr>
            <a:picLocks noChangeAspect="1"/>
          </p:cNvPicPr>
          <p:nvPr/>
        </p:nvPicPr>
        <p:blipFill>
          <a:blip r:embed="rId2"/>
          <a:stretch>
            <a:fillRect/>
          </a:stretch>
        </p:blipFill>
        <p:spPr>
          <a:xfrm>
            <a:off x="7027984" y="1242725"/>
            <a:ext cx="5164016" cy="5111420"/>
          </a:xfrm>
          <a:prstGeom prst="rect">
            <a:avLst/>
          </a:prstGeom>
        </p:spPr>
      </p:pic>
      <p:sp>
        <p:nvSpPr>
          <p:cNvPr id="5" name="TextBox 4"/>
          <p:cNvSpPr txBox="1"/>
          <p:nvPr/>
        </p:nvSpPr>
        <p:spPr>
          <a:xfrm>
            <a:off x="7403123" y="6147117"/>
            <a:ext cx="2752930" cy="246221"/>
          </a:xfrm>
          <a:prstGeom prst="rect">
            <a:avLst/>
          </a:prstGeom>
          <a:noFill/>
        </p:spPr>
        <p:txBody>
          <a:bodyPr wrap="square" rtlCol="0">
            <a:spAutoFit/>
          </a:bodyPr>
          <a:lstStyle/>
          <a:p>
            <a:r>
              <a:rPr lang="en-US" sz="1000" dirty="0" smtClean="0"/>
              <a:t>Downloaded from [NASA, 2023] on 6/21/23</a:t>
            </a:r>
            <a:endParaRPr lang="en-US" sz="1000" dirty="0"/>
          </a:p>
        </p:txBody>
      </p:sp>
      <p:sp>
        <p:nvSpPr>
          <p:cNvPr id="2" name="Content Placeholder 1"/>
          <p:cNvSpPr>
            <a:spLocks noGrp="1"/>
          </p:cNvSpPr>
          <p:nvPr>
            <p:ph sz="quarter" idx="11"/>
          </p:nvPr>
        </p:nvSpPr>
        <p:spPr>
          <a:xfrm>
            <a:off x="0" y="1046715"/>
            <a:ext cx="7403123" cy="5075237"/>
          </a:xfrm>
        </p:spPr>
        <p:txBody>
          <a:bodyPr/>
          <a:lstStyle/>
          <a:p>
            <a:pPr>
              <a:spcBef>
                <a:spcPts val="0"/>
              </a:spcBef>
            </a:pPr>
            <a:r>
              <a:rPr lang="en-US" dirty="0" smtClean="0"/>
              <a:t>Necessitated by widespread adoption of agile software development practices</a:t>
            </a:r>
          </a:p>
          <a:p>
            <a:pPr>
              <a:spcBef>
                <a:spcPts val="0"/>
              </a:spcBef>
            </a:pPr>
            <a:r>
              <a:rPr lang="en-US" dirty="0" smtClean="0"/>
              <a:t>Supported by rigorous configuration management of M&amp;S requirements, developmental M&amp;S products and strict version control</a:t>
            </a:r>
          </a:p>
          <a:p>
            <a:pPr>
              <a:spcBef>
                <a:spcPts val="0"/>
              </a:spcBef>
            </a:pPr>
            <a:r>
              <a:rPr lang="en-US" dirty="0" smtClean="0"/>
              <a:t>Enabled by the use of integrated requirements management and testing tools</a:t>
            </a:r>
          </a:p>
          <a:p>
            <a:pPr lvl="1">
              <a:spcBef>
                <a:spcPts val="0"/>
              </a:spcBef>
            </a:pPr>
            <a:r>
              <a:rPr lang="en-US" dirty="0" smtClean="0"/>
              <a:t>Evolving requirements</a:t>
            </a:r>
          </a:p>
          <a:p>
            <a:pPr lvl="1">
              <a:spcBef>
                <a:spcPts val="0"/>
              </a:spcBef>
            </a:pPr>
            <a:r>
              <a:rPr lang="en-US" dirty="0" smtClean="0"/>
              <a:t>Requirements attributes enabling dynamic status tracking</a:t>
            </a:r>
          </a:p>
          <a:p>
            <a:pPr lvl="1">
              <a:spcBef>
                <a:spcPts val="0"/>
              </a:spcBef>
            </a:pPr>
            <a:r>
              <a:rPr lang="en-US" dirty="0" smtClean="0"/>
              <a:t>Synchronous requirements and verification test development</a:t>
            </a:r>
          </a:p>
          <a:p>
            <a:pPr lvl="1">
              <a:spcBef>
                <a:spcPts val="0"/>
              </a:spcBef>
            </a:pPr>
            <a:r>
              <a:rPr lang="en-US" dirty="0" smtClean="0"/>
              <a:t>Automated traceability views</a:t>
            </a:r>
            <a:endParaRPr lang="en-US" dirty="0"/>
          </a:p>
        </p:txBody>
      </p:sp>
      <p:sp>
        <p:nvSpPr>
          <p:cNvPr id="6" name="Slide Number Placeholder 1"/>
          <p:cNvSpPr>
            <a:spLocks noGrp="1"/>
          </p:cNvSpPr>
          <p:nvPr>
            <p:ph type="sldNum" sz="quarter" idx="10"/>
          </p:nvPr>
        </p:nvSpPr>
        <p:spPr>
          <a:xfrm>
            <a:off x="10635835" y="6460099"/>
            <a:ext cx="821634" cy="340935"/>
          </a:xfrm>
        </p:spPr>
        <p:txBody>
          <a:bodyPr/>
          <a:lstStyle/>
          <a:p>
            <a:pPr>
              <a:defRPr/>
            </a:pPr>
            <a:fld id="{D68E8870-17DE-45C4-A8DD-7644B2422933}" type="slidenum">
              <a:rPr lang="en-US" smtClean="0"/>
              <a:pPr>
                <a:defRPr/>
              </a:pPr>
              <a:t>21</a:t>
            </a:fld>
            <a:endParaRPr lang="en-US" dirty="0"/>
          </a:p>
        </p:txBody>
      </p:sp>
      <p:sp>
        <p:nvSpPr>
          <p:cNvPr id="7" name="Content Placeholder 1"/>
          <p:cNvSpPr txBox="1">
            <a:spLocks/>
          </p:cNvSpPr>
          <p:nvPr/>
        </p:nvSpPr>
        <p:spPr bwMode="auto">
          <a:xfrm>
            <a:off x="7403123" y="784628"/>
            <a:ext cx="4434916" cy="4329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ts val="3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ts val="3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ts val="3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lgn="ctr">
              <a:buFont typeface="Wingdings" charset="2"/>
              <a:buNone/>
            </a:pPr>
            <a:r>
              <a:rPr lang="en-US" sz="2400" kern="0" dirty="0" smtClean="0"/>
              <a:t>Sample Documentation</a:t>
            </a:r>
            <a:endParaRPr lang="en-US" sz="2400" kern="0" dirty="0"/>
          </a:p>
        </p:txBody>
      </p:sp>
    </p:spTree>
    <p:extLst>
      <p:ext uri="{BB962C8B-B14F-4D97-AF65-F5344CB8AC3E}">
        <p14:creationId xmlns:p14="http://schemas.microsoft.com/office/powerpoint/2010/main" val="42360259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Leveraging Developer Testing</a:t>
            </a:r>
            <a:endParaRPr lang="en-US" dirty="0"/>
          </a:p>
        </p:txBody>
      </p:sp>
      <p:sp>
        <p:nvSpPr>
          <p:cNvPr id="8" name="Slide Number Placeholder 1"/>
          <p:cNvSpPr>
            <a:spLocks noGrp="1"/>
          </p:cNvSpPr>
          <p:nvPr>
            <p:ph type="sldNum" sz="quarter" idx="10"/>
          </p:nvPr>
        </p:nvSpPr>
        <p:spPr/>
        <p:txBody>
          <a:bodyPr/>
          <a:lstStyle/>
          <a:p>
            <a:pPr>
              <a:defRPr/>
            </a:pPr>
            <a:fld id="{D68E8870-17DE-45C4-A8DD-7644B2422933}" type="slidenum">
              <a:rPr lang="en-US" sz="1400" smtClean="0"/>
              <a:pPr>
                <a:defRPr/>
              </a:pPr>
              <a:t>22</a:t>
            </a:fld>
            <a:endParaRPr lang="en-US" sz="1400" dirty="0"/>
          </a:p>
        </p:txBody>
      </p:sp>
      <p:sp>
        <p:nvSpPr>
          <p:cNvPr id="5" name="Text Placeholder 4"/>
          <p:cNvSpPr>
            <a:spLocks noGrp="1"/>
          </p:cNvSpPr>
          <p:nvPr>
            <p:ph type="body" sz="quarter" idx="12"/>
          </p:nvPr>
        </p:nvSpPr>
        <p:spPr/>
        <p:txBody>
          <a:bodyPr/>
          <a:lstStyle/>
          <a:p>
            <a:pPr>
              <a:lnSpc>
                <a:spcPct val="90000"/>
              </a:lnSpc>
              <a:spcBef>
                <a:spcPts val="0"/>
              </a:spcBef>
            </a:pPr>
            <a:r>
              <a:rPr lang="en-US" dirty="0"/>
              <a:t>Federation / distributed simulation development often undergoes levels of testing</a:t>
            </a:r>
          </a:p>
          <a:p>
            <a:pPr lvl="1">
              <a:lnSpc>
                <a:spcPct val="90000"/>
              </a:lnSpc>
              <a:spcBef>
                <a:spcPts val="0"/>
              </a:spcBef>
            </a:pPr>
            <a:r>
              <a:rPr lang="en-US" dirty="0"/>
              <a:t>Unit</a:t>
            </a:r>
          </a:p>
          <a:p>
            <a:pPr lvl="1">
              <a:lnSpc>
                <a:spcPct val="90000"/>
              </a:lnSpc>
              <a:spcBef>
                <a:spcPts val="0"/>
              </a:spcBef>
            </a:pPr>
            <a:r>
              <a:rPr lang="en-US" dirty="0"/>
              <a:t>Pairwise</a:t>
            </a:r>
          </a:p>
          <a:p>
            <a:pPr lvl="1">
              <a:lnSpc>
                <a:spcPct val="90000"/>
              </a:lnSpc>
              <a:spcBef>
                <a:spcPts val="0"/>
              </a:spcBef>
            </a:pPr>
            <a:r>
              <a:rPr lang="en-US" dirty="0"/>
              <a:t>Multi-way</a:t>
            </a:r>
          </a:p>
          <a:p>
            <a:pPr lvl="1">
              <a:lnSpc>
                <a:spcPct val="90000"/>
              </a:lnSpc>
              <a:spcBef>
                <a:spcPts val="0"/>
              </a:spcBef>
            </a:pPr>
            <a:r>
              <a:rPr lang="en-US" dirty="0"/>
              <a:t>Integrated</a:t>
            </a:r>
          </a:p>
          <a:p>
            <a:pPr lvl="1">
              <a:lnSpc>
                <a:spcPct val="90000"/>
              </a:lnSpc>
              <a:spcBef>
                <a:spcPts val="0"/>
              </a:spcBef>
            </a:pPr>
            <a:r>
              <a:rPr lang="en-US" dirty="0"/>
              <a:t>At scale</a:t>
            </a:r>
          </a:p>
          <a:p>
            <a:pPr>
              <a:lnSpc>
                <a:spcPct val="90000"/>
              </a:lnSpc>
              <a:spcBef>
                <a:spcPts val="0"/>
              </a:spcBef>
            </a:pPr>
            <a:r>
              <a:rPr lang="en-US" dirty="0"/>
              <a:t>Simulation environment differences</a:t>
            </a:r>
          </a:p>
          <a:p>
            <a:pPr>
              <a:lnSpc>
                <a:spcPct val="90000"/>
              </a:lnSpc>
              <a:spcBef>
                <a:spcPts val="0"/>
              </a:spcBef>
            </a:pPr>
            <a:r>
              <a:rPr lang="en-US" dirty="0"/>
              <a:t>Testing within federated environments</a:t>
            </a:r>
          </a:p>
          <a:p>
            <a:pPr lvl="1">
              <a:lnSpc>
                <a:spcPct val="90000"/>
              </a:lnSpc>
              <a:spcBef>
                <a:spcPts val="0"/>
              </a:spcBef>
            </a:pPr>
            <a:r>
              <a:rPr lang="en-US" dirty="0"/>
              <a:t> Substitutes for interactions with M&amp;S participants</a:t>
            </a:r>
          </a:p>
          <a:p>
            <a:pPr>
              <a:lnSpc>
                <a:spcPct val="90000"/>
              </a:lnSpc>
              <a:spcBef>
                <a:spcPts val="0"/>
              </a:spcBef>
            </a:pPr>
            <a:r>
              <a:rPr lang="en-US" dirty="0"/>
              <a:t>Testing scope and negative testing</a:t>
            </a:r>
          </a:p>
          <a:p>
            <a:pPr>
              <a:lnSpc>
                <a:spcPct val="90000"/>
              </a:lnSpc>
              <a:spcBef>
                <a:spcPts val="0"/>
              </a:spcBef>
            </a:pPr>
            <a:endParaRPr lang="en-US" dirty="0"/>
          </a:p>
          <a:p>
            <a:pPr>
              <a:lnSpc>
                <a:spcPct val="90000"/>
              </a:lnSpc>
              <a:spcBef>
                <a:spcPts val="0"/>
              </a:spcBef>
            </a:pPr>
            <a:endParaRPr lang="en-US" dirty="0"/>
          </a:p>
        </p:txBody>
      </p:sp>
      <p:sp>
        <p:nvSpPr>
          <p:cNvPr id="7" name="Rectangle 6"/>
          <p:cNvSpPr/>
          <p:nvPr/>
        </p:nvSpPr>
        <p:spPr bwMode="auto">
          <a:xfrm>
            <a:off x="10183762" y="4948084"/>
            <a:ext cx="169606" cy="45719"/>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charset="0"/>
            </a:endParaRPr>
          </a:p>
        </p:txBody>
      </p:sp>
      <p:pic>
        <p:nvPicPr>
          <p:cNvPr id="9" name="Picture Placeholder 8"/>
          <p:cNvPicPr>
            <a:picLocks noGrp="1" noChangeAspect="1"/>
          </p:cNvPicPr>
          <p:nvPr>
            <p:ph type="pic" sz="quarter" idx="11"/>
          </p:nvPr>
        </p:nvPicPr>
        <p:blipFill>
          <a:blip r:embed="rId2"/>
          <a:srcRect l="6483" r="6483"/>
          <a:stretch>
            <a:fillRect/>
          </a:stretch>
        </p:blipFill>
        <p:spPr>
          <a:prstGeom prst="rect">
            <a:avLst/>
          </a:prstGeom>
        </p:spPr>
      </p:pic>
    </p:spTree>
    <p:extLst>
      <p:ext uri="{BB962C8B-B14F-4D97-AF65-F5344CB8AC3E}">
        <p14:creationId xmlns:p14="http://schemas.microsoft.com/office/powerpoint/2010/main" val="38801186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480133" y="1046715"/>
            <a:ext cx="6490938" cy="5075237"/>
          </a:xfrm>
        </p:spPr>
        <p:txBody>
          <a:bodyPr/>
          <a:lstStyle/>
          <a:p>
            <a:r>
              <a:rPr lang="en-US" dirty="0" smtClean="0">
                <a:latin typeface="+mn-lt"/>
              </a:rPr>
              <a:t>Supplemental is not Regression</a:t>
            </a:r>
          </a:p>
          <a:p>
            <a:r>
              <a:rPr lang="en-US" dirty="0" smtClean="0">
                <a:latin typeface="+mn-lt"/>
              </a:rPr>
              <a:t>Regression implies an exact duplication of previously executed testing</a:t>
            </a:r>
          </a:p>
          <a:p>
            <a:r>
              <a:rPr lang="en-US" dirty="0" smtClean="0">
                <a:latin typeface="+mn-lt"/>
              </a:rPr>
              <a:t>Supplemental may be </a:t>
            </a:r>
          </a:p>
          <a:p>
            <a:pPr lvl="1"/>
            <a:r>
              <a:rPr lang="en-US" dirty="0" smtClean="0">
                <a:latin typeface="+mn-lt"/>
              </a:rPr>
              <a:t>Additional test at the same level</a:t>
            </a:r>
          </a:p>
          <a:p>
            <a:pPr lvl="1"/>
            <a:r>
              <a:rPr lang="en-US" dirty="0" smtClean="0">
                <a:latin typeface="+mn-lt"/>
              </a:rPr>
              <a:t>Test case replication at a different levels</a:t>
            </a:r>
          </a:p>
          <a:p>
            <a:pPr lvl="1"/>
            <a:r>
              <a:rPr lang="en-US" dirty="0" smtClean="0">
                <a:latin typeface="+mn-lt"/>
              </a:rPr>
              <a:t>Comparison between levels</a:t>
            </a:r>
          </a:p>
          <a:p>
            <a:r>
              <a:rPr lang="en-US" dirty="0" smtClean="0">
                <a:latin typeface="+mn-lt"/>
              </a:rPr>
              <a:t>Benefits from / for digital engineering</a:t>
            </a:r>
          </a:p>
        </p:txBody>
      </p:sp>
      <p:sp>
        <p:nvSpPr>
          <p:cNvPr id="3" name="Title 2"/>
          <p:cNvSpPr>
            <a:spLocks noGrp="1"/>
          </p:cNvSpPr>
          <p:nvPr>
            <p:ph type="title"/>
          </p:nvPr>
        </p:nvSpPr>
        <p:spPr/>
        <p:txBody>
          <a:bodyPr/>
          <a:lstStyle/>
          <a:p>
            <a:r>
              <a:rPr lang="en-US" dirty="0" smtClean="0"/>
              <a:t>Supplemental Simulation Verification Testing</a:t>
            </a:r>
            <a:endParaRPr lang="en-US" dirty="0"/>
          </a:p>
        </p:txBody>
      </p:sp>
      <p:pic>
        <p:nvPicPr>
          <p:cNvPr id="7" name="Picture 6"/>
          <p:cNvPicPr>
            <a:picLocks noChangeAspect="1"/>
          </p:cNvPicPr>
          <p:nvPr/>
        </p:nvPicPr>
        <p:blipFill>
          <a:blip r:embed="rId2"/>
          <a:stretch>
            <a:fillRect/>
          </a:stretch>
        </p:blipFill>
        <p:spPr>
          <a:xfrm>
            <a:off x="5406621" y="2240306"/>
            <a:ext cx="7007456" cy="3160002"/>
          </a:xfrm>
          <a:prstGeom prst="rect">
            <a:avLst/>
          </a:prstGeom>
        </p:spPr>
      </p:pic>
      <p:sp>
        <p:nvSpPr>
          <p:cNvPr id="5" name="Slide Number Placeholder 1"/>
          <p:cNvSpPr>
            <a:spLocks noGrp="1"/>
          </p:cNvSpPr>
          <p:nvPr>
            <p:ph type="sldNum" sz="quarter" idx="10"/>
          </p:nvPr>
        </p:nvSpPr>
        <p:spPr>
          <a:xfrm>
            <a:off x="10635835" y="6460099"/>
            <a:ext cx="821634" cy="340935"/>
          </a:xfrm>
        </p:spPr>
        <p:txBody>
          <a:bodyPr/>
          <a:lstStyle/>
          <a:p>
            <a:pPr>
              <a:defRPr/>
            </a:pPr>
            <a:fld id="{D68E8870-17DE-45C4-A8DD-7644B2422933}" type="slidenum">
              <a:rPr lang="en-US" smtClean="0"/>
              <a:pPr>
                <a:defRPr/>
              </a:pPr>
              <a:t>23</a:t>
            </a:fld>
            <a:endParaRPr lang="en-US" dirty="0"/>
          </a:p>
        </p:txBody>
      </p:sp>
    </p:spTree>
    <p:extLst>
      <p:ext uri="{BB962C8B-B14F-4D97-AF65-F5344CB8AC3E}">
        <p14:creationId xmlns:p14="http://schemas.microsoft.com/office/powerpoint/2010/main" val="41320688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824017" y="1312424"/>
            <a:ext cx="10408761" cy="4837366"/>
          </a:xfrm>
        </p:spPr>
        <p:txBody>
          <a:bodyPr>
            <a:normAutofit/>
          </a:bodyPr>
          <a:lstStyle/>
          <a:p>
            <a:pPr lvl="0"/>
            <a:r>
              <a:rPr lang="en-US" dirty="0">
                <a:latin typeface="+mn-lt"/>
              </a:rPr>
              <a:t>Definitions that establish the common lexicon</a:t>
            </a:r>
            <a:endParaRPr lang="en-US" sz="2400" dirty="0">
              <a:latin typeface="+mn-lt"/>
            </a:endParaRPr>
          </a:p>
          <a:p>
            <a:pPr lvl="0"/>
            <a:r>
              <a:rPr lang="en-US" dirty="0" smtClean="0">
                <a:latin typeface="+mn-lt"/>
              </a:rPr>
              <a:t>Building </a:t>
            </a:r>
            <a:r>
              <a:rPr lang="en-US" dirty="0">
                <a:latin typeface="+mn-lt"/>
              </a:rPr>
              <a:t>a strong verification case</a:t>
            </a:r>
            <a:endParaRPr lang="en-US" sz="2400" dirty="0">
              <a:latin typeface="+mn-lt"/>
            </a:endParaRPr>
          </a:p>
          <a:p>
            <a:pPr lvl="0"/>
            <a:r>
              <a:rPr lang="en-US" dirty="0" smtClean="0">
                <a:solidFill>
                  <a:srgbClr val="22458A"/>
                </a:solidFill>
                <a:latin typeface="+mn-lt"/>
              </a:rPr>
              <a:t>Building </a:t>
            </a:r>
            <a:r>
              <a:rPr lang="en-US" dirty="0">
                <a:solidFill>
                  <a:srgbClr val="22458A"/>
                </a:solidFill>
                <a:latin typeface="+mn-lt"/>
              </a:rPr>
              <a:t>a strong validation </a:t>
            </a:r>
            <a:r>
              <a:rPr lang="en-US" dirty="0" smtClean="0">
                <a:solidFill>
                  <a:srgbClr val="22458A"/>
                </a:solidFill>
                <a:latin typeface="+mn-lt"/>
              </a:rPr>
              <a:t>referent</a:t>
            </a:r>
          </a:p>
          <a:p>
            <a:pPr lvl="1"/>
            <a:r>
              <a:rPr lang="en-US" dirty="0" smtClean="0">
                <a:solidFill>
                  <a:srgbClr val="22458A"/>
                </a:solidFill>
                <a:latin typeface="+mn-lt"/>
              </a:rPr>
              <a:t>Developing </a:t>
            </a:r>
            <a:r>
              <a:rPr lang="en-US" dirty="0">
                <a:solidFill>
                  <a:srgbClr val="22458A"/>
                </a:solidFill>
                <a:latin typeface="+mn-lt"/>
              </a:rPr>
              <a:t>the referent as the basis for validation comparison</a:t>
            </a:r>
            <a:endParaRPr lang="en-US" sz="1400" dirty="0">
              <a:solidFill>
                <a:srgbClr val="22458A"/>
              </a:solidFill>
              <a:latin typeface="+mn-lt"/>
            </a:endParaRPr>
          </a:p>
          <a:p>
            <a:pPr lvl="1"/>
            <a:r>
              <a:rPr lang="en-US" dirty="0">
                <a:solidFill>
                  <a:srgbClr val="22458A"/>
                </a:solidFill>
                <a:latin typeface="+mn-lt"/>
              </a:rPr>
              <a:t>Challenges and obstacles to developing the referent</a:t>
            </a:r>
            <a:endParaRPr lang="en-US" sz="1800" dirty="0">
              <a:solidFill>
                <a:srgbClr val="22458A"/>
              </a:solidFill>
              <a:latin typeface="+mn-lt"/>
            </a:endParaRPr>
          </a:p>
          <a:p>
            <a:pPr lvl="1"/>
            <a:r>
              <a:rPr lang="en-US" dirty="0">
                <a:solidFill>
                  <a:srgbClr val="22458A"/>
                </a:solidFill>
                <a:latin typeface="+mn-lt"/>
              </a:rPr>
              <a:t>Best practices and obstacle mitigation</a:t>
            </a:r>
            <a:endParaRPr lang="en-US" sz="1800" dirty="0">
              <a:solidFill>
                <a:srgbClr val="22458A"/>
              </a:solidFill>
              <a:latin typeface="+mn-lt"/>
            </a:endParaRPr>
          </a:p>
          <a:p>
            <a:pPr lvl="1"/>
            <a:r>
              <a:rPr lang="en-US" dirty="0">
                <a:solidFill>
                  <a:srgbClr val="22458A"/>
                </a:solidFill>
                <a:latin typeface="+mn-lt"/>
              </a:rPr>
              <a:t>Examples</a:t>
            </a:r>
            <a:endParaRPr lang="en-US" sz="1800" dirty="0">
              <a:solidFill>
                <a:srgbClr val="22458A"/>
              </a:solidFill>
              <a:latin typeface="+mn-lt"/>
            </a:endParaRPr>
          </a:p>
          <a:p>
            <a:pPr lvl="0"/>
            <a:r>
              <a:rPr lang="en-US" dirty="0">
                <a:latin typeface="+mn-lt"/>
              </a:rPr>
              <a:t>Building a strong validation case  </a:t>
            </a:r>
            <a:endParaRPr lang="en-US" sz="2400" dirty="0">
              <a:latin typeface="+mn-lt"/>
            </a:endParaRPr>
          </a:p>
          <a:p>
            <a:pPr lvl="0"/>
            <a:r>
              <a:rPr lang="en-US" dirty="0" smtClean="0">
                <a:latin typeface="+mn-lt"/>
              </a:rPr>
              <a:t>Standards, Guidance, Templates, </a:t>
            </a:r>
            <a:r>
              <a:rPr lang="en-US" dirty="0">
                <a:latin typeface="+mn-lt"/>
              </a:rPr>
              <a:t>and </a:t>
            </a:r>
            <a:r>
              <a:rPr lang="en-US" dirty="0" smtClean="0">
                <a:latin typeface="+mn-lt"/>
              </a:rPr>
              <a:t>Tools</a:t>
            </a:r>
          </a:p>
          <a:p>
            <a:pPr lvl="0"/>
            <a:r>
              <a:rPr lang="en-US" dirty="0" smtClean="0">
                <a:latin typeface="+mn-lt"/>
              </a:rPr>
              <a:t>Conclusions</a:t>
            </a:r>
            <a:endParaRPr lang="en-US" dirty="0">
              <a:latin typeface="+mn-lt"/>
            </a:endParaRPr>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24</a:t>
            </a:fld>
            <a:endParaRPr lang="en-US" dirty="0"/>
          </a:p>
        </p:txBody>
      </p:sp>
      <p:sp>
        <p:nvSpPr>
          <p:cNvPr id="5" name="Title 1"/>
          <p:cNvSpPr>
            <a:spLocks noGrp="1"/>
          </p:cNvSpPr>
          <p:nvPr>
            <p:ph type="title"/>
          </p:nvPr>
        </p:nvSpPr>
        <p:spPr>
          <a:xfrm>
            <a:off x="2345741" y="0"/>
            <a:ext cx="7416800" cy="841248"/>
          </a:xfrm>
        </p:spPr>
        <p:txBody>
          <a:bodyPr/>
          <a:lstStyle>
            <a:lvl1pPr>
              <a:defRPr sz="2400">
                <a:solidFill>
                  <a:schemeClr val="bg1"/>
                </a:solidFill>
              </a:defRPr>
            </a:lvl1pPr>
          </a:lstStyle>
          <a:p>
            <a:r>
              <a:rPr lang="en-US" dirty="0" smtClean="0"/>
              <a:t/>
            </a:r>
            <a:br>
              <a:rPr lang="en-US" dirty="0" smtClean="0"/>
            </a:br>
            <a:r>
              <a:rPr lang="en-US" dirty="0" smtClean="0"/>
              <a:t>Presentation Outline</a:t>
            </a:r>
            <a:r>
              <a:rPr lang="en-US" dirty="0"/>
              <a:t/>
            </a:r>
            <a:br>
              <a:rPr lang="en-US" dirty="0"/>
            </a:br>
            <a:endParaRPr lang="en-US" dirty="0"/>
          </a:p>
        </p:txBody>
      </p:sp>
    </p:spTree>
    <p:extLst>
      <p:ext uri="{BB962C8B-B14F-4D97-AF65-F5344CB8AC3E}">
        <p14:creationId xmlns:p14="http://schemas.microsoft.com/office/powerpoint/2010/main" val="25013890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Essential Steps for Validating Models and Simulations</a:t>
            </a:r>
            <a:endParaRPr lang="en-US" dirty="0"/>
          </a:p>
        </p:txBody>
      </p:sp>
      <p:pic>
        <p:nvPicPr>
          <p:cNvPr id="5" name="Picture 4"/>
          <p:cNvPicPr>
            <a:picLocks noChangeAspect="1"/>
          </p:cNvPicPr>
          <p:nvPr/>
        </p:nvPicPr>
        <p:blipFill>
          <a:blip r:embed="rId2"/>
          <a:stretch>
            <a:fillRect/>
          </a:stretch>
        </p:blipFill>
        <p:spPr>
          <a:xfrm>
            <a:off x="181447" y="867056"/>
            <a:ext cx="7858893" cy="5107600"/>
          </a:xfrm>
          <a:prstGeom prst="rect">
            <a:avLst/>
          </a:prstGeom>
        </p:spPr>
      </p:pic>
      <p:sp>
        <p:nvSpPr>
          <p:cNvPr id="6" name="Content Placeholder 1"/>
          <p:cNvSpPr txBox="1">
            <a:spLocks/>
          </p:cNvSpPr>
          <p:nvPr/>
        </p:nvSpPr>
        <p:spPr bwMode="auto">
          <a:xfrm>
            <a:off x="1122177" y="5974656"/>
            <a:ext cx="5233230" cy="3278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ts val="3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ts val="3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ts val="3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buFont typeface="Wingdings" charset="2"/>
              <a:buNone/>
            </a:pPr>
            <a:r>
              <a:rPr lang="en-US" sz="1400" kern="0" dirty="0" smtClean="0"/>
              <a:t>Retrieved from MSE VV&amp;A RPG content</a:t>
            </a:r>
            <a:endParaRPr lang="en-US" sz="1400" kern="0" dirty="0"/>
          </a:p>
        </p:txBody>
      </p:sp>
      <p:sp>
        <p:nvSpPr>
          <p:cNvPr id="7" name="Slide Number Placeholder 1"/>
          <p:cNvSpPr>
            <a:spLocks noGrp="1"/>
          </p:cNvSpPr>
          <p:nvPr>
            <p:ph type="sldNum" sz="quarter" idx="10"/>
          </p:nvPr>
        </p:nvSpPr>
        <p:spPr>
          <a:xfrm>
            <a:off x="10635835" y="6460099"/>
            <a:ext cx="821634" cy="340935"/>
          </a:xfrm>
        </p:spPr>
        <p:txBody>
          <a:bodyPr/>
          <a:lstStyle/>
          <a:p>
            <a:pPr>
              <a:defRPr/>
            </a:pPr>
            <a:fld id="{D68E8870-17DE-45C4-A8DD-7644B2422933}" type="slidenum">
              <a:rPr lang="en-US" smtClean="0"/>
              <a:pPr>
                <a:defRPr/>
              </a:pPr>
              <a:t>25</a:t>
            </a:fld>
            <a:endParaRPr lang="en-US" dirty="0"/>
          </a:p>
        </p:txBody>
      </p:sp>
      <p:pic>
        <p:nvPicPr>
          <p:cNvPr id="4" name="Picture 3"/>
          <p:cNvPicPr>
            <a:picLocks noChangeAspect="1"/>
          </p:cNvPicPr>
          <p:nvPr/>
        </p:nvPicPr>
        <p:blipFill>
          <a:blip r:embed="rId3"/>
          <a:stretch>
            <a:fillRect/>
          </a:stretch>
        </p:blipFill>
        <p:spPr>
          <a:xfrm>
            <a:off x="6151142" y="2415811"/>
            <a:ext cx="6040858" cy="2919748"/>
          </a:xfrm>
          <a:prstGeom prst="rect">
            <a:avLst/>
          </a:prstGeom>
        </p:spPr>
      </p:pic>
      <p:sp>
        <p:nvSpPr>
          <p:cNvPr id="2" name="Content Placeholder 1"/>
          <p:cNvSpPr>
            <a:spLocks noGrp="1"/>
          </p:cNvSpPr>
          <p:nvPr>
            <p:ph sz="quarter" idx="11"/>
          </p:nvPr>
        </p:nvSpPr>
        <p:spPr>
          <a:xfrm>
            <a:off x="6644118" y="5327286"/>
            <a:ext cx="5233230" cy="327821"/>
          </a:xfrm>
        </p:spPr>
        <p:txBody>
          <a:bodyPr/>
          <a:lstStyle/>
          <a:p>
            <a:pPr marL="0" indent="0" algn="r">
              <a:buNone/>
            </a:pPr>
            <a:r>
              <a:rPr lang="en-US" sz="1400" dirty="0" smtClean="0"/>
              <a:t>Downloaded from [NASA, 2023] on 6/21/23</a:t>
            </a:r>
            <a:endParaRPr lang="en-US" sz="1400" dirty="0"/>
          </a:p>
        </p:txBody>
      </p:sp>
      <p:sp>
        <p:nvSpPr>
          <p:cNvPr id="8" name="Content Placeholder 1"/>
          <p:cNvSpPr txBox="1">
            <a:spLocks/>
          </p:cNvSpPr>
          <p:nvPr/>
        </p:nvSpPr>
        <p:spPr bwMode="auto">
          <a:xfrm>
            <a:off x="6644118" y="2015614"/>
            <a:ext cx="5233230" cy="4329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ts val="3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ts val="3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ts val="3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lgn="ctr">
              <a:buFont typeface="Wingdings" charset="2"/>
              <a:buNone/>
            </a:pPr>
            <a:r>
              <a:rPr lang="en-US" sz="2400" kern="0" dirty="0" smtClean="0"/>
              <a:t>Sample Documentation</a:t>
            </a:r>
            <a:endParaRPr lang="en-US" sz="2400" kern="0" dirty="0"/>
          </a:p>
        </p:txBody>
      </p:sp>
    </p:spTree>
    <p:extLst>
      <p:ext uri="{BB962C8B-B14F-4D97-AF65-F5344CB8AC3E}">
        <p14:creationId xmlns:p14="http://schemas.microsoft.com/office/powerpoint/2010/main" val="1531612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02342" y="899652"/>
            <a:ext cx="11430000" cy="5105400"/>
          </a:xfrm>
        </p:spPr>
        <p:txBody>
          <a:bodyPr/>
          <a:lstStyle/>
          <a:p>
            <a:pPr>
              <a:spcBef>
                <a:spcPts val="0"/>
              </a:spcBef>
            </a:pPr>
            <a:r>
              <a:rPr lang="en-US" dirty="0" smtClean="0">
                <a:latin typeface="+mn-lt"/>
              </a:rPr>
              <a:t>Covers </a:t>
            </a:r>
            <a:r>
              <a:rPr lang="en-US" dirty="0">
                <a:latin typeface="+mn-lt"/>
              </a:rPr>
              <a:t>the operational/domain space of interest as bounded </a:t>
            </a:r>
            <a:r>
              <a:rPr lang="en-US" dirty="0" smtClean="0">
                <a:latin typeface="+mn-lt"/>
              </a:rPr>
              <a:t>by the </a:t>
            </a:r>
            <a:r>
              <a:rPr lang="en-US" dirty="0">
                <a:latin typeface="+mn-lt"/>
              </a:rPr>
              <a:t>intended </a:t>
            </a:r>
            <a:r>
              <a:rPr lang="en-US" dirty="0" smtClean="0">
                <a:latin typeface="+mn-lt"/>
              </a:rPr>
              <a:t>use  [Gilmore</a:t>
            </a:r>
            <a:r>
              <a:rPr lang="en-US" dirty="0">
                <a:latin typeface="+mn-lt"/>
              </a:rPr>
              <a:t>, 2016]</a:t>
            </a:r>
          </a:p>
          <a:p>
            <a:pPr lvl="1">
              <a:spcBef>
                <a:spcPts val="0"/>
              </a:spcBef>
            </a:pPr>
            <a:r>
              <a:rPr lang="en-US" dirty="0">
                <a:latin typeface="+mn-lt"/>
              </a:rPr>
              <a:t>Provides data on </a:t>
            </a:r>
            <a:r>
              <a:rPr lang="en-US" dirty="0" smtClean="0">
                <a:latin typeface="+mn-lt"/>
              </a:rPr>
              <a:t>the </a:t>
            </a:r>
            <a:r>
              <a:rPr lang="en-US" dirty="0">
                <a:latin typeface="+mn-lt"/>
              </a:rPr>
              <a:t>aspects of the operational envelope/behavior space that will be covered by the M&amp;S</a:t>
            </a:r>
          </a:p>
          <a:p>
            <a:pPr lvl="1">
              <a:spcBef>
                <a:spcPts val="0"/>
              </a:spcBef>
            </a:pPr>
            <a:r>
              <a:rPr lang="en-US" dirty="0">
                <a:latin typeface="+mn-lt"/>
              </a:rPr>
              <a:t>Addresses variations in factors </a:t>
            </a:r>
            <a:r>
              <a:rPr lang="en-US" dirty="0" smtClean="0">
                <a:latin typeface="+mn-lt"/>
              </a:rPr>
              <a:t>affecting </a:t>
            </a:r>
            <a:r>
              <a:rPr lang="en-US" dirty="0">
                <a:latin typeface="+mn-lt"/>
              </a:rPr>
              <a:t>performance/behavior </a:t>
            </a:r>
            <a:r>
              <a:rPr lang="en-US" dirty="0" smtClean="0">
                <a:latin typeface="+mn-lt"/>
              </a:rPr>
              <a:t>w. r. t. </a:t>
            </a:r>
            <a:r>
              <a:rPr lang="en-US" dirty="0">
                <a:latin typeface="+mn-lt"/>
              </a:rPr>
              <a:t>response variables of interest</a:t>
            </a:r>
          </a:p>
          <a:p>
            <a:pPr lvl="1">
              <a:spcBef>
                <a:spcPts val="0"/>
              </a:spcBef>
            </a:pPr>
            <a:r>
              <a:rPr lang="en-US" dirty="0">
                <a:latin typeface="+mn-lt"/>
              </a:rPr>
              <a:t>Supports interpolation between known data points vice </a:t>
            </a:r>
            <a:r>
              <a:rPr lang="en-US" dirty="0" smtClean="0">
                <a:latin typeface="+mn-lt"/>
              </a:rPr>
              <a:t>extrapolation</a:t>
            </a:r>
            <a:endParaRPr lang="en-US" dirty="0">
              <a:latin typeface="+mn-lt"/>
            </a:endParaRPr>
          </a:p>
          <a:p>
            <a:pPr>
              <a:spcBef>
                <a:spcPts val="0"/>
              </a:spcBef>
            </a:pPr>
            <a:r>
              <a:rPr lang="en-US" dirty="0">
                <a:latin typeface="+mn-lt"/>
              </a:rPr>
              <a:t>Is </a:t>
            </a:r>
            <a:r>
              <a:rPr lang="en-US" dirty="0" smtClean="0">
                <a:latin typeface="+mn-lt"/>
              </a:rPr>
              <a:t>drawn </a:t>
            </a:r>
            <a:r>
              <a:rPr lang="en-US" dirty="0">
                <a:latin typeface="+mn-lt"/>
              </a:rPr>
              <a:t>from observations of the simuland [</a:t>
            </a:r>
            <a:r>
              <a:rPr lang="en-US" dirty="0" smtClean="0">
                <a:latin typeface="+mn-lt"/>
              </a:rPr>
              <a:t>RPG, </a:t>
            </a:r>
            <a:r>
              <a:rPr lang="en-US" dirty="0">
                <a:latin typeface="+mn-lt"/>
              </a:rPr>
              <a:t>2011]</a:t>
            </a:r>
          </a:p>
          <a:p>
            <a:pPr lvl="1">
              <a:spcBef>
                <a:spcPts val="0"/>
              </a:spcBef>
            </a:pPr>
            <a:r>
              <a:rPr lang="en-US" dirty="0">
                <a:latin typeface="+mn-lt"/>
              </a:rPr>
              <a:t>Under controlled circumstances such as tests and experiments</a:t>
            </a:r>
          </a:p>
          <a:p>
            <a:pPr lvl="1">
              <a:spcBef>
                <a:spcPts val="0"/>
              </a:spcBef>
            </a:pPr>
            <a:r>
              <a:rPr lang="en-US" dirty="0">
                <a:latin typeface="+mn-lt"/>
              </a:rPr>
              <a:t>Under natural or operational circumstances</a:t>
            </a:r>
          </a:p>
          <a:p>
            <a:pPr>
              <a:spcBef>
                <a:spcPts val="0"/>
              </a:spcBef>
            </a:pPr>
            <a:r>
              <a:rPr lang="en-US" dirty="0">
                <a:latin typeface="+mn-lt"/>
              </a:rPr>
              <a:t>Is drawn from authoritative data</a:t>
            </a:r>
          </a:p>
          <a:p>
            <a:pPr lvl="1">
              <a:spcBef>
                <a:spcPts val="0"/>
              </a:spcBef>
            </a:pPr>
            <a:r>
              <a:rPr lang="en-US" dirty="0">
                <a:latin typeface="+mn-lt"/>
              </a:rPr>
              <a:t>Test data adjudicated by Data Authentication Group </a:t>
            </a:r>
            <a:r>
              <a:rPr lang="en-US" dirty="0" smtClean="0">
                <a:latin typeface="+mn-lt"/>
              </a:rPr>
              <a:t>review </a:t>
            </a:r>
            <a:r>
              <a:rPr lang="en-US" dirty="0">
                <a:latin typeface="+mn-lt"/>
              </a:rPr>
              <a:t>to address measurement </a:t>
            </a:r>
            <a:r>
              <a:rPr lang="en-US" dirty="0" smtClean="0">
                <a:latin typeface="+mn-lt"/>
              </a:rPr>
              <a:t>errors, incomplete </a:t>
            </a:r>
            <a:r>
              <a:rPr lang="en-US" dirty="0">
                <a:latin typeface="+mn-lt"/>
              </a:rPr>
              <a:t>data, etc. [ATEC, 2004]</a:t>
            </a:r>
          </a:p>
          <a:p>
            <a:pPr>
              <a:spcBef>
                <a:spcPts val="0"/>
              </a:spcBef>
            </a:pPr>
            <a:r>
              <a:rPr lang="en-US" dirty="0">
                <a:latin typeface="+mn-lt"/>
              </a:rPr>
              <a:t>Identifies any areas of known </a:t>
            </a:r>
            <a:r>
              <a:rPr lang="en-US" dirty="0" smtClean="0">
                <a:latin typeface="+mn-lt"/>
              </a:rPr>
              <a:t>uncertainty</a:t>
            </a:r>
            <a:endParaRPr lang="en-US" dirty="0">
              <a:latin typeface="+mn-lt"/>
            </a:endParaRPr>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26</a:t>
            </a:fld>
            <a:endParaRPr lang="en-US" dirty="0"/>
          </a:p>
        </p:txBody>
      </p:sp>
      <p:sp>
        <p:nvSpPr>
          <p:cNvPr id="4" name="Rectangle 2"/>
          <p:cNvSpPr>
            <a:spLocks noGrp="1" noChangeArrowheads="1"/>
          </p:cNvSpPr>
          <p:nvPr>
            <p:ph type="title"/>
          </p:nvPr>
        </p:nvSpPr>
        <p:spPr>
          <a:xfrm>
            <a:off x="1390650" y="0"/>
            <a:ext cx="9582149" cy="795130"/>
          </a:xfrm>
        </p:spPr>
        <p:txBody>
          <a:bodyPr/>
          <a:lstStyle/>
          <a:p>
            <a:r>
              <a:rPr lang="en-US" altLang="en-US" dirty="0" smtClean="0"/>
              <a:t>The Ideal Referent</a:t>
            </a:r>
          </a:p>
        </p:txBody>
      </p:sp>
    </p:spTree>
    <p:extLst>
      <p:ext uri="{BB962C8B-B14F-4D97-AF65-F5344CB8AC3E}">
        <p14:creationId xmlns:p14="http://schemas.microsoft.com/office/powerpoint/2010/main" val="37445959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81000" y="1066800"/>
            <a:ext cx="11430000" cy="5105400"/>
          </a:xfrm>
        </p:spPr>
        <p:txBody>
          <a:bodyPr/>
          <a:lstStyle/>
          <a:p>
            <a:pPr marL="0" indent="0">
              <a:spcBef>
                <a:spcPts val="0"/>
              </a:spcBef>
              <a:buNone/>
            </a:pPr>
            <a:endParaRPr lang="en-US" sz="500" dirty="0" smtClean="0">
              <a:solidFill>
                <a:schemeClr val="tx2">
                  <a:lumMod val="60000"/>
                  <a:lumOff val="40000"/>
                </a:schemeClr>
              </a:solidFill>
              <a:latin typeface="+mn-lt"/>
            </a:endParaRPr>
          </a:p>
          <a:p>
            <a:pPr>
              <a:spcBef>
                <a:spcPts val="0"/>
              </a:spcBef>
            </a:pPr>
            <a:r>
              <a:rPr lang="en-US" dirty="0" smtClean="0">
                <a:solidFill>
                  <a:schemeClr val="tx2">
                    <a:lumMod val="60000"/>
                    <a:lumOff val="40000"/>
                  </a:schemeClr>
                </a:solidFill>
                <a:latin typeface="+mn-lt"/>
              </a:rPr>
              <a:t>Empirical </a:t>
            </a:r>
            <a:r>
              <a:rPr lang="en-US" dirty="0">
                <a:solidFill>
                  <a:schemeClr val="tx2">
                    <a:lumMod val="60000"/>
                    <a:lumOff val="40000"/>
                  </a:schemeClr>
                </a:solidFill>
                <a:latin typeface="+mn-lt"/>
              </a:rPr>
              <a:t>data</a:t>
            </a:r>
            <a:r>
              <a:rPr lang="en-US" dirty="0">
                <a:latin typeface="+mn-lt"/>
              </a:rPr>
              <a:t>; observations of the simuland, </a:t>
            </a:r>
            <a:r>
              <a:rPr lang="en-US" dirty="0" smtClean="0">
                <a:latin typeface="+mn-lt"/>
              </a:rPr>
              <a:t>collected </a:t>
            </a:r>
            <a:r>
              <a:rPr lang="en-US" dirty="0">
                <a:latin typeface="+mn-lt"/>
              </a:rPr>
              <a:t>either under controlled circumstances, e.g., tests or experiments, or in the field</a:t>
            </a:r>
          </a:p>
          <a:p>
            <a:pPr>
              <a:spcBef>
                <a:spcPts val="0"/>
              </a:spcBef>
            </a:pPr>
            <a:r>
              <a:rPr lang="en-US" dirty="0">
                <a:solidFill>
                  <a:schemeClr val="tx2">
                    <a:lumMod val="60000"/>
                    <a:lumOff val="40000"/>
                  </a:schemeClr>
                </a:solidFill>
                <a:latin typeface="+mn-lt"/>
              </a:rPr>
              <a:t>Theoretical data</a:t>
            </a:r>
            <a:r>
              <a:rPr lang="en-US" dirty="0">
                <a:latin typeface="+mn-lt"/>
              </a:rPr>
              <a:t>; calculated using equations or algorithms that describe simuland characteristics, behaviors, and relationships; equations known or assumed to be correct</a:t>
            </a:r>
          </a:p>
          <a:p>
            <a:pPr>
              <a:spcBef>
                <a:spcPts val="0"/>
              </a:spcBef>
            </a:pPr>
            <a:r>
              <a:rPr lang="en-US" dirty="0">
                <a:solidFill>
                  <a:schemeClr val="tx2">
                    <a:lumMod val="60000"/>
                    <a:lumOff val="40000"/>
                  </a:schemeClr>
                </a:solidFill>
                <a:latin typeface="+mn-lt"/>
              </a:rPr>
              <a:t>Simulation data</a:t>
            </a:r>
            <a:r>
              <a:rPr lang="en-US" dirty="0">
                <a:latin typeface="+mn-lt"/>
              </a:rPr>
              <a:t>; results generated by </a:t>
            </a:r>
            <a:r>
              <a:rPr lang="en-US" dirty="0" smtClean="0">
                <a:latin typeface="+mn-lt"/>
              </a:rPr>
              <a:t>simulations; models </a:t>
            </a:r>
            <a:r>
              <a:rPr lang="en-US" dirty="0">
                <a:latin typeface="+mn-lt"/>
              </a:rPr>
              <a:t>known or assumed to be </a:t>
            </a:r>
            <a:r>
              <a:rPr lang="en-US" dirty="0" smtClean="0">
                <a:latin typeface="+mn-lt"/>
              </a:rPr>
              <a:t>valid</a:t>
            </a:r>
            <a:endParaRPr lang="en-US" i="1" dirty="0">
              <a:latin typeface="+mn-lt"/>
            </a:endParaRPr>
          </a:p>
          <a:p>
            <a:pPr>
              <a:spcBef>
                <a:spcPts val="0"/>
              </a:spcBef>
            </a:pPr>
            <a:r>
              <a:rPr lang="en-US" dirty="0">
                <a:solidFill>
                  <a:schemeClr val="tx2">
                    <a:lumMod val="60000"/>
                    <a:lumOff val="40000"/>
                  </a:schemeClr>
                </a:solidFill>
                <a:latin typeface="+mn-lt"/>
              </a:rPr>
              <a:t>Subject Matter Expert knowledge</a:t>
            </a:r>
          </a:p>
          <a:p>
            <a:pPr>
              <a:spcBef>
                <a:spcPts val="0"/>
              </a:spcBef>
            </a:pPr>
            <a:r>
              <a:rPr lang="en-US" dirty="0">
                <a:solidFill>
                  <a:schemeClr val="tx2">
                    <a:lumMod val="60000"/>
                    <a:lumOff val="40000"/>
                  </a:schemeClr>
                </a:solidFill>
                <a:latin typeface="+mn-lt"/>
              </a:rPr>
              <a:t>Combinations</a:t>
            </a:r>
            <a:r>
              <a:rPr lang="en-US" dirty="0">
                <a:latin typeface="+mn-lt"/>
              </a:rPr>
              <a:t> of </a:t>
            </a:r>
            <a:r>
              <a:rPr lang="en-US" dirty="0" smtClean="0">
                <a:latin typeface="+mn-lt"/>
              </a:rPr>
              <a:t>these</a:t>
            </a:r>
            <a:endParaRPr lang="en-US" dirty="0">
              <a:latin typeface="+mn-lt"/>
            </a:endParaRP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27</a:t>
            </a:fld>
            <a:endParaRPr lang="en-US" dirty="0"/>
          </a:p>
        </p:txBody>
      </p:sp>
      <p:sp>
        <p:nvSpPr>
          <p:cNvPr id="4" name="Rectangle 2"/>
          <p:cNvSpPr>
            <a:spLocks noGrp="1" noChangeArrowheads="1"/>
          </p:cNvSpPr>
          <p:nvPr>
            <p:ph type="title"/>
          </p:nvPr>
        </p:nvSpPr>
        <p:spPr>
          <a:xfrm>
            <a:off x="1390650" y="0"/>
            <a:ext cx="9582149" cy="795130"/>
          </a:xfrm>
        </p:spPr>
        <p:txBody>
          <a:bodyPr/>
          <a:lstStyle/>
          <a:p>
            <a:r>
              <a:rPr lang="en-US" altLang="en-US" dirty="0" smtClean="0"/>
              <a:t>Referent Sources</a:t>
            </a:r>
          </a:p>
        </p:txBody>
      </p:sp>
    </p:spTree>
    <p:extLst>
      <p:ext uri="{BB962C8B-B14F-4D97-AF65-F5344CB8AC3E}">
        <p14:creationId xmlns:p14="http://schemas.microsoft.com/office/powerpoint/2010/main" val="24844651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en-US" altLang="en-US" dirty="0" smtClean="0"/>
              <a:t>Referent Challenges and Obstacles</a:t>
            </a:r>
          </a:p>
        </p:txBody>
      </p:sp>
      <p:sp>
        <p:nvSpPr>
          <p:cNvPr id="2" name="Slide Number Placeholder 1"/>
          <p:cNvSpPr>
            <a:spLocks noGrp="1"/>
          </p:cNvSpPr>
          <p:nvPr>
            <p:ph type="sldNum" sz="quarter" idx="10"/>
          </p:nvPr>
        </p:nvSpPr>
        <p:spPr/>
        <p:txBody>
          <a:bodyPr/>
          <a:lstStyle/>
          <a:p>
            <a:pPr>
              <a:defRPr/>
            </a:pPr>
            <a:fld id="{D68E8870-17DE-45C4-A8DD-7644B2422933}" type="slidenum">
              <a:rPr lang="en-US" sz="1400"/>
              <a:pPr>
                <a:defRPr/>
              </a:pPr>
              <a:t>28</a:t>
            </a:fld>
            <a:endParaRPr lang="en-US" sz="1400" dirty="0"/>
          </a:p>
        </p:txBody>
      </p:sp>
      <p:sp>
        <p:nvSpPr>
          <p:cNvPr id="7" name="Text Placeholder 6"/>
          <p:cNvSpPr>
            <a:spLocks noGrp="1"/>
          </p:cNvSpPr>
          <p:nvPr>
            <p:ph type="body" sz="quarter" idx="12"/>
          </p:nvPr>
        </p:nvSpPr>
        <p:spPr>
          <a:xfrm>
            <a:off x="410817" y="990774"/>
            <a:ext cx="5446091" cy="4151497"/>
          </a:xfrm>
        </p:spPr>
        <p:txBody>
          <a:bodyPr/>
          <a:lstStyle/>
          <a:p>
            <a:pPr>
              <a:spcBef>
                <a:spcPts val="0"/>
              </a:spcBef>
            </a:pPr>
            <a:r>
              <a:rPr lang="en-US" sz="2400" dirty="0" smtClean="0">
                <a:latin typeface="+mn-lt"/>
              </a:rPr>
              <a:t>Ill </a:t>
            </a:r>
            <a:r>
              <a:rPr lang="en-US" sz="2400" dirty="0">
                <a:latin typeface="+mn-lt"/>
              </a:rPr>
              <a:t>defined intended use </a:t>
            </a:r>
            <a:endParaRPr lang="en-US" sz="2400" dirty="0" smtClean="0">
              <a:latin typeface="+mn-lt"/>
            </a:endParaRPr>
          </a:p>
          <a:p>
            <a:pPr lvl="1">
              <a:spcBef>
                <a:spcPts val="0"/>
              </a:spcBef>
            </a:pPr>
            <a:r>
              <a:rPr lang="en-US" sz="2000" dirty="0" smtClean="0">
                <a:latin typeface="+mn-lt"/>
              </a:rPr>
              <a:t>Lack </a:t>
            </a:r>
            <a:r>
              <a:rPr lang="en-US" sz="2000" dirty="0">
                <a:latin typeface="+mn-lt"/>
              </a:rPr>
              <a:t>of definition of the model/simulation’s coverage of the domain space</a:t>
            </a:r>
          </a:p>
          <a:p>
            <a:pPr lvl="1">
              <a:spcBef>
                <a:spcPts val="0"/>
              </a:spcBef>
            </a:pPr>
            <a:r>
              <a:rPr lang="en-US" sz="2000" dirty="0">
                <a:latin typeface="+mn-lt"/>
              </a:rPr>
              <a:t>Lack of test scenarios that will align test and simulation data</a:t>
            </a:r>
          </a:p>
          <a:p>
            <a:pPr>
              <a:spcBef>
                <a:spcPts val="0"/>
              </a:spcBef>
            </a:pPr>
            <a:r>
              <a:rPr lang="en-US" sz="2400" dirty="0">
                <a:latin typeface="+mn-lt"/>
              </a:rPr>
              <a:t>Inconsistencies between referent and simulation data</a:t>
            </a:r>
          </a:p>
          <a:p>
            <a:pPr lvl="1">
              <a:spcBef>
                <a:spcPts val="0"/>
              </a:spcBef>
            </a:pPr>
            <a:r>
              <a:rPr lang="en-US" sz="2000" dirty="0">
                <a:latin typeface="+mn-lt"/>
              </a:rPr>
              <a:t>Metrics of interest</a:t>
            </a:r>
          </a:p>
          <a:p>
            <a:pPr lvl="1">
              <a:spcBef>
                <a:spcPts val="0"/>
              </a:spcBef>
            </a:pPr>
            <a:r>
              <a:rPr lang="en-US" sz="2000" dirty="0">
                <a:latin typeface="+mn-lt"/>
              </a:rPr>
              <a:t>Factors that affect </a:t>
            </a:r>
            <a:r>
              <a:rPr lang="en-US" sz="2000" dirty="0" smtClean="0">
                <a:latin typeface="+mn-lt"/>
              </a:rPr>
              <a:t>performance</a:t>
            </a:r>
            <a:endParaRPr lang="en-US" sz="2000" dirty="0">
              <a:latin typeface="+mn-lt"/>
            </a:endParaRPr>
          </a:p>
        </p:txBody>
      </p:sp>
      <p:pic>
        <p:nvPicPr>
          <p:cNvPr id="5" name="Picture 4"/>
          <p:cNvPicPr>
            <a:picLocks noChangeAspect="1"/>
          </p:cNvPicPr>
          <p:nvPr/>
        </p:nvPicPr>
        <p:blipFill>
          <a:blip r:embed="rId2"/>
          <a:stretch>
            <a:fillRect/>
          </a:stretch>
        </p:blipFill>
        <p:spPr>
          <a:xfrm>
            <a:off x="5856908" y="908872"/>
            <a:ext cx="5922137" cy="3622747"/>
          </a:xfrm>
          <a:prstGeom prst="rect">
            <a:avLst/>
          </a:prstGeom>
        </p:spPr>
      </p:pic>
      <p:sp>
        <p:nvSpPr>
          <p:cNvPr id="9" name="TextBox 8"/>
          <p:cNvSpPr txBox="1"/>
          <p:nvPr/>
        </p:nvSpPr>
        <p:spPr>
          <a:xfrm>
            <a:off x="410817" y="4415847"/>
            <a:ext cx="11198942" cy="2123658"/>
          </a:xfrm>
          <a:prstGeom prst="rect">
            <a:avLst/>
          </a:prstGeom>
          <a:noFill/>
        </p:spPr>
        <p:txBody>
          <a:bodyPr wrap="square" rtlCol="0">
            <a:spAutoFit/>
          </a:bodyPr>
          <a:lstStyle/>
          <a:p>
            <a:pPr marL="457200" indent="-457200">
              <a:spcBef>
                <a:spcPts val="0"/>
              </a:spcBef>
              <a:buSzPct val="75000"/>
              <a:buFont typeface="Wingdings" panose="05000000000000000000" pitchFamily="2" charset="2"/>
              <a:buChar char="Ø"/>
            </a:pPr>
            <a:r>
              <a:rPr lang="en-US" sz="2400" dirty="0"/>
              <a:t>Limited/no referent data </a:t>
            </a:r>
            <a:r>
              <a:rPr lang="en-US" sz="2400" dirty="0" smtClean="0"/>
              <a:t>available</a:t>
            </a:r>
          </a:p>
          <a:p>
            <a:pPr marL="1066785" lvl="1" indent="-457200">
              <a:spcBef>
                <a:spcPts val="0"/>
              </a:spcBef>
              <a:buSzPct val="75000"/>
              <a:buFont typeface="Wingdings" panose="05000000000000000000" pitchFamily="2" charset="2"/>
              <a:buChar char=""/>
            </a:pPr>
            <a:r>
              <a:rPr lang="en-US" sz="2000" dirty="0">
                <a:latin typeface="+mn-lt"/>
                <a:ea typeface="Arial Narrow" charset="0"/>
                <a:cs typeface="Arial Narrow" charset="0"/>
              </a:rPr>
              <a:t>Complexity of system/behaviors represented imposes limitations (e.g., resource, economic) on the development of quantitative referent data</a:t>
            </a:r>
          </a:p>
          <a:p>
            <a:pPr marL="1066785" lvl="1" indent="-457200">
              <a:spcBef>
                <a:spcPts val="0"/>
              </a:spcBef>
              <a:buSzPct val="75000"/>
              <a:buFont typeface="Wingdings" panose="05000000000000000000" pitchFamily="2" charset="2"/>
              <a:buChar char="n"/>
            </a:pPr>
            <a:r>
              <a:rPr lang="en-US" sz="2000" dirty="0">
                <a:latin typeface="+mn-lt"/>
                <a:ea typeface="Arial Narrow" charset="0"/>
                <a:cs typeface="Arial Narrow" charset="0"/>
              </a:rPr>
              <a:t>Domain of Interest does not support quantitative referent development (e.g., Department of Energy, NASA)</a:t>
            </a:r>
          </a:p>
          <a:p>
            <a:pPr marL="457200" indent="-457200">
              <a:spcBef>
                <a:spcPts val="0"/>
              </a:spcBef>
              <a:buSzPct val="75000"/>
              <a:buFont typeface="Wingdings" panose="05000000000000000000" pitchFamily="2" charset="2"/>
              <a:buChar char="Ø"/>
            </a:pPr>
            <a:r>
              <a:rPr lang="en-US" sz="2400" dirty="0"/>
              <a:t>Economic </a:t>
            </a:r>
            <a:r>
              <a:rPr lang="en-US" sz="2400" dirty="0" smtClean="0"/>
              <a:t>limitations</a:t>
            </a:r>
            <a:endParaRPr lang="en-US" sz="2400" dirty="0"/>
          </a:p>
        </p:txBody>
      </p:sp>
    </p:spTree>
    <p:extLst>
      <p:ext uri="{BB962C8B-B14F-4D97-AF65-F5344CB8AC3E}">
        <p14:creationId xmlns:p14="http://schemas.microsoft.com/office/powerpoint/2010/main" val="215095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81000" y="1066800"/>
            <a:ext cx="11430000" cy="5105400"/>
          </a:xfrm>
        </p:spPr>
        <p:txBody>
          <a:bodyPr/>
          <a:lstStyle/>
          <a:p>
            <a:pPr>
              <a:spcBef>
                <a:spcPts val="0"/>
              </a:spcBef>
            </a:pPr>
            <a:r>
              <a:rPr lang="en-US" dirty="0" smtClean="0"/>
              <a:t>Start early </a:t>
            </a:r>
            <a:r>
              <a:rPr lang="en-US" dirty="0"/>
              <a:t>– </a:t>
            </a:r>
            <a:r>
              <a:rPr lang="en-US" dirty="0" smtClean="0"/>
              <a:t>validation referents </a:t>
            </a:r>
            <a:r>
              <a:rPr lang="en-US" dirty="0"/>
              <a:t>take time to develop</a:t>
            </a:r>
          </a:p>
          <a:p>
            <a:pPr lvl="1">
              <a:spcBef>
                <a:spcPts val="0"/>
              </a:spcBef>
            </a:pPr>
            <a:r>
              <a:rPr lang="en-US" dirty="0"/>
              <a:t>Need to identify scope of information needed</a:t>
            </a:r>
          </a:p>
          <a:p>
            <a:pPr lvl="1">
              <a:spcBef>
                <a:spcPts val="0"/>
              </a:spcBef>
            </a:pPr>
            <a:r>
              <a:rPr lang="en-US" dirty="0"/>
              <a:t>Need to coordinate with others (e.g., testers, SMEs) to produce referent data</a:t>
            </a:r>
          </a:p>
          <a:p>
            <a:pPr lvl="1">
              <a:spcBef>
                <a:spcPts val="0"/>
              </a:spcBef>
            </a:pPr>
            <a:r>
              <a:rPr lang="en-US" dirty="0"/>
              <a:t>Need to budget for referent development</a:t>
            </a:r>
          </a:p>
          <a:p>
            <a:pPr>
              <a:spcBef>
                <a:spcPts val="0"/>
              </a:spcBef>
            </a:pPr>
            <a:r>
              <a:rPr lang="en-US" dirty="0"/>
              <a:t>Ensure </a:t>
            </a:r>
            <a:r>
              <a:rPr lang="en-US" dirty="0" smtClean="0"/>
              <a:t>accreditation authority concurrence</a:t>
            </a:r>
            <a:endParaRPr lang="en-US" dirty="0"/>
          </a:p>
          <a:p>
            <a:pPr>
              <a:spcBef>
                <a:spcPts val="0"/>
              </a:spcBef>
            </a:pPr>
            <a:r>
              <a:rPr lang="en-US" dirty="0"/>
              <a:t>“Grow” referent information over time</a:t>
            </a:r>
          </a:p>
          <a:p>
            <a:pPr lvl="1">
              <a:spcBef>
                <a:spcPts val="0"/>
              </a:spcBef>
            </a:pPr>
            <a:r>
              <a:rPr lang="en-US" dirty="0"/>
              <a:t>Leverage all sources of test data (e.g., ground test, </a:t>
            </a:r>
            <a:r>
              <a:rPr lang="en-US" dirty="0" smtClean="0"/>
              <a:t>Hardware in the Loop (HWIL), </a:t>
            </a:r>
            <a:r>
              <a:rPr lang="en-US" dirty="0"/>
              <a:t>live fire)</a:t>
            </a:r>
          </a:p>
          <a:p>
            <a:pPr>
              <a:spcBef>
                <a:spcPts val="0"/>
              </a:spcBef>
            </a:pPr>
            <a:r>
              <a:rPr lang="en-US" dirty="0"/>
              <a:t>Maximize extent of </a:t>
            </a:r>
            <a:r>
              <a:rPr lang="en-US" dirty="0" smtClean="0"/>
              <a:t>referent </a:t>
            </a:r>
            <a:r>
              <a:rPr lang="en-US" dirty="0"/>
              <a:t>coverage of the operational/behavioral space as defined by the intended use</a:t>
            </a:r>
          </a:p>
          <a:p>
            <a:pPr>
              <a:spcBef>
                <a:spcPts val="0"/>
              </a:spcBef>
            </a:pPr>
            <a:r>
              <a:rPr lang="en-US" dirty="0"/>
              <a:t>Define areas of uncertainty</a:t>
            </a:r>
          </a:p>
          <a:p>
            <a:pPr lvl="1">
              <a:spcBef>
                <a:spcPts val="0"/>
              </a:spcBef>
            </a:pPr>
            <a:r>
              <a:rPr lang="en-US" dirty="0"/>
              <a:t>Limitations of M&amp;S </a:t>
            </a:r>
            <a:r>
              <a:rPr lang="en-US" dirty="0" smtClean="0"/>
              <a:t>coverage</a:t>
            </a:r>
            <a:endParaRPr lang="en-US" dirty="0"/>
          </a:p>
          <a:p>
            <a:pPr lvl="1">
              <a:spcBef>
                <a:spcPts val="0"/>
              </a:spcBef>
            </a:pPr>
            <a:r>
              <a:rPr lang="en-US" dirty="0"/>
              <a:t>Limitations of </a:t>
            </a:r>
            <a:r>
              <a:rPr lang="en-US" dirty="0" smtClean="0"/>
              <a:t>referent data</a:t>
            </a:r>
            <a:endParaRPr lang="en-US" dirty="0"/>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29</a:t>
            </a:fld>
            <a:endParaRPr lang="en-US" dirty="0"/>
          </a:p>
        </p:txBody>
      </p:sp>
      <p:sp>
        <p:nvSpPr>
          <p:cNvPr id="4" name="Rectangle 2"/>
          <p:cNvSpPr>
            <a:spLocks noGrp="1" noChangeArrowheads="1"/>
          </p:cNvSpPr>
          <p:nvPr>
            <p:ph type="title"/>
          </p:nvPr>
        </p:nvSpPr>
        <p:spPr>
          <a:xfrm>
            <a:off x="1390650" y="0"/>
            <a:ext cx="9582149" cy="795130"/>
          </a:xfrm>
        </p:spPr>
        <p:txBody>
          <a:bodyPr/>
          <a:lstStyle/>
          <a:p>
            <a:r>
              <a:rPr lang="en-US" altLang="en-US" dirty="0" smtClean="0"/>
              <a:t>Referent Best Practices</a:t>
            </a:r>
          </a:p>
        </p:txBody>
      </p:sp>
    </p:spTree>
    <p:extLst>
      <p:ext uri="{BB962C8B-B14F-4D97-AF65-F5344CB8AC3E}">
        <p14:creationId xmlns:p14="http://schemas.microsoft.com/office/powerpoint/2010/main" val="2950656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2314483" y="866419"/>
            <a:ext cx="7563034" cy="5819516"/>
          </a:xfrm>
        </p:spPr>
        <p:txBody>
          <a:bodyPr>
            <a:noAutofit/>
          </a:bodyPr>
          <a:lstStyle/>
          <a:p>
            <a:pPr lvl="0">
              <a:spcBef>
                <a:spcPts val="0"/>
              </a:spcBef>
            </a:pPr>
            <a:r>
              <a:rPr lang="en-US" sz="2000" dirty="0">
                <a:latin typeface="+mn-lt"/>
              </a:rPr>
              <a:t>Definitions that establish the common lexicon</a:t>
            </a:r>
          </a:p>
          <a:p>
            <a:pPr lvl="1">
              <a:spcBef>
                <a:spcPts val="0"/>
              </a:spcBef>
            </a:pPr>
            <a:r>
              <a:rPr lang="en-US" sz="1800" dirty="0">
                <a:latin typeface="+mn-lt"/>
              </a:rPr>
              <a:t>Terms</a:t>
            </a:r>
          </a:p>
          <a:p>
            <a:pPr lvl="1">
              <a:spcBef>
                <a:spcPts val="0"/>
              </a:spcBef>
            </a:pPr>
            <a:r>
              <a:rPr lang="en-US" sz="1800" dirty="0" smtClean="0">
                <a:latin typeface="+mn-lt"/>
              </a:rPr>
              <a:t>Setting </a:t>
            </a:r>
            <a:r>
              <a:rPr lang="en-US" sz="1800" dirty="0">
                <a:latin typeface="+mn-lt"/>
              </a:rPr>
              <a:t>boundaries by defining the intended </a:t>
            </a:r>
            <a:r>
              <a:rPr lang="en-US" sz="1800" dirty="0" smtClean="0">
                <a:latin typeface="+mn-lt"/>
              </a:rPr>
              <a:t>use</a:t>
            </a:r>
            <a:endParaRPr lang="en-US" sz="1800" dirty="0">
              <a:latin typeface="+mn-lt"/>
            </a:endParaRPr>
          </a:p>
          <a:p>
            <a:pPr lvl="0">
              <a:spcBef>
                <a:spcPts val="0"/>
              </a:spcBef>
            </a:pPr>
            <a:r>
              <a:rPr lang="en-US" sz="2000" dirty="0" smtClean="0">
                <a:latin typeface="+mn-lt"/>
              </a:rPr>
              <a:t>Building </a:t>
            </a:r>
            <a:r>
              <a:rPr lang="en-US" sz="2000" dirty="0">
                <a:latin typeface="+mn-lt"/>
              </a:rPr>
              <a:t>a strong verification case</a:t>
            </a:r>
          </a:p>
          <a:p>
            <a:pPr lvl="1">
              <a:spcBef>
                <a:spcPts val="0"/>
              </a:spcBef>
            </a:pPr>
            <a:r>
              <a:rPr lang="en-US" sz="1800" dirty="0">
                <a:latin typeface="+mn-lt"/>
              </a:rPr>
              <a:t>Defining M&amp;S Requirements</a:t>
            </a:r>
          </a:p>
          <a:p>
            <a:pPr lvl="1">
              <a:spcBef>
                <a:spcPts val="0"/>
              </a:spcBef>
            </a:pPr>
            <a:r>
              <a:rPr lang="en-US" sz="1800" dirty="0" smtClean="0">
                <a:latin typeface="+mn-lt"/>
              </a:rPr>
              <a:t>Leveraging </a:t>
            </a:r>
            <a:r>
              <a:rPr lang="en-US" sz="1800" dirty="0">
                <a:latin typeface="+mn-lt"/>
              </a:rPr>
              <a:t>existing verification data</a:t>
            </a:r>
          </a:p>
          <a:p>
            <a:pPr lvl="1">
              <a:spcBef>
                <a:spcPts val="0"/>
              </a:spcBef>
            </a:pPr>
            <a:r>
              <a:rPr lang="en-US" sz="1800" dirty="0">
                <a:latin typeface="+mn-lt"/>
              </a:rPr>
              <a:t>Leveraging developer testing</a:t>
            </a:r>
          </a:p>
          <a:p>
            <a:pPr lvl="1">
              <a:spcBef>
                <a:spcPts val="0"/>
              </a:spcBef>
            </a:pPr>
            <a:r>
              <a:rPr lang="en-US" sz="1800" dirty="0">
                <a:latin typeface="+mn-lt"/>
              </a:rPr>
              <a:t>Supplemental V&amp;V testing</a:t>
            </a:r>
          </a:p>
          <a:p>
            <a:pPr lvl="0">
              <a:spcBef>
                <a:spcPts val="0"/>
              </a:spcBef>
            </a:pPr>
            <a:r>
              <a:rPr lang="en-US" sz="2000" dirty="0">
                <a:latin typeface="+mn-lt"/>
              </a:rPr>
              <a:t>Building a strong validation </a:t>
            </a:r>
            <a:r>
              <a:rPr lang="en-US" sz="2000" dirty="0" smtClean="0">
                <a:latin typeface="+mn-lt"/>
              </a:rPr>
              <a:t>referent</a:t>
            </a:r>
          </a:p>
          <a:p>
            <a:pPr lvl="1">
              <a:spcBef>
                <a:spcPts val="0"/>
              </a:spcBef>
            </a:pPr>
            <a:r>
              <a:rPr lang="en-US" sz="1800" dirty="0" smtClean="0">
                <a:latin typeface="+mn-lt"/>
              </a:rPr>
              <a:t>Developing </a:t>
            </a:r>
            <a:r>
              <a:rPr lang="en-US" sz="1800" dirty="0">
                <a:latin typeface="+mn-lt"/>
              </a:rPr>
              <a:t>the referent as the basis for validation comparison</a:t>
            </a:r>
          </a:p>
          <a:p>
            <a:pPr lvl="1">
              <a:spcBef>
                <a:spcPts val="0"/>
              </a:spcBef>
            </a:pPr>
            <a:r>
              <a:rPr lang="en-US" sz="1800" dirty="0">
                <a:latin typeface="+mn-lt"/>
              </a:rPr>
              <a:t>Challenges and obstacles to developing the referent</a:t>
            </a:r>
          </a:p>
          <a:p>
            <a:pPr lvl="1">
              <a:spcBef>
                <a:spcPts val="0"/>
              </a:spcBef>
            </a:pPr>
            <a:r>
              <a:rPr lang="en-US" sz="1800" dirty="0">
                <a:latin typeface="+mn-lt"/>
              </a:rPr>
              <a:t>Best practices and obstacle mitigation</a:t>
            </a:r>
          </a:p>
          <a:p>
            <a:pPr lvl="1">
              <a:spcBef>
                <a:spcPts val="0"/>
              </a:spcBef>
            </a:pPr>
            <a:r>
              <a:rPr lang="en-US" sz="1800" dirty="0">
                <a:latin typeface="+mn-lt"/>
              </a:rPr>
              <a:t>Examples</a:t>
            </a:r>
          </a:p>
          <a:p>
            <a:pPr lvl="0">
              <a:spcBef>
                <a:spcPts val="0"/>
              </a:spcBef>
            </a:pPr>
            <a:r>
              <a:rPr lang="en-US" sz="2000" dirty="0">
                <a:latin typeface="+mn-lt"/>
              </a:rPr>
              <a:t>Building a strong validation case  </a:t>
            </a:r>
          </a:p>
          <a:p>
            <a:pPr lvl="1">
              <a:spcBef>
                <a:spcPts val="0"/>
              </a:spcBef>
            </a:pPr>
            <a:r>
              <a:rPr lang="en-US" sz="1800" dirty="0">
                <a:latin typeface="+mn-lt"/>
              </a:rPr>
              <a:t>Defining validation metrics</a:t>
            </a:r>
          </a:p>
          <a:p>
            <a:pPr lvl="1">
              <a:spcBef>
                <a:spcPts val="0"/>
              </a:spcBef>
            </a:pPr>
            <a:r>
              <a:rPr lang="en-US" sz="1800" dirty="0">
                <a:latin typeface="+mn-lt"/>
              </a:rPr>
              <a:t>Selecting and applying the appropriate method</a:t>
            </a:r>
          </a:p>
          <a:p>
            <a:pPr lvl="1">
              <a:spcBef>
                <a:spcPts val="0"/>
              </a:spcBef>
            </a:pPr>
            <a:r>
              <a:rPr lang="en-US" sz="1800" dirty="0">
                <a:latin typeface="+mn-lt"/>
              </a:rPr>
              <a:t>Quantifying validation uncertainty</a:t>
            </a:r>
          </a:p>
          <a:p>
            <a:pPr lvl="1">
              <a:spcBef>
                <a:spcPts val="0"/>
              </a:spcBef>
            </a:pPr>
            <a:r>
              <a:rPr lang="en-US" sz="1800" dirty="0">
                <a:latin typeface="+mn-lt"/>
              </a:rPr>
              <a:t>Examples</a:t>
            </a:r>
          </a:p>
          <a:p>
            <a:pPr lvl="0">
              <a:spcBef>
                <a:spcPts val="0"/>
              </a:spcBef>
            </a:pPr>
            <a:r>
              <a:rPr lang="en-US" sz="2000" dirty="0" smtClean="0">
                <a:latin typeface="+mn-lt"/>
              </a:rPr>
              <a:t>Standards, Guidance, Templates, </a:t>
            </a:r>
            <a:r>
              <a:rPr lang="en-US" sz="2000" dirty="0">
                <a:latin typeface="+mn-lt"/>
              </a:rPr>
              <a:t>and </a:t>
            </a:r>
            <a:r>
              <a:rPr lang="en-US" sz="2000" dirty="0" smtClean="0">
                <a:latin typeface="+mn-lt"/>
              </a:rPr>
              <a:t>Tools</a:t>
            </a:r>
          </a:p>
          <a:p>
            <a:pPr lvl="0">
              <a:spcBef>
                <a:spcPts val="0"/>
              </a:spcBef>
            </a:pPr>
            <a:r>
              <a:rPr lang="en-US" sz="2000" dirty="0" smtClean="0">
                <a:latin typeface="+mn-lt"/>
              </a:rPr>
              <a:t>Conclusions</a:t>
            </a:r>
            <a:endParaRPr lang="en-US" sz="2000" dirty="0">
              <a:latin typeface="+mn-lt"/>
            </a:endParaRPr>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3</a:t>
            </a:fld>
            <a:endParaRPr lang="en-US" dirty="0"/>
          </a:p>
        </p:txBody>
      </p:sp>
      <p:sp>
        <p:nvSpPr>
          <p:cNvPr id="5" name="Title 1"/>
          <p:cNvSpPr>
            <a:spLocks noGrp="1"/>
          </p:cNvSpPr>
          <p:nvPr>
            <p:ph type="title"/>
          </p:nvPr>
        </p:nvSpPr>
        <p:spPr>
          <a:xfrm>
            <a:off x="2345741" y="0"/>
            <a:ext cx="7416800" cy="841248"/>
          </a:xfrm>
        </p:spPr>
        <p:txBody>
          <a:bodyPr/>
          <a:lstStyle>
            <a:lvl1pPr>
              <a:defRPr sz="2400">
                <a:solidFill>
                  <a:schemeClr val="bg1"/>
                </a:solidFill>
              </a:defRPr>
            </a:lvl1pPr>
          </a:lstStyle>
          <a:p>
            <a:r>
              <a:rPr lang="en-US" dirty="0" smtClean="0"/>
              <a:t/>
            </a:r>
            <a:br>
              <a:rPr lang="en-US" dirty="0" smtClean="0"/>
            </a:br>
            <a:r>
              <a:rPr lang="en-US" dirty="0" smtClean="0"/>
              <a:t>Presentation Outline</a:t>
            </a:r>
            <a:r>
              <a:rPr lang="en-US" dirty="0"/>
              <a:t/>
            </a:r>
            <a:br>
              <a:rPr lang="en-US" dirty="0"/>
            </a:br>
            <a:endParaRPr lang="en-US" dirty="0"/>
          </a:p>
        </p:txBody>
      </p:sp>
    </p:spTree>
    <p:extLst>
      <p:ext uri="{BB962C8B-B14F-4D97-AF65-F5344CB8AC3E}">
        <p14:creationId xmlns:p14="http://schemas.microsoft.com/office/powerpoint/2010/main" val="41344350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81000" y="1066801"/>
            <a:ext cx="7620000" cy="5105400"/>
          </a:xfrm>
        </p:spPr>
        <p:txBody>
          <a:bodyPr/>
          <a:lstStyle/>
          <a:p>
            <a:r>
              <a:rPr lang="en-US" sz="2400" dirty="0" smtClean="0"/>
              <a:t>Limited </a:t>
            </a:r>
            <a:r>
              <a:rPr lang="en-US" sz="2400" dirty="0"/>
              <a:t>test shots, with maximum operational envelope </a:t>
            </a:r>
            <a:r>
              <a:rPr lang="en-US" sz="2400" dirty="0" smtClean="0"/>
              <a:t>coverage to support validation referent development</a:t>
            </a:r>
            <a:endParaRPr lang="en-US" sz="2400" dirty="0"/>
          </a:p>
          <a:p>
            <a:r>
              <a:rPr lang="en-US" sz="2400" dirty="0"/>
              <a:t>Adopted Model-Test-Model [Mansager, 1994] paradigm to continually assess validation referent development</a:t>
            </a:r>
          </a:p>
          <a:p>
            <a:r>
              <a:rPr lang="en-US" sz="2400" dirty="0"/>
              <a:t>Applied a statistical methodology (Fisher Test) to </a:t>
            </a:r>
            <a:r>
              <a:rPr lang="en-US" sz="2400" dirty="0" smtClean="0"/>
              <a:t>validate </a:t>
            </a:r>
            <a:r>
              <a:rPr lang="en-US" sz="2400" dirty="0"/>
              <a:t>the </a:t>
            </a:r>
            <a:r>
              <a:rPr lang="en-US" sz="2400" dirty="0" smtClean="0"/>
              <a:t>simulation</a:t>
            </a:r>
            <a:endParaRPr lang="en-US" sz="2400" dirty="0"/>
          </a:p>
          <a:p>
            <a:r>
              <a:rPr lang="en-US" sz="2400" dirty="0"/>
              <a:t>Validated M&amp;S used to satisfy all system performance requirements [</a:t>
            </a:r>
            <a:r>
              <a:rPr lang="en-US" sz="2400" dirty="0" smtClean="0"/>
              <a:t>IDA, </a:t>
            </a:r>
            <a:r>
              <a:rPr lang="en-US" sz="2400" dirty="0"/>
              <a:t>2001]</a:t>
            </a:r>
          </a:p>
          <a:p>
            <a:r>
              <a:rPr lang="en-US" sz="2400" dirty="0" smtClean="0"/>
              <a:t>Significantly decreased the number of test shots (DT and OT) needed [DOT&amp;E</a:t>
            </a:r>
            <a:r>
              <a:rPr lang="en-US" sz="2400" dirty="0"/>
              <a:t>, 2000]</a:t>
            </a:r>
          </a:p>
          <a:p>
            <a:r>
              <a:rPr lang="en-US" sz="2400" dirty="0"/>
              <a:t>AIM9X </a:t>
            </a:r>
            <a:r>
              <a:rPr lang="en-US" sz="2400" dirty="0" smtClean="0"/>
              <a:t>awarded </a:t>
            </a:r>
            <a:r>
              <a:rPr lang="en-US" sz="2400" dirty="0"/>
              <a:t>NTSA 2001 M&amp;S Industry Award</a:t>
            </a:r>
          </a:p>
          <a:p>
            <a:endParaRPr lang="en-US" dirty="0"/>
          </a:p>
        </p:txBody>
      </p:sp>
      <p:pic>
        <p:nvPicPr>
          <p:cNvPr id="5" name="Picture 1"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3025" y="2057400"/>
            <a:ext cx="3939904" cy="251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5"/>
          <p:cNvSpPr txBox="1">
            <a:spLocks noChangeArrowheads="1"/>
          </p:cNvSpPr>
          <p:nvPr/>
        </p:nvSpPr>
        <p:spPr bwMode="auto">
          <a:xfrm>
            <a:off x="8763000" y="4645223"/>
            <a:ext cx="2590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1400" dirty="0">
                <a:latin typeface="Arial Narrow" pitchFamily="34" charset="0"/>
              </a:rPr>
              <a:t>AIM9X Missile</a:t>
            </a:r>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30</a:t>
            </a:fld>
            <a:endParaRPr lang="en-US" dirty="0"/>
          </a:p>
        </p:txBody>
      </p:sp>
      <p:sp>
        <p:nvSpPr>
          <p:cNvPr id="6" name="Rectangle 2"/>
          <p:cNvSpPr>
            <a:spLocks noGrp="1" noChangeArrowheads="1"/>
          </p:cNvSpPr>
          <p:nvPr>
            <p:ph type="title"/>
          </p:nvPr>
        </p:nvSpPr>
        <p:spPr>
          <a:xfrm>
            <a:off x="1390650" y="0"/>
            <a:ext cx="9582149" cy="795130"/>
          </a:xfrm>
        </p:spPr>
        <p:txBody>
          <a:bodyPr/>
          <a:lstStyle/>
          <a:p>
            <a:r>
              <a:rPr lang="en-US" altLang="en-US" dirty="0"/>
              <a:t>AIM9X: Simulation Enhanced Operational Test</a:t>
            </a:r>
          </a:p>
        </p:txBody>
      </p:sp>
    </p:spTree>
    <p:extLst>
      <p:ext uri="{BB962C8B-B14F-4D97-AF65-F5344CB8AC3E}">
        <p14:creationId xmlns:p14="http://schemas.microsoft.com/office/powerpoint/2010/main" val="35871573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a </a:t>
            </a:r>
            <a:r>
              <a:rPr lang="en-US" dirty="0" smtClean="0"/>
              <a:t>Rigorous </a:t>
            </a:r>
            <a:r>
              <a:rPr lang="en-US" dirty="0"/>
              <a:t>SME </a:t>
            </a:r>
            <a:r>
              <a:rPr lang="en-US" dirty="0" smtClean="0"/>
              <a:t>Referent</a:t>
            </a:r>
            <a:endParaRPr lang="en-US" dirty="0"/>
          </a:p>
        </p:txBody>
      </p:sp>
      <p:sp>
        <p:nvSpPr>
          <p:cNvPr id="4" name="Text Placeholder 3"/>
          <p:cNvSpPr>
            <a:spLocks noGrp="1"/>
          </p:cNvSpPr>
          <p:nvPr>
            <p:ph type="body" sz="quarter" idx="12"/>
          </p:nvPr>
        </p:nvSpPr>
        <p:spPr>
          <a:xfrm>
            <a:off x="410818" y="990774"/>
            <a:ext cx="5092360" cy="4895850"/>
          </a:xfrm>
        </p:spPr>
        <p:txBody>
          <a:bodyPr/>
          <a:lstStyle/>
          <a:p>
            <a:pPr>
              <a:spcBef>
                <a:spcPts val="0"/>
              </a:spcBef>
              <a:buFont typeface="Wingdings" panose="05000000000000000000" pitchFamily="2" charset="2"/>
              <a:buChar char="Ø"/>
            </a:pPr>
            <a:r>
              <a:rPr lang="en-US" sz="2100" dirty="0" smtClean="0"/>
              <a:t>Validation focus was a campaign-level </a:t>
            </a:r>
            <a:r>
              <a:rPr lang="en-US" sz="2100" dirty="0"/>
              <a:t>simulation that </a:t>
            </a:r>
            <a:r>
              <a:rPr lang="en-US" sz="2100" dirty="0" smtClean="0"/>
              <a:t>modeled </a:t>
            </a:r>
            <a:r>
              <a:rPr lang="en-US" sz="2100" dirty="0"/>
              <a:t>multi-sided </a:t>
            </a:r>
            <a:r>
              <a:rPr lang="en-US" sz="2100" dirty="0" smtClean="0"/>
              <a:t>joint </a:t>
            </a:r>
            <a:r>
              <a:rPr lang="en-US" sz="2100" dirty="0"/>
              <a:t>theater </a:t>
            </a:r>
            <a:r>
              <a:rPr lang="en-US" sz="2100" dirty="0" smtClean="0"/>
              <a:t>warfare</a:t>
            </a:r>
          </a:p>
          <a:p>
            <a:pPr>
              <a:spcBef>
                <a:spcPts val="0"/>
              </a:spcBef>
              <a:buFont typeface="Wingdings" panose="05000000000000000000" pitchFamily="2" charset="2"/>
              <a:buChar char="Ø"/>
            </a:pPr>
            <a:r>
              <a:rPr lang="en-US" sz="2100" dirty="0" smtClean="0"/>
              <a:t>No </a:t>
            </a:r>
            <a:r>
              <a:rPr lang="en-US" sz="2100" dirty="0"/>
              <a:t>real world referent available for </a:t>
            </a:r>
            <a:r>
              <a:rPr lang="en-US" sz="2100" dirty="0" smtClean="0"/>
              <a:t>comparison, thus reliant </a:t>
            </a:r>
            <a:r>
              <a:rPr lang="en-US" sz="2100" dirty="0"/>
              <a:t>on SME </a:t>
            </a:r>
            <a:r>
              <a:rPr lang="en-US" sz="2100" dirty="0" smtClean="0"/>
              <a:t>assessment</a:t>
            </a:r>
          </a:p>
          <a:p>
            <a:pPr>
              <a:spcBef>
                <a:spcPts val="0"/>
              </a:spcBef>
              <a:buFont typeface="Wingdings" panose="05000000000000000000" pitchFamily="2" charset="2"/>
              <a:buChar char="Ø"/>
            </a:pPr>
            <a:r>
              <a:rPr lang="en-US" sz="2100" dirty="0" smtClean="0"/>
              <a:t>Increase </a:t>
            </a:r>
            <a:r>
              <a:rPr lang="en-US" sz="2100" dirty="0"/>
              <a:t>SME sample size (from one to </a:t>
            </a:r>
            <a:r>
              <a:rPr lang="en-US" sz="2100" dirty="0" smtClean="0"/>
              <a:t>multiple)</a:t>
            </a:r>
          </a:p>
          <a:p>
            <a:pPr>
              <a:spcBef>
                <a:spcPts val="0"/>
              </a:spcBef>
              <a:buFont typeface="Wingdings" panose="05000000000000000000" pitchFamily="2" charset="2"/>
              <a:buChar char="Ø"/>
            </a:pPr>
            <a:r>
              <a:rPr lang="en-US" sz="2100" dirty="0" smtClean="0"/>
              <a:t>Apply </a:t>
            </a:r>
            <a:r>
              <a:rPr lang="en-US" sz="2100" dirty="0"/>
              <a:t>best practice in survey research to develop </a:t>
            </a:r>
            <a:r>
              <a:rPr lang="en-US" sz="2100" dirty="0" smtClean="0"/>
              <a:t>questionnaire </a:t>
            </a:r>
          </a:p>
          <a:p>
            <a:pPr>
              <a:spcBef>
                <a:spcPts val="0"/>
              </a:spcBef>
              <a:buFont typeface="Wingdings" panose="05000000000000000000" pitchFamily="2" charset="2"/>
              <a:buChar char="Ø"/>
            </a:pPr>
            <a:r>
              <a:rPr lang="en-US" sz="2100" dirty="0" smtClean="0"/>
              <a:t>Statistical </a:t>
            </a:r>
            <a:r>
              <a:rPr lang="en-US" sz="2100" dirty="0"/>
              <a:t>aggregation of survey results enables identification of common trends as well as the meaningful assignment of uncertainties to the referent </a:t>
            </a:r>
            <a:r>
              <a:rPr lang="en-US" sz="2100" dirty="0" smtClean="0"/>
              <a:t>characteristics </a:t>
            </a:r>
          </a:p>
          <a:p>
            <a:pPr>
              <a:spcBef>
                <a:spcPts val="0"/>
              </a:spcBef>
              <a:buFont typeface="Wingdings" panose="05000000000000000000" pitchFamily="2" charset="2"/>
              <a:buChar char="Ø"/>
            </a:pPr>
            <a:r>
              <a:rPr lang="en-US" sz="2100" dirty="0" smtClean="0"/>
              <a:t>Knowledge </a:t>
            </a:r>
            <a:r>
              <a:rPr lang="en-US" sz="2100" dirty="0"/>
              <a:t>of referent uncertainty is necessary for evaluating the risk of using a simulation</a:t>
            </a:r>
          </a:p>
        </p:txBody>
      </p:sp>
      <p:pic>
        <p:nvPicPr>
          <p:cNvPr id="15" name="Picture 26" descr="Screen Clippi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4891" y="886447"/>
            <a:ext cx="5102285" cy="315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ight Arrow 16"/>
          <p:cNvSpPr/>
          <p:nvPr/>
        </p:nvSpPr>
        <p:spPr>
          <a:xfrm>
            <a:off x="6794684" y="5574681"/>
            <a:ext cx="381597" cy="290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pic>
        <p:nvPicPr>
          <p:cNvPr id="14" name="Picture 25"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41961" y="3214723"/>
            <a:ext cx="1596083" cy="3126951"/>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176281" y="3984800"/>
            <a:ext cx="2428098" cy="369332"/>
          </a:xfrm>
          <a:prstGeom prst="rect">
            <a:avLst/>
          </a:prstGeom>
          <a:solidFill>
            <a:srgbClr val="FFFF00"/>
          </a:solidFill>
          <a:ln w="19050">
            <a:solidFill>
              <a:schemeClr val="tx1"/>
            </a:solidFill>
          </a:ln>
        </p:spPr>
        <p:txBody>
          <a:bodyPr wrap="square" rtlCol="0">
            <a:spAutoFit/>
          </a:bodyPr>
          <a:lstStyle/>
          <a:p>
            <a:pPr algn="ctr"/>
            <a:r>
              <a:rPr lang="en-US" sz="1800" dirty="0" smtClean="0"/>
              <a:t>Simulation Results</a:t>
            </a:r>
            <a:endParaRPr lang="en-US" sz="1800" dirty="0"/>
          </a:p>
        </p:txBody>
      </p:sp>
      <p:sp>
        <p:nvSpPr>
          <p:cNvPr id="10" name="TextBox 9"/>
          <p:cNvSpPr txBox="1"/>
          <p:nvPr/>
        </p:nvSpPr>
        <p:spPr>
          <a:xfrm>
            <a:off x="9681418" y="3984800"/>
            <a:ext cx="2446199" cy="369332"/>
          </a:xfrm>
          <a:prstGeom prst="rect">
            <a:avLst/>
          </a:prstGeom>
          <a:solidFill>
            <a:schemeClr val="tx2">
              <a:lumMod val="40000"/>
              <a:lumOff val="60000"/>
            </a:schemeClr>
          </a:solidFill>
          <a:ln w="19050">
            <a:solidFill>
              <a:schemeClr val="tx1"/>
            </a:solidFill>
          </a:ln>
        </p:spPr>
        <p:txBody>
          <a:bodyPr wrap="square" rtlCol="0">
            <a:spAutoFit/>
          </a:bodyPr>
          <a:lstStyle/>
          <a:p>
            <a:pPr algn="ctr"/>
            <a:r>
              <a:rPr lang="en-US" sz="1800" dirty="0" smtClean="0"/>
              <a:t>Simulation Referent</a:t>
            </a:r>
            <a:endParaRPr lang="en-US" sz="1800" dirty="0"/>
          </a:p>
        </p:txBody>
      </p:sp>
      <p:sp>
        <p:nvSpPr>
          <p:cNvPr id="11" name="TextBox 10"/>
          <p:cNvSpPr txBox="1"/>
          <p:nvPr/>
        </p:nvSpPr>
        <p:spPr>
          <a:xfrm>
            <a:off x="7176281" y="5381384"/>
            <a:ext cx="4951336" cy="677108"/>
          </a:xfrm>
          <a:prstGeom prst="rect">
            <a:avLst/>
          </a:prstGeom>
          <a:solidFill>
            <a:schemeClr val="accent1"/>
          </a:solidFill>
          <a:ln w="19050">
            <a:solidFill>
              <a:schemeClr val="tx1"/>
            </a:solidFill>
          </a:ln>
        </p:spPr>
        <p:txBody>
          <a:bodyPr wrap="square" rtlCol="0">
            <a:spAutoFit/>
          </a:bodyPr>
          <a:lstStyle/>
          <a:p>
            <a:pPr algn="ctr"/>
            <a:endParaRPr lang="en-US" sz="2000" dirty="0" smtClean="0"/>
          </a:p>
          <a:p>
            <a:pPr algn="ctr"/>
            <a:r>
              <a:rPr lang="en-US" sz="1800" dirty="0" smtClean="0"/>
              <a:t>Validation Results</a:t>
            </a:r>
          </a:p>
        </p:txBody>
      </p:sp>
      <p:sp>
        <p:nvSpPr>
          <p:cNvPr id="13" name="TextBox 12"/>
          <p:cNvSpPr txBox="1"/>
          <p:nvPr/>
        </p:nvSpPr>
        <p:spPr>
          <a:xfrm>
            <a:off x="10170559" y="5421508"/>
            <a:ext cx="1840598" cy="338554"/>
          </a:xfrm>
          <a:prstGeom prst="rect">
            <a:avLst/>
          </a:prstGeom>
          <a:solidFill>
            <a:schemeClr val="bg1"/>
          </a:solidFill>
          <a:ln w="19050">
            <a:solidFill>
              <a:schemeClr val="tx1"/>
            </a:solidFill>
          </a:ln>
        </p:spPr>
        <p:txBody>
          <a:bodyPr wrap="square" rtlCol="0">
            <a:spAutoFit/>
          </a:bodyPr>
          <a:lstStyle/>
          <a:p>
            <a:pPr algn="ctr"/>
            <a:r>
              <a:rPr lang="en-US" sz="1600" dirty="0" smtClean="0"/>
              <a:t>Confidences</a:t>
            </a:r>
            <a:endParaRPr lang="en-US" sz="1600" dirty="0"/>
          </a:p>
        </p:txBody>
      </p:sp>
      <p:sp>
        <p:nvSpPr>
          <p:cNvPr id="18" name="TextBox 17"/>
          <p:cNvSpPr txBox="1"/>
          <p:nvPr/>
        </p:nvSpPr>
        <p:spPr>
          <a:xfrm>
            <a:off x="7374975" y="5411830"/>
            <a:ext cx="1840598" cy="338554"/>
          </a:xfrm>
          <a:prstGeom prst="rect">
            <a:avLst/>
          </a:prstGeom>
          <a:solidFill>
            <a:schemeClr val="bg1"/>
          </a:solidFill>
          <a:ln w="19050">
            <a:solidFill>
              <a:schemeClr val="tx1"/>
            </a:solidFill>
          </a:ln>
        </p:spPr>
        <p:txBody>
          <a:bodyPr wrap="square" rtlCol="0">
            <a:spAutoFit/>
          </a:bodyPr>
          <a:lstStyle/>
          <a:p>
            <a:pPr algn="ctr"/>
            <a:r>
              <a:rPr lang="en-US" sz="1600" dirty="0" smtClean="0"/>
              <a:t>Accuracies</a:t>
            </a:r>
            <a:endParaRPr lang="en-US" sz="1600" dirty="0"/>
          </a:p>
        </p:txBody>
      </p:sp>
      <p:sp>
        <p:nvSpPr>
          <p:cNvPr id="19" name="TextBox 18"/>
          <p:cNvSpPr txBox="1"/>
          <p:nvPr/>
        </p:nvSpPr>
        <p:spPr>
          <a:xfrm>
            <a:off x="10170559" y="4805496"/>
            <a:ext cx="1840598" cy="338554"/>
          </a:xfrm>
          <a:prstGeom prst="rect">
            <a:avLst/>
          </a:prstGeom>
          <a:solidFill>
            <a:schemeClr val="bg1"/>
          </a:solidFill>
          <a:ln w="19050">
            <a:solidFill>
              <a:schemeClr val="tx1"/>
            </a:solidFill>
          </a:ln>
        </p:spPr>
        <p:txBody>
          <a:bodyPr wrap="square" rtlCol="0">
            <a:spAutoFit/>
          </a:bodyPr>
          <a:lstStyle/>
          <a:p>
            <a:pPr algn="ctr"/>
            <a:r>
              <a:rPr lang="en-US" sz="1600" dirty="0" smtClean="0"/>
              <a:t>Student’s T-test</a:t>
            </a:r>
            <a:endParaRPr lang="en-US" sz="1600" dirty="0"/>
          </a:p>
        </p:txBody>
      </p:sp>
      <p:sp>
        <p:nvSpPr>
          <p:cNvPr id="20" name="TextBox 19"/>
          <p:cNvSpPr txBox="1"/>
          <p:nvPr/>
        </p:nvSpPr>
        <p:spPr>
          <a:xfrm>
            <a:off x="7374975" y="4759625"/>
            <a:ext cx="1840598" cy="338554"/>
          </a:xfrm>
          <a:prstGeom prst="rect">
            <a:avLst/>
          </a:prstGeom>
          <a:solidFill>
            <a:schemeClr val="bg1"/>
          </a:solidFill>
          <a:ln w="19050">
            <a:solidFill>
              <a:schemeClr val="tx1"/>
            </a:solidFill>
          </a:ln>
        </p:spPr>
        <p:txBody>
          <a:bodyPr wrap="square" rtlCol="0">
            <a:spAutoFit/>
          </a:bodyPr>
          <a:lstStyle/>
          <a:p>
            <a:pPr algn="ctr"/>
            <a:r>
              <a:rPr lang="en-US" sz="1600" dirty="0" smtClean="0"/>
              <a:t>Differencing</a:t>
            </a:r>
            <a:endParaRPr lang="en-US" sz="1600" dirty="0"/>
          </a:p>
        </p:txBody>
      </p:sp>
      <p:cxnSp>
        <p:nvCxnSpPr>
          <p:cNvPr id="8" name="Straight Arrow Connector 7"/>
          <p:cNvCxnSpPr>
            <a:stCxn id="5" idx="2"/>
          </p:cNvCxnSpPr>
          <p:nvPr/>
        </p:nvCxnSpPr>
        <p:spPr bwMode="auto">
          <a:xfrm>
            <a:off x="8390330" y="4354132"/>
            <a:ext cx="2017555" cy="451364"/>
          </a:xfrm>
          <a:prstGeom prst="straightConnector1">
            <a:avLst/>
          </a:prstGeom>
          <a:solidFill>
            <a:schemeClr val="accent1"/>
          </a:solidFill>
          <a:ln w="25400" cap="flat" cmpd="sng" algn="ctr">
            <a:solidFill>
              <a:schemeClr val="tx1"/>
            </a:solidFill>
            <a:prstDash val="solid"/>
            <a:miter lim="800000"/>
            <a:headEnd type="none" w="med" len="med"/>
            <a:tailEnd type="triangle" w="lg" len="med"/>
          </a:ln>
          <a:effectLst/>
        </p:spPr>
      </p:cxnSp>
      <p:cxnSp>
        <p:nvCxnSpPr>
          <p:cNvPr id="21" name="Straight Arrow Connector 20"/>
          <p:cNvCxnSpPr>
            <a:stCxn id="5" idx="2"/>
            <a:endCxn id="20" idx="0"/>
          </p:cNvCxnSpPr>
          <p:nvPr/>
        </p:nvCxnSpPr>
        <p:spPr bwMode="auto">
          <a:xfrm flipH="1">
            <a:off x="8295274" y="4354132"/>
            <a:ext cx="95056" cy="405493"/>
          </a:xfrm>
          <a:prstGeom prst="straightConnector1">
            <a:avLst/>
          </a:prstGeom>
          <a:solidFill>
            <a:schemeClr val="accent1"/>
          </a:solidFill>
          <a:ln w="25400" cap="flat" cmpd="sng" algn="ctr">
            <a:solidFill>
              <a:schemeClr val="tx1"/>
            </a:solidFill>
            <a:prstDash val="solid"/>
            <a:miter lim="800000"/>
            <a:headEnd type="none" w="med" len="med"/>
            <a:tailEnd type="triangle" w="lg" len="med"/>
          </a:ln>
          <a:effectLst/>
        </p:spPr>
      </p:cxnSp>
      <p:cxnSp>
        <p:nvCxnSpPr>
          <p:cNvPr id="22" name="Straight Arrow Connector 21"/>
          <p:cNvCxnSpPr>
            <a:stCxn id="10" idx="2"/>
            <a:endCxn id="19" idx="0"/>
          </p:cNvCxnSpPr>
          <p:nvPr/>
        </p:nvCxnSpPr>
        <p:spPr bwMode="auto">
          <a:xfrm>
            <a:off x="10904518" y="4354132"/>
            <a:ext cx="186340" cy="451364"/>
          </a:xfrm>
          <a:prstGeom prst="straightConnector1">
            <a:avLst/>
          </a:prstGeom>
          <a:solidFill>
            <a:schemeClr val="accent1"/>
          </a:solidFill>
          <a:ln w="25400" cap="flat" cmpd="sng" algn="ctr">
            <a:solidFill>
              <a:schemeClr val="tx1"/>
            </a:solidFill>
            <a:prstDash val="solid"/>
            <a:miter lim="800000"/>
            <a:headEnd type="none" w="med" len="med"/>
            <a:tailEnd type="triangle" w="lg" len="med"/>
          </a:ln>
          <a:effectLst/>
        </p:spPr>
      </p:cxnSp>
      <p:cxnSp>
        <p:nvCxnSpPr>
          <p:cNvPr id="23" name="Straight Arrow Connector 22"/>
          <p:cNvCxnSpPr>
            <a:stCxn id="10" idx="2"/>
          </p:cNvCxnSpPr>
          <p:nvPr/>
        </p:nvCxnSpPr>
        <p:spPr bwMode="auto">
          <a:xfrm flipH="1">
            <a:off x="8862119" y="4354132"/>
            <a:ext cx="2042399" cy="398052"/>
          </a:xfrm>
          <a:prstGeom prst="straightConnector1">
            <a:avLst/>
          </a:prstGeom>
          <a:solidFill>
            <a:schemeClr val="accent1"/>
          </a:solidFill>
          <a:ln w="25400" cap="flat" cmpd="sng" algn="ctr">
            <a:solidFill>
              <a:schemeClr val="tx1"/>
            </a:solidFill>
            <a:prstDash val="solid"/>
            <a:miter lim="800000"/>
            <a:headEnd type="none" w="med" len="med"/>
            <a:tailEnd type="triangle" w="lg" len="med"/>
          </a:ln>
          <a:effectLst/>
        </p:spPr>
      </p:cxnSp>
      <p:cxnSp>
        <p:nvCxnSpPr>
          <p:cNvPr id="24" name="Straight Arrow Connector 23"/>
          <p:cNvCxnSpPr>
            <a:stCxn id="20" idx="2"/>
            <a:endCxn id="18" idx="0"/>
          </p:cNvCxnSpPr>
          <p:nvPr/>
        </p:nvCxnSpPr>
        <p:spPr bwMode="auto">
          <a:xfrm>
            <a:off x="8295274" y="5098179"/>
            <a:ext cx="0" cy="313651"/>
          </a:xfrm>
          <a:prstGeom prst="straightConnector1">
            <a:avLst/>
          </a:prstGeom>
          <a:solidFill>
            <a:schemeClr val="accent1"/>
          </a:solidFill>
          <a:ln w="25400" cap="flat" cmpd="sng" algn="ctr">
            <a:solidFill>
              <a:schemeClr val="tx1"/>
            </a:solidFill>
            <a:prstDash val="solid"/>
            <a:miter lim="800000"/>
            <a:headEnd type="none" w="med" len="med"/>
            <a:tailEnd type="triangle" w="lg" len="med"/>
          </a:ln>
          <a:effectLst/>
        </p:spPr>
      </p:cxnSp>
      <p:cxnSp>
        <p:nvCxnSpPr>
          <p:cNvPr id="25" name="Straight Arrow Connector 24"/>
          <p:cNvCxnSpPr>
            <a:stCxn id="19" idx="2"/>
          </p:cNvCxnSpPr>
          <p:nvPr/>
        </p:nvCxnSpPr>
        <p:spPr bwMode="auto">
          <a:xfrm>
            <a:off x="11090858" y="5144050"/>
            <a:ext cx="0" cy="267780"/>
          </a:xfrm>
          <a:prstGeom prst="straightConnector1">
            <a:avLst/>
          </a:prstGeom>
          <a:solidFill>
            <a:schemeClr val="accent1"/>
          </a:solidFill>
          <a:ln w="25400" cap="flat" cmpd="sng" algn="ctr">
            <a:solidFill>
              <a:schemeClr val="tx1"/>
            </a:solidFill>
            <a:prstDash val="solid"/>
            <a:miter lim="800000"/>
            <a:headEnd type="none" w="med" len="med"/>
            <a:tailEnd type="triangle" w="lg" len="med"/>
          </a:ln>
          <a:effectLst/>
        </p:spPr>
      </p:cxnSp>
      <p:sp>
        <p:nvSpPr>
          <p:cNvPr id="26" name="Slide Number Placeholder 1"/>
          <p:cNvSpPr>
            <a:spLocks noGrp="1"/>
          </p:cNvSpPr>
          <p:nvPr>
            <p:ph type="sldNum" sz="quarter" idx="10"/>
          </p:nvPr>
        </p:nvSpPr>
        <p:spPr>
          <a:xfrm>
            <a:off x="10635835" y="6460099"/>
            <a:ext cx="821634" cy="340935"/>
          </a:xfrm>
        </p:spPr>
        <p:txBody>
          <a:bodyPr/>
          <a:lstStyle/>
          <a:p>
            <a:pPr>
              <a:defRPr/>
            </a:pPr>
            <a:fld id="{D68E8870-17DE-45C4-A8DD-7644B2422933}" type="slidenum">
              <a:rPr lang="en-US" sz="1400" smtClean="0"/>
              <a:pPr>
                <a:defRPr/>
              </a:pPr>
              <a:t>31</a:t>
            </a:fld>
            <a:endParaRPr lang="en-US" sz="1400" dirty="0"/>
          </a:p>
        </p:txBody>
      </p:sp>
    </p:spTree>
    <p:extLst>
      <p:ext uri="{BB962C8B-B14F-4D97-AF65-F5344CB8AC3E}">
        <p14:creationId xmlns:p14="http://schemas.microsoft.com/office/powerpoint/2010/main" val="9166051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480132" y="1046716"/>
            <a:ext cx="11250613" cy="4028784"/>
          </a:xfrm>
        </p:spPr>
        <p:txBody>
          <a:bodyPr/>
          <a:lstStyle/>
          <a:p>
            <a:r>
              <a:rPr lang="en-US" dirty="0" smtClean="0">
                <a:latin typeface="+mn-lt"/>
              </a:rPr>
              <a:t>Referent</a:t>
            </a:r>
            <a:endParaRPr lang="en-US" dirty="0">
              <a:latin typeface="+mn-lt"/>
            </a:endParaRPr>
          </a:p>
          <a:p>
            <a:pPr lvl="1"/>
            <a:r>
              <a:rPr lang="en-US" dirty="0">
                <a:latin typeface="+mn-lt"/>
              </a:rPr>
              <a:t>Coverage</a:t>
            </a:r>
          </a:p>
          <a:p>
            <a:pPr lvl="1"/>
            <a:r>
              <a:rPr lang="en-US" dirty="0">
                <a:latin typeface="+mn-lt"/>
              </a:rPr>
              <a:t>Availability</a:t>
            </a:r>
          </a:p>
          <a:p>
            <a:r>
              <a:rPr lang="en-US" dirty="0">
                <a:latin typeface="+mn-lt"/>
              </a:rPr>
              <a:t>Selection of Validation Method</a:t>
            </a:r>
          </a:p>
          <a:p>
            <a:pPr lvl="1"/>
            <a:r>
              <a:rPr lang="en-US" dirty="0">
                <a:latin typeface="+mn-lt"/>
              </a:rPr>
              <a:t>Driven by available Referent Data</a:t>
            </a:r>
          </a:p>
          <a:p>
            <a:pPr lvl="1"/>
            <a:r>
              <a:rPr lang="en-US" dirty="0">
                <a:latin typeface="+mn-lt"/>
              </a:rPr>
              <a:t>Characteristics of Validation Metric (e.g., point value, time series, multimodal)</a:t>
            </a:r>
          </a:p>
          <a:p>
            <a:r>
              <a:rPr lang="en-US" dirty="0">
                <a:latin typeface="+mn-lt"/>
              </a:rPr>
              <a:t>Viability of Validation Method</a:t>
            </a:r>
          </a:p>
          <a:p>
            <a:pPr lvl="1"/>
            <a:r>
              <a:rPr lang="en-US" dirty="0">
                <a:latin typeface="+mn-lt"/>
              </a:rPr>
              <a:t>Measuring the performance of the validation methods used to assess model accuracy</a:t>
            </a:r>
          </a:p>
          <a:p>
            <a:r>
              <a:rPr lang="en-US" dirty="0">
                <a:latin typeface="+mn-lt"/>
              </a:rPr>
              <a:t>Understanding </a:t>
            </a:r>
            <a:r>
              <a:rPr lang="en-US" dirty="0" smtClean="0">
                <a:latin typeface="+mn-lt"/>
              </a:rPr>
              <a:t>Uncertainty</a:t>
            </a:r>
            <a:endParaRPr lang="en-US" dirty="0">
              <a:latin typeface="+mn-lt"/>
            </a:endParaRPr>
          </a:p>
        </p:txBody>
      </p:sp>
      <p:sp>
        <p:nvSpPr>
          <p:cNvPr id="7" name="Rectangle 2"/>
          <p:cNvSpPr>
            <a:spLocks noGrp="1" noChangeArrowheads="1"/>
          </p:cNvSpPr>
          <p:nvPr>
            <p:ph type="title"/>
          </p:nvPr>
        </p:nvSpPr>
        <p:spPr>
          <a:xfrm>
            <a:off x="1390650" y="0"/>
            <a:ext cx="9582149" cy="795130"/>
          </a:xfrm>
        </p:spPr>
        <p:txBody>
          <a:bodyPr/>
          <a:lstStyle/>
          <a:p>
            <a:r>
              <a:rPr lang="en-US" altLang="en-US" dirty="0" smtClean="0"/>
              <a:t> Challenges Associated with Rigorous Validation</a:t>
            </a:r>
          </a:p>
        </p:txBody>
      </p:sp>
      <p:sp>
        <p:nvSpPr>
          <p:cNvPr id="8" name="Slide Number Placeholder 1"/>
          <p:cNvSpPr>
            <a:spLocks noGrp="1"/>
          </p:cNvSpPr>
          <p:nvPr>
            <p:ph type="sldNum" sz="quarter" idx="10"/>
          </p:nvPr>
        </p:nvSpPr>
        <p:spPr>
          <a:xfrm>
            <a:off x="10635835" y="6460099"/>
            <a:ext cx="821634" cy="340935"/>
          </a:xfrm>
        </p:spPr>
        <p:txBody>
          <a:bodyPr/>
          <a:lstStyle/>
          <a:p>
            <a:pPr>
              <a:defRPr/>
            </a:pPr>
            <a:fld id="{D68E8870-17DE-45C4-A8DD-7644B2422933}" type="slidenum">
              <a:rPr lang="en-US" smtClean="0"/>
              <a:pPr>
                <a:defRPr/>
              </a:pPr>
              <a:t>32</a:t>
            </a:fld>
            <a:endParaRPr lang="en-US" dirty="0"/>
          </a:p>
        </p:txBody>
      </p:sp>
    </p:spTree>
    <p:extLst>
      <p:ext uri="{BB962C8B-B14F-4D97-AF65-F5344CB8AC3E}">
        <p14:creationId xmlns:p14="http://schemas.microsoft.com/office/powerpoint/2010/main" val="19129023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57851" y="1168987"/>
            <a:ext cx="9001302" cy="4882189"/>
          </a:xfrm>
        </p:spPr>
        <p:txBody>
          <a:bodyPr>
            <a:noAutofit/>
          </a:bodyPr>
          <a:lstStyle/>
          <a:p>
            <a:pPr lvl="0"/>
            <a:r>
              <a:rPr lang="en-US" dirty="0">
                <a:latin typeface="+mn-lt"/>
              </a:rPr>
              <a:t>Definitions that establish the common lexicon</a:t>
            </a:r>
            <a:endParaRPr lang="en-US" sz="2400" dirty="0">
              <a:latin typeface="+mn-lt"/>
            </a:endParaRPr>
          </a:p>
          <a:p>
            <a:pPr lvl="0"/>
            <a:r>
              <a:rPr lang="en-US" dirty="0" smtClean="0">
                <a:latin typeface="+mn-lt"/>
              </a:rPr>
              <a:t>Building </a:t>
            </a:r>
            <a:r>
              <a:rPr lang="en-US" dirty="0">
                <a:latin typeface="+mn-lt"/>
              </a:rPr>
              <a:t>a strong verification case</a:t>
            </a:r>
            <a:endParaRPr lang="en-US" sz="2400" dirty="0">
              <a:latin typeface="+mn-lt"/>
            </a:endParaRPr>
          </a:p>
          <a:p>
            <a:pPr lvl="0"/>
            <a:r>
              <a:rPr lang="en-US" dirty="0" smtClean="0">
                <a:latin typeface="+mn-lt"/>
              </a:rPr>
              <a:t>Building </a:t>
            </a:r>
            <a:r>
              <a:rPr lang="en-US" dirty="0">
                <a:latin typeface="+mn-lt"/>
              </a:rPr>
              <a:t>a strong validation </a:t>
            </a:r>
            <a:r>
              <a:rPr lang="en-US" dirty="0" smtClean="0">
                <a:latin typeface="+mn-lt"/>
              </a:rPr>
              <a:t>referent</a:t>
            </a:r>
          </a:p>
          <a:p>
            <a:pPr lvl="0"/>
            <a:r>
              <a:rPr lang="en-US" dirty="0" smtClean="0">
                <a:solidFill>
                  <a:srgbClr val="22458A"/>
                </a:solidFill>
                <a:latin typeface="+mn-lt"/>
              </a:rPr>
              <a:t>Building </a:t>
            </a:r>
            <a:r>
              <a:rPr lang="en-US" dirty="0">
                <a:solidFill>
                  <a:srgbClr val="22458A"/>
                </a:solidFill>
                <a:latin typeface="+mn-lt"/>
              </a:rPr>
              <a:t>a strong validation case  </a:t>
            </a:r>
            <a:endParaRPr lang="en-US" sz="2400" dirty="0">
              <a:solidFill>
                <a:srgbClr val="22458A"/>
              </a:solidFill>
              <a:latin typeface="+mn-lt"/>
            </a:endParaRPr>
          </a:p>
          <a:p>
            <a:pPr lvl="1"/>
            <a:r>
              <a:rPr lang="en-US" dirty="0">
                <a:solidFill>
                  <a:srgbClr val="22458A"/>
                </a:solidFill>
                <a:latin typeface="+mn-lt"/>
              </a:rPr>
              <a:t>Defining validation metrics</a:t>
            </a:r>
            <a:endParaRPr lang="en-US" sz="1800" dirty="0">
              <a:solidFill>
                <a:srgbClr val="22458A"/>
              </a:solidFill>
              <a:latin typeface="+mn-lt"/>
            </a:endParaRPr>
          </a:p>
          <a:p>
            <a:pPr lvl="1"/>
            <a:r>
              <a:rPr lang="en-US" dirty="0">
                <a:solidFill>
                  <a:srgbClr val="22458A"/>
                </a:solidFill>
                <a:latin typeface="+mn-lt"/>
              </a:rPr>
              <a:t>Selecting and applying the appropriate method</a:t>
            </a:r>
            <a:endParaRPr lang="en-US" sz="1800" dirty="0">
              <a:solidFill>
                <a:srgbClr val="22458A"/>
              </a:solidFill>
              <a:latin typeface="+mn-lt"/>
            </a:endParaRPr>
          </a:p>
          <a:p>
            <a:pPr lvl="1"/>
            <a:r>
              <a:rPr lang="en-US" dirty="0">
                <a:solidFill>
                  <a:srgbClr val="22458A"/>
                </a:solidFill>
                <a:latin typeface="+mn-lt"/>
              </a:rPr>
              <a:t>Quantifying validation uncertainty</a:t>
            </a:r>
            <a:endParaRPr lang="en-US" sz="1800" dirty="0">
              <a:solidFill>
                <a:srgbClr val="22458A"/>
              </a:solidFill>
              <a:latin typeface="+mn-lt"/>
            </a:endParaRPr>
          </a:p>
          <a:p>
            <a:pPr lvl="1"/>
            <a:r>
              <a:rPr lang="en-US" dirty="0">
                <a:solidFill>
                  <a:srgbClr val="22458A"/>
                </a:solidFill>
                <a:latin typeface="+mn-lt"/>
              </a:rPr>
              <a:t>Examples</a:t>
            </a:r>
            <a:endParaRPr lang="en-US" sz="1800" dirty="0">
              <a:solidFill>
                <a:srgbClr val="22458A"/>
              </a:solidFill>
              <a:latin typeface="+mn-lt"/>
            </a:endParaRPr>
          </a:p>
          <a:p>
            <a:pPr lvl="0"/>
            <a:r>
              <a:rPr lang="en-US" dirty="0" smtClean="0">
                <a:latin typeface="+mn-lt"/>
              </a:rPr>
              <a:t>Standards, Guidance, Templates, </a:t>
            </a:r>
            <a:r>
              <a:rPr lang="en-US" dirty="0">
                <a:latin typeface="+mn-lt"/>
              </a:rPr>
              <a:t>and </a:t>
            </a:r>
            <a:r>
              <a:rPr lang="en-US" dirty="0" smtClean="0">
                <a:latin typeface="+mn-lt"/>
              </a:rPr>
              <a:t>Tools</a:t>
            </a:r>
          </a:p>
          <a:p>
            <a:pPr lvl="0"/>
            <a:r>
              <a:rPr lang="en-US" dirty="0" smtClean="0">
                <a:latin typeface="+mn-lt"/>
              </a:rPr>
              <a:t>Conclusions</a:t>
            </a:r>
            <a:endParaRPr lang="en-US" dirty="0">
              <a:latin typeface="+mn-lt"/>
            </a:endParaRPr>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33</a:t>
            </a:fld>
            <a:endParaRPr lang="en-US" dirty="0"/>
          </a:p>
        </p:txBody>
      </p:sp>
      <p:sp>
        <p:nvSpPr>
          <p:cNvPr id="5" name="Title 1"/>
          <p:cNvSpPr>
            <a:spLocks noGrp="1"/>
          </p:cNvSpPr>
          <p:nvPr>
            <p:ph type="title"/>
          </p:nvPr>
        </p:nvSpPr>
        <p:spPr>
          <a:xfrm>
            <a:off x="2345741" y="0"/>
            <a:ext cx="7416800" cy="841248"/>
          </a:xfrm>
        </p:spPr>
        <p:txBody>
          <a:bodyPr/>
          <a:lstStyle>
            <a:lvl1pPr>
              <a:defRPr sz="2400">
                <a:solidFill>
                  <a:schemeClr val="bg1"/>
                </a:solidFill>
              </a:defRPr>
            </a:lvl1pPr>
          </a:lstStyle>
          <a:p>
            <a:r>
              <a:rPr lang="en-US" dirty="0" smtClean="0"/>
              <a:t/>
            </a:r>
            <a:br>
              <a:rPr lang="en-US" dirty="0" smtClean="0"/>
            </a:br>
            <a:r>
              <a:rPr lang="en-US" dirty="0" smtClean="0"/>
              <a:t>Presentation Outline</a:t>
            </a:r>
            <a:r>
              <a:rPr lang="en-US" dirty="0"/>
              <a:t/>
            </a:r>
            <a:br>
              <a:rPr lang="en-US" dirty="0"/>
            </a:br>
            <a:endParaRPr lang="en-US" dirty="0"/>
          </a:p>
        </p:txBody>
      </p:sp>
    </p:spTree>
    <p:extLst>
      <p:ext uri="{BB962C8B-B14F-4D97-AF65-F5344CB8AC3E}">
        <p14:creationId xmlns:p14="http://schemas.microsoft.com/office/powerpoint/2010/main" val="23430082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81000" y="1066800"/>
            <a:ext cx="11430000" cy="5105400"/>
          </a:xfrm>
        </p:spPr>
        <p:txBody>
          <a:bodyPr/>
          <a:lstStyle/>
          <a:p>
            <a:pPr marL="0" indent="0">
              <a:spcBef>
                <a:spcPts val="0"/>
              </a:spcBef>
              <a:buNone/>
            </a:pPr>
            <a:endParaRPr lang="en-US" sz="600" dirty="0" smtClean="0">
              <a:solidFill>
                <a:schemeClr val="tx2">
                  <a:lumMod val="60000"/>
                  <a:lumOff val="40000"/>
                </a:schemeClr>
              </a:solidFill>
              <a:latin typeface="+mn-lt"/>
            </a:endParaRPr>
          </a:p>
          <a:p>
            <a:pPr marL="0" indent="0">
              <a:spcBef>
                <a:spcPts val="0"/>
              </a:spcBef>
              <a:buNone/>
            </a:pPr>
            <a:r>
              <a:rPr lang="en-US" dirty="0" smtClean="0">
                <a:latin typeface="+mn-lt"/>
              </a:rPr>
              <a:t>Decision makers are demanding that previous “informal” methods of validation be supplemented or replace with quantitative, defensible, rigorous methods</a:t>
            </a:r>
            <a:endParaRPr lang="en-US" dirty="0">
              <a:latin typeface="+mn-lt"/>
            </a:endParaRPr>
          </a:p>
          <a:p>
            <a:pPr marL="0" indent="0">
              <a:spcBef>
                <a:spcPts val="0"/>
              </a:spcBef>
              <a:buNone/>
            </a:pPr>
            <a:endParaRPr lang="en-US" sz="600" dirty="0" smtClean="0">
              <a:latin typeface="+mn-lt"/>
            </a:endParaRPr>
          </a:p>
          <a:p>
            <a:r>
              <a:rPr lang="en-US" sz="2400" dirty="0">
                <a:latin typeface="+mn-lt"/>
              </a:rPr>
              <a:t>All M&amp;S, when used to support </a:t>
            </a:r>
            <a:r>
              <a:rPr lang="en-US" sz="2400" dirty="0" smtClean="0">
                <a:latin typeface="+mn-lt"/>
              </a:rPr>
              <a:t>operational tests </a:t>
            </a:r>
            <a:r>
              <a:rPr lang="en-US" sz="2400" dirty="0">
                <a:latin typeface="+mn-lt"/>
              </a:rPr>
              <a:t>and evaluations, should not be accredited until a </a:t>
            </a:r>
            <a:r>
              <a:rPr lang="en-US" sz="2400" dirty="0">
                <a:solidFill>
                  <a:srgbClr val="0000FF"/>
                </a:solidFill>
                <a:latin typeface="+mn-lt"/>
              </a:rPr>
              <a:t>rigorous</a:t>
            </a:r>
            <a:r>
              <a:rPr lang="en-US" sz="2400" dirty="0">
                <a:latin typeface="+mn-lt"/>
              </a:rPr>
              <a:t> comparison of live data to </a:t>
            </a:r>
            <a:r>
              <a:rPr lang="en-US" sz="2400" dirty="0" smtClean="0">
                <a:latin typeface="+mn-lt"/>
              </a:rPr>
              <a:t>the model's </a:t>
            </a:r>
            <a:r>
              <a:rPr lang="en-US" sz="2400" dirty="0">
                <a:latin typeface="+mn-lt"/>
              </a:rPr>
              <a:t>predictions is done </a:t>
            </a:r>
            <a:r>
              <a:rPr lang="en-US" sz="2400" dirty="0" smtClean="0">
                <a:latin typeface="+mn-lt"/>
              </a:rPr>
              <a:t>… </a:t>
            </a:r>
            <a:r>
              <a:rPr lang="en-US" sz="2400" dirty="0">
                <a:latin typeface="+mn-lt"/>
              </a:rPr>
              <a:t>and those predictions are found to have replicated </a:t>
            </a:r>
            <a:r>
              <a:rPr lang="en-US" sz="2400" dirty="0" smtClean="0">
                <a:latin typeface="+mn-lt"/>
              </a:rPr>
              <a:t>live results </a:t>
            </a:r>
            <a:r>
              <a:rPr lang="en-US" sz="2400" dirty="0">
                <a:latin typeface="+mn-lt"/>
              </a:rPr>
              <a:t>with sufficient accuracy for the intended evaluation in the intended </a:t>
            </a:r>
            <a:r>
              <a:rPr lang="en-US" sz="2400" dirty="0" smtClean="0">
                <a:latin typeface="+mn-lt"/>
              </a:rPr>
              <a:t>domain [Gilmore, 2016]</a:t>
            </a:r>
          </a:p>
          <a:p>
            <a:r>
              <a:rPr lang="en-US" sz="2400" dirty="0">
                <a:latin typeface="+mn-lt"/>
              </a:rPr>
              <a:t>I expect the validation </a:t>
            </a:r>
            <a:r>
              <a:rPr lang="en-US" sz="2400" dirty="0" smtClean="0">
                <a:latin typeface="+mn-lt"/>
              </a:rPr>
              <a:t>of M&amp;S </a:t>
            </a:r>
            <a:r>
              <a:rPr lang="en-US" sz="2400" dirty="0">
                <a:latin typeface="+mn-lt"/>
              </a:rPr>
              <a:t>to include the same </a:t>
            </a:r>
            <a:r>
              <a:rPr lang="en-US" sz="2400" dirty="0">
                <a:solidFill>
                  <a:srgbClr val="0000FF"/>
                </a:solidFill>
                <a:latin typeface="+mn-lt"/>
              </a:rPr>
              <a:t>rigorous statistical </a:t>
            </a:r>
            <a:r>
              <a:rPr lang="en-US" sz="2400" dirty="0" smtClean="0">
                <a:solidFill>
                  <a:srgbClr val="0000FF"/>
                </a:solidFill>
                <a:latin typeface="+mn-lt"/>
              </a:rPr>
              <a:t>and analytical </a:t>
            </a:r>
            <a:r>
              <a:rPr lang="en-US" sz="2400" dirty="0">
                <a:solidFill>
                  <a:srgbClr val="0000FF"/>
                </a:solidFill>
                <a:latin typeface="+mn-lt"/>
              </a:rPr>
              <a:t>principles</a:t>
            </a:r>
            <a:r>
              <a:rPr lang="en-US" sz="2400" dirty="0">
                <a:latin typeface="+mn-lt"/>
              </a:rPr>
              <a:t> that have become standard practice when designing live tests.</a:t>
            </a:r>
            <a:r>
              <a:rPr lang="en-US" sz="2400" dirty="0" smtClean="0">
                <a:latin typeface="+mn-lt"/>
              </a:rPr>
              <a:t> [Gilmore, 2016]</a:t>
            </a:r>
            <a:endParaRPr lang="en-US" sz="2400" dirty="0">
              <a:latin typeface="+mn-lt"/>
            </a:endParaRP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34</a:t>
            </a:fld>
            <a:endParaRPr lang="en-US" dirty="0"/>
          </a:p>
        </p:txBody>
      </p:sp>
      <p:sp>
        <p:nvSpPr>
          <p:cNvPr id="4" name="Rectangle 2"/>
          <p:cNvSpPr>
            <a:spLocks noGrp="1" noChangeArrowheads="1"/>
          </p:cNvSpPr>
          <p:nvPr>
            <p:ph type="title"/>
          </p:nvPr>
        </p:nvSpPr>
        <p:spPr>
          <a:xfrm>
            <a:off x="1390650" y="0"/>
            <a:ext cx="9582149" cy="795130"/>
          </a:xfrm>
        </p:spPr>
        <p:txBody>
          <a:bodyPr/>
          <a:lstStyle/>
          <a:p>
            <a:r>
              <a:rPr lang="en-US" altLang="en-US" dirty="0" smtClean="0"/>
              <a:t> Motivation</a:t>
            </a:r>
          </a:p>
        </p:txBody>
      </p:sp>
    </p:spTree>
    <p:extLst>
      <p:ext uri="{BB962C8B-B14F-4D97-AF65-F5344CB8AC3E}">
        <p14:creationId xmlns:p14="http://schemas.microsoft.com/office/powerpoint/2010/main" val="14469244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dirty="0" smtClean="0">
                <a:latin typeface="+mn-lt"/>
              </a:rPr>
              <a:t>Coming from Accreditation Authority</a:t>
            </a:r>
          </a:p>
          <a:p>
            <a:r>
              <a:rPr lang="en-US" dirty="0" smtClean="0">
                <a:latin typeface="+mn-lt"/>
              </a:rPr>
              <a:t>What if this doesn’t exist</a:t>
            </a:r>
          </a:p>
          <a:p>
            <a:pPr lvl="1"/>
            <a:r>
              <a:rPr lang="en-US" dirty="0" smtClean="0">
                <a:latin typeface="+mn-lt"/>
              </a:rPr>
              <a:t>User: Final Measures/Metrics</a:t>
            </a:r>
          </a:p>
          <a:p>
            <a:pPr lvl="2">
              <a:buSzPct val="75000"/>
            </a:pPr>
            <a:r>
              <a:rPr lang="en-US" dirty="0" smtClean="0">
                <a:latin typeface="+mn-lt"/>
              </a:rPr>
              <a:t>Not measurable</a:t>
            </a:r>
          </a:p>
          <a:p>
            <a:pPr lvl="2">
              <a:buSzPct val="75000"/>
            </a:pPr>
            <a:r>
              <a:rPr lang="en-US" dirty="0" smtClean="0">
                <a:latin typeface="+mn-lt"/>
              </a:rPr>
              <a:t>Many times a result of post-processing</a:t>
            </a:r>
          </a:p>
          <a:p>
            <a:pPr lvl="1"/>
            <a:r>
              <a:rPr lang="en-US" dirty="0">
                <a:latin typeface="+mn-lt"/>
              </a:rPr>
              <a:t>Collaboration with the </a:t>
            </a:r>
            <a:r>
              <a:rPr lang="en-US" dirty="0" smtClean="0">
                <a:latin typeface="+mn-lt"/>
              </a:rPr>
              <a:t>Test and Evaluation (T&amp;E) </a:t>
            </a:r>
            <a:r>
              <a:rPr lang="en-US" dirty="0">
                <a:latin typeface="+mn-lt"/>
              </a:rPr>
              <a:t>community</a:t>
            </a:r>
          </a:p>
          <a:p>
            <a:pPr lvl="1"/>
            <a:r>
              <a:rPr lang="en-US" dirty="0" smtClean="0">
                <a:latin typeface="+mn-lt"/>
              </a:rPr>
              <a:t>Basis of Comparison</a:t>
            </a:r>
          </a:p>
          <a:p>
            <a:pPr lvl="2">
              <a:buSzPct val="75000"/>
            </a:pPr>
            <a:r>
              <a:rPr lang="en-US" dirty="0" smtClean="0">
                <a:latin typeface="+mn-lt"/>
              </a:rPr>
              <a:t>Accessible measures that combine to create metrics</a:t>
            </a:r>
          </a:p>
          <a:p>
            <a:pPr lvl="2">
              <a:buSzPct val="75000"/>
            </a:pPr>
            <a:r>
              <a:rPr lang="en-US" dirty="0" smtClean="0">
                <a:latin typeface="+mn-lt"/>
              </a:rPr>
              <a:t>Insight into performance for the sake of comparison</a:t>
            </a:r>
          </a:p>
          <a:p>
            <a:pPr lvl="2">
              <a:buSzPct val="75000"/>
            </a:pPr>
            <a:r>
              <a:rPr lang="en-US" dirty="0" smtClean="0">
                <a:latin typeface="+mn-lt"/>
              </a:rPr>
              <a:t>Relatable to the referent</a:t>
            </a:r>
          </a:p>
        </p:txBody>
      </p:sp>
      <p:sp>
        <p:nvSpPr>
          <p:cNvPr id="3" name="Title 2"/>
          <p:cNvSpPr>
            <a:spLocks noGrp="1"/>
          </p:cNvSpPr>
          <p:nvPr>
            <p:ph type="title"/>
          </p:nvPr>
        </p:nvSpPr>
        <p:spPr/>
        <p:txBody>
          <a:bodyPr/>
          <a:lstStyle/>
          <a:p>
            <a:r>
              <a:rPr lang="en-US" dirty="0" smtClean="0"/>
              <a:t>Validation Metrics</a:t>
            </a:r>
            <a:endParaRPr lang="en-US" dirty="0"/>
          </a:p>
        </p:txBody>
      </p:sp>
      <p:sp>
        <p:nvSpPr>
          <p:cNvPr id="4" name="Slide Number Placeholder 1"/>
          <p:cNvSpPr>
            <a:spLocks noGrp="1"/>
          </p:cNvSpPr>
          <p:nvPr>
            <p:ph type="sldNum" sz="quarter" idx="10"/>
          </p:nvPr>
        </p:nvSpPr>
        <p:spPr>
          <a:xfrm>
            <a:off x="10635835" y="6460099"/>
            <a:ext cx="821634" cy="340935"/>
          </a:xfrm>
        </p:spPr>
        <p:txBody>
          <a:bodyPr/>
          <a:lstStyle/>
          <a:p>
            <a:pPr>
              <a:defRPr/>
            </a:pPr>
            <a:fld id="{D68E8870-17DE-45C4-A8DD-7644B2422933}" type="slidenum">
              <a:rPr lang="en-US" smtClean="0"/>
              <a:pPr>
                <a:defRPr/>
              </a:pPr>
              <a:t>35</a:t>
            </a:fld>
            <a:endParaRPr lang="en-US" dirty="0"/>
          </a:p>
        </p:txBody>
      </p:sp>
    </p:spTree>
    <p:extLst>
      <p:ext uri="{BB962C8B-B14F-4D97-AF65-F5344CB8AC3E}">
        <p14:creationId xmlns:p14="http://schemas.microsoft.com/office/powerpoint/2010/main" val="31359363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1"/>
          </p:nvPr>
        </p:nvPicPr>
        <p:blipFill>
          <a:blip r:embed="rId2"/>
          <a:stretch>
            <a:fillRect/>
          </a:stretch>
        </p:blipFill>
        <p:spPr>
          <a:xfrm>
            <a:off x="648533" y="939571"/>
            <a:ext cx="10669363" cy="5362907"/>
          </a:xfrm>
          <a:prstGeom prst="rect">
            <a:avLst/>
          </a:prstGeom>
        </p:spPr>
      </p:pic>
      <p:sp>
        <p:nvSpPr>
          <p:cNvPr id="3" name="Title 2"/>
          <p:cNvSpPr>
            <a:spLocks noGrp="1"/>
          </p:cNvSpPr>
          <p:nvPr>
            <p:ph type="title"/>
          </p:nvPr>
        </p:nvSpPr>
        <p:spPr/>
        <p:txBody>
          <a:bodyPr/>
          <a:lstStyle/>
          <a:p>
            <a:r>
              <a:rPr lang="en-US" dirty="0" smtClean="0"/>
              <a:t>Deriving Measures and Acceptability Criteria</a:t>
            </a:r>
            <a:endParaRPr lang="en-US" dirty="0"/>
          </a:p>
        </p:txBody>
      </p:sp>
      <p:sp>
        <p:nvSpPr>
          <p:cNvPr id="5" name="Slide Number Placeholder 1"/>
          <p:cNvSpPr>
            <a:spLocks noGrp="1"/>
          </p:cNvSpPr>
          <p:nvPr>
            <p:ph type="sldNum" sz="quarter" idx="10"/>
          </p:nvPr>
        </p:nvSpPr>
        <p:spPr>
          <a:xfrm>
            <a:off x="10635835" y="6460099"/>
            <a:ext cx="821634" cy="340935"/>
          </a:xfrm>
        </p:spPr>
        <p:txBody>
          <a:bodyPr/>
          <a:lstStyle/>
          <a:p>
            <a:pPr>
              <a:defRPr/>
            </a:pPr>
            <a:fld id="{D68E8870-17DE-45C4-A8DD-7644B2422933}" type="slidenum">
              <a:rPr lang="en-US" smtClean="0"/>
              <a:pPr>
                <a:defRPr/>
              </a:pPr>
              <a:t>36</a:t>
            </a:fld>
            <a:endParaRPr lang="en-US" dirty="0"/>
          </a:p>
        </p:txBody>
      </p:sp>
    </p:spTree>
    <p:extLst>
      <p:ext uri="{BB962C8B-B14F-4D97-AF65-F5344CB8AC3E}">
        <p14:creationId xmlns:p14="http://schemas.microsoft.com/office/powerpoint/2010/main" val="19043172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AutoShape 2"/>
          <p:cNvSpPr>
            <a:spLocks noChangeArrowheads="1"/>
          </p:cNvSpPr>
          <p:nvPr/>
        </p:nvSpPr>
        <p:spPr bwMode="auto">
          <a:xfrm>
            <a:off x="5468112" y="3162300"/>
            <a:ext cx="1371600" cy="609600"/>
          </a:xfrm>
          <a:prstGeom prst="roundRect">
            <a:avLst>
              <a:gd name="adj" fmla="val 16667"/>
            </a:avLst>
          </a:prstGeom>
          <a:solidFill>
            <a:srgbClr val="CCFFCC"/>
          </a:solidFill>
          <a:ln w="9525">
            <a:solidFill>
              <a:srgbClr val="CCFFCC"/>
            </a:solidFill>
            <a:round/>
            <a:headEnd/>
            <a:tailEnd/>
          </a:ln>
          <a:effectLst>
            <a:outerShdw dist="89803" dir="2700000" algn="ctr" rotWithShape="0">
              <a:schemeClr val="bg2">
                <a:alpha val="50000"/>
              </a:schemeClr>
            </a:outerShdw>
          </a:effectLst>
        </p:spPr>
        <p:txBody>
          <a:bodyPr wrap="none" anchor="ctr"/>
          <a:lstStyle/>
          <a:p>
            <a:pPr algn="ctr"/>
            <a:r>
              <a:rPr lang="en-US" altLang="en-US" sz="2400" b="1" dirty="0">
                <a:latin typeface="Arial Narrow" pitchFamily="34" charset="0"/>
              </a:rPr>
              <a:t>Method</a:t>
            </a:r>
          </a:p>
        </p:txBody>
      </p:sp>
      <p:sp>
        <p:nvSpPr>
          <p:cNvPr id="34" name="AutoShape 3"/>
          <p:cNvSpPr>
            <a:spLocks noChangeArrowheads="1"/>
          </p:cNvSpPr>
          <p:nvPr/>
        </p:nvSpPr>
        <p:spPr bwMode="auto">
          <a:xfrm>
            <a:off x="4325112" y="1074170"/>
            <a:ext cx="1371600" cy="609600"/>
          </a:xfrm>
          <a:prstGeom prst="roundRect">
            <a:avLst>
              <a:gd name="adj" fmla="val 16667"/>
            </a:avLst>
          </a:prstGeom>
          <a:solidFill>
            <a:srgbClr val="CCFFFF"/>
          </a:solidFill>
          <a:ln w="9525">
            <a:noFill/>
            <a:round/>
            <a:headEnd/>
            <a:tailEnd/>
          </a:ln>
          <a:effectLst>
            <a:outerShdw dist="107763" dir="2700000" algn="ctr" rotWithShape="0">
              <a:schemeClr val="bg2">
                <a:alpha val="50000"/>
              </a:schemeClr>
            </a:outerShdw>
          </a:effectLst>
        </p:spPr>
        <p:txBody>
          <a:bodyPr wrap="none" anchor="ctr"/>
          <a:lstStyle/>
          <a:p>
            <a:pPr algn="ctr"/>
            <a:r>
              <a:rPr lang="en-US" altLang="en-US" sz="2400" b="1" dirty="0">
                <a:latin typeface="Arial Narrow" pitchFamily="34" charset="0"/>
              </a:rPr>
              <a:t>Model</a:t>
            </a:r>
          </a:p>
        </p:txBody>
      </p:sp>
      <p:sp>
        <p:nvSpPr>
          <p:cNvPr id="35" name="AutoShape 4"/>
          <p:cNvSpPr>
            <a:spLocks noChangeArrowheads="1"/>
          </p:cNvSpPr>
          <p:nvPr/>
        </p:nvSpPr>
        <p:spPr bwMode="auto">
          <a:xfrm>
            <a:off x="6611112" y="1074170"/>
            <a:ext cx="1371600" cy="609600"/>
          </a:xfrm>
          <a:prstGeom prst="roundRect">
            <a:avLst>
              <a:gd name="adj" fmla="val 16667"/>
            </a:avLst>
          </a:prstGeom>
          <a:solidFill>
            <a:srgbClr val="CCFFFF"/>
          </a:solidFill>
          <a:ln w="9525">
            <a:noFill/>
            <a:round/>
            <a:headEnd/>
            <a:tailEnd/>
          </a:ln>
          <a:effectLst>
            <a:outerShdw dist="107763" dir="2700000" algn="ctr" rotWithShape="0">
              <a:schemeClr val="bg2">
                <a:alpha val="50000"/>
              </a:schemeClr>
            </a:outerShdw>
          </a:effectLst>
        </p:spPr>
        <p:txBody>
          <a:bodyPr wrap="none" anchor="ctr"/>
          <a:lstStyle/>
          <a:p>
            <a:pPr algn="ctr"/>
            <a:r>
              <a:rPr lang="en-US" altLang="en-US" sz="2400" b="1" dirty="0">
                <a:latin typeface="Arial Narrow" pitchFamily="34" charset="0"/>
              </a:rPr>
              <a:t>Referent</a:t>
            </a:r>
          </a:p>
        </p:txBody>
      </p:sp>
      <p:sp>
        <p:nvSpPr>
          <p:cNvPr id="36" name="AutoShape 5"/>
          <p:cNvSpPr>
            <a:spLocks noChangeArrowheads="1"/>
          </p:cNvSpPr>
          <p:nvPr/>
        </p:nvSpPr>
        <p:spPr bwMode="auto">
          <a:xfrm>
            <a:off x="6611112" y="4953000"/>
            <a:ext cx="1371600" cy="609600"/>
          </a:xfrm>
          <a:prstGeom prst="roundRect">
            <a:avLst>
              <a:gd name="adj" fmla="val 16667"/>
            </a:avLst>
          </a:prstGeom>
          <a:solidFill>
            <a:srgbClr val="CCFFFF"/>
          </a:solidFill>
          <a:ln w="9525">
            <a:noFill/>
            <a:round/>
            <a:headEnd/>
            <a:tailEnd/>
          </a:ln>
          <a:effectLst>
            <a:outerShdw dist="107763" dir="2700000" algn="ctr" rotWithShape="0">
              <a:schemeClr val="bg2">
                <a:alpha val="50000"/>
              </a:schemeClr>
            </a:outerShdw>
          </a:effectLst>
        </p:spPr>
        <p:txBody>
          <a:bodyPr wrap="none" anchor="ctr"/>
          <a:lstStyle/>
          <a:p>
            <a:pPr algn="ctr"/>
            <a:r>
              <a:rPr lang="en-US" altLang="en-US" sz="2400" b="1" dirty="0">
                <a:latin typeface="Arial Narrow" pitchFamily="34" charset="0"/>
              </a:rPr>
              <a:t>Skills</a:t>
            </a:r>
          </a:p>
        </p:txBody>
      </p:sp>
      <p:sp>
        <p:nvSpPr>
          <p:cNvPr id="37" name="AutoShape 6"/>
          <p:cNvSpPr>
            <a:spLocks noChangeArrowheads="1"/>
          </p:cNvSpPr>
          <p:nvPr/>
        </p:nvSpPr>
        <p:spPr bwMode="auto">
          <a:xfrm>
            <a:off x="4325112" y="4953000"/>
            <a:ext cx="1371600" cy="609600"/>
          </a:xfrm>
          <a:prstGeom prst="roundRect">
            <a:avLst>
              <a:gd name="adj" fmla="val 16667"/>
            </a:avLst>
          </a:prstGeom>
          <a:solidFill>
            <a:srgbClr val="CCFFFF"/>
          </a:solidFill>
          <a:ln w="9525">
            <a:noFill/>
            <a:round/>
            <a:headEnd/>
            <a:tailEnd/>
          </a:ln>
          <a:effectLst>
            <a:outerShdw dist="107763" dir="2700000" algn="ctr" rotWithShape="0">
              <a:schemeClr val="bg2">
                <a:alpha val="50000"/>
              </a:schemeClr>
            </a:outerShdw>
          </a:effectLst>
        </p:spPr>
        <p:txBody>
          <a:bodyPr wrap="none" anchor="ctr"/>
          <a:lstStyle/>
          <a:p>
            <a:pPr algn="ctr"/>
            <a:r>
              <a:rPr lang="en-US" altLang="en-US" sz="2400" b="1" dirty="0">
                <a:latin typeface="Arial Narrow" pitchFamily="34" charset="0"/>
              </a:rPr>
              <a:t>Resources</a:t>
            </a:r>
          </a:p>
        </p:txBody>
      </p:sp>
      <p:sp>
        <p:nvSpPr>
          <p:cNvPr id="38" name="Line 7"/>
          <p:cNvSpPr>
            <a:spLocks noChangeShapeType="1"/>
          </p:cNvSpPr>
          <p:nvPr/>
        </p:nvSpPr>
        <p:spPr bwMode="auto">
          <a:xfrm>
            <a:off x="4929490" y="1741624"/>
            <a:ext cx="569297" cy="1476879"/>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9" name="Line 8"/>
          <p:cNvSpPr>
            <a:spLocks noChangeShapeType="1"/>
          </p:cNvSpPr>
          <p:nvPr/>
        </p:nvSpPr>
        <p:spPr bwMode="auto">
          <a:xfrm>
            <a:off x="5081890" y="1732134"/>
            <a:ext cx="614822" cy="1486370"/>
          </a:xfrm>
          <a:prstGeom prst="line">
            <a:avLst/>
          </a:prstGeom>
          <a:noFill/>
          <a:ln w="9525">
            <a:solidFill>
              <a:schemeClr val="tx1"/>
            </a:solidFill>
            <a:prstDash val="dash"/>
            <a:round/>
            <a:headEnd type="stealth"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0" name="Text Box 9"/>
          <p:cNvSpPr txBox="1">
            <a:spLocks noChangeArrowheads="1"/>
          </p:cNvSpPr>
          <p:nvPr/>
        </p:nvSpPr>
        <p:spPr bwMode="auto">
          <a:xfrm>
            <a:off x="513504" y="2329863"/>
            <a:ext cx="4568131" cy="830997"/>
          </a:xfrm>
          <a:prstGeom prst="rect">
            <a:avLst/>
          </a:prstGeom>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altLang="en-US" sz="2400" dirty="0">
                <a:latin typeface="+mn-lt"/>
              </a:rPr>
              <a:t>Certain </a:t>
            </a:r>
            <a:r>
              <a:rPr lang="en-US" altLang="en-US" sz="2400" dirty="0" smtClean="0">
                <a:latin typeface="+mn-lt"/>
              </a:rPr>
              <a:t>methods apply </a:t>
            </a:r>
            <a:r>
              <a:rPr lang="en-US" altLang="en-US" sz="2400" dirty="0">
                <a:latin typeface="+mn-lt"/>
              </a:rPr>
              <a:t>best to </a:t>
            </a:r>
            <a:r>
              <a:rPr lang="en-US" altLang="en-US" sz="2400" dirty="0" smtClean="0">
                <a:latin typeface="+mn-lt"/>
              </a:rPr>
              <a:t>specific types </a:t>
            </a:r>
            <a:r>
              <a:rPr lang="en-US" altLang="en-US" sz="2400" dirty="0">
                <a:latin typeface="+mn-lt"/>
              </a:rPr>
              <a:t>of model</a:t>
            </a:r>
          </a:p>
        </p:txBody>
      </p:sp>
      <p:sp>
        <p:nvSpPr>
          <p:cNvPr id="41" name="Line 10"/>
          <p:cNvSpPr>
            <a:spLocks noChangeShapeType="1"/>
          </p:cNvSpPr>
          <p:nvPr/>
        </p:nvSpPr>
        <p:spPr bwMode="auto">
          <a:xfrm flipH="1">
            <a:off x="6819688" y="1708395"/>
            <a:ext cx="705824" cy="1486097"/>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2" name="Line 11"/>
          <p:cNvSpPr>
            <a:spLocks noChangeShapeType="1"/>
          </p:cNvSpPr>
          <p:nvPr/>
        </p:nvSpPr>
        <p:spPr bwMode="auto">
          <a:xfrm flipH="1">
            <a:off x="6611112" y="1708395"/>
            <a:ext cx="665776" cy="1510107"/>
          </a:xfrm>
          <a:prstGeom prst="line">
            <a:avLst/>
          </a:prstGeom>
          <a:noFill/>
          <a:ln w="9525">
            <a:solidFill>
              <a:schemeClr val="tx1"/>
            </a:solidFill>
            <a:prstDash val="dash"/>
            <a:round/>
            <a:headEnd type="stealth"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3" name="Text Box 12"/>
          <p:cNvSpPr txBox="1">
            <a:spLocks noChangeArrowheads="1"/>
          </p:cNvSpPr>
          <p:nvPr/>
        </p:nvSpPr>
        <p:spPr bwMode="auto">
          <a:xfrm>
            <a:off x="7380255" y="2285258"/>
            <a:ext cx="4176713" cy="1200329"/>
          </a:xfrm>
          <a:prstGeom prst="rect">
            <a:avLst/>
          </a:prstGeom>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altLang="en-US" sz="2400" dirty="0">
                <a:latin typeface="+mn-lt"/>
              </a:rPr>
              <a:t>Certain </a:t>
            </a:r>
            <a:r>
              <a:rPr lang="en-US" altLang="en-US" sz="2400" dirty="0" smtClean="0">
                <a:latin typeface="+mn-lt"/>
              </a:rPr>
              <a:t>methods require </a:t>
            </a:r>
            <a:r>
              <a:rPr lang="en-US" altLang="en-US" sz="2400" dirty="0">
                <a:latin typeface="+mn-lt"/>
              </a:rPr>
              <a:t>specific </a:t>
            </a:r>
            <a:r>
              <a:rPr lang="en-US" altLang="en-US" sz="2400" dirty="0" smtClean="0">
                <a:latin typeface="+mn-lt"/>
              </a:rPr>
              <a:t>types or </a:t>
            </a:r>
            <a:r>
              <a:rPr lang="en-US" altLang="en-US" sz="2400" dirty="0">
                <a:latin typeface="+mn-lt"/>
              </a:rPr>
              <a:t>amounts of referent data</a:t>
            </a:r>
          </a:p>
        </p:txBody>
      </p:sp>
      <p:sp>
        <p:nvSpPr>
          <p:cNvPr id="44" name="Line 13"/>
          <p:cNvSpPr>
            <a:spLocks noChangeShapeType="1"/>
          </p:cNvSpPr>
          <p:nvPr/>
        </p:nvSpPr>
        <p:spPr bwMode="auto">
          <a:xfrm flipV="1">
            <a:off x="5163312" y="3829754"/>
            <a:ext cx="533400" cy="1123246"/>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5" name="Line 14"/>
          <p:cNvSpPr>
            <a:spLocks noChangeShapeType="1"/>
          </p:cNvSpPr>
          <p:nvPr/>
        </p:nvSpPr>
        <p:spPr bwMode="auto">
          <a:xfrm flipV="1">
            <a:off x="5315712" y="3829754"/>
            <a:ext cx="533400" cy="1123246"/>
          </a:xfrm>
          <a:prstGeom prst="line">
            <a:avLst/>
          </a:prstGeom>
          <a:noFill/>
          <a:ln w="9525">
            <a:solidFill>
              <a:schemeClr val="tx1"/>
            </a:solidFill>
            <a:prstDash val="dash"/>
            <a:round/>
            <a:headEnd type="stealth"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6" name="Text Box 15"/>
          <p:cNvSpPr txBox="1">
            <a:spLocks noChangeArrowheads="1"/>
          </p:cNvSpPr>
          <p:nvPr/>
        </p:nvSpPr>
        <p:spPr bwMode="auto">
          <a:xfrm>
            <a:off x="524660" y="3714222"/>
            <a:ext cx="4562452" cy="830997"/>
          </a:xfrm>
          <a:prstGeom prst="rect">
            <a:avLst/>
          </a:prstGeom>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altLang="en-US" sz="2400" dirty="0">
                <a:latin typeface="+mn-lt"/>
              </a:rPr>
              <a:t>Some </a:t>
            </a:r>
            <a:r>
              <a:rPr lang="en-US" altLang="en-US" sz="2400" dirty="0" smtClean="0">
                <a:latin typeface="+mn-lt"/>
              </a:rPr>
              <a:t>methods require more resources than others</a:t>
            </a:r>
            <a:endParaRPr lang="en-US" altLang="en-US" sz="2400" dirty="0">
              <a:latin typeface="+mn-lt"/>
            </a:endParaRPr>
          </a:p>
        </p:txBody>
      </p:sp>
      <p:sp>
        <p:nvSpPr>
          <p:cNvPr id="47" name="Line 16"/>
          <p:cNvSpPr>
            <a:spLocks noChangeShapeType="1"/>
          </p:cNvSpPr>
          <p:nvPr/>
        </p:nvSpPr>
        <p:spPr bwMode="auto">
          <a:xfrm flipH="1" flipV="1">
            <a:off x="6458712" y="3822739"/>
            <a:ext cx="533400" cy="1130261"/>
          </a:xfrm>
          <a:prstGeom prst="line">
            <a:avLst/>
          </a:prstGeom>
          <a:noFill/>
          <a:ln w="9525">
            <a:solidFill>
              <a:schemeClr val="tx1"/>
            </a:solidFill>
            <a:prstDash val="dash"/>
            <a:round/>
            <a:headEnd type="stealth"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8" name="Line 17"/>
          <p:cNvSpPr>
            <a:spLocks noChangeShapeType="1"/>
          </p:cNvSpPr>
          <p:nvPr/>
        </p:nvSpPr>
        <p:spPr bwMode="auto">
          <a:xfrm flipH="1" flipV="1">
            <a:off x="6611112" y="3829754"/>
            <a:ext cx="533400" cy="1123246"/>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9" name="Text Box 18"/>
          <p:cNvSpPr txBox="1">
            <a:spLocks noChangeArrowheads="1"/>
          </p:cNvSpPr>
          <p:nvPr/>
        </p:nvSpPr>
        <p:spPr bwMode="auto">
          <a:xfrm>
            <a:off x="7411747" y="3716502"/>
            <a:ext cx="4171745" cy="830997"/>
          </a:xfrm>
          <a:prstGeom prst="rect">
            <a:avLst/>
          </a:prstGeom>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altLang="en-US" sz="2400" dirty="0">
                <a:latin typeface="+mn-lt"/>
              </a:rPr>
              <a:t>Some </a:t>
            </a:r>
            <a:r>
              <a:rPr lang="en-US" altLang="en-US" sz="2400" dirty="0" smtClean="0">
                <a:latin typeface="+mn-lt"/>
              </a:rPr>
              <a:t>methods require specific skills </a:t>
            </a:r>
            <a:r>
              <a:rPr lang="en-US" altLang="en-US" sz="2400" dirty="0">
                <a:latin typeface="+mn-lt"/>
              </a:rPr>
              <a:t>to apply</a:t>
            </a:r>
          </a:p>
        </p:txBody>
      </p:sp>
      <p:sp>
        <p:nvSpPr>
          <p:cNvPr id="50" name="Rectangle 19"/>
          <p:cNvSpPr>
            <a:spLocks noChangeArrowheads="1"/>
          </p:cNvSpPr>
          <p:nvPr/>
        </p:nvSpPr>
        <p:spPr bwMode="auto">
          <a:xfrm>
            <a:off x="8668512" y="921770"/>
            <a:ext cx="1600200" cy="914400"/>
          </a:xfrm>
          <a:prstGeom prst="rect">
            <a:avLst/>
          </a:prstGeom>
          <a:solidFill>
            <a:srgbClr val="FFFFCC"/>
          </a:solidFill>
          <a:ln w="952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dirty="0">
                <a:latin typeface="Courier New" pitchFamily="49" charset="0"/>
              </a:rPr>
              <a:t>01010100010100101</a:t>
            </a:r>
          </a:p>
          <a:p>
            <a:pPr algn="ctr"/>
            <a:r>
              <a:rPr lang="en-US" altLang="en-US" sz="1200" dirty="0">
                <a:latin typeface="Courier New" pitchFamily="49" charset="0"/>
              </a:rPr>
              <a:t>10010101000100101</a:t>
            </a:r>
          </a:p>
          <a:p>
            <a:pPr algn="ctr"/>
            <a:r>
              <a:rPr lang="en-US" altLang="en-US" sz="1200" dirty="0">
                <a:latin typeface="Courier New" pitchFamily="49" charset="0"/>
              </a:rPr>
              <a:t>10101011101010111</a:t>
            </a:r>
          </a:p>
          <a:p>
            <a:pPr algn="ctr"/>
            <a:r>
              <a:rPr lang="en-US" altLang="en-US" sz="1200" dirty="0">
                <a:latin typeface="Courier New" pitchFamily="49" charset="0"/>
              </a:rPr>
              <a:t>10110010100101000</a:t>
            </a:r>
          </a:p>
          <a:p>
            <a:pPr algn="ctr"/>
            <a:r>
              <a:rPr lang="en-US" altLang="en-US" sz="1200" dirty="0">
                <a:latin typeface="Courier New" pitchFamily="49" charset="0"/>
              </a:rPr>
              <a:t>10010101101010101</a:t>
            </a:r>
          </a:p>
        </p:txBody>
      </p:sp>
      <p:sp>
        <p:nvSpPr>
          <p:cNvPr id="51" name="Text Box 20"/>
          <p:cNvSpPr txBox="1">
            <a:spLocks noChangeArrowheads="1"/>
          </p:cNvSpPr>
          <p:nvPr/>
        </p:nvSpPr>
        <p:spPr bwMode="auto">
          <a:xfrm>
            <a:off x="654341" y="1194819"/>
            <a:ext cx="3491353" cy="480131"/>
          </a:xfrm>
          <a:prstGeom prst="rect">
            <a:avLst/>
          </a:prstGeom>
          <a:solidFill>
            <a:srgbClr val="FFFFCC"/>
          </a:solidFill>
          <a:ln w="28575">
            <a:solidFill>
              <a:srgbClr val="FFFFCC"/>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lnSpc>
                <a:spcPct val="90000"/>
              </a:lnSpc>
            </a:pPr>
            <a:r>
              <a:rPr lang="en-US" altLang="en-US" sz="2800" i="1" dirty="0">
                <a:latin typeface="Times New Roman" pitchFamily="18" charset="0"/>
              </a:rPr>
              <a:t>h</a:t>
            </a:r>
            <a:r>
              <a:rPr lang="en-US" altLang="en-US" sz="2800" dirty="0">
                <a:latin typeface="Times New Roman" pitchFamily="18" charset="0"/>
              </a:rPr>
              <a:t>(</a:t>
            </a:r>
            <a:r>
              <a:rPr lang="en-US" altLang="en-US" sz="2800" i="1" dirty="0">
                <a:latin typeface="Times New Roman" pitchFamily="18" charset="0"/>
              </a:rPr>
              <a:t>t</a:t>
            </a:r>
            <a:r>
              <a:rPr lang="en-US" altLang="en-US" sz="2800" dirty="0">
                <a:latin typeface="Times New Roman" pitchFamily="18" charset="0"/>
              </a:rPr>
              <a:t>) = –4.9</a:t>
            </a:r>
            <a:r>
              <a:rPr lang="en-US" altLang="en-US" sz="2800" i="1" dirty="0">
                <a:latin typeface="Times New Roman" pitchFamily="18" charset="0"/>
              </a:rPr>
              <a:t>t</a:t>
            </a:r>
            <a:r>
              <a:rPr lang="en-US" altLang="en-US" sz="2800" baseline="30000" dirty="0">
                <a:latin typeface="Times New Roman" pitchFamily="18" charset="0"/>
              </a:rPr>
              <a:t>2</a:t>
            </a:r>
            <a:r>
              <a:rPr lang="en-US" altLang="en-US" sz="2800" dirty="0">
                <a:latin typeface="Times New Roman" pitchFamily="18" charset="0"/>
              </a:rPr>
              <a:t> + </a:t>
            </a:r>
            <a:r>
              <a:rPr lang="en-US" altLang="en-US" sz="2800" i="1" dirty="0">
                <a:latin typeface="Times New Roman" pitchFamily="18" charset="0"/>
              </a:rPr>
              <a:t>vt</a:t>
            </a:r>
            <a:r>
              <a:rPr lang="en-US" altLang="en-US" sz="2800" dirty="0">
                <a:latin typeface="Times New Roman" pitchFamily="18" charset="0"/>
              </a:rPr>
              <a:t> + </a:t>
            </a:r>
            <a:r>
              <a:rPr lang="en-US" altLang="en-US" sz="2800" i="1" dirty="0">
                <a:latin typeface="Times New Roman" pitchFamily="18" charset="0"/>
              </a:rPr>
              <a:t>s</a:t>
            </a:r>
            <a:endParaRPr lang="en-US" altLang="en-US" sz="2800" dirty="0">
              <a:latin typeface="Times New Roman" pitchFamily="18" charset="0"/>
            </a:endParaRPr>
          </a:p>
        </p:txBody>
      </p:sp>
      <p:graphicFrame>
        <p:nvGraphicFramePr>
          <p:cNvPr id="52" name="Object 21"/>
          <p:cNvGraphicFramePr>
            <a:graphicFrameLocks noChangeAspect="1"/>
          </p:cNvGraphicFramePr>
          <p:nvPr>
            <p:extLst>
              <p:ext uri="{D42A27DB-BD31-4B8C-83A1-F6EECF244321}">
                <p14:modId xmlns:p14="http://schemas.microsoft.com/office/powerpoint/2010/main" val="3813045076"/>
              </p:ext>
            </p:extLst>
          </p:nvPr>
        </p:nvGraphicFramePr>
        <p:xfrm>
          <a:off x="9724103" y="4721540"/>
          <a:ext cx="1859389" cy="1372512"/>
        </p:xfrm>
        <a:graphic>
          <a:graphicData uri="http://schemas.openxmlformats.org/presentationml/2006/ole">
            <mc:AlternateContent xmlns:mc="http://schemas.openxmlformats.org/markup-compatibility/2006">
              <mc:Choice xmlns:v="urn:schemas-microsoft-com:vml" Requires="v">
                <p:oleObj spid="_x0000_s2138" name="Equation" r:id="rId3" imgW="914400" imgH="672840" progId="Equation.3">
                  <p:embed/>
                </p:oleObj>
              </mc:Choice>
              <mc:Fallback>
                <p:oleObj name="Equation" r:id="rId3" imgW="914400" imgH="672840" progId="Equation.3">
                  <p:embed/>
                  <p:pic>
                    <p:nvPicPr>
                      <p:cNvPr id="52" name="Object 21"/>
                      <p:cNvPicPr>
                        <a:picLocks noChangeAspect="1" noChangeArrowheads="1"/>
                      </p:cNvPicPr>
                      <p:nvPr/>
                    </p:nvPicPr>
                    <p:blipFill>
                      <a:blip r:embed="rId4"/>
                      <a:srcRect/>
                      <a:stretch>
                        <a:fillRect/>
                      </a:stretch>
                    </p:blipFill>
                    <p:spPr bwMode="auto">
                      <a:xfrm>
                        <a:off x="9724103" y="4721540"/>
                        <a:ext cx="1859389" cy="1372512"/>
                      </a:xfrm>
                      <a:prstGeom prst="rect">
                        <a:avLst/>
                      </a:prstGeom>
                      <a:solidFill>
                        <a:srgbClr val="FFFFCC"/>
                      </a:solidFill>
                      <a:ln>
                        <a:noFill/>
                      </a:ln>
                      <a:effectLst/>
                      <a:extLst/>
                    </p:spPr>
                  </p:pic>
                </p:oleObj>
              </mc:Fallback>
            </mc:AlternateContent>
          </a:graphicData>
        </a:graphic>
      </p:graphicFrame>
      <p:pic>
        <p:nvPicPr>
          <p:cNvPr id="53" name="Picture 22" descr="Resources clo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0516" y="4592176"/>
            <a:ext cx="967407" cy="116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23" descr="Resources currenc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179" y="4615775"/>
            <a:ext cx="1460238" cy="116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 Box 25"/>
          <p:cNvSpPr txBox="1">
            <a:spLocks noChangeArrowheads="1"/>
          </p:cNvSpPr>
          <p:nvPr/>
        </p:nvSpPr>
        <p:spPr bwMode="auto">
          <a:xfrm>
            <a:off x="2795586" y="6048882"/>
            <a:ext cx="6772276" cy="461665"/>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altLang="en-US" sz="2400" dirty="0">
                <a:latin typeface="+mn-lt"/>
              </a:rPr>
              <a:t>Problems can arise if the </a:t>
            </a:r>
            <a:r>
              <a:rPr lang="en-US" altLang="en-US" sz="2400" dirty="0" smtClean="0">
                <a:latin typeface="+mn-lt"/>
              </a:rPr>
              <a:t>considerations </a:t>
            </a:r>
            <a:r>
              <a:rPr lang="en-US" altLang="en-US" sz="2400" dirty="0">
                <a:latin typeface="+mn-lt"/>
              </a:rPr>
              <a:t>conflict</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37</a:t>
            </a:fld>
            <a:endParaRPr lang="en-US" dirty="0"/>
          </a:p>
        </p:txBody>
      </p:sp>
      <p:sp>
        <p:nvSpPr>
          <p:cNvPr id="27" name="Rectangle 2"/>
          <p:cNvSpPr>
            <a:spLocks noGrp="1" noChangeArrowheads="1"/>
          </p:cNvSpPr>
          <p:nvPr>
            <p:ph type="title"/>
          </p:nvPr>
        </p:nvSpPr>
        <p:spPr>
          <a:xfrm>
            <a:off x="1390650" y="0"/>
            <a:ext cx="9582149" cy="795130"/>
          </a:xfrm>
        </p:spPr>
        <p:txBody>
          <a:bodyPr/>
          <a:lstStyle/>
          <a:p>
            <a:r>
              <a:rPr lang="en-US" altLang="en-US" dirty="0" smtClean="0"/>
              <a:t> V&amp;V Methods Considerations</a:t>
            </a:r>
          </a:p>
        </p:txBody>
      </p:sp>
    </p:spTree>
    <p:extLst>
      <p:ext uri="{BB962C8B-B14F-4D97-AF65-F5344CB8AC3E}">
        <p14:creationId xmlns:p14="http://schemas.microsoft.com/office/powerpoint/2010/main" val="33537706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Group 76"/>
          <p:cNvGrpSpPr/>
          <p:nvPr/>
        </p:nvGrpSpPr>
        <p:grpSpPr>
          <a:xfrm>
            <a:off x="469489" y="1331076"/>
            <a:ext cx="11424470" cy="4348642"/>
            <a:chOff x="216924" y="1596547"/>
            <a:chExt cx="11424470" cy="4348642"/>
          </a:xfrm>
        </p:grpSpPr>
        <p:sp>
          <p:nvSpPr>
            <p:cNvPr id="36" name="Rectangle 35"/>
            <p:cNvSpPr/>
            <p:nvPr/>
          </p:nvSpPr>
          <p:spPr>
            <a:xfrm>
              <a:off x="3950081" y="4191000"/>
              <a:ext cx="2739879" cy="762001"/>
            </a:xfrm>
            <a:prstGeom prst="rect">
              <a:avLst/>
            </a:prstGeom>
            <a:solidFill>
              <a:srgbClr val="CC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cs typeface="Arial" panose="020B0604020202020204" pitchFamily="34" charset="0"/>
                </a:rPr>
                <a:t>Paired observations</a:t>
              </a:r>
            </a:p>
          </p:txBody>
        </p:sp>
        <p:sp>
          <p:nvSpPr>
            <p:cNvPr id="37" name="Rectangle 36"/>
            <p:cNvSpPr/>
            <p:nvPr/>
          </p:nvSpPr>
          <p:spPr>
            <a:xfrm>
              <a:off x="216924" y="1600197"/>
              <a:ext cx="3261543" cy="723901"/>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cs typeface="Arial" panose="020B0604020202020204" pitchFamily="34" charset="0"/>
                </a:rPr>
                <a:t>Sources of</a:t>
              </a:r>
            </a:p>
            <a:p>
              <a:pPr algn="ctr">
                <a:defRPr/>
              </a:pPr>
              <a:r>
                <a:rPr lang="en-US" sz="2000" dirty="0" smtClean="0">
                  <a:solidFill>
                    <a:schemeClr val="tx1"/>
                  </a:solidFill>
                  <a:cs typeface="Arial" panose="020B0604020202020204" pitchFamily="34" charset="0"/>
                </a:rPr>
                <a:t>referent information</a:t>
              </a:r>
              <a:endParaRPr lang="en-US" sz="2000" dirty="0">
                <a:solidFill>
                  <a:schemeClr val="tx1"/>
                </a:solidFill>
                <a:cs typeface="Arial" panose="020B0604020202020204" pitchFamily="34" charset="0"/>
              </a:endParaRPr>
            </a:p>
          </p:txBody>
        </p:sp>
        <p:sp>
          <p:nvSpPr>
            <p:cNvPr id="38" name="Rectangle 37"/>
            <p:cNvSpPr/>
            <p:nvPr/>
          </p:nvSpPr>
          <p:spPr>
            <a:xfrm>
              <a:off x="3923263" y="1596547"/>
              <a:ext cx="2760111" cy="689452"/>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cs typeface="Arial" panose="020B0604020202020204" pitchFamily="34" charset="0"/>
                </a:rPr>
                <a:t>Forms </a:t>
              </a:r>
              <a:r>
                <a:rPr lang="en-US" sz="2000" dirty="0" smtClean="0">
                  <a:solidFill>
                    <a:schemeClr val="tx1"/>
                  </a:solidFill>
                  <a:cs typeface="Arial" panose="020B0604020202020204" pitchFamily="34" charset="0"/>
                </a:rPr>
                <a:t>of referent information</a:t>
              </a:r>
              <a:endParaRPr lang="en-US" sz="2000" dirty="0">
                <a:solidFill>
                  <a:schemeClr val="tx1"/>
                </a:solidFill>
                <a:cs typeface="Arial" panose="020B0604020202020204" pitchFamily="34" charset="0"/>
              </a:endParaRPr>
            </a:p>
          </p:txBody>
        </p:sp>
        <p:sp>
          <p:nvSpPr>
            <p:cNvPr id="39" name="Rectangle 38"/>
            <p:cNvSpPr/>
            <p:nvPr/>
          </p:nvSpPr>
          <p:spPr>
            <a:xfrm>
              <a:off x="7010400" y="1596547"/>
              <a:ext cx="4605900" cy="689452"/>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smtClean="0">
                  <a:solidFill>
                    <a:schemeClr val="tx1"/>
                  </a:solidFill>
                  <a:cs typeface="Arial" panose="020B0604020202020204" pitchFamily="34" charset="0"/>
                </a:rPr>
                <a:t>Applicable rigorous</a:t>
              </a:r>
            </a:p>
            <a:p>
              <a:pPr algn="ctr">
                <a:defRPr/>
              </a:pPr>
              <a:r>
                <a:rPr lang="en-US" sz="2000" dirty="0" smtClean="0">
                  <a:solidFill>
                    <a:schemeClr val="tx1"/>
                  </a:solidFill>
                  <a:cs typeface="Arial" panose="020B0604020202020204" pitchFamily="34" charset="0"/>
                </a:rPr>
                <a:t>validation methods</a:t>
              </a:r>
              <a:endParaRPr lang="en-US" sz="2000" dirty="0">
                <a:solidFill>
                  <a:schemeClr val="tx1"/>
                </a:solidFill>
                <a:cs typeface="Arial" panose="020B0604020202020204" pitchFamily="34" charset="0"/>
              </a:endParaRPr>
            </a:p>
          </p:txBody>
        </p:sp>
        <p:sp>
          <p:nvSpPr>
            <p:cNvPr id="40" name="Rectangle 39"/>
            <p:cNvSpPr/>
            <p:nvPr/>
          </p:nvSpPr>
          <p:spPr>
            <a:xfrm>
              <a:off x="224477" y="2373121"/>
              <a:ext cx="3239704" cy="751078"/>
            </a:xfrm>
            <a:prstGeom prst="rect">
              <a:avLst/>
            </a:prstGeom>
            <a:solidFill>
              <a:srgbClr val="CCFF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cs typeface="Arial" panose="020B0604020202020204" pitchFamily="34" charset="0"/>
                </a:rPr>
                <a:t>Empirical data</a:t>
              </a:r>
            </a:p>
          </p:txBody>
        </p:sp>
        <p:sp>
          <p:nvSpPr>
            <p:cNvPr id="41" name="Rectangle 40"/>
            <p:cNvSpPr/>
            <p:nvPr/>
          </p:nvSpPr>
          <p:spPr>
            <a:xfrm>
              <a:off x="3936504" y="2373122"/>
              <a:ext cx="2770684" cy="751079"/>
            </a:xfrm>
            <a:prstGeom prst="rect">
              <a:avLst/>
            </a:prstGeom>
            <a:solidFill>
              <a:srgbClr val="CC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smtClean="0">
                  <a:solidFill>
                    <a:schemeClr val="tx1"/>
                  </a:solidFill>
                  <a:cs typeface="Arial" panose="020B0604020202020204" pitchFamily="34" charset="0"/>
                </a:rPr>
                <a:t>Single observation</a:t>
              </a:r>
              <a:r>
                <a:rPr lang="en-US" sz="2000" dirty="0">
                  <a:solidFill>
                    <a:schemeClr val="tx1"/>
                  </a:solidFill>
                  <a:cs typeface="Arial" panose="020B0604020202020204" pitchFamily="34" charset="0"/>
                </a:rPr>
                <a:t> </a:t>
              </a:r>
              <a:r>
                <a:rPr lang="en-US" sz="2000" dirty="0" smtClean="0">
                  <a:solidFill>
                    <a:schemeClr val="tx1"/>
                  </a:solidFill>
                  <a:cs typeface="Arial" panose="020B0604020202020204" pitchFamily="34" charset="0"/>
                </a:rPr>
                <a:t>or </a:t>
              </a:r>
              <a:r>
                <a:rPr lang="en-US" sz="2000" dirty="0">
                  <a:solidFill>
                    <a:schemeClr val="tx1"/>
                  </a:solidFill>
                  <a:cs typeface="Arial" panose="020B0604020202020204" pitchFamily="34" charset="0"/>
                </a:rPr>
                <a:t>few </a:t>
              </a:r>
              <a:r>
                <a:rPr lang="en-US" sz="2000" dirty="0" smtClean="0">
                  <a:solidFill>
                    <a:schemeClr val="tx1"/>
                  </a:solidFill>
                  <a:cs typeface="Arial" panose="020B0604020202020204" pitchFamily="34" charset="0"/>
                </a:rPr>
                <a:t>observations</a:t>
              </a:r>
              <a:endParaRPr lang="en-US" sz="2000" dirty="0">
                <a:solidFill>
                  <a:schemeClr val="tx1"/>
                </a:solidFill>
                <a:cs typeface="Arial" panose="020B0604020202020204" pitchFamily="34" charset="0"/>
              </a:endParaRPr>
            </a:p>
          </p:txBody>
        </p:sp>
        <p:sp>
          <p:nvSpPr>
            <p:cNvPr id="42" name="Rectangle 41"/>
            <p:cNvSpPr/>
            <p:nvPr/>
          </p:nvSpPr>
          <p:spPr>
            <a:xfrm>
              <a:off x="6992937" y="2373121"/>
              <a:ext cx="4632345" cy="751080"/>
            </a:xfrm>
            <a:prstGeom prst="rect">
              <a:avLst/>
            </a:prstGeom>
            <a:solidFill>
              <a:srgbClr val="FFFF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cs typeface="Arial" panose="020B0604020202020204" pitchFamily="34" charset="0"/>
                </a:rPr>
                <a:t>Confidence intervals</a:t>
              </a:r>
            </a:p>
            <a:p>
              <a:pPr>
                <a:defRPr/>
              </a:pPr>
              <a:r>
                <a:rPr lang="en-US" sz="2000" dirty="0">
                  <a:solidFill>
                    <a:schemeClr val="tx1"/>
                  </a:solidFill>
                  <a:cs typeface="Arial" panose="020B0604020202020204" pitchFamily="34" charset="0"/>
                </a:rPr>
                <a:t>Multivariate confidence intervals</a:t>
              </a:r>
            </a:p>
          </p:txBody>
        </p:sp>
        <p:sp>
          <p:nvSpPr>
            <p:cNvPr id="43" name="Rectangle 42"/>
            <p:cNvSpPr/>
            <p:nvPr/>
          </p:nvSpPr>
          <p:spPr>
            <a:xfrm>
              <a:off x="235974" y="3206656"/>
              <a:ext cx="3261545" cy="905956"/>
            </a:xfrm>
            <a:prstGeom prst="rect">
              <a:avLst/>
            </a:prstGeom>
            <a:solidFill>
              <a:srgbClr val="CCFF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cs typeface="Arial" panose="020B0604020202020204" pitchFamily="34" charset="0"/>
                </a:rPr>
                <a:t>Theoretical data</a:t>
              </a:r>
            </a:p>
          </p:txBody>
        </p:sp>
        <p:sp>
          <p:nvSpPr>
            <p:cNvPr id="44" name="Rectangle 43"/>
            <p:cNvSpPr/>
            <p:nvPr/>
          </p:nvSpPr>
          <p:spPr>
            <a:xfrm>
              <a:off x="7009051" y="3200400"/>
              <a:ext cx="4632343" cy="908434"/>
            </a:xfrm>
            <a:prstGeom prst="rect">
              <a:avLst/>
            </a:prstGeom>
            <a:solidFill>
              <a:srgbClr val="FFFF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cs typeface="Arial" panose="020B0604020202020204" pitchFamily="34" charset="0"/>
                </a:rPr>
                <a:t>Hypothesis tests </a:t>
              </a:r>
              <a:r>
                <a:rPr lang="en-US" sz="2000" dirty="0" smtClean="0">
                  <a:solidFill>
                    <a:schemeClr val="tx1"/>
                  </a:solidFill>
                  <a:cs typeface="Arial" panose="020B0604020202020204" pitchFamily="34" charset="0"/>
                </a:rPr>
                <a:t>for means</a:t>
              </a:r>
              <a:r>
                <a:rPr lang="en-US" sz="2000" dirty="0">
                  <a:solidFill>
                    <a:schemeClr val="tx1"/>
                  </a:solidFill>
                  <a:cs typeface="Arial" panose="020B0604020202020204" pitchFamily="34" charset="0"/>
                </a:rPr>
                <a:t>, </a:t>
              </a:r>
              <a:r>
                <a:rPr lang="en-US" sz="2000" dirty="0" smtClean="0">
                  <a:solidFill>
                    <a:schemeClr val="tx1"/>
                  </a:solidFill>
                  <a:cs typeface="Arial" panose="020B0604020202020204" pitchFamily="34" charset="0"/>
                </a:rPr>
                <a:t>variances, proportions</a:t>
              </a:r>
              <a:r>
                <a:rPr lang="en-US" sz="2000" dirty="0">
                  <a:solidFill>
                    <a:schemeClr val="tx1"/>
                  </a:solidFill>
                  <a:cs typeface="Arial" panose="020B0604020202020204" pitchFamily="34" charset="0"/>
                </a:rPr>
                <a:t>, and </a:t>
              </a:r>
              <a:r>
                <a:rPr lang="en-US" sz="2000" dirty="0" smtClean="0">
                  <a:solidFill>
                    <a:schemeClr val="tx1"/>
                  </a:solidFill>
                  <a:cs typeface="Arial" panose="020B0604020202020204" pitchFamily="34" charset="0"/>
                </a:rPr>
                <a:t>distributions</a:t>
              </a:r>
              <a:endParaRPr lang="en-US" sz="2000" dirty="0">
                <a:solidFill>
                  <a:schemeClr val="tx1"/>
                </a:solidFill>
                <a:cs typeface="Arial" panose="020B0604020202020204" pitchFamily="34" charset="0"/>
              </a:endParaRPr>
            </a:p>
          </p:txBody>
        </p:sp>
        <p:sp>
          <p:nvSpPr>
            <p:cNvPr id="45" name="Rectangle 44"/>
            <p:cNvSpPr/>
            <p:nvPr/>
          </p:nvSpPr>
          <p:spPr>
            <a:xfrm>
              <a:off x="235557" y="4190999"/>
              <a:ext cx="3235209" cy="756540"/>
            </a:xfrm>
            <a:prstGeom prst="rect">
              <a:avLst/>
            </a:prstGeom>
            <a:solidFill>
              <a:srgbClr val="CCFF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cs typeface="Arial" panose="020B0604020202020204" pitchFamily="34" charset="0"/>
                </a:rPr>
                <a:t>Simulation data</a:t>
              </a:r>
            </a:p>
          </p:txBody>
        </p:sp>
        <p:sp>
          <p:nvSpPr>
            <p:cNvPr id="46" name="Rectangle 45"/>
            <p:cNvSpPr/>
            <p:nvPr/>
          </p:nvSpPr>
          <p:spPr>
            <a:xfrm>
              <a:off x="7010400" y="4191000"/>
              <a:ext cx="4615874" cy="762002"/>
            </a:xfrm>
            <a:prstGeom prst="rect">
              <a:avLst/>
            </a:prstGeom>
            <a:solidFill>
              <a:srgbClr val="FFFF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solidFill>
                  <a:cs typeface="Arial" panose="020B0604020202020204" pitchFamily="34" charset="0"/>
                </a:rPr>
                <a:t>Regression analysis</a:t>
              </a:r>
            </a:p>
          </p:txBody>
        </p:sp>
        <p:sp>
          <p:nvSpPr>
            <p:cNvPr id="47" name="Rectangle 46"/>
            <p:cNvSpPr/>
            <p:nvPr/>
          </p:nvSpPr>
          <p:spPr>
            <a:xfrm>
              <a:off x="232617" y="5034663"/>
              <a:ext cx="3235209" cy="910526"/>
            </a:xfrm>
            <a:prstGeom prst="rect">
              <a:avLst/>
            </a:prstGeom>
            <a:solidFill>
              <a:srgbClr val="CCFF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cs typeface="Arial" panose="020B0604020202020204" pitchFamily="34" charset="0"/>
                </a:rPr>
                <a:t>Subject </a:t>
              </a:r>
              <a:r>
                <a:rPr lang="en-US" sz="2000" dirty="0" smtClean="0">
                  <a:solidFill>
                    <a:schemeClr val="tx1"/>
                  </a:solidFill>
                  <a:cs typeface="Arial" panose="020B0604020202020204" pitchFamily="34" charset="0"/>
                </a:rPr>
                <a:t>Matter</a:t>
              </a:r>
            </a:p>
            <a:p>
              <a:pPr algn="ctr">
                <a:defRPr/>
              </a:pPr>
              <a:r>
                <a:rPr lang="en-US" sz="2000" dirty="0" smtClean="0">
                  <a:solidFill>
                    <a:schemeClr val="tx1"/>
                  </a:solidFill>
                  <a:cs typeface="Arial" panose="020B0604020202020204" pitchFamily="34" charset="0"/>
                </a:rPr>
                <a:t>Expert knowledge</a:t>
              </a:r>
              <a:endParaRPr lang="en-US" sz="2000" dirty="0">
                <a:solidFill>
                  <a:schemeClr val="tx1"/>
                </a:solidFill>
                <a:cs typeface="Arial" panose="020B0604020202020204" pitchFamily="34" charset="0"/>
              </a:endParaRPr>
            </a:p>
          </p:txBody>
        </p:sp>
        <p:sp>
          <p:nvSpPr>
            <p:cNvPr id="48" name="Rectangle 47"/>
            <p:cNvSpPr/>
            <p:nvPr/>
          </p:nvSpPr>
          <p:spPr>
            <a:xfrm>
              <a:off x="3947141" y="5029200"/>
              <a:ext cx="2739879" cy="915988"/>
            </a:xfrm>
            <a:prstGeom prst="rect">
              <a:avLst/>
            </a:prstGeom>
            <a:solidFill>
              <a:srgbClr val="CC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cs typeface="Arial" panose="020B0604020202020204" pitchFamily="34" charset="0"/>
                </a:rPr>
                <a:t>Expectations and</a:t>
              </a:r>
            </a:p>
            <a:p>
              <a:pPr algn="ctr">
                <a:defRPr/>
              </a:pPr>
              <a:r>
                <a:rPr lang="en-US" sz="2000" dirty="0">
                  <a:solidFill>
                    <a:schemeClr val="tx1"/>
                  </a:solidFill>
                  <a:cs typeface="Arial" panose="020B0604020202020204" pitchFamily="34" charset="0"/>
                </a:rPr>
                <a:t>experience</a:t>
              </a:r>
            </a:p>
          </p:txBody>
        </p:sp>
        <p:sp>
          <p:nvSpPr>
            <p:cNvPr id="49" name="Rectangle 48"/>
            <p:cNvSpPr/>
            <p:nvPr/>
          </p:nvSpPr>
          <p:spPr>
            <a:xfrm>
              <a:off x="7001346" y="5029200"/>
              <a:ext cx="4625133" cy="915988"/>
            </a:xfrm>
            <a:prstGeom prst="rect">
              <a:avLst/>
            </a:prstGeom>
            <a:solidFill>
              <a:srgbClr val="FFFF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smtClean="0">
                  <a:solidFill>
                    <a:schemeClr val="tx1"/>
                  </a:solidFill>
                  <a:cs typeface="Arial" panose="020B0604020202020204" pitchFamily="34" charset="0"/>
                </a:rPr>
                <a:t>Structured </a:t>
              </a:r>
              <a:r>
                <a:rPr lang="en-US" sz="2000" dirty="0">
                  <a:solidFill>
                    <a:schemeClr val="tx1"/>
                  </a:solidFill>
                  <a:cs typeface="Arial" panose="020B0604020202020204" pitchFamily="34" charset="0"/>
                </a:rPr>
                <a:t>face validation</a:t>
              </a:r>
            </a:p>
            <a:p>
              <a:pPr>
                <a:defRPr/>
              </a:pPr>
              <a:r>
                <a:rPr lang="en-US" sz="2000" dirty="0">
                  <a:solidFill>
                    <a:schemeClr val="tx1"/>
                  </a:solidFill>
                  <a:cs typeface="Arial" panose="020B0604020202020204" pitchFamily="34" charset="0"/>
                </a:rPr>
                <a:t>Turing test</a:t>
              </a:r>
            </a:p>
          </p:txBody>
        </p:sp>
        <p:cxnSp>
          <p:nvCxnSpPr>
            <p:cNvPr id="50" name="Straight Arrow Connector 49"/>
            <p:cNvCxnSpPr>
              <a:stCxn id="40" idx="3"/>
              <a:endCxn id="41" idx="1"/>
            </p:cNvCxnSpPr>
            <p:nvPr/>
          </p:nvCxnSpPr>
          <p:spPr>
            <a:xfrm>
              <a:off x="3464181" y="2748660"/>
              <a:ext cx="472323" cy="2"/>
            </a:xfrm>
            <a:prstGeom prst="straightConnector1">
              <a:avLst/>
            </a:prstGeom>
            <a:ln>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0" idx="3"/>
              <a:endCxn id="84" idx="1"/>
            </p:cNvCxnSpPr>
            <p:nvPr/>
          </p:nvCxnSpPr>
          <p:spPr>
            <a:xfrm>
              <a:off x="3464181" y="2748660"/>
              <a:ext cx="508052" cy="905958"/>
            </a:xfrm>
            <a:prstGeom prst="straightConnector1">
              <a:avLst/>
            </a:prstGeom>
            <a:ln>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40" idx="3"/>
              <a:endCxn id="36" idx="1"/>
            </p:cNvCxnSpPr>
            <p:nvPr/>
          </p:nvCxnSpPr>
          <p:spPr>
            <a:xfrm>
              <a:off x="3464181" y="2748660"/>
              <a:ext cx="485900" cy="1823341"/>
            </a:xfrm>
            <a:prstGeom prst="straightConnector1">
              <a:avLst/>
            </a:prstGeom>
            <a:ln>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43" idx="3"/>
              <a:endCxn id="84" idx="1"/>
            </p:cNvCxnSpPr>
            <p:nvPr/>
          </p:nvCxnSpPr>
          <p:spPr>
            <a:xfrm flipV="1">
              <a:off x="3497519" y="3654618"/>
              <a:ext cx="474714" cy="5016"/>
            </a:xfrm>
            <a:prstGeom prst="straightConnector1">
              <a:avLst/>
            </a:prstGeom>
            <a:ln>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43" idx="3"/>
              <a:endCxn id="36" idx="1"/>
            </p:cNvCxnSpPr>
            <p:nvPr/>
          </p:nvCxnSpPr>
          <p:spPr>
            <a:xfrm>
              <a:off x="3497519" y="3659634"/>
              <a:ext cx="452562" cy="912367"/>
            </a:xfrm>
            <a:prstGeom prst="straightConnector1">
              <a:avLst/>
            </a:prstGeom>
            <a:ln>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45" idx="3"/>
              <a:endCxn id="36" idx="1"/>
            </p:cNvCxnSpPr>
            <p:nvPr/>
          </p:nvCxnSpPr>
          <p:spPr>
            <a:xfrm>
              <a:off x="3470766" y="4569269"/>
              <a:ext cx="479315" cy="2732"/>
            </a:xfrm>
            <a:prstGeom prst="straightConnector1">
              <a:avLst/>
            </a:prstGeom>
            <a:ln>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45" idx="3"/>
              <a:endCxn id="84" idx="1"/>
            </p:cNvCxnSpPr>
            <p:nvPr/>
          </p:nvCxnSpPr>
          <p:spPr>
            <a:xfrm flipV="1">
              <a:off x="3470766" y="3654618"/>
              <a:ext cx="501467" cy="914651"/>
            </a:xfrm>
            <a:prstGeom prst="straightConnector1">
              <a:avLst/>
            </a:prstGeom>
            <a:ln>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47" idx="3"/>
              <a:endCxn id="48" idx="1"/>
            </p:cNvCxnSpPr>
            <p:nvPr/>
          </p:nvCxnSpPr>
          <p:spPr>
            <a:xfrm flipV="1">
              <a:off x="3467826" y="5487194"/>
              <a:ext cx="479315" cy="2732"/>
            </a:xfrm>
            <a:prstGeom prst="straightConnector1">
              <a:avLst/>
            </a:prstGeom>
            <a:ln>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3972233" y="3200400"/>
              <a:ext cx="2727254" cy="908435"/>
            </a:xfrm>
            <a:prstGeom prst="rect">
              <a:avLst/>
            </a:prstGeom>
            <a:solidFill>
              <a:srgbClr val="CC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cs typeface="Arial" panose="020B0604020202020204" pitchFamily="34" charset="0"/>
                </a:rPr>
                <a:t>Many observations</a:t>
              </a:r>
            </a:p>
          </p:txBody>
        </p:sp>
        <p:sp>
          <p:nvSpPr>
            <p:cNvPr id="85" name="Left Brace 84"/>
            <p:cNvSpPr/>
            <p:nvPr/>
          </p:nvSpPr>
          <p:spPr>
            <a:xfrm>
              <a:off x="6643160" y="2362200"/>
              <a:ext cx="345014" cy="761999"/>
            </a:xfrm>
            <a:prstGeom prst="leftBrace">
              <a:avLst>
                <a:gd name="adj1" fmla="val 28333"/>
                <a:gd name="adj2" fmla="val 5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000" dirty="0"/>
            </a:p>
          </p:txBody>
        </p:sp>
        <p:sp>
          <p:nvSpPr>
            <p:cNvPr id="86" name="Left Brace 85"/>
            <p:cNvSpPr/>
            <p:nvPr/>
          </p:nvSpPr>
          <p:spPr>
            <a:xfrm>
              <a:off x="6645521" y="3200401"/>
              <a:ext cx="342653" cy="908435"/>
            </a:xfrm>
            <a:prstGeom prst="leftBrace">
              <a:avLst>
                <a:gd name="adj1" fmla="val 28333"/>
                <a:gd name="adj2" fmla="val 5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000" dirty="0"/>
            </a:p>
          </p:txBody>
        </p:sp>
        <p:sp>
          <p:nvSpPr>
            <p:cNvPr id="87" name="Left Brace 86"/>
            <p:cNvSpPr/>
            <p:nvPr/>
          </p:nvSpPr>
          <p:spPr>
            <a:xfrm>
              <a:off x="6605222" y="4191000"/>
              <a:ext cx="394302" cy="762000"/>
            </a:xfrm>
            <a:prstGeom prst="leftBrace">
              <a:avLst>
                <a:gd name="adj1" fmla="val 28333"/>
                <a:gd name="adj2" fmla="val 5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000" dirty="0"/>
            </a:p>
          </p:txBody>
        </p:sp>
        <p:sp>
          <p:nvSpPr>
            <p:cNvPr id="88" name="Left Brace 87"/>
            <p:cNvSpPr/>
            <p:nvPr/>
          </p:nvSpPr>
          <p:spPr>
            <a:xfrm>
              <a:off x="6618157" y="5030788"/>
              <a:ext cx="394302" cy="914400"/>
            </a:xfrm>
            <a:prstGeom prst="leftBrace">
              <a:avLst>
                <a:gd name="adj1" fmla="val 28333"/>
                <a:gd name="adj2" fmla="val 5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000" dirty="0"/>
            </a:p>
          </p:txBody>
        </p:sp>
      </p:gr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38</a:t>
            </a:fld>
            <a:endParaRPr lang="en-US" dirty="0"/>
          </a:p>
        </p:txBody>
      </p:sp>
      <p:sp>
        <p:nvSpPr>
          <p:cNvPr id="31" name="Rectangle 2"/>
          <p:cNvSpPr>
            <a:spLocks noGrp="1" noChangeArrowheads="1"/>
          </p:cNvSpPr>
          <p:nvPr>
            <p:ph type="title"/>
          </p:nvPr>
        </p:nvSpPr>
        <p:spPr>
          <a:xfrm>
            <a:off x="1390650" y="0"/>
            <a:ext cx="9582149" cy="795130"/>
          </a:xfrm>
        </p:spPr>
        <p:txBody>
          <a:bodyPr/>
          <a:lstStyle/>
          <a:p>
            <a:r>
              <a:rPr lang="en-US" altLang="en-US" dirty="0" smtClean="0"/>
              <a:t> Referent to Validation Method Mapping</a:t>
            </a:r>
          </a:p>
        </p:txBody>
      </p:sp>
    </p:spTree>
    <p:extLst>
      <p:ext uri="{BB962C8B-B14F-4D97-AF65-F5344CB8AC3E}">
        <p14:creationId xmlns:p14="http://schemas.microsoft.com/office/powerpoint/2010/main" val="24833457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81000" y="1066800"/>
            <a:ext cx="11430000" cy="5105400"/>
          </a:xfrm>
        </p:spPr>
        <p:txBody>
          <a:bodyPr/>
          <a:lstStyle/>
          <a:p>
            <a:pPr>
              <a:spcBef>
                <a:spcPts val="0"/>
              </a:spcBef>
            </a:pPr>
            <a:r>
              <a:rPr lang="en-US" dirty="0" smtClean="0">
                <a:latin typeface="+mn-lt"/>
              </a:rPr>
              <a:t>Validation </a:t>
            </a:r>
            <a:r>
              <a:rPr lang="en-US" dirty="0">
                <a:latin typeface="+mn-lt"/>
              </a:rPr>
              <a:t>concept and interpretation</a:t>
            </a:r>
          </a:p>
          <a:p>
            <a:pPr lvl="1">
              <a:spcBef>
                <a:spcPts val="0"/>
              </a:spcBef>
            </a:pPr>
            <a:r>
              <a:rPr lang="en-US" dirty="0" smtClean="0">
                <a:latin typeface="+mn-lt"/>
              </a:rPr>
              <a:t>Useful </a:t>
            </a:r>
            <a:r>
              <a:rPr lang="en-US" dirty="0">
                <a:latin typeface="+mn-lt"/>
              </a:rPr>
              <a:t>when only one (or few) simuland observations available</a:t>
            </a:r>
          </a:p>
          <a:p>
            <a:pPr lvl="1">
              <a:spcBef>
                <a:spcPts val="0"/>
              </a:spcBef>
            </a:pPr>
            <a:r>
              <a:rPr lang="en-US" dirty="0" smtClean="0">
                <a:latin typeface="+mn-lt"/>
              </a:rPr>
              <a:t>Determine </a:t>
            </a:r>
            <a:r>
              <a:rPr lang="en-US" dirty="0">
                <a:latin typeface="+mn-lt"/>
              </a:rPr>
              <a:t>if simuland observation consistent with model results</a:t>
            </a:r>
          </a:p>
          <a:p>
            <a:pPr lvl="1">
              <a:spcBef>
                <a:spcPts val="0"/>
              </a:spcBef>
            </a:pPr>
            <a:r>
              <a:rPr lang="en-US" dirty="0" smtClean="0">
                <a:latin typeface="+mn-lt"/>
              </a:rPr>
              <a:t>Calculate </a:t>
            </a:r>
            <a:r>
              <a:rPr lang="en-US" dirty="0">
                <a:latin typeface="+mn-lt"/>
              </a:rPr>
              <a:t>confidence interval for model response variable</a:t>
            </a:r>
          </a:p>
          <a:p>
            <a:pPr lvl="1">
              <a:spcBef>
                <a:spcPts val="0"/>
              </a:spcBef>
            </a:pPr>
            <a:r>
              <a:rPr lang="en-US" dirty="0" smtClean="0">
                <a:latin typeface="+mn-lt"/>
              </a:rPr>
              <a:t>If </a:t>
            </a:r>
            <a:r>
              <a:rPr lang="en-US" dirty="0">
                <a:latin typeface="+mn-lt"/>
              </a:rPr>
              <a:t>confidence interval contains observed simuland </a:t>
            </a:r>
            <a:r>
              <a:rPr lang="en-US" dirty="0" smtClean="0">
                <a:latin typeface="+mn-lt"/>
              </a:rPr>
              <a:t>value(s),</a:t>
            </a:r>
            <a:br>
              <a:rPr lang="en-US" dirty="0" smtClean="0">
                <a:latin typeface="+mn-lt"/>
              </a:rPr>
            </a:br>
            <a:r>
              <a:rPr lang="en-US" dirty="0" smtClean="0">
                <a:latin typeface="+mn-lt"/>
              </a:rPr>
              <a:t>then </a:t>
            </a:r>
            <a:r>
              <a:rPr lang="en-US" dirty="0">
                <a:latin typeface="+mn-lt"/>
              </a:rPr>
              <a:t>model considered valid for that response variable</a:t>
            </a:r>
          </a:p>
          <a:p>
            <a:pPr>
              <a:spcBef>
                <a:spcPts val="0"/>
              </a:spcBef>
            </a:pPr>
            <a:r>
              <a:rPr lang="en-US" dirty="0" smtClean="0">
                <a:latin typeface="+mn-lt"/>
              </a:rPr>
              <a:t>Comments</a:t>
            </a:r>
            <a:endParaRPr lang="en-US" dirty="0">
              <a:latin typeface="+mn-lt"/>
            </a:endParaRPr>
          </a:p>
          <a:p>
            <a:pPr lvl="1">
              <a:spcBef>
                <a:spcPts val="0"/>
              </a:spcBef>
            </a:pPr>
            <a:r>
              <a:rPr lang="en-US" dirty="0" smtClean="0">
                <a:latin typeface="+mn-lt"/>
              </a:rPr>
              <a:t>Interval </a:t>
            </a:r>
            <a:r>
              <a:rPr lang="en-US" dirty="0">
                <a:latin typeface="+mn-lt"/>
              </a:rPr>
              <a:t>calculated from simulations is for model, not simuland</a:t>
            </a:r>
          </a:p>
          <a:p>
            <a:pPr lvl="1">
              <a:spcBef>
                <a:spcPts val="0"/>
              </a:spcBef>
            </a:pPr>
            <a:r>
              <a:rPr lang="en-US" dirty="0" smtClean="0">
                <a:latin typeface="+mn-lt"/>
              </a:rPr>
              <a:t>Population </a:t>
            </a:r>
            <a:r>
              <a:rPr lang="en-US" dirty="0">
                <a:latin typeface="+mn-lt"/>
              </a:rPr>
              <a:t>is all possible simulations with the model</a:t>
            </a:r>
            <a:r>
              <a:rPr lang="en-US" dirty="0" smtClean="0">
                <a:latin typeface="+mn-lt"/>
              </a:rPr>
              <a:t>, sample </a:t>
            </a:r>
            <a:r>
              <a:rPr lang="en-US" dirty="0">
                <a:latin typeface="+mn-lt"/>
              </a:rPr>
              <a:t>is the simulations actually executed</a:t>
            </a:r>
          </a:p>
          <a:p>
            <a:pPr lvl="1">
              <a:spcBef>
                <a:spcPts val="0"/>
              </a:spcBef>
            </a:pPr>
            <a:r>
              <a:rPr lang="en-US" dirty="0" smtClean="0">
                <a:latin typeface="+mn-lt"/>
              </a:rPr>
              <a:t>No </a:t>
            </a:r>
            <a:r>
              <a:rPr lang="en-US" dirty="0">
                <a:latin typeface="+mn-lt"/>
              </a:rPr>
              <a:t>statistical justification or refutation for validation </a:t>
            </a:r>
            <a:r>
              <a:rPr lang="en-US" dirty="0" smtClean="0">
                <a:latin typeface="+mn-lt"/>
              </a:rPr>
              <a:t>interpretation</a:t>
            </a:r>
            <a:endParaRPr lang="en-US" dirty="0">
              <a:latin typeface="+mn-lt"/>
            </a:endParaRPr>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39</a:t>
            </a:fld>
            <a:endParaRPr lang="en-US" dirty="0"/>
          </a:p>
        </p:txBody>
      </p:sp>
      <p:sp>
        <p:nvSpPr>
          <p:cNvPr id="4" name="Rectangle 2"/>
          <p:cNvSpPr>
            <a:spLocks noGrp="1" noChangeArrowheads="1"/>
          </p:cNvSpPr>
          <p:nvPr>
            <p:ph type="title"/>
          </p:nvPr>
        </p:nvSpPr>
        <p:spPr>
          <a:xfrm>
            <a:off x="1390650" y="0"/>
            <a:ext cx="9582149" cy="795130"/>
          </a:xfrm>
        </p:spPr>
        <p:txBody>
          <a:bodyPr/>
          <a:lstStyle/>
          <a:p>
            <a:r>
              <a:rPr lang="en-US" altLang="en-US" dirty="0" smtClean="0"/>
              <a:t> Confidence Intervals</a:t>
            </a:r>
          </a:p>
        </p:txBody>
      </p:sp>
    </p:spTree>
    <p:extLst>
      <p:ext uri="{BB962C8B-B14F-4D97-AF65-F5344CB8AC3E}">
        <p14:creationId xmlns:p14="http://schemas.microsoft.com/office/powerpoint/2010/main" val="2908430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1"/>
            <p:extLst>
              <p:ext uri="{D42A27DB-BD31-4B8C-83A1-F6EECF244321}">
                <p14:modId xmlns:p14="http://schemas.microsoft.com/office/powerpoint/2010/main" val="2174929212"/>
              </p:ext>
            </p:extLst>
          </p:nvPr>
        </p:nvGraphicFramePr>
        <p:xfrm>
          <a:off x="398740" y="1180638"/>
          <a:ext cx="11592602" cy="4669733"/>
        </p:xfrm>
        <a:graphic>
          <a:graphicData uri="http://schemas.openxmlformats.org/drawingml/2006/table">
            <a:tbl>
              <a:tblPr firstRow="1" bandRow="1">
                <a:tableStyleId>{5C22544A-7EE6-4342-B048-85BDC9FD1C3A}</a:tableStyleId>
              </a:tblPr>
              <a:tblGrid>
                <a:gridCol w="3984999">
                  <a:extLst>
                    <a:ext uri="{9D8B030D-6E8A-4147-A177-3AD203B41FA5}">
                      <a16:colId xmlns:a16="http://schemas.microsoft.com/office/drawing/2014/main" val="1249052488"/>
                    </a:ext>
                  </a:extLst>
                </a:gridCol>
                <a:gridCol w="1267782">
                  <a:extLst>
                    <a:ext uri="{9D8B030D-6E8A-4147-A177-3AD203B41FA5}">
                      <a16:colId xmlns:a16="http://schemas.microsoft.com/office/drawing/2014/main" val="2076159501"/>
                    </a:ext>
                  </a:extLst>
                </a:gridCol>
                <a:gridCol w="1331982">
                  <a:extLst>
                    <a:ext uri="{9D8B030D-6E8A-4147-A177-3AD203B41FA5}">
                      <a16:colId xmlns:a16="http://schemas.microsoft.com/office/drawing/2014/main" val="3623226700"/>
                    </a:ext>
                  </a:extLst>
                </a:gridCol>
                <a:gridCol w="1281953">
                  <a:extLst>
                    <a:ext uri="{9D8B030D-6E8A-4147-A177-3AD203B41FA5}">
                      <a16:colId xmlns:a16="http://schemas.microsoft.com/office/drawing/2014/main" val="1648373590"/>
                    </a:ext>
                  </a:extLst>
                </a:gridCol>
                <a:gridCol w="1290918">
                  <a:extLst>
                    <a:ext uri="{9D8B030D-6E8A-4147-A177-3AD203B41FA5}">
                      <a16:colId xmlns:a16="http://schemas.microsoft.com/office/drawing/2014/main" val="4232624989"/>
                    </a:ext>
                  </a:extLst>
                </a:gridCol>
                <a:gridCol w="1099767">
                  <a:extLst>
                    <a:ext uri="{9D8B030D-6E8A-4147-A177-3AD203B41FA5}">
                      <a16:colId xmlns:a16="http://schemas.microsoft.com/office/drawing/2014/main" val="1132730424"/>
                    </a:ext>
                  </a:extLst>
                </a:gridCol>
                <a:gridCol w="1335201">
                  <a:extLst>
                    <a:ext uri="{9D8B030D-6E8A-4147-A177-3AD203B41FA5}">
                      <a16:colId xmlns:a16="http://schemas.microsoft.com/office/drawing/2014/main" val="3481641521"/>
                    </a:ext>
                  </a:extLst>
                </a:gridCol>
              </a:tblGrid>
              <a:tr h="1652213">
                <a:tc>
                  <a:txBody>
                    <a:bodyPr/>
                    <a:lstStyle/>
                    <a:p>
                      <a:pPr algn="ctr"/>
                      <a:r>
                        <a:rPr lang="en-US" sz="2400" dirty="0" smtClean="0">
                          <a:solidFill>
                            <a:srgbClr val="800080"/>
                          </a:solidFill>
                        </a:rPr>
                        <a:t>Learning Strategy</a:t>
                      </a:r>
                      <a:endParaRPr lang="en-US" sz="2400" b="0" dirty="0">
                        <a:solidFill>
                          <a:srgbClr val="800080"/>
                        </a:solidFill>
                      </a:endParaRPr>
                    </a:p>
                  </a:txBody>
                  <a:tcPr anchor="ctr"/>
                </a:tc>
                <a:tc>
                  <a:txBody>
                    <a:bodyPr/>
                    <a:lstStyle/>
                    <a:p>
                      <a:r>
                        <a:rPr lang="en-US" sz="1200" dirty="0" smtClean="0">
                          <a:solidFill>
                            <a:srgbClr val="800080"/>
                          </a:solidFill>
                        </a:rPr>
                        <a:t>Define and distinguish key verification and validation terms</a:t>
                      </a:r>
                      <a:endParaRPr lang="en-US" sz="1200" b="0" dirty="0" smtClean="0">
                        <a:solidFill>
                          <a:srgbClr val="800080"/>
                        </a:solidFill>
                      </a:endParaRPr>
                    </a:p>
                  </a:txBody>
                  <a:tcPr/>
                </a:tc>
                <a:tc>
                  <a:txBody>
                    <a:bodyPr/>
                    <a:lstStyle/>
                    <a:p>
                      <a:r>
                        <a:rPr lang="en-US" sz="1200" kern="1200" dirty="0" smtClean="0">
                          <a:solidFill>
                            <a:srgbClr val="800080"/>
                          </a:solidFill>
                        </a:rPr>
                        <a:t>Identify important characteristics of available verification test strategies</a:t>
                      </a:r>
                    </a:p>
                    <a:p>
                      <a:endParaRPr lang="en-US" sz="1200" b="0" kern="1200" dirty="0" smtClean="0">
                        <a:solidFill>
                          <a:srgbClr val="800080"/>
                        </a:solidFill>
                        <a:latin typeface="+mn-lt"/>
                        <a:ea typeface="+mn-ea"/>
                        <a:cs typeface="+mn-cs"/>
                      </a:endParaRPr>
                    </a:p>
                  </a:txBody>
                  <a:tcPr/>
                </a:tc>
                <a:tc>
                  <a:txBody>
                    <a:bodyPr/>
                    <a:lstStyle/>
                    <a:p>
                      <a:r>
                        <a:rPr lang="en-US" sz="1200" kern="1200" dirty="0" smtClean="0">
                          <a:solidFill>
                            <a:srgbClr val="800080"/>
                          </a:solidFill>
                        </a:rPr>
                        <a:t>Construct an effective referent in non-ideal circumstances</a:t>
                      </a:r>
                      <a:endParaRPr lang="en-US" sz="1200" b="0" kern="1200" dirty="0" smtClean="0">
                        <a:solidFill>
                          <a:srgbClr val="800080"/>
                        </a:solidFill>
                        <a:latin typeface="+mn-lt"/>
                        <a:ea typeface="+mn-ea"/>
                        <a:cs typeface="+mn-cs"/>
                      </a:endParaRPr>
                    </a:p>
                  </a:txBody>
                  <a:tcPr/>
                </a:tc>
                <a:tc>
                  <a:txBody>
                    <a:bodyPr/>
                    <a:lstStyle/>
                    <a:p>
                      <a:r>
                        <a:rPr lang="en-US" sz="1200" kern="1200" dirty="0" smtClean="0">
                          <a:solidFill>
                            <a:srgbClr val="800080"/>
                          </a:solidFill>
                        </a:rPr>
                        <a:t>Recognize the key elements (metrics, methods) that support rigorous validation</a:t>
                      </a:r>
                      <a:endParaRPr lang="en-US" sz="1200" b="0" kern="1200" dirty="0">
                        <a:solidFill>
                          <a:srgbClr val="800080"/>
                        </a:solidFill>
                        <a:latin typeface="+mn-lt"/>
                        <a:ea typeface="+mn-ea"/>
                        <a:cs typeface="+mn-cs"/>
                      </a:endParaRPr>
                    </a:p>
                  </a:txBody>
                  <a:tcPr/>
                </a:tc>
                <a:tc>
                  <a:txBody>
                    <a:bodyPr/>
                    <a:lstStyle/>
                    <a:p>
                      <a:r>
                        <a:rPr lang="en-US" sz="1200" kern="1200" dirty="0" smtClean="0">
                          <a:solidFill>
                            <a:srgbClr val="800080"/>
                          </a:solidFill>
                        </a:rPr>
                        <a:t>Match validation methods to the available referent </a:t>
                      </a:r>
                    </a:p>
                    <a:p>
                      <a:endParaRPr lang="en-US" sz="1200" b="0" kern="1200" dirty="0">
                        <a:solidFill>
                          <a:srgbClr val="800080"/>
                        </a:solidFill>
                        <a:latin typeface="+mn-lt"/>
                        <a:ea typeface="+mn-ea"/>
                        <a:cs typeface="+mn-cs"/>
                      </a:endParaRPr>
                    </a:p>
                  </a:txBody>
                  <a:tcPr/>
                </a:tc>
                <a:tc>
                  <a:txBody>
                    <a:bodyPr/>
                    <a:lstStyle/>
                    <a:p>
                      <a:r>
                        <a:rPr lang="en-US" sz="1200" kern="1200" dirty="0" smtClean="0">
                          <a:solidFill>
                            <a:srgbClr val="800080"/>
                          </a:solidFill>
                        </a:rPr>
                        <a:t>Identify applicable V&amp;V templates and tools</a:t>
                      </a:r>
                    </a:p>
                    <a:p>
                      <a:endParaRPr lang="en-US" sz="1200" b="0" kern="1200" dirty="0">
                        <a:solidFill>
                          <a:srgbClr val="800080"/>
                        </a:solidFill>
                        <a:latin typeface="+mn-lt"/>
                        <a:ea typeface="+mn-ea"/>
                        <a:cs typeface="+mn-cs"/>
                      </a:endParaRPr>
                    </a:p>
                  </a:txBody>
                  <a:tcPr/>
                </a:tc>
                <a:extLst>
                  <a:ext uri="{0D108BD9-81ED-4DB2-BD59-A6C34878D82A}">
                    <a16:rowId xmlns:a16="http://schemas.microsoft.com/office/drawing/2014/main" val="1429324685"/>
                  </a:ext>
                </a:extLst>
              </a:tr>
              <a:tr h="370840">
                <a:tc>
                  <a:txBody>
                    <a:bodyPr/>
                    <a:lstStyle/>
                    <a:p>
                      <a:r>
                        <a:rPr lang="en-US" sz="2000" dirty="0" smtClean="0">
                          <a:solidFill>
                            <a:srgbClr val="7030A0"/>
                          </a:solidFill>
                        </a:rPr>
                        <a:t>Definition</a:t>
                      </a:r>
                      <a:r>
                        <a:rPr lang="en-US" sz="2000" baseline="0" dirty="0" smtClean="0">
                          <a:solidFill>
                            <a:srgbClr val="7030A0"/>
                          </a:solidFill>
                        </a:rPr>
                        <a:t>s that establish a common lexicon</a:t>
                      </a:r>
                      <a:endParaRPr lang="en-US" sz="2000" dirty="0">
                        <a:solidFill>
                          <a:srgbClr val="7030A0"/>
                        </a:solidFill>
                      </a:endParaRPr>
                    </a:p>
                  </a:txBody>
                  <a:tcPr/>
                </a:tc>
                <a:tc>
                  <a:txBody>
                    <a:bodyPr/>
                    <a:lstStyle/>
                    <a:p>
                      <a:pPr marL="342900" indent="-342900" algn="ctr">
                        <a:buFont typeface="Wingdings" panose="05000000000000000000" pitchFamily="2" charset="2"/>
                        <a:buChar char="ü"/>
                      </a:pPr>
                      <a:r>
                        <a:rPr lang="en-US" dirty="0" smtClean="0">
                          <a:solidFill>
                            <a:srgbClr val="7030A0"/>
                          </a:solidFill>
                        </a:rPr>
                        <a:t> </a:t>
                      </a:r>
                      <a:endParaRPr lang="en-US" dirty="0">
                        <a:solidFill>
                          <a:srgbClr val="7030A0"/>
                        </a:solidFill>
                      </a:endParaRPr>
                    </a:p>
                  </a:txBody>
                  <a:tcPr anchor="ctr"/>
                </a:tc>
                <a:tc>
                  <a:txBody>
                    <a:bodyPr/>
                    <a:lstStyle/>
                    <a:p>
                      <a:pPr marL="342900" indent="-342900" algn="ctr">
                        <a:buFont typeface="Wingdings" panose="05000000000000000000" pitchFamily="2" charset="2"/>
                        <a:buChar char="ü"/>
                      </a:pPr>
                      <a:r>
                        <a:rPr lang="en-US" dirty="0" smtClean="0">
                          <a:solidFill>
                            <a:srgbClr val="7030A0"/>
                          </a:solidFill>
                        </a:rPr>
                        <a:t> </a:t>
                      </a:r>
                      <a:endParaRPr lang="en-US" dirty="0">
                        <a:solidFill>
                          <a:srgbClr val="7030A0"/>
                        </a:solidFill>
                      </a:endParaRPr>
                    </a:p>
                  </a:txBody>
                  <a:tcPr anchor="ctr"/>
                </a:tc>
                <a:tc>
                  <a:txBody>
                    <a:bodyPr/>
                    <a:lstStyle/>
                    <a:p>
                      <a:pPr marL="342900" indent="-342900" algn="ctr">
                        <a:buFont typeface="Wingdings" panose="05000000000000000000" pitchFamily="2" charset="2"/>
                        <a:buChar char="ü"/>
                      </a:pPr>
                      <a:endParaRPr lang="en-US">
                        <a:solidFill>
                          <a:srgbClr val="7030A0"/>
                        </a:solidFill>
                      </a:endParaRPr>
                    </a:p>
                  </a:txBody>
                  <a:tcPr anchor="ctr"/>
                </a:tc>
                <a:tc>
                  <a:txBody>
                    <a:bodyPr/>
                    <a:lstStyle/>
                    <a:p>
                      <a:pPr marL="342900" indent="-342900" algn="ctr">
                        <a:buFont typeface="Wingdings" panose="05000000000000000000" pitchFamily="2" charset="2"/>
                        <a:buChar char="ü"/>
                      </a:pPr>
                      <a:endParaRPr lang="en-US">
                        <a:solidFill>
                          <a:srgbClr val="7030A0"/>
                        </a:solidFill>
                      </a:endParaRPr>
                    </a:p>
                  </a:txBody>
                  <a:tcPr anchor="ctr"/>
                </a:tc>
                <a:tc>
                  <a:txBody>
                    <a:bodyPr/>
                    <a:lstStyle/>
                    <a:p>
                      <a:pPr marL="342900" indent="-342900" algn="ctr">
                        <a:buFont typeface="Wingdings" panose="05000000000000000000" pitchFamily="2" charset="2"/>
                        <a:buChar char="ü"/>
                      </a:pPr>
                      <a:endParaRPr lang="en-US">
                        <a:solidFill>
                          <a:srgbClr val="7030A0"/>
                        </a:solidFill>
                      </a:endParaRPr>
                    </a:p>
                  </a:txBody>
                  <a:tcPr anchor="ctr"/>
                </a:tc>
                <a:tc>
                  <a:txBody>
                    <a:bodyPr/>
                    <a:lstStyle/>
                    <a:p>
                      <a:pPr marL="342900" indent="-342900" algn="ctr">
                        <a:buFont typeface="Wingdings" panose="05000000000000000000" pitchFamily="2" charset="2"/>
                        <a:buChar char="ü"/>
                      </a:pPr>
                      <a:endParaRPr lang="en-US">
                        <a:solidFill>
                          <a:srgbClr val="7030A0"/>
                        </a:solidFill>
                      </a:endParaRPr>
                    </a:p>
                  </a:txBody>
                  <a:tcPr anchor="ctr"/>
                </a:tc>
                <a:extLst>
                  <a:ext uri="{0D108BD9-81ED-4DB2-BD59-A6C34878D82A}">
                    <a16:rowId xmlns:a16="http://schemas.microsoft.com/office/drawing/2014/main" val="3538900831"/>
                  </a:ext>
                </a:extLst>
              </a:tr>
              <a:tr h="370840">
                <a:tc>
                  <a:txBody>
                    <a:bodyPr/>
                    <a:lstStyle/>
                    <a:p>
                      <a:r>
                        <a:rPr lang="en-US" sz="2000" dirty="0" smtClean="0">
                          <a:solidFill>
                            <a:srgbClr val="7030A0"/>
                          </a:solidFill>
                        </a:rPr>
                        <a:t>Building a strong</a:t>
                      </a:r>
                      <a:r>
                        <a:rPr lang="en-US" sz="2000" baseline="0" dirty="0" smtClean="0">
                          <a:solidFill>
                            <a:srgbClr val="7030A0"/>
                          </a:solidFill>
                        </a:rPr>
                        <a:t> verification case</a:t>
                      </a:r>
                      <a:endParaRPr lang="en-US" sz="2000" dirty="0">
                        <a:solidFill>
                          <a:srgbClr val="7030A0"/>
                        </a:solidFill>
                      </a:endParaRPr>
                    </a:p>
                  </a:txBody>
                  <a:tcPr/>
                </a:tc>
                <a:tc>
                  <a:txBody>
                    <a:bodyPr/>
                    <a:lstStyle/>
                    <a:p>
                      <a:pPr marL="342900" indent="-342900" algn="ctr">
                        <a:buFont typeface="Wingdings" panose="05000000000000000000" pitchFamily="2" charset="2"/>
                        <a:buChar char="ü"/>
                      </a:pPr>
                      <a:endParaRPr lang="en-US" dirty="0">
                        <a:solidFill>
                          <a:srgbClr val="7030A0"/>
                        </a:solidFill>
                      </a:endParaRPr>
                    </a:p>
                  </a:txBody>
                  <a:tcPr anchor="ctr"/>
                </a:tc>
                <a:tc>
                  <a:txBody>
                    <a:bodyPr/>
                    <a:lstStyle/>
                    <a:p>
                      <a:pPr marL="342900" indent="-342900" algn="ctr">
                        <a:buFont typeface="Wingdings" panose="05000000000000000000" pitchFamily="2" charset="2"/>
                        <a:buChar char="ü"/>
                      </a:pPr>
                      <a:r>
                        <a:rPr lang="en-US" dirty="0" smtClean="0">
                          <a:solidFill>
                            <a:srgbClr val="7030A0"/>
                          </a:solidFill>
                        </a:rPr>
                        <a:t> </a:t>
                      </a:r>
                      <a:endParaRPr lang="en-US" dirty="0">
                        <a:solidFill>
                          <a:srgbClr val="7030A0"/>
                        </a:solidFill>
                      </a:endParaRPr>
                    </a:p>
                  </a:txBody>
                  <a:tcPr anchor="ctr"/>
                </a:tc>
                <a:tc>
                  <a:txBody>
                    <a:bodyPr/>
                    <a:lstStyle/>
                    <a:p>
                      <a:pPr marL="342900" indent="-342900" algn="ctr">
                        <a:buFont typeface="Wingdings" panose="05000000000000000000" pitchFamily="2" charset="2"/>
                        <a:buChar char="ü"/>
                      </a:pPr>
                      <a:endParaRPr lang="en-US" dirty="0">
                        <a:solidFill>
                          <a:srgbClr val="7030A0"/>
                        </a:solidFill>
                      </a:endParaRPr>
                    </a:p>
                  </a:txBody>
                  <a:tcPr anchor="ctr"/>
                </a:tc>
                <a:tc>
                  <a:txBody>
                    <a:bodyPr/>
                    <a:lstStyle/>
                    <a:p>
                      <a:pPr marL="342900" indent="-342900" algn="ctr">
                        <a:buFont typeface="Wingdings" panose="05000000000000000000" pitchFamily="2" charset="2"/>
                        <a:buChar char="ü"/>
                      </a:pPr>
                      <a:endParaRPr lang="en-US" dirty="0">
                        <a:solidFill>
                          <a:srgbClr val="7030A0"/>
                        </a:solidFill>
                      </a:endParaRPr>
                    </a:p>
                  </a:txBody>
                  <a:tcPr anchor="ctr"/>
                </a:tc>
                <a:tc>
                  <a:txBody>
                    <a:bodyPr/>
                    <a:lstStyle/>
                    <a:p>
                      <a:pPr marL="342900" indent="-342900" algn="ctr">
                        <a:buFont typeface="Wingdings" panose="05000000000000000000" pitchFamily="2" charset="2"/>
                        <a:buChar char="ü"/>
                      </a:pPr>
                      <a:endParaRPr lang="en-US">
                        <a:solidFill>
                          <a:srgbClr val="7030A0"/>
                        </a:solidFill>
                      </a:endParaRPr>
                    </a:p>
                  </a:txBody>
                  <a:tcPr anchor="ctr"/>
                </a:tc>
                <a:tc>
                  <a:txBody>
                    <a:bodyPr/>
                    <a:lstStyle/>
                    <a:p>
                      <a:pPr marL="342900" indent="-342900" algn="ctr">
                        <a:buFont typeface="Wingdings" panose="05000000000000000000" pitchFamily="2" charset="2"/>
                        <a:buChar char="ü"/>
                      </a:pPr>
                      <a:endParaRPr lang="en-US">
                        <a:solidFill>
                          <a:srgbClr val="7030A0"/>
                        </a:solidFill>
                      </a:endParaRPr>
                    </a:p>
                  </a:txBody>
                  <a:tcPr anchor="ctr"/>
                </a:tc>
                <a:extLst>
                  <a:ext uri="{0D108BD9-81ED-4DB2-BD59-A6C34878D82A}">
                    <a16:rowId xmlns:a16="http://schemas.microsoft.com/office/drawing/2014/main" val="1835690572"/>
                  </a:ext>
                </a:extLst>
              </a:tr>
              <a:tr h="370840">
                <a:tc>
                  <a:txBody>
                    <a:bodyPr/>
                    <a:lstStyle/>
                    <a:p>
                      <a:r>
                        <a:rPr lang="en-US" sz="2000" dirty="0" smtClean="0">
                          <a:solidFill>
                            <a:srgbClr val="7030A0"/>
                          </a:solidFill>
                        </a:rPr>
                        <a:t>Building a strong validation referent</a:t>
                      </a:r>
                      <a:endParaRPr lang="en-US" sz="2000" dirty="0">
                        <a:solidFill>
                          <a:srgbClr val="7030A0"/>
                        </a:solidFill>
                      </a:endParaRPr>
                    </a:p>
                  </a:txBody>
                  <a:tcPr/>
                </a:tc>
                <a:tc>
                  <a:txBody>
                    <a:bodyPr/>
                    <a:lstStyle/>
                    <a:p>
                      <a:pPr marL="342900" indent="-342900" algn="ctr">
                        <a:buFont typeface="Wingdings" panose="05000000000000000000" pitchFamily="2" charset="2"/>
                        <a:buChar char="ü"/>
                      </a:pPr>
                      <a:endParaRPr lang="en-US">
                        <a:solidFill>
                          <a:srgbClr val="7030A0"/>
                        </a:solidFill>
                      </a:endParaRPr>
                    </a:p>
                  </a:txBody>
                  <a:tcPr anchor="ctr"/>
                </a:tc>
                <a:tc>
                  <a:txBody>
                    <a:bodyPr/>
                    <a:lstStyle/>
                    <a:p>
                      <a:pPr marL="342900" indent="-342900" algn="ctr">
                        <a:buFont typeface="Wingdings" panose="05000000000000000000" pitchFamily="2" charset="2"/>
                        <a:buChar char="ü"/>
                      </a:pPr>
                      <a:endParaRPr lang="en-US" dirty="0">
                        <a:solidFill>
                          <a:srgbClr val="7030A0"/>
                        </a:solidFill>
                      </a:endParaRPr>
                    </a:p>
                  </a:txBody>
                  <a:tcPr anchor="ctr"/>
                </a:tc>
                <a:tc>
                  <a:txBody>
                    <a:bodyPr/>
                    <a:lstStyle/>
                    <a:p>
                      <a:pPr marL="342900" indent="-342900" algn="ctr">
                        <a:buFont typeface="Wingdings" panose="05000000000000000000" pitchFamily="2" charset="2"/>
                        <a:buChar char="ü"/>
                      </a:pPr>
                      <a:r>
                        <a:rPr lang="en-US" dirty="0" smtClean="0">
                          <a:solidFill>
                            <a:srgbClr val="7030A0"/>
                          </a:solidFill>
                        </a:rPr>
                        <a:t> </a:t>
                      </a:r>
                      <a:endParaRPr lang="en-US" dirty="0">
                        <a:solidFill>
                          <a:srgbClr val="7030A0"/>
                        </a:solidFill>
                      </a:endParaRPr>
                    </a:p>
                  </a:txBody>
                  <a:tcPr anchor="ctr"/>
                </a:tc>
                <a:tc>
                  <a:txBody>
                    <a:bodyPr/>
                    <a:lstStyle/>
                    <a:p>
                      <a:pPr marL="342900" indent="-342900" algn="ctr">
                        <a:buFont typeface="Wingdings" panose="05000000000000000000" pitchFamily="2" charset="2"/>
                        <a:buChar char="ü"/>
                      </a:pPr>
                      <a:endParaRPr lang="en-US" dirty="0">
                        <a:solidFill>
                          <a:srgbClr val="7030A0"/>
                        </a:solidFill>
                      </a:endParaRPr>
                    </a:p>
                  </a:txBody>
                  <a:tcPr anchor="ctr"/>
                </a:tc>
                <a:tc>
                  <a:txBody>
                    <a:bodyPr/>
                    <a:lstStyle/>
                    <a:p>
                      <a:pPr marL="342900" indent="-342900" algn="ctr">
                        <a:buFont typeface="Wingdings" panose="05000000000000000000" pitchFamily="2" charset="2"/>
                        <a:buChar char="ü"/>
                      </a:pPr>
                      <a:r>
                        <a:rPr lang="en-US" dirty="0" smtClean="0">
                          <a:solidFill>
                            <a:srgbClr val="7030A0"/>
                          </a:solidFill>
                        </a:rPr>
                        <a:t> </a:t>
                      </a:r>
                      <a:endParaRPr lang="en-US" dirty="0">
                        <a:solidFill>
                          <a:srgbClr val="7030A0"/>
                        </a:solidFill>
                      </a:endParaRPr>
                    </a:p>
                  </a:txBody>
                  <a:tcPr anchor="ctr"/>
                </a:tc>
                <a:tc>
                  <a:txBody>
                    <a:bodyPr/>
                    <a:lstStyle/>
                    <a:p>
                      <a:pPr marL="342900" indent="-342900" algn="ctr">
                        <a:buFont typeface="Wingdings" panose="05000000000000000000" pitchFamily="2" charset="2"/>
                        <a:buChar char="ü"/>
                      </a:pPr>
                      <a:endParaRPr lang="en-US">
                        <a:solidFill>
                          <a:srgbClr val="7030A0"/>
                        </a:solidFill>
                      </a:endParaRPr>
                    </a:p>
                  </a:txBody>
                  <a:tcPr anchor="ctr"/>
                </a:tc>
                <a:extLst>
                  <a:ext uri="{0D108BD9-81ED-4DB2-BD59-A6C34878D82A}">
                    <a16:rowId xmlns:a16="http://schemas.microsoft.com/office/drawing/2014/main" val="3606901994"/>
                  </a:ext>
                </a:extLst>
              </a:tr>
              <a:tr h="370840">
                <a:tc>
                  <a:txBody>
                    <a:bodyPr/>
                    <a:lstStyle/>
                    <a:p>
                      <a:r>
                        <a:rPr lang="en-US" sz="2000" dirty="0" smtClean="0">
                          <a:solidFill>
                            <a:srgbClr val="7030A0"/>
                          </a:solidFill>
                        </a:rPr>
                        <a:t>Building a strong validation case</a:t>
                      </a:r>
                      <a:endParaRPr lang="en-US" sz="2000" dirty="0">
                        <a:solidFill>
                          <a:srgbClr val="7030A0"/>
                        </a:solidFill>
                      </a:endParaRPr>
                    </a:p>
                  </a:txBody>
                  <a:tcPr/>
                </a:tc>
                <a:tc>
                  <a:txBody>
                    <a:bodyPr/>
                    <a:lstStyle/>
                    <a:p>
                      <a:pPr marL="342900" indent="-342900" algn="ctr">
                        <a:buFont typeface="Wingdings" panose="05000000000000000000" pitchFamily="2" charset="2"/>
                        <a:buChar char="ü"/>
                      </a:pPr>
                      <a:endParaRPr lang="en-US">
                        <a:solidFill>
                          <a:srgbClr val="7030A0"/>
                        </a:solidFill>
                      </a:endParaRPr>
                    </a:p>
                  </a:txBody>
                  <a:tcPr anchor="ctr"/>
                </a:tc>
                <a:tc>
                  <a:txBody>
                    <a:bodyPr/>
                    <a:lstStyle/>
                    <a:p>
                      <a:pPr marL="342900" indent="-342900" algn="ctr">
                        <a:buFont typeface="Wingdings" panose="05000000000000000000" pitchFamily="2" charset="2"/>
                        <a:buChar char="ü"/>
                      </a:pPr>
                      <a:endParaRPr lang="en-US">
                        <a:solidFill>
                          <a:srgbClr val="7030A0"/>
                        </a:solidFill>
                      </a:endParaRPr>
                    </a:p>
                  </a:txBody>
                  <a:tcPr anchor="ctr"/>
                </a:tc>
                <a:tc>
                  <a:txBody>
                    <a:bodyPr/>
                    <a:lstStyle/>
                    <a:p>
                      <a:pPr marL="342900" indent="-342900" algn="ctr">
                        <a:buFont typeface="Wingdings" panose="05000000000000000000" pitchFamily="2" charset="2"/>
                        <a:buChar char="ü"/>
                      </a:pPr>
                      <a:endParaRPr lang="en-US" dirty="0">
                        <a:solidFill>
                          <a:srgbClr val="7030A0"/>
                        </a:solidFill>
                      </a:endParaRPr>
                    </a:p>
                  </a:txBody>
                  <a:tcPr anchor="ctr"/>
                </a:tc>
                <a:tc>
                  <a:txBody>
                    <a:bodyPr/>
                    <a:lstStyle/>
                    <a:p>
                      <a:pPr marL="342900" indent="-342900" algn="ctr">
                        <a:buFont typeface="Wingdings" panose="05000000000000000000" pitchFamily="2" charset="2"/>
                        <a:buChar char="ü"/>
                      </a:pPr>
                      <a:r>
                        <a:rPr lang="en-US" dirty="0" smtClean="0">
                          <a:solidFill>
                            <a:srgbClr val="7030A0"/>
                          </a:solidFill>
                        </a:rPr>
                        <a:t> </a:t>
                      </a:r>
                      <a:endParaRPr lang="en-US" dirty="0">
                        <a:solidFill>
                          <a:srgbClr val="7030A0"/>
                        </a:solidFill>
                      </a:endParaRPr>
                    </a:p>
                  </a:txBody>
                  <a:tcPr anchor="ctr"/>
                </a:tc>
                <a:tc>
                  <a:txBody>
                    <a:bodyPr/>
                    <a:lstStyle/>
                    <a:p>
                      <a:pPr marL="342900" indent="-342900" algn="ctr">
                        <a:buFont typeface="Wingdings" panose="05000000000000000000" pitchFamily="2" charset="2"/>
                        <a:buChar char="ü"/>
                      </a:pPr>
                      <a:r>
                        <a:rPr lang="en-US" dirty="0" smtClean="0">
                          <a:solidFill>
                            <a:srgbClr val="7030A0"/>
                          </a:solidFill>
                        </a:rPr>
                        <a:t> </a:t>
                      </a:r>
                      <a:endParaRPr lang="en-US" dirty="0">
                        <a:solidFill>
                          <a:srgbClr val="7030A0"/>
                        </a:solidFill>
                      </a:endParaRPr>
                    </a:p>
                  </a:txBody>
                  <a:tcPr anchor="ctr"/>
                </a:tc>
                <a:tc>
                  <a:txBody>
                    <a:bodyPr/>
                    <a:lstStyle/>
                    <a:p>
                      <a:pPr marL="342900" indent="-342900" algn="ctr">
                        <a:buFont typeface="Wingdings" panose="05000000000000000000" pitchFamily="2" charset="2"/>
                        <a:buChar char="ü"/>
                      </a:pPr>
                      <a:endParaRPr lang="en-US" dirty="0">
                        <a:solidFill>
                          <a:srgbClr val="7030A0"/>
                        </a:solidFill>
                      </a:endParaRPr>
                    </a:p>
                  </a:txBody>
                  <a:tcPr anchor="ctr"/>
                </a:tc>
                <a:extLst>
                  <a:ext uri="{0D108BD9-81ED-4DB2-BD59-A6C34878D82A}">
                    <a16:rowId xmlns:a16="http://schemas.microsoft.com/office/drawing/2014/main" val="1620063439"/>
                  </a:ext>
                </a:extLst>
              </a:tr>
              <a:tr h="370840">
                <a:tc>
                  <a:txBody>
                    <a:bodyPr/>
                    <a:lstStyle/>
                    <a:p>
                      <a:r>
                        <a:rPr lang="en-US" sz="2000" dirty="0" smtClean="0">
                          <a:solidFill>
                            <a:srgbClr val="7030A0"/>
                          </a:solidFill>
                        </a:rPr>
                        <a:t>Documentation tools</a:t>
                      </a:r>
                      <a:r>
                        <a:rPr lang="en-US" sz="2000" baseline="0" dirty="0" smtClean="0">
                          <a:solidFill>
                            <a:srgbClr val="7030A0"/>
                          </a:solidFill>
                        </a:rPr>
                        <a:t> and templates and tools</a:t>
                      </a:r>
                      <a:endParaRPr lang="en-US" sz="2000" dirty="0">
                        <a:solidFill>
                          <a:srgbClr val="7030A0"/>
                        </a:solidFill>
                      </a:endParaRPr>
                    </a:p>
                  </a:txBody>
                  <a:tcPr/>
                </a:tc>
                <a:tc>
                  <a:txBody>
                    <a:bodyPr/>
                    <a:lstStyle/>
                    <a:p>
                      <a:pPr marL="342900" indent="-342900" algn="ctr">
                        <a:buFont typeface="Wingdings" panose="05000000000000000000" pitchFamily="2" charset="2"/>
                        <a:buChar char="ü"/>
                      </a:pPr>
                      <a:endParaRPr lang="en-US">
                        <a:solidFill>
                          <a:srgbClr val="7030A0"/>
                        </a:solidFill>
                      </a:endParaRPr>
                    </a:p>
                  </a:txBody>
                  <a:tcPr anchor="ctr"/>
                </a:tc>
                <a:tc>
                  <a:txBody>
                    <a:bodyPr/>
                    <a:lstStyle/>
                    <a:p>
                      <a:pPr marL="342900" indent="-342900" algn="ctr">
                        <a:buFont typeface="Wingdings" panose="05000000000000000000" pitchFamily="2" charset="2"/>
                        <a:buChar char="ü"/>
                      </a:pPr>
                      <a:endParaRPr lang="en-US">
                        <a:solidFill>
                          <a:srgbClr val="7030A0"/>
                        </a:solidFill>
                      </a:endParaRPr>
                    </a:p>
                  </a:txBody>
                  <a:tcPr anchor="ctr"/>
                </a:tc>
                <a:tc>
                  <a:txBody>
                    <a:bodyPr/>
                    <a:lstStyle/>
                    <a:p>
                      <a:pPr marL="342900" indent="-342900" algn="ctr">
                        <a:buFont typeface="Wingdings" panose="05000000000000000000" pitchFamily="2" charset="2"/>
                        <a:buChar char="ü"/>
                      </a:pPr>
                      <a:endParaRPr lang="en-US">
                        <a:solidFill>
                          <a:srgbClr val="7030A0"/>
                        </a:solidFill>
                      </a:endParaRPr>
                    </a:p>
                  </a:txBody>
                  <a:tcPr anchor="ctr"/>
                </a:tc>
                <a:tc>
                  <a:txBody>
                    <a:bodyPr/>
                    <a:lstStyle/>
                    <a:p>
                      <a:pPr marL="342900" indent="-342900" algn="ctr">
                        <a:buFont typeface="Wingdings" panose="05000000000000000000" pitchFamily="2" charset="2"/>
                        <a:buChar char="ü"/>
                      </a:pPr>
                      <a:endParaRPr lang="en-US" dirty="0">
                        <a:solidFill>
                          <a:srgbClr val="7030A0"/>
                        </a:solidFill>
                      </a:endParaRPr>
                    </a:p>
                  </a:txBody>
                  <a:tcPr anchor="ctr"/>
                </a:tc>
                <a:tc>
                  <a:txBody>
                    <a:bodyPr/>
                    <a:lstStyle/>
                    <a:p>
                      <a:pPr marL="342900" indent="-342900" algn="ctr">
                        <a:buFont typeface="Wingdings" panose="05000000000000000000" pitchFamily="2" charset="2"/>
                        <a:buChar char="ü"/>
                      </a:pPr>
                      <a:endParaRPr lang="en-US" dirty="0">
                        <a:solidFill>
                          <a:srgbClr val="7030A0"/>
                        </a:solidFill>
                      </a:endParaRPr>
                    </a:p>
                  </a:txBody>
                  <a:tcPr anchor="ctr"/>
                </a:tc>
                <a:tc>
                  <a:txBody>
                    <a:bodyPr/>
                    <a:lstStyle/>
                    <a:p>
                      <a:pPr marL="342900" indent="-342900" algn="ctr">
                        <a:buFont typeface="Wingdings" panose="05000000000000000000" pitchFamily="2" charset="2"/>
                        <a:buChar char="ü"/>
                      </a:pPr>
                      <a:r>
                        <a:rPr lang="en-US" dirty="0" smtClean="0">
                          <a:solidFill>
                            <a:srgbClr val="7030A0"/>
                          </a:solidFill>
                        </a:rPr>
                        <a:t> </a:t>
                      </a:r>
                      <a:endParaRPr lang="en-US" dirty="0">
                        <a:solidFill>
                          <a:srgbClr val="7030A0"/>
                        </a:solidFill>
                      </a:endParaRPr>
                    </a:p>
                  </a:txBody>
                  <a:tcPr anchor="ctr"/>
                </a:tc>
                <a:extLst>
                  <a:ext uri="{0D108BD9-81ED-4DB2-BD59-A6C34878D82A}">
                    <a16:rowId xmlns:a16="http://schemas.microsoft.com/office/drawing/2014/main" val="3683332933"/>
                  </a:ext>
                </a:extLst>
              </a:tr>
            </a:tbl>
          </a:graphicData>
        </a:graphic>
      </p:graphicFrame>
      <p:sp>
        <p:nvSpPr>
          <p:cNvPr id="3" name="Title 2"/>
          <p:cNvSpPr>
            <a:spLocks noGrp="1"/>
          </p:cNvSpPr>
          <p:nvPr>
            <p:ph type="title"/>
          </p:nvPr>
        </p:nvSpPr>
        <p:spPr/>
        <p:txBody>
          <a:bodyPr/>
          <a:lstStyle/>
          <a:p>
            <a:r>
              <a:rPr lang="en-US" dirty="0" smtClean="0"/>
              <a:t>Learning Strategy</a:t>
            </a:r>
            <a:endParaRPr lang="en-US" dirty="0"/>
          </a:p>
        </p:txBody>
      </p:sp>
      <p:sp>
        <p:nvSpPr>
          <p:cNvPr id="5" name="Slide Number Placeholder 1"/>
          <p:cNvSpPr>
            <a:spLocks noGrp="1"/>
          </p:cNvSpPr>
          <p:nvPr>
            <p:ph type="sldNum" sz="quarter" idx="10"/>
          </p:nvPr>
        </p:nvSpPr>
        <p:spPr>
          <a:xfrm>
            <a:off x="10635835" y="6460099"/>
            <a:ext cx="821634" cy="340935"/>
          </a:xfrm>
        </p:spPr>
        <p:txBody>
          <a:bodyPr/>
          <a:lstStyle/>
          <a:p>
            <a:pPr>
              <a:defRPr/>
            </a:pPr>
            <a:fld id="{D68E8870-17DE-45C4-A8DD-7644B2422933}" type="slidenum">
              <a:rPr lang="en-US" smtClean="0"/>
              <a:pPr>
                <a:defRPr/>
              </a:pPr>
              <a:t>4</a:t>
            </a:fld>
            <a:endParaRPr lang="en-US" dirty="0"/>
          </a:p>
        </p:txBody>
      </p:sp>
    </p:spTree>
    <p:extLst>
      <p:ext uri="{BB962C8B-B14F-4D97-AF65-F5344CB8AC3E}">
        <p14:creationId xmlns:p14="http://schemas.microsoft.com/office/powerpoint/2010/main" val="18413591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81000" y="1066799"/>
            <a:ext cx="5724832" cy="5078361"/>
          </a:xfrm>
        </p:spPr>
        <p:txBody>
          <a:bodyPr/>
          <a:lstStyle/>
          <a:p>
            <a:pPr>
              <a:spcBef>
                <a:spcPts val="0"/>
              </a:spcBef>
            </a:pPr>
            <a:r>
              <a:rPr lang="en-US" dirty="0" smtClean="0">
                <a:latin typeface="+mn-lt"/>
              </a:rPr>
              <a:t>Comparison of </a:t>
            </a:r>
            <a:r>
              <a:rPr lang="en-US" dirty="0" err="1" smtClean="0">
                <a:latin typeface="+mn-lt"/>
              </a:rPr>
              <a:t>simuland</a:t>
            </a:r>
            <a:r>
              <a:rPr lang="en-US" dirty="0" smtClean="0">
                <a:latin typeface="+mn-lt"/>
              </a:rPr>
              <a:t> value with model mean</a:t>
            </a:r>
          </a:p>
          <a:p>
            <a:pPr>
              <a:spcBef>
                <a:spcPts val="0"/>
              </a:spcBef>
            </a:pPr>
            <a:r>
              <a:rPr lang="en-US" dirty="0" err="1" smtClean="0">
                <a:latin typeface="+mn-lt"/>
              </a:rPr>
              <a:t>Simuland</a:t>
            </a:r>
            <a:endParaRPr lang="en-US" dirty="0">
              <a:latin typeface="+mn-lt"/>
            </a:endParaRPr>
          </a:p>
          <a:p>
            <a:pPr lvl="1">
              <a:spcBef>
                <a:spcPts val="0"/>
              </a:spcBef>
            </a:pPr>
            <a:r>
              <a:rPr lang="en-US" dirty="0" smtClean="0">
                <a:latin typeface="+mn-lt"/>
              </a:rPr>
              <a:t>Seaport </a:t>
            </a:r>
            <a:r>
              <a:rPr lang="en-US" dirty="0">
                <a:latin typeface="+mn-lt"/>
              </a:rPr>
              <a:t>of Trabzon Turkey</a:t>
            </a:r>
          </a:p>
          <a:p>
            <a:pPr lvl="1">
              <a:spcBef>
                <a:spcPts val="0"/>
              </a:spcBef>
            </a:pPr>
            <a:r>
              <a:rPr lang="en-US" dirty="0" smtClean="0">
                <a:latin typeface="+mn-lt"/>
              </a:rPr>
              <a:t>Quays </a:t>
            </a:r>
            <a:r>
              <a:rPr lang="en-US" dirty="0">
                <a:latin typeface="+mn-lt"/>
              </a:rPr>
              <a:t>for berthing, unloading, loading ships</a:t>
            </a:r>
          </a:p>
          <a:p>
            <a:pPr lvl="1">
              <a:spcBef>
                <a:spcPts val="0"/>
              </a:spcBef>
            </a:pPr>
            <a:r>
              <a:rPr lang="en-US" dirty="0" smtClean="0">
                <a:latin typeface="+mn-lt"/>
              </a:rPr>
              <a:t>Three </a:t>
            </a:r>
            <a:r>
              <a:rPr lang="en-US" dirty="0">
                <a:latin typeface="+mn-lt"/>
              </a:rPr>
              <a:t>types of ships:  G1, G2, G3</a:t>
            </a:r>
          </a:p>
          <a:p>
            <a:pPr>
              <a:spcBef>
                <a:spcPts val="0"/>
              </a:spcBef>
            </a:pPr>
            <a:r>
              <a:rPr lang="en-US" dirty="0" smtClean="0">
                <a:latin typeface="+mn-lt"/>
              </a:rPr>
              <a:t>Model</a:t>
            </a:r>
            <a:endParaRPr lang="en-US" dirty="0">
              <a:latin typeface="+mn-lt"/>
            </a:endParaRPr>
          </a:p>
          <a:p>
            <a:pPr lvl="1">
              <a:spcBef>
                <a:spcPts val="0"/>
              </a:spcBef>
            </a:pPr>
            <a:r>
              <a:rPr lang="en-US" dirty="0" smtClean="0">
                <a:latin typeface="+mn-lt"/>
              </a:rPr>
              <a:t>Discrete </a:t>
            </a:r>
            <a:r>
              <a:rPr lang="en-US" dirty="0">
                <a:latin typeface="+mn-lt"/>
              </a:rPr>
              <a:t>event simulation</a:t>
            </a:r>
          </a:p>
          <a:p>
            <a:pPr lvl="1">
              <a:spcBef>
                <a:spcPts val="0"/>
              </a:spcBef>
            </a:pPr>
            <a:r>
              <a:rPr lang="en-US" dirty="0" smtClean="0">
                <a:latin typeface="+mn-lt"/>
              </a:rPr>
              <a:t>Represents </a:t>
            </a:r>
            <a:r>
              <a:rPr lang="en-US" dirty="0">
                <a:latin typeface="+mn-lt"/>
              </a:rPr>
              <a:t>ships, cargos, quays, warehouses, cranes</a:t>
            </a:r>
          </a:p>
        </p:txBody>
      </p:sp>
      <p:pic>
        <p:nvPicPr>
          <p:cNvPr id="4" name="Picture 3" descr="Trabzon 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9338" y="863211"/>
            <a:ext cx="3060058" cy="2295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Trabzon port diagr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7716" y="3329592"/>
            <a:ext cx="4304617" cy="3301022"/>
          </a:xfrm>
          <a:prstGeom prst="rect">
            <a:avLst/>
          </a:prstGeom>
          <a:noFill/>
          <a:ln w="9525">
            <a:solidFill>
              <a:srgbClr val="EAEAEA"/>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2"/>
          <p:cNvSpPr>
            <a:spLocks noGrp="1" noChangeArrowheads="1"/>
          </p:cNvSpPr>
          <p:nvPr>
            <p:ph type="title"/>
          </p:nvPr>
        </p:nvSpPr>
        <p:spPr>
          <a:xfrm>
            <a:off x="1390650" y="0"/>
            <a:ext cx="9582149" cy="795130"/>
          </a:xfrm>
        </p:spPr>
        <p:txBody>
          <a:bodyPr/>
          <a:lstStyle/>
          <a:p>
            <a:r>
              <a:rPr lang="en-US" altLang="en-US" dirty="0" smtClean="0"/>
              <a:t> Confidence Interval Example</a:t>
            </a:r>
          </a:p>
        </p:txBody>
      </p:sp>
      <p:sp>
        <p:nvSpPr>
          <p:cNvPr id="8" name="Slide Number Placeholder 1"/>
          <p:cNvSpPr>
            <a:spLocks noGrp="1"/>
          </p:cNvSpPr>
          <p:nvPr>
            <p:ph type="sldNum" sz="quarter" idx="10"/>
          </p:nvPr>
        </p:nvSpPr>
        <p:spPr>
          <a:xfrm>
            <a:off x="10635835" y="6460099"/>
            <a:ext cx="821634" cy="340935"/>
          </a:xfrm>
        </p:spPr>
        <p:txBody>
          <a:bodyPr/>
          <a:lstStyle/>
          <a:p>
            <a:pPr>
              <a:defRPr/>
            </a:pPr>
            <a:fld id="{D68E8870-17DE-45C4-A8DD-7644B2422933}" type="slidenum">
              <a:rPr lang="en-US" smtClean="0"/>
              <a:pPr>
                <a:defRPr/>
              </a:pPr>
              <a:t>40</a:t>
            </a:fld>
            <a:endParaRPr lang="en-US" dirty="0"/>
          </a:p>
        </p:txBody>
      </p:sp>
    </p:spTree>
    <p:extLst>
      <p:ext uri="{BB962C8B-B14F-4D97-AF65-F5344CB8AC3E}">
        <p14:creationId xmlns:p14="http://schemas.microsoft.com/office/powerpoint/2010/main" val="9550087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81000" y="930965"/>
            <a:ext cx="11430000" cy="2597141"/>
          </a:xfrm>
        </p:spPr>
        <p:txBody>
          <a:bodyPr/>
          <a:lstStyle/>
          <a:p>
            <a:pPr>
              <a:spcBef>
                <a:spcPts val="0"/>
              </a:spcBef>
            </a:pPr>
            <a:r>
              <a:rPr lang="en-US" dirty="0" smtClean="0">
                <a:latin typeface="+mn-lt"/>
              </a:rPr>
              <a:t>Mean </a:t>
            </a:r>
            <a:r>
              <a:rPr lang="en-US" dirty="0">
                <a:latin typeface="+mn-lt"/>
              </a:rPr>
              <a:t>processed (count) for each ship type and total</a:t>
            </a:r>
          </a:p>
          <a:p>
            <a:pPr>
              <a:spcBef>
                <a:spcPts val="0"/>
              </a:spcBef>
            </a:pPr>
            <a:r>
              <a:rPr lang="en-US" dirty="0" smtClean="0">
                <a:latin typeface="+mn-lt"/>
              </a:rPr>
              <a:t>Sample </a:t>
            </a:r>
            <a:r>
              <a:rPr lang="en-US" dirty="0">
                <a:latin typeface="+mn-lt"/>
              </a:rPr>
              <a:t>size (number of model runs) </a:t>
            </a:r>
            <a:r>
              <a:rPr lang="en-US" i="1" dirty="0">
                <a:latin typeface="+mn-lt"/>
                <a:cs typeface="Times New Roman" pitchFamily="18" charset="0"/>
              </a:rPr>
              <a:t>n</a:t>
            </a:r>
            <a:r>
              <a:rPr lang="en-US" dirty="0">
                <a:latin typeface="+mn-lt"/>
                <a:cs typeface="Times New Roman" pitchFamily="18" charset="0"/>
              </a:rPr>
              <a:t> = 45</a:t>
            </a:r>
          </a:p>
          <a:p>
            <a:pPr>
              <a:spcBef>
                <a:spcPts val="0"/>
              </a:spcBef>
            </a:pPr>
            <a:r>
              <a:rPr lang="en-US" dirty="0" smtClean="0">
                <a:latin typeface="+mn-lt"/>
              </a:rPr>
              <a:t>Confidence </a:t>
            </a:r>
            <a:r>
              <a:rPr lang="en-US" dirty="0">
                <a:latin typeface="+mn-lt"/>
              </a:rPr>
              <a:t>level </a:t>
            </a:r>
            <a:r>
              <a:rPr lang="en-US" i="1" dirty="0">
                <a:latin typeface="+mn-lt"/>
                <a:cs typeface="Times New Roman" pitchFamily="18" charset="0"/>
              </a:rPr>
              <a:t>c</a:t>
            </a:r>
            <a:r>
              <a:rPr lang="en-US" dirty="0">
                <a:latin typeface="+mn-lt"/>
                <a:cs typeface="Times New Roman" pitchFamily="18" charset="0"/>
              </a:rPr>
              <a:t> = 0.95 (95%)</a:t>
            </a:r>
          </a:p>
          <a:p>
            <a:pPr>
              <a:spcBef>
                <a:spcPts val="0"/>
              </a:spcBef>
            </a:pPr>
            <a:r>
              <a:rPr lang="en-US" dirty="0" smtClean="0">
                <a:latin typeface="+mn-lt"/>
              </a:rPr>
              <a:t>Distribution</a:t>
            </a:r>
            <a:r>
              <a:rPr lang="en-US" dirty="0">
                <a:latin typeface="+mn-lt"/>
              </a:rPr>
              <a:t>:  Student </a:t>
            </a:r>
            <a:r>
              <a:rPr lang="en-US" i="1" dirty="0">
                <a:latin typeface="+mn-lt"/>
                <a:cs typeface="Times New Roman" panose="02020603050405020304" pitchFamily="18" charset="0"/>
              </a:rPr>
              <a:t>t</a:t>
            </a:r>
          </a:p>
          <a:p>
            <a:pPr>
              <a:spcBef>
                <a:spcPts val="0"/>
              </a:spcBef>
            </a:pPr>
            <a:r>
              <a:rPr lang="en-US" dirty="0" smtClean="0">
                <a:latin typeface="+mn-lt"/>
              </a:rPr>
              <a:t>Degrees </a:t>
            </a:r>
            <a:r>
              <a:rPr lang="en-US" dirty="0">
                <a:latin typeface="+mn-lt"/>
              </a:rPr>
              <a:t>of freedom d.f. </a:t>
            </a:r>
            <a:r>
              <a:rPr lang="en-US" i="1" dirty="0">
                <a:latin typeface="+mn-lt"/>
                <a:cs typeface="Times New Roman" pitchFamily="18" charset="0"/>
              </a:rPr>
              <a:t>= n</a:t>
            </a:r>
            <a:r>
              <a:rPr lang="en-US" dirty="0">
                <a:latin typeface="+mn-lt"/>
                <a:cs typeface="Times New Roman" pitchFamily="18" charset="0"/>
              </a:rPr>
              <a:t> – 1 = 44</a:t>
            </a:r>
          </a:p>
          <a:p>
            <a:pPr>
              <a:spcBef>
                <a:spcPts val="0"/>
              </a:spcBef>
            </a:pPr>
            <a:r>
              <a:rPr lang="en-US" dirty="0" smtClean="0">
                <a:latin typeface="+mn-lt"/>
              </a:rPr>
              <a:t>Critical </a:t>
            </a:r>
            <a:r>
              <a:rPr lang="en-US" dirty="0">
                <a:latin typeface="+mn-lt"/>
              </a:rPr>
              <a:t>value </a:t>
            </a:r>
            <a:r>
              <a:rPr lang="en-US" i="1" dirty="0" err="1">
                <a:latin typeface="+mn-lt"/>
                <a:cs typeface="Times New Roman" pitchFamily="18" charset="0"/>
              </a:rPr>
              <a:t>t</a:t>
            </a:r>
            <a:r>
              <a:rPr lang="en-US" i="1" baseline="-25000" dirty="0" err="1">
                <a:latin typeface="+mn-lt"/>
                <a:cs typeface="Times New Roman" pitchFamily="18" charset="0"/>
              </a:rPr>
              <a:t>c</a:t>
            </a:r>
            <a:r>
              <a:rPr lang="en-US" dirty="0">
                <a:latin typeface="+mn-lt"/>
                <a:cs typeface="Times New Roman" pitchFamily="18" charset="0"/>
              </a:rPr>
              <a:t> = </a:t>
            </a:r>
            <a:r>
              <a:rPr lang="en-US" dirty="0" smtClean="0">
                <a:latin typeface="+mn-lt"/>
                <a:cs typeface="Times New Roman" pitchFamily="18" charset="0"/>
              </a:rPr>
              <a:t>2.015</a:t>
            </a:r>
            <a:endParaRPr lang="en-US" dirty="0">
              <a:latin typeface="+mn-lt"/>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114570292"/>
              </p:ext>
            </p:extLst>
          </p:nvPr>
        </p:nvGraphicFramePr>
        <p:xfrm>
          <a:off x="381000" y="3663941"/>
          <a:ext cx="11221063" cy="2225040"/>
        </p:xfrm>
        <a:graphic>
          <a:graphicData uri="http://schemas.openxmlformats.org/drawingml/2006/table">
            <a:tbl>
              <a:tblPr firstRow="1" bandRow="1">
                <a:tableStyleId>{5C22544A-7EE6-4342-B048-85BDC9FD1C3A}</a:tableStyleId>
              </a:tblPr>
              <a:tblGrid>
                <a:gridCol w="1521592">
                  <a:extLst>
                    <a:ext uri="{9D8B030D-6E8A-4147-A177-3AD203B41FA5}">
                      <a16:colId xmlns:a16="http://schemas.microsoft.com/office/drawing/2014/main" val="20000"/>
                    </a:ext>
                  </a:extLst>
                </a:gridCol>
                <a:gridCol w="1684426">
                  <a:extLst>
                    <a:ext uri="{9D8B030D-6E8A-4147-A177-3AD203B41FA5}">
                      <a16:colId xmlns:a16="http://schemas.microsoft.com/office/drawing/2014/main" val="20001"/>
                    </a:ext>
                  </a:extLst>
                </a:gridCol>
                <a:gridCol w="1603009">
                  <a:extLst>
                    <a:ext uri="{9D8B030D-6E8A-4147-A177-3AD203B41FA5}">
                      <a16:colId xmlns:a16="http://schemas.microsoft.com/office/drawing/2014/main" val="20002"/>
                    </a:ext>
                  </a:extLst>
                </a:gridCol>
                <a:gridCol w="1603009">
                  <a:extLst>
                    <a:ext uri="{9D8B030D-6E8A-4147-A177-3AD203B41FA5}">
                      <a16:colId xmlns:a16="http://schemas.microsoft.com/office/drawing/2014/main" val="20003"/>
                    </a:ext>
                  </a:extLst>
                </a:gridCol>
                <a:gridCol w="1603009">
                  <a:extLst>
                    <a:ext uri="{9D8B030D-6E8A-4147-A177-3AD203B41FA5}">
                      <a16:colId xmlns:a16="http://schemas.microsoft.com/office/drawing/2014/main" val="20004"/>
                    </a:ext>
                  </a:extLst>
                </a:gridCol>
                <a:gridCol w="1603009">
                  <a:extLst>
                    <a:ext uri="{9D8B030D-6E8A-4147-A177-3AD203B41FA5}">
                      <a16:colId xmlns:a16="http://schemas.microsoft.com/office/drawing/2014/main" val="20005"/>
                    </a:ext>
                  </a:extLst>
                </a:gridCol>
                <a:gridCol w="1603009">
                  <a:extLst>
                    <a:ext uri="{9D8B030D-6E8A-4147-A177-3AD203B41FA5}">
                      <a16:colId xmlns:a16="http://schemas.microsoft.com/office/drawing/2014/main" val="20006"/>
                    </a:ext>
                  </a:extLst>
                </a:gridCol>
              </a:tblGrid>
              <a:tr h="370840">
                <a:tc rowSpan="2">
                  <a:txBody>
                    <a:bodyPr/>
                    <a:lstStyle/>
                    <a:p>
                      <a:pPr algn="ctr"/>
                      <a:r>
                        <a:rPr lang="en-US" sz="2000" dirty="0" smtClean="0"/>
                        <a:t>Ship Type</a:t>
                      </a:r>
                      <a:endParaRPr lang="en-US" sz="2000" b="0" dirty="0">
                        <a:solidFill>
                          <a:schemeClr val="tx1"/>
                        </a:solidFill>
                        <a:latin typeface="Arial Narrow" pitchFamily="34" charset="0"/>
                      </a:endParaRPr>
                    </a:p>
                  </a:txBody>
                  <a:tcPr marL="0" marR="0" marT="0" marB="0" anchor="ctr"/>
                </a:tc>
                <a:tc rowSpan="2">
                  <a:txBody>
                    <a:bodyPr/>
                    <a:lstStyle/>
                    <a:p>
                      <a:pPr algn="ctr"/>
                      <a:r>
                        <a:rPr lang="en-US" sz="2000" dirty="0" smtClean="0"/>
                        <a:t>Simuland count </a:t>
                      </a:r>
                      <a:r>
                        <a:rPr lang="en-US" sz="2000" dirty="0" smtClean="0">
                          <a:sym typeface="Symbol"/>
                        </a:rPr>
                        <a:t></a:t>
                      </a:r>
                      <a:r>
                        <a:rPr lang="en-US" sz="2000" baseline="-25000" dirty="0" smtClean="0">
                          <a:sym typeface="Symbol"/>
                        </a:rPr>
                        <a:t>0</a:t>
                      </a:r>
                      <a:endParaRPr lang="en-US" sz="2000" b="0" baseline="-25000" dirty="0">
                        <a:solidFill>
                          <a:schemeClr val="tx1"/>
                        </a:solidFill>
                        <a:latin typeface="Arial Narrow" pitchFamily="34" charset="0"/>
                      </a:endParaRPr>
                    </a:p>
                  </a:txBody>
                  <a:tcPr marL="0" marR="0" marT="0" marB="0" anchor="ctr"/>
                </a:tc>
                <a:tc gridSpan="2">
                  <a:txBody>
                    <a:bodyPr/>
                    <a:lstStyle/>
                    <a:p>
                      <a:pPr algn="ctr"/>
                      <a:r>
                        <a:rPr lang="en-US" sz="2000" dirty="0" smtClean="0"/>
                        <a:t>Model</a:t>
                      </a:r>
                      <a:endParaRPr lang="en-US" sz="2000" b="0" dirty="0">
                        <a:solidFill>
                          <a:schemeClr val="tx1"/>
                        </a:solidFill>
                        <a:latin typeface="Arial Narrow" pitchFamily="34" charset="0"/>
                      </a:endParaRPr>
                    </a:p>
                  </a:txBody>
                  <a:tcPr marL="0" marR="0" marT="0" marB="0" anchor="ctr"/>
                </a:tc>
                <a:tc hMerge="1">
                  <a:txBody>
                    <a:bodyPr/>
                    <a:lstStyle/>
                    <a:p>
                      <a:endParaRPr lang="en-US" sz="2000" dirty="0">
                        <a:latin typeface="Arial Narrow" pitchFamily="34" charset="0"/>
                      </a:endParaRPr>
                    </a:p>
                  </a:txBody>
                  <a:tcPr marL="0" marR="0" marT="0" marB="0"/>
                </a:tc>
                <a:tc gridSpan="2">
                  <a:txBody>
                    <a:bodyPr/>
                    <a:lstStyle/>
                    <a:p>
                      <a:pPr algn="ctr"/>
                      <a:r>
                        <a:rPr lang="en-US" sz="2000" dirty="0" smtClean="0"/>
                        <a:t>Confidence interval</a:t>
                      </a:r>
                      <a:endParaRPr lang="en-US" sz="2000" b="0" dirty="0">
                        <a:solidFill>
                          <a:schemeClr val="tx1"/>
                        </a:solidFill>
                        <a:latin typeface="Arial Narrow" pitchFamily="34" charset="0"/>
                      </a:endParaRPr>
                    </a:p>
                  </a:txBody>
                  <a:tcPr marL="0" marR="0" marT="0" marB="0" anchor="ctr"/>
                </a:tc>
                <a:tc hMerge="1">
                  <a:txBody>
                    <a:bodyPr/>
                    <a:lstStyle/>
                    <a:p>
                      <a:endParaRPr lang="en-US" sz="2000" dirty="0">
                        <a:latin typeface="Arial Narrow" pitchFamily="34" charset="0"/>
                      </a:endParaRPr>
                    </a:p>
                  </a:txBody>
                  <a:tcPr marL="0" marR="0" marT="0" marB="0"/>
                </a:tc>
                <a:tc rowSpan="2">
                  <a:txBody>
                    <a:bodyPr/>
                    <a:lstStyle/>
                    <a:p>
                      <a:pPr algn="ctr"/>
                      <a:r>
                        <a:rPr lang="en-US" sz="2000" dirty="0" smtClean="0"/>
                        <a:t>Within Interval?</a:t>
                      </a:r>
                      <a:endParaRPr lang="en-US" sz="2000" b="0" dirty="0">
                        <a:solidFill>
                          <a:schemeClr val="tx1"/>
                        </a:solidFill>
                        <a:latin typeface="Arial Narrow" pitchFamily="34" charset="0"/>
                      </a:endParaRPr>
                    </a:p>
                  </a:txBody>
                  <a:tcPr marL="0" marR="0" marT="0" marB="0" anchor="ctr"/>
                </a:tc>
                <a:extLst>
                  <a:ext uri="{0D108BD9-81ED-4DB2-BD59-A6C34878D82A}">
                    <a16:rowId xmlns:a16="http://schemas.microsoft.com/office/drawing/2014/main" val="10000"/>
                  </a:ext>
                </a:extLst>
              </a:tr>
              <a:tr h="370840">
                <a:tc vMerge="1">
                  <a:txBody>
                    <a:bodyPr/>
                    <a:lstStyle/>
                    <a:p>
                      <a:endParaRPr lang="en-US" sz="2000" dirty="0">
                        <a:latin typeface="Arial Narrow" pitchFamily="34" charset="0"/>
                      </a:endParaRPr>
                    </a:p>
                  </a:txBody>
                  <a:tcPr marL="0" marR="0" marT="0" marB="0"/>
                </a:tc>
                <a:tc vMerge="1">
                  <a:txBody>
                    <a:bodyPr/>
                    <a:lstStyle/>
                    <a:p>
                      <a:endParaRPr lang="en-US" sz="2000" dirty="0">
                        <a:latin typeface="Arial Narrow" pitchFamily="34" charset="0"/>
                      </a:endParaRPr>
                    </a:p>
                  </a:txBody>
                  <a:tcPr marL="0" marR="0" marT="0" marB="0"/>
                </a:tc>
                <a:tc>
                  <a:txBody>
                    <a:bodyPr/>
                    <a:lstStyle/>
                    <a:p>
                      <a:pPr algn="ctr"/>
                      <a:r>
                        <a:rPr lang="en-US" sz="2000" dirty="0" smtClean="0"/>
                        <a:t>Mean x̅ </a:t>
                      </a:r>
                      <a:endParaRPr lang="en-US" sz="2000" b="0" i="1" dirty="0" smtClean="0">
                        <a:solidFill>
                          <a:schemeClr val="tx1"/>
                        </a:solidFill>
                        <a:latin typeface="Times New Roman" pitchFamily="18" charset="0"/>
                        <a:cs typeface="Times New Roman" pitchFamily="18" charset="0"/>
                      </a:endParaRPr>
                    </a:p>
                  </a:txBody>
                  <a:tcPr marL="0" marR="0" marT="0" marB="0" anchor="ctr"/>
                </a:tc>
                <a:tc>
                  <a:txBody>
                    <a:bodyPr/>
                    <a:lstStyle/>
                    <a:p>
                      <a:pPr algn="ctr"/>
                      <a:r>
                        <a:rPr lang="en-US" sz="2000" dirty="0" smtClean="0"/>
                        <a:t>Std dev s</a:t>
                      </a:r>
                      <a:endParaRPr lang="en-US" sz="2000" b="0" i="1" dirty="0">
                        <a:solidFill>
                          <a:schemeClr val="tx1"/>
                        </a:solidFill>
                        <a:latin typeface="Times New Roman" pitchFamily="18" charset="0"/>
                        <a:cs typeface="Times New Roman" pitchFamily="18" charset="0"/>
                      </a:endParaRPr>
                    </a:p>
                  </a:txBody>
                  <a:tcPr marL="0" marR="0" marT="0" marB="0" anchor="ctr"/>
                </a:tc>
                <a:tc>
                  <a:txBody>
                    <a:bodyPr/>
                    <a:lstStyle/>
                    <a:p>
                      <a:pPr algn="ctr"/>
                      <a:r>
                        <a:rPr lang="en-US" sz="2000" dirty="0" smtClean="0"/>
                        <a:t>L</a:t>
                      </a:r>
                      <a:endParaRPr lang="en-US" sz="2000" b="0" i="1" dirty="0">
                        <a:solidFill>
                          <a:schemeClr val="tx1"/>
                        </a:solidFill>
                        <a:latin typeface="Times New Roman" pitchFamily="18" charset="0"/>
                        <a:cs typeface="Times New Roman" pitchFamily="18" charset="0"/>
                      </a:endParaRPr>
                    </a:p>
                  </a:txBody>
                  <a:tcPr marL="0" marR="0" marT="0" marB="0" anchor="ctr"/>
                </a:tc>
                <a:tc>
                  <a:txBody>
                    <a:bodyPr/>
                    <a:lstStyle/>
                    <a:p>
                      <a:pPr algn="ctr"/>
                      <a:r>
                        <a:rPr lang="en-US" sz="2000" dirty="0" smtClean="0"/>
                        <a:t>U</a:t>
                      </a:r>
                      <a:endParaRPr lang="en-US" sz="2000" b="0" i="1" dirty="0">
                        <a:solidFill>
                          <a:schemeClr val="tx1"/>
                        </a:solidFill>
                        <a:latin typeface="Times New Roman" pitchFamily="18" charset="0"/>
                        <a:cs typeface="Times New Roman" pitchFamily="18" charset="0"/>
                      </a:endParaRPr>
                    </a:p>
                  </a:txBody>
                  <a:tcPr marL="0" marR="0" marT="0" marB="0" anchor="ctr"/>
                </a:tc>
                <a:tc vMerge="1">
                  <a:txBody>
                    <a:bodyPr/>
                    <a:lstStyle/>
                    <a:p>
                      <a:endParaRPr lang="en-US" sz="2000" dirty="0">
                        <a:latin typeface="Arial Narrow" pitchFamily="34" charset="0"/>
                      </a:endParaRPr>
                    </a:p>
                  </a:txBody>
                  <a:tcPr marL="0" marR="0" marT="0" marB="0"/>
                </a:tc>
                <a:extLst>
                  <a:ext uri="{0D108BD9-81ED-4DB2-BD59-A6C34878D82A}">
                    <a16:rowId xmlns:a16="http://schemas.microsoft.com/office/drawing/2014/main" val="10001"/>
                  </a:ext>
                </a:extLst>
              </a:tr>
              <a:tr h="370840">
                <a:tc>
                  <a:txBody>
                    <a:bodyPr/>
                    <a:lstStyle/>
                    <a:p>
                      <a:pPr algn="ctr"/>
                      <a:r>
                        <a:rPr lang="en-US" sz="2000" dirty="0" smtClean="0"/>
                        <a:t>G1</a:t>
                      </a:r>
                      <a:endParaRPr lang="en-US" sz="2000" dirty="0">
                        <a:latin typeface="Arial Narrow" pitchFamily="34" charset="0"/>
                      </a:endParaRPr>
                    </a:p>
                  </a:txBody>
                  <a:tcPr marL="0" marR="0" marT="0" marB="0" anchor="ctr"/>
                </a:tc>
                <a:tc>
                  <a:txBody>
                    <a:bodyPr/>
                    <a:lstStyle/>
                    <a:p>
                      <a:pPr algn="ctr"/>
                      <a:r>
                        <a:rPr lang="en-US" sz="2000" dirty="0" smtClean="0"/>
                        <a:t>109</a:t>
                      </a:r>
                      <a:endParaRPr lang="en-US" sz="2000" dirty="0">
                        <a:latin typeface="Arial Narrow" pitchFamily="34" charset="0"/>
                      </a:endParaRPr>
                    </a:p>
                  </a:txBody>
                  <a:tcPr marL="0" marR="0" marT="0" marB="0" anchor="ctr"/>
                </a:tc>
                <a:tc>
                  <a:txBody>
                    <a:bodyPr/>
                    <a:lstStyle/>
                    <a:p>
                      <a:pPr algn="ctr"/>
                      <a:r>
                        <a:rPr lang="en-US" sz="2000" dirty="0" smtClean="0"/>
                        <a:t>111.14</a:t>
                      </a:r>
                      <a:endParaRPr lang="en-US" sz="2000" dirty="0">
                        <a:latin typeface="Arial Narrow" pitchFamily="34" charset="0"/>
                      </a:endParaRPr>
                    </a:p>
                  </a:txBody>
                  <a:tcPr marL="0" marR="0" marT="0" marB="0" anchor="ctr"/>
                </a:tc>
                <a:tc>
                  <a:txBody>
                    <a:bodyPr/>
                    <a:lstStyle/>
                    <a:p>
                      <a:pPr algn="ctr"/>
                      <a:r>
                        <a:rPr lang="en-US" sz="2000" dirty="0" smtClean="0"/>
                        <a:t>14.45</a:t>
                      </a:r>
                      <a:endParaRPr lang="en-US" sz="2000" dirty="0">
                        <a:latin typeface="Arial Narrow" pitchFamily="34" charset="0"/>
                      </a:endParaRPr>
                    </a:p>
                  </a:txBody>
                  <a:tcPr marL="0" marR="0" marT="0" marB="0" anchor="ctr"/>
                </a:tc>
                <a:tc>
                  <a:txBody>
                    <a:bodyPr/>
                    <a:lstStyle/>
                    <a:p>
                      <a:pPr algn="ctr"/>
                      <a:r>
                        <a:rPr lang="en-US" sz="2000" dirty="0" smtClean="0"/>
                        <a:t>106.8</a:t>
                      </a:r>
                      <a:endParaRPr lang="en-US" sz="2000" dirty="0">
                        <a:latin typeface="Arial Narrow" pitchFamily="34" charset="0"/>
                      </a:endParaRPr>
                    </a:p>
                  </a:txBody>
                  <a:tcPr marL="0" marR="0" marT="0" marB="0" anchor="ctr"/>
                </a:tc>
                <a:tc>
                  <a:txBody>
                    <a:bodyPr/>
                    <a:lstStyle/>
                    <a:p>
                      <a:pPr algn="ctr"/>
                      <a:r>
                        <a:rPr lang="en-US" sz="2000" dirty="0" smtClean="0"/>
                        <a:t>115.5</a:t>
                      </a:r>
                      <a:endParaRPr lang="en-US" sz="2000" dirty="0">
                        <a:latin typeface="Arial Narrow" pitchFamily="34" charset="0"/>
                      </a:endParaRPr>
                    </a:p>
                  </a:txBody>
                  <a:tcPr marL="0" marR="0" marT="0" marB="0" anchor="ctr"/>
                </a:tc>
                <a:tc>
                  <a:txBody>
                    <a:bodyPr/>
                    <a:lstStyle/>
                    <a:p>
                      <a:pPr algn="ctr"/>
                      <a:r>
                        <a:rPr lang="en-US" sz="2000" dirty="0" smtClean="0"/>
                        <a:t>Yes</a:t>
                      </a:r>
                      <a:endParaRPr lang="en-US" sz="2000" dirty="0">
                        <a:latin typeface="Arial Narrow" pitchFamily="34" charset="0"/>
                      </a:endParaRPr>
                    </a:p>
                  </a:txBody>
                  <a:tcPr marL="0" marR="0" marT="0" marB="0" anchor="ctr"/>
                </a:tc>
                <a:extLst>
                  <a:ext uri="{0D108BD9-81ED-4DB2-BD59-A6C34878D82A}">
                    <a16:rowId xmlns:a16="http://schemas.microsoft.com/office/drawing/2014/main" val="10002"/>
                  </a:ext>
                </a:extLst>
              </a:tr>
              <a:tr h="370840">
                <a:tc>
                  <a:txBody>
                    <a:bodyPr/>
                    <a:lstStyle/>
                    <a:p>
                      <a:pPr algn="ctr"/>
                      <a:r>
                        <a:rPr lang="en-US" sz="2000" dirty="0" smtClean="0"/>
                        <a:t>G2</a:t>
                      </a:r>
                      <a:endParaRPr lang="en-US" sz="2000" dirty="0">
                        <a:latin typeface="Arial Narrow" pitchFamily="34" charset="0"/>
                      </a:endParaRPr>
                    </a:p>
                  </a:txBody>
                  <a:tcPr marL="0" marR="0" marT="0" marB="0" anchor="ctr"/>
                </a:tc>
                <a:tc>
                  <a:txBody>
                    <a:bodyPr/>
                    <a:lstStyle/>
                    <a:p>
                      <a:pPr algn="ctr"/>
                      <a:r>
                        <a:rPr lang="en-US" sz="2000" dirty="0" smtClean="0"/>
                        <a:t>169</a:t>
                      </a:r>
                      <a:endParaRPr lang="en-US" sz="2000" dirty="0">
                        <a:latin typeface="Arial Narrow" pitchFamily="34" charset="0"/>
                      </a:endParaRPr>
                    </a:p>
                  </a:txBody>
                  <a:tcPr marL="0" marR="0" marT="0" marB="0" anchor="ctr"/>
                </a:tc>
                <a:tc>
                  <a:txBody>
                    <a:bodyPr/>
                    <a:lstStyle/>
                    <a:p>
                      <a:pPr algn="ctr"/>
                      <a:r>
                        <a:rPr lang="en-US" sz="2000" dirty="0" smtClean="0"/>
                        <a:t>174.42</a:t>
                      </a:r>
                      <a:endParaRPr lang="en-US" sz="2000" dirty="0">
                        <a:latin typeface="Arial Narrow" pitchFamily="34" charset="0"/>
                      </a:endParaRPr>
                    </a:p>
                  </a:txBody>
                  <a:tcPr marL="0" marR="0" marT="0" marB="0" anchor="ctr"/>
                </a:tc>
                <a:tc>
                  <a:txBody>
                    <a:bodyPr/>
                    <a:lstStyle/>
                    <a:p>
                      <a:pPr algn="ctr"/>
                      <a:r>
                        <a:rPr lang="en-US" sz="2000" dirty="0" smtClean="0"/>
                        <a:t>16.07</a:t>
                      </a:r>
                      <a:endParaRPr lang="en-US" sz="2000" dirty="0">
                        <a:latin typeface="Arial Narrow" pitchFamily="34" charset="0"/>
                      </a:endParaRPr>
                    </a:p>
                  </a:txBody>
                  <a:tcPr marL="0" marR="0" marT="0" marB="0" anchor="ctr"/>
                </a:tc>
                <a:tc>
                  <a:txBody>
                    <a:bodyPr/>
                    <a:lstStyle/>
                    <a:p>
                      <a:pPr algn="ctr"/>
                      <a:r>
                        <a:rPr lang="en-US" sz="2000" dirty="0" smtClean="0"/>
                        <a:t>169.6</a:t>
                      </a:r>
                      <a:endParaRPr lang="en-US" sz="2000" dirty="0">
                        <a:latin typeface="Arial Narrow" pitchFamily="34" charset="0"/>
                      </a:endParaRPr>
                    </a:p>
                  </a:txBody>
                  <a:tcPr marL="0" marR="0" marT="0" marB="0" anchor="ctr"/>
                </a:tc>
                <a:tc>
                  <a:txBody>
                    <a:bodyPr/>
                    <a:lstStyle/>
                    <a:p>
                      <a:pPr algn="ctr"/>
                      <a:r>
                        <a:rPr lang="en-US" sz="2000" dirty="0" smtClean="0"/>
                        <a:t>179.2</a:t>
                      </a:r>
                      <a:endParaRPr lang="en-US" sz="2000" dirty="0">
                        <a:latin typeface="Arial Narrow" pitchFamily="34" charset="0"/>
                      </a:endParaRPr>
                    </a:p>
                  </a:txBody>
                  <a:tcPr marL="0" marR="0" marT="0" marB="0" anchor="ctr"/>
                </a:tc>
                <a:tc>
                  <a:txBody>
                    <a:bodyPr/>
                    <a:lstStyle/>
                    <a:p>
                      <a:pPr algn="ctr"/>
                      <a:r>
                        <a:rPr lang="en-US" sz="2000" dirty="0" smtClean="0"/>
                        <a:t>No</a:t>
                      </a:r>
                      <a:endParaRPr lang="en-US" sz="2000" dirty="0">
                        <a:latin typeface="Arial Narrow" pitchFamily="34" charset="0"/>
                      </a:endParaRPr>
                    </a:p>
                  </a:txBody>
                  <a:tcPr marL="0" marR="0" marT="0" marB="0" anchor="ctr"/>
                </a:tc>
                <a:extLst>
                  <a:ext uri="{0D108BD9-81ED-4DB2-BD59-A6C34878D82A}">
                    <a16:rowId xmlns:a16="http://schemas.microsoft.com/office/drawing/2014/main" val="10003"/>
                  </a:ext>
                </a:extLst>
              </a:tr>
              <a:tr h="370840">
                <a:tc>
                  <a:txBody>
                    <a:bodyPr/>
                    <a:lstStyle/>
                    <a:p>
                      <a:pPr algn="ctr"/>
                      <a:r>
                        <a:rPr lang="en-US" sz="2000" dirty="0" smtClean="0"/>
                        <a:t>G3</a:t>
                      </a:r>
                      <a:endParaRPr lang="en-US" sz="2000" dirty="0">
                        <a:latin typeface="Arial Narrow" pitchFamily="34" charset="0"/>
                      </a:endParaRPr>
                    </a:p>
                  </a:txBody>
                  <a:tcPr marL="0" marR="0" marT="0" marB="0" anchor="ctr"/>
                </a:tc>
                <a:tc>
                  <a:txBody>
                    <a:bodyPr/>
                    <a:lstStyle/>
                    <a:p>
                      <a:pPr algn="ctr"/>
                      <a:r>
                        <a:rPr lang="en-US" sz="2000" dirty="0" smtClean="0"/>
                        <a:t>19</a:t>
                      </a:r>
                      <a:endParaRPr lang="en-US" sz="2000" dirty="0">
                        <a:latin typeface="Arial Narrow" pitchFamily="34" charset="0"/>
                      </a:endParaRPr>
                    </a:p>
                  </a:txBody>
                  <a:tcPr marL="0" marR="0" marT="0" marB="0" anchor="ctr"/>
                </a:tc>
                <a:tc>
                  <a:txBody>
                    <a:bodyPr/>
                    <a:lstStyle/>
                    <a:p>
                      <a:pPr algn="ctr"/>
                      <a:r>
                        <a:rPr lang="en-US" sz="2000" dirty="0" smtClean="0"/>
                        <a:t>17.28</a:t>
                      </a:r>
                      <a:endParaRPr lang="en-US" sz="2000" dirty="0">
                        <a:latin typeface="Arial Narrow" pitchFamily="34" charset="0"/>
                      </a:endParaRPr>
                    </a:p>
                  </a:txBody>
                  <a:tcPr marL="0" marR="0" marT="0" marB="0" anchor="ctr"/>
                </a:tc>
                <a:tc>
                  <a:txBody>
                    <a:bodyPr/>
                    <a:lstStyle/>
                    <a:p>
                      <a:pPr algn="ctr"/>
                      <a:r>
                        <a:rPr lang="en-US" sz="2000" dirty="0" smtClean="0"/>
                        <a:t>5.26</a:t>
                      </a:r>
                      <a:endParaRPr lang="en-US" sz="2000" dirty="0">
                        <a:latin typeface="Arial Narrow" pitchFamily="34" charset="0"/>
                      </a:endParaRPr>
                    </a:p>
                  </a:txBody>
                  <a:tcPr marL="0" marR="0" marT="0" marB="0" anchor="ctr"/>
                </a:tc>
                <a:tc>
                  <a:txBody>
                    <a:bodyPr/>
                    <a:lstStyle/>
                    <a:p>
                      <a:pPr algn="ctr"/>
                      <a:r>
                        <a:rPr lang="en-US" sz="2000" dirty="0" smtClean="0"/>
                        <a:t>15.7</a:t>
                      </a:r>
                      <a:endParaRPr lang="en-US" sz="2000" dirty="0">
                        <a:latin typeface="Arial Narrow" pitchFamily="34" charset="0"/>
                      </a:endParaRPr>
                    </a:p>
                  </a:txBody>
                  <a:tcPr marL="0" marR="0" marT="0" marB="0" anchor="ctr"/>
                </a:tc>
                <a:tc>
                  <a:txBody>
                    <a:bodyPr/>
                    <a:lstStyle/>
                    <a:p>
                      <a:pPr algn="ctr"/>
                      <a:r>
                        <a:rPr lang="en-US" sz="2000" dirty="0" smtClean="0"/>
                        <a:t>18.8</a:t>
                      </a:r>
                      <a:endParaRPr lang="en-US" sz="2000" dirty="0">
                        <a:latin typeface="Arial Narrow" pitchFamily="34" charset="0"/>
                      </a:endParaRPr>
                    </a:p>
                  </a:txBody>
                  <a:tcPr marL="0" marR="0" marT="0" marB="0" anchor="ctr"/>
                </a:tc>
                <a:tc>
                  <a:txBody>
                    <a:bodyPr/>
                    <a:lstStyle/>
                    <a:p>
                      <a:pPr algn="ctr"/>
                      <a:r>
                        <a:rPr lang="en-US" sz="2000" dirty="0" smtClean="0"/>
                        <a:t>No</a:t>
                      </a:r>
                      <a:endParaRPr lang="en-US" sz="2000" dirty="0">
                        <a:latin typeface="Arial Narrow" pitchFamily="34" charset="0"/>
                      </a:endParaRPr>
                    </a:p>
                  </a:txBody>
                  <a:tcPr marL="0" marR="0" marT="0" marB="0" anchor="ctr"/>
                </a:tc>
                <a:extLst>
                  <a:ext uri="{0D108BD9-81ED-4DB2-BD59-A6C34878D82A}">
                    <a16:rowId xmlns:a16="http://schemas.microsoft.com/office/drawing/2014/main" val="10004"/>
                  </a:ext>
                </a:extLst>
              </a:tr>
              <a:tr h="370840">
                <a:tc>
                  <a:txBody>
                    <a:bodyPr/>
                    <a:lstStyle/>
                    <a:p>
                      <a:pPr algn="ctr"/>
                      <a:r>
                        <a:rPr lang="en-US" sz="2000" dirty="0" smtClean="0"/>
                        <a:t>All Types</a:t>
                      </a:r>
                      <a:endParaRPr lang="en-US" sz="2000" dirty="0">
                        <a:latin typeface="Arial Narrow" pitchFamily="34" charset="0"/>
                      </a:endParaRPr>
                    </a:p>
                  </a:txBody>
                  <a:tcPr marL="0" marR="0" marT="0" marB="0" anchor="ctr"/>
                </a:tc>
                <a:tc>
                  <a:txBody>
                    <a:bodyPr/>
                    <a:lstStyle/>
                    <a:p>
                      <a:pPr algn="ctr"/>
                      <a:r>
                        <a:rPr lang="en-US" sz="2000" dirty="0" smtClean="0"/>
                        <a:t>297</a:t>
                      </a:r>
                      <a:endParaRPr lang="en-US" sz="2000" dirty="0">
                        <a:latin typeface="Arial Narrow" pitchFamily="34" charset="0"/>
                      </a:endParaRPr>
                    </a:p>
                  </a:txBody>
                  <a:tcPr marL="0" marR="0" marT="0" marB="0" anchor="ctr"/>
                </a:tc>
                <a:tc>
                  <a:txBody>
                    <a:bodyPr/>
                    <a:lstStyle/>
                    <a:p>
                      <a:pPr algn="ctr"/>
                      <a:r>
                        <a:rPr lang="en-US" sz="2000" dirty="0" smtClean="0"/>
                        <a:t>303.68</a:t>
                      </a:r>
                      <a:endParaRPr lang="en-US" sz="2000" dirty="0">
                        <a:latin typeface="Arial Narrow" pitchFamily="34" charset="0"/>
                      </a:endParaRPr>
                    </a:p>
                  </a:txBody>
                  <a:tcPr marL="0" marR="0" marT="0" marB="0" anchor="ctr"/>
                </a:tc>
                <a:tc>
                  <a:txBody>
                    <a:bodyPr/>
                    <a:lstStyle/>
                    <a:p>
                      <a:pPr algn="ctr"/>
                      <a:r>
                        <a:rPr lang="en-US" sz="2000" dirty="0" smtClean="0"/>
                        <a:t>35.89</a:t>
                      </a:r>
                      <a:endParaRPr lang="en-US" sz="2000" dirty="0">
                        <a:latin typeface="Arial Narrow" pitchFamily="34" charset="0"/>
                      </a:endParaRPr>
                    </a:p>
                  </a:txBody>
                  <a:tcPr marL="0" marR="0" marT="0" marB="0" anchor="ctr"/>
                </a:tc>
                <a:tc>
                  <a:txBody>
                    <a:bodyPr/>
                    <a:lstStyle/>
                    <a:p>
                      <a:pPr algn="ctr"/>
                      <a:r>
                        <a:rPr lang="en-US" sz="2000" dirty="0" smtClean="0"/>
                        <a:t>292.9</a:t>
                      </a:r>
                      <a:endParaRPr lang="en-US" sz="2000" dirty="0">
                        <a:latin typeface="Arial Narrow" pitchFamily="34" charset="0"/>
                      </a:endParaRPr>
                    </a:p>
                  </a:txBody>
                  <a:tcPr marL="0" marR="0" marT="0" marB="0" anchor="ctr"/>
                </a:tc>
                <a:tc>
                  <a:txBody>
                    <a:bodyPr/>
                    <a:lstStyle/>
                    <a:p>
                      <a:pPr algn="ctr"/>
                      <a:r>
                        <a:rPr lang="en-US" sz="2000" dirty="0" smtClean="0"/>
                        <a:t>314.5</a:t>
                      </a:r>
                      <a:endParaRPr lang="en-US" sz="2000" dirty="0">
                        <a:latin typeface="Arial Narrow" pitchFamily="34" charset="0"/>
                      </a:endParaRPr>
                    </a:p>
                  </a:txBody>
                  <a:tcPr marL="0" marR="0" marT="0" marB="0" anchor="ctr"/>
                </a:tc>
                <a:tc>
                  <a:txBody>
                    <a:bodyPr/>
                    <a:lstStyle/>
                    <a:p>
                      <a:pPr algn="ctr"/>
                      <a:r>
                        <a:rPr lang="en-US" sz="2000" dirty="0" smtClean="0"/>
                        <a:t>Yes</a:t>
                      </a:r>
                      <a:endParaRPr lang="en-US" sz="2000" dirty="0">
                        <a:latin typeface="Arial Narrow" pitchFamily="34" charset="0"/>
                      </a:endParaRPr>
                    </a:p>
                  </a:txBody>
                  <a:tcPr marL="0" marR="0" marT="0" marB="0" anchor="ctr"/>
                </a:tc>
                <a:extLst>
                  <a:ext uri="{0D108BD9-81ED-4DB2-BD59-A6C34878D82A}">
                    <a16:rowId xmlns:a16="http://schemas.microsoft.com/office/drawing/2014/main" val="10005"/>
                  </a:ext>
                </a:extLst>
              </a:tr>
            </a:tbl>
          </a:graphicData>
        </a:graphic>
      </p:graphicFrame>
      <p:sp>
        <p:nvSpPr>
          <p:cNvPr id="4" name="TextBox 3"/>
          <p:cNvSpPr txBox="1"/>
          <p:nvPr/>
        </p:nvSpPr>
        <p:spPr>
          <a:xfrm>
            <a:off x="2989006" y="5938068"/>
            <a:ext cx="6794091"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800" dirty="0" smtClean="0">
                <a:latin typeface="+mn-lt"/>
                <a:cs typeface="Times New Roman" panose="02020603050405020304" pitchFamily="18" charset="0"/>
              </a:rPr>
              <a:t>2</a:t>
            </a:r>
            <a:r>
              <a:rPr lang="en-US" sz="2800" dirty="0" smtClean="0">
                <a:latin typeface="+mn-lt"/>
              </a:rPr>
              <a:t> of </a:t>
            </a:r>
            <a:r>
              <a:rPr lang="en-US" sz="2800" dirty="0" smtClean="0">
                <a:latin typeface="+mn-lt"/>
                <a:cs typeface="Times New Roman" panose="02020603050405020304" pitchFamily="18" charset="0"/>
              </a:rPr>
              <a:t>4</a:t>
            </a:r>
            <a:r>
              <a:rPr lang="en-US" sz="2800" dirty="0" smtClean="0">
                <a:latin typeface="+mn-lt"/>
              </a:rPr>
              <a:t> Intervals Contain Simuland Value</a:t>
            </a:r>
            <a:endParaRPr lang="en-US" sz="2800" dirty="0">
              <a:latin typeface="+mn-lt"/>
            </a:endParaRPr>
          </a:p>
        </p:txBody>
      </p:sp>
      <p:sp>
        <p:nvSpPr>
          <p:cNvPr id="6" name="Rectangle 2"/>
          <p:cNvSpPr>
            <a:spLocks noGrp="1" noChangeArrowheads="1"/>
          </p:cNvSpPr>
          <p:nvPr>
            <p:ph type="title"/>
          </p:nvPr>
        </p:nvSpPr>
        <p:spPr>
          <a:xfrm>
            <a:off x="1390650" y="0"/>
            <a:ext cx="9582149" cy="795130"/>
          </a:xfrm>
        </p:spPr>
        <p:txBody>
          <a:bodyPr/>
          <a:lstStyle/>
          <a:p>
            <a:r>
              <a:rPr lang="en-US" altLang="en-US" dirty="0" smtClean="0"/>
              <a:t> Confidence Interval Calculations</a:t>
            </a:r>
          </a:p>
        </p:txBody>
      </p:sp>
      <p:sp>
        <p:nvSpPr>
          <p:cNvPr id="8" name="Slide Number Placeholder 1"/>
          <p:cNvSpPr>
            <a:spLocks noGrp="1"/>
          </p:cNvSpPr>
          <p:nvPr>
            <p:ph type="sldNum" sz="quarter" idx="10"/>
          </p:nvPr>
        </p:nvSpPr>
        <p:spPr>
          <a:xfrm>
            <a:off x="10635835" y="6460099"/>
            <a:ext cx="821634" cy="340935"/>
          </a:xfrm>
        </p:spPr>
        <p:txBody>
          <a:bodyPr/>
          <a:lstStyle/>
          <a:p>
            <a:pPr>
              <a:defRPr/>
            </a:pPr>
            <a:fld id="{D68E8870-17DE-45C4-A8DD-7644B2422933}" type="slidenum">
              <a:rPr lang="en-US" smtClean="0"/>
              <a:pPr>
                <a:defRPr/>
              </a:pPr>
              <a:t>41</a:t>
            </a:fld>
            <a:endParaRPr lang="en-US" dirty="0"/>
          </a:p>
        </p:txBody>
      </p:sp>
    </p:spTree>
    <p:extLst>
      <p:ext uri="{BB962C8B-B14F-4D97-AF65-F5344CB8AC3E}">
        <p14:creationId xmlns:p14="http://schemas.microsoft.com/office/powerpoint/2010/main" val="27727935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81000" y="1066800"/>
            <a:ext cx="11430000" cy="5105400"/>
          </a:xfrm>
        </p:spPr>
        <p:txBody>
          <a:bodyPr/>
          <a:lstStyle/>
          <a:p>
            <a:pPr>
              <a:spcBef>
                <a:spcPts val="0"/>
              </a:spcBef>
            </a:pPr>
            <a:r>
              <a:rPr lang="en-US" dirty="0" smtClean="0">
                <a:latin typeface="+mn-lt"/>
              </a:rPr>
              <a:t>Validation </a:t>
            </a:r>
            <a:r>
              <a:rPr lang="en-US" dirty="0">
                <a:latin typeface="+mn-lt"/>
              </a:rPr>
              <a:t>concept and interpretation</a:t>
            </a:r>
          </a:p>
          <a:p>
            <a:pPr lvl="1">
              <a:spcBef>
                <a:spcPts val="0"/>
              </a:spcBef>
            </a:pPr>
            <a:r>
              <a:rPr lang="en-US" dirty="0" smtClean="0">
                <a:latin typeface="+mn-lt"/>
              </a:rPr>
              <a:t>Useful </a:t>
            </a:r>
            <a:r>
              <a:rPr lang="en-US" dirty="0">
                <a:latin typeface="+mn-lt"/>
              </a:rPr>
              <a:t>when multiple simuland observations available</a:t>
            </a:r>
          </a:p>
          <a:p>
            <a:pPr lvl="1">
              <a:spcBef>
                <a:spcPts val="0"/>
              </a:spcBef>
            </a:pPr>
            <a:r>
              <a:rPr lang="en-US" dirty="0" smtClean="0">
                <a:latin typeface="+mn-lt"/>
              </a:rPr>
              <a:t>Test </a:t>
            </a:r>
            <a:r>
              <a:rPr lang="en-US" dirty="0">
                <a:latin typeface="+mn-lt"/>
              </a:rPr>
              <a:t>whether simuland observations consistent with model results</a:t>
            </a:r>
          </a:p>
          <a:p>
            <a:pPr lvl="1">
              <a:spcBef>
                <a:spcPts val="0"/>
              </a:spcBef>
            </a:pPr>
            <a:r>
              <a:rPr lang="en-US" dirty="0" smtClean="0">
                <a:latin typeface="+mn-lt"/>
              </a:rPr>
              <a:t>Perform </a:t>
            </a:r>
            <a:r>
              <a:rPr lang="en-US" dirty="0">
                <a:latin typeface="+mn-lt"/>
              </a:rPr>
              <a:t>hypothesis test comparing means, variances</a:t>
            </a:r>
            <a:r>
              <a:rPr lang="en-US" dirty="0" smtClean="0">
                <a:latin typeface="+mn-lt"/>
              </a:rPr>
              <a:t>, and/or </a:t>
            </a:r>
            <a:r>
              <a:rPr lang="en-US" dirty="0">
                <a:latin typeface="+mn-lt"/>
              </a:rPr>
              <a:t>distributions of simuland and model for response variable</a:t>
            </a:r>
          </a:p>
          <a:p>
            <a:pPr lvl="1">
              <a:spcBef>
                <a:spcPts val="0"/>
              </a:spcBef>
            </a:pPr>
            <a:r>
              <a:rPr lang="en-US" dirty="0" smtClean="0">
                <a:latin typeface="+mn-lt"/>
              </a:rPr>
              <a:t>If </a:t>
            </a:r>
            <a:r>
              <a:rPr lang="en-US" dirty="0">
                <a:latin typeface="+mn-lt"/>
              </a:rPr>
              <a:t>hypothesis test does not reject assumption of </a:t>
            </a:r>
            <a:r>
              <a:rPr lang="en-US" dirty="0" smtClean="0">
                <a:latin typeface="+mn-lt"/>
              </a:rPr>
              <a:t>validity, then </a:t>
            </a:r>
            <a:r>
              <a:rPr lang="en-US" dirty="0">
                <a:latin typeface="+mn-lt"/>
              </a:rPr>
              <a:t>model considered valid for that response variable</a:t>
            </a:r>
          </a:p>
          <a:p>
            <a:pPr>
              <a:spcBef>
                <a:spcPts val="0"/>
              </a:spcBef>
            </a:pPr>
            <a:r>
              <a:rPr lang="en-US" dirty="0" smtClean="0">
                <a:latin typeface="+mn-lt"/>
              </a:rPr>
              <a:t>Comments</a:t>
            </a:r>
            <a:endParaRPr lang="en-US" dirty="0">
              <a:latin typeface="+mn-lt"/>
            </a:endParaRPr>
          </a:p>
          <a:p>
            <a:pPr lvl="1">
              <a:spcBef>
                <a:spcPts val="0"/>
              </a:spcBef>
            </a:pPr>
            <a:r>
              <a:rPr lang="en-US" dirty="0" smtClean="0">
                <a:latin typeface="+mn-lt"/>
              </a:rPr>
              <a:t>Simuland </a:t>
            </a:r>
            <a:r>
              <a:rPr lang="en-US" dirty="0">
                <a:latin typeface="+mn-lt"/>
              </a:rPr>
              <a:t>population is all possible observations</a:t>
            </a:r>
            <a:r>
              <a:rPr lang="en-US" dirty="0" smtClean="0">
                <a:latin typeface="+mn-lt"/>
              </a:rPr>
              <a:t>, sample </a:t>
            </a:r>
            <a:r>
              <a:rPr lang="en-US" dirty="0">
                <a:latin typeface="+mn-lt"/>
              </a:rPr>
              <a:t>is the observations actually obtained</a:t>
            </a:r>
          </a:p>
          <a:p>
            <a:pPr lvl="1">
              <a:spcBef>
                <a:spcPts val="0"/>
              </a:spcBef>
            </a:pPr>
            <a:r>
              <a:rPr lang="en-US" dirty="0" smtClean="0">
                <a:latin typeface="+mn-lt"/>
              </a:rPr>
              <a:t>Model </a:t>
            </a:r>
            <a:r>
              <a:rPr lang="en-US" dirty="0">
                <a:latin typeface="+mn-lt"/>
              </a:rPr>
              <a:t>population is all possible simulations with the model</a:t>
            </a:r>
            <a:r>
              <a:rPr lang="en-US" dirty="0" smtClean="0">
                <a:latin typeface="+mn-lt"/>
              </a:rPr>
              <a:t>, sample </a:t>
            </a:r>
            <a:r>
              <a:rPr lang="en-US" dirty="0">
                <a:latin typeface="+mn-lt"/>
              </a:rPr>
              <a:t>is the simulations actually executed</a:t>
            </a:r>
          </a:p>
          <a:p>
            <a:pPr lvl="1">
              <a:spcBef>
                <a:spcPts val="0"/>
              </a:spcBef>
            </a:pPr>
            <a:r>
              <a:rPr lang="en-US" dirty="0" smtClean="0">
                <a:latin typeface="+mn-lt"/>
              </a:rPr>
              <a:t>Conventional </a:t>
            </a:r>
            <a:r>
              <a:rPr lang="en-US" dirty="0">
                <a:latin typeface="+mn-lt"/>
              </a:rPr>
              <a:t>assumption (null hypothesis) is </a:t>
            </a:r>
            <a:r>
              <a:rPr lang="en-US" dirty="0" smtClean="0">
                <a:latin typeface="+mn-lt"/>
              </a:rPr>
              <a:t>that the </a:t>
            </a:r>
            <a:r>
              <a:rPr lang="en-US" dirty="0">
                <a:latin typeface="+mn-lt"/>
              </a:rPr>
              <a:t>parameters being tested are </a:t>
            </a:r>
            <a:r>
              <a:rPr lang="en-US" dirty="0" smtClean="0">
                <a:latin typeface="+mn-lt"/>
              </a:rPr>
              <a:t>equal, i.e</a:t>
            </a:r>
            <a:r>
              <a:rPr lang="en-US" dirty="0">
                <a:latin typeface="+mn-lt"/>
              </a:rPr>
              <a:t>., model is </a:t>
            </a:r>
            <a:r>
              <a:rPr lang="en-US" dirty="0" smtClean="0">
                <a:latin typeface="+mn-lt"/>
              </a:rPr>
              <a:t>valid</a:t>
            </a:r>
            <a:endParaRPr lang="en-US" dirty="0">
              <a:latin typeface="+mn-lt"/>
            </a:endParaRPr>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42</a:t>
            </a:fld>
            <a:endParaRPr lang="en-US" dirty="0"/>
          </a:p>
        </p:txBody>
      </p:sp>
      <p:sp>
        <p:nvSpPr>
          <p:cNvPr id="4" name="Rectangle 2"/>
          <p:cNvSpPr>
            <a:spLocks noGrp="1" noChangeArrowheads="1"/>
          </p:cNvSpPr>
          <p:nvPr>
            <p:ph type="title"/>
          </p:nvPr>
        </p:nvSpPr>
        <p:spPr>
          <a:xfrm>
            <a:off x="1390650" y="0"/>
            <a:ext cx="9582149" cy="795130"/>
          </a:xfrm>
        </p:spPr>
        <p:txBody>
          <a:bodyPr/>
          <a:lstStyle/>
          <a:p>
            <a:r>
              <a:rPr lang="en-US" altLang="en-US" dirty="0" smtClean="0"/>
              <a:t> Hypothesis Testing</a:t>
            </a:r>
          </a:p>
        </p:txBody>
      </p:sp>
    </p:spTree>
    <p:extLst>
      <p:ext uri="{BB962C8B-B14F-4D97-AF65-F5344CB8AC3E}">
        <p14:creationId xmlns:p14="http://schemas.microsoft.com/office/powerpoint/2010/main" val="28669373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81138" y="0"/>
            <a:ext cx="8053431" cy="841248"/>
          </a:xfrm>
        </p:spPr>
        <p:txBody>
          <a:bodyPr/>
          <a:lstStyle/>
          <a:p>
            <a:r>
              <a:rPr lang="en-US" altLang="en-US" dirty="0" smtClean="0"/>
              <a:t> </a:t>
            </a:r>
            <a:r>
              <a:rPr lang="en-US" altLang="en-US" dirty="0"/>
              <a:t>Hypothesis Test </a:t>
            </a:r>
            <a:r>
              <a:rPr lang="en-US" altLang="en-US" dirty="0" smtClean="0"/>
              <a:t>Example</a:t>
            </a:r>
            <a:endParaRPr lang="en-US" dirty="0"/>
          </a:p>
        </p:txBody>
      </p:sp>
      <p:sp>
        <p:nvSpPr>
          <p:cNvPr id="5" name="Content Placeholder 2"/>
          <p:cNvSpPr txBox="1">
            <a:spLocks/>
          </p:cNvSpPr>
          <p:nvPr/>
        </p:nvSpPr>
        <p:spPr bwMode="auto">
          <a:xfrm>
            <a:off x="86170" y="4498789"/>
            <a:ext cx="11755230" cy="1755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ts val="3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ts val="3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ts val="3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457200" marR="0" lvl="1" indent="-342900" algn="l" defTabSz="914400" rtl="0" eaLnBrk="1" fontAlgn="base" latinLnBrk="0" hangingPunct="1">
              <a:lnSpc>
                <a:spcPct val="100000"/>
              </a:lnSpc>
              <a:spcBef>
                <a:spcPts val="0"/>
              </a:spcBef>
              <a:spcAft>
                <a:spcPct val="0"/>
              </a:spcAft>
              <a:buClr>
                <a:srgbClr val="000000"/>
              </a:buClr>
              <a:buSzPct val="75000"/>
              <a:buFont typeface="Wingdings" panose="05000000000000000000" pitchFamily="2" charset="2"/>
              <a:buChar char="Ø"/>
              <a:tabLst/>
              <a:defRPr/>
            </a:pPr>
            <a:r>
              <a:rPr kumimoji="0" lang="en-US" sz="2800" b="0" i="0" u="none" strike="noStrike" kern="0" cap="none" spc="0" normalizeH="0" baseline="0" noProof="0" dirty="0" smtClean="0">
                <a:ln>
                  <a:noFill/>
                </a:ln>
                <a:solidFill>
                  <a:srgbClr val="000000"/>
                </a:solidFill>
                <a:effectLst/>
                <a:uLnTx/>
                <a:uFillTx/>
              </a:rPr>
              <a:t>Test </a:t>
            </a:r>
            <a:r>
              <a:rPr kumimoji="0" lang="en-US" sz="2800" b="0" i="0" u="none" strike="noStrike" kern="0" cap="none" spc="0" normalizeH="0" baseline="0" noProof="0" dirty="0">
                <a:ln>
                  <a:noFill/>
                </a:ln>
                <a:solidFill>
                  <a:srgbClr val="000000"/>
                </a:solidFill>
                <a:effectLst/>
                <a:uLnTx/>
                <a:uFillTx/>
              </a:rPr>
              <a:t>statistic </a:t>
            </a:r>
            <a:r>
              <a:rPr kumimoji="0" lang="en-US" sz="2800" b="0" i="1"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F</a:t>
            </a:r>
            <a:r>
              <a:rPr kumimoji="0" lang="en-US" sz="2800" b="0" i="0" u="none" strike="noStrike" kern="0" cap="none" spc="0" normalizeH="0" baseline="0" noProof="0" dirty="0">
                <a:ln>
                  <a:noFill/>
                </a:ln>
                <a:solidFill>
                  <a:srgbClr val="000000"/>
                </a:solidFill>
                <a:effectLst/>
                <a:uLnTx/>
                <a:uFillTx/>
                <a:cs typeface="Times New Roman" pitchFamily="18" charset="0"/>
              </a:rPr>
              <a:t> </a:t>
            </a:r>
            <a:r>
              <a:rPr kumimoji="0" lang="en-US" sz="2800" b="0" i="0" u="none" strike="noStrike" kern="0" cap="none" spc="0" normalizeH="0" baseline="0" noProof="0" dirty="0" smtClean="0">
                <a:ln>
                  <a:noFill/>
                </a:ln>
                <a:solidFill>
                  <a:srgbClr val="000000"/>
                </a:solidFill>
                <a:effectLst/>
                <a:uLnTx/>
                <a:uFillTx/>
              </a:rPr>
              <a:t>calculated from </a:t>
            </a:r>
            <a:r>
              <a:rPr kumimoji="0" lang="en-US" sz="2800" b="0" i="0" u="none" strike="noStrike" kern="0" cap="none" spc="0" normalizeH="0" baseline="0" noProof="0" dirty="0">
                <a:ln>
                  <a:noFill/>
                </a:ln>
                <a:solidFill>
                  <a:srgbClr val="000000"/>
                </a:solidFill>
                <a:effectLst/>
                <a:uLnTx/>
                <a:uFillTx/>
              </a:rPr>
              <a:t>simulation results</a:t>
            </a:r>
          </a:p>
          <a:p>
            <a:pPr marL="457200" marR="0" lvl="1" indent="-342900" algn="l" defTabSz="914400" rtl="0" eaLnBrk="1" fontAlgn="base" latinLnBrk="0" hangingPunct="1">
              <a:lnSpc>
                <a:spcPct val="100000"/>
              </a:lnSpc>
              <a:spcBef>
                <a:spcPts val="0"/>
              </a:spcBef>
              <a:spcAft>
                <a:spcPct val="0"/>
              </a:spcAft>
              <a:buClr>
                <a:srgbClr val="000000"/>
              </a:buClr>
              <a:buSzPct val="75000"/>
              <a:buFont typeface="Wingdings" panose="05000000000000000000" pitchFamily="2" charset="2"/>
              <a:buChar char="Ø"/>
              <a:tabLst/>
              <a:defRPr/>
            </a:pPr>
            <a:r>
              <a:rPr kumimoji="0" lang="en-US" sz="2800" b="0" i="1"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P</a:t>
            </a:r>
            <a:r>
              <a:rPr kumimoji="0" lang="en-US" sz="2800" b="0" i="0" u="none" strike="noStrike" kern="0" cap="none" spc="0" normalizeH="0" baseline="0" noProof="0" dirty="0" smtClean="0">
                <a:ln>
                  <a:noFill/>
                </a:ln>
                <a:solidFill>
                  <a:srgbClr val="000000"/>
                </a:solidFill>
                <a:effectLst/>
                <a:uLnTx/>
                <a:uFillTx/>
              </a:rPr>
              <a:t>-value</a:t>
            </a:r>
            <a:r>
              <a:rPr kumimoji="0" lang="en-US" sz="2800" b="0" i="0" u="none" strike="noStrike" kern="0" cap="none" spc="0" normalizeH="0" baseline="0" noProof="0" dirty="0">
                <a:ln>
                  <a:noFill/>
                </a:ln>
                <a:solidFill>
                  <a:srgbClr val="000000"/>
                </a:solidFill>
                <a:effectLst/>
                <a:uLnTx/>
                <a:uFillTx/>
              </a:rPr>
              <a:t>:  probability of </a:t>
            </a:r>
            <a:r>
              <a:rPr kumimoji="0" lang="en-US" sz="2800" b="0" i="0" u="none" strike="noStrike" kern="0" cap="none" spc="0" normalizeH="0" baseline="0" noProof="0" dirty="0" smtClean="0">
                <a:ln>
                  <a:noFill/>
                </a:ln>
                <a:solidFill>
                  <a:srgbClr val="000000"/>
                </a:solidFill>
                <a:effectLst/>
                <a:uLnTx/>
                <a:uFillTx/>
              </a:rPr>
              <a:t>test statistic </a:t>
            </a:r>
            <a:r>
              <a:rPr kumimoji="0" lang="en-US" sz="2800" b="0" i="0" u="none" strike="noStrike" kern="0" cap="none" spc="0" normalizeH="0" baseline="0" noProof="0" dirty="0">
                <a:ln>
                  <a:noFill/>
                </a:ln>
                <a:solidFill>
                  <a:srgbClr val="000000"/>
                </a:solidFill>
                <a:effectLst/>
                <a:uLnTx/>
                <a:uFillTx/>
              </a:rPr>
              <a:t>value, assuming </a:t>
            </a:r>
            <a:r>
              <a:rPr kumimoji="0" lang="en-US" sz="2800" b="0" i="1" u="none" strike="noStrike" kern="0" cap="none" spc="0" normalizeH="0" baseline="0" noProof="0" dirty="0">
                <a:ln>
                  <a:noFill/>
                </a:ln>
                <a:solidFill>
                  <a:srgbClr val="000000"/>
                </a:solidFill>
                <a:effectLst/>
                <a:uLnTx/>
                <a:uFillTx/>
                <a:latin typeface="Times New Roman" pitchFamily="18" charset="0"/>
                <a:cs typeface="Times New Roman" pitchFamily="18" charset="0"/>
              </a:rPr>
              <a:t>H</a:t>
            </a:r>
            <a:r>
              <a:rPr kumimoji="0" lang="en-US" sz="2800" b="0" i="1" u="none" strike="noStrike" kern="0" cap="none" spc="0" normalizeH="0" baseline="-25000" noProof="0" dirty="0">
                <a:ln>
                  <a:noFill/>
                </a:ln>
                <a:solidFill>
                  <a:srgbClr val="000000"/>
                </a:solidFill>
                <a:effectLst/>
                <a:uLnTx/>
                <a:uFillTx/>
                <a:latin typeface="Times New Roman" pitchFamily="18" charset="0"/>
                <a:cs typeface="Times New Roman" pitchFamily="18" charset="0"/>
              </a:rPr>
              <a:t>0</a:t>
            </a:r>
            <a:r>
              <a:rPr kumimoji="0" lang="en-US" sz="2800" b="0" i="0" u="none" strike="noStrike" kern="0" cap="none" spc="0" normalizeH="0" baseline="0" noProof="0" dirty="0">
                <a:ln>
                  <a:noFill/>
                </a:ln>
                <a:solidFill>
                  <a:srgbClr val="000000"/>
                </a:solidFill>
                <a:effectLst/>
                <a:uLnTx/>
                <a:uFillTx/>
              </a:rPr>
              <a:t> true</a:t>
            </a:r>
          </a:p>
          <a:p>
            <a:pPr marL="457200" marR="0" lvl="1" indent="-342900" algn="l" defTabSz="914400" rtl="0" eaLnBrk="1" fontAlgn="base" latinLnBrk="0" hangingPunct="1">
              <a:lnSpc>
                <a:spcPct val="100000"/>
              </a:lnSpc>
              <a:spcBef>
                <a:spcPts val="0"/>
              </a:spcBef>
              <a:spcAft>
                <a:spcPct val="0"/>
              </a:spcAft>
              <a:buClr>
                <a:srgbClr val="000000"/>
              </a:buClr>
              <a:buSzPct val="75000"/>
              <a:buFont typeface="Wingdings" panose="05000000000000000000" pitchFamily="2" charset="2"/>
              <a:buChar char="Ø"/>
              <a:tabLst/>
              <a:defRPr/>
            </a:pPr>
            <a:r>
              <a:rPr kumimoji="0" lang="en-US" sz="2800" b="0" i="0" u="none" strike="noStrike" kern="0" cap="none" spc="0" normalizeH="0" baseline="0" noProof="0" dirty="0" smtClean="0">
                <a:ln>
                  <a:noFill/>
                </a:ln>
                <a:solidFill>
                  <a:srgbClr val="000000"/>
                </a:solidFill>
                <a:effectLst/>
                <a:uLnTx/>
                <a:uFillTx/>
              </a:rPr>
              <a:t>Test</a:t>
            </a:r>
            <a:r>
              <a:rPr kumimoji="0" lang="en-US" sz="2800" b="0" i="0" u="none" strike="noStrike" kern="0" cap="none" spc="0" normalizeH="0" baseline="0" noProof="0" dirty="0">
                <a:ln>
                  <a:noFill/>
                </a:ln>
                <a:solidFill>
                  <a:srgbClr val="000000"/>
                </a:solidFill>
                <a:effectLst/>
                <a:uLnTx/>
                <a:uFillTx/>
              </a:rPr>
              <a:t>:  </a:t>
            </a:r>
            <a:r>
              <a:rPr kumimoji="0" lang="en-US" sz="2800" b="0" i="1" u="none" strike="noStrike" kern="0" cap="none" spc="0" normalizeH="0" baseline="0" noProof="0" dirty="0">
                <a:ln>
                  <a:noFill/>
                </a:ln>
                <a:solidFill>
                  <a:srgbClr val="000000"/>
                </a:solidFill>
                <a:effectLst/>
                <a:uLnTx/>
                <a:uFillTx/>
                <a:latin typeface="Times New Roman" pitchFamily="18" charset="0"/>
                <a:cs typeface="Times New Roman" pitchFamily="18" charset="0"/>
              </a:rPr>
              <a:t>P</a:t>
            </a:r>
            <a:r>
              <a:rPr kumimoji="0" lang="en-US" sz="2800" b="0" i="0" u="none" strike="noStrike" kern="0" cap="none" spc="0" normalizeH="0" baseline="0" noProof="0" dirty="0">
                <a:ln>
                  <a:noFill/>
                </a:ln>
                <a:solidFill>
                  <a:srgbClr val="000000"/>
                </a:solidFill>
                <a:effectLst/>
                <a:uLnTx/>
                <a:uFillTx/>
              </a:rPr>
              <a:t>-value </a:t>
            </a:r>
            <a:r>
              <a:rPr kumimoji="0" lang="en-US" sz="2800" b="0" i="1" u="none" strike="noStrike" kern="0" cap="none" spc="0" normalizeH="0" baseline="0" noProof="0" dirty="0">
                <a:ln>
                  <a:noFill/>
                </a:ln>
                <a:solidFill>
                  <a:srgbClr val="000000"/>
                </a:solidFill>
                <a:effectLst/>
                <a:uLnTx/>
                <a:uFillTx/>
                <a:latin typeface="Times New Roman" pitchFamily="18" charset="0"/>
                <a:cs typeface="Times New Roman" pitchFamily="18" charset="0"/>
              </a:rPr>
              <a:t>&lt; </a:t>
            </a:r>
            <a:r>
              <a:rPr kumimoji="0" lang="el-GR" sz="2800" b="0" i="1" u="none" strike="noStrike" kern="0" cap="none" spc="0" normalizeH="0" baseline="0" noProof="0" dirty="0">
                <a:ln>
                  <a:noFill/>
                </a:ln>
                <a:solidFill>
                  <a:srgbClr val="000000"/>
                </a:solidFill>
                <a:effectLst/>
                <a:uLnTx/>
                <a:uFillTx/>
                <a:latin typeface="Times New Roman" pitchFamily="18" charset="0"/>
                <a:cs typeface="Times New Roman" pitchFamily="18" charset="0"/>
              </a:rPr>
              <a:t>α</a:t>
            </a:r>
            <a:r>
              <a:rPr kumimoji="0" lang="el-GR" sz="2800" b="0" i="0" u="none" strike="noStrike" kern="0" cap="none" spc="0" normalizeH="0" baseline="0" noProof="0" dirty="0">
                <a:ln>
                  <a:noFill/>
                </a:ln>
                <a:solidFill>
                  <a:srgbClr val="000000"/>
                </a:solidFill>
                <a:effectLst/>
                <a:uLnTx/>
                <a:uFillTx/>
              </a:rPr>
              <a:t> → </a:t>
            </a:r>
            <a:r>
              <a:rPr kumimoji="0" lang="en-US" sz="2800" b="0" i="0" u="none" strike="noStrike" kern="0" cap="none" spc="0" normalizeH="0" baseline="0" noProof="0" dirty="0">
                <a:ln>
                  <a:noFill/>
                </a:ln>
                <a:solidFill>
                  <a:srgbClr val="000000"/>
                </a:solidFill>
                <a:effectLst/>
                <a:uLnTx/>
                <a:uFillTx/>
              </a:rPr>
              <a:t>reject </a:t>
            </a:r>
            <a:r>
              <a:rPr kumimoji="0" lang="en-US" sz="2800" b="0" i="1" u="none" strike="noStrike" kern="0" cap="none" spc="0" normalizeH="0" baseline="0" noProof="0" dirty="0">
                <a:ln>
                  <a:noFill/>
                </a:ln>
                <a:solidFill>
                  <a:srgbClr val="000000"/>
                </a:solidFill>
                <a:effectLst/>
                <a:uLnTx/>
                <a:uFillTx/>
                <a:latin typeface="Times New Roman" pitchFamily="18" charset="0"/>
                <a:cs typeface="Times New Roman" pitchFamily="18" charset="0"/>
              </a:rPr>
              <a:t>H</a:t>
            </a:r>
            <a:r>
              <a:rPr kumimoji="0" lang="en-US" sz="2800" b="0" i="1" u="none" strike="noStrike" kern="0" cap="none" spc="0" normalizeH="0" baseline="-25000" noProof="0" dirty="0">
                <a:ln>
                  <a:noFill/>
                </a:ln>
                <a:solidFill>
                  <a:srgbClr val="000000"/>
                </a:solidFill>
                <a:effectLst/>
                <a:uLnTx/>
                <a:uFillTx/>
                <a:latin typeface="Times New Roman" pitchFamily="18" charset="0"/>
                <a:cs typeface="Times New Roman" pitchFamily="18" charset="0"/>
              </a:rPr>
              <a:t>0</a:t>
            </a:r>
          </a:p>
          <a:p>
            <a:pPr marL="457200" marR="0" lvl="1" indent="-342900" algn="l" defTabSz="914400" rtl="0" eaLnBrk="1" fontAlgn="base" latinLnBrk="0" hangingPunct="1">
              <a:lnSpc>
                <a:spcPct val="100000"/>
              </a:lnSpc>
              <a:spcBef>
                <a:spcPts val="0"/>
              </a:spcBef>
              <a:spcAft>
                <a:spcPct val="0"/>
              </a:spcAft>
              <a:buClr>
                <a:srgbClr val="000000"/>
              </a:buClr>
              <a:buSzPct val="75000"/>
              <a:buFont typeface="Wingdings" panose="05000000000000000000" pitchFamily="2" charset="2"/>
              <a:buChar char="Ø"/>
              <a:tabLst/>
              <a:defRPr/>
            </a:pPr>
            <a:r>
              <a:rPr kumimoji="0" lang="en-US" sz="2800" b="0" i="0" u="none" strike="noStrike" kern="0" cap="none" spc="0" normalizeH="0" baseline="0" noProof="0" dirty="0" smtClean="0">
                <a:ln>
                  <a:noFill/>
                </a:ln>
                <a:solidFill>
                  <a:srgbClr val="000000"/>
                </a:solidFill>
                <a:effectLst/>
                <a:uLnTx/>
                <a:uFillTx/>
              </a:rPr>
              <a:t>Interpretation</a:t>
            </a:r>
            <a:r>
              <a:rPr kumimoji="0" lang="en-US" sz="2800" b="0" i="0" u="none" strike="noStrike" kern="0" cap="none" spc="0" normalizeH="0" baseline="0" noProof="0" dirty="0">
                <a:ln>
                  <a:noFill/>
                </a:ln>
                <a:solidFill>
                  <a:srgbClr val="000000"/>
                </a:solidFill>
                <a:effectLst/>
                <a:uLnTx/>
                <a:uFillTx/>
              </a:rPr>
              <a:t>:  </a:t>
            </a:r>
            <a:r>
              <a:rPr kumimoji="0" lang="en-US" sz="2800" b="0" i="0" u="none" strike="noStrike" kern="0" cap="none" spc="0" normalizeH="0" baseline="0" noProof="0" dirty="0" smtClean="0">
                <a:ln>
                  <a:noFill/>
                </a:ln>
                <a:solidFill>
                  <a:srgbClr val="000000"/>
                </a:solidFill>
                <a:effectLst/>
                <a:uLnTx/>
                <a:uFillTx/>
              </a:rPr>
              <a:t>Do not reject </a:t>
            </a:r>
            <a:r>
              <a:rPr kumimoji="0" lang="en-US" sz="2800" b="0" i="1"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H</a:t>
            </a:r>
            <a:r>
              <a:rPr kumimoji="0" lang="en-US" sz="2800" b="0" i="1" u="none" strike="noStrike" kern="0" cap="none" spc="0" normalizeH="0" baseline="-25000" noProof="0" dirty="0" smtClean="0">
                <a:ln>
                  <a:noFill/>
                </a:ln>
                <a:solidFill>
                  <a:srgbClr val="000000"/>
                </a:solidFill>
                <a:effectLst/>
                <a:uLnTx/>
                <a:uFillTx/>
                <a:latin typeface="Times New Roman" pitchFamily="18" charset="0"/>
                <a:cs typeface="Times New Roman" pitchFamily="18" charset="0"/>
              </a:rPr>
              <a:t>0 </a:t>
            </a:r>
            <a:r>
              <a:rPr kumimoji="0" lang="en-US" sz="2800" b="0" i="0" u="none" strike="noStrike" kern="0" cap="none" spc="0" normalizeH="0" baseline="0" noProof="0" dirty="0" smtClean="0">
                <a:ln>
                  <a:noFill/>
                </a:ln>
                <a:solidFill>
                  <a:srgbClr val="000000"/>
                </a:solidFill>
                <a:effectLst/>
                <a:uLnTx/>
                <a:uFillTx/>
              </a:rPr>
              <a:t>→ </a:t>
            </a:r>
            <a:r>
              <a:rPr kumimoji="0" lang="en-US" sz="2800" b="0" i="0" u="none" strike="noStrike" kern="0" cap="none" spc="0" normalizeH="0" baseline="0" noProof="0" dirty="0">
                <a:ln>
                  <a:noFill/>
                </a:ln>
                <a:solidFill>
                  <a:srgbClr val="000000"/>
                </a:solidFill>
                <a:effectLst/>
                <a:uLnTx/>
                <a:uFillTx/>
              </a:rPr>
              <a:t>results </a:t>
            </a:r>
            <a:r>
              <a:rPr kumimoji="0" lang="en-US" sz="2800" b="0" i="0" u="none" strike="noStrike" kern="0" cap="none" spc="0" normalizeH="0" baseline="0" noProof="0" dirty="0" smtClean="0">
                <a:ln>
                  <a:noFill/>
                </a:ln>
                <a:solidFill>
                  <a:srgbClr val="000000"/>
                </a:solidFill>
                <a:effectLst/>
                <a:uLnTx/>
                <a:uFillTx/>
              </a:rPr>
              <a:t>match, i.e</a:t>
            </a:r>
            <a:r>
              <a:rPr kumimoji="0" lang="en-US" sz="2800" b="0" i="0" u="none" strike="noStrike" kern="0" cap="none" spc="0" normalizeH="0" baseline="0" noProof="0" dirty="0">
                <a:ln>
                  <a:noFill/>
                </a:ln>
                <a:solidFill>
                  <a:srgbClr val="000000"/>
                </a:solidFill>
                <a:effectLst/>
                <a:uLnTx/>
                <a:uFillTx/>
              </a:rPr>
              <a:t>., model </a:t>
            </a:r>
            <a:r>
              <a:rPr kumimoji="0" lang="en-US" sz="2800" b="0" i="0" u="none" strike="noStrike" kern="0" cap="none" spc="0" normalizeH="0" baseline="0" noProof="0" dirty="0" smtClean="0">
                <a:ln>
                  <a:noFill/>
                </a:ln>
                <a:solidFill>
                  <a:srgbClr val="000000"/>
                </a:solidFill>
                <a:effectLst/>
                <a:uLnTx/>
                <a:uFillTx/>
              </a:rPr>
              <a:t>valid</a:t>
            </a:r>
            <a:r>
              <a:rPr kumimoji="0" lang="en-US" sz="2800" b="0" i="0" u="none" strike="noStrike" kern="0" cap="none" spc="0" normalizeH="0" baseline="0" noProof="0" dirty="0">
                <a:ln>
                  <a:noFill/>
                </a:ln>
                <a:solidFill>
                  <a:srgbClr val="000000"/>
                </a:solidFill>
                <a:effectLst/>
                <a:uLnTx/>
                <a:uFillTx/>
              </a:rPr>
              <a:t> </a:t>
            </a:r>
            <a:r>
              <a:rPr kumimoji="0" lang="en-US" sz="2800" b="0" i="0" u="none" strike="noStrike" kern="0" cap="none" spc="0" normalizeH="0" baseline="0" noProof="0" dirty="0" smtClean="0">
                <a:ln>
                  <a:noFill/>
                </a:ln>
                <a:solidFill>
                  <a:srgbClr val="000000"/>
                </a:solidFill>
                <a:effectLst/>
                <a:uLnTx/>
                <a:uFillTx/>
              </a:rPr>
              <a:t>for </a:t>
            </a:r>
            <a:r>
              <a:rPr kumimoji="0" lang="en-US" sz="2800" b="0" i="1"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x</a:t>
            </a:r>
            <a:r>
              <a:rPr kumimoji="0" lang="en-US" sz="2800" b="0" i="0" u="none" strike="noStrike" kern="0" cap="none" spc="0" normalizeH="0" baseline="0" noProof="0" dirty="0" smtClean="0">
                <a:ln>
                  <a:noFill/>
                </a:ln>
                <a:solidFill>
                  <a:srgbClr val="000000"/>
                </a:solidFill>
                <a:effectLst/>
                <a:uLnTx/>
                <a:uFillTx/>
              </a:rPr>
              <a:t>, </a:t>
            </a:r>
            <a:r>
              <a:rPr kumimoji="0" lang="en-US" sz="2800" b="0" i="1"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y</a:t>
            </a:r>
            <a:r>
              <a:rPr kumimoji="0" lang="en-US" sz="2800" b="0" i="0" u="none" strike="noStrike" kern="0" cap="none" spc="0" normalizeH="0" baseline="0" noProof="0" dirty="0" smtClean="0">
                <a:ln>
                  <a:noFill/>
                </a:ln>
                <a:solidFill>
                  <a:srgbClr val="000000"/>
                </a:solidFill>
                <a:effectLst/>
                <a:uLnTx/>
                <a:uFillTx/>
              </a:rPr>
              <a:t> variances</a:t>
            </a:r>
            <a:endParaRPr kumimoji="0" lang="en-US" sz="2800" b="0" i="0" u="none" strike="noStrike" kern="0" cap="none" spc="0" normalizeH="0" baseline="0" noProof="0" dirty="0">
              <a:ln>
                <a:noFill/>
              </a:ln>
              <a:solidFill>
                <a:srgbClr val="000000"/>
              </a:solidFill>
              <a:effectLst/>
              <a:uLnTx/>
              <a:uFillTx/>
            </a:endParaRPr>
          </a:p>
        </p:txBody>
      </p:sp>
      <p:sp>
        <p:nvSpPr>
          <p:cNvPr id="38" name="TextBox 2"/>
          <p:cNvSpPr txBox="1">
            <a:spLocks noChangeArrowheads="1"/>
          </p:cNvSpPr>
          <p:nvPr/>
        </p:nvSpPr>
        <p:spPr bwMode="auto">
          <a:xfrm>
            <a:off x="120247" y="3825691"/>
            <a:ext cx="5010150" cy="338554"/>
          </a:xfrm>
          <a:prstGeom prst="rect">
            <a:avLst/>
          </a:prstGeom>
          <a:solidFill>
            <a:srgbClr val="EAEAEA"/>
          </a:solidFill>
          <a:ln>
            <a:noFill/>
          </a:ln>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defRPr/>
            </a:pPr>
            <a:r>
              <a:rPr lang="en-US" sz="1600" i="1" dirty="0" smtClean="0">
                <a:solidFill>
                  <a:srgbClr val="000000"/>
                </a:solidFill>
                <a:latin typeface="Arial" panose="020B0604020202020204" pitchFamily="34" charset="0"/>
                <a:cs typeface="Arial" panose="020B0604020202020204" pitchFamily="34" charset="0"/>
              </a:rPr>
              <a:t>F</a:t>
            </a:r>
            <a:r>
              <a:rPr lang="en-US" sz="1600" dirty="0" smtClean="0">
                <a:solidFill>
                  <a:srgbClr val="000000"/>
                </a:solidFill>
                <a:latin typeface="Arial" panose="020B0604020202020204" pitchFamily="34" charset="0"/>
                <a:cs typeface="Arial" panose="020B0604020202020204" pitchFamily="34" charset="0"/>
              </a:rPr>
              <a:t> distribution </a:t>
            </a:r>
            <a:r>
              <a:rPr lang="en-US" sz="1600" i="1" dirty="0" smtClean="0">
                <a:solidFill>
                  <a:srgbClr val="000000"/>
                </a:solidFill>
                <a:latin typeface="Arial" panose="020B0604020202020204" pitchFamily="34" charset="0"/>
                <a:cs typeface="Arial" panose="020B0604020202020204" pitchFamily="34" charset="0"/>
              </a:rPr>
              <a:t>P</a:t>
            </a:r>
            <a:r>
              <a:rPr lang="en-US" sz="1600" dirty="0" smtClean="0">
                <a:solidFill>
                  <a:srgbClr val="000000"/>
                </a:solidFill>
                <a:latin typeface="Arial" panose="020B0604020202020204" pitchFamily="34" charset="0"/>
                <a:cs typeface="Arial" panose="020B0604020202020204" pitchFamily="34" charset="0"/>
              </a:rPr>
              <a:t>-value in Excel  </a:t>
            </a:r>
            <a:r>
              <a:rPr lang="en-US" sz="1600" dirty="0" smtClean="0">
                <a:solidFill>
                  <a:srgbClr val="000000"/>
                </a:solidFill>
                <a:latin typeface="Courier New" panose="02070309020205020404" pitchFamily="49" charset="0"/>
                <a:cs typeface="Courier New" panose="02070309020205020404" pitchFamily="49" charset="0"/>
              </a:rPr>
              <a:t>=FDIST(</a:t>
            </a:r>
            <a:r>
              <a:rPr lang="en-US" sz="1600" i="1" dirty="0" err="1" smtClean="0">
                <a:solidFill>
                  <a:srgbClr val="000000"/>
                </a:solidFill>
                <a:latin typeface="Arial" panose="020B0604020202020204" pitchFamily="34" charset="0"/>
                <a:cs typeface="Arial" panose="020B0604020202020204" pitchFamily="34" charset="0"/>
              </a:rPr>
              <a:t>F</a:t>
            </a:r>
            <a:r>
              <a:rPr lang="en-US" sz="1600" dirty="0" err="1" smtClean="0">
                <a:solidFill>
                  <a:srgbClr val="000000"/>
                </a:solidFill>
                <a:latin typeface="Arial" panose="020B0604020202020204" pitchFamily="34" charset="0"/>
                <a:cs typeface="Arial" panose="020B0604020202020204" pitchFamily="34" charset="0"/>
              </a:rPr>
              <a:t>,</a:t>
            </a:r>
            <a:r>
              <a:rPr lang="en-US" sz="1600" i="1" dirty="0" err="1" smtClean="0">
                <a:solidFill>
                  <a:srgbClr val="000000"/>
                </a:solidFill>
                <a:latin typeface="Arial" panose="020B0604020202020204" pitchFamily="34" charset="0"/>
                <a:cs typeface="Arial" panose="020B0604020202020204" pitchFamily="34" charset="0"/>
              </a:rPr>
              <a:t>d.f.</a:t>
            </a:r>
            <a:r>
              <a:rPr lang="en-US" sz="1600" i="1" baseline="-25000" dirty="0" err="1" smtClean="0">
                <a:solidFill>
                  <a:srgbClr val="000000"/>
                </a:solidFill>
                <a:latin typeface="Arial" panose="020B0604020202020204" pitchFamily="34" charset="0"/>
                <a:cs typeface="Arial" panose="020B0604020202020204" pitchFamily="34" charset="0"/>
              </a:rPr>
              <a:t>N</a:t>
            </a:r>
            <a:r>
              <a:rPr lang="en-US" sz="1600" dirty="0" err="1" smtClean="0">
                <a:solidFill>
                  <a:srgbClr val="000000"/>
                </a:solidFill>
                <a:latin typeface="Arial" panose="020B0604020202020204" pitchFamily="34" charset="0"/>
                <a:cs typeface="Arial" panose="020B0604020202020204" pitchFamily="34" charset="0"/>
              </a:rPr>
              <a:t>,</a:t>
            </a:r>
            <a:r>
              <a:rPr lang="en-US" sz="1600" i="1" dirty="0" err="1" smtClean="0">
                <a:solidFill>
                  <a:srgbClr val="000000"/>
                </a:solidFill>
                <a:latin typeface="Arial" panose="020B0604020202020204" pitchFamily="34" charset="0"/>
                <a:cs typeface="Arial" panose="020B0604020202020204" pitchFamily="34" charset="0"/>
              </a:rPr>
              <a:t>d.f.</a:t>
            </a:r>
            <a:r>
              <a:rPr lang="en-US" sz="1600" i="1" baseline="-25000" dirty="0" err="1" smtClean="0">
                <a:solidFill>
                  <a:srgbClr val="000000"/>
                </a:solidFill>
                <a:latin typeface="Arial" panose="020B0604020202020204" pitchFamily="34" charset="0"/>
                <a:cs typeface="Arial" panose="020B0604020202020204" pitchFamily="34" charset="0"/>
              </a:rPr>
              <a:t>D</a:t>
            </a:r>
            <a:r>
              <a:rPr lang="en-US" sz="1600" dirty="0" smtClean="0">
                <a:solidFill>
                  <a:srgbClr val="000000"/>
                </a:solidFill>
                <a:latin typeface="Courier New" panose="02070309020205020404" pitchFamily="49" charset="0"/>
                <a:cs typeface="Courier New" panose="02070309020205020404" pitchFamily="49" charset="0"/>
              </a:rPr>
              <a:t>)</a:t>
            </a:r>
          </a:p>
        </p:txBody>
      </p:sp>
      <p:sp>
        <p:nvSpPr>
          <p:cNvPr id="39" name="TextBox 2"/>
          <p:cNvSpPr txBox="1">
            <a:spLocks noChangeArrowheads="1"/>
          </p:cNvSpPr>
          <p:nvPr/>
        </p:nvSpPr>
        <p:spPr bwMode="auto">
          <a:xfrm>
            <a:off x="5091916" y="1007809"/>
            <a:ext cx="9604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rgbClr val="0000FF"/>
                </a:solidFill>
                <a:effectLst/>
                <a:uLnTx/>
                <a:uFillTx/>
                <a:latin typeface="Arial" charset="0"/>
              </a:rPr>
              <a:t>}</a:t>
            </a:r>
            <a:r>
              <a:rPr kumimoji="0" lang="en-US" altLang="en-US" sz="1600" b="0" i="0" u="none" strike="noStrike" kern="0" cap="none" spc="0" normalizeH="0" baseline="0" noProof="0" dirty="0">
                <a:ln>
                  <a:noFill/>
                </a:ln>
                <a:solidFill>
                  <a:srgbClr val="0000FF"/>
                </a:solidFill>
                <a:effectLst/>
                <a:uLnTx/>
                <a:uFillTx/>
                <a:latin typeface="Arial" charset="0"/>
              </a:rPr>
              <a:t>  Model</a:t>
            </a:r>
          </a:p>
        </p:txBody>
      </p:sp>
      <p:sp>
        <p:nvSpPr>
          <p:cNvPr id="40" name="TextBox 43"/>
          <p:cNvSpPr txBox="1">
            <a:spLocks noChangeArrowheads="1"/>
          </p:cNvSpPr>
          <p:nvPr/>
        </p:nvSpPr>
        <p:spPr bwMode="auto">
          <a:xfrm>
            <a:off x="5087302" y="1468184"/>
            <a:ext cx="7777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rgbClr val="0000FF"/>
                </a:solidFill>
                <a:effectLst/>
                <a:uLnTx/>
                <a:uFillTx/>
                <a:latin typeface="Arial" charset="0"/>
              </a:rPr>
              <a:t>}</a:t>
            </a:r>
            <a:r>
              <a:rPr kumimoji="0" lang="en-US" altLang="en-US" sz="1600" b="0" i="0" u="none" strike="noStrike" kern="0" cap="none" spc="0" normalizeH="0" baseline="0" noProof="0" dirty="0">
                <a:ln>
                  <a:noFill/>
                </a:ln>
                <a:solidFill>
                  <a:srgbClr val="0000FF"/>
                </a:solidFill>
                <a:effectLst/>
                <a:uLnTx/>
                <a:uFillTx/>
                <a:latin typeface="Arial" charset="0"/>
              </a:rPr>
              <a:t>  </a:t>
            </a:r>
            <a:r>
              <a:rPr kumimoji="0" lang="en-US" altLang="en-US" sz="1600" b="0" i="0" u="none" strike="noStrike" kern="0" cap="none" spc="0" normalizeH="0" baseline="0" noProof="0" dirty="0" smtClean="0">
                <a:ln>
                  <a:noFill/>
                </a:ln>
                <a:solidFill>
                  <a:srgbClr val="0000FF"/>
                </a:solidFill>
                <a:effectLst/>
                <a:uLnTx/>
                <a:uFillTx/>
                <a:latin typeface="Arial" charset="0"/>
              </a:rPr>
              <a:t>Live</a:t>
            </a:r>
            <a:endParaRPr kumimoji="0" lang="en-US" altLang="en-US" sz="1600" b="0" i="0" u="none" strike="noStrike" kern="0" cap="none" spc="0" normalizeH="0" baseline="0" noProof="0" dirty="0">
              <a:ln>
                <a:noFill/>
              </a:ln>
              <a:solidFill>
                <a:srgbClr val="0000FF"/>
              </a:solidFill>
              <a:effectLst/>
              <a:uLnTx/>
              <a:uFillTx/>
              <a:latin typeface="Arial" charset="0"/>
            </a:endParaRPr>
          </a:p>
        </p:txBody>
      </p:sp>
      <p:pic>
        <p:nvPicPr>
          <p:cNvPr id="44" name="Picture 4" descr="C:\Documents and Settings\Mikel Petty\Desktop\MCS 2017\MCS, MI, Missile impacts\MCS, MI, Plot 60K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3785" y="946260"/>
            <a:ext cx="6040454" cy="287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Slide Number Placeholder 1"/>
          <p:cNvSpPr>
            <a:spLocks noGrp="1"/>
          </p:cNvSpPr>
          <p:nvPr>
            <p:ph type="sldNum" sz="quarter" idx="10"/>
          </p:nvPr>
        </p:nvSpPr>
        <p:spPr>
          <a:xfrm>
            <a:off x="10635835" y="6460099"/>
            <a:ext cx="821634" cy="340935"/>
          </a:xfrm>
        </p:spPr>
        <p:txBody>
          <a:bodyPr/>
          <a:lstStyle/>
          <a:p>
            <a:pPr>
              <a:defRPr/>
            </a:pPr>
            <a:fld id="{D68E8870-17DE-45C4-A8DD-7644B2422933}" type="slidenum">
              <a:rPr lang="en-US" smtClean="0"/>
              <a:pPr>
                <a:defRPr/>
              </a:pPr>
              <a:t>43</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241746098"/>
              </p:ext>
            </p:extLst>
          </p:nvPr>
        </p:nvGraphicFramePr>
        <p:xfrm>
          <a:off x="136136" y="1022582"/>
          <a:ext cx="4978372" cy="2743200"/>
        </p:xfrm>
        <a:graphic>
          <a:graphicData uri="http://schemas.openxmlformats.org/drawingml/2006/table">
            <a:tbl>
              <a:tblPr firstRow="1" bandRow="1">
                <a:tableStyleId>{BC89EF96-8CEA-46FF-86C4-4CE0E7609802}</a:tableStyleId>
              </a:tblPr>
              <a:tblGrid>
                <a:gridCol w="1470547">
                  <a:extLst>
                    <a:ext uri="{9D8B030D-6E8A-4147-A177-3AD203B41FA5}">
                      <a16:colId xmlns:a16="http://schemas.microsoft.com/office/drawing/2014/main" val="4270535846"/>
                    </a:ext>
                  </a:extLst>
                </a:gridCol>
                <a:gridCol w="2214752">
                  <a:extLst>
                    <a:ext uri="{9D8B030D-6E8A-4147-A177-3AD203B41FA5}">
                      <a16:colId xmlns:a16="http://schemas.microsoft.com/office/drawing/2014/main" val="663272192"/>
                    </a:ext>
                  </a:extLst>
                </a:gridCol>
                <a:gridCol w="1293073">
                  <a:extLst>
                    <a:ext uri="{9D8B030D-6E8A-4147-A177-3AD203B41FA5}">
                      <a16:colId xmlns:a16="http://schemas.microsoft.com/office/drawing/2014/main" val="425123287"/>
                    </a:ext>
                  </a:extLst>
                </a:gridCol>
              </a:tblGrid>
              <a:tr h="37084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2400" b="0" i="1" dirty="0" smtClean="0">
                          <a:solidFill>
                            <a:srgbClr val="000000"/>
                          </a:solidFill>
                          <a:latin typeface="+mn-lt"/>
                          <a:cs typeface="Times New Roman" panose="02020603050405020304" pitchFamily="18" charset="0"/>
                        </a:rPr>
                        <a:t>s</a:t>
                      </a:r>
                      <a:r>
                        <a:rPr lang="en-US" sz="2400" b="0" baseline="-25000" dirty="0" smtClean="0">
                          <a:solidFill>
                            <a:srgbClr val="000000"/>
                          </a:solidFill>
                          <a:latin typeface="+mn-lt"/>
                          <a:cs typeface="Times New Roman" panose="02020603050405020304" pitchFamily="18" charset="0"/>
                        </a:rPr>
                        <a:t>1</a:t>
                      </a:r>
                    </a:p>
                  </a:txBody>
                  <a:tcPr/>
                </a:tc>
                <a:tc>
                  <a:txBody>
                    <a:bodyPr/>
                    <a:lstStyle/>
                    <a:p>
                      <a:pPr algn="ctr"/>
                      <a:r>
                        <a:rPr lang="en-US" b="0" dirty="0" smtClean="0">
                          <a:latin typeface="+mn-lt"/>
                        </a:rPr>
                        <a:t>535.08</a:t>
                      </a:r>
                      <a:endParaRPr lang="en-US" b="0" dirty="0">
                        <a:latin typeface="+mn-lt"/>
                      </a:endParaRPr>
                    </a:p>
                  </a:txBody>
                  <a:tcPr/>
                </a:tc>
                <a:tc>
                  <a:txBody>
                    <a:bodyPr/>
                    <a:lstStyle/>
                    <a:p>
                      <a:pPr algn="ctr"/>
                      <a:r>
                        <a:rPr lang="en-US" b="0" dirty="0" smtClean="0">
                          <a:latin typeface="+mn-lt"/>
                        </a:rPr>
                        <a:t>85.75</a:t>
                      </a:r>
                      <a:endParaRPr lang="en-US" b="0" dirty="0">
                        <a:latin typeface="+mn-lt"/>
                      </a:endParaRPr>
                    </a:p>
                  </a:txBody>
                  <a:tcPr/>
                </a:tc>
                <a:extLst>
                  <a:ext uri="{0D108BD9-81ED-4DB2-BD59-A6C34878D82A}">
                    <a16:rowId xmlns:a16="http://schemas.microsoft.com/office/drawing/2014/main" val="2183362844"/>
                  </a:ext>
                </a:extLst>
              </a:tr>
              <a:tr h="370840">
                <a:tc>
                  <a:txBody>
                    <a:bodyPr/>
                    <a:lstStyle/>
                    <a:p>
                      <a:r>
                        <a:rPr lang="en-US" i="1" dirty="0" smtClean="0"/>
                        <a:t>s</a:t>
                      </a:r>
                      <a:r>
                        <a:rPr lang="en-US" i="1" baseline="-25000" dirty="0" smtClean="0"/>
                        <a:t>2</a:t>
                      </a:r>
                      <a:endParaRPr lang="en-US" i="1" baseline="-25000" dirty="0"/>
                    </a:p>
                  </a:txBody>
                  <a:tcPr/>
                </a:tc>
                <a:tc>
                  <a:txBody>
                    <a:bodyPr/>
                    <a:lstStyle/>
                    <a:p>
                      <a:pPr algn="ctr"/>
                      <a:r>
                        <a:rPr lang="en-US" dirty="0" smtClean="0"/>
                        <a:t>558.52</a:t>
                      </a:r>
                      <a:endParaRPr lang="en-US" dirty="0"/>
                    </a:p>
                  </a:txBody>
                  <a:tcPr/>
                </a:tc>
                <a:tc>
                  <a:txBody>
                    <a:bodyPr/>
                    <a:lstStyle/>
                    <a:p>
                      <a:pPr algn="ctr"/>
                      <a:r>
                        <a:rPr lang="en-US" dirty="0" smtClean="0"/>
                        <a:t>90.35</a:t>
                      </a:r>
                      <a:endParaRPr lang="en-US" dirty="0"/>
                    </a:p>
                  </a:txBody>
                  <a:tcPr/>
                </a:tc>
                <a:extLst>
                  <a:ext uri="{0D108BD9-81ED-4DB2-BD59-A6C34878D82A}">
                    <a16:rowId xmlns:a16="http://schemas.microsoft.com/office/drawing/2014/main" val="1389750132"/>
                  </a:ext>
                </a:extLst>
              </a:tr>
              <a:tr h="370840">
                <a:tc>
                  <a:txBody>
                    <a:bodyPr/>
                    <a:lstStyle/>
                    <a:p>
                      <a:r>
                        <a:rPr lang="en-US" i="1" dirty="0" smtClean="0"/>
                        <a:t>F</a:t>
                      </a:r>
                      <a:endParaRPr lang="en-US" i="1" dirty="0"/>
                    </a:p>
                  </a:txBody>
                  <a:tcPr/>
                </a:tc>
                <a:tc>
                  <a:txBody>
                    <a:bodyPr/>
                    <a:lstStyle/>
                    <a:p>
                      <a:pPr algn="ctr"/>
                      <a:r>
                        <a:rPr lang="en-US" dirty="0" smtClean="0"/>
                        <a:t>1.0895</a:t>
                      </a:r>
                      <a:endParaRPr lang="en-US" dirty="0"/>
                    </a:p>
                  </a:txBody>
                  <a:tcPr/>
                </a:tc>
                <a:tc>
                  <a:txBody>
                    <a:bodyPr/>
                    <a:lstStyle/>
                    <a:p>
                      <a:pPr algn="ctr"/>
                      <a:r>
                        <a:rPr lang="en-US" dirty="0" smtClean="0"/>
                        <a:t>1.1102</a:t>
                      </a:r>
                      <a:endParaRPr lang="en-US" dirty="0"/>
                    </a:p>
                  </a:txBody>
                  <a:tcPr/>
                </a:tc>
                <a:extLst>
                  <a:ext uri="{0D108BD9-81ED-4DB2-BD59-A6C34878D82A}">
                    <a16:rowId xmlns:a16="http://schemas.microsoft.com/office/drawing/2014/main" val="4234730769"/>
                  </a:ext>
                </a:extLst>
              </a:tr>
              <a:tr h="370840">
                <a:tc>
                  <a:txBody>
                    <a:bodyPr/>
                    <a:lstStyle/>
                    <a:p>
                      <a:r>
                        <a:rPr lang="en-US" i="1" dirty="0" err="1" smtClean="0"/>
                        <a:t>d.f.</a:t>
                      </a:r>
                      <a:r>
                        <a:rPr lang="en-US" i="1" baseline="-25000" dirty="0" err="1" smtClean="0"/>
                        <a:t>N</a:t>
                      </a:r>
                      <a:endParaRPr lang="en-US" i="1" baseline="-25000" dirty="0"/>
                    </a:p>
                  </a:txBody>
                  <a:tcPr/>
                </a:tc>
                <a:tc>
                  <a:txBody>
                    <a:bodyPr/>
                    <a:lstStyle/>
                    <a:p>
                      <a:pPr algn="ctr"/>
                      <a:r>
                        <a:rPr lang="en-US" dirty="0" smtClean="0"/>
                        <a:t>5</a:t>
                      </a:r>
                      <a:endParaRPr lang="en-US" dirty="0"/>
                    </a:p>
                  </a:txBody>
                  <a:tcPr/>
                </a:tc>
                <a:tc>
                  <a:txBody>
                    <a:bodyPr/>
                    <a:lstStyle/>
                    <a:p>
                      <a:pPr algn="ctr"/>
                      <a:r>
                        <a:rPr lang="en-US" dirty="0" smtClean="0"/>
                        <a:t>5</a:t>
                      </a:r>
                      <a:endParaRPr lang="en-US" dirty="0"/>
                    </a:p>
                  </a:txBody>
                  <a:tcPr/>
                </a:tc>
                <a:extLst>
                  <a:ext uri="{0D108BD9-81ED-4DB2-BD59-A6C34878D82A}">
                    <a16:rowId xmlns:a16="http://schemas.microsoft.com/office/drawing/2014/main" val="1693730690"/>
                  </a:ext>
                </a:extLst>
              </a:tr>
              <a:tr h="370840">
                <a:tc>
                  <a:txBody>
                    <a:bodyPr/>
                    <a:lstStyle/>
                    <a:p>
                      <a:r>
                        <a:rPr lang="en-US" i="1" dirty="0" err="1" smtClean="0"/>
                        <a:t>d.f.</a:t>
                      </a:r>
                      <a:r>
                        <a:rPr lang="en-US" i="1" baseline="-25000" dirty="0" err="1" smtClean="0"/>
                        <a:t>D</a:t>
                      </a:r>
                      <a:endParaRPr lang="en-US" i="1" baseline="-25000" dirty="0"/>
                    </a:p>
                  </a:txBody>
                  <a:tcPr/>
                </a:tc>
                <a:tc>
                  <a:txBody>
                    <a:bodyPr/>
                    <a:lstStyle/>
                    <a:p>
                      <a:pPr algn="ctr"/>
                      <a:r>
                        <a:rPr lang="en-US" dirty="0" smtClean="0"/>
                        <a:t>799</a:t>
                      </a:r>
                      <a:endParaRPr lang="en-US" dirty="0"/>
                    </a:p>
                  </a:txBody>
                  <a:tcPr/>
                </a:tc>
                <a:tc>
                  <a:txBody>
                    <a:bodyPr/>
                    <a:lstStyle/>
                    <a:p>
                      <a:pPr algn="ctr"/>
                      <a:r>
                        <a:rPr lang="en-US" dirty="0" smtClean="0"/>
                        <a:t>799</a:t>
                      </a:r>
                      <a:endParaRPr lang="en-US" dirty="0"/>
                    </a:p>
                  </a:txBody>
                  <a:tcPr/>
                </a:tc>
                <a:extLst>
                  <a:ext uri="{0D108BD9-81ED-4DB2-BD59-A6C34878D82A}">
                    <a16:rowId xmlns:a16="http://schemas.microsoft.com/office/drawing/2014/main" val="3653506839"/>
                  </a:ext>
                </a:extLst>
              </a:tr>
              <a:tr h="370840">
                <a:tc>
                  <a:txBody>
                    <a:bodyPr/>
                    <a:lstStyle/>
                    <a:p>
                      <a:r>
                        <a:rPr lang="en-US" i="1" dirty="0" smtClean="0"/>
                        <a:t>P-value</a:t>
                      </a:r>
                      <a:endParaRPr lang="en-US" i="1" dirty="0"/>
                    </a:p>
                  </a:txBody>
                  <a:tcPr/>
                </a:tc>
                <a:tc>
                  <a:txBody>
                    <a:bodyPr/>
                    <a:lstStyle/>
                    <a:p>
                      <a:pPr algn="ctr"/>
                      <a:r>
                        <a:rPr lang="en-US" dirty="0" smtClean="0"/>
                        <a:t>0.3646</a:t>
                      </a:r>
                      <a:endParaRPr lang="en-US" dirty="0"/>
                    </a:p>
                  </a:txBody>
                  <a:tcPr/>
                </a:tc>
                <a:tc>
                  <a:txBody>
                    <a:bodyPr/>
                    <a:lstStyle/>
                    <a:p>
                      <a:pPr algn="ctr"/>
                      <a:r>
                        <a:rPr lang="en-US" dirty="0" smtClean="0"/>
                        <a:t>0.3534</a:t>
                      </a:r>
                      <a:endParaRPr lang="en-US" dirty="0"/>
                    </a:p>
                  </a:txBody>
                  <a:tcPr/>
                </a:tc>
                <a:extLst>
                  <a:ext uri="{0D108BD9-81ED-4DB2-BD59-A6C34878D82A}">
                    <a16:rowId xmlns:a16="http://schemas.microsoft.com/office/drawing/2014/main" val="1050676907"/>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3543489721"/>
              </p:ext>
            </p:extLst>
          </p:nvPr>
        </p:nvGraphicFramePr>
        <p:xfrm>
          <a:off x="8170606" y="3821411"/>
          <a:ext cx="3833633" cy="1188720"/>
        </p:xfrm>
        <a:graphic>
          <a:graphicData uri="http://schemas.openxmlformats.org/drawingml/2006/table">
            <a:tbl>
              <a:tblPr firstRow="1" bandRow="1">
                <a:tableStyleId>{5C22544A-7EE6-4342-B048-85BDC9FD1C3A}</a:tableStyleId>
              </a:tblPr>
              <a:tblGrid>
                <a:gridCol w="1116253">
                  <a:extLst>
                    <a:ext uri="{9D8B030D-6E8A-4147-A177-3AD203B41FA5}">
                      <a16:colId xmlns:a16="http://schemas.microsoft.com/office/drawing/2014/main" val="2094890518"/>
                    </a:ext>
                  </a:extLst>
                </a:gridCol>
                <a:gridCol w="1013999">
                  <a:extLst>
                    <a:ext uri="{9D8B030D-6E8A-4147-A177-3AD203B41FA5}">
                      <a16:colId xmlns:a16="http://schemas.microsoft.com/office/drawing/2014/main" val="447205942"/>
                    </a:ext>
                  </a:extLst>
                </a:gridCol>
                <a:gridCol w="988438">
                  <a:extLst>
                    <a:ext uri="{9D8B030D-6E8A-4147-A177-3AD203B41FA5}">
                      <a16:colId xmlns:a16="http://schemas.microsoft.com/office/drawing/2014/main" val="2193290933"/>
                    </a:ext>
                  </a:extLst>
                </a:gridCol>
                <a:gridCol w="714943">
                  <a:extLst>
                    <a:ext uri="{9D8B030D-6E8A-4147-A177-3AD203B41FA5}">
                      <a16:colId xmlns:a16="http://schemas.microsoft.com/office/drawing/2014/main" val="4213025889"/>
                    </a:ext>
                  </a:extLst>
                </a:gridCol>
              </a:tblGrid>
              <a:tr h="370840">
                <a:tc>
                  <a:txBody>
                    <a:bodyPr/>
                    <a:lstStyle/>
                    <a:p>
                      <a:r>
                        <a:rPr lang="en-US" sz="2000" dirty="0" smtClean="0"/>
                        <a:t>Source</a:t>
                      </a:r>
                      <a:endParaRPr lang="en-US" sz="2000" dirty="0"/>
                    </a:p>
                  </a:txBody>
                  <a:tcPr/>
                </a:tc>
                <a:tc>
                  <a:txBody>
                    <a:bodyPr/>
                    <a:lstStyle/>
                    <a:p>
                      <a:r>
                        <a:rPr lang="en-US" sz="2000" i="1" dirty="0" smtClean="0"/>
                        <a:t>x</a:t>
                      </a:r>
                      <a:r>
                        <a:rPr lang="en-US" sz="2000" dirty="0" smtClean="0"/>
                        <a:t> err</a:t>
                      </a:r>
                      <a:r>
                        <a:rPr lang="en-US" sz="2000" baseline="0" dirty="0" smtClean="0"/>
                        <a:t> </a:t>
                      </a:r>
                      <a:r>
                        <a:rPr lang="en-US" sz="2000" i="1" baseline="0" dirty="0" smtClean="0"/>
                        <a:t>s</a:t>
                      </a:r>
                      <a:endParaRPr lang="en-US" sz="2000" i="1" dirty="0"/>
                    </a:p>
                  </a:txBody>
                  <a:tcPr/>
                </a:tc>
                <a:tc>
                  <a:txBody>
                    <a:bodyPr/>
                    <a:lstStyle/>
                    <a:p>
                      <a:r>
                        <a:rPr lang="en-US" sz="2000" i="1" dirty="0" smtClean="0"/>
                        <a:t>y</a:t>
                      </a:r>
                      <a:r>
                        <a:rPr lang="en-US" sz="2000" i="1" baseline="0" dirty="0" smtClean="0"/>
                        <a:t> </a:t>
                      </a:r>
                      <a:r>
                        <a:rPr lang="en-US" sz="2000" i="0" baseline="0" dirty="0" smtClean="0"/>
                        <a:t>err </a:t>
                      </a:r>
                      <a:r>
                        <a:rPr lang="en-US" sz="2000" i="1" baseline="0" dirty="0" smtClean="0"/>
                        <a:t>s</a:t>
                      </a:r>
                      <a:endParaRPr lang="en-US" sz="2000" i="1" dirty="0"/>
                    </a:p>
                  </a:txBody>
                  <a:tcPr/>
                </a:tc>
                <a:tc>
                  <a:txBody>
                    <a:bodyPr/>
                    <a:lstStyle/>
                    <a:p>
                      <a:r>
                        <a:rPr lang="en-US" sz="2000" i="1" dirty="0" smtClean="0"/>
                        <a:t>n</a:t>
                      </a:r>
                      <a:endParaRPr lang="en-US" sz="2000" i="1" dirty="0"/>
                    </a:p>
                  </a:txBody>
                  <a:tcPr/>
                </a:tc>
                <a:extLst>
                  <a:ext uri="{0D108BD9-81ED-4DB2-BD59-A6C34878D82A}">
                    <a16:rowId xmlns:a16="http://schemas.microsoft.com/office/drawing/2014/main" val="4155854606"/>
                  </a:ext>
                </a:extLst>
              </a:tr>
              <a:tr h="370840">
                <a:tc>
                  <a:txBody>
                    <a:bodyPr/>
                    <a:lstStyle/>
                    <a:p>
                      <a:r>
                        <a:rPr lang="en-US" sz="2000" dirty="0" smtClean="0"/>
                        <a:t>Model</a:t>
                      </a:r>
                      <a:endParaRPr lang="en-US" sz="2000" dirty="0"/>
                    </a:p>
                  </a:txBody>
                  <a:tcPr>
                    <a:solidFill>
                      <a:srgbClr val="CBF5E1"/>
                    </a:solidFill>
                  </a:tcPr>
                </a:tc>
                <a:tc>
                  <a:txBody>
                    <a:bodyPr/>
                    <a:lstStyle/>
                    <a:p>
                      <a:r>
                        <a:rPr lang="en-US" sz="2000" dirty="0" smtClean="0"/>
                        <a:t>535.08</a:t>
                      </a:r>
                      <a:endParaRPr lang="en-US" sz="2000" dirty="0"/>
                    </a:p>
                  </a:txBody>
                  <a:tcPr>
                    <a:solidFill>
                      <a:srgbClr val="CBF5E1"/>
                    </a:solidFill>
                  </a:tcPr>
                </a:tc>
                <a:tc>
                  <a:txBody>
                    <a:bodyPr/>
                    <a:lstStyle/>
                    <a:p>
                      <a:r>
                        <a:rPr lang="en-US" sz="2000" dirty="0" smtClean="0"/>
                        <a:t>85.75</a:t>
                      </a:r>
                      <a:endParaRPr lang="en-US" sz="2000" dirty="0"/>
                    </a:p>
                  </a:txBody>
                  <a:tcPr/>
                </a:tc>
                <a:tc>
                  <a:txBody>
                    <a:bodyPr/>
                    <a:lstStyle/>
                    <a:p>
                      <a:r>
                        <a:rPr lang="en-US" sz="2000" dirty="0" smtClean="0"/>
                        <a:t>800</a:t>
                      </a:r>
                      <a:endParaRPr lang="en-US" sz="2000" dirty="0"/>
                    </a:p>
                  </a:txBody>
                  <a:tcPr/>
                </a:tc>
                <a:extLst>
                  <a:ext uri="{0D108BD9-81ED-4DB2-BD59-A6C34878D82A}">
                    <a16:rowId xmlns:a16="http://schemas.microsoft.com/office/drawing/2014/main" val="102877482"/>
                  </a:ext>
                </a:extLst>
              </a:tr>
              <a:tr h="370840">
                <a:tc>
                  <a:txBody>
                    <a:bodyPr/>
                    <a:lstStyle/>
                    <a:p>
                      <a:r>
                        <a:rPr lang="en-US" sz="2000" dirty="0" smtClean="0"/>
                        <a:t>Live</a:t>
                      </a:r>
                      <a:endParaRPr lang="en-US" sz="2000" dirty="0"/>
                    </a:p>
                  </a:txBody>
                  <a:tcPr/>
                </a:tc>
                <a:tc>
                  <a:txBody>
                    <a:bodyPr/>
                    <a:lstStyle/>
                    <a:p>
                      <a:r>
                        <a:rPr lang="en-US" sz="2000" dirty="0" smtClean="0"/>
                        <a:t>558.52</a:t>
                      </a:r>
                      <a:endParaRPr lang="en-US" sz="2000" dirty="0"/>
                    </a:p>
                  </a:txBody>
                  <a:tcPr/>
                </a:tc>
                <a:tc>
                  <a:txBody>
                    <a:bodyPr/>
                    <a:lstStyle/>
                    <a:p>
                      <a:r>
                        <a:rPr lang="en-US" sz="2000" dirty="0" smtClean="0"/>
                        <a:t>90.35</a:t>
                      </a:r>
                      <a:endParaRPr lang="en-US" sz="2000" dirty="0"/>
                    </a:p>
                  </a:txBody>
                  <a:tcPr/>
                </a:tc>
                <a:tc>
                  <a:txBody>
                    <a:bodyPr/>
                    <a:lstStyle/>
                    <a:p>
                      <a:r>
                        <a:rPr lang="en-US" sz="2000" dirty="0" smtClean="0"/>
                        <a:t>6</a:t>
                      </a:r>
                      <a:endParaRPr lang="en-US" sz="2000" dirty="0"/>
                    </a:p>
                  </a:txBody>
                  <a:tcPr/>
                </a:tc>
                <a:extLst>
                  <a:ext uri="{0D108BD9-81ED-4DB2-BD59-A6C34878D82A}">
                    <a16:rowId xmlns:a16="http://schemas.microsoft.com/office/drawing/2014/main" val="2986690706"/>
                  </a:ext>
                </a:extLst>
              </a:tr>
            </a:tbl>
          </a:graphicData>
        </a:graphic>
      </p:graphicFrame>
    </p:spTree>
    <p:extLst>
      <p:ext uri="{BB962C8B-B14F-4D97-AF65-F5344CB8AC3E}">
        <p14:creationId xmlns:p14="http://schemas.microsoft.com/office/powerpoint/2010/main" val="34082762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dirty="0">
                <a:latin typeface="+mn-lt"/>
              </a:rPr>
              <a:t>Point Value: </a:t>
            </a:r>
            <a:r>
              <a:rPr lang="en-US" dirty="0" smtClean="0">
                <a:latin typeface="+mn-lt"/>
              </a:rPr>
              <a:t>A </a:t>
            </a:r>
            <a:r>
              <a:rPr lang="en-US" dirty="0">
                <a:latin typeface="+mn-lt"/>
              </a:rPr>
              <a:t>single sample </a:t>
            </a:r>
            <a:r>
              <a:rPr lang="en-US" dirty="0" smtClean="0">
                <a:latin typeface="+mn-lt"/>
              </a:rPr>
              <a:t>metric from a referent data set</a:t>
            </a:r>
          </a:p>
          <a:p>
            <a:pPr lvl="1"/>
            <a:r>
              <a:rPr lang="en-US" dirty="0" smtClean="0">
                <a:latin typeface="+mn-lt"/>
              </a:rPr>
              <a:t>Examples:</a:t>
            </a:r>
          </a:p>
          <a:p>
            <a:pPr lvl="2">
              <a:buSzPct val="75000"/>
            </a:pPr>
            <a:r>
              <a:rPr lang="en-US" dirty="0" smtClean="0">
                <a:latin typeface="+mn-lt"/>
              </a:rPr>
              <a:t>Miss </a:t>
            </a:r>
            <a:r>
              <a:rPr lang="en-US" dirty="0">
                <a:latin typeface="+mn-lt"/>
              </a:rPr>
              <a:t>distance</a:t>
            </a:r>
          </a:p>
          <a:p>
            <a:pPr lvl="2">
              <a:buSzPct val="75000"/>
            </a:pPr>
            <a:r>
              <a:rPr lang="en-US" dirty="0">
                <a:latin typeface="+mn-lt"/>
              </a:rPr>
              <a:t>Time of flight</a:t>
            </a:r>
          </a:p>
          <a:p>
            <a:pPr lvl="2">
              <a:buSzPct val="75000"/>
            </a:pPr>
            <a:r>
              <a:rPr lang="en-US" dirty="0">
                <a:latin typeface="+mn-lt"/>
              </a:rPr>
              <a:t>Percent of time in </a:t>
            </a:r>
            <a:r>
              <a:rPr lang="en-US" dirty="0" smtClean="0">
                <a:latin typeface="+mn-lt"/>
              </a:rPr>
              <a:t>a specific mode</a:t>
            </a:r>
            <a:endParaRPr lang="en-US" dirty="0">
              <a:latin typeface="+mn-lt"/>
            </a:endParaRPr>
          </a:p>
          <a:p>
            <a:r>
              <a:rPr lang="en-US" dirty="0" smtClean="0">
                <a:latin typeface="+mn-lt"/>
              </a:rPr>
              <a:t>Time </a:t>
            </a:r>
            <a:r>
              <a:rPr lang="en-US" dirty="0">
                <a:latin typeface="+mn-lt"/>
              </a:rPr>
              <a:t>Series: A time series of single sample </a:t>
            </a:r>
            <a:r>
              <a:rPr lang="en-US" dirty="0" smtClean="0">
                <a:latin typeface="+mn-lt"/>
              </a:rPr>
              <a:t>metrics from a </a:t>
            </a:r>
            <a:r>
              <a:rPr lang="en-US" dirty="0">
                <a:latin typeface="+mn-lt"/>
              </a:rPr>
              <a:t>referent data </a:t>
            </a:r>
            <a:r>
              <a:rPr lang="en-US" dirty="0" smtClean="0">
                <a:latin typeface="+mn-lt"/>
              </a:rPr>
              <a:t>set</a:t>
            </a:r>
            <a:endParaRPr lang="en-US" dirty="0">
              <a:latin typeface="+mn-lt"/>
            </a:endParaRPr>
          </a:p>
          <a:p>
            <a:pPr lvl="1"/>
            <a:r>
              <a:rPr lang="en-US" dirty="0" smtClean="0">
                <a:latin typeface="+mn-lt"/>
              </a:rPr>
              <a:t>Examples:</a:t>
            </a:r>
          </a:p>
          <a:p>
            <a:pPr lvl="2">
              <a:buSzPct val="75000"/>
            </a:pPr>
            <a:r>
              <a:rPr lang="en-US" dirty="0" smtClean="0">
                <a:latin typeface="+mn-lt"/>
              </a:rPr>
              <a:t>Position</a:t>
            </a:r>
            <a:endParaRPr lang="en-US" dirty="0">
              <a:latin typeface="+mn-lt"/>
            </a:endParaRPr>
          </a:p>
          <a:p>
            <a:pPr lvl="2">
              <a:buSzPct val="75000"/>
            </a:pPr>
            <a:r>
              <a:rPr lang="en-US" dirty="0">
                <a:latin typeface="+mn-lt"/>
              </a:rPr>
              <a:t>Orientation</a:t>
            </a:r>
          </a:p>
          <a:p>
            <a:r>
              <a:rPr lang="en-US" dirty="0" smtClean="0">
                <a:latin typeface="+mn-lt"/>
              </a:rPr>
              <a:t>Regardless </a:t>
            </a:r>
            <a:r>
              <a:rPr lang="en-US" dirty="0">
                <a:latin typeface="+mn-lt"/>
              </a:rPr>
              <a:t>of time series or point value, both are considered a single sample of the underlying distribution, since the flight test represents only one sample.</a:t>
            </a:r>
          </a:p>
          <a:p>
            <a:endParaRPr lang="en-US" dirty="0">
              <a:latin typeface="+mn-lt"/>
            </a:endParaRPr>
          </a:p>
        </p:txBody>
      </p:sp>
      <p:sp>
        <p:nvSpPr>
          <p:cNvPr id="3" name="Title 2"/>
          <p:cNvSpPr>
            <a:spLocks noGrp="1"/>
          </p:cNvSpPr>
          <p:nvPr>
            <p:ph type="title"/>
          </p:nvPr>
        </p:nvSpPr>
        <p:spPr>
          <a:xfrm>
            <a:off x="1015068" y="0"/>
            <a:ext cx="10435903" cy="841248"/>
          </a:xfrm>
        </p:spPr>
        <p:txBody>
          <a:bodyPr/>
          <a:lstStyle/>
          <a:p>
            <a:r>
              <a:rPr lang="en-US" altLang="en-US" dirty="0" smtClean="0"/>
              <a:t> </a:t>
            </a:r>
            <a:r>
              <a:rPr lang="en-US" dirty="0"/>
              <a:t>Point Value Referent Data vs Time Series</a:t>
            </a:r>
          </a:p>
        </p:txBody>
      </p:sp>
      <p:sp>
        <p:nvSpPr>
          <p:cNvPr id="5" name="Slide Number Placeholder 1"/>
          <p:cNvSpPr>
            <a:spLocks noGrp="1"/>
          </p:cNvSpPr>
          <p:nvPr>
            <p:ph type="sldNum" sz="quarter" idx="10"/>
          </p:nvPr>
        </p:nvSpPr>
        <p:spPr>
          <a:xfrm>
            <a:off x="10635835" y="6460099"/>
            <a:ext cx="821634" cy="340935"/>
          </a:xfrm>
        </p:spPr>
        <p:txBody>
          <a:bodyPr/>
          <a:lstStyle/>
          <a:p>
            <a:pPr>
              <a:defRPr/>
            </a:pPr>
            <a:fld id="{D68E8870-17DE-45C4-A8DD-7644B2422933}" type="slidenum">
              <a:rPr lang="en-US" smtClean="0"/>
              <a:pPr>
                <a:defRPr/>
              </a:pPr>
              <a:t>44</a:t>
            </a:fld>
            <a:endParaRPr lang="en-US" dirty="0"/>
          </a:p>
        </p:txBody>
      </p:sp>
    </p:spTree>
    <p:extLst>
      <p:ext uri="{BB962C8B-B14F-4D97-AF65-F5344CB8AC3E}">
        <p14:creationId xmlns:p14="http://schemas.microsoft.com/office/powerpoint/2010/main" val="3325854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1039558" y="5200634"/>
            <a:ext cx="475719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1pPr>
            <a:lvl2pPr marL="742950" indent="-28575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2pPr>
            <a:lvl3pPr marL="11430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3pPr>
            <a:lvl4pPr marL="16002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4pPr>
            <a:lvl5pPr marL="20574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9pPr>
          </a:lstStyle>
          <a:p>
            <a:pPr marL="342900" indent="-342900">
              <a:buFont typeface="Wingdings" panose="05000000000000000000" pitchFamily="2" charset="2"/>
              <a:buChar char="§"/>
            </a:pPr>
            <a:r>
              <a:rPr lang="en-US" altLang="en-US" sz="2400" dirty="0" smtClean="0"/>
              <a:t>Red </a:t>
            </a:r>
            <a:r>
              <a:rPr lang="en-US" altLang="en-US" sz="2400" dirty="0"/>
              <a:t>casualties at </a:t>
            </a:r>
            <a:r>
              <a:rPr lang="en-US" altLang="en-US" sz="2400" dirty="0">
                <a:solidFill>
                  <a:srgbClr val="0000FF"/>
                </a:solidFill>
              </a:rPr>
              <a:t>time 50 only</a:t>
            </a:r>
          </a:p>
          <a:p>
            <a:pPr marL="342900" indent="-342900">
              <a:buFont typeface="Wingdings" panose="05000000000000000000" pitchFamily="2" charset="2"/>
              <a:buChar char="§"/>
            </a:pPr>
            <a:r>
              <a:rPr lang="en-US" altLang="en-US" sz="2400" dirty="0" smtClean="0"/>
              <a:t>Model </a:t>
            </a:r>
            <a:r>
              <a:rPr lang="en-US" altLang="en-US" sz="2400" dirty="0">
                <a:sym typeface="Symbol" panose="05050102010706020507" pitchFamily="18" charset="2"/>
              </a:rPr>
              <a:t></a:t>
            </a:r>
            <a:r>
              <a:rPr lang="en-US" altLang="en-US" sz="2400" dirty="0"/>
              <a:t> simuland</a:t>
            </a:r>
          </a:p>
          <a:p>
            <a:pPr marL="342900" indent="-342900">
              <a:buFont typeface="Wingdings" panose="05000000000000000000" pitchFamily="2" charset="2"/>
              <a:buChar char="§"/>
            </a:pPr>
            <a:r>
              <a:rPr lang="en-US" altLang="en-US" sz="2400" dirty="0" smtClean="0">
                <a:sym typeface="Symbol" panose="05050102010706020507" pitchFamily="18" charset="2"/>
              </a:rPr>
              <a:t></a:t>
            </a:r>
            <a:r>
              <a:rPr lang="en-US" altLang="en-US" sz="2400" dirty="0" smtClean="0"/>
              <a:t> </a:t>
            </a:r>
            <a:r>
              <a:rPr lang="en-US" altLang="en-US" sz="2400" dirty="0"/>
              <a:t>Model valid?</a:t>
            </a:r>
          </a:p>
        </p:txBody>
      </p:sp>
      <p:sp>
        <p:nvSpPr>
          <p:cNvPr id="8" name="Text Box 2"/>
          <p:cNvSpPr txBox="1">
            <a:spLocks noChangeArrowheads="1"/>
          </p:cNvSpPr>
          <p:nvPr/>
        </p:nvSpPr>
        <p:spPr bwMode="auto">
          <a:xfrm>
            <a:off x="457200" y="838200"/>
            <a:ext cx="115341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1pPr>
            <a:lvl2pPr marL="742950" indent="-28575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2pPr>
            <a:lvl3pPr marL="11430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3pPr>
            <a:lvl4pPr marL="16002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4pPr>
            <a:lvl5pPr marL="20574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9pPr>
          </a:lstStyle>
          <a:p>
            <a:pPr marL="342900" indent="-342900">
              <a:buFont typeface="Wingdings" panose="05000000000000000000" pitchFamily="2" charset="2"/>
              <a:buChar char="§"/>
            </a:pPr>
            <a:r>
              <a:rPr lang="en-US" altLang="en-US" sz="2400" dirty="0" smtClean="0"/>
              <a:t>1 </a:t>
            </a:r>
            <a:r>
              <a:rPr lang="en-US" altLang="en-US" sz="2400" dirty="0"/>
              <a:t>“trial” of simuland, e.g., data from actual battle</a:t>
            </a:r>
          </a:p>
          <a:p>
            <a:pPr marL="342900" indent="-342900">
              <a:buFont typeface="Wingdings" panose="05000000000000000000" pitchFamily="2" charset="2"/>
              <a:buChar char="§"/>
            </a:pPr>
            <a:r>
              <a:rPr lang="en-US" altLang="en-US" sz="2400" dirty="0" smtClean="0"/>
              <a:t>15 </a:t>
            </a:r>
            <a:r>
              <a:rPr lang="en-US" altLang="en-US" sz="2400" dirty="0"/>
              <a:t>trials (executions) of a model of the same battle</a:t>
            </a:r>
            <a:endParaRPr lang="en-US" altLang="en-US" sz="2400" i="1" dirty="0">
              <a:latin typeface="Times New Roman" panose="02020603050405020304" pitchFamily="18" charset="0"/>
            </a:endParaRPr>
          </a:p>
        </p:txBody>
      </p:sp>
      <p:sp>
        <p:nvSpPr>
          <p:cNvPr id="10" name="Text Box 2"/>
          <p:cNvSpPr txBox="1">
            <a:spLocks noChangeArrowheads="1"/>
          </p:cNvSpPr>
          <p:nvPr/>
        </p:nvSpPr>
        <p:spPr bwMode="auto">
          <a:xfrm>
            <a:off x="6351243" y="5200634"/>
            <a:ext cx="514285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1pPr>
            <a:lvl2pPr marL="742950" indent="-28575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2pPr>
            <a:lvl3pPr marL="11430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3pPr>
            <a:lvl4pPr marL="16002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4pPr>
            <a:lvl5pPr marL="20574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9pPr>
          </a:lstStyle>
          <a:p>
            <a:pPr marL="342900" indent="-342900">
              <a:buFont typeface="Wingdings" panose="05000000000000000000" pitchFamily="2" charset="2"/>
              <a:buChar char="§"/>
            </a:pPr>
            <a:r>
              <a:rPr lang="en-US" altLang="en-US" sz="2400" dirty="0" smtClean="0"/>
              <a:t>Red </a:t>
            </a:r>
            <a:r>
              <a:rPr lang="en-US" altLang="en-US" sz="2400" dirty="0"/>
              <a:t>casualties at </a:t>
            </a:r>
            <a:r>
              <a:rPr lang="en-US" altLang="en-US" sz="2400" dirty="0">
                <a:solidFill>
                  <a:srgbClr val="0000FF"/>
                </a:solidFill>
              </a:rPr>
              <a:t>times 0–50</a:t>
            </a:r>
          </a:p>
          <a:p>
            <a:pPr marL="342900" indent="-342900">
              <a:buFont typeface="Wingdings" panose="05000000000000000000" pitchFamily="2" charset="2"/>
              <a:buChar char="§"/>
            </a:pPr>
            <a:r>
              <a:rPr lang="en-US" altLang="en-US" sz="2400" dirty="0" smtClean="0"/>
              <a:t>Model </a:t>
            </a:r>
            <a:r>
              <a:rPr lang="en-US" altLang="en-US" sz="2400" dirty="0">
                <a:sym typeface="Symbol" panose="05050102010706020507" pitchFamily="18" charset="2"/>
              </a:rPr>
              <a:t>mostly </a:t>
            </a:r>
            <a:r>
              <a:rPr lang="en-US" altLang="en-US" sz="2400" dirty="0"/>
              <a:t> simuland</a:t>
            </a:r>
          </a:p>
          <a:p>
            <a:pPr marL="342900" indent="-342900">
              <a:buFont typeface="Wingdings" panose="05000000000000000000" pitchFamily="2" charset="2"/>
              <a:buChar char="§"/>
            </a:pPr>
            <a:r>
              <a:rPr lang="en-US" altLang="en-US" sz="2400" dirty="0" smtClean="0">
                <a:sym typeface="Symbol" panose="05050102010706020507" pitchFamily="18" charset="2"/>
              </a:rPr>
              <a:t></a:t>
            </a:r>
            <a:r>
              <a:rPr lang="en-US" altLang="en-US" sz="2400" dirty="0" smtClean="0"/>
              <a:t> </a:t>
            </a:r>
            <a:r>
              <a:rPr lang="en-US" altLang="en-US" sz="2400" dirty="0"/>
              <a:t>Model not valid?</a:t>
            </a:r>
          </a:p>
        </p:txBody>
      </p:sp>
      <p:pic>
        <p:nvPicPr>
          <p:cNvPr id="11" name="Picture 3" descr="C:\Users\mpetty\Desktop\Working, IITSEC 2021\Saved 10\W&amp;WO, ACI Plot 0a, Timestep Time Series 2021-06-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674" y="1885934"/>
            <a:ext cx="5446692"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C:\Users\mpetty\Desktop\Working, IITSEC 2021\Saved 10\W&amp;WO, ACI Plot 0b, Timestep Time Series 2021-06-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7407" y="1871413"/>
            <a:ext cx="5446692"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45</a:t>
            </a:fld>
            <a:endParaRPr lang="en-US" dirty="0"/>
          </a:p>
        </p:txBody>
      </p:sp>
      <p:sp>
        <p:nvSpPr>
          <p:cNvPr id="13" name="Rectangle 2"/>
          <p:cNvSpPr>
            <a:spLocks noGrp="1" noChangeArrowheads="1"/>
          </p:cNvSpPr>
          <p:nvPr>
            <p:ph type="title"/>
          </p:nvPr>
        </p:nvSpPr>
        <p:spPr>
          <a:xfrm>
            <a:off x="1390650" y="0"/>
            <a:ext cx="9582149" cy="795130"/>
          </a:xfrm>
        </p:spPr>
        <p:txBody>
          <a:bodyPr/>
          <a:lstStyle/>
          <a:p>
            <a:r>
              <a:rPr lang="en-US" altLang="en-US" dirty="0" smtClean="0"/>
              <a:t> </a:t>
            </a:r>
            <a:r>
              <a:rPr lang="en-US" altLang="en-US" dirty="0"/>
              <a:t>Time Series </a:t>
            </a:r>
            <a:r>
              <a:rPr lang="en-US" altLang="en-US" dirty="0" smtClean="0"/>
              <a:t>Example: Red Force Casualties </a:t>
            </a:r>
          </a:p>
        </p:txBody>
      </p:sp>
      <p:sp>
        <p:nvSpPr>
          <p:cNvPr id="3" name="Rectangle 2"/>
          <p:cNvSpPr/>
          <p:nvPr/>
        </p:nvSpPr>
        <p:spPr>
          <a:xfrm>
            <a:off x="10560830" y="5388330"/>
            <a:ext cx="933269" cy="246221"/>
          </a:xfrm>
          <a:prstGeom prst="rect">
            <a:avLst/>
          </a:prstGeom>
        </p:spPr>
        <p:txBody>
          <a:bodyPr wrap="none">
            <a:spAutoFit/>
          </a:bodyPr>
          <a:lstStyle/>
          <a:p>
            <a:r>
              <a:rPr lang="en-US" sz="1000" dirty="0" smtClean="0"/>
              <a:t>[Petty, 2021]</a:t>
            </a:r>
            <a:endParaRPr lang="en-US" sz="1000" dirty="0"/>
          </a:p>
        </p:txBody>
      </p:sp>
    </p:spTree>
    <p:extLst>
      <p:ext uri="{BB962C8B-B14F-4D97-AF65-F5344CB8AC3E}">
        <p14:creationId xmlns:p14="http://schemas.microsoft.com/office/powerpoint/2010/main" val="17579841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Box 2"/>
          <p:cNvSpPr txBox="1">
            <a:spLocks noChangeArrowheads="1"/>
          </p:cNvSpPr>
          <p:nvPr/>
        </p:nvSpPr>
        <p:spPr bwMode="auto">
          <a:xfrm>
            <a:off x="602326" y="4359224"/>
            <a:ext cx="111587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tabLst>
                <a:tab pos="339725" algn="l"/>
                <a:tab pos="681038" algn="l"/>
                <a:tab pos="4232275" algn="l"/>
              </a:tabLst>
              <a:defRPr sz="800">
                <a:solidFill>
                  <a:schemeClr val="tx1"/>
                </a:solidFill>
                <a:latin typeface="Arial" charset="0"/>
                <a:cs typeface="Arial" charset="0"/>
              </a:defRPr>
            </a:lvl1pPr>
            <a:lvl2pPr marL="742950" indent="-285750" eaLnBrk="0" hangingPunct="0">
              <a:tabLst>
                <a:tab pos="339725" algn="l"/>
                <a:tab pos="681038" algn="l"/>
                <a:tab pos="4232275" algn="l"/>
              </a:tabLst>
              <a:defRPr sz="800">
                <a:solidFill>
                  <a:schemeClr val="tx1"/>
                </a:solidFill>
                <a:latin typeface="Arial" charset="0"/>
                <a:cs typeface="Arial" charset="0"/>
              </a:defRPr>
            </a:lvl2pPr>
            <a:lvl3pPr marL="1143000" indent="-228600" eaLnBrk="0" hangingPunct="0">
              <a:tabLst>
                <a:tab pos="339725" algn="l"/>
                <a:tab pos="681038" algn="l"/>
                <a:tab pos="4232275" algn="l"/>
              </a:tabLst>
              <a:defRPr sz="800">
                <a:solidFill>
                  <a:schemeClr val="tx1"/>
                </a:solidFill>
                <a:latin typeface="Arial" charset="0"/>
                <a:cs typeface="Arial" charset="0"/>
              </a:defRPr>
            </a:lvl3pPr>
            <a:lvl4pPr marL="1600200" indent="-228600" eaLnBrk="0" hangingPunct="0">
              <a:tabLst>
                <a:tab pos="339725" algn="l"/>
                <a:tab pos="681038" algn="l"/>
                <a:tab pos="4232275" algn="l"/>
              </a:tabLst>
              <a:defRPr sz="800">
                <a:solidFill>
                  <a:schemeClr val="tx1"/>
                </a:solidFill>
                <a:latin typeface="Arial" charset="0"/>
                <a:cs typeface="Arial" charset="0"/>
              </a:defRPr>
            </a:lvl4pPr>
            <a:lvl5pPr marL="2057400" indent="-228600" eaLnBrk="0" hangingPunct="0">
              <a:tabLst>
                <a:tab pos="339725" algn="l"/>
                <a:tab pos="681038" algn="l"/>
                <a:tab pos="4232275" algn="l"/>
              </a:tabLst>
              <a:defRPr sz="800">
                <a:solidFill>
                  <a:schemeClr val="tx1"/>
                </a:solidFill>
                <a:latin typeface="Arial" charset="0"/>
                <a:cs typeface="Arial" charset="0"/>
              </a:defRPr>
            </a:lvl5pPr>
            <a:lvl6pPr marL="2514600" indent="-228600" eaLnBrk="0" fontAlgn="base" hangingPunct="0">
              <a:spcBef>
                <a:spcPct val="0"/>
              </a:spcBef>
              <a:spcAft>
                <a:spcPct val="0"/>
              </a:spcAft>
              <a:tabLst>
                <a:tab pos="339725" algn="l"/>
                <a:tab pos="681038" algn="l"/>
                <a:tab pos="4232275" algn="l"/>
              </a:tabLst>
              <a:defRPr sz="800">
                <a:solidFill>
                  <a:schemeClr val="tx1"/>
                </a:solidFill>
                <a:latin typeface="Arial" charset="0"/>
                <a:cs typeface="Arial" charset="0"/>
              </a:defRPr>
            </a:lvl6pPr>
            <a:lvl7pPr marL="2971800" indent="-228600" eaLnBrk="0" fontAlgn="base" hangingPunct="0">
              <a:spcBef>
                <a:spcPct val="0"/>
              </a:spcBef>
              <a:spcAft>
                <a:spcPct val="0"/>
              </a:spcAft>
              <a:tabLst>
                <a:tab pos="339725" algn="l"/>
                <a:tab pos="681038" algn="l"/>
                <a:tab pos="4232275" algn="l"/>
              </a:tabLst>
              <a:defRPr sz="800">
                <a:solidFill>
                  <a:schemeClr val="tx1"/>
                </a:solidFill>
                <a:latin typeface="Arial" charset="0"/>
                <a:cs typeface="Arial" charset="0"/>
              </a:defRPr>
            </a:lvl7pPr>
            <a:lvl8pPr marL="3429000" indent="-228600" eaLnBrk="0" fontAlgn="base" hangingPunct="0">
              <a:spcBef>
                <a:spcPct val="0"/>
              </a:spcBef>
              <a:spcAft>
                <a:spcPct val="0"/>
              </a:spcAft>
              <a:tabLst>
                <a:tab pos="339725" algn="l"/>
                <a:tab pos="681038" algn="l"/>
                <a:tab pos="4232275" algn="l"/>
              </a:tabLst>
              <a:defRPr sz="800">
                <a:solidFill>
                  <a:schemeClr val="tx1"/>
                </a:solidFill>
                <a:latin typeface="Arial" charset="0"/>
                <a:cs typeface="Arial" charset="0"/>
              </a:defRPr>
            </a:lvl8pPr>
            <a:lvl9pPr marL="3886200" indent="-228600" eaLnBrk="0" fontAlgn="base" hangingPunct="0">
              <a:spcBef>
                <a:spcPct val="0"/>
              </a:spcBef>
              <a:spcAft>
                <a:spcPct val="0"/>
              </a:spcAft>
              <a:tabLst>
                <a:tab pos="339725" algn="l"/>
                <a:tab pos="681038" algn="l"/>
                <a:tab pos="4232275" algn="l"/>
              </a:tabLst>
              <a:defRPr sz="800">
                <a:solidFill>
                  <a:schemeClr val="tx1"/>
                </a:solidFill>
                <a:latin typeface="Arial" charset="0"/>
                <a:cs typeface="Arial" charset="0"/>
              </a:defRPr>
            </a:lvl9pPr>
          </a:lstStyle>
          <a:p>
            <a:pPr algn="r">
              <a:defRPr/>
            </a:pPr>
            <a:r>
              <a:rPr lang="el-GR" altLang="en-US" sz="1800" dirty="0" smtClean="0">
                <a:solidFill>
                  <a:srgbClr val="000000"/>
                </a:solidFill>
                <a:latin typeface="Times New Roman"/>
              </a:rPr>
              <a:t>ε</a:t>
            </a:r>
            <a:r>
              <a:rPr lang="en-US" altLang="en-US" sz="1800" dirty="0" smtClean="0">
                <a:sym typeface="Symbol" pitchFamily="18" charset="2"/>
              </a:rPr>
              <a:t> </a:t>
            </a:r>
            <a:r>
              <a:rPr lang="en-US" altLang="en-US" sz="1800" dirty="0" smtClean="0">
                <a:latin typeface="+mn-lt"/>
                <a:sym typeface="Symbol" pitchFamily="18" charset="2"/>
              </a:rPr>
              <a:t>=</a:t>
            </a:r>
            <a:r>
              <a:rPr lang="en-US" altLang="en-US" sz="1800" dirty="0" smtClean="0">
                <a:sym typeface="Symbol" pitchFamily="18" charset="2"/>
              </a:rPr>
              <a:t> time step value error tolerance</a:t>
            </a:r>
          </a:p>
          <a:p>
            <a:pPr algn="r">
              <a:defRPr/>
            </a:pPr>
            <a:r>
              <a:rPr lang="en-US" altLang="en-US" sz="1800" dirty="0" smtClean="0">
                <a:sym typeface="Symbol" pitchFamily="18" charset="2"/>
              </a:rPr>
              <a:t>OOB </a:t>
            </a:r>
            <a:r>
              <a:rPr lang="en-US" altLang="en-US" sz="1800" dirty="0" smtClean="0">
                <a:latin typeface="+mn-lt"/>
                <a:sym typeface="Symbol" pitchFamily="18" charset="2"/>
              </a:rPr>
              <a:t>=</a:t>
            </a:r>
            <a:r>
              <a:rPr lang="en-US" altLang="en-US" sz="1800" dirty="0" smtClean="0">
                <a:sym typeface="Symbol" pitchFamily="18" charset="2"/>
              </a:rPr>
              <a:t> time steps out of bounds</a:t>
            </a:r>
            <a:endParaRPr lang="en-US" altLang="en-US" sz="1800" dirty="0" smtClean="0"/>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46</a:t>
            </a:fld>
            <a:endParaRPr lang="en-US" dirty="0"/>
          </a:p>
        </p:txBody>
      </p:sp>
      <p:sp>
        <p:nvSpPr>
          <p:cNvPr id="56" name="Rectangle 2"/>
          <p:cNvSpPr>
            <a:spLocks noGrp="1" noChangeArrowheads="1"/>
          </p:cNvSpPr>
          <p:nvPr>
            <p:ph type="title"/>
          </p:nvPr>
        </p:nvSpPr>
        <p:spPr>
          <a:xfrm>
            <a:off x="1390650" y="0"/>
            <a:ext cx="9582149" cy="795130"/>
          </a:xfrm>
        </p:spPr>
        <p:txBody>
          <a:bodyPr/>
          <a:lstStyle/>
          <a:p>
            <a:r>
              <a:rPr lang="en-US" altLang="en-US" dirty="0" smtClean="0"/>
              <a:t> </a:t>
            </a:r>
            <a:r>
              <a:rPr lang="en-US" altLang="en-US" dirty="0"/>
              <a:t>Time Series </a:t>
            </a:r>
            <a:r>
              <a:rPr lang="en-US" altLang="en-US" dirty="0" smtClean="0"/>
              <a:t>Validation: Advanced Methods</a:t>
            </a:r>
          </a:p>
        </p:txBody>
      </p:sp>
      <p:graphicFrame>
        <p:nvGraphicFramePr>
          <p:cNvPr id="4" name="Table 3"/>
          <p:cNvGraphicFramePr>
            <a:graphicFrameLocks noGrp="1"/>
          </p:cNvGraphicFramePr>
          <p:nvPr>
            <p:extLst>
              <p:ext uri="{D42A27DB-BD31-4B8C-83A1-F6EECF244321}">
                <p14:modId xmlns:p14="http://schemas.microsoft.com/office/powerpoint/2010/main" val="4170026350"/>
              </p:ext>
            </p:extLst>
          </p:nvPr>
        </p:nvGraphicFramePr>
        <p:xfrm>
          <a:off x="602326" y="1311224"/>
          <a:ext cx="11158794" cy="3048000"/>
        </p:xfrm>
        <a:graphic>
          <a:graphicData uri="http://schemas.openxmlformats.org/drawingml/2006/table">
            <a:tbl>
              <a:tblPr firstRow="1" bandRow="1">
                <a:tableStyleId>{5C22544A-7EE6-4342-B048-85BDC9FD1C3A}</a:tableStyleId>
              </a:tblPr>
              <a:tblGrid>
                <a:gridCol w="1339177">
                  <a:extLst>
                    <a:ext uri="{9D8B030D-6E8A-4147-A177-3AD203B41FA5}">
                      <a16:colId xmlns:a16="http://schemas.microsoft.com/office/drawing/2014/main" val="1932937214"/>
                    </a:ext>
                  </a:extLst>
                </a:gridCol>
                <a:gridCol w="1858297">
                  <a:extLst>
                    <a:ext uri="{9D8B030D-6E8A-4147-A177-3AD203B41FA5}">
                      <a16:colId xmlns:a16="http://schemas.microsoft.com/office/drawing/2014/main" val="389488699"/>
                    </a:ext>
                  </a:extLst>
                </a:gridCol>
                <a:gridCol w="1474838">
                  <a:extLst>
                    <a:ext uri="{9D8B030D-6E8A-4147-A177-3AD203B41FA5}">
                      <a16:colId xmlns:a16="http://schemas.microsoft.com/office/drawing/2014/main" val="667866246"/>
                    </a:ext>
                  </a:extLst>
                </a:gridCol>
                <a:gridCol w="2766884">
                  <a:extLst>
                    <a:ext uri="{9D8B030D-6E8A-4147-A177-3AD203B41FA5}">
                      <a16:colId xmlns:a16="http://schemas.microsoft.com/office/drawing/2014/main" val="3086210776"/>
                    </a:ext>
                  </a:extLst>
                </a:gridCol>
                <a:gridCol w="1244678">
                  <a:extLst>
                    <a:ext uri="{9D8B030D-6E8A-4147-A177-3AD203B41FA5}">
                      <a16:colId xmlns:a16="http://schemas.microsoft.com/office/drawing/2014/main" val="836885929"/>
                    </a:ext>
                  </a:extLst>
                </a:gridCol>
                <a:gridCol w="2474920">
                  <a:extLst>
                    <a:ext uri="{9D8B030D-6E8A-4147-A177-3AD203B41FA5}">
                      <a16:colId xmlns:a16="http://schemas.microsoft.com/office/drawing/2014/main" val="1041694199"/>
                    </a:ext>
                  </a:extLst>
                </a:gridCol>
              </a:tblGrid>
              <a:tr h="370840">
                <a:tc>
                  <a:txBody>
                    <a:bodyPr/>
                    <a:lstStyle/>
                    <a:p>
                      <a:pPr algn="ctr"/>
                      <a:r>
                        <a:rPr lang="en-US" dirty="0" smtClean="0"/>
                        <a:t>Method</a:t>
                      </a:r>
                      <a:endParaRPr lang="en-US" dirty="0"/>
                    </a:p>
                  </a:txBody>
                  <a:tcPr anchor="ctr"/>
                </a:tc>
                <a:tc>
                  <a:txBody>
                    <a:bodyPr/>
                    <a:lstStyle/>
                    <a:p>
                      <a:pPr algn="ctr"/>
                      <a:r>
                        <a:rPr lang="en-US" dirty="0" err="1" smtClean="0"/>
                        <a:t>Simuland</a:t>
                      </a:r>
                      <a:r>
                        <a:rPr lang="en-US" dirty="0" smtClean="0"/>
                        <a:t> Trials</a:t>
                      </a:r>
                      <a:endParaRPr lang="en-US" dirty="0"/>
                    </a:p>
                  </a:txBody>
                  <a:tcPr anchor="ctr"/>
                </a:tc>
                <a:tc>
                  <a:txBody>
                    <a:bodyPr/>
                    <a:lstStyle/>
                    <a:p>
                      <a:pPr algn="ctr"/>
                      <a:r>
                        <a:rPr lang="en-US" dirty="0" smtClean="0"/>
                        <a:t>Model</a:t>
                      </a:r>
                      <a:r>
                        <a:rPr lang="en-US" baseline="0" dirty="0" smtClean="0"/>
                        <a:t> Trials</a:t>
                      </a:r>
                      <a:endParaRPr lang="en-US" dirty="0"/>
                    </a:p>
                  </a:txBody>
                  <a:tcPr anchor="ctr"/>
                </a:tc>
                <a:tc>
                  <a:txBody>
                    <a:bodyPr/>
                    <a:lstStyle/>
                    <a:p>
                      <a:pPr algn="ctr"/>
                      <a:r>
                        <a:rPr lang="en-US" dirty="0" smtClean="0"/>
                        <a:t>Interval Bounds</a:t>
                      </a:r>
                      <a:endParaRPr lang="en-US" dirty="0"/>
                    </a:p>
                  </a:txBody>
                  <a:tcPr anchor="ctr"/>
                </a:tc>
                <a:tc>
                  <a:txBody>
                    <a:bodyPr/>
                    <a:lstStyle/>
                    <a:p>
                      <a:pPr algn="ctr"/>
                      <a:r>
                        <a:rPr lang="en-US" dirty="0" smtClean="0"/>
                        <a:t>OOB Limit</a:t>
                      </a:r>
                      <a:endParaRPr lang="en-US" dirty="0"/>
                    </a:p>
                  </a:txBody>
                  <a:tcPr anchor="ctr"/>
                </a:tc>
                <a:tc>
                  <a:txBody>
                    <a:bodyPr/>
                    <a:lstStyle/>
                    <a:p>
                      <a:pPr algn="ctr"/>
                      <a:r>
                        <a:rPr lang="en-US" dirty="0" smtClean="0"/>
                        <a:t>Examples</a:t>
                      </a:r>
                      <a:r>
                        <a:rPr lang="en-US" baseline="0" dirty="0" smtClean="0"/>
                        <a:t> &amp; Sources</a:t>
                      </a:r>
                      <a:endParaRPr lang="en-US" dirty="0"/>
                    </a:p>
                  </a:txBody>
                  <a:tcPr anchor="ctr"/>
                </a:tc>
                <a:extLst>
                  <a:ext uri="{0D108BD9-81ED-4DB2-BD59-A6C34878D82A}">
                    <a16:rowId xmlns:a16="http://schemas.microsoft.com/office/drawing/2014/main" val="2947938433"/>
                  </a:ext>
                </a:extLst>
              </a:tr>
              <a:tr h="370840">
                <a:tc>
                  <a:txBody>
                    <a:bodyPr/>
                    <a:lstStyle/>
                    <a:p>
                      <a:pPr algn="ctr"/>
                      <a:r>
                        <a:rPr lang="en-US" dirty="0" smtClean="0"/>
                        <a:t>A</a:t>
                      </a:r>
                      <a:endParaRPr lang="en-US" dirty="0"/>
                    </a:p>
                  </a:txBody>
                  <a:tcPr anchor="ctr"/>
                </a:tc>
                <a:tc>
                  <a:txBody>
                    <a:bodyPr/>
                    <a:lstStyle/>
                    <a:p>
                      <a:pPr algn="ctr"/>
                      <a:r>
                        <a:rPr lang="en-US" dirty="0" smtClean="0"/>
                        <a:t>1</a:t>
                      </a:r>
                      <a:endParaRPr lang="en-US" dirty="0"/>
                    </a:p>
                  </a:txBody>
                  <a:tcPr anchor="ctr"/>
                </a:tc>
                <a:tc>
                  <a:txBody>
                    <a:bodyPr/>
                    <a:lstStyle/>
                    <a:p>
                      <a:pPr algn="ctr"/>
                      <a:r>
                        <a:rPr lang="en-US" dirty="0" smtClean="0"/>
                        <a:t>1</a:t>
                      </a:r>
                      <a:endParaRPr lang="en-US" dirty="0"/>
                    </a:p>
                  </a:txBody>
                  <a:tcPr anchor="ctr"/>
                </a:tc>
                <a:tc>
                  <a:txBody>
                    <a:bodyPr/>
                    <a:lstStyle/>
                    <a:p>
                      <a:pPr algn="ctr"/>
                      <a:r>
                        <a:rPr lang="en-US" dirty="0" err="1" smtClean="0"/>
                        <a:t>Simuland</a:t>
                      </a:r>
                      <a:r>
                        <a:rPr lang="en-US" dirty="0" smtClean="0"/>
                        <a:t> ± SME </a:t>
                      </a:r>
                      <a:r>
                        <a:rPr lang="el-GR" dirty="0" smtClean="0"/>
                        <a:t>ε</a:t>
                      </a:r>
                      <a:r>
                        <a:rPr lang="en-US" dirty="0" smtClean="0"/>
                        <a:t> </a:t>
                      </a:r>
                      <a:endParaRPr lang="en-US" dirty="0"/>
                    </a:p>
                  </a:txBody>
                  <a:tcPr anchor="ctr"/>
                </a:tc>
                <a:tc>
                  <a:txBody>
                    <a:bodyPr/>
                    <a:lstStyle/>
                    <a:p>
                      <a:pPr algn="ctr"/>
                      <a:r>
                        <a:rPr lang="en-US" dirty="0" smtClean="0"/>
                        <a:t>SME</a:t>
                      </a:r>
                      <a:endParaRPr lang="en-US" dirty="0"/>
                    </a:p>
                  </a:txBody>
                  <a:tcPr anchor="ctr"/>
                </a:tc>
                <a:tc>
                  <a:txBody>
                    <a:bodyPr/>
                    <a:lstStyle/>
                    <a:p>
                      <a:pPr algn="ctr"/>
                      <a:r>
                        <a:rPr lang="en-US" sz="2000" dirty="0" smtClean="0"/>
                        <a:t>[Engel,</a:t>
                      </a:r>
                      <a:r>
                        <a:rPr lang="en-US" sz="2000" baseline="0" dirty="0" smtClean="0"/>
                        <a:t> 1954]</a:t>
                      </a:r>
                    </a:p>
                    <a:p>
                      <a:pPr algn="ctr"/>
                      <a:r>
                        <a:rPr lang="en-US" sz="2000" baseline="0" dirty="0" smtClean="0"/>
                        <a:t>[Petty, 2010]</a:t>
                      </a:r>
                      <a:endParaRPr lang="en-US" sz="2000" dirty="0"/>
                    </a:p>
                  </a:txBody>
                  <a:tcPr anchor="ctr"/>
                </a:tc>
                <a:extLst>
                  <a:ext uri="{0D108BD9-81ED-4DB2-BD59-A6C34878D82A}">
                    <a16:rowId xmlns:a16="http://schemas.microsoft.com/office/drawing/2014/main" val="3439217997"/>
                  </a:ext>
                </a:extLst>
              </a:tr>
              <a:tr h="370840">
                <a:tc>
                  <a:txBody>
                    <a:bodyPr/>
                    <a:lstStyle/>
                    <a:p>
                      <a:pPr algn="ctr"/>
                      <a:r>
                        <a:rPr lang="en-US" dirty="0" smtClean="0"/>
                        <a:t>B</a:t>
                      </a:r>
                      <a:endParaRPr lang="en-US" dirty="0"/>
                    </a:p>
                  </a:txBody>
                  <a:tcPr anchor="ctr"/>
                </a:tc>
                <a:tc>
                  <a:txBody>
                    <a:bodyPr/>
                    <a:lstStyle/>
                    <a:p>
                      <a:pPr algn="ctr"/>
                      <a:r>
                        <a:rPr lang="en-US" dirty="0" smtClean="0"/>
                        <a:t>1</a:t>
                      </a:r>
                      <a:endParaRPr lang="en-US" dirty="0"/>
                    </a:p>
                  </a:txBody>
                  <a:tcPr anchor="ctr"/>
                </a:tc>
                <a:tc>
                  <a:txBody>
                    <a:bodyPr/>
                    <a:lstStyle/>
                    <a:p>
                      <a:pPr algn="ctr"/>
                      <a:r>
                        <a:rPr lang="en-US" dirty="0" smtClean="0"/>
                        <a:t>Multiple</a:t>
                      </a:r>
                      <a:endParaRPr lang="en-US" dirty="0"/>
                    </a:p>
                  </a:txBody>
                  <a:tcPr anchor="ctr"/>
                </a:tc>
                <a:tc>
                  <a:txBody>
                    <a:bodyPr/>
                    <a:lstStyle/>
                    <a:p>
                      <a:pPr algn="ctr"/>
                      <a:r>
                        <a:rPr lang="en-US" dirty="0" smtClean="0"/>
                        <a:t>Model 95% c. i.</a:t>
                      </a:r>
                      <a:endParaRPr lang="en-US" dirty="0"/>
                    </a:p>
                  </a:txBody>
                  <a:tcPr anchor="ctr"/>
                </a:tc>
                <a:tc>
                  <a:txBody>
                    <a:bodyPr/>
                    <a:lstStyle/>
                    <a:p>
                      <a:pPr algn="ctr"/>
                      <a:r>
                        <a:rPr lang="en-US" dirty="0" smtClean="0"/>
                        <a:t>SME</a:t>
                      </a:r>
                      <a:endParaRPr lang="en-US" dirty="0"/>
                    </a:p>
                  </a:txBody>
                  <a:tcPr anchor="ctr"/>
                </a:tc>
                <a:tc>
                  <a:txBody>
                    <a:bodyPr/>
                    <a:lstStyle/>
                    <a:p>
                      <a:pPr algn="ctr"/>
                      <a:r>
                        <a:rPr lang="en-US" sz="2000" dirty="0" smtClean="0"/>
                        <a:t>[Herington, 2002]</a:t>
                      </a:r>
                    </a:p>
                    <a:p>
                      <a:pPr algn="ctr"/>
                      <a:r>
                        <a:rPr lang="en-US" sz="2000" dirty="0" smtClean="0"/>
                        <a:t>[Champagne, 2007]</a:t>
                      </a:r>
                      <a:endParaRPr lang="en-US" sz="2000" dirty="0"/>
                    </a:p>
                  </a:txBody>
                  <a:tcPr anchor="ctr"/>
                </a:tc>
                <a:extLst>
                  <a:ext uri="{0D108BD9-81ED-4DB2-BD59-A6C34878D82A}">
                    <a16:rowId xmlns:a16="http://schemas.microsoft.com/office/drawing/2014/main" val="2413187182"/>
                  </a:ext>
                </a:extLst>
              </a:tr>
              <a:tr h="370840">
                <a:tc>
                  <a:txBody>
                    <a:bodyPr/>
                    <a:lstStyle/>
                    <a:p>
                      <a:pPr algn="ctr"/>
                      <a:r>
                        <a:rPr lang="en-US" dirty="0" smtClean="0"/>
                        <a:t>C</a:t>
                      </a:r>
                      <a:endParaRPr lang="en-US" dirty="0"/>
                    </a:p>
                  </a:txBody>
                  <a:tcPr anchor="ctr"/>
                </a:tc>
                <a:tc>
                  <a:txBody>
                    <a:bodyPr/>
                    <a:lstStyle/>
                    <a:p>
                      <a:pPr algn="ctr"/>
                      <a:r>
                        <a:rPr lang="en-US" dirty="0" smtClean="0"/>
                        <a:t>Multiple</a:t>
                      </a:r>
                      <a:endParaRPr lang="en-US" dirty="0"/>
                    </a:p>
                  </a:txBody>
                  <a:tcPr anchor="ctr"/>
                </a:tc>
                <a:tc>
                  <a:txBody>
                    <a:bodyPr/>
                    <a:lstStyle/>
                    <a:p>
                      <a:pPr algn="ctr"/>
                      <a:r>
                        <a:rPr lang="en-US" dirty="0" smtClean="0"/>
                        <a:t>Multiple</a:t>
                      </a:r>
                      <a:endParaRPr lang="en-US" dirty="0"/>
                    </a:p>
                  </a:txBody>
                  <a:tcPr anchor="ctr"/>
                </a:tc>
                <a:tc>
                  <a:txBody>
                    <a:bodyPr/>
                    <a:lstStyle/>
                    <a:p>
                      <a:pPr algn="ctr"/>
                      <a:r>
                        <a:rPr lang="en-US" dirty="0" err="1" smtClean="0"/>
                        <a:t>Simuland</a:t>
                      </a:r>
                      <a:r>
                        <a:rPr lang="en-US" dirty="0" smtClean="0"/>
                        <a:t> 95% c. i.</a:t>
                      </a:r>
                    </a:p>
                    <a:p>
                      <a:pPr algn="ctr"/>
                      <a:r>
                        <a:rPr lang="en-US" dirty="0" smtClean="0"/>
                        <a:t>Model 95% c. i.</a:t>
                      </a:r>
                      <a:endParaRPr lang="en-US" dirty="0"/>
                    </a:p>
                  </a:txBody>
                  <a:tcPr anchor="ctr"/>
                </a:tc>
                <a:tc>
                  <a:txBody>
                    <a:bodyPr/>
                    <a:lstStyle/>
                    <a:p>
                      <a:pPr algn="ctr"/>
                      <a:endParaRPr lang="en-US"/>
                    </a:p>
                  </a:txBody>
                  <a:tcPr anchor="ctr"/>
                </a:tc>
                <a:tc>
                  <a:txBody>
                    <a:bodyPr/>
                    <a:lstStyle/>
                    <a:p>
                      <a:pPr algn="ctr"/>
                      <a:r>
                        <a:rPr lang="en-US" sz="2000" dirty="0" smtClean="0"/>
                        <a:t>[Law, 2015]</a:t>
                      </a:r>
                      <a:endParaRPr lang="en-US" sz="2000" dirty="0"/>
                    </a:p>
                  </a:txBody>
                  <a:tcPr anchor="ctr"/>
                </a:tc>
                <a:extLst>
                  <a:ext uri="{0D108BD9-81ED-4DB2-BD59-A6C34878D82A}">
                    <a16:rowId xmlns:a16="http://schemas.microsoft.com/office/drawing/2014/main" val="126097192"/>
                  </a:ext>
                </a:extLst>
              </a:tr>
            </a:tbl>
          </a:graphicData>
        </a:graphic>
      </p:graphicFrame>
      <p:sp>
        <p:nvSpPr>
          <p:cNvPr id="58" name="Rectangle 57"/>
          <p:cNvSpPr/>
          <p:nvPr/>
        </p:nvSpPr>
        <p:spPr>
          <a:xfrm>
            <a:off x="10827851" y="4976994"/>
            <a:ext cx="933269" cy="246221"/>
          </a:xfrm>
          <a:prstGeom prst="rect">
            <a:avLst/>
          </a:prstGeom>
        </p:spPr>
        <p:txBody>
          <a:bodyPr wrap="none">
            <a:spAutoFit/>
          </a:bodyPr>
          <a:lstStyle/>
          <a:p>
            <a:r>
              <a:rPr lang="en-US" sz="1000" dirty="0" smtClean="0"/>
              <a:t>[Petty, 2021]</a:t>
            </a:r>
            <a:endParaRPr lang="en-US" sz="1000" dirty="0"/>
          </a:p>
        </p:txBody>
      </p:sp>
    </p:spTree>
    <p:extLst>
      <p:ext uri="{BB962C8B-B14F-4D97-AF65-F5344CB8AC3E}">
        <p14:creationId xmlns:p14="http://schemas.microsoft.com/office/powerpoint/2010/main" val="41483639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mpetty\Desktop\Working, IITSEC 2021\Saved 10\V1, ACI Plot 2, Timestep Time Series 2021-06-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557" y="980490"/>
            <a:ext cx="5946167" cy="3990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Users\mpetty\Desktop\Working, IITSEC 2021\Saved 10\V1, ACI Plot 3, Timestep Differences 2021-06-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3487" y="900430"/>
            <a:ext cx="5790693" cy="4151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
          <p:cNvSpPr txBox="1">
            <a:spLocks noChangeArrowheads="1"/>
          </p:cNvSpPr>
          <p:nvPr/>
        </p:nvSpPr>
        <p:spPr bwMode="auto">
          <a:xfrm>
            <a:off x="966126" y="4971484"/>
            <a:ext cx="9047449"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tabLst>
                <a:tab pos="339725" algn="l"/>
                <a:tab pos="681038" algn="l"/>
                <a:tab pos="4232275" algn="l"/>
              </a:tabLst>
              <a:defRPr sz="800">
                <a:solidFill>
                  <a:schemeClr val="tx1"/>
                </a:solidFill>
                <a:latin typeface="Arial" charset="0"/>
                <a:cs typeface="Arial" charset="0"/>
              </a:defRPr>
            </a:lvl1pPr>
            <a:lvl2pPr marL="742950" indent="-285750" eaLnBrk="0" hangingPunct="0">
              <a:tabLst>
                <a:tab pos="339725" algn="l"/>
                <a:tab pos="681038" algn="l"/>
                <a:tab pos="4232275" algn="l"/>
              </a:tabLst>
              <a:defRPr sz="800">
                <a:solidFill>
                  <a:schemeClr val="tx1"/>
                </a:solidFill>
                <a:latin typeface="Arial" charset="0"/>
                <a:cs typeface="Arial" charset="0"/>
              </a:defRPr>
            </a:lvl2pPr>
            <a:lvl3pPr marL="1143000" indent="-228600" eaLnBrk="0" hangingPunct="0">
              <a:tabLst>
                <a:tab pos="339725" algn="l"/>
                <a:tab pos="681038" algn="l"/>
                <a:tab pos="4232275" algn="l"/>
              </a:tabLst>
              <a:defRPr sz="800">
                <a:solidFill>
                  <a:schemeClr val="tx1"/>
                </a:solidFill>
                <a:latin typeface="Arial" charset="0"/>
                <a:cs typeface="Arial" charset="0"/>
              </a:defRPr>
            </a:lvl3pPr>
            <a:lvl4pPr marL="1600200" indent="-228600" eaLnBrk="0" hangingPunct="0">
              <a:tabLst>
                <a:tab pos="339725" algn="l"/>
                <a:tab pos="681038" algn="l"/>
                <a:tab pos="4232275" algn="l"/>
              </a:tabLst>
              <a:defRPr sz="800">
                <a:solidFill>
                  <a:schemeClr val="tx1"/>
                </a:solidFill>
                <a:latin typeface="Arial" charset="0"/>
                <a:cs typeface="Arial" charset="0"/>
              </a:defRPr>
            </a:lvl4pPr>
            <a:lvl5pPr marL="2057400" indent="-228600" eaLnBrk="0" hangingPunct="0">
              <a:tabLst>
                <a:tab pos="339725" algn="l"/>
                <a:tab pos="681038" algn="l"/>
                <a:tab pos="4232275" algn="l"/>
              </a:tabLst>
              <a:defRPr sz="800">
                <a:solidFill>
                  <a:schemeClr val="tx1"/>
                </a:solidFill>
                <a:latin typeface="Arial" charset="0"/>
                <a:cs typeface="Arial" charset="0"/>
              </a:defRPr>
            </a:lvl5pPr>
            <a:lvl6pPr marL="2514600" indent="-228600" eaLnBrk="0" fontAlgn="base" hangingPunct="0">
              <a:spcBef>
                <a:spcPct val="0"/>
              </a:spcBef>
              <a:spcAft>
                <a:spcPct val="0"/>
              </a:spcAft>
              <a:tabLst>
                <a:tab pos="339725" algn="l"/>
                <a:tab pos="681038" algn="l"/>
                <a:tab pos="4232275" algn="l"/>
              </a:tabLst>
              <a:defRPr sz="800">
                <a:solidFill>
                  <a:schemeClr val="tx1"/>
                </a:solidFill>
                <a:latin typeface="Arial" charset="0"/>
                <a:cs typeface="Arial" charset="0"/>
              </a:defRPr>
            </a:lvl6pPr>
            <a:lvl7pPr marL="2971800" indent="-228600" eaLnBrk="0" fontAlgn="base" hangingPunct="0">
              <a:spcBef>
                <a:spcPct val="0"/>
              </a:spcBef>
              <a:spcAft>
                <a:spcPct val="0"/>
              </a:spcAft>
              <a:tabLst>
                <a:tab pos="339725" algn="l"/>
                <a:tab pos="681038" algn="l"/>
                <a:tab pos="4232275" algn="l"/>
              </a:tabLst>
              <a:defRPr sz="800">
                <a:solidFill>
                  <a:schemeClr val="tx1"/>
                </a:solidFill>
                <a:latin typeface="Arial" charset="0"/>
                <a:cs typeface="Arial" charset="0"/>
              </a:defRPr>
            </a:lvl7pPr>
            <a:lvl8pPr marL="3429000" indent="-228600" eaLnBrk="0" fontAlgn="base" hangingPunct="0">
              <a:spcBef>
                <a:spcPct val="0"/>
              </a:spcBef>
              <a:spcAft>
                <a:spcPct val="0"/>
              </a:spcAft>
              <a:tabLst>
                <a:tab pos="339725" algn="l"/>
                <a:tab pos="681038" algn="l"/>
                <a:tab pos="4232275" algn="l"/>
              </a:tabLst>
              <a:defRPr sz="800">
                <a:solidFill>
                  <a:schemeClr val="tx1"/>
                </a:solidFill>
                <a:latin typeface="Arial" charset="0"/>
                <a:cs typeface="Arial" charset="0"/>
              </a:defRPr>
            </a:lvl8pPr>
            <a:lvl9pPr marL="3886200" indent="-228600" eaLnBrk="0" fontAlgn="base" hangingPunct="0">
              <a:spcBef>
                <a:spcPct val="0"/>
              </a:spcBef>
              <a:spcAft>
                <a:spcPct val="0"/>
              </a:spcAft>
              <a:tabLst>
                <a:tab pos="339725" algn="l"/>
                <a:tab pos="681038" algn="l"/>
                <a:tab pos="4232275" algn="l"/>
              </a:tabLst>
              <a:defRPr sz="800">
                <a:solidFill>
                  <a:schemeClr val="tx1"/>
                </a:solidFill>
                <a:latin typeface="Arial" charset="0"/>
                <a:cs typeface="Arial" charset="0"/>
              </a:defRPr>
            </a:lvl9pPr>
          </a:lstStyle>
          <a:p>
            <a:pPr marL="342900" indent="-342900">
              <a:buFont typeface="Wingdings" panose="05000000000000000000" pitchFamily="2" charset="2"/>
              <a:buChar char="§"/>
              <a:defRPr/>
            </a:pPr>
            <a:r>
              <a:rPr lang="en-US" altLang="en-US" sz="2200" dirty="0" smtClean="0">
                <a:latin typeface="+mn-lt"/>
              </a:rPr>
              <a:t>SME:  </a:t>
            </a:r>
            <a:r>
              <a:rPr lang="el-GR" altLang="en-US" sz="2200" dirty="0" smtClean="0">
                <a:solidFill>
                  <a:srgbClr val="000000"/>
                </a:solidFill>
                <a:latin typeface="+mn-lt"/>
              </a:rPr>
              <a:t>ε</a:t>
            </a:r>
            <a:r>
              <a:rPr lang="en-US" altLang="en-US" sz="2200" dirty="0" smtClean="0">
                <a:latin typeface="+mn-lt"/>
              </a:rPr>
              <a:t> </a:t>
            </a:r>
            <a:r>
              <a:rPr lang="en-US" altLang="en-US" sz="2200" dirty="0" smtClean="0">
                <a:latin typeface="+mn-lt"/>
                <a:cs typeface="Arial" panose="020B0604020202020204" pitchFamily="34" charset="0"/>
              </a:rPr>
              <a:t>= 5, Out of Bounds (OOB) limit = 10% = 5 time steps</a:t>
            </a:r>
            <a:endParaRPr lang="en-US" altLang="en-US" sz="2200" dirty="0" smtClean="0">
              <a:solidFill>
                <a:srgbClr val="0000FF"/>
              </a:solidFill>
              <a:latin typeface="+mn-lt"/>
              <a:cs typeface="Arial" panose="020B0604020202020204" pitchFamily="34" charset="0"/>
            </a:endParaRPr>
          </a:p>
          <a:p>
            <a:pPr marL="342900" indent="-342900">
              <a:buFont typeface="Wingdings" panose="05000000000000000000" pitchFamily="2" charset="2"/>
              <a:buChar char="§"/>
              <a:defRPr/>
            </a:pPr>
            <a:r>
              <a:rPr lang="en-US" altLang="en-US" sz="2200" dirty="0" smtClean="0">
                <a:latin typeface="+mn-lt"/>
              </a:rPr>
              <a:t>Simuland:  1 trial with</a:t>
            </a:r>
            <a:r>
              <a:rPr lang="en-US" altLang="en-US" sz="2200" dirty="0">
                <a:solidFill>
                  <a:srgbClr val="000000"/>
                </a:solidFill>
                <a:latin typeface="+mn-lt"/>
              </a:rPr>
              <a:t> </a:t>
            </a:r>
            <a:r>
              <a:rPr lang="el-GR" altLang="en-US" sz="2200" dirty="0">
                <a:solidFill>
                  <a:srgbClr val="000000"/>
                </a:solidFill>
                <a:latin typeface="+mn-lt"/>
                <a:sym typeface="Symbol"/>
              </a:rPr>
              <a:t></a:t>
            </a:r>
            <a:r>
              <a:rPr lang="en-US" altLang="en-US" sz="2200" dirty="0">
                <a:solidFill>
                  <a:srgbClr val="000000"/>
                </a:solidFill>
                <a:latin typeface="+mn-lt"/>
                <a:sym typeface="Symbol"/>
              </a:rPr>
              <a:t> </a:t>
            </a:r>
            <a:r>
              <a:rPr lang="en-US" altLang="en-US" sz="2200" dirty="0" smtClean="0">
                <a:latin typeface="+mn-lt"/>
              </a:rPr>
              <a:t>SME </a:t>
            </a:r>
            <a:r>
              <a:rPr lang="el-GR" altLang="en-US" sz="2200" dirty="0" smtClean="0">
                <a:latin typeface="+mn-lt"/>
              </a:rPr>
              <a:t>ε</a:t>
            </a:r>
            <a:r>
              <a:rPr lang="en-US" altLang="en-US" sz="2200" dirty="0" smtClean="0">
                <a:latin typeface="+mn-lt"/>
              </a:rPr>
              <a:t> interval per time step</a:t>
            </a:r>
          </a:p>
          <a:p>
            <a:pPr marL="342900" indent="-342900">
              <a:buFont typeface="Wingdings" panose="05000000000000000000" pitchFamily="2" charset="2"/>
              <a:buChar char="§"/>
              <a:defRPr/>
            </a:pPr>
            <a:r>
              <a:rPr lang="en-US" altLang="en-US" sz="2200" dirty="0" smtClean="0">
                <a:latin typeface="+mn-lt"/>
                <a:sym typeface="Symbol" pitchFamily="18" charset="2"/>
              </a:rPr>
              <a:t>Model:  1 trial</a:t>
            </a:r>
          </a:p>
          <a:p>
            <a:pPr marL="342900" indent="-342900">
              <a:buFont typeface="Wingdings" panose="05000000000000000000" pitchFamily="2" charset="2"/>
              <a:buChar char="§"/>
              <a:defRPr/>
            </a:pPr>
            <a:r>
              <a:rPr lang="en-US" altLang="en-US" sz="2200" dirty="0" smtClean="0">
                <a:latin typeface="+mn-lt"/>
                <a:sym typeface="Symbol" pitchFamily="18" charset="2"/>
              </a:rPr>
              <a:t>OOB time steps </a:t>
            </a:r>
            <a:r>
              <a:rPr lang="en-US" altLang="en-US" sz="2200" b="1" dirty="0" smtClean="0">
                <a:solidFill>
                  <a:srgbClr val="0000FF"/>
                </a:solidFill>
                <a:latin typeface="+mn-lt"/>
                <a:sym typeface="Symbol" pitchFamily="18" charset="2"/>
              </a:rPr>
              <a:t>&gt;</a:t>
            </a:r>
            <a:r>
              <a:rPr lang="en-US" altLang="en-US" sz="2200" dirty="0" smtClean="0">
                <a:latin typeface="+mn-lt"/>
                <a:sym typeface="Symbol" pitchFamily="18" charset="2"/>
              </a:rPr>
              <a:t> OOB </a:t>
            </a:r>
            <a:r>
              <a:rPr lang="en-US" altLang="en-US" sz="2200" dirty="0" smtClean="0">
                <a:solidFill>
                  <a:srgbClr val="0000FF"/>
                </a:solidFill>
                <a:latin typeface="+mn-lt"/>
                <a:sym typeface="Symbol" pitchFamily="18" charset="2"/>
              </a:rPr>
              <a:t>not valid</a:t>
            </a:r>
            <a:endParaRPr lang="en-US" altLang="en-US" sz="2200" dirty="0" smtClean="0">
              <a:solidFill>
                <a:srgbClr val="0000FF"/>
              </a:solidFill>
              <a:latin typeface="+mn-lt"/>
            </a:endParaRPr>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47</a:t>
            </a:fld>
            <a:endParaRPr lang="en-US" dirty="0"/>
          </a:p>
        </p:txBody>
      </p:sp>
      <p:sp>
        <p:nvSpPr>
          <p:cNvPr id="10" name="Rectangle 2"/>
          <p:cNvSpPr>
            <a:spLocks noGrp="1" noChangeArrowheads="1"/>
          </p:cNvSpPr>
          <p:nvPr>
            <p:ph type="title"/>
          </p:nvPr>
        </p:nvSpPr>
        <p:spPr>
          <a:xfrm>
            <a:off x="1390650" y="0"/>
            <a:ext cx="9582149" cy="795130"/>
          </a:xfrm>
        </p:spPr>
        <p:txBody>
          <a:bodyPr/>
          <a:lstStyle/>
          <a:p>
            <a:r>
              <a:rPr lang="en-US" altLang="en-US" dirty="0" smtClean="0"/>
              <a:t> Time Series Method A</a:t>
            </a:r>
          </a:p>
        </p:txBody>
      </p:sp>
      <p:sp>
        <p:nvSpPr>
          <p:cNvPr id="11" name="Rectangle 10"/>
          <p:cNvSpPr/>
          <p:nvPr/>
        </p:nvSpPr>
        <p:spPr>
          <a:xfrm>
            <a:off x="10972799" y="5022714"/>
            <a:ext cx="933269" cy="246221"/>
          </a:xfrm>
          <a:prstGeom prst="rect">
            <a:avLst/>
          </a:prstGeom>
        </p:spPr>
        <p:txBody>
          <a:bodyPr wrap="none">
            <a:spAutoFit/>
          </a:bodyPr>
          <a:lstStyle/>
          <a:p>
            <a:r>
              <a:rPr lang="en-US" sz="1000" dirty="0" smtClean="0"/>
              <a:t>[Petty, 2021]</a:t>
            </a:r>
            <a:endParaRPr lang="en-US" sz="1000" dirty="0"/>
          </a:p>
        </p:txBody>
      </p:sp>
    </p:spTree>
    <p:extLst>
      <p:ext uri="{BB962C8B-B14F-4D97-AF65-F5344CB8AC3E}">
        <p14:creationId xmlns:p14="http://schemas.microsoft.com/office/powerpoint/2010/main" val="30823954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969412" y="4890439"/>
            <a:ext cx="943311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tabLst>
                <a:tab pos="339725" algn="l"/>
                <a:tab pos="681038" algn="l"/>
                <a:tab pos="4232275" algn="l"/>
              </a:tabLst>
              <a:defRPr sz="800">
                <a:solidFill>
                  <a:schemeClr val="tx1"/>
                </a:solidFill>
                <a:latin typeface="Arial" charset="0"/>
                <a:cs typeface="Arial" charset="0"/>
              </a:defRPr>
            </a:lvl1pPr>
            <a:lvl2pPr marL="742950" indent="-285750" eaLnBrk="0" hangingPunct="0">
              <a:tabLst>
                <a:tab pos="339725" algn="l"/>
                <a:tab pos="681038" algn="l"/>
                <a:tab pos="4232275" algn="l"/>
              </a:tabLst>
              <a:defRPr sz="800">
                <a:solidFill>
                  <a:schemeClr val="tx1"/>
                </a:solidFill>
                <a:latin typeface="Arial" charset="0"/>
                <a:cs typeface="Arial" charset="0"/>
              </a:defRPr>
            </a:lvl2pPr>
            <a:lvl3pPr marL="1143000" indent="-228600" eaLnBrk="0" hangingPunct="0">
              <a:tabLst>
                <a:tab pos="339725" algn="l"/>
                <a:tab pos="681038" algn="l"/>
                <a:tab pos="4232275" algn="l"/>
              </a:tabLst>
              <a:defRPr sz="800">
                <a:solidFill>
                  <a:schemeClr val="tx1"/>
                </a:solidFill>
                <a:latin typeface="Arial" charset="0"/>
                <a:cs typeface="Arial" charset="0"/>
              </a:defRPr>
            </a:lvl3pPr>
            <a:lvl4pPr marL="1600200" indent="-228600" eaLnBrk="0" hangingPunct="0">
              <a:tabLst>
                <a:tab pos="339725" algn="l"/>
                <a:tab pos="681038" algn="l"/>
                <a:tab pos="4232275" algn="l"/>
              </a:tabLst>
              <a:defRPr sz="800">
                <a:solidFill>
                  <a:schemeClr val="tx1"/>
                </a:solidFill>
                <a:latin typeface="Arial" charset="0"/>
                <a:cs typeface="Arial" charset="0"/>
              </a:defRPr>
            </a:lvl4pPr>
            <a:lvl5pPr marL="2057400" indent="-228600" eaLnBrk="0" hangingPunct="0">
              <a:tabLst>
                <a:tab pos="339725" algn="l"/>
                <a:tab pos="681038" algn="l"/>
                <a:tab pos="4232275" algn="l"/>
              </a:tabLst>
              <a:defRPr sz="800">
                <a:solidFill>
                  <a:schemeClr val="tx1"/>
                </a:solidFill>
                <a:latin typeface="Arial" charset="0"/>
                <a:cs typeface="Arial" charset="0"/>
              </a:defRPr>
            </a:lvl5pPr>
            <a:lvl6pPr marL="2514600" indent="-228600" eaLnBrk="0" fontAlgn="base" hangingPunct="0">
              <a:spcBef>
                <a:spcPct val="0"/>
              </a:spcBef>
              <a:spcAft>
                <a:spcPct val="0"/>
              </a:spcAft>
              <a:tabLst>
                <a:tab pos="339725" algn="l"/>
                <a:tab pos="681038" algn="l"/>
                <a:tab pos="4232275" algn="l"/>
              </a:tabLst>
              <a:defRPr sz="800">
                <a:solidFill>
                  <a:schemeClr val="tx1"/>
                </a:solidFill>
                <a:latin typeface="Arial" charset="0"/>
                <a:cs typeface="Arial" charset="0"/>
              </a:defRPr>
            </a:lvl6pPr>
            <a:lvl7pPr marL="2971800" indent="-228600" eaLnBrk="0" fontAlgn="base" hangingPunct="0">
              <a:spcBef>
                <a:spcPct val="0"/>
              </a:spcBef>
              <a:spcAft>
                <a:spcPct val="0"/>
              </a:spcAft>
              <a:tabLst>
                <a:tab pos="339725" algn="l"/>
                <a:tab pos="681038" algn="l"/>
                <a:tab pos="4232275" algn="l"/>
              </a:tabLst>
              <a:defRPr sz="800">
                <a:solidFill>
                  <a:schemeClr val="tx1"/>
                </a:solidFill>
                <a:latin typeface="Arial" charset="0"/>
                <a:cs typeface="Arial" charset="0"/>
              </a:defRPr>
            </a:lvl7pPr>
            <a:lvl8pPr marL="3429000" indent="-228600" eaLnBrk="0" fontAlgn="base" hangingPunct="0">
              <a:spcBef>
                <a:spcPct val="0"/>
              </a:spcBef>
              <a:spcAft>
                <a:spcPct val="0"/>
              </a:spcAft>
              <a:tabLst>
                <a:tab pos="339725" algn="l"/>
                <a:tab pos="681038" algn="l"/>
                <a:tab pos="4232275" algn="l"/>
              </a:tabLst>
              <a:defRPr sz="800">
                <a:solidFill>
                  <a:schemeClr val="tx1"/>
                </a:solidFill>
                <a:latin typeface="Arial" charset="0"/>
                <a:cs typeface="Arial" charset="0"/>
              </a:defRPr>
            </a:lvl8pPr>
            <a:lvl9pPr marL="3886200" indent="-228600" eaLnBrk="0" fontAlgn="base" hangingPunct="0">
              <a:spcBef>
                <a:spcPct val="0"/>
              </a:spcBef>
              <a:spcAft>
                <a:spcPct val="0"/>
              </a:spcAft>
              <a:tabLst>
                <a:tab pos="339725" algn="l"/>
                <a:tab pos="681038" algn="l"/>
                <a:tab pos="4232275" algn="l"/>
              </a:tabLst>
              <a:defRPr sz="800">
                <a:solidFill>
                  <a:schemeClr val="tx1"/>
                </a:solidFill>
                <a:latin typeface="Arial" charset="0"/>
                <a:cs typeface="Arial" charset="0"/>
              </a:defRPr>
            </a:lvl9pPr>
          </a:lstStyle>
          <a:p>
            <a:pPr marL="342900" indent="-342900">
              <a:buFont typeface="Wingdings" panose="05000000000000000000" pitchFamily="2" charset="2"/>
              <a:buChar char="§"/>
              <a:defRPr/>
            </a:pPr>
            <a:r>
              <a:rPr lang="en-US" altLang="en-US" sz="2400" dirty="0">
                <a:latin typeface="+mn-lt"/>
              </a:rPr>
              <a:t>SME:  OOB limit = </a:t>
            </a:r>
            <a:r>
              <a:rPr lang="en-US" altLang="en-US" sz="2400" dirty="0">
                <a:latin typeface="+mn-lt"/>
                <a:cs typeface="Arial" panose="020B0604020202020204" pitchFamily="34" charset="0"/>
              </a:rPr>
              <a:t>10%</a:t>
            </a:r>
            <a:r>
              <a:rPr lang="en-US" altLang="en-US" sz="2400" dirty="0">
                <a:latin typeface="+mn-lt"/>
              </a:rPr>
              <a:t> = </a:t>
            </a:r>
            <a:r>
              <a:rPr lang="en-US" altLang="en-US" sz="2400" dirty="0">
                <a:latin typeface="+mn-lt"/>
                <a:cs typeface="Arial" panose="020B0604020202020204" pitchFamily="34" charset="0"/>
              </a:rPr>
              <a:t>5</a:t>
            </a:r>
            <a:r>
              <a:rPr lang="en-US" altLang="en-US" sz="2400" dirty="0">
                <a:latin typeface="+mn-lt"/>
              </a:rPr>
              <a:t> time steps</a:t>
            </a:r>
            <a:endParaRPr lang="en-US" altLang="en-US" sz="2400" dirty="0">
              <a:solidFill>
                <a:srgbClr val="0000FF"/>
              </a:solidFill>
              <a:latin typeface="+mn-lt"/>
            </a:endParaRPr>
          </a:p>
          <a:p>
            <a:pPr marL="342900" indent="-342900">
              <a:buFont typeface="Wingdings" panose="05000000000000000000" pitchFamily="2" charset="2"/>
              <a:buChar char="§"/>
              <a:defRPr/>
            </a:pPr>
            <a:r>
              <a:rPr lang="en-US" altLang="en-US" sz="2400" dirty="0" smtClean="0">
                <a:latin typeface="+mn-lt"/>
              </a:rPr>
              <a:t>Simuland</a:t>
            </a:r>
            <a:r>
              <a:rPr lang="en-US" altLang="en-US" sz="2400" dirty="0">
                <a:latin typeface="+mn-lt"/>
              </a:rPr>
              <a:t>:  1 trial</a:t>
            </a:r>
          </a:p>
          <a:p>
            <a:pPr marL="342900" indent="-342900">
              <a:buFont typeface="Wingdings" panose="05000000000000000000" pitchFamily="2" charset="2"/>
              <a:buChar char="§"/>
              <a:defRPr/>
            </a:pPr>
            <a:r>
              <a:rPr lang="en-US" altLang="en-US" sz="2400" dirty="0" smtClean="0">
                <a:latin typeface="+mn-lt"/>
                <a:sym typeface="Symbol" pitchFamily="18" charset="2"/>
              </a:rPr>
              <a:t>Model</a:t>
            </a:r>
            <a:r>
              <a:rPr lang="en-US" altLang="en-US" sz="2400" dirty="0">
                <a:latin typeface="+mn-lt"/>
                <a:sym typeface="Symbol" pitchFamily="18" charset="2"/>
              </a:rPr>
              <a:t>:  15 trials with 95% confidence interval per time step</a:t>
            </a:r>
          </a:p>
          <a:p>
            <a:pPr marL="342900" indent="-342900">
              <a:buFont typeface="Wingdings" panose="05000000000000000000" pitchFamily="2" charset="2"/>
              <a:buChar char="§"/>
              <a:defRPr/>
            </a:pPr>
            <a:r>
              <a:rPr lang="en-US" altLang="en-US" sz="2400" dirty="0" smtClean="0">
                <a:latin typeface="+mn-lt"/>
                <a:sym typeface="Symbol" pitchFamily="18" charset="2"/>
              </a:rPr>
              <a:t>OOB </a:t>
            </a:r>
            <a:r>
              <a:rPr lang="en-US" altLang="en-US" sz="2400" dirty="0">
                <a:latin typeface="+mn-lt"/>
                <a:sym typeface="Symbol" pitchFamily="18" charset="2"/>
              </a:rPr>
              <a:t>time steps </a:t>
            </a:r>
            <a:r>
              <a:rPr lang="en-US" altLang="en-US" sz="2400" b="1" dirty="0">
                <a:solidFill>
                  <a:srgbClr val="0000FF"/>
                </a:solidFill>
                <a:latin typeface="+mn-lt"/>
                <a:sym typeface="Symbol" pitchFamily="18" charset="2"/>
              </a:rPr>
              <a:t>&gt;</a:t>
            </a:r>
            <a:r>
              <a:rPr lang="en-US" altLang="en-US" sz="2400" dirty="0">
                <a:latin typeface="+mn-lt"/>
                <a:sym typeface="Symbol" pitchFamily="18" charset="2"/>
              </a:rPr>
              <a:t> OOB limit  model </a:t>
            </a:r>
            <a:r>
              <a:rPr lang="en-US" altLang="en-US" sz="2400" dirty="0">
                <a:solidFill>
                  <a:srgbClr val="0000FF"/>
                </a:solidFill>
                <a:latin typeface="+mn-lt"/>
                <a:sym typeface="Symbol" pitchFamily="18" charset="2"/>
              </a:rPr>
              <a:t>not valid</a:t>
            </a:r>
            <a:endParaRPr lang="en-US" altLang="en-US" sz="2400" dirty="0">
              <a:solidFill>
                <a:srgbClr val="0000FF"/>
              </a:solidFill>
              <a:latin typeface="+mn-lt"/>
            </a:endParaRPr>
          </a:p>
        </p:txBody>
      </p:sp>
      <p:pic>
        <p:nvPicPr>
          <p:cNvPr id="6" name="Picture 2" descr="C:\Users\mpetty\Desktop\Working, IITSEC 2021\Saved 10\V3, ACI Plot 2, Timestep Time Series 2021-06-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396" y="1098486"/>
            <a:ext cx="5783000" cy="3734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Users\mpetty\Desktop\Working, IITSEC 2021\Saved 10\V3, ACI Plot 3, Timestep Differences 2021-06-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1724" y="1098486"/>
            <a:ext cx="5586240" cy="3734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48</a:t>
            </a:fld>
            <a:endParaRPr lang="en-US" dirty="0"/>
          </a:p>
        </p:txBody>
      </p:sp>
      <p:sp>
        <p:nvSpPr>
          <p:cNvPr id="7" name="Rectangle 2"/>
          <p:cNvSpPr>
            <a:spLocks noGrp="1" noChangeArrowheads="1"/>
          </p:cNvSpPr>
          <p:nvPr>
            <p:ph type="title"/>
          </p:nvPr>
        </p:nvSpPr>
        <p:spPr>
          <a:xfrm>
            <a:off x="1390650" y="0"/>
            <a:ext cx="9582149" cy="795130"/>
          </a:xfrm>
        </p:spPr>
        <p:txBody>
          <a:bodyPr/>
          <a:lstStyle/>
          <a:p>
            <a:r>
              <a:rPr lang="en-US" altLang="en-US" dirty="0" smtClean="0"/>
              <a:t> </a:t>
            </a:r>
            <a:r>
              <a:rPr lang="en-US" altLang="en-US" dirty="0"/>
              <a:t>Time Series Method </a:t>
            </a:r>
            <a:r>
              <a:rPr lang="en-US" altLang="en-US" dirty="0" smtClean="0"/>
              <a:t>B</a:t>
            </a:r>
          </a:p>
        </p:txBody>
      </p:sp>
      <p:sp>
        <p:nvSpPr>
          <p:cNvPr id="8" name="Rectangle 7"/>
          <p:cNvSpPr/>
          <p:nvPr/>
        </p:nvSpPr>
        <p:spPr>
          <a:xfrm>
            <a:off x="10654496" y="5093597"/>
            <a:ext cx="933269" cy="246221"/>
          </a:xfrm>
          <a:prstGeom prst="rect">
            <a:avLst/>
          </a:prstGeom>
        </p:spPr>
        <p:txBody>
          <a:bodyPr wrap="none">
            <a:spAutoFit/>
          </a:bodyPr>
          <a:lstStyle/>
          <a:p>
            <a:r>
              <a:rPr lang="en-US" sz="1000" dirty="0" smtClean="0"/>
              <a:t>[Petty, 2021]</a:t>
            </a:r>
            <a:endParaRPr lang="en-US" sz="1000" dirty="0"/>
          </a:p>
        </p:txBody>
      </p:sp>
    </p:spTree>
    <p:extLst>
      <p:ext uri="{BB962C8B-B14F-4D97-AF65-F5344CB8AC3E}">
        <p14:creationId xmlns:p14="http://schemas.microsoft.com/office/powerpoint/2010/main" val="222076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781050" y="4779119"/>
            <a:ext cx="968632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tabLst>
                <a:tab pos="339725" algn="l"/>
                <a:tab pos="681038" algn="l"/>
                <a:tab pos="4232275" algn="l"/>
              </a:tabLst>
              <a:defRPr sz="800">
                <a:solidFill>
                  <a:schemeClr val="tx1"/>
                </a:solidFill>
                <a:latin typeface="Arial" charset="0"/>
                <a:cs typeface="Arial" charset="0"/>
              </a:defRPr>
            </a:lvl1pPr>
            <a:lvl2pPr marL="742950" indent="-285750" eaLnBrk="0" hangingPunct="0">
              <a:tabLst>
                <a:tab pos="339725" algn="l"/>
                <a:tab pos="681038" algn="l"/>
                <a:tab pos="4232275" algn="l"/>
              </a:tabLst>
              <a:defRPr sz="800">
                <a:solidFill>
                  <a:schemeClr val="tx1"/>
                </a:solidFill>
                <a:latin typeface="Arial" charset="0"/>
                <a:cs typeface="Arial" charset="0"/>
              </a:defRPr>
            </a:lvl2pPr>
            <a:lvl3pPr marL="1143000" indent="-228600" eaLnBrk="0" hangingPunct="0">
              <a:tabLst>
                <a:tab pos="339725" algn="l"/>
                <a:tab pos="681038" algn="l"/>
                <a:tab pos="4232275" algn="l"/>
              </a:tabLst>
              <a:defRPr sz="800">
                <a:solidFill>
                  <a:schemeClr val="tx1"/>
                </a:solidFill>
                <a:latin typeface="Arial" charset="0"/>
                <a:cs typeface="Arial" charset="0"/>
              </a:defRPr>
            </a:lvl3pPr>
            <a:lvl4pPr marL="1600200" indent="-228600" eaLnBrk="0" hangingPunct="0">
              <a:tabLst>
                <a:tab pos="339725" algn="l"/>
                <a:tab pos="681038" algn="l"/>
                <a:tab pos="4232275" algn="l"/>
              </a:tabLst>
              <a:defRPr sz="800">
                <a:solidFill>
                  <a:schemeClr val="tx1"/>
                </a:solidFill>
                <a:latin typeface="Arial" charset="0"/>
                <a:cs typeface="Arial" charset="0"/>
              </a:defRPr>
            </a:lvl4pPr>
            <a:lvl5pPr marL="2057400" indent="-228600" eaLnBrk="0" hangingPunct="0">
              <a:tabLst>
                <a:tab pos="339725" algn="l"/>
                <a:tab pos="681038" algn="l"/>
                <a:tab pos="4232275" algn="l"/>
              </a:tabLst>
              <a:defRPr sz="800">
                <a:solidFill>
                  <a:schemeClr val="tx1"/>
                </a:solidFill>
                <a:latin typeface="Arial" charset="0"/>
                <a:cs typeface="Arial" charset="0"/>
              </a:defRPr>
            </a:lvl5pPr>
            <a:lvl6pPr marL="2514600" indent="-228600" eaLnBrk="0" fontAlgn="base" hangingPunct="0">
              <a:spcBef>
                <a:spcPct val="0"/>
              </a:spcBef>
              <a:spcAft>
                <a:spcPct val="0"/>
              </a:spcAft>
              <a:tabLst>
                <a:tab pos="339725" algn="l"/>
                <a:tab pos="681038" algn="l"/>
                <a:tab pos="4232275" algn="l"/>
              </a:tabLst>
              <a:defRPr sz="800">
                <a:solidFill>
                  <a:schemeClr val="tx1"/>
                </a:solidFill>
                <a:latin typeface="Arial" charset="0"/>
                <a:cs typeface="Arial" charset="0"/>
              </a:defRPr>
            </a:lvl6pPr>
            <a:lvl7pPr marL="2971800" indent="-228600" eaLnBrk="0" fontAlgn="base" hangingPunct="0">
              <a:spcBef>
                <a:spcPct val="0"/>
              </a:spcBef>
              <a:spcAft>
                <a:spcPct val="0"/>
              </a:spcAft>
              <a:tabLst>
                <a:tab pos="339725" algn="l"/>
                <a:tab pos="681038" algn="l"/>
                <a:tab pos="4232275" algn="l"/>
              </a:tabLst>
              <a:defRPr sz="800">
                <a:solidFill>
                  <a:schemeClr val="tx1"/>
                </a:solidFill>
                <a:latin typeface="Arial" charset="0"/>
                <a:cs typeface="Arial" charset="0"/>
              </a:defRPr>
            </a:lvl7pPr>
            <a:lvl8pPr marL="3429000" indent="-228600" eaLnBrk="0" fontAlgn="base" hangingPunct="0">
              <a:spcBef>
                <a:spcPct val="0"/>
              </a:spcBef>
              <a:spcAft>
                <a:spcPct val="0"/>
              </a:spcAft>
              <a:tabLst>
                <a:tab pos="339725" algn="l"/>
                <a:tab pos="681038" algn="l"/>
                <a:tab pos="4232275" algn="l"/>
              </a:tabLst>
              <a:defRPr sz="800">
                <a:solidFill>
                  <a:schemeClr val="tx1"/>
                </a:solidFill>
                <a:latin typeface="Arial" charset="0"/>
                <a:cs typeface="Arial" charset="0"/>
              </a:defRPr>
            </a:lvl8pPr>
            <a:lvl9pPr marL="3886200" indent="-228600" eaLnBrk="0" fontAlgn="base" hangingPunct="0">
              <a:spcBef>
                <a:spcPct val="0"/>
              </a:spcBef>
              <a:spcAft>
                <a:spcPct val="0"/>
              </a:spcAft>
              <a:tabLst>
                <a:tab pos="339725" algn="l"/>
                <a:tab pos="681038" algn="l"/>
                <a:tab pos="4232275" algn="l"/>
              </a:tabLst>
              <a:defRPr sz="800">
                <a:solidFill>
                  <a:schemeClr val="tx1"/>
                </a:solidFill>
                <a:latin typeface="Arial" charset="0"/>
                <a:cs typeface="Arial" charset="0"/>
              </a:defRPr>
            </a:lvl9pPr>
          </a:lstStyle>
          <a:p>
            <a:pPr marL="342900" indent="-342900">
              <a:buFont typeface="Wingdings" panose="05000000000000000000" pitchFamily="2" charset="2"/>
              <a:buChar char="§"/>
              <a:defRPr/>
            </a:pPr>
            <a:r>
              <a:rPr lang="en-US" altLang="en-US" sz="2400" dirty="0">
                <a:latin typeface="+mn-lt"/>
              </a:rPr>
              <a:t>SME:  OOB limit = </a:t>
            </a:r>
            <a:r>
              <a:rPr lang="en-US" altLang="en-US" sz="2400" dirty="0">
                <a:latin typeface="+mn-lt"/>
                <a:cs typeface="Arial" panose="020B0604020202020204" pitchFamily="34" charset="0"/>
              </a:rPr>
              <a:t>10%</a:t>
            </a:r>
            <a:r>
              <a:rPr lang="en-US" altLang="en-US" sz="2400" dirty="0">
                <a:latin typeface="+mn-lt"/>
              </a:rPr>
              <a:t> = </a:t>
            </a:r>
            <a:r>
              <a:rPr lang="en-US" altLang="en-US" sz="2400" dirty="0">
                <a:latin typeface="+mn-lt"/>
                <a:cs typeface="Arial" panose="020B0604020202020204" pitchFamily="34" charset="0"/>
              </a:rPr>
              <a:t>5</a:t>
            </a:r>
            <a:r>
              <a:rPr lang="en-US" altLang="en-US" sz="2400" dirty="0">
                <a:latin typeface="+mn-lt"/>
              </a:rPr>
              <a:t> time steps</a:t>
            </a:r>
            <a:endParaRPr lang="en-US" altLang="en-US" sz="2400" dirty="0">
              <a:solidFill>
                <a:srgbClr val="0000FF"/>
              </a:solidFill>
              <a:latin typeface="+mn-lt"/>
            </a:endParaRPr>
          </a:p>
          <a:p>
            <a:pPr marL="342900" indent="-342900">
              <a:buFont typeface="Wingdings" panose="05000000000000000000" pitchFamily="2" charset="2"/>
              <a:buChar char="§"/>
              <a:defRPr/>
            </a:pPr>
            <a:r>
              <a:rPr lang="en-US" altLang="en-US" sz="2400" dirty="0" smtClean="0">
                <a:latin typeface="+mn-lt"/>
              </a:rPr>
              <a:t>Simuland</a:t>
            </a:r>
            <a:r>
              <a:rPr lang="en-US" altLang="en-US" sz="2400" dirty="0">
                <a:latin typeface="+mn-lt"/>
              </a:rPr>
              <a:t>:  </a:t>
            </a:r>
            <a:r>
              <a:rPr lang="en-US" altLang="en-US" sz="2400" dirty="0" smtClean="0">
                <a:latin typeface="+mn-lt"/>
              </a:rPr>
              <a:t>15 </a:t>
            </a:r>
            <a:r>
              <a:rPr lang="en-US" altLang="en-US" sz="2400" dirty="0">
                <a:latin typeface="+mn-lt"/>
              </a:rPr>
              <a:t>trials with 95% confidence interval</a:t>
            </a:r>
            <a:r>
              <a:rPr lang="en-US" altLang="en-US" sz="2400" dirty="0">
                <a:latin typeface="+mn-lt"/>
                <a:sym typeface="Symbol" pitchFamily="18" charset="2"/>
              </a:rPr>
              <a:t> per time step</a:t>
            </a:r>
            <a:endParaRPr lang="en-US" altLang="en-US" sz="2400" dirty="0">
              <a:latin typeface="+mn-lt"/>
            </a:endParaRPr>
          </a:p>
          <a:p>
            <a:pPr marL="342900" indent="-342900">
              <a:buFont typeface="Wingdings" panose="05000000000000000000" pitchFamily="2" charset="2"/>
              <a:buChar char="§"/>
              <a:defRPr/>
            </a:pPr>
            <a:r>
              <a:rPr lang="en-US" altLang="en-US" sz="2400" dirty="0" smtClean="0">
                <a:latin typeface="+mn-lt"/>
                <a:sym typeface="Symbol" pitchFamily="18" charset="2"/>
              </a:rPr>
              <a:t>Model</a:t>
            </a:r>
            <a:r>
              <a:rPr lang="en-US" altLang="en-US" sz="2400" dirty="0">
                <a:latin typeface="+mn-lt"/>
                <a:sym typeface="Symbol" pitchFamily="18" charset="2"/>
              </a:rPr>
              <a:t>:  15 trials with 95% confidence interval per time step</a:t>
            </a:r>
          </a:p>
          <a:p>
            <a:pPr marL="342900" indent="-342900">
              <a:buFont typeface="Wingdings" panose="05000000000000000000" pitchFamily="2" charset="2"/>
              <a:buChar char="§"/>
              <a:defRPr/>
            </a:pPr>
            <a:r>
              <a:rPr lang="en-US" altLang="en-US" sz="2400" dirty="0" smtClean="0">
                <a:latin typeface="+mn-lt"/>
                <a:sym typeface="Symbol" pitchFamily="18" charset="2"/>
              </a:rPr>
              <a:t>OOB </a:t>
            </a:r>
            <a:r>
              <a:rPr lang="en-US" altLang="en-US" sz="2400" dirty="0">
                <a:latin typeface="+mn-lt"/>
                <a:sym typeface="Symbol" pitchFamily="18" charset="2"/>
              </a:rPr>
              <a:t>time steps </a:t>
            </a:r>
            <a:r>
              <a:rPr lang="en-US" altLang="en-US" sz="2400" b="1" dirty="0">
                <a:solidFill>
                  <a:srgbClr val="0000FF"/>
                </a:solidFill>
                <a:latin typeface="+mn-lt"/>
                <a:sym typeface="Symbol" pitchFamily="18" charset="2"/>
              </a:rPr>
              <a:t>&gt;</a:t>
            </a:r>
            <a:r>
              <a:rPr lang="en-US" altLang="en-US" sz="2400" dirty="0">
                <a:latin typeface="+mn-lt"/>
                <a:sym typeface="Symbol" pitchFamily="18" charset="2"/>
              </a:rPr>
              <a:t> OOB limit  model </a:t>
            </a:r>
            <a:r>
              <a:rPr lang="en-US" altLang="en-US" sz="2400" dirty="0">
                <a:solidFill>
                  <a:srgbClr val="0000FF"/>
                </a:solidFill>
                <a:latin typeface="+mn-lt"/>
                <a:sym typeface="Symbol" pitchFamily="18" charset="2"/>
              </a:rPr>
              <a:t>not valid</a:t>
            </a:r>
            <a:endParaRPr lang="en-US" altLang="en-US" sz="2400" dirty="0">
              <a:solidFill>
                <a:srgbClr val="0000FF"/>
              </a:solidFill>
              <a:latin typeface="+mn-lt"/>
            </a:endParaRPr>
          </a:p>
        </p:txBody>
      </p:sp>
      <p:pic>
        <p:nvPicPr>
          <p:cNvPr id="11" name="Picture 4" descr="C:\Users\mpetty\Desktop\Working, IITSEC 2021\Saved 10\V4, ACI Plot 2, Timestep Time Series 2021-06-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91" y="1030142"/>
            <a:ext cx="5707052" cy="385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C:\Users\mpetty\Desktop\Working, IITSEC 2021\Saved 10\V4, ACI Plot 3, Timestep Differences 2021-06-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3688" y="1030142"/>
            <a:ext cx="5707052" cy="385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49</a:t>
            </a:fld>
            <a:endParaRPr lang="en-US" dirty="0"/>
          </a:p>
        </p:txBody>
      </p:sp>
      <p:sp>
        <p:nvSpPr>
          <p:cNvPr id="7" name="Rectangle 2"/>
          <p:cNvSpPr>
            <a:spLocks noGrp="1" noChangeArrowheads="1"/>
          </p:cNvSpPr>
          <p:nvPr>
            <p:ph type="title"/>
          </p:nvPr>
        </p:nvSpPr>
        <p:spPr>
          <a:xfrm>
            <a:off x="1390650" y="0"/>
            <a:ext cx="9582149" cy="795130"/>
          </a:xfrm>
        </p:spPr>
        <p:txBody>
          <a:bodyPr/>
          <a:lstStyle/>
          <a:p>
            <a:r>
              <a:rPr lang="en-US" altLang="en-US" dirty="0" smtClean="0"/>
              <a:t> </a:t>
            </a:r>
            <a:r>
              <a:rPr lang="en-US" altLang="en-US" dirty="0"/>
              <a:t>Time Series Method </a:t>
            </a:r>
            <a:r>
              <a:rPr lang="en-US" altLang="en-US" dirty="0" smtClean="0"/>
              <a:t>C</a:t>
            </a:r>
          </a:p>
        </p:txBody>
      </p:sp>
      <p:sp>
        <p:nvSpPr>
          <p:cNvPr id="8" name="Rectangle 7"/>
          <p:cNvSpPr/>
          <p:nvPr/>
        </p:nvSpPr>
        <p:spPr>
          <a:xfrm>
            <a:off x="10837470" y="5145825"/>
            <a:ext cx="933269" cy="246221"/>
          </a:xfrm>
          <a:prstGeom prst="rect">
            <a:avLst/>
          </a:prstGeom>
        </p:spPr>
        <p:txBody>
          <a:bodyPr wrap="none">
            <a:spAutoFit/>
          </a:bodyPr>
          <a:lstStyle/>
          <a:p>
            <a:r>
              <a:rPr lang="en-US" sz="1000" dirty="0" smtClean="0"/>
              <a:t>[Petty, 2021]</a:t>
            </a:r>
            <a:endParaRPr lang="en-US" sz="1000" dirty="0"/>
          </a:p>
        </p:txBody>
      </p:sp>
    </p:spTree>
    <p:extLst>
      <p:ext uri="{BB962C8B-B14F-4D97-AF65-F5344CB8AC3E}">
        <p14:creationId xmlns:p14="http://schemas.microsoft.com/office/powerpoint/2010/main" val="326717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480132" y="1017218"/>
            <a:ext cx="11250613" cy="5075237"/>
          </a:xfrm>
        </p:spPr>
        <p:txBody>
          <a:bodyPr/>
          <a:lstStyle/>
          <a:p>
            <a:r>
              <a:rPr lang="en-US" sz="2400" dirty="0" smtClean="0">
                <a:latin typeface="+mn-lt"/>
              </a:rPr>
              <a:t>Historically V&amp;V tutorials focused on </a:t>
            </a:r>
          </a:p>
          <a:p>
            <a:pPr lvl="1"/>
            <a:r>
              <a:rPr lang="en-US" sz="2000" dirty="0" smtClean="0">
                <a:latin typeface="+mn-lt"/>
              </a:rPr>
              <a:t>Fundamental relationships and processes</a:t>
            </a:r>
          </a:p>
          <a:p>
            <a:pPr lvl="1"/>
            <a:r>
              <a:rPr lang="en-US" sz="2000" dirty="0" smtClean="0">
                <a:latin typeface="+mn-lt"/>
              </a:rPr>
              <a:t>Validation techniques</a:t>
            </a:r>
          </a:p>
          <a:p>
            <a:pPr lvl="1"/>
            <a:r>
              <a:rPr lang="en-US" sz="2000" dirty="0" smtClean="0">
                <a:latin typeface="+mn-lt"/>
              </a:rPr>
              <a:t>Recommended Practices and Guidance documents</a:t>
            </a:r>
          </a:p>
          <a:p>
            <a:r>
              <a:rPr lang="en-US" sz="2400" dirty="0" smtClean="0">
                <a:latin typeface="+mn-lt"/>
              </a:rPr>
              <a:t>Rigorous V&amp;V </a:t>
            </a:r>
          </a:p>
          <a:p>
            <a:pPr lvl="1"/>
            <a:r>
              <a:rPr lang="en-US" sz="2000" dirty="0" smtClean="0">
                <a:latin typeface="+mn-lt"/>
              </a:rPr>
              <a:t>Ensures credible simulation of complex systems</a:t>
            </a:r>
          </a:p>
          <a:p>
            <a:pPr lvl="1"/>
            <a:r>
              <a:rPr lang="en-US" sz="2000" dirty="0" smtClean="0">
                <a:latin typeface="+mn-lt"/>
              </a:rPr>
              <a:t>Reduces risk of negative training</a:t>
            </a:r>
          </a:p>
          <a:p>
            <a:r>
              <a:rPr lang="en-US" sz="2400" dirty="0" smtClean="0">
                <a:latin typeface="+mn-lt"/>
              </a:rPr>
              <a:t>V&amp;V continues to evolve to address </a:t>
            </a:r>
          </a:p>
          <a:p>
            <a:pPr lvl="1"/>
            <a:r>
              <a:rPr lang="en-US" sz="2000" dirty="0" smtClean="0">
                <a:latin typeface="+mn-lt"/>
              </a:rPr>
              <a:t>Advances in simulation technology</a:t>
            </a:r>
          </a:p>
          <a:p>
            <a:pPr lvl="1"/>
            <a:r>
              <a:rPr lang="en-US" sz="2000" dirty="0" smtClean="0">
                <a:latin typeface="+mn-lt"/>
              </a:rPr>
              <a:t>Integration with agile software development and project management strategies</a:t>
            </a:r>
          </a:p>
          <a:p>
            <a:pPr lvl="1"/>
            <a:r>
              <a:rPr lang="en-US" sz="2000" dirty="0" smtClean="0">
                <a:latin typeface="+mn-lt"/>
              </a:rPr>
              <a:t>Increasingly sparse real world referent data</a:t>
            </a:r>
          </a:p>
          <a:p>
            <a:pPr lvl="1"/>
            <a:r>
              <a:rPr lang="en-US" sz="2000" dirty="0" smtClean="0">
                <a:latin typeface="+mn-lt"/>
              </a:rPr>
              <a:t>Adoption and integration with Digital Engineering paradigms</a:t>
            </a:r>
          </a:p>
          <a:p>
            <a:pPr lvl="1"/>
            <a:r>
              <a:rPr lang="en-US" sz="2000" dirty="0" smtClean="0">
                <a:latin typeface="+mn-lt"/>
              </a:rPr>
              <a:t>Updates to relevant M&amp;S Policies</a:t>
            </a:r>
          </a:p>
          <a:p>
            <a:endParaRPr lang="en-US" sz="2400" dirty="0">
              <a:latin typeface="+mn-lt"/>
            </a:endParaRPr>
          </a:p>
        </p:txBody>
      </p:sp>
      <p:sp>
        <p:nvSpPr>
          <p:cNvPr id="3" name="Title 2"/>
          <p:cNvSpPr>
            <a:spLocks noGrp="1"/>
          </p:cNvSpPr>
          <p:nvPr>
            <p:ph type="title"/>
          </p:nvPr>
        </p:nvSpPr>
        <p:spPr/>
        <p:txBody>
          <a:bodyPr/>
          <a:lstStyle/>
          <a:p>
            <a:r>
              <a:rPr lang="en-US" dirty="0" smtClean="0"/>
              <a:t>Tutorial Motivation</a:t>
            </a:r>
            <a:endParaRPr lang="en-US" dirty="0"/>
          </a:p>
        </p:txBody>
      </p:sp>
      <p:sp>
        <p:nvSpPr>
          <p:cNvPr id="4" name="Slide Number Placeholder 1"/>
          <p:cNvSpPr>
            <a:spLocks noGrp="1"/>
          </p:cNvSpPr>
          <p:nvPr>
            <p:ph type="sldNum" sz="quarter" idx="10"/>
          </p:nvPr>
        </p:nvSpPr>
        <p:spPr>
          <a:xfrm>
            <a:off x="10635835" y="6460099"/>
            <a:ext cx="821634" cy="340935"/>
          </a:xfrm>
        </p:spPr>
        <p:txBody>
          <a:bodyPr/>
          <a:lstStyle/>
          <a:p>
            <a:pPr>
              <a:defRPr/>
            </a:pPr>
            <a:fld id="{D68E8870-17DE-45C4-A8DD-7644B2422933}" type="slidenum">
              <a:rPr lang="en-US" smtClean="0"/>
              <a:pPr>
                <a:defRPr/>
              </a:pPr>
              <a:t>5</a:t>
            </a:fld>
            <a:endParaRPr lang="en-US" dirty="0"/>
          </a:p>
        </p:txBody>
      </p:sp>
    </p:spTree>
    <p:extLst>
      <p:ext uri="{BB962C8B-B14F-4D97-AF65-F5344CB8AC3E}">
        <p14:creationId xmlns:p14="http://schemas.microsoft.com/office/powerpoint/2010/main" val="19203261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306729" y="959735"/>
            <a:ext cx="11314999"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1pPr>
            <a:lvl2pPr marL="742950" indent="-28575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2pPr>
            <a:lvl3pPr marL="11430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3pPr>
            <a:lvl4pPr marL="16002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4pPr>
            <a:lvl5pPr marL="20574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9pPr>
          </a:lstStyle>
          <a:p>
            <a:pPr indent="-342900">
              <a:buFont typeface="Wingdings" panose="05000000000000000000" pitchFamily="2" charset="2"/>
              <a:buChar char="Ø"/>
              <a:tabLst>
                <a:tab pos="342900" algn="l"/>
                <a:tab pos="798513" algn="l"/>
              </a:tabLst>
            </a:pPr>
            <a:r>
              <a:rPr lang="en-US" altLang="en-US" sz="2800" dirty="0" smtClean="0">
                <a:latin typeface="+mn-lt"/>
              </a:rPr>
              <a:t>Spectral </a:t>
            </a:r>
            <a:r>
              <a:rPr lang="en-US" altLang="en-US" sz="2800" dirty="0">
                <a:latin typeface="+mn-lt"/>
              </a:rPr>
              <a:t>analysis [Fishman, 1967] [Naylor, 1971] [McNickle, 2004]</a:t>
            </a:r>
          </a:p>
          <a:p>
            <a:pPr indent="-342900">
              <a:buFont typeface="Wingdings" panose="05000000000000000000" pitchFamily="2" charset="2"/>
              <a:buChar char="Ø"/>
              <a:tabLst>
                <a:tab pos="342900" algn="l"/>
                <a:tab pos="798513" algn="l"/>
              </a:tabLst>
            </a:pPr>
            <a:r>
              <a:rPr lang="en-US" altLang="en-US" sz="2800" dirty="0">
                <a:solidFill>
                  <a:srgbClr val="000000"/>
                </a:solidFill>
                <a:latin typeface="+mn-lt"/>
              </a:rPr>
              <a:t>Parametric time series model [Hsu, 1977]</a:t>
            </a:r>
          </a:p>
          <a:p>
            <a:pPr marL="347472" indent="-342900">
              <a:buFont typeface="Wingdings" panose="05000000000000000000" pitchFamily="2" charset="2"/>
              <a:buChar char="Ø"/>
              <a:tabLst>
                <a:tab pos="342900" algn="l"/>
                <a:tab pos="798513" algn="l"/>
              </a:tabLst>
            </a:pPr>
            <a:r>
              <a:rPr lang="en-US" altLang="en-US" sz="2800" dirty="0">
                <a:latin typeface="+mn-lt"/>
              </a:rPr>
              <a:t>Standardized time series [Schruben, 1983] [Chen, 1987</a:t>
            </a:r>
            <a:r>
              <a:rPr lang="en-US" altLang="en-US" sz="2800" dirty="0" smtClean="0">
                <a:latin typeface="+mn-lt"/>
              </a:rPr>
              <a:t>] [</a:t>
            </a:r>
            <a:r>
              <a:rPr lang="en-US" altLang="en-US" sz="2800" dirty="0">
                <a:latin typeface="+mn-lt"/>
              </a:rPr>
              <a:t>Goldsman, 1990]</a:t>
            </a:r>
          </a:p>
          <a:p>
            <a:pPr indent="-342900">
              <a:buFont typeface="Wingdings" panose="05000000000000000000" pitchFamily="2" charset="2"/>
              <a:buChar char="Ø"/>
              <a:tabLst>
                <a:tab pos="342900" algn="l"/>
                <a:tab pos="798513" algn="l"/>
              </a:tabLst>
            </a:pPr>
            <a:r>
              <a:rPr lang="en-US" altLang="en-US" sz="2800" dirty="0">
                <a:solidFill>
                  <a:srgbClr val="000000"/>
                </a:solidFill>
                <a:latin typeface="+mn-lt"/>
              </a:rPr>
              <a:t>Regression analysis [Kleijnen, 1998]</a:t>
            </a:r>
          </a:p>
          <a:p>
            <a:pPr indent="-342900">
              <a:buFont typeface="Wingdings" panose="05000000000000000000" pitchFamily="2" charset="2"/>
              <a:buChar char="Ø"/>
              <a:tabLst>
                <a:tab pos="342900" algn="l"/>
                <a:tab pos="798513" algn="l"/>
              </a:tabLst>
            </a:pPr>
            <a:r>
              <a:rPr lang="en-US" altLang="en-US" sz="2800" dirty="0">
                <a:solidFill>
                  <a:srgbClr val="000000"/>
                </a:solidFill>
                <a:latin typeface="+mn-lt"/>
              </a:rPr>
              <a:t>Bootstrapping [Kleijnen, 2000] [Kleijnen, 2001]</a:t>
            </a:r>
            <a:endParaRPr lang="en-US" altLang="en-US" sz="2800" dirty="0">
              <a:latin typeface="+mn-lt"/>
            </a:endParaRPr>
          </a:p>
          <a:p>
            <a:pPr indent="-342900">
              <a:spcAft>
                <a:spcPts val="600"/>
              </a:spcAft>
              <a:buFont typeface="Wingdings" panose="05000000000000000000" pitchFamily="2" charset="2"/>
              <a:buChar char="Ø"/>
              <a:tabLst>
                <a:tab pos="342900" algn="l"/>
                <a:tab pos="798513" algn="l"/>
              </a:tabLst>
            </a:pPr>
            <a:r>
              <a:rPr lang="en-US" altLang="en-US" sz="2800" dirty="0">
                <a:latin typeface="+mn-lt"/>
              </a:rPr>
              <a:t>Granger causality [Granger, 1969</a:t>
            </a:r>
            <a:r>
              <a:rPr lang="en-US" altLang="en-US" sz="2800" dirty="0" smtClean="0">
                <a:latin typeface="+mn-lt"/>
              </a:rPr>
              <a:t>]</a:t>
            </a:r>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50</a:t>
            </a:fld>
            <a:endParaRPr lang="en-US" dirty="0"/>
          </a:p>
        </p:txBody>
      </p:sp>
      <p:sp>
        <p:nvSpPr>
          <p:cNvPr id="4" name="Rectangle 2"/>
          <p:cNvSpPr>
            <a:spLocks noGrp="1" noChangeArrowheads="1"/>
          </p:cNvSpPr>
          <p:nvPr>
            <p:ph type="title"/>
          </p:nvPr>
        </p:nvSpPr>
        <p:spPr>
          <a:xfrm>
            <a:off x="1390650" y="0"/>
            <a:ext cx="9582149" cy="795130"/>
          </a:xfrm>
        </p:spPr>
        <p:txBody>
          <a:bodyPr/>
          <a:lstStyle/>
          <a:p>
            <a:r>
              <a:rPr lang="en-US" altLang="en-US" dirty="0" smtClean="0"/>
              <a:t>Advanced Validation Methods</a:t>
            </a:r>
          </a:p>
        </p:txBody>
      </p:sp>
    </p:spTree>
    <p:extLst>
      <p:ext uri="{BB962C8B-B14F-4D97-AF65-F5344CB8AC3E}">
        <p14:creationId xmlns:p14="http://schemas.microsoft.com/office/powerpoint/2010/main" val="21087665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57851" y="926940"/>
            <a:ext cx="11430000" cy="5635906"/>
          </a:xfrm>
        </p:spPr>
        <p:txBody>
          <a:bodyPr>
            <a:normAutofit/>
          </a:bodyPr>
          <a:lstStyle/>
          <a:p>
            <a:pPr lvl="0"/>
            <a:r>
              <a:rPr lang="en-US" dirty="0">
                <a:latin typeface="+mn-lt"/>
              </a:rPr>
              <a:t>Definitions that establish the common lexicon</a:t>
            </a:r>
          </a:p>
          <a:p>
            <a:pPr lvl="0"/>
            <a:r>
              <a:rPr lang="en-US" dirty="0" smtClean="0">
                <a:latin typeface="+mn-lt"/>
              </a:rPr>
              <a:t>Building </a:t>
            </a:r>
            <a:r>
              <a:rPr lang="en-US" dirty="0">
                <a:latin typeface="+mn-lt"/>
              </a:rPr>
              <a:t>a strong verification case</a:t>
            </a:r>
          </a:p>
          <a:p>
            <a:pPr lvl="0"/>
            <a:r>
              <a:rPr lang="en-US" dirty="0" smtClean="0">
                <a:latin typeface="+mn-lt"/>
              </a:rPr>
              <a:t>Building </a:t>
            </a:r>
            <a:r>
              <a:rPr lang="en-US" dirty="0">
                <a:latin typeface="+mn-lt"/>
              </a:rPr>
              <a:t>a strong validation </a:t>
            </a:r>
            <a:r>
              <a:rPr lang="en-US" dirty="0" smtClean="0">
                <a:latin typeface="+mn-lt"/>
              </a:rPr>
              <a:t>referent</a:t>
            </a:r>
          </a:p>
          <a:p>
            <a:pPr lvl="0"/>
            <a:r>
              <a:rPr lang="en-US" dirty="0" smtClean="0">
                <a:latin typeface="+mn-lt"/>
              </a:rPr>
              <a:t>Building </a:t>
            </a:r>
            <a:r>
              <a:rPr lang="en-US" dirty="0">
                <a:latin typeface="+mn-lt"/>
              </a:rPr>
              <a:t>a strong validation case  </a:t>
            </a:r>
          </a:p>
          <a:p>
            <a:pPr lvl="0"/>
            <a:r>
              <a:rPr lang="en-US" dirty="0" smtClean="0">
                <a:solidFill>
                  <a:srgbClr val="22458A"/>
                </a:solidFill>
                <a:latin typeface="+mn-lt"/>
              </a:rPr>
              <a:t>Standards, Guidance, Templates, </a:t>
            </a:r>
            <a:r>
              <a:rPr lang="en-US" dirty="0">
                <a:solidFill>
                  <a:srgbClr val="22458A"/>
                </a:solidFill>
                <a:latin typeface="+mn-lt"/>
              </a:rPr>
              <a:t>and </a:t>
            </a:r>
            <a:r>
              <a:rPr lang="en-US" dirty="0" smtClean="0">
                <a:solidFill>
                  <a:srgbClr val="22458A"/>
                </a:solidFill>
                <a:latin typeface="+mn-lt"/>
              </a:rPr>
              <a:t>Tools</a:t>
            </a:r>
          </a:p>
          <a:p>
            <a:pPr lvl="0"/>
            <a:r>
              <a:rPr lang="en-US" dirty="0" smtClean="0">
                <a:latin typeface="+mn-lt"/>
              </a:rPr>
              <a:t>Conclusions</a:t>
            </a:r>
            <a:endParaRPr lang="en-US" dirty="0">
              <a:latin typeface="+mn-lt"/>
            </a:endParaRPr>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51</a:t>
            </a:fld>
            <a:endParaRPr lang="en-US" dirty="0"/>
          </a:p>
        </p:txBody>
      </p:sp>
      <p:sp>
        <p:nvSpPr>
          <p:cNvPr id="5" name="Title 1"/>
          <p:cNvSpPr>
            <a:spLocks noGrp="1"/>
          </p:cNvSpPr>
          <p:nvPr>
            <p:ph type="title"/>
          </p:nvPr>
        </p:nvSpPr>
        <p:spPr>
          <a:xfrm>
            <a:off x="2345741" y="0"/>
            <a:ext cx="7416800" cy="841248"/>
          </a:xfrm>
        </p:spPr>
        <p:txBody>
          <a:bodyPr/>
          <a:lstStyle>
            <a:lvl1pPr>
              <a:defRPr sz="2400">
                <a:solidFill>
                  <a:schemeClr val="bg1"/>
                </a:solidFill>
              </a:defRPr>
            </a:lvl1pPr>
          </a:lstStyle>
          <a:p>
            <a:r>
              <a:rPr lang="en-US" dirty="0" smtClean="0"/>
              <a:t/>
            </a:r>
            <a:br>
              <a:rPr lang="en-US" dirty="0" smtClean="0"/>
            </a:br>
            <a:r>
              <a:rPr lang="en-US" dirty="0" smtClean="0"/>
              <a:t>Presentation Outline</a:t>
            </a:r>
            <a:r>
              <a:rPr lang="en-US" dirty="0"/>
              <a:t/>
            </a:r>
            <a:br>
              <a:rPr lang="en-US" dirty="0"/>
            </a:br>
            <a:endParaRPr lang="en-US" dirty="0"/>
          </a:p>
        </p:txBody>
      </p:sp>
    </p:spTree>
    <p:extLst>
      <p:ext uri="{BB962C8B-B14F-4D97-AF65-F5344CB8AC3E}">
        <p14:creationId xmlns:p14="http://schemas.microsoft.com/office/powerpoint/2010/main" val="5199123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428834" y="760965"/>
            <a:ext cx="11250613" cy="5725560"/>
          </a:xfrm>
        </p:spPr>
        <p:txBody>
          <a:bodyPr/>
          <a:lstStyle/>
          <a:p>
            <a:r>
              <a:rPr lang="en-US" dirty="0" smtClean="0">
                <a:latin typeface="+mn-lt"/>
              </a:rPr>
              <a:t>Basis: MIL-STD-3022</a:t>
            </a:r>
          </a:p>
          <a:p>
            <a:r>
              <a:rPr lang="en-US" dirty="0" smtClean="0">
                <a:latin typeface="+mn-lt"/>
              </a:rPr>
              <a:t>Building the template easily facilitated within many reporting tools</a:t>
            </a:r>
          </a:p>
          <a:p>
            <a:r>
              <a:rPr lang="en-US" dirty="0" smtClean="0">
                <a:latin typeface="+mn-lt"/>
              </a:rPr>
              <a:t>Available as functions in “enterprise” level tools (e.g. IBM DNG)</a:t>
            </a:r>
          </a:p>
          <a:p>
            <a:r>
              <a:rPr lang="en-US" dirty="0" smtClean="0">
                <a:latin typeface="+mn-lt"/>
              </a:rPr>
              <a:t>Opportunities for simplification and efficiency</a:t>
            </a:r>
          </a:p>
          <a:p>
            <a:pPr lvl="1"/>
            <a:r>
              <a:rPr lang="en-US" dirty="0" smtClean="0">
                <a:latin typeface="+mn-lt"/>
              </a:rPr>
              <a:t>Base reports with update addenda</a:t>
            </a:r>
          </a:p>
          <a:p>
            <a:pPr lvl="1"/>
            <a:r>
              <a:rPr lang="en-US" dirty="0" smtClean="0">
                <a:latin typeface="+mn-lt"/>
              </a:rPr>
              <a:t>Test reporting as Checklists</a:t>
            </a:r>
          </a:p>
          <a:p>
            <a:pPr lvl="1"/>
            <a:r>
              <a:rPr lang="en-US" dirty="0" smtClean="0">
                <a:latin typeface="+mn-lt"/>
              </a:rPr>
              <a:t>Linking test automation to reporting and requirements management tools</a:t>
            </a:r>
          </a:p>
          <a:p>
            <a:r>
              <a:rPr lang="en-US" dirty="0" smtClean="0">
                <a:latin typeface="+mn-lt"/>
              </a:rPr>
              <a:t>Advanced visualization methods</a:t>
            </a:r>
          </a:p>
          <a:p>
            <a:r>
              <a:rPr lang="en-US" dirty="0" smtClean="0">
                <a:latin typeface="+mn-lt"/>
              </a:rPr>
              <a:t>Adopting Digital Engineering</a:t>
            </a:r>
          </a:p>
          <a:p>
            <a:pPr lvl="1"/>
            <a:r>
              <a:rPr lang="en-US" dirty="0" smtClean="0">
                <a:latin typeface="+mn-lt"/>
              </a:rPr>
              <a:t>Improved integrity</a:t>
            </a:r>
          </a:p>
          <a:p>
            <a:pPr lvl="1"/>
            <a:r>
              <a:rPr lang="en-US" dirty="0" smtClean="0">
                <a:latin typeface="+mn-lt"/>
              </a:rPr>
              <a:t>Increased efficiency</a:t>
            </a:r>
          </a:p>
          <a:p>
            <a:pPr lvl="1"/>
            <a:r>
              <a:rPr lang="en-US" dirty="0" smtClean="0">
                <a:latin typeface="+mn-lt"/>
              </a:rPr>
              <a:t>Timeliness required to support Agile development</a:t>
            </a:r>
          </a:p>
          <a:p>
            <a:pPr lvl="1"/>
            <a:r>
              <a:rPr lang="en-US" dirty="0" smtClean="0">
                <a:latin typeface="+mn-lt"/>
              </a:rPr>
              <a:t>Creating effective collaboration infrastructure</a:t>
            </a:r>
            <a:endParaRPr lang="en-US" dirty="0">
              <a:latin typeface="+mn-lt"/>
            </a:endParaRPr>
          </a:p>
        </p:txBody>
      </p:sp>
      <p:sp>
        <p:nvSpPr>
          <p:cNvPr id="3" name="Title 2"/>
          <p:cNvSpPr>
            <a:spLocks noGrp="1"/>
          </p:cNvSpPr>
          <p:nvPr>
            <p:ph type="title"/>
          </p:nvPr>
        </p:nvSpPr>
        <p:spPr/>
        <p:txBody>
          <a:bodyPr/>
          <a:lstStyle/>
          <a:p>
            <a:r>
              <a:rPr lang="en-US" dirty="0" smtClean="0"/>
              <a:t>Templates and Tools</a:t>
            </a:r>
            <a:endParaRPr lang="en-US" dirty="0"/>
          </a:p>
        </p:txBody>
      </p:sp>
      <p:sp>
        <p:nvSpPr>
          <p:cNvPr id="4" name="Slide Number Placeholder 1"/>
          <p:cNvSpPr>
            <a:spLocks noGrp="1"/>
          </p:cNvSpPr>
          <p:nvPr>
            <p:ph type="sldNum" sz="quarter" idx="10"/>
          </p:nvPr>
        </p:nvSpPr>
        <p:spPr>
          <a:xfrm>
            <a:off x="10635835" y="6460099"/>
            <a:ext cx="821634" cy="340935"/>
          </a:xfrm>
        </p:spPr>
        <p:txBody>
          <a:bodyPr/>
          <a:lstStyle/>
          <a:p>
            <a:pPr>
              <a:defRPr/>
            </a:pPr>
            <a:fld id="{D68E8870-17DE-45C4-A8DD-7644B2422933}" type="slidenum">
              <a:rPr lang="en-US" smtClean="0"/>
              <a:pPr>
                <a:defRPr/>
              </a:pPr>
              <a:t>52</a:t>
            </a:fld>
            <a:endParaRPr lang="en-US" dirty="0"/>
          </a:p>
        </p:txBody>
      </p:sp>
    </p:spTree>
    <p:extLst>
      <p:ext uri="{BB962C8B-B14F-4D97-AF65-F5344CB8AC3E}">
        <p14:creationId xmlns:p14="http://schemas.microsoft.com/office/powerpoint/2010/main" val="15170691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1656807" y="5359170"/>
            <a:ext cx="8794668" cy="967154"/>
          </a:xfrm>
        </p:spPr>
        <p:style>
          <a:lnRef idx="0">
            <a:scrgbClr r="0" g="0" b="0"/>
          </a:lnRef>
          <a:fillRef idx="1001">
            <a:schemeClr val="dk2"/>
          </a:fillRef>
          <a:effectRef idx="0">
            <a:scrgbClr r="0" g="0" b="0"/>
          </a:effectRef>
          <a:fontRef idx="major"/>
        </p:style>
        <p:txBody>
          <a:bodyPr/>
          <a:lstStyle/>
          <a:p>
            <a:pPr marL="0" indent="0" algn="ctr">
              <a:buNone/>
            </a:pPr>
            <a:r>
              <a:rPr lang="en-US" b="1" dirty="0" smtClean="0">
                <a:solidFill>
                  <a:schemeClr val="bg1"/>
                </a:solidFill>
              </a:rPr>
              <a:t>Modern Tools and Collaboration Platforms </a:t>
            </a:r>
          </a:p>
          <a:p>
            <a:pPr marL="0" indent="0" algn="ctr">
              <a:buNone/>
            </a:pPr>
            <a:r>
              <a:rPr lang="en-US" b="1" dirty="0" smtClean="0">
                <a:solidFill>
                  <a:schemeClr val="bg1"/>
                </a:solidFill>
              </a:rPr>
              <a:t>Enable Automated V&amp;V Workflows</a:t>
            </a:r>
            <a:endParaRPr lang="en-US" b="1" dirty="0">
              <a:solidFill>
                <a:schemeClr val="bg1"/>
              </a:solidFill>
            </a:endParaRPr>
          </a:p>
        </p:txBody>
      </p:sp>
      <p:sp>
        <p:nvSpPr>
          <p:cNvPr id="3" name="Title 2"/>
          <p:cNvSpPr>
            <a:spLocks noGrp="1"/>
          </p:cNvSpPr>
          <p:nvPr>
            <p:ph type="title"/>
          </p:nvPr>
        </p:nvSpPr>
        <p:spPr/>
        <p:txBody>
          <a:bodyPr/>
          <a:lstStyle/>
          <a:p>
            <a:r>
              <a:rPr lang="en-US" dirty="0" smtClean="0"/>
              <a:t>New Ways of Looking at Data</a:t>
            </a:r>
            <a:endParaRPr lang="en-US" dirty="0"/>
          </a:p>
        </p:txBody>
      </p:sp>
      <p:pic>
        <p:nvPicPr>
          <p:cNvPr id="8" name="Picture 7"/>
          <p:cNvPicPr>
            <a:picLocks noChangeAspect="1"/>
          </p:cNvPicPr>
          <p:nvPr/>
        </p:nvPicPr>
        <p:blipFill rotWithShape="1">
          <a:blip r:embed="rId2"/>
          <a:srcRect t="12141"/>
          <a:stretch/>
        </p:blipFill>
        <p:spPr>
          <a:xfrm>
            <a:off x="158261" y="1392864"/>
            <a:ext cx="6888914" cy="2730727"/>
          </a:xfrm>
          <a:prstGeom prst="rect">
            <a:avLst/>
          </a:prstGeom>
        </p:spPr>
      </p:pic>
      <p:pic>
        <p:nvPicPr>
          <p:cNvPr id="4" name="Picture 3"/>
          <p:cNvPicPr>
            <a:picLocks noChangeAspect="1"/>
          </p:cNvPicPr>
          <p:nvPr/>
        </p:nvPicPr>
        <p:blipFill rotWithShape="1">
          <a:blip r:embed="rId3"/>
          <a:srcRect t="12603"/>
          <a:stretch/>
        </p:blipFill>
        <p:spPr>
          <a:xfrm>
            <a:off x="5259523" y="2913321"/>
            <a:ext cx="5005022" cy="2384046"/>
          </a:xfrm>
          <a:prstGeom prst="rect">
            <a:avLst/>
          </a:prstGeom>
        </p:spPr>
      </p:pic>
      <p:sp>
        <p:nvSpPr>
          <p:cNvPr id="7" name="Slide Number Placeholder 1"/>
          <p:cNvSpPr>
            <a:spLocks noGrp="1"/>
          </p:cNvSpPr>
          <p:nvPr>
            <p:ph type="sldNum" sz="quarter" idx="10"/>
          </p:nvPr>
        </p:nvSpPr>
        <p:spPr>
          <a:xfrm>
            <a:off x="10635835" y="6460099"/>
            <a:ext cx="821634" cy="340935"/>
          </a:xfrm>
        </p:spPr>
        <p:txBody>
          <a:bodyPr/>
          <a:lstStyle/>
          <a:p>
            <a:pPr>
              <a:defRPr/>
            </a:pPr>
            <a:fld id="{D68E8870-17DE-45C4-A8DD-7644B2422933}" type="slidenum">
              <a:rPr lang="en-US" smtClean="0"/>
              <a:pPr>
                <a:defRPr/>
              </a:pPr>
              <a:t>53</a:t>
            </a:fld>
            <a:endParaRPr lang="en-US" dirty="0"/>
          </a:p>
        </p:txBody>
      </p:sp>
    </p:spTree>
    <p:extLst>
      <p:ext uri="{BB962C8B-B14F-4D97-AF65-F5344CB8AC3E}">
        <p14:creationId xmlns:p14="http://schemas.microsoft.com/office/powerpoint/2010/main" val="29769564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pPr fontAlgn="t"/>
            <a:r>
              <a:rPr lang="en-US" sz="2000" dirty="0" smtClean="0">
                <a:latin typeface="+mn-lt"/>
              </a:rPr>
              <a:t>DoD </a:t>
            </a:r>
            <a:r>
              <a:rPr lang="en-US" sz="2000" dirty="0">
                <a:latin typeface="+mn-lt"/>
              </a:rPr>
              <a:t>VV&amp;A Policy: DoDI 5000.61 “DoD M&amp;S </a:t>
            </a:r>
            <a:r>
              <a:rPr lang="en-US" sz="2000" dirty="0" smtClean="0">
                <a:latin typeface="+mn-lt"/>
              </a:rPr>
              <a:t>VV&amp;A”</a:t>
            </a:r>
          </a:p>
          <a:p>
            <a:pPr fontAlgn="t"/>
            <a:r>
              <a:rPr lang="en-US" sz="2000" dirty="0" smtClean="0">
                <a:latin typeface="+mn-lt"/>
              </a:rPr>
              <a:t>DoD </a:t>
            </a:r>
            <a:r>
              <a:rPr lang="en-US" sz="2000" dirty="0">
                <a:latin typeface="+mn-lt"/>
              </a:rPr>
              <a:t>VV&amp;A Guidance: The VV&amp;A Recommended Practices Guide (</a:t>
            </a:r>
            <a:r>
              <a:rPr lang="en-US" sz="2000" dirty="0" smtClean="0">
                <a:latin typeface="+mn-lt"/>
              </a:rPr>
              <a:t>RPG)</a:t>
            </a:r>
          </a:p>
          <a:p>
            <a:pPr fontAlgn="t"/>
            <a:r>
              <a:rPr lang="en-US" sz="2000" dirty="0" smtClean="0">
                <a:latin typeface="+mn-lt"/>
              </a:rPr>
              <a:t>IEEE 1730.2 </a:t>
            </a:r>
            <a:r>
              <a:rPr lang="en-US" sz="2000" dirty="0">
                <a:latin typeface="+mn-lt"/>
              </a:rPr>
              <a:t>“VV&amp;A Overlay to the Distributed Simulation Engineering and Execution </a:t>
            </a:r>
            <a:r>
              <a:rPr lang="en-US" sz="2000" dirty="0" smtClean="0">
                <a:latin typeface="+mn-lt"/>
              </a:rPr>
              <a:t>Process”</a:t>
            </a:r>
          </a:p>
          <a:p>
            <a:pPr fontAlgn="t"/>
            <a:r>
              <a:rPr lang="en-US" sz="2000" dirty="0" smtClean="0">
                <a:latin typeface="+mn-lt"/>
              </a:rPr>
              <a:t>MIL-STD-3022 </a:t>
            </a:r>
            <a:r>
              <a:rPr lang="en-US" sz="2000" dirty="0">
                <a:latin typeface="+mn-lt"/>
              </a:rPr>
              <a:t>“Documentation of VV&amp;A for </a:t>
            </a:r>
            <a:r>
              <a:rPr lang="en-US" sz="2000" dirty="0" smtClean="0">
                <a:latin typeface="+mn-lt"/>
              </a:rPr>
              <a:t>M&amp;S”</a:t>
            </a:r>
          </a:p>
          <a:p>
            <a:pPr fontAlgn="t"/>
            <a:r>
              <a:rPr lang="en-US" sz="2000" dirty="0" smtClean="0">
                <a:latin typeface="+mn-lt"/>
              </a:rPr>
              <a:t>Derived </a:t>
            </a:r>
            <a:r>
              <a:rPr lang="en-US" sz="2000" dirty="0">
                <a:latin typeface="+mn-lt"/>
              </a:rPr>
              <a:t>policy, standards and guidance within the </a:t>
            </a:r>
            <a:r>
              <a:rPr lang="en-US" sz="2000" dirty="0" smtClean="0">
                <a:latin typeface="+mn-lt"/>
              </a:rPr>
              <a:t>Services</a:t>
            </a:r>
          </a:p>
          <a:p>
            <a:pPr fontAlgn="t"/>
            <a:r>
              <a:rPr lang="en-US" sz="2000" dirty="0">
                <a:latin typeface="+mn-lt"/>
              </a:rPr>
              <a:t>Generic Methodology for Verification and Validation (GM-VV) Volumes 1(SISO-GUIDE-001.1) Introduction and Overview, 2) (SISO-GUIDE-001.2 Implementation Guide) and 3 (SISO-REF-2013 Reference Manual) / NATO MSG </a:t>
            </a:r>
            <a:r>
              <a:rPr lang="en-US" sz="2000" dirty="0" smtClean="0">
                <a:latin typeface="+mn-lt"/>
              </a:rPr>
              <a:t>073</a:t>
            </a:r>
          </a:p>
          <a:p>
            <a:pPr fontAlgn="t"/>
            <a:r>
              <a:rPr lang="en-US" sz="2000" dirty="0">
                <a:latin typeface="+mn-lt"/>
              </a:rPr>
              <a:t>Risk Based Assessment / NATO MSG 054 </a:t>
            </a:r>
          </a:p>
          <a:p>
            <a:pPr fontAlgn="t"/>
            <a:r>
              <a:rPr lang="en-US" sz="2000" dirty="0">
                <a:latin typeface="+mn-lt"/>
              </a:rPr>
              <a:t>M&amp;S Use Risk Methodology / NATO MSG 139 </a:t>
            </a:r>
            <a:endParaRPr lang="en-US" sz="2000" dirty="0" smtClean="0">
              <a:latin typeface="+mn-lt"/>
            </a:endParaRPr>
          </a:p>
          <a:p>
            <a:pPr fontAlgn="t"/>
            <a:r>
              <a:rPr lang="en-US" sz="2000" dirty="0">
                <a:latin typeface="+mn-lt"/>
              </a:rPr>
              <a:t>V&amp;V Composite Model, Accreditation Composite Model / NATO MSG 019 and </a:t>
            </a:r>
            <a:r>
              <a:rPr lang="en-US" sz="2000" dirty="0" smtClean="0">
                <a:latin typeface="+mn-lt"/>
              </a:rPr>
              <a:t>054</a:t>
            </a:r>
          </a:p>
          <a:p>
            <a:pPr fontAlgn="t"/>
            <a:r>
              <a:rPr lang="en-US" sz="2000" dirty="0">
                <a:latin typeface="+mn-lt"/>
              </a:rPr>
              <a:t>Applying the Levels of Conceptual Interoperability Model in Support of Integratability, Interoperability, and Composability for System-of-Systems Engineering, Andreas TOLK, Saikou Y. DIALLO, Charles D. TURNITSA</a:t>
            </a:r>
          </a:p>
          <a:p>
            <a:endParaRPr lang="en-US" sz="2000" dirty="0">
              <a:latin typeface="+mn-lt"/>
            </a:endParaRPr>
          </a:p>
        </p:txBody>
      </p:sp>
      <p:sp>
        <p:nvSpPr>
          <p:cNvPr id="3" name="Title 2"/>
          <p:cNvSpPr>
            <a:spLocks noGrp="1"/>
          </p:cNvSpPr>
          <p:nvPr>
            <p:ph type="title"/>
          </p:nvPr>
        </p:nvSpPr>
        <p:spPr/>
        <p:txBody>
          <a:bodyPr/>
          <a:lstStyle/>
          <a:p>
            <a:r>
              <a:rPr lang="en-US" dirty="0" smtClean="0"/>
              <a:t>Standards, Policy, and Guidance</a:t>
            </a:r>
            <a:endParaRPr lang="en-US" dirty="0"/>
          </a:p>
        </p:txBody>
      </p:sp>
      <p:sp>
        <p:nvSpPr>
          <p:cNvPr id="4" name="Slide Number Placeholder 1"/>
          <p:cNvSpPr>
            <a:spLocks noGrp="1"/>
          </p:cNvSpPr>
          <p:nvPr>
            <p:ph type="sldNum" sz="quarter" idx="10"/>
          </p:nvPr>
        </p:nvSpPr>
        <p:spPr>
          <a:xfrm>
            <a:off x="10635835" y="6460099"/>
            <a:ext cx="821634" cy="340935"/>
          </a:xfrm>
        </p:spPr>
        <p:txBody>
          <a:bodyPr/>
          <a:lstStyle/>
          <a:p>
            <a:pPr>
              <a:defRPr/>
            </a:pPr>
            <a:fld id="{D68E8870-17DE-45C4-A8DD-7644B2422933}" type="slidenum">
              <a:rPr lang="en-US" smtClean="0"/>
              <a:pPr>
                <a:defRPr/>
              </a:pPr>
              <a:t>54</a:t>
            </a:fld>
            <a:endParaRPr lang="en-US" dirty="0"/>
          </a:p>
        </p:txBody>
      </p:sp>
    </p:spTree>
    <p:extLst>
      <p:ext uri="{BB962C8B-B14F-4D97-AF65-F5344CB8AC3E}">
        <p14:creationId xmlns:p14="http://schemas.microsoft.com/office/powerpoint/2010/main" val="1470395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57851" y="926940"/>
            <a:ext cx="11430000" cy="5635906"/>
          </a:xfrm>
        </p:spPr>
        <p:txBody>
          <a:bodyPr>
            <a:normAutofit/>
          </a:bodyPr>
          <a:lstStyle/>
          <a:p>
            <a:pPr lvl="0"/>
            <a:r>
              <a:rPr lang="en-US" dirty="0">
                <a:latin typeface="+mn-lt"/>
              </a:rPr>
              <a:t>Definitions that establish the common lexicon</a:t>
            </a:r>
          </a:p>
          <a:p>
            <a:pPr lvl="0"/>
            <a:r>
              <a:rPr lang="en-US" dirty="0" smtClean="0">
                <a:latin typeface="+mn-lt"/>
              </a:rPr>
              <a:t>Building </a:t>
            </a:r>
            <a:r>
              <a:rPr lang="en-US" dirty="0">
                <a:latin typeface="+mn-lt"/>
              </a:rPr>
              <a:t>a strong verification </a:t>
            </a:r>
            <a:r>
              <a:rPr lang="en-US" dirty="0" smtClean="0">
                <a:latin typeface="+mn-lt"/>
              </a:rPr>
              <a:t>case</a:t>
            </a:r>
            <a:endParaRPr lang="en-US" dirty="0">
              <a:latin typeface="+mn-lt"/>
            </a:endParaRPr>
          </a:p>
          <a:p>
            <a:pPr lvl="0"/>
            <a:r>
              <a:rPr lang="en-US" dirty="0" smtClean="0">
                <a:latin typeface="+mn-lt"/>
              </a:rPr>
              <a:t>Building </a:t>
            </a:r>
            <a:r>
              <a:rPr lang="en-US" dirty="0">
                <a:latin typeface="+mn-lt"/>
              </a:rPr>
              <a:t>a strong validation </a:t>
            </a:r>
            <a:r>
              <a:rPr lang="en-US" dirty="0" smtClean="0">
                <a:latin typeface="+mn-lt"/>
              </a:rPr>
              <a:t>referent</a:t>
            </a:r>
          </a:p>
          <a:p>
            <a:pPr lvl="0"/>
            <a:r>
              <a:rPr lang="en-US" dirty="0" smtClean="0">
                <a:latin typeface="+mn-lt"/>
              </a:rPr>
              <a:t>Building </a:t>
            </a:r>
            <a:r>
              <a:rPr lang="en-US" dirty="0">
                <a:latin typeface="+mn-lt"/>
              </a:rPr>
              <a:t>a strong validation case  </a:t>
            </a:r>
          </a:p>
          <a:p>
            <a:pPr lvl="0"/>
            <a:r>
              <a:rPr lang="en-US" dirty="0" smtClean="0">
                <a:latin typeface="+mn-lt"/>
              </a:rPr>
              <a:t>Standards, Guidance, Templates, </a:t>
            </a:r>
            <a:r>
              <a:rPr lang="en-US" dirty="0">
                <a:latin typeface="+mn-lt"/>
              </a:rPr>
              <a:t>and </a:t>
            </a:r>
            <a:r>
              <a:rPr lang="en-US" dirty="0" smtClean="0">
                <a:latin typeface="+mn-lt"/>
              </a:rPr>
              <a:t>Tools</a:t>
            </a:r>
          </a:p>
          <a:p>
            <a:pPr lvl="0"/>
            <a:r>
              <a:rPr lang="en-US" dirty="0" smtClean="0">
                <a:solidFill>
                  <a:srgbClr val="22458A"/>
                </a:solidFill>
                <a:latin typeface="+mn-lt"/>
              </a:rPr>
              <a:t>Conclusions</a:t>
            </a:r>
            <a:endParaRPr lang="en-US" dirty="0">
              <a:solidFill>
                <a:srgbClr val="22458A"/>
              </a:solidFill>
              <a:latin typeface="+mn-lt"/>
            </a:endParaRPr>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55</a:t>
            </a:fld>
            <a:endParaRPr lang="en-US" dirty="0"/>
          </a:p>
        </p:txBody>
      </p:sp>
      <p:sp>
        <p:nvSpPr>
          <p:cNvPr id="5" name="Title 1"/>
          <p:cNvSpPr>
            <a:spLocks noGrp="1"/>
          </p:cNvSpPr>
          <p:nvPr>
            <p:ph type="title"/>
          </p:nvPr>
        </p:nvSpPr>
        <p:spPr>
          <a:xfrm>
            <a:off x="2345741" y="0"/>
            <a:ext cx="7416800" cy="841248"/>
          </a:xfrm>
        </p:spPr>
        <p:txBody>
          <a:bodyPr/>
          <a:lstStyle>
            <a:lvl1pPr>
              <a:defRPr sz="2400">
                <a:solidFill>
                  <a:schemeClr val="bg1"/>
                </a:solidFill>
              </a:defRPr>
            </a:lvl1pPr>
          </a:lstStyle>
          <a:p>
            <a:r>
              <a:rPr lang="en-US" dirty="0" smtClean="0"/>
              <a:t/>
            </a:r>
            <a:br>
              <a:rPr lang="en-US" dirty="0" smtClean="0"/>
            </a:br>
            <a:r>
              <a:rPr lang="en-US" dirty="0" smtClean="0"/>
              <a:t>Presentation Outline</a:t>
            </a:r>
            <a:r>
              <a:rPr lang="en-US" dirty="0"/>
              <a:t/>
            </a:r>
            <a:br>
              <a:rPr lang="en-US" dirty="0"/>
            </a:br>
            <a:endParaRPr lang="en-US" dirty="0"/>
          </a:p>
        </p:txBody>
      </p:sp>
    </p:spTree>
    <p:extLst>
      <p:ext uri="{BB962C8B-B14F-4D97-AF65-F5344CB8AC3E}">
        <p14:creationId xmlns:p14="http://schemas.microsoft.com/office/powerpoint/2010/main" val="1766416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28914" y="910540"/>
            <a:ext cx="11429999" cy="5426597"/>
          </a:xfrm>
        </p:spPr>
        <p:txBody>
          <a:bodyPr/>
          <a:lstStyle/>
          <a:p>
            <a:pPr>
              <a:spcBef>
                <a:spcPts val="0"/>
              </a:spcBef>
              <a:spcAft>
                <a:spcPts val="600"/>
              </a:spcAft>
            </a:pPr>
            <a:r>
              <a:rPr lang="en-US" sz="2000" dirty="0" smtClean="0">
                <a:latin typeface="+mn-lt"/>
              </a:rPr>
              <a:t>Verification activities provide a necessary foundation for rigorous validation</a:t>
            </a:r>
          </a:p>
          <a:p>
            <a:pPr>
              <a:spcBef>
                <a:spcPts val="0"/>
              </a:spcBef>
              <a:spcAft>
                <a:spcPts val="600"/>
              </a:spcAft>
            </a:pPr>
            <a:r>
              <a:rPr lang="en-US" sz="2000" dirty="0" smtClean="0">
                <a:latin typeface="+mn-lt"/>
              </a:rPr>
              <a:t>Quality and quantity of referent effects validation rigor</a:t>
            </a:r>
          </a:p>
          <a:p>
            <a:pPr lvl="1">
              <a:spcBef>
                <a:spcPts val="0"/>
              </a:spcBef>
              <a:spcAft>
                <a:spcPts val="600"/>
              </a:spcAft>
            </a:pPr>
            <a:r>
              <a:rPr lang="en-US" sz="1800" dirty="0" smtClean="0">
                <a:latin typeface="+mn-lt"/>
              </a:rPr>
              <a:t>Rigorous </a:t>
            </a:r>
            <a:r>
              <a:rPr lang="en-US" sz="1800" dirty="0">
                <a:latin typeface="+mn-lt"/>
              </a:rPr>
              <a:t>validation is possible, but it </a:t>
            </a:r>
            <a:r>
              <a:rPr lang="en-US" sz="1800" dirty="0" smtClean="0">
                <a:latin typeface="+mn-lt"/>
              </a:rPr>
              <a:t>depends on </a:t>
            </a:r>
            <a:r>
              <a:rPr lang="en-US" sz="1800" dirty="0">
                <a:latin typeface="+mn-lt"/>
              </a:rPr>
              <a:t>an effective </a:t>
            </a:r>
            <a:r>
              <a:rPr lang="en-US" sz="1800" dirty="0" smtClean="0">
                <a:latin typeface="+mn-lt"/>
              </a:rPr>
              <a:t>referent,</a:t>
            </a:r>
            <a:br>
              <a:rPr lang="en-US" sz="1800" dirty="0" smtClean="0">
                <a:latin typeface="+mn-lt"/>
              </a:rPr>
            </a:br>
            <a:r>
              <a:rPr lang="en-US" sz="1800" dirty="0" smtClean="0">
                <a:latin typeface="+mn-lt"/>
              </a:rPr>
              <a:t>i.e</a:t>
            </a:r>
            <a:r>
              <a:rPr lang="en-US" sz="1800" dirty="0">
                <a:latin typeface="+mn-lt"/>
              </a:rPr>
              <a:t>., sufficient data</a:t>
            </a:r>
            <a:r>
              <a:rPr lang="en-US" sz="1800" dirty="0" smtClean="0">
                <a:latin typeface="+mn-lt"/>
              </a:rPr>
              <a:t>, well </a:t>
            </a:r>
            <a:r>
              <a:rPr lang="en-US" sz="1800" dirty="0">
                <a:latin typeface="+mn-lt"/>
              </a:rPr>
              <a:t>aligned with the model’s intended </a:t>
            </a:r>
            <a:r>
              <a:rPr lang="en-US" sz="1800" dirty="0" smtClean="0">
                <a:latin typeface="+mn-lt"/>
              </a:rPr>
              <a:t>use</a:t>
            </a:r>
          </a:p>
          <a:p>
            <a:pPr lvl="1">
              <a:spcBef>
                <a:spcPts val="0"/>
              </a:spcBef>
              <a:spcAft>
                <a:spcPts val="600"/>
              </a:spcAft>
            </a:pPr>
            <a:r>
              <a:rPr lang="en-US" sz="1800" dirty="0" smtClean="0">
                <a:latin typeface="+mn-lt"/>
              </a:rPr>
              <a:t>Acquiring </a:t>
            </a:r>
            <a:r>
              <a:rPr lang="en-US" sz="1800" dirty="0">
                <a:latin typeface="+mn-lt"/>
              </a:rPr>
              <a:t>an effective referent should be </a:t>
            </a:r>
            <a:r>
              <a:rPr lang="en-US" sz="1800" dirty="0" smtClean="0">
                <a:latin typeface="+mn-lt"/>
              </a:rPr>
              <a:t>started early </a:t>
            </a:r>
            <a:r>
              <a:rPr lang="en-US" sz="1800" dirty="0">
                <a:latin typeface="+mn-lt"/>
              </a:rPr>
              <a:t>in the simulation life </a:t>
            </a:r>
            <a:r>
              <a:rPr lang="en-US" sz="1800" dirty="0" smtClean="0">
                <a:latin typeface="+mn-lt"/>
              </a:rPr>
              <a:t>cycle</a:t>
            </a:r>
          </a:p>
          <a:p>
            <a:pPr lvl="1">
              <a:spcBef>
                <a:spcPts val="0"/>
              </a:spcBef>
              <a:spcAft>
                <a:spcPts val="600"/>
              </a:spcAft>
            </a:pPr>
            <a:r>
              <a:rPr lang="en-US" sz="1800" dirty="0" smtClean="0">
                <a:latin typeface="+mn-lt"/>
              </a:rPr>
              <a:t>Given </a:t>
            </a:r>
            <a:r>
              <a:rPr lang="en-US" sz="1800" dirty="0">
                <a:latin typeface="+mn-lt"/>
              </a:rPr>
              <a:t>the best possible referent, a range </a:t>
            </a:r>
            <a:r>
              <a:rPr lang="en-US" sz="1800" dirty="0" smtClean="0">
                <a:latin typeface="+mn-lt"/>
              </a:rPr>
              <a:t>of quantitative </a:t>
            </a:r>
            <a:r>
              <a:rPr lang="en-US" sz="1800" dirty="0">
                <a:latin typeface="+mn-lt"/>
              </a:rPr>
              <a:t>validation methods are </a:t>
            </a:r>
            <a:r>
              <a:rPr lang="en-US" sz="1800" dirty="0" smtClean="0">
                <a:latin typeface="+mn-lt"/>
              </a:rPr>
              <a:t>available</a:t>
            </a:r>
          </a:p>
          <a:p>
            <a:pPr>
              <a:spcBef>
                <a:spcPts val="0"/>
              </a:spcBef>
              <a:spcAft>
                <a:spcPts val="600"/>
              </a:spcAft>
            </a:pPr>
            <a:r>
              <a:rPr lang="en-US" sz="2000" dirty="0" smtClean="0">
                <a:latin typeface="+mn-lt"/>
              </a:rPr>
              <a:t>Application of statistical validation methods</a:t>
            </a:r>
          </a:p>
          <a:p>
            <a:pPr lvl="1">
              <a:spcBef>
                <a:spcPts val="0"/>
              </a:spcBef>
              <a:spcAft>
                <a:spcPts val="600"/>
              </a:spcAft>
            </a:pPr>
            <a:r>
              <a:rPr lang="en-US" sz="1800" dirty="0" smtClean="0">
                <a:latin typeface="+mn-lt"/>
              </a:rPr>
              <a:t>Most </a:t>
            </a:r>
            <a:r>
              <a:rPr lang="en-US" sz="1800" dirty="0">
                <a:latin typeface="+mn-lt"/>
              </a:rPr>
              <a:t>quantitative (statistical) validation </a:t>
            </a:r>
            <a:r>
              <a:rPr lang="en-US" sz="1800" dirty="0" smtClean="0">
                <a:latin typeface="+mn-lt"/>
              </a:rPr>
              <a:t>methods make </a:t>
            </a:r>
            <a:r>
              <a:rPr lang="en-US" sz="1800" dirty="0">
                <a:latin typeface="+mn-lt"/>
              </a:rPr>
              <a:t>specific </a:t>
            </a:r>
            <a:r>
              <a:rPr lang="en-US" sz="1800" dirty="0" smtClean="0">
                <a:latin typeface="+mn-lt"/>
              </a:rPr>
              <a:t>assumptions</a:t>
            </a:r>
          </a:p>
          <a:p>
            <a:pPr lvl="1">
              <a:spcBef>
                <a:spcPts val="0"/>
              </a:spcBef>
              <a:spcAft>
                <a:spcPts val="600"/>
              </a:spcAft>
            </a:pPr>
            <a:r>
              <a:rPr lang="en-US" sz="1800" dirty="0" smtClean="0">
                <a:latin typeface="+mn-lt"/>
              </a:rPr>
              <a:t>If </a:t>
            </a:r>
            <a:r>
              <a:rPr lang="en-US" sz="1800" dirty="0">
                <a:latin typeface="+mn-lt"/>
              </a:rPr>
              <a:t>a </a:t>
            </a:r>
            <a:r>
              <a:rPr lang="en-US" sz="1800" dirty="0" smtClean="0">
                <a:latin typeface="+mn-lt"/>
              </a:rPr>
              <a:t>statistical method </a:t>
            </a:r>
            <a:r>
              <a:rPr lang="en-US" sz="1800" dirty="0">
                <a:latin typeface="+mn-lt"/>
              </a:rPr>
              <a:t>is used when the assumptions are not </a:t>
            </a:r>
            <a:r>
              <a:rPr lang="en-US" sz="1800" dirty="0" smtClean="0">
                <a:latin typeface="+mn-lt"/>
              </a:rPr>
              <a:t>met,</a:t>
            </a:r>
            <a:br>
              <a:rPr lang="en-US" sz="1800" dirty="0" smtClean="0">
                <a:latin typeface="+mn-lt"/>
              </a:rPr>
            </a:br>
            <a:r>
              <a:rPr lang="en-US" sz="1800" dirty="0" smtClean="0">
                <a:latin typeface="+mn-lt"/>
              </a:rPr>
              <a:t>its </a:t>
            </a:r>
            <a:r>
              <a:rPr lang="en-US" sz="1800" dirty="0">
                <a:latin typeface="+mn-lt"/>
              </a:rPr>
              <a:t>results are meaningless and potentially misleading </a:t>
            </a:r>
          </a:p>
          <a:p>
            <a:pPr>
              <a:spcBef>
                <a:spcPts val="0"/>
              </a:spcBef>
              <a:spcAft>
                <a:spcPts val="600"/>
              </a:spcAft>
            </a:pPr>
            <a:r>
              <a:rPr lang="en-US" altLang="en-US" sz="2000" dirty="0" smtClean="0">
                <a:latin typeface="+mn-lt"/>
              </a:rPr>
              <a:t>Validating time series data</a:t>
            </a:r>
          </a:p>
          <a:p>
            <a:pPr lvl="1">
              <a:spcBef>
                <a:spcPts val="0"/>
              </a:spcBef>
              <a:spcAft>
                <a:spcPts val="600"/>
              </a:spcAft>
            </a:pPr>
            <a:r>
              <a:rPr lang="en-US" altLang="en-US" sz="1800" dirty="0" smtClean="0">
                <a:latin typeface="+mn-lt"/>
              </a:rPr>
              <a:t>Validating </a:t>
            </a:r>
            <a:r>
              <a:rPr lang="en-US" altLang="en-US" sz="1800" dirty="0">
                <a:latin typeface="+mn-lt"/>
              </a:rPr>
              <a:t>a model using output at a single time step can be </a:t>
            </a:r>
            <a:r>
              <a:rPr lang="en-US" altLang="en-US" sz="1800" dirty="0" smtClean="0">
                <a:latin typeface="+mn-lt"/>
              </a:rPr>
              <a:t>misleading</a:t>
            </a:r>
          </a:p>
          <a:p>
            <a:pPr lvl="1">
              <a:spcBef>
                <a:spcPts val="0"/>
              </a:spcBef>
              <a:spcAft>
                <a:spcPts val="600"/>
              </a:spcAft>
            </a:pPr>
            <a:r>
              <a:rPr lang="en-US" altLang="en-US" sz="1800" dirty="0" smtClean="0">
                <a:latin typeface="+mn-lt"/>
              </a:rPr>
              <a:t>Methods </a:t>
            </a:r>
            <a:r>
              <a:rPr lang="en-US" altLang="en-US" sz="1800" dirty="0">
                <a:latin typeface="+mn-lt"/>
              </a:rPr>
              <a:t>exist to validate models using time series </a:t>
            </a:r>
            <a:r>
              <a:rPr lang="en-US" altLang="en-US" sz="1800" dirty="0" smtClean="0">
                <a:latin typeface="+mn-lt"/>
              </a:rPr>
              <a:t>output</a:t>
            </a:r>
          </a:p>
          <a:p>
            <a:pPr lvl="2">
              <a:spcBef>
                <a:spcPts val="0"/>
              </a:spcBef>
              <a:spcAft>
                <a:spcPts val="600"/>
              </a:spcAft>
              <a:buSzPct val="75000"/>
            </a:pPr>
            <a:r>
              <a:rPr lang="en-US" altLang="en-US" sz="1600" dirty="0" smtClean="0">
                <a:latin typeface="+mn-lt"/>
              </a:rPr>
              <a:t>Confidence </a:t>
            </a:r>
            <a:r>
              <a:rPr lang="en-US" altLang="en-US" sz="1600" dirty="0">
                <a:latin typeface="+mn-lt"/>
              </a:rPr>
              <a:t>interval methods; relatively </a:t>
            </a:r>
            <a:r>
              <a:rPr lang="en-US" altLang="en-US" sz="1600" dirty="0" smtClean="0">
                <a:latin typeface="+mn-lt"/>
              </a:rPr>
              <a:t>simple</a:t>
            </a:r>
            <a:endParaRPr lang="en-US" altLang="en-US" sz="1600" i="1" dirty="0">
              <a:latin typeface="+mn-lt"/>
            </a:endParaRPr>
          </a:p>
          <a:p>
            <a:pPr lvl="2">
              <a:spcBef>
                <a:spcPts val="0"/>
              </a:spcBef>
              <a:spcAft>
                <a:spcPts val="600"/>
              </a:spcAft>
              <a:buSzPct val="75000"/>
            </a:pPr>
            <a:r>
              <a:rPr lang="en-US" altLang="en-US" sz="1600" dirty="0" smtClean="0">
                <a:latin typeface="+mn-lt"/>
              </a:rPr>
              <a:t>Advanced </a:t>
            </a:r>
            <a:r>
              <a:rPr lang="en-US" altLang="en-US" sz="1600" dirty="0">
                <a:latin typeface="+mn-lt"/>
              </a:rPr>
              <a:t>methods; mathematically complex</a:t>
            </a:r>
          </a:p>
          <a:p>
            <a:pPr lvl="1">
              <a:spcBef>
                <a:spcPts val="0"/>
              </a:spcBef>
            </a:pPr>
            <a:endParaRPr lang="en-US" sz="1800" dirty="0">
              <a:latin typeface="+mn-lt"/>
            </a:endParaRPr>
          </a:p>
          <a:p>
            <a:pPr>
              <a:spcBef>
                <a:spcPts val="0"/>
              </a:spcBef>
            </a:pPr>
            <a:endParaRPr lang="en-US" sz="2000" dirty="0">
              <a:latin typeface="+mn-lt"/>
            </a:endParaRPr>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56</a:t>
            </a:fld>
            <a:endParaRPr lang="en-US" dirty="0"/>
          </a:p>
        </p:txBody>
      </p:sp>
      <p:sp>
        <p:nvSpPr>
          <p:cNvPr id="4" name="Rectangle 2"/>
          <p:cNvSpPr>
            <a:spLocks noGrp="1" noChangeArrowheads="1"/>
          </p:cNvSpPr>
          <p:nvPr>
            <p:ph type="title"/>
          </p:nvPr>
        </p:nvSpPr>
        <p:spPr>
          <a:xfrm>
            <a:off x="1390650" y="0"/>
            <a:ext cx="9582149" cy="795130"/>
          </a:xfrm>
        </p:spPr>
        <p:txBody>
          <a:bodyPr/>
          <a:lstStyle/>
          <a:p>
            <a:r>
              <a:rPr lang="en-US" altLang="en-US" dirty="0" smtClean="0"/>
              <a:t> Conclusions and Recommendations</a:t>
            </a:r>
          </a:p>
        </p:txBody>
      </p:sp>
    </p:spTree>
    <p:extLst>
      <p:ext uri="{BB962C8B-B14F-4D97-AF65-F5344CB8AC3E}">
        <p14:creationId xmlns:p14="http://schemas.microsoft.com/office/powerpoint/2010/main" val="12410926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81000" y="1066800"/>
            <a:ext cx="11429999" cy="5105400"/>
          </a:xfrm>
        </p:spPr>
        <p:txBody>
          <a:bodyPr/>
          <a:lstStyle/>
          <a:p>
            <a:pPr>
              <a:spcBef>
                <a:spcPts val="0"/>
              </a:spcBef>
            </a:pPr>
            <a:r>
              <a:rPr lang="en-US" dirty="0" smtClean="0"/>
              <a:t>Simone </a:t>
            </a:r>
            <a:r>
              <a:rPr lang="en-US" dirty="0"/>
              <a:t>M. Youngblood</a:t>
            </a:r>
          </a:p>
          <a:p>
            <a:pPr lvl="1">
              <a:spcBef>
                <a:spcPts val="0"/>
              </a:spcBef>
            </a:pPr>
            <a:r>
              <a:rPr lang="en-US" dirty="0" smtClean="0"/>
              <a:t>The Johns </a:t>
            </a:r>
            <a:r>
              <a:rPr lang="en-US" dirty="0"/>
              <a:t>Hopkins University Applied Physics Laboratory</a:t>
            </a:r>
          </a:p>
          <a:p>
            <a:pPr lvl="1">
              <a:spcBef>
                <a:spcPts val="0"/>
              </a:spcBef>
            </a:pPr>
            <a:r>
              <a:rPr lang="en-US" dirty="0" smtClean="0"/>
              <a:t>240-228-7958  </a:t>
            </a:r>
          </a:p>
          <a:p>
            <a:pPr lvl="1">
              <a:spcBef>
                <a:spcPts val="0"/>
              </a:spcBef>
            </a:pPr>
            <a:r>
              <a:rPr lang="en-US" dirty="0" smtClean="0"/>
              <a:t>Simone.Youngblood@jhuapl.edu</a:t>
            </a:r>
            <a:endParaRPr lang="en-US" dirty="0"/>
          </a:p>
          <a:p>
            <a:pPr marL="685783" lvl="1" indent="0">
              <a:spcBef>
                <a:spcPts val="0"/>
              </a:spcBef>
              <a:buNone/>
            </a:pPr>
            <a:endParaRPr lang="en-US" dirty="0" smtClean="0"/>
          </a:p>
          <a:p>
            <a:pPr>
              <a:spcBef>
                <a:spcPts val="0"/>
              </a:spcBef>
            </a:pPr>
            <a:r>
              <a:rPr lang="en-US" dirty="0" smtClean="0"/>
              <a:t>Kathy M. Ruben</a:t>
            </a:r>
            <a:endParaRPr lang="en-US" dirty="0"/>
          </a:p>
          <a:p>
            <a:pPr lvl="1">
              <a:spcBef>
                <a:spcPts val="0"/>
              </a:spcBef>
            </a:pPr>
            <a:r>
              <a:rPr lang="en-US" dirty="0"/>
              <a:t>The Johns Hopkins University Applied Physics Laboratory</a:t>
            </a:r>
          </a:p>
          <a:p>
            <a:pPr lvl="1">
              <a:spcBef>
                <a:spcPts val="0"/>
              </a:spcBef>
            </a:pPr>
            <a:r>
              <a:rPr lang="en-US" dirty="0" smtClean="0"/>
              <a:t>240-228-9148  </a:t>
            </a:r>
          </a:p>
          <a:p>
            <a:pPr lvl="1">
              <a:spcBef>
                <a:spcPts val="0"/>
              </a:spcBef>
            </a:pPr>
            <a:r>
              <a:rPr lang="en-US" dirty="0" smtClean="0"/>
              <a:t>Katherine.Ruben@jhuapl.edu</a:t>
            </a:r>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57</a:t>
            </a:fld>
            <a:endParaRPr lang="en-US" dirty="0"/>
          </a:p>
        </p:txBody>
      </p:sp>
      <p:sp>
        <p:nvSpPr>
          <p:cNvPr id="4" name="Rectangle 2"/>
          <p:cNvSpPr>
            <a:spLocks noGrp="1" noChangeArrowheads="1"/>
          </p:cNvSpPr>
          <p:nvPr>
            <p:ph type="title"/>
          </p:nvPr>
        </p:nvSpPr>
        <p:spPr>
          <a:xfrm>
            <a:off x="1390650" y="0"/>
            <a:ext cx="9582149" cy="795130"/>
          </a:xfrm>
        </p:spPr>
        <p:txBody>
          <a:bodyPr/>
          <a:lstStyle/>
          <a:p>
            <a:r>
              <a:rPr lang="en-US" altLang="en-US" dirty="0" smtClean="0"/>
              <a:t> Contact Information</a:t>
            </a:r>
          </a:p>
        </p:txBody>
      </p:sp>
    </p:spTree>
    <p:extLst>
      <p:ext uri="{BB962C8B-B14F-4D97-AF65-F5344CB8AC3E}">
        <p14:creationId xmlns:p14="http://schemas.microsoft.com/office/powerpoint/2010/main" val="18825870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40489" y="1110973"/>
            <a:ext cx="11429999" cy="5020885"/>
          </a:xfrm>
        </p:spPr>
        <p:txBody>
          <a:bodyPr/>
          <a:lstStyle/>
          <a:p>
            <a:pPr marL="0" indent="0">
              <a:spcBef>
                <a:spcPts val="0"/>
              </a:spcBef>
              <a:spcAft>
                <a:spcPts val="300"/>
              </a:spcAft>
              <a:buNone/>
              <a:tabLst>
                <a:tab pos="228600" algn="l"/>
              </a:tabLst>
            </a:pPr>
            <a:r>
              <a:rPr lang="en-US" sz="1600" dirty="0" smtClean="0"/>
              <a:t>[</a:t>
            </a:r>
            <a:r>
              <a:rPr lang="en-US" sz="1600" dirty="0"/>
              <a:t>ATEC, 2004]  Army Test and Evaluation Command (ATEC) Pamphlet 73-1, System Test and Evaluation Procedures, </a:t>
            </a:r>
            <a:r>
              <a:rPr lang="en-US" sz="1600" dirty="0" smtClean="0"/>
              <a:t>April 19 2004</a:t>
            </a:r>
            <a:r>
              <a:rPr lang="en-US" sz="1600" dirty="0"/>
              <a:t>.</a:t>
            </a:r>
          </a:p>
          <a:p>
            <a:pPr marL="0" indent="0">
              <a:spcBef>
                <a:spcPts val="0"/>
              </a:spcBef>
              <a:spcAft>
                <a:spcPts val="300"/>
              </a:spcAft>
              <a:buNone/>
              <a:tabLst>
                <a:tab pos="228600" algn="l"/>
              </a:tabLst>
            </a:pPr>
            <a:r>
              <a:rPr lang="en-US" sz="1600" dirty="0" smtClean="0"/>
              <a:t>[</a:t>
            </a:r>
            <a:r>
              <a:rPr lang="en-US" sz="1600" dirty="0"/>
              <a:t>Balci, 1998]  O. Balci, “Verification, Validation, and Testing”, in J. Banks (Editor), </a:t>
            </a:r>
            <a:r>
              <a:rPr lang="en-US" sz="1600" i="1" dirty="0"/>
              <a:t>Handbook of Simulation:  Principles, Methodology, Advances</a:t>
            </a:r>
            <a:r>
              <a:rPr lang="en-US" sz="1600" i="1" dirty="0" smtClean="0"/>
              <a:t>,</a:t>
            </a:r>
            <a:br>
              <a:rPr lang="en-US" sz="1600" i="1" dirty="0" smtClean="0"/>
            </a:br>
            <a:r>
              <a:rPr lang="en-US" sz="1600" i="1" dirty="0" smtClean="0"/>
              <a:t>	Applications</a:t>
            </a:r>
            <a:r>
              <a:rPr lang="en-US" sz="1600" i="1" dirty="0"/>
              <a:t>, and Practice</a:t>
            </a:r>
            <a:r>
              <a:rPr lang="en-US" sz="1600" dirty="0"/>
              <a:t>, John Wiley &amp; Sons, New York NY, 1998, pp. 335-393.</a:t>
            </a:r>
          </a:p>
          <a:p>
            <a:pPr marL="0" indent="0">
              <a:spcBef>
                <a:spcPts val="0"/>
              </a:spcBef>
              <a:spcAft>
                <a:spcPts val="300"/>
              </a:spcAft>
              <a:buNone/>
              <a:tabLst>
                <a:tab pos="228600" algn="l"/>
              </a:tabLst>
            </a:pPr>
            <a:r>
              <a:rPr lang="en-US" sz="1600" dirty="0"/>
              <a:t>[Balci, 2002]  O. Balci, R. E. Nance, J. D. Arthur and W. F. Ormsby, “Expanding Our Horizons in Verification, Validation, and Accreditation </a:t>
            </a:r>
            <a:r>
              <a:rPr lang="en-US" sz="1600" dirty="0" smtClean="0"/>
              <a:t>Research</a:t>
            </a:r>
            <a:br>
              <a:rPr lang="en-US" sz="1600" dirty="0" smtClean="0"/>
            </a:br>
            <a:r>
              <a:rPr lang="en-US" sz="1600" dirty="0" smtClean="0"/>
              <a:t>	and </a:t>
            </a:r>
            <a:r>
              <a:rPr lang="en-US" sz="1600" dirty="0"/>
              <a:t>Practice”, </a:t>
            </a:r>
            <a:r>
              <a:rPr lang="en-US" sz="1600" i="1" dirty="0"/>
              <a:t>Proceedings of the 2002 Winter Simulation Conference</a:t>
            </a:r>
            <a:r>
              <a:rPr lang="en-US" sz="1600" dirty="0"/>
              <a:t>, San Diego CA, December 8-11 2002, pp. 653-663.</a:t>
            </a:r>
          </a:p>
          <a:p>
            <a:pPr marL="0" indent="0">
              <a:spcBef>
                <a:spcPts val="0"/>
              </a:spcBef>
              <a:spcAft>
                <a:spcPts val="300"/>
              </a:spcAft>
              <a:buNone/>
              <a:tabLst>
                <a:tab pos="228600" algn="l"/>
              </a:tabLst>
            </a:pPr>
            <a:r>
              <a:rPr lang="en-US" sz="1600" dirty="0" smtClean="0"/>
              <a:t>[Brase, 2015</a:t>
            </a:r>
            <a:r>
              <a:rPr lang="en-US" sz="1600" dirty="0"/>
              <a:t>] C. H. Brase and C. P. Brase, </a:t>
            </a:r>
            <a:r>
              <a:rPr lang="en-US" sz="1600" i="1" dirty="0"/>
              <a:t>Understandable Statistics:  Concepts and Methods, Eleventh Edition</a:t>
            </a:r>
            <a:r>
              <a:rPr lang="en-US" sz="1600" dirty="0"/>
              <a:t>, Cengage Learning,</a:t>
            </a:r>
            <a:br>
              <a:rPr lang="en-US" sz="1600" dirty="0"/>
            </a:br>
            <a:r>
              <a:rPr lang="en-US" sz="1600" dirty="0"/>
              <a:t>	Stamford CT, 2015</a:t>
            </a:r>
            <a:r>
              <a:rPr lang="en-US" sz="1600" dirty="0" smtClean="0"/>
              <a:t>.</a:t>
            </a:r>
          </a:p>
          <a:p>
            <a:pPr marL="0" indent="0">
              <a:spcBef>
                <a:spcPts val="0"/>
              </a:spcBef>
              <a:spcAft>
                <a:spcPts val="300"/>
              </a:spcAft>
              <a:buNone/>
              <a:tabLst>
                <a:tab pos="228600" algn="l"/>
              </a:tabLst>
            </a:pPr>
            <a:r>
              <a:rPr lang="en-US" sz="1600" dirty="0"/>
              <a:t>[Cellier, 1991]  F. E. Cellier, </a:t>
            </a:r>
            <a:r>
              <a:rPr lang="en-US" sz="1600" i="1" dirty="0"/>
              <a:t>Continuous System Modeling</a:t>
            </a:r>
            <a:r>
              <a:rPr lang="en-US" sz="1600" dirty="0"/>
              <a:t>, Springer-Verlag, New York NY, 1991</a:t>
            </a:r>
            <a:r>
              <a:rPr lang="en-US" sz="1600" dirty="0" smtClean="0"/>
              <a:t>.</a:t>
            </a:r>
          </a:p>
          <a:p>
            <a:pPr marL="231775" indent="-231775">
              <a:spcBef>
                <a:spcPts val="0"/>
              </a:spcBef>
              <a:spcAft>
                <a:spcPts val="300"/>
              </a:spcAft>
              <a:buNone/>
              <a:defRPr/>
            </a:pPr>
            <a:r>
              <a:rPr lang="en-US" sz="1600" dirty="0" smtClean="0"/>
              <a:t>[</a:t>
            </a:r>
            <a:r>
              <a:rPr lang="en-US" sz="1600" dirty="0"/>
              <a:t>Chen, 1987]  B. Chen and R.G. Sargent, “Using Standardized Time Series to Estimate the Difference between Two Stationary Stochastic Processes,” </a:t>
            </a:r>
            <a:r>
              <a:rPr lang="en-US" sz="1600" i="1" dirty="0"/>
              <a:t>Operations Research</a:t>
            </a:r>
            <a:r>
              <a:rPr lang="en-US" sz="1600" dirty="0"/>
              <a:t>, Vol. 35, 1987, pp. 428-436</a:t>
            </a:r>
            <a:r>
              <a:rPr lang="en-US" sz="1600" dirty="0" smtClean="0"/>
              <a:t>.</a:t>
            </a:r>
          </a:p>
          <a:p>
            <a:pPr marL="231775" indent="-231775">
              <a:spcBef>
                <a:spcPts val="0"/>
              </a:spcBef>
              <a:spcAft>
                <a:spcPts val="300"/>
              </a:spcAft>
              <a:buNone/>
              <a:defRPr/>
            </a:pPr>
            <a:r>
              <a:rPr lang="en-US" sz="1600" dirty="0" smtClean="0"/>
              <a:t>[Champagne, 2007] </a:t>
            </a:r>
            <a:r>
              <a:rPr lang="en-US" sz="1600" dirty="0"/>
              <a:t>L. E. Champagne and R. R. Hill, “Agent-Model Validation Based on Historical Data”, </a:t>
            </a:r>
            <a:r>
              <a:rPr lang="en-US" sz="1600" i="1" dirty="0"/>
              <a:t>Proceedings of the 2007 Winter Simulation Conference</a:t>
            </a:r>
            <a:r>
              <a:rPr lang="en-US" sz="1600" dirty="0"/>
              <a:t>, Washington DC, December 9-12 2007, pp. 1223-1231</a:t>
            </a:r>
            <a:r>
              <a:rPr lang="en-US" sz="1600" dirty="0" smtClean="0"/>
              <a:t>.</a:t>
            </a:r>
          </a:p>
          <a:p>
            <a:pPr marL="0" indent="0">
              <a:spcBef>
                <a:spcPts val="0"/>
              </a:spcBef>
              <a:spcAft>
                <a:spcPts val="400"/>
              </a:spcAft>
              <a:buNone/>
              <a:tabLst>
                <a:tab pos="228600" algn="l"/>
              </a:tabLst>
            </a:pPr>
            <a:r>
              <a:rPr lang="en-US" sz="1600" dirty="0" smtClean="0"/>
              <a:t>[DOD, 2009]  Department of Defense, Instruction 5000.61, M&amp;S VV&amp;A, 2009.</a:t>
            </a:r>
          </a:p>
          <a:p>
            <a:pPr marL="0" indent="0">
              <a:spcBef>
                <a:spcPts val="0"/>
              </a:spcBef>
              <a:spcAft>
                <a:spcPts val="400"/>
              </a:spcAft>
              <a:buNone/>
              <a:tabLst>
                <a:tab pos="228600" algn="l"/>
              </a:tabLst>
            </a:pPr>
            <a:r>
              <a:rPr lang="en-US" sz="1600" dirty="0"/>
              <a:t>[DOD, 2011]  The DoD Verification, Validation, and Accreditation Recommended Practices Guide Website, January 2011, </a:t>
            </a:r>
          </a:p>
          <a:p>
            <a:pPr marL="0" indent="0">
              <a:spcBef>
                <a:spcPts val="0"/>
              </a:spcBef>
              <a:spcAft>
                <a:spcPts val="400"/>
              </a:spcAft>
              <a:buNone/>
              <a:tabLst>
                <a:tab pos="228600" algn="l"/>
              </a:tabLst>
            </a:pPr>
            <a:r>
              <a:rPr lang="en-US" sz="1600" dirty="0"/>
              <a:t>[DOD, 2012]  Department of Defense Standard Practice, MIL-STD-3022 with Change 1, Documentation of Verification, Validation, and Accreditation</a:t>
            </a:r>
            <a:br>
              <a:rPr lang="en-US" sz="1600" dirty="0"/>
            </a:br>
            <a:r>
              <a:rPr lang="en-US" sz="1600" dirty="0"/>
              <a:t>	(VV&amp;A) for Models and Simulations, April 5 2012.</a:t>
            </a:r>
          </a:p>
          <a:p>
            <a:pPr marL="0" indent="0">
              <a:spcBef>
                <a:spcPts val="0"/>
              </a:spcBef>
              <a:spcAft>
                <a:spcPts val="400"/>
              </a:spcAft>
              <a:buNone/>
              <a:tabLst>
                <a:tab pos="228600" algn="l"/>
              </a:tabLst>
            </a:pPr>
            <a:r>
              <a:rPr lang="en-US" sz="1600" dirty="0"/>
              <a:t>[DOT&amp;E, 2000] DOT&amp;E Report, AIM-9X Sidewinder Air-to-Air Missile, 2000.</a:t>
            </a:r>
          </a:p>
          <a:p>
            <a:pPr marL="0" indent="0">
              <a:spcBef>
                <a:spcPts val="0"/>
              </a:spcBef>
              <a:spcAft>
                <a:spcPts val="400"/>
              </a:spcAft>
              <a:buNone/>
              <a:tabLst>
                <a:tab pos="228600" algn="l"/>
              </a:tabLst>
            </a:pPr>
            <a:endParaRPr lang="en-US" sz="1600" dirty="0" smtClean="0"/>
          </a:p>
          <a:p>
            <a:pPr marL="0" indent="0">
              <a:spcBef>
                <a:spcPts val="0"/>
              </a:spcBef>
              <a:spcAft>
                <a:spcPts val="300"/>
              </a:spcAft>
              <a:buNone/>
              <a:tabLst>
                <a:tab pos="228600" algn="l"/>
              </a:tabLst>
            </a:pPr>
            <a:endParaRPr lang="en-US" sz="1600" dirty="0"/>
          </a:p>
          <a:p>
            <a:pPr marL="0" indent="0">
              <a:spcBef>
                <a:spcPts val="0"/>
              </a:spcBef>
              <a:spcAft>
                <a:spcPts val="300"/>
              </a:spcAft>
              <a:buNone/>
              <a:tabLst>
                <a:tab pos="228600" algn="l"/>
              </a:tabLst>
            </a:pPr>
            <a:endParaRPr lang="en-US" sz="1600" dirty="0" smtClean="0"/>
          </a:p>
        </p:txBody>
      </p:sp>
      <p:sp>
        <p:nvSpPr>
          <p:cNvPr id="2" name="Slide Number Placeholder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srgbClr val="000000"/>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sz="1400" b="0" i="0" u="none" strike="noStrike" kern="1200" cap="none" spc="0" normalizeH="0" baseline="0" noProof="0" dirty="0">
              <a:ln>
                <a:noFill/>
              </a:ln>
              <a:solidFill>
                <a:srgbClr val="000000"/>
              </a:solidFill>
              <a:effectLst/>
              <a:uLnTx/>
              <a:uFillTx/>
              <a:latin typeface="Tahoma" charset="0"/>
              <a:ea typeface="+mn-ea"/>
              <a:cs typeface="+mn-cs"/>
            </a:endParaRPr>
          </a:p>
        </p:txBody>
      </p:sp>
      <p:sp>
        <p:nvSpPr>
          <p:cNvPr id="4" name="Rectangle 2"/>
          <p:cNvSpPr>
            <a:spLocks noGrp="1" noChangeArrowheads="1"/>
          </p:cNvSpPr>
          <p:nvPr>
            <p:ph type="title"/>
          </p:nvPr>
        </p:nvSpPr>
        <p:spPr>
          <a:xfrm>
            <a:off x="1073791" y="0"/>
            <a:ext cx="10696697" cy="795130"/>
          </a:xfrm>
        </p:spPr>
        <p:txBody>
          <a:bodyPr/>
          <a:lstStyle/>
          <a:p>
            <a:r>
              <a:rPr lang="en-US" altLang="en-US" dirty="0" smtClean="0"/>
              <a:t/>
            </a:r>
            <a:br>
              <a:rPr lang="en-US" altLang="en-US" dirty="0" smtClean="0"/>
            </a:br>
            <a:r>
              <a:rPr lang="en-US" altLang="en-US" dirty="0" smtClean="0"/>
              <a:t> </a:t>
            </a:r>
            <a:r>
              <a:rPr lang="en-US" dirty="0"/>
              <a:t>References and bibliography (1 of 4)</a:t>
            </a:r>
            <a:br>
              <a:rPr lang="en-US" dirty="0"/>
            </a:br>
            <a:endParaRPr lang="en-US" altLang="en-US" dirty="0" smtClean="0"/>
          </a:p>
        </p:txBody>
      </p:sp>
    </p:spTree>
    <p:extLst>
      <p:ext uri="{BB962C8B-B14F-4D97-AF65-F5344CB8AC3E}">
        <p14:creationId xmlns:p14="http://schemas.microsoft.com/office/powerpoint/2010/main" val="34470890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267005" y="1049649"/>
            <a:ext cx="11587223" cy="5057537"/>
          </a:xfrm>
        </p:spPr>
        <p:txBody>
          <a:bodyPr/>
          <a:lstStyle/>
          <a:p>
            <a:pPr marL="0" indent="0">
              <a:spcBef>
                <a:spcPts val="0"/>
              </a:spcBef>
              <a:spcAft>
                <a:spcPts val="400"/>
              </a:spcAft>
              <a:buNone/>
              <a:tabLst>
                <a:tab pos="228600" algn="l"/>
              </a:tabLst>
            </a:pPr>
            <a:r>
              <a:rPr lang="en-US" sz="1600" dirty="0" smtClean="0"/>
              <a:t>[Engel, 1954] </a:t>
            </a:r>
            <a:r>
              <a:rPr lang="en-US" sz="1600" dirty="0"/>
              <a:t>J. H. Engel, “A Verification of </a:t>
            </a:r>
            <a:r>
              <a:rPr lang="en-US" sz="1600" dirty="0" err="1"/>
              <a:t>Lanchester’s</a:t>
            </a:r>
            <a:r>
              <a:rPr lang="en-US" sz="1600" dirty="0"/>
              <a:t> Law”, </a:t>
            </a:r>
            <a:r>
              <a:rPr lang="en-US" sz="1600" i="1" dirty="0"/>
              <a:t>Journal of the Operations Research Society of America</a:t>
            </a:r>
            <a:r>
              <a:rPr lang="en-US" sz="1600" dirty="0"/>
              <a:t>, Vol. 2, No. 2, May 1954, pp. 163-171.</a:t>
            </a:r>
            <a:endParaRPr lang="en-US" sz="1600" dirty="0" smtClean="0"/>
          </a:p>
          <a:p>
            <a:pPr marL="0" indent="0">
              <a:spcBef>
                <a:spcPts val="0"/>
              </a:spcBef>
              <a:spcAft>
                <a:spcPts val="400"/>
              </a:spcAft>
              <a:buNone/>
              <a:tabLst>
                <a:tab pos="228600" algn="l"/>
              </a:tabLst>
            </a:pPr>
            <a:r>
              <a:rPr lang="en-US" sz="1600" dirty="0" smtClean="0"/>
              <a:t>[</a:t>
            </a:r>
            <a:r>
              <a:rPr lang="en-US" sz="1600" dirty="0"/>
              <a:t>Fischer, 2001] K. Fischer, </a:t>
            </a:r>
            <a:r>
              <a:rPr lang="en-US" sz="1600" dirty="0" smtClean="0"/>
              <a:t> </a:t>
            </a:r>
            <a:r>
              <a:rPr lang="en-US" sz="1600" dirty="0"/>
              <a:t>“AIM-9X…Surpassing the M&amp;S Challenge,” </a:t>
            </a:r>
            <a:r>
              <a:rPr lang="en-US" sz="1600" dirty="0" smtClean="0"/>
              <a:t>Unpublished presentation, </a:t>
            </a:r>
            <a:r>
              <a:rPr lang="en-US" sz="1600" dirty="0"/>
              <a:t>2001</a:t>
            </a:r>
            <a:r>
              <a:rPr lang="en-US" sz="1600" dirty="0" smtClean="0"/>
              <a:t>.</a:t>
            </a:r>
          </a:p>
          <a:p>
            <a:pPr marL="0" indent="0">
              <a:spcBef>
                <a:spcPts val="0"/>
              </a:spcBef>
              <a:spcAft>
                <a:spcPts val="400"/>
              </a:spcAft>
              <a:buNone/>
              <a:tabLst>
                <a:tab pos="228600" algn="l"/>
              </a:tabLst>
            </a:pPr>
            <a:r>
              <a:rPr lang="en-US" sz="1600" dirty="0"/>
              <a:t>[Fishman, 1967]  G. S. Fishman and P. J. Kiviat, “The Analysis of Simulation-Generated Time Series</a:t>
            </a:r>
            <a:r>
              <a:rPr lang="en-US" sz="1600" dirty="0" smtClean="0"/>
              <a:t>”, </a:t>
            </a:r>
            <a:r>
              <a:rPr lang="en-US" sz="1600" i="1" dirty="0" smtClean="0"/>
              <a:t>Management </a:t>
            </a:r>
            <a:r>
              <a:rPr lang="en-US" sz="1600" i="1" dirty="0"/>
              <a:t>Science</a:t>
            </a:r>
            <a:r>
              <a:rPr lang="en-US" sz="1600" dirty="0"/>
              <a:t>, Vol. 13, 1967, pp. 525-557</a:t>
            </a:r>
            <a:r>
              <a:rPr lang="en-US" sz="1600" dirty="0" smtClean="0"/>
              <a:t>.</a:t>
            </a:r>
            <a:endParaRPr lang="en-US" sz="1600" dirty="0"/>
          </a:p>
          <a:p>
            <a:pPr marL="0" indent="0">
              <a:spcBef>
                <a:spcPts val="0"/>
              </a:spcBef>
              <a:spcAft>
                <a:spcPts val="400"/>
              </a:spcAft>
              <a:buNone/>
              <a:tabLst>
                <a:tab pos="228600" algn="l"/>
              </a:tabLst>
            </a:pPr>
            <a:r>
              <a:rPr lang="en-US" sz="1600" dirty="0" smtClean="0"/>
              <a:t>[</a:t>
            </a:r>
            <a:r>
              <a:rPr lang="en-US" sz="1600" dirty="0"/>
              <a:t>Gilmore, 2016] Director Operational Test and Evaluation Memorandum, Guidance on the Validation of Models and Simulation used in </a:t>
            </a:r>
            <a:r>
              <a:rPr lang="en-US" sz="1600" dirty="0" smtClean="0"/>
              <a:t>Operational</a:t>
            </a:r>
            <a:br>
              <a:rPr lang="en-US" sz="1600" dirty="0" smtClean="0"/>
            </a:br>
            <a:r>
              <a:rPr lang="en-US" sz="1600" dirty="0" smtClean="0"/>
              <a:t>	Test </a:t>
            </a:r>
            <a:r>
              <a:rPr lang="en-US" sz="1600" dirty="0"/>
              <a:t>and Live Fire Assessments, 14 March 2016</a:t>
            </a:r>
            <a:r>
              <a:rPr lang="en-US" sz="1600" dirty="0" smtClean="0"/>
              <a:t>.</a:t>
            </a:r>
          </a:p>
          <a:p>
            <a:pPr marL="231775" indent="-231775">
              <a:spcBef>
                <a:spcPts val="0"/>
              </a:spcBef>
              <a:spcAft>
                <a:spcPts val="400"/>
              </a:spcAft>
              <a:buNone/>
              <a:defRPr/>
            </a:pPr>
            <a:r>
              <a:rPr lang="en-US" sz="1600" dirty="0"/>
              <a:t>[Goldsman, 1990]  D. Goldsman and L. Schruben, “Confidence Interval Estimators Using Standardized Time Series”, Management Science, Vol. 36, No. 3, </a:t>
            </a:r>
            <a:r>
              <a:rPr lang="en-US" sz="1600" dirty="0" smtClean="0"/>
              <a:t>March </a:t>
            </a:r>
            <a:r>
              <a:rPr lang="en-US" sz="1600" dirty="0"/>
              <a:t>1990, pp. 393-397</a:t>
            </a:r>
            <a:r>
              <a:rPr lang="en-US" sz="1600" dirty="0" smtClean="0"/>
              <a:t>.</a:t>
            </a:r>
          </a:p>
          <a:p>
            <a:pPr marL="231775" indent="-231775">
              <a:spcBef>
                <a:spcPts val="0"/>
              </a:spcBef>
              <a:spcAft>
                <a:spcPts val="400"/>
              </a:spcAft>
              <a:buNone/>
              <a:defRPr/>
            </a:pPr>
            <a:r>
              <a:rPr lang="en-US" sz="1600" dirty="0"/>
              <a:t>[Granger, 1969]  C. W. J. Granger, “Investigating Causal Relations by Econometric Models and Cross-spectral Methods”, </a:t>
            </a:r>
            <a:r>
              <a:rPr lang="en-US" sz="1600" i="1" dirty="0"/>
              <a:t>Econometrica</a:t>
            </a:r>
            <a:r>
              <a:rPr lang="en-US" sz="1600" dirty="0"/>
              <a:t>, Vol. 37, No. 3, pp. 424-438</a:t>
            </a:r>
            <a:r>
              <a:rPr lang="en-US" sz="1600" dirty="0" smtClean="0"/>
              <a:t>.</a:t>
            </a:r>
          </a:p>
          <a:p>
            <a:pPr marL="231775" indent="-231775">
              <a:spcBef>
                <a:spcPts val="0"/>
              </a:spcBef>
              <a:spcAft>
                <a:spcPts val="400"/>
              </a:spcAft>
              <a:buNone/>
              <a:defRPr/>
            </a:pPr>
            <a:r>
              <a:rPr lang="en-US" sz="1600" dirty="0" smtClean="0"/>
              <a:t>[Herington, 2002]</a:t>
            </a:r>
            <a:r>
              <a:rPr lang="en-US" sz="1600" dirty="0"/>
              <a:t> J. Herington, A. Lane, N. Corrigan, and J. A. Golightly, “Representation of Historical Events in a Military Campaign Simulation Model”, </a:t>
            </a:r>
            <a:r>
              <a:rPr lang="en-US" sz="1600" i="1" dirty="0"/>
              <a:t>Proceedings of the 2002 Winter Simulation Conference</a:t>
            </a:r>
            <a:r>
              <a:rPr lang="en-US" sz="1600" dirty="0"/>
              <a:t>, San Diego CA, December 8-11 2002, pp. 859-863</a:t>
            </a:r>
            <a:r>
              <a:rPr lang="en-US" sz="1600" dirty="0" smtClean="0"/>
              <a:t>.</a:t>
            </a:r>
          </a:p>
          <a:p>
            <a:pPr marL="231775" indent="-231775">
              <a:spcBef>
                <a:spcPts val="0"/>
              </a:spcBef>
              <a:spcAft>
                <a:spcPts val="400"/>
              </a:spcAft>
              <a:buNone/>
              <a:defRPr/>
            </a:pPr>
            <a:r>
              <a:rPr lang="en-US" sz="1600" dirty="0"/>
              <a:t>[IDA, 2001] </a:t>
            </a:r>
            <a:r>
              <a:rPr lang="en-US" sz="1600" i="1" dirty="0"/>
              <a:t>AIM-9X: A Modeling and Simulation Success Story</a:t>
            </a:r>
            <a:r>
              <a:rPr lang="en-US" sz="1600" dirty="0"/>
              <a:t>, IDA Research Summaries, Vol. 8, Number 1, Summer/Fall 2001, pp. 8-12</a:t>
            </a:r>
            <a:r>
              <a:rPr lang="en-US" sz="1600" dirty="0" smtClean="0"/>
              <a:t>.</a:t>
            </a:r>
          </a:p>
          <a:p>
            <a:pPr marL="231775" indent="-231775">
              <a:spcBef>
                <a:spcPts val="0"/>
              </a:spcBef>
              <a:spcAft>
                <a:spcPts val="400"/>
              </a:spcAft>
              <a:buNone/>
              <a:defRPr/>
            </a:pPr>
            <a:r>
              <a:rPr lang="en-US" sz="1600" dirty="0" smtClean="0"/>
              <a:t>[</a:t>
            </a:r>
            <a:r>
              <a:rPr lang="en-US" sz="1600" dirty="0" err="1"/>
              <a:t>Kleijnen</a:t>
            </a:r>
            <a:r>
              <a:rPr lang="en-US" sz="1600" dirty="0"/>
              <a:t>, 1998]  J. P. C. </a:t>
            </a:r>
            <a:r>
              <a:rPr lang="en-US" sz="1600" dirty="0" err="1"/>
              <a:t>Kleijnen</a:t>
            </a:r>
            <a:r>
              <a:rPr lang="en-US" sz="1600" dirty="0"/>
              <a:t>, B. </a:t>
            </a:r>
            <a:r>
              <a:rPr lang="en-US" sz="1600" dirty="0" err="1"/>
              <a:t>Bettonvil</a:t>
            </a:r>
            <a:r>
              <a:rPr lang="en-US" sz="1600" dirty="0"/>
              <a:t>, and W. Van </a:t>
            </a:r>
            <a:r>
              <a:rPr lang="en-US" sz="1600" dirty="0" err="1"/>
              <a:t>Groenendaal</a:t>
            </a:r>
            <a:r>
              <a:rPr lang="en-US" sz="1600" dirty="0"/>
              <a:t>, “Validation of Trace-Driven Simulation Models: A Novel Regression Test”, </a:t>
            </a:r>
            <a:r>
              <a:rPr lang="en-US" sz="1600" i="1" dirty="0"/>
              <a:t>Management Science</a:t>
            </a:r>
            <a:r>
              <a:rPr lang="en-US" sz="1600" dirty="0"/>
              <a:t>, Vol. 44, 1998, pp. 812-819.</a:t>
            </a:r>
          </a:p>
          <a:p>
            <a:pPr marL="231775" indent="-231775">
              <a:spcBef>
                <a:spcPts val="0"/>
              </a:spcBef>
              <a:spcAft>
                <a:spcPts val="400"/>
              </a:spcAft>
              <a:buNone/>
              <a:defRPr/>
            </a:pPr>
            <a:r>
              <a:rPr lang="en-US" sz="1600" dirty="0"/>
              <a:t>[</a:t>
            </a:r>
            <a:r>
              <a:rPr lang="en-US" sz="1600" dirty="0" err="1"/>
              <a:t>Kleijnen</a:t>
            </a:r>
            <a:r>
              <a:rPr lang="en-US" sz="1600" dirty="0"/>
              <a:t>, 2000]  J. P. C. </a:t>
            </a:r>
            <a:r>
              <a:rPr lang="en-US" sz="1600" dirty="0" err="1"/>
              <a:t>Kleijnen</a:t>
            </a:r>
            <a:r>
              <a:rPr lang="en-US" sz="1600" dirty="0"/>
              <a:t>, R.C.H. Cheng, and B. </a:t>
            </a:r>
            <a:r>
              <a:rPr lang="en-US" sz="1600" dirty="0" err="1"/>
              <a:t>Bettonvil</a:t>
            </a:r>
            <a:r>
              <a:rPr lang="en-US" sz="1600" dirty="0"/>
              <a:t>, “Validation of Trace-Driven Simulation Models:  More on Bootstrap Techniques”, </a:t>
            </a:r>
            <a:r>
              <a:rPr lang="en-US" sz="1600" i="1" dirty="0"/>
              <a:t>Proceedings of the 2000 Winter Simulation Conference, </a:t>
            </a:r>
            <a:r>
              <a:rPr lang="en-US" sz="1600" dirty="0"/>
              <a:t>Orlando FL, December 10-13 2000, pp. 882-892.</a:t>
            </a:r>
          </a:p>
          <a:p>
            <a:pPr marL="231775" indent="-231775">
              <a:spcBef>
                <a:spcPts val="0"/>
              </a:spcBef>
              <a:spcAft>
                <a:spcPts val="400"/>
              </a:spcAft>
              <a:buNone/>
              <a:defRPr/>
            </a:pPr>
            <a:r>
              <a:rPr lang="en-US" sz="1600" dirty="0"/>
              <a:t>[</a:t>
            </a:r>
            <a:r>
              <a:rPr lang="en-US" sz="1600" dirty="0" err="1"/>
              <a:t>Kleijnen</a:t>
            </a:r>
            <a:r>
              <a:rPr lang="en-US" sz="1600" dirty="0"/>
              <a:t>, 2001]  J. P. C. </a:t>
            </a:r>
            <a:r>
              <a:rPr lang="en-US" sz="1600" dirty="0" err="1"/>
              <a:t>Kleijnen</a:t>
            </a:r>
            <a:r>
              <a:rPr lang="en-US" sz="1600" dirty="0"/>
              <a:t>, R.C.H. Cheng, and B. </a:t>
            </a:r>
            <a:r>
              <a:rPr lang="en-US" sz="1600" dirty="0" err="1"/>
              <a:t>Bettonvil</a:t>
            </a:r>
            <a:r>
              <a:rPr lang="en-US" sz="1600" dirty="0"/>
              <a:t>, “Validation of Trace-Driven Simulation Models:  Bootstrap Tests”, </a:t>
            </a:r>
            <a:r>
              <a:rPr lang="en-US" sz="1600" i="1" dirty="0"/>
              <a:t>Management Science</a:t>
            </a:r>
            <a:r>
              <a:rPr lang="en-US" sz="1600" dirty="0"/>
              <a:t>, Vol. 47, 2001, pp.1533-1538.</a:t>
            </a:r>
          </a:p>
          <a:p>
            <a:pPr marL="0" indent="0">
              <a:spcBef>
                <a:spcPts val="0"/>
              </a:spcBef>
              <a:spcAft>
                <a:spcPts val="400"/>
              </a:spcAft>
              <a:buNone/>
              <a:defRPr/>
            </a:pPr>
            <a:endParaRPr lang="en-US" sz="1600" dirty="0"/>
          </a:p>
          <a:p>
            <a:pPr marL="0" indent="0">
              <a:spcAft>
                <a:spcPts val="0"/>
              </a:spcAft>
              <a:buNone/>
              <a:defRPr/>
            </a:pPr>
            <a:endParaRPr lang="en-US" sz="1600" dirty="0"/>
          </a:p>
          <a:p>
            <a:pPr marL="0" indent="0">
              <a:spcBef>
                <a:spcPts val="0"/>
              </a:spcBef>
              <a:buNone/>
              <a:tabLst>
                <a:tab pos="228600" algn="l"/>
              </a:tabLst>
            </a:pPr>
            <a:endParaRPr lang="en-US" sz="1600" dirty="0"/>
          </a:p>
        </p:txBody>
      </p:sp>
      <p:sp>
        <p:nvSpPr>
          <p:cNvPr id="2" name="Slide Number Placeholder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srgbClr val="000000"/>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sz="1400" b="0" i="0" u="none" strike="noStrike" kern="1200" cap="none" spc="0" normalizeH="0" baseline="0" noProof="0" dirty="0">
              <a:ln>
                <a:noFill/>
              </a:ln>
              <a:solidFill>
                <a:srgbClr val="000000"/>
              </a:solidFill>
              <a:effectLst/>
              <a:uLnTx/>
              <a:uFillTx/>
              <a:latin typeface="Tahoma" charset="0"/>
              <a:ea typeface="+mn-ea"/>
              <a:cs typeface="+mn-cs"/>
            </a:endParaRPr>
          </a:p>
        </p:txBody>
      </p:sp>
      <p:sp>
        <p:nvSpPr>
          <p:cNvPr id="4" name="Rectangle 2"/>
          <p:cNvSpPr>
            <a:spLocks noGrp="1" noChangeArrowheads="1"/>
          </p:cNvSpPr>
          <p:nvPr>
            <p:ph type="title"/>
          </p:nvPr>
        </p:nvSpPr>
        <p:spPr>
          <a:xfrm>
            <a:off x="1390650" y="0"/>
            <a:ext cx="9582149" cy="795130"/>
          </a:xfrm>
        </p:spPr>
        <p:txBody>
          <a:bodyPr/>
          <a:lstStyle/>
          <a:p>
            <a:r>
              <a:rPr lang="en-US" altLang="en-US" dirty="0" smtClean="0"/>
              <a:t/>
            </a:r>
            <a:br>
              <a:rPr lang="en-US" altLang="en-US" dirty="0" smtClean="0"/>
            </a:br>
            <a:r>
              <a:rPr lang="en-US" altLang="en-US" dirty="0" smtClean="0"/>
              <a:t> </a:t>
            </a:r>
            <a:r>
              <a:rPr lang="en-US" dirty="0"/>
              <a:t>References and bibliography </a:t>
            </a:r>
            <a:r>
              <a:rPr lang="en-US" dirty="0" smtClean="0"/>
              <a:t>(2 </a:t>
            </a:r>
            <a:r>
              <a:rPr lang="en-US" dirty="0"/>
              <a:t>of 4)</a:t>
            </a:r>
            <a:br>
              <a:rPr lang="en-US" dirty="0"/>
            </a:br>
            <a:endParaRPr lang="en-US" altLang="en-US" dirty="0" smtClean="0"/>
          </a:p>
        </p:txBody>
      </p:sp>
    </p:spTree>
    <p:extLst>
      <p:ext uri="{BB962C8B-B14F-4D97-AF65-F5344CB8AC3E}">
        <p14:creationId xmlns:p14="http://schemas.microsoft.com/office/powerpoint/2010/main" val="28174477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57851" y="926940"/>
            <a:ext cx="11430000" cy="5255746"/>
          </a:xfrm>
        </p:spPr>
        <p:txBody>
          <a:bodyPr>
            <a:normAutofit/>
          </a:bodyPr>
          <a:lstStyle/>
          <a:p>
            <a:pPr lvl="0"/>
            <a:r>
              <a:rPr lang="en-US" dirty="0">
                <a:solidFill>
                  <a:schemeClr val="tx2">
                    <a:lumMod val="75000"/>
                  </a:schemeClr>
                </a:solidFill>
                <a:latin typeface="+mn-lt"/>
              </a:rPr>
              <a:t>Definitions that establish the common </a:t>
            </a:r>
            <a:r>
              <a:rPr lang="en-US" dirty="0" smtClean="0">
                <a:solidFill>
                  <a:schemeClr val="tx2">
                    <a:lumMod val="75000"/>
                  </a:schemeClr>
                </a:solidFill>
                <a:latin typeface="+mn-lt"/>
              </a:rPr>
              <a:t>lexicon</a:t>
            </a:r>
          </a:p>
          <a:p>
            <a:pPr lvl="1"/>
            <a:r>
              <a:rPr lang="en-US" dirty="0">
                <a:solidFill>
                  <a:schemeClr val="tx2">
                    <a:lumMod val="75000"/>
                  </a:schemeClr>
                </a:solidFill>
                <a:latin typeface="+mn-lt"/>
              </a:rPr>
              <a:t>Terms</a:t>
            </a:r>
          </a:p>
          <a:p>
            <a:pPr lvl="1"/>
            <a:r>
              <a:rPr lang="en-US" dirty="0">
                <a:solidFill>
                  <a:schemeClr val="tx2">
                    <a:lumMod val="75000"/>
                  </a:schemeClr>
                </a:solidFill>
                <a:latin typeface="+mn-lt"/>
              </a:rPr>
              <a:t>Setting boundaries by defining the intended use</a:t>
            </a:r>
          </a:p>
          <a:p>
            <a:pPr lvl="0"/>
            <a:r>
              <a:rPr lang="en-US" dirty="0" smtClean="0">
                <a:latin typeface="+mn-lt"/>
              </a:rPr>
              <a:t>Building </a:t>
            </a:r>
            <a:r>
              <a:rPr lang="en-US" dirty="0">
                <a:latin typeface="+mn-lt"/>
              </a:rPr>
              <a:t>a strong verification case</a:t>
            </a:r>
          </a:p>
          <a:p>
            <a:pPr lvl="0"/>
            <a:r>
              <a:rPr lang="en-US" dirty="0" smtClean="0">
                <a:latin typeface="+mn-lt"/>
              </a:rPr>
              <a:t>Building </a:t>
            </a:r>
            <a:r>
              <a:rPr lang="en-US" dirty="0">
                <a:latin typeface="+mn-lt"/>
              </a:rPr>
              <a:t>a strong validation </a:t>
            </a:r>
            <a:r>
              <a:rPr lang="en-US" dirty="0" smtClean="0">
                <a:latin typeface="+mn-lt"/>
              </a:rPr>
              <a:t>referent</a:t>
            </a:r>
          </a:p>
          <a:p>
            <a:pPr lvl="0"/>
            <a:r>
              <a:rPr lang="en-US" dirty="0" smtClean="0">
                <a:latin typeface="+mn-lt"/>
              </a:rPr>
              <a:t>Building </a:t>
            </a:r>
            <a:r>
              <a:rPr lang="en-US" dirty="0">
                <a:latin typeface="+mn-lt"/>
              </a:rPr>
              <a:t>a strong validation case  </a:t>
            </a:r>
          </a:p>
          <a:p>
            <a:pPr lvl="0"/>
            <a:r>
              <a:rPr lang="en-US" dirty="0" smtClean="0">
                <a:latin typeface="+mn-lt"/>
              </a:rPr>
              <a:t>Standards, Guidance, Templates, </a:t>
            </a:r>
            <a:r>
              <a:rPr lang="en-US" dirty="0">
                <a:latin typeface="+mn-lt"/>
              </a:rPr>
              <a:t>and </a:t>
            </a:r>
            <a:r>
              <a:rPr lang="en-US" dirty="0" smtClean="0">
                <a:latin typeface="+mn-lt"/>
              </a:rPr>
              <a:t>Tools</a:t>
            </a:r>
          </a:p>
          <a:p>
            <a:pPr lvl="0"/>
            <a:r>
              <a:rPr lang="en-US" dirty="0" smtClean="0">
                <a:latin typeface="+mn-lt"/>
              </a:rPr>
              <a:t>Conclusions</a:t>
            </a:r>
            <a:endParaRPr lang="en-US" dirty="0">
              <a:latin typeface="+mn-lt"/>
            </a:endParaRPr>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6</a:t>
            </a:fld>
            <a:endParaRPr lang="en-US" dirty="0"/>
          </a:p>
        </p:txBody>
      </p:sp>
      <p:sp>
        <p:nvSpPr>
          <p:cNvPr id="5" name="Title 1"/>
          <p:cNvSpPr>
            <a:spLocks noGrp="1"/>
          </p:cNvSpPr>
          <p:nvPr>
            <p:ph type="title"/>
          </p:nvPr>
        </p:nvSpPr>
        <p:spPr>
          <a:xfrm>
            <a:off x="2345741" y="0"/>
            <a:ext cx="7416800" cy="841248"/>
          </a:xfrm>
        </p:spPr>
        <p:txBody>
          <a:bodyPr/>
          <a:lstStyle>
            <a:lvl1pPr>
              <a:defRPr sz="2400">
                <a:solidFill>
                  <a:schemeClr val="bg1"/>
                </a:solidFill>
              </a:defRPr>
            </a:lvl1pPr>
          </a:lstStyle>
          <a:p>
            <a:r>
              <a:rPr lang="en-US" dirty="0" smtClean="0"/>
              <a:t/>
            </a:r>
            <a:br>
              <a:rPr lang="en-US" dirty="0" smtClean="0"/>
            </a:br>
            <a:r>
              <a:rPr lang="en-US" dirty="0" smtClean="0"/>
              <a:t>Presentation Outline</a:t>
            </a:r>
            <a:r>
              <a:rPr lang="en-US" dirty="0"/>
              <a:t/>
            </a:r>
            <a:br>
              <a:rPr lang="en-US" dirty="0"/>
            </a:br>
            <a:endParaRPr lang="en-US" dirty="0"/>
          </a:p>
        </p:txBody>
      </p:sp>
    </p:spTree>
    <p:extLst>
      <p:ext uri="{BB962C8B-B14F-4D97-AF65-F5344CB8AC3E}">
        <p14:creationId xmlns:p14="http://schemas.microsoft.com/office/powerpoint/2010/main" val="8541410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284923" y="1187061"/>
            <a:ext cx="11429999" cy="5097198"/>
          </a:xfrm>
        </p:spPr>
        <p:txBody>
          <a:bodyPr/>
          <a:lstStyle/>
          <a:p>
            <a:pPr marL="0" indent="0">
              <a:spcBef>
                <a:spcPts val="0"/>
              </a:spcBef>
              <a:spcAft>
                <a:spcPts val="400"/>
              </a:spcAft>
              <a:buNone/>
              <a:defRPr/>
            </a:pPr>
            <a:r>
              <a:rPr lang="en-US" sz="1600" dirty="0" smtClean="0"/>
              <a:t>[</a:t>
            </a:r>
            <a:r>
              <a:rPr lang="en-US" sz="1600" dirty="0"/>
              <a:t>Law, 2015]  A. M. Law, </a:t>
            </a:r>
            <a:r>
              <a:rPr lang="en-US" sz="1600" i="1" dirty="0"/>
              <a:t>Simulation Modeling and Analysis</a:t>
            </a:r>
            <a:r>
              <a:rPr lang="en-US" sz="1600" dirty="0"/>
              <a:t>, </a:t>
            </a:r>
            <a:r>
              <a:rPr lang="en-US" sz="1600" i="1" dirty="0"/>
              <a:t>Fifth Edition</a:t>
            </a:r>
            <a:r>
              <a:rPr lang="en-US" sz="1600" dirty="0"/>
              <a:t>, McGraw-Hill </a:t>
            </a:r>
            <a:r>
              <a:rPr lang="en-US" sz="1600" dirty="0" smtClean="0"/>
              <a:t>Education, New </a:t>
            </a:r>
            <a:r>
              <a:rPr lang="en-US" sz="1600" dirty="0"/>
              <a:t>York NY, 2015.</a:t>
            </a:r>
          </a:p>
          <a:p>
            <a:pPr marL="231775" indent="-231775">
              <a:spcBef>
                <a:spcPts val="0"/>
              </a:spcBef>
              <a:spcAft>
                <a:spcPts val="400"/>
              </a:spcAft>
              <a:buNone/>
              <a:defRPr/>
            </a:pPr>
            <a:r>
              <a:rPr lang="en-US" sz="1600" dirty="0"/>
              <a:t>[McNickle, 2004]  D. McNickle, G. C. Ewing, and K. Pawlikowski, “Refining Spectral Analysis for Confidence Interval Estimation in Sequential Simulation”, </a:t>
            </a:r>
            <a:r>
              <a:rPr lang="en-US" sz="1600" i="1" dirty="0"/>
              <a:t>Proceedings of the 16th European Simulation Symposium</a:t>
            </a:r>
            <a:r>
              <a:rPr lang="en-US" sz="1600" dirty="0"/>
              <a:t>, Budapest Hungary, October 17-20 2004, pp. 99-103</a:t>
            </a:r>
            <a:r>
              <a:rPr lang="en-US" sz="1600" dirty="0" smtClean="0"/>
              <a:t>.</a:t>
            </a:r>
            <a:endParaRPr lang="en-US" sz="1600" dirty="0"/>
          </a:p>
          <a:p>
            <a:pPr marL="0" indent="0">
              <a:spcBef>
                <a:spcPts val="0"/>
              </a:spcBef>
              <a:spcAft>
                <a:spcPts val="400"/>
              </a:spcAft>
              <a:buNone/>
              <a:tabLst>
                <a:tab pos="228600" algn="l"/>
              </a:tabLst>
            </a:pPr>
            <a:r>
              <a:rPr lang="en-US" sz="1600" dirty="0" smtClean="0"/>
              <a:t>[</a:t>
            </a:r>
            <a:r>
              <a:rPr lang="en-US" sz="1600" dirty="0"/>
              <a:t>Mansager, 1994] B. Mansager, </a:t>
            </a:r>
            <a:r>
              <a:rPr lang="en-US" sz="1600" i="1" dirty="0"/>
              <a:t>Model Test Model</a:t>
            </a:r>
            <a:r>
              <a:rPr lang="en-US" sz="1600" dirty="0"/>
              <a:t>, Naval Postgraduate School Technical Report NPS-MS-94-007.</a:t>
            </a:r>
          </a:p>
          <a:p>
            <a:pPr marL="0" indent="0">
              <a:spcBef>
                <a:spcPts val="0"/>
              </a:spcBef>
              <a:spcAft>
                <a:spcPts val="400"/>
              </a:spcAft>
              <a:buNone/>
              <a:tabLst>
                <a:tab pos="228600" algn="l"/>
              </a:tabLst>
            </a:pPr>
            <a:r>
              <a:rPr lang="en-US" sz="1600" dirty="0" smtClean="0"/>
              <a:t>[</a:t>
            </a:r>
            <a:r>
              <a:rPr lang="en-US" sz="1600" dirty="0"/>
              <a:t>Minsky, 1965]  M. L. Minsky, </a:t>
            </a:r>
            <a:r>
              <a:rPr lang="en-US" sz="1600" i="1" dirty="0"/>
              <a:t>Matter, Mind, and Models</a:t>
            </a:r>
            <a:r>
              <a:rPr lang="en-US" sz="1600" dirty="0"/>
              <a:t>, Artificial Intelligence Memo No. 77, Massachusetts Institute of Technology,  March 1965,</a:t>
            </a:r>
            <a:br>
              <a:rPr lang="en-US" sz="1600" dirty="0"/>
            </a:br>
            <a:r>
              <a:rPr lang="en-US" sz="1600" dirty="0"/>
              <a:t>	Online at http://dspace.mit.edu/bitstream/handle/1721.1/6119/AIM-077.pdf ?sequence=2, Accessed, July 19 2015</a:t>
            </a:r>
            <a:r>
              <a:rPr lang="en-US" sz="1600" dirty="0" smtClean="0"/>
              <a:t>.</a:t>
            </a:r>
          </a:p>
          <a:p>
            <a:pPr marL="0" indent="0">
              <a:spcBef>
                <a:spcPts val="0"/>
              </a:spcBef>
              <a:spcAft>
                <a:spcPts val="400"/>
              </a:spcAft>
              <a:buNone/>
              <a:tabLst>
                <a:tab pos="228600" algn="l"/>
              </a:tabLst>
            </a:pPr>
            <a:r>
              <a:rPr lang="en-US" sz="1600" dirty="0"/>
              <a:t>[</a:t>
            </a:r>
            <a:r>
              <a:rPr lang="en-US" sz="1600" dirty="0" smtClean="0"/>
              <a:t>NASA, 2023] Requirements Verification Matrix, downloaded from https</a:t>
            </a:r>
            <a:r>
              <a:rPr lang="en-US" sz="1600" dirty="0"/>
              <a:t>://</a:t>
            </a:r>
            <a:r>
              <a:rPr lang="en-US" sz="1600" dirty="0" smtClean="0"/>
              <a:t>www.nasa.gov/sites/default/files/thumbnails/image/seh_app-d_table_d1.jpg</a:t>
            </a:r>
            <a:r>
              <a:rPr lang="en-US" sz="1600" dirty="0"/>
              <a:t> on </a:t>
            </a:r>
            <a:r>
              <a:rPr lang="en-US" sz="1600" dirty="0" smtClean="0"/>
              <a:t>6/21/23.</a:t>
            </a:r>
            <a:endParaRPr lang="en-US" sz="1600" dirty="0"/>
          </a:p>
          <a:p>
            <a:pPr marL="0" indent="0">
              <a:spcBef>
                <a:spcPts val="0"/>
              </a:spcBef>
              <a:spcAft>
                <a:spcPts val="400"/>
              </a:spcAft>
              <a:buNone/>
              <a:tabLst>
                <a:tab pos="228600" algn="l"/>
              </a:tabLst>
            </a:pPr>
            <a:r>
              <a:rPr lang="en-US" sz="1600" dirty="0" smtClean="0"/>
              <a:t>[</a:t>
            </a:r>
            <a:r>
              <a:rPr lang="en-US" sz="1600" dirty="0"/>
              <a:t>NATO, </a:t>
            </a:r>
            <a:r>
              <a:rPr lang="en-US" sz="1600" dirty="0" smtClean="0"/>
              <a:t>2012] NATO RTO Technical Report “Risk-Based Tailoring of the Verification, Validation, and Accreditation/Acceptance Processes”, TR-MSG-054, February 2012</a:t>
            </a:r>
          </a:p>
          <a:p>
            <a:pPr marL="0" indent="0">
              <a:spcBef>
                <a:spcPts val="0"/>
              </a:spcBef>
              <a:spcAft>
                <a:spcPts val="400"/>
              </a:spcAft>
              <a:buNone/>
              <a:tabLst>
                <a:tab pos="228600" algn="l"/>
              </a:tabLst>
            </a:pPr>
            <a:r>
              <a:rPr lang="en-US" sz="1600" dirty="0"/>
              <a:t>[Naylor, 1971]  T. H. Naylor, </a:t>
            </a:r>
            <a:r>
              <a:rPr lang="en-US" sz="1600" i="1" dirty="0"/>
              <a:t>Computer Simulation Experiments with Models of Economic Systems, </a:t>
            </a:r>
            <a:r>
              <a:rPr lang="en-US" sz="1600" dirty="0"/>
              <a:t>John Wiley &amp; Sons, New York NY, 1971.</a:t>
            </a:r>
          </a:p>
          <a:p>
            <a:pPr marL="0" indent="0">
              <a:spcBef>
                <a:spcPts val="0"/>
              </a:spcBef>
              <a:spcAft>
                <a:spcPts val="300"/>
              </a:spcAft>
              <a:buNone/>
              <a:tabLst>
                <a:tab pos="228600" algn="l"/>
              </a:tabLst>
            </a:pPr>
            <a:r>
              <a:rPr lang="en-US" sz="1600" dirty="0" smtClean="0"/>
              <a:t>[</a:t>
            </a:r>
            <a:r>
              <a:rPr lang="en-US" sz="1600" dirty="0"/>
              <a:t>Petty, 2010]  M. D. Petty, “Verification, Validation, and Accreditation”, in J. A. </a:t>
            </a:r>
            <a:r>
              <a:rPr lang="en-US" sz="1600" dirty="0" err="1"/>
              <a:t>Sokolowski</a:t>
            </a:r>
            <a:r>
              <a:rPr lang="en-US" sz="1600" dirty="0"/>
              <a:t> and C. M. Banks (Editors), </a:t>
            </a:r>
            <a:r>
              <a:rPr lang="en-US" sz="1600" i="1" dirty="0"/>
              <a:t>Modeling and Simulation</a:t>
            </a:r>
            <a:br>
              <a:rPr lang="en-US" sz="1600" i="1" dirty="0"/>
            </a:br>
            <a:r>
              <a:rPr lang="en-US" sz="1600" i="1" dirty="0"/>
              <a:t>	Fundamentals:  Theoretical Underpinnings and Practical Domains</a:t>
            </a:r>
            <a:r>
              <a:rPr lang="en-US" sz="1600" dirty="0"/>
              <a:t>, John Wiley &amp; Sons, Hoboken NJ, 2010, pp. 325-372.</a:t>
            </a:r>
          </a:p>
          <a:p>
            <a:pPr marL="0" indent="0">
              <a:spcBef>
                <a:spcPts val="0"/>
              </a:spcBef>
              <a:spcAft>
                <a:spcPts val="300"/>
              </a:spcAft>
              <a:buNone/>
              <a:tabLst>
                <a:tab pos="228600" algn="l"/>
              </a:tabLst>
            </a:pPr>
            <a:r>
              <a:rPr lang="en-US" sz="1600" dirty="0"/>
              <a:t>[Petty, 2012]  M. D. Petty, “Calculating and Using Confidence Intervals for Model Validation”, </a:t>
            </a:r>
            <a:r>
              <a:rPr lang="en-US" sz="1600" i="1" dirty="0"/>
              <a:t>Proceedings of the Fall 2012 Simulation Interoperability</a:t>
            </a:r>
            <a:br>
              <a:rPr lang="en-US" sz="1600" i="1" dirty="0"/>
            </a:br>
            <a:r>
              <a:rPr lang="en-US" sz="1600" i="1" dirty="0"/>
              <a:t>	Workshop</a:t>
            </a:r>
            <a:r>
              <a:rPr lang="en-US" sz="1600" dirty="0"/>
              <a:t>, Orlando FL, September 10-14 2012, pp. 37-45</a:t>
            </a:r>
            <a:r>
              <a:rPr lang="en-US" sz="1600" dirty="0" smtClean="0"/>
              <a:t>.</a:t>
            </a:r>
          </a:p>
          <a:p>
            <a:pPr marL="0" indent="0">
              <a:spcBef>
                <a:spcPts val="0"/>
              </a:spcBef>
              <a:spcAft>
                <a:spcPts val="300"/>
              </a:spcAft>
              <a:buNone/>
              <a:tabLst>
                <a:tab pos="228600" algn="l"/>
              </a:tabLst>
            </a:pPr>
            <a:endParaRPr lang="en-US" sz="1600" dirty="0"/>
          </a:p>
          <a:p>
            <a:pPr marL="0" indent="0">
              <a:spcBef>
                <a:spcPts val="0"/>
              </a:spcBef>
              <a:spcAft>
                <a:spcPts val="400"/>
              </a:spcAft>
              <a:buNone/>
              <a:tabLst>
                <a:tab pos="228600" algn="l"/>
              </a:tabLst>
            </a:pPr>
            <a:endParaRPr lang="en-US" sz="1600" dirty="0" smtClean="0"/>
          </a:p>
        </p:txBody>
      </p:sp>
      <p:sp>
        <p:nvSpPr>
          <p:cNvPr id="2" name="Slide Number Placeholder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srgbClr val="000000"/>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sz="1400" b="0" i="0" u="none" strike="noStrike" kern="1200" cap="none" spc="0" normalizeH="0" baseline="0" noProof="0" dirty="0">
              <a:ln>
                <a:noFill/>
              </a:ln>
              <a:solidFill>
                <a:srgbClr val="000000"/>
              </a:solidFill>
              <a:effectLst/>
              <a:uLnTx/>
              <a:uFillTx/>
              <a:latin typeface="Tahoma" charset="0"/>
              <a:ea typeface="+mn-ea"/>
              <a:cs typeface="+mn-cs"/>
            </a:endParaRPr>
          </a:p>
        </p:txBody>
      </p:sp>
      <p:sp>
        <p:nvSpPr>
          <p:cNvPr id="4" name="Rectangle 2"/>
          <p:cNvSpPr>
            <a:spLocks noGrp="1" noChangeArrowheads="1"/>
          </p:cNvSpPr>
          <p:nvPr>
            <p:ph type="title"/>
          </p:nvPr>
        </p:nvSpPr>
        <p:spPr>
          <a:xfrm>
            <a:off x="1390650" y="0"/>
            <a:ext cx="9582149" cy="795130"/>
          </a:xfrm>
        </p:spPr>
        <p:txBody>
          <a:bodyPr/>
          <a:lstStyle/>
          <a:p>
            <a:r>
              <a:rPr lang="en-US" altLang="en-US" dirty="0" smtClean="0"/>
              <a:t/>
            </a:r>
            <a:br>
              <a:rPr lang="en-US" altLang="en-US" dirty="0" smtClean="0"/>
            </a:br>
            <a:r>
              <a:rPr lang="en-US" altLang="en-US" dirty="0" smtClean="0"/>
              <a:t> </a:t>
            </a:r>
            <a:r>
              <a:rPr lang="en-US" dirty="0"/>
              <a:t>References and bibliography </a:t>
            </a:r>
            <a:r>
              <a:rPr lang="en-US" dirty="0" smtClean="0"/>
              <a:t>(3 </a:t>
            </a:r>
            <a:r>
              <a:rPr lang="en-US" dirty="0"/>
              <a:t>of 4)</a:t>
            </a:r>
            <a:br>
              <a:rPr lang="en-US" dirty="0"/>
            </a:br>
            <a:endParaRPr lang="en-US" altLang="en-US" dirty="0" smtClean="0"/>
          </a:p>
        </p:txBody>
      </p:sp>
    </p:spTree>
    <p:extLst>
      <p:ext uri="{BB962C8B-B14F-4D97-AF65-F5344CB8AC3E}">
        <p14:creationId xmlns:p14="http://schemas.microsoft.com/office/powerpoint/2010/main" val="19907778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98363" y="1167745"/>
            <a:ext cx="11429999" cy="3530090"/>
          </a:xfrm>
        </p:spPr>
        <p:txBody>
          <a:bodyPr/>
          <a:lstStyle/>
          <a:p>
            <a:pPr marL="0" indent="0">
              <a:spcBef>
                <a:spcPts val="0"/>
              </a:spcBef>
              <a:spcAft>
                <a:spcPts val="300"/>
              </a:spcAft>
              <a:buNone/>
              <a:tabLst>
                <a:tab pos="228600" algn="l"/>
              </a:tabLst>
            </a:pPr>
            <a:r>
              <a:rPr lang="en-US" sz="1600" dirty="0"/>
              <a:t>[Petty, 2013]  M. D. Petty, “Advanced Topics in Calculating and Using Confidence Intervals for Model Validation”, </a:t>
            </a:r>
            <a:r>
              <a:rPr lang="en-US" sz="1600" i="1" dirty="0"/>
              <a:t>Proceedings of the Spring 2013</a:t>
            </a:r>
            <a:br>
              <a:rPr lang="en-US" sz="1600" i="1" dirty="0"/>
            </a:br>
            <a:r>
              <a:rPr lang="en-US" sz="1600" i="1" dirty="0"/>
              <a:t>	Simulation Interoperability Workshop</a:t>
            </a:r>
            <a:r>
              <a:rPr lang="en-US" sz="1600" dirty="0"/>
              <a:t>, San Diego CA, April 8-10 2013.</a:t>
            </a:r>
          </a:p>
          <a:p>
            <a:pPr marL="0" indent="0">
              <a:spcBef>
                <a:spcPts val="0"/>
              </a:spcBef>
              <a:spcAft>
                <a:spcPts val="300"/>
              </a:spcAft>
              <a:buNone/>
              <a:tabLst>
                <a:tab pos="228600" algn="l"/>
              </a:tabLst>
            </a:pPr>
            <a:r>
              <a:rPr lang="en-US" sz="1600" dirty="0"/>
              <a:t>[Petty, 2021]  M. D. Petty and S. M. Youngblood, “Addressing the Challenges of Rigorous Validation” presented at the 2021 I/ITSEC, November 2021.</a:t>
            </a:r>
          </a:p>
          <a:p>
            <a:pPr marL="0" indent="0">
              <a:spcBef>
                <a:spcPts val="0"/>
              </a:spcBef>
              <a:spcAft>
                <a:spcPts val="300"/>
              </a:spcAft>
              <a:buNone/>
              <a:tabLst>
                <a:tab pos="228600" algn="l"/>
              </a:tabLst>
            </a:pPr>
            <a:r>
              <a:rPr lang="en-US" sz="1600" dirty="0" smtClean="0"/>
              <a:t>[</a:t>
            </a:r>
            <a:r>
              <a:rPr lang="en-US" sz="1600" dirty="0"/>
              <a:t>Piersall, 2014]  C. H. Piersall and F. E. Grange, “The Necessity of Intended Use Specification for Successful Modeling and Simulation of</a:t>
            </a:r>
            <a:br>
              <a:rPr lang="en-US" sz="1600" dirty="0"/>
            </a:br>
            <a:r>
              <a:rPr lang="en-US" sz="1600" dirty="0"/>
              <a:t>	System-of-Systems”, </a:t>
            </a:r>
            <a:r>
              <a:rPr lang="en-US" sz="1600" i="1" dirty="0"/>
              <a:t>CrossTalk</a:t>
            </a:r>
            <a:r>
              <a:rPr lang="en-US" sz="1600" dirty="0"/>
              <a:t>, September/October 2014, pp. 20-24</a:t>
            </a:r>
            <a:r>
              <a:rPr lang="en-US" sz="1600" dirty="0" smtClean="0"/>
              <a:t>.</a:t>
            </a:r>
          </a:p>
          <a:p>
            <a:pPr marL="0" indent="0">
              <a:spcBef>
                <a:spcPts val="0"/>
              </a:spcBef>
              <a:spcAft>
                <a:spcPts val="300"/>
              </a:spcAft>
              <a:buNone/>
              <a:tabLst>
                <a:tab pos="228600" algn="l"/>
              </a:tabLst>
            </a:pPr>
            <a:r>
              <a:rPr lang="en-US" sz="1600" dirty="0"/>
              <a:t>[Piersall, </a:t>
            </a:r>
            <a:r>
              <a:rPr lang="en-US" sz="1600" dirty="0" smtClean="0"/>
              <a:t>2015] </a:t>
            </a:r>
            <a:r>
              <a:rPr lang="en-US" sz="1600" dirty="0"/>
              <a:t>W. Seay, C. </a:t>
            </a:r>
            <a:r>
              <a:rPr lang="en-US" sz="1600" dirty="0" smtClean="0"/>
              <a:t>H. Piersall</a:t>
            </a:r>
            <a:r>
              <a:rPr lang="en-US" sz="1600" dirty="0"/>
              <a:t>, D. Lucia, </a:t>
            </a:r>
            <a:r>
              <a:rPr lang="en-US" sz="1600" dirty="0" smtClean="0"/>
              <a:t>and K</a:t>
            </a:r>
            <a:r>
              <a:rPr lang="en-US" sz="1600" dirty="0"/>
              <a:t>. </a:t>
            </a:r>
            <a:r>
              <a:rPr lang="en-US" sz="1600" dirty="0" smtClean="0"/>
              <a:t>Englander, MDA report 20-MDA-10542, March 2015, (</a:t>
            </a:r>
            <a:r>
              <a:rPr lang="en-US" sz="1600" dirty="0"/>
              <a:t>approved for public release 30 Jul 20) </a:t>
            </a:r>
          </a:p>
          <a:p>
            <a:pPr marL="0" indent="0">
              <a:spcBef>
                <a:spcPts val="0"/>
              </a:spcBef>
              <a:spcAft>
                <a:spcPts val="300"/>
              </a:spcAft>
              <a:buNone/>
              <a:tabLst>
                <a:tab pos="228600" algn="l"/>
              </a:tabLst>
            </a:pPr>
            <a:r>
              <a:rPr lang="en-US" sz="1600" dirty="0"/>
              <a:t>[RPG, 2011]  DoD VV&amp;A Recommended Practices Guide, RPG Validation Referent Special Topic Paper, </a:t>
            </a:r>
            <a:r>
              <a:rPr lang="en-US" sz="1600" dirty="0" smtClean="0"/>
              <a:t>https</a:t>
            </a:r>
            <a:r>
              <a:rPr lang="en-US" sz="1600" dirty="0"/>
              <a:t>://</a:t>
            </a:r>
            <a:r>
              <a:rPr lang="en-US" sz="1600" dirty="0" smtClean="0"/>
              <a:t>www.cto.mil/sea/vva, January </a:t>
            </a:r>
            <a:r>
              <a:rPr lang="en-US" sz="1600" dirty="0"/>
              <a:t>2011.  </a:t>
            </a:r>
            <a:endParaRPr lang="en-US" sz="1600" dirty="0" smtClean="0"/>
          </a:p>
          <a:p>
            <a:pPr marL="231775" indent="-231775">
              <a:spcBef>
                <a:spcPts val="0"/>
              </a:spcBef>
              <a:spcAft>
                <a:spcPts val="300"/>
              </a:spcAft>
              <a:buNone/>
              <a:defRPr/>
            </a:pPr>
            <a:r>
              <a:rPr lang="en-US" sz="1600" dirty="0"/>
              <a:t>[Schruben, 1983]  L. Schruben, “Confidence Interval Estimation Using Standardized Time Series”, </a:t>
            </a:r>
            <a:r>
              <a:rPr lang="en-US" sz="1600" i="1" dirty="0"/>
              <a:t>Operations Research</a:t>
            </a:r>
            <a:r>
              <a:rPr lang="en-US" sz="1600" dirty="0"/>
              <a:t>, Vol. 31, No. 6, November-December 1983, pp. 1090-1108</a:t>
            </a:r>
            <a:r>
              <a:rPr lang="en-US" sz="1600" dirty="0" smtClean="0"/>
              <a:t>.</a:t>
            </a:r>
          </a:p>
          <a:p>
            <a:pPr marL="231775" indent="-231775">
              <a:spcBef>
                <a:spcPts val="0"/>
              </a:spcBef>
              <a:spcAft>
                <a:spcPts val="300"/>
              </a:spcAft>
              <a:buNone/>
              <a:defRPr/>
            </a:pPr>
            <a:r>
              <a:rPr lang="en-US" sz="1600" dirty="0" smtClean="0"/>
              <a:t>[Tolk, 2006] </a:t>
            </a:r>
            <a:r>
              <a:rPr lang="en-US" sz="1600" dirty="0"/>
              <a:t>W. G. Wang, A. Tolk and W. P. Wang, "The levels of conceptual interoperability model: Applying systems engineering principles to M&amp;S," in Proceedings of the 2009 Spring Simulation </a:t>
            </a:r>
            <a:r>
              <a:rPr lang="en-US" sz="1600" dirty="0" err="1"/>
              <a:t>Multiconference</a:t>
            </a:r>
            <a:r>
              <a:rPr lang="en-US" sz="1600" dirty="0"/>
              <a:t>, San Diego, March 22-27, 2009. </a:t>
            </a:r>
          </a:p>
          <a:p>
            <a:pPr marL="0" indent="0">
              <a:spcBef>
                <a:spcPts val="0"/>
              </a:spcBef>
              <a:spcAft>
                <a:spcPts val="300"/>
              </a:spcAft>
              <a:buNone/>
              <a:tabLst>
                <a:tab pos="228600" algn="l"/>
              </a:tabLst>
            </a:pPr>
            <a:r>
              <a:rPr lang="en-US" sz="1600" dirty="0"/>
              <a:t>[Velten, </a:t>
            </a:r>
            <a:r>
              <a:rPr lang="en-US" sz="1600" dirty="0" smtClean="0"/>
              <a:t>2009]  K. Velten, </a:t>
            </a:r>
            <a:r>
              <a:rPr lang="en-US" sz="1600" i="1" dirty="0" smtClean="0"/>
              <a:t>Mathematical Modeling and Simulation</a:t>
            </a:r>
            <a:r>
              <a:rPr lang="en-US" sz="1600" dirty="0" smtClean="0"/>
              <a:t>, WILEY-VCH, </a:t>
            </a:r>
            <a:r>
              <a:rPr lang="en-US" sz="1600" dirty="0" err="1" smtClean="0"/>
              <a:t>Weinheim</a:t>
            </a:r>
            <a:r>
              <a:rPr lang="en-US" sz="1600" dirty="0" smtClean="0"/>
              <a:t> Germany, 2009.</a:t>
            </a:r>
          </a:p>
        </p:txBody>
      </p:sp>
      <p:sp>
        <p:nvSpPr>
          <p:cNvPr id="2" name="Slide Number Placeholder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8E8870-17DE-45C4-A8DD-7644B2422933}" type="slidenum">
              <a:rPr kumimoji="0" lang="en-US" sz="1400" b="0" i="0" u="none" strike="noStrike" kern="1200" cap="none" spc="0" normalizeH="0" baseline="0" noProof="0" smtClean="0">
                <a:ln>
                  <a:noFill/>
                </a:ln>
                <a:solidFill>
                  <a:srgbClr val="000000"/>
                </a:solidFill>
                <a:effectLst/>
                <a:uLnTx/>
                <a:uFillTx/>
                <a:latin typeface="Tahoma"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sz="1400" b="0" i="0" u="none" strike="noStrike" kern="1200" cap="none" spc="0" normalizeH="0" baseline="0" noProof="0" dirty="0">
              <a:ln>
                <a:noFill/>
              </a:ln>
              <a:solidFill>
                <a:srgbClr val="000000"/>
              </a:solidFill>
              <a:effectLst/>
              <a:uLnTx/>
              <a:uFillTx/>
              <a:latin typeface="Tahoma" charset="0"/>
              <a:ea typeface="+mn-ea"/>
              <a:cs typeface="+mn-cs"/>
            </a:endParaRPr>
          </a:p>
        </p:txBody>
      </p:sp>
      <p:sp>
        <p:nvSpPr>
          <p:cNvPr id="4" name="Rectangle 2"/>
          <p:cNvSpPr>
            <a:spLocks noGrp="1" noChangeArrowheads="1"/>
          </p:cNvSpPr>
          <p:nvPr>
            <p:ph type="title"/>
          </p:nvPr>
        </p:nvSpPr>
        <p:spPr>
          <a:xfrm>
            <a:off x="1390650" y="0"/>
            <a:ext cx="9582149" cy="795130"/>
          </a:xfrm>
        </p:spPr>
        <p:txBody>
          <a:bodyPr/>
          <a:lstStyle/>
          <a:p>
            <a:r>
              <a:rPr lang="en-US" altLang="en-US" dirty="0" smtClean="0"/>
              <a:t/>
            </a:r>
            <a:br>
              <a:rPr lang="en-US" altLang="en-US" dirty="0" smtClean="0"/>
            </a:br>
            <a:r>
              <a:rPr lang="en-US" altLang="en-US" dirty="0" smtClean="0"/>
              <a:t> </a:t>
            </a:r>
            <a:r>
              <a:rPr lang="en-US" dirty="0"/>
              <a:t>References and bibliography </a:t>
            </a:r>
            <a:r>
              <a:rPr lang="en-US" dirty="0" smtClean="0"/>
              <a:t>(4 </a:t>
            </a:r>
            <a:r>
              <a:rPr lang="en-US" dirty="0"/>
              <a:t>of 4)</a:t>
            </a:r>
            <a:br>
              <a:rPr lang="en-US" dirty="0"/>
            </a:br>
            <a:endParaRPr lang="en-US" altLang="en-US" dirty="0" smtClean="0"/>
          </a:p>
        </p:txBody>
      </p:sp>
    </p:spTree>
    <p:extLst>
      <p:ext uri="{BB962C8B-B14F-4D97-AF65-F5344CB8AC3E}">
        <p14:creationId xmlns:p14="http://schemas.microsoft.com/office/powerpoint/2010/main" val="3844251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81000" y="1066799"/>
            <a:ext cx="11430000" cy="5279571"/>
          </a:xfrm>
        </p:spPr>
        <p:txBody>
          <a:bodyPr/>
          <a:lstStyle/>
          <a:p>
            <a:pPr marL="0" indent="0">
              <a:spcBef>
                <a:spcPts val="0"/>
              </a:spcBef>
              <a:buNone/>
            </a:pPr>
            <a:endParaRPr lang="en-US" sz="400" dirty="0" smtClean="0">
              <a:solidFill>
                <a:schemeClr val="tx2">
                  <a:lumMod val="60000"/>
                  <a:lumOff val="40000"/>
                </a:schemeClr>
              </a:solidFill>
              <a:latin typeface="+mn-lt"/>
            </a:endParaRPr>
          </a:p>
          <a:p>
            <a:pPr marL="0" indent="0">
              <a:spcBef>
                <a:spcPts val="0"/>
              </a:spcBef>
              <a:buNone/>
            </a:pPr>
            <a:r>
              <a:rPr lang="en-US" sz="2400" dirty="0">
                <a:solidFill>
                  <a:schemeClr val="tx2">
                    <a:lumMod val="60000"/>
                    <a:lumOff val="40000"/>
                  </a:schemeClr>
                </a:solidFill>
                <a:latin typeface="+mn-lt"/>
              </a:rPr>
              <a:t>Verification.</a:t>
            </a:r>
            <a:r>
              <a:rPr lang="en-US" sz="2400" dirty="0">
                <a:latin typeface="+mn-lt"/>
              </a:rPr>
              <a:t> The process of determining that a model </a:t>
            </a:r>
            <a:r>
              <a:rPr lang="en-US" sz="2400" dirty="0" smtClean="0">
                <a:latin typeface="+mn-lt"/>
              </a:rPr>
              <a:t>or simulation, </a:t>
            </a:r>
            <a:r>
              <a:rPr lang="en-US" sz="2400" dirty="0">
                <a:latin typeface="+mn-lt"/>
              </a:rPr>
              <a:t>and its associated </a:t>
            </a:r>
            <a:r>
              <a:rPr lang="en-US" sz="2400" dirty="0" smtClean="0">
                <a:latin typeface="+mn-lt"/>
              </a:rPr>
              <a:t>data, </a:t>
            </a:r>
            <a:r>
              <a:rPr lang="en-US" sz="2400" dirty="0">
                <a:latin typeface="+mn-lt"/>
              </a:rPr>
              <a:t>accurately represents the developer’s conceptual description and specifications. [</a:t>
            </a:r>
            <a:r>
              <a:rPr lang="en-US" sz="2400" dirty="0" smtClean="0">
                <a:latin typeface="+mn-lt"/>
              </a:rPr>
              <a:t>DOD, </a:t>
            </a:r>
            <a:r>
              <a:rPr lang="en-US" sz="2400" dirty="0">
                <a:latin typeface="+mn-lt"/>
              </a:rPr>
              <a:t>2009</a:t>
            </a:r>
            <a:r>
              <a:rPr lang="en-US" sz="2400" dirty="0" smtClean="0">
                <a:latin typeface="+mn-lt"/>
              </a:rPr>
              <a:t>]</a:t>
            </a:r>
          </a:p>
          <a:p>
            <a:pPr marL="0" indent="0">
              <a:spcBef>
                <a:spcPts val="0"/>
              </a:spcBef>
              <a:buNone/>
            </a:pPr>
            <a:endParaRPr lang="en-US" sz="400" dirty="0">
              <a:latin typeface="+mn-lt"/>
            </a:endParaRPr>
          </a:p>
          <a:p>
            <a:pPr lvl="1">
              <a:spcBef>
                <a:spcPts val="0"/>
              </a:spcBef>
            </a:pPr>
            <a:r>
              <a:rPr lang="en-US" sz="2000" dirty="0" smtClean="0">
                <a:latin typeface="+mn-lt"/>
              </a:rPr>
              <a:t>Transformational </a:t>
            </a:r>
            <a:r>
              <a:rPr lang="en-US" sz="2000" dirty="0">
                <a:latin typeface="+mn-lt"/>
              </a:rPr>
              <a:t>accuracy [Balci, 2002]</a:t>
            </a:r>
          </a:p>
          <a:p>
            <a:pPr lvl="2">
              <a:spcBef>
                <a:spcPts val="0"/>
              </a:spcBef>
              <a:buSzPct val="75000"/>
            </a:pPr>
            <a:r>
              <a:rPr lang="en-US" sz="1800" dirty="0" smtClean="0">
                <a:latin typeface="+mn-lt"/>
              </a:rPr>
              <a:t>Transform </a:t>
            </a:r>
            <a:r>
              <a:rPr lang="en-US" sz="1800" dirty="0">
                <a:latin typeface="+mn-lt"/>
              </a:rPr>
              <a:t>specifications to code </a:t>
            </a:r>
          </a:p>
          <a:p>
            <a:pPr lvl="1">
              <a:spcBef>
                <a:spcPts val="0"/>
              </a:spcBef>
            </a:pPr>
            <a:r>
              <a:rPr lang="en-US" sz="2000" dirty="0" smtClean="0">
                <a:latin typeface="+mn-lt"/>
              </a:rPr>
              <a:t>Software </a:t>
            </a:r>
            <a:r>
              <a:rPr lang="en-US" sz="2000" dirty="0">
                <a:latin typeface="+mn-lt"/>
              </a:rPr>
              <a:t>engineering quality</a:t>
            </a:r>
          </a:p>
          <a:p>
            <a:pPr lvl="2">
              <a:spcBef>
                <a:spcPts val="0"/>
              </a:spcBef>
              <a:buSzPct val="75000"/>
            </a:pPr>
            <a:r>
              <a:rPr lang="en-US" sz="1800" dirty="0" smtClean="0">
                <a:latin typeface="+mn-lt"/>
              </a:rPr>
              <a:t>Software </a:t>
            </a:r>
            <a:r>
              <a:rPr lang="en-US" sz="1800" dirty="0">
                <a:latin typeface="+mn-lt"/>
              </a:rPr>
              <a:t>engineering methods </a:t>
            </a:r>
            <a:r>
              <a:rPr lang="en-US" sz="1800" dirty="0" smtClean="0">
                <a:latin typeface="+mn-lt"/>
              </a:rPr>
              <a:t>apply</a:t>
            </a:r>
          </a:p>
          <a:p>
            <a:pPr marL="0" indent="0">
              <a:spcBef>
                <a:spcPts val="0"/>
              </a:spcBef>
              <a:buNone/>
            </a:pPr>
            <a:r>
              <a:rPr lang="en-US" sz="2400" dirty="0">
                <a:solidFill>
                  <a:schemeClr val="tx2">
                    <a:lumMod val="60000"/>
                    <a:lumOff val="40000"/>
                  </a:schemeClr>
                </a:solidFill>
                <a:latin typeface="+mn-lt"/>
              </a:rPr>
              <a:t>Validation.</a:t>
            </a:r>
            <a:r>
              <a:rPr lang="en-US" sz="2400" dirty="0">
                <a:latin typeface="+mn-lt"/>
              </a:rPr>
              <a:t> Determining the degree to which a model or </a:t>
            </a:r>
            <a:r>
              <a:rPr lang="en-US" sz="2400" dirty="0" smtClean="0">
                <a:latin typeface="+mn-lt"/>
              </a:rPr>
              <a:t>simulation, </a:t>
            </a:r>
            <a:r>
              <a:rPr lang="en-US" sz="2400" dirty="0">
                <a:latin typeface="+mn-lt"/>
              </a:rPr>
              <a:t>and its associated </a:t>
            </a:r>
            <a:r>
              <a:rPr lang="en-US" sz="2400" dirty="0" smtClean="0">
                <a:latin typeface="+mn-lt"/>
              </a:rPr>
              <a:t>data, </a:t>
            </a:r>
            <a:r>
              <a:rPr lang="en-US" sz="2400" dirty="0">
                <a:latin typeface="+mn-lt"/>
              </a:rPr>
              <a:t>are an accurate representation of the real world from the perspective of the intended uses of the model. [DOD, 2009]</a:t>
            </a:r>
          </a:p>
          <a:p>
            <a:pPr marL="0" indent="0">
              <a:spcBef>
                <a:spcPts val="0"/>
              </a:spcBef>
              <a:buNone/>
            </a:pPr>
            <a:endParaRPr lang="en-US" sz="400" dirty="0">
              <a:latin typeface="+mn-lt"/>
            </a:endParaRPr>
          </a:p>
          <a:p>
            <a:pPr marL="0" indent="0">
              <a:spcBef>
                <a:spcPts val="0"/>
              </a:spcBef>
              <a:buNone/>
            </a:pPr>
            <a:r>
              <a:rPr lang="en-US" sz="2400" dirty="0">
                <a:latin typeface="+mn-lt"/>
              </a:rPr>
              <a:t>Comparing model results with experimental data [Velten, 2009]</a:t>
            </a:r>
          </a:p>
          <a:p>
            <a:pPr marL="0" indent="0">
              <a:spcBef>
                <a:spcPts val="0"/>
              </a:spcBef>
              <a:buNone/>
            </a:pPr>
            <a:endParaRPr lang="en-US" sz="400" dirty="0">
              <a:latin typeface="+mn-lt"/>
            </a:endParaRPr>
          </a:p>
          <a:p>
            <a:pPr lvl="1">
              <a:spcBef>
                <a:spcPts val="0"/>
              </a:spcBef>
            </a:pPr>
            <a:r>
              <a:rPr lang="en-US" sz="2000" dirty="0">
                <a:latin typeface="+mn-lt"/>
              </a:rPr>
              <a:t>Representational accuracy [Balci, 2002]</a:t>
            </a:r>
          </a:p>
          <a:p>
            <a:pPr lvl="2">
              <a:spcBef>
                <a:spcPts val="0"/>
              </a:spcBef>
              <a:buSzPct val="75000"/>
            </a:pPr>
            <a:r>
              <a:rPr lang="en-US" sz="1800" dirty="0">
                <a:latin typeface="+mn-lt"/>
              </a:rPr>
              <a:t>Recreate simuland with results</a:t>
            </a:r>
          </a:p>
          <a:p>
            <a:pPr lvl="1">
              <a:spcBef>
                <a:spcPts val="0"/>
              </a:spcBef>
            </a:pPr>
            <a:r>
              <a:rPr lang="en-US" sz="2000" dirty="0">
                <a:latin typeface="+mn-lt"/>
              </a:rPr>
              <a:t>Modeling quality</a:t>
            </a:r>
          </a:p>
          <a:p>
            <a:pPr lvl="2">
              <a:spcBef>
                <a:spcPts val="0"/>
              </a:spcBef>
              <a:buSzPct val="75000"/>
            </a:pPr>
            <a:r>
              <a:rPr lang="en-US" sz="1800" dirty="0">
                <a:latin typeface="+mn-lt"/>
              </a:rPr>
              <a:t>Special validation methods needed </a:t>
            </a:r>
          </a:p>
          <a:p>
            <a:pPr lvl="2">
              <a:spcBef>
                <a:spcPts val="0"/>
              </a:spcBef>
            </a:pPr>
            <a:endParaRPr lang="en-US" sz="1800" dirty="0">
              <a:latin typeface="+mn-lt"/>
            </a:endParaRP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7</a:t>
            </a:fld>
            <a:endParaRPr lang="en-US" dirty="0"/>
          </a:p>
        </p:txBody>
      </p:sp>
      <p:sp>
        <p:nvSpPr>
          <p:cNvPr id="4" name="Rectangle 2"/>
          <p:cNvSpPr>
            <a:spLocks noGrp="1" noChangeArrowheads="1"/>
          </p:cNvSpPr>
          <p:nvPr>
            <p:ph type="title"/>
          </p:nvPr>
        </p:nvSpPr>
        <p:spPr>
          <a:xfrm>
            <a:off x="1390650" y="0"/>
            <a:ext cx="9582149" cy="795130"/>
          </a:xfrm>
        </p:spPr>
        <p:txBody>
          <a:bodyPr/>
          <a:lstStyle/>
          <a:p>
            <a:r>
              <a:rPr lang="en-US" altLang="en-US" dirty="0" smtClean="0"/>
              <a:t>Terms: Verification and Validation</a:t>
            </a:r>
          </a:p>
        </p:txBody>
      </p:sp>
    </p:spTree>
    <p:extLst>
      <p:ext uri="{BB962C8B-B14F-4D97-AF65-F5344CB8AC3E}">
        <p14:creationId xmlns:p14="http://schemas.microsoft.com/office/powerpoint/2010/main" val="2355617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81000" y="1066800"/>
            <a:ext cx="11430000" cy="5105400"/>
          </a:xfrm>
        </p:spPr>
        <p:txBody>
          <a:bodyPr/>
          <a:lstStyle/>
          <a:p>
            <a:pPr marL="0" indent="0">
              <a:spcBef>
                <a:spcPts val="0"/>
              </a:spcBef>
              <a:buNone/>
            </a:pPr>
            <a:endParaRPr lang="en-US" sz="500" dirty="0" smtClean="0">
              <a:solidFill>
                <a:schemeClr val="tx2">
                  <a:lumMod val="60000"/>
                  <a:lumOff val="40000"/>
                </a:schemeClr>
              </a:solidFill>
              <a:latin typeface="+mn-lt"/>
            </a:endParaRPr>
          </a:p>
          <a:p>
            <a:pPr marL="0" indent="0">
              <a:spcBef>
                <a:spcPts val="0"/>
              </a:spcBef>
              <a:buNone/>
            </a:pPr>
            <a:r>
              <a:rPr lang="en-US" dirty="0" smtClean="0">
                <a:solidFill>
                  <a:schemeClr val="tx2">
                    <a:lumMod val="60000"/>
                    <a:lumOff val="40000"/>
                  </a:schemeClr>
                </a:solidFill>
                <a:latin typeface="+mn-lt"/>
              </a:rPr>
              <a:t>Simuland.</a:t>
            </a:r>
            <a:r>
              <a:rPr lang="en-US" dirty="0">
                <a:latin typeface="+mn-lt"/>
              </a:rPr>
              <a:t> The subject of a model or simulation.</a:t>
            </a:r>
          </a:p>
          <a:p>
            <a:pPr lvl="1">
              <a:spcBef>
                <a:spcPts val="0"/>
              </a:spcBef>
            </a:pPr>
            <a:r>
              <a:rPr lang="en-US" dirty="0" smtClean="0">
                <a:latin typeface="+mn-lt"/>
              </a:rPr>
              <a:t>A </a:t>
            </a:r>
            <a:r>
              <a:rPr lang="en-US" dirty="0">
                <a:latin typeface="+mn-lt"/>
              </a:rPr>
              <a:t>real-world (or notional) system of interest</a:t>
            </a:r>
            <a:endParaRPr lang="en-US" dirty="0" smtClean="0">
              <a:latin typeface="+mn-lt"/>
            </a:endParaRPr>
          </a:p>
          <a:p>
            <a:pPr lvl="1">
              <a:spcBef>
                <a:spcPts val="0"/>
              </a:spcBef>
            </a:pPr>
            <a:r>
              <a:rPr lang="en-US" dirty="0">
                <a:latin typeface="+mn-lt"/>
              </a:rPr>
              <a:t>Object, phenomenon, or process to be simulated</a:t>
            </a:r>
            <a:endParaRPr lang="en-US" dirty="0" smtClean="0">
              <a:latin typeface="+mn-lt"/>
            </a:endParaRPr>
          </a:p>
          <a:p>
            <a:pPr marL="0" indent="0">
              <a:spcBef>
                <a:spcPts val="0"/>
              </a:spcBef>
              <a:buNone/>
            </a:pPr>
            <a:r>
              <a:rPr lang="en-US" sz="500" dirty="0">
                <a:latin typeface="+mn-lt"/>
              </a:rPr>
              <a:t/>
            </a:r>
            <a:br>
              <a:rPr lang="en-US" sz="500" dirty="0">
                <a:latin typeface="+mn-lt"/>
              </a:rPr>
            </a:br>
            <a:r>
              <a:rPr lang="en-US" dirty="0" smtClean="0">
                <a:solidFill>
                  <a:schemeClr val="tx2">
                    <a:lumMod val="60000"/>
                    <a:lumOff val="40000"/>
                  </a:schemeClr>
                </a:solidFill>
                <a:latin typeface="+mn-lt"/>
              </a:rPr>
              <a:t>Referent.</a:t>
            </a:r>
            <a:r>
              <a:rPr lang="en-US" dirty="0">
                <a:latin typeface="+mn-lt"/>
              </a:rPr>
              <a:t> A codified body of knowledge about something being modeled or simulated.</a:t>
            </a:r>
          </a:p>
          <a:p>
            <a:pPr lvl="1">
              <a:spcBef>
                <a:spcPts val="0"/>
              </a:spcBef>
            </a:pPr>
            <a:r>
              <a:rPr lang="en-US" dirty="0" smtClean="0">
                <a:latin typeface="+mn-lt"/>
              </a:rPr>
              <a:t>Quantitative </a:t>
            </a:r>
            <a:r>
              <a:rPr lang="en-US" dirty="0">
                <a:latin typeface="+mn-lt"/>
              </a:rPr>
              <a:t>and formal, e.g</a:t>
            </a:r>
            <a:r>
              <a:rPr lang="en-US" dirty="0" smtClean="0">
                <a:latin typeface="+mn-lt"/>
              </a:rPr>
              <a:t>., </a:t>
            </a:r>
            <a:r>
              <a:rPr lang="en-US" dirty="0">
                <a:latin typeface="+mn-lt"/>
              </a:rPr>
              <a:t>differential equations for aircraft flight dynamics</a:t>
            </a:r>
          </a:p>
          <a:p>
            <a:pPr lvl="1">
              <a:spcBef>
                <a:spcPts val="0"/>
              </a:spcBef>
            </a:pPr>
            <a:r>
              <a:rPr lang="en-US" dirty="0">
                <a:latin typeface="+mn-lt"/>
              </a:rPr>
              <a:t>Qualitative and informal, e.g., pilot’s expectation of buffet before stall</a:t>
            </a:r>
          </a:p>
        </p:txBody>
      </p:sp>
      <p:sp>
        <p:nvSpPr>
          <p:cNvPr id="3" name="TextBox 2"/>
          <p:cNvSpPr txBox="1"/>
          <p:nvPr/>
        </p:nvSpPr>
        <p:spPr>
          <a:xfrm>
            <a:off x="381000" y="4505912"/>
            <a:ext cx="11430000" cy="1569660"/>
          </a:xfrm>
          <a:prstGeom prst="rect">
            <a:avLst/>
          </a:prstGeom>
          <a:solidFill>
            <a:schemeClr val="accent1">
              <a:lumMod val="20000"/>
              <a:lumOff val="80000"/>
            </a:schemeClr>
          </a:solidFill>
        </p:spPr>
        <p:txBody>
          <a:bodyPr wrap="square" rtlCol="0">
            <a:spAutoFit/>
          </a:bodyPr>
          <a:lstStyle/>
          <a:p>
            <a:pPr algn="ctr"/>
            <a:r>
              <a:rPr lang="en-US" sz="2400" dirty="0">
                <a:latin typeface="+mn-lt"/>
              </a:rPr>
              <a:t>Referent:  “The best of most appropriate codified body of information available that describes characteristics and behavior of the reality represented in the simulation from the perspective of validation assessment for the intended uses of the simulation.”</a:t>
            </a:r>
          </a:p>
        </p:txBody>
      </p:sp>
      <p:sp>
        <p:nvSpPr>
          <p:cNvPr id="4" name="Slide Number Placeholder 3"/>
          <p:cNvSpPr>
            <a:spLocks noGrp="1"/>
          </p:cNvSpPr>
          <p:nvPr>
            <p:ph type="sldNum" sz="quarter" idx="10"/>
          </p:nvPr>
        </p:nvSpPr>
        <p:spPr/>
        <p:txBody>
          <a:bodyPr/>
          <a:lstStyle/>
          <a:p>
            <a:pPr>
              <a:defRPr/>
            </a:pPr>
            <a:fld id="{D68E8870-17DE-45C4-A8DD-7644B2422933}" type="slidenum">
              <a:rPr lang="en-US" smtClean="0"/>
              <a:pPr>
                <a:defRPr/>
              </a:pPr>
              <a:t>8</a:t>
            </a:fld>
            <a:endParaRPr lang="en-US" dirty="0"/>
          </a:p>
        </p:txBody>
      </p:sp>
      <p:sp>
        <p:nvSpPr>
          <p:cNvPr id="5" name="Rectangle 2"/>
          <p:cNvSpPr>
            <a:spLocks noGrp="1" noChangeArrowheads="1"/>
          </p:cNvSpPr>
          <p:nvPr>
            <p:ph type="title"/>
          </p:nvPr>
        </p:nvSpPr>
        <p:spPr>
          <a:xfrm>
            <a:off x="1390650" y="0"/>
            <a:ext cx="9582149" cy="795130"/>
          </a:xfrm>
        </p:spPr>
        <p:txBody>
          <a:bodyPr/>
          <a:lstStyle/>
          <a:p>
            <a:r>
              <a:rPr lang="en-US" altLang="en-US" dirty="0" smtClean="0"/>
              <a:t>Terms: Simuland and Referent</a:t>
            </a:r>
          </a:p>
        </p:txBody>
      </p:sp>
    </p:spTree>
    <p:extLst>
      <p:ext uri="{BB962C8B-B14F-4D97-AF65-F5344CB8AC3E}">
        <p14:creationId xmlns:p14="http://schemas.microsoft.com/office/powerpoint/2010/main" val="22249846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pPr marL="0" indent="0">
              <a:spcBef>
                <a:spcPts val="0"/>
              </a:spcBef>
              <a:buNone/>
            </a:pPr>
            <a:r>
              <a:rPr lang="en-US" sz="2400" dirty="0">
                <a:solidFill>
                  <a:schemeClr val="tx2">
                    <a:lumMod val="60000"/>
                    <a:lumOff val="40000"/>
                  </a:schemeClr>
                </a:solidFill>
                <a:latin typeface="+mn-lt"/>
              </a:rPr>
              <a:t>Accreditation</a:t>
            </a:r>
            <a:r>
              <a:rPr lang="en-US" sz="2400" dirty="0">
                <a:latin typeface="+mn-lt"/>
              </a:rPr>
              <a:t> The official certification that a model, simulation, or distributed simulation is acceptable for use for a specific purpose [DOD, 2009</a:t>
            </a:r>
            <a:r>
              <a:rPr lang="en-US" sz="2400" dirty="0" smtClean="0">
                <a:latin typeface="+mn-lt"/>
              </a:rPr>
              <a:t>].</a:t>
            </a:r>
            <a:endParaRPr lang="en-US" sz="2400" dirty="0">
              <a:latin typeface="+mn-lt"/>
            </a:endParaRPr>
          </a:p>
          <a:p>
            <a:pPr lvl="1">
              <a:spcBef>
                <a:spcPts val="0"/>
              </a:spcBef>
            </a:pPr>
            <a:r>
              <a:rPr lang="en-US" sz="2000" dirty="0">
                <a:latin typeface="+mn-lt"/>
              </a:rPr>
              <a:t>Evidentiary requirements and acceptance / acceptability criteria are set by the accreditation authority</a:t>
            </a:r>
          </a:p>
          <a:p>
            <a:pPr lvl="1">
              <a:spcBef>
                <a:spcPts val="0"/>
              </a:spcBef>
            </a:pPr>
            <a:r>
              <a:rPr lang="en-US" sz="2000" dirty="0">
                <a:latin typeface="+mn-lt"/>
              </a:rPr>
              <a:t>Accreditation authority is granted by instruction</a:t>
            </a:r>
          </a:p>
          <a:p>
            <a:pPr lvl="1">
              <a:spcBef>
                <a:spcPts val="0"/>
              </a:spcBef>
            </a:pPr>
            <a:r>
              <a:rPr lang="en-US" sz="2000" dirty="0">
                <a:latin typeface="+mn-lt"/>
              </a:rPr>
              <a:t>Accreditation agents (usually independent of the developers and the accreditation authority organization) can be used to coordinate activities, provide assessment and make recommendations</a:t>
            </a:r>
          </a:p>
          <a:p>
            <a:pPr marL="342900" indent="-342900">
              <a:spcBef>
                <a:spcPts val="0"/>
              </a:spcBef>
            </a:pPr>
            <a:r>
              <a:rPr lang="en-US" sz="2400" dirty="0" smtClean="0">
                <a:latin typeface="+mn-lt"/>
              </a:rPr>
              <a:t>Acceptance is a concept applied by organization if formal accreditation is not specified.</a:t>
            </a:r>
          </a:p>
          <a:p>
            <a:pPr lvl="1">
              <a:spcBef>
                <a:spcPts val="0"/>
              </a:spcBef>
            </a:pPr>
            <a:r>
              <a:rPr lang="en-US" sz="2000" dirty="0" smtClean="0">
                <a:latin typeface="+mn-lt"/>
              </a:rPr>
              <a:t>Certification and / or accreditation is the outcome from an acceptance process</a:t>
            </a:r>
          </a:p>
          <a:p>
            <a:pPr lvl="1">
              <a:spcBef>
                <a:spcPts val="0"/>
              </a:spcBef>
            </a:pPr>
            <a:r>
              <a:rPr lang="en-US" sz="2000" dirty="0" smtClean="0">
                <a:latin typeface="+mn-lt"/>
              </a:rPr>
              <a:t>Establishing acceptance / acceptability criteria is fundamental to the process </a:t>
            </a:r>
          </a:p>
          <a:p>
            <a:pPr marL="342900" indent="-342900">
              <a:spcBef>
                <a:spcPts val="0"/>
              </a:spcBef>
            </a:pPr>
            <a:r>
              <a:rPr lang="en-US" sz="2400" dirty="0" smtClean="0">
                <a:latin typeface="+mn-lt"/>
              </a:rPr>
              <a:t>Model developer / Proponent may provide accreditation recommendation letters that a particular model or simulation provides a credible representation compared to the test objectives and intended use.</a:t>
            </a:r>
          </a:p>
          <a:p>
            <a:pPr lvl="1">
              <a:spcBef>
                <a:spcPts val="0"/>
              </a:spcBef>
            </a:pPr>
            <a:r>
              <a:rPr lang="en-US" sz="1800" dirty="0" smtClean="0">
                <a:latin typeface="+mn-lt"/>
              </a:rPr>
              <a:t>Methods, techniques, and criteria are at the discretion of the developer</a:t>
            </a:r>
            <a:endParaRPr lang="en-US" sz="1600" dirty="0" smtClean="0">
              <a:latin typeface="+mn-lt"/>
            </a:endParaRPr>
          </a:p>
        </p:txBody>
      </p:sp>
      <p:sp>
        <p:nvSpPr>
          <p:cNvPr id="3" name="Title 2"/>
          <p:cNvSpPr>
            <a:spLocks noGrp="1"/>
          </p:cNvSpPr>
          <p:nvPr>
            <p:ph type="title"/>
          </p:nvPr>
        </p:nvSpPr>
        <p:spPr/>
        <p:txBody>
          <a:bodyPr/>
          <a:lstStyle/>
          <a:p>
            <a:r>
              <a:rPr lang="en-US" dirty="0" smtClean="0"/>
              <a:t>Terms: Accreditation, Acceptance, and Certification</a:t>
            </a:r>
            <a:endParaRPr lang="en-US" dirty="0"/>
          </a:p>
        </p:txBody>
      </p:sp>
      <p:sp>
        <p:nvSpPr>
          <p:cNvPr id="4" name="Slide Number Placeholder 1"/>
          <p:cNvSpPr>
            <a:spLocks noGrp="1"/>
          </p:cNvSpPr>
          <p:nvPr>
            <p:ph type="sldNum" sz="quarter" idx="10"/>
          </p:nvPr>
        </p:nvSpPr>
        <p:spPr>
          <a:xfrm>
            <a:off x="10635835" y="6460099"/>
            <a:ext cx="821634" cy="340935"/>
          </a:xfrm>
        </p:spPr>
        <p:txBody>
          <a:bodyPr/>
          <a:lstStyle/>
          <a:p>
            <a:pPr>
              <a:defRPr/>
            </a:pPr>
            <a:fld id="{D68E8870-17DE-45C4-A8DD-7644B2422933}" type="slidenum">
              <a:rPr lang="en-US" smtClean="0"/>
              <a:pPr>
                <a:defRPr/>
              </a:pPr>
              <a:t>9</a:t>
            </a:fld>
            <a:endParaRPr lang="en-US" dirty="0"/>
          </a:p>
        </p:txBody>
      </p:sp>
    </p:spTree>
    <p:extLst>
      <p:ext uri="{BB962C8B-B14F-4D97-AF65-F5344CB8AC3E}">
        <p14:creationId xmlns:p14="http://schemas.microsoft.com/office/powerpoint/2010/main" val="4280566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67E50F16932FA4DA740AD241DCC42DC" ma:contentTypeVersion="1" ma:contentTypeDescription="Create a new document." ma:contentTypeScope="" ma:versionID="cf3becb063dad1cc8b49e034e445ab8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2F04B76F-4E2B-4E86-86C5-9CCB38AF7D96}">
  <ds:schemaRefs>
    <ds:schemaRef ds:uri="http://schemas.microsoft.com/sharepoint/v3/contenttype/forms"/>
  </ds:schemaRefs>
</ds:datastoreItem>
</file>

<file path=customXml/itemProps2.xml><?xml version="1.0" encoding="utf-8"?>
<ds:datastoreItem xmlns:ds="http://schemas.openxmlformats.org/officeDocument/2006/customXml" ds:itemID="{8C709B06-5FA7-40B8-A752-7128AA94FE0C}">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sharepoint/v3"/>
    <ds:schemaRef ds:uri="http://www.w3.org/XML/1998/namespace"/>
  </ds:schemaRefs>
</ds:datastoreItem>
</file>

<file path=customXml/itemProps3.xml><?xml version="1.0" encoding="utf-8"?>
<ds:datastoreItem xmlns:ds="http://schemas.openxmlformats.org/officeDocument/2006/customXml" ds:itemID="{FC5F1E05-96DA-4377-A6E4-484D5E715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14758</TotalTime>
  <Words>6184</Words>
  <Application>Microsoft Office PowerPoint</Application>
  <PresentationFormat>Widescreen</PresentationFormat>
  <Paragraphs>872</Paragraphs>
  <Slides>61</Slides>
  <Notes>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70" baseType="lpstr">
      <vt:lpstr>Arial</vt:lpstr>
      <vt:lpstr>Arial Narrow</vt:lpstr>
      <vt:lpstr>Courier New</vt:lpstr>
      <vt:lpstr>Symbol</vt:lpstr>
      <vt:lpstr>Tahoma</vt:lpstr>
      <vt:lpstr>Times New Roman</vt:lpstr>
      <vt:lpstr>Wingdings</vt:lpstr>
      <vt:lpstr>Blends</vt:lpstr>
      <vt:lpstr>Equation</vt:lpstr>
      <vt:lpstr>PowerPoint Presentation</vt:lpstr>
      <vt:lpstr>Making the Case Tutorial Learning Objectives</vt:lpstr>
      <vt:lpstr> Presentation Outline </vt:lpstr>
      <vt:lpstr>Learning Strategy</vt:lpstr>
      <vt:lpstr>Tutorial Motivation</vt:lpstr>
      <vt:lpstr> Presentation Outline </vt:lpstr>
      <vt:lpstr>Terms: Verification and Validation</vt:lpstr>
      <vt:lpstr>Terms: Simuland and Referent</vt:lpstr>
      <vt:lpstr>Terms: Accreditation, Acceptance, and Certification</vt:lpstr>
      <vt:lpstr>Terms: Intended Use</vt:lpstr>
      <vt:lpstr>Intended Use Categories</vt:lpstr>
      <vt:lpstr>The VV&amp;A Proces Overlaid onto the M&amp;S Use Process</vt:lpstr>
      <vt:lpstr>Level of Interoperability</vt:lpstr>
      <vt:lpstr>Setting V&amp;V Boundaries on Intended Uses</vt:lpstr>
      <vt:lpstr>Verification and Validation Composite Model</vt:lpstr>
      <vt:lpstr>Tailoring the VV&amp;A Processes</vt:lpstr>
      <vt:lpstr> Presentation Outline </vt:lpstr>
      <vt:lpstr>M&amp;S Requirements Framework</vt:lpstr>
      <vt:lpstr>Defining M&amp;S Requirements</vt:lpstr>
      <vt:lpstr>Simulation Conceptual Modeling</vt:lpstr>
      <vt:lpstr>Leveraging Existing Simulation Verification Data</vt:lpstr>
      <vt:lpstr>Leveraging Developer Testing</vt:lpstr>
      <vt:lpstr>Supplemental Simulation Verification Testing</vt:lpstr>
      <vt:lpstr> Presentation Outline </vt:lpstr>
      <vt:lpstr>Essential Steps for Validating Models and Simulations</vt:lpstr>
      <vt:lpstr>The Ideal Referent</vt:lpstr>
      <vt:lpstr>Referent Sources</vt:lpstr>
      <vt:lpstr>Referent Challenges and Obstacles</vt:lpstr>
      <vt:lpstr>Referent Best Practices</vt:lpstr>
      <vt:lpstr>AIM9X: Simulation Enhanced Operational Test</vt:lpstr>
      <vt:lpstr>Developing a Rigorous SME Referent</vt:lpstr>
      <vt:lpstr> Challenges Associated with Rigorous Validation</vt:lpstr>
      <vt:lpstr> Presentation Outline </vt:lpstr>
      <vt:lpstr> Motivation</vt:lpstr>
      <vt:lpstr>Validation Metrics</vt:lpstr>
      <vt:lpstr>Deriving Measures and Acceptability Criteria</vt:lpstr>
      <vt:lpstr> V&amp;V Methods Considerations</vt:lpstr>
      <vt:lpstr> Referent to Validation Method Mapping</vt:lpstr>
      <vt:lpstr> Confidence Intervals</vt:lpstr>
      <vt:lpstr> Confidence Interval Example</vt:lpstr>
      <vt:lpstr> Confidence Interval Calculations</vt:lpstr>
      <vt:lpstr> Hypothesis Testing</vt:lpstr>
      <vt:lpstr> Hypothesis Test Example</vt:lpstr>
      <vt:lpstr> Point Value Referent Data vs Time Series</vt:lpstr>
      <vt:lpstr> Time Series Example: Red Force Casualties </vt:lpstr>
      <vt:lpstr> Time Series Validation: Advanced Methods</vt:lpstr>
      <vt:lpstr> Time Series Method A</vt:lpstr>
      <vt:lpstr> Time Series Method B</vt:lpstr>
      <vt:lpstr> Time Series Method C</vt:lpstr>
      <vt:lpstr>Advanced Validation Methods</vt:lpstr>
      <vt:lpstr> Presentation Outline </vt:lpstr>
      <vt:lpstr>Templates and Tools</vt:lpstr>
      <vt:lpstr>New Ways of Looking at Data</vt:lpstr>
      <vt:lpstr>Standards, Policy, and Guidance</vt:lpstr>
      <vt:lpstr> Presentation Outline </vt:lpstr>
      <vt:lpstr> Conclusions and Recommendations</vt:lpstr>
      <vt:lpstr> Contact Information</vt:lpstr>
      <vt:lpstr>  References and bibliography (1 of 4) </vt:lpstr>
      <vt:lpstr>  References and bibliography (2 of 4) </vt:lpstr>
      <vt:lpstr>  References and bibliography (3 of 4) </vt:lpstr>
      <vt:lpstr>  References and bibliography (4 of 4) </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Youngblood, Simone M.</cp:lastModifiedBy>
  <cp:revision>156</cp:revision>
  <cp:lastPrinted>1601-01-01T00:00:00Z</cp:lastPrinted>
  <dcterms:created xsi:type="dcterms:W3CDTF">2016-03-29T15:29:36Z</dcterms:created>
  <dcterms:modified xsi:type="dcterms:W3CDTF">2023-10-19T17:29:46Z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0x010100767E50F16932FA4DA740AD241DCC42DC</vt:lpwstr>
  </property>
  <property fmtid="{D5CDD505-2E9C-101B-9397-08002B2CF9AE}" pid="3" name="DocumentDescription">
    <vt:lpwstr>&lt;div class=ExternalClass9DF5FD6F97034AAA9FF0AABB8157F05A&gt; &lt;/div&gt;</vt:lpwstr>
  </property>
</Properties>
</file>