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9"/>
  </p:notesMasterIdLst>
  <p:sldIdLst>
    <p:sldId id="256" r:id="rId2"/>
    <p:sldId id="323" r:id="rId3"/>
    <p:sldId id="258" r:id="rId4"/>
    <p:sldId id="260" r:id="rId5"/>
    <p:sldId id="261" r:id="rId6"/>
    <p:sldId id="262" r:id="rId7"/>
    <p:sldId id="263" r:id="rId8"/>
    <p:sldId id="264" r:id="rId9"/>
    <p:sldId id="266" r:id="rId10"/>
    <p:sldId id="267" r:id="rId11"/>
    <p:sldId id="259" r:id="rId12"/>
    <p:sldId id="268" r:id="rId13"/>
    <p:sldId id="269" r:id="rId14"/>
    <p:sldId id="270" r:id="rId15"/>
    <p:sldId id="265"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24" r:id="rId36"/>
    <p:sldId id="290" r:id="rId37"/>
    <p:sldId id="291" r:id="rId38"/>
    <p:sldId id="292"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2192000" cy="6858000"/>
  <p:notesSz cx="6858000" cy="9029700"/>
  <p:embeddedFontLst>
    <p:embeddedFont>
      <p:font typeface="Arial Narrow" panose="020B0606020202030204" pitchFamily="3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Tahoma" panose="020B0604030504040204" pitchFamily="3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jXQZWhegfq4X0KMzWkn0lMoTal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18EBA-9C52-4C2E-86D5-341BBAF0C90E}" v="34" dt="2023-09-08T08:52:54.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156" y="10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44"/>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customschemas.google.com/relationships/presentationmetadata" Target="metadata"/><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ir Oluf Belgen Isaksen" userId="8efa9590-cc0f-4f77-83f0-c2bfecaf85df" providerId="ADAL" clId="{42A18EBA-9C52-4C2E-86D5-341BBAF0C90E}"/>
    <pc:docChg chg="custSel addSld delSld modSld sldOrd">
      <pc:chgData name="Geir Oluf Belgen Isaksen" userId="8efa9590-cc0f-4f77-83f0-c2bfecaf85df" providerId="ADAL" clId="{42A18EBA-9C52-4C2E-86D5-341BBAF0C90E}" dt="2023-09-22T13:29:07.674" v="113" actId="47"/>
      <pc:docMkLst>
        <pc:docMk/>
      </pc:docMkLst>
      <pc:sldChg chg="modSp mod">
        <pc:chgData name="Geir Oluf Belgen Isaksen" userId="8efa9590-cc0f-4f77-83f0-c2bfecaf85df" providerId="ADAL" clId="{42A18EBA-9C52-4C2E-86D5-341BBAF0C90E}" dt="2023-09-08T08:48:30.170" v="90" actId="20577"/>
        <pc:sldMkLst>
          <pc:docMk/>
          <pc:sldMk cId="0" sldId="256"/>
        </pc:sldMkLst>
        <pc:spChg chg="mod">
          <ac:chgData name="Geir Oluf Belgen Isaksen" userId="8efa9590-cc0f-4f77-83f0-c2bfecaf85df" providerId="ADAL" clId="{42A18EBA-9C52-4C2E-86D5-341BBAF0C90E}" dt="2023-09-08T08:48:30.170" v="90" actId="20577"/>
          <ac:spMkLst>
            <pc:docMk/>
            <pc:sldMk cId="0" sldId="256"/>
            <ac:spMk id="62" creationId="{00000000-0000-0000-0000-000000000000}"/>
          </ac:spMkLst>
        </pc:spChg>
      </pc:sldChg>
      <pc:sldChg chg="del">
        <pc:chgData name="Geir Oluf Belgen Isaksen" userId="8efa9590-cc0f-4f77-83f0-c2bfecaf85df" providerId="ADAL" clId="{42A18EBA-9C52-4C2E-86D5-341BBAF0C90E}" dt="2023-09-08T08:25:31.843" v="0" actId="47"/>
        <pc:sldMkLst>
          <pc:docMk/>
          <pc:sldMk cId="0" sldId="257"/>
        </pc:sldMkLst>
      </pc:sldChg>
      <pc:sldChg chg="modAnim">
        <pc:chgData name="Geir Oluf Belgen Isaksen" userId="8efa9590-cc0f-4f77-83f0-c2bfecaf85df" providerId="ADAL" clId="{42A18EBA-9C52-4C2E-86D5-341BBAF0C90E}" dt="2023-09-08T08:28:18.529" v="5"/>
        <pc:sldMkLst>
          <pc:docMk/>
          <pc:sldMk cId="0" sldId="258"/>
        </pc:sldMkLst>
      </pc:sldChg>
      <pc:sldChg chg="add">
        <pc:chgData name="Geir Oluf Belgen Isaksen" userId="8efa9590-cc0f-4f77-83f0-c2bfecaf85df" providerId="ADAL" clId="{42A18EBA-9C52-4C2E-86D5-341BBAF0C90E}" dt="2023-09-08T08:46:38.897" v="48"/>
        <pc:sldMkLst>
          <pc:docMk/>
          <pc:sldMk cId="1481552904" sldId="259"/>
        </pc:sldMkLst>
      </pc:sldChg>
      <pc:sldChg chg="del">
        <pc:chgData name="Geir Oluf Belgen Isaksen" userId="8efa9590-cc0f-4f77-83f0-c2bfecaf85df" providerId="ADAL" clId="{42A18EBA-9C52-4C2E-86D5-341BBAF0C90E}" dt="2023-09-08T08:46:32.127" v="47" actId="2696"/>
        <pc:sldMkLst>
          <pc:docMk/>
          <pc:sldMk cId="1481552904" sldId="259"/>
        </pc:sldMkLst>
      </pc:sldChg>
      <pc:sldChg chg="del">
        <pc:chgData name="Geir Oluf Belgen Isaksen" userId="8efa9590-cc0f-4f77-83f0-c2bfecaf85df" providerId="ADAL" clId="{42A18EBA-9C52-4C2E-86D5-341BBAF0C90E}" dt="2023-09-08T08:52:29.535" v="91" actId="2696"/>
        <pc:sldMkLst>
          <pc:docMk/>
          <pc:sldMk cId="3911271857" sldId="265"/>
        </pc:sldMkLst>
      </pc:sldChg>
      <pc:sldChg chg="addSp modSp add ord">
        <pc:chgData name="Geir Oluf Belgen Isaksen" userId="8efa9590-cc0f-4f77-83f0-c2bfecaf85df" providerId="ADAL" clId="{42A18EBA-9C52-4C2E-86D5-341BBAF0C90E}" dt="2023-09-08T08:53:02.528" v="95"/>
        <pc:sldMkLst>
          <pc:docMk/>
          <pc:sldMk cId="3911271857" sldId="265"/>
        </pc:sldMkLst>
        <pc:picChg chg="add mod">
          <ac:chgData name="Geir Oluf Belgen Isaksen" userId="8efa9590-cc0f-4f77-83f0-c2bfecaf85df" providerId="ADAL" clId="{42A18EBA-9C52-4C2E-86D5-341BBAF0C90E}" dt="2023-09-08T08:52:54.612" v="93"/>
          <ac:picMkLst>
            <pc:docMk/>
            <pc:sldMk cId="3911271857" sldId="265"/>
            <ac:picMk id="2" creationId="{DA6DD4E6-7655-ECB7-5ABF-F417C2E9F10A}"/>
          </ac:picMkLst>
        </pc:picChg>
      </pc:sldChg>
      <pc:sldChg chg="modSp mod">
        <pc:chgData name="Geir Oluf Belgen Isaksen" userId="8efa9590-cc0f-4f77-83f0-c2bfecaf85df" providerId="ADAL" clId="{42A18EBA-9C52-4C2E-86D5-341BBAF0C90E}" dt="2023-09-08T08:53:39.435" v="110" actId="1076"/>
        <pc:sldMkLst>
          <pc:docMk/>
          <pc:sldMk cId="0" sldId="274"/>
        </pc:sldMkLst>
        <pc:spChg chg="mod">
          <ac:chgData name="Geir Oluf Belgen Isaksen" userId="8efa9590-cc0f-4f77-83f0-c2bfecaf85df" providerId="ADAL" clId="{42A18EBA-9C52-4C2E-86D5-341BBAF0C90E}" dt="2023-09-08T08:53:30.018" v="106" actId="1076"/>
          <ac:spMkLst>
            <pc:docMk/>
            <pc:sldMk cId="0" sldId="274"/>
            <ac:spMk id="277" creationId="{00000000-0000-0000-0000-000000000000}"/>
          </ac:spMkLst>
        </pc:spChg>
        <pc:spChg chg="mod">
          <ac:chgData name="Geir Oluf Belgen Isaksen" userId="8efa9590-cc0f-4f77-83f0-c2bfecaf85df" providerId="ADAL" clId="{42A18EBA-9C52-4C2E-86D5-341BBAF0C90E}" dt="2023-09-08T08:53:39.435" v="110" actId="1076"/>
          <ac:spMkLst>
            <pc:docMk/>
            <pc:sldMk cId="0" sldId="274"/>
            <ac:spMk id="278" creationId="{00000000-0000-0000-0000-000000000000}"/>
          </ac:spMkLst>
        </pc:spChg>
        <pc:spChg chg="mod">
          <ac:chgData name="Geir Oluf Belgen Isaksen" userId="8efa9590-cc0f-4f77-83f0-c2bfecaf85df" providerId="ADAL" clId="{42A18EBA-9C52-4C2E-86D5-341BBAF0C90E}" dt="2023-09-08T08:53:12.027" v="96" actId="1076"/>
          <ac:spMkLst>
            <pc:docMk/>
            <pc:sldMk cId="0" sldId="274"/>
            <ac:spMk id="279" creationId="{00000000-0000-0000-0000-000000000000}"/>
          </ac:spMkLst>
        </pc:spChg>
        <pc:picChg chg="mod">
          <ac:chgData name="Geir Oluf Belgen Isaksen" userId="8efa9590-cc0f-4f77-83f0-c2bfecaf85df" providerId="ADAL" clId="{42A18EBA-9C52-4C2E-86D5-341BBAF0C90E}" dt="2023-09-08T08:53:35.257" v="109" actId="14100"/>
          <ac:picMkLst>
            <pc:docMk/>
            <pc:sldMk cId="0" sldId="274"/>
            <ac:picMk id="276" creationId="{00000000-0000-0000-0000-000000000000}"/>
          </ac:picMkLst>
        </pc:picChg>
        <pc:picChg chg="mod">
          <ac:chgData name="Geir Oluf Belgen Isaksen" userId="8efa9590-cc0f-4f77-83f0-c2bfecaf85df" providerId="ADAL" clId="{42A18EBA-9C52-4C2E-86D5-341BBAF0C90E}" dt="2023-09-08T08:53:14.081" v="97" actId="1076"/>
          <ac:picMkLst>
            <pc:docMk/>
            <pc:sldMk cId="0" sldId="274"/>
            <ac:picMk id="280" creationId="{00000000-0000-0000-0000-000000000000}"/>
          </ac:picMkLst>
        </pc:picChg>
        <pc:picChg chg="mod">
          <ac:chgData name="Geir Oluf Belgen Isaksen" userId="8efa9590-cc0f-4f77-83f0-c2bfecaf85df" providerId="ADAL" clId="{42A18EBA-9C52-4C2E-86D5-341BBAF0C90E}" dt="2023-09-08T08:53:22.162" v="105" actId="1036"/>
          <ac:picMkLst>
            <pc:docMk/>
            <pc:sldMk cId="0" sldId="274"/>
            <ac:picMk id="281" creationId="{00000000-0000-0000-0000-000000000000}"/>
          </ac:picMkLst>
        </pc:picChg>
      </pc:sldChg>
      <pc:sldChg chg="addSp modSp modAnim">
        <pc:chgData name="Geir Oluf Belgen Isaksen" userId="8efa9590-cc0f-4f77-83f0-c2bfecaf85df" providerId="ADAL" clId="{42A18EBA-9C52-4C2E-86D5-341BBAF0C90E}" dt="2023-09-08T08:30:20.866" v="9"/>
        <pc:sldMkLst>
          <pc:docMk/>
          <pc:sldMk cId="0" sldId="275"/>
        </pc:sldMkLst>
        <pc:spChg chg="mod">
          <ac:chgData name="Geir Oluf Belgen Isaksen" userId="8efa9590-cc0f-4f77-83f0-c2bfecaf85df" providerId="ADAL" clId="{42A18EBA-9C52-4C2E-86D5-341BBAF0C90E}" dt="2023-09-08T08:30:08.707" v="6" actId="164"/>
          <ac:spMkLst>
            <pc:docMk/>
            <pc:sldMk cId="0" sldId="275"/>
            <ac:spMk id="294" creationId="{00000000-0000-0000-0000-000000000000}"/>
          </ac:spMkLst>
        </pc:spChg>
        <pc:spChg chg="mod">
          <ac:chgData name="Geir Oluf Belgen Isaksen" userId="8efa9590-cc0f-4f77-83f0-c2bfecaf85df" providerId="ADAL" clId="{42A18EBA-9C52-4C2E-86D5-341BBAF0C90E}" dt="2023-09-08T08:30:15.707" v="7" actId="164"/>
          <ac:spMkLst>
            <pc:docMk/>
            <pc:sldMk cId="0" sldId="275"/>
            <ac:spMk id="295" creationId="{00000000-0000-0000-0000-000000000000}"/>
          </ac:spMkLst>
        </pc:spChg>
        <pc:grpChg chg="add mod">
          <ac:chgData name="Geir Oluf Belgen Isaksen" userId="8efa9590-cc0f-4f77-83f0-c2bfecaf85df" providerId="ADAL" clId="{42A18EBA-9C52-4C2E-86D5-341BBAF0C90E}" dt="2023-09-08T08:30:08.707" v="6" actId="164"/>
          <ac:grpSpMkLst>
            <pc:docMk/>
            <pc:sldMk cId="0" sldId="275"/>
            <ac:grpSpMk id="2" creationId="{71DB0B31-5121-4D71-7ED3-3329C4706702}"/>
          </ac:grpSpMkLst>
        </pc:grpChg>
        <pc:grpChg chg="add mod">
          <ac:chgData name="Geir Oluf Belgen Isaksen" userId="8efa9590-cc0f-4f77-83f0-c2bfecaf85df" providerId="ADAL" clId="{42A18EBA-9C52-4C2E-86D5-341BBAF0C90E}" dt="2023-09-08T08:30:15.707" v="7" actId="164"/>
          <ac:grpSpMkLst>
            <pc:docMk/>
            <pc:sldMk cId="0" sldId="275"/>
            <ac:grpSpMk id="3" creationId="{85CAED83-B506-2E7C-9789-1177FB3690BE}"/>
          </ac:grpSpMkLst>
        </pc:grpChg>
        <pc:picChg chg="mod">
          <ac:chgData name="Geir Oluf Belgen Isaksen" userId="8efa9590-cc0f-4f77-83f0-c2bfecaf85df" providerId="ADAL" clId="{42A18EBA-9C52-4C2E-86D5-341BBAF0C90E}" dt="2023-09-08T08:30:08.707" v="6" actId="164"/>
          <ac:picMkLst>
            <pc:docMk/>
            <pc:sldMk cId="0" sldId="275"/>
            <ac:picMk id="290" creationId="{00000000-0000-0000-0000-000000000000}"/>
          </ac:picMkLst>
        </pc:picChg>
        <pc:picChg chg="mod">
          <ac:chgData name="Geir Oluf Belgen Isaksen" userId="8efa9590-cc0f-4f77-83f0-c2bfecaf85df" providerId="ADAL" clId="{42A18EBA-9C52-4C2E-86D5-341BBAF0C90E}" dt="2023-09-08T08:30:15.707" v="7" actId="164"/>
          <ac:picMkLst>
            <pc:docMk/>
            <pc:sldMk cId="0" sldId="275"/>
            <ac:picMk id="296" creationId="{00000000-0000-0000-0000-000000000000}"/>
          </ac:picMkLst>
        </pc:picChg>
        <pc:cxnChg chg="mod">
          <ac:chgData name="Geir Oluf Belgen Isaksen" userId="8efa9590-cc0f-4f77-83f0-c2bfecaf85df" providerId="ADAL" clId="{42A18EBA-9C52-4C2E-86D5-341BBAF0C90E}" dt="2023-09-08T08:30:15.707" v="7" actId="164"/>
          <ac:cxnSpMkLst>
            <pc:docMk/>
            <pc:sldMk cId="0" sldId="275"/>
            <ac:cxnSpMk id="291" creationId="{00000000-0000-0000-0000-000000000000}"/>
          </ac:cxnSpMkLst>
        </pc:cxnChg>
        <pc:cxnChg chg="mod">
          <ac:chgData name="Geir Oluf Belgen Isaksen" userId="8efa9590-cc0f-4f77-83f0-c2bfecaf85df" providerId="ADAL" clId="{42A18EBA-9C52-4C2E-86D5-341BBAF0C90E}" dt="2023-09-08T08:30:08.707" v="6" actId="164"/>
          <ac:cxnSpMkLst>
            <pc:docMk/>
            <pc:sldMk cId="0" sldId="275"/>
            <ac:cxnSpMk id="292" creationId="{00000000-0000-0000-0000-000000000000}"/>
          </ac:cxnSpMkLst>
        </pc:cxnChg>
      </pc:sldChg>
      <pc:sldChg chg="addSp modSp mod">
        <pc:chgData name="Geir Oluf Belgen Isaksen" userId="8efa9590-cc0f-4f77-83f0-c2bfecaf85df" providerId="ADAL" clId="{42A18EBA-9C52-4C2E-86D5-341BBAF0C90E}" dt="2023-09-08T08:47:55.149" v="89" actId="1076"/>
        <pc:sldMkLst>
          <pc:docMk/>
          <pc:sldMk cId="0" sldId="276"/>
        </pc:sldMkLst>
        <pc:picChg chg="add mod">
          <ac:chgData name="Geir Oluf Belgen Isaksen" userId="8efa9590-cc0f-4f77-83f0-c2bfecaf85df" providerId="ADAL" clId="{42A18EBA-9C52-4C2E-86D5-341BBAF0C90E}" dt="2023-09-08T08:47:55.149" v="89" actId="1076"/>
          <ac:picMkLst>
            <pc:docMk/>
            <pc:sldMk cId="0" sldId="276"/>
            <ac:picMk id="2" creationId="{246D3B7B-EEB9-F55C-5AD4-AA2D624A0DA5}"/>
          </ac:picMkLst>
        </pc:picChg>
        <pc:picChg chg="mod">
          <ac:chgData name="Geir Oluf Belgen Isaksen" userId="8efa9590-cc0f-4f77-83f0-c2bfecaf85df" providerId="ADAL" clId="{42A18EBA-9C52-4C2E-86D5-341BBAF0C90E}" dt="2023-09-08T08:47:51.984" v="88" actId="1036"/>
          <ac:picMkLst>
            <pc:docMk/>
            <pc:sldMk cId="0" sldId="276"/>
            <ac:picMk id="304"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05"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06"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07"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08"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09"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10"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11" creationId="{00000000-0000-0000-0000-000000000000}"/>
          </ac:picMkLst>
        </pc:picChg>
        <pc:picChg chg="mod">
          <ac:chgData name="Geir Oluf Belgen Isaksen" userId="8efa9590-cc0f-4f77-83f0-c2bfecaf85df" providerId="ADAL" clId="{42A18EBA-9C52-4C2E-86D5-341BBAF0C90E}" dt="2023-09-08T08:47:51.984" v="88" actId="1036"/>
          <ac:picMkLst>
            <pc:docMk/>
            <pc:sldMk cId="0" sldId="276"/>
            <ac:picMk id="312" creationId="{00000000-0000-0000-0000-000000000000}"/>
          </ac:picMkLst>
        </pc:picChg>
      </pc:sldChg>
      <pc:sldChg chg="modSp mod">
        <pc:chgData name="Geir Oluf Belgen Isaksen" userId="8efa9590-cc0f-4f77-83f0-c2bfecaf85df" providerId="ADAL" clId="{42A18EBA-9C52-4C2E-86D5-341BBAF0C90E}" dt="2023-09-08T08:31:18.659" v="10" actId="20577"/>
        <pc:sldMkLst>
          <pc:docMk/>
          <pc:sldMk cId="0" sldId="283"/>
        </pc:sldMkLst>
        <pc:spChg chg="mod">
          <ac:chgData name="Geir Oluf Belgen Isaksen" userId="8efa9590-cc0f-4f77-83f0-c2bfecaf85df" providerId="ADAL" clId="{42A18EBA-9C52-4C2E-86D5-341BBAF0C90E}" dt="2023-09-08T08:31:18.659" v="10" actId="20577"/>
          <ac:spMkLst>
            <pc:docMk/>
            <pc:sldMk cId="0" sldId="283"/>
            <ac:spMk id="399" creationId="{00000000-0000-0000-0000-000000000000}"/>
          </ac:spMkLst>
        </pc:spChg>
      </pc:sldChg>
      <pc:sldChg chg="delSp mod">
        <pc:chgData name="Geir Oluf Belgen Isaksen" userId="8efa9590-cc0f-4f77-83f0-c2bfecaf85df" providerId="ADAL" clId="{42A18EBA-9C52-4C2E-86D5-341BBAF0C90E}" dt="2023-09-08T08:33:24.389" v="11" actId="478"/>
        <pc:sldMkLst>
          <pc:docMk/>
          <pc:sldMk cId="0" sldId="289"/>
        </pc:sldMkLst>
        <pc:spChg chg="del">
          <ac:chgData name="Geir Oluf Belgen Isaksen" userId="8efa9590-cc0f-4f77-83f0-c2bfecaf85df" providerId="ADAL" clId="{42A18EBA-9C52-4C2E-86D5-341BBAF0C90E}" dt="2023-09-08T08:33:24.389" v="11" actId="478"/>
          <ac:spMkLst>
            <pc:docMk/>
            <pc:sldMk cId="0" sldId="289"/>
            <ac:spMk id="453" creationId="{00000000-0000-0000-0000-000000000000}"/>
          </ac:spMkLst>
        </pc:spChg>
      </pc:sldChg>
      <pc:sldChg chg="delSp mod">
        <pc:chgData name="Geir Oluf Belgen Isaksen" userId="8efa9590-cc0f-4f77-83f0-c2bfecaf85df" providerId="ADAL" clId="{42A18EBA-9C52-4C2E-86D5-341BBAF0C90E}" dt="2023-09-08T08:35:25.819" v="24" actId="478"/>
        <pc:sldMkLst>
          <pc:docMk/>
          <pc:sldMk cId="0" sldId="292"/>
        </pc:sldMkLst>
        <pc:spChg chg="del">
          <ac:chgData name="Geir Oluf Belgen Isaksen" userId="8efa9590-cc0f-4f77-83f0-c2bfecaf85df" providerId="ADAL" clId="{42A18EBA-9C52-4C2E-86D5-341BBAF0C90E}" dt="2023-09-08T08:35:25.819" v="24" actId="478"/>
          <ac:spMkLst>
            <pc:docMk/>
            <pc:sldMk cId="0" sldId="292"/>
            <ac:spMk id="499" creationId="{00000000-0000-0000-0000-000000000000}"/>
          </ac:spMkLst>
        </pc:spChg>
      </pc:sldChg>
      <pc:sldChg chg="del">
        <pc:chgData name="Geir Oluf Belgen Isaksen" userId="8efa9590-cc0f-4f77-83f0-c2bfecaf85df" providerId="ADAL" clId="{42A18EBA-9C52-4C2E-86D5-341BBAF0C90E}" dt="2023-09-22T13:29:01.453" v="112" actId="47"/>
        <pc:sldMkLst>
          <pc:docMk/>
          <pc:sldMk cId="0" sldId="293"/>
        </pc:sldMkLst>
      </pc:sldChg>
      <pc:sldChg chg="add modAnim">
        <pc:chgData name="Geir Oluf Belgen Isaksen" userId="8efa9590-cc0f-4f77-83f0-c2bfecaf85df" providerId="ADAL" clId="{42A18EBA-9C52-4C2E-86D5-341BBAF0C90E}" dt="2023-09-08T08:44:40.869" v="46"/>
        <pc:sldMkLst>
          <pc:docMk/>
          <pc:sldMk cId="0" sldId="323"/>
        </pc:sldMkLst>
      </pc:sldChg>
      <pc:sldChg chg="addSp delSp modSp add mod modAnim">
        <pc:chgData name="Geir Oluf Belgen Isaksen" userId="8efa9590-cc0f-4f77-83f0-c2bfecaf85df" providerId="ADAL" clId="{42A18EBA-9C52-4C2E-86D5-341BBAF0C90E}" dt="2023-09-08T08:34:28.183" v="22"/>
        <pc:sldMkLst>
          <pc:docMk/>
          <pc:sldMk cId="2637930447" sldId="324"/>
        </pc:sldMkLst>
        <pc:picChg chg="add mod">
          <ac:chgData name="Geir Oluf Belgen Isaksen" userId="8efa9590-cc0f-4f77-83f0-c2bfecaf85df" providerId="ADAL" clId="{42A18EBA-9C52-4C2E-86D5-341BBAF0C90E}" dt="2023-09-08T08:33:52.059" v="19" actId="1076"/>
          <ac:picMkLst>
            <pc:docMk/>
            <pc:sldMk cId="2637930447" sldId="324"/>
            <ac:picMk id="2" creationId="{8D193934-63E0-DD18-F021-A6B278F45C9D}"/>
          </ac:picMkLst>
        </pc:picChg>
        <pc:picChg chg="del">
          <ac:chgData name="Geir Oluf Belgen Isaksen" userId="8efa9590-cc0f-4f77-83f0-c2bfecaf85df" providerId="ADAL" clId="{42A18EBA-9C52-4C2E-86D5-341BBAF0C90E}" dt="2023-09-08T08:33:28.843" v="15" actId="478"/>
          <ac:picMkLst>
            <pc:docMk/>
            <pc:sldMk cId="2637930447" sldId="324"/>
            <ac:picMk id="454" creationId="{00000000-0000-0000-0000-000000000000}"/>
          </ac:picMkLst>
        </pc:picChg>
        <pc:picChg chg="del">
          <ac:chgData name="Geir Oluf Belgen Isaksen" userId="8efa9590-cc0f-4f77-83f0-c2bfecaf85df" providerId="ADAL" clId="{42A18EBA-9C52-4C2E-86D5-341BBAF0C90E}" dt="2023-09-08T08:33:29.754" v="16" actId="478"/>
          <ac:picMkLst>
            <pc:docMk/>
            <pc:sldMk cId="2637930447" sldId="324"/>
            <ac:picMk id="455" creationId="{00000000-0000-0000-0000-000000000000}"/>
          </ac:picMkLst>
        </pc:picChg>
        <pc:picChg chg="del mod">
          <ac:chgData name="Geir Oluf Belgen Isaksen" userId="8efa9590-cc0f-4f77-83f0-c2bfecaf85df" providerId="ADAL" clId="{42A18EBA-9C52-4C2E-86D5-341BBAF0C90E}" dt="2023-09-08T08:33:28.110" v="14" actId="478"/>
          <ac:picMkLst>
            <pc:docMk/>
            <pc:sldMk cId="2637930447" sldId="324"/>
            <ac:picMk id="456" creationId="{00000000-0000-0000-0000-000000000000}"/>
          </ac:picMkLst>
        </pc:picChg>
      </pc:sldChg>
      <pc:sldChg chg="addSp delSp modSp add del mod modAnim">
        <pc:chgData name="Geir Oluf Belgen Isaksen" userId="8efa9590-cc0f-4f77-83f0-c2bfecaf85df" providerId="ADAL" clId="{42A18EBA-9C52-4C2E-86D5-341BBAF0C90E}" dt="2023-09-22T13:29:07.674" v="113" actId="47"/>
        <pc:sldMkLst>
          <pc:docMk/>
          <pc:sldMk cId="2389309072" sldId="325"/>
        </pc:sldMkLst>
        <pc:spChg chg="del">
          <ac:chgData name="Geir Oluf Belgen Isaksen" userId="8efa9590-cc0f-4f77-83f0-c2bfecaf85df" providerId="ADAL" clId="{42A18EBA-9C52-4C2E-86D5-341BBAF0C90E}" dt="2023-09-08T08:35:49.931" v="27" actId="478"/>
          <ac:spMkLst>
            <pc:docMk/>
            <pc:sldMk cId="2389309072" sldId="325"/>
            <ac:spMk id="499" creationId="{00000000-0000-0000-0000-000000000000}"/>
          </ac:spMkLst>
        </pc:spChg>
        <pc:picChg chg="add mod">
          <ac:chgData name="Geir Oluf Belgen Isaksen" userId="8efa9590-cc0f-4f77-83f0-c2bfecaf85df" providerId="ADAL" clId="{42A18EBA-9C52-4C2E-86D5-341BBAF0C90E}" dt="2023-09-08T08:36:01.554" v="30" actId="1076"/>
          <ac:picMkLst>
            <pc:docMk/>
            <pc:sldMk cId="2389309072" sldId="325"/>
            <ac:picMk id="2" creationId="{74E5270F-CBEB-3CCC-8009-2537BFFA3EB8}"/>
          </ac:picMkLst>
        </pc:picChg>
        <pc:picChg chg="del">
          <ac:chgData name="Geir Oluf Belgen Isaksen" userId="8efa9590-cc0f-4f77-83f0-c2bfecaf85df" providerId="ADAL" clId="{42A18EBA-9C52-4C2E-86D5-341BBAF0C90E}" dt="2023-09-08T08:35:47.603" v="25" actId="478"/>
          <ac:picMkLst>
            <pc:docMk/>
            <pc:sldMk cId="2389309072" sldId="325"/>
            <ac:picMk id="500" creationId="{00000000-0000-0000-0000-000000000000}"/>
          </ac:picMkLst>
        </pc:picChg>
        <pc:picChg chg="del">
          <ac:chgData name="Geir Oluf Belgen Isaksen" userId="8efa9590-cc0f-4f77-83f0-c2bfecaf85df" providerId="ADAL" clId="{42A18EBA-9C52-4C2E-86D5-341BBAF0C90E}" dt="2023-09-08T08:35:48.260" v="26" actId="478"/>
          <ac:picMkLst>
            <pc:docMk/>
            <pc:sldMk cId="2389309072" sldId="325"/>
            <ac:picMk id="501" creationId="{00000000-0000-0000-0000-000000000000}"/>
          </ac:picMkLst>
        </pc:picChg>
      </pc:sldChg>
      <pc:sldChg chg="addSp delSp modSp add del mod modAnim">
        <pc:chgData name="Geir Oluf Belgen Isaksen" userId="8efa9590-cc0f-4f77-83f0-c2bfecaf85df" providerId="ADAL" clId="{42A18EBA-9C52-4C2E-86D5-341BBAF0C90E}" dt="2023-09-22T13:29:00.291" v="111" actId="47"/>
        <pc:sldMkLst>
          <pc:docMk/>
          <pc:sldMk cId="1122359542" sldId="326"/>
        </pc:sldMkLst>
        <pc:spChg chg="del">
          <ac:chgData name="Geir Oluf Belgen Isaksen" userId="8efa9590-cc0f-4f77-83f0-c2bfecaf85df" providerId="ADAL" clId="{42A18EBA-9C52-4C2E-86D5-341BBAF0C90E}" dt="2023-09-08T08:37:27.667" v="35" actId="478"/>
          <ac:spMkLst>
            <pc:docMk/>
            <pc:sldMk cId="1122359542" sldId="326"/>
            <ac:spMk id="509" creationId="{00000000-0000-0000-0000-000000000000}"/>
          </ac:spMkLst>
        </pc:spChg>
        <pc:picChg chg="add mod">
          <ac:chgData name="Geir Oluf Belgen Isaksen" userId="8efa9590-cc0f-4f77-83f0-c2bfecaf85df" providerId="ADAL" clId="{42A18EBA-9C52-4C2E-86D5-341BBAF0C90E}" dt="2023-09-08T08:37:39.364" v="39" actId="1076"/>
          <ac:picMkLst>
            <pc:docMk/>
            <pc:sldMk cId="1122359542" sldId="326"/>
            <ac:picMk id="2" creationId="{77B9DFB8-7B12-A394-4A67-DB5B24ECB26F}"/>
          </ac:picMkLst>
        </pc:picChg>
        <pc:picChg chg="del">
          <ac:chgData name="Geir Oluf Belgen Isaksen" userId="8efa9590-cc0f-4f77-83f0-c2bfecaf85df" providerId="ADAL" clId="{42A18EBA-9C52-4C2E-86D5-341BBAF0C90E}" dt="2023-09-08T08:37:29.565" v="36" actId="478"/>
          <ac:picMkLst>
            <pc:docMk/>
            <pc:sldMk cId="1122359542" sldId="326"/>
            <ac:picMk id="508" creationId="{00000000-0000-0000-0000-000000000000}"/>
          </ac:picMkLst>
        </pc:picChg>
        <pc:picChg chg="del">
          <ac:chgData name="Geir Oluf Belgen Isaksen" userId="8efa9590-cc0f-4f77-83f0-c2bfecaf85df" providerId="ADAL" clId="{42A18EBA-9C52-4C2E-86D5-341BBAF0C90E}" dt="2023-09-08T08:37:30.416" v="37" actId="478"/>
          <ac:picMkLst>
            <pc:docMk/>
            <pc:sldMk cId="1122359542" sldId="326"/>
            <ac:picMk id="51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2438"/>
          </a:xfrm>
          <a:prstGeom prst="rect">
            <a:avLst/>
          </a:prstGeom>
          <a:noFill/>
          <a:ln>
            <a:noFill/>
          </a:ln>
        </p:spPr>
        <p:txBody>
          <a:bodyPr spcFirstLastPara="1" wrap="square" lIns="90750" tIns="45375" rIns="90750" bIns="453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52438"/>
          </a:xfrm>
          <a:prstGeom prst="rect">
            <a:avLst/>
          </a:prstGeom>
          <a:noFill/>
          <a:ln>
            <a:noFill/>
          </a:ln>
        </p:spPr>
        <p:txBody>
          <a:bodyPr spcFirstLastPara="1" wrap="square" lIns="90750" tIns="45375" rIns="90750" bIns="453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77263"/>
            <a:ext cx="2971800" cy="452437"/>
          </a:xfrm>
          <a:prstGeom prst="rect">
            <a:avLst/>
          </a:prstGeom>
          <a:noFill/>
          <a:ln>
            <a:noFill/>
          </a:ln>
        </p:spPr>
        <p:txBody>
          <a:bodyPr spcFirstLastPara="1" wrap="square" lIns="90750" tIns="45375" rIns="90750" bIns="453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59" name="Google Shape;59;p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 name="Google Shape;60;p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Introduction of the 3 organizations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507675aa62_0_1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Explanation of the 4 pillars of an ADL capability and the pilar of cooperation </a:t>
            </a:r>
            <a:endParaRPr/>
          </a:p>
        </p:txBody>
      </p:sp>
      <p:sp>
        <p:nvSpPr>
          <p:cNvPr id="185" name="Google Shape;185;g2507675aa62_0_1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400">
                <a:latin typeface="Calibri"/>
                <a:ea typeface="Calibri"/>
                <a:cs typeface="Calibri"/>
                <a:sym typeface="Calibri"/>
              </a:rPr>
              <a:t>As of 2013, Ukraine's military education system operated within the framework of the Concept formulated in the late 1990s (1997), which was, in fact, a transitional post-Soviet model of the military education system and regulated national views on how to organize the training of all categories of officers based on their own national capabilities. One of the important aspects of this Concept was the positioning of the military education system as an element of the national higher education system of Ukraine, indicating its place, role and harmonization of military education levels with the national ones in the context of the current education legislation. </a:t>
            </a: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400">
                <a:latin typeface="Calibri"/>
                <a:ea typeface="Calibri"/>
                <a:cs typeface="Calibri"/>
                <a:sym typeface="Calibri"/>
              </a:rPr>
              <a:t>In the light of the adaptation of educational legislation, the military education system continued to implement the Bologna system and the overall "Europeanization" of the military education system as part of the transition from a closed to an open educational system in line with harmonization with the national context.</a:t>
            </a: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400">
                <a:latin typeface="Calibri"/>
                <a:ea typeface="Calibri"/>
                <a:cs typeface="Calibri"/>
                <a:sym typeface="Calibri"/>
              </a:rPr>
              <a:t>Given the geopolitical realities, the military education system implemented NATO standards and practices, which, at the same time, were not global in nature.</a:t>
            </a: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400">
                <a:latin typeface="Calibri"/>
                <a:ea typeface="Calibri"/>
                <a:cs typeface="Calibri"/>
                <a:sym typeface="Calibri"/>
              </a:rPr>
              <a:t>Against the backdrop of deep Europeanization and modernization of higher education in Ukraine (introduction of modern teaching methods and technologies, democratization of the system and its approximation to the European one), military education had to introduce similar profound changes and meet new national requirements (in all components of the educational process). </a:t>
            </a: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400">
                <a:latin typeface="Calibri"/>
                <a:ea typeface="Calibri"/>
                <a:cs typeface="Calibri"/>
                <a:sym typeface="Calibri"/>
              </a:rPr>
              <a:t>At that time, new teaching technologies, including distance learning, were being widely introduced in civilian education in Ukraine. </a:t>
            </a:r>
            <a:endParaRPr sz="14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400">
                <a:latin typeface="Calibri"/>
                <a:ea typeface="Calibri"/>
                <a:cs typeface="Calibri"/>
                <a:sym typeface="Calibri"/>
              </a:rPr>
              <a:t>The military education system had to start changing in the context of these challenges and the inevitable competition in the market of educational services.</a:t>
            </a:r>
            <a:endParaRPr sz="1800"/>
          </a:p>
        </p:txBody>
      </p:sp>
      <p:sp>
        <p:nvSpPr>
          <p:cNvPr id="88" name="Google Shape;88;p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425731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507675aa62_0_1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Obviously, the process cannot begin without a deep understanding of the benefits of innovation in education and the will of the management and teaching staff to move to more modern and progressive models that will provide significant competitive advantages and help meet the needs of the defense forces in the broader context of the current and future security situation.</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It is advisable to develop the strategy as an element of a more global strategic vision for the development of the educational institution and the education system as a whole. In particular, for NDUU, this process looked like a way of deep transformation with simultaneous development of strategies at several levels with a coherent mission and objectives.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breadth of the context allows for the correct design of the system parameters in accordance with current needs, prospects for their development, and challenges that may arise in the future.</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One of the keys to success should be a team of like-minded people, which should include representatives of management, teaching staff, technical staff, and specialists in a particular pedagogical field.</a:t>
            </a:r>
            <a:endParaRPr/>
          </a:p>
        </p:txBody>
      </p:sp>
      <p:sp>
        <p:nvSpPr>
          <p:cNvPr id="192" name="Google Shape;192;g2507675aa62_0_1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32503ec04_0_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Obviously, the process cannot begin without a deep understanding of the benefits of innovation in education and the will of the management and teaching staff to move to more modern and progressive models that will provide significant competitive advantages and help meet the needs of the defense forces in the broader context of the current and future security situation.</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It is advisable to develop the strategy as an element of a more global strategic vision for the development of the educational institution and the education system as a whole. In particular, for NDUU, this process looked like a way of deep transformation with simultaneous development of strategies at several levels with a coherent mission and objectives.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breadth of the context allows for the correct design of the system parameters in accordance with current needs, prospects for their development, and challenges that may arise in the future.</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One of the keys to success should be a team of like-minded people, which should include representatives of management, teaching staff, technical staff, and specialists in a particular pedagogical field.</a:t>
            </a:r>
            <a:endParaRPr/>
          </a:p>
        </p:txBody>
      </p:sp>
      <p:sp>
        <p:nvSpPr>
          <p:cNvPr id="219" name="Google Shape;219;g2532503ec04_0_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507675aa62_0_2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Explenation of the purpose of developing e-learning courses , to be used as proof of consept toward leadership</a:t>
            </a:r>
            <a:endParaRPr/>
          </a:p>
          <a:p>
            <a:pPr marL="0" lvl="0" indent="0" algn="l" rtl="0">
              <a:lnSpc>
                <a:spcPct val="100000"/>
              </a:lnSpc>
              <a:spcBef>
                <a:spcPts val="480"/>
              </a:spcBef>
              <a:spcAft>
                <a:spcPts val="0"/>
              </a:spcAft>
              <a:buSzPts val="1400"/>
              <a:buNone/>
            </a:pPr>
            <a:endParaRPr/>
          </a:p>
        </p:txBody>
      </p:sp>
      <p:sp>
        <p:nvSpPr>
          <p:cNvPr id="235" name="Google Shape;235;g2507675aa62_0_25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507675aa62_0_26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Elaborate on why this was important.</a:t>
            </a:r>
            <a:endParaRPr/>
          </a:p>
          <a:p>
            <a:pPr marL="0" lvl="0" indent="0" algn="l" rtl="0">
              <a:lnSpc>
                <a:spcPct val="100000"/>
              </a:lnSpc>
              <a:spcBef>
                <a:spcPts val="480"/>
              </a:spcBef>
              <a:spcAft>
                <a:spcPts val="0"/>
              </a:spcAft>
              <a:buSzPts val="1400"/>
              <a:buNone/>
            </a:pPr>
            <a:r>
              <a:rPr lang="en-US"/>
              <a:t>Examples on some of the statements from the document most relevant for the development of the scientific center </a:t>
            </a:r>
            <a:endParaRPr/>
          </a:p>
        </p:txBody>
      </p:sp>
      <p:sp>
        <p:nvSpPr>
          <p:cNvPr id="170" name="Google Shape;170;g2507675aa62_0_26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13594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507675aa62_0_28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Technical infrastructure has long been a major obstacle to the development of Ukraine's military education system.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this context, we should talk about providing access to technology for a significant number of users (available technical capacities on the basis of the educational institution and outside of it - at the places of residence of users); for a long time, access to the Internet has been a problematic issue; availability of a sufficient number of end devices; availability of modern specific server equipment, etc.</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One of the main problems in this regard is the search for optimal models of developing the technical base of the VLE - a full-fledged own base of the educational institution or the use of existing third-party facilities on the basis of outsourcing.</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initial data for the design of the ADL system may be: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current state of the technical base;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availability of a structural unit (persons) capable of providing technical support;</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number of students of different categories;</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which categories will be covered by the LMS;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What potential tasks will be solved by the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place of the local technical infrastructure in the ecosystem or higher-level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degree of closure of the future system in terms of information circulation;</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ratio of open and closed information in the system (priorities, the need to combine)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amount of data that can circulate in the system and the availability of databases (libraries);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possibility of using the system in wartime (crisis situations)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and others.</a:t>
            </a:r>
            <a:endParaRPr/>
          </a:p>
        </p:txBody>
      </p:sp>
      <p:sp>
        <p:nvSpPr>
          <p:cNvPr id="245" name="Google Shape;245;g2507675aa62_0_28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507675aa62_0_2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Very early a Learning Management System came in place at NDUU.  A Moodle instance was installed on local servers and used to distribute the e-learning course I just showed you. Also a part of the proof of concept. </a:t>
            </a:r>
            <a:endParaRPr sz="1200">
              <a:latin typeface="Calibri"/>
              <a:ea typeface="Calibri"/>
              <a:cs typeface="Calibri"/>
              <a:sym typeface="Calibri"/>
            </a:endParaRPr>
          </a:p>
          <a:p>
            <a:pPr marL="0" lvl="0" indent="0" algn="l" rtl="0">
              <a:lnSpc>
                <a:spcPct val="100000"/>
              </a:lnSpc>
              <a:spcBef>
                <a:spcPts val="480"/>
              </a:spcBef>
              <a:spcAft>
                <a:spcPts val="0"/>
              </a:spcAft>
              <a:buSzPts val="1400"/>
              <a:buNone/>
            </a:pPr>
            <a:endParaRPr/>
          </a:p>
        </p:txBody>
      </p:sp>
      <p:sp>
        <p:nvSpPr>
          <p:cNvPr id="254" name="Google Shape;254;g2507675aa62_0_2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507675aa62_0_28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63" name="Google Shape;263;g2507675aa62_0_28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07675aa62_0_2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Security is closely related to technical requirements and should be one of the key elements, especially if the system will be used in crisis situations and will be subject to attacks by the enemy.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From this point of view, it may be critical to find a balance between the sensitivity of the information circulating in the system and the goals of training (not memorization of specific classified data, but development of thinking).</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addition, restricting access will significantly reduce the number of subscribers and the scope of the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At the same time, the system should be sufficiently resistant to external attempts to penetrate, hack or disrupt its operation, which should be incorporated into the technical design. In this context, it is also necessary to balance the sensitivity and openness of the data circulating in the system, including personal data.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Potentially, the personal data of users (military personnel) may be the most sensitive part of the information stored in the system, and therefore, this aspect should be the focus of the greatest attention in the design. </a:t>
            </a:r>
            <a:endParaRPr/>
          </a:p>
        </p:txBody>
      </p:sp>
      <p:sp>
        <p:nvSpPr>
          <p:cNvPr id="272" name="Google Shape;272;g2507675aa62_0_2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lnSpc>
                <a:spcPct val="166000"/>
              </a:lnSpc>
              <a:spcBef>
                <a:spcPts val="0"/>
              </a:spcBef>
              <a:spcAft>
                <a:spcPts val="0"/>
              </a:spcAft>
              <a:buNone/>
            </a:pPr>
            <a:r>
              <a:rPr lang="en-US" sz="1100" dirty="0">
                <a:solidFill>
                  <a:srgbClr val="191B21"/>
                </a:solidFill>
                <a:highlight>
                  <a:srgbClr val="FFFFFF"/>
                </a:highlight>
              </a:rPr>
              <a:t>Short presentation of the 3 organizations</a:t>
            </a:r>
          </a:p>
          <a:p>
            <a:pPr marL="0" lvl="0" indent="0" algn="l" rtl="0">
              <a:lnSpc>
                <a:spcPct val="166000"/>
              </a:lnSpc>
              <a:spcBef>
                <a:spcPts val="0"/>
              </a:spcBef>
              <a:spcAft>
                <a:spcPts val="0"/>
              </a:spcAft>
              <a:buNone/>
            </a:pPr>
            <a:endParaRPr lang="en-US" sz="1100" dirty="0">
              <a:solidFill>
                <a:srgbClr val="191B21"/>
              </a:solidFill>
              <a:highlight>
                <a:srgbClr val="FFFFFF"/>
              </a:highlight>
            </a:endParaRPr>
          </a:p>
          <a:p>
            <a:pPr marL="0" lvl="0" indent="0" algn="l" rtl="0">
              <a:lnSpc>
                <a:spcPct val="166000"/>
              </a:lnSpc>
              <a:spcBef>
                <a:spcPts val="0"/>
              </a:spcBef>
              <a:spcAft>
                <a:spcPts val="0"/>
              </a:spcAft>
              <a:buNone/>
            </a:pPr>
            <a:r>
              <a:rPr lang="en-US" sz="1100" dirty="0">
                <a:solidFill>
                  <a:srgbClr val="191B21"/>
                </a:solidFill>
                <a:highlight>
                  <a:srgbClr val="FFFFFF"/>
                </a:highlight>
              </a:rPr>
              <a:t>The Norwegian Defence University College consists of seven educational departments and one research institute.</a:t>
            </a:r>
            <a:endParaRPr sz="1100" dirty="0">
              <a:solidFill>
                <a:srgbClr val="191B21"/>
              </a:solidFill>
              <a:highlight>
                <a:srgbClr val="FFFFFF"/>
              </a:highlight>
            </a:endParaRPr>
          </a:p>
          <a:p>
            <a:pPr marL="0" lvl="0" indent="0" algn="l" rtl="0">
              <a:lnSpc>
                <a:spcPct val="166000"/>
              </a:lnSpc>
              <a:spcBef>
                <a:spcPts val="2100"/>
              </a:spcBef>
              <a:spcAft>
                <a:spcPts val="0"/>
              </a:spcAft>
              <a:buClr>
                <a:schemeClr val="dk1"/>
              </a:buClr>
              <a:buSzPts val="1100"/>
              <a:buFont typeface="Arial"/>
              <a:buNone/>
            </a:pPr>
            <a:r>
              <a:rPr lang="en-US" sz="1100" dirty="0">
                <a:solidFill>
                  <a:srgbClr val="191B21"/>
                </a:solidFill>
                <a:highlight>
                  <a:srgbClr val="FFFFFF"/>
                </a:highlight>
              </a:rPr>
              <a:t>We have the Armed Forces and Norway's foremost academic discipline within land power, sea power, air power, joint operations, as well as </a:t>
            </a:r>
            <a:r>
              <a:rPr lang="en-US" sz="1100" dirty="0" err="1">
                <a:solidFill>
                  <a:srgbClr val="191B21"/>
                </a:solidFill>
                <a:highlight>
                  <a:srgbClr val="FFFFFF"/>
                </a:highlight>
              </a:rPr>
              <a:t>defence</a:t>
            </a:r>
            <a:r>
              <a:rPr lang="en-US" sz="1100" dirty="0">
                <a:solidFill>
                  <a:srgbClr val="191B21"/>
                </a:solidFill>
                <a:highlight>
                  <a:srgbClr val="FFFFFF"/>
                </a:highlight>
              </a:rPr>
              <a:t> and security policy.</a:t>
            </a:r>
            <a:endParaRPr sz="1100" dirty="0">
              <a:solidFill>
                <a:srgbClr val="191B21"/>
              </a:solidFill>
              <a:highlight>
                <a:srgbClr val="FFFFFF"/>
              </a:highlight>
            </a:endParaRPr>
          </a:p>
          <a:p>
            <a:pPr marL="0" lvl="0" indent="0" algn="l" rtl="0">
              <a:lnSpc>
                <a:spcPct val="166000"/>
              </a:lnSpc>
              <a:spcBef>
                <a:spcPts val="2100"/>
              </a:spcBef>
              <a:spcAft>
                <a:spcPts val="0"/>
              </a:spcAft>
              <a:buClr>
                <a:schemeClr val="dk1"/>
              </a:buClr>
              <a:buSzPts val="1100"/>
              <a:buFont typeface="Arial"/>
              <a:buNone/>
            </a:pPr>
            <a:r>
              <a:rPr lang="en-US" sz="1100" dirty="0">
                <a:solidFill>
                  <a:srgbClr val="191B21"/>
                </a:solidFill>
                <a:highlight>
                  <a:srgbClr val="FFFFFF"/>
                </a:highlight>
              </a:rPr>
              <a:t>Research and development at the Defence College contributes the Armed Forces' and society's need for knowledge about military forces' practical opportunities and limitations under varying technological, social, political and cultural conditions. The core task of the University College is to educate all commissioned and non-commissioned officers (NCOs).</a:t>
            </a:r>
            <a:endParaRPr sz="1100" dirty="0">
              <a:solidFill>
                <a:srgbClr val="191B21"/>
              </a:solidFill>
              <a:highlight>
                <a:srgbClr val="FFFFFF"/>
              </a:highlight>
            </a:endParaRPr>
          </a:p>
          <a:p>
            <a:pPr marL="0" lvl="0" indent="0" algn="l" rtl="0">
              <a:spcBef>
                <a:spcPts val="2100"/>
              </a:spcBef>
              <a:spcAft>
                <a:spcPts val="0"/>
              </a:spcAft>
              <a:buNone/>
            </a:pPr>
            <a:endParaRPr dirty="0"/>
          </a:p>
        </p:txBody>
      </p:sp>
      <p:sp>
        <p:nvSpPr>
          <p:cNvPr id="68" name="Google Shape;68;p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07675aa62_0_3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Undoubtedly, for the successful implementation of the project, a core of specialists must be created who will implement the ADL at the level of idea, technology, method, procedure, and system.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It is advisable to form such a group taking into account the willingness of the teaching staff to improve their skills and introduce innovations.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Perhaps the core of the group should initially include teachers who already have experience in working with ADL.</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the case of the NDUU, instructors were trained from among the faculty who were able to master the technology in a short time and become trainers for the rest of the staff in their departments on a "train trainers" basis.</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A special course was developed for the training, with the graduate developing his or her own course as a credit. Later, the best courses were directly used in the university's educational process.</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Methodological classes under the guidance of trained specialists and dissemination of their experience in various forms were also elements of experience implementation.</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One of the important elements of team building is to create a common understanding of the importance and necessity of technology implementation. </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It is also important to motivate the team and transfer the common belief to the entire team.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 valuable argument for most is the feedback from students on the benefits of introducing technology, as this aspect is known to younger generations, and their style of cognition of reality since childhood is based on working with computer equipment.</a:t>
            </a:r>
            <a:endParaRPr sz="1200">
              <a:latin typeface="Calibri"/>
              <a:ea typeface="Calibri"/>
              <a:cs typeface="Calibri"/>
              <a:sym typeface="Calibri"/>
            </a:endParaRPr>
          </a:p>
        </p:txBody>
      </p:sp>
      <p:sp>
        <p:nvSpPr>
          <p:cNvPr id="285" name="Google Shape;285;g2507675aa62_0_3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07675aa62_0_31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Undoubtedly, for the successful implementation of the project, a core of specialists must be created who will implement the ADL at the level of idea, technology, method, procedure, and system.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It is advisable to form such a group taking into account the willingness of the teaching staff to improve their skills and introduce innovations.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Perhaps the core of the group should initially include teachers who already have experience in working with ADL.</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the case of the NDUU, instructors were trained from among the faculty who were able to master the technology in a short time and become trainers for the rest of the staff in their departments on a "train trainers" basis.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 special course was developed for the training, with the graduate developing his or her own course as a credit. Later, the best courses were directly used in the university's educational process.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Methodological classes under the guidance of trained specialists and dissemination of their experience in various forms were also elements of experience implementation.</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One of the important elements of team building is to create a common understanding of the importance and necessity of technology implementation.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It is also important to motivate the team and transfer the common belief to the entire team.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 valuable argument for most is the feedback from students on the benefits of introducing technology, as this aspect is known to younger generations, and their style of cognition of reality since childhood is based on working with computer equipment.</a:t>
            </a:r>
            <a:endParaRPr sz="1200">
              <a:latin typeface="Calibri"/>
              <a:ea typeface="Calibri"/>
              <a:cs typeface="Calibri"/>
              <a:sym typeface="Calibri"/>
            </a:endParaRPr>
          </a:p>
          <a:p>
            <a:pPr marL="0" lvl="0" indent="0" algn="l" rtl="0">
              <a:lnSpc>
                <a:spcPct val="100000"/>
              </a:lnSpc>
              <a:spcBef>
                <a:spcPts val="480"/>
              </a:spcBef>
              <a:spcAft>
                <a:spcPts val="0"/>
              </a:spcAft>
              <a:buSzPts val="1400"/>
              <a:buNone/>
            </a:pPr>
            <a:endParaRPr/>
          </a:p>
        </p:txBody>
      </p:sp>
      <p:sp>
        <p:nvSpPr>
          <p:cNvPr id="300" name="Google Shape;300;g2507675aa62_0_31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07675aa62_0_3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Examples of training activities conducted over the years </a:t>
            </a:r>
            <a:endParaRPr/>
          </a:p>
        </p:txBody>
      </p:sp>
      <p:sp>
        <p:nvSpPr>
          <p:cNvPr id="315" name="Google Shape;315;g2507675aa62_0_3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344c36a63_1_7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28" name="Google Shape;328;g25344c36a63_1_7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507675aa62_0_31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41" name="Google Shape;341;g2507675aa62_0_31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507675aa62_0_3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organization of the unit responsible for the development of ADL should take into account its mission and objectives. This may be exclusively technical support, or a broader range of tasks, including developing courses, training staff and conducting research on the effectiveness of implementing ADL technologies (as in the case of NDUU).</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mission is the basic element for the formation of the unit: its number, list of positions, range of duties, etc.</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According to the experience of the Ukrainian side, it should be a unit with a wide range of powers and responsibilities and be an element of the university's educational and scientific subsystems to continuously improve the process of implementing ADL.</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Also, our experience shows that this unit should have permanent links with the unit responsible for ensuring the quality of education, educational databases (electronic library), etc.</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the case of NDUU, the ADL unit is the basic unit of the AFU in the field of implementation of the ADL.</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This aspect requires taking into account additional requirements for the staff of the center, which should probably include a wide range of specialists, both purely technical and scientific and educational.</a:t>
            </a:r>
            <a:endParaRPr/>
          </a:p>
        </p:txBody>
      </p:sp>
      <p:sp>
        <p:nvSpPr>
          <p:cNvPr id="354" name="Google Shape;354;g2507675aa62_0_3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507675aa62_0_33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Continue slide 24</a:t>
            </a:r>
            <a:endParaRPr/>
          </a:p>
        </p:txBody>
      </p:sp>
      <p:sp>
        <p:nvSpPr>
          <p:cNvPr id="371" name="Google Shape;371;g2507675aa62_0_33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507675aa62_0_4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Elaboration on the necessity of such facilities  </a:t>
            </a:r>
            <a:endParaRPr/>
          </a:p>
        </p:txBody>
      </p:sp>
      <p:sp>
        <p:nvSpPr>
          <p:cNvPr id="383" name="Google Shape;383;g2507675aa62_0_4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507675aa62_0_4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Continued </a:t>
            </a:r>
            <a:endParaRPr/>
          </a:p>
        </p:txBody>
      </p:sp>
      <p:sp>
        <p:nvSpPr>
          <p:cNvPr id="394" name="Google Shape;394;g2507675aa62_0_4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07675aa62_0_33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03" name="Google Shape;403;g2507675aa62_0_33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66000"/>
              </a:lnSpc>
              <a:spcBef>
                <a:spcPts val="0"/>
              </a:spcBef>
              <a:spcAft>
                <a:spcPts val="0"/>
              </a:spcAft>
              <a:buSzPts val="1400"/>
              <a:buNone/>
            </a:pPr>
            <a:r>
              <a:rPr lang="en-US" sz="1100">
                <a:solidFill>
                  <a:srgbClr val="191B21"/>
                </a:solidFill>
                <a:highlight>
                  <a:srgbClr val="FFFFFF"/>
                </a:highlight>
              </a:rPr>
              <a:t>Short presentation of the 3 organizations</a:t>
            </a:r>
            <a:endParaRPr/>
          </a:p>
          <a:p>
            <a:pPr marL="0" lvl="0" indent="0" algn="l" rtl="0">
              <a:lnSpc>
                <a:spcPct val="166000"/>
              </a:lnSpc>
              <a:spcBef>
                <a:spcPts val="0"/>
              </a:spcBef>
              <a:spcAft>
                <a:spcPts val="0"/>
              </a:spcAft>
              <a:buSzPts val="1400"/>
              <a:buNone/>
            </a:pPr>
            <a:endParaRPr sz="1100">
              <a:solidFill>
                <a:srgbClr val="191B21"/>
              </a:solidFill>
              <a:highlight>
                <a:srgbClr val="FFFFFF"/>
              </a:highlight>
            </a:endParaRPr>
          </a:p>
          <a:p>
            <a:pPr marL="0" lvl="0" indent="0" algn="l" rtl="0">
              <a:lnSpc>
                <a:spcPct val="166000"/>
              </a:lnSpc>
              <a:spcBef>
                <a:spcPts val="0"/>
              </a:spcBef>
              <a:spcAft>
                <a:spcPts val="0"/>
              </a:spcAft>
              <a:buSzPts val="1400"/>
              <a:buNone/>
            </a:pPr>
            <a:r>
              <a:rPr lang="en-US" sz="1100">
                <a:solidFill>
                  <a:srgbClr val="191B21"/>
                </a:solidFill>
                <a:highlight>
                  <a:srgbClr val="FFFFFF"/>
                </a:highlight>
              </a:rPr>
              <a:t>The Norwegian Defence University College consists of seven educational departments and one research institute.</a:t>
            </a:r>
            <a:endParaRPr sz="1100">
              <a:solidFill>
                <a:srgbClr val="191B21"/>
              </a:solidFill>
              <a:highlight>
                <a:srgbClr val="FFFFFF"/>
              </a:highlight>
            </a:endParaRPr>
          </a:p>
          <a:p>
            <a:pPr marL="0" lvl="0" indent="0" algn="l" rtl="0">
              <a:lnSpc>
                <a:spcPct val="166000"/>
              </a:lnSpc>
              <a:spcBef>
                <a:spcPts val="2100"/>
              </a:spcBef>
              <a:spcAft>
                <a:spcPts val="0"/>
              </a:spcAft>
              <a:buClr>
                <a:schemeClr val="dk1"/>
              </a:buClr>
              <a:buSzPts val="1100"/>
              <a:buFont typeface="Arial"/>
              <a:buNone/>
            </a:pPr>
            <a:r>
              <a:rPr lang="en-US" sz="1100">
                <a:solidFill>
                  <a:srgbClr val="191B21"/>
                </a:solidFill>
                <a:highlight>
                  <a:srgbClr val="FFFFFF"/>
                </a:highlight>
              </a:rPr>
              <a:t>We have the Armed Forces and Norway's foremost academic discipline within land power, sea power, air power, joint operations, as well as defence and security policy.</a:t>
            </a:r>
            <a:endParaRPr sz="1100">
              <a:solidFill>
                <a:srgbClr val="191B21"/>
              </a:solidFill>
              <a:highlight>
                <a:srgbClr val="FFFFFF"/>
              </a:highlight>
            </a:endParaRPr>
          </a:p>
          <a:p>
            <a:pPr marL="0" lvl="0" indent="0" algn="l" rtl="0">
              <a:lnSpc>
                <a:spcPct val="166000"/>
              </a:lnSpc>
              <a:spcBef>
                <a:spcPts val="2100"/>
              </a:spcBef>
              <a:spcAft>
                <a:spcPts val="0"/>
              </a:spcAft>
              <a:buClr>
                <a:schemeClr val="dk1"/>
              </a:buClr>
              <a:buSzPts val="1100"/>
              <a:buFont typeface="Arial"/>
              <a:buNone/>
            </a:pPr>
            <a:r>
              <a:rPr lang="en-US" sz="1100">
                <a:solidFill>
                  <a:srgbClr val="191B21"/>
                </a:solidFill>
                <a:highlight>
                  <a:srgbClr val="FFFFFF"/>
                </a:highlight>
              </a:rPr>
              <a:t>Research and development at the Defence College contributes the Armed Forces' and society's need for knowledge about military forces' practical opportunities and limitations under varying technological, social, political and cultural conditions. The core task of the University College is to educate all commissioned and non-commissioned officers (NCOs).</a:t>
            </a:r>
            <a:endParaRPr sz="1100">
              <a:solidFill>
                <a:srgbClr val="191B21"/>
              </a:solidFill>
              <a:highlight>
                <a:srgbClr val="FFFFFF"/>
              </a:highlight>
            </a:endParaRPr>
          </a:p>
          <a:p>
            <a:pPr marL="0" lvl="0" indent="0" algn="l" rtl="0">
              <a:lnSpc>
                <a:spcPct val="100000"/>
              </a:lnSpc>
              <a:spcBef>
                <a:spcPts val="2100"/>
              </a:spcBef>
              <a:spcAft>
                <a:spcPts val="0"/>
              </a:spcAft>
              <a:buSzPts val="1400"/>
              <a:buNone/>
            </a:pPr>
            <a:endParaRPr/>
          </a:p>
        </p:txBody>
      </p:sp>
      <p:sp>
        <p:nvSpPr>
          <p:cNvPr id="75" name="Google Shape;75;p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507675aa62_0_5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Info and examples of international ADL community and coperation </a:t>
            </a:r>
            <a:endParaRPr/>
          </a:p>
        </p:txBody>
      </p:sp>
      <p:sp>
        <p:nvSpPr>
          <p:cNvPr id="412" name="Google Shape;412;g2507675aa62_0_5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07675aa62_0_35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21" name="Google Shape;421;g2507675aa62_0_35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07675aa62_0_35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32" name="Google Shape;432;g2507675aa62_0_35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32503ec04_0_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41" name="Google Shape;441;g2532503ec04_0_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507675aa62_0_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ADL-oriented involvement of the UKR side participants aiming to develop the capacity:</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596900" lvl="0" indent="-22860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postgraduate studies "e-Teacher and e-Instructor within a new learning environment caused by COVID-19"</a:t>
            </a:r>
            <a:endParaRPr sz="1200">
              <a:solidFill>
                <a:srgbClr val="222222"/>
              </a:solidFill>
              <a:highlight>
                <a:srgbClr val="FFFFFF"/>
              </a:highlight>
              <a:latin typeface="Calibri"/>
              <a:ea typeface="Calibri"/>
              <a:cs typeface="Calibri"/>
              <a:sym typeface="Calibri"/>
            </a:endParaRPr>
          </a:p>
          <a:p>
            <a:pPr marL="596900" lvl="0" indent="-22860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e-Instructor Certification Programme (e-ICP)</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 BigBlueButton (How to effectively run e-learning sessions)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H5P application (UKR SMEs also as the tutors)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Multimedia creation - videocasts and podcasts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Canva application (UKR SMEs also as the tutors)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Social media and VR in education and society</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Joint project: Computer Adaptive Language Testing - CALT </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translation of the ADL courses into Ukrainian, involving SMEs from NDUU, i.e.:</a:t>
            </a:r>
            <a:endParaRPr sz="1200">
              <a:solidFill>
                <a:srgbClr val="222222"/>
              </a:solidFill>
              <a:highlight>
                <a:srgbClr val="FFFFFF"/>
              </a:highlight>
              <a:latin typeface="Calibri"/>
              <a:ea typeface="Calibri"/>
              <a:cs typeface="Calibri"/>
              <a:sym typeface="Calibri"/>
            </a:endParaRPr>
          </a:p>
          <a:p>
            <a:pPr marL="59690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Cyber Defence Awareness - CDA,</a:t>
            </a:r>
            <a:endParaRPr sz="1200">
              <a:solidFill>
                <a:srgbClr val="222222"/>
              </a:solidFill>
              <a:highlight>
                <a:srgbClr val="FFFFFF"/>
              </a:highlight>
              <a:latin typeface="Calibri"/>
              <a:ea typeface="Calibri"/>
              <a:cs typeface="Calibri"/>
              <a:sym typeface="Calibri"/>
            </a:endParaRPr>
          </a:p>
          <a:p>
            <a:pPr marL="59690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Introduction to Culture Awareness - ICA,</a:t>
            </a:r>
            <a:endParaRPr sz="1200">
              <a:solidFill>
                <a:srgbClr val="222222"/>
              </a:solidFill>
              <a:highlight>
                <a:srgbClr val="FFFFFF"/>
              </a:highlight>
              <a:latin typeface="Calibri"/>
              <a:ea typeface="Calibri"/>
              <a:cs typeface="Calibri"/>
              <a:sym typeface="Calibri"/>
            </a:endParaRPr>
          </a:p>
          <a:p>
            <a:pPr marL="59690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e-Counterterrorism Reference Curriculum – (based on the agreement with NDUC)</a:t>
            </a:r>
            <a:endParaRPr sz="1200">
              <a:solidFill>
                <a:srgbClr val="222222"/>
              </a:solidFill>
              <a:highlight>
                <a:srgbClr val="FFFFFF"/>
              </a:highlight>
              <a:latin typeface="Calibri"/>
              <a:ea typeface="Calibri"/>
              <a:cs typeface="Calibri"/>
              <a:sym typeface="Calibri"/>
            </a:endParaRPr>
          </a:p>
          <a:p>
            <a:pPr marL="596900" lvl="0" indent="-22860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translation of the book "Modernizing Learning" into Ukrainian</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The breakdown for the PME institutions:</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H5P - conducted in 2021/2022 (total - 127)</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Multimedia creation - conducted in 2021/2022 (total – 100)</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Canva - launched in February 2023</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Social Media/ VR - launched in February 2023</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a:latin typeface="Calibri"/>
                <a:ea typeface="Calibri"/>
                <a:cs typeface="Calibri"/>
                <a:sym typeface="Calibri"/>
              </a:rPr>
              <a:t>UKR graduates</a:t>
            </a:r>
            <a:r>
              <a:rPr lang="en-US" sz="1200">
                <a:latin typeface="Calibri"/>
                <a:ea typeface="Calibri"/>
                <a:cs typeface="Calibri"/>
                <a:sym typeface="Calibri"/>
              </a:rPr>
              <a:t> from e-Instructor Certification Programme (10 UKR personnel):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National Defence University of Ukraine - 2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The Kozhedub Kharkiv University of AF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Odessa Naval Institute - 3</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Telecom &amp; Informatisation - 3</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Taras Shevchenko National University of Kyiv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Academy of the National Guard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a:latin typeface="Calibri"/>
                <a:ea typeface="Calibri"/>
                <a:cs typeface="Calibri"/>
                <a:sym typeface="Calibri"/>
              </a:rPr>
              <a:t>Currently</a:t>
            </a:r>
            <a:r>
              <a:rPr lang="en-US" sz="1200">
                <a:latin typeface="Calibri"/>
                <a:ea typeface="Calibri"/>
                <a:cs typeface="Calibri"/>
                <a:sym typeface="Calibri"/>
              </a:rPr>
              <a:t>, edition #4 is ongoing, gathering 7 participants, from:</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Lviv Land Forces academy - 4</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Odessa Military Academy - 1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Telecom &amp; Informatization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Taras Shevchenko National University of Kyiv – 1</a:t>
            </a:r>
            <a:endParaRPr sz="1200">
              <a:latin typeface="Calibri"/>
              <a:ea typeface="Calibri"/>
              <a:cs typeface="Calibri"/>
              <a:sym typeface="Calibri"/>
            </a:endParaRPr>
          </a:p>
          <a:p>
            <a:pPr marL="0" lvl="0" indent="0" algn="l" rtl="0">
              <a:lnSpc>
                <a:spcPct val="100000"/>
              </a:lnSpc>
              <a:spcBef>
                <a:spcPts val="480"/>
              </a:spcBef>
              <a:spcAft>
                <a:spcPts val="0"/>
              </a:spcAft>
              <a:buSzPts val="1400"/>
              <a:buNone/>
            </a:pPr>
            <a:endParaRPr sz="1200">
              <a:latin typeface="Calibri"/>
              <a:ea typeface="Calibri"/>
              <a:cs typeface="Calibri"/>
              <a:sym typeface="Calibri"/>
            </a:endParaRPr>
          </a:p>
        </p:txBody>
      </p:sp>
      <p:sp>
        <p:nvSpPr>
          <p:cNvPr id="449" name="Google Shape;449;g2507675aa62_0_5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507675aa62_0_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ADL-oriented involvement of the UKR side participants aiming to develop the capacity:</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596900" lvl="0" indent="-22860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postgraduate studies "e-Teacher and e-Instructor within a new learning environment caused by COVID-19"</a:t>
            </a:r>
            <a:endParaRPr sz="1200">
              <a:solidFill>
                <a:srgbClr val="222222"/>
              </a:solidFill>
              <a:highlight>
                <a:srgbClr val="FFFFFF"/>
              </a:highlight>
              <a:latin typeface="Calibri"/>
              <a:ea typeface="Calibri"/>
              <a:cs typeface="Calibri"/>
              <a:sym typeface="Calibri"/>
            </a:endParaRPr>
          </a:p>
          <a:p>
            <a:pPr marL="596900" lvl="0" indent="-22860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e-Instructor Certification Programme (e-ICP)</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 BigBlueButton (How to effectively run e-learning sessions)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H5P application (UKR SMEs also as the tutors)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Multimedia creation - videocasts and podcasts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Canva application (UKR SMEs also as the tutors)</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workshops/ Social media and VR in education and society</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Joint project: Computer Adaptive Language Testing - CALT </a:t>
            </a:r>
            <a:endParaRPr sz="1200">
              <a:solidFill>
                <a:srgbClr val="222222"/>
              </a:solidFill>
              <a:highlight>
                <a:srgbClr val="FFFFFF"/>
              </a:highlight>
              <a:latin typeface="Calibri"/>
              <a:ea typeface="Calibri"/>
              <a:cs typeface="Calibri"/>
              <a:sym typeface="Calibri"/>
            </a:endParaRPr>
          </a:p>
          <a:p>
            <a:pPr marL="596900" lvl="0" indent="-22860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translation of the ADL courses into Ukrainian, involving SMEs from NDUU, i.e.:</a:t>
            </a:r>
            <a:endParaRPr sz="1200">
              <a:solidFill>
                <a:srgbClr val="222222"/>
              </a:solidFill>
              <a:highlight>
                <a:srgbClr val="FFFFFF"/>
              </a:highlight>
              <a:latin typeface="Calibri"/>
              <a:ea typeface="Calibri"/>
              <a:cs typeface="Calibri"/>
              <a:sym typeface="Calibri"/>
            </a:endParaRPr>
          </a:p>
          <a:p>
            <a:pPr marL="59690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Cyber Defence Awareness - CDA,</a:t>
            </a:r>
            <a:endParaRPr sz="1200">
              <a:solidFill>
                <a:srgbClr val="222222"/>
              </a:solidFill>
              <a:highlight>
                <a:srgbClr val="FFFFFF"/>
              </a:highlight>
              <a:latin typeface="Calibri"/>
              <a:ea typeface="Calibri"/>
              <a:cs typeface="Calibri"/>
              <a:sym typeface="Calibri"/>
            </a:endParaRPr>
          </a:p>
          <a:p>
            <a:pPr marL="59690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Introduction to Culture Awareness - ICA,</a:t>
            </a:r>
            <a:endParaRPr sz="1200">
              <a:solidFill>
                <a:srgbClr val="222222"/>
              </a:solidFill>
              <a:highlight>
                <a:srgbClr val="FFFFFF"/>
              </a:highlight>
              <a:latin typeface="Calibri"/>
              <a:ea typeface="Calibri"/>
              <a:cs typeface="Calibri"/>
              <a:sym typeface="Calibri"/>
            </a:endParaRPr>
          </a:p>
          <a:p>
            <a:pPr marL="59690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e-Counterterrorism Reference Curriculum – (based on the agreement with NDUC)</a:t>
            </a:r>
            <a:endParaRPr sz="1200">
              <a:solidFill>
                <a:srgbClr val="222222"/>
              </a:solidFill>
              <a:highlight>
                <a:srgbClr val="FFFFFF"/>
              </a:highlight>
              <a:latin typeface="Calibri"/>
              <a:ea typeface="Calibri"/>
              <a:cs typeface="Calibri"/>
              <a:sym typeface="Calibri"/>
            </a:endParaRPr>
          </a:p>
          <a:p>
            <a:pPr marL="596900" lvl="0" indent="-22860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translation of the book "Modernizing Learning" into Ukrainian</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The breakdown for the PME institutions:</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H5P - conducted in 2021/2022 (total - 127)</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Multimedia creation - conducted in 2021/2022 (total – 100)</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Canva - launched in February 2023</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Social Media/ VR - launched in February 2023</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a:latin typeface="Calibri"/>
                <a:ea typeface="Calibri"/>
                <a:cs typeface="Calibri"/>
                <a:sym typeface="Calibri"/>
              </a:rPr>
              <a:t>UKR graduates</a:t>
            </a:r>
            <a:r>
              <a:rPr lang="en-US" sz="1200">
                <a:latin typeface="Calibri"/>
                <a:ea typeface="Calibri"/>
                <a:cs typeface="Calibri"/>
                <a:sym typeface="Calibri"/>
              </a:rPr>
              <a:t> from e-Instructor Certification Programme (10 UKR personnel):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National Defence University of Ukraine - 2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The Kozhedub Kharkiv University of AF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Odessa Naval Institute - 3</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Telecom &amp; Informatisation - 3</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Taras Shevchenko National University of Kyiv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Academy of the National Guard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a:latin typeface="Calibri"/>
                <a:ea typeface="Calibri"/>
                <a:cs typeface="Calibri"/>
                <a:sym typeface="Calibri"/>
              </a:rPr>
              <a:t>Currently</a:t>
            </a:r>
            <a:r>
              <a:rPr lang="en-US" sz="1200">
                <a:latin typeface="Calibri"/>
                <a:ea typeface="Calibri"/>
                <a:cs typeface="Calibri"/>
                <a:sym typeface="Calibri"/>
              </a:rPr>
              <a:t>, edition #4 is ongoing, gathering 7 participants, from:</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Lviv Land Forces academy - 4</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Odessa Military Academy - 1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Telecom &amp; Informatization - 1</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Military Institute of Taras Shevchenko National University of Kyiv – 1</a:t>
            </a:r>
            <a:endParaRPr sz="1200">
              <a:latin typeface="Calibri"/>
              <a:ea typeface="Calibri"/>
              <a:cs typeface="Calibri"/>
              <a:sym typeface="Calibri"/>
            </a:endParaRPr>
          </a:p>
          <a:p>
            <a:pPr marL="0" lvl="0" indent="0" algn="l" rtl="0">
              <a:lnSpc>
                <a:spcPct val="100000"/>
              </a:lnSpc>
              <a:spcBef>
                <a:spcPts val="480"/>
              </a:spcBef>
              <a:spcAft>
                <a:spcPts val="0"/>
              </a:spcAft>
              <a:buSzPts val="1400"/>
              <a:buNone/>
            </a:pPr>
            <a:endParaRPr sz="1200">
              <a:latin typeface="Calibri"/>
              <a:ea typeface="Calibri"/>
              <a:cs typeface="Calibri"/>
              <a:sym typeface="Calibri"/>
            </a:endParaRPr>
          </a:p>
        </p:txBody>
      </p:sp>
      <p:sp>
        <p:nvSpPr>
          <p:cNvPr id="449" name="Google Shape;449;g2507675aa62_0_5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503257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07675aa62_0_36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59" name="Google Shape;459;g2507675aa62_0_36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07675aa62_0_5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71" name="Google Shape;471;g2507675aa62_0_5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507675aa62_0_37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15000"/>
              </a:lnSpc>
              <a:spcBef>
                <a:spcPts val="0"/>
              </a:spcBef>
              <a:spcAft>
                <a:spcPts val="0"/>
              </a:spcAft>
              <a:buSzPts val="1400"/>
              <a:buNone/>
            </a:pPr>
            <a:r>
              <a:rPr lang="en-US" sz="1200">
                <a:solidFill>
                  <a:srgbClr val="222222"/>
                </a:solidFill>
                <a:highlight>
                  <a:srgbClr val="FFFFFF"/>
                </a:highlight>
                <a:latin typeface="Calibri"/>
                <a:ea typeface="Calibri"/>
                <a:cs typeface="Calibri"/>
                <a:sym typeface="Calibri"/>
              </a:rPr>
              <a:t>The efficiency of the UKR ADL system was proven during annual evaluation visits (2020 and 2021) conducted online during the COVID lockdown (BigBlueButton VC). Of importance is to stress the UKR input as far as the development of the NATO DEEP Strategy for Distance Learning Support.</a:t>
            </a:r>
            <a:endParaRPr sz="1200">
              <a:solidFill>
                <a:srgbClr val="222222"/>
              </a:solidFill>
              <a:highlight>
                <a:srgbClr val="FFFFFF"/>
              </a:highlight>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rgbClr val="0F0F0F"/>
                </a:solidFill>
                <a:latin typeface="Calibri"/>
                <a:ea typeface="Calibri"/>
                <a:cs typeface="Calibri"/>
                <a:sym typeface="Calibri"/>
              </a:rPr>
              <a:t>In 2021 50+ participants from NATO and Ukraine took part in the DEEP Ukraine Annual Review 2021 on-line. The following institutions/ entities were visited: Lviv Land Forces Academy, the National Defence University of Ukraine in Kyiv, Odesa Naval Academy, Kharkiv Air Force University, Odesa Military Academy, Kharkiv Tank Institute, Zhytomyr Military Institute, NCO, Military Institute of Taras Shevchenko University</a:t>
            </a:r>
            <a:endParaRPr sz="1200">
              <a:solidFill>
                <a:srgbClr val="222222"/>
              </a:solidFill>
              <a:highlight>
                <a:srgbClr val="FFFFFF"/>
              </a:highlight>
              <a:latin typeface="Calibri"/>
              <a:ea typeface="Calibri"/>
              <a:cs typeface="Calibri"/>
              <a:sym typeface="Calibri"/>
            </a:endParaRPr>
          </a:p>
          <a:p>
            <a:pPr marL="0" lvl="0" indent="0" algn="l" rtl="0">
              <a:lnSpc>
                <a:spcPct val="100000"/>
              </a:lnSpc>
              <a:spcBef>
                <a:spcPts val="480"/>
              </a:spcBef>
              <a:spcAft>
                <a:spcPts val="0"/>
              </a:spcAft>
              <a:buSzPts val="1400"/>
              <a:buNone/>
            </a:pPr>
            <a:endParaRPr sz="1200">
              <a:latin typeface="Calibri"/>
              <a:ea typeface="Calibri"/>
              <a:cs typeface="Calibri"/>
              <a:sym typeface="Calibri"/>
            </a:endParaRPr>
          </a:p>
        </p:txBody>
      </p:sp>
      <p:sp>
        <p:nvSpPr>
          <p:cNvPr id="495" name="Google Shape;495;g2507675aa62_0_37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507675aa62_0_38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13" name="Google Shape;513;g2507675aa62_0_38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07675aa62_0_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Elaborate on the Norwegian mission with examples from Georgia and the Balkans</a:t>
            </a:r>
            <a:endParaRPr/>
          </a:p>
        </p:txBody>
      </p:sp>
      <p:sp>
        <p:nvSpPr>
          <p:cNvPr id="102" name="Google Shape;102;g2507675aa62_0_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07675aa62_0_6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35" name="Google Shape;535;g2507675aa62_0_6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07675aa62_0_37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42" name="Google Shape;542;g2507675aa62_0_37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07675aa62_0_38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58" name="Google Shape;558;g2507675aa62_0_38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532503ec04_0_10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74" name="Google Shape;574;g2532503ec04_0_10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507675aa62_0_6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15000"/>
              </a:lnSpc>
              <a:spcBef>
                <a:spcPts val="1200"/>
              </a:spcBef>
              <a:spcAft>
                <a:spcPts val="0"/>
              </a:spcAft>
              <a:buSzPts val="1400"/>
              <a:buNone/>
            </a:pPr>
            <a:endParaRPr sz="1200">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lnSpc>
                <a:spcPct val="100000"/>
              </a:lnSpc>
              <a:spcBef>
                <a:spcPts val="1200"/>
              </a:spcBef>
              <a:spcAft>
                <a:spcPts val="0"/>
              </a:spcAft>
              <a:buSzPts val="1400"/>
              <a:buNone/>
            </a:pPr>
            <a:endParaRPr/>
          </a:p>
        </p:txBody>
      </p:sp>
      <p:sp>
        <p:nvSpPr>
          <p:cNvPr id="591" name="Google Shape;591;g2507675aa62_0_6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5376722c0c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15000"/>
              </a:lnSpc>
              <a:spcBef>
                <a:spcPts val="1200"/>
              </a:spcBef>
              <a:spcAft>
                <a:spcPts val="0"/>
              </a:spcAft>
              <a:buSzPts val="1400"/>
              <a:buNone/>
            </a:pPr>
            <a:r>
              <a:rPr lang="en-US" sz="1200">
                <a:latin typeface="Times New Roman"/>
                <a:ea typeface="Times New Roman"/>
                <a:cs typeface="Times New Roman"/>
                <a:sym typeface="Times New Roman"/>
              </a:rPr>
              <a:t>Synchronous-asynchronous mode was introduced for the educational process. This mode assumes that teachers, if possible, conduct classes in synchronous mode, and if this is not possible, they make video recordings and provide access to all educational materials to students. Similarly, students study introductory materials and complete assignments when they can.</a:t>
            </a:r>
            <a:endParaRPr sz="1200">
              <a:latin typeface="Times New Roman"/>
              <a:ea typeface="Times New Roman"/>
              <a:cs typeface="Times New Roman"/>
              <a:sym typeface="Times New Roman"/>
            </a:endParaRPr>
          </a:p>
          <a:p>
            <a:pPr marL="0" lvl="0" indent="0" algn="just" rtl="0">
              <a:lnSpc>
                <a:spcPct val="115000"/>
              </a:lnSpc>
              <a:spcBef>
                <a:spcPts val="1200"/>
              </a:spcBef>
              <a:spcAft>
                <a:spcPts val="0"/>
              </a:spcAft>
              <a:buSzPts val="1400"/>
              <a:buNone/>
            </a:pPr>
            <a:r>
              <a:rPr lang="en-US" sz="700">
                <a:latin typeface="Times New Roman"/>
                <a:ea typeface="Times New Roman"/>
                <a:cs typeface="Times New Roman"/>
                <a:sym typeface="Times New Roman"/>
              </a:rPr>
              <a:t> </a:t>
            </a:r>
            <a:r>
              <a:rPr lang="en-US" sz="1200">
                <a:latin typeface="Times New Roman"/>
                <a:ea typeface="Times New Roman"/>
                <a:cs typeface="Times New Roman"/>
                <a:sym typeface="Times New Roman"/>
              </a:rPr>
              <a:t>If students do not have the opportunity to study, they can either take academic leave for one year or switch to an individual study plan.</a:t>
            </a:r>
            <a:endParaRPr sz="1200">
              <a:latin typeface="Times New Roman"/>
              <a:ea typeface="Times New Roman"/>
              <a:cs typeface="Times New Roman"/>
              <a:sym typeface="Times New Roman"/>
            </a:endParaRPr>
          </a:p>
          <a:p>
            <a:pPr marL="0" lvl="0" indent="0" algn="just" rtl="0">
              <a:lnSpc>
                <a:spcPct val="115000"/>
              </a:lnSpc>
              <a:spcBef>
                <a:spcPts val="1200"/>
              </a:spcBef>
              <a:spcAft>
                <a:spcPts val="0"/>
              </a:spcAft>
              <a:buSzPts val="1400"/>
              <a:buNone/>
            </a:pPr>
            <a:r>
              <a:rPr lang="en-US" sz="1200" b="1">
                <a:latin typeface="Times New Roman"/>
                <a:ea typeface="Times New Roman"/>
                <a:cs typeface="Times New Roman"/>
                <a:sym typeface="Times New Roman"/>
              </a:rPr>
              <a:t>Up to ten percent</a:t>
            </a:r>
            <a:r>
              <a:rPr lang="en-US" sz="1200">
                <a:latin typeface="Times New Roman"/>
                <a:ea typeface="Times New Roman"/>
                <a:cs typeface="Times New Roman"/>
                <a:sym typeface="Times New Roman"/>
              </a:rPr>
              <a:t> of students take part in internal and external mobility.</a:t>
            </a:r>
            <a:endParaRPr sz="1200">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lnSpc>
                <a:spcPct val="100000"/>
              </a:lnSpc>
              <a:spcBef>
                <a:spcPts val="1200"/>
              </a:spcBef>
              <a:spcAft>
                <a:spcPts val="0"/>
              </a:spcAft>
              <a:buSzPts val="1400"/>
              <a:buNone/>
            </a:pPr>
            <a:endParaRPr/>
          </a:p>
        </p:txBody>
      </p:sp>
      <p:sp>
        <p:nvSpPr>
          <p:cNvPr id="602" name="Google Shape;602;g25376722c0c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344c36a63_0_1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16" name="Google Shape;616;g25344c36a63_0_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5344c36a63_0_3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29" name="Google Shape;629;g25344c36a63_0_3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5344c36a63_0_4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42" name="Google Shape;642;g25344c36a63_0_4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07675aa62_0_39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54" name="Google Shape;654;g2507675aa62_0_39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507675aa62_0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NATO DEEP Perspective</a:t>
            </a:r>
            <a:endParaRPr sz="120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This Defence Education Enhancement Programme (DEEP) is designed to assist Ukraine in improving the military education and professional training systems. This program was formally initiated by the letter of the Minister of Defence of Ukraine to NATO (October 29, 2012), conveying Ukraine's request for NATO to assist the country in the above-mentioned goals. The team was mandated to review requirements from an academic standpoint and prepare the necessary arrangements.</a:t>
            </a:r>
            <a:endParaRPr sz="120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latin typeface="Times New Roman"/>
                <a:ea typeface="Times New Roman"/>
                <a:cs typeface="Times New Roman"/>
                <a:sym typeface="Times New Roman"/>
              </a:rPr>
              <a:t>Based on a demand-driven approach, this programme has been jointly developed by Ukraine and NATO according to the needs identified during the DEEP Expert Team entry visit. This assessment was carried out on 20-26 March 2013 in response to the above-mentioned letter of the Minister of Defence of Ukraine to NATO (October’29 2012). </a:t>
            </a:r>
            <a:endParaRPr sz="120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n-US" sz="1200">
                <a:latin typeface="Times New Roman"/>
                <a:ea typeface="Times New Roman"/>
                <a:cs typeface="Times New Roman"/>
                <a:sym typeface="Times New Roman"/>
              </a:rPr>
              <a:t>It followed discussions and identified the need for assistance to its institutions in the context of the development of Ukraine’s Professional Military Education plans. This program assumes, that Ukraine strongly desires cooperation with the NATO countries in professional military education. This was demonstrated during the entry visit by the clear desire, without prompting, to request support in specific areas of PME cooperation: faculty development, curriculum development, </a:t>
            </a:r>
            <a:r>
              <a:rPr lang="en-US" sz="1200" b="1">
                <a:latin typeface="Times New Roman"/>
                <a:ea typeface="Times New Roman"/>
                <a:cs typeface="Times New Roman"/>
                <a:sym typeface="Times New Roman"/>
              </a:rPr>
              <a:t>Advanced Distributed Learning</a:t>
            </a:r>
            <a:r>
              <a:rPr lang="en-US" sz="1200">
                <a:latin typeface="Times New Roman"/>
                <a:ea typeface="Times New Roman"/>
                <a:cs typeface="Times New Roman"/>
                <a:sym typeface="Times New Roman"/>
              </a:rPr>
              <a:t>, and English language training support.</a:t>
            </a:r>
            <a:endParaRPr sz="120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UKR Prospective. Cooperation under the NATO-DEEP program was intended to support changes in the military education system in light of the need to modernize it in line with the general course of Europeanization.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addition, the urgent task was to bring Ukraine's military education system closer to the "Western" model, to adopt approaches inherent in NATO member states, to begin changes in a single coordinate system, to understand problems and find ways to solve them.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 key aspect of the start of cooperation was the will of both sides to introduce changes (on the part of Ukraine) and support them (on the part of NATO).</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cooperation was supposed to start with the training of instructors who, after mastering new teaching methods, would be able to introduce them into the educational process. Later, the scope of cooperation expanded to include the development of training courses, educational programs, modules, etc. In the process of cooperation, the range of mutual interests expanded, including the inclusion of procedures for implementing the latest teaching and learning technologies and educational process management in the educational process.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p:txBody>
      </p:sp>
      <p:sp>
        <p:nvSpPr>
          <p:cNvPr id="111" name="Google Shape;111;g2507675aa62_0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507675aa62_0_7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It is only through distance learning technologies that it is possible to effectively ensure the education and training of defense forces specialists in times of war.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During times of war, access to traditional educational facilities can be severely restricted or even entirely cut off due to safety concerns. Online learning systems provide a means of continuing education despite these limitations, enabling individuals to continue their studies even in the midst of war. This can be particularly important for militaries who may be deployed in remte locations and unable to access traditional educational facilities.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Online learning can help them to maintain their skills, keep up-to-date with the latest developments in their field, and prepare for future deployments.</a:t>
            </a:r>
            <a:endParaRPr/>
          </a:p>
        </p:txBody>
      </p:sp>
      <p:sp>
        <p:nvSpPr>
          <p:cNvPr id="661" name="Google Shape;661;g2507675aa62_0_7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507675aa62_0_7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As a result of the analysis of the use of distance learning technologies during the Russian aggression against Ukraine, four main factors have been identified that must be taken into account in the further improvement of the distance learning system in the Armed Forces of Ukraine, namely</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Personnel - the system does not work autonomously and for its functioning it is necessary to have appropriate personnel who will serve both the technical component and the users of the system. Experience has shown that personnel may be involved in combat missions, which will affect the state of the system's functioning (partial (limited) functioning or complete shutdown), and therefore most processes should be automated;</a:t>
            </a:r>
            <a:endParaRPr/>
          </a:p>
        </p:txBody>
      </p:sp>
      <p:sp>
        <p:nvSpPr>
          <p:cNvPr id="673" name="Google Shape;673;g2507675aa62_0_7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507675aa62_0_44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infrastructure - existing software and hardware solutions that host distance learning platforms and other information resources are mostly deployed directly in educational institutions. Experience has shown that Russian troops are constantly attacking not only the military but also the civilian infrastructure of Ukraine. This leads to an unstable supply of electricity, Internet access, and can also lead to the destruction (damage) of distance learning infrastructure. Therefore, to ensure the smooth functioning of the distance learning infrastructure, it is necessary to consider the use of cloud solutions for its deployment. At the same time, it is necessary to provide resources that will ensure end users' access to information training resources with a high degree of mobility and autonomy. The use of autonomous and mobile power resources and Internet access is critical. In addition, it is extremely important to use mobile interactive training complexes that do not require binding to a specific place of deployment and ensure the acquisition of the necessary level of theoretical knowledge and practical skills by military personnel;</a:t>
            </a:r>
            <a:endParaRPr/>
          </a:p>
        </p:txBody>
      </p:sp>
      <p:sp>
        <p:nvSpPr>
          <p:cNvPr id="680" name="Google Shape;680;g2507675aa62_0_44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507675aa62_0_45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personal data - the enemy may use personal information to obtain data on active (former) military personnel and their family members, which may pose a threat to their health or life. It is recommended to use any personal information in distance learning information systems to a limited extent or, if it is necessary to use it, to ensure an appropriate level of protection of this information;</a:t>
            </a:r>
            <a:endParaRPr/>
          </a:p>
        </p:txBody>
      </p:sp>
      <p:sp>
        <p:nvSpPr>
          <p:cNvPr id="687" name="Google Shape;687;g2507675aa62_0_45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5344c36a63_0_8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access to materials - in order to train military specialists in Ukraine, various information resources are used, the most common of which are: YouTube, LMS Moodle, messengers and electronic libraries. Given the large number of such resources, their fragmentation and complexity of choice, there is a need to create and use a single information portal for distance learning. The portal should contain information on existing distance learning platforms, the procedure for accessing them, available distance learning courses, digital libraries, etc.</a:t>
            </a:r>
            <a:endParaRPr/>
          </a:p>
        </p:txBody>
      </p:sp>
      <p:sp>
        <p:nvSpPr>
          <p:cNvPr id="694" name="Google Shape;694;g25344c36a63_0_8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5344c36a63_0_9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00000"/>
              </a:lnSpc>
              <a:spcBef>
                <a:spcPts val="0"/>
              </a:spcBef>
              <a:spcAft>
                <a:spcPts val="0"/>
              </a:spcAft>
              <a:buSzPts val="1400"/>
              <a:buNone/>
            </a:pPr>
            <a:endParaRPr/>
          </a:p>
        </p:txBody>
      </p:sp>
      <p:sp>
        <p:nvSpPr>
          <p:cNvPr id="701" name="Google Shape;701;g25344c36a63_0_9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5344c36a63_0_10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just" rtl="0">
              <a:lnSpc>
                <a:spcPct val="100000"/>
              </a:lnSpc>
              <a:spcBef>
                <a:spcPts val="0"/>
              </a:spcBef>
              <a:spcAft>
                <a:spcPts val="0"/>
              </a:spcAft>
              <a:buSzPts val="1400"/>
              <a:buNone/>
            </a:pPr>
            <a:endParaRPr/>
          </a:p>
        </p:txBody>
      </p:sp>
      <p:sp>
        <p:nvSpPr>
          <p:cNvPr id="708" name="Google Shape;708;g25344c36a63_0_10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5344c36a63_0_8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personal data - the enemy may use personal information to obtain data on active (former) military personnel and their family members, which may pose a threat to their health or life. It is recommended to use any personal information in distance learning information systems to a limited extent or, if it is necessary to use it, to ensure an appropriate level of protection of this information;</a:t>
            </a:r>
            <a:endParaRPr/>
          </a:p>
        </p:txBody>
      </p:sp>
      <p:sp>
        <p:nvSpPr>
          <p:cNvPr id="715" name="Google Shape;715;g25344c36a63_0_8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507675aa62_0_7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722" name="Google Shape;722;g2507675aa62_0_7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507675aa62_0_46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The military education system should ensure continuous professional development of the state's defense forces throughout their military careers and not reduce their effectiveness during combat operations. </a:t>
            </a:r>
            <a:endParaRPr sz="1200">
              <a:latin typeface="Calibri"/>
              <a:ea typeface="Calibri"/>
              <a:cs typeface="Calibri"/>
              <a:sym typeface="Calibri"/>
            </a:endParaRPr>
          </a:p>
          <a:p>
            <a:pPr marL="0" lvl="0" indent="360045" algn="just" rtl="0">
              <a:lnSpc>
                <a:spcPct val="100000"/>
              </a:lnSpc>
              <a:spcBef>
                <a:spcPts val="800"/>
              </a:spcBef>
              <a:spcAft>
                <a:spcPts val="0"/>
              </a:spcAft>
              <a:buClr>
                <a:schemeClr val="dk1"/>
              </a:buClr>
              <a:buSzPts val="1100"/>
              <a:buFont typeface="Arial"/>
              <a:buNone/>
            </a:pPr>
            <a:r>
              <a:rPr lang="en-US" sz="1200">
                <a:latin typeface="Calibri"/>
                <a:ea typeface="Calibri"/>
                <a:cs typeface="Calibri"/>
                <a:sym typeface="Calibri"/>
              </a:rPr>
              <a:t>Main tasks and activities set out in order to solve the issue of a systematic informational provision to continuous professional development of the defence forces of Ukraine are the following:</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accelerating implementation of modern informational and communicative, as well as ADL technologies;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systematic informational provision of the defence forces of Ukraine;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unified centralized operation and strategic officer training of the Armed Forces of Ukraine and other defence forces components;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ability to exchange educational informational resources in between the institutions of the defence forces sector of Ukraine;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supporting introduction of the career management system.</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These activities would be possible through implementing Total Learning Architecture. Total Learning Architecture will include a set of technical specifications, standards, and guidelines that shape a single approach to integration new, current learning technology into the learning ecosystem. The ecosystem would allow managing numerous educational services and capabilities in an integrated, joint environment on the “launch and operate” basis.</a:t>
            </a:r>
            <a:endParaRPr/>
          </a:p>
        </p:txBody>
      </p:sp>
      <p:sp>
        <p:nvSpPr>
          <p:cNvPr id="729" name="Google Shape;729;g2507675aa62_0_46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5344c36a63_1_5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atin typeface="Calibri"/>
                <a:ea typeface="Calibri"/>
                <a:cs typeface="Calibri"/>
                <a:sym typeface="Calibri"/>
              </a:rPr>
              <a:t>No less than five defence education institutions located in Kyiv, Lviv and Kharkiv are set on improving the professional military education they have to offer. They have openly articulated their educational needs and requested support in faculty development, simulations, English language training and curriculum development in a broad range of subjects. These include policy and strategy formulation, aviation law, international humanitarian law, economic security and psychological support for combat.</a:t>
            </a:r>
            <a:endParaRPr>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a:latin typeface="Calibri"/>
                <a:ea typeface="Calibri"/>
                <a:cs typeface="Calibri"/>
                <a:sym typeface="Calibri"/>
              </a:rPr>
              <a:t>Cooperation is being led through what is known as NATO’s Defence Education Enhancement Programmes – or DEEPs. These programmes provide expertise on “what to teach” and “how to teach”. In concrete terms, DEEPs connect senior educators from NATO countries with their counterparts from partner countries with the objective of enhancing educational curricula and learning methods.</a:t>
            </a:r>
            <a:endParaRPr>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a:latin typeface="Calibri"/>
                <a:ea typeface="Calibri"/>
                <a:cs typeface="Calibri"/>
                <a:sym typeface="Calibri"/>
              </a:rPr>
              <a:t>Ukraine made the request for NATO support in October 2012, in a letter from Ukraine’s former Minister of Defence, Dmytro Salamatin, to the Deputy Secretary General of NATO, Ambassador Alexander Vershbow. Since then, the needs of the Ukrainian institutions participating in the programme have been identified by a DEEP expert team, which visited Ukraine end March 2013. The conclusions of this visit form the basis of the three-year programme, which started mid-July 2013.</a:t>
            </a:r>
            <a:endParaRPr>
              <a:latin typeface="Calibri"/>
              <a:ea typeface="Calibri"/>
              <a:cs typeface="Calibri"/>
              <a:sym typeface="Calibri"/>
            </a:endParaRPr>
          </a:p>
          <a:p>
            <a:pPr marL="0" lvl="0" indent="0" algn="l" rtl="0">
              <a:lnSpc>
                <a:spcPct val="100000"/>
              </a:lnSpc>
              <a:spcBef>
                <a:spcPts val="1200"/>
              </a:spcBef>
              <a:spcAft>
                <a:spcPts val="0"/>
              </a:spcAft>
              <a:buSzPts val="1400"/>
              <a:buNone/>
            </a:pPr>
            <a:endParaRPr>
              <a:latin typeface="Calibri"/>
              <a:ea typeface="Calibri"/>
              <a:cs typeface="Calibri"/>
              <a:sym typeface="Calibri"/>
            </a:endParaRPr>
          </a:p>
        </p:txBody>
      </p:sp>
      <p:sp>
        <p:nvSpPr>
          <p:cNvPr id="131" name="Google Shape;131;g25344c36a63_1_5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507675aa62_0_46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Total learning architecture has to include systems and services needed for its functioning.</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Systems of the architecture are the following:</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Database – learning and training aids search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Personal account – personal user performance tracking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Learning management system (distance learning platform);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E-library – e-publications and e-documents access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VTC system.</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Each of the systems is to perform a wide range of tasks, allowing for effective use of information technologies in the education and training process for the specialists of the Armed Forces of Ukraine and defense sector of Ukraine.</a:t>
            </a:r>
            <a:endParaRPr/>
          </a:p>
        </p:txBody>
      </p:sp>
      <p:sp>
        <p:nvSpPr>
          <p:cNvPr id="736" name="Google Shape;736;g2507675aa62_0_46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07675aa62_0_47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Saving courses’ metadata: name, overview, dates, classroom, instructor, location, authors, duration etc;</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Searching for courses through different filters;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Prompting recommendations based on preferences;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Integration with external databases and course catalogues, allowing to use education and training resources of NATO member states and partners; </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Application function for both on-line and in-class courses at education facilities (training centers);</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Developing a program to include a set of courses and materials needed as a theoretical basis for a specific position;</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Courses rating based on the users’ feedback with the aim of their further betterment.</a:t>
            </a:r>
            <a:endParaRPr sz="1200">
              <a:latin typeface="Calibri"/>
              <a:ea typeface="Calibri"/>
              <a:cs typeface="Calibri"/>
              <a:sym typeface="Calibri"/>
            </a:endParaRPr>
          </a:p>
        </p:txBody>
      </p:sp>
      <p:sp>
        <p:nvSpPr>
          <p:cNvPr id="743" name="Google Shape;743;g2507675aa62_0_47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507675aa62_0_47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Saving personal progress information in user learning and training;</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Commanders and HR bodies for the defence sector’s ability to follow the subordinates' learning and training progress;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Identifying individual preferences in learning and training aids in order to generate recommendations by the system;</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Information on individual competencies gained for HR bodies’ use;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Defence sector-wide surveys (or an individual institution) to identify current challenges and recommendations;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Access restriction function implementation based on authorization levels.</a:t>
            </a:r>
            <a:endParaRPr/>
          </a:p>
        </p:txBody>
      </p:sp>
      <p:sp>
        <p:nvSpPr>
          <p:cNvPr id="750" name="Google Shape;750;g2507675aa62_0_47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5344c36a63_0_11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Ukrainian defence forces’ ability to use a single or multiple combined ADL platforms;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Single E-Library integration;</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Integration with a single Video Teleconference service for the defence forces of Ukraine.</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Recourses are accessible by all users from the defence institutions of Ukraine;</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E-library can be fed with recourses out of all of the education and research institutions of the defence forces of Ukraine.</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b="1">
                <a:latin typeface="Calibri"/>
                <a:ea typeface="Calibri"/>
                <a:cs typeface="Calibri"/>
                <a:sym typeface="Calibri"/>
              </a:rPr>
              <a:t>VTC system</a:t>
            </a:r>
            <a:r>
              <a:rPr lang="en-US" sz="1200">
                <a:latin typeface="Calibri"/>
                <a:ea typeface="Calibri"/>
                <a:cs typeface="Calibri"/>
                <a:sym typeface="Calibri"/>
              </a:rPr>
              <a:t> has to be integrated and accessible to all user categories, first and foremost for classes attendance. </a:t>
            </a:r>
            <a:endParaRPr sz="1200">
              <a:latin typeface="Calibri"/>
              <a:ea typeface="Calibri"/>
              <a:cs typeface="Calibri"/>
              <a:sym typeface="Calibri"/>
            </a:endParaRPr>
          </a:p>
        </p:txBody>
      </p:sp>
      <p:sp>
        <p:nvSpPr>
          <p:cNvPr id="757" name="Google Shape;757;g25344c36a63_0_11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507675aa62_0_8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764" name="Google Shape;764;g2507675aa62_0_8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5344c36a63_0_13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788" name="Google Shape;788;g25344c36a63_0_13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5344c36a63_1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0A0000"/>
                </a:solidFill>
                <a:highlight>
                  <a:srgbClr val="FFFFFF"/>
                </a:highlight>
                <a:latin typeface="Calibri"/>
                <a:ea typeface="Calibri"/>
                <a:cs typeface="Calibri"/>
                <a:sym typeface="Calibri"/>
              </a:rPr>
              <a:t>The Defence Education Enhancement Program (DEEP) has taken a significant step forward by launching the Ukrainian e-Learning Portal (UKReLP). The platform, as the dedicated and separated area within the NATO DEEP ADL Portal, is tailored to the needs and requests formulated during the annual programme review with Ukraine, conducted on 15-19 May 2023. It provides a collection of ADL courses developed by NATO and partner institutions, both in English and Ukrainian languages. The launch of UKReLP is a strategic move following the experiences gathered during the implementation of the Iraqi e-learning Portal (IeLP), as the unique ADL solution in Arabic language.</a:t>
            </a:r>
            <a:endParaRPr sz="1200">
              <a:solidFill>
                <a:srgbClr val="0A0000"/>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SzPts val="1400"/>
              <a:buNone/>
            </a:pPr>
            <a:br>
              <a:rPr lang="en-US" sz="1200">
                <a:solidFill>
                  <a:srgbClr val="0A0000"/>
                </a:solidFill>
                <a:highlight>
                  <a:srgbClr val="FFFFFF"/>
                </a:highlight>
                <a:latin typeface="Calibri"/>
                <a:ea typeface="Calibri"/>
                <a:cs typeface="Calibri"/>
                <a:sym typeface="Calibri"/>
              </a:rPr>
            </a:br>
            <a:r>
              <a:rPr lang="en-US" sz="1200">
                <a:solidFill>
                  <a:srgbClr val="0A0000"/>
                </a:solidFill>
                <a:highlight>
                  <a:srgbClr val="FFFFFF"/>
                </a:highlight>
                <a:latin typeface="Calibri"/>
                <a:ea typeface="Calibri"/>
                <a:cs typeface="Calibri"/>
                <a:sym typeface="Calibri"/>
              </a:rPr>
              <a:t>A key advantage and utility of the UKEReLP solution is its capacity to enhance learning effectiveness. This is achieved through providing personalized learning experiences, facilitated by the flexibility of digital tools. Access to dedicated areas and subareas enhances the learning capacity, Within the resources, there are for example three gender courses available in English, while the translation into Ukrainian is taking place. This solution is a vital link between traditional learning and the evolving needs of the Ukrainian AF. The platform is an essential tool for Ukrainian AF to improve the quality of defense education and training, to meet the challenges of the new learning ecosystem, and to achieve the NATO standards. </a:t>
            </a:r>
            <a:endParaRPr sz="1200">
              <a:solidFill>
                <a:srgbClr val="0A0000"/>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SzPts val="1400"/>
              <a:buNone/>
            </a:pPr>
            <a:endParaRPr sz="1200">
              <a:solidFill>
                <a:srgbClr val="0A0000"/>
              </a:solidFill>
              <a:highlight>
                <a:srgbClr val="FFFFFF"/>
              </a:highlight>
              <a:latin typeface="Calibri"/>
              <a:ea typeface="Calibri"/>
              <a:cs typeface="Calibri"/>
              <a:sym typeface="Calibri"/>
            </a:endParaRPr>
          </a:p>
          <a:p>
            <a:pPr marL="0" lvl="0" indent="0" algn="just" rtl="0">
              <a:lnSpc>
                <a:spcPct val="115000"/>
              </a:lnSpc>
              <a:spcBef>
                <a:spcPts val="1200"/>
              </a:spcBef>
              <a:spcAft>
                <a:spcPts val="0"/>
              </a:spcAft>
              <a:buSzPts val="1400"/>
              <a:buNone/>
            </a:pPr>
            <a:r>
              <a:rPr lang="en-US" sz="1200" b="1">
                <a:solidFill>
                  <a:srgbClr val="222222"/>
                </a:solidFill>
                <a:highlight>
                  <a:srgbClr val="FFFFFF"/>
                </a:highlight>
                <a:latin typeface="Calibri"/>
                <a:ea typeface="Calibri"/>
                <a:cs typeface="Calibri"/>
                <a:sym typeface="Calibri"/>
              </a:rPr>
              <a:t>ADL DEEP Ukraine essence:</a:t>
            </a:r>
            <a:endParaRPr sz="1200" b="1">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1400"/>
              <a:buNone/>
            </a:pPr>
            <a:r>
              <a:rPr lang="en-US" sz="1200">
                <a:solidFill>
                  <a:srgbClr val="222222"/>
                </a:solidFill>
                <a:latin typeface="Calibri"/>
                <a:ea typeface="Calibri"/>
                <a:cs typeface="Calibri"/>
                <a:sym typeface="Calibri"/>
              </a:rPr>
              <a:t>from 2013 - 145 Events, 1800 Partners Audience.</a:t>
            </a:r>
            <a:endParaRPr sz="1200">
              <a:solidFill>
                <a:srgbClr val="222222"/>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sz="1200">
                <a:solidFill>
                  <a:srgbClr val="222222"/>
                </a:solidFill>
                <a:latin typeface="Calibri"/>
                <a:ea typeface="Calibri"/>
                <a:cs typeface="Calibri"/>
                <a:sym typeface="Calibri"/>
              </a:rPr>
              <a:t>Total amount of money spent for ADL related events </a:t>
            </a:r>
            <a:r>
              <a:rPr lang="en-US" sz="1200" b="1">
                <a:solidFill>
                  <a:srgbClr val="222222"/>
                </a:solidFill>
                <a:latin typeface="Calibri"/>
                <a:ea typeface="Calibri"/>
                <a:cs typeface="Calibri"/>
                <a:sym typeface="Calibri"/>
              </a:rPr>
              <a:t>– 700k+ EUR</a:t>
            </a:r>
            <a:endParaRPr sz="1200">
              <a:solidFill>
                <a:srgbClr val="222222"/>
              </a:solidFill>
              <a:latin typeface="Calibri"/>
              <a:ea typeface="Calibri"/>
              <a:cs typeface="Calibri"/>
              <a:sym typeface="Calibri"/>
            </a:endParaRPr>
          </a:p>
          <a:p>
            <a:pPr marL="0" lvl="0" indent="0" algn="l" rtl="0">
              <a:lnSpc>
                <a:spcPct val="100000"/>
              </a:lnSpc>
              <a:spcBef>
                <a:spcPts val="1200"/>
              </a:spcBef>
              <a:spcAft>
                <a:spcPts val="0"/>
              </a:spcAft>
              <a:buSzPts val="1400"/>
              <a:buNone/>
            </a:pPr>
            <a:endParaRPr sz="1200">
              <a:latin typeface="Calibri"/>
              <a:ea typeface="Calibri"/>
              <a:cs typeface="Calibri"/>
              <a:sym typeface="Calibri"/>
            </a:endParaRPr>
          </a:p>
        </p:txBody>
      </p:sp>
      <p:sp>
        <p:nvSpPr>
          <p:cNvPr id="805" name="Google Shape;805;g25344c36a63_1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5376722c0c_0_1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0A0000"/>
                </a:solidFill>
                <a:highlight>
                  <a:srgbClr val="FFFFFF"/>
                </a:highlight>
                <a:latin typeface="Calibri"/>
                <a:ea typeface="Calibri"/>
                <a:cs typeface="Calibri"/>
                <a:sym typeface="Calibri"/>
              </a:rPr>
              <a:t>The Defence Education Enhancement Program (DEEP) has taken a significant step forward by launching the Ukrainian e-Learning Portal (UKReLP). The platform, as the dedicated and separated area within the NATO DEEP ADL Portal, is tailored to the needs and requests formulated during the annual programme review with Ukraine, conducted on 15-19 May 2023. It provides a collection of ADL courses developed by NATO and partner institutions, both in English and Ukrainian languages. The launch of UKReLP is a strategic move following the experiences gathered during the implementation of the Iraqi e-learning Portal (IeLP), as the unique ADL solution in Arabic language.</a:t>
            </a:r>
            <a:endParaRPr sz="1200">
              <a:solidFill>
                <a:srgbClr val="0A0000"/>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SzPts val="1400"/>
              <a:buNone/>
            </a:pPr>
            <a:br>
              <a:rPr lang="en-US" sz="1200">
                <a:solidFill>
                  <a:srgbClr val="0A0000"/>
                </a:solidFill>
                <a:highlight>
                  <a:srgbClr val="FFFFFF"/>
                </a:highlight>
                <a:latin typeface="Calibri"/>
                <a:ea typeface="Calibri"/>
                <a:cs typeface="Calibri"/>
                <a:sym typeface="Calibri"/>
              </a:rPr>
            </a:br>
            <a:r>
              <a:rPr lang="en-US" sz="1200">
                <a:solidFill>
                  <a:srgbClr val="0A0000"/>
                </a:solidFill>
                <a:highlight>
                  <a:srgbClr val="FFFFFF"/>
                </a:highlight>
                <a:latin typeface="Calibri"/>
                <a:ea typeface="Calibri"/>
                <a:cs typeface="Calibri"/>
                <a:sym typeface="Calibri"/>
              </a:rPr>
              <a:t>A key advantage and utility of the UKEReLP solution is its capacity to enhance learning effectiveness. This is achieved through providing personalized learning experiences, facilitated by the flexibility of digital tools. Access to dedicated areas and subareas enhances the learning capacity, Within the resources, there are for example three gender courses available in English, while the translation into Ukrainian is taking place. This solution is a vital link between traditional learning and the evolving needs of the Ukrainian AF. The platform is an essential tool for Ukrainian AF to improve the quality of defense education and training, to meet the challenges of the new learning ecosystem, and to achieve the NATO standards. </a:t>
            </a:r>
            <a:endParaRPr sz="1200">
              <a:solidFill>
                <a:srgbClr val="0A0000"/>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SzPts val="1400"/>
              <a:buNone/>
            </a:pPr>
            <a:endParaRPr sz="1200">
              <a:solidFill>
                <a:srgbClr val="0A0000"/>
              </a:solidFill>
              <a:highlight>
                <a:srgbClr val="FFFFFF"/>
              </a:highlight>
              <a:latin typeface="Calibri"/>
              <a:ea typeface="Calibri"/>
              <a:cs typeface="Calibri"/>
              <a:sym typeface="Calibri"/>
            </a:endParaRPr>
          </a:p>
          <a:p>
            <a:pPr marL="0" lvl="0" indent="0" algn="just" rtl="0">
              <a:lnSpc>
                <a:spcPct val="115000"/>
              </a:lnSpc>
              <a:spcBef>
                <a:spcPts val="1200"/>
              </a:spcBef>
              <a:spcAft>
                <a:spcPts val="0"/>
              </a:spcAft>
              <a:buSzPts val="1400"/>
              <a:buNone/>
            </a:pPr>
            <a:r>
              <a:rPr lang="en-US" sz="1200" b="1">
                <a:solidFill>
                  <a:srgbClr val="222222"/>
                </a:solidFill>
                <a:highlight>
                  <a:srgbClr val="FFFFFF"/>
                </a:highlight>
                <a:latin typeface="Calibri"/>
                <a:ea typeface="Calibri"/>
                <a:cs typeface="Calibri"/>
                <a:sym typeface="Calibri"/>
              </a:rPr>
              <a:t>ADL DEEP Ukraine essence:</a:t>
            </a:r>
            <a:endParaRPr sz="1200" b="1">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1400"/>
              <a:buNone/>
            </a:pPr>
            <a:r>
              <a:rPr lang="en-US" sz="1200">
                <a:solidFill>
                  <a:srgbClr val="222222"/>
                </a:solidFill>
                <a:latin typeface="Calibri"/>
                <a:ea typeface="Calibri"/>
                <a:cs typeface="Calibri"/>
                <a:sym typeface="Calibri"/>
              </a:rPr>
              <a:t>from 2013 - 145 Events, 1800 Partners Audience.</a:t>
            </a:r>
            <a:endParaRPr sz="1200">
              <a:solidFill>
                <a:srgbClr val="222222"/>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sz="1200">
                <a:solidFill>
                  <a:srgbClr val="222222"/>
                </a:solidFill>
                <a:latin typeface="Calibri"/>
                <a:ea typeface="Calibri"/>
                <a:cs typeface="Calibri"/>
                <a:sym typeface="Calibri"/>
              </a:rPr>
              <a:t>Total amount of money spent for ADL related events </a:t>
            </a:r>
            <a:r>
              <a:rPr lang="en-US" sz="1200" b="1">
                <a:solidFill>
                  <a:srgbClr val="222222"/>
                </a:solidFill>
                <a:latin typeface="Calibri"/>
                <a:ea typeface="Calibri"/>
                <a:cs typeface="Calibri"/>
                <a:sym typeface="Calibri"/>
              </a:rPr>
              <a:t>– 700k+ EUR</a:t>
            </a:r>
            <a:endParaRPr sz="1200">
              <a:solidFill>
                <a:srgbClr val="222222"/>
              </a:solidFill>
              <a:latin typeface="Calibri"/>
              <a:ea typeface="Calibri"/>
              <a:cs typeface="Calibri"/>
              <a:sym typeface="Calibri"/>
            </a:endParaRPr>
          </a:p>
          <a:p>
            <a:pPr marL="0" lvl="0" indent="0" algn="l" rtl="0">
              <a:lnSpc>
                <a:spcPct val="100000"/>
              </a:lnSpc>
              <a:spcBef>
                <a:spcPts val="1200"/>
              </a:spcBef>
              <a:spcAft>
                <a:spcPts val="0"/>
              </a:spcAft>
              <a:buSzPts val="1400"/>
              <a:buNone/>
            </a:pPr>
            <a:endParaRPr sz="1200">
              <a:latin typeface="Calibri"/>
              <a:ea typeface="Calibri"/>
              <a:cs typeface="Calibri"/>
              <a:sym typeface="Calibri"/>
            </a:endParaRPr>
          </a:p>
        </p:txBody>
      </p:sp>
      <p:sp>
        <p:nvSpPr>
          <p:cNvPr id="819" name="Google Shape;819;g25376722c0c_0_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5344c36a63_1_10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a:latin typeface="Calibri"/>
                <a:ea typeface="Calibri"/>
                <a:cs typeface="Calibri"/>
                <a:sym typeface="Calibri"/>
              </a:rPr>
              <a:t>FUTURE DEVELOPMENTS – KEY ASSUMPTIONS</a:t>
            </a:r>
            <a:endParaRPr sz="1200" b="1">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The main assumptions/goals are as follows:</a:t>
            </a:r>
            <a:endParaRPr sz="1200">
              <a:latin typeface="Calibri"/>
              <a:ea typeface="Calibri"/>
              <a:cs typeface="Calibri"/>
              <a:sym typeface="Calibri"/>
            </a:endParaRPr>
          </a:p>
          <a:p>
            <a:pPr marL="457200" lvl="0" indent="-304800" algn="just" rtl="0">
              <a:lnSpc>
                <a:spcPct val="115000"/>
              </a:lnSpc>
              <a:spcBef>
                <a:spcPts val="1200"/>
              </a:spcBef>
              <a:spcAft>
                <a:spcPts val="0"/>
              </a:spcAft>
              <a:buClr>
                <a:schemeClr val="dk1"/>
              </a:buClr>
              <a:buSzPts val="1200"/>
              <a:buFont typeface="Calibri"/>
              <a:buAutoNum type="arabicPeriod"/>
            </a:pPr>
            <a:r>
              <a:rPr lang="en-US" sz="1200">
                <a:latin typeface="Calibri"/>
                <a:ea typeface="Calibri"/>
                <a:cs typeface="Calibri"/>
                <a:sym typeface="Calibri"/>
              </a:rPr>
              <a:t>to reach the strategic level decision on the learning management system to be used within the higher military education institutions of Ukraine; </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to save the time and resources, the best option is to follow the examples and experiences of the ADL centers/labs already involved in the DEEP UKR, especially from the NDU Warsaw, NDU Bucharest, NATO School Oberammergau and ACT Norfolk;  </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considering the developmental potential, there’s a need to establish one leading UKR military education institution as the center/hub for further  activities;</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Font typeface="Calibri"/>
              <a:buAutoNum type="romanUcPeriod"/>
            </a:pPr>
            <a:r>
              <a:rPr lang="en-US" sz="1200" b="1">
                <a:latin typeface="Calibri"/>
                <a:ea typeface="Calibri"/>
                <a:cs typeface="Calibri"/>
                <a:sym typeface="Calibri"/>
              </a:rPr>
              <a:t>RECOMMENDATIONS</a:t>
            </a:r>
            <a:endParaRPr sz="1200" b="1">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r>
              <a:rPr lang="en-US" sz="1200">
                <a:latin typeface="Calibri"/>
                <a:ea typeface="Calibri"/>
                <a:cs typeface="Calibri"/>
                <a:sym typeface="Calibri"/>
              </a:rPr>
              <a:t>Having in mind the key assumptions, the recommendations are as follows:</a:t>
            </a:r>
            <a:endParaRPr sz="1200">
              <a:latin typeface="Calibri"/>
              <a:ea typeface="Calibri"/>
              <a:cs typeface="Calibri"/>
              <a:sym typeface="Calibri"/>
            </a:endParaRPr>
          </a:p>
          <a:p>
            <a:pPr marL="457200" lvl="0" indent="-304800" algn="just" rtl="0">
              <a:lnSpc>
                <a:spcPct val="115000"/>
              </a:lnSpc>
              <a:spcBef>
                <a:spcPts val="1200"/>
              </a:spcBef>
              <a:spcAft>
                <a:spcPts val="0"/>
              </a:spcAft>
              <a:buClr>
                <a:schemeClr val="dk1"/>
              </a:buClr>
              <a:buSzPts val="1200"/>
              <a:buAutoNum type="arabicPeriod"/>
            </a:pPr>
            <a:r>
              <a:rPr lang="en-US" sz="1200" b="1">
                <a:latin typeface="Calibri"/>
                <a:ea typeface="Calibri"/>
                <a:cs typeface="Calibri"/>
                <a:sym typeface="Calibri"/>
              </a:rPr>
              <a:t>until the end of 2015</a:t>
            </a:r>
            <a:r>
              <a:rPr lang="en-US" sz="1200">
                <a:latin typeface="Calibri"/>
                <a:ea typeface="Calibri"/>
                <a:cs typeface="Calibri"/>
                <a:sym typeface="Calibri"/>
              </a:rPr>
              <a:t>, in agreement with Ukrainian side, establish the UKR ADL Centre as the hub of the e-learning activities/innovations within the higher military education system. Location - at one of the aforementioned locations (NDU or future MUT), acting as the centre of excellence (competence centre) and the spearhead of the ADL activities.</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AutoNum type="arabicPeriod"/>
            </a:pPr>
            <a:r>
              <a:rPr lang="en-US" sz="1200" b="1">
                <a:latin typeface="Calibri"/>
                <a:ea typeface="Calibri"/>
                <a:cs typeface="Calibri"/>
                <a:sym typeface="Calibri"/>
              </a:rPr>
              <a:t>to recognize the LMS ILIAS</a:t>
            </a:r>
            <a:r>
              <a:rPr lang="en-US" sz="1200">
                <a:latin typeface="Calibri"/>
                <a:ea typeface="Calibri"/>
                <a:cs typeface="Calibri"/>
                <a:sym typeface="Calibri"/>
              </a:rPr>
              <a:t> </a:t>
            </a:r>
            <a:r>
              <a:rPr lang="en-US" sz="1200" b="1">
                <a:latin typeface="Calibri"/>
                <a:ea typeface="Calibri"/>
                <a:cs typeface="Calibri"/>
                <a:sym typeface="Calibri"/>
              </a:rPr>
              <a:t>(by the end of 2015)</a:t>
            </a:r>
            <a:r>
              <a:rPr lang="en-US" sz="1200">
                <a:latin typeface="Calibri"/>
                <a:ea typeface="Calibri"/>
                <a:cs typeface="Calibri"/>
                <a:sym typeface="Calibri"/>
              </a:rPr>
              <a:t> as the learning management system best suited for the development of the ADL capabilities for the institutions involved in DEEP UKR. ICT equipment  issues will be solved in due time, based on the support of the DEEP UKR partner nations input (financial or material). </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AutoNum type="arabicPeriod"/>
            </a:pPr>
            <a:r>
              <a:rPr lang="en-US" sz="1200" b="1">
                <a:latin typeface="Calibri"/>
                <a:ea typeface="Calibri"/>
                <a:cs typeface="Calibri"/>
                <a:sym typeface="Calibri"/>
              </a:rPr>
              <a:t>to nominate NDU Warsaw (by September 2015)</a:t>
            </a:r>
            <a:r>
              <a:rPr lang="en-US" sz="1200">
                <a:latin typeface="Calibri"/>
                <a:ea typeface="Calibri"/>
                <a:cs typeface="Calibri"/>
                <a:sym typeface="Calibri"/>
              </a:rPr>
              <a:t> as the main coordinator of the ADL developments within DEEP Ukraine in cooperation with the ADL entities from other DEEP UKR supporting partners.</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AutoNum type="arabicPeriod"/>
            </a:pPr>
            <a:r>
              <a:rPr lang="en-US" sz="1200" b="1">
                <a:latin typeface="Calibri"/>
                <a:ea typeface="Calibri"/>
                <a:cs typeface="Calibri"/>
                <a:sym typeface="Calibri"/>
              </a:rPr>
              <a:t>to further develop ADL capabilities</a:t>
            </a:r>
            <a:r>
              <a:rPr lang="en-US" sz="1200">
                <a:latin typeface="Calibri"/>
                <a:ea typeface="Calibri"/>
                <a:cs typeface="Calibri"/>
                <a:sym typeface="Calibri"/>
              </a:rPr>
              <a:t> </a:t>
            </a:r>
            <a:r>
              <a:rPr lang="en-US" sz="1200" b="1">
                <a:latin typeface="Calibri"/>
                <a:ea typeface="Calibri"/>
                <a:cs typeface="Calibri"/>
                <a:sym typeface="Calibri"/>
              </a:rPr>
              <a:t>(by May/June 2016)</a:t>
            </a:r>
            <a:r>
              <a:rPr lang="en-US" sz="1200">
                <a:latin typeface="Calibri"/>
                <a:ea typeface="Calibri"/>
                <a:cs typeface="Calibri"/>
                <a:sym typeface="Calibri"/>
              </a:rPr>
              <a:t> by continuous involvement of UKR representatives in the events focused on the skills and abilities (instructional designing, multimedia designing). The examples scheduled for the second half of 2015 are as follows: PfP Consortium ADL WG meeting (Armenia as the hosting nation) and the events organized by the NDU Warsaw, i.e. the conference on the innovative technology issues organized on December’9.</a:t>
            </a:r>
            <a:endParaRPr sz="1200">
              <a:latin typeface="Calibri"/>
              <a:ea typeface="Calibri"/>
              <a:cs typeface="Calibri"/>
              <a:sym typeface="Calibri"/>
            </a:endParaRPr>
          </a:p>
          <a:p>
            <a:pPr marL="457200" lvl="0" indent="-304800" algn="just" rtl="0">
              <a:lnSpc>
                <a:spcPct val="115000"/>
              </a:lnSpc>
              <a:spcBef>
                <a:spcPts val="0"/>
              </a:spcBef>
              <a:spcAft>
                <a:spcPts val="0"/>
              </a:spcAft>
              <a:buClr>
                <a:schemeClr val="dk1"/>
              </a:buClr>
              <a:buSzPts val="1200"/>
              <a:buAutoNum type="arabicPeriod"/>
            </a:pPr>
            <a:r>
              <a:rPr lang="en-US" sz="1200" b="1">
                <a:latin typeface="Calibri"/>
                <a:ea typeface="Calibri"/>
                <a:cs typeface="Calibri"/>
                <a:sym typeface="Calibri"/>
              </a:rPr>
              <a:t>to make the ADL concept tangible (by April 2016)</a:t>
            </a:r>
            <a:r>
              <a:rPr lang="en-US" sz="1200">
                <a:latin typeface="Calibri"/>
                <a:ea typeface="Calibri"/>
                <a:cs typeface="Calibri"/>
                <a:sym typeface="Calibri"/>
              </a:rPr>
              <a:t>, considering the third year of DEEP UKR program, the following action is suggested: translate the Cyber Security Awareness Course into Ukrainian and to make it available on the LMS ILIAS platform of the NDU Warsaw, and later on the LMS ILIAS platform of the UKR ADL Centre.</a:t>
            </a:r>
            <a:endParaRPr sz="1200">
              <a:latin typeface="Calibri"/>
              <a:ea typeface="Calibri"/>
              <a:cs typeface="Calibri"/>
              <a:sym typeface="Calibri"/>
            </a:endParaRPr>
          </a:p>
          <a:p>
            <a:pPr marL="203200" lvl="0" indent="0" algn="just" rtl="0">
              <a:lnSpc>
                <a:spcPct val="115000"/>
              </a:lnSpc>
              <a:spcBef>
                <a:spcPts val="1200"/>
              </a:spcBef>
              <a:spcAft>
                <a:spcPts val="0"/>
              </a:spcAft>
              <a:buClr>
                <a:schemeClr val="dk1"/>
              </a:buClr>
              <a:buSzPts val="1100"/>
              <a:buFont typeface="Arial"/>
              <a:buNone/>
            </a:pPr>
            <a:r>
              <a:rPr lang="en-US" sz="1200">
                <a:latin typeface="Calibri"/>
                <a:ea typeface="Calibri"/>
                <a:cs typeface="Calibri"/>
                <a:sym typeface="Calibri"/>
              </a:rPr>
              <a:t>The future steps and activities will be determined as soon as the strategic decision on the recommendations is reached.  </a:t>
            </a:r>
            <a:endParaRPr sz="1200">
              <a:latin typeface="Calibri"/>
              <a:ea typeface="Calibri"/>
              <a:cs typeface="Calibri"/>
              <a:sym typeface="Calibri"/>
            </a:endParaRPr>
          </a:p>
          <a:p>
            <a:pPr marL="0" lvl="0" indent="0" algn="l" rtl="0">
              <a:lnSpc>
                <a:spcPct val="100000"/>
              </a:lnSpc>
              <a:spcBef>
                <a:spcPts val="480"/>
              </a:spcBef>
              <a:spcAft>
                <a:spcPts val="0"/>
              </a:spcAft>
              <a:buSzPts val="1400"/>
              <a:buNone/>
            </a:pPr>
            <a:endParaRPr sz="1200">
              <a:latin typeface="Calibri"/>
              <a:ea typeface="Calibri"/>
              <a:cs typeface="Calibri"/>
              <a:sym typeface="Calibri"/>
            </a:endParaRPr>
          </a:p>
        </p:txBody>
      </p:sp>
      <p:sp>
        <p:nvSpPr>
          <p:cNvPr id="140" name="Google Shape;140;g25344c36a63_1_10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507675aa62_0_1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main results of cooperation under the DEEP program were discussed every six months during planning conferences. These conferences discussed current issues and identified critical areas of cooperation.</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One of the problems for the military education system of Ukraine was the actual absence of an effective system of quality assurance based on lessons. It had to be introduced in parallel with changes in the educational process.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The outbreak of Russian aggression against Ukraine in 2014 added to the circle of common interests the need to study the lessons of war and implement them in the educational process.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At the same time, the problem of deeper changes based on the experience of NATO member states' military education systems - the transition from improving individual elements of the system to introducing a fundamentally new approach - a new system - became more and more urgent.</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In this context, the problem of improving the educational process management system and reaching a large audience of students in accordance with the needs of the defense forces also became particularly important. At this stage, there was an understanding of the active introduction of technology as a means of intensive development of the military education system's capabilities.</a:t>
            </a:r>
            <a:endParaRPr sz="1200">
              <a:latin typeface="Calibri"/>
              <a:ea typeface="Calibri"/>
              <a:cs typeface="Calibri"/>
              <a:sym typeface="Calibri"/>
            </a:endParaRPr>
          </a:p>
          <a:p>
            <a:pPr marL="0" lvl="0" indent="360045" algn="just" rtl="0">
              <a:lnSpc>
                <a:spcPct val="100000"/>
              </a:lnSpc>
              <a:spcBef>
                <a:spcPts val="0"/>
              </a:spcBef>
              <a:spcAft>
                <a:spcPts val="0"/>
              </a:spcAft>
              <a:buClr>
                <a:schemeClr val="dk1"/>
              </a:buClr>
              <a:buSzPts val="1100"/>
              <a:buFont typeface="Arial"/>
              <a:buNone/>
            </a:pPr>
            <a:r>
              <a:rPr lang="en-US" sz="1200">
                <a:latin typeface="Calibri"/>
                <a:ea typeface="Calibri"/>
                <a:cs typeface="Calibri"/>
                <a:sym typeface="Calibri"/>
              </a:rPr>
              <a:t>At that time, the military education system of Ukraine had simulation centers (NDUU) and some elements of the SRS (in some universities, including NDUU).</a:t>
            </a:r>
            <a:endParaRPr sz="1200">
              <a:latin typeface="Calibri"/>
              <a:ea typeface="Calibri"/>
              <a:cs typeface="Calibri"/>
              <a:sym typeface="Calibri"/>
            </a:endParaRPr>
          </a:p>
          <a:p>
            <a:pPr marL="0" lvl="0" indent="360045" algn="just" rtl="0">
              <a:lnSpc>
                <a:spcPct val="100000"/>
              </a:lnSpc>
              <a:spcBef>
                <a:spcPts val="0"/>
              </a:spcBef>
              <a:spcAft>
                <a:spcPts val="0"/>
              </a:spcAft>
              <a:buSzPts val="1400"/>
              <a:buNone/>
            </a:pPr>
            <a:r>
              <a:rPr lang="en-US" sz="1200">
                <a:latin typeface="Calibri"/>
                <a:ea typeface="Calibri"/>
                <a:cs typeface="Calibri"/>
                <a:sym typeface="Calibri"/>
              </a:rPr>
              <a:t>Despite the fact that the DL unit had been functioning for quite a long time in the NDUU, all attempts to implement it in the educational process were unsuccessful. The main reasons were: poor technical equipment of the university for the full implementation of the project; the closed nature of the military education system and its focus on deeply professional issues (classified information); lack of sufficient technical specialists; lack of experience of the teaching staff in working with ADL; distrust of the teaching staff in DL; lack of understanding of the benefits of DL in the organization of the educational process.</a:t>
            </a:r>
            <a:endParaRPr/>
          </a:p>
        </p:txBody>
      </p:sp>
      <p:sp>
        <p:nvSpPr>
          <p:cNvPr id="149" name="Google Shape;149;g2507675aa62_0_1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07675aa62_0_24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As a result of the fact finding back in 2007 we developed together with our Ukrainian partners ,  an action plan of 10 measures </a:t>
            </a:r>
            <a:endParaRPr/>
          </a:p>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Short elaboration of the points </a:t>
            </a:r>
            <a:endParaRPr sz="1200">
              <a:latin typeface="Calibri"/>
              <a:ea typeface="Calibri"/>
              <a:cs typeface="Calibri"/>
              <a:sym typeface="Calibri"/>
            </a:endParaRPr>
          </a:p>
          <a:p>
            <a:pPr marL="0" lvl="0" indent="0" algn="l" rtl="0">
              <a:lnSpc>
                <a:spcPct val="100000"/>
              </a:lnSpc>
              <a:spcBef>
                <a:spcPts val="480"/>
              </a:spcBef>
              <a:spcAft>
                <a:spcPts val="0"/>
              </a:spcAft>
              <a:buSzPts val="1400"/>
              <a:buNone/>
            </a:pPr>
            <a:endParaRPr/>
          </a:p>
        </p:txBody>
      </p:sp>
      <p:sp>
        <p:nvSpPr>
          <p:cNvPr id="177" name="Google Shape;177;g2507675aa62_0_24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5"/>
        <p:cNvGrpSpPr/>
        <p:nvPr/>
      </p:nvGrpSpPr>
      <p:grpSpPr>
        <a:xfrm>
          <a:off x="0" y="0"/>
          <a:ext cx="0" cy="0"/>
          <a:chOff x="0" y="0"/>
          <a:chExt cx="0" cy="0"/>
        </a:xfrm>
      </p:grpSpPr>
      <p:sp>
        <p:nvSpPr>
          <p:cNvPr id="26" name="Google Shape;26;p16"/>
          <p:cNvSpPr txBox="1">
            <a:spLocks noGrp="1"/>
          </p:cNvSpPr>
          <p:nvPr>
            <p:ph type="body" idx="1"/>
          </p:nvPr>
        </p:nvSpPr>
        <p:spPr>
          <a:xfrm>
            <a:off x="871093" y="1858346"/>
            <a:ext cx="10449813" cy="122941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27" name="Google Shape;27;p16"/>
          <p:cNvSpPr txBox="1">
            <a:spLocks noGrp="1"/>
          </p:cNvSpPr>
          <p:nvPr>
            <p:ph type="body" idx="2"/>
          </p:nvPr>
        </p:nvSpPr>
        <p:spPr>
          <a:xfrm>
            <a:off x="2070100" y="3565525"/>
            <a:ext cx="8478838" cy="19341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SzPts val="1800"/>
              <a:buNone/>
              <a:defRPr sz="2400" b="1">
                <a:latin typeface="Arial Narrow"/>
                <a:ea typeface="Arial Narrow"/>
                <a:cs typeface="Arial Narrow"/>
                <a:sym typeface="Arial Narrow"/>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grpSp>
        <p:nvGrpSpPr>
          <p:cNvPr id="28" name="Google Shape;28;p16"/>
          <p:cNvGrpSpPr/>
          <p:nvPr/>
        </p:nvGrpSpPr>
        <p:grpSpPr>
          <a:xfrm>
            <a:off x="177576" y="6503087"/>
            <a:ext cx="1127548" cy="282877"/>
            <a:chOff x="177576" y="6503087"/>
            <a:chExt cx="1127548" cy="282877"/>
          </a:xfrm>
        </p:grpSpPr>
        <p:sp>
          <p:nvSpPr>
            <p:cNvPr id="29" name="Google Shape;29;p16"/>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30" name="Google Shape;30;p16" descr="twitterlogosmall.png"/>
            <p:cNvPicPr preferRelativeResize="0"/>
            <p:nvPr/>
          </p:nvPicPr>
          <p:blipFill rotWithShape="1">
            <a:blip r:embed="rId2">
              <a:alphaModFix/>
            </a:blip>
            <a:srcRect/>
            <a:stretch/>
          </p:blipFill>
          <p:spPr>
            <a:xfrm>
              <a:off x="177576" y="6503087"/>
              <a:ext cx="424387" cy="257814"/>
            </a:xfrm>
            <a:prstGeom prst="rect">
              <a:avLst/>
            </a:prstGeom>
            <a:noFill/>
            <a:ln>
              <a:noFill/>
            </a:ln>
          </p:spPr>
        </p:pic>
      </p:grpSp>
      <p:grpSp>
        <p:nvGrpSpPr>
          <p:cNvPr id="31" name="Google Shape;31;p16"/>
          <p:cNvGrpSpPr/>
          <p:nvPr/>
        </p:nvGrpSpPr>
        <p:grpSpPr>
          <a:xfrm>
            <a:off x="1305124" y="6512595"/>
            <a:ext cx="1449849" cy="276999"/>
            <a:chOff x="2207996" y="6472185"/>
            <a:chExt cx="1449849" cy="276999"/>
          </a:xfrm>
        </p:grpSpPr>
        <p:pic>
          <p:nvPicPr>
            <p:cNvPr id="32" name="Google Shape;32;p16"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33" name="Google Shape;33;p16"/>
            <p:cNvSpPr/>
            <p:nvPr/>
          </p:nvSpPr>
          <p:spPr>
            <a:xfrm>
              <a:off x="2513023" y="6472185"/>
              <a:ext cx="11448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cxnSp>
        <p:nvCxnSpPr>
          <p:cNvPr id="34" name="Google Shape;34;p16"/>
          <p:cNvCxnSpPr/>
          <p:nvPr/>
        </p:nvCxnSpPr>
        <p:spPr>
          <a:xfrm>
            <a:off x="0" y="1352225"/>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509"/>
              </a:srgbClr>
            </a:outerShdw>
          </a:effectLst>
        </p:spPr>
      </p:cxnSp>
      <p:pic>
        <p:nvPicPr>
          <p:cNvPr id="35" name="Google Shape;35;p16"/>
          <p:cNvPicPr preferRelativeResize="0"/>
          <p:nvPr/>
        </p:nvPicPr>
        <p:blipFill rotWithShape="1">
          <a:blip r:embed="rId4">
            <a:alphaModFix/>
          </a:blip>
          <a:srcRect/>
          <a:stretch/>
        </p:blipFill>
        <p:spPr>
          <a:xfrm>
            <a:off x="0" y="-16800"/>
            <a:ext cx="12192000" cy="1357376"/>
          </a:xfrm>
          <a:prstGeom prst="rect">
            <a:avLst/>
          </a:prstGeom>
          <a:noFill/>
          <a:ln>
            <a:noFill/>
          </a:ln>
        </p:spPr>
      </p:pic>
      <p:sp>
        <p:nvSpPr>
          <p:cNvPr id="36" name="Google Shape;36;p16"/>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16" descr="Text, logo&#10;&#10;Description automatically generated"/>
          <p:cNvPicPr preferRelativeResize="0"/>
          <p:nvPr/>
        </p:nvPicPr>
        <p:blipFill rotWithShape="1">
          <a:blip r:embed="rId5">
            <a:alphaModFix/>
          </a:blip>
          <a:srcRect/>
          <a:stretch/>
        </p:blipFill>
        <p:spPr>
          <a:xfrm>
            <a:off x="9937392" y="6352841"/>
            <a:ext cx="1094689" cy="438303"/>
          </a:xfrm>
          <a:prstGeom prst="rect">
            <a:avLst/>
          </a:prstGeom>
          <a:noFill/>
          <a:ln>
            <a:noFill/>
          </a:ln>
        </p:spPr>
      </p:pic>
      <p:pic>
        <p:nvPicPr>
          <p:cNvPr id="38" name="Google Shape;38;p16" descr="Icon&#10;&#10;Description automatically generated"/>
          <p:cNvPicPr preferRelativeResize="0"/>
          <p:nvPr/>
        </p:nvPicPr>
        <p:blipFill rotWithShape="1">
          <a:blip r:embed="rId6">
            <a:alphaModFix/>
          </a:blip>
          <a:srcRect l="21866" t="14373" r="23364" b="14477"/>
          <a:stretch/>
        </p:blipFill>
        <p:spPr>
          <a:xfrm>
            <a:off x="11440127" y="6051587"/>
            <a:ext cx="754512" cy="7573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9"/>
        <p:cNvGrpSpPr/>
        <p:nvPr/>
      </p:nvGrpSpPr>
      <p:grpSpPr>
        <a:xfrm>
          <a:off x="0" y="0"/>
          <a:ext cx="0" cy="0"/>
          <a:chOff x="0" y="0"/>
          <a:chExt cx="0" cy="0"/>
        </a:xfrm>
      </p:grpSpPr>
      <p:sp>
        <p:nvSpPr>
          <p:cNvPr id="40" name="Google Shape;40;p17"/>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1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18"/>
          <p:cNvSpPr txBox="1">
            <a:spLocks noGrp="1"/>
          </p:cNvSpPr>
          <p:nvPr>
            <p:ph type="title"/>
          </p:nvPr>
        </p:nvSpPr>
        <p:spPr>
          <a:xfrm>
            <a:off x="2345741" y="0"/>
            <a:ext cx="7416800" cy="8412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
          <p:cNvSpPr txBox="1">
            <a:spLocks noGrp="1"/>
          </p:cNvSpPr>
          <p:nvPr>
            <p:ph type="body" idx="1"/>
          </p:nvPr>
        </p:nvSpPr>
        <p:spPr>
          <a:xfrm>
            <a:off x="593061" y="1053389"/>
            <a:ext cx="10928351" cy="4890211"/>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Clr>
                <a:schemeClr val="dk1"/>
              </a:buClr>
              <a:buSzPts val="2100"/>
              <a:buChar char="⮚"/>
              <a:defRPr sz="2800">
                <a:solidFill>
                  <a:schemeClr val="dk1"/>
                </a:solidFill>
                <a:latin typeface="Arial Narrow"/>
                <a:ea typeface="Arial Narrow"/>
                <a:cs typeface="Arial Narrow"/>
                <a:sym typeface="Arial Narrow"/>
              </a:defRPr>
            </a:lvl1pPr>
            <a:lvl2pPr marL="914400" lvl="1"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2pPr>
            <a:lvl3pPr marL="1371600" lvl="2" indent="-292100" algn="l">
              <a:lnSpc>
                <a:spcPct val="100000"/>
              </a:lnSpc>
              <a:spcBef>
                <a:spcPts val="400"/>
              </a:spcBef>
              <a:spcAft>
                <a:spcPts val="0"/>
              </a:spcAft>
              <a:buClr>
                <a:schemeClr val="dk1"/>
              </a:buClr>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Clr>
                <a:schemeClr val="dk1"/>
              </a:buClr>
              <a:buSzPts val="990"/>
              <a:buChar char="■"/>
              <a:defRPr sz="1800">
                <a:solidFill>
                  <a:schemeClr val="dk1"/>
                </a:solidFill>
                <a:latin typeface="Arial Narrow"/>
                <a:ea typeface="Arial Narrow"/>
                <a:cs typeface="Arial Narrow"/>
                <a:sym typeface="Arial Narrow"/>
              </a:defRPr>
            </a:lvl4pPr>
            <a:lvl5pPr marL="2286000" lvl="4"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46" name="Google Shape;46;p18"/>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2287219" y="1"/>
            <a:ext cx="7416800" cy="8339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08000" y="1097300"/>
            <a:ext cx="5361517"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defRPr>
            </a:lvl2pPr>
            <a:lvl3pPr marL="1371600" lvl="2" indent="-285750" algn="l">
              <a:lnSpc>
                <a:spcPct val="100000"/>
              </a:lnSpc>
              <a:spcBef>
                <a:spcPts val="360"/>
              </a:spcBef>
              <a:spcAft>
                <a:spcPts val="0"/>
              </a:spcAft>
              <a:buClr>
                <a:schemeClr val="dk1"/>
              </a:buClr>
              <a:buSzPts val="900"/>
              <a:buChar char="■"/>
              <a:defRPr sz="1800">
                <a:solidFill>
                  <a:schemeClr val="dk1"/>
                </a:solidFill>
              </a:defRPr>
            </a:lvl3pPr>
            <a:lvl4pPr marL="1828800" lvl="3" indent="-284480" algn="l">
              <a:lnSpc>
                <a:spcPct val="100000"/>
              </a:lnSpc>
              <a:spcBef>
                <a:spcPts val="320"/>
              </a:spcBef>
              <a:spcAft>
                <a:spcPts val="0"/>
              </a:spcAft>
              <a:buSzPts val="880"/>
              <a:buChar char="■"/>
              <a:defRPr sz="1600"/>
            </a:lvl4pPr>
            <a:lvl5pPr marL="2286000" lvl="4" indent="-279400" algn="l">
              <a:lnSpc>
                <a:spcPct val="100000"/>
              </a:lnSpc>
              <a:spcBef>
                <a:spcPts val="320"/>
              </a:spcBef>
              <a:spcAft>
                <a:spcPts val="0"/>
              </a:spcAft>
              <a:buSzPts val="800"/>
              <a:buChar char="■"/>
              <a:defRPr sz="1600"/>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50" name="Google Shape;50;p19"/>
          <p:cNvSpPr txBox="1">
            <a:spLocks noGrp="1"/>
          </p:cNvSpPr>
          <p:nvPr>
            <p:ph type="body" idx="2"/>
          </p:nvPr>
        </p:nvSpPr>
        <p:spPr>
          <a:xfrm>
            <a:off x="6072718" y="1097300"/>
            <a:ext cx="5363633"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latin typeface="Arial Narrow"/>
                <a:ea typeface="Arial Narrow"/>
                <a:cs typeface="Arial Narrow"/>
                <a:sym typeface="Arial Narrow"/>
              </a:defRPr>
            </a:lvl2pPr>
            <a:lvl3pPr marL="1371600" lvl="2"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3pPr>
            <a:lvl4pPr marL="1828800" lvl="3" indent="-284480" algn="l">
              <a:lnSpc>
                <a:spcPct val="100000"/>
              </a:lnSpc>
              <a:spcBef>
                <a:spcPts val="320"/>
              </a:spcBef>
              <a:spcAft>
                <a:spcPts val="0"/>
              </a:spcAft>
              <a:buSzPts val="880"/>
              <a:buChar char="■"/>
              <a:defRPr sz="1600">
                <a:latin typeface="Arial Narrow"/>
                <a:ea typeface="Arial Narrow"/>
                <a:cs typeface="Arial Narrow"/>
                <a:sym typeface="Arial Narrow"/>
              </a:defRPr>
            </a:lvl4pPr>
            <a:lvl5pPr marL="2286000" lvl="4" indent="-279400" algn="l">
              <a:lnSpc>
                <a:spcPct val="100000"/>
              </a:lnSpc>
              <a:spcBef>
                <a:spcPts val="320"/>
              </a:spcBef>
              <a:spcAft>
                <a:spcPts val="0"/>
              </a:spcAft>
              <a:buSzPts val="800"/>
              <a:buChar char="■"/>
              <a:defRPr sz="1600">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51" name="Google Shape;51;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Text and Picture">
  <p:cSld name="Bulleted Text and Picture">
    <p:spTree>
      <p:nvGrpSpPr>
        <p:cNvPr id="1" name="Shape 52"/>
        <p:cNvGrpSpPr/>
        <p:nvPr/>
      </p:nvGrpSpPr>
      <p:grpSpPr>
        <a:xfrm>
          <a:off x="0" y="0"/>
          <a:ext cx="0" cy="0"/>
          <a:chOff x="0" y="0"/>
          <a:chExt cx="0" cy="0"/>
        </a:xfrm>
      </p:grpSpPr>
      <p:sp>
        <p:nvSpPr>
          <p:cNvPr id="53" name="Google Shape;53;p2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20"/>
          <p:cNvSpPr>
            <a:spLocks noGrp="1"/>
          </p:cNvSpPr>
          <p:nvPr>
            <p:ph type="pic" idx="2"/>
          </p:nvPr>
        </p:nvSpPr>
        <p:spPr>
          <a:xfrm>
            <a:off x="6105439" y="989946"/>
            <a:ext cx="5609483" cy="4896678"/>
          </a:xfrm>
          <a:prstGeom prst="rect">
            <a:avLst/>
          </a:prstGeom>
          <a:noFill/>
          <a:ln>
            <a:noFill/>
          </a:ln>
        </p:spPr>
      </p:sp>
      <p:sp>
        <p:nvSpPr>
          <p:cNvPr id="56" name="Google Shape;56;p20"/>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body" idx="1"/>
          </p:nvPr>
        </p:nvSpPr>
        <p:spPr>
          <a:xfrm>
            <a:off x="601963" y="989946"/>
            <a:ext cx="11006952" cy="489667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lnSpc>
                <a:spcPct val="100000"/>
              </a:lnSpc>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54" algn="l" rtl="0">
              <a:lnSpc>
                <a:spcPct val="100000"/>
              </a:lnSpc>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a:p>
        </p:txBody>
      </p:sp>
      <p:sp>
        <p:nvSpPr>
          <p:cNvPr id="11" name="Google Shape;11;p1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endParaRPr/>
          </a:p>
        </p:txBody>
      </p:sp>
      <p:sp>
        <p:nvSpPr>
          <p:cNvPr id="12" name="Google Shape;12;p15"/>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5"/>
          <p:cNvGrpSpPr/>
          <p:nvPr/>
        </p:nvGrpSpPr>
        <p:grpSpPr>
          <a:xfrm>
            <a:off x="177576" y="6503087"/>
            <a:ext cx="1127548" cy="282877"/>
            <a:chOff x="177576" y="6503087"/>
            <a:chExt cx="1127548" cy="282877"/>
          </a:xfrm>
        </p:grpSpPr>
        <p:sp>
          <p:nvSpPr>
            <p:cNvPr id="14" name="Google Shape;14;p15"/>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15" name="Google Shape;15;p15" descr="twitterlogosmall.png"/>
            <p:cNvPicPr preferRelativeResize="0"/>
            <p:nvPr/>
          </p:nvPicPr>
          <p:blipFill rotWithShape="1">
            <a:blip r:embed="rId7">
              <a:alphaModFix/>
            </a:blip>
            <a:srcRect/>
            <a:stretch/>
          </p:blipFill>
          <p:spPr>
            <a:xfrm>
              <a:off x="177576" y="6503087"/>
              <a:ext cx="424387" cy="257814"/>
            </a:xfrm>
            <a:prstGeom prst="rect">
              <a:avLst/>
            </a:prstGeom>
            <a:noFill/>
            <a:ln>
              <a:noFill/>
            </a:ln>
          </p:spPr>
        </p:pic>
      </p:grpSp>
      <p:grpSp>
        <p:nvGrpSpPr>
          <p:cNvPr id="16" name="Google Shape;16;p15"/>
          <p:cNvGrpSpPr/>
          <p:nvPr/>
        </p:nvGrpSpPr>
        <p:grpSpPr>
          <a:xfrm>
            <a:off x="1305124" y="6512595"/>
            <a:ext cx="1489094" cy="276999"/>
            <a:chOff x="2207996" y="6472185"/>
            <a:chExt cx="1489094" cy="276999"/>
          </a:xfrm>
        </p:grpSpPr>
        <p:pic>
          <p:nvPicPr>
            <p:cNvPr id="17" name="Google Shape;17;p15" descr="YouTube_icon_block.png"/>
            <p:cNvPicPr preferRelativeResize="0"/>
            <p:nvPr/>
          </p:nvPicPr>
          <p:blipFill rotWithShape="1">
            <a:blip r:embed="rId8">
              <a:alphaModFix/>
            </a:blip>
            <a:srcRect/>
            <a:stretch/>
          </p:blipFill>
          <p:spPr>
            <a:xfrm>
              <a:off x="2207996" y="6485179"/>
              <a:ext cx="334590" cy="250942"/>
            </a:xfrm>
            <a:prstGeom prst="rect">
              <a:avLst/>
            </a:prstGeom>
            <a:noFill/>
            <a:ln>
              <a:noFill/>
            </a:ln>
          </p:spPr>
        </p:pic>
        <p:sp>
          <p:nvSpPr>
            <p:cNvPr id="18" name="Google Shape;18;p15"/>
            <p:cNvSpPr/>
            <p:nvPr/>
          </p:nvSpPr>
          <p:spPr>
            <a:xfrm>
              <a:off x="2513023" y="6472185"/>
              <a:ext cx="11840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pic>
        <p:nvPicPr>
          <p:cNvPr id="19" name="Google Shape;19;p15" descr="Text, logo&#10;&#10;Description automatically generated"/>
          <p:cNvPicPr preferRelativeResize="0"/>
          <p:nvPr/>
        </p:nvPicPr>
        <p:blipFill rotWithShape="1">
          <a:blip r:embed="rId9">
            <a:alphaModFix/>
          </a:blip>
          <a:srcRect/>
          <a:stretch/>
        </p:blipFill>
        <p:spPr>
          <a:xfrm>
            <a:off x="9937392" y="6352841"/>
            <a:ext cx="1094689" cy="438303"/>
          </a:xfrm>
          <a:prstGeom prst="rect">
            <a:avLst/>
          </a:prstGeom>
          <a:noFill/>
          <a:ln>
            <a:noFill/>
          </a:ln>
        </p:spPr>
      </p:pic>
      <p:pic>
        <p:nvPicPr>
          <p:cNvPr id="20" name="Google Shape;20;p15" descr="Background pattern&#10;&#10;Description automatically generated"/>
          <p:cNvPicPr preferRelativeResize="0"/>
          <p:nvPr/>
        </p:nvPicPr>
        <p:blipFill rotWithShape="1">
          <a:blip r:embed="rId10">
            <a:alphaModFix/>
          </a:blip>
          <a:srcRect l="499" t="40511" b="50000"/>
          <a:stretch/>
        </p:blipFill>
        <p:spPr>
          <a:xfrm>
            <a:off x="0" y="1474"/>
            <a:ext cx="12212320" cy="823509"/>
          </a:xfrm>
          <a:prstGeom prst="rect">
            <a:avLst/>
          </a:prstGeom>
          <a:noFill/>
          <a:ln>
            <a:noFill/>
          </a:ln>
        </p:spPr>
      </p:pic>
      <p:pic>
        <p:nvPicPr>
          <p:cNvPr id="21" name="Google Shape;21;p15" descr="A picture containing invertebrate, coelenterate, jellyfish, blue&#10;&#10;Description automatically generated"/>
          <p:cNvPicPr preferRelativeResize="0"/>
          <p:nvPr/>
        </p:nvPicPr>
        <p:blipFill rotWithShape="1">
          <a:blip r:embed="rId11">
            <a:alphaModFix/>
          </a:blip>
          <a:srcRect l="19651" t="12754" b="39871"/>
          <a:stretch/>
        </p:blipFill>
        <p:spPr>
          <a:xfrm>
            <a:off x="0" y="0"/>
            <a:ext cx="1978893" cy="824983"/>
          </a:xfrm>
          <a:prstGeom prst="rect">
            <a:avLst/>
          </a:prstGeom>
          <a:noFill/>
          <a:ln>
            <a:noFill/>
          </a:ln>
        </p:spPr>
      </p:pic>
      <p:pic>
        <p:nvPicPr>
          <p:cNvPr id="22" name="Google Shape;22;p15" descr="Icon&#10;&#10;Description automatically generated"/>
          <p:cNvPicPr preferRelativeResize="0"/>
          <p:nvPr/>
        </p:nvPicPr>
        <p:blipFill rotWithShape="1">
          <a:blip r:embed="rId12">
            <a:alphaModFix/>
          </a:blip>
          <a:srcRect l="21866" t="14373" r="23364" b="14477"/>
          <a:stretch/>
        </p:blipFill>
        <p:spPr>
          <a:xfrm>
            <a:off x="11440127" y="6051587"/>
            <a:ext cx="754512" cy="757378"/>
          </a:xfrm>
          <a:prstGeom prst="rect">
            <a:avLst/>
          </a:prstGeom>
          <a:noFill/>
          <a:ln>
            <a:noFill/>
          </a:ln>
        </p:spPr>
      </p:pic>
      <p:sp>
        <p:nvSpPr>
          <p:cNvPr id="23" name="Google Shape;23;p15" descr="{&quot;HashCode&quot;:-1578915683,&quot;Placement&quot;:&quot;Footer&quot;,&quot;Top&quot;:519.343,&quot;Left&quot;:426.447174,&quot;SlideWidth&quot;:960,&quot;SlideHeight&quot;:540}"/>
          <p:cNvSpPr txBox="1"/>
          <p:nvPr/>
        </p:nvSpPr>
        <p:spPr>
          <a:xfrm>
            <a:off x="5415879" y="6595656"/>
            <a:ext cx="1360241" cy="262344"/>
          </a:xfrm>
          <a:prstGeom prst="rect">
            <a:avLst/>
          </a:prstGeom>
          <a:noFill/>
          <a:ln>
            <a:noFill/>
          </a:ln>
        </p:spPr>
        <p:txBody>
          <a:bodyPr spcFirstLastPara="1" wrap="square" lIns="0" tIns="0" rIns="0" bIns="0" anchor="ctr" anchorCtr="1">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NATO UNCLASSIFIED</a:t>
            </a:r>
            <a:endParaRPr sz="1400" b="0" i="0" u="none" strike="noStrike" cap="none">
              <a:solidFill>
                <a:srgbClr val="000000"/>
              </a:solidFill>
              <a:latin typeface="Arial"/>
              <a:ea typeface="Arial"/>
              <a:cs typeface="Arial"/>
              <a:sym typeface="Arial"/>
            </a:endParaRPr>
          </a:p>
        </p:txBody>
      </p:sp>
      <p:sp>
        <p:nvSpPr>
          <p:cNvPr id="24" name="Google Shape;24;p15" descr="{&quot;HashCode&quot;:-1578915683,&quot;Placement&quot;:&quot;Footer&quot;,&quot;Top&quot;:519.343,&quot;Left&quot;:426.447174,&quot;SlideWidth&quot;:960,&quot;SlideHeight&quot;:540}"/>
          <p:cNvSpPr txBox="1"/>
          <p:nvPr/>
        </p:nvSpPr>
        <p:spPr>
          <a:xfrm>
            <a:off x="5415879" y="6595656"/>
            <a:ext cx="1360241" cy="262344"/>
          </a:xfrm>
          <a:prstGeom prst="rect">
            <a:avLst/>
          </a:prstGeom>
          <a:noFill/>
          <a:ln>
            <a:noFill/>
          </a:ln>
        </p:spPr>
        <p:txBody>
          <a:bodyPr spcFirstLastPara="1" wrap="square" lIns="0" tIns="0" rIns="0" bIns="0" anchor="ctr" anchorCtr="1">
            <a:spAutoFit/>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Calibri"/>
                <a:ea typeface="Calibri"/>
                <a:cs typeface="Calibri"/>
                <a:sym typeface="Calibri"/>
              </a:rPr>
              <a:t>NATO UNCLASSIFIED</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0.png"/><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24.jp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
          <p:cNvSpPr txBox="1">
            <a:spLocks noGrp="1"/>
          </p:cNvSpPr>
          <p:nvPr>
            <p:ph type="body" idx="1"/>
          </p:nvPr>
        </p:nvSpPr>
        <p:spPr>
          <a:xfrm>
            <a:off x="2409340" y="3157987"/>
            <a:ext cx="7304700" cy="1395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100"/>
              <a:buNone/>
            </a:pPr>
            <a:r>
              <a:rPr lang="en-US" dirty="0"/>
              <a:t>HOW TO BUILD A WAR TIME RESILIENT ONLINE LEARNING SYSTEM</a:t>
            </a:r>
            <a:endParaRPr dirty="0"/>
          </a:p>
          <a:p>
            <a:pPr marL="0" lvl="0" indent="0" algn="ctr" rtl="0">
              <a:lnSpc>
                <a:spcPct val="100000"/>
              </a:lnSpc>
              <a:spcBef>
                <a:spcPts val="360"/>
              </a:spcBef>
              <a:spcAft>
                <a:spcPts val="0"/>
              </a:spcAft>
              <a:buSzPts val="1350"/>
              <a:buNone/>
            </a:pPr>
            <a:r>
              <a:rPr lang="en-US" sz="1800" dirty="0">
                <a:latin typeface="Tahoma"/>
                <a:ea typeface="Tahoma"/>
                <a:cs typeface="Tahoma"/>
                <a:sym typeface="Tahoma"/>
              </a:rPr>
              <a:t>Tutorial nr: 23T34</a:t>
            </a:r>
            <a:endParaRPr dirty="0"/>
          </a:p>
          <a:p>
            <a:pPr marL="0" lvl="0" indent="0" algn="ctr" rtl="0">
              <a:lnSpc>
                <a:spcPct val="100000"/>
              </a:lnSpc>
              <a:spcBef>
                <a:spcPts val="360"/>
              </a:spcBef>
              <a:spcAft>
                <a:spcPts val="0"/>
              </a:spcAft>
              <a:buSzPts val="1350"/>
              <a:buNone/>
            </a:pPr>
            <a:endParaRPr sz="1800" dirty="0">
              <a:solidFill>
                <a:srgbClr val="00B050"/>
              </a:solidFill>
              <a:latin typeface="Tahoma"/>
              <a:ea typeface="Tahoma"/>
              <a:cs typeface="Tahoma"/>
              <a:sym typeface="Tahoma"/>
            </a:endParaRPr>
          </a:p>
          <a:p>
            <a:pPr marL="0" lvl="0" indent="0" algn="ctr" rtl="0">
              <a:lnSpc>
                <a:spcPct val="100000"/>
              </a:lnSpc>
              <a:spcBef>
                <a:spcPts val="400"/>
              </a:spcBef>
              <a:spcAft>
                <a:spcPts val="0"/>
              </a:spcAft>
              <a:buSzPts val="1500"/>
              <a:buNone/>
            </a:pPr>
            <a:endParaRPr sz="2000" dirty="0">
              <a:solidFill>
                <a:srgbClr val="00B050"/>
              </a:solidFill>
            </a:endParaRPr>
          </a:p>
          <a:p>
            <a:pPr marL="0" lvl="0" indent="0" algn="ctr" rtl="0">
              <a:lnSpc>
                <a:spcPct val="100000"/>
              </a:lnSpc>
              <a:spcBef>
                <a:spcPts val="400"/>
              </a:spcBef>
              <a:spcAft>
                <a:spcPts val="0"/>
              </a:spcAft>
              <a:buSzPts val="1500"/>
              <a:buNone/>
            </a:pPr>
            <a:r>
              <a:rPr lang="en-US" sz="2000" dirty="0">
                <a:solidFill>
                  <a:srgbClr val="00B050"/>
                </a:solidFill>
              </a:rPr>
              <a:t> </a:t>
            </a:r>
            <a:endParaRPr dirty="0"/>
          </a:p>
          <a:p>
            <a:pPr marL="0" lvl="0" indent="0" algn="ctr" rtl="0">
              <a:lnSpc>
                <a:spcPct val="100000"/>
              </a:lnSpc>
              <a:spcBef>
                <a:spcPts val="560"/>
              </a:spcBef>
              <a:spcAft>
                <a:spcPts val="0"/>
              </a:spcAft>
              <a:buSzPts val="2100"/>
              <a:buNone/>
            </a:pPr>
            <a:endParaRPr dirty="0"/>
          </a:p>
        </p:txBody>
      </p:sp>
      <p:sp>
        <p:nvSpPr>
          <p:cNvPr id="63" name="Google Shape;63;p1"/>
          <p:cNvSpPr txBox="1">
            <a:spLocks noGrp="1"/>
          </p:cNvSpPr>
          <p:nvPr>
            <p:ph type="body" idx="2"/>
          </p:nvPr>
        </p:nvSpPr>
        <p:spPr>
          <a:xfrm>
            <a:off x="-61519" y="4518857"/>
            <a:ext cx="12315037" cy="149641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000">
                <a:latin typeface="Arial Narrow"/>
                <a:ea typeface="Arial Narrow"/>
                <a:cs typeface="Arial Narrow"/>
                <a:sym typeface="Arial Narrow"/>
              </a:rPr>
              <a:t>Major General Serhii Salkutsan, MILREP NATO HQ, Ukraine</a:t>
            </a:r>
            <a:endParaRPr sz="2000"/>
          </a:p>
          <a:p>
            <a:pPr marL="0" lvl="0" indent="0" algn="ctr" rtl="0">
              <a:lnSpc>
                <a:spcPct val="100000"/>
              </a:lnSpc>
              <a:spcBef>
                <a:spcPts val="480"/>
              </a:spcBef>
              <a:spcAft>
                <a:spcPts val="0"/>
              </a:spcAft>
              <a:buSzPts val="1800"/>
              <a:buNone/>
            </a:pPr>
            <a:r>
              <a:rPr lang="en-US" sz="2000">
                <a:latin typeface="Arial Narrow"/>
                <a:ea typeface="Arial Narrow"/>
                <a:cs typeface="Arial Narrow"/>
                <a:sym typeface="Arial Narrow"/>
              </a:rPr>
              <a:t>Col. Maksym Tyshchenko, Director, Scientific Distance </a:t>
            </a:r>
            <a:r>
              <a:rPr lang="en-US" sz="2000"/>
              <a:t>L</a:t>
            </a:r>
            <a:r>
              <a:rPr lang="en-US" sz="2000">
                <a:latin typeface="Arial Narrow"/>
                <a:ea typeface="Arial Narrow"/>
                <a:cs typeface="Arial Narrow"/>
                <a:sym typeface="Arial Narrow"/>
              </a:rPr>
              <a:t>earning </a:t>
            </a:r>
            <a:r>
              <a:rPr lang="en-US" sz="2000"/>
              <a:t>C</a:t>
            </a:r>
            <a:r>
              <a:rPr lang="en-US" sz="2000">
                <a:latin typeface="Arial Narrow"/>
                <a:ea typeface="Arial Narrow"/>
                <a:cs typeface="Arial Narrow"/>
                <a:sym typeface="Arial Narrow"/>
              </a:rPr>
              <a:t>enter, National Defence University of  Ukraine </a:t>
            </a:r>
            <a:endParaRPr sz="2000"/>
          </a:p>
          <a:p>
            <a:pPr marL="0" lvl="0" indent="0" algn="ctr" rtl="0">
              <a:lnSpc>
                <a:spcPct val="100000"/>
              </a:lnSpc>
              <a:spcBef>
                <a:spcPts val="480"/>
              </a:spcBef>
              <a:spcAft>
                <a:spcPts val="0"/>
              </a:spcAft>
              <a:buSzPts val="1800"/>
              <a:buNone/>
            </a:pPr>
            <a:r>
              <a:rPr lang="en-US" sz="2000">
                <a:latin typeface="Arial Narrow"/>
                <a:ea typeface="Arial Narrow"/>
                <a:cs typeface="Arial Narrow"/>
                <a:sym typeface="Arial Narrow"/>
              </a:rPr>
              <a:t>Director Geir Belgen Isaksen, Faculty Admin &amp; ADL, Norwegian Defence University College</a:t>
            </a:r>
            <a:endParaRPr sz="2000"/>
          </a:p>
          <a:p>
            <a:pPr marL="0" lvl="0" indent="0" algn="ctr" rtl="0">
              <a:lnSpc>
                <a:spcPct val="100000"/>
              </a:lnSpc>
              <a:spcBef>
                <a:spcPts val="480"/>
              </a:spcBef>
              <a:spcAft>
                <a:spcPts val="0"/>
              </a:spcAft>
              <a:buSzPts val="1800"/>
              <a:buNone/>
            </a:pPr>
            <a:r>
              <a:rPr lang="en-US" sz="2000"/>
              <a:t>Assoc. Prof. </a:t>
            </a:r>
            <a:r>
              <a:rPr lang="en-US" sz="2000">
                <a:latin typeface="Arial Narrow"/>
                <a:ea typeface="Arial Narrow"/>
                <a:cs typeface="Arial Narrow"/>
                <a:sym typeface="Arial Narrow"/>
              </a:rPr>
              <a:t>Piotr Gawliczek</a:t>
            </a:r>
            <a:r>
              <a:rPr lang="en-US" sz="2000"/>
              <a:t>,</a:t>
            </a:r>
            <a:r>
              <a:rPr lang="en-US" sz="2000">
                <a:latin typeface="Arial Narrow"/>
                <a:ea typeface="Arial Narrow"/>
                <a:cs typeface="Arial Narrow"/>
                <a:sym typeface="Arial Narrow"/>
              </a:rPr>
              <a:t> PhD NATO DEEP eAcademy Director, Poland</a:t>
            </a:r>
            <a:endParaRPr sz="2000"/>
          </a:p>
          <a:p>
            <a:pPr marL="0" lvl="0" indent="0" algn="l" rtl="0">
              <a:lnSpc>
                <a:spcPct val="100000"/>
              </a:lnSpc>
              <a:spcBef>
                <a:spcPts val="480"/>
              </a:spcBef>
              <a:spcAft>
                <a:spcPts val="0"/>
              </a:spcAft>
              <a:buSzPts val="1800"/>
              <a:buNone/>
            </a:pPr>
            <a:endParaRPr sz="2000"/>
          </a:p>
        </p:txBody>
      </p:sp>
      <p:pic>
        <p:nvPicPr>
          <p:cNvPr id="64" name="Google Shape;64;p1"/>
          <p:cNvPicPr preferRelativeResize="0"/>
          <p:nvPr/>
        </p:nvPicPr>
        <p:blipFill rotWithShape="1">
          <a:blip r:embed="rId3">
            <a:alphaModFix/>
          </a:blip>
          <a:srcRect/>
          <a:stretch/>
        </p:blipFill>
        <p:spPr>
          <a:xfrm>
            <a:off x="5297283" y="1449500"/>
            <a:ext cx="1262124" cy="1613527"/>
          </a:xfrm>
          <a:prstGeom prst="rect">
            <a:avLst/>
          </a:prstGeom>
          <a:noFill/>
          <a:ln>
            <a:noFill/>
          </a:ln>
        </p:spPr>
      </p:pic>
      <p:pic>
        <p:nvPicPr>
          <p:cNvPr id="65" name="Google Shape;65;p1"/>
          <p:cNvPicPr preferRelativeResize="0"/>
          <p:nvPr/>
        </p:nvPicPr>
        <p:blipFill rotWithShape="1">
          <a:blip r:embed="rId4">
            <a:alphaModFix/>
          </a:blip>
          <a:srcRect/>
          <a:stretch/>
        </p:blipFill>
        <p:spPr>
          <a:xfrm>
            <a:off x="4011450" y="1423125"/>
            <a:ext cx="940750" cy="1666275"/>
          </a:xfrm>
          <a:prstGeom prst="rect">
            <a:avLst/>
          </a:prstGeom>
          <a:noFill/>
          <a:ln>
            <a:noFill/>
          </a:ln>
        </p:spPr>
      </p:pic>
      <p:pic>
        <p:nvPicPr>
          <p:cNvPr id="66" name="Google Shape;66;p1"/>
          <p:cNvPicPr preferRelativeResize="0"/>
          <p:nvPr/>
        </p:nvPicPr>
        <p:blipFill rotWithShape="1">
          <a:blip r:embed="rId5">
            <a:alphaModFix/>
          </a:blip>
          <a:srcRect/>
          <a:stretch/>
        </p:blipFill>
        <p:spPr>
          <a:xfrm>
            <a:off x="6724475" y="1695525"/>
            <a:ext cx="1676575" cy="1318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g2507675aa62_0_15"/>
          <p:cNvPicPr preferRelativeResize="0"/>
          <p:nvPr/>
        </p:nvPicPr>
        <p:blipFill rotWithShape="1">
          <a:blip r:embed="rId3">
            <a:alphaModFix/>
          </a:blip>
          <a:srcRect/>
          <a:stretch/>
        </p:blipFill>
        <p:spPr>
          <a:xfrm>
            <a:off x="1035613" y="1024633"/>
            <a:ext cx="10120773" cy="5420404"/>
          </a:xfrm>
          <a:prstGeom prst="rect">
            <a:avLst/>
          </a:prstGeom>
          <a:noFill/>
          <a:ln>
            <a:noFill/>
          </a:ln>
        </p:spPr>
      </p:pic>
      <p:sp>
        <p:nvSpPr>
          <p:cNvPr id="188" name="Google Shape;188;g2507675aa62_0_1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10</a:t>
            </a:fld>
            <a:endParaRPr sz="1600">
              <a:solidFill>
                <a:srgbClr val="000000"/>
              </a:solidFill>
              <a:latin typeface="Arial"/>
              <a:ea typeface="Arial"/>
              <a:cs typeface="Arial"/>
              <a:sym typeface="Arial"/>
            </a:endParaRPr>
          </a:p>
        </p:txBody>
      </p:sp>
      <p:sp>
        <p:nvSpPr>
          <p:cNvPr id="189" name="Google Shape;189;g2507675aa62_0_15"/>
          <p:cNvSpPr txBox="1"/>
          <p:nvPr/>
        </p:nvSpPr>
        <p:spPr>
          <a:xfrm>
            <a:off x="1140150" y="94300"/>
            <a:ext cx="118299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To Build a Advanced Distributed Learning Capability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11</a:t>
            </a:fld>
            <a:endParaRPr sz="1600">
              <a:solidFill>
                <a:srgbClr val="000000"/>
              </a:solidFill>
              <a:latin typeface="Arial"/>
              <a:ea typeface="Arial"/>
              <a:cs typeface="Arial"/>
              <a:sym typeface="Arial"/>
            </a:endParaRPr>
          </a:p>
        </p:txBody>
      </p:sp>
      <p:sp>
        <p:nvSpPr>
          <p:cNvPr id="91" name="Google Shape;91;p3"/>
          <p:cNvSpPr txBox="1"/>
          <p:nvPr/>
        </p:nvSpPr>
        <p:spPr>
          <a:xfrm>
            <a:off x="1189650" y="100975"/>
            <a:ext cx="10880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Description of the Ukrainian Situation Prior to 2013</a:t>
            </a:r>
            <a:endParaRPr sz="1400" b="0" i="0" u="none" strike="noStrike" cap="none">
              <a:solidFill>
                <a:srgbClr val="000000"/>
              </a:solidFill>
              <a:latin typeface="Arial"/>
              <a:ea typeface="Arial"/>
              <a:cs typeface="Arial"/>
              <a:sym typeface="Arial"/>
            </a:endParaRPr>
          </a:p>
        </p:txBody>
      </p:sp>
      <p:pic>
        <p:nvPicPr>
          <p:cNvPr id="92" name="Google Shape;92;p3"/>
          <p:cNvPicPr preferRelativeResize="0"/>
          <p:nvPr/>
        </p:nvPicPr>
        <p:blipFill rotWithShape="1">
          <a:blip r:embed="rId3">
            <a:alphaModFix/>
          </a:blip>
          <a:srcRect/>
          <a:stretch/>
        </p:blipFill>
        <p:spPr>
          <a:xfrm>
            <a:off x="7349857" y="1481252"/>
            <a:ext cx="4162450" cy="2855000"/>
          </a:xfrm>
          <a:prstGeom prst="rect">
            <a:avLst/>
          </a:prstGeom>
          <a:noFill/>
          <a:ln>
            <a:noFill/>
          </a:ln>
        </p:spPr>
      </p:pic>
      <p:pic>
        <p:nvPicPr>
          <p:cNvPr id="93" name="Google Shape;93;p3"/>
          <p:cNvPicPr preferRelativeResize="0"/>
          <p:nvPr/>
        </p:nvPicPr>
        <p:blipFill rotWithShape="1">
          <a:blip r:embed="rId4">
            <a:alphaModFix/>
          </a:blip>
          <a:srcRect/>
          <a:stretch/>
        </p:blipFill>
        <p:spPr>
          <a:xfrm>
            <a:off x="4587299" y="2433397"/>
            <a:ext cx="2360155" cy="1161450"/>
          </a:xfrm>
          <a:prstGeom prst="rect">
            <a:avLst/>
          </a:prstGeom>
          <a:noFill/>
          <a:ln>
            <a:noFill/>
          </a:ln>
        </p:spPr>
      </p:pic>
      <p:pic>
        <p:nvPicPr>
          <p:cNvPr id="94" name="Google Shape;94;p3"/>
          <p:cNvPicPr preferRelativeResize="0"/>
          <p:nvPr/>
        </p:nvPicPr>
        <p:blipFill rotWithShape="1">
          <a:blip r:embed="rId5">
            <a:alphaModFix/>
          </a:blip>
          <a:srcRect/>
          <a:stretch/>
        </p:blipFill>
        <p:spPr>
          <a:xfrm>
            <a:off x="496832" y="1863689"/>
            <a:ext cx="3579071" cy="2471061"/>
          </a:xfrm>
          <a:prstGeom prst="rect">
            <a:avLst/>
          </a:prstGeom>
          <a:noFill/>
          <a:ln>
            <a:noFill/>
          </a:ln>
        </p:spPr>
      </p:pic>
      <p:sp>
        <p:nvSpPr>
          <p:cNvPr id="95" name="Google Shape;95;p3"/>
          <p:cNvSpPr txBox="1">
            <a:spLocks noGrp="1"/>
          </p:cNvSpPr>
          <p:nvPr>
            <p:ph type="body" idx="4294967295"/>
          </p:nvPr>
        </p:nvSpPr>
        <p:spPr>
          <a:xfrm>
            <a:off x="496832" y="4574121"/>
            <a:ext cx="2612400" cy="61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Bologna System</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96" name="Google Shape;96;p3"/>
          <p:cNvSpPr txBox="1">
            <a:spLocks noGrp="1"/>
          </p:cNvSpPr>
          <p:nvPr>
            <p:ph type="body" idx="4294967295"/>
          </p:nvPr>
        </p:nvSpPr>
        <p:spPr>
          <a:xfrm>
            <a:off x="2731667" y="4586132"/>
            <a:ext cx="2612400" cy="44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80"/>
              </a:spcBef>
              <a:spcAft>
                <a:spcPts val="0"/>
              </a:spcAft>
              <a:buClr>
                <a:srgbClr val="000000"/>
              </a:buClr>
              <a:buSzPts val="1800"/>
              <a:buFont typeface="Arial"/>
              <a:buNone/>
            </a:pPr>
            <a:r>
              <a:rPr lang="en-US" sz="2200" b="1"/>
              <a:t>"Europeanization"</a:t>
            </a:r>
            <a:endParaRPr sz="2200" b="1"/>
          </a:p>
          <a:p>
            <a:pPr marL="0" marR="0" lvl="0" indent="0" algn="ctr" rtl="0">
              <a:lnSpc>
                <a:spcPct val="100000"/>
              </a:lnSpc>
              <a:spcBef>
                <a:spcPts val="480"/>
              </a:spcBef>
              <a:spcAft>
                <a:spcPts val="0"/>
              </a:spcAft>
              <a:buSzPts val="1800"/>
              <a:buNone/>
            </a:pPr>
            <a:endParaRPr sz="2200" b="1"/>
          </a:p>
          <a:p>
            <a:pPr marL="0" marR="0" lvl="0" indent="0" algn="ctr" rtl="0">
              <a:lnSpc>
                <a:spcPct val="100000"/>
              </a:lnSpc>
              <a:spcBef>
                <a:spcPts val="480"/>
              </a:spcBef>
              <a:spcAft>
                <a:spcPts val="0"/>
              </a:spcAft>
              <a:buSzPts val="1800"/>
              <a:buNone/>
            </a:pPr>
            <a:endParaRPr sz="2200" b="1"/>
          </a:p>
        </p:txBody>
      </p:sp>
      <p:sp>
        <p:nvSpPr>
          <p:cNvPr id="97" name="Google Shape;97;p3"/>
          <p:cNvSpPr txBox="1">
            <a:spLocks noGrp="1"/>
          </p:cNvSpPr>
          <p:nvPr>
            <p:ph type="body" idx="4294967295"/>
          </p:nvPr>
        </p:nvSpPr>
        <p:spPr>
          <a:xfrm>
            <a:off x="4406680" y="1001233"/>
            <a:ext cx="2612400" cy="44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80"/>
              </a:spcBef>
              <a:spcAft>
                <a:spcPts val="0"/>
              </a:spcAft>
              <a:buSzPts val="1800"/>
              <a:buNone/>
            </a:pPr>
            <a:r>
              <a:rPr lang="en-US" sz="2400" b="1"/>
              <a:t>NATO</a:t>
            </a:r>
            <a:r>
              <a:rPr lang="en-US" sz="2200" b="1"/>
              <a:t> Standards</a:t>
            </a:r>
            <a:endParaRPr sz="2200" b="1"/>
          </a:p>
          <a:p>
            <a:pPr marL="0" marR="0" lvl="0" indent="0" algn="ctr" rtl="0">
              <a:lnSpc>
                <a:spcPct val="100000"/>
              </a:lnSpc>
              <a:spcBef>
                <a:spcPts val="480"/>
              </a:spcBef>
              <a:spcAft>
                <a:spcPts val="0"/>
              </a:spcAft>
              <a:buSzPts val="1800"/>
              <a:buNone/>
            </a:pPr>
            <a:endParaRPr sz="2200" b="1"/>
          </a:p>
          <a:p>
            <a:pPr marL="0" marR="0" lvl="0" indent="0" algn="ctr" rtl="0">
              <a:lnSpc>
                <a:spcPct val="100000"/>
              </a:lnSpc>
              <a:spcBef>
                <a:spcPts val="480"/>
              </a:spcBef>
              <a:spcAft>
                <a:spcPts val="0"/>
              </a:spcAft>
              <a:buSzPts val="1800"/>
              <a:buNone/>
            </a:pPr>
            <a:endParaRPr sz="2200" b="1"/>
          </a:p>
        </p:txBody>
      </p:sp>
      <p:sp>
        <p:nvSpPr>
          <p:cNvPr id="98" name="Google Shape;98;p3"/>
          <p:cNvSpPr txBox="1">
            <a:spLocks noGrp="1"/>
          </p:cNvSpPr>
          <p:nvPr>
            <p:ph type="body" idx="4294967295"/>
          </p:nvPr>
        </p:nvSpPr>
        <p:spPr>
          <a:xfrm>
            <a:off x="6862327" y="4586132"/>
            <a:ext cx="2612400" cy="44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80"/>
              </a:spcBef>
              <a:spcAft>
                <a:spcPts val="0"/>
              </a:spcAft>
              <a:buSzPts val="1800"/>
              <a:buNone/>
            </a:pPr>
            <a:r>
              <a:rPr lang="en-US" sz="2200" b="1"/>
              <a:t>New Methods</a:t>
            </a:r>
            <a:endParaRPr sz="2200" b="1"/>
          </a:p>
          <a:p>
            <a:pPr marL="0" marR="0" lvl="0" indent="0" algn="ctr" rtl="0">
              <a:lnSpc>
                <a:spcPct val="100000"/>
              </a:lnSpc>
              <a:spcBef>
                <a:spcPts val="480"/>
              </a:spcBef>
              <a:spcAft>
                <a:spcPts val="0"/>
              </a:spcAft>
              <a:buSzPts val="1800"/>
              <a:buNone/>
            </a:pPr>
            <a:endParaRPr sz="2200" b="1"/>
          </a:p>
          <a:p>
            <a:pPr marL="0" marR="0" lvl="0" indent="0" algn="ctr" rtl="0">
              <a:lnSpc>
                <a:spcPct val="100000"/>
              </a:lnSpc>
              <a:spcBef>
                <a:spcPts val="480"/>
              </a:spcBef>
              <a:spcAft>
                <a:spcPts val="0"/>
              </a:spcAft>
              <a:buSzPts val="1800"/>
              <a:buNone/>
            </a:pPr>
            <a:endParaRPr sz="2200" b="1"/>
          </a:p>
        </p:txBody>
      </p:sp>
      <p:sp>
        <p:nvSpPr>
          <p:cNvPr id="99" name="Google Shape;99;p3"/>
          <p:cNvSpPr txBox="1">
            <a:spLocks noGrp="1"/>
          </p:cNvSpPr>
          <p:nvPr>
            <p:ph type="body" idx="4294967295"/>
          </p:nvPr>
        </p:nvSpPr>
        <p:spPr>
          <a:xfrm>
            <a:off x="9097162" y="4605898"/>
            <a:ext cx="2612400" cy="44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80"/>
              </a:spcBef>
              <a:spcAft>
                <a:spcPts val="0"/>
              </a:spcAft>
              <a:buSzPts val="1800"/>
              <a:buNone/>
            </a:pPr>
            <a:r>
              <a:rPr lang="en-US" sz="2200" b="1"/>
              <a:t>New Technologies</a:t>
            </a:r>
            <a:endParaRPr sz="2200" b="1"/>
          </a:p>
          <a:p>
            <a:pPr marL="0" marR="0" lvl="0" indent="0" algn="ctr" rtl="0">
              <a:lnSpc>
                <a:spcPct val="100000"/>
              </a:lnSpc>
              <a:spcBef>
                <a:spcPts val="480"/>
              </a:spcBef>
              <a:spcAft>
                <a:spcPts val="0"/>
              </a:spcAft>
              <a:buSzPts val="1800"/>
              <a:buNone/>
            </a:pPr>
            <a:endParaRPr sz="2200" b="1"/>
          </a:p>
          <a:p>
            <a:pPr marL="0" marR="0" lvl="0" indent="0" algn="ctr" rtl="0">
              <a:lnSpc>
                <a:spcPct val="100000"/>
              </a:lnSpc>
              <a:spcBef>
                <a:spcPts val="480"/>
              </a:spcBef>
              <a:spcAft>
                <a:spcPts val="0"/>
              </a:spcAft>
              <a:buSzPts val="1800"/>
              <a:buNone/>
            </a:pPr>
            <a:endParaRPr sz="2200" b="1"/>
          </a:p>
        </p:txBody>
      </p:sp>
    </p:spTree>
    <p:extLst>
      <p:ext uri="{BB962C8B-B14F-4D97-AF65-F5344CB8AC3E}">
        <p14:creationId xmlns:p14="http://schemas.microsoft.com/office/powerpoint/2010/main" val="14815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9">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2507675aa62_0_19"/>
          <p:cNvPicPr preferRelativeResize="0"/>
          <p:nvPr/>
        </p:nvPicPr>
        <p:blipFill rotWithShape="1">
          <a:blip r:embed="rId3">
            <a:alphaModFix/>
          </a:blip>
          <a:srcRect/>
          <a:stretch/>
        </p:blipFill>
        <p:spPr>
          <a:xfrm>
            <a:off x="2654364" y="3238946"/>
            <a:ext cx="2515450" cy="2539199"/>
          </a:xfrm>
          <a:prstGeom prst="rect">
            <a:avLst/>
          </a:prstGeom>
          <a:noFill/>
          <a:ln>
            <a:noFill/>
          </a:ln>
        </p:spPr>
      </p:pic>
      <p:sp>
        <p:nvSpPr>
          <p:cNvPr id="195" name="Google Shape;195;g2507675aa62_0_19"/>
          <p:cNvSpPr txBox="1">
            <a:spLocks noGrp="1"/>
          </p:cNvSpPr>
          <p:nvPr>
            <p:ph type="sldNum" idx="12"/>
          </p:nvPr>
        </p:nvSpPr>
        <p:spPr>
          <a:xfrm>
            <a:off x="7848600" y="6407803"/>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12</a:t>
            </a:fld>
            <a:endParaRPr sz="1600">
              <a:solidFill>
                <a:srgbClr val="000000"/>
              </a:solidFill>
              <a:latin typeface="Arial"/>
              <a:ea typeface="Arial"/>
              <a:cs typeface="Arial"/>
              <a:sym typeface="Arial"/>
            </a:endParaRPr>
          </a:p>
        </p:txBody>
      </p:sp>
      <p:sp>
        <p:nvSpPr>
          <p:cNvPr id="196" name="Google Shape;196;g2507675aa62_0_19"/>
          <p:cNvSpPr txBox="1"/>
          <p:nvPr/>
        </p:nvSpPr>
        <p:spPr>
          <a:xfrm>
            <a:off x="791200" y="127375"/>
            <a:ext cx="103899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How to build a strategy and get leaders buy in - NDUU</a:t>
            </a:r>
            <a:endParaRPr sz="1400" b="0" i="0" u="none" strike="noStrike" cap="none">
              <a:solidFill>
                <a:srgbClr val="000000"/>
              </a:solidFill>
              <a:latin typeface="Arial"/>
              <a:ea typeface="Arial"/>
              <a:cs typeface="Arial"/>
              <a:sym typeface="Arial"/>
            </a:endParaRPr>
          </a:p>
        </p:txBody>
      </p:sp>
      <p:pic>
        <p:nvPicPr>
          <p:cNvPr id="197" name="Google Shape;197;g2507675aa62_0_19"/>
          <p:cNvPicPr preferRelativeResize="0"/>
          <p:nvPr/>
        </p:nvPicPr>
        <p:blipFill rotWithShape="1">
          <a:blip r:embed="rId4">
            <a:alphaModFix/>
          </a:blip>
          <a:srcRect/>
          <a:stretch/>
        </p:blipFill>
        <p:spPr>
          <a:xfrm>
            <a:off x="2625419" y="1266893"/>
            <a:ext cx="885825" cy="1447800"/>
          </a:xfrm>
          <a:prstGeom prst="rect">
            <a:avLst/>
          </a:prstGeom>
          <a:noFill/>
          <a:ln>
            <a:noFill/>
          </a:ln>
        </p:spPr>
      </p:pic>
      <p:pic>
        <p:nvPicPr>
          <p:cNvPr id="198" name="Google Shape;198;g2507675aa62_0_19"/>
          <p:cNvPicPr preferRelativeResize="0"/>
          <p:nvPr/>
        </p:nvPicPr>
        <p:blipFill rotWithShape="1">
          <a:blip r:embed="rId5">
            <a:alphaModFix/>
          </a:blip>
          <a:srcRect/>
          <a:stretch/>
        </p:blipFill>
        <p:spPr>
          <a:xfrm>
            <a:off x="9076069" y="1609793"/>
            <a:ext cx="1066800" cy="1104900"/>
          </a:xfrm>
          <a:prstGeom prst="rect">
            <a:avLst/>
          </a:prstGeom>
          <a:noFill/>
          <a:ln>
            <a:noFill/>
          </a:ln>
        </p:spPr>
      </p:pic>
      <p:pic>
        <p:nvPicPr>
          <p:cNvPr id="199" name="Google Shape;199;g2507675aa62_0_19"/>
          <p:cNvPicPr preferRelativeResize="0"/>
          <p:nvPr/>
        </p:nvPicPr>
        <p:blipFill rotWithShape="1">
          <a:blip r:embed="rId6">
            <a:alphaModFix/>
          </a:blip>
          <a:srcRect/>
          <a:stretch/>
        </p:blipFill>
        <p:spPr>
          <a:xfrm rot="-5400000">
            <a:off x="4195419" y="2064068"/>
            <a:ext cx="784500" cy="353200"/>
          </a:xfrm>
          <a:prstGeom prst="rect">
            <a:avLst/>
          </a:prstGeom>
          <a:noFill/>
          <a:ln>
            <a:noFill/>
          </a:ln>
        </p:spPr>
      </p:pic>
      <p:pic>
        <p:nvPicPr>
          <p:cNvPr id="200" name="Google Shape;200;g2507675aa62_0_19"/>
          <p:cNvPicPr preferRelativeResize="0"/>
          <p:nvPr/>
        </p:nvPicPr>
        <p:blipFill rotWithShape="1">
          <a:blip r:embed="rId6">
            <a:alphaModFix/>
          </a:blip>
          <a:srcRect/>
          <a:stretch/>
        </p:blipFill>
        <p:spPr>
          <a:xfrm rot="5400000">
            <a:off x="7690894" y="2064068"/>
            <a:ext cx="784500" cy="353200"/>
          </a:xfrm>
          <a:prstGeom prst="rect">
            <a:avLst/>
          </a:prstGeom>
          <a:noFill/>
          <a:ln>
            <a:noFill/>
          </a:ln>
        </p:spPr>
      </p:pic>
      <p:pic>
        <p:nvPicPr>
          <p:cNvPr id="201" name="Google Shape;201;g2507675aa62_0_19"/>
          <p:cNvPicPr preferRelativeResize="0"/>
          <p:nvPr/>
        </p:nvPicPr>
        <p:blipFill rotWithShape="1">
          <a:blip r:embed="rId7">
            <a:alphaModFix/>
          </a:blip>
          <a:srcRect/>
          <a:stretch/>
        </p:blipFill>
        <p:spPr>
          <a:xfrm>
            <a:off x="5735332" y="1650118"/>
            <a:ext cx="1200150" cy="1181100"/>
          </a:xfrm>
          <a:prstGeom prst="rect">
            <a:avLst/>
          </a:prstGeom>
          <a:noFill/>
          <a:ln>
            <a:noFill/>
          </a:ln>
        </p:spPr>
      </p:pic>
      <p:pic>
        <p:nvPicPr>
          <p:cNvPr id="202" name="Google Shape;202;g2507675aa62_0_19"/>
          <p:cNvPicPr preferRelativeResize="0"/>
          <p:nvPr/>
        </p:nvPicPr>
        <p:blipFill rotWithShape="1">
          <a:blip r:embed="rId8">
            <a:alphaModFix/>
          </a:blip>
          <a:srcRect/>
          <a:stretch/>
        </p:blipFill>
        <p:spPr>
          <a:xfrm>
            <a:off x="2983652" y="3943454"/>
            <a:ext cx="736042" cy="723261"/>
          </a:xfrm>
          <a:prstGeom prst="rect">
            <a:avLst/>
          </a:prstGeom>
          <a:noFill/>
          <a:ln>
            <a:noFill/>
          </a:ln>
        </p:spPr>
      </p:pic>
      <p:pic>
        <p:nvPicPr>
          <p:cNvPr id="203" name="Google Shape;203;g2507675aa62_0_19"/>
          <p:cNvPicPr preferRelativeResize="0"/>
          <p:nvPr/>
        </p:nvPicPr>
        <p:blipFill rotWithShape="1">
          <a:blip r:embed="rId8">
            <a:alphaModFix/>
          </a:blip>
          <a:srcRect/>
          <a:stretch/>
        </p:blipFill>
        <p:spPr>
          <a:xfrm>
            <a:off x="3719694" y="3580440"/>
            <a:ext cx="736042" cy="723261"/>
          </a:xfrm>
          <a:prstGeom prst="rect">
            <a:avLst/>
          </a:prstGeom>
          <a:noFill/>
          <a:ln>
            <a:noFill/>
          </a:ln>
        </p:spPr>
      </p:pic>
      <p:pic>
        <p:nvPicPr>
          <p:cNvPr id="204" name="Google Shape;204;g2507675aa62_0_19"/>
          <p:cNvPicPr preferRelativeResize="0"/>
          <p:nvPr/>
        </p:nvPicPr>
        <p:blipFill rotWithShape="1">
          <a:blip r:embed="rId8">
            <a:alphaModFix/>
          </a:blip>
          <a:srcRect/>
          <a:stretch/>
        </p:blipFill>
        <p:spPr>
          <a:xfrm>
            <a:off x="3371768" y="4666718"/>
            <a:ext cx="736042" cy="723261"/>
          </a:xfrm>
          <a:prstGeom prst="rect">
            <a:avLst/>
          </a:prstGeom>
          <a:noFill/>
          <a:ln>
            <a:noFill/>
          </a:ln>
        </p:spPr>
      </p:pic>
      <p:pic>
        <p:nvPicPr>
          <p:cNvPr id="205" name="Google Shape;205;g2507675aa62_0_19"/>
          <p:cNvPicPr preferRelativeResize="0"/>
          <p:nvPr/>
        </p:nvPicPr>
        <p:blipFill rotWithShape="1">
          <a:blip r:embed="rId8">
            <a:alphaModFix/>
          </a:blip>
          <a:srcRect/>
          <a:stretch/>
        </p:blipFill>
        <p:spPr>
          <a:xfrm>
            <a:off x="4107810" y="4303713"/>
            <a:ext cx="736042" cy="723261"/>
          </a:xfrm>
          <a:prstGeom prst="rect">
            <a:avLst/>
          </a:prstGeom>
          <a:noFill/>
          <a:ln>
            <a:noFill/>
          </a:ln>
        </p:spPr>
      </p:pic>
      <p:sp>
        <p:nvSpPr>
          <p:cNvPr id="206" name="Google Shape;206;g2507675aa62_0_19"/>
          <p:cNvSpPr txBox="1">
            <a:spLocks noGrp="1"/>
          </p:cNvSpPr>
          <p:nvPr>
            <p:ph type="body" idx="4294967295"/>
          </p:nvPr>
        </p:nvSpPr>
        <p:spPr>
          <a:xfrm>
            <a:off x="3804356" y="3743316"/>
            <a:ext cx="566700" cy="34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 1</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207" name="Google Shape;207;g2507675aa62_0_19"/>
          <p:cNvSpPr txBox="1">
            <a:spLocks noGrp="1"/>
          </p:cNvSpPr>
          <p:nvPr>
            <p:ph type="body" idx="4294967295"/>
          </p:nvPr>
        </p:nvSpPr>
        <p:spPr>
          <a:xfrm>
            <a:off x="4192497" y="4476367"/>
            <a:ext cx="566700" cy="34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 2</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208" name="Google Shape;208;g2507675aa62_0_19"/>
          <p:cNvSpPr txBox="1">
            <a:spLocks noGrp="1"/>
          </p:cNvSpPr>
          <p:nvPr>
            <p:ph type="body" idx="4294967295"/>
          </p:nvPr>
        </p:nvSpPr>
        <p:spPr>
          <a:xfrm>
            <a:off x="3068332" y="4057582"/>
            <a:ext cx="566700" cy="34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 3</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209" name="Google Shape;209;g2507675aa62_0_19"/>
          <p:cNvSpPr txBox="1">
            <a:spLocks noGrp="1"/>
          </p:cNvSpPr>
          <p:nvPr>
            <p:ph type="body" idx="4294967295"/>
          </p:nvPr>
        </p:nvSpPr>
        <p:spPr>
          <a:xfrm>
            <a:off x="3456432" y="4857041"/>
            <a:ext cx="566700" cy="34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 4</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210" name="Google Shape;210;g2507675aa62_0_19"/>
          <p:cNvSpPr txBox="1">
            <a:spLocks noGrp="1"/>
          </p:cNvSpPr>
          <p:nvPr>
            <p:ph type="body" idx="4294967295"/>
          </p:nvPr>
        </p:nvSpPr>
        <p:spPr>
          <a:xfrm rot="892">
            <a:off x="160849" y="4224783"/>
            <a:ext cx="2311500" cy="41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Strategic Vision</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cxnSp>
        <p:nvCxnSpPr>
          <p:cNvPr id="211" name="Google Shape;211;g2507675aa62_0_19"/>
          <p:cNvCxnSpPr/>
          <p:nvPr/>
        </p:nvCxnSpPr>
        <p:spPr>
          <a:xfrm>
            <a:off x="6010864" y="3279746"/>
            <a:ext cx="0" cy="2457600"/>
          </a:xfrm>
          <a:prstGeom prst="straightConnector1">
            <a:avLst/>
          </a:prstGeom>
          <a:noFill/>
          <a:ln w="38100" cap="flat" cmpd="sng">
            <a:solidFill>
              <a:schemeClr val="dk1"/>
            </a:solidFill>
            <a:prstDash val="lgDash"/>
            <a:round/>
            <a:headEnd type="none" w="sm" len="sm"/>
            <a:tailEnd type="none" w="sm" len="sm"/>
          </a:ln>
        </p:spPr>
      </p:cxnSp>
      <p:pic>
        <p:nvPicPr>
          <p:cNvPr id="212" name="Google Shape;212;g2507675aa62_0_19"/>
          <p:cNvPicPr preferRelativeResize="0"/>
          <p:nvPr/>
        </p:nvPicPr>
        <p:blipFill rotWithShape="1">
          <a:blip r:embed="rId9">
            <a:alphaModFix/>
          </a:blip>
          <a:srcRect/>
          <a:stretch/>
        </p:blipFill>
        <p:spPr>
          <a:xfrm>
            <a:off x="6794277" y="3473546"/>
            <a:ext cx="1971675" cy="1920675"/>
          </a:xfrm>
          <a:prstGeom prst="rect">
            <a:avLst/>
          </a:prstGeom>
          <a:noFill/>
          <a:ln>
            <a:noFill/>
          </a:ln>
        </p:spPr>
      </p:pic>
      <p:sp>
        <p:nvSpPr>
          <p:cNvPr id="213" name="Google Shape;213;g2507675aa62_0_19"/>
          <p:cNvSpPr txBox="1">
            <a:spLocks noGrp="1"/>
          </p:cNvSpPr>
          <p:nvPr>
            <p:ph type="body" idx="4294967295"/>
          </p:nvPr>
        </p:nvSpPr>
        <p:spPr>
          <a:xfrm rot="918">
            <a:off x="9540414" y="3692171"/>
            <a:ext cx="22461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Authorities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214" name="Google Shape;214;g2507675aa62_0_19"/>
          <p:cNvSpPr txBox="1">
            <a:spLocks noGrp="1"/>
          </p:cNvSpPr>
          <p:nvPr>
            <p:ph type="body" idx="4294967295"/>
          </p:nvPr>
        </p:nvSpPr>
        <p:spPr>
          <a:xfrm rot="918">
            <a:off x="9549389" y="4880009"/>
            <a:ext cx="22461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Technicians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215" name="Google Shape;215;g2507675aa62_0_19"/>
          <p:cNvSpPr txBox="1">
            <a:spLocks noGrp="1"/>
          </p:cNvSpPr>
          <p:nvPr>
            <p:ph type="body" idx="4294967295"/>
          </p:nvPr>
        </p:nvSpPr>
        <p:spPr>
          <a:xfrm rot="918">
            <a:off x="9549389" y="4286096"/>
            <a:ext cx="22461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Teachers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216" name="Google Shape;216;g2507675aa62_0_19"/>
          <p:cNvPicPr preferRelativeResize="0"/>
          <p:nvPr/>
        </p:nvPicPr>
        <p:blipFill rotWithShape="1">
          <a:blip r:embed="rId10">
            <a:alphaModFix/>
          </a:blip>
          <a:srcRect/>
          <a:stretch/>
        </p:blipFill>
        <p:spPr>
          <a:xfrm>
            <a:off x="401331" y="1027134"/>
            <a:ext cx="1080544" cy="10535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9">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0">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0">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0">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3">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3">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3">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4">
                                            <p:txEl>
                                              <p:pRg st="0" end="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4">
                                            <p:txEl>
                                              <p:pRg st="1" end="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4">
                                            <p:txEl>
                                              <p:pRg st="2" end="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5">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5">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532503ec04_0_2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13</a:t>
            </a:fld>
            <a:endParaRPr sz="1600">
              <a:solidFill>
                <a:srgbClr val="000000"/>
              </a:solidFill>
              <a:latin typeface="Arial"/>
              <a:ea typeface="Arial"/>
              <a:cs typeface="Arial"/>
              <a:sym typeface="Arial"/>
            </a:endParaRPr>
          </a:p>
        </p:txBody>
      </p:sp>
      <p:sp>
        <p:nvSpPr>
          <p:cNvPr id="222" name="Google Shape;222;g2532503ec04_0_25"/>
          <p:cNvSpPr txBox="1"/>
          <p:nvPr/>
        </p:nvSpPr>
        <p:spPr>
          <a:xfrm>
            <a:off x="1187775" y="94325"/>
            <a:ext cx="103899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How to build a strategy and get leaders buy in - NDUU</a:t>
            </a:r>
            <a:endParaRPr sz="1400" b="0" i="0" u="none" strike="noStrike" cap="none">
              <a:solidFill>
                <a:srgbClr val="000000"/>
              </a:solidFill>
              <a:latin typeface="Arial"/>
              <a:ea typeface="Arial"/>
              <a:cs typeface="Arial"/>
              <a:sym typeface="Arial"/>
            </a:endParaRPr>
          </a:p>
        </p:txBody>
      </p:sp>
      <p:pic>
        <p:nvPicPr>
          <p:cNvPr id="223" name="Google Shape;223;g2532503ec04_0_25"/>
          <p:cNvPicPr preferRelativeResize="0"/>
          <p:nvPr/>
        </p:nvPicPr>
        <p:blipFill rotWithShape="1">
          <a:blip r:embed="rId3">
            <a:alphaModFix/>
          </a:blip>
          <a:srcRect/>
          <a:stretch/>
        </p:blipFill>
        <p:spPr>
          <a:xfrm>
            <a:off x="1883975" y="938325"/>
            <a:ext cx="9837224" cy="5209050"/>
          </a:xfrm>
          <a:prstGeom prst="rect">
            <a:avLst/>
          </a:prstGeom>
          <a:noFill/>
          <a:ln>
            <a:noFill/>
          </a:ln>
        </p:spPr>
      </p:pic>
      <p:pic>
        <p:nvPicPr>
          <p:cNvPr id="224" name="Google Shape;224;g2532503ec04_0_25"/>
          <p:cNvPicPr preferRelativeResize="0"/>
          <p:nvPr/>
        </p:nvPicPr>
        <p:blipFill rotWithShape="1">
          <a:blip r:embed="rId4">
            <a:alphaModFix/>
          </a:blip>
          <a:srcRect/>
          <a:stretch/>
        </p:blipFill>
        <p:spPr>
          <a:xfrm>
            <a:off x="401331" y="1027134"/>
            <a:ext cx="1080544" cy="1053584"/>
          </a:xfrm>
          <a:prstGeom prst="rect">
            <a:avLst/>
          </a:prstGeom>
          <a:noFill/>
          <a:ln>
            <a:noFill/>
          </a:ln>
        </p:spPr>
      </p:pic>
      <p:sp>
        <p:nvSpPr>
          <p:cNvPr id="225" name="Google Shape;225;g2532503ec04_0_25"/>
          <p:cNvSpPr/>
          <p:nvPr/>
        </p:nvSpPr>
        <p:spPr>
          <a:xfrm>
            <a:off x="7786175" y="980875"/>
            <a:ext cx="1909200" cy="20898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26" name="Google Shape;226;g2532503ec04_0_25"/>
          <p:cNvSpPr/>
          <p:nvPr/>
        </p:nvSpPr>
        <p:spPr>
          <a:xfrm>
            <a:off x="7786175" y="3096650"/>
            <a:ext cx="1909200" cy="20064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27" name="Google Shape;227;g2532503ec04_0_25"/>
          <p:cNvSpPr/>
          <p:nvPr/>
        </p:nvSpPr>
        <p:spPr>
          <a:xfrm>
            <a:off x="5820375" y="980875"/>
            <a:ext cx="1933500" cy="41127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28" name="Google Shape;228;g2532503ec04_0_25"/>
          <p:cNvSpPr/>
          <p:nvPr/>
        </p:nvSpPr>
        <p:spPr>
          <a:xfrm>
            <a:off x="3839325" y="3096650"/>
            <a:ext cx="1948800" cy="20064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29" name="Google Shape;229;g2532503ec04_0_25"/>
          <p:cNvSpPr/>
          <p:nvPr/>
        </p:nvSpPr>
        <p:spPr>
          <a:xfrm>
            <a:off x="3839275" y="980875"/>
            <a:ext cx="1948800" cy="20898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30" name="Google Shape;230;g2532503ec04_0_25"/>
          <p:cNvSpPr/>
          <p:nvPr/>
        </p:nvSpPr>
        <p:spPr>
          <a:xfrm>
            <a:off x="1917475" y="980875"/>
            <a:ext cx="1889400" cy="41223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31" name="Google Shape;231;g2532503ec04_0_25"/>
          <p:cNvSpPr/>
          <p:nvPr/>
        </p:nvSpPr>
        <p:spPr>
          <a:xfrm>
            <a:off x="1917475" y="5129025"/>
            <a:ext cx="4867500" cy="9771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
        <p:nvSpPr>
          <p:cNvPr id="232" name="Google Shape;232;g2532503ec04_0_25"/>
          <p:cNvSpPr/>
          <p:nvPr/>
        </p:nvSpPr>
        <p:spPr>
          <a:xfrm>
            <a:off x="6814275" y="5129025"/>
            <a:ext cx="4867500" cy="989400"/>
          </a:xfrm>
          <a:prstGeom prst="rect">
            <a:avLst/>
          </a:prstGeom>
          <a:solidFill>
            <a:srgbClr val="FAFAF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507675aa62_0_25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14</a:t>
            </a:fld>
            <a:endParaRPr sz="1600">
              <a:solidFill>
                <a:srgbClr val="000000"/>
              </a:solidFill>
              <a:latin typeface="Arial"/>
              <a:ea typeface="Arial"/>
              <a:cs typeface="Arial"/>
              <a:sym typeface="Arial"/>
            </a:endParaRPr>
          </a:p>
        </p:txBody>
      </p:sp>
      <p:sp>
        <p:nvSpPr>
          <p:cNvPr id="238" name="Google Shape;238;g2507675aa62_0_255"/>
          <p:cNvSpPr txBox="1"/>
          <p:nvPr/>
        </p:nvSpPr>
        <p:spPr>
          <a:xfrm>
            <a:off x="1568775" y="94325"/>
            <a:ext cx="103899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How to Build a Strategy and Get Leaders Buy In</a:t>
            </a:r>
            <a:endParaRPr sz="1400" b="0" i="0" u="none" strike="noStrike" cap="none">
              <a:solidFill>
                <a:srgbClr val="000000"/>
              </a:solidFill>
              <a:latin typeface="Arial"/>
              <a:ea typeface="Arial"/>
              <a:cs typeface="Arial"/>
              <a:sym typeface="Arial"/>
            </a:endParaRPr>
          </a:p>
        </p:txBody>
      </p:sp>
      <p:sp>
        <p:nvSpPr>
          <p:cNvPr id="239" name="Google Shape;239;g2507675aa62_0_255"/>
          <p:cNvSpPr txBox="1"/>
          <p:nvPr/>
        </p:nvSpPr>
        <p:spPr>
          <a:xfrm>
            <a:off x="2967175" y="1420100"/>
            <a:ext cx="8624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Narrow"/>
              <a:ea typeface="Arial Narrow"/>
              <a:cs typeface="Arial Narrow"/>
              <a:sym typeface="Arial Narrow"/>
            </a:endParaRPr>
          </a:p>
        </p:txBody>
      </p:sp>
      <p:sp>
        <p:nvSpPr>
          <p:cNvPr id="240" name="Google Shape;240;g2507675aa62_0_255"/>
          <p:cNvSpPr txBox="1"/>
          <p:nvPr/>
        </p:nvSpPr>
        <p:spPr>
          <a:xfrm>
            <a:off x="3860345" y="906545"/>
            <a:ext cx="4601562"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PROOF OF CONCEPT STRATEGY </a:t>
            </a:r>
            <a:endParaRPr sz="2400" b="1" i="0" u="none" strike="noStrike" cap="none">
              <a:solidFill>
                <a:srgbClr val="000000"/>
              </a:solidFill>
              <a:latin typeface="Arial Narrow"/>
              <a:ea typeface="Arial Narrow"/>
              <a:cs typeface="Arial Narrow"/>
              <a:sym typeface="Arial Narrow"/>
            </a:endParaRPr>
          </a:p>
        </p:txBody>
      </p:sp>
      <p:pic>
        <p:nvPicPr>
          <p:cNvPr id="241" name="Google Shape;241;g2507675aa62_0_255"/>
          <p:cNvPicPr preferRelativeResize="0"/>
          <p:nvPr/>
        </p:nvPicPr>
        <p:blipFill rotWithShape="1">
          <a:blip r:embed="rId3">
            <a:alphaModFix/>
          </a:blip>
          <a:srcRect/>
          <a:stretch/>
        </p:blipFill>
        <p:spPr>
          <a:xfrm>
            <a:off x="2263758" y="1364958"/>
            <a:ext cx="9509582" cy="5325691"/>
          </a:xfrm>
          <a:prstGeom prst="rect">
            <a:avLst/>
          </a:prstGeom>
          <a:noFill/>
          <a:ln>
            <a:noFill/>
          </a:ln>
        </p:spPr>
      </p:pic>
      <p:pic>
        <p:nvPicPr>
          <p:cNvPr id="242" name="Google Shape;242;g2507675aa62_0_255"/>
          <p:cNvPicPr preferRelativeResize="0"/>
          <p:nvPr/>
        </p:nvPicPr>
        <p:blipFill rotWithShape="1">
          <a:blip r:embed="rId4">
            <a:alphaModFix/>
          </a:blip>
          <a:srcRect/>
          <a:stretch/>
        </p:blipFill>
        <p:spPr>
          <a:xfrm>
            <a:off x="401331" y="1027134"/>
            <a:ext cx="1080544" cy="10535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507675aa62_0_26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15</a:t>
            </a:fld>
            <a:endParaRPr sz="1600">
              <a:solidFill>
                <a:srgbClr val="000000"/>
              </a:solidFill>
              <a:latin typeface="Arial"/>
              <a:ea typeface="Arial"/>
              <a:cs typeface="Arial"/>
              <a:sym typeface="Arial"/>
            </a:endParaRPr>
          </a:p>
        </p:txBody>
      </p:sp>
      <p:sp>
        <p:nvSpPr>
          <p:cNvPr id="173" name="Google Shape;173;g2507675aa62_0_260"/>
          <p:cNvSpPr txBox="1"/>
          <p:nvPr/>
        </p:nvSpPr>
        <p:spPr>
          <a:xfrm>
            <a:off x="1568775" y="94325"/>
            <a:ext cx="103899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How to build a strategy and get leaders buy in</a:t>
            </a:r>
            <a:endParaRPr sz="1400" b="0" i="0" u="none" strike="noStrike" cap="none">
              <a:solidFill>
                <a:srgbClr val="000000"/>
              </a:solidFill>
              <a:latin typeface="Arial"/>
              <a:ea typeface="Arial"/>
              <a:cs typeface="Arial"/>
              <a:sym typeface="Arial"/>
            </a:endParaRPr>
          </a:p>
        </p:txBody>
      </p:sp>
      <p:pic>
        <p:nvPicPr>
          <p:cNvPr id="174" name="Google Shape;174;g2507675aa62_0_260"/>
          <p:cNvPicPr preferRelativeResize="0"/>
          <p:nvPr/>
        </p:nvPicPr>
        <p:blipFill rotWithShape="1">
          <a:blip r:embed="rId3">
            <a:alphaModFix/>
          </a:blip>
          <a:srcRect/>
          <a:stretch/>
        </p:blipFill>
        <p:spPr>
          <a:xfrm>
            <a:off x="1824300" y="947500"/>
            <a:ext cx="8221162" cy="5462277"/>
          </a:xfrm>
          <a:prstGeom prst="rect">
            <a:avLst/>
          </a:prstGeom>
          <a:noFill/>
          <a:ln>
            <a:noFill/>
          </a:ln>
        </p:spPr>
      </p:pic>
      <p:pic>
        <p:nvPicPr>
          <p:cNvPr id="2" name="Google Shape;224;g2532503ec04_0_25">
            <a:extLst>
              <a:ext uri="{FF2B5EF4-FFF2-40B4-BE49-F238E27FC236}">
                <a16:creationId xmlns:a16="http://schemas.microsoft.com/office/drawing/2014/main" id="{DA6DD4E6-7655-ECB7-5ABF-F417C2E9F10A}"/>
              </a:ext>
            </a:extLst>
          </p:cNvPr>
          <p:cNvPicPr preferRelativeResize="0"/>
          <p:nvPr/>
        </p:nvPicPr>
        <p:blipFill rotWithShape="1">
          <a:blip r:embed="rId4">
            <a:alphaModFix/>
          </a:blip>
          <a:srcRect/>
          <a:stretch/>
        </p:blipFill>
        <p:spPr>
          <a:xfrm>
            <a:off x="401331" y="1027134"/>
            <a:ext cx="1080544" cy="1053584"/>
          </a:xfrm>
          <a:prstGeom prst="rect">
            <a:avLst/>
          </a:prstGeom>
          <a:noFill/>
          <a:ln>
            <a:noFill/>
          </a:ln>
        </p:spPr>
      </p:pic>
    </p:spTree>
    <p:extLst>
      <p:ext uri="{BB962C8B-B14F-4D97-AF65-F5344CB8AC3E}">
        <p14:creationId xmlns:p14="http://schemas.microsoft.com/office/powerpoint/2010/main" val="391127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507675aa62_0_284"/>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16</a:t>
            </a:fld>
            <a:endParaRPr sz="1600">
              <a:solidFill>
                <a:srgbClr val="000000"/>
              </a:solidFill>
              <a:latin typeface="Arial"/>
              <a:ea typeface="Arial"/>
              <a:cs typeface="Arial"/>
              <a:sym typeface="Arial"/>
            </a:endParaRPr>
          </a:p>
        </p:txBody>
      </p:sp>
      <p:sp>
        <p:nvSpPr>
          <p:cNvPr id="248" name="Google Shape;248;g2507675aa62_0_284"/>
          <p:cNvSpPr txBox="1"/>
          <p:nvPr/>
        </p:nvSpPr>
        <p:spPr>
          <a:xfrm>
            <a:off x="2151725" y="111450"/>
            <a:ext cx="7641900" cy="615600"/>
          </a:xfrm>
          <a:prstGeom prst="rect">
            <a:avLst/>
          </a:prstGeom>
          <a:noFill/>
          <a:ln>
            <a:noFill/>
          </a:ln>
        </p:spPr>
        <p:txBody>
          <a:bodyPr spcFirstLastPara="1" wrap="square" lIns="91425" tIns="91425" rIns="91425" bIns="91425" anchor="t" anchorCtr="0">
            <a:spAutoFit/>
          </a:bodyPr>
          <a:lstStyle/>
          <a:p>
            <a:pPr marL="0" marR="0" lvl="0" indent="360045"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Technical Infrastructure</a:t>
            </a:r>
            <a:r>
              <a:rPr lang="en-US" sz="1200" b="1" i="0" u="none" strike="noStrike" cap="none">
                <a:solidFill>
                  <a:srgbClr val="FF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9" name="Google Shape;249;g2507675aa62_0_284"/>
          <p:cNvSpPr txBox="1"/>
          <p:nvPr/>
        </p:nvSpPr>
        <p:spPr>
          <a:xfrm>
            <a:off x="1621357" y="1278809"/>
            <a:ext cx="40062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Narrow"/>
                <a:ea typeface="Arial Narrow"/>
                <a:cs typeface="Arial Narrow"/>
                <a:sym typeface="Arial Narrow"/>
              </a:rPr>
              <a:t>Challenges:  </a:t>
            </a:r>
            <a:endParaRPr sz="2800" b="1" i="0" u="none" strike="noStrike" cap="none">
              <a:solidFill>
                <a:srgbClr val="000000"/>
              </a:solidFill>
              <a:latin typeface="Arial Narrow"/>
              <a:ea typeface="Arial Narrow"/>
              <a:cs typeface="Arial Narrow"/>
              <a:sym typeface="Arial Narrow"/>
            </a:endParaRPr>
          </a:p>
        </p:txBody>
      </p:sp>
      <p:sp>
        <p:nvSpPr>
          <p:cNvPr id="250" name="Google Shape;250;g2507675aa62_0_284"/>
          <p:cNvSpPr txBox="1"/>
          <p:nvPr/>
        </p:nvSpPr>
        <p:spPr>
          <a:xfrm>
            <a:off x="1173975" y="2384536"/>
            <a:ext cx="10441376" cy="2031295"/>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00000"/>
              </a:buClr>
              <a:buSzPts val="1600"/>
              <a:buFont typeface="Arial"/>
              <a:buChar char="●"/>
            </a:pPr>
            <a:r>
              <a:rPr lang="en-US" sz="2400" b="1" i="0" u="none" strike="noStrike" cap="none">
                <a:solidFill>
                  <a:srgbClr val="000000"/>
                </a:solidFill>
                <a:latin typeface="Arial"/>
                <a:ea typeface="Arial"/>
                <a:cs typeface="Arial"/>
                <a:sym typeface="Arial"/>
              </a:rPr>
              <a:t>Providing access to technology for a significant number of users</a:t>
            </a:r>
            <a:endParaRPr sz="24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2400" b="1" i="0" u="none" strike="noStrike" cap="none">
                <a:solidFill>
                  <a:srgbClr val="000000"/>
                </a:solidFill>
                <a:latin typeface="Arial"/>
                <a:ea typeface="Arial"/>
                <a:cs typeface="Arial"/>
                <a:sym typeface="Arial"/>
              </a:rPr>
              <a:t>Internet access </a:t>
            </a:r>
            <a:endParaRPr sz="2400" b="1"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2400" b="1" i="0" u="none" strike="noStrike" cap="none">
                <a:solidFill>
                  <a:srgbClr val="000000"/>
                </a:solidFill>
                <a:latin typeface="Arial"/>
                <a:ea typeface="Arial"/>
                <a:cs typeface="Arial"/>
                <a:sym typeface="Arial"/>
              </a:rPr>
              <a:t>Use of existing third-party facilities on the basis of outsourcing.</a:t>
            </a:r>
            <a:endParaRPr sz="2400" b="1"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2400" b="1" i="0" u="none" strike="noStrike" cap="none">
                <a:solidFill>
                  <a:srgbClr val="000000"/>
                </a:solidFill>
                <a:latin typeface="Arial"/>
                <a:ea typeface="Arial"/>
                <a:cs typeface="Arial"/>
                <a:sym typeface="Arial"/>
              </a:rPr>
              <a:t>ICT security </a:t>
            </a:r>
            <a:endParaRPr sz="2400" b="1"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2400" b="1" i="0" u="none" strike="noStrike" cap="none">
                <a:solidFill>
                  <a:srgbClr val="000000"/>
                </a:solidFill>
                <a:latin typeface="Arial"/>
                <a:ea typeface="Arial"/>
                <a:cs typeface="Arial"/>
                <a:sym typeface="Arial"/>
              </a:rPr>
              <a:t>Tools and hardware for production of learning material   </a:t>
            </a:r>
            <a:endParaRPr sz="2400" b="1" i="0" u="none" strike="noStrike" cap="none">
              <a:solidFill>
                <a:srgbClr val="000000"/>
              </a:solidFill>
              <a:latin typeface="Arial"/>
              <a:ea typeface="Arial"/>
              <a:cs typeface="Arial"/>
              <a:sym typeface="Arial"/>
            </a:endParaRPr>
          </a:p>
        </p:txBody>
      </p:sp>
      <p:pic>
        <p:nvPicPr>
          <p:cNvPr id="251" name="Google Shape;251;g2507675aa62_0_284"/>
          <p:cNvPicPr preferRelativeResize="0"/>
          <p:nvPr/>
        </p:nvPicPr>
        <p:blipFill rotWithShape="1">
          <a:blip r:embed="rId3">
            <a:alphaModFix/>
          </a:blip>
          <a:srcRect/>
          <a:stretch/>
        </p:blipFill>
        <p:spPr>
          <a:xfrm>
            <a:off x="280911" y="1052446"/>
            <a:ext cx="1088218" cy="10383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507675aa62_0_2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17</a:t>
            </a:fld>
            <a:endParaRPr sz="1600">
              <a:solidFill>
                <a:srgbClr val="000000"/>
              </a:solidFill>
              <a:latin typeface="Arial"/>
              <a:ea typeface="Arial"/>
              <a:cs typeface="Arial"/>
              <a:sym typeface="Arial"/>
            </a:endParaRPr>
          </a:p>
        </p:txBody>
      </p:sp>
      <p:sp>
        <p:nvSpPr>
          <p:cNvPr id="257" name="Google Shape;257;g2507675aa62_0_23"/>
          <p:cNvSpPr txBox="1"/>
          <p:nvPr/>
        </p:nvSpPr>
        <p:spPr>
          <a:xfrm>
            <a:off x="2151725" y="111450"/>
            <a:ext cx="7641900" cy="615600"/>
          </a:xfrm>
          <a:prstGeom prst="rect">
            <a:avLst/>
          </a:prstGeom>
          <a:noFill/>
          <a:ln>
            <a:noFill/>
          </a:ln>
        </p:spPr>
        <p:txBody>
          <a:bodyPr spcFirstLastPara="1" wrap="square" lIns="91425" tIns="91425" rIns="91425" bIns="91425" anchor="t" anchorCtr="0">
            <a:spAutoFit/>
          </a:bodyPr>
          <a:lstStyle/>
          <a:p>
            <a:pPr marL="0" marR="0" lvl="0" indent="360045"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Technical Infrastructure</a:t>
            </a:r>
            <a:r>
              <a:rPr lang="en-US" sz="1200" b="1" i="0" u="none" strike="noStrike" cap="none">
                <a:solidFill>
                  <a:srgbClr val="FF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58" name="Google Shape;258;g2507675aa62_0_23"/>
          <p:cNvPicPr preferRelativeResize="0"/>
          <p:nvPr/>
        </p:nvPicPr>
        <p:blipFill rotWithShape="1">
          <a:blip r:embed="rId3">
            <a:alphaModFix/>
          </a:blip>
          <a:srcRect/>
          <a:stretch/>
        </p:blipFill>
        <p:spPr>
          <a:xfrm>
            <a:off x="2234427" y="935237"/>
            <a:ext cx="6907250" cy="4512275"/>
          </a:xfrm>
          <a:prstGeom prst="rect">
            <a:avLst/>
          </a:prstGeom>
          <a:noFill/>
          <a:ln>
            <a:noFill/>
          </a:ln>
        </p:spPr>
      </p:pic>
      <p:sp>
        <p:nvSpPr>
          <p:cNvPr id="259" name="Google Shape;259;g2507675aa62_0_23"/>
          <p:cNvSpPr txBox="1"/>
          <p:nvPr/>
        </p:nvSpPr>
        <p:spPr>
          <a:xfrm>
            <a:off x="2421726" y="5512221"/>
            <a:ext cx="7922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Narrow"/>
                <a:ea typeface="Arial Narrow"/>
                <a:cs typeface="Arial Narrow"/>
                <a:sym typeface="Arial Narrow"/>
              </a:rPr>
              <a:t>First step: Establishing an online learning portal 2008 - 2010  </a:t>
            </a:r>
            <a:endParaRPr sz="2300" b="1" i="0" u="none" strike="noStrike" cap="none">
              <a:solidFill>
                <a:srgbClr val="000000"/>
              </a:solidFill>
              <a:latin typeface="Arial Narrow"/>
              <a:ea typeface="Arial Narrow"/>
              <a:cs typeface="Arial Narrow"/>
              <a:sym typeface="Arial Narrow"/>
            </a:endParaRPr>
          </a:p>
        </p:txBody>
      </p:sp>
      <p:pic>
        <p:nvPicPr>
          <p:cNvPr id="260" name="Google Shape;260;g2507675aa62_0_23"/>
          <p:cNvPicPr preferRelativeResize="0"/>
          <p:nvPr/>
        </p:nvPicPr>
        <p:blipFill rotWithShape="1">
          <a:blip r:embed="rId4">
            <a:alphaModFix/>
          </a:blip>
          <a:srcRect/>
          <a:stretch/>
        </p:blipFill>
        <p:spPr>
          <a:xfrm>
            <a:off x="280911" y="1052446"/>
            <a:ext cx="1088218" cy="10383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507675aa62_0_28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18</a:t>
            </a:fld>
            <a:endParaRPr sz="1600">
              <a:solidFill>
                <a:srgbClr val="000000"/>
              </a:solidFill>
              <a:latin typeface="Arial"/>
              <a:ea typeface="Arial"/>
              <a:cs typeface="Arial"/>
              <a:sym typeface="Arial"/>
            </a:endParaRPr>
          </a:p>
        </p:txBody>
      </p:sp>
      <p:sp>
        <p:nvSpPr>
          <p:cNvPr id="266" name="Google Shape;266;g2507675aa62_0_289"/>
          <p:cNvSpPr txBox="1"/>
          <p:nvPr/>
        </p:nvSpPr>
        <p:spPr>
          <a:xfrm>
            <a:off x="2151725" y="111450"/>
            <a:ext cx="7641900" cy="615600"/>
          </a:xfrm>
          <a:prstGeom prst="rect">
            <a:avLst/>
          </a:prstGeom>
          <a:noFill/>
          <a:ln>
            <a:noFill/>
          </a:ln>
        </p:spPr>
        <p:txBody>
          <a:bodyPr spcFirstLastPara="1" wrap="square" lIns="91425" tIns="91425" rIns="91425" bIns="91425" anchor="t" anchorCtr="0">
            <a:spAutoFit/>
          </a:bodyPr>
          <a:lstStyle/>
          <a:p>
            <a:pPr marL="0" marR="0" lvl="0" indent="360045"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Technical Infrastructure</a:t>
            </a:r>
            <a:r>
              <a:rPr lang="en-US" sz="1200" b="1" i="0" u="none" strike="noStrike" cap="none">
                <a:solidFill>
                  <a:srgbClr val="FF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7" name="Google Shape;267;g2507675aa62_0_289"/>
          <p:cNvSpPr txBox="1"/>
          <p:nvPr/>
        </p:nvSpPr>
        <p:spPr>
          <a:xfrm>
            <a:off x="3750319" y="1867422"/>
            <a:ext cx="6306900" cy="40329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Technical base status</a:t>
            </a:r>
            <a:endParaRPr sz="14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Technical staff status</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Learners</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Stakeholders</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Tasks</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Place in ecosystem</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Information</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Security</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Data</a:t>
            </a:r>
            <a:endParaRPr sz="2500" b="1" i="0" u="none" strike="noStrike" cap="none">
              <a:solidFill>
                <a:srgbClr val="000000"/>
              </a:solidFill>
              <a:latin typeface="Arial Narrow"/>
              <a:ea typeface="Arial Narrow"/>
              <a:cs typeface="Arial Narrow"/>
              <a:sym typeface="Arial Narrow"/>
            </a:endParaRPr>
          </a:p>
          <a:p>
            <a:pPr marL="457200" marR="0" lvl="0" indent="-330200" algn="l" rtl="0">
              <a:lnSpc>
                <a:spcPct val="100000"/>
              </a:lnSpc>
              <a:spcBef>
                <a:spcPts val="0"/>
              </a:spcBef>
              <a:spcAft>
                <a:spcPts val="0"/>
              </a:spcAft>
              <a:buClr>
                <a:srgbClr val="000000"/>
              </a:buClr>
              <a:buSzPts val="1600"/>
              <a:buFont typeface="Arial"/>
              <a:buChar char="●"/>
            </a:pPr>
            <a:r>
              <a:rPr lang="en-US" sz="2500" b="1" i="0" u="none" strike="noStrike" cap="none">
                <a:solidFill>
                  <a:srgbClr val="000000"/>
                </a:solidFill>
                <a:latin typeface="Arial Narrow"/>
                <a:ea typeface="Arial Narrow"/>
                <a:cs typeface="Arial Narrow"/>
                <a:sym typeface="Arial Narrow"/>
              </a:rPr>
              <a:t>Resilience and more</a:t>
            </a:r>
            <a:endParaRPr sz="2500" b="1" i="0" u="none" strike="noStrike" cap="none">
              <a:solidFill>
                <a:srgbClr val="000000"/>
              </a:solidFill>
              <a:latin typeface="Arial Narrow"/>
              <a:ea typeface="Arial Narrow"/>
              <a:cs typeface="Arial Narrow"/>
              <a:sym typeface="Arial Narrow"/>
            </a:endParaRPr>
          </a:p>
        </p:txBody>
      </p:sp>
      <p:sp>
        <p:nvSpPr>
          <p:cNvPr id="268" name="Google Shape;268;g2507675aa62_0_289"/>
          <p:cNvSpPr txBox="1"/>
          <p:nvPr/>
        </p:nvSpPr>
        <p:spPr>
          <a:xfrm>
            <a:off x="3017625" y="988129"/>
            <a:ext cx="55989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Arial Narrow"/>
                <a:ea typeface="Arial Narrow"/>
                <a:cs typeface="Arial Narrow"/>
                <a:sym typeface="Arial Narrow"/>
              </a:rPr>
              <a:t>Initial Data for ADL System Design  </a:t>
            </a:r>
            <a:endParaRPr sz="2900" b="1" i="0" u="none" strike="noStrike" cap="none">
              <a:solidFill>
                <a:srgbClr val="000000"/>
              </a:solidFill>
              <a:latin typeface="Arial Narrow"/>
              <a:ea typeface="Arial Narrow"/>
              <a:cs typeface="Arial Narrow"/>
              <a:sym typeface="Arial Narrow"/>
            </a:endParaRPr>
          </a:p>
        </p:txBody>
      </p:sp>
      <p:pic>
        <p:nvPicPr>
          <p:cNvPr id="269" name="Google Shape;269;g2507675aa62_0_289"/>
          <p:cNvPicPr preferRelativeResize="0"/>
          <p:nvPr/>
        </p:nvPicPr>
        <p:blipFill rotWithShape="1">
          <a:blip r:embed="rId3">
            <a:alphaModFix/>
          </a:blip>
          <a:srcRect/>
          <a:stretch/>
        </p:blipFill>
        <p:spPr>
          <a:xfrm>
            <a:off x="280911" y="1052446"/>
            <a:ext cx="1088218" cy="10383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507675aa62_0_2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19</a:t>
            </a:fld>
            <a:endParaRPr sz="1600">
              <a:solidFill>
                <a:srgbClr val="000000"/>
              </a:solidFill>
              <a:latin typeface="Arial"/>
              <a:ea typeface="Arial"/>
              <a:cs typeface="Arial"/>
              <a:sym typeface="Arial"/>
            </a:endParaRPr>
          </a:p>
        </p:txBody>
      </p:sp>
      <p:sp>
        <p:nvSpPr>
          <p:cNvPr id="275" name="Google Shape;275;g2507675aa62_0_27"/>
          <p:cNvSpPr txBox="1"/>
          <p:nvPr/>
        </p:nvSpPr>
        <p:spPr>
          <a:xfrm>
            <a:off x="4466275" y="128600"/>
            <a:ext cx="30000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ICT Security</a:t>
            </a:r>
            <a:endParaRPr sz="1400" b="0" i="0" u="none" strike="noStrike" cap="none">
              <a:solidFill>
                <a:srgbClr val="000000"/>
              </a:solidFill>
              <a:latin typeface="Arial"/>
              <a:ea typeface="Arial"/>
              <a:cs typeface="Arial"/>
              <a:sym typeface="Arial"/>
            </a:endParaRPr>
          </a:p>
        </p:txBody>
      </p:sp>
      <p:pic>
        <p:nvPicPr>
          <p:cNvPr id="276" name="Google Shape;276;g2507675aa62_0_27"/>
          <p:cNvPicPr preferRelativeResize="0"/>
          <p:nvPr/>
        </p:nvPicPr>
        <p:blipFill rotWithShape="1">
          <a:blip r:embed="rId3">
            <a:alphaModFix/>
          </a:blip>
          <a:srcRect/>
          <a:stretch/>
        </p:blipFill>
        <p:spPr>
          <a:xfrm>
            <a:off x="4574177" y="1994551"/>
            <a:ext cx="2892098" cy="2592070"/>
          </a:xfrm>
          <a:prstGeom prst="rect">
            <a:avLst/>
          </a:prstGeom>
          <a:noFill/>
          <a:ln>
            <a:noFill/>
          </a:ln>
        </p:spPr>
      </p:pic>
      <p:sp>
        <p:nvSpPr>
          <p:cNvPr id="277" name="Google Shape;277;g2507675aa62_0_27"/>
          <p:cNvSpPr txBox="1">
            <a:spLocks noGrp="1"/>
          </p:cNvSpPr>
          <p:nvPr>
            <p:ph type="body" idx="4294967295"/>
          </p:nvPr>
        </p:nvSpPr>
        <p:spPr>
          <a:xfrm rot="945">
            <a:off x="1193814" y="2511775"/>
            <a:ext cx="32724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500" b="1" dirty="0"/>
              <a:t>Information Sensitivity</a:t>
            </a:r>
            <a:endParaRPr sz="2500" b="1" dirty="0"/>
          </a:p>
          <a:p>
            <a:pPr marL="0" lvl="0" indent="0" algn="l" rtl="0">
              <a:lnSpc>
                <a:spcPct val="100000"/>
              </a:lnSpc>
              <a:spcBef>
                <a:spcPts val="480"/>
              </a:spcBef>
              <a:spcAft>
                <a:spcPts val="0"/>
              </a:spcAft>
              <a:buSzPts val="1800"/>
              <a:buNone/>
            </a:pPr>
            <a:endParaRPr sz="2500" dirty="0"/>
          </a:p>
          <a:p>
            <a:pPr marL="0" lvl="0" indent="0" algn="l" rtl="0">
              <a:lnSpc>
                <a:spcPct val="100000"/>
              </a:lnSpc>
              <a:spcBef>
                <a:spcPts val="480"/>
              </a:spcBef>
              <a:spcAft>
                <a:spcPts val="0"/>
              </a:spcAft>
              <a:buSzPts val="1800"/>
              <a:buNone/>
            </a:pPr>
            <a:endParaRPr sz="2500" dirty="0"/>
          </a:p>
        </p:txBody>
      </p:sp>
      <p:sp>
        <p:nvSpPr>
          <p:cNvPr id="278" name="Google Shape;278;g2507675aa62_0_27"/>
          <p:cNvSpPr txBox="1">
            <a:spLocks noGrp="1"/>
          </p:cNvSpPr>
          <p:nvPr>
            <p:ph type="body" idx="4294967295"/>
          </p:nvPr>
        </p:nvSpPr>
        <p:spPr>
          <a:xfrm rot="747">
            <a:off x="7746948" y="2565401"/>
            <a:ext cx="27618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500" b="1" dirty="0"/>
              <a:t>Training Goals</a:t>
            </a:r>
            <a:endParaRPr sz="2500" b="1" dirty="0"/>
          </a:p>
          <a:p>
            <a:pPr marL="0" lvl="0" indent="0" algn="l" rtl="0">
              <a:lnSpc>
                <a:spcPct val="100000"/>
              </a:lnSpc>
              <a:spcBef>
                <a:spcPts val="480"/>
              </a:spcBef>
              <a:spcAft>
                <a:spcPts val="0"/>
              </a:spcAft>
              <a:buSzPts val="1800"/>
              <a:buNone/>
            </a:pPr>
            <a:endParaRPr sz="2500" dirty="0"/>
          </a:p>
          <a:p>
            <a:pPr marL="0" lvl="0" indent="0" algn="l" rtl="0">
              <a:lnSpc>
                <a:spcPct val="100000"/>
              </a:lnSpc>
              <a:spcBef>
                <a:spcPts val="480"/>
              </a:spcBef>
              <a:spcAft>
                <a:spcPts val="0"/>
              </a:spcAft>
              <a:buSzPts val="1800"/>
              <a:buNone/>
            </a:pPr>
            <a:endParaRPr sz="2500" dirty="0"/>
          </a:p>
        </p:txBody>
      </p:sp>
      <p:sp>
        <p:nvSpPr>
          <p:cNvPr id="279" name="Google Shape;279;g2507675aa62_0_27"/>
          <p:cNvSpPr txBox="1">
            <a:spLocks noGrp="1"/>
          </p:cNvSpPr>
          <p:nvPr>
            <p:ph type="body" idx="4294967295"/>
          </p:nvPr>
        </p:nvSpPr>
        <p:spPr>
          <a:xfrm>
            <a:off x="4474500" y="4817599"/>
            <a:ext cx="32724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b="1">
                <a:latin typeface="Tahoma"/>
                <a:ea typeface="Tahoma"/>
                <a:cs typeface="Tahoma"/>
                <a:sym typeface="Tahoma"/>
              </a:rPr>
              <a:t>PERSONAL DATA</a:t>
            </a:r>
            <a:endParaRPr b="1">
              <a:latin typeface="Tahoma"/>
              <a:ea typeface="Tahoma"/>
              <a:cs typeface="Tahoma"/>
              <a:sym typeface="Tahoma"/>
            </a:endParaRPr>
          </a:p>
          <a:p>
            <a:pPr marL="0" lvl="0" indent="0" algn="ctr" rtl="0">
              <a:lnSpc>
                <a:spcPct val="100000"/>
              </a:lnSpc>
              <a:spcBef>
                <a:spcPts val="480"/>
              </a:spcBef>
              <a:spcAft>
                <a:spcPts val="0"/>
              </a:spcAft>
              <a:buSzPts val="1800"/>
              <a:buNone/>
            </a:pPr>
            <a:endParaRPr>
              <a:latin typeface="Tahoma"/>
              <a:ea typeface="Tahoma"/>
              <a:cs typeface="Tahoma"/>
              <a:sym typeface="Tahoma"/>
            </a:endParaRPr>
          </a:p>
          <a:p>
            <a:pPr marL="0" lvl="0" indent="0" algn="ctr" rtl="0">
              <a:lnSpc>
                <a:spcPct val="100000"/>
              </a:lnSpc>
              <a:spcBef>
                <a:spcPts val="480"/>
              </a:spcBef>
              <a:spcAft>
                <a:spcPts val="0"/>
              </a:spcAft>
              <a:buSzPts val="1800"/>
              <a:buNone/>
            </a:pPr>
            <a:endParaRPr>
              <a:latin typeface="Tahoma"/>
              <a:ea typeface="Tahoma"/>
              <a:cs typeface="Tahoma"/>
              <a:sym typeface="Tahoma"/>
            </a:endParaRPr>
          </a:p>
        </p:txBody>
      </p:sp>
      <p:pic>
        <p:nvPicPr>
          <p:cNvPr id="280" name="Google Shape;280;g2507675aa62_0_27"/>
          <p:cNvPicPr preferRelativeResize="0"/>
          <p:nvPr/>
        </p:nvPicPr>
        <p:blipFill rotWithShape="1">
          <a:blip r:embed="rId4">
            <a:alphaModFix/>
          </a:blip>
          <a:srcRect/>
          <a:stretch/>
        </p:blipFill>
        <p:spPr>
          <a:xfrm>
            <a:off x="4246075" y="4586621"/>
            <a:ext cx="228425" cy="675878"/>
          </a:xfrm>
          <a:prstGeom prst="rect">
            <a:avLst/>
          </a:prstGeom>
          <a:noFill/>
          <a:ln>
            <a:noFill/>
          </a:ln>
        </p:spPr>
      </p:pic>
      <p:pic>
        <p:nvPicPr>
          <p:cNvPr id="281" name="Google Shape;281;g2507675aa62_0_27"/>
          <p:cNvPicPr preferRelativeResize="0"/>
          <p:nvPr/>
        </p:nvPicPr>
        <p:blipFill rotWithShape="1">
          <a:blip r:embed="rId4">
            <a:alphaModFix/>
          </a:blip>
          <a:srcRect/>
          <a:stretch/>
        </p:blipFill>
        <p:spPr>
          <a:xfrm>
            <a:off x="7717502" y="4642768"/>
            <a:ext cx="228425" cy="675878"/>
          </a:xfrm>
          <a:prstGeom prst="rect">
            <a:avLst/>
          </a:prstGeom>
          <a:noFill/>
          <a:ln>
            <a:noFill/>
          </a:ln>
        </p:spPr>
      </p:pic>
      <p:pic>
        <p:nvPicPr>
          <p:cNvPr id="282" name="Google Shape;282;g2507675aa62_0_27"/>
          <p:cNvPicPr preferRelativeResize="0"/>
          <p:nvPr/>
        </p:nvPicPr>
        <p:blipFill rotWithShape="1">
          <a:blip r:embed="rId5">
            <a:alphaModFix/>
          </a:blip>
          <a:srcRect/>
          <a:stretch/>
        </p:blipFill>
        <p:spPr>
          <a:xfrm>
            <a:off x="280911" y="1052446"/>
            <a:ext cx="1088218" cy="10383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US" dirty="0"/>
              <a:t>Learning Objectives </a:t>
            </a:r>
            <a:endParaRPr dirty="0"/>
          </a:p>
        </p:txBody>
      </p:sp>
      <p:sp>
        <p:nvSpPr>
          <p:cNvPr id="72" name="Google Shape;72;p2"/>
          <p:cNvSpPr txBox="1">
            <a:spLocks noGrp="1"/>
          </p:cNvSpPr>
          <p:nvPr>
            <p:ph type="body" idx="4294967295"/>
          </p:nvPr>
        </p:nvSpPr>
        <p:spPr>
          <a:xfrm>
            <a:off x="732370" y="1234582"/>
            <a:ext cx="10727260" cy="4934724"/>
          </a:xfrm>
          <a:prstGeom prst="rect">
            <a:avLst/>
          </a:prstGeom>
          <a:noFill/>
          <a:ln>
            <a:noFill/>
          </a:ln>
        </p:spPr>
        <p:txBody>
          <a:bodyPr spcFirstLastPara="1" wrap="square" lIns="91425" tIns="45700" rIns="91425" bIns="45700" anchor="t" anchorCtr="0">
            <a:noAutofit/>
          </a:bodyPr>
          <a:lstStyle/>
          <a:p>
            <a:pPr indent="-457200">
              <a:spcBef>
                <a:spcPts val="480"/>
              </a:spcBef>
              <a:buSzPts val="1800"/>
            </a:pPr>
            <a:r>
              <a:rPr lang="en-US" sz="2200" b="1" dirty="0">
                <a:latin typeface="+mj-lt"/>
                <a:ea typeface="Tahoma" panose="020B0604030504040204" pitchFamily="34" charset="0"/>
                <a:cs typeface="Tahoma" panose="020B0604030504040204" pitchFamily="34" charset="0"/>
              </a:rPr>
              <a:t>Understand the impact of ADL as a key part of a learning ecosystem in time of crisis/war. </a:t>
            </a:r>
          </a:p>
          <a:p>
            <a:pPr marL="342900" indent="-342900">
              <a:spcBef>
                <a:spcPts val="480"/>
              </a:spcBef>
              <a:buSzPts val="1800"/>
            </a:pPr>
            <a:endParaRPr lang="en-US" sz="2200" b="1" dirty="0">
              <a:latin typeface="+mj-lt"/>
              <a:ea typeface="Tahoma" panose="020B0604030504040204" pitchFamily="34" charset="0"/>
              <a:cs typeface="Tahoma" panose="020B0604030504040204" pitchFamily="34" charset="0"/>
            </a:endParaRPr>
          </a:p>
          <a:p>
            <a:pPr indent="-457200">
              <a:spcBef>
                <a:spcPts val="480"/>
              </a:spcBef>
              <a:buSzPts val="1800"/>
            </a:pPr>
            <a:r>
              <a:rPr lang="en-US" sz="2200" b="1" dirty="0">
                <a:latin typeface="+mj-lt"/>
                <a:ea typeface="Tahoma" panose="020B0604030504040204" pitchFamily="34" charset="0"/>
                <a:cs typeface="Tahoma" panose="020B0604030504040204" pitchFamily="34" charset="0"/>
              </a:rPr>
              <a:t>Understand the impact of international military cooperation, when establishing a resilient online learning systems.</a:t>
            </a:r>
          </a:p>
          <a:p>
            <a:pPr marL="342900" indent="-342900">
              <a:spcBef>
                <a:spcPts val="480"/>
              </a:spcBef>
              <a:buSzPts val="1800"/>
            </a:pPr>
            <a:endParaRPr lang="en-US" sz="2200" b="1" dirty="0">
              <a:latin typeface="+mj-lt"/>
              <a:ea typeface="Tahoma" panose="020B0604030504040204" pitchFamily="34" charset="0"/>
              <a:cs typeface="Tahoma" panose="020B0604030504040204" pitchFamily="34" charset="0"/>
            </a:endParaRPr>
          </a:p>
          <a:p>
            <a:pPr indent="-457200">
              <a:spcBef>
                <a:spcPts val="480"/>
              </a:spcBef>
              <a:buSzPts val="1800"/>
            </a:pPr>
            <a:r>
              <a:rPr lang="en-US" sz="2200" b="1" dirty="0">
                <a:latin typeface="+mj-lt"/>
                <a:ea typeface="Tahoma" panose="020B0604030504040204" pitchFamily="34" charset="0"/>
                <a:cs typeface="Tahoma" panose="020B0604030504040204" pitchFamily="34" charset="0"/>
              </a:rPr>
              <a:t>Identify lesson identified and lesson learned from the use of online learning systems and distance learning in war time.</a:t>
            </a:r>
          </a:p>
          <a:p>
            <a:pPr marL="0" indent="0">
              <a:spcBef>
                <a:spcPts val="480"/>
              </a:spcBef>
              <a:buSzPts val="1800"/>
              <a:buNone/>
            </a:pPr>
            <a:endParaRPr lang="en-US" sz="2200" b="1" dirty="0">
              <a:latin typeface="+mj-lt"/>
              <a:ea typeface="Tahoma" panose="020B0604030504040204" pitchFamily="34" charset="0"/>
              <a:cs typeface="Tahoma" panose="020B0604030504040204" pitchFamily="34" charset="0"/>
            </a:endParaRPr>
          </a:p>
          <a:p>
            <a:pPr indent="-457200">
              <a:spcBef>
                <a:spcPts val="480"/>
              </a:spcBef>
              <a:buSzPts val="1800"/>
            </a:pPr>
            <a:r>
              <a:rPr lang="en-US" sz="2200" b="1" dirty="0">
                <a:latin typeface="+mj-lt"/>
                <a:ea typeface="Tahoma" panose="020B0604030504040204" pitchFamily="34" charset="0"/>
                <a:cs typeface="Tahoma" panose="020B0604030504040204" pitchFamily="34" charset="0"/>
              </a:rPr>
              <a:t>Be familiarized with the measures taken to implement a lifelong learning model using distance learning technologies in the Armed Forces of Ukraine.</a:t>
            </a:r>
          </a:p>
          <a:p>
            <a:pPr marL="0" lvl="0" indent="0" algn="l" rtl="0">
              <a:spcBef>
                <a:spcPts val="480"/>
              </a:spcBef>
              <a:spcAft>
                <a:spcPts val="0"/>
              </a:spcAft>
              <a:buSzPts val="1800"/>
              <a:buNone/>
            </a:pPr>
            <a:endParaRPr lang="en-US" sz="2200" b="1" dirty="0">
              <a:latin typeface="+mj-lt"/>
              <a:ea typeface="Tahoma" panose="020B0604030504040204" pitchFamily="34" charset="0"/>
              <a:cs typeface="Tahoma" panose="020B0604030504040204" pitchFamily="34" charset="0"/>
            </a:endParaRPr>
          </a:p>
          <a:p>
            <a:pPr lvl="0" indent="-457200" algn="l" rtl="0">
              <a:spcBef>
                <a:spcPts val="480"/>
              </a:spcBef>
              <a:spcAft>
                <a:spcPts val="0"/>
              </a:spcAft>
              <a:buSzPts val="1800"/>
              <a:buFont typeface="+mj-lt"/>
              <a:buAutoNum type="arabicPeriod"/>
            </a:pPr>
            <a:endParaRPr lang="en-US" sz="2200" b="1" dirty="0">
              <a:latin typeface="+mj-lt"/>
              <a:ea typeface="Tahoma" panose="020B0604030504040204" pitchFamily="34" charset="0"/>
              <a:cs typeface="Tahoma" panose="020B0604030504040204" pitchFamily="34" charset="0"/>
            </a:endParaRPr>
          </a:p>
          <a:p>
            <a:pPr marL="0" lvl="0" indent="0" algn="l" rtl="0">
              <a:spcBef>
                <a:spcPts val="480"/>
              </a:spcBef>
              <a:spcAft>
                <a:spcPts val="0"/>
              </a:spcAft>
              <a:buSzPts val="1800"/>
              <a:buNone/>
            </a:pPr>
            <a:endParaRPr sz="2200" b="1" dirty="0">
              <a:latin typeface="+mj-lt"/>
              <a:ea typeface="Tahoma" panose="020B0604030504040204" pitchFamily="34" charset="0"/>
              <a:cs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507675aa62_0_31"/>
          <p:cNvSpPr txBox="1">
            <a:spLocks noGrp="1"/>
          </p:cNvSpPr>
          <p:nvPr>
            <p:ph type="sldNum" idx="12"/>
          </p:nvPr>
        </p:nvSpPr>
        <p:spPr>
          <a:xfrm>
            <a:off x="8388875" y="6477000"/>
            <a:ext cx="9075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20</a:t>
            </a:fld>
            <a:endParaRPr sz="1600">
              <a:solidFill>
                <a:srgbClr val="000000"/>
              </a:solidFill>
              <a:latin typeface="Arial"/>
              <a:ea typeface="Arial"/>
              <a:cs typeface="Arial"/>
              <a:sym typeface="Arial"/>
            </a:endParaRPr>
          </a:p>
        </p:txBody>
      </p:sp>
      <p:sp>
        <p:nvSpPr>
          <p:cNvPr id="288" name="Google Shape;288;g2507675aa62_0_31"/>
          <p:cNvSpPr txBox="1"/>
          <p:nvPr/>
        </p:nvSpPr>
        <p:spPr>
          <a:xfrm>
            <a:off x="2417450" y="102875"/>
            <a:ext cx="93612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Dedicate Personnel Resources to ADL </a:t>
            </a:r>
            <a:endParaRPr sz="1400" b="0" i="0" u="none" strike="noStrike" cap="none">
              <a:solidFill>
                <a:srgbClr val="000000"/>
              </a:solidFill>
              <a:latin typeface="Arial"/>
              <a:ea typeface="Arial"/>
              <a:cs typeface="Arial"/>
              <a:sym typeface="Arial"/>
            </a:endParaRPr>
          </a:p>
        </p:txBody>
      </p:sp>
      <p:pic>
        <p:nvPicPr>
          <p:cNvPr id="289" name="Google Shape;289;g2507675aa62_0_31"/>
          <p:cNvPicPr preferRelativeResize="0"/>
          <p:nvPr/>
        </p:nvPicPr>
        <p:blipFill rotWithShape="1">
          <a:blip r:embed="rId3">
            <a:alphaModFix/>
          </a:blip>
          <a:srcRect/>
          <a:stretch/>
        </p:blipFill>
        <p:spPr>
          <a:xfrm>
            <a:off x="2652596" y="1024275"/>
            <a:ext cx="2231573" cy="2231550"/>
          </a:xfrm>
          <a:prstGeom prst="rect">
            <a:avLst/>
          </a:prstGeom>
          <a:noFill/>
          <a:ln>
            <a:noFill/>
          </a:ln>
        </p:spPr>
      </p:pic>
      <p:sp>
        <p:nvSpPr>
          <p:cNvPr id="293" name="Google Shape;293;g2507675aa62_0_31"/>
          <p:cNvSpPr txBox="1"/>
          <p:nvPr/>
        </p:nvSpPr>
        <p:spPr>
          <a:xfrm>
            <a:off x="1036196" y="3155776"/>
            <a:ext cx="32328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Narrow"/>
                <a:ea typeface="Arial Narrow"/>
                <a:cs typeface="Arial Narrow"/>
                <a:sym typeface="Arial Narrow"/>
              </a:rPr>
              <a:t>2007 - NDUU ADL center established 10 people</a:t>
            </a:r>
            <a:endParaRPr sz="3200" b="1" i="0" u="none" strike="noStrike" cap="none">
              <a:solidFill>
                <a:srgbClr val="000000"/>
              </a:solidFill>
              <a:latin typeface="Arial Narrow"/>
              <a:ea typeface="Arial Narrow"/>
              <a:cs typeface="Arial Narrow"/>
              <a:sym typeface="Arial Narrow"/>
            </a:endParaRPr>
          </a:p>
        </p:txBody>
      </p:sp>
      <p:grpSp>
        <p:nvGrpSpPr>
          <p:cNvPr id="2" name="Gruppe 1">
            <a:extLst>
              <a:ext uri="{FF2B5EF4-FFF2-40B4-BE49-F238E27FC236}">
                <a16:creationId xmlns:a16="http://schemas.microsoft.com/office/drawing/2014/main" id="{71DB0B31-5121-4D71-7ED3-3329C4706702}"/>
              </a:ext>
            </a:extLst>
          </p:cNvPr>
          <p:cNvGrpSpPr/>
          <p:nvPr/>
        </p:nvGrpSpPr>
        <p:grpSpPr>
          <a:xfrm>
            <a:off x="3987800" y="2797634"/>
            <a:ext cx="4312368" cy="3078841"/>
            <a:chOff x="3987800" y="2797634"/>
            <a:chExt cx="4312368" cy="3078841"/>
          </a:xfrm>
        </p:grpSpPr>
        <p:pic>
          <p:nvPicPr>
            <p:cNvPr id="290" name="Google Shape;290;g2507675aa62_0_31"/>
            <p:cNvPicPr preferRelativeResize="0"/>
            <p:nvPr/>
          </p:nvPicPr>
          <p:blipFill rotWithShape="1">
            <a:blip r:embed="rId3">
              <a:alphaModFix/>
            </a:blip>
            <a:srcRect/>
            <a:stretch/>
          </p:blipFill>
          <p:spPr>
            <a:xfrm>
              <a:off x="5461709" y="2797634"/>
              <a:ext cx="2231573" cy="2231550"/>
            </a:xfrm>
            <a:prstGeom prst="rect">
              <a:avLst/>
            </a:prstGeom>
            <a:noFill/>
            <a:ln>
              <a:noFill/>
            </a:ln>
          </p:spPr>
        </p:pic>
        <p:cxnSp>
          <p:nvCxnSpPr>
            <p:cNvPr id="292" name="Google Shape;292;g2507675aa62_0_31"/>
            <p:cNvCxnSpPr/>
            <p:nvPr/>
          </p:nvCxnSpPr>
          <p:spPr>
            <a:xfrm>
              <a:off x="3987800" y="3221175"/>
              <a:ext cx="1420200" cy="827401"/>
            </a:xfrm>
            <a:prstGeom prst="straightConnector1">
              <a:avLst/>
            </a:prstGeom>
            <a:noFill/>
            <a:ln w="9525" cap="flat" cmpd="sng">
              <a:solidFill>
                <a:schemeClr val="dk2"/>
              </a:solidFill>
              <a:prstDash val="solid"/>
              <a:round/>
              <a:headEnd type="none" w="sm" len="sm"/>
              <a:tailEnd type="triangle" w="med" len="med"/>
            </a:ln>
          </p:spPr>
        </p:cxnSp>
        <p:sp>
          <p:nvSpPr>
            <p:cNvPr id="294" name="Google Shape;294;g2507675aa62_0_31"/>
            <p:cNvSpPr txBox="1"/>
            <p:nvPr/>
          </p:nvSpPr>
          <p:spPr>
            <a:xfrm>
              <a:off x="5067368" y="4983675"/>
              <a:ext cx="32328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Narrow"/>
                  <a:ea typeface="Arial Narrow"/>
                  <a:cs typeface="Arial Narrow"/>
                  <a:sym typeface="Arial Narrow"/>
                </a:rPr>
                <a:t>2010 - NDUU ADL center downsized to 5 people</a:t>
              </a:r>
              <a:endParaRPr sz="3200" b="1" i="0" u="none" strike="noStrike" cap="none">
                <a:solidFill>
                  <a:srgbClr val="000000"/>
                </a:solidFill>
                <a:latin typeface="Arial Narrow"/>
                <a:ea typeface="Arial Narrow"/>
                <a:cs typeface="Arial Narrow"/>
                <a:sym typeface="Arial Narrow"/>
              </a:endParaRPr>
            </a:p>
          </p:txBody>
        </p:sp>
      </p:grpSp>
      <p:grpSp>
        <p:nvGrpSpPr>
          <p:cNvPr id="3" name="Gruppe 2">
            <a:extLst>
              <a:ext uri="{FF2B5EF4-FFF2-40B4-BE49-F238E27FC236}">
                <a16:creationId xmlns:a16="http://schemas.microsoft.com/office/drawing/2014/main" id="{85CAED83-B506-2E7C-9789-1177FB3690BE}"/>
              </a:ext>
            </a:extLst>
          </p:cNvPr>
          <p:cNvGrpSpPr/>
          <p:nvPr/>
        </p:nvGrpSpPr>
        <p:grpSpPr>
          <a:xfrm>
            <a:off x="7746991" y="1084801"/>
            <a:ext cx="4445009" cy="3452008"/>
            <a:chOff x="7746991" y="1084801"/>
            <a:chExt cx="4445009" cy="3452008"/>
          </a:xfrm>
        </p:grpSpPr>
        <p:cxnSp>
          <p:nvCxnSpPr>
            <p:cNvPr id="291" name="Google Shape;291;g2507675aa62_0_31"/>
            <p:cNvCxnSpPr/>
            <p:nvPr/>
          </p:nvCxnSpPr>
          <p:spPr>
            <a:xfrm rot="10800000" flipH="1">
              <a:off x="7746991" y="3255825"/>
              <a:ext cx="1253671" cy="831790"/>
            </a:xfrm>
            <a:prstGeom prst="straightConnector1">
              <a:avLst/>
            </a:prstGeom>
            <a:noFill/>
            <a:ln w="9525" cap="flat" cmpd="sng">
              <a:solidFill>
                <a:schemeClr val="dk2"/>
              </a:solidFill>
              <a:prstDash val="solid"/>
              <a:round/>
              <a:headEnd type="none" w="sm" len="sm"/>
              <a:tailEnd type="triangle" w="med" len="med"/>
            </a:ln>
          </p:spPr>
        </p:cxnSp>
        <p:sp>
          <p:nvSpPr>
            <p:cNvPr id="295" name="Google Shape;295;g2507675aa62_0_31"/>
            <p:cNvSpPr txBox="1"/>
            <p:nvPr/>
          </p:nvSpPr>
          <p:spPr>
            <a:xfrm>
              <a:off x="8680800" y="3290009"/>
              <a:ext cx="3511200" cy="1246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Narrow"/>
                  <a:ea typeface="Arial Narrow"/>
                  <a:cs typeface="Arial Narrow"/>
                  <a:sym typeface="Arial Narrow"/>
                </a:rPr>
                <a:t>2017 - Re-established as the Scientific Distance Learning center 10 people</a:t>
              </a:r>
              <a:endParaRPr sz="3200" b="1" i="0" u="none" strike="noStrike" cap="none">
                <a:solidFill>
                  <a:srgbClr val="000000"/>
                </a:solidFill>
                <a:latin typeface="Arial Narrow"/>
                <a:ea typeface="Arial Narrow"/>
                <a:cs typeface="Arial Narrow"/>
                <a:sym typeface="Arial Narrow"/>
              </a:endParaRPr>
            </a:p>
          </p:txBody>
        </p:sp>
        <p:pic>
          <p:nvPicPr>
            <p:cNvPr id="296" name="Google Shape;296;g2507675aa62_0_31"/>
            <p:cNvPicPr preferRelativeResize="0"/>
            <p:nvPr/>
          </p:nvPicPr>
          <p:blipFill rotWithShape="1">
            <a:blip r:embed="rId4">
              <a:alphaModFix/>
            </a:blip>
            <a:srcRect/>
            <a:stretch/>
          </p:blipFill>
          <p:spPr>
            <a:xfrm>
              <a:off x="8217113" y="1084801"/>
              <a:ext cx="2158524" cy="2148374"/>
            </a:xfrm>
            <a:prstGeom prst="rect">
              <a:avLst/>
            </a:prstGeom>
            <a:noFill/>
            <a:ln>
              <a:noFill/>
            </a:ln>
          </p:spPr>
        </p:pic>
      </p:grpSp>
      <p:pic>
        <p:nvPicPr>
          <p:cNvPr id="297" name="Google Shape;297;g2507675aa62_0_31"/>
          <p:cNvPicPr preferRelativeResize="0"/>
          <p:nvPr/>
        </p:nvPicPr>
        <p:blipFill rotWithShape="1">
          <a:blip r:embed="rId5">
            <a:alphaModFix/>
          </a:blip>
          <a:srcRect/>
          <a:stretch/>
        </p:blipFill>
        <p:spPr>
          <a:xfrm>
            <a:off x="401331" y="1027134"/>
            <a:ext cx="1080544" cy="10535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507675aa62_0_31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21</a:t>
            </a:fld>
            <a:endParaRPr sz="1600">
              <a:solidFill>
                <a:srgbClr val="000000"/>
              </a:solidFill>
              <a:latin typeface="Arial"/>
              <a:ea typeface="Arial"/>
              <a:cs typeface="Arial"/>
              <a:sym typeface="Arial"/>
            </a:endParaRPr>
          </a:p>
        </p:txBody>
      </p:sp>
      <p:sp>
        <p:nvSpPr>
          <p:cNvPr id="303" name="Google Shape;303;g2507675aa62_0_311"/>
          <p:cNvSpPr txBox="1"/>
          <p:nvPr/>
        </p:nvSpPr>
        <p:spPr>
          <a:xfrm>
            <a:off x="2417450" y="102875"/>
            <a:ext cx="93612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Dedicate Personnel Resources to ADL </a:t>
            </a:r>
            <a:endParaRPr sz="1400" b="0" i="0" u="none" strike="noStrike" cap="none">
              <a:solidFill>
                <a:srgbClr val="000000"/>
              </a:solidFill>
              <a:latin typeface="Arial"/>
              <a:ea typeface="Arial"/>
              <a:cs typeface="Arial"/>
              <a:sym typeface="Arial"/>
            </a:endParaRPr>
          </a:p>
        </p:txBody>
      </p:sp>
      <p:pic>
        <p:nvPicPr>
          <p:cNvPr id="304" name="Google Shape;304;g2507675aa62_0_311"/>
          <p:cNvPicPr preferRelativeResize="0"/>
          <p:nvPr/>
        </p:nvPicPr>
        <p:blipFill rotWithShape="1">
          <a:blip r:embed="rId3">
            <a:alphaModFix/>
          </a:blip>
          <a:srcRect/>
          <a:stretch/>
        </p:blipFill>
        <p:spPr>
          <a:xfrm>
            <a:off x="2670138" y="1297915"/>
            <a:ext cx="1911825" cy="1530825"/>
          </a:xfrm>
          <a:prstGeom prst="rect">
            <a:avLst/>
          </a:prstGeom>
          <a:noFill/>
          <a:ln>
            <a:noFill/>
          </a:ln>
        </p:spPr>
      </p:pic>
      <p:pic>
        <p:nvPicPr>
          <p:cNvPr id="305" name="Google Shape;305;g2507675aa62_0_311"/>
          <p:cNvPicPr preferRelativeResize="0"/>
          <p:nvPr/>
        </p:nvPicPr>
        <p:blipFill rotWithShape="1">
          <a:blip r:embed="rId4">
            <a:alphaModFix/>
          </a:blip>
          <a:srcRect/>
          <a:stretch/>
        </p:blipFill>
        <p:spPr>
          <a:xfrm>
            <a:off x="5332909" y="2877986"/>
            <a:ext cx="3198653" cy="2027825"/>
          </a:xfrm>
          <a:prstGeom prst="rect">
            <a:avLst/>
          </a:prstGeom>
          <a:noFill/>
          <a:ln>
            <a:noFill/>
          </a:ln>
        </p:spPr>
      </p:pic>
      <p:pic>
        <p:nvPicPr>
          <p:cNvPr id="306" name="Google Shape;306;g2507675aa62_0_311"/>
          <p:cNvPicPr preferRelativeResize="0"/>
          <p:nvPr/>
        </p:nvPicPr>
        <p:blipFill rotWithShape="1">
          <a:blip r:embed="rId5">
            <a:alphaModFix/>
          </a:blip>
          <a:srcRect/>
          <a:stretch/>
        </p:blipFill>
        <p:spPr>
          <a:xfrm>
            <a:off x="9807079" y="1218484"/>
            <a:ext cx="1610142" cy="1530825"/>
          </a:xfrm>
          <a:prstGeom prst="rect">
            <a:avLst/>
          </a:prstGeom>
          <a:noFill/>
          <a:ln>
            <a:noFill/>
          </a:ln>
        </p:spPr>
      </p:pic>
      <p:pic>
        <p:nvPicPr>
          <p:cNvPr id="307" name="Google Shape;307;g2507675aa62_0_311"/>
          <p:cNvPicPr preferRelativeResize="0"/>
          <p:nvPr/>
        </p:nvPicPr>
        <p:blipFill rotWithShape="1">
          <a:blip r:embed="rId6">
            <a:alphaModFix/>
          </a:blip>
          <a:srcRect/>
          <a:stretch/>
        </p:blipFill>
        <p:spPr>
          <a:xfrm>
            <a:off x="9894887" y="4206346"/>
            <a:ext cx="1434525" cy="1645485"/>
          </a:xfrm>
          <a:prstGeom prst="rect">
            <a:avLst/>
          </a:prstGeom>
          <a:noFill/>
          <a:ln>
            <a:noFill/>
          </a:ln>
        </p:spPr>
      </p:pic>
      <p:pic>
        <p:nvPicPr>
          <p:cNvPr id="308" name="Google Shape;308;g2507675aa62_0_311"/>
          <p:cNvPicPr preferRelativeResize="0"/>
          <p:nvPr/>
        </p:nvPicPr>
        <p:blipFill rotWithShape="1">
          <a:blip r:embed="rId7">
            <a:alphaModFix/>
          </a:blip>
          <a:srcRect/>
          <a:stretch/>
        </p:blipFill>
        <p:spPr>
          <a:xfrm>
            <a:off x="2543005" y="4428377"/>
            <a:ext cx="2108242" cy="1530825"/>
          </a:xfrm>
          <a:prstGeom prst="rect">
            <a:avLst/>
          </a:prstGeom>
          <a:noFill/>
          <a:ln>
            <a:noFill/>
          </a:ln>
        </p:spPr>
      </p:pic>
      <p:pic>
        <p:nvPicPr>
          <p:cNvPr id="309" name="Google Shape;309;g2507675aa62_0_311"/>
          <p:cNvPicPr preferRelativeResize="0"/>
          <p:nvPr/>
        </p:nvPicPr>
        <p:blipFill rotWithShape="1">
          <a:blip r:embed="rId8">
            <a:alphaModFix/>
          </a:blip>
          <a:srcRect/>
          <a:stretch/>
        </p:blipFill>
        <p:spPr>
          <a:xfrm>
            <a:off x="8655321" y="2617043"/>
            <a:ext cx="741825" cy="784043"/>
          </a:xfrm>
          <a:prstGeom prst="rect">
            <a:avLst/>
          </a:prstGeom>
          <a:noFill/>
          <a:ln>
            <a:noFill/>
          </a:ln>
        </p:spPr>
      </p:pic>
      <p:pic>
        <p:nvPicPr>
          <p:cNvPr id="310" name="Google Shape;310;g2507675aa62_0_311"/>
          <p:cNvPicPr preferRelativeResize="0"/>
          <p:nvPr/>
        </p:nvPicPr>
        <p:blipFill rotWithShape="1">
          <a:blip r:embed="rId8">
            <a:alphaModFix/>
          </a:blip>
          <a:srcRect/>
          <a:stretch/>
        </p:blipFill>
        <p:spPr>
          <a:xfrm>
            <a:off x="8655322" y="4314283"/>
            <a:ext cx="741825" cy="784043"/>
          </a:xfrm>
          <a:prstGeom prst="rect">
            <a:avLst/>
          </a:prstGeom>
          <a:noFill/>
          <a:ln>
            <a:noFill/>
          </a:ln>
        </p:spPr>
      </p:pic>
      <p:pic>
        <p:nvPicPr>
          <p:cNvPr id="311" name="Google Shape;311;g2507675aa62_0_311"/>
          <p:cNvPicPr preferRelativeResize="0"/>
          <p:nvPr/>
        </p:nvPicPr>
        <p:blipFill rotWithShape="1">
          <a:blip r:embed="rId8">
            <a:alphaModFix/>
          </a:blip>
          <a:srcRect/>
          <a:stretch/>
        </p:blipFill>
        <p:spPr>
          <a:xfrm>
            <a:off x="4591083" y="4348221"/>
            <a:ext cx="741825" cy="784043"/>
          </a:xfrm>
          <a:prstGeom prst="rect">
            <a:avLst/>
          </a:prstGeom>
          <a:noFill/>
          <a:ln>
            <a:noFill/>
          </a:ln>
        </p:spPr>
      </p:pic>
      <p:pic>
        <p:nvPicPr>
          <p:cNvPr id="312" name="Google Shape;312;g2507675aa62_0_311"/>
          <p:cNvPicPr preferRelativeResize="0"/>
          <p:nvPr/>
        </p:nvPicPr>
        <p:blipFill rotWithShape="1">
          <a:blip r:embed="rId8">
            <a:alphaModFix/>
          </a:blip>
          <a:srcRect/>
          <a:stretch/>
        </p:blipFill>
        <p:spPr>
          <a:xfrm>
            <a:off x="4591084" y="2550009"/>
            <a:ext cx="741825" cy="784043"/>
          </a:xfrm>
          <a:prstGeom prst="rect">
            <a:avLst/>
          </a:prstGeom>
          <a:noFill/>
          <a:ln>
            <a:noFill/>
          </a:ln>
        </p:spPr>
      </p:pic>
      <p:pic>
        <p:nvPicPr>
          <p:cNvPr id="2" name="Google Shape;242;g2507675aa62_0_255">
            <a:extLst>
              <a:ext uri="{FF2B5EF4-FFF2-40B4-BE49-F238E27FC236}">
                <a16:creationId xmlns:a16="http://schemas.microsoft.com/office/drawing/2014/main" id="{246D3B7B-EEB9-F55C-5AD4-AA2D624A0DA5}"/>
              </a:ext>
            </a:extLst>
          </p:cNvPr>
          <p:cNvPicPr preferRelativeResize="0"/>
          <p:nvPr/>
        </p:nvPicPr>
        <p:blipFill rotWithShape="1">
          <a:blip r:embed="rId9">
            <a:alphaModFix/>
          </a:blip>
          <a:srcRect/>
          <a:stretch/>
        </p:blipFill>
        <p:spPr>
          <a:xfrm>
            <a:off x="657998" y="1091302"/>
            <a:ext cx="1080544" cy="10535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507675aa62_0_3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22</a:t>
            </a:fld>
            <a:endParaRPr sz="1600">
              <a:solidFill>
                <a:srgbClr val="000000"/>
              </a:solidFill>
              <a:latin typeface="Arial"/>
              <a:ea typeface="Arial"/>
              <a:cs typeface="Arial"/>
              <a:sym typeface="Arial"/>
            </a:endParaRPr>
          </a:p>
        </p:txBody>
      </p:sp>
      <p:sp>
        <p:nvSpPr>
          <p:cNvPr id="318" name="Google Shape;318;g2507675aa62_0_35"/>
          <p:cNvSpPr txBox="1"/>
          <p:nvPr/>
        </p:nvSpPr>
        <p:spPr>
          <a:xfrm>
            <a:off x="3591875" y="137150"/>
            <a:ext cx="47145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Training and Education</a:t>
            </a:r>
            <a:endParaRPr sz="1400" b="0" i="0" u="none" strike="noStrike" cap="none">
              <a:solidFill>
                <a:srgbClr val="000000"/>
              </a:solidFill>
              <a:latin typeface="Arial"/>
              <a:ea typeface="Arial"/>
              <a:cs typeface="Arial"/>
              <a:sym typeface="Arial"/>
            </a:endParaRPr>
          </a:p>
        </p:txBody>
      </p:sp>
      <p:pic>
        <p:nvPicPr>
          <p:cNvPr id="319" name="Google Shape;319;g2507675aa62_0_35"/>
          <p:cNvPicPr preferRelativeResize="0"/>
          <p:nvPr/>
        </p:nvPicPr>
        <p:blipFill rotWithShape="1">
          <a:blip r:embed="rId3">
            <a:alphaModFix/>
          </a:blip>
          <a:srcRect/>
          <a:stretch/>
        </p:blipFill>
        <p:spPr>
          <a:xfrm>
            <a:off x="2515450" y="1035788"/>
            <a:ext cx="3775376" cy="2791338"/>
          </a:xfrm>
          <a:prstGeom prst="rect">
            <a:avLst/>
          </a:prstGeom>
          <a:noFill/>
          <a:ln>
            <a:noFill/>
          </a:ln>
        </p:spPr>
      </p:pic>
      <p:sp>
        <p:nvSpPr>
          <p:cNvPr id="320" name="Google Shape;320;g2507675aa62_0_35"/>
          <p:cNvSpPr txBox="1"/>
          <p:nvPr/>
        </p:nvSpPr>
        <p:spPr>
          <a:xfrm>
            <a:off x="2515450" y="3789200"/>
            <a:ext cx="4021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E-learning production course</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Oslo, 2018 </a:t>
            </a:r>
            <a:endParaRPr sz="2400" b="1" i="0" u="none" strike="noStrike" cap="none">
              <a:solidFill>
                <a:srgbClr val="000000"/>
              </a:solidFill>
              <a:latin typeface="Arial Narrow"/>
              <a:ea typeface="Arial Narrow"/>
              <a:cs typeface="Arial Narrow"/>
              <a:sym typeface="Arial Narrow"/>
            </a:endParaRPr>
          </a:p>
        </p:txBody>
      </p:sp>
      <p:pic>
        <p:nvPicPr>
          <p:cNvPr id="321" name="Google Shape;321;g2507675aa62_0_35"/>
          <p:cNvPicPr preferRelativeResize="0"/>
          <p:nvPr/>
        </p:nvPicPr>
        <p:blipFill rotWithShape="1">
          <a:blip r:embed="rId4">
            <a:alphaModFix/>
          </a:blip>
          <a:srcRect/>
          <a:stretch/>
        </p:blipFill>
        <p:spPr>
          <a:xfrm>
            <a:off x="7041275" y="905150"/>
            <a:ext cx="4663624" cy="3285850"/>
          </a:xfrm>
          <a:prstGeom prst="rect">
            <a:avLst/>
          </a:prstGeom>
          <a:noFill/>
          <a:ln>
            <a:noFill/>
          </a:ln>
        </p:spPr>
      </p:pic>
      <p:sp>
        <p:nvSpPr>
          <p:cNvPr id="322" name="Google Shape;322;g2507675aa62_0_35"/>
          <p:cNvSpPr txBox="1"/>
          <p:nvPr/>
        </p:nvSpPr>
        <p:spPr>
          <a:xfrm>
            <a:off x="7105375" y="3789200"/>
            <a:ext cx="4404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Video production course</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Tbilisi, 2018 </a:t>
            </a:r>
            <a:endParaRPr sz="2400" b="1" i="0" u="none" strike="noStrike" cap="none">
              <a:solidFill>
                <a:srgbClr val="000000"/>
              </a:solidFill>
              <a:latin typeface="Arial Narrow"/>
              <a:ea typeface="Arial Narrow"/>
              <a:cs typeface="Arial Narrow"/>
              <a:sym typeface="Arial Narrow"/>
            </a:endParaRPr>
          </a:p>
        </p:txBody>
      </p:sp>
      <p:pic>
        <p:nvPicPr>
          <p:cNvPr id="323" name="Google Shape;323;g2507675aa62_0_35"/>
          <p:cNvPicPr preferRelativeResize="0"/>
          <p:nvPr/>
        </p:nvPicPr>
        <p:blipFill rotWithShape="1">
          <a:blip r:embed="rId5">
            <a:alphaModFix/>
          </a:blip>
          <a:srcRect/>
          <a:stretch/>
        </p:blipFill>
        <p:spPr>
          <a:xfrm>
            <a:off x="982950" y="4540375"/>
            <a:ext cx="2934490" cy="2075150"/>
          </a:xfrm>
          <a:prstGeom prst="rect">
            <a:avLst/>
          </a:prstGeom>
          <a:noFill/>
          <a:ln>
            <a:noFill/>
          </a:ln>
        </p:spPr>
      </p:pic>
      <p:sp>
        <p:nvSpPr>
          <p:cNvPr id="324" name="Google Shape;324;g2507675aa62_0_35"/>
          <p:cNvSpPr txBox="1"/>
          <p:nvPr/>
        </p:nvSpPr>
        <p:spPr>
          <a:xfrm>
            <a:off x="3702725" y="5053250"/>
            <a:ext cx="4021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Moodle administration course</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Oslo, 2016 </a:t>
            </a:r>
            <a:endParaRPr sz="2400" b="1" i="0" u="none" strike="noStrike" cap="none">
              <a:solidFill>
                <a:srgbClr val="000000"/>
              </a:solidFill>
              <a:latin typeface="Arial Narrow"/>
              <a:ea typeface="Arial Narrow"/>
              <a:cs typeface="Arial Narrow"/>
              <a:sym typeface="Arial Narrow"/>
            </a:endParaRPr>
          </a:p>
        </p:txBody>
      </p:sp>
      <p:pic>
        <p:nvPicPr>
          <p:cNvPr id="325" name="Google Shape;325;g2507675aa62_0_35"/>
          <p:cNvPicPr preferRelativeResize="0"/>
          <p:nvPr/>
        </p:nvPicPr>
        <p:blipFill rotWithShape="1">
          <a:blip r:embed="rId6">
            <a:alphaModFix/>
          </a:blip>
          <a:srcRect/>
          <a:stretch/>
        </p:blipFill>
        <p:spPr>
          <a:xfrm>
            <a:off x="333751" y="993411"/>
            <a:ext cx="1015607" cy="9836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344c36a63_1_7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23</a:t>
            </a:fld>
            <a:endParaRPr sz="1600">
              <a:solidFill>
                <a:srgbClr val="000000"/>
              </a:solidFill>
              <a:latin typeface="Arial"/>
              <a:ea typeface="Arial"/>
              <a:cs typeface="Arial"/>
              <a:sym typeface="Arial"/>
            </a:endParaRPr>
          </a:p>
        </p:txBody>
      </p:sp>
      <p:sp>
        <p:nvSpPr>
          <p:cNvPr id="331" name="Google Shape;331;g25344c36a63_1_78"/>
          <p:cNvSpPr txBox="1"/>
          <p:nvPr/>
        </p:nvSpPr>
        <p:spPr>
          <a:xfrm>
            <a:off x="1832325" y="137150"/>
            <a:ext cx="9743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Training and Education/ NATO DEEP Perspective </a:t>
            </a:r>
            <a:endParaRPr sz="1400" b="0" i="0" u="none" strike="noStrike" cap="none">
              <a:solidFill>
                <a:srgbClr val="000000"/>
              </a:solidFill>
              <a:latin typeface="Arial"/>
              <a:ea typeface="Arial"/>
              <a:cs typeface="Arial"/>
              <a:sym typeface="Arial"/>
            </a:endParaRPr>
          </a:p>
        </p:txBody>
      </p:sp>
      <p:sp>
        <p:nvSpPr>
          <p:cNvPr id="332" name="Google Shape;332;g25344c36a63_1_78"/>
          <p:cNvSpPr txBox="1"/>
          <p:nvPr/>
        </p:nvSpPr>
        <p:spPr>
          <a:xfrm>
            <a:off x="2519688" y="5414309"/>
            <a:ext cx="4137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 ADL familiarisation event</a:t>
            </a:r>
            <a:endParaRPr sz="2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Kyiv, 2013</a:t>
            </a:r>
            <a:endParaRPr sz="3300" b="1" i="0" u="none" strike="noStrike" cap="none">
              <a:solidFill>
                <a:srgbClr val="000000"/>
              </a:solidFill>
              <a:latin typeface="Arial Narrow"/>
              <a:ea typeface="Arial Narrow"/>
              <a:cs typeface="Arial Narrow"/>
              <a:sym typeface="Arial Narrow"/>
            </a:endParaRPr>
          </a:p>
        </p:txBody>
      </p:sp>
      <p:sp>
        <p:nvSpPr>
          <p:cNvPr id="333" name="Google Shape;333;g25344c36a63_1_78"/>
          <p:cNvSpPr txBox="1"/>
          <p:nvPr/>
        </p:nvSpPr>
        <p:spPr>
          <a:xfrm>
            <a:off x="1206592" y="3032325"/>
            <a:ext cx="4137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ADL focused  event</a:t>
            </a:r>
            <a:endParaRPr sz="2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Sevastopol, 2013</a:t>
            </a:r>
            <a:endParaRPr sz="3300" b="1" i="0" u="none" strike="noStrike" cap="none">
              <a:solidFill>
                <a:srgbClr val="000000"/>
              </a:solidFill>
              <a:latin typeface="Arial Narrow"/>
              <a:ea typeface="Arial Narrow"/>
              <a:cs typeface="Arial Narrow"/>
              <a:sym typeface="Arial Narrow"/>
            </a:endParaRPr>
          </a:p>
        </p:txBody>
      </p:sp>
      <p:sp>
        <p:nvSpPr>
          <p:cNvPr id="334" name="Google Shape;334;g25344c36a63_1_78"/>
          <p:cNvSpPr txBox="1"/>
          <p:nvPr/>
        </p:nvSpPr>
        <p:spPr>
          <a:xfrm>
            <a:off x="6846750" y="5061124"/>
            <a:ext cx="4137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ADL familiarisation event</a:t>
            </a:r>
            <a:endParaRPr sz="2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Kharkiv, 2013</a:t>
            </a:r>
            <a:endParaRPr sz="3300" b="1" i="0" u="none" strike="noStrike" cap="none">
              <a:solidFill>
                <a:srgbClr val="000000"/>
              </a:solidFill>
              <a:latin typeface="Arial Narrow"/>
              <a:ea typeface="Arial Narrow"/>
              <a:cs typeface="Arial Narrow"/>
              <a:sym typeface="Arial Narrow"/>
            </a:endParaRPr>
          </a:p>
        </p:txBody>
      </p:sp>
      <p:pic>
        <p:nvPicPr>
          <p:cNvPr id="335" name="Google Shape;335;g25344c36a63_1_78"/>
          <p:cNvPicPr preferRelativeResize="0"/>
          <p:nvPr/>
        </p:nvPicPr>
        <p:blipFill rotWithShape="1">
          <a:blip r:embed="rId3">
            <a:alphaModFix/>
          </a:blip>
          <a:srcRect/>
          <a:stretch/>
        </p:blipFill>
        <p:spPr>
          <a:xfrm>
            <a:off x="2089344" y="1118938"/>
            <a:ext cx="2498994" cy="1847850"/>
          </a:xfrm>
          <a:prstGeom prst="rect">
            <a:avLst/>
          </a:prstGeom>
          <a:noFill/>
          <a:ln>
            <a:noFill/>
          </a:ln>
        </p:spPr>
      </p:pic>
      <p:pic>
        <p:nvPicPr>
          <p:cNvPr id="336" name="Google Shape;336;g25344c36a63_1_78"/>
          <p:cNvPicPr preferRelativeResize="0"/>
          <p:nvPr/>
        </p:nvPicPr>
        <p:blipFill rotWithShape="1">
          <a:blip r:embed="rId4">
            <a:alphaModFix/>
          </a:blip>
          <a:srcRect/>
          <a:stretch/>
        </p:blipFill>
        <p:spPr>
          <a:xfrm>
            <a:off x="5660389" y="1003526"/>
            <a:ext cx="5737404" cy="4057598"/>
          </a:xfrm>
          <a:prstGeom prst="rect">
            <a:avLst/>
          </a:prstGeom>
          <a:noFill/>
          <a:ln>
            <a:noFill/>
          </a:ln>
        </p:spPr>
      </p:pic>
      <p:pic>
        <p:nvPicPr>
          <p:cNvPr id="337" name="Google Shape;337;g25344c36a63_1_78"/>
          <p:cNvPicPr preferRelativeResize="0"/>
          <p:nvPr/>
        </p:nvPicPr>
        <p:blipFill rotWithShape="1">
          <a:blip r:embed="rId5">
            <a:alphaModFix/>
          </a:blip>
          <a:srcRect/>
          <a:stretch/>
        </p:blipFill>
        <p:spPr>
          <a:xfrm>
            <a:off x="315038" y="4087044"/>
            <a:ext cx="2762250" cy="1847850"/>
          </a:xfrm>
          <a:prstGeom prst="rect">
            <a:avLst/>
          </a:prstGeom>
          <a:noFill/>
          <a:ln>
            <a:noFill/>
          </a:ln>
        </p:spPr>
      </p:pic>
      <p:pic>
        <p:nvPicPr>
          <p:cNvPr id="338" name="Google Shape;338;g25344c36a63_1_78"/>
          <p:cNvPicPr preferRelativeResize="0"/>
          <p:nvPr/>
        </p:nvPicPr>
        <p:blipFill rotWithShape="1">
          <a:blip r:embed="rId6">
            <a:alphaModFix/>
          </a:blip>
          <a:srcRect/>
          <a:stretch/>
        </p:blipFill>
        <p:spPr>
          <a:xfrm>
            <a:off x="333751" y="993411"/>
            <a:ext cx="1015607" cy="98367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507675aa62_0_31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24</a:t>
            </a:fld>
            <a:endParaRPr sz="1600">
              <a:solidFill>
                <a:srgbClr val="000000"/>
              </a:solidFill>
              <a:latin typeface="Arial"/>
              <a:ea typeface="Arial"/>
              <a:cs typeface="Arial"/>
              <a:sym typeface="Arial"/>
            </a:endParaRPr>
          </a:p>
        </p:txBody>
      </p:sp>
      <p:sp>
        <p:nvSpPr>
          <p:cNvPr id="344" name="Google Shape;344;g2507675aa62_0_318"/>
          <p:cNvSpPr txBox="1"/>
          <p:nvPr/>
        </p:nvSpPr>
        <p:spPr>
          <a:xfrm>
            <a:off x="1832325" y="137150"/>
            <a:ext cx="9743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Training and Education/ NATO DEEP Perspective </a:t>
            </a:r>
            <a:endParaRPr sz="1400" b="0" i="0" u="none" strike="noStrike" cap="none">
              <a:solidFill>
                <a:srgbClr val="000000"/>
              </a:solidFill>
              <a:latin typeface="Arial"/>
              <a:ea typeface="Arial"/>
              <a:cs typeface="Arial"/>
              <a:sym typeface="Arial"/>
            </a:endParaRPr>
          </a:p>
        </p:txBody>
      </p:sp>
      <p:sp>
        <p:nvSpPr>
          <p:cNvPr id="345" name="Google Shape;345;g2507675aa62_0_318"/>
          <p:cNvSpPr txBox="1"/>
          <p:nvPr/>
        </p:nvSpPr>
        <p:spPr>
          <a:xfrm>
            <a:off x="3296113" y="4984186"/>
            <a:ext cx="4137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 ADL course development</a:t>
            </a:r>
            <a:endParaRPr sz="2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Wloclawek, Poland 2017</a:t>
            </a:r>
            <a:endParaRPr sz="3300" b="1" i="0" u="none" strike="noStrike" cap="none">
              <a:solidFill>
                <a:srgbClr val="000000"/>
              </a:solidFill>
              <a:latin typeface="Arial Narrow"/>
              <a:ea typeface="Arial Narrow"/>
              <a:cs typeface="Arial Narrow"/>
              <a:sym typeface="Arial Narrow"/>
            </a:endParaRPr>
          </a:p>
        </p:txBody>
      </p:sp>
      <p:sp>
        <p:nvSpPr>
          <p:cNvPr id="346" name="Google Shape;346;g2507675aa62_0_318"/>
          <p:cNvSpPr txBox="1"/>
          <p:nvPr/>
        </p:nvSpPr>
        <p:spPr>
          <a:xfrm>
            <a:off x="3135000" y="3836725"/>
            <a:ext cx="4137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ADL workshop</a:t>
            </a:r>
            <a:endParaRPr sz="2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Warsaw, 2013</a:t>
            </a:r>
            <a:endParaRPr sz="3300" b="1" i="0" u="none" strike="noStrike" cap="none">
              <a:solidFill>
                <a:srgbClr val="000000"/>
              </a:solidFill>
              <a:latin typeface="Arial Narrow"/>
              <a:ea typeface="Arial Narrow"/>
              <a:cs typeface="Arial Narrow"/>
              <a:sym typeface="Arial Narrow"/>
            </a:endParaRPr>
          </a:p>
        </p:txBody>
      </p:sp>
      <p:pic>
        <p:nvPicPr>
          <p:cNvPr id="347" name="Google Shape;347;g2507675aa62_0_318"/>
          <p:cNvPicPr preferRelativeResize="0"/>
          <p:nvPr/>
        </p:nvPicPr>
        <p:blipFill rotWithShape="1">
          <a:blip r:embed="rId3">
            <a:alphaModFix/>
          </a:blip>
          <a:srcRect/>
          <a:stretch/>
        </p:blipFill>
        <p:spPr>
          <a:xfrm>
            <a:off x="841554" y="4094563"/>
            <a:ext cx="2937629" cy="1891250"/>
          </a:xfrm>
          <a:prstGeom prst="rect">
            <a:avLst/>
          </a:prstGeom>
          <a:noFill/>
          <a:ln>
            <a:noFill/>
          </a:ln>
        </p:spPr>
      </p:pic>
      <p:sp>
        <p:nvSpPr>
          <p:cNvPr id="348" name="Google Shape;348;g2507675aa62_0_318"/>
          <p:cNvSpPr txBox="1"/>
          <p:nvPr/>
        </p:nvSpPr>
        <p:spPr>
          <a:xfrm>
            <a:off x="6783513" y="3870500"/>
            <a:ext cx="4137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ADL focused workshop</a:t>
            </a:r>
            <a:endParaRPr sz="2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Warsaw, 2014</a:t>
            </a:r>
            <a:endParaRPr sz="3300" b="1" i="0" u="none" strike="noStrike" cap="none">
              <a:solidFill>
                <a:srgbClr val="000000"/>
              </a:solidFill>
              <a:latin typeface="Arial Narrow"/>
              <a:ea typeface="Arial Narrow"/>
              <a:cs typeface="Arial Narrow"/>
              <a:sym typeface="Arial Narrow"/>
            </a:endParaRPr>
          </a:p>
        </p:txBody>
      </p:sp>
      <p:pic>
        <p:nvPicPr>
          <p:cNvPr id="349" name="Google Shape;349;g2507675aa62_0_318"/>
          <p:cNvPicPr preferRelativeResize="0"/>
          <p:nvPr/>
        </p:nvPicPr>
        <p:blipFill rotWithShape="1">
          <a:blip r:embed="rId4">
            <a:alphaModFix/>
          </a:blip>
          <a:srcRect/>
          <a:stretch/>
        </p:blipFill>
        <p:spPr>
          <a:xfrm>
            <a:off x="6858150" y="1109026"/>
            <a:ext cx="3988025" cy="2646232"/>
          </a:xfrm>
          <a:prstGeom prst="rect">
            <a:avLst/>
          </a:prstGeom>
          <a:noFill/>
          <a:ln>
            <a:noFill/>
          </a:ln>
        </p:spPr>
      </p:pic>
      <p:pic>
        <p:nvPicPr>
          <p:cNvPr id="350" name="Google Shape;350;g2507675aa62_0_318"/>
          <p:cNvPicPr preferRelativeResize="0"/>
          <p:nvPr/>
        </p:nvPicPr>
        <p:blipFill rotWithShape="1">
          <a:blip r:embed="rId5">
            <a:alphaModFix/>
          </a:blip>
          <a:srcRect/>
          <a:stretch/>
        </p:blipFill>
        <p:spPr>
          <a:xfrm>
            <a:off x="2107975" y="1234650"/>
            <a:ext cx="3988013" cy="2635852"/>
          </a:xfrm>
          <a:prstGeom prst="rect">
            <a:avLst/>
          </a:prstGeom>
          <a:noFill/>
          <a:ln>
            <a:noFill/>
          </a:ln>
        </p:spPr>
      </p:pic>
      <p:pic>
        <p:nvPicPr>
          <p:cNvPr id="351" name="Google Shape;351;g2507675aa62_0_318"/>
          <p:cNvPicPr preferRelativeResize="0"/>
          <p:nvPr/>
        </p:nvPicPr>
        <p:blipFill rotWithShape="1">
          <a:blip r:embed="rId6">
            <a:alphaModFix/>
          </a:blip>
          <a:srcRect/>
          <a:stretch/>
        </p:blipFill>
        <p:spPr>
          <a:xfrm>
            <a:off x="333751" y="993411"/>
            <a:ext cx="1015607" cy="98367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507675aa62_0_3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25</a:t>
            </a:fld>
            <a:endParaRPr sz="1600">
              <a:solidFill>
                <a:srgbClr val="000000"/>
              </a:solidFill>
              <a:latin typeface="Arial"/>
              <a:ea typeface="Arial"/>
              <a:cs typeface="Arial"/>
              <a:sym typeface="Arial"/>
            </a:endParaRPr>
          </a:p>
        </p:txBody>
      </p:sp>
      <p:sp>
        <p:nvSpPr>
          <p:cNvPr id="357" name="Google Shape;357;g2507675aa62_0_39"/>
          <p:cNvSpPr txBox="1"/>
          <p:nvPr/>
        </p:nvSpPr>
        <p:spPr>
          <a:xfrm>
            <a:off x="2249925" y="102900"/>
            <a:ext cx="8729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Establishment of An ADL Office in Ukraine </a:t>
            </a:r>
            <a:endParaRPr sz="1400" b="0" i="0" u="none" strike="noStrike" cap="none">
              <a:solidFill>
                <a:srgbClr val="000000"/>
              </a:solidFill>
              <a:latin typeface="Arial"/>
              <a:ea typeface="Arial"/>
              <a:cs typeface="Arial"/>
              <a:sym typeface="Arial"/>
            </a:endParaRPr>
          </a:p>
        </p:txBody>
      </p:sp>
      <p:pic>
        <p:nvPicPr>
          <p:cNvPr id="358" name="Google Shape;358;g2507675aa62_0_39"/>
          <p:cNvPicPr preferRelativeResize="0"/>
          <p:nvPr/>
        </p:nvPicPr>
        <p:blipFill rotWithShape="1">
          <a:blip r:embed="rId3">
            <a:alphaModFix/>
          </a:blip>
          <a:srcRect/>
          <a:stretch/>
        </p:blipFill>
        <p:spPr>
          <a:xfrm>
            <a:off x="570276" y="1879178"/>
            <a:ext cx="3133750" cy="919225"/>
          </a:xfrm>
          <a:prstGeom prst="rect">
            <a:avLst/>
          </a:prstGeom>
          <a:noFill/>
          <a:ln>
            <a:noFill/>
          </a:ln>
        </p:spPr>
      </p:pic>
      <p:sp>
        <p:nvSpPr>
          <p:cNvPr id="359" name="Google Shape;359;g2507675aa62_0_39"/>
          <p:cNvSpPr txBox="1">
            <a:spLocks noGrp="1"/>
          </p:cNvSpPr>
          <p:nvPr>
            <p:ph type="body" idx="4294967295"/>
          </p:nvPr>
        </p:nvSpPr>
        <p:spPr>
          <a:xfrm rot="747">
            <a:off x="634628" y="2059024"/>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Research</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360" name="Google Shape;360;g2507675aa62_0_39"/>
          <p:cNvPicPr preferRelativeResize="0"/>
          <p:nvPr/>
        </p:nvPicPr>
        <p:blipFill rotWithShape="1">
          <a:blip r:embed="rId3">
            <a:alphaModFix/>
          </a:blip>
          <a:srcRect/>
          <a:stretch/>
        </p:blipFill>
        <p:spPr>
          <a:xfrm>
            <a:off x="8571332" y="1805334"/>
            <a:ext cx="3133750" cy="919225"/>
          </a:xfrm>
          <a:prstGeom prst="rect">
            <a:avLst/>
          </a:prstGeom>
          <a:noFill/>
          <a:ln>
            <a:noFill/>
          </a:ln>
        </p:spPr>
      </p:pic>
      <p:sp>
        <p:nvSpPr>
          <p:cNvPr id="361" name="Google Shape;361;g2507675aa62_0_39"/>
          <p:cNvSpPr txBox="1">
            <a:spLocks noGrp="1"/>
          </p:cNvSpPr>
          <p:nvPr>
            <p:ph type="body" idx="4294967295"/>
          </p:nvPr>
        </p:nvSpPr>
        <p:spPr>
          <a:xfrm rot="747">
            <a:off x="8757307" y="2042484"/>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Technical Support</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362" name="Google Shape;362;g2507675aa62_0_39"/>
          <p:cNvPicPr preferRelativeResize="0"/>
          <p:nvPr/>
        </p:nvPicPr>
        <p:blipFill rotWithShape="1">
          <a:blip r:embed="rId3">
            <a:alphaModFix/>
          </a:blip>
          <a:srcRect/>
          <a:stretch/>
        </p:blipFill>
        <p:spPr>
          <a:xfrm>
            <a:off x="2121328" y="3351937"/>
            <a:ext cx="3133750" cy="919225"/>
          </a:xfrm>
          <a:prstGeom prst="rect">
            <a:avLst/>
          </a:prstGeom>
          <a:noFill/>
          <a:ln>
            <a:noFill/>
          </a:ln>
        </p:spPr>
      </p:pic>
      <p:sp>
        <p:nvSpPr>
          <p:cNvPr id="363" name="Google Shape;363;g2507675aa62_0_39"/>
          <p:cNvSpPr txBox="1">
            <a:spLocks noGrp="1"/>
          </p:cNvSpPr>
          <p:nvPr>
            <p:ph type="body" idx="4294967295"/>
          </p:nvPr>
        </p:nvSpPr>
        <p:spPr>
          <a:xfrm rot="747">
            <a:off x="2307303" y="3589087"/>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Training</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364" name="Google Shape;364;g2507675aa62_0_39"/>
          <p:cNvPicPr preferRelativeResize="0"/>
          <p:nvPr/>
        </p:nvPicPr>
        <p:blipFill rotWithShape="1">
          <a:blip r:embed="rId3">
            <a:alphaModFix/>
          </a:blip>
          <a:srcRect/>
          <a:stretch/>
        </p:blipFill>
        <p:spPr>
          <a:xfrm>
            <a:off x="6864832" y="3335384"/>
            <a:ext cx="3133750" cy="919225"/>
          </a:xfrm>
          <a:prstGeom prst="rect">
            <a:avLst/>
          </a:prstGeom>
          <a:noFill/>
          <a:ln>
            <a:noFill/>
          </a:ln>
        </p:spPr>
      </p:pic>
      <p:sp>
        <p:nvSpPr>
          <p:cNvPr id="365" name="Google Shape;365;g2507675aa62_0_39"/>
          <p:cNvSpPr txBox="1">
            <a:spLocks noGrp="1"/>
          </p:cNvSpPr>
          <p:nvPr>
            <p:ph type="body" idx="4294967295"/>
          </p:nvPr>
        </p:nvSpPr>
        <p:spPr>
          <a:xfrm rot="747">
            <a:off x="7050807" y="3572534"/>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Development</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366" name="Google Shape;366;g2507675aa62_0_39"/>
          <p:cNvPicPr preferRelativeResize="0"/>
          <p:nvPr/>
        </p:nvPicPr>
        <p:blipFill rotWithShape="1">
          <a:blip r:embed="rId3">
            <a:alphaModFix/>
          </a:blip>
          <a:srcRect/>
          <a:stretch/>
        </p:blipFill>
        <p:spPr>
          <a:xfrm>
            <a:off x="4529125" y="4598193"/>
            <a:ext cx="3133750" cy="919225"/>
          </a:xfrm>
          <a:prstGeom prst="rect">
            <a:avLst/>
          </a:prstGeom>
          <a:noFill/>
          <a:ln>
            <a:noFill/>
          </a:ln>
        </p:spPr>
      </p:pic>
      <p:sp>
        <p:nvSpPr>
          <p:cNvPr id="367" name="Google Shape;367;g2507675aa62_0_39"/>
          <p:cNvSpPr txBox="1">
            <a:spLocks noGrp="1"/>
          </p:cNvSpPr>
          <p:nvPr>
            <p:ph type="body" idx="4294967295"/>
          </p:nvPr>
        </p:nvSpPr>
        <p:spPr>
          <a:xfrm rot="747">
            <a:off x="4675558" y="4697855"/>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Cooperation</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368" name="Google Shape;368;g2507675aa62_0_39"/>
          <p:cNvPicPr preferRelativeResize="0"/>
          <p:nvPr/>
        </p:nvPicPr>
        <p:blipFill rotWithShape="1">
          <a:blip r:embed="rId4">
            <a:alphaModFix/>
          </a:blip>
          <a:srcRect/>
          <a:stretch/>
        </p:blipFill>
        <p:spPr>
          <a:xfrm>
            <a:off x="4715051" y="1094675"/>
            <a:ext cx="2282989" cy="22723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2507675aa62_0_330"/>
          <p:cNvPicPr preferRelativeResize="0"/>
          <p:nvPr/>
        </p:nvPicPr>
        <p:blipFill rotWithShape="1">
          <a:blip r:embed="rId3">
            <a:alphaModFix/>
          </a:blip>
          <a:srcRect/>
          <a:stretch/>
        </p:blipFill>
        <p:spPr>
          <a:xfrm>
            <a:off x="3544900" y="860887"/>
            <a:ext cx="5102195" cy="5136225"/>
          </a:xfrm>
          <a:prstGeom prst="rect">
            <a:avLst/>
          </a:prstGeom>
          <a:noFill/>
          <a:ln>
            <a:noFill/>
          </a:ln>
        </p:spPr>
      </p:pic>
      <p:sp>
        <p:nvSpPr>
          <p:cNvPr id="374" name="Google Shape;374;g2507675aa62_0_33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26</a:t>
            </a:fld>
            <a:endParaRPr sz="1600">
              <a:solidFill>
                <a:srgbClr val="000000"/>
              </a:solidFill>
              <a:latin typeface="Arial"/>
              <a:ea typeface="Arial"/>
              <a:cs typeface="Arial"/>
              <a:sym typeface="Arial"/>
            </a:endParaRPr>
          </a:p>
        </p:txBody>
      </p:sp>
      <p:sp>
        <p:nvSpPr>
          <p:cNvPr id="375" name="Google Shape;375;g2507675aa62_0_330"/>
          <p:cNvSpPr txBox="1"/>
          <p:nvPr/>
        </p:nvSpPr>
        <p:spPr>
          <a:xfrm>
            <a:off x="2537450" y="102900"/>
            <a:ext cx="66951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Establishment of An ADL Office</a:t>
            </a:r>
            <a:endParaRPr sz="1400" b="0" i="0" u="none" strike="noStrike" cap="none">
              <a:solidFill>
                <a:srgbClr val="000000"/>
              </a:solidFill>
              <a:latin typeface="Arial"/>
              <a:ea typeface="Arial"/>
              <a:cs typeface="Arial"/>
              <a:sym typeface="Arial"/>
            </a:endParaRPr>
          </a:p>
        </p:txBody>
      </p:sp>
      <p:pic>
        <p:nvPicPr>
          <p:cNvPr id="376" name="Google Shape;376;g2507675aa62_0_330"/>
          <p:cNvPicPr preferRelativeResize="0"/>
          <p:nvPr/>
        </p:nvPicPr>
        <p:blipFill rotWithShape="1">
          <a:blip r:embed="rId4">
            <a:alphaModFix/>
          </a:blip>
          <a:srcRect/>
          <a:stretch/>
        </p:blipFill>
        <p:spPr>
          <a:xfrm>
            <a:off x="1785250" y="1279125"/>
            <a:ext cx="1602950" cy="1602950"/>
          </a:xfrm>
          <a:prstGeom prst="rect">
            <a:avLst/>
          </a:prstGeom>
          <a:noFill/>
          <a:ln>
            <a:noFill/>
          </a:ln>
        </p:spPr>
      </p:pic>
      <p:pic>
        <p:nvPicPr>
          <p:cNvPr id="377" name="Google Shape;377;g2507675aa62_0_330"/>
          <p:cNvPicPr preferRelativeResize="0"/>
          <p:nvPr/>
        </p:nvPicPr>
        <p:blipFill rotWithShape="1">
          <a:blip r:embed="rId5">
            <a:alphaModFix/>
          </a:blip>
          <a:srcRect/>
          <a:stretch/>
        </p:blipFill>
        <p:spPr>
          <a:xfrm>
            <a:off x="8647104" y="1279125"/>
            <a:ext cx="3072321" cy="1602950"/>
          </a:xfrm>
          <a:prstGeom prst="rect">
            <a:avLst/>
          </a:prstGeom>
          <a:noFill/>
          <a:ln>
            <a:noFill/>
          </a:ln>
        </p:spPr>
      </p:pic>
      <p:pic>
        <p:nvPicPr>
          <p:cNvPr id="378" name="Google Shape;378;g2507675aa62_0_330"/>
          <p:cNvPicPr preferRelativeResize="0"/>
          <p:nvPr/>
        </p:nvPicPr>
        <p:blipFill rotWithShape="1">
          <a:blip r:embed="rId6">
            <a:alphaModFix/>
          </a:blip>
          <a:srcRect/>
          <a:stretch/>
        </p:blipFill>
        <p:spPr>
          <a:xfrm>
            <a:off x="1519925" y="4074862"/>
            <a:ext cx="2133600" cy="1861424"/>
          </a:xfrm>
          <a:prstGeom prst="rect">
            <a:avLst/>
          </a:prstGeom>
          <a:noFill/>
          <a:ln>
            <a:noFill/>
          </a:ln>
        </p:spPr>
      </p:pic>
      <p:pic>
        <p:nvPicPr>
          <p:cNvPr id="379" name="Google Shape;379;g2507675aa62_0_330"/>
          <p:cNvPicPr preferRelativeResize="0"/>
          <p:nvPr/>
        </p:nvPicPr>
        <p:blipFill rotWithShape="1">
          <a:blip r:embed="rId7">
            <a:alphaModFix/>
          </a:blip>
          <a:srcRect/>
          <a:stretch/>
        </p:blipFill>
        <p:spPr>
          <a:xfrm>
            <a:off x="8580314" y="4215387"/>
            <a:ext cx="1602950" cy="1580373"/>
          </a:xfrm>
          <a:prstGeom prst="rect">
            <a:avLst/>
          </a:prstGeom>
          <a:noFill/>
          <a:ln>
            <a:noFill/>
          </a:ln>
        </p:spPr>
      </p:pic>
      <p:pic>
        <p:nvPicPr>
          <p:cNvPr id="380" name="Google Shape;380;g2507675aa62_0_330"/>
          <p:cNvPicPr preferRelativeResize="0"/>
          <p:nvPr/>
        </p:nvPicPr>
        <p:blipFill rotWithShape="1">
          <a:blip r:embed="rId8">
            <a:alphaModFix/>
          </a:blip>
          <a:srcRect/>
          <a:stretch/>
        </p:blipFill>
        <p:spPr>
          <a:xfrm>
            <a:off x="4685124" y="2007740"/>
            <a:ext cx="2667148" cy="259055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507675aa62_0_4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27</a:t>
            </a:fld>
            <a:endParaRPr sz="1600">
              <a:solidFill>
                <a:srgbClr val="000000"/>
              </a:solidFill>
              <a:latin typeface="Arial"/>
              <a:ea typeface="Arial"/>
              <a:cs typeface="Arial"/>
              <a:sym typeface="Arial"/>
            </a:endParaRPr>
          </a:p>
        </p:txBody>
      </p:sp>
      <p:sp>
        <p:nvSpPr>
          <p:cNvPr id="386" name="Google Shape;386;g2507675aa62_0_43"/>
          <p:cNvSpPr txBox="1"/>
          <p:nvPr/>
        </p:nvSpPr>
        <p:spPr>
          <a:xfrm>
            <a:off x="3027300" y="119975"/>
            <a:ext cx="74913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Establishing Learning Facilities</a:t>
            </a:r>
            <a:r>
              <a:rPr lang="en-US" sz="12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87" name="Google Shape;387;g2507675aa62_0_43"/>
          <p:cNvPicPr preferRelativeResize="0"/>
          <p:nvPr/>
        </p:nvPicPr>
        <p:blipFill rotWithShape="1">
          <a:blip r:embed="rId3">
            <a:alphaModFix/>
          </a:blip>
          <a:srcRect/>
          <a:stretch/>
        </p:blipFill>
        <p:spPr>
          <a:xfrm>
            <a:off x="1482425" y="1614350"/>
            <a:ext cx="6362700" cy="4552950"/>
          </a:xfrm>
          <a:prstGeom prst="rect">
            <a:avLst/>
          </a:prstGeom>
          <a:noFill/>
          <a:ln>
            <a:noFill/>
          </a:ln>
        </p:spPr>
      </p:pic>
      <p:pic>
        <p:nvPicPr>
          <p:cNvPr id="388" name="Google Shape;388;g2507675aa62_0_43"/>
          <p:cNvPicPr preferRelativeResize="0"/>
          <p:nvPr/>
        </p:nvPicPr>
        <p:blipFill rotWithShape="1">
          <a:blip r:embed="rId4">
            <a:alphaModFix/>
          </a:blip>
          <a:srcRect/>
          <a:stretch/>
        </p:blipFill>
        <p:spPr>
          <a:xfrm>
            <a:off x="7845125" y="1363075"/>
            <a:ext cx="3599350" cy="4607651"/>
          </a:xfrm>
          <a:prstGeom prst="rect">
            <a:avLst/>
          </a:prstGeom>
          <a:noFill/>
          <a:ln>
            <a:noFill/>
          </a:ln>
        </p:spPr>
      </p:pic>
      <p:sp>
        <p:nvSpPr>
          <p:cNvPr id="389" name="Google Shape;389;g2507675aa62_0_43"/>
          <p:cNvSpPr txBox="1"/>
          <p:nvPr/>
        </p:nvSpPr>
        <p:spPr>
          <a:xfrm>
            <a:off x="2004400" y="5721425"/>
            <a:ext cx="4963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E-learning classroom at NDUU </a:t>
            </a:r>
            <a:endParaRPr sz="2400" b="1" i="0" u="none" strike="noStrike" cap="none">
              <a:solidFill>
                <a:srgbClr val="000000"/>
              </a:solidFill>
              <a:latin typeface="Arial Narrow"/>
              <a:ea typeface="Arial Narrow"/>
              <a:cs typeface="Arial Narrow"/>
              <a:sym typeface="Arial Narrow"/>
            </a:endParaRPr>
          </a:p>
        </p:txBody>
      </p:sp>
      <p:sp>
        <p:nvSpPr>
          <p:cNvPr id="390" name="Google Shape;390;g2507675aa62_0_43"/>
          <p:cNvSpPr txBox="1"/>
          <p:nvPr/>
        </p:nvSpPr>
        <p:spPr>
          <a:xfrm>
            <a:off x="7004525" y="5721950"/>
            <a:ext cx="4722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Video “studio” at NDUU </a:t>
            </a:r>
            <a:endParaRPr sz="2400" b="1" i="0" u="none" strike="noStrike" cap="none">
              <a:solidFill>
                <a:srgbClr val="000000"/>
              </a:solidFill>
              <a:latin typeface="Arial Narrow"/>
              <a:ea typeface="Arial Narrow"/>
              <a:cs typeface="Arial Narrow"/>
              <a:sym typeface="Arial Narrow"/>
            </a:endParaRPr>
          </a:p>
        </p:txBody>
      </p:sp>
      <p:pic>
        <p:nvPicPr>
          <p:cNvPr id="391" name="Google Shape;391;g2507675aa62_0_43"/>
          <p:cNvPicPr preferRelativeResize="0"/>
          <p:nvPr/>
        </p:nvPicPr>
        <p:blipFill rotWithShape="1">
          <a:blip r:embed="rId5">
            <a:alphaModFix/>
          </a:blip>
          <a:srcRect/>
          <a:stretch/>
        </p:blipFill>
        <p:spPr>
          <a:xfrm>
            <a:off x="399149" y="996819"/>
            <a:ext cx="1083276" cy="10175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507675aa62_0_4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28</a:t>
            </a:fld>
            <a:endParaRPr sz="1600">
              <a:solidFill>
                <a:srgbClr val="000000"/>
              </a:solidFill>
              <a:latin typeface="Arial"/>
              <a:ea typeface="Arial"/>
              <a:cs typeface="Arial"/>
              <a:sym typeface="Arial"/>
            </a:endParaRPr>
          </a:p>
        </p:txBody>
      </p:sp>
      <p:sp>
        <p:nvSpPr>
          <p:cNvPr id="397" name="Google Shape;397;g2507675aa62_0_47"/>
          <p:cNvSpPr txBox="1"/>
          <p:nvPr/>
        </p:nvSpPr>
        <p:spPr>
          <a:xfrm>
            <a:off x="57427" y="111450"/>
            <a:ext cx="12022538" cy="615523"/>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Establish Capability For In-house Production of Learning Assets</a:t>
            </a:r>
            <a:endParaRPr sz="1400" b="0" i="0" u="none" strike="noStrike" cap="none">
              <a:solidFill>
                <a:srgbClr val="000000"/>
              </a:solidFill>
              <a:latin typeface="Arial"/>
              <a:ea typeface="Arial"/>
              <a:cs typeface="Arial"/>
              <a:sym typeface="Arial"/>
            </a:endParaRPr>
          </a:p>
        </p:txBody>
      </p:sp>
      <p:pic>
        <p:nvPicPr>
          <p:cNvPr id="398" name="Google Shape;398;g2507675aa62_0_47"/>
          <p:cNvPicPr preferRelativeResize="0"/>
          <p:nvPr/>
        </p:nvPicPr>
        <p:blipFill rotWithShape="1">
          <a:blip r:embed="rId3">
            <a:alphaModFix/>
          </a:blip>
          <a:srcRect/>
          <a:stretch/>
        </p:blipFill>
        <p:spPr>
          <a:xfrm>
            <a:off x="2236641" y="933919"/>
            <a:ext cx="4214246" cy="5394800"/>
          </a:xfrm>
          <a:prstGeom prst="rect">
            <a:avLst/>
          </a:prstGeom>
          <a:noFill/>
          <a:ln>
            <a:noFill/>
          </a:ln>
        </p:spPr>
      </p:pic>
      <p:sp>
        <p:nvSpPr>
          <p:cNvPr id="399" name="Google Shape;399;g2507675aa62_0_47"/>
          <p:cNvSpPr txBox="1"/>
          <p:nvPr/>
        </p:nvSpPr>
        <p:spPr>
          <a:xfrm>
            <a:off x="6096000" y="2175831"/>
            <a:ext cx="6055500" cy="203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Narrow"/>
                <a:ea typeface="Arial Narrow"/>
                <a:cs typeface="Arial Narrow"/>
                <a:sym typeface="Arial Narrow"/>
              </a:rPr>
              <a:t>Keystone in a solid ADL capability</a:t>
            </a:r>
            <a:endParaRPr sz="2400" b="1"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Narrow"/>
                <a:ea typeface="Arial Narrow"/>
                <a:cs typeface="Arial Narrow"/>
                <a:sym typeface="Arial Narrow"/>
              </a:rPr>
              <a:t>An agile capability to produce learning assets when they are needed and distribute to the learners in the theater.  </a:t>
            </a:r>
            <a:endParaRPr sz="2400" b="1" i="0" u="none" strike="noStrike" cap="none" dirty="0">
              <a:solidFill>
                <a:srgbClr val="000000"/>
              </a:solidFill>
              <a:latin typeface="Arial Narrow"/>
              <a:ea typeface="Arial Narrow"/>
              <a:cs typeface="Arial Narrow"/>
              <a:sym typeface="Arial Narrow"/>
            </a:endParaRPr>
          </a:p>
        </p:txBody>
      </p:sp>
      <p:pic>
        <p:nvPicPr>
          <p:cNvPr id="400" name="Google Shape;400;g2507675aa62_0_47"/>
          <p:cNvPicPr preferRelativeResize="0"/>
          <p:nvPr/>
        </p:nvPicPr>
        <p:blipFill rotWithShape="1">
          <a:blip r:embed="rId4">
            <a:alphaModFix/>
          </a:blip>
          <a:srcRect/>
          <a:stretch/>
        </p:blipFill>
        <p:spPr>
          <a:xfrm>
            <a:off x="617015" y="1082200"/>
            <a:ext cx="1088218" cy="10383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507675aa62_0_33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29</a:t>
            </a:fld>
            <a:endParaRPr sz="1600">
              <a:solidFill>
                <a:srgbClr val="000000"/>
              </a:solidFill>
              <a:latin typeface="Arial"/>
              <a:ea typeface="Arial"/>
              <a:cs typeface="Arial"/>
              <a:sym typeface="Arial"/>
            </a:endParaRPr>
          </a:p>
        </p:txBody>
      </p:sp>
      <p:sp>
        <p:nvSpPr>
          <p:cNvPr id="406" name="Google Shape;406;g2507675aa62_0_339"/>
          <p:cNvSpPr txBox="1"/>
          <p:nvPr/>
        </p:nvSpPr>
        <p:spPr>
          <a:xfrm>
            <a:off x="9466288" y="2680225"/>
            <a:ext cx="28740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2015</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NDUU starts </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to produce </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in-house e-learning </a:t>
            </a:r>
            <a:endParaRPr sz="2400" b="1" i="0" u="none" strike="noStrike" cap="none">
              <a:solidFill>
                <a:srgbClr val="000000"/>
              </a:solidFill>
              <a:latin typeface="Arial Narrow"/>
              <a:ea typeface="Arial Narrow"/>
              <a:cs typeface="Arial Narrow"/>
              <a:sym typeface="Arial Narrow"/>
            </a:endParaRPr>
          </a:p>
        </p:txBody>
      </p:sp>
      <p:pic>
        <p:nvPicPr>
          <p:cNvPr id="407" name="Google Shape;407;g2507675aa62_0_339"/>
          <p:cNvPicPr preferRelativeResize="0"/>
          <p:nvPr/>
        </p:nvPicPr>
        <p:blipFill rotWithShape="1">
          <a:blip r:embed="rId3">
            <a:alphaModFix/>
          </a:blip>
          <a:srcRect/>
          <a:stretch/>
        </p:blipFill>
        <p:spPr>
          <a:xfrm>
            <a:off x="1581589" y="998785"/>
            <a:ext cx="8333501" cy="5658049"/>
          </a:xfrm>
          <a:prstGeom prst="rect">
            <a:avLst/>
          </a:prstGeom>
          <a:noFill/>
          <a:ln>
            <a:noFill/>
          </a:ln>
        </p:spPr>
      </p:pic>
      <p:sp>
        <p:nvSpPr>
          <p:cNvPr id="408" name="Google Shape;408;g2507675aa62_0_339"/>
          <p:cNvSpPr txBox="1"/>
          <p:nvPr/>
        </p:nvSpPr>
        <p:spPr>
          <a:xfrm>
            <a:off x="57427" y="111450"/>
            <a:ext cx="12022538" cy="615523"/>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Establish Capability For In-house Production of Learning Assets</a:t>
            </a:r>
            <a:endParaRPr sz="1400" b="0" i="0" u="none" strike="noStrike" cap="none">
              <a:solidFill>
                <a:srgbClr val="000000"/>
              </a:solidFill>
              <a:latin typeface="Arial"/>
              <a:ea typeface="Arial"/>
              <a:cs typeface="Arial"/>
              <a:sym typeface="Arial"/>
            </a:endParaRPr>
          </a:p>
        </p:txBody>
      </p:sp>
      <p:pic>
        <p:nvPicPr>
          <p:cNvPr id="409" name="Google Shape;409;g2507675aa62_0_339"/>
          <p:cNvPicPr preferRelativeResize="0"/>
          <p:nvPr/>
        </p:nvPicPr>
        <p:blipFill rotWithShape="1">
          <a:blip r:embed="rId4">
            <a:alphaModFix/>
          </a:blip>
          <a:srcRect/>
          <a:stretch/>
        </p:blipFill>
        <p:spPr>
          <a:xfrm>
            <a:off x="320453" y="1077258"/>
            <a:ext cx="1088218" cy="10383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r>
              <a:rPr lang="en-US"/>
              <a:t>Introduction of the Partners</a:t>
            </a:r>
            <a:endParaRPr/>
          </a:p>
        </p:txBody>
      </p:sp>
      <p:pic>
        <p:nvPicPr>
          <p:cNvPr id="78" name="Google Shape;78;p4"/>
          <p:cNvPicPr preferRelativeResize="0"/>
          <p:nvPr/>
        </p:nvPicPr>
        <p:blipFill rotWithShape="1">
          <a:blip r:embed="rId3">
            <a:alphaModFix/>
          </a:blip>
          <a:srcRect/>
          <a:stretch/>
        </p:blipFill>
        <p:spPr>
          <a:xfrm>
            <a:off x="525771" y="1012724"/>
            <a:ext cx="1761127" cy="1752851"/>
          </a:xfrm>
          <a:prstGeom prst="rect">
            <a:avLst/>
          </a:prstGeom>
          <a:noFill/>
          <a:ln>
            <a:noFill/>
          </a:ln>
        </p:spPr>
      </p:pic>
      <p:sp>
        <p:nvSpPr>
          <p:cNvPr id="79" name="Google Shape;79;p4"/>
          <p:cNvSpPr txBox="1">
            <a:spLocks noGrp="1"/>
          </p:cNvSpPr>
          <p:nvPr>
            <p:ph type="body" idx="4294967295"/>
          </p:nvPr>
        </p:nvSpPr>
        <p:spPr>
          <a:xfrm>
            <a:off x="2433975" y="1280881"/>
            <a:ext cx="9123659" cy="12593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latin typeface="Tahoma"/>
                <a:ea typeface="Tahoma"/>
                <a:cs typeface="Tahoma"/>
                <a:sym typeface="Tahoma"/>
              </a:rPr>
              <a:t>Established in 2017</a:t>
            </a:r>
            <a:endParaRPr sz="2200" b="1">
              <a:latin typeface="Tahoma"/>
              <a:ea typeface="Tahoma"/>
              <a:cs typeface="Tahoma"/>
              <a:sym typeface="Tahoma"/>
            </a:endParaRPr>
          </a:p>
          <a:p>
            <a:pPr marL="0" lvl="0" indent="0" algn="l" rtl="0">
              <a:lnSpc>
                <a:spcPct val="100000"/>
              </a:lnSpc>
              <a:spcBef>
                <a:spcPts val="480"/>
              </a:spcBef>
              <a:spcAft>
                <a:spcPts val="0"/>
              </a:spcAft>
              <a:buSzPts val="1800"/>
              <a:buNone/>
            </a:pPr>
            <a:r>
              <a:rPr lang="en-US" sz="2200" b="1">
                <a:latin typeface="Tahoma"/>
                <a:ea typeface="Tahoma"/>
                <a:cs typeface="Tahoma"/>
                <a:sym typeface="Tahoma"/>
              </a:rPr>
              <a:t>Main task - implementing of lifelong learning model using distance learning technologies in the Armed Forces of Ukraine</a:t>
            </a:r>
            <a:endParaRPr sz="2200" b="1">
              <a:latin typeface="Tahoma"/>
              <a:ea typeface="Tahoma"/>
              <a:cs typeface="Tahoma"/>
              <a:sym typeface="Tahoma"/>
            </a:endParaRPr>
          </a:p>
          <a:p>
            <a:pPr marL="0" lvl="0" indent="0" algn="l" rtl="0">
              <a:lnSpc>
                <a:spcPct val="100000"/>
              </a:lnSpc>
              <a:spcBef>
                <a:spcPts val="480"/>
              </a:spcBef>
              <a:spcAft>
                <a:spcPts val="0"/>
              </a:spcAft>
              <a:buSzPts val="1800"/>
              <a:buNone/>
            </a:pPr>
            <a:endParaRPr sz="2200" b="1">
              <a:latin typeface="Tahoma"/>
              <a:ea typeface="Tahoma"/>
              <a:cs typeface="Tahoma"/>
              <a:sym typeface="Tahoma"/>
            </a:endParaRPr>
          </a:p>
        </p:txBody>
      </p:sp>
      <p:pic>
        <p:nvPicPr>
          <p:cNvPr id="80" name="Google Shape;80;p4"/>
          <p:cNvPicPr preferRelativeResize="0"/>
          <p:nvPr/>
        </p:nvPicPr>
        <p:blipFill rotWithShape="1">
          <a:blip r:embed="rId4">
            <a:alphaModFix/>
          </a:blip>
          <a:srcRect/>
          <a:stretch/>
        </p:blipFill>
        <p:spPr>
          <a:xfrm>
            <a:off x="525771" y="4779865"/>
            <a:ext cx="1676575" cy="1318900"/>
          </a:xfrm>
          <a:prstGeom prst="rect">
            <a:avLst/>
          </a:prstGeom>
          <a:noFill/>
          <a:ln>
            <a:noFill/>
          </a:ln>
        </p:spPr>
      </p:pic>
      <p:sp>
        <p:nvSpPr>
          <p:cNvPr id="81" name="Google Shape;81;p4"/>
          <p:cNvSpPr txBox="1">
            <a:spLocks noGrp="1"/>
          </p:cNvSpPr>
          <p:nvPr>
            <p:ph type="body" idx="4294967295"/>
          </p:nvPr>
        </p:nvSpPr>
        <p:spPr>
          <a:xfrm>
            <a:off x="2286898" y="4731751"/>
            <a:ext cx="9827665" cy="152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latin typeface="Tahoma"/>
                <a:ea typeface="Tahoma"/>
                <a:cs typeface="Tahoma"/>
                <a:sym typeface="Tahoma"/>
              </a:rPr>
              <a:t>NATO DEEP was established in 2007, UKR program launched in 2013</a:t>
            </a:r>
            <a:endParaRPr sz="2200" b="1">
              <a:latin typeface="Tahoma"/>
              <a:ea typeface="Tahoma"/>
              <a:cs typeface="Tahoma"/>
              <a:sym typeface="Tahoma"/>
            </a:endParaRPr>
          </a:p>
          <a:p>
            <a:pPr marL="0" lvl="0" indent="0" algn="l" rtl="0">
              <a:lnSpc>
                <a:spcPct val="100000"/>
              </a:lnSpc>
              <a:spcBef>
                <a:spcPts val="480"/>
              </a:spcBef>
              <a:spcAft>
                <a:spcPts val="0"/>
              </a:spcAft>
              <a:buSzPts val="1800"/>
              <a:buNone/>
            </a:pPr>
            <a:r>
              <a:rPr lang="en-US" sz="2200" b="1">
                <a:latin typeface="Tahoma"/>
                <a:ea typeface="Tahoma"/>
                <a:cs typeface="Tahoma"/>
                <a:sym typeface="Tahoma"/>
              </a:rPr>
              <a:t>Main task - (DEEP) UKR is designed to assist Ukraine in improving the military education and professional training systems</a:t>
            </a:r>
            <a:endParaRPr sz="2200" b="1">
              <a:latin typeface="Tahoma"/>
              <a:ea typeface="Tahoma"/>
              <a:cs typeface="Tahoma"/>
              <a:sym typeface="Tahoma"/>
            </a:endParaRPr>
          </a:p>
          <a:p>
            <a:pPr marL="0" lvl="0" indent="0" algn="l" rtl="0">
              <a:lnSpc>
                <a:spcPct val="100000"/>
              </a:lnSpc>
              <a:spcBef>
                <a:spcPts val="480"/>
              </a:spcBef>
              <a:spcAft>
                <a:spcPts val="0"/>
              </a:spcAft>
              <a:buSzPts val="1800"/>
              <a:buNone/>
            </a:pPr>
            <a:endParaRPr sz="2200" b="1"/>
          </a:p>
        </p:txBody>
      </p:sp>
      <p:sp>
        <p:nvSpPr>
          <p:cNvPr id="82" name="Google Shape;82;p4"/>
          <p:cNvSpPr txBox="1">
            <a:spLocks noGrp="1"/>
          </p:cNvSpPr>
          <p:nvPr>
            <p:ph type="body" idx="4294967295"/>
          </p:nvPr>
        </p:nvSpPr>
        <p:spPr>
          <a:xfrm>
            <a:off x="4225775" y="2956900"/>
            <a:ext cx="7745451" cy="152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dirty="0">
                <a:latin typeface="Tahoma"/>
                <a:ea typeface="Tahoma"/>
                <a:cs typeface="Tahoma"/>
                <a:sym typeface="Tahoma"/>
              </a:rPr>
              <a:t>NDUC stablished in 1995 - ADL capability in 2003</a:t>
            </a:r>
            <a:endParaRPr sz="2200" b="1" dirty="0">
              <a:latin typeface="Tahoma"/>
              <a:ea typeface="Tahoma"/>
              <a:cs typeface="Tahoma"/>
              <a:sym typeface="Tahoma"/>
            </a:endParaRPr>
          </a:p>
          <a:p>
            <a:pPr marL="0" lvl="0" indent="0" algn="l" rtl="0">
              <a:lnSpc>
                <a:spcPct val="100000"/>
              </a:lnSpc>
              <a:spcBef>
                <a:spcPts val="480"/>
              </a:spcBef>
              <a:spcAft>
                <a:spcPts val="0"/>
              </a:spcAft>
              <a:buSzPts val="1800"/>
              <a:buNone/>
            </a:pPr>
            <a:r>
              <a:rPr lang="en-US" sz="2200" b="1" dirty="0">
                <a:latin typeface="Tahoma"/>
                <a:ea typeface="Tahoma"/>
                <a:cs typeface="Tahoma"/>
                <a:sym typeface="Tahoma"/>
              </a:rPr>
              <a:t>Main task - implementing of lifelong learning model using distance learning technologies at the University College and in the Armed Forces</a:t>
            </a:r>
            <a:endParaRPr sz="2200" b="1" dirty="0">
              <a:latin typeface="Tahoma"/>
              <a:ea typeface="Tahoma"/>
              <a:cs typeface="Tahoma"/>
              <a:sym typeface="Tahoma"/>
            </a:endParaRPr>
          </a:p>
          <a:p>
            <a:pPr marL="0" lvl="0" indent="0" algn="l" rtl="0">
              <a:lnSpc>
                <a:spcPct val="100000"/>
              </a:lnSpc>
              <a:spcBef>
                <a:spcPts val="480"/>
              </a:spcBef>
              <a:spcAft>
                <a:spcPts val="0"/>
              </a:spcAft>
              <a:buSzPts val="1800"/>
              <a:buNone/>
            </a:pPr>
            <a:endParaRPr sz="2200" b="1" dirty="0"/>
          </a:p>
        </p:txBody>
      </p:sp>
      <p:pic>
        <p:nvPicPr>
          <p:cNvPr id="83" name="Google Shape;83;p4"/>
          <p:cNvPicPr preferRelativeResize="0"/>
          <p:nvPr/>
        </p:nvPicPr>
        <p:blipFill rotWithShape="1">
          <a:blip r:embed="rId5">
            <a:alphaModFix/>
          </a:blip>
          <a:srcRect/>
          <a:stretch/>
        </p:blipFill>
        <p:spPr>
          <a:xfrm>
            <a:off x="619645" y="2804575"/>
            <a:ext cx="921325" cy="1678125"/>
          </a:xfrm>
          <a:prstGeom prst="rect">
            <a:avLst/>
          </a:prstGeom>
          <a:noFill/>
          <a:ln>
            <a:noFill/>
          </a:ln>
        </p:spPr>
      </p:pic>
      <p:sp>
        <p:nvSpPr>
          <p:cNvPr id="84" name="Google Shape;84;p4"/>
          <p:cNvSpPr/>
          <p:nvPr/>
        </p:nvSpPr>
        <p:spPr>
          <a:xfrm>
            <a:off x="1591550" y="3504825"/>
            <a:ext cx="320570" cy="404100"/>
          </a:xfrm>
          <a:custGeom>
            <a:avLst/>
            <a:gdLst/>
            <a:ahLst/>
            <a:cxnLst/>
            <a:rect l="l" t="t" r="r" b="b"/>
            <a:pathLst>
              <a:path w="49414" h="16164" extrusionOk="0">
                <a:moveTo>
                  <a:pt x="0" y="7851"/>
                </a:moveTo>
                <a:lnTo>
                  <a:pt x="49414" y="7851"/>
                </a:lnTo>
                <a:lnTo>
                  <a:pt x="41563" y="16164"/>
                </a:lnTo>
                <a:lnTo>
                  <a:pt x="42025" y="0"/>
                </a:lnTo>
                <a:lnTo>
                  <a:pt x="48952" y="7851"/>
                </a:lnTo>
              </a:path>
            </a:pathLst>
          </a:custGeom>
          <a:noFill/>
          <a:ln w="9525" cap="flat" cmpd="sng">
            <a:solidFill>
              <a:schemeClr val="dk2"/>
            </a:solidFill>
            <a:prstDash val="solid"/>
            <a:round/>
            <a:headEnd type="none" w="sm" len="sm"/>
            <a:tailEnd type="none" w="sm" len="sm"/>
          </a:ln>
        </p:spPr>
        <p:txBody>
          <a:bodyPr/>
          <a:lstStyle/>
          <a:p>
            <a:endParaRPr lang="en-GB"/>
          </a:p>
        </p:txBody>
      </p:sp>
      <p:pic>
        <p:nvPicPr>
          <p:cNvPr id="85" name="Google Shape;85;p4"/>
          <p:cNvPicPr preferRelativeResize="0"/>
          <p:nvPr/>
        </p:nvPicPr>
        <p:blipFill rotWithShape="1">
          <a:blip r:embed="rId6">
            <a:alphaModFix/>
          </a:blip>
          <a:srcRect/>
          <a:stretch/>
        </p:blipFill>
        <p:spPr>
          <a:xfrm>
            <a:off x="1962700" y="3130763"/>
            <a:ext cx="2186876" cy="1152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507675aa62_0_5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30</a:t>
            </a:fld>
            <a:endParaRPr sz="1600">
              <a:solidFill>
                <a:srgbClr val="000000"/>
              </a:solidFill>
              <a:latin typeface="Arial"/>
              <a:ea typeface="Arial"/>
              <a:cs typeface="Arial"/>
              <a:sym typeface="Arial"/>
            </a:endParaRPr>
          </a:p>
        </p:txBody>
      </p:sp>
      <p:sp>
        <p:nvSpPr>
          <p:cNvPr id="415" name="Google Shape;415;g2507675aa62_0_51"/>
          <p:cNvSpPr txBox="1"/>
          <p:nvPr/>
        </p:nvSpPr>
        <p:spPr>
          <a:xfrm>
            <a:off x="-205744" y="111425"/>
            <a:ext cx="12524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Importance of International Cooperation and Access To a Network</a:t>
            </a:r>
            <a:endParaRPr sz="1400" b="0" i="0" u="none" strike="noStrike" cap="none">
              <a:solidFill>
                <a:srgbClr val="000000"/>
              </a:solidFill>
              <a:latin typeface="Arial"/>
              <a:ea typeface="Arial"/>
              <a:cs typeface="Arial"/>
              <a:sym typeface="Arial"/>
            </a:endParaRPr>
          </a:p>
        </p:txBody>
      </p:sp>
      <p:pic>
        <p:nvPicPr>
          <p:cNvPr id="416" name="Google Shape;416;g2507675aa62_0_51"/>
          <p:cNvPicPr preferRelativeResize="0"/>
          <p:nvPr/>
        </p:nvPicPr>
        <p:blipFill rotWithShape="1">
          <a:blip r:embed="rId3">
            <a:alphaModFix/>
          </a:blip>
          <a:srcRect/>
          <a:stretch/>
        </p:blipFill>
        <p:spPr>
          <a:xfrm>
            <a:off x="528047" y="995167"/>
            <a:ext cx="1004192" cy="952258"/>
          </a:xfrm>
          <a:prstGeom prst="rect">
            <a:avLst/>
          </a:prstGeom>
          <a:noFill/>
          <a:ln>
            <a:noFill/>
          </a:ln>
        </p:spPr>
      </p:pic>
      <p:pic>
        <p:nvPicPr>
          <p:cNvPr id="417" name="Google Shape;417;g2507675aa62_0_51"/>
          <p:cNvPicPr preferRelativeResize="0"/>
          <p:nvPr/>
        </p:nvPicPr>
        <p:blipFill rotWithShape="1">
          <a:blip r:embed="rId4">
            <a:alphaModFix/>
          </a:blip>
          <a:srcRect/>
          <a:stretch/>
        </p:blipFill>
        <p:spPr>
          <a:xfrm>
            <a:off x="2506275" y="1202700"/>
            <a:ext cx="8032399" cy="3357749"/>
          </a:xfrm>
          <a:prstGeom prst="rect">
            <a:avLst/>
          </a:prstGeom>
          <a:noFill/>
          <a:ln>
            <a:noFill/>
          </a:ln>
        </p:spPr>
      </p:pic>
      <p:sp>
        <p:nvSpPr>
          <p:cNvPr id="418" name="Google Shape;418;g2507675aa62_0_51"/>
          <p:cNvSpPr txBox="1"/>
          <p:nvPr/>
        </p:nvSpPr>
        <p:spPr>
          <a:xfrm>
            <a:off x="2098950" y="4738300"/>
            <a:ext cx="85320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ADL Partnership network</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NDUU member in 2019</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More than 15 military and academic </a:t>
            </a:r>
            <a:r>
              <a:rPr lang="en-US" sz="2400" b="1" i="0" u="none" strike="noStrike" cap="none">
                <a:solidFill>
                  <a:schemeClr val="dk1"/>
                </a:solidFill>
                <a:latin typeface="Arial Narrow"/>
                <a:ea typeface="Arial Narrow"/>
                <a:cs typeface="Arial Narrow"/>
                <a:sym typeface="Arial Narrow"/>
              </a:rPr>
              <a:t>institutions </a:t>
            </a:r>
            <a:endParaRPr sz="2400" b="1" i="0" u="none" strike="noStrike" cap="none">
              <a:solidFill>
                <a:srgbClr val="000000"/>
              </a:solidFill>
              <a:latin typeface="Arial Narrow"/>
              <a:ea typeface="Arial Narrow"/>
              <a:cs typeface="Arial Narrow"/>
              <a:sym typeface="Arial Narro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07675aa62_0_35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31</a:t>
            </a:fld>
            <a:endParaRPr sz="1600">
              <a:solidFill>
                <a:srgbClr val="000000"/>
              </a:solidFill>
              <a:latin typeface="Arial"/>
              <a:ea typeface="Arial"/>
              <a:cs typeface="Arial"/>
              <a:sym typeface="Arial"/>
            </a:endParaRPr>
          </a:p>
        </p:txBody>
      </p:sp>
      <p:pic>
        <p:nvPicPr>
          <p:cNvPr id="424" name="Google Shape;424;g2507675aa62_0_351"/>
          <p:cNvPicPr preferRelativeResize="0"/>
          <p:nvPr/>
        </p:nvPicPr>
        <p:blipFill rotWithShape="1">
          <a:blip r:embed="rId3">
            <a:alphaModFix/>
          </a:blip>
          <a:srcRect/>
          <a:stretch/>
        </p:blipFill>
        <p:spPr>
          <a:xfrm>
            <a:off x="2461313" y="1304625"/>
            <a:ext cx="3099974" cy="4133299"/>
          </a:xfrm>
          <a:prstGeom prst="rect">
            <a:avLst/>
          </a:prstGeom>
          <a:noFill/>
          <a:ln>
            <a:noFill/>
          </a:ln>
        </p:spPr>
      </p:pic>
      <p:pic>
        <p:nvPicPr>
          <p:cNvPr id="425" name="Google Shape;425;g2507675aa62_0_351"/>
          <p:cNvPicPr preferRelativeResize="0"/>
          <p:nvPr/>
        </p:nvPicPr>
        <p:blipFill rotWithShape="1">
          <a:blip r:embed="rId4">
            <a:alphaModFix/>
          </a:blip>
          <a:srcRect/>
          <a:stretch/>
        </p:blipFill>
        <p:spPr>
          <a:xfrm>
            <a:off x="6806375" y="1641275"/>
            <a:ext cx="3592975" cy="2863850"/>
          </a:xfrm>
          <a:prstGeom prst="rect">
            <a:avLst/>
          </a:prstGeom>
          <a:noFill/>
          <a:ln>
            <a:noFill/>
          </a:ln>
        </p:spPr>
      </p:pic>
      <p:sp>
        <p:nvSpPr>
          <p:cNvPr id="426" name="Google Shape;426;g2507675aa62_0_351"/>
          <p:cNvSpPr txBox="1"/>
          <p:nvPr/>
        </p:nvSpPr>
        <p:spPr>
          <a:xfrm>
            <a:off x="5425900" y="4616600"/>
            <a:ext cx="62046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NORDEFCO ADL family</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NDUU partners participated since 2018</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Narrow"/>
              <a:ea typeface="Arial Narrow"/>
              <a:cs typeface="Arial Narrow"/>
              <a:sym typeface="Arial Narrow"/>
            </a:endParaRPr>
          </a:p>
        </p:txBody>
      </p:sp>
      <p:sp>
        <p:nvSpPr>
          <p:cNvPr id="427" name="Google Shape;427;g2507675aa62_0_351"/>
          <p:cNvSpPr txBox="1"/>
          <p:nvPr/>
        </p:nvSpPr>
        <p:spPr>
          <a:xfrm>
            <a:off x="1702625" y="5514125"/>
            <a:ext cx="43596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NNDUU lecture, Gol , Norway 2023</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Narrow"/>
              <a:ea typeface="Arial Narrow"/>
              <a:cs typeface="Arial Narrow"/>
              <a:sym typeface="Arial Narrow"/>
            </a:endParaRPr>
          </a:p>
        </p:txBody>
      </p:sp>
      <p:sp>
        <p:nvSpPr>
          <p:cNvPr id="428" name="Google Shape;428;g2507675aa62_0_351"/>
          <p:cNvSpPr txBox="1"/>
          <p:nvPr/>
        </p:nvSpPr>
        <p:spPr>
          <a:xfrm>
            <a:off x="-230459" y="111425"/>
            <a:ext cx="12524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Importance of International Cooperation and Access To a Network</a:t>
            </a:r>
            <a:endParaRPr sz="1400" b="0" i="0" u="none" strike="noStrike" cap="none">
              <a:solidFill>
                <a:srgbClr val="000000"/>
              </a:solidFill>
              <a:latin typeface="Arial"/>
              <a:ea typeface="Arial"/>
              <a:cs typeface="Arial"/>
              <a:sym typeface="Arial"/>
            </a:endParaRPr>
          </a:p>
        </p:txBody>
      </p:sp>
      <p:pic>
        <p:nvPicPr>
          <p:cNvPr id="429" name="Google Shape;429;g2507675aa62_0_351"/>
          <p:cNvPicPr preferRelativeResize="0"/>
          <p:nvPr/>
        </p:nvPicPr>
        <p:blipFill rotWithShape="1">
          <a:blip r:embed="rId5">
            <a:alphaModFix/>
          </a:blip>
          <a:srcRect/>
          <a:stretch/>
        </p:blipFill>
        <p:spPr>
          <a:xfrm>
            <a:off x="528047" y="995167"/>
            <a:ext cx="1004192" cy="95225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507675aa62_0_356"/>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32</a:t>
            </a:fld>
            <a:endParaRPr sz="1600">
              <a:solidFill>
                <a:srgbClr val="000000"/>
              </a:solidFill>
              <a:latin typeface="Arial"/>
              <a:ea typeface="Arial"/>
              <a:cs typeface="Arial"/>
              <a:sym typeface="Arial"/>
            </a:endParaRPr>
          </a:p>
        </p:txBody>
      </p:sp>
      <p:pic>
        <p:nvPicPr>
          <p:cNvPr id="435" name="Google Shape;435;g2507675aa62_0_356"/>
          <p:cNvPicPr preferRelativeResize="0"/>
          <p:nvPr/>
        </p:nvPicPr>
        <p:blipFill rotWithShape="1">
          <a:blip r:embed="rId3">
            <a:alphaModFix/>
          </a:blip>
          <a:srcRect/>
          <a:stretch/>
        </p:blipFill>
        <p:spPr>
          <a:xfrm>
            <a:off x="1879628" y="995167"/>
            <a:ext cx="9295474" cy="4781526"/>
          </a:xfrm>
          <a:prstGeom prst="rect">
            <a:avLst/>
          </a:prstGeom>
          <a:noFill/>
          <a:ln>
            <a:noFill/>
          </a:ln>
        </p:spPr>
      </p:pic>
      <p:sp>
        <p:nvSpPr>
          <p:cNvPr id="436" name="Google Shape;436;g2507675aa62_0_356"/>
          <p:cNvSpPr txBox="1"/>
          <p:nvPr/>
        </p:nvSpPr>
        <p:spPr>
          <a:xfrm>
            <a:off x="8609120" y="3429000"/>
            <a:ext cx="3883800" cy="203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Participated at the </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NTG IT/ED meetings </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since 2016</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Hosted in 2019, Kyiv</a:t>
            </a:r>
            <a:endParaRPr sz="2400" b="1"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Narrow"/>
              <a:ea typeface="Arial Narrow"/>
              <a:cs typeface="Arial Narrow"/>
              <a:sym typeface="Arial Narrow"/>
            </a:endParaRPr>
          </a:p>
        </p:txBody>
      </p:sp>
      <p:pic>
        <p:nvPicPr>
          <p:cNvPr id="437" name="Google Shape;437;g2507675aa62_0_356"/>
          <p:cNvPicPr preferRelativeResize="0"/>
          <p:nvPr/>
        </p:nvPicPr>
        <p:blipFill rotWithShape="1">
          <a:blip r:embed="rId4">
            <a:alphaModFix/>
          </a:blip>
          <a:srcRect/>
          <a:stretch/>
        </p:blipFill>
        <p:spPr>
          <a:xfrm>
            <a:off x="528047" y="995167"/>
            <a:ext cx="1004192" cy="952258"/>
          </a:xfrm>
          <a:prstGeom prst="rect">
            <a:avLst/>
          </a:prstGeom>
          <a:noFill/>
          <a:ln>
            <a:noFill/>
          </a:ln>
        </p:spPr>
      </p:pic>
      <p:sp>
        <p:nvSpPr>
          <p:cNvPr id="438" name="Google Shape;438;g2507675aa62_0_356"/>
          <p:cNvSpPr txBox="1"/>
          <p:nvPr/>
        </p:nvSpPr>
        <p:spPr>
          <a:xfrm>
            <a:off x="-270000" y="111425"/>
            <a:ext cx="12524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Importance of International Cooperation and Access To a Network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g2532503ec04_0_1"/>
          <p:cNvPicPr preferRelativeResize="0"/>
          <p:nvPr/>
        </p:nvPicPr>
        <p:blipFill rotWithShape="1">
          <a:blip r:embed="rId3">
            <a:alphaModFix/>
          </a:blip>
          <a:srcRect/>
          <a:stretch/>
        </p:blipFill>
        <p:spPr>
          <a:xfrm>
            <a:off x="775777" y="1880119"/>
            <a:ext cx="11260425" cy="3728875"/>
          </a:xfrm>
          <a:prstGeom prst="rect">
            <a:avLst/>
          </a:prstGeom>
          <a:noFill/>
          <a:ln>
            <a:noFill/>
          </a:ln>
        </p:spPr>
      </p:pic>
      <p:sp>
        <p:nvSpPr>
          <p:cNvPr id="444" name="Google Shape;444;g2532503ec04_0_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33</a:t>
            </a:fld>
            <a:endParaRPr sz="1600">
              <a:solidFill>
                <a:srgbClr val="000000"/>
              </a:solidFill>
              <a:latin typeface="Arial"/>
              <a:ea typeface="Arial"/>
              <a:cs typeface="Arial"/>
              <a:sym typeface="Arial"/>
            </a:endParaRPr>
          </a:p>
        </p:txBody>
      </p:sp>
      <p:pic>
        <p:nvPicPr>
          <p:cNvPr id="445" name="Google Shape;445;g2532503ec04_0_1"/>
          <p:cNvPicPr preferRelativeResize="0"/>
          <p:nvPr/>
        </p:nvPicPr>
        <p:blipFill rotWithShape="1">
          <a:blip r:embed="rId4">
            <a:alphaModFix/>
          </a:blip>
          <a:srcRect/>
          <a:stretch/>
        </p:blipFill>
        <p:spPr>
          <a:xfrm>
            <a:off x="355053" y="1012112"/>
            <a:ext cx="1004192" cy="952258"/>
          </a:xfrm>
          <a:prstGeom prst="rect">
            <a:avLst/>
          </a:prstGeom>
          <a:noFill/>
          <a:ln>
            <a:noFill/>
          </a:ln>
        </p:spPr>
      </p:pic>
      <p:sp>
        <p:nvSpPr>
          <p:cNvPr id="446" name="Google Shape;446;g2532503ec04_0_1"/>
          <p:cNvSpPr txBox="1"/>
          <p:nvPr/>
        </p:nvSpPr>
        <p:spPr>
          <a:xfrm>
            <a:off x="-299655" y="111425"/>
            <a:ext cx="125244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Importance of International Cooperation and Access To a Network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07675aa62_0_5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34</a:t>
            </a:fld>
            <a:endParaRPr sz="1600">
              <a:solidFill>
                <a:srgbClr val="000000"/>
              </a:solidFill>
              <a:latin typeface="Arial"/>
              <a:ea typeface="Arial"/>
              <a:cs typeface="Arial"/>
              <a:sym typeface="Arial"/>
            </a:endParaRPr>
          </a:p>
        </p:txBody>
      </p:sp>
      <p:sp>
        <p:nvSpPr>
          <p:cNvPr id="452" name="Google Shape;452;g2507675aa62_0_55"/>
          <p:cNvSpPr txBox="1"/>
          <p:nvPr/>
        </p:nvSpPr>
        <p:spPr>
          <a:xfrm>
            <a:off x="2133600" y="188925"/>
            <a:ext cx="82815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NATO DEEP - Certification of Instructors </a:t>
            </a:r>
            <a:endParaRPr sz="2800" b="1" i="0" u="none" strike="noStrike" cap="none">
              <a:solidFill>
                <a:schemeClr val="lt1"/>
              </a:solidFill>
              <a:latin typeface="Tahoma"/>
              <a:ea typeface="Tahoma"/>
              <a:cs typeface="Tahoma"/>
              <a:sym typeface="Tahoma"/>
            </a:endParaRPr>
          </a:p>
        </p:txBody>
      </p:sp>
      <p:pic>
        <p:nvPicPr>
          <p:cNvPr id="454" name="Google Shape;454;g2507675aa62_0_55"/>
          <p:cNvPicPr preferRelativeResize="0"/>
          <p:nvPr/>
        </p:nvPicPr>
        <p:blipFill>
          <a:blip r:embed="rId3">
            <a:alphaModFix/>
          </a:blip>
          <a:stretch>
            <a:fillRect/>
          </a:stretch>
        </p:blipFill>
        <p:spPr>
          <a:xfrm>
            <a:off x="6251393" y="1268262"/>
            <a:ext cx="2571982" cy="3558951"/>
          </a:xfrm>
          <a:prstGeom prst="rect">
            <a:avLst/>
          </a:prstGeom>
          <a:noFill/>
          <a:ln>
            <a:noFill/>
          </a:ln>
        </p:spPr>
      </p:pic>
      <p:pic>
        <p:nvPicPr>
          <p:cNvPr id="455" name="Google Shape;455;g2507675aa62_0_55"/>
          <p:cNvPicPr preferRelativeResize="0"/>
          <p:nvPr/>
        </p:nvPicPr>
        <p:blipFill>
          <a:blip r:embed="rId4">
            <a:alphaModFix/>
          </a:blip>
          <a:stretch>
            <a:fillRect/>
          </a:stretch>
        </p:blipFill>
        <p:spPr>
          <a:xfrm>
            <a:off x="9063450" y="1238425"/>
            <a:ext cx="2571974" cy="3618625"/>
          </a:xfrm>
          <a:prstGeom prst="rect">
            <a:avLst/>
          </a:prstGeom>
          <a:noFill/>
          <a:ln>
            <a:noFill/>
          </a:ln>
        </p:spPr>
      </p:pic>
      <p:pic>
        <p:nvPicPr>
          <p:cNvPr id="456" name="Google Shape;456;g2507675aa62_0_55"/>
          <p:cNvPicPr preferRelativeResize="0"/>
          <p:nvPr/>
        </p:nvPicPr>
        <p:blipFill>
          <a:blip r:embed="rId5">
            <a:alphaModFix/>
          </a:blip>
          <a:stretch>
            <a:fillRect/>
          </a:stretch>
        </p:blipFill>
        <p:spPr>
          <a:xfrm>
            <a:off x="149400" y="1252975"/>
            <a:ext cx="5946592" cy="35895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07675aa62_0_5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35</a:t>
            </a:fld>
            <a:endParaRPr sz="1600">
              <a:solidFill>
                <a:srgbClr val="000000"/>
              </a:solidFill>
              <a:latin typeface="Arial"/>
              <a:ea typeface="Arial"/>
              <a:cs typeface="Arial"/>
              <a:sym typeface="Arial"/>
            </a:endParaRPr>
          </a:p>
        </p:txBody>
      </p:sp>
      <p:sp>
        <p:nvSpPr>
          <p:cNvPr id="452" name="Google Shape;452;g2507675aa62_0_55"/>
          <p:cNvSpPr txBox="1"/>
          <p:nvPr/>
        </p:nvSpPr>
        <p:spPr>
          <a:xfrm>
            <a:off x="2133600" y="188925"/>
            <a:ext cx="82815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NATO DEEP - Certification of Instructors </a:t>
            </a:r>
            <a:endParaRPr sz="2800" b="1" i="0" u="none" strike="noStrike" cap="none">
              <a:solidFill>
                <a:schemeClr val="lt1"/>
              </a:solidFill>
              <a:latin typeface="Tahoma"/>
              <a:ea typeface="Tahoma"/>
              <a:cs typeface="Tahoma"/>
              <a:sym typeface="Tahoma"/>
            </a:endParaRPr>
          </a:p>
        </p:txBody>
      </p:sp>
      <p:pic>
        <p:nvPicPr>
          <p:cNvPr id="2" name="NATO DEEP e-ICP">
            <a:hlinkClick r:id="" action="ppaction://media"/>
            <a:extLst>
              <a:ext uri="{FF2B5EF4-FFF2-40B4-BE49-F238E27FC236}">
                <a16:creationId xmlns:a16="http://schemas.microsoft.com/office/drawing/2014/main" id="{8D193934-63E0-DD18-F021-A6B278F45C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2340" y="1006204"/>
            <a:ext cx="9367319" cy="5269117"/>
          </a:xfrm>
          <a:prstGeom prst="rect">
            <a:avLst/>
          </a:prstGeom>
        </p:spPr>
      </p:pic>
    </p:spTree>
    <p:extLst>
      <p:ext uri="{BB962C8B-B14F-4D97-AF65-F5344CB8AC3E}">
        <p14:creationId xmlns:p14="http://schemas.microsoft.com/office/powerpoint/2010/main" val="26379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507675aa62_0_36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36</a:t>
            </a:fld>
            <a:endParaRPr sz="1600">
              <a:solidFill>
                <a:srgbClr val="000000"/>
              </a:solidFill>
              <a:latin typeface="Arial"/>
              <a:ea typeface="Arial"/>
              <a:cs typeface="Arial"/>
              <a:sym typeface="Arial"/>
            </a:endParaRPr>
          </a:p>
        </p:txBody>
      </p:sp>
      <p:sp>
        <p:nvSpPr>
          <p:cNvPr id="462" name="Google Shape;462;g2507675aa62_0_363"/>
          <p:cNvSpPr txBox="1"/>
          <p:nvPr/>
        </p:nvSpPr>
        <p:spPr>
          <a:xfrm>
            <a:off x="2461775" y="150825"/>
            <a:ext cx="89058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NDUU Certification of Instructors  </a:t>
            </a:r>
            <a:endParaRPr sz="2800" b="1" i="0" u="none" strike="noStrike" cap="none">
              <a:solidFill>
                <a:schemeClr val="lt1"/>
              </a:solidFill>
              <a:latin typeface="Tahoma"/>
              <a:ea typeface="Tahoma"/>
              <a:cs typeface="Tahoma"/>
              <a:sym typeface="Tahoma"/>
            </a:endParaRPr>
          </a:p>
        </p:txBody>
      </p:sp>
      <p:pic>
        <p:nvPicPr>
          <p:cNvPr id="463" name="Google Shape;463;g2507675aa62_0_363"/>
          <p:cNvPicPr preferRelativeResize="0"/>
          <p:nvPr/>
        </p:nvPicPr>
        <p:blipFill rotWithShape="1">
          <a:blip r:embed="rId3">
            <a:alphaModFix/>
          </a:blip>
          <a:srcRect/>
          <a:stretch/>
        </p:blipFill>
        <p:spPr>
          <a:xfrm>
            <a:off x="3970313" y="1219700"/>
            <a:ext cx="4324225" cy="3777950"/>
          </a:xfrm>
          <a:prstGeom prst="rect">
            <a:avLst/>
          </a:prstGeom>
          <a:noFill/>
          <a:ln>
            <a:noFill/>
          </a:ln>
        </p:spPr>
      </p:pic>
      <p:pic>
        <p:nvPicPr>
          <p:cNvPr id="464" name="Google Shape;464;g2507675aa62_0_363"/>
          <p:cNvPicPr preferRelativeResize="0"/>
          <p:nvPr/>
        </p:nvPicPr>
        <p:blipFill rotWithShape="1">
          <a:blip r:embed="rId4">
            <a:alphaModFix/>
          </a:blip>
          <a:srcRect/>
          <a:stretch/>
        </p:blipFill>
        <p:spPr>
          <a:xfrm>
            <a:off x="310125" y="3656925"/>
            <a:ext cx="1857375" cy="1447800"/>
          </a:xfrm>
          <a:prstGeom prst="rect">
            <a:avLst/>
          </a:prstGeom>
          <a:noFill/>
          <a:ln>
            <a:noFill/>
          </a:ln>
        </p:spPr>
      </p:pic>
      <p:pic>
        <p:nvPicPr>
          <p:cNvPr id="465" name="Google Shape;465;g2507675aa62_0_363"/>
          <p:cNvPicPr preferRelativeResize="0"/>
          <p:nvPr/>
        </p:nvPicPr>
        <p:blipFill rotWithShape="1">
          <a:blip r:embed="rId5">
            <a:alphaModFix/>
          </a:blip>
          <a:srcRect/>
          <a:stretch/>
        </p:blipFill>
        <p:spPr>
          <a:xfrm>
            <a:off x="9095913" y="1219700"/>
            <a:ext cx="1847850" cy="1419225"/>
          </a:xfrm>
          <a:prstGeom prst="rect">
            <a:avLst/>
          </a:prstGeom>
          <a:noFill/>
          <a:ln>
            <a:noFill/>
          </a:ln>
        </p:spPr>
      </p:pic>
      <p:pic>
        <p:nvPicPr>
          <p:cNvPr id="466" name="Google Shape;466;g2507675aa62_0_363"/>
          <p:cNvPicPr preferRelativeResize="0"/>
          <p:nvPr/>
        </p:nvPicPr>
        <p:blipFill rotWithShape="1">
          <a:blip r:embed="rId6">
            <a:alphaModFix/>
          </a:blip>
          <a:srcRect/>
          <a:stretch/>
        </p:blipFill>
        <p:spPr>
          <a:xfrm>
            <a:off x="1378225" y="1239151"/>
            <a:ext cx="1790700" cy="1380312"/>
          </a:xfrm>
          <a:prstGeom prst="rect">
            <a:avLst/>
          </a:prstGeom>
          <a:noFill/>
          <a:ln>
            <a:noFill/>
          </a:ln>
        </p:spPr>
      </p:pic>
      <p:sp>
        <p:nvSpPr>
          <p:cNvPr id="467" name="Google Shape;467;g2507675aa62_0_363"/>
          <p:cNvSpPr txBox="1"/>
          <p:nvPr/>
        </p:nvSpPr>
        <p:spPr>
          <a:xfrm>
            <a:off x="2993712" y="5460265"/>
            <a:ext cx="6204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More than 600 teachers trained</a:t>
            </a:r>
            <a:endParaRPr sz="2400" b="1" i="0" u="none" strike="noStrike" cap="none">
              <a:solidFill>
                <a:srgbClr val="000000"/>
              </a:solidFill>
              <a:latin typeface="Arial Narrow"/>
              <a:ea typeface="Arial Narrow"/>
              <a:cs typeface="Arial Narrow"/>
              <a:sym typeface="Arial Narrow"/>
            </a:endParaRPr>
          </a:p>
        </p:txBody>
      </p:sp>
      <p:pic>
        <p:nvPicPr>
          <p:cNvPr id="468" name="Google Shape;468;g2507675aa62_0_363"/>
          <p:cNvPicPr preferRelativeResize="0"/>
          <p:nvPr/>
        </p:nvPicPr>
        <p:blipFill rotWithShape="1">
          <a:blip r:embed="rId7">
            <a:alphaModFix/>
          </a:blip>
          <a:srcRect/>
          <a:stretch/>
        </p:blipFill>
        <p:spPr>
          <a:xfrm>
            <a:off x="9982200" y="3685500"/>
            <a:ext cx="1857375" cy="1390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07675aa62_0_5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37</a:t>
            </a:fld>
            <a:endParaRPr sz="1600">
              <a:solidFill>
                <a:srgbClr val="000000"/>
              </a:solidFill>
              <a:latin typeface="Arial"/>
              <a:ea typeface="Arial"/>
              <a:cs typeface="Arial"/>
              <a:sym typeface="Arial"/>
            </a:endParaRPr>
          </a:p>
        </p:txBody>
      </p:sp>
      <p:sp>
        <p:nvSpPr>
          <p:cNvPr id="474" name="Google Shape;474;g2507675aa62_0_59"/>
          <p:cNvSpPr txBox="1"/>
          <p:nvPr/>
        </p:nvSpPr>
        <p:spPr>
          <a:xfrm>
            <a:off x="108150" y="107791"/>
            <a:ext cx="1197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Connection Between NDUU and the Ukrainian Armed Forces</a:t>
            </a:r>
            <a:endParaRPr sz="1400" b="0" i="0" u="none" strike="noStrike" cap="none">
              <a:solidFill>
                <a:srgbClr val="000000"/>
              </a:solidFill>
              <a:latin typeface="Arial"/>
              <a:ea typeface="Arial"/>
              <a:cs typeface="Arial"/>
              <a:sym typeface="Arial"/>
            </a:endParaRPr>
          </a:p>
        </p:txBody>
      </p:sp>
      <p:pic>
        <p:nvPicPr>
          <p:cNvPr id="475" name="Google Shape;475;g2507675aa62_0_59"/>
          <p:cNvPicPr preferRelativeResize="0"/>
          <p:nvPr/>
        </p:nvPicPr>
        <p:blipFill rotWithShape="1">
          <a:blip r:embed="rId3">
            <a:alphaModFix/>
          </a:blip>
          <a:srcRect/>
          <a:stretch/>
        </p:blipFill>
        <p:spPr>
          <a:xfrm>
            <a:off x="5909580" y="2601014"/>
            <a:ext cx="1719790" cy="1542600"/>
          </a:xfrm>
          <a:prstGeom prst="rect">
            <a:avLst/>
          </a:prstGeom>
          <a:noFill/>
          <a:ln>
            <a:noFill/>
          </a:ln>
        </p:spPr>
      </p:pic>
      <p:pic>
        <p:nvPicPr>
          <p:cNvPr id="476" name="Google Shape;476;g2507675aa62_0_59"/>
          <p:cNvPicPr preferRelativeResize="0"/>
          <p:nvPr/>
        </p:nvPicPr>
        <p:blipFill rotWithShape="1">
          <a:blip r:embed="rId4">
            <a:alphaModFix/>
          </a:blip>
          <a:srcRect/>
          <a:stretch/>
        </p:blipFill>
        <p:spPr>
          <a:xfrm>
            <a:off x="6513105" y="4419389"/>
            <a:ext cx="2653550" cy="1542600"/>
          </a:xfrm>
          <a:prstGeom prst="rect">
            <a:avLst/>
          </a:prstGeom>
          <a:noFill/>
          <a:ln>
            <a:noFill/>
          </a:ln>
        </p:spPr>
      </p:pic>
      <p:pic>
        <p:nvPicPr>
          <p:cNvPr id="477" name="Google Shape;477;g2507675aa62_0_59"/>
          <p:cNvPicPr preferRelativeResize="0"/>
          <p:nvPr/>
        </p:nvPicPr>
        <p:blipFill rotWithShape="1">
          <a:blip r:embed="rId5">
            <a:alphaModFix/>
          </a:blip>
          <a:srcRect/>
          <a:stretch/>
        </p:blipFill>
        <p:spPr>
          <a:xfrm>
            <a:off x="5909580" y="933464"/>
            <a:ext cx="2249801" cy="1440300"/>
          </a:xfrm>
          <a:prstGeom prst="rect">
            <a:avLst/>
          </a:prstGeom>
          <a:noFill/>
          <a:ln>
            <a:noFill/>
          </a:ln>
        </p:spPr>
      </p:pic>
      <p:pic>
        <p:nvPicPr>
          <p:cNvPr id="478" name="Google Shape;478;g2507675aa62_0_59"/>
          <p:cNvPicPr preferRelativeResize="0"/>
          <p:nvPr/>
        </p:nvPicPr>
        <p:blipFill rotWithShape="1">
          <a:blip r:embed="rId6">
            <a:alphaModFix/>
          </a:blip>
          <a:srcRect/>
          <a:stretch/>
        </p:blipFill>
        <p:spPr>
          <a:xfrm rot="-9439966">
            <a:off x="8130273" y="2283078"/>
            <a:ext cx="1344291" cy="439351"/>
          </a:xfrm>
          <a:prstGeom prst="rect">
            <a:avLst/>
          </a:prstGeom>
          <a:noFill/>
          <a:ln>
            <a:noFill/>
          </a:ln>
        </p:spPr>
      </p:pic>
      <p:pic>
        <p:nvPicPr>
          <p:cNvPr id="479" name="Google Shape;479;g2507675aa62_0_59"/>
          <p:cNvPicPr preferRelativeResize="0"/>
          <p:nvPr/>
        </p:nvPicPr>
        <p:blipFill rotWithShape="1">
          <a:blip r:embed="rId6">
            <a:alphaModFix/>
          </a:blip>
          <a:srcRect/>
          <a:stretch/>
        </p:blipFill>
        <p:spPr>
          <a:xfrm rot="10799980">
            <a:off x="7853573" y="3070053"/>
            <a:ext cx="1344291" cy="439351"/>
          </a:xfrm>
          <a:prstGeom prst="rect">
            <a:avLst/>
          </a:prstGeom>
          <a:noFill/>
          <a:ln>
            <a:noFill/>
          </a:ln>
        </p:spPr>
      </p:pic>
      <p:pic>
        <p:nvPicPr>
          <p:cNvPr id="480" name="Google Shape;480;g2507675aa62_0_59"/>
          <p:cNvPicPr preferRelativeResize="0"/>
          <p:nvPr/>
        </p:nvPicPr>
        <p:blipFill rotWithShape="1">
          <a:blip r:embed="rId6">
            <a:alphaModFix/>
          </a:blip>
          <a:srcRect/>
          <a:stretch/>
        </p:blipFill>
        <p:spPr>
          <a:xfrm rot="9135022">
            <a:off x="8267798" y="3902653"/>
            <a:ext cx="1344291" cy="439351"/>
          </a:xfrm>
          <a:prstGeom prst="rect">
            <a:avLst/>
          </a:prstGeom>
          <a:noFill/>
          <a:ln>
            <a:noFill/>
          </a:ln>
        </p:spPr>
      </p:pic>
      <p:pic>
        <p:nvPicPr>
          <p:cNvPr id="481" name="Google Shape;481;g2507675aa62_0_59"/>
          <p:cNvPicPr preferRelativeResize="0"/>
          <p:nvPr/>
        </p:nvPicPr>
        <p:blipFill rotWithShape="1">
          <a:blip r:embed="rId6">
            <a:alphaModFix/>
          </a:blip>
          <a:srcRect/>
          <a:stretch/>
        </p:blipFill>
        <p:spPr>
          <a:xfrm rot="10799980">
            <a:off x="4416268" y="3120338"/>
            <a:ext cx="1344291" cy="439351"/>
          </a:xfrm>
          <a:prstGeom prst="rect">
            <a:avLst/>
          </a:prstGeom>
          <a:noFill/>
          <a:ln>
            <a:noFill/>
          </a:ln>
        </p:spPr>
      </p:pic>
      <p:pic>
        <p:nvPicPr>
          <p:cNvPr id="482" name="Google Shape;482;g2507675aa62_0_59"/>
          <p:cNvPicPr preferRelativeResize="0"/>
          <p:nvPr/>
        </p:nvPicPr>
        <p:blipFill rotWithShape="1">
          <a:blip r:embed="rId7">
            <a:alphaModFix/>
          </a:blip>
          <a:srcRect/>
          <a:stretch/>
        </p:blipFill>
        <p:spPr>
          <a:xfrm>
            <a:off x="834125" y="1922530"/>
            <a:ext cx="3133750" cy="919225"/>
          </a:xfrm>
          <a:prstGeom prst="rect">
            <a:avLst/>
          </a:prstGeom>
          <a:noFill/>
          <a:ln>
            <a:noFill/>
          </a:ln>
        </p:spPr>
      </p:pic>
      <p:sp>
        <p:nvSpPr>
          <p:cNvPr id="483" name="Google Shape;483;g2507675aa62_0_59"/>
          <p:cNvSpPr txBox="1">
            <a:spLocks noGrp="1"/>
          </p:cNvSpPr>
          <p:nvPr>
            <p:ph type="body" idx="4294967295"/>
          </p:nvPr>
        </p:nvSpPr>
        <p:spPr>
          <a:xfrm rot="747">
            <a:off x="1020100" y="2159680"/>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Military Units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484" name="Google Shape;484;g2507675aa62_0_59"/>
          <p:cNvPicPr preferRelativeResize="0"/>
          <p:nvPr/>
        </p:nvPicPr>
        <p:blipFill rotWithShape="1">
          <a:blip r:embed="rId7">
            <a:alphaModFix/>
          </a:blip>
          <a:srcRect/>
          <a:stretch/>
        </p:blipFill>
        <p:spPr>
          <a:xfrm>
            <a:off x="834125" y="2720812"/>
            <a:ext cx="3133750" cy="919225"/>
          </a:xfrm>
          <a:prstGeom prst="rect">
            <a:avLst/>
          </a:prstGeom>
          <a:noFill/>
          <a:ln>
            <a:noFill/>
          </a:ln>
        </p:spPr>
      </p:pic>
      <p:sp>
        <p:nvSpPr>
          <p:cNvPr id="485" name="Google Shape;485;g2507675aa62_0_59"/>
          <p:cNvSpPr txBox="1">
            <a:spLocks noGrp="1"/>
          </p:cNvSpPr>
          <p:nvPr>
            <p:ph type="body" idx="4294967295"/>
          </p:nvPr>
        </p:nvSpPr>
        <p:spPr>
          <a:xfrm rot="747">
            <a:off x="1020100" y="2957962"/>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PMEs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486" name="Google Shape;486;g2507675aa62_0_59"/>
          <p:cNvPicPr preferRelativeResize="0"/>
          <p:nvPr/>
        </p:nvPicPr>
        <p:blipFill rotWithShape="1">
          <a:blip r:embed="rId7">
            <a:alphaModFix/>
          </a:blip>
          <a:srcRect/>
          <a:stretch/>
        </p:blipFill>
        <p:spPr>
          <a:xfrm>
            <a:off x="834125" y="3516504"/>
            <a:ext cx="3133750" cy="919225"/>
          </a:xfrm>
          <a:prstGeom prst="rect">
            <a:avLst/>
          </a:prstGeom>
          <a:noFill/>
          <a:ln>
            <a:noFill/>
          </a:ln>
        </p:spPr>
      </p:pic>
      <p:sp>
        <p:nvSpPr>
          <p:cNvPr id="487" name="Google Shape;487;g2507675aa62_0_59"/>
          <p:cNvSpPr txBox="1">
            <a:spLocks noGrp="1"/>
          </p:cNvSpPr>
          <p:nvPr>
            <p:ph type="body" idx="4294967295"/>
          </p:nvPr>
        </p:nvSpPr>
        <p:spPr>
          <a:xfrm rot="747">
            <a:off x="1020100" y="3714568"/>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Defence Forces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488" name="Google Shape;488;g2507675aa62_0_59"/>
          <p:cNvPicPr preferRelativeResize="0"/>
          <p:nvPr/>
        </p:nvPicPr>
        <p:blipFill rotWithShape="1">
          <a:blip r:embed="rId7">
            <a:alphaModFix/>
          </a:blip>
          <a:srcRect/>
          <a:stretch/>
        </p:blipFill>
        <p:spPr>
          <a:xfrm>
            <a:off x="834125" y="4440365"/>
            <a:ext cx="3133750" cy="919225"/>
          </a:xfrm>
          <a:prstGeom prst="rect">
            <a:avLst/>
          </a:prstGeom>
          <a:noFill/>
          <a:ln>
            <a:noFill/>
          </a:ln>
        </p:spPr>
      </p:pic>
      <p:sp>
        <p:nvSpPr>
          <p:cNvPr id="489" name="Google Shape;489;g2507675aa62_0_59"/>
          <p:cNvSpPr txBox="1">
            <a:spLocks noGrp="1"/>
          </p:cNvSpPr>
          <p:nvPr>
            <p:ph type="body" idx="4294967295"/>
          </p:nvPr>
        </p:nvSpPr>
        <p:spPr>
          <a:xfrm rot="747">
            <a:off x="1020099" y="4574570"/>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Training Centers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490" name="Google Shape;490;g2507675aa62_0_59"/>
          <p:cNvPicPr preferRelativeResize="0"/>
          <p:nvPr/>
        </p:nvPicPr>
        <p:blipFill rotWithShape="1">
          <a:blip r:embed="rId7">
            <a:alphaModFix/>
          </a:blip>
          <a:srcRect/>
          <a:stretch/>
        </p:blipFill>
        <p:spPr>
          <a:xfrm>
            <a:off x="834125" y="1109659"/>
            <a:ext cx="3133750" cy="919225"/>
          </a:xfrm>
          <a:prstGeom prst="rect">
            <a:avLst/>
          </a:prstGeom>
          <a:noFill/>
          <a:ln>
            <a:noFill/>
          </a:ln>
        </p:spPr>
      </p:pic>
      <p:sp>
        <p:nvSpPr>
          <p:cNvPr id="491" name="Google Shape;491;g2507675aa62_0_59"/>
          <p:cNvSpPr txBox="1">
            <a:spLocks noGrp="1"/>
          </p:cNvSpPr>
          <p:nvPr>
            <p:ph type="body" idx="4294967295"/>
          </p:nvPr>
        </p:nvSpPr>
        <p:spPr>
          <a:xfrm rot="747">
            <a:off x="1020100" y="1346809"/>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C2 Bodies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492" name="Google Shape;492;g2507675aa62_0_59"/>
          <p:cNvPicPr preferRelativeResize="0"/>
          <p:nvPr/>
        </p:nvPicPr>
        <p:blipFill rotWithShape="1">
          <a:blip r:embed="rId8">
            <a:alphaModFix/>
          </a:blip>
          <a:srcRect/>
          <a:stretch/>
        </p:blipFill>
        <p:spPr>
          <a:xfrm>
            <a:off x="9422055" y="2373764"/>
            <a:ext cx="1790410" cy="1782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507675aa62_0_37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38</a:t>
            </a:fld>
            <a:endParaRPr sz="1600">
              <a:solidFill>
                <a:srgbClr val="000000"/>
              </a:solidFill>
              <a:latin typeface="Arial"/>
              <a:ea typeface="Arial"/>
              <a:cs typeface="Arial"/>
              <a:sym typeface="Arial"/>
            </a:endParaRPr>
          </a:p>
        </p:txBody>
      </p:sp>
      <p:sp>
        <p:nvSpPr>
          <p:cNvPr id="498" name="Google Shape;498;g2507675aa62_0_370"/>
          <p:cNvSpPr txBox="1"/>
          <p:nvPr/>
        </p:nvSpPr>
        <p:spPr>
          <a:xfrm>
            <a:off x="0" y="85725"/>
            <a:ext cx="12233189"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Covid 2020-2021 / NATO DEEP UKR Fully Efficient as On-line Based </a:t>
            </a:r>
            <a:endParaRPr sz="1400" b="0" i="0" u="none" strike="noStrike" cap="none">
              <a:solidFill>
                <a:srgbClr val="000000"/>
              </a:solidFill>
              <a:latin typeface="Arial"/>
              <a:ea typeface="Arial"/>
              <a:cs typeface="Arial"/>
              <a:sym typeface="Arial"/>
            </a:endParaRPr>
          </a:p>
        </p:txBody>
      </p:sp>
      <p:pic>
        <p:nvPicPr>
          <p:cNvPr id="500" name="Google Shape;500;g2507675aa62_0_370"/>
          <p:cNvPicPr preferRelativeResize="0"/>
          <p:nvPr/>
        </p:nvPicPr>
        <p:blipFill rotWithShape="1">
          <a:blip r:embed="rId3">
            <a:alphaModFix/>
          </a:blip>
          <a:srcRect/>
          <a:stretch/>
        </p:blipFill>
        <p:spPr>
          <a:xfrm>
            <a:off x="280650" y="1555500"/>
            <a:ext cx="5189474" cy="3390251"/>
          </a:xfrm>
          <a:prstGeom prst="rect">
            <a:avLst/>
          </a:prstGeom>
          <a:noFill/>
          <a:ln>
            <a:noFill/>
          </a:ln>
        </p:spPr>
      </p:pic>
      <p:pic>
        <p:nvPicPr>
          <p:cNvPr id="501" name="Google Shape;501;g2507675aa62_0_370"/>
          <p:cNvPicPr preferRelativeResize="0"/>
          <p:nvPr/>
        </p:nvPicPr>
        <p:blipFill rotWithShape="1">
          <a:blip r:embed="rId4">
            <a:alphaModFix/>
          </a:blip>
          <a:srcRect/>
          <a:stretch/>
        </p:blipFill>
        <p:spPr>
          <a:xfrm>
            <a:off x="5706861" y="1555488"/>
            <a:ext cx="6417075" cy="339027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07675aa62_0_38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39</a:t>
            </a:fld>
            <a:endParaRPr sz="1600">
              <a:solidFill>
                <a:srgbClr val="000000"/>
              </a:solidFill>
              <a:latin typeface="Arial"/>
              <a:ea typeface="Arial"/>
              <a:cs typeface="Arial"/>
              <a:sym typeface="Arial"/>
            </a:endParaRPr>
          </a:p>
        </p:txBody>
      </p:sp>
      <p:sp>
        <p:nvSpPr>
          <p:cNvPr id="516" name="Google Shape;516;g2507675aa62_0_387"/>
          <p:cNvSpPr txBox="1"/>
          <p:nvPr/>
        </p:nvSpPr>
        <p:spPr>
          <a:xfrm>
            <a:off x="2220250" y="85725"/>
            <a:ext cx="84183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UKR Experiences From the Covid Pandemic</a:t>
            </a:r>
            <a:endParaRPr sz="1400" b="0" i="0" u="none" strike="noStrike" cap="none">
              <a:solidFill>
                <a:srgbClr val="000000"/>
              </a:solidFill>
              <a:latin typeface="Arial"/>
              <a:ea typeface="Arial"/>
              <a:cs typeface="Arial"/>
              <a:sym typeface="Arial"/>
            </a:endParaRPr>
          </a:p>
        </p:txBody>
      </p:sp>
      <p:sp>
        <p:nvSpPr>
          <p:cNvPr id="517" name="Google Shape;517;g2507675aa62_0_387"/>
          <p:cNvSpPr txBox="1"/>
          <p:nvPr/>
        </p:nvSpPr>
        <p:spPr>
          <a:xfrm>
            <a:off x="5023850" y="1071125"/>
            <a:ext cx="2496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Tahoma"/>
                <a:ea typeface="Tahoma"/>
                <a:cs typeface="Tahoma"/>
                <a:sym typeface="Tahoma"/>
              </a:rPr>
              <a:t>ADL </a:t>
            </a:r>
            <a:endParaRPr sz="3600" b="1" i="0" u="none" strike="noStrike" cap="none">
              <a:solidFill>
                <a:srgbClr val="000000"/>
              </a:solidFill>
              <a:latin typeface="Tahoma"/>
              <a:ea typeface="Tahoma"/>
              <a:cs typeface="Tahoma"/>
              <a:sym typeface="Tahoma"/>
            </a:endParaRPr>
          </a:p>
        </p:txBody>
      </p:sp>
      <p:pic>
        <p:nvPicPr>
          <p:cNvPr id="518" name="Google Shape;518;g2507675aa62_0_387"/>
          <p:cNvPicPr preferRelativeResize="0"/>
          <p:nvPr/>
        </p:nvPicPr>
        <p:blipFill rotWithShape="1">
          <a:blip r:embed="rId3">
            <a:alphaModFix/>
          </a:blip>
          <a:srcRect/>
          <a:stretch/>
        </p:blipFill>
        <p:spPr>
          <a:xfrm>
            <a:off x="914275" y="2074863"/>
            <a:ext cx="3133750" cy="919225"/>
          </a:xfrm>
          <a:prstGeom prst="rect">
            <a:avLst/>
          </a:prstGeom>
          <a:noFill/>
          <a:ln>
            <a:noFill/>
          </a:ln>
        </p:spPr>
      </p:pic>
      <p:sp>
        <p:nvSpPr>
          <p:cNvPr id="519" name="Google Shape;519;g2507675aa62_0_387"/>
          <p:cNvSpPr txBox="1">
            <a:spLocks noGrp="1"/>
          </p:cNvSpPr>
          <p:nvPr>
            <p:ph type="body" idx="4294967295"/>
          </p:nvPr>
        </p:nvSpPr>
        <p:spPr>
          <a:xfrm rot="747">
            <a:off x="1100250" y="2312013"/>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Admission Company</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520" name="Google Shape;520;g2507675aa62_0_387"/>
          <p:cNvPicPr preferRelativeResize="0"/>
          <p:nvPr/>
        </p:nvPicPr>
        <p:blipFill rotWithShape="1">
          <a:blip r:embed="rId3">
            <a:alphaModFix/>
          </a:blip>
          <a:srcRect/>
          <a:stretch/>
        </p:blipFill>
        <p:spPr>
          <a:xfrm>
            <a:off x="4529125" y="2074850"/>
            <a:ext cx="3133750" cy="919225"/>
          </a:xfrm>
          <a:prstGeom prst="rect">
            <a:avLst/>
          </a:prstGeom>
          <a:noFill/>
          <a:ln>
            <a:noFill/>
          </a:ln>
        </p:spPr>
      </p:pic>
      <p:sp>
        <p:nvSpPr>
          <p:cNvPr id="521" name="Google Shape;521;g2507675aa62_0_387"/>
          <p:cNvSpPr txBox="1">
            <a:spLocks noGrp="1"/>
          </p:cNvSpPr>
          <p:nvPr>
            <p:ph type="body" idx="4294967295"/>
          </p:nvPr>
        </p:nvSpPr>
        <p:spPr>
          <a:xfrm rot="747">
            <a:off x="4715100" y="2312000"/>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Final Exams</a:t>
            </a:r>
            <a:endParaRPr sz="2200"/>
          </a:p>
          <a:p>
            <a:pPr marL="0" lvl="0" indent="0" algn="l" rtl="0">
              <a:lnSpc>
                <a:spcPct val="100000"/>
              </a:lnSpc>
              <a:spcBef>
                <a:spcPts val="480"/>
              </a:spcBef>
              <a:spcAft>
                <a:spcPts val="0"/>
              </a:spcAft>
              <a:buSzPts val="1800"/>
              <a:buNone/>
            </a:pPr>
            <a:endParaRPr sz="2200"/>
          </a:p>
        </p:txBody>
      </p:sp>
      <p:pic>
        <p:nvPicPr>
          <p:cNvPr id="522" name="Google Shape;522;g2507675aa62_0_387"/>
          <p:cNvPicPr preferRelativeResize="0"/>
          <p:nvPr/>
        </p:nvPicPr>
        <p:blipFill rotWithShape="1">
          <a:blip r:embed="rId3">
            <a:alphaModFix/>
          </a:blip>
          <a:srcRect/>
          <a:stretch/>
        </p:blipFill>
        <p:spPr>
          <a:xfrm>
            <a:off x="8143975" y="2074838"/>
            <a:ext cx="3133750" cy="919225"/>
          </a:xfrm>
          <a:prstGeom prst="rect">
            <a:avLst/>
          </a:prstGeom>
          <a:noFill/>
          <a:ln>
            <a:noFill/>
          </a:ln>
        </p:spPr>
      </p:pic>
      <p:sp>
        <p:nvSpPr>
          <p:cNvPr id="523" name="Google Shape;523;g2507675aa62_0_387"/>
          <p:cNvSpPr txBox="1">
            <a:spLocks noGrp="1"/>
          </p:cNvSpPr>
          <p:nvPr>
            <p:ph type="body" idx="4294967295"/>
          </p:nvPr>
        </p:nvSpPr>
        <p:spPr>
          <a:xfrm rot="747">
            <a:off x="8329950" y="2311988"/>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Group Projects</a:t>
            </a:r>
            <a:endParaRPr sz="2200"/>
          </a:p>
          <a:p>
            <a:pPr marL="0" lvl="0" indent="0" algn="l" rtl="0">
              <a:lnSpc>
                <a:spcPct val="100000"/>
              </a:lnSpc>
              <a:spcBef>
                <a:spcPts val="480"/>
              </a:spcBef>
              <a:spcAft>
                <a:spcPts val="0"/>
              </a:spcAft>
              <a:buSzPts val="1800"/>
              <a:buNone/>
            </a:pPr>
            <a:endParaRPr sz="2200"/>
          </a:p>
        </p:txBody>
      </p:sp>
      <p:pic>
        <p:nvPicPr>
          <p:cNvPr id="524" name="Google Shape;524;g2507675aa62_0_387"/>
          <p:cNvPicPr preferRelativeResize="0"/>
          <p:nvPr/>
        </p:nvPicPr>
        <p:blipFill rotWithShape="1">
          <a:blip r:embed="rId3">
            <a:alphaModFix/>
          </a:blip>
          <a:srcRect/>
          <a:stretch/>
        </p:blipFill>
        <p:spPr>
          <a:xfrm>
            <a:off x="914275" y="3180663"/>
            <a:ext cx="3133750" cy="919225"/>
          </a:xfrm>
          <a:prstGeom prst="rect">
            <a:avLst/>
          </a:prstGeom>
          <a:noFill/>
          <a:ln>
            <a:noFill/>
          </a:ln>
        </p:spPr>
      </p:pic>
      <p:sp>
        <p:nvSpPr>
          <p:cNvPr id="525" name="Google Shape;525;g2507675aa62_0_387"/>
          <p:cNvSpPr txBox="1">
            <a:spLocks noGrp="1"/>
          </p:cNvSpPr>
          <p:nvPr>
            <p:ph type="body" idx="4294967295"/>
          </p:nvPr>
        </p:nvSpPr>
        <p:spPr>
          <a:xfrm rot="826">
            <a:off x="1233150" y="3417838"/>
            <a:ext cx="24960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C &amp; S Exercises</a:t>
            </a:r>
            <a:endParaRPr sz="2200"/>
          </a:p>
          <a:p>
            <a:pPr marL="0" lvl="0" indent="0" algn="l" rtl="0">
              <a:lnSpc>
                <a:spcPct val="100000"/>
              </a:lnSpc>
              <a:spcBef>
                <a:spcPts val="480"/>
              </a:spcBef>
              <a:spcAft>
                <a:spcPts val="0"/>
              </a:spcAft>
              <a:buSzPts val="1800"/>
              <a:buNone/>
            </a:pPr>
            <a:endParaRPr sz="2200"/>
          </a:p>
        </p:txBody>
      </p:sp>
      <p:pic>
        <p:nvPicPr>
          <p:cNvPr id="526" name="Google Shape;526;g2507675aa62_0_387"/>
          <p:cNvPicPr preferRelativeResize="0"/>
          <p:nvPr/>
        </p:nvPicPr>
        <p:blipFill rotWithShape="1">
          <a:blip r:embed="rId3">
            <a:alphaModFix/>
          </a:blip>
          <a:srcRect/>
          <a:stretch/>
        </p:blipFill>
        <p:spPr>
          <a:xfrm>
            <a:off x="4529125" y="3180675"/>
            <a:ext cx="3133750" cy="919225"/>
          </a:xfrm>
          <a:prstGeom prst="rect">
            <a:avLst/>
          </a:prstGeom>
          <a:noFill/>
          <a:ln>
            <a:noFill/>
          </a:ln>
        </p:spPr>
      </p:pic>
      <p:sp>
        <p:nvSpPr>
          <p:cNvPr id="527" name="Google Shape;527;g2507675aa62_0_387"/>
          <p:cNvSpPr txBox="1">
            <a:spLocks noGrp="1"/>
          </p:cNvSpPr>
          <p:nvPr>
            <p:ph type="body" idx="4294967295"/>
          </p:nvPr>
        </p:nvSpPr>
        <p:spPr>
          <a:xfrm rot="826">
            <a:off x="4848000" y="3417850"/>
            <a:ext cx="24960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Conferences</a:t>
            </a:r>
            <a:endParaRPr sz="2200"/>
          </a:p>
          <a:p>
            <a:pPr marL="0" lvl="0" indent="0" algn="l" rtl="0">
              <a:lnSpc>
                <a:spcPct val="100000"/>
              </a:lnSpc>
              <a:spcBef>
                <a:spcPts val="480"/>
              </a:spcBef>
              <a:spcAft>
                <a:spcPts val="0"/>
              </a:spcAft>
              <a:buSzPts val="1800"/>
              <a:buNone/>
            </a:pPr>
            <a:endParaRPr sz="2200"/>
          </a:p>
        </p:txBody>
      </p:sp>
      <p:pic>
        <p:nvPicPr>
          <p:cNvPr id="528" name="Google Shape;528;g2507675aa62_0_387"/>
          <p:cNvPicPr preferRelativeResize="0"/>
          <p:nvPr/>
        </p:nvPicPr>
        <p:blipFill rotWithShape="1">
          <a:blip r:embed="rId3">
            <a:alphaModFix/>
          </a:blip>
          <a:srcRect/>
          <a:stretch/>
        </p:blipFill>
        <p:spPr>
          <a:xfrm>
            <a:off x="8220175" y="3205750"/>
            <a:ext cx="3133750" cy="919225"/>
          </a:xfrm>
          <a:prstGeom prst="rect">
            <a:avLst/>
          </a:prstGeom>
          <a:noFill/>
          <a:ln>
            <a:noFill/>
          </a:ln>
        </p:spPr>
      </p:pic>
      <p:sp>
        <p:nvSpPr>
          <p:cNvPr id="529" name="Google Shape;529;g2507675aa62_0_387"/>
          <p:cNvSpPr txBox="1">
            <a:spLocks noGrp="1"/>
          </p:cNvSpPr>
          <p:nvPr>
            <p:ph type="body" idx="4294967295"/>
          </p:nvPr>
        </p:nvSpPr>
        <p:spPr>
          <a:xfrm rot="826">
            <a:off x="8539050" y="3442925"/>
            <a:ext cx="24960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Courses</a:t>
            </a:r>
            <a:endParaRPr sz="2200"/>
          </a:p>
          <a:p>
            <a:pPr marL="0" lvl="0" indent="0" algn="l" rtl="0">
              <a:lnSpc>
                <a:spcPct val="100000"/>
              </a:lnSpc>
              <a:spcBef>
                <a:spcPts val="480"/>
              </a:spcBef>
              <a:spcAft>
                <a:spcPts val="0"/>
              </a:spcAft>
              <a:buSzPts val="1800"/>
              <a:buNone/>
            </a:pPr>
            <a:endParaRPr sz="2200"/>
          </a:p>
        </p:txBody>
      </p:sp>
      <p:pic>
        <p:nvPicPr>
          <p:cNvPr id="530" name="Google Shape;530;g2507675aa62_0_387"/>
          <p:cNvPicPr preferRelativeResize="0"/>
          <p:nvPr/>
        </p:nvPicPr>
        <p:blipFill rotWithShape="1">
          <a:blip r:embed="rId4">
            <a:alphaModFix/>
          </a:blip>
          <a:srcRect/>
          <a:stretch/>
        </p:blipFill>
        <p:spPr>
          <a:xfrm>
            <a:off x="1766967" y="4407097"/>
            <a:ext cx="1287489" cy="1434250"/>
          </a:xfrm>
          <a:prstGeom prst="rect">
            <a:avLst/>
          </a:prstGeom>
          <a:noFill/>
          <a:ln>
            <a:noFill/>
          </a:ln>
        </p:spPr>
      </p:pic>
      <p:pic>
        <p:nvPicPr>
          <p:cNvPr id="531" name="Google Shape;531;g2507675aa62_0_387"/>
          <p:cNvPicPr preferRelativeResize="0"/>
          <p:nvPr/>
        </p:nvPicPr>
        <p:blipFill rotWithShape="1">
          <a:blip r:embed="rId5">
            <a:alphaModFix/>
          </a:blip>
          <a:srcRect/>
          <a:stretch/>
        </p:blipFill>
        <p:spPr>
          <a:xfrm>
            <a:off x="9177091" y="4249207"/>
            <a:ext cx="1146600" cy="1631404"/>
          </a:xfrm>
          <a:prstGeom prst="rect">
            <a:avLst/>
          </a:prstGeom>
          <a:noFill/>
          <a:ln>
            <a:noFill/>
          </a:ln>
        </p:spPr>
      </p:pic>
      <p:pic>
        <p:nvPicPr>
          <p:cNvPr id="532" name="Google Shape;532;g2507675aa62_0_387"/>
          <p:cNvPicPr preferRelativeResize="0"/>
          <p:nvPr/>
        </p:nvPicPr>
        <p:blipFill rotWithShape="1">
          <a:blip r:embed="rId6">
            <a:alphaModFix/>
          </a:blip>
          <a:srcRect/>
          <a:stretch/>
        </p:blipFill>
        <p:spPr>
          <a:xfrm>
            <a:off x="4918625" y="4308526"/>
            <a:ext cx="2354756" cy="1631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2507675aa62_0_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a:t>
            </a:fld>
            <a:endParaRPr sz="1600">
              <a:solidFill>
                <a:srgbClr val="000000"/>
              </a:solidFill>
              <a:latin typeface="Arial"/>
              <a:ea typeface="Arial"/>
              <a:cs typeface="Arial"/>
              <a:sym typeface="Arial"/>
            </a:endParaRPr>
          </a:p>
        </p:txBody>
      </p:sp>
      <p:sp>
        <p:nvSpPr>
          <p:cNvPr id="105" name="Google Shape;105;g2507675aa62_0_3"/>
          <p:cNvSpPr txBox="1"/>
          <p:nvPr/>
        </p:nvSpPr>
        <p:spPr>
          <a:xfrm>
            <a:off x="531500" y="68550"/>
            <a:ext cx="115128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Norwegian Defence University College Mission to Ukraine </a:t>
            </a:r>
            <a:endParaRPr sz="1400" b="0" i="0" u="none" strike="noStrike" cap="none">
              <a:solidFill>
                <a:srgbClr val="000000"/>
              </a:solidFill>
              <a:latin typeface="Arial"/>
              <a:ea typeface="Arial"/>
              <a:cs typeface="Arial"/>
              <a:sym typeface="Arial"/>
            </a:endParaRPr>
          </a:p>
        </p:txBody>
      </p:sp>
      <p:pic>
        <p:nvPicPr>
          <p:cNvPr id="106" name="Google Shape;106;g2507675aa62_0_3"/>
          <p:cNvPicPr preferRelativeResize="0"/>
          <p:nvPr/>
        </p:nvPicPr>
        <p:blipFill rotWithShape="1">
          <a:blip r:embed="rId3">
            <a:alphaModFix/>
          </a:blip>
          <a:srcRect/>
          <a:stretch/>
        </p:blipFill>
        <p:spPr>
          <a:xfrm>
            <a:off x="4401125" y="1401912"/>
            <a:ext cx="7436700" cy="4357326"/>
          </a:xfrm>
          <a:prstGeom prst="rect">
            <a:avLst/>
          </a:prstGeom>
          <a:noFill/>
          <a:ln>
            <a:noFill/>
          </a:ln>
        </p:spPr>
      </p:pic>
      <p:pic>
        <p:nvPicPr>
          <p:cNvPr id="107" name="Google Shape;107;g2507675aa62_0_3"/>
          <p:cNvPicPr preferRelativeResize="0"/>
          <p:nvPr/>
        </p:nvPicPr>
        <p:blipFill rotWithShape="1">
          <a:blip r:embed="rId4">
            <a:alphaModFix/>
          </a:blip>
          <a:srcRect/>
          <a:stretch/>
        </p:blipFill>
        <p:spPr>
          <a:xfrm>
            <a:off x="1087600" y="1351738"/>
            <a:ext cx="2847975" cy="4457700"/>
          </a:xfrm>
          <a:prstGeom prst="rect">
            <a:avLst/>
          </a:prstGeom>
          <a:noFill/>
          <a:ln>
            <a:noFill/>
          </a:ln>
        </p:spPr>
      </p:pic>
      <p:sp>
        <p:nvSpPr>
          <p:cNvPr id="108" name="Google Shape;108;g2507675aa62_0_3"/>
          <p:cNvSpPr txBox="1"/>
          <p:nvPr/>
        </p:nvSpPr>
        <p:spPr>
          <a:xfrm>
            <a:off x="7222825" y="1620975"/>
            <a:ext cx="31059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Calibri"/>
                <a:ea typeface="Calibri"/>
                <a:cs typeface="Calibri"/>
                <a:sym typeface="Calibri"/>
              </a:rPr>
              <a:t>From 2012</a:t>
            </a:r>
            <a:endParaRPr sz="3100" b="1" i="0" u="none" strike="noStrike" cap="non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2507675aa62_0_6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40</a:t>
            </a:fld>
            <a:endParaRPr sz="1600">
              <a:solidFill>
                <a:srgbClr val="000000"/>
              </a:solidFill>
              <a:latin typeface="Arial"/>
              <a:ea typeface="Arial"/>
              <a:cs typeface="Arial"/>
              <a:sym typeface="Arial"/>
            </a:endParaRPr>
          </a:p>
        </p:txBody>
      </p:sp>
      <p:sp>
        <p:nvSpPr>
          <p:cNvPr id="538" name="Google Shape;538;g2507675aa62_0_63"/>
          <p:cNvSpPr txBox="1"/>
          <p:nvPr/>
        </p:nvSpPr>
        <p:spPr>
          <a:xfrm>
            <a:off x="2220250" y="85725"/>
            <a:ext cx="84183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Experiences From the Covid Pandemic</a:t>
            </a:r>
            <a:endParaRPr sz="1400" b="0" i="0" u="none" strike="noStrike" cap="none">
              <a:solidFill>
                <a:srgbClr val="000000"/>
              </a:solidFill>
              <a:latin typeface="Arial"/>
              <a:ea typeface="Arial"/>
              <a:cs typeface="Arial"/>
              <a:sym typeface="Arial"/>
            </a:endParaRPr>
          </a:p>
        </p:txBody>
      </p:sp>
      <p:pic>
        <p:nvPicPr>
          <p:cNvPr id="539" name="Google Shape;539;g2507675aa62_0_63"/>
          <p:cNvPicPr preferRelativeResize="0"/>
          <p:nvPr/>
        </p:nvPicPr>
        <p:blipFill rotWithShape="1">
          <a:blip r:embed="rId3">
            <a:alphaModFix/>
          </a:blip>
          <a:srcRect/>
          <a:stretch/>
        </p:blipFill>
        <p:spPr>
          <a:xfrm>
            <a:off x="672207" y="1115075"/>
            <a:ext cx="10036373" cy="488273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507675aa62_0_37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41</a:t>
            </a:fld>
            <a:endParaRPr sz="1600">
              <a:solidFill>
                <a:srgbClr val="000000"/>
              </a:solidFill>
              <a:latin typeface="Arial"/>
              <a:ea typeface="Arial"/>
              <a:cs typeface="Arial"/>
              <a:sym typeface="Arial"/>
            </a:endParaRPr>
          </a:p>
        </p:txBody>
      </p:sp>
      <p:sp>
        <p:nvSpPr>
          <p:cNvPr id="545" name="Google Shape;545;g2507675aa62_0_377"/>
          <p:cNvSpPr txBox="1"/>
          <p:nvPr/>
        </p:nvSpPr>
        <p:spPr>
          <a:xfrm>
            <a:off x="2220250" y="85725"/>
            <a:ext cx="84183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Experiences From the Covid Pandemic</a:t>
            </a:r>
            <a:endParaRPr sz="1400" b="0" i="0" u="none" strike="noStrike" cap="none">
              <a:solidFill>
                <a:srgbClr val="000000"/>
              </a:solidFill>
              <a:latin typeface="Arial"/>
              <a:ea typeface="Arial"/>
              <a:cs typeface="Arial"/>
              <a:sym typeface="Arial"/>
            </a:endParaRPr>
          </a:p>
        </p:txBody>
      </p:sp>
      <p:pic>
        <p:nvPicPr>
          <p:cNvPr id="546" name="Google Shape;546;g2507675aa62_0_377"/>
          <p:cNvPicPr preferRelativeResize="0"/>
          <p:nvPr/>
        </p:nvPicPr>
        <p:blipFill rotWithShape="1">
          <a:blip r:embed="rId3">
            <a:alphaModFix/>
          </a:blip>
          <a:srcRect/>
          <a:stretch/>
        </p:blipFill>
        <p:spPr>
          <a:xfrm>
            <a:off x="1556950" y="2194262"/>
            <a:ext cx="3925350" cy="2469475"/>
          </a:xfrm>
          <a:prstGeom prst="rect">
            <a:avLst/>
          </a:prstGeom>
          <a:noFill/>
          <a:ln>
            <a:noFill/>
          </a:ln>
        </p:spPr>
      </p:pic>
      <p:pic>
        <p:nvPicPr>
          <p:cNvPr id="547" name="Google Shape;547;g2507675aa62_0_377"/>
          <p:cNvPicPr preferRelativeResize="0"/>
          <p:nvPr/>
        </p:nvPicPr>
        <p:blipFill rotWithShape="1">
          <a:blip r:embed="rId4">
            <a:alphaModFix/>
          </a:blip>
          <a:srcRect/>
          <a:stretch/>
        </p:blipFill>
        <p:spPr>
          <a:xfrm>
            <a:off x="6275025" y="1861901"/>
            <a:ext cx="3133750" cy="919225"/>
          </a:xfrm>
          <a:prstGeom prst="rect">
            <a:avLst/>
          </a:prstGeom>
          <a:noFill/>
          <a:ln>
            <a:noFill/>
          </a:ln>
        </p:spPr>
      </p:pic>
      <p:sp>
        <p:nvSpPr>
          <p:cNvPr id="548" name="Google Shape;548;g2507675aa62_0_377"/>
          <p:cNvSpPr txBox="1">
            <a:spLocks noGrp="1"/>
          </p:cNvSpPr>
          <p:nvPr>
            <p:ph type="body" idx="4294967295"/>
          </p:nvPr>
        </p:nvSpPr>
        <p:spPr>
          <a:xfrm rot="747">
            <a:off x="6461000" y="2099051"/>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Task Variant</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549" name="Google Shape;549;g2507675aa62_0_377"/>
          <p:cNvPicPr preferRelativeResize="0"/>
          <p:nvPr/>
        </p:nvPicPr>
        <p:blipFill rotWithShape="1">
          <a:blip r:embed="rId4">
            <a:alphaModFix/>
          </a:blip>
          <a:srcRect/>
          <a:stretch/>
        </p:blipFill>
        <p:spPr>
          <a:xfrm>
            <a:off x="6275025" y="2865151"/>
            <a:ext cx="3133750" cy="919225"/>
          </a:xfrm>
          <a:prstGeom prst="rect">
            <a:avLst/>
          </a:prstGeom>
          <a:noFill/>
          <a:ln>
            <a:noFill/>
          </a:ln>
        </p:spPr>
      </p:pic>
      <p:sp>
        <p:nvSpPr>
          <p:cNvPr id="550" name="Google Shape;550;g2507675aa62_0_377"/>
          <p:cNvSpPr txBox="1">
            <a:spLocks noGrp="1"/>
          </p:cNvSpPr>
          <p:nvPr>
            <p:ph type="body" idx="4294967295"/>
          </p:nvPr>
        </p:nvSpPr>
        <p:spPr>
          <a:xfrm rot="747">
            <a:off x="6461000" y="3102301"/>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Tactical Task</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551" name="Google Shape;551;g2507675aa62_0_377"/>
          <p:cNvPicPr preferRelativeResize="0"/>
          <p:nvPr/>
        </p:nvPicPr>
        <p:blipFill rotWithShape="1">
          <a:blip r:embed="rId4">
            <a:alphaModFix/>
          </a:blip>
          <a:srcRect/>
          <a:stretch/>
        </p:blipFill>
        <p:spPr>
          <a:xfrm>
            <a:off x="6275025" y="3861826"/>
            <a:ext cx="3133750" cy="919225"/>
          </a:xfrm>
          <a:prstGeom prst="rect">
            <a:avLst/>
          </a:prstGeom>
          <a:noFill/>
          <a:ln>
            <a:noFill/>
          </a:ln>
        </p:spPr>
      </p:pic>
      <p:sp>
        <p:nvSpPr>
          <p:cNvPr id="552" name="Google Shape;552;g2507675aa62_0_377"/>
          <p:cNvSpPr txBox="1">
            <a:spLocks noGrp="1"/>
          </p:cNvSpPr>
          <p:nvPr>
            <p:ph type="body" idx="4294967295"/>
          </p:nvPr>
        </p:nvSpPr>
        <p:spPr>
          <a:xfrm rot="747">
            <a:off x="6461000" y="4098976"/>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Map</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553" name="Google Shape;553;g2507675aa62_0_377"/>
          <p:cNvPicPr preferRelativeResize="0"/>
          <p:nvPr/>
        </p:nvPicPr>
        <p:blipFill rotWithShape="1">
          <a:blip r:embed="rId4">
            <a:alphaModFix/>
          </a:blip>
          <a:srcRect/>
          <a:stretch/>
        </p:blipFill>
        <p:spPr>
          <a:xfrm>
            <a:off x="6275025" y="4856188"/>
            <a:ext cx="3133750" cy="919225"/>
          </a:xfrm>
          <a:prstGeom prst="rect">
            <a:avLst/>
          </a:prstGeom>
          <a:noFill/>
          <a:ln>
            <a:noFill/>
          </a:ln>
        </p:spPr>
      </p:pic>
      <p:sp>
        <p:nvSpPr>
          <p:cNvPr id="554" name="Google Shape;554;g2507675aa62_0_377"/>
          <p:cNvSpPr txBox="1">
            <a:spLocks noGrp="1"/>
          </p:cNvSpPr>
          <p:nvPr>
            <p:ph type="body" idx="4294967295"/>
          </p:nvPr>
        </p:nvSpPr>
        <p:spPr>
          <a:xfrm rot="747">
            <a:off x="6461000" y="5095688"/>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Symbols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555" name="Google Shape;555;g2507675aa62_0_377"/>
          <p:cNvSpPr txBox="1"/>
          <p:nvPr/>
        </p:nvSpPr>
        <p:spPr>
          <a:xfrm>
            <a:off x="4585800" y="984975"/>
            <a:ext cx="3020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Tahoma"/>
                <a:ea typeface="Tahoma"/>
                <a:cs typeface="Tahoma"/>
                <a:sym typeface="Tahoma"/>
              </a:rPr>
              <a:t>Final Exam</a:t>
            </a:r>
            <a:endParaRPr sz="3600" b="1" i="0" u="none" strike="noStrike" cap="none">
              <a:solidFill>
                <a:srgbClr val="000000"/>
              </a:solidFill>
              <a:latin typeface="Tahoma"/>
              <a:ea typeface="Tahoma"/>
              <a:cs typeface="Tahoma"/>
              <a:sym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07675aa62_0_38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42</a:t>
            </a:fld>
            <a:endParaRPr sz="1600">
              <a:solidFill>
                <a:srgbClr val="000000"/>
              </a:solidFill>
              <a:latin typeface="Arial"/>
              <a:ea typeface="Arial"/>
              <a:cs typeface="Arial"/>
              <a:sym typeface="Arial"/>
            </a:endParaRPr>
          </a:p>
        </p:txBody>
      </p:sp>
      <p:sp>
        <p:nvSpPr>
          <p:cNvPr id="561" name="Google Shape;561;g2507675aa62_0_382"/>
          <p:cNvSpPr txBox="1"/>
          <p:nvPr/>
        </p:nvSpPr>
        <p:spPr>
          <a:xfrm>
            <a:off x="2220250" y="85725"/>
            <a:ext cx="84183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Experiences From the Covid Pandemic</a:t>
            </a:r>
            <a:endParaRPr sz="1400" b="0" i="0" u="none" strike="noStrike" cap="none">
              <a:solidFill>
                <a:srgbClr val="000000"/>
              </a:solidFill>
              <a:latin typeface="Arial"/>
              <a:ea typeface="Arial"/>
              <a:cs typeface="Arial"/>
              <a:sym typeface="Arial"/>
            </a:endParaRPr>
          </a:p>
        </p:txBody>
      </p:sp>
      <p:sp>
        <p:nvSpPr>
          <p:cNvPr id="562" name="Google Shape;562;g2507675aa62_0_382"/>
          <p:cNvSpPr txBox="1"/>
          <p:nvPr/>
        </p:nvSpPr>
        <p:spPr>
          <a:xfrm>
            <a:off x="104100" y="935425"/>
            <a:ext cx="12087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80"/>
              </a:spcBef>
              <a:spcAft>
                <a:spcPts val="0"/>
              </a:spcAft>
              <a:buClr>
                <a:srgbClr val="000000"/>
              </a:buClr>
              <a:buSzPts val="1800"/>
              <a:buFont typeface="Arial"/>
              <a:buNone/>
            </a:pPr>
            <a:r>
              <a:rPr lang="en-US" sz="2400" b="1" i="0" u="none" strike="noStrike" cap="none">
                <a:solidFill>
                  <a:schemeClr val="dk1"/>
                </a:solidFill>
                <a:latin typeface="Arial Narrow"/>
                <a:ea typeface="Arial Narrow"/>
                <a:cs typeface="Arial Narrow"/>
                <a:sym typeface="Arial Narrow"/>
              </a:rPr>
              <a:t>Your attitude to the use of ADL technologies in the educational process of the University?</a:t>
            </a:r>
            <a:endParaRPr sz="2400" b="1" i="0" u="none" strike="noStrike" cap="none">
              <a:solidFill>
                <a:schemeClr val="dk1"/>
              </a:solidFill>
              <a:latin typeface="Arial Narrow"/>
              <a:ea typeface="Arial Narrow"/>
              <a:cs typeface="Arial Narrow"/>
              <a:sym typeface="Arial Narrow"/>
            </a:endParaRPr>
          </a:p>
        </p:txBody>
      </p:sp>
      <p:pic>
        <p:nvPicPr>
          <p:cNvPr id="563" name="Google Shape;563;g2507675aa62_0_382"/>
          <p:cNvPicPr preferRelativeResize="0"/>
          <p:nvPr/>
        </p:nvPicPr>
        <p:blipFill rotWithShape="1">
          <a:blip r:embed="rId3">
            <a:alphaModFix/>
          </a:blip>
          <a:srcRect/>
          <a:stretch/>
        </p:blipFill>
        <p:spPr>
          <a:xfrm>
            <a:off x="152400" y="1611025"/>
            <a:ext cx="5534725" cy="3169450"/>
          </a:xfrm>
          <a:prstGeom prst="rect">
            <a:avLst/>
          </a:prstGeom>
          <a:noFill/>
          <a:ln>
            <a:noFill/>
          </a:ln>
        </p:spPr>
      </p:pic>
      <p:pic>
        <p:nvPicPr>
          <p:cNvPr id="564" name="Google Shape;564;g2507675aa62_0_382"/>
          <p:cNvPicPr preferRelativeResize="0"/>
          <p:nvPr/>
        </p:nvPicPr>
        <p:blipFill rotWithShape="1">
          <a:blip r:embed="rId4">
            <a:alphaModFix/>
          </a:blip>
          <a:srcRect/>
          <a:stretch/>
        </p:blipFill>
        <p:spPr>
          <a:xfrm>
            <a:off x="5923175" y="1611025"/>
            <a:ext cx="5920513" cy="3169450"/>
          </a:xfrm>
          <a:prstGeom prst="rect">
            <a:avLst/>
          </a:prstGeom>
          <a:noFill/>
          <a:ln>
            <a:noFill/>
          </a:ln>
        </p:spPr>
      </p:pic>
      <p:sp>
        <p:nvSpPr>
          <p:cNvPr id="565" name="Google Shape;565;g2507675aa62_0_382"/>
          <p:cNvSpPr txBox="1"/>
          <p:nvPr/>
        </p:nvSpPr>
        <p:spPr>
          <a:xfrm>
            <a:off x="735641" y="4819193"/>
            <a:ext cx="2724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A - Positive</a:t>
            </a:r>
            <a:endParaRPr sz="2200" b="1" i="0" u="none" strike="noStrike" cap="none">
              <a:solidFill>
                <a:schemeClr val="dk1"/>
              </a:solidFill>
              <a:latin typeface="Arial Narrow"/>
              <a:ea typeface="Arial Narrow"/>
              <a:cs typeface="Arial Narrow"/>
              <a:sym typeface="Arial Narrow"/>
            </a:endParaRPr>
          </a:p>
        </p:txBody>
      </p:sp>
      <p:sp>
        <p:nvSpPr>
          <p:cNvPr id="566" name="Google Shape;566;g2507675aa62_0_382"/>
          <p:cNvSpPr txBox="1"/>
          <p:nvPr/>
        </p:nvSpPr>
        <p:spPr>
          <a:xfrm>
            <a:off x="728216" y="5155568"/>
            <a:ext cx="5778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B - Waste of time, traditional methods are better</a:t>
            </a:r>
            <a:endParaRPr sz="2200" b="1" i="0" u="none" strike="noStrike" cap="none">
              <a:solidFill>
                <a:schemeClr val="dk1"/>
              </a:solidFill>
              <a:latin typeface="Arial Narrow"/>
              <a:ea typeface="Arial Narrow"/>
              <a:cs typeface="Arial Narrow"/>
              <a:sym typeface="Arial Narrow"/>
            </a:endParaRPr>
          </a:p>
        </p:txBody>
      </p:sp>
      <p:sp>
        <p:nvSpPr>
          <p:cNvPr id="567" name="Google Shape;567;g2507675aa62_0_382"/>
          <p:cNvSpPr txBox="1"/>
          <p:nvPr/>
        </p:nvSpPr>
        <p:spPr>
          <a:xfrm>
            <a:off x="728216" y="5576493"/>
            <a:ext cx="5778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C - Difficult to answer</a:t>
            </a:r>
            <a:endParaRPr sz="2200" b="1" i="0" u="none" strike="noStrike" cap="none">
              <a:solidFill>
                <a:schemeClr val="dk1"/>
              </a:solidFill>
              <a:latin typeface="Arial Narrow"/>
              <a:ea typeface="Arial Narrow"/>
              <a:cs typeface="Arial Narrow"/>
              <a:sym typeface="Arial Narrow"/>
            </a:endParaRPr>
          </a:p>
        </p:txBody>
      </p:sp>
      <p:sp>
        <p:nvSpPr>
          <p:cNvPr id="568" name="Google Shape;568;g2507675aa62_0_382"/>
          <p:cNvSpPr/>
          <p:nvPr/>
        </p:nvSpPr>
        <p:spPr>
          <a:xfrm>
            <a:off x="7797966" y="5106631"/>
            <a:ext cx="384600" cy="40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2507675aa62_0_382"/>
          <p:cNvSpPr/>
          <p:nvPr/>
        </p:nvSpPr>
        <p:spPr>
          <a:xfrm>
            <a:off x="7797966" y="5593139"/>
            <a:ext cx="384600" cy="404400"/>
          </a:xfrm>
          <a:prstGeom prst="ellipse">
            <a:avLst/>
          </a:prstGeom>
          <a:solidFill>
            <a:srgbClr val="7C7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2507675aa62_0_382"/>
          <p:cNvSpPr txBox="1"/>
          <p:nvPr/>
        </p:nvSpPr>
        <p:spPr>
          <a:xfrm>
            <a:off x="8191866" y="4985375"/>
            <a:ext cx="2724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Teachers</a:t>
            </a:r>
            <a:endParaRPr sz="2200" b="1" i="0" u="none" strike="noStrike" cap="none">
              <a:solidFill>
                <a:schemeClr val="dk1"/>
              </a:solidFill>
              <a:latin typeface="Arial Narrow"/>
              <a:ea typeface="Arial Narrow"/>
              <a:cs typeface="Arial Narrow"/>
              <a:sym typeface="Arial Narrow"/>
            </a:endParaRPr>
          </a:p>
        </p:txBody>
      </p:sp>
      <p:sp>
        <p:nvSpPr>
          <p:cNvPr id="571" name="Google Shape;571;g2507675aa62_0_382"/>
          <p:cNvSpPr txBox="1"/>
          <p:nvPr/>
        </p:nvSpPr>
        <p:spPr>
          <a:xfrm>
            <a:off x="8210466" y="5467293"/>
            <a:ext cx="2724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Students</a:t>
            </a:r>
            <a:endParaRPr sz="2200" b="1"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532503ec04_0_100"/>
          <p:cNvSpPr txBox="1">
            <a:spLocks noGrp="1"/>
          </p:cNvSpPr>
          <p:nvPr>
            <p:ph type="sldNum" idx="12"/>
          </p:nvPr>
        </p:nvSpPr>
        <p:spPr>
          <a:xfrm>
            <a:off x="8767944" y="6412746"/>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43</a:t>
            </a:fld>
            <a:endParaRPr sz="1600">
              <a:solidFill>
                <a:srgbClr val="000000"/>
              </a:solidFill>
              <a:latin typeface="Arial"/>
              <a:ea typeface="Arial"/>
              <a:cs typeface="Arial"/>
              <a:sym typeface="Arial"/>
            </a:endParaRPr>
          </a:p>
        </p:txBody>
      </p:sp>
      <p:sp>
        <p:nvSpPr>
          <p:cNvPr id="577" name="Google Shape;577;g2532503ec04_0_100"/>
          <p:cNvSpPr txBox="1"/>
          <p:nvPr/>
        </p:nvSpPr>
        <p:spPr>
          <a:xfrm>
            <a:off x="1163173" y="5047652"/>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B - Convenient</a:t>
            </a:r>
            <a:endParaRPr sz="2200" b="1" i="0" u="none" strike="noStrike" cap="none">
              <a:solidFill>
                <a:schemeClr val="dk1"/>
              </a:solidFill>
              <a:latin typeface="Arial Narrow"/>
              <a:ea typeface="Arial Narrow"/>
              <a:cs typeface="Arial Narrow"/>
              <a:sym typeface="Arial Narrow"/>
            </a:endParaRPr>
          </a:p>
        </p:txBody>
      </p:sp>
      <p:sp>
        <p:nvSpPr>
          <p:cNvPr id="578" name="Google Shape;578;g2532503ec04_0_100"/>
          <p:cNvSpPr txBox="1"/>
          <p:nvPr/>
        </p:nvSpPr>
        <p:spPr>
          <a:xfrm>
            <a:off x="2220250" y="85725"/>
            <a:ext cx="84183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Experiences From the Covid Pandemic</a:t>
            </a:r>
            <a:endParaRPr sz="1400" b="0" i="0" u="none" strike="noStrike" cap="none">
              <a:solidFill>
                <a:srgbClr val="000000"/>
              </a:solidFill>
              <a:latin typeface="Arial"/>
              <a:ea typeface="Arial"/>
              <a:cs typeface="Arial"/>
              <a:sym typeface="Arial"/>
            </a:endParaRPr>
          </a:p>
        </p:txBody>
      </p:sp>
      <p:sp>
        <p:nvSpPr>
          <p:cNvPr id="579" name="Google Shape;579;g2532503ec04_0_100"/>
          <p:cNvSpPr txBox="1"/>
          <p:nvPr/>
        </p:nvSpPr>
        <p:spPr>
          <a:xfrm>
            <a:off x="154750" y="894575"/>
            <a:ext cx="10407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Is it convenient to use the ADL platform?</a:t>
            </a:r>
            <a:endParaRPr sz="2200" b="1" i="0" u="none" strike="noStrike" cap="none">
              <a:solidFill>
                <a:schemeClr val="dk1"/>
              </a:solidFill>
              <a:latin typeface="Arial Narrow"/>
              <a:ea typeface="Arial Narrow"/>
              <a:cs typeface="Arial Narrow"/>
              <a:sym typeface="Arial Narrow"/>
            </a:endParaRPr>
          </a:p>
        </p:txBody>
      </p:sp>
      <p:sp>
        <p:nvSpPr>
          <p:cNvPr id="580" name="Google Shape;580;g2532503ec04_0_100"/>
          <p:cNvSpPr txBox="1"/>
          <p:nvPr/>
        </p:nvSpPr>
        <p:spPr>
          <a:xfrm>
            <a:off x="1170598" y="4635077"/>
            <a:ext cx="2724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A - Very convenient</a:t>
            </a:r>
            <a:endParaRPr sz="2200" b="1" i="0" u="none" strike="noStrike" cap="none">
              <a:solidFill>
                <a:schemeClr val="dk1"/>
              </a:solidFill>
              <a:latin typeface="Arial Narrow"/>
              <a:ea typeface="Arial Narrow"/>
              <a:cs typeface="Arial Narrow"/>
              <a:sym typeface="Arial Narrow"/>
            </a:endParaRPr>
          </a:p>
        </p:txBody>
      </p:sp>
      <p:sp>
        <p:nvSpPr>
          <p:cNvPr id="581" name="Google Shape;581;g2532503ec04_0_100"/>
          <p:cNvSpPr txBox="1"/>
          <p:nvPr/>
        </p:nvSpPr>
        <p:spPr>
          <a:xfrm>
            <a:off x="1163173" y="5392377"/>
            <a:ext cx="5778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C - Inconvenient</a:t>
            </a:r>
            <a:endParaRPr sz="2200" b="1" i="0" u="none" strike="noStrike" cap="none">
              <a:solidFill>
                <a:schemeClr val="dk1"/>
              </a:solidFill>
              <a:latin typeface="Arial Narrow"/>
              <a:ea typeface="Arial Narrow"/>
              <a:cs typeface="Arial Narrow"/>
              <a:sym typeface="Arial Narrow"/>
            </a:endParaRPr>
          </a:p>
        </p:txBody>
      </p:sp>
      <p:sp>
        <p:nvSpPr>
          <p:cNvPr id="582" name="Google Shape;582;g2532503ec04_0_100"/>
          <p:cNvSpPr/>
          <p:nvPr/>
        </p:nvSpPr>
        <p:spPr>
          <a:xfrm>
            <a:off x="7492994" y="5221420"/>
            <a:ext cx="384600" cy="40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2532503ec04_0_100"/>
          <p:cNvSpPr/>
          <p:nvPr/>
        </p:nvSpPr>
        <p:spPr>
          <a:xfrm>
            <a:off x="7502294" y="5837720"/>
            <a:ext cx="384600" cy="404400"/>
          </a:xfrm>
          <a:prstGeom prst="ellipse">
            <a:avLst/>
          </a:prstGeom>
          <a:solidFill>
            <a:srgbClr val="7C7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2532503ec04_0_100"/>
          <p:cNvSpPr txBox="1"/>
          <p:nvPr/>
        </p:nvSpPr>
        <p:spPr>
          <a:xfrm>
            <a:off x="7886894" y="5162020"/>
            <a:ext cx="2724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Teachers</a:t>
            </a:r>
            <a:endParaRPr sz="2200" b="1" i="0" u="none" strike="noStrike" cap="none">
              <a:solidFill>
                <a:schemeClr val="dk1"/>
              </a:solidFill>
              <a:latin typeface="Arial Narrow"/>
              <a:ea typeface="Arial Narrow"/>
              <a:cs typeface="Arial Narrow"/>
              <a:sym typeface="Arial Narrow"/>
            </a:endParaRPr>
          </a:p>
        </p:txBody>
      </p:sp>
      <p:sp>
        <p:nvSpPr>
          <p:cNvPr id="585" name="Google Shape;585;g2532503ec04_0_100"/>
          <p:cNvSpPr txBox="1"/>
          <p:nvPr/>
        </p:nvSpPr>
        <p:spPr>
          <a:xfrm>
            <a:off x="7912919" y="5778320"/>
            <a:ext cx="2724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Students</a:t>
            </a:r>
            <a:endParaRPr sz="2200" b="1" i="0" u="none" strike="noStrike" cap="none">
              <a:solidFill>
                <a:schemeClr val="dk1"/>
              </a:solidFill>
              <a:latin typeface="Arial Narrow"/>
              <a:ea typeface="Arial Narrow"/>
              <a:cs typeface="Arial Narrow"/>
              <a:sym typeface="Arial Narrow"/>
            </a:endParaRPr>
          </a:p>
        </p:txBody>
      </p:sp>
      <p:pic>
        <p:nvPicPr>
          <p:cNvPr id="586" name="Google Shape;586;g2532503ec04_0_100"/>
          <p:cNvPicPr preferRelativeResize="0"/>
          <p:nvPr/>
        </p:nvPicPr>
        <p:blipFill rotWithShape="1">
          <a:blip r:embed="rId3">
            <a:alphaModFix/>
          </a:blip>
          <a:srcRect/>
          <a:stretch/>
        </p:blipFill>
        <p:spPr>
          <a:xfrm>
            <a:off x="152400" y="1611025"/>
            <a:ext cx="5462686" cy="3103000"/>
          </a:xfrm>
          <a:prstGeom prst="rect">
            <a:avLst/>
          </a:prstGeom>
          <a:noFill/>
          <a:ln>
            <a:noFill/>
          </a:ln>
        </p:spPr>
      </p:pic>
      <p:pic>
        <p:nvPicPr>
          <p:cNvPr id="587" name="Google Shape;587;g2532503ec04_0_100"/>
          <p:cNvPicPr preferRelativeResize="0"/>
          <p:nvPr/>
        </p:nvPicPr>
        <p:blipFill rotWithShape="1">
          <a:blip r:embed="rId4">
            <a:alphaModFix/>
          </a:blip>
          <a:srcRect/>
          <a:stretch/>
        </p:blipFill>
        <p:spPr>
          <a:xfrm>
            <a:off x="6330175" y="1611025"/>
            <a:ext cx="5421486" cy="3103000"/>
          </a:xfrm>
          <a:prstGeom prst="rect">
            <a:avLst/>
          </a:prstGeom>
          <a:noFill/>
          <a:ln>
            <a:noFill/>
          </a:ln>
        </p:spPr>
      </p:pic>
      <p:sp>
        <p:nvSpPr>
          <p:cNvPr id="588" name="Google Shape;588;g2532503ec04_0_100"/>
          <p:cNvSpPr txBox="1"/>
          <p:nvPr/>
        </p:nvSpPr>
        <p:spPr>
          <a:xfrm>
            <a:off x="1163173" y="5773377"/>
            <a:ext cx="5778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C - No need to use the ADL platform</a:t>
            </a:r>
            <a:endParaRPr sz="2200" b="1"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507675aa62_0_6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44</a:t>
            </a:fld>
            <a:endParaRPr sz="1600">
              <a:solidFill>
                <a:srgbClr val="000000"/>
              </a:solidFill>
              <a:latin typeface="Arial"/>
              <a:ea typeface="Arial"/>
              <a:cs typeface="Arial"/>
              <a:sym typeface="Arial"/>
            </a:endParaRPr>
          </a:p>
        </p:txBody>
      </p:sp>
      <p:sp>
        <p:nvSpPr>
          <p:cNvPr id="594" name="Google Shape;594;g2507675aa62_0_67"/>
          <p:cNvSpPr txBox="1"/>
          <p:nvPr/>
        </p:nvSpPr>
        <p:spPr>
          <a:xfrm>
            <a:off x="677225" y="102875"/>
            <a:ext cx="1161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The Attack From Russia on UKR Educational Institutions</a:t>
            </a:r>
            <a:endParaRPr sz="1400" b="0" i="0" u="none" strike="noStrike" cap="none">
              <a:solidFill>
                <a:srgbClr val="000000"/>
              </a:solidFill>
              <a:latin typeface="Arial"/>
              <a:ea typeface="Arial"/>
              <a:cs typeface="Arial"/>
              <a:sym typeface="Arial"/>
            </a:endParaRPr>
          </a:p>
        </p:txBody>
      </p:sp>
      <p:sp>
        <p:nvSpPr>
          <p:cNvPr id="595" name="Google Shape;595;g2507675aa62_0_67"/>
          <p:cNvSpPr txBox="1"/>
          <p:nvPr/>
        </p:nvSpPr>
        <p:spPr>
          <a:xfrm>
            <a:off x="0" y="2126375"/>
            <a:ext cx="5466900" cy="1139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Tahoma"/>
                <a:ea typeface="Tahoma"/>
                <a:cs typeface="Tahoma"/>
                <a:sym typeface="Tahoma"/>
              </a:rPr>
              <a:t>New means </a:t>
            </a:r>
            <a:endParaRPr sz="31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Tahoma"/>
                <a:ea typeface="Tahoma"/>
                <a:cs typeface="Tahoma"/>
                <a:sym typeface="Tahoma"/>
              </a:rPr>
              <a:t>of support, spring 2022</a:t>
            </a:r>
            <a:endParaRPr sz="3100" b="1" i="0" u="none" strike="noStrike" cap="none">
              <a:solidFill>
                <a:srgbClr val="000000"/>
              </a:solidFill>
              <a:latin typeface="Tahoma"/>
              <a:ea typeface="Tahoma"/>
              <a:cs typeface="Tahoma"/>
              <a:sym typeface="Tahoma"/>
            </a:endParaRPr>
          </a:p>
        </p:txBody>
      </p:sp>
      <p:pic>
        <p:nvPicPr>
          <p:cNvPr id="596" name="Google Shape;596;g2507675aa62_0_67"/>
          <p:cNvPicPr preferRelativeResize="0"/>
          <p:nvPr/>
        </p:nvPicPr>
        <p:blipFill rotWithShape="1">
          <a:blip r:embed="rId3">
            <a:alphaModFix/>
          </a:blip>
          <a:srcRect/>
          <a:stretch/>
        </p:blipFill>
        <p:spPr>
          <a:xfrm>
            <a:off x="5283100" y="1260200"/>
            <a:ext cx="6647027" cy="4846075"/>
          </a:xfrm>
          <a:prstGeom prst="rect">
            <a:avLst/>
          </a:prstGeom>
          <a:noFill/>
          <a:ln>
            <a:noFill/>
          </a:ln>
        </p:spPr>
      </p:pic>
      <p:sp>
        <p:nvSpPr>
          <p:cNvPr id="597" name="Google Shape;597;g2507675aa62_0_67"/>
          <p:cNvSpPr txBox="1"/>
          <p:nvPr/>
        </p:nvSpPr>
        <p:spPr>
          <a:xfrm>
            <a:off x="166725" y="3387325"/>
            <a:ext cx="50394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Tahoma"/>
                <a:ea typeface="Tahoma"/>
                <a:cs typeface="Tahoma"/>
                <a:sym typeface="Tahoma"/>
              </a:rPr>
              <a:t>Funds already dedicated to ADL training reallocated to defensive equipment for NDUU</a:t>
            </a:r>
            <a:endParaRPr sz="2400" b="1" i="0" u="none" strike="noStrike" cap="none">
              <a:solidFill>
                <a:srgbClr val="000000"/>
              </a:solidFill>
              <a:latin typeface="Tahoma"/>
              <a:ea typeface="Tahoma"/>
              <a:cs typeface="Tahoma"/>
              <a:sym typeface="Tahoma"/>
            </a:endParaRPr>
          </a:p>
        </p:txBody>
      </p:sp>
      <p:pic>
        <p:nvPicPr>
          <p:cNvPr id="598" name="Google Shape;598;g2507675aa62_0_67"/>
          <p:cNvPicPr preferRelativeResize="0"/>
          <p:nvPr/>
        </p:nvPicPr>
        <p:blipFill rotWithShape="1">
          <a:blip r:embed="rId4">
            <a:alphaModFix/>
          </a:blip>
          <a:srcRect/>
          <a:stretch/>
        </p:blipFill>
        <p:spPr>
          <a:xfrm>
            <a:off x="2284125" y="1021225"/>
            <a:ext cx="623950" cy="1105150"/>
          </a:xfrm>
          <a:prstGeom prst="rect">
            <a:avLst/>
          </a:prstGeom>
          <a:noFill/>
          <a:ln>
            <a:noFill/>
          </a:ln>
        </p:spPr>
      </p:pic>
      <p:sp>
        <p:nvSpPr>
          <p:cNvPr id="599" name="Google Shape;599;g2507675aa62_0_67"/>
          <p:cNvSpPr txBox="1"/>
          <p:nvPr/>
        </p:nvSpPr>
        <p:spPr>
          <a:xfrm>
            <a:off x="243700" y="4959225"/>
            <a:ext cx="50394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Tahoma"/>
                <a:ea typeface="Tahoma"/>
                <a:cs typeface="Tahoma"/>
                <a:sym typeface="Tahoma"/>
              </a:rPr>
              <a:t>In cooperation with Jefferson Institute</a:t>
            </a:r>
            <a:endParaRPr sz="1700" b="1" i="0" u="none" strike="noStrike" cap="none">
              <a:solidFill>
                <a:srgbClr val="000000"/>
              </a:solidFill>
              <a:latin typeface="Tahoma"/>
              <a:ea typeface="Tahoma"/>
              <a:cs typeface="Tahoma"/>
              <a:sym typeface="Tahom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5376722c0c_0_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45</a:t>
            </a:fld>
            <a:endParaRPr sz="1600">
              <a:solidFill>
                <a:srgbClr val="000000"/>
              </a:solidFill>
              <a:latin typeface="Arial"/>
              <a:ea typeface="Arial"/>
              <a:cs typeface="Arial"/>
              <a:sym typeface="Arial"/>
            </a:endParaRPr>
          </a:p>
        </p:txBody>
      </p:sp>
      <p:sp>
        <p:nvSpPr>
          <p:cNvPr id="605" name="Google Shape;605;g25376722c0c_0_0"/>
          <p:cNvSpPr txBox="1"/>
          <p:nvPr/>
        </p:nvSpPr>
        <p:spPr>
          <a:xfrm>
            <a:off x="677225" y="102875"/>
            <a:ext cx="1161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The Attack From Russia on UKR Educational Institutions</a:t>
            </a:r>
            <a:endParaRPr sz="1400" b="0" i="0" u="none" strike="noStrike" cap="none">
              <a:solidFill>
                <a:srgbClr val="000000"/>
              </a:solidFill>
              <a:latin typeface="Arial"/>
              <a:ea typeface="Arial"/>
              <a:cs typeface="Arial"/>
              <a:sym typeface="Arial"/>
            </a:endParaRPr>
          </a:p>
        </p:txBody>
      </p:sp>
      <p:sp>
        <p:nvSpPr>
          <p:cNvPr id="606" name="Google Shape;606;g25376722c0c_0_0"/>
          <p:cNvSpPr txBox="1"/>
          <p:nvPr/>
        </p:nvSpPr>
        <p:spPr>
          <a:xfrm>
            <a:off x="613850" y="968225"/>
            <a:ext cx="10568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Tahoma"/>
                <a:ea typeface="Tahoma"/>
                <a:cs typeface="Tahoma"/>
                <a:sym typeface="Tahoma"/>
              </a:rPr>
              <a:t>The Biggest Changes (civilian prospective)</a:t>
            </a:r>
            <a:endParaRPr sz="3600" b="1" i="0" u="none" strike="noStrike" cap="none">
              <a:solidFill>
                <a:srgbClr val="000000"/>
              </a:solidFill>
              <a:latin typeface="Tahoma"/>
              <a:ea typeface="Tahoma"/>
              <a:cs typeface="Tahoma"/>
              <a:sym typeface="Tahoma"/>
            </a:endParaRPr>
          </a:p>
        </p:txBody>
      </p:sp>
      <p:sp>
        <p:nvSpPr>
          <p:cNvPr id="607" name="Google Shape;607;g25376722c0c_0_0"/>
          <p:cNvSpPr txBox="1"/>
          <p:nvPr/>
        </p:nvSpPr>
        <p:spPr>
          <a:xfrm>
            <a:off x="1384681" y="1803925"/>
            <a:ext cx="6102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80"/>
              </a:spcBef>
              <a:spcAft>
                <a:spcPts val="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EDUCATION IN CONDITION OF WAR</a:t>
            </a:r>
            <a:endParaRPr sz="2200" b="1" i="0" u="none" strike="noStrike" cap="none">
              <a:solidFill>
                <a:schemeClr val="dk1"/>
              </a:solidFill>
              <a:latin typeface="Arial Narrow"/>
              <a:ea typeface="Arial Narrow"/>
              <a:cs typeface="Arial Narrow"/>
              <a:sym typeface="Arial Narrow"/>
            </a:endParaRPr>
          </a:p>
        </p:txBody>
      </p:sp>
      <p:sp>
        <p:nvSpPr>
          <p:cNvPr id="608" name="Google Shape;608;g25376722c0c_0_0"/>
          <p:cNvSpPr txBox="1"/>
          <p:nvPr/>
        </p:nvSpPr>
        <p:spPr>
          <a:xfrm>
            <a:off x="1939025" y="2260625"/>
            <a:ext cx="10353900" cy="12468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2300" b="1" i="0" u="none" strike="noStrike" cap="none">
                <a:solidFill>
                  <a:srgbClr val="000000"/>
                </a:solidFill>
                <a:latin typeface="Arial Narrow"/>
                <a:ea typeface="Arial Narrow"/>
                <a:cs typeface="Arial Narrow"/>
                <a:sym typeface="Arial Narrow"/>
              </a:rPr>
              <a:t>Lack of resources</a:t>
            </a: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Arial"/>
              <a:buChar char="●"/>
            </a:pPr>
            <a:r>
              <a:rPr lang="en-US" sz="2300" b="1" i="0" u="none" strike="noStrike" cap="none">
                <a:solidFill>
                  <a:srgbClr val="000000"/>
                </a:solidFill>
                <a:latin typeface="Arial Narrow"/>
                <a:ea typeface="Arial Narrow"/>
                <a:cs typeface="Arial Narrow"/>
                <a:sym typeface="Arial Narrow"/>
              </a:rPr>
              <a:t>People focused on the survival of themselves and their families</a:t>
            </a:r>
            <a:endParaRPr sz="2300" b="1" i="0" u="none" strike="noStrike" cap="none">
              <a:solidFill>
                <a:srgbClr val="000000"/>
              </a:solidFill>
              <a:latin typeface="Arial Narrow"/>
              <a:ea typeface="Arial Narrow"/>
              <a:cs typeface="Arial Narrow"/>
              <a:sym typeface="Arial Narrow"/>
            </a:endParaRPr>
          </a:p>
          <a:p>
            <a:pPr marL="457200" marR="0" lvl="0" indent="-317500" algn="l" rtl="0">
              <a:lnSpc>
                <a:spcPct val="100000"/>
              </a:lnSpc>
              <a:spcBef>
                <a:spcPts val="0"/>
              </a:spcBef>
              <a:spcAft>
                <a:spcPts val="0"/>
              </a:spcAft>
              <a:buClr>
                <a:srgbClr val="000000"/>
              </a:buClr>
              <a:buSzPts val="1400"/>
              <a:buFont typeface="Arial"/>
              <a:buChar char="●"/>
            </a:pPr>
            <a:r>
              <a:rPr lang="en-US" sz="2300" b="1" i="0" u="none" strike="noStrike" cap="none">
                <a:solidFill>
                  <a:srgbClr val="000000"/>
                </a:solidFill>
                <a:latin typeface="Arial Narrow"/>
                <a:ea typeface="Arial Narrow"/>
                <a:cs typeface="Arial Narrow"/>
                <a:sym typeface="Arial Narrow"/>
              </a:rPr>
              <a:t>Students and teachers defend the country or volunteer</a:t>
            </a:r>
            <a:endParaRPr sz="2300" b="1" i="0" u="none" strike="noStrike" cap="none">
              <a:solidFill>
                <a:srgbClr val="000000"/>
              </a:solidFill>
              <a:latin typeface="Arial Narrow"/>
              <a:ea typeface="Arial Narrow"/>
              <a:cs typeface="Arial Narrow"/>
              <a:sym typeface="Arial Narrow"/>
            </a:endParaRPr>
          </a:p>
        </p:txBody>
      </p:sp>
      <p:sp>
        <p:nvSpPr>
          <p:cNvPr id="609" name="Google Shape;609;g25376722c0c_0_0"/>
          <p:cNvSpPr txBox="1"/>
          <p:nvPr/>
        </p:nvSpPr>
        <p:spPr>
          <a:xfrm>
            <a:off x="1939025" y="3683966"/>
            <a:ext cx="86265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ALL PAPERWORK SHOULD BE REPLACED BY DIGITAL SOLUTIONS</a:t>
            </a:r>
            <a:endParaRPr sz="2200" b="1" i="0" u="none" strike="noStrike" cap="none">
              <a:solidFill>
                <a:schemeClr val="dk1"/>
              </a:solidFill>
              <a:latin typeface="Arial Narrow"/>
              <a:ea typeface="Arial Narrow"/>
              <a:cs typeface="Arial Narrow"/>
              <a:sym typeface="Arial Narrow"/>
            </a:endParaRPr>
          </a:p>
        </p:txBody>
      </p:sp>
      <p:sp>
        <p:nvSpPr>
          <p:cNvPr id="610" name="Google Shape;610;g25376722c0c_0_0"/>
          <p:cNvSpPr txBox="1"/>
          <p:nvPr/>
        </p:nvSpPr>
        <p:spPr>
          <a:xfrm>
            <a:off x="775522" y="4465352"/>
            <a:ext cx="4026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DECENTRALIZED MANAGEMENT</a:t>
            </a:r>
            <a:endParaRPr sz="2200" b="1" i="0" u="none" strike="noStrike" cap="none">
              <a:solidFill>
                <a:schemeClr val="dk1"/>
              </a:solidFill>
              <a:latin typeface="Arial Narrow"/>
              <a:ea typeface="Arial Narrow"/>
              <a:cs typeface="Arial Narrow"/>
              <a:sym typeface="Arial Narrow"/>
            </a:endParaRPr>
          </a:p>
        </p:txBody>
      </p:sp>
      <p:sp>
        <p:nvSpPr>
          <p:cNvPr id="611" name="Google Shape;611;g25376722c0c_0_0"/>
          <p:cNvSpPr txBox="1"/>
          <p:nvPr/>
        </p:nvSpPr>
        <p:spPr>
          <a:xfrm>
            <a:off x="925347" y="4980127"/>
            <a:ext cx="10353900" cy="5388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2300" b="1" i="0" u="none" strike="noStrike" cap="none">
                <a:solidFill>
                  <a:srgbClr val="000000"/>
                </a:solidFill>
                <a:latin typeface="Arial Narrow"/>
                <a:ea typeface="Arial Narrow"/>
                <a:cs typeface="Arial Narrow"/>
                <a:sym typeface="Arial Narrow"/>
              </a:rPr>
              <a:t>Difficulties with decision-making</a:t>
            </a:r>
            <a:endParaRPr sz="2300" b="1" i="0" u="none" strike="noStrike" cap="none">
              <a:solidFill>
                <a:srgbClr val="000000"/>
              </a:solidFill>
              <a:latin typeface="Arial Narrow"/>
              <a:ea typeface="Arial Narrow"/>
              <a:cs typeface="Arial Narrow"/>
              <a:sym typeface="Arial Narrow"/>
            </a:endParaRPr>
          </a:p>
        </p:txBody>
      </p:sp>
      <p:sp>
        <p:nvSpPr>
          <p:cNvPr id="612" name="Google Shape;612;g25376722c0c_0_0"/>
          <p:cNvSpPr txBox="1"/>
          <p:nvPr/>
        </p:nvSpPr>
        <p:spPr>
          <a:xfrm>
            <a:off x="5589454" y="4465352"/>
            <a:ext cx="57645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REDUCTION OF REQUIREMENTS FOR STUDENTS</a:t>
            </a:r>
            <a:endParaRPr sz="2200" b="1" i="0" u="none" strike="noStrike" cap="none">
              <a:solidFill>
                <a:schemeClr val="dk1"/>
              </a:solidFill>
              <a:latin typeface="Arial Narrow"/>
              <a:ea typeface="Arial Narrow"/>
              <a:cs typeface="Arial Narrow"/>
              <a:sym typeface="Arial Narrow"/>
            </a:endParaRPr>
          </a:p>
        </p:txBody>
      </p:sp>
      <p:sp>
        <p:nvSpPr>
          <p:cNvPr id="613" name="Google Shape;613;g25376722c0c_0_0"/>
          <p:cNvSpPr txBox="1"/>
          <p:nvPr/>
        </p:nvSpPr>
        <p:spPr>
          <a:xfrm>
            <a:off x="5685169" y="4847843"/>
            <a:ext cx="6607756" cy="745558"/>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1200"/>
              </a:spcBef>
              <a:spcAft>
                <a:spcPts val="0"/>
              </a:spcAft>
              <a:buClr>
                <a:srgbClr val="000000"/>
              </a:buClr>
              <a:buSzPts val="1400"/>
              <a:buFont typeface="Arial"/>
              <a:buChar char="●"/>
            </a:pPr>
            <a:r>
              <a:rPr lang="en-US" sz="2300" b="1" i="0" u="none" strike="noStrike" cap="none">
                <a:solidFill>
                  <a:srgbClr val="000000"/>
                </a:solidFill>
                <a:latin typeface="Arial Narrow"/>
                <a:ea typeface="Arial Narrow"/>
                <a:cs typeface="Arial Narrow"/>
                <a:sym typeface="Arial Narrow"/>
              </a:rPr>
              <a:t>As a consequence of reduced quality of education</a:t>
            </a:r>
            <a:endParaRPr sz="2300" b="1" i="0" u="none" strike="noStrike" cap="none">
              <a:solidFill>
                <a:srgbClr val="000000"/>
              </a:solidFill>
              <a:latin typeface="Arial Narrow"/>
              <a:ea typeface="Arial Narrow"/>
              <a:cs typeface="Arial Narrow"/>
              <a:sym typeface="Arial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5344c36a63_0_1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46</a:t>
            </a:fld>
            <a:endParaRPr sz="1600">
              <a:solidFill>
                <a:srgbClr val="000000"/>
              </a:solidFill>
              <a:latin typeface="Arial"/>
              <a:ea typeface="Arial"/>
              <a:cs typeface="Arial"/>
              <a:sym typeface="Arial"/>
            </a:endParaRPr>
          </a:p>
        </p:txBody>
      </p:sp>
      <p:sp>
        <p:nvSpPr>
          <p:cNvPr id="619" name="Google Shape;619;g25344c36a63_0_17"/>
          <p:cNvSpPr txBox="1"/>
          <p:nvPr/>
        </p:nvSpPr>
        <p:spPr>
          <a:xfrm>
            <a:off x="677225" y="1204419"/>
            <a:ext cx="10568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Tahoma"/>
                <a:ea typeface="Tahoma"/>
                <a:cs typeface="Tahoma"/>
                <a:sym typeface="Tahoma"/>
              </a:rPr>
              <a:t>The Biggest Changes (civilian prospective)</a:t>
            </a:r>
            <a:endParaRPr sz="3600" b="1" i="0" u="none" strike="noStrike" cap="none">
              <a:solidFill>
                <a:srgbClr val="000000"/>
              </a:solidFill>
              <a:latin typeface="Tahoma"/>
              <a:ea typeface="Tahoma"/>
              <a:cs typeface="Tahoma"/>
              <a:sym typeface="Tahoma"/>
            </a:endParaRPr>
          </a:p>
        </p:txBody>
      </p:sp>
      <p:grpSp>
        <p:nvGrpSpPr>
          <p:cNvPr id="620" name="Google Shape;620;g25344c36a63_0_17"/>
          <p:cNvGrpSpPr/>
          <p:nvPr/>
        </p:nvGrpSpPr>
        <p:grpSpPr>
          <a:xfrm>
            <a:off x="2243139" y="2352696"/>
            <a:ext cx="8808600" cy="2899461"/>
            <a:chOff x="2233254" y="2159723"/>
            <a:chExt cx="8808600" cy="2899461"/>
          </a:xfrm>
        </p:grpSpPr>
        <p:sp>
          <p:nvSpPr>
            <p:cNvPr id="621" name="Google Shape;621;g25344c36a63_0_17"/>
            <p:cNvSpPr txBox="1"/>
            <p:nvPr/>
          </p:nvSpPr>
          <p:spPr>
            <a:xfrm>
              <a:off x="2233254" y="2159723"/>
              <a:ext cx="6102600" cy="58731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480"/>
                </a:spcBef>
                <a:spcAft>
                  <a:spcPts val="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MENTAL SUPPORT</a:t>
              </a:r>
              <a:endParaRPr sz="2200" b="1" i="0" u="none" strike="noStrike" cap="none">
                <a:solidFill>
                  <a:schemeClr val="dk1"/>
                </a:solidFill>
                <a:latin typeface="Arial Narrow"/>
                <a:ea typeface="Arial Narrow"/>
                <a:cs typeface="Arial Narrow"/>
                <a:sym typeface="Arial Narrow"/>
              </a:endParaRPr>
            </a:p>
          </p:txBody>
        </p:sp>
        <p:sp>
          <p:nvSpPr>
            <p:cNvPr id="622" name="Google Shape;622;g25344c36a63_0_17"/>
            <p:cNvSpPr txBox="1"/>
            <p:nvPr/>
          </p:nvSpPr>
          <p:spPr>
            <a:xfrm>
              <a:off x="2233254" y="2567473"/>
              <a:ext cx="42942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SECURITY OF PERSONAL DATA</a:t>
              </a:r>
              <a:endParaRPr sz="2200" b="1" i="0" u="none" strike="noStrike" cap="none">
                <a:solidFill>
                  <a:schemeClr val="dk1"/>
                </a:solidFill>
                <a:latin typeface="Arial Narrow"/>
                <a:ea typeface="Arial Narrow"/>
                <a:cs typeface="Arial Narrow"/>
                <a:sym typeface="Arial Narrow"/>
              </a:endParaRPr>
            </a:p>
          </p:txBody>
        </p:sp>
        <p:sp>
          <p:nvSpPr>
            <p:cNvPr id="623" name="Google Shape;623;g25344c36a63_0_17"/>
            <p:cNvSpPr txBox="1"/>
            <p:nvPr/>
          </p:nvSpPr>
          <p:spPr>
            <a:xfrm>
              <a:off x="2233254" y="3032169"/>
              <a:ext cx="5516904"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NON-FORMAL LEARNING OUTCOMES</a:t>
              </a:r>
              <a:endParaRPr sz="2200" b="1" i="0" u="none" strike="noStrike" cap="none">
                <a:solidFill>
                  <a:schemeClr val="dk1"/>
                </a:solidFill>
                <a:latin typeface="Arial Narrow"/>
                <a:ea typeface="Arial Narrow"/>
                <a:cs typeface="Arial Narrow"/>
                <a:sym typeface="Arial Narrow"/>
              </a:endParaRPr>
            </a:p>
          </p:txBody>
        </p:sp>
        <p:sp>
          <p:nvSpPr>
            <p:cNvPr id="624" name="Google Shape;624;g25344c36a63_0_17"/>
            <p:cNvSpPr txBox="1"/>
            <p:nvPr/>
          </p:nvSpPr>
          <p:spPr>
            <a:xfrm>
              <a:off x="2233254" y="3592891"/>
              <a:ext cx="80988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INTEGRATION WITH THE INTERNATIONAL EDUCATIONAL SPACE</a:t>
              </a:r>
              <a:endParaRPr sz="2200" b="1" i="0" u="none" strike="noStrike" cap="none">
                <a:solidFill>
                  <a:schemeClr val="dk1"/>
                </a:solidFill>
                <a:latin typeface="Arial Narrow"/>
                <a:ea typeface="Arial Narrow"/>
                <a:cs typeface="Arial Narrow"/>
                <a:sym typeface="Arial Narrow"/>
              </a:endParaRPr>
            </a:p>
          </p:txBody>
        </p:sp>
        <p:sp>
          <p:nvSpPr>
            <p:cNvPr id="625" name="Google Shape;625;g25344c36a63_0_17"/>
            <p:cNvSpPr txBox="1"/>
            <p:nvPr/>
          </p:nvSpPr>
          <p:spPr>
            <a:xfrm>
              <a:off x="2233254" y="4177434"/>
              <a:ext cx="88086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TRANSITION FROM ONLINE TO F2F LEARNING IN PROTECTED PLACES</a:t>
              </a:r>
              <a:endParaRPr sz="2200" b="1" i="0" u="none" strike="noStrike" cap="none">
                <a:solidFill>
                  <a:schemeClr val="dk1"/>
                </a:solidFill>
                <a:latin typeface="Arial Narrow"/>
                <a:ea typeface="Arial Narrow"/>
                <a:cs typeface="Arial Narrow"/>
                <a:sym typeface="Arial Narrow"/>
              </a:endParaRPr>
            </a:p>
          </p:txBody>
        </p:sp>
      </p:grpSp>
      <p:sp>
        <p:nvSpPr>
          <p:cNvPr id="626" name="Google Shape;626;g25344c36a63_0_17"/>
          <p:cNvSpPr txBox="1"/>
          <p:nvPr/>
        </p:nvSpPr>
        <p:spPr>
          <a:xfrm>
            <a:off x="677225" y="102875"/>
            <a:ext cx="1161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The Attack From Russia on UKR Educational Institutions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5344c36a63_0_34"/>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47</a:t>
            </a:fld>
            <a:endParaRPr sz="1600">
              <a:solidFill>
                <a:srgbClr val="000000"/>
              </a:solidFill>
              <a:latin typeface="Arial"/>
              <a:ea typeface="Arial"/>
              <a:cs typeface="Arial"/>
              <a:sym typeface="Arial"/>
            </a:endParaRPr>
          </a:p>
        </p:txBody>
      </p:sp>
      <p:sp>
        <p:nvSpPr>
          <p:cNvPr id="632" name="Google Shape;632;g25344c36a63_0_34"/>
          <p:cNvSpPr txBox="1"/>
          <p:nvPr/>
        </p:nvSpPr>
        <p:spPr>
          <a:xfrm>
            <a:off x="1005050" y="1025725"/>
            <a:ext cx="10568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Tahoma"/>
                <a:ea typeface="Tahoma"/>
                <a:cs typeface="Tahoma"/>
                <a:sym typeface="Tahoma"/>
              </a:rPr>
              <a:t>Challenges (civilian prospective)</a:t>
            </a:r>
            <a:endParaRPr sz="3600" b="1" i="0" u="none" strike="noStrike" cap="none">
              <a:solidFill>
                <a:srgbClr val="000000"/>
              </a:solidFill>
              <a:latin typeface="Tahoma"/>
              <a:ea typeface="Tahoma"/>
              <a:cs typeface="Tahoma"/>
              <a:sym typeface="Tahoma"/>
            </a:endParaRPr>
          </a:p>
        </p:txBody>
      </p:sp>
      <p:grpSp>
        <p:nvGrpSpPr>
          <p:cNvPr id="633" name="Google Shape;633;g25344c36a63_0_34"/>
          <p:cNvGrpSpPr/>
          <p:nvPr/>
        </p:nvGrpSpPr>
        <p:grpSpPr>
          <a:xfrm>
            <a:off x="2361765" y="2283290"/>
            <a:ext cx="8808600" cy="3026038"/>
            <a:chOff x="2361765" y="2283290"/>
            <a:chExt cx="8808600" cy="3026038"/>
          </a:xfrm>
        </p:grpSpPr>
        <p:sp>
          <p:nvSpPr>
            <p:cNvPr id="634" name="Google Shape;634;g25344c36a63_0_34"/>
            <p:cNvSpPr txBox="1"/>
            <p:nvPr/>
          </p:nvSpPr>
          <p:spPr>
            <a:xfrm>
              <a:off x="2361765" y="2283290"/>
              <a:ext cx="6102600" cy="58731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480"/>
                </a:spcBef>
                <a:spcAft>
                  <a:spcPts val="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COST REDUCTION</a:t>
              </a:r>
              <a:endParaRPr sz="2200" b="1" i="0" u="none" strike="noStrike" cap="none">
                <a:solidFill>
                  <a:schemeClr val="dk1"/>
                </a:solidFill>
                <a:latin typeface="Arial Narrow"/>
                <a:ea typeface="Arial Narrow"/>
                <a:cs typeface="Arial Narrow"/>
                <a:sym typeface="Arial Narrow"/>
              </a:endParaRPr>
            </a:p>
          </p:txBody>
        </p:sp>
        <p:sp>
          <p:nvSpPr>
            <p:cNvPr id="635" name="Google Shape;635;g25344c36a63_0_34"/>
            <p:cNvSpPr txBox="1"/>
            <p:nvPr/>
          </p:nvSpPr>
          <p:spPr>
            <a:xfrm>
              <a:off x="2361765" y="2710977"/>
              <a:ext cx="64521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REDUCTION OF STUDENTS (TEACHERS) NUMBER</a:t>
              </a:r>
              <a:endParaRPr sz="2200" b="1" i="0" u="none" strike="noStrike" cap="none">
                <a:solidFill>
                  <a:schemeClr val="dk1"/>
                </a:solidFill>
                <a:latin typeface="Arial Narrow"/>
                <a:ea typeface="Arial Narrow"/>
                <a:cs typeface="Arial Narrow"/>
                <a:sym typeface="Arial Narrow"/>
              </a:endParaRPr>
            </a:p>
          </p:txBody>
        </p:sp>
        <p:sp>
          <p:nvSpPr>
            <p:cNvPr id="636" name="Google Shape;636;g25344c36a63_0_34"/>
            <p:cNvSpPr txBox="1"/>
            <p:nvPr/>
          </p:nvSpPr>
          <p:spPr>
            <a:xfrm>
              <a:off x="2361765" y="3257059"/>
              <a:ext cx="59838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PLACES FOR AN ADMISSION CAMPAIGN</a:t>
              </a:r>
              <a:endParaRPr sz="2200" b="1" i="0" u="none" strike="noStrike" cap="none">
                <a:solidFill>
                  <a:schemeClr val="dk1"/>
                </a:solidFill>
                <a:latin typeface="Arial Narrow"/>
                <a:ea typeface="Arial Narrow"/>
                <a:cs typeface="Arial Narrow"/>
                <a:sym typeface="Arial Narrow"/>
              </a:endParaRPr>
            </a:p>
          </p:txBody>
        </p:sp>
        <p:sp>
          <p:nvSpPr>
            <p:cNvPr id="637" name="Google Shape;637;g25344c36a63_0_34"/>
            <p:cNvSpPr txBox="1"/>
            <p:nvPr/>
          </p:nvSpPr>
          <p:spPr>
            <a:xfrm>
              <a:off x="2361765" y="3815728"/>
              <a:ext cx="80988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SHELTERS FOR ALL STUDENT &amp; TEACHERS (F2F MODE)</a:t>
              </a:r>
              <a:endParaRPr sz="2200" b="1" i="0" u="none" strike="noStrike" cap="none">
                <a:solidFill>
                  <a:schemeClr val="dk1"/>
                </a:solidFill>
                <a:latin typeface="Arial Narrow"/>
                <a:ea typeface="Arial Narrow"/>
                <a:cs typeface="Arial Narrow"/>
                <a:sym typeface="Arial Narrow"/>
              </a:endParaRPr>
            </a:p>
          </p:txBody>
        </p:sp>
        <p:sp>
          <p:nvSpPr>
            <p:cNvPr id="638" name="Google Shape;638;g25344c36a63_0_34"/>
            <p:cNvSpPr txBox="1"/>
            <p:nvPr/>
          </p:nvSpPr>
          <p:spPr>
            <a:xfrm>
              <a:off x="2361765" y="4427578"/>
              <a:ext cx="88086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ONLINE LEARNING FROM THE TEMPORARILY OCCUPIED TERRITORIES</a:t>
              </a:r>
              <a:endParaRPr sz="2200" b="1" i="0" u="none" strike="noStrike" cap="none">
                <a:solidFill>
                  <a:schemeClr val="dk1"/>
                </a:solidFill>
                <a:latin typeface="Arial Narrow"/>
                <a:ea typeface="Arial Narrow"/>
                <a:cs typeface="Arial Narrow"/>
                <a:sym typeface="Arial Narrow"/>
              </a:endParaRPr>
            </a:p>
          </p:txBody>
        </p:sp>
      </p:grpSp>
      <p:sp>
        <p:nvSpPr>
          <p:cNvPr id="639" name="Google Shape;639;g25344c36a63_0_34"/>
          <p:cNvSpPr txBox="1"/>
          <p:nvPr/>
        </p:nvSpPr>
        <p:spPr>
          <a:xfrm>
            <a:off x="677225" y="102875"/>
            <a:ext cx="1161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The Attack From Russia on UKR Educational Institutions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5344c36a63_0_4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48</a:t>
            </a:fld>
            <a:endParaRPr sz="1600">
              <a:solidFill>
                <a:srgbClr val="000000"/>
              </a:solidFill>
              <a:latin typeface="Arial"/>
              <a:ea typeface="Arial"/>
              <a:cs typeface="Arial"/>
              <a:sym typeface="Arial"/>
            </a:endParaRPr>
          </a:p>
        </p:txBody>
      </p:sp>
      <p:sp>
        <p:nvSpPr>
          <p:cNvPr id="645" name="Google Shape;645;g25344c36a63_0_49"/>
          <p:cNvSpPr txBox="1"/>
          <p:nvPr/>
        </p:nvSpPr>
        <p:spPr>
          <a:xfrm>
            <a:off x="1098004" y="1184050"/>
            <a:ext cx="10568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Tahoma"/>
                <a:ea typeface="Tahoma"/>
                <a:cs typeface="Tahoma"/>
                <a:sym typeface="Tahoma"/>
              </a:rPr>
              <a:t>Challenges (civilian prospective)</a:t>
            </a:r>
            <a:endParaRPr sz="3600" b="1" i="0" u="none" strike="noStrike" cap="none">
              <a:solidFill>
                <a:srgbClr val="000000"/>
              </a:solidFill>
              <a:latin typeface="Tahoma"/>
              <a:ea typeface="Tahoma"/>
              <a:cs typeface="Tahoma"/>
              <a:sym typeface="Tahoma"/>
            </a:endParaRPr>
          </a:p>
        </p:txBody>
      </p:sp>
      <p:grpSp>
        <p:nvGrpSpPr>
          <p:cNvPr id="646" name="Google Shape;646;g25344c36a63_0_49"/>
          <p:cNvGrpSpPr/>
          <p:nvPr/>
        </p:nvGrpSpPr>
        <p:grpSpPr>
          <a:xfrm>
            <a:off x="2010832" y="2279584"/>
            <a:ext cx="9655872" cy="2903404"/>
            <a:chOff x="2010832" y="2067047"/>
            <a:chExt cx="10098600" cy="2903404"/>
          </a:xfrm>
        </p:grpSpPr>
        <p:sp>
          <p:nvSpPr>
            <p:cNvPr id="647" name="Google Shape;647;g25344c36a63_0_49"/>
            <p:cNvSpPr txBox="1"/>
            <p:nvPr/>
          </p:nvSpPr>
          <p:spPr>
            <a:xfrm>
              <a:off x="2010832" y="2067047"/>
              <a:ext cx="100986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OBTAINING DIPLOMAS (ABROAD &amp; TEMPORARILY OCCUPIED TERRITORIES)</a:t>
              </a:r>
              <a:endParaRPr sz="2200" b="1" i="0" u="none" strike="noStrike" cap="none">
                <a:solidFill>
                  <a:schemeClr val="dk1"/>
                </a:solidFill>
                <a:latin typeface="Arial Narrow"/>
                <a:ea typeface="Arial Narrow"/>
                <a:cs typeface="Arial Narrow"/>
                <a:sym typeface="Arial Narrow"/>
              </a:endParaRPr>
            </a:p>
          </p:txBody>
        </p:sp>
        <p:sp>
          <p:nvSpPr>
            <p:cNvPr id="648" name="Google Shape;648;g25344c36a63_0_49"/>
            <p:cNvSpPr txBox="1"/>
            <p:nvPr/>
          </p:nvSpPr>
          <p:spPr>
            <a:xfrm>
              <a:off x="2010832" y="2726748"/>
              <a:ext cx="64521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REMOTE WORK OF TEACHERS</a:t>
              </a:r>
              <a:endParaRPr sz="2200" b="1" i="0" u="none" strike="noStrike" cap="none">
                <a:solidFill>
                  <a:schemeClr val="dk1"/>
                </a:solidFill>
                <a:latin typeface="Arial Narrow"/>
                <a:ea typeface="Arial Narrow"/>
                <a:cs typeface="Arial Narrow"/>
                <a:sym typeface="Arial Narrow"/>
              </a:endParaRPr>
            </a:p>
          </p:txBody>
        </p:sp>
        <p:sp>
          <p:nvSpPr>
            <p:cNvPr id="649" name="Google Shape;649;g25344c36a63_0_49"/>
            <p:cNvSpPr txBox="1"/>
            <p:nvPr/>
          </p:nvSpPr>
          <p:spPr>
            <a:xfrm>
              <a:off x="2010832" y="3429000"/>
              <a:ext cx="59838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DORMITORY FOR STUDENTS</a:t>
              </a:r>
              <a:endParaRPr sz="2200" b="1" i="0" u="none" strike="noStrike" cap="none">
                <a:solidFill>
                  <a:schemeClr val="dk1"/>
                </a:solidFill>
                <a:latin typeface="Arial Narrow"/>
                <a:ea typeface="Arial Narrow"/>
                <a:cs typeface="Arial Narrow"/>
                <a:sym typeface="Arial Narrow"/>
              </a:endParaRPr>
            </a:p>
          </p:txBody>
        </p:sp>
        <p:sp>
          <p:nvSpPr>
            <p:cNvPr id="650" name="Google Shape;650;g25344c36a63_0_49"/>
            <p:cNvSpPr txBox="1"/>
            <p:nvPr/>
          </p:nvSpPr>
          <p:spPr>
            <a:xfrm>
              <a:off x="2010832" y="4088701"/>
              <a:ext cx="5983800" cy="881750"/>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200"/>
                <a:buFont typeface="Arial"/>
                <a:buChar char="•"/>
              </a:pPr>
              <a:r>
                <a:rPr lang="en-US" sz="2200" b="1" i="0" u="none" strike="noStrike" cap="none">
                  <a:solidFill>
                    <a:schemeClr val="dk1"/>
                  </a:solidFill>
                  <a:latin typeface="Arial Narrow"/>
                  <a:ea typeface="Arial Narrow"/>
                  <a:cs typeface="Arial Narrow"/>
                  <a:sym typeface="Arial Narrow"/>
                </a:rPr>
                <a:t>OTHER HUMANITARIAN ASPECTS</a:t>
              </a:r>
              <a:endParaRPr sz="2200" b="1" i="0" u="none" strike="noStrike" cap="none">
                <a:solidFill>
                  <a:schemeClr val="dk1"/>
                </a:solidFill>
                <a:latin typeface="Arial Narrow"/>
                <a:ea typeface="Arial Narrow"/>
                <a:cs typeface="Arial Narrow"/>
                <a:sym typeface="Arial Narrow"/>
              </a:endParaRPr>
            </a:p>
          </p:txBody>
        </p:sp>
      </p:grpSp>
      <p:sp>
        <p:nvSpPr>
          <p:cNvPr id="651" name="Google Shape;651;g25344c36a63_0_49"/>
          <p:cNvSpPr txBox="1"/>
          <p:nvPr/>
        </p:nvSpPr>
        <p:spPr>
          <a:xfrm>
            <a:off x="677225" y="102875"/>
            <a:ext cx="1161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The Attack From Russia on UKR Educational Institutions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2507675aa62_0_39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49</a:t>
            </a:fld>
            <a:endParaRPr sz="1600">
              <a:solidFill>
                <a:srgbClr val="000000"/>
              </a:solidFill>
              <a:latin typeface="Arial"/>
              <a:ea typeface="Arial"/>
              <a:cs typeface="Arial"/>
              <a:sym typeface="Arial"/>
            </a:endParaRPr>
          </a:p>
        </p:txBody>
      </p:sp>
      <p:pic>
        <p:nvPicPr>
          <p:cNvPr id="657" name="Google Shape;657;g2507675aa62_0_399"/>
          <p:cNvPicPr preferRelativeResize="0"/>
          <p:nvPr/>
        </p:nvPicPr>
        <p:blipFill rotWithShape="1">
          <a:blip r:embed="rId3">
            <a:alphaModFix/>
          </a:blip>
          <a:srcRect/>
          <a:stretch/>
        </p:blipFill>
        <p:spPr>
          <a:xfrm>
            <a:off x="1418325" y="953225"/>
            <a:ext cx="9366102" cy="5255650"/>
          </a:xfrm>
          <a:prstGeom prst="rect">
            <a:avLst/>
          </a:prstGeom>
          <a:noFill/>
          <a:ln>
            <a:noFill/>
          </a:ln>
        </p:spPr>
      </p:pic>
      <p:sp>
        <p:nvSpPr>
          <p:cNvPr id="658" name="Google Shape;658;g2507675aa62_0_399"/>
          <p:cNvSpPr txBox="1"/>
          <p:nvPr/>
        </p:nvSpPr>
        <p:spPr>
          <a:xfrm>
            <a:off x="677225" y="102875"/>
            <a:ext cx="11615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The Attack From Russia on UKR Educational Institutions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507675aa62_0_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a:t>
            </a:fld>
            <a:endParaRPr sz="1600">
              <a:solidFill>
                <a:srgbClr val="000000"/>
              </a:solidFill>
              <a:latin typeface="Arial"/>
              <a:ea typeface="Arial"/>
              <a:cs typeface="Arial"/>
              <a:sym typeface="Arial"/>
            </a:endParaRPr>
          </a:p>
        </p:txBody>
      </p:sp>
      <p:sp>
        <p:nvSpPr>
          <p:cNvPr id="114" name="Google Shape;114;g2507675aa62_0_7"/>
          <p:cNvSpPr txBox="1"/>
          <p:nvPr/>
        </p:nvSpPr>
        <p:spPr>
          <a:xfrm>
            <a:off x="3883325" y="111425"/>
            <a:ext cx="46116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NATO DEEP Mission</a:t>
            </a:r>
            <a:endParaRPr sz="1400" b="0" i="0" u="none" strike="noStrike" cap="none">
              <a:solidFill>
                <a:srgbClr val="000000"/>
              </a:solidFill>
              <a:latin typeface="Arial"/>
              <a:ea typeface="Arial"/>
              <a:cs typeface="Arial"/>
              <a:sym typeface="Arial"/>
            </a:endParaRPr>
          </a:p>
        </p:txBody>
      </p:sp>
      <p:sp>
        <p:nvSpPr>
          <p:cNvPr id="115" name="Google Shape;115;g2507675aa62_0_7"/>
          <p:cNvSpPr txBox="1">
            <a:spLocks noGrp="1"/>
          </p:cNvSpPr>
          <p:nvPr>
            <p:ph type="body" idx="4294967295"/>
          </p:nvPr>
        </p:nvSpPr>
        <p:spPr>
          <a:xfrm>
            <a:off x="784181" y="4036666"/>
            <a:ext cx="2505815"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Ukraine Prospective</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116" name="Google Shape;116;g2507675aa62_0_7"/>
          <p:cNvSpPr txBox="1">
            <a:spLocks noGrp="1"/>
          </p:cNvSpPr>
          <p:nvPr>
            <p:ph type="body" idx="4294967295"/>
          </p:nvPr>
        </p:nvSpPr>
        <p:spPr>
          <a:xfrm>
            <a:off x="980612" y="4821204"/>
            <a:ext cx="287007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solidFill>
                  <a:srgbClr val="0000FF"/>
                </a:solidFill>
              </a:rPr>
              <a:t>Military E &amp; T System</a:t>
            </a:r>
            <a:endParaRPr sz="2200" b="1">
              <a:solidFill>
                <a:srgbClr val="0000FF"/>
              </a:solidFill>
            </a:endParaRPr>
          </a:p>
          <a:p>
            <a:pPr marL="0" lvl="0" indent="0" algn="ctr" rtl="0">
              <a:lnSpc>
                <a:spcPct val="100000"/>
              </a:lnSpc>
              <a:spcBef>
                <a:spcPts val="480"/>
              </a:spcBef>
              <a:spcAft>
                <a:spcPts val="0"/>
              </a:spcAft>
              <a:buSzPts val="1800"/>
              <a:buNone/>
            </a:pPr>
            <a:endParaRPr sz="2200">
              <a:solidFill>
                <a:srgbClr val="0000FF"/>
              </a:solidFill>
            </a:endParaRPr>
          </a:p>
          <a:p>
            <a:pPr marL="0" lvl="0" indent="0" algn="l" rtl="0">
              <a:lnSpc>
                <a:spcPct val="100000"/>
              </a:lnSpc>
              <a:spcBef>
                <a:spcPts val="480"/>
              </a:spcBef>
              <a:spcAft>
                <a:spcPts val="0"/>
              </a:spcAft>
              <a:buSzPts val="1800"/>
              <a:buNone/>
            </a:pPr>
            <a:endParaRPr sz="2200">
              <a:solidFill>
                <a:srgbClr val="0000FF"/>
              </a:solidFill>
            </a:endParaRPr>
          </a:p>
        </p:txBody>
      </p:sp>
      <p:sp>
        <p:nvSpPr>
          <p:cNvPr id="117" name="Google Shape;117;g2507675aa62_0_7"/>
          <p:cNvSpPr txBox="1">
            <a:spLocks noGrp="1"/>
          </p:cNvSpPr>
          <p:nvPr>
            <p:ph type="body" idx="4294967295"/>
          </p:nvPr>
        </p:nvSpPr>
        <p:spPr>
          <a:xfrm>
            <a:off x="4395712" y="4527134"/>
            <a:ext cx="26124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Modernization</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118" name="Google Shape;118;g2507675aa62_0_7"/>
          <p:cNvSpPr txBox="1">
            <a:spLocks noGrp="1"/>
          </p:cNvSpPr>
          <p:nvPr>
            <p:ph type="body" idx="4294967295"/>
          </p:nvPr>
        </p:nvSpPr>
        <p:spPr>
          <a:xfrm>
            <a:off x="4403237" y="5628296"/>
            <a:ext cx="26124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New Approaches</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119" name="Google Shape;119;g2507675aa62_0_7"/>
          <p:cNvSpPr txBox="1">
            <a:spLocks noGrp="1"/>
          </p:cNvSpPr>
          <p:nvPr>
            <p:ph type="body" idx="4294967295"/>
          </p:nvPr>
        </p:nvSpPr>
        <p:spPr>
          <a:xfrm>
            <a:off x="4395712" y="5077709"/>
            <a:ext cx="26124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Western Model</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sp>
        <p:nvSpPr>
          <p:cNvPr id="120" name="Google Shape;120;g2507675aa62_0_7"/>
          <p:cNvSpPr txBox="1">
            <a:spLocks noGrp="1"/>
          </p:cNvSpPr>
          <p:nvPr>
            <p:ph type="body" idx="4294967295"/>
          </p:nvPr>
        </p:nvSpPr>
        <p:spPr>
          <a:xfrm>
            <a:off x="4395712" y="3985946"/>
            <a:ext cx="26124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Bilateral Will</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grpSp>
        <p:nvGrpSpPr>
          <p:cNvPr id="121" name="Google Shape;121;g2507675aa62_0_7"/>
          <p:cNvGrpSpPr/>
          <p:nvPr/>
        </p:nvGrpSpPr>
        <p:grpSpPr>
          <a:xfrm>
            <a:off x="6735788" y="4393741"/>
            <a:ext cx="4475600" cy="1181712"/>
            <a:chOff x="7388225" y="4730775"/>
            <a:chExt cx="4475600" cy="1181712"/>
          </a:xfrm>
        </p:grpSpPr>
        <p:pic>
          <p:nvPicPr>
            <p:cNvPr id="122" name="Google Shape;122;g2507675aa62_0_7"/>
            <p:cNvPicPr preferRelativeResize="0"/>
            <p:nvPr/>
          </p:nvPicPr>
          <p:blipFill rotWithShape="1">
            <a:blip r:embed="rId3">
              <a:alphaModFix/>
            </a:blip>
            <a:srcRect/>
            <a:stretch/>
          </p:blipFill>
          <p:spPr>
            <a:xfrm>
              <a:off x="10649250" y="4730775"/>
              <a:ext cx="1214575" cy="1116650"/>
            </a:xfrm>
            <a:prstGeom prst="rect">
              <a:avLst/>
            </a:prstGeom>
            <a:noFill/>
            <a:ln>
              <a:noFill/>
            </a:ln>
          </p:spPr>
        </p:pic>
        <p:pic>
          <p:nvPicPr>
            <p:cNvPr id="123" name="Google Shape;123;g2507675aa62_0_7"/>
            <p:cNvPicPr preferRelativeResize="0"/>
            <p:nvPr/>
          </p:nvPicPr>
          <p:blipFill rotWithShape="1">
            <a:blip r:embed="rId4">
              <a:alphaModFix/>
            </a:blip>
            <a:srcRect/>
            <a:stretch/>
          </p:blipFill>
          <p:spPr>
            <a:xfrm>
              <a:off x="7388225" y="4913963"/>
              <a:ext cx="1009650" cy="933450"/>
            </a:xfrm>
            <a:prstGeom prst="rect">
              <a:avLst/>
            </a:prstGeom>
            <a:noFill/>
            <a:ln>
              <a:noFill/>
            </a:ln>
          </p:spPr>
        </p:pic>
        <p:pic>
          <p:nvPicPr>
            <p:cNvPr id="124" name="Google Shape;124;g2507675aa62_0_7"/>
            <p:cNvPicPr preferRelativeResize="0"/>
            <p:nvPr/>
          </p:nvPicPr>
          <p:blipFill rotWithShape="1">
            <a:blip r:embed="rId5">
              <a:alphaModFix/>
            </a:blip>
            <a:srcRect/>
            <a:stretch/>
          </p:blipFill>
          <p:spPr>
            <a:xfrm>
              <a:off x="8973475" y="4795837"/>
              <a:ext cx="916226" cy="1116650"/>
            </a:xfrm>
            <a:prstGeom prst="rect">
              <a:avLst/>
            </a:prstGeom>
            <a:noFill/>
            <a:ln>
              <a:noFill/>
            </a:ln>
          </p:spPr>
        </p:pic>
      </p:grpSp>
      <p:sp>
        <p:nvSpPr>
          <p:cNvPr id="125" name="Google Shape;125;g2507675aa62_0_7"/>
          <p:cNvSpPr txBox="1">
            <a:spLocks noGrp="1"/>
          </p:cNvSpPr>
          <p:nvPr>
            <p:ph type="body" idx="4294967295"/>
          </p:nvPr>
        </p:nvSpPr>
        <p:spPr>
          <a:xfrm>
            <a:off x="1556952" y="2879419"/>
            <a:ext cx="1364186" cy="4449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480"/>
              </a:spcBef>
              <a:spcAft>
                <a:spcPts val="0"/>
              </a:spcAft>
              <a:buSzPct val="88452"/>
              <a:buNone/>
            </a:pPr>
            <a:r>
              <a:rPr lang="en-US" sz="2200" b="1"/>
              <a:t>Perspective</a:t>
            </a:r>
            <a:endParaRPr sz="2200" b="1"/>
          </a:p>
          <a:p>
            <a:pPr marL="0" lvl="0" indent="0" algn="ctr" rtl="0">
              <a:lnSpc>
                <a:spcPct val="100000"/>
              </a:lnSpc>
              <a:spcBef>
                <a:spcPts val="480"/>
              </a:spcBef>
              <a:spcAft>
                <a:spcPts val="0"/>
              </a:spcAft>
              <a:buSzPct val="88452"/>
              <a:buNone/>
            </a:pPr>
            <a:endParaRPr sz="2200" u="sng"/>
          </a:p>
          <a:p>
            <a:pPr marL="0" lvl="0" indent="0" algn="l" rtl="0">
              <a:lnSpc>
                <a:spcPct val="100000"/>
              </a:lnSpc>
              <a:spcBef>
                <a:spcPts val="480"/>
              </a:spcBef>
              <a:spcAft>
                <a:spcPts val="0"/>
              </a:spcAft>
              <a:buSzPct val="88452"/>
              <a:buNone/>
            </a:pPr>
            <a:endParaRPr sz="2200" u="sng"/>
          </a:p>
        </p:txBody>
      </p:sp>
      <p:grpSp>
        <p:nvGrpSpPr>
          <p:cNvPr id="126" name="Google Shape;126;g2507675aa62_0_7"/>
          <p:cNvGrpSpPr/>
          <p:nvPr/>
        </p:nvGrpSpPr>
        <p:grpSpPr>
          <a:xfrm>
            <a:off x="1236364" y="1026136"/>
            <a:ext cx="11773225" cy="2660698"/>
            <a:chOff x="1181307" y="1003080"/>
            <a:chExt cx="11773225" cy="2660698"/>
          </a:xfrm>
        </p:grpSpPr>
        <p:sp>
          <p:nvSpPr>
            <p:cNvPr id="127" name="Google Shape;127;g2507675aa62_0_7"/>
            <p:cNvSpPr txBox="1"/>
            <p:nvPr/>
          </p:nvSpPr>
          <p:spPr>
            <a:xfrm>
              <a:off x="3780797" y="1003080"/>
              <a:ext cx="9173735" cy="2660698"/>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100"/>
                <a:buFont typeface="Arial"/>
                <a:buNone/>
              </a:pPr>
              <a:r>
                <a:rPr lang="en-US" sz="2100" b="0" i="0" u="none" strike="noStrike" cap="none">
                  <a:solidFill>
                    <a:schemeClr val="dk1"/>
                  </a:solidFill>
                  <a:latin typeface="Arial Narrow"/>
                  <a:ea typeface="Arial Narrow"/>
                  <a:cs typeface="Arial Narrow"/>
                  <a:sym typeface="Arial Narrow"/>
                </a:rPr>
                <a:t>T</a:t>
              </a:r>
              <a:r>
                <a:rPr lang="en-US" sz="2100" b="1" i="0" u="none" strike="noStrike" cap="none">
                  <a:solidFill>
                    <a:schemeClr val="dk1"/>
                  </a:solidFill>
                  <a:latin typeface="Arial Narrow"/>
                  <a:ea typeface="Arial Narrow"/>
                  <a:cs typeface="Arial Narrow"/>
                  <a:sym typeface="Arial Narrow"/>
                </a:rPr>
                <a:t>he program has been jointly developed by Ukraine and NATO. </a:t>
              </a:r>
              <a:endParaRPr sz="2100" b="1" i="0" u="none" strike="noStrike" cap="none">
                <a:solidFill>
                  <a:schemeClr val="dk1"/>
                </a:solidFill>
                <a:latin typeface="Arial Narrow"/>
                <a:ea typeface="Arial Narrow"/>
                <a:cs typeface="Arial Narrow"/>
                <a:sym typeface="Arial Narrow"/>
              </a:endParaRPr>
            </a:p>
            <a:p>
              <a:pPr marL="0" marR="0" lvl="0" indent="0" algn="just" rtl="0">
                <a:lnSpc>
                  <a:spcPct val="115000"/>
                </a:lnSpc>
                <a:spcBef>
                  <a:spcPts val="0"/>
                </a:spcBef>
                <a:spcAft>
                  <a:spcPts val="0"/>
                </a:spcAft>
                <a:buClr>
                  <a:srgbClr val="000000"/>
                </a:buClr>
                <a:buSzPts val="2100"/>
                <a:buFont typeface="Arial"/>
                <a:buNone/>
              </a:pPr>
              <a:r>
                <a:rPr lang="en-US" sz="2100" b="1" i="0" u="none" strike="noStrike" cap="none">
                  <a:solidFill>
                    <a:schemeClr val="dk1"/>
                  </a:solidFill>
                  <a:latin typeface="Arial Narrow"/>
                  <a:ea typeface="Arial Narrow"/>
                  <a:cs typeface="Arial Narrow"/>
                  <a:sym typeface="Arial Narrow"/>
                </a:rPr>
                <a:t>UKR side requested support in specific areas of PME cooperation: </a:t>
              </a:r>
              <a:endParaRPr sz="2100" b="1" i="0" u="none" strike="noStrike" cap="none">
                <a:solidFill>
                  <a:schemeClr val="dk1"/>
                </a:solidFill>
                <a:latin typeface="Arial Narrow"/>
                <a:ea typeface="Arial Narrow"/>
                <a:cs typeface="Arial Narrow"/>
                <a:sym typeface="Arial Narrow"/>
              </a:endParaRPr>
            </a:p>
            <a:p>
              <a:pPr marL="457200" marR="0" lvl="0" indent="-361950" algn="just" rtl="0">
                <a:lnSpc>
                  <a:spcPct val="115000"/>
                </a:lnSpc>
                <a:spcBef>
                  <a:spcPts val="0"/>
                </a:spcBef>
                <a:spcAft>
                  <a:spcPts val="0"/>
                </a:spcAft>
                <a:buClr>
                  <a:schemeClr val="dk1"/>
                </a:buClr>
                <a:buSzPts val="2100"/>
                <a:buFont typeface="Arial Narrow"/>
                <a:buAutoNum type="arabicPeriod"/>
              </a:pPr>
              <a:r>
                <a:rPr lang="en-US" sz="2100" b="1" i="0" u="none" strike="noStrike" cap="none">
                  <a:solidFill>
                    <a:schemeClr val="dk1"/>
                  </a:solidFill>
                  <a:latin typeface="Arial Narrow"/>
                  <a:ea typeface="Arial Narrow"/>
                  <a:cs typeface="Arial Narrow"/>
                  <a:sym typeface="Arial Narrow"/>
                </a:rPr>
                <a:t>faculty development, </a:t>
              </a:r>
              <a:endParaRPr sz="2100" b="1" i="0" u="none" strike="noStrike" cap="none">
                <a:solidFill>
                  <a:schemeClr val="dk1"/>
                </a:solidFill>
                <a:latin typeface="Arial Narrow"/>
                <a:ea typeface="Arial Narrow"/>
                <a:cs typeface="Arial Narrow"/>
                <a:sym typeface="Arial Narrow"/>
              </a:endParaRPr>
            </a:p>
            <a:p>
              <a:pPr marL="457200" marR="0" lvl="0" indent="-361950" algn="just" rtl="0">
                <a:lnSpc>
                  <a:spcPct val="115000"/>
                </a:lnSpc>
                <a:spcBef>
                  <a:spcPts val="0"/>
                </a:spcBef>
                <a:spcAft>
                  <a:spcPts val="0"/>
                </a:spcAft>
                <a:buClr>
                  <a:schemeClr val="dk1"/>
                </a:buClr>
                <a:buSzPts val="2100"/>
                <a:buFont typeface="Arial Narrow"/>
                <a:buAutoNum type="arabicPeriod"/>
              </a:pPr>
              <a:r>
                <a:rPr lang="en-US" sz="2100" b="1" i="0" u="none" strike="noStrike" cap="none">
                  <a:solidFill>
                    <a:schemeClr val="dk1"/>
                  </a:solidFill>
                  <a:latin typeface="Arial Narrow"/>
                  <a:ea typeface="Arial Narrow"/>
                  <a:cs typeface="Arial Narrow"/>
                  <a:sym typeface="Arial Narrow"/>
                </a:rPr>
                <a:t>curriculum development, </a:t>
              </a:r>
              <a:endParaRPr sz="2100" b="1" i="0" u="none" strike="noStrike" cap="none">
                <a:solidFill>
                  <a:schemeClr val="dk1"/>
                </a:solidFill>
                <a:latin typeface="Arial Narrow"/>
                <a:ea typeface="Arial Narrow"/>
                <a:cs typeface="Arial Narrow"/>
                <a:sym typeface="Arial Narrow"/>
              </a:endParaRPr>
            </a:p>
            <a:p>
              <a:pPr marL="457200" marR="0" lvl="0" indent="-361950" algn="just" rtl="0">
                <a:lnSpc>
                  <a:spcPct val="115000"/>
                </a:lnSpc>
                <a:spcBef>
                  <a:spcPts val="0"/>
                </a:spcBef>
                <a:spcAft>
                  <a:spcPts val="0"/>
                </a:spcAft>
                <a:buClr>
                  <a:srgbClr val="1155CC"/>
                </a:buClr>
                <a:buSzPts val="2100"/>
                <a:buFont typeface="Arial Narrow"/>
                <a:buAutoNum type="arabicPeriod"/>
              </a:pPr>
              <a:r>
                <a:rPr lang="en-US" sz="2100" b="1" i="0" u="none" strike="noStrike" cap="none">
                  <a:solidFill>
                    <a:srgbClr val="1155CC"/>
                  </a:solidFill>
                  <a:latin typeface="Arial Narrow"/>
                  <a:ea typeface="Arial Narrow"/>
                  <a:cs typeface="Arial Narrow"/>
                  <a:sym typeface="Arial Narrow"/>
                </a:rPr>
                <a:t>Advanced Distributed Learning,</a:t>
              </a:r>
              <a:endParaRPr sz="2100" b="1" i="0" u="none" strike="noStrike" cap="none">
                <a:solidFill>
                  <a:srgbClr val="1155CC"/>
                </a:solidFill>
                <a:latin typeface="Arial Narrow"/>
                <a:ea typeface="Arial Narrow"/>
                <a:cs typeface="Arial Narrow"/>
                <a:sym typeface="Arial Narrow"/>
              </a:endParaRPr>
            </a:p>
            <a:p>
              <a:pPr marL="457200" marR="0" lvl="0" indent="-361950" algn="just" rtl="0">
                <a:lnSpc>
                  <a:spcPct val="115000"/>
                </a:lnSpc>
                <a:spcBef>
                  <a:spcPts val="0"/>
                </a:spcBef>
                <a:spcAft>
                  <a:spcPts val="0"/>
                </a:spcAft>
                <a:buClr>
                  <a:schemeClr val="dk1"/>
                </a:buClr>
                <a:buSzPts val="2100"/>
                <a:buFont typeface="Arial Narrow"/>
                <a:buAutoNum type="arabicPeriod"/>
              </a:pPr>
              <a:r>
                <a:rPr lang="en-US" sz="2100" b="1" i="0" u="none" strike="noStrike" cap="none">
                  <a:solidFill>
                    <a:schemeClr val="dk1"/>
                  </a:solidFill>
                  <a:latin typeface="Arial Narrow"/>
                  <a:ea typeface="Arial Narrow"/>
                  <a:cs typeface="Arial Narrow"/>
                  <a:sym typeface="Arial Narrow"/>
                </a:rPr>
                <a:t>English language training support.</a:t>
              </a:r>
              <a:endParaRPr sz="2100" b="1"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pic>
          <p:nvPicPr>
            <p:cNvPr id="128" name="Google Shape;128;g2507675aa62_0_7"/>
            <p:cNvPicPr preferRelativeResize="0"/>
            <p:nvPr/>
          </p:nvPicPr>
          <p:blipFill rotWithShape="1">
            <a:blip r:embed="rId6">
              <a:alphaModFix/>
            </a:blip>
            <a:srcRect/>
            <a:stretch/>
          </p:blipFill>
          <p:spPr>
            <a:xfrm>
              <a:off x="1181307" y="1159789"/>
              <a:ext cx="2146454" cy="167841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0">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0">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507675aa62_0_7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50</a:t>
            </a:fld>
            <a:endParaRPr sz="1600">
              <a:solidFill>
                <a:srgbClr val="000000"/>
              </a:solidFill>
              <a:latin typeface="Arial"/>
              <a:ea typeface="Arial"/>
              <a:cs typeface="Arial"/>
              <a:sym typeface="Arial"/>
            </a:endParaRPr>
          </a:p>
        </p:txBody>
      </p:sp>
      <p:sp>
        <p:nvSpPr>
          <p:cNvPr id="664" name="Google Shape;664;g2507675aa62_0_71"/>
          <p:cNvSpPr txBox="1"/>
          <p:nvPr/>
        </p:nvSpPr>
        <p:spPr>
          <a:xfrm>
            <a:off x="503378" y="137150"/>
            <a:ext cx="129360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Importance of an Online LMS &amp; Maintaining the Capability in Time of War</a:t>
            </a:r>
            <a:endParaRPr sz="800" b="0" i="0" u="none" strike="noStrike" cap="none">
              <a:solidFill>
                <a:srgbClr val="000000"/>
              </a:solidFill>
              <a:latin typeface="Arial"/>
              <a:ea typeface="Arial"/>
              <a:cs typeface="Arial"/>
              <a:sym typeface="Arial"/>
            </a:endParaRPr>
          </a:p>
        </p:txBody>
      </p:sp>
      <p:pic>
        <p:nvPicPr>
          <p:cNvPr id="665" name="Google Shape;665;g2507675aa62_0_71"/>
          <p:cNvPicPr preferRelativeResize="0"/>
          <p:nvPr/>
        </p:nvPicPr>
        <p:blipFill rotWithShape="1">
          <a:blip r:embed="rId3">
            <a:alphaModFix/>
          </a:blip>
          <a:srcRect/>
          <a:stretch/>
        </p:blipFill>
        <p:spPr>
          <a:xfrm>
            <a:off x="247475" y="2282450"/>
            <a:ext cx="1719790" cy="1542600"/>
          </a:xfrm>
          <a:prstGeom prst="rect">
            <a:avLst/>
          </a:prstGeom>
          <a:noFill/>
          <a:ln>
            <a:noFill/>
          </a:ln>
        </p:spPr>
      </p:pic>
      <p:pic>
        <p:nvPicPr>
          <p:cNvPr id="666" name="Google Shape;666;g2507675aa62_0_71"/>
          <p:cNvPicPr preferRelativeResize="0"/>
          <p:nvPr/>
        </p:nvPicPr>
        <p:blipFill rotWithShape="1">
          <a:blip r:embed="rId4">
            <a:alphaModFix/>
          </a:blip>
          <a:srcRect/>
          <a:stretch/>
        </p:blipFill>
        <p:spPr>
          <a:xfrm>
            <a:off x="1336650" y="3825050"/>
            <a:ext cx="2653550" cy="1542600"/>
          </a:xfrm>
          <a:prstGeom prst="rect">
            <a:avLst/>
          </a:prstGeom>
          <a:noFill/>
          <a:ln>
            <a:noFill/>
          </a:ln>
        </p:spPr>
      </p:pic>
      <p:pic>
        <p:nvPicPr>
          <p:cNvPr id="667" name="Google Shape;667;g2507675aa62_0_71"/>
          <p:cNvPicPr preferRelativeResize="0"/>
          <p:nvPr/>
        </p:nvPicPr>
        <p:blipFill rotWithShape="1">
          <a:blip r:embed="rId5">
            <a:alphaModFix/>
          </a:blip>
          <a:srcRect/>
          <a:stretch/>
        </p:blipFill>
        <p:spPr>
          <a:xfrm>
            <a:off x="2245000" y="1522550"/>
            <a:ext cx="2249801" cy="1440300"/>
          </a:xfrm>
          <a:prstGeom prst="rect">
            <a:avLst/>
          </a:prstGeom>
          <a:noFill/>
          <a:ln>
            <a:noFill/>
          </a:ln>
        </p:spPr>
      </p:pic>
      <p:pic>
        <p:nvPicPr>
          <p:cNvPr id="668" name="Google Shape;668;g2507675aa62_0_71"/>
          <p:cNvPicPr preferRelativeResize="0"/>
          <p:nvPr/>
        </p:nvPicPr>
        <p:blipFill rotWithShape="1">
          <a:blip r:embed="rId6">
            <a:alphaModFix/>
          </a:blip>
          <a:srcRect/>
          <a:stretch/>
        </p:blipFill>
        <p:spPr>
          <a:xfrm>
            <a:off x="4712525" y="3142688"/>
            <a:ext cx="3133750" cy="919225"/>
          </a:xfrm>
          <a:prstGeom prst="rect">
            <a:avLst/>
          </a:prstGeom>
          <a:noFill/>
          <a:ln>
            <a:noFill/>
          </a:ln>
        </p:spPr>
      </p:pic>
      <p:sp>
        <p:nvSpPr>
          <p:cNvPr id="669" name="Google Shape;669;g2507675aa62_0_71"/>
          <p:cNvSpPr txBox="1">
            <a:spLocks noGrp="1"/>
          </p:cNvSpPr>
          <p:nvPr>
            <p:ph type="body" idx="4294967295"/>
          </p:nvPr>
        </p:nvSpPr>
        <p:spPr>
          <a:xfrm rot="747">
            <a:off x="4898500" y="3379838"/>
            <a:ext cx="276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Ensure E &amp; T</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670" name="Google Shape;670;g2507675aa62_0_71"/>
          <p:cNvPicPr preferRelativeResize="0"/>
          <p:nvPr/>
        </p:nvPicPr>
        <p:blipFill rotWithShape="1">
          <a:blip r:embed="rId7">
            <a:alphaModFix/>
          </a:blip>
          <a:srcRect/>
          <a:stretch/>
        </p:blipFill>
        <p:spPr>
          <a:xfrm>
            <a:off x="8361875" y="2419350"/>
            <a:ext cx="3514725" cy="20193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2507675aa62_0_7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51</a:t>
            </a:fld>
            <a:endParaRPr sz="1600">
              <a:solidFill>
                <a:srgbClr val="000000"/>
              </a:solidFill>
              <a:latin typeface="Arial"/>
              <a:ea typeface="Arial"/>
              <a:cs typeface="Arial"/>
              <a:sym typeface="Arial"/>
            </a:endParaRPr>
          </a:p>
        </p:txBody>
      </p:sp>
      <p:sp>
        <p:nvSpPr>
          <p:cNvPr id="676" name="Google Shape;676;g2507675aa62_0_75"/>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pic>
        <p:nvPicPr>
          <p:cNvPr id="677" name="Google Shape;677;g2507675aa62_0_75"/>
          <p:cNvPicPr preferRelativeResize="0"/>
          <p:nvPr/>
        </p:nvPicPr>
        <p:blipFill rotWithShape="1">
          <a:blip r:embed="rId3">
            <a:alphaModFix/>
          </a:blip>
          <a:srcRect/>
          <a:stretch/>
        </p:blipFill>
        <p:spPr>
          <a:xfrm>
            <a:off x="1354989" y="846488"/>
            <a:ext cx="9434932" cy="5139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2507675aa62_0_44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52</a:t>
            </a:fld>
            <a:endParaRPr sz="1600">
              <a:solidFill>
                <a:srgbClr val="000000"/>
              </a:solidFill>
              <a:latin typeface="Arial"/>
              <a:ea typeface="Arial"/>
              <a:cs typeface="Arial"/>
              <a:sym typeface="Arial"/>
            </a:endParaRPr>
          </a:p>
        </p:txBody>
      </p:sp>
      <p:pic>
        <p:nvPicPr>
          <p:cNvPr id="683" name="Google Shape;683;g2507675aa62_0_448"/>
          <p:cNvPicPr preferRelativeResize="0"/>
          <p:nvPr/>
        </p:nvPicPr>
        <p:blipFill rotWithShape="1">
          <a:blip r:embed="rId3">
            <a:alphaModFix/>
          </a:blip>
          <a:srcRect/>
          <a:stretch/>
        </p:blipFill>
        <p:spPr>
          <a:xfrm>
            <a:off x="1601281" y="1106458"/>
            <a:ext cx="9252894" cy="4645083"/>
          </a:xfrm>
          <a:prstGeom prst="rect">
            <a:avLst/>
          </a:prstGeom>
          <a:noFill/>
          <a:ln>
            <a:noFill/>
          </a:ln>
        </p:spPr>
      </p:pic>
      <p:sp>
        <p:nvSpPr>
          <p:cNvPr id="684" name="Google Shape;684;g2507675aa62_0_448"/>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2507675aa62_0_45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53</a:t>
            </a:fld>
            <a:endParaRPr sz="1600">
              <a:solidFill>
                <a:srgbClr val="000000"/>
              </a:solidFill>
              <a:latin typeface="Arial"/>
              <a:ea typeface="Arial"/>
              <a:cs typeface="Arial"/>
              <a:sym typeface="Arial"/>
            </a:endParaRPr>
          </a:p>
        </p:txBody>
      </p:sp>
      <p:pic>
        <p:nvPicPr>
          <p:cNvPr id="690" name="Google Shape;690;g2507675aa62_0_453"/>
          <p:cNvPicPr preferRelativeResize="0"/>
          <p:nvPr/>
        </p:nvPicPr>
        <p:blipFill rotWithShape="1">
          <a:blip r:embed="rId3">
            <a:alphaModFix/>
          </a:blip>
          <a:srcRect/>
          <a:stretch/>
        </p:blipFill>
        <p:spPr>
          <a:xfrm>
            <a:off x="1181100" y="1089113"/>
            <a:ext cx="9829799" cy="5102901"/>
          </a:xfrm>
          <a:prstGeom prst="rect">
            <a:avLst/>
          </a:prstGeom>
          <a:noFill/>
          <a:ln>
            <a:noFill/>
          </a:ln>
        </p:spPr>
      </p:pic>
      <p:sp>
        <p:nvSpPr>
          <p:cNvPr id="691" name="Google Shape;691;g2507675aa62_0_453"/>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5344c36a63_0_8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54</a:t>
            </a:fld>
            <a:endParaRPr sz="1600">
              <a:solidFill>
                <a:srgbClr val="000000"/>
              </a:solidFill>
              <a:latin typeface="Arial"/>
              <a:ea typeface="Arial"/>
              <a:cs typeface="Arial"/>
              <a:sym typeface="Arial"/>
            </a:endParaRPr>
          </a:p>
        </p:txBody>
      </p:sp>
      <p:pic>
        <p:nvPicPr>
          <p:cNvPr id="697" name="Google Shape;697;g25344c36a63_0_82"/>
          <p:cNvPicPr preferRelativeResize="0"/>
          <p:nvPr/>
        </p:nvPicPr>
        <p:blipFill rotWithShape="1">
          <a:blip r:embed="rId3">
            <a:alphaModFix/>
          </a:blip>
          <a:srcRect/>
          <a:stretch/>
        </p:blipFill>
        <p:spPr>
          <a:xfrm>
            <a:off x="1125275" y="1041763"/>
            <a:ext cx="9941426" cy="5036700"/>
          </a:xfrm>
          <a:prstGeom prst="rect">
            <a:avLst/>
          </a:prstGeom>
          <a:noFill/>
          <a:ln>
            <a:noFill/>
          </a:ln>
        </p:spPr>
      </p:pic>
      <p:sp>
        <p:nvSpPr>
          <p:cNvPr id="698" name="Google Shape;698;g25344c36a63_0_82"/>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25344c36a63_0_9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55</a:t>
            </a:fld>
            <a:endParaRPr sz="1600">
              <a:solidFill>
                <a:srgbClr val="000000"/>
              </a:solidFill>
              <a:latin typeface="Arial"/>
              <a:ea typeface="Arial"/>
              <a:cs typeface="Arial"/>
              <a:sym typeface="Arial"/>
            </a:endParaRPr>
          </a:p>
        </p:txBody>
      </p:sp>
      <p:pic>
        <p:nvPicPr>
          <p:cNvPr id="704" name="Google Shape;704;g25344c36a63_0_95"/>
          <p:cNvPicPr preferRelativeResize="0"/>
          <p:nvPr/>
        </p:nvPicPr>
        <p:blipFill rotWithShape="1">
          <a:blip r:embed="rId3">
            <a:alphaModFix/>
          </a:blip>
          <a:srcRect/>
          <a:stretch/>
        </p:blipFill>
        <p:spPr>
          <a:xfrm>
            <a:off x="1057775" y="1021650"/>
            <a:ext cx="10076425" cy="5076926"/>
          </a:xfrm>
          <a:prstGeom prst="rect">
            <a:avLst/>
          </a:prstGeom>
          <a:noFill/>
          <a:ln>
            <a:noFill/>
          </a:ln>
        </p:spPr>
      </p:pic>
      <p:sp>
        <p:nvSpPr>
          <p:cNvPr id="705" name="Google Shape;705;g25344c36a63_0_95"/>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5344c36a63_0_10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56</a:t>
            </a:fld>
            <a:endParaRPr sz="1600">
              <a:solidFill>
                <a:srgbClr val="000000"/>
              </a:solidFill>
              <a:latin typeface="Arial"/>
              <a:ea typeface="Arial"/>
              <a:cs typeface="Arial"/>
              <a:sym typeface="Arial"/>
            </a:endParaRPr>
          </a:p>
        </p:txBody>
      </p:sp>
      <p:pic>
        <p:nvPicPr>
          <p:cNvPr id="711" name="Google Shape;711;g25344c36a63_0_102"/>
          <p:cNvPicPr preferRelativeResize="0"/>
          <p:nvPr/>
        </p:nvPicPr>
        <p:blipFill rotWithShape="1">
          <a:blip r:embed="rId3">
            <a:alphaModFix/>
          </a:blip>
          <a:srcRect/>
          <a:stretch/>
        </p:blipFill>
        <p:spPr>
          <a:xfrm>
            <a:off x="1005450" y="880875"/>
            <a:ext cx="10181099" cy="5358474"/>
          </a:xfrm>
          <a:prstGeom prst="rect">
            <a:avLst/>
          </a:prstGeom>
          <a:noFill/>
          <a:ln>
            <a:noFill/>
          </a:ln>
        </p:spPr>
      </p:pic>
      <p:sp>
        <p:nvSpPr>
          <p:cNvPr id="712" name="Google Shape;712;g25344c36a63_0_102"/>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5344c36a63_0_8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57</a:t>
            </a:fld>
            <a:endParaRPr sz="1600">
              <a:solidFill>
                <a:srgbClr val="000000"/>
              </a:solidFill>
              <a:latin typeface="Arial"/>
              <a:ea typeface="Arial"/>
              <a:cs typeface="Arial"/>
              <a:sym typeface="Arial"/>
            </a:endParaRPr>
          </a:p>
        </p:txBody>
      </p:sp>
      <p:pic>
        <p:nvPicPr>
          <p:cNvPr id="718" name="Google Shape;718;g25344c36a63_0_89"/>
          <p:cNvPicPr preferRelativeResize="0"/>
          <p:nvPr/>
        </p:nvPicPr>
        <p:blipFill rotWithShape="1">
          <a:blip r:embed="rId3">
            <a:alphaModFix/>
          </a:blip>
          <a:srcRect/>
          <a:stretch/>
        </p:blipFill>
        <p:spPr>
          <a:xfrm>
            <a:off x="2919816" y="1040126"/>
            <a:ext cx="6560289" cy="5348154"/>
          </a:xfrm>
          <a:prstGeom prst="rect">
            <a:avLst/>
          </a:prstGeom>
          <a:noFill/>
          <a:ln>
            <a:noFill/>
          </a:ln>
        </p:spPr>
      </p:pic>
      <p:sp>
        <p:nvSpPr>
          <p:cNvPr id="719" name="Google Shape;719;g25344c36a63_0_89"/>
          <p:cNvSpPr txBox="1"/>
          <p:nvPr/>
        </p:nvSpPr>
        <p:spPr>
          <a:xfrm>
            <a:off x="2271700" y="120025"/>
            <a:ext cx="87867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from February 24th Until Present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507675aa62_0_79"/>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58</a:t>
            </a:fld>
            <a:endParaRPr sz="1600">
              <a:solidFill>
                <a:srgbClr val="000000"/>
              </a:solidFill>
              <a:latin typeface="Arial"/>
              <a:ea typeface="Arial"/>
              <a:cs typeface="Arial"/>
              <a:sym typeface="Arial"/>
            </a:endParaRPr>
          </a:p>
        </p:txBody>
      </p:sp>
      <p:sp>
        <p:nvSpPr>
          <p:cNvPr id="725" name="Google Shape;725;g2507675aa62_0_79"/>
          <p:cNvSpPr txBox="1"/>
          <p:nvPr/>
        </p:nvSpPr>
        <p:spPr>
          <a:xfrm>
            <a:off x="2983225" y="171450"/>
            <a:ext cx="66606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and recommendations</a:t>
            </a:r>
            <a:endParaRPr sz="1400" b="0" i="0" u="none" strike="noStrike" cap="none">
              <a:solidFill>
                <a:srgbClr val="000000"/>
              </a:solidFill>
              <a:latin typeface="Arial"/>
              <a:ea typeface="Arial"/>
              <a:cs typeface="Arial"/>
              <a:sym typeface="Arial"/>
            </a:endParaRPr>
          </a:p>
        </p:txBody>
      </p:sp>
      <p:pic>
        <p:nvPicPr>
          <p:cNvPr id="726" name="Google Shape;726;g2507675aa62_0_79"/>
          <p:cNvPicPr preferRelativeResize="0"/>
          <p:nvPr/>
        </p:nvPicPr>
        <p:blipFill rotWithShape="1">
          <a:blip r:embed="rId3">
            <a:alphaModFix/>
          </a:blip>
          <a:srcRect/>
          <a:stretch/>
        </p:blipFill>
        <p:spPr>
          <a:xfrm>
            <a:off x="2784575" y="836625"/>
            <a:ext cx="7197626" cy="55800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2507675aa62_0_46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59</a:t>
            </a:fld>
            <a:endParaRPr sz="1600">
              <a:solidFill>
                <a:srgbClr val="000000"/>
              </a:solidFill>
              <a:latin typeface="Arial"/>
              <a:ea typeface="Arial"/>
              <a:cs typeface="Arial"/>
              <a:sym typeface="Arial"/>
            </a:endParaRPr>
          </a:p>
        </p:txBody>
      </p:sp>
      <p:sp>
        <p:nvSpPr>
          <p:cNvPr id="732" name="Google Shape;732;g2507675aa62_0_460"/>
          <p:cNvSpPr txBox="1"/>
          <p:nvPr/>
        </p:nvSpPr>
        <p:spPr>
          <a:xfrm>
            <a:off x="2983225" y="171450"/>
            <a:ext cx="66606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and Recommendations</a:t>
            </a:r>
            <a:endParaRPr sz="1400" b="0" i="0" u="none" strike="noStrike" cap="none">
              <a:solidFill>
                <a:srgbClr val="000000"/>
              </a:solidFill>
              <a:latin typeface="Arial"/>
              <a:ea typeface="Arial"/>
              <a:cs typeface="Arial"/>
              <a:sym typeface="Arial"/>
            </a:endParaRPr>
          </a:p>
        </p:txBody>
      </p:sp>
      <p:pic>
        <p:nvPicPr>
          <p:cNvPr id="733" name="Google Shape;733;g2507675aa62_0_460"/>
          <p:cNvPicPr preferRelativeResize="0"/>
          <p:nvPr/>
        </p:nvPicPr>
        <p:blipFill rotWithShape="1">
          <a:blip r:embed="rId3">
            <a:alphaModFix/>
          </a:blip>
          <a:srcRect/>
          <a:stretch/>
        </p:blipFill>
        <p:spPr>
          <a:xfrm>
            <a:off x="821013" y="832375"/>
            <a:ext cx="10549976" cy="5506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5344c36a63_1_5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a:t>
            </a:fld>
            <a:endParaRPr sz="1600">
              <a:solidFill>
                <a:srgbClr val="000000"/>
              </a:solidFill>
              <a:latin typeface="Arial"/>
              <a:ea typeface="Arial"/>
              <a:cs typeface="Arial"/>
              <a:sym typeface="Arial"/>
            </a:endParaRPr>
          </a:p>
        </p:txBody>
      </p:sp>
      <p:sp>
        <p:nvSpPr>
          <p:cNvPr id="134" name="Google Shape;134;g25344c36a63_1_52"/>
          <p:cNvSpPr txBox="1"/>
          <p:nvPr/>
        </p:nvSpPr>
        <p:spPr>
          <a:xfrm>
            <a:off x="1055475" y="132175"/>
            <a:ext cx="9779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Fact Finding NATO DEEP UKR Perspective - 2013</a:t>
            </a:r>
            <a:endParaRPr sz="1400" b="0" i="0" u="none" strike="noStrike" cap="none">
              <a:solidFill>
                <a:srgbClr val="000000"/>
              </a:solidFill>
              <a:latin typeface="Arial"/>
              <a:ea typeface="Arial"/>
              <a:cs typeface="Arial"/>
              <a:sym typeface="Arial"/>
            </a:endParaRPr>
          </a:p>
        </p:txBody>
      </p:sp>
      <p:sp>
        <p:nvSpPr>
          <p:cNvPr id="135" name="Google Shape;135;g25344c36a63_1_52"/>
          <p:cNvSpPr txBox="1"/>
          <p:nvPr/>
        </p:nvSpPr>
        <p:spPr>
          <a:xfrm>
            <a:off x="3345175" y="5635550"/>
            <a:ext cx="6192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First NATO DEEP visit to Ukraine, March 2013</a:t>
            </a:r>
            <a:endParaRPr sz="2400" b="1" i="0" u="none" strike="noStrike" cap="none">
              <a:solidFill>
                <a:srgbClr val="000000"/>
              </a:solidFill>
              <a:latin typeface="Arial Narrow"/>
              <a:ea typeface="Arial Narrow"/>
              <a:cs typeface="Arial Narrow"/>
              <a:sym typeface="Arial Narrow"/>
            </a:endParaRPr>
          </a:p>
        </p:txBody>
      </p:sp>
      <p:pic>
        <p:nvPicPr>
          <p:cNvPr id="136" name="Google Shape;136;g25344c36a63_1_52"/>
          <p:cNvPicPr preferRelativeResize="0"/>
          <p:nvPr/>
        </p:nvPicPr>
        <p:blipFill rotWithShape="1">
          <a:blip r:embed="rId3">
            <a:alphaModFix/>
          </a:blip>
          <a:srcRect/>
          <a:stretch/>
        </p:blipFill>
        <p:spPr>
          <a:xfrm>
            <a:off x="410225" y="1462438"/>
            <a:ext cx="5685775" cy="3933126"/>
          </a:xfrm>
          <a:prstGeom prst="rect">
            <a:avLst/>
          </a:prstGeom>
          <a:noFill/>
          <a:ln>
            <a:noFill/>
          </a:ln>
        </p:spPr>
      </p:pic>
      <p:pic>
        <p:nvPicPr>
          <p:cNvPr id="137" name="Google Shape;137;g25344c36a63_1_52"/>
          <p:cNvPicPr preferRelativeResize="0"/>
          <p:nvPr/>
        </p:nvPicPr>
        <p:blipFill rotWithShape="1">
          <a:blip r:embed="rId4">
            <a:alphaModFix/>
          </a:blip>
          <a:srcRect/>
          <a:stretch/>
        </p:blipFill>
        <p:spPr>
          <a:xfrm>
            <a:off x="6341191" y="1396250"/>
            <a:ext cx="5420684" cy="4065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2507675aa62_0_46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60</a:t>
            </a:fld>
            <a:endParaRPr sz="1600">
              <a:solidFill>
                <a:srgbClr val="000000"/>
              </a:solidFill>
              <a:latin typeface="Arial"/>
              <a:ea typeface="Arial"/>
              <a:cs typeface="Arial"/>
              <a:sym typeface="Arial"/>
            </a:endParaRPr>
          </a:p>
        </p:txBody>
      </p:sp>
      <p:sp>
        <p:nvSpPr>
          <p:cNvPr id="739" name="Google Shape;739;g2507675aa62_0_465"/>
          <p:cNvSpPr txBox="1"/>
          <p:nvPr/>
        </p:nvSpPr>
        <p:spPr>
          <a:xfrm>
            <a:off x="2983225" y="171450"/>
            <a:ext cx="66606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and Recommendations</a:t>
            </a:r>
            <a:endParaRPr sz="1400" b="0" i="0" u="none" strike="noStrike" cap="none">
              <a:solidFill>
                <a:srgbClr val="000000"/>
              </a:solidFill>
              <a:latin typeface="Arial"/>
              <a:ea typeface="Arial"/>
              <a:cs typeface="Arial"/>
              <a:sym typeface="Arial"/>
            </a:endParaRPr>
          </a:p>
        </p:txBody>
      </p:sp>
      <p:pic>
        <p:nvPicPr>
          <p:cNvPr id="740" name="Google Shape;740;g2507675aa62_0_465"/>
          <p:cNvPicPr preferRelativeResize="0"/>
          <p:nvPr/>
        </p:nvPicPr>
        <p:blipFill rotWithShape="1">
          <a:blip r:embed="rId3">
            <a:alphaModFix/>
          </a:blip>
          <a:srcRect/>
          <a:stretch/>
        </p:blipFill>
        <p:spPr>
          <a:xfrm>
            <a:off x="695075" y="1188950"/>
            <a:ext cx="10801850" cy="4965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507675aa62_0_47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61</a:t>
            </a:fld>
            <a:endParaRPr sz="1600">
              <a:solidFill>
                <a:srgbClr val="000000"/>
              </a:solidFill>
              <a:latin typeface="Arial"/>
              <a:ea typeface="Arial"/>
              <a:cs typeface="Arial"/>
              <a:sym typeface="Arial"/>
            </a:endParaRPr>
          </a:p>
        </p:txBody>
      </p:sp>
      <p:sp>
        <p:nvSpPr>
          <p:cNvPr id="746" name="Google Shape;746;g2507675aa62_0_470"/>
          <p:cNvSpPr txBox="1"/>
          <p:nvPr/>
        </p:nvSpPr>
        <p:spPr>
          <a:xfrm>
            <a:off x="2983225" y="171450"/>
            <a:ext cx="66606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and Recommendations</a:t>
            </a:r>
            <a:endParaRPr sz="1400" b="0" i="0" u="none" strike="noStrike" cap="none">
              <a:solidFill>
                <a:srgbClr val="000000"/>
              </a:solidFill>
              <a:latin typeface="Arial"/>
              <a:ea typeface="Arial"/>
              <a:cs typeface="Arial"/>
              <a:sym typeface="Arial"/>
            </a:endParaRPr>
          </a:p>
        </p:txBody>
      </p:sp>
      <p:pic>
        <p:nvPicPr>
          <p:cNvPr id="747" name="Google Shape;747;g2507675aa62_0_470"/>
          <p:cNvPicPr preferRelativeResize="0"/>
          <p:nvPr/>
        </p:nvPicPr>
        <p:blipFill rotWithShape="1">
          <a:blip r:embed="rId3">
            <a:alphaModFix/>
          </a:blip>
          <a:srcRect/>
          <a:stretch/>
        </p:blipFill>
        <p:spPr>
          <a:xfrm>
            <a:off x="1260950" y="933488"/>
            <a:ext cx="9670101" cy="530466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2507675aa62_0_475"/>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62</a:t>
            </a:fld>
            <a:endParaRPr sz="1600">
              <a:solidFill>
                <a:srgbClr val="000000"/>
              </a:solidFill>
              <a:latin typeface="Arial"/>
              <a:ea typeface="Arial"/>
              <a:cs typeface="Arial"/>
              <a:sym typeface="Arial"/>
            </a:endParaRPr>
          </a:p>
        </p:txBody>
      </p:sp>
      <p:sp>
        <p:nvSpPr>
          <p:cNvPr id="753" name="Google Shape;753;g2507675aa62_0_475"/>
          <p:cNvSpPr txBox="1"/>
          <p:nvPr/>
        </p:nvSpPr>
        <p:spPr>
          <a:xfrm>
            <a:off x="2983225" y="171450"/>
            <a:ext cx="66606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and Recommendations</a:t>
            </a:r>
            <a:endParaRPr sz="1400" b="0" i="0" u="none" strike="noStrike" cap="none">
              <a:solidFill>
                <a:srgbClr val="000000"/>
              </a:solidFill>
              <a:latin typeface="Arial"/>
              <a:ea typeface="Arial"/>
              <a:cs typeface="Arial"/>
              <a:sym typeface="Arial"/>
            </a:endParaRPr>
          </a:p>
        </p:txBody>
      </p:sp>
      <p:pic>
        <p:nvPicPr>
          <p:cNvPr id="754" name="Google Shape;754;g2507675aa62_0_475"/>
          <p:cNvPicPr preferRelativeResize="0"/>
          <p:nvPr/>
        </p:nvPicPr>
        <p:blipFill rotWithShape="1">
          <a:blip r:embed="rId3">
            <a:alphaModFix/>
          </a:blip>
          <a:srcRect/>
          <a:stretch/>
        </p:blipFill>
        <p:spPr>
          <a:xfrm>
            <a:off x="1325749" y="1086588"/>
            <a:ext cx="9975551" cy="42423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5344c36a63_0_11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63</a:t>
            </a:fld>
            <a:endParaRPr sz="1600">
              <a:solidFill>
                <a:srgbClr val="000000"/>
              </a:solidFill>
              <a:latin typeface="Arial"/>
              <a:ea typeface="Arial"/>
              <a:cs typeface="Arial"/>
              <a:sym typeface="Arial"/>
            </a:endParaRPr>
          </a:p>
        </p:txBody>
      </p:sp>
      <p:sp>
        <p:nvSpPr>
          <p:cNvPr id="760" name="Google Shape;760;g25344c36a63_0_118"/>
          <p:cNvSpPr txBox="1"/>
          <p:nvPr/>
        </p:nvSpPr>
        <p:spPr>
          <a:xfrm>
            <a:off x="2983225" y="171450"/>
            <a:ext cx="66606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Lesson Learned and Recommendations</a:t>
            </a:r>
            <a:endParaRPr sz="1400" b="0" i="0" u="none" strike="noStrike" cap="none">
              <a:solidFill>
                <a:srgbClr val="000000"/>
              </a:solidFill>
              <a:latin typeface="Arial"/>
              <a:ea typeface="Arial"/>
              <a:cs typeface="Arial"/>
              <a:sym typeface="Arial"/>
            </a:endParaRPr>
          </a:p>
        </p:txBody>
      </p:sp>
      <p:pic>
        <p:nvPicPr>
          <p:cNvPr id="761" name="Google Shape;761;g25344c36a63_0_118"/>
          <p:cNvPicPr preferRelativeResize="0"/>
          <p:nvPr/>
        </p:nvPicPr>
        <p:blipFill rotWithShape="1">
          <a:blip r:embed="rId3">
            <a:alphaModFix/>
          </a:blip>
          <a:srcRect/>
          <a:stretch/>
        </p:blipFill>
        <p:spPr>
          <a:xfrm>
            <a:off x="994450" y="1088313"/>
            <a:ext cx="10203101" cy="4279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pSp>
        <p:nvGrpSpPr>
          <p:cNvPr id="766" name="Google Shape;766;g2507675aa62_0_83"/>
          <p:cNvGrpSpPr/>
          <p:nvPr/>
        </p:nvGrpSpPr>
        <p:grpSpPr>
          <a:xfrm>
            <a:off x="1392660" y="1481174"/>
            <a:ext cx="9100155" cy="4251824"/>
            <a:chOff x="1368489" y="1433992"/>
            <a:chExt cx="9100155" cy="4251824"/>
          </a:xfrm>
        </p:grpSpPr>
        <p:pic>
          <p:nvPicPr>
            <p:cNvPr id="767" name="Google Shape;767;g2507675aa62_0_83"/>
            <p:cNvPicPr preferRelativeResize="0"/>
            <p:nvPr/>
          </p:nvPicPr>
          <p:blipFill rotWithShape="1">
            <a:blip r:embed="rId3">
              <a:alphaModFix/>
            </a:blip>
            <a:srcRect/>
            <a:stretch/>
          </p:blipFill>
          <p:spPr>
            <a:xfrm rot="10800000">
              <a:off x="3207863" y="1460786"/>
              <a:ext cx="7260781" cy="4225030"/>
            </a:xfrm>
            <a:prstGeom prst="rect">
              <a:avLst/>
            </a:prstGeom>
            <a:noFill/>
            <a:ln>
              <a:noFill/>
            </a:ln>
          </p:spPr>
        </p:pic>
        <p:pic>
          <p:nvPicPr>
            <p:cNvPr id="768" name="Google Shape;768;g2507675aa62_0_83"/>
            <p:cNvPicPr preferRelativeResize="0"/>
            <p:nvPr/>
          </p:nvPicPr>
          <p:blipFill rotWithShape="1">
            <a:blip r:embed="rId3">
              <a:alphaModFix/>
            </a:blip>
            <a:srcRect/>
            <a:stretch/>
          </p:blipFill>
          <p:spPr>
            <a:xfrm>
              <a:off x="1368489" y="1433992"/>
              <a:ext cx="7511150" cy="4225030"/>
            </a:xfrm>
            <a:prstGeom prst="rect">
              <a:avLst/>
            </a:prstGeom>
            <a:noFill/>
            <a:ln>
              <a:noFill/>
            </a:ln>
          </p:spPr>
        </p:pic>
        <p:pic>
          <p:nvPicPr>
            <p:cNvPr id="769" name="Google Shape;769;g2507675aa62_0_83"/>
            <p:cNvPicPr preferRelativeResize="0"/>
            <p:nvPr/>
          </p:nvPicPr>
          <p:blipFill rotWithShape="1">
            <a:blip r:embed="rId4">
              <a:alphaModFix/>
            </a:blip>
            <a:srcRect/>
            <a:stretch/>
          </p:blipFill>
          <p:spPr>
            <a:xfrm>
              <a:off x="4722032" y="2662873"/>
              <a:ext cx="2491157" cy="1341741"/>
            </a:xfrm>
            <a:prstGeom prst="rect">
              <a:avLst/>
            </a:prstGeom>
            <a:noFill/>
            <a:ln>
              <a:noFill/>
            </a:ln>
          </p:spPr>
        </p:pic>
        <p:pic>
          <p:nvPicPr>
            <p:cNvPr id="770" name="Google Shape;770;g2507675aa62_0_83"/>
            <p:cNvPicPr preferRelativeResize="0"/>
            <p:nvPr/>
          </p:nvPicPr>
          <p:blipFill rotWithShape="1">
            <a:blip r:embed="rId4">
              <a:alphaModFix/>
            </a:blip>
            <a:srcRect/>
            <a:stretch/>
          </p:blipFill>
          <p:spPr>
            <a:xfrm>
              <a:off x="5413944" y="2915570"/>
              <a:ext cx="2491157" cy="1341741"/>
            </a:xfrm>
            <a:prstGeom prst="rect">
              <a:avLst/>
            </a:prstGeom>
            <a:noFill/>
            <a:ln>
              <a:noFill/>
            </a:ln>
          </p:spPr>
        </p:pic>
        <p:pic>
          <p:nvPicPr>
            <p:cNvPr id="771" name="Google Shape;771;g2507675aa62_0_83"/>
            <p:cNvPicPr preferRelativeResize="0"/>
            <p:nvPr/>
          </p:nvPicPr>
          <p:blipFill rotWithShape="1">
            <a:blip r:embed="rId4">
              <a:alphaModFix/>
            </a:blip>
            <a:srcRect/>
            <a:stretch/>
          </p:blipFill>
          <p:spPr>
            <a:xfrm>
              <a:off x="4087513" y="2915570"/>
              <a:ext cx="2491157" cy="1341741"/>
            </a:xfrm>
            <a:prstGeom prst="rect">
              <a:avLst/>
            </a:prstGeom>
            <a:noFill/>
            <a:ln>
              <a:noFill/>
            </a:ln>
          </p:spPr>
        </p:pic>
      </p:grpSp>
      <p:sp>
        <p:nvSpPr>
          <p:cNvPr id="772" name="Google Shape;772;g2507675aa62_0_83"/>
          <p:cNvSpPr txBox="1">
            <a:spLocks noGrp="1"/>
          </p:cNvSpPr>
          <p:nvPr>
            <p:ph type="sldNum" idx="12"/>
          </p:nvPr>
        </p:nvSpPr>
        <p:spPr>
          <a:xfrm>
            <a:off x="7748913" y="5875624"/>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64</a:t>
            </a:fld>
            <a:endParaRPr sz="1600">
              <a:solidFill>
                <a:srgbClr val="000000"/>
              </a:solidFill>
              <a:latin typeface="Arial"/>
              <a:ea typeface="Arial"/>
              <a:cs typeface="Arial"/>
              <a:sym typeface="Arial"/>
            </a:endParaRPr>
          </a:p>
        </p:txBody>
      </p:sp>
      <p:sp>
        <p:nvSpPr>
          <p:cNvPr id="773" name="Google Shape;773;g2507675aa62_0_83"/>
          <p:cNvSpPr txBox="1"/>
          <p:nvPr/>
        </p:nvSpPr>
        <p:spPr>
          <a:xfrm>
            <a:off x="4749150" y="197175"/>
            <a:ext cx="30000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Way Forward</a:t>
            </a:r>
            <a:endParaRPr sz="1400" b="0" i="0" u="none" strike="noStrike" cap="none">
              <a:solidFill>
                <a:srgbClr val="000000"/>
              </a:solidFill>
              <a:latin typeface="Arial"/>
              <a:ea typeface="Arial"/>
              <a:cs typeface="Arial"/>
              <a:sym typeface="Arial"/>
            </a:endParaRPr>
          </a:p>
        </p:txBody>
      </p:sp>
      <p:sp>
        <p:nvSpPr>
          <p:cNvPr id="774" name="Google Shape;774;g2507675aa62_0_83"/>
          <p:cNvSpPr txBox="1"/>
          <p:nvPr/>
        </p:nvSpPr>
        <p:spPr>
          <a:xfrm>
            <a:off x="4900810" y="744915"/>
            <a:ext cx="2133600" cy="88175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Social Learning</a:t>
            </a:r>
            <a:endParaRPr/>
          </a:p>
        </p:txBody>
      </p:sp>
      <p:sp>
        <p:nvSpPr>
          <p:cNvPr id="775" name="Google Shape;775;g2507675aa62_0_83"/>
          <p:cNvSpPr txBox="1"/>
          <p:nvPr/>
        </p:nvSpPr>
        <p:spPr>
          <a:xfrm>
            <a:off x="2709230" y="1141592"/>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Micro Learning</a:t>
            </a:r>
            <a:endParaRPr sz="2200" b="1" i="0" u="none" strike="noStrike" cap="none">
              <a:solidFill>
                <a:schemeClr val="dk1"/>
              </a:solidFill>
              <a:latin typeface="Arial Narrow"/>
              <a:ea typeface="Arial Narrow"/>
              <a:cs typeface="Arial Narrow"/>
              <a:sym typeface="Arial Narrow"/>
            </a:endParaRPr>
          </a:p>
        </p:txBody>
      </p:sp>
      <p:sp>
        <p:nvSpPr>
          <p:cNvPr id="776" name="Google Shape;776;g2507675aa62_0_83"/>
          <p:cNvSpPr txBox="1"/>
          <p:nvPr/>
        </p:nvSpPr>
        <p:spPr>
          <a:xfrm>
            <a:off x="1939036" y="1998892"/>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Collaboration</a:t>
            </a:r>
            <a:endParaRPr sz="2200" b="1" i="0" u="none" strike="noStrike" cap="none">
              <a:solidFill>
                <a:schemeClr val="dk1"/>
              </a:solidFill>
              <a:latin typeface="Arial Narrow"/>
              <a:ea typeface="Arial Narrow"/>
              <a:cs typeface="Arial Narrow"/>
              <a:sym typeface="Arial Narrow"/>
            </a:endParaRPr>
          </a:p>
        </p:txBody>
      </p:sp>
      <p:sp>
        <p:nvSpPr>
          <p:cNvPr id="777" name="Google Shape;777;g2507675aa62_0_83"/>
          <p:cNvSpPr txBox="1"/>
          <p:nvPr/>
        </p:nvSpPr>
        <p:spPr>
          <a:xfrm>
            <a:off x="1203138" y="3083898"/>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Digital Coaching</a:t>
            </a:r>
            <a:endParaRPr sz="2200" b="1" i="0" u="none" strike="noStrike" cap="none">
              <a:solidFill>
                <a:schemeClr val="dk1"/>
              </a:solidFill>
              <a:latin typeface="Arial Narrow"/>
              <a:ea typeface="Arial Narrow"/>
              <a:cs typeface="Arial Narrow"/>
              <a:sym typeface="Arial Narrow"/>
            </a:endParaRPr>
          </a:p>
        </p:txBody>
      </p:sp>
      <p:sp>
        <p:nvSpPr>
          <p:cNvPr id="778" name="Google Shape;778;g2507675aa62_0_83"/>
          <p:cNvSpPr txBox="1"/>
          <p:nvPr/>
        </p:nvSpPr>
        <p:spPr>
          <a:xfrm>
            <a:off x="7929063" y="5039198"/>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Analytics</a:t>
            </a:r>
            <a:endParaRPr sz="2200" b="1" i="0" u="none" strike="noStrike" cap="none">
              <a:solidFill>
                <a:schemeClr val="dk1"/>
              </a:solidFill>
              <a:latin typeface="Arial Narrow"/>
              <a:ea typeface="Arial Narrow"/>
              <a:cs typeface="Arial Narrow"/>
              <a:sym typeface="Arial Narrow"/>
            </a:endParaRPr>
          </a:p>
        </p:txBody>
      </p:sp>
      <p:sp>
        <p:nvSpPr>
          <p:cNvPr id="779" name="Google Shape;779;g2507675aa62_0_83"/>
          <p:cNvSpPr txBox="1"/>
          <p:nvPr/>
        </p:nvSpPr>
        <p:spPr>
          <a:xfrm>
            <a:off x="1484713" y="4202798"/>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Video / Podcasts</a:t>
            </a:r>
            <a:endParaRPr sz="2200" b="1" i="0" u="none" strike="noStrike" cap="none">
              <a:solidFill>
                <a:schemeClr val="dk1"/>
              </a:solidFill>
              <a:latin typeface="Arial Narrow"/>
              <a:ea typeface="Arial Narrow"/>
              <a:cs typeface="Arial Narrow"/>
              <a:sym typeface="Arial Narrow"/>
            </a:endParaRPr>
          </a:p>
        </p:txBody>
      </p:sp>
      <p:sp>
        <p:nvSpPr>
          <p:cNvPr id="780" name="Google Shape;780;g2507675aa62_0_83"/>
          <p:cNvSpPr txBox="1"/>
          <p:nvPr/>
        </p:nvSpPr>
        <p:spPr>
          <a:xfrm>
            <a:off x="2818263" y="5039198"/>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Webinars</a:t>
            </a:r>
            <a:endParaRPr sz="2200" b="1" i="0" u="none" strike="noStrike" cap="none">
              <a:solidFill>
                <a:schemeClr val="dk1"/>
              </a:solidFill>
              <a:latin typeface="Arial Narrow"/>
              <a:ea typeface="Arial Narrow"/>
              <a:cs typeface="Arial Narrow"/>
              <a:sym typeface="Arial Narrow"/>
            </a:endParaRPr>
          </a:p>
        </p:txBody>
      </p:sp>
      <p:sp>
        <p:nvSpPr>
          <p:cNvPr id="781" name="Google Shape;781;g2507675aa62_0_83"/>
          <p:cNvSpPr txBox="1"/>
          <p:nvPr/>
        </p:nvSpPr>
        <p:spPr>
          <a:xfrm>
            <a:off x="5005713" y="5638598"/>
            <a:ext cx="21336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Courses</a:t>
            </a:r>
            <a:endParaRPr sz="2200" b="1" i="0" u="none" strike="noStrike" cap="none">
              <a:solidFill>
                <a:schemeClr val="dk1"/>
              </a:solidFill>
              <a:latin typeface="Arial Narrow"/>
              <a:ea typeface="Arial Narrow"/>
              <a:cs typeface="Arial Narrow"/>
              <a:sym typeface="Arial Narrow"/>
            </a:endParaRPr>
          </a:p>
        </p:txBody>
      </p:sp>
      <p:sp>
        <p:nvSpPr>
          <p:cNvPr id="782" name="Google Shape;782;g2507675aa62_0_83"/>
          <p:cNvSpPr txBox="1"/>
          <p:nvPr/>
        </p:nvSpPr>
        <p:spPr>
          <a:xfrm>
            <a:off x="8476813" y="4202786"/>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Learning Plan</a:t>
            </a:r>
            <a:endParaRPr sz="2200" b="1" i="0" u="none" strike="noStrike" cap="none">
              <a:solidFill>
                <a:schemeClr val="dk1"/>
              </a:solidFill>
              <a:latin typeface="Arial Narrow"/>
              <a:ea typeface="Arial Narrow"/>
              <a:cs typeface="Arial Narrow"/>
              <a:sym typeface="Arial Narrow"/>
            </a:endParaRPr>
          </a:p>
        </p:txBody>
      </p:sp>
      <p:sp>
        <p:nvSpPr>
          <p:cNvPr id="783" name="Google Shape;783;g2507675aa62_0_83"/>
          <p:cNvSpPr txBox="1"/>
          <p:nvPr/>
        </p:nvSpPr>
        <p:spPr>
          <a:xfrm>
            <a:off x="8663313" y="3083886"/>
            <a:ext cx="213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Guided Learning</a:t>
            </a:r>
            <a:endParaRPr sz="2200" b="1" i="0" u="none" strike="noStrike" cap="none">
              <a:solidFill>
                <a:schemeClr val="dk1"/>
              </a:solidFill>
              <a:latin typeface="Arial Narrow"/>
              <a:ea typeface="Arial Narrow"/>
              <a:cs typeface="Arial Narrow"/>
              <a:sym typeface="Arial Narrow"/>
            </a:endParaRPr>
          </a:p>
        </p:txBody>
      </p:sp>
      <p:sp>
        <p:nvSpPr>
          <p:cNvPr id="784" name="Google Shape;784;g2507675aa62_0_83"/>
          <p:cNvSpPr txBox="1"/>
          <p:nvPr/>
        </p:nvSpPr>
        <p:spPr>
          <a:xfrm>
            <a:off x="8387113" y="1964998"/>
            <a:ext cx="484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AI</a:t>
            </a:r>
            <a:endParaRPr sz="2200" b="1" i="0" u="none" strike="noStrike" cap="none">
              <a:solidFill>
                <a:schemeClr val="dk1"/>
              </a:solidFill>
              <a:latin typeface="Arial Narrow"/>
              <a:ea typeface="Arial Narrow"/>
              <a:cs typeface="Arial Narrow"/>
              <a:sym typeface="Arial Narrow"/>
            </a:endParaRPr>
          </a:p>
        </p:txBody>
      </p:sp>
      <p:sp>
        <p:nvSpPr>
          <p:cNvPr id="785" name="Google Shape;785;g2507675aa62_0_83"/>
          <p:cNvSpPr txBox="1"/>
          <p:nvPr/>
        </p:nvSpPr>
        <p:spPr>
          <a:xfrm>
            <a:off x="7527913" y="1128573"/>
            <a:ext cx="3191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Immersive Experiences</a:t>
            </a:r>
            <a:endParaRPr sz="2200" b="1" i="0" u="none" strike="noStrike" cap="none">
              <a:solidFill>
                <a:schemeClr val="dk1"/>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785"/>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2000"/>
                                  </p:stCondLst>
                                  <p:childTnLst>
                                    <p:set>
                                      <p:cBhvr>
                                        <p:cTn id="11" dur="1" fill="hold">
                                          <p:stCondLst>
                                            <p:cond delay="0"/>
                                          </p:stCondLst>
                                        </p:cTn>
                                        <p:tgtEl>
                                          <p:spTgt spid="784"/>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2000"/>
                                  </p:stCondLst>
                                  <p:childTnLst>
                                    <p:set>
                                      <p:cBhvr>
                                        <p:cTn id="14" dur="1" fill="hold">
                                          <p:stCondLst>
                                            <p:cond delay="0"/>
                                          </p:stCondLst>
                                        </p:cTn>
                                        <p:tgtEl>
                                          <p:spTgt spid="783"/>
                                        </p:tgtEl>
                                        <p:attrNameLst>
                                          <p:attrName>style.visibility</p:attrName>
                                        </p:attrNameLst>
                                      </p:cBhvr>
                                      <p:to>
                                        <p:strVal val="visible"/>
                                      </p:to>
                                    </p:set>
                                  </p:childTnLst>
                                </p:cTn>
                              </p:par>
                            </p:childTnLst>
                          </p:cTn>
                        </p:par>
                        <p:par>
                          <p:cTn id="15" fill="hold">
                            <p:stCondLst>
                              <p:cond delay="3"/>
                            </p:stCondLst>
                            <p:childTnLst>
                              <p:par>
                                <p:cTn id="16" presetID="1" presetClass="entr" presetSubtype="0" fill="hold" nodeType="afterEffect">
                                  <p:stCondLst>
                                    <p:cond delay="2000"/>
                                  </p:stCondLst>
                                  <p:childTnLst>
                                    <p:set>
                                      <p:cBhvr>
                                        <p:cTn id="17" dur="1" fill="hold">
                                          <p:stCondLst>
                                            <p:cond delay="0"/>
                                          </p:stCondLst>
                                        </p:cTn>
                                        <p:tgtEl>
                                          <p:spTgt spid="782"/>
                                        </p:tgtEl>
                                        <p:attrNameLst>
                                          <p:attrName>style.visibility</p:attrName>
                                        </p:attrNameLst>
                                      </p:cBhvr>
                                      <p:to>
                                        <p:strVal val="visible"/>
                                      </p:to>
                                    </p:set>
                                  </p:childTnLst>
                                </p:cTn>
                              </p:par>
                            </p:childTnLst>
                          </p:cTn>
                        </p:par>
                        <p:par>
                          <p:cTn id="18" fill="hold">
                            <p:stCondLst>
                              <p:cond delay="4"/>
                            </p:stCondLst>
                            <p:childTnLst>
                              <p:par>
                                <p:cTn id="19" presetID="1" presetClass="entr" presetSubtype="0" fill="hold" nodeType="afterEffect">
                                  <p:stCondLst>
                                    <p:cond delay="2000"/>
                                  </p:stCondLst>
                                  <p:childTnLst>
                                    <p:set>
                                      <p:cBhvr>
                                        <p:cTn id="20" dur="1" fill="hold">
                                          <p:stCondLst>
                                            <p:cond delay="0"/>
                                          </p:stCondLst>
                                        </p:cTn>
                                        <p:tgtEl>
                                          <p:spTgt spid="778"/>
                                        </p:tgtEl>
                                        <p:attrNameLst>
                                          <p:attrName>style.visibility</p:attrName>
                                        </p:attrNameLst>
                                      </p:cBhvr>
                                      <p:to>
                                        <p:strVal val="visible"/>
                                      </p:to>
                                    </p:set>
                                  </p:childTnLst>
                                </p:cTn>
                              </p:par>
                            </p:childTnLst>
                          </p:cTn>
                        </p:par>
                        <p:par>
                          <p:cTn id="21" fill="hold">
                            <p:stCondLst>
                              <p:cond delay="5"/>
                            </p:stCondLst>
                            <p:childTnLst>
                              <p:par>
                                <p:cTn id="22" presetID="1" presetClass="entr" presetSubtype="0" fill="hold" nodeType="afterEffect">
                                  <p:stCondLst>
                                    <p:cond delay="2000"/>
                                  </p:stCondLst>
                                  <p:childTnLst>
                                    <p:set>
                                      <p:cBhvr>
                                        <p:cTn id="23" dur="1" fill="hold">
                                          <p:stCondLst>
                                            <p:cond delay="0"/>
                                          </p:stCondLst>
                                        </p:cTn>
                                        <p:tgtEl>
                                          <p:spTgt spid="781"/>
                                        </p:tgtEl>
                                        <p:attrNameLst>
                                          <p:attrName>style.visibility</p:attrName>
                                        </p:attrNameLst>
                                      </p:cBhvr>
                                      <p:to>
                                        <p:strVal val="visible"/>
                                      </p:to>
                                    </p:set>
                                  </p:childTnLst>
                                </p:cTn>
                              </p:par>
                            </p:childTnLst>
                          </p:cTn>
                        </p:par>
                        <p:par>
                          <p:cTn id="24" fill="hold">
                            <p:stCondLst>
                              <p:cond delay="6"/>
                            </p:stCondLst>
                            <p:childTnLst>
                              <p:par>
                                <p:cTn id="25" presetID="1" presetClass="entr" presetSubtype="0" fill="hold" nodeType="afterEffect">
                                  <p:stCondLst>
                                    <p:cond delay="2000"/>
                                  </p:stCondLst>
                                  <p:childTnLst>
                                    <p:set>
                                      <p:cBhvr>
                                        <p:cTn id="26" dur="1" fill="hold">
                                          <p:stCondLst>
                                            <p:cond delay="0"/>
                                          </p:stCondLst>
                                        </p:cTn>
                                        <p:tgtEl>
                                          <p:spTgt spid="780"/>
                                        </p:tgtEl>
                                        <p:attrNameLst>
                                          <p:attrName>style.visibility</p:attrName>
                                        </p:attrNameLst>
                                      </p:cBhvr>
                                      <p:to>
                                        <p:strVal val="visible"/>
                                      </p:to>
                                    </p:set>
                                  </p:childTnLst>
                                </p:cTn>
                              </p:par>
                            </p:childTnLst>
                          </p:cTn>
                        </p:par>
                        <p:par>
                          <p:cTn id="27" fill="hold">
                            <p:stCondLst>
                              <p:cond delay="7"/>
                            </p:stCondLst>
                            <p:childTnLst>
                              <p:par>
                                <p:cTn id="28" presetID="1" presetClass="entr" presetSubtype="0" fill="hold" nodeType="afterEffect">
                                  <p:stCondLst>
                                    <p:cond delay="2000"/>
                                  </p:stCondLst>
                                  <p:childTnLst>
                                    <p:set>
                                      <p:cBhvr>
                                        <p:cTn id="29" dur="1" fill="hold">
                                          <p:stCondLst>
                                            <p:cond delay="0"/>
                                          </p:stCondLst>
                                        </p:cTn>
                                        <p:tgtEl>
                                          <p:spTgt spid="779"/>
                                        </p:tgtEl>
                                        <p:attrNameLst>
                                          <p:attrName>style.visibility</p:attrName>
                                        </p:attrNameLst>
                                      </p:cBhvr>
                                      <p:to>
                                        <p:strVal val="visible"/>
                                      </p:to>
                                    </p:set>
                                  </p:childTnLst>
                                </p:cTn>
                              </p:par>
                            </p:childTnLst>
                          </p:cTn>
                        </p:par>
                        <p:par>
                          <p:cTn id="30" fill="hold">
                            <p:stCondLst>
                              <p:cond delay="8"/>
                            </p:stCondLst>
                            <p:childTnLst>
                              <p:par>
                                <p:cTn id="31" presetID="1" presetClass="entr" presetSubtype="0" fill="hold" nodeType="afterEffect">
                                  <p:stCondLst>
                                    <p:cond delay="2000"/>
                                  </p:stCondLst>
                                  <p:childTnLst>
                                    <p:set>
                                      <p:cBhvr>
                                        <p:cTn id="32" dur="1" fill="hold">
                                          <p:stCondLst>
                                            <p:cond delay="0"/>
                                          </p:stCondLst>
                                        </p:cTn>
                                        <p:tgtEl>
                                          <p:spTgt spid="777"/>
                                        </p:tgtEl>
                                        <p:attrNameLst>
                                          <p:attrName>style.visibility</p:attrName>
                                        </p:attrNameLst>
                                      </p:cBhvr>
                                      <p:to>
                                        <p:strVal val="visible"/>
                                      </p:to>
                                    </p:set>
                                  </p:childTnLst>
                                </p:cTn>
                              </p:par>
                            </p:childTnLst>
                          </p:cTn>
                        </p:par>
                        <p:par>
                          <p:cTn id="33" fill="hold">
                            <p:stCondLst>
                              <p:cond delay="9"/>
                            </p:stCondLst>
                            <p:childTnLst>
                              <p:par>
                                <p:cTn id="34" presetID="1" presetClass="entr" presetSubtype="0" fill="hold" nodeType="afterEffect">
                                  <p:stCondLst>
                                    <p:cond delay="2000"/>
                                  </p:stCondLst>
                                  <p:childTnLst>
                                    <p:set>
                                      <p:cBhvr>
                                        <p:cTn id="35" dur="1" fill="hold">
                                          <p:stCondLst>
                                            <p:cond delay="0"/>
                                          </p:stCondLst>
                                        </p:cTn>
                                        <p:tgtEl>
                                          <p:spTgt spid="776"/>
                                        </p:tgtEl>
                                        <p:attrNameLst>
                                          <p:attrName>style.visibility</p:attrName>
                                        </p:attrNameLst>
                                      </p:cBhvr>
                                      <p:to>
                                        <p:strVal val="visible"/>
                                      </p:to>
                                    </p:set>
                                  </p:childTnLst>
                                </p:cTn>
                              </p:par>
                            </p:childTnLst>
                          </p:cTn>
                        </p:par>
                        <p:par>
                          <p:cTn id="36" fill="hold">
                            <p:stCondLst>
                              <p:cond delay="10"/>
                            </p:stCondLst>
                            <p:childTnLst>
                              <p:par>
                                <p:cTn id="37" presetID="1" presetClass="entr" presetSubtype="0" fill="hold" nodeType="afterEffect">
                                  <p:stCondLst>
                                    <p:cond delay="2000"/>
                                  </p:stCondLst>
                                  <p:childTnLst>
                                    <p:set>
                                      <p:cBhvr>
                                        <p:cTn id="38"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25344c36a63_0_13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100"/>
              <a:buNone/>
            </a:pPr>
            <a:fld id="{00000000-1234-1234-1234-123412341234}" type="slidenum">
              <a:rPr lang="en-US" sz="1100">
                <a:solidFill>
                  <a:srgbClr val="000000"/>
                </a:solidFill>
                <a:latin typeface="Arial"/>
                <a:ea typeface="Arial"/>
                <a:cs typeface="Arial"/>
                <a:sym typeface="Arial"/>
              </a:rPr>
              <a:t>65</a:t>
            </a:fld>
            <a:endParaRPr sz="1100">
              <a:solidFill>
                <a:srgbClr val="000000"/>
              </a:solidFill>
              <a:latin typeface="Arial"/>
              <a:ea typeface="Arial"/>
              <a:cs typeface="Arial"/>
              <a:sym typeface="Arial"/>
            </a:endParaRPr>
          </a:p>
        </p:txBody>
      </p:sp>
      <p:sp>
        <p:nvSpPr>
          <p:cNvPr id="791" name="Google Shape;791;g25344c36a63_0_131"/>
          <p:cNvSpPr txBox="1"/>
          <p:nvPr/>
        </p:nvSpPr>
        <p:spPr>
          <a:xfrm>
            <a:off x="4749150" y="197175"/>
            <a:ext cx="30000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Way Forward</a:t>
            </a:r>
            <a:endParaRPr sz="1400" b="0" i="0" u="none" strike="noStrike" cap="none">
              <a:solidFill>
                <a:srgbClr val="000000"/>
              </a:solidFill>
              <a:latin typeface="Arial"/>
              <a:ea typeface="Arial"/>
              <a:cs typeface="Arial"/>
              <a:sym typeface="Arial"/>
            </a:endParaRPr>
          </a:p>
        </p:txBody>
      </p:sp>
      <p:pic>
        <p:nvPicPr>
          <p:cNvPr id="792" name="Google Shape;792;g25344c36a63_0_131"/>
          <p:cNvPicPr preferRelativeResize="0"/>
          <p:nvPr/>
        </p:nvPicPr>
        <p:blipFill rotWithShape="1">
          <a:blip r:embed="rId3">
            <a:alphaModFix/>
          </a:blip>
          <a:srcRect/>
          <a:stretch/>
        </p:blipFill>
        <p:spPr>
          <a:xfrm>
            <a:off x="6407250" y="1182125"/>
            <a:ext cx="2133600" cy="2133600"/>
          </a:xfrm>
          <a:prstGeom prst="rect">
            <a:avLst/>
          </a:prstGeom>
          <a:noFill/>
          <a:ln>
            <a:noFill/>
          </a:ln>
        </p:spPr>
      </p:pic>
      <p:pic>
        <p:nvPicPr>
          <p:cNvPr id="793" name="Google Shape;793;g25344c36a63_0_131"/>
          <p:cNvPicPr preferRelativeResize="0"/>
          <p:nvPr/>
        </p:nvPicPr>
        <p:blipFill rotWithShape="1">
          <a:blip r:embed="rId4">
            <a:alphaModFix/>
          </a:blip>
          <a:srcRect/>
          <a:stretch/>
        </p:blipFill>
        <p:spPr>
          <a:xfrm>
            <a:off x="8561250" y="1235662"/>
            <a:ext cx="1844784" cy="1841700"/>
          </a:xfrm>
          <a:prstGeom prst="rect">
            <a:avLst/>
          </a:prstGeom>
          <a:noFill/>
          <a:ln>
            <a:noFill/>
          </a:ln>
        </p:spPr>
      </p:pic>
      <p:sp>
        <p:nvSpPr>
          <p:cNvPr id="794" name="Google Shape;794;g25344c36a63_0_131"/>
          <p:cNvSpPr txBox="1"/>
          <p:nvPr/>
        </p:nvSpPr>
        <p:spPr>
          <a:xfrm>
            <a:off x="743175" y="871615"/>
            <a:ext cx="574125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Learning solutions for effective E &amp; T</a:t>
            </a:r>
            <a:endParaRPr sz="2400" b="1" i="0" u="none" strike="noStrike" cap="none">
              <a:solidFill>
                <a:srgbClr val="000000"/>
              </a:solidFill>
              <a:latin typeface="Arial"/>
              <a:ea typeface="Arial"/>
              <a:cs typeface="Arial"/>
              <a:sym typeface="Arial"/>
            </a:endParaRPr>
          </a:p>
        </p:txBody>
      </p:sp>
      <p:sp>
        <p:nvSpPr>
          <p:cNvPr id="795" name="Google Shape;795;g25344c36a63_0_131"/>
          <p:cNvSpPr txBox="1"/>
          <p:nvPr/>
        </p:nvSpPr>
        <p:spPr>
          <a:xfrm>
            <a:off x="1024350" y="3395797"/>
            <a:ext cx="10484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1" u="none" strike="noStrike" cap="none">
                <a:solidFill>
                  <a:schemeClr val="dk1"/>
                </a:solidFill>
                <a:latin typeface="Arial Narrow"/>
                <a:ea typeface="Arial Narrow"/>
                <a:cs typeface="Arial Narrow"/>
                <a:sym typeface="Arial Narrow"/>
              </a:rPr>
              <a:t>Partnership for Peace Consortium/George C. Marshall European Center for Security Studies</a:t>
            </a:r>
            <a:endParaRPr sz="2200" b="1" i="1" u="none" strike="noStrike" cap="none">
              <a:solidFill>
                <a:schemeClr val="dk1"/>
              </a:solidFill>
              <a:latin typeface="Arial Narrow"/>
              <a:ea typeface="Arial Narrow"/>
              <a:cs typeface="Arial Narrow"/>
              <a:sym typeface="Arial Narrow"/>
            </a:endParaRPr>
          </a:p>
        </p:txBody>
      </p:sp>
      <p:sp>
        <p:nvSpPr>
          <p:cNvPr id="796" name="Google Shape;796;g25344c36a63_0_131"/>
          <p:cNvSpPr txBox="1"/>
          <p:nvPr/>
        </p:nvSpPr>
        <p:spPr>
          <a:xfrm>
            <a:off x="1024350" y="2887062"/>
            <a:ext cx="5178900" cy="8109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800"/>
              <a:buFont typeface="Arial"/>
              <a:buNone/>
            </a:pPr>
            <a:r>
              <a:rPr lang="en-US" sz="1800" b="1" i="0" u="none" strike="noStrike" cap="none">
                <a:solidFill>
                  <a:schemeClr val="dk1"/>
                </a:solidFill>
                <a:latin typeface="Arial Narrow"/>
                <a:ea typeface="Arial Narrow"/>
                <a:cs typeface="Arial Narrow"/>
                <a:sym typeface="Arial Narrow"/>
              </a:rPr>
              <a:t>RECOMMENDED INFORMATION PAPER</a:t>
            </a:r>
            <a:endParaRPr sz="1800" b="1" i="0" u="none" strike="noStrike" cap="none">
              <a:solidFill>
                <a:schemeClr val="dk1"/>
              </a:solidFill>
              <a:latin typeface="Arial Narrow"/>
              <a:ea typeface="Arial Narrow"/>
              <a:cs typeface="Arial Narrow"/>
              <a:sym typeface="Arial Narrow"/>
            </a:endParaRPr>
          </a:p>
        </p:txBody>
      </p:sp>
      <p:sp>
        <p:nvSpPr>
          <p:cNvPr id="797" name="Google Shape;797;g25344c36a63_0_131"/>
          <p:cNvSpPr txBox="1"/>
          <p:nvPr/>
        </p:nvSpPr>
        <p:spPr>
          <a:xfrm>
            <a:off x="1024350" y="4559769"/>
            <a:ext cx="6551400" cy="846355"/>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000"/>
              <a:buFont typeface="Arial"/>
              <a:buChar char="•"/>
            </a:pPr>
            <a:r>
              <a:rPr lang="en-US" sz="2000" b="1" i="0" u="none" strike="noStrike" cap="none">
                <a:solidFill>
                  <a:schemeClr val="dk1"/>
                </a:solidFill>
                <a:latin typeface="Arial Narrow"/>
                <a:ea typeface="Arial Narrow"/>
                <a:cs typeface="Arial Narrow"/>
                <a:sym typeface="Arial Narrow"/>
              </a:rPr>
              <a:t>Annex B: Recommendations, Actions, and Requirements</a:t>
            </a:r>
            <a:endParaRPr sz="2000" b="1" i="0" u="none" strike="noStrike" cap="none">
              <a:solidFill>
                <a:schemeClr val="dk1"/>
              </a:solidFill>
              <a:latin typeface="Arial Narrow"/>
              <a:ea typeface="Arial Narrow"/>
              <a:cs typeface="Arial Narrow"/>
              <a:sym typeface="Arial Narrow"/>
            </a:endParaRPr>
          </a:p>
        </p:txBody>
      </p:sp>
      <p:sp>
        <p:nvSpPr>
          <p:cNvPr id="798" name="Google Shape;798;g25344c36a63_0_131"/>
          <p:cNvSpPr txBox="1"/>
          <p:nvPr/>
        </p:nvSpPr>
        <p:spPr>
          <a:xfrm>
            <a:off x="1024350" y="4250585"/>
            <a:ext cx="3434100" cy="846355"/>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000"/>
              <a:buFont typeface="Arial"/>
              <a:buChar char="•"/>
            </a:pPr>
            <a:r>
              <a:rPr lang="en-US" sz="2000" b="1" i="0" u="none" strike="noStrike" cap="none">
                <a:solidFill>
                  <a:schemeClr val="dk1"/>
                </a:solidFill>
                <a:latin typeface="Arial Narrow"/>
                <a:ea typeface="Arial Narrow"/>
                <a:cs typeface="Arial Narrow"/>
                <a:sym typeface="Arial Narrow"/>
              </a:rPr>
              <a:t>Annex A: Problem Statement</a:t>
            </a:r>
            <a:endParaRPr sz="2000" b="1" i="0" u="none" strike="noStrike" cap="none">
              <a:solidFill>
                <a:schemeClr val="dk1"/>
              </a:solidFill>
              <a:latin typeface="Arial Narrow"/>
              <a:ea typeface="Arial Narrow"/>
              <a:cs typeface="Arial Narrow"/>
              <a:sym typeface="Arial Narrow"/>
            </a:endParaRPr>
          </a:p>
        </p:txBody>
      </p:sp>
      <p:sp>
        <p:nvSpPr>
          <p:cNvPr id="799" name="Google Shape;799;g25344c36a63_0_131"/>
          <p:cNvSpPr txBox="1"/>
          <p:nvPr/>
        </p:nvSpPr>
        <p:spPr>
          <a:xfrm>
            <a:off x="1024350" y="4871760"/>
            <a:ext cx="6551400" cy="846355"/>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000"/>
              <a:buFont typeface="Arial"/>
              <a:buChar char="•"/>
            </a:pPr>
            <a:r>
              <a:rPr lang="en-US" sz="2000" b="1" i="0" u="none" strike="noStrike" cap="none">
                <a:solidFill>
                  <a:schemeClr val="dk1"/>
                </a:solidFill>
                <a:latin typeface="Arial Narrow"/>
                <a:ea typeface="Arial Narrow"/>
                <a:cs typeface="Arial Narrow"/>
                <a:sym typeface="Arial Narrow"/>
              </a:rPr>
              <a:t>Annex C: What is “Distributed Learning”?</a:t>
            </a:r>
            <a:endParaRPr sz="2000" b="1" i="0" u="none" strike="noStrike" cap="none">
              <a:solidFill>
                <a:schemeClr val="dk1"/>
              </a:solidFill>
              <a:latin typeface="Arial Narrow"/>
              <a:ea typeface="Arial Narrow"/>
              <a:cs typeface="Arial Narrow"/>
              <a:sym typeface="Arial Narrow"/>
            </a:endParaRPr>
          </a:p>
        </p:txBody>
      </p:sp>
      <p:sp>
        <p:nvSpPr>
          <p:cNvPr id="800" name="Google Shape;800;g25344c36a63_0_131"/>
          <p:cNvSpPr txBox="1"/>
          <p:nvPr/>
        </p:nvSpPr>
        <p:spPr>
          <a:xfrm>
            <a:off x="1024350" y="5176572"/>
            <a:ext cx="7536900" cy="846355"/>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000"/>
              <a:buFont typeface="Arial"/>
              <a:buChar char="•"/>
            </a:pPr>
            <a:r>
              <a:rPr lang="en-US" sz="2000" b="1" i="0" u="none" strike="noStrike" cap="none">
                <a:solidFill>
                  <a:schemeClr val="dk1"/>
                </a:solidFill>
                <a:latin typeface="Arial Narrow"/>
                <a:ea typeface="Arial Narrow"/>
                <a:cs typeface="Arial Narrow"/>
                <a:sym typeface="Arial Narrow"/>
              </a:rPr>
              <a:t>Annex D: Security Assistance Organizations Supporting Ukraine</a:t>
            </a:r>
            <a:endParaRPr sz="2000" b="1" i="0" u="none" strike="noStrike" cap="none">
              <a:solidFill>
                <a:schemeClr val="dk1"/>
              </a:solidFill>
              <a:latin typeface="Arial Narrow"/>
              <a:ea typeface="Arial Narrow"/>
              <a:cs typeface="Arial Narrow"/>
              <a:sym typeface="Arial Narrow"/>
            </a:endParaRPr>
          </a:p>
        </p:txBody>
      </p:sp>
      <p:sp>
        <p:nvSpPr>
          <p:cNvPr id="801" name="Google Shape;801;g25344c36a63_0_131"/>
          <p:cNvSpPr txBox="1"/>
          <p:nvPr/>
        </p:nvSpPr>
        <p:spPr>
          <a:xfrm>
            <a:off x="1024350" y="5492947"/>
            <a:ext cx="7536900" cy="846355"/>
          </a:xfrm>
          <a:prstGeom prst="rect">
            <a:avLst/>
          </a:prstGeom>
          <a:noFill/>
          <a:ln>
            <a:noFill/>
          </a:ln>
        </p:spPr>
        <p:txBody>
          <a:bodyPr spcFirstLastPara="1" wrap="square" lIns="91425" tIns="91425" rIns="91425" bIns="91425" anchor="t" anchorCtr="0">
            <a:spAutoFit/>
          </a:bodyPr>
          <a:lstStyle/>
          <a:p>
            <a:pPr marL="342900" marR="0" lvl="0" indent="-342900" algn="l" rtl="0">
              <a:lnSpc>
                <a:spcPct val="115000"/>
              </a:lnSpc>
              <a:spcBef>
                <a:spcPts val="1200"/>
              </a:spcBef>
              <a:spcAft>
                <a:spcPts val="1200"/>
              </a:spcAft>
              <a:buClr>
                <a:srgbClr val="000000"/>
              </a:buClr>
              <a:buSzPts val="2000"/>
              <a:buFont typeface="Arial"/>
              <a:buChar char="•"/>
            </a:pPr>
            <a:r>
              <a:rPr lang="en-US" sz="2000" b="1" i="0" u="none" strike="noStrike" cap="none">
                <a:solidFill>
                  <a:schemeClr val="dk1"/>
                </a:solidFill>
                <a:latin typeface="Arial Narrow"/>
                <a:ea typeface="Arial Narrow"/>
                <a:cs typeface="Arial Narrow"/>
                <a:sym typeface="Arial Narrow"/>
              </a:rPr>
              <a:t>Annex E: Acknowledgements</a:t>
            </a:r>
            <a:endParaRPr sz="2000" b="1" i="0" u="none" strike="noStrike" cap="none">
              <a:solidFill>
                <a:schemeClr val="dk1"/>
              </a:solidFill>
              <a:latin typeface="Arial Narrow"/>
              <a:ea typeface="Arial Narrow"/>
              <a:cs typeface="Arial Narrow"/>
              <a:sym typeface="Arial Narrow"/>
            </a:endParaRPr>
          </a:p>
        </p:txBody>
      </p:sp>
      <p:sp>
        <p:nvSpPr>
          <p:cNvPr id="802" name="Google Shape;802;g25344c36a63_0_131"/>
          <p:cNvSpPr txBox="1"/>
          <p:nvPr/>
        </p:nvSpPr>
        <p:spPr>
          <a:xfrm>
            <a:off x="1024350" y="3848352"/>
            <a:ext cx="10765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Subject: </a:t>
            </a:r>
            <a:r>
              <a:rPr lang="en-US" sz="2200" b="1" i="1" u="none" strike="noStrike" cap="none">
                <a:solidFill>
                  <a:schemeClr val="dk1"/>
                </a:solidFill>
                <a:latin typeface="Arial Narrow"/>
                <a:ea typeface="Arial Narrow"/>
                <a:cs typeface="Arial Narrow"/>
                <a:sym typeface="Arial Narrow"/>
              </a:rPr>
              <a:t>Training while we fight: Lessons from Ukraine’s use of distributed learning in war</a:t>
            </a:r>
            <a:endParaRPr sz="2200" b="1" i="1"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25344c36a63_1_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66</a:t>
            </a:fld>
            <a:endParaRPr sz="1600">
              <a:solidFill>
                <a:srgbClr val="000000"/>
              </a:solidFill>
              <a:latin typeface="Arial"/>
              <a:ea typeface="Arial"/>
              <a:cs typeface="Arial"/>
              <a:sym typeface="Arial"/>
            </a:endParaRPr>
          </a:p>
        </p:txBody>
      </p:sp>
      <p:sp>
        <p:nvSpPr>
          <p:cNvPr id="808" name="Google Shape;808;g25344c36a63_1_0"/>
          <p:cNvSpPr txBox="1"/>
          <p:nvPr/>
        </p:nvSpPr>
        <p:spPr>
          <a:xfrm>
            <a:off x="4749150" y="197175"/>
            <a:ext cx="30000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Way Forward</a:t>
            </a:r>
            <a:endParaRPr sz="1400" b="0" i="0" u="none" strike="noStrike" cap="none">
              <a:solidFill>
                <a:srgbClr val="000000"/>
              </a:solidFill>
              <a:latin typeface="Arial"/>
              <a:ea typeface="Arial"/>
              <a:cs typeface="Arial"/>
              <a:sym typeface="Arial"/>
            </a:endParaRPr>
          </a:p>
        </p:txBody>
      </p:sp>
      <p:pic>
        <p:nvPicPr>
          <p:cNvPr id="809" name="Google Shape;809;g25344c36a63_1_0"/>
          <p:cNvPicPr preferRelativeResize="0"/>
          <p:nvPr/>
        </p:nvPicPr>
        <p:blipFill rotWithShape="1">
          <a:blip r:embed="rId3">
            <a:alphaModFix/>
          </a:blip>
          <a:srcRect/>
          <a:stretch/>
        </p:blipFill>
        <p:spPr>
          <a:xfrm>
            <a:off x="9820322" y="1250231"/>
            <a:ext cx="1958517" cy="1540700"/>
          </a:xfrm>
          <a:prstGeom prst="rect">
            <a:avLst/>
          </a:prstGeom>
          <a:noFill/>
          <a:ln>
            <a:noFill/>
          </a:ln>
        </p:spPr>
      </p:pic>
      <p:sp>
        <p:nvSpPr>
          <p:cNvPr id="810" name="Google Shape;810;g25344c36a63_1_0"/>
          <p:cNvSpPr txBox="1"/>
          <p:nvPr/>
        </p:nvSpPr>
        <p:spPr>
          <a:xfrm>
            <a:off x="3987189" y="1359227"/>
            <a:ext cx="54252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UKRAINIAN E-LEARNING PORTAL (UKReLP)</a:t>
            </a:r>
            <a:endParaRPr sz="2200" b="1" i="0" u="none" strike="noStrike" cap="none">
              <a:solidFill>
                <a:schemeClr val="dk1"/>
              </a:solidFill>
              <a:latin typeface="Arial Narrow"/>
              <a:ea typeface="Arial Narrow"/>
              <a:cs typeface="Arial Narrow"/>
              <a:sym typeface="Arial Narrow"/>
            </a:endParaRPr>
          </a:p>
        </p:txBody>
      </p:sp>
      <p:sp>
        <p:nvSpPr>
          <p:cNvPr id="811" name="Google Shape;811;g25344c36a63_1_0"/>
          <p:cNvSpPr txBox="1"/>
          <p:nvPr/>
        </p:nvSpPr>
        <p:spPr>
          <a:xfrm>
            <a:off x="2204397" y="1748903"/>
            <a:ext cx="75369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Defence Education Enhancement Programme (DEEP)</a:t>
            </a:r>
            <a:endParaRPr sz="2200" b="1" i="0" u="none" strike="noStrike" cap="none">
              <a:solidFill>
                <a:schemeClr val="dk1"/>
              </a:solidFill>
              <a:latin typeface="Arial Narrow"/>
              <a:ea typeface="Arial Narrow"/>
              <a:cs typeface="Arial Narrow"/>
              <a:sym typeface="Arial Narrow"/>
            </a:endParaRPr>
          </a:p>
        </p:txBody>
      </p:sp>
      <p:pic>
        <p:nvPicPr>
          <p:cNvPr id="812" name="Google Shape;812;g25344c36a63_1_0"/>
          <p:cNvPicPr preferRelativeResize="0"/>
          <p:nvPr/>
        </p:nvPicPr>
        <p:blipFill rotWithShape="1">
          <a:blip r:embed="rId4">
            <a:alphaModFix/>
          </a:blip>
          <a:srcRect/>
          <a:stretch/>
        </p:blipFill>
        <p:spPr>
          <a:xfrm>
            <a:off x="195731" y="1493289"/>
            <a:ext cx="3180337" cy="1540700"/>
          </a:xfrm>
          <a:prstGeom prst="rect">
            <a:avLst/>
          </a:prstGeom>
          <a:noFill/>
          <a:ln>
            <a:noFill/>
          </a:ln>
        </p:spPr>
      </p:pic>
      <p:sp>
        <p:nvSpPr>
          <p:cNvPr id="813" name="Google Shape;813;g25344c36a63_1_0"/>
          <p:cNvSpPr txBox="1"/>
          <p:nvPr/>
        </p:nvSpPr>
        <p:spPr>
          <a:xfrm>
            <a:off x="3502950" y="2174436"/>
            <a:ext cx="6317372" cy="88175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1200"/>
              </a:spcBef>
              <a:spcAft>
                <a:spcPts val="1200"/>
              </a:spcAft>
              <a:buClr>
                <a:srgbClr val="000000"/>
              </a:buClr>
              <a:buSzPts val="2200"/>
              <a:buFont typeface="Arial"/>
              <a:buNone/>
            </a:pPr>
            <a:r>
              <a:rPr lang="en-US" sz="2200" b="1" i="0" u="none" strike="noStrike" cap="none">
                <a:solidFill>
                  <a:schemeClr val="dk1"/>
                </a:solidFill>
                <a:latin typeface="Arial Narrow"/>
                <a:ea typeface="Arial Narrow"/>
                <a:cs typeface="Arial Narrow"/>
                <a:sym typeface="Arial Narrow"/>
              </a:rPr>
              <a:t>To conduct/support international E &amp; T, sharing courses</a:t>
            </a:r>
            <a:endParaRPr sz="2200" b="1" i="0" u="none" strike="noStrike" cap="none">
              <a:solidFill>
                <a:schemeClr val="dk1"/>
              </a:solidFill>
              <a:latin typeface="Arial Narrow"/>
              <a:ea typeface="Arial Narrow"/>
              <a:cs typeface="Arial Narrow"/>
              <a:sym typeface="Arial Narrow"/>
            </a:endParaRPr>
          </a:p>
        </p:txBody>
      </p:sp>
      <p:sp>
        <p:nvSpPr>
          <p:cNvPr id="814" name="Google Shape;814;g25344c36a63_1_0"/>
          <p:cNvSpPr txBox="1"/>
          <p:nvPr/>
        </p:nvSpPr>
        <p:spPr>
          <a:xfrm>
            <a:off x="2225974" y="868194"/>
            <a:ext cx="82836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Learning solutions for effective E &amp; T</a:t>
            </a:r>
            <a:endParaRPr sz="2400" b="1" i="0" u="none" strike="noStrike" cap="none">
              <a:solidFill>
                <a:srgbClr val="000000"/>
              </a:solidFill>
              <a:latin typeface="Arial"/>
              <a:ea typeface="Arial"/>
              <a:cs typeface="Arial"/>
              <a:sym typeface="Arial"/>
            </a:endParaRPr>
          </a:p>
        </p:txBody>
      </p:sp>
      <p:pic>
        <p:nvPicPr>
          <p:cNvPr id="815" name="Google Shape;815;g25344c36a63_1_0"/>
          <p:cNvPicPr preferRelativeResize="0"/>
          <p:nvPr/>
        </p:nvPicPr>
        <p:blipFill rotWithShape="1">
          <a:blip r:embed="rId5">
            <a:alphaModFix/>
          </a:blip>
          <a:srcRect/>
          <a:stretch/>
        </p:blipFill>
        <p:spPr>
          <a:xfrm>
            <a:off x="9811225" y="3243525"/>
            <a:ext cx="1958525" cy="2771350"/>
          </a:xfrm>
          <a:prstGeom prst="rect">
            <a:avLst/>
          </a:prstGeom>
          <a:noFill/>
          <a:ln>
            <a:noFill/>
          </a:ln>
        </p:spPr>
      </p:pic>
      <p:pic>
        <p:nvPicPr>
          <p:cNvPr id="816" name="Google Shape;816;g25344c36a63_1_0"/>
          <p:cNvPicPr preferRelativeResize="0"/>
          <p:nvPr/>
        </p:nvPicPr>
        <p:blipFill rotWithShape="1">
          <a:blip r:embed="rId6">
            <a:alphaModFix/>
          </a:blip>
          <a:srcRect/>
          <a:stretch/>
        </p:blipFill>
        <p:spPr>
          <a:xfrm>
            <a:off x="3423925" y="3243525"/>
            <a:ext cx="6317372" cy="313432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25376722c0c_0_1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67</a:t>
            </a:fld>
            <a:endParaRPr sz="1600">
              <a:solidFill>
                <a:srgbClr val="000000"/>
              </a:solidFill>
              <a:latin typeface="Arial"/>
              <a:ea typeface="Arial"/>
              <a:cs typeface="Arial"/>
              <a:sym typeface="Arial"/>
            </a:endParaRPr>
          </a:p>
        </p:txBody>
      </p:sp>
      <p:sp>
        <p:nvSpPr>
          <p:cNvPr id="822" name="Google Shape;822;g25376722c0c_0_17"/>
          <p:cNvSpPr txBox="1"/>
          <p:nvPr/>
        </p:nvSpPr>
        <p:spPr>
          <a:xfrm>
            <a:off x="4749150" y="197175"/>
            <a:ext cx="3000000" cy="5232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Tahoma"/>
                <a:ea typeface="Tahoma"/>
                <a:cs typeface="Tahoma"/>
                <a:sym typeface="Tahoma"/>
              </a:rPr>
              <a:t>Way Forward</a:t>
            </a:r>
            <a:endParaRPr sz="1400" b="0" i="0" u="none" strike="noStrike" cap="none">
              <a:solidFill>
                <a:srgbClr val="000000"/>
              </a:solidFill>
              <a:latin typeface="Arial"/>
              <a:ea typeface="Arial"/>
              <a:cs typeface="Arial"/>
              <a:sym typeface="Arial"/>
            </a:endParaRPr>
          </a:p>
        </p:txBody>
      </p:sp>
      <p:sp>
        <p:nvSpPr>
          <p:cNvPr id="823" name="Google Shape;823;g25376722c0c_0_17"/>
          <p:cNvSpPr txBox="1"/>
          <p:nvPr/>
        </p:nvSpPr>
        <p:spPr>
          <a:xfrm>
            <a:off x="766200" y="1536146"/>
            <a:ext cx="106596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Norwegian Defence University College and NATO D</a:t>
            </a:r>
            <a:r>
              <a:rPr lang="en-US" sz="2400" b="1"/>
              <a:t>EEP</a:t>
            </a:r>
            <a:r>
              <a:rPr lang="en-US" sz="24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stays committed to, together with international ADL partners,  </a:t>
            </a:r>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continue to support NDUU and Ukraine on the road to a TLA capability </a:t>
            </a:r>
            <a:endParaRPr sz="2400" b="1" i="0" u="none" strike="noStrike" cap="none">
              <a:solidFill>
                <a:srgbClr val="000000"/>
              </a:solidFill>
              <a:latin typeface="Arial"/>
              <a:ea typeface="Arial"/>
              <a:cs typeface="Arial"/>
              <a:sym typeface="Arial"/>
            </a:endParaRPr>
          </a:p>
        </p:txBody>
      </p:sp>
      <p:sp>
        <p:nvSpPr>
          <p:cNvPr id="824" name="Google Shape;824;g25376722c0c_0_17"/>
          <p:cNvSpPr txBox="1">
            <a:spLocks noGrp="1"/>
          </p:cNvSpPr>
          <p:nvPr>
            <p:ph type="body" idx="4294967295"/>
          </p:nvPr>
        </p:nvSpPr>
        <p:spPr>
          <a:xfrm>
            <a:off x="2520552" y="3292054"/>
            <a:ext cx="8028900" cy="202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200">
                <a:latin typeface="Arial Narrow"/>
                <a:ea typeface="Arial Narrow"/>
                <a:cs typeface="Arial Narrow"/>
                <a:sym typeface="Arial Narrow"/>
              </a:rPr>
              <a:t>Major General Serhii Salkutsan, serhii.salkutsan@mfa.gov.ua </a:t>
            </a:r>
            <a:endParaRPr sz="2200"/>
          </a:p>
          <a:p>
            <a:pPr marL="0" lvl="0" indent="0" algn="l" rtl="0">
              <a:lnSpc>
                <a:spcPct val="100000"/>
              </a:lnSpc>
              <a:spcBef>
                <a:spcPts val="480"/>
              </a:spcBef>
              <a:spcAft>
                <a:spcPts val="0"/>
              </a:spcAft>
              <a:buSzPts val="1800"/>
              <a:buNone/>
            </a:pPr>
            <a:r>
              <a:rPr lang="en-US" sz="2200">
                <a:latin typeface="Arial Narrow"/>
                <a:ea typeface="Arial Narrow"/>
                <a:cs typeface="Arial Narrow"/>
                <a:sym typeface="Arial Narrow"/>
              </a:rPr>
              <a:t>Colonel Maksym Tyshchenko, tyshchenkomh@edu.nuou.org.ua</a:t>
            </a:r>
            <a:endParaRPr sz="2200"/>
          </a:p>
          <a:p>
            <a:pPr marL="0" lvl="0" indent="0" algn="l" rtl="0">
              <a:lnSpc>
                <a:spcPct val="100000"/>
              </a:lnSpc>
              <a:spcBef>
                <a:spcPts val="480"/>
              </a:spcBef>
              <a:spcAft>
                <a:spcPts val="0"/>
              </a:spcAft>
              <a:buSzPts val="1800"/>
              <a:buNone/>
            </a:pPr>
            <a:r>
              <a:rPr lang="en-US" sz="2200">
                <a:latin typeface="Arial Narrow"/>
                <a:ea typeface="Arial Narrow"/>
                <a:cs typeface="Arial Narrow"/>
                <a:sym typeface="Arial Narrow"/>
              </a:rPr>
              <a:t>Director Geir Belgen Isaksen, </a:t>
            </a:r>
            <a:r>
              <a:rPr lang="en-US" sz="2200"/>
              <a:t>geisaksen@mil.no</a:t>
            </a:r>
            <a:endParaRPr sz="2200"/>
          </a:p>
          <a:p>
            <a:pPr marL="0" lvl="0" indent="0" algn="l" rtl="0">
              <a:lnSpc>
                <a:spcPct val="100000"/>
              </a:lnSpc>
              <a:spcBef>
                <a:spcPts val="480"/>
              </a:spcBef>
              <a:spcAft>
                <a:spcPts val="0"/>
              </a:spcAft>
              <a:buSzPts val="1800"/>
              <a:buNone/>
            </a:pPr>
            <a:r>
              <a:rPr lang="en-US" sz="2200"/>
              <a:t>Assoc. Prof. </a:t>
            </a:r>
            <a:r>
              <a:rPr lang="en-US" sz="2200">
                <a:latin typeface="Arial Narrow"/>
                <a:ea typeface="Arial Narrow"/>
                <a:cs typeface="Arial Narrow"/>
                <a:sym typeface="Arial Narrow"/>
              </a:rPr>
              <a:t>Piotr Gawliczek</a:t>
            </a:r>
            <a:r>
              <a:rPr lang="en-US" sz="2200"/>
              <a:t>,</a:t>
            </a:r>
            <a:r>
              <a:rPr lang="en-US" sz="2200">
                <a:latin typeface="Arial Narrow"/>
                <a:ea typeface="Arial Narrow"/>
                <a:cs typeface="Arial Narrow"/>
                <a:sym typeface="Arial Narrow"/>
              </a:rPr>
              <a:t> </a:t>
            </a:r>
            <a:r>
              <a:rPr lang="en-US" sz="2200"/>
              <a:t>piotr@deepeacademy.com</a:t>
            </a:r>
            <a:endParaRPr sz="2200"/>
          </a:p>
          <a:p>
            <a:pPr marL="0" lvl="0" indent="0" algn="l" rtl="0">
              <a:lnSpc>
                <a:spcPct val="100000"/>
              </a:lnSpc>
              <a:spcBef>
                <a:spcPts val="480"/>
              </a:spcBef>
              <a:spcAft>
                <a:spcPts val="0"/>
              </a:spcAft>
              <a:buSzPts val="1800"/>
              <a:buNone/>
            </a:pP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5344c36a63_1_10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7</a:t>
            </a:fld>
            <a:endParaRPr sz="1600">
              <a:solidFill>
                <a:srgbClr val="000000"/>
              </a:solidFill>
              <a:latin typeface="Arial"/>
              <a:ea typeface="Arial"/>
              <a:cs typeface="Arial"/>
              <a:sym typeface="Arial"/>
            </a:endParaRPr>
          </a:p>
        </p:txBody>
      </p:sp>
      <p:sp>
        <p:nvSpPr>
          <p:cNvPr id="143" name="Google Shape;143;g25344c36a63_1_107"/>
          <p:cNvSpPr txBox="1"/>
          <p:nvPr/>
        </p:nvSpPr>
        <p:spPr>
          <a:xfrm>
            <a:off x="1055475" y="132175"/>
            <a:ext cx="97797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NATO DEEP UKR Perspective - ADL CONCEPT 2015 </a:t>
            </a:r>
            <a:endParaRPr sz="1400" b="0" i="0" u="none" strike="noStrike" cap="none">
              <a:solidFill>
                <a:srgbClr val="000000"/>
              </a:solidFill>
              <a:latin typeface="Arial"/>
              <a:ea typeface="Arial"/>
              <a:cs typeface="Arial"/>
              <a:sym typeface="Arial"/>
            </a:endParaRPr>
          </a:p>
        </p:txBody>
      </p:sp>
      <p:sp>
        <p:nvSpPr>
          <p:cNvPr id="144" name="Google Shape;144;g25344c36a63_1_107"/>
          <p:cNvSpPr txBox="1"/>
          <p:nvPr/>
        </p:nvSpPr>
        <p:spPr>
          <a:xfrm>
            <a:off x="651250" y="1240075"/>
            <a:ext cx="9124800" cy="3876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2700" b="1" i="0" u="none" strike="noStrike" cap="none">
                <a:solidFill>
                  <a:schemeClr val="dk1"/>
                </a:solidFill>
                <a:latin typeface="Arial Narrow"/>
                <a:ea typeface="Arial Narrow"/>
                <a:cs typeface="Arial Narrow"/>
                <a:sym typeface="Arial Narrow"/>
              </a:rPr>
              <a:t>ADL DEVELOPMENT ROADMAP WITHIN DEEP UKRAINE - 2015</a:t>
            </a:r>
            <a:endParaRPr sz="2700" b="1" i="0" u="none" strike="noStrike" cap="none">
              <a:solidFill>
                <a:schemeClr val="dk1"/>
              </a:solidFill>
              <a:latin typeface="Arial Narrow"/>
              <a:ea typeface="Arial Narrow"/>
              <a:cs typeface="Arial Narrow"/>
              <a:sym typeface="Arial Narrow"/>
            </a:endParaRPr>
          </a:p>
          <a:p>
            <a:pPr marL="457200" marR="0" lvl="0" indent="-368300" algn="l" rtl="0">
              <a:lnSpc>
                <a:spcPct val="115000"/>
              </a:lnSpc>
              <a:spcBef>
                <a:spcPts val="1200"/>
              </a:spcBef>
              <a:spcAft>
                <a:spcPts val="0"/>
              </a:spcAft>
              <a:buClr>
                <a:schemeClr val="dk1"/>
              </a:buClr>
              <a:buSzPts val="2200"/>
              <a:buFont typeface="Arial Narrow"/>
              <a:buAutoNum type="romanUcPeriod"/>
            </a:pPr>
            <a:r>
              <a:rPr lang="en-US" sz="2200" b="1" i="0" u="none" strike="noStrike" cap="none">
                <a:solidFill>
                  <a:schemeClr val="dk1"/>
                </a:solidFill>
                <a:latin typeface="Arial Narrow"/>
                <a:ea typeface="Arial Narrow"/>
                <a:cs typeface="Arial Narrow"/>
                <a:sym typeface="Arial Narrow"/>
              </a:rPr>
              <a:t>DEEP UKRAINE / BACKGROUND</a:t>
            </a:r>
            <a:endParaRPr sz="2200" b="1" i="0" u="none" strike="noStrike" cap="none">
              <a:solidFill>
                <a:schemeClr val="dk1"/>
              </a:solidFill>
              <a:latin typeface="Arial Narrow"/>
              <a:ea typeface="Arial Narrow"/>
              <a:cs typeface="Arial Narrow"/>
              <a:sym typeface="Arial Narrow"/>
            </a:endParaRPr>
          </a:p>
          <a:p>
            <a:pPr marL="457200" marR="0" lvl="0" indent="-368300" algn="l" rtl="0">
              <a:lnSpc>
                <a:spcPct val="115000"/>
              </a:lnSpc>
              <a:spcBef>
                <a:spcPts val="0"/>
              </a:spcBef>
              <a:spcAft>
                <a:spcPts val="0"/>
              </a:spcAft>
              <a:buClr>
                <a:schemeClr val="dk1"/>
              </a:buClr>
              <a:buSzPts val="2200"/>
              <a:buFont typeface="Arial Narrow"/>
              <a:buAutoNum type="romanUcPeriod"/>
            </a:pPr>
            <a:r>
              <a:rPr lang="en-US" sz="2200" b="1" i="0" u="none" strike="noStrike" cap="none">
                <a:solidFill>
                  <a:schemeClr val="dk1"/>
                </a:solidFill>
                <a:latin typeface="Arial Narrow"/>
                <a:ea typeface="Arial Narrow"/>
                <a:cs typeface="Arial Narrow"/>
                <a:sym typeface="Arial Narrow"/>
              </a:rPr>
              <a:t>ADL KEY ACTIVITIES WITHIN DEEP UKRAINE (FROM 2013)</a:t>
            </a:r>
            <a:endParaRPr sz="2200" b="1" i="0" u="none" strike="noStrike" cap="none">
              <a:solidFill>
                <a:schemeClr val="dk1"/>
              </a:solidFill>
              <a:latin typeface="Arial Narrow"/>
              <a:ea typeface="Arial Narrow"/>
              <a:cs typeface="Arial Narrow"/>
              <a:sym typeface="Arial Narrow"/>
            </a:endParaRPr>
          </a:p>
          <a:p>
            <a:pPr marL="457200" marR="0" lvl="0" indent="-368300" algn="l" rtl="0">
              <a:lnSpc>
                <a:spcPct val="115000"/>
              </a:lnSpc>
              <a:spcBef>
                <a:spcPts val="0"/>
              </a:spcBef>
              <a:spcAft>
                <a:spcPts val="0"/>
              </a:spcAft>
              <a:buClr>
                <a:schemeClr val="dk1"/>
              </a:buClr>
              <a:buSzPts val="2200"/>
              <a:buFont typeface="Arial Narrow"/>
              <a:buAutoNum type="romanUcPeriod"/>
            </a:pPr>
            <a:r>
              <a:rPr lang="en-US" sz="2200" b="1" i="0" u="none" strike="noStrike" cap="none">
                <a:solidFill>
                  <a:schemeClr val="dk1"/>
                </a:solidFill>
                <a:latin typeface="Arial Narrow"/>
                <a:ea typeface="Arial Narrow"/>
                <a:cs typeface="Arial Narrow"/>
                <a:sym typeface="Arial Narrow"/>
              </a:rPr>
              <a:t>ADL AWARENESS WITHIN UKR MILITARY EDUCATION INSTITUTIONS </a:t>
            </a:r>
            <a:endParaRPr sz="2200" b="1" i="0" u="none" strike="noStrike" cap="none">
              <a:solidFill>
                <a:schemeClr val="dk1"/>
              </a:solidFill>
              <a:latin typeface="Arial Narrow"/>
              <a:ea typeface="Arial Narrow"/>
              <a:cs typeface="Arial Narrow"/>
              <a:sym typeface="Arial Narrow"/>
            </a:endParaRPr>
          </a:p>
          <a:p>
            <a:pPr marL="457200" marR="0" lvl="0" indent="-368300" algn="just" rtl="0">
              <a:lnSpc>
                <a:spcPct val="115000"/>
              </a:lnSpc>
              <a:spcBef>
                <a:spcPts val="0"/>
              </a:spcBef>
              <a:spcAft>
                <a:spcPts val="0"/>
              </a:spcAft>
              <a:buClr>
                <a:schemeClr val="dk1"/>
              </a:buClr>
              <a:buSzPts val="2200"/>
              <a:buFont typeface="Arial Narrow"/>
              <a:buAutoNum type="romanUcPeriod"/>
            </a:pPr>
            <a:r>
              <a:rPr lang="en-US" sz="2200" b="1" i="0" u="none" strike="noStrike" cap="none">
                <a:solidFill>
                  <a:schemeClr val="dk1"/>
                </a:solidFill>
                <a:latin typeface="Arial Narrow"/>
                <a:ea typeface="Arial Narrow"/>
                <a:cs typeface="Arial Narrow"/>
                <a:sym typeface="Arial Narrow"/>
              </a:rPr>
              <a:t>ADL PROGRESS AS THE RESULT OF DEEP UKR ACTIVITIES</a:t>
            </a:r>
            <a:endParaRPr sz="2200" b="1" i="0" u="none" strike="noStrike" cap="none">
              <a:solidFill>
                <a:schemeClr val="dk1"/>
              </a:solidFill>
              <a:latin typeface="Arial Narrow"/>
              <a:ea typeface="Arial Narrow"/>
              <a:cs typeface="Arial Narrow"/>
              <a:sym typeface="Arial Narrow"/>
            </a:endParaRPr>
          </a:p>
          <a:p>
            <a:pPr marL="457200" marR="0" lvl="0" indent="-368300" algn="l" rtl="0">
              <a:lnSpc>
                <a:spcPct val="115000"/>
              </a:lnSpc>
              <a:spcBef>
                <a:spcPts val="0"/>
              </a:spcBef>
              <a:spcAft>
                <a:spcPts val="0"/>
              </a:spcAft>
              <a:buClr>
                <a:schemeClr val="dk1"/>
              </a:buClr>
              <a:buSzPts val="2200"/>
              <a:buFont typeface="Arial Narrow"/>
              <a:buAutoNum type="romanUcPeriod"/>
            </a:pPr>
            <a:r>
              <a:rPr lang="en-US" sz="2200" b="1" i="0" u="none" strike="noStrike" cap="none">
                <a:solidFill>
                  <a:schemeClr val="dk1"/>
                </a:solidFill>
                <a:latin typeface="Arial Narrow"/>
                <a:ea typeface="Arial Narrow"/>
                <a:cs typeface="Arial Narrow"/>
                <a:sym typeface="Arial Narrow"/>
              </a:rPr>
              <a:t>FUTURE DEVELOPMENTS – KEY ASSUMPTIONS</a:t>
            </a:r>
            <a:endParaRPr sz="2200" b="1" i="0" u="none" strike="noStrike" cap="none">
              <a:solidFill>
                <a:schemeClr val="dk1"/>
              </a:solidFill>
              <a:latin typeface="Arial Narrow"/>
              <a:ea typeface="Arial Narrow"/>
              <a:cs typeface="Arial Narrow"/>
              <a:sym typeface="Arial Narrow"/>
            </a:endParaRPr>
          </a:p>
          <a:p>
            <a:pPr marL="457200" marR="0" lvl="0" indent="-368300" algn="l" rtl="0">
              <a:lnSpc>
                <a:spcPct val="115000"/>
              </a:lnSpc>
              <a:spcBef>
                <a:spcPts val="0"/>
              </a:spcBef>
              <a:spcAft>
                <a:spcPts val="0"/>
              </a:spcAft>
              <a:buClr>
                <a:schemeClr val="dk1"/>
              </a:buClr>
              <a:buSzPts val="2200"/>
              <a:buFont typeface="Arial Narrow"/>
              <a:buAutoNum type="romanUcPeriod"/>
            </a:pPr>
            <a:r>
              <a:rPr lang="en-US" sz="2200" b="1" i="0" u="none" strike="noStrike" cap="none">
                <a:solidFill>
                  <a:schemeClr val="dk1"/>
                </a:solidFill>
                <a:latin typeface="Arial Narrow"/>
                <a:ea typeface="Arial Narrow"/>
                <a:cs typeface="Arial Narrow"/>
                <a:sym typeface="Arial Narrow"/>
              </a:rPr>
              <a:t>RECOMMENDATIONS</a:t>
            </a:r>
            <a:endParaRPr sz="2200" b="1"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1200"/>
              </a:spcBef>
              <a:spcAft>
                <a:spcPts val="0"/>
              </a:spcAft>
              <a:buClr>
                <a:srgbClr val="000000"/>
              </a:buClr>
              <a:buSzPts val="3700"/>
              <a:buFont typeface="Arial"/>
              <a:buNone/>
            </a:pPr>
            <a:endParaRPr sz="3700" b="1" i="0" u="none" strike="noStrike" cap="none">
              <a:solidFill>
                <a:srgbClr val="000000"/>
              </a:solidFill>
              <a:latin typeface="Arial Narrow"/>
              <a:ea typeface="Arial Narrow"/>
              <a:cs typeface="Arial Narrow"/>
              <a:sym typeface="Arial Narrow"/>
            </a:endParaRPr>
          </a:p>
        </p:txBody>
      </p:sp>
      <p:pic>
        <p:nvPicPr>
          <p:cNvPr id="145" name="Google Shape;145;g25344c36a63_1_107"/>
          <p:cNvPicPr preferRelativeResize="0"/>
          <p:nvPr/>
        </p:nvPicPr>
        <p:blipFill rotWithShape="1">
          <a:blip r:embed="rId3">
            <a:alphaModFix/>
          </a:blip>
          <a:srcRect/>
          <a:stretch/>
        </p:blipFill>
        <p:spPr>
          <a:xfrm>
            <a:off x="6266637" y="3592687"/>
            <a:ext cx="3163925" cy="3047975"/>
          </a:xfrm>
          <a:prstGeom prst="rect">
            <a:avLst/>
          </a:prstGeom>
          <a:noFill/>
          <a:ln>
            <a:noFill/>
          </a:ln>
        </p:spPr>
      </p:pic>
      <p:pic>
        <p:nvPicPr>
          <p:cNvPr id="146" name="Google Shape;146;g25344c36a63_1_107"/>
          <p:cNvPicPr preferRelativeResize="0"/>
          <p:nvPr/>
        </p:nvPicPr>
        <p:blipFill rotWithShape="1">
          <a:blip r:embed="rId4">
            <a:alphaModFix/>
          </a:blip>
          <a:srcRect/>
          <a:stretch/>
        </p:blipFill>
        <p:spPr>
          <a:xfrm>
            <a:off x="8481898" y="3673526"/>
            <a:ext cx="3475095" cy="3047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507675aa62_0_11"/>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8</a:t>
            </a:fld>
            <a:endParaRPr sz="1600">
              <a:solidFill>
                <a:srgbClr val="000000"/>
              </a:solidFill>
              <a:latin typeface="Arial"/>
              <a:ea typeface="Arial"/>
              <a:cs typeface="Arial"/>
              <a:sym typeface="Arial"/>
            </a:endParaRPr>
          </a:p>
        </p:txBody>
      </p:sp>
      <p:sp>
        <p:nvSpPr>
          <p:cNvPr id="152" name="Google Shape;152;g2507675aa62_0_11"/>
          <p:cNvSpPr txBox="1">
            <a:spLocks noGrp="1"/>
          </p:cNvSpPr>
          <p:nvPr>
            <p:ph type="body" idx="4294967295"/>
          </p:nvPr>
        </p:nvSpPr>
        <p:spPr>
          <a:xfrm>
            <a:off x="596413" y="3191076"/>
            <a:ext cx="2011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every 6 months</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153" name="Google Shape;153;g2507675aa62_0_11"/>
          <p:cNvSpPr txBox="1"/>
          <p:nvPr/>
        </p:nvSpPr>
        <p:spPr>
          <a:xfrm>
            <a:off x="1206525" y="135950"/>
            <a:ext cx="100728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 Fact finding in Ukraine from NDUU prior to 2013</a:t>
            </a:r>
            <a:endParaRPr sz="1400" b="0" i="0" u="none" strike="noStrike" cap="none">
              <a:solidFill>
                <a:srgbClr val="000000"/>
              </a:solidFill>
              <a:latin typeface="Arial"/>
              <a:ea typeface="Arial"/>
              <a:cs typeface="Arial"/>
              <a:sym typeface="Arial"/>
            </a:endParaRPr>
          </a:p>
        </p:txBody>
      </p:sp>
      <p:pic>
        <p:nvPicPr>
          <p:cNvPr id="154" name="Google Shape;154;g2507675aa62_0_11"/>
          <p:cNvPicPr preferRelativeResize="0"/>
          <p:nvPr/>
        </p:nvPicPr>
        <p:blipFill rotWithShape="1">
          <a:blip r:embed="rId3">
            <a:alphaModFix/>
          </a:blip>
          <a:srcRect/>
          <a:stretch/>
        </p:blipFill>
        <p:spPr>
          <a:xfrm>
            <a:off x="979425" y="2166356"/>
            <a:ext cx="1282100" cy="1025675"/>
          </a:xfrm>
          <a:prstGeom prst="rect">
            <a:avLst/>
          </a:prstGeom>
          <a:noFill/>
          <a:ln>
            <a:noFill/>
          </a:ln>
        </p:spPr>
      </p:pic>
      <p:sp>
        <p:nvSpPr>
          <p:cNvPr id="155" name="Google Shape;155;g2507675aa62_0_11"/>
          <p:cNvSpPr txBox="1">
            <a:spLocks noGrp="1"/>
          </p:cNvSpPr>
          <p:nvPr>
            <p:ph type="body" idx="4294967295"/>
          </p:nvPr>
        </p:nvSpPr>
        <p:spPr>
          <a:xfrm>
            <a:off x="794957" y="904025"/>
            <a:ext cx="10895936" cy="94096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400" b="1">
                <a:solidFill>
                  <a:schemeClr val="dk1"/>
                </a:solidFill>
              </a:rPr>
              <a:t>Initial Problem  </a:t>
            </a:r>
            <a:endParaRPr/>
          </a:p>
          <a:p>
            <a:pPr marL="0" lvl="0" indent="0" algn="ctr" rtl="0">
              <a:lnSpc>
                <a:spcPct val="100000"/>
              </a:lnSpc>
              <a:spcBef>
                <a:spcPts val="480"/>
              </a:spcBef>
              <a:spcAft>
                <a:spcPts val="0"/>
              </a:spcAft>
              <a:buSzPts val="1800"/>
              <a:buNone/>
            </a:pPr>
            <a:r>
              <a:rPr lang="en-US" sz="2400" b="1"/>
              <a:t>Lack of Lessons Learned Based Impactful System for Ensuring the Quality of Education</a:t>
            </a:r>
            <a:endParaRPr sz="2400" b="1"/>
          </a:p>
          <a:p>
            <a:pPr marL="0" lvl="0" indent="0" algn="ctr" rtl="0">
              <a:lnSpc>
                <a:spcPct val="100000"/>
              </a:lnSpc>
              <a:spcBef>
                <a:spcPts val="480"/>
              </a:spcBef>
              <a:spcAft>
                <a:spcPts val="0"/>
              </a:spcAft>
              <a:buSzPts val="1800"/>
              <a:buNone/>
            </a:pPr>
            <a:endParaRPr sz="2400"/>
          </a:p>
          <a:p>
            <a:pPr marL="0" lvl="0" indent="0" algn="ctr" rtl="0">
              <a:lnSpc>
                <a:spcPct val="100000"/>
              </a:lnSpc>
              <a:spcBef>
                <a:spcPts val="480"/>
              </a:spcBef>
              <a:spcAft>
                <a:spcPts val="0"/>
              </a:spcAft>
              <a:buSzPts val="1800"/>
              <a:buNone/>
            </a:pPr>
            <a:endParaRPr sz="2400"/>
          </a:p>
        </p:txBody>
      </p:sp>
      <p:sp>
        <p:nvSpPr>
          <p:cNvPr id="156" name="Google Shape;156;g2507675aa62_0_11"/>
          <p:cNvSpPr txBox="1">
            <a:spLocks noGrp="1"/>
          </p:cNvSpPr>
          <p:nvPr>
            <p:ph type="body" idx="4294967295"/>
          </p:nvPr>
        </p:nvSpPr>
        <p:spPr>
          <a:xfrm>
            <a:off x="3171725" y="2578450"/>
            <a:ext cx="91239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solidFill>
                  <a:schemeClr val="dk1"/>
                </a:solidFill>
              </a:rPr>
              <a:t>2014</a:t>
            </a:r>
            <a:r>
              <a:rPr lang="en-US" sz="2200" b="1"/>
              <a:t> - War Lessons Learned</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157" name="Google Shape;157;g2507675aa62_0_11"/>
          <p:cNvPicPr preferRelativeResize="0"/>
          <p:nvPr/>
        </p:nvPicPr>
        <p:blipFill rotWithShape="1">
          <a:blip r:embed="rId4">
            <a:alphaModFix/>
          </a:blip>
          <a:srcRect/>
          <a:stretch/>
        </p:blipFill>
        <p:spPr>
          <a:xfrm>
            <a:off x="6768200" y="2172800"/>
            <a:ext cx="1282100" cy="1256190"/>
          </a:xfrm>
          <a:prstGeom prst="rect">
            <a:avLst/>
          </a:prstGeom>
          <a:noFill/>
          <a:ln>
            <a:noFill/>
          </a:ln>
        </p:spPr>
      </p:pic>
      <p:sp>
        <p:nvSpPr>
          <p:cNvPr id="158" name="Google Shape;158;g2507675aa62_0_11"/>
          <p:cNvSpPr txBox="1">
            <a:spLocks noGrp="1"/>
          </p:cNvSpPr>
          <p:nvPr>
            <p:ph type="body" idx="4294967295"/>
          </p:nvPr>
        </p:nvSpPr>
        <p:spPr>
          <a:xfrm>
            <a:off x="8280575" y="2578450"/>
            <a:ext cx="2133600" cy="44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800"/>
              <a:buNone/>
            </a:pPr>
            <a:r>
              <a:rPr lang="en-US" sz="2200" b="1"/>
              <a:t>Lessons Learned</a:t>
            </a:r>
            <a:endParaRPr sz="2200" b="1"/>
          </a:p>
          <a:p>
            <a:pPr marL="0" lvl="0" indent="0" algn="l" rtl="0">
              <a:lnSpc>
                <a:spcPct val="100000"/>
              </a:lnSpc>
              <a:spcBef>
                <a:spcPts val="480"/>
              </a:spcBef>
              <a:spcAft>
                <a:spcPts val="0"/>
              </a:spcAft>
              <a:buSzPts val="1800"/>
              <a:buNone/>
            </a:pPr>
            <a:endParaRPr sz="2200"/>
          </a:p>
          <a:p>
            <a:pPr marL="0" lvl="0" indent="0" algn="l" rtl="0">
              <a:lnSpc>
                <a:spcPct val="100000"/>
              </a:lnSpc>
              <a:spcBef>
                <a:spcPts val="480"/>
              </a:spcBef>
              <a:spcAft>
                <a:spcPts val="0"/>
              </a:spcAft>
              <a:buSzPts val="1800"/>
              <a:buNone/>
            </a:pPr>
            <a:endParaRPr sz="2200"/>
          </a:p>
        </p:txBody>
      </p:sp>
      <p:pic>
        <p:nvPicPr>
          <p:cNvPr id="159" name="Google Shape;159;g2507675aa62_0_11"/>
          <p:cNvPicPr preferRelativeResize="0"/>
          <p:nvPr/>
        </p:nvPicPr>
        <p:blipFill rotWithShape="1">
          <a:blip r:embed="rId5">
            <a:alphaModFix/>
          </a:blip>
          <a:srcRect/>
          <a:stretch/>
        </p:blipFill>
        <p:spPr>
          <a:xfrm>
            <a:off x="6096002" y="3460782"/>
            <a:ext cx="1367300" cy="615600"/>
          </a:xfrm>
          <a:prstGeom prst="rect">
            <a:avLst/>
          </a:prstGeom>
          <a:noFill/>
          <a:ln>
            <a:noFill/>
          </a:ln>
        </p:spPr>
      </p:pic>
      <p:pic>
        <p:nvPicPr>
          <p:cNvPr id="160" name="Google Shape;160;g2507675aa62_0_11"/>
          <p:cNvPicPr preferRelativeResize="0"/>
          <p:nvPr/>
        </p:nvPicPr>
        <p:blipFill rotWithShape="1">
          <a:blip r:embed="rId6">
            <a:alphaModFix/>
          </a:blip>
          <a:srcRect/>
          <a:stretch/>
        </p:blipFill>
        <p:spPr>
          <a:xfrm>
            <a:off x="3400550" y="3593985"/>
            <a:ext cx="2011800" cy="1253887"/>
          </a:xfrm>
          <a:prstGeom prst="rect">
            <a:avLst/>
          </a:prstGeom>
          <a:noFill/>
          <a:ln>
            <a:noFill/>
          </a:ln>
        </p:spPr>
      </p:pic>
      <p:pic>
        <p:nvPicPr>
          <p:cNvPr id="161" name="Google Shape;161;g2507675aa62_0_11"/>
          <p:cNvPicPr preferRelativeResize="0"/>
          <p:nvPr/>
        </p:nvPicPr>
        <p:blipFill rotWithShape="1">
          <a:blip r:embed="rId7">
            <a:alphaModFix/>
          </a:blip>
          <a:srcRect/>
          <a:stretch/>
        </p:blipFill>
        <p:spPr>
          <a:xfrm>
            <a:off x="8456700" y="3588959"/>
            <a:ext cx="1282100" cy="1282100"/>
          </a:xfrm>
          <a:prstGeom prst="rect">
            <a:avLst/>
          </a:prstGeom>
          <a:noFill/>
          <a:ln>
            <a:noFill/>
          </a:ln>
        </p:spPr>
      </p:pic>
      <p:sp>
        <p:nvSpPr>
          <p:cNvPr id="162" name="Google Shape;162;g2507675aa62_0_11"/>
          <p:cNvSpPr txBox="1">
            <a:spLocks noGrp="1"/>
          </p:cNvSpPr>
          <p:nvPr>
            <p:ph type="body" idx="4294967295"/>
          </p:nvPr>
        </p:nvSpPr>
        <p:spPr>
          <a:xfrm>
            <a:off x="1620475" y="5196057"/>
            <a:ext cx="16419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Equipment</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163" name="Google Shape;163;g2507675aa62_0_11"/>
          <p:cNvSpPr txBox="1">
            <a:spLocks noGrp="1"/>
          </p:cNvSpPr>
          <p:nvPr>
            <p:ph type="body" idx="4294967295"/>
          </p:nvPr>
        </p:nvSpPr>
        <p:spPr>
          <a:xfrm>
            <a:off x="3552188" y="5196057"/>
            <a:ext cx="16419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Staff</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164" name="Google Shape;164;g2507675aa62_0_11"/>
          <p:cNvSpPr txBox="1">
            <a:spLocks noGrp="1"/>
          </p:cNvSpPr>
          <p:nvPr>
            <p:ph type="body" idx="4294967295"/>
          </p:nvPr>
        </p:nvSpPr>
        <p:spPr>
          <a:xfrm>
            <a:off x="5483925" y="5196057"/>
            <a:ext cx="16419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Experience</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165" name="Google Shape;165;g2507675aa62_0_11"/>
          <p:cNvSpPr txBox="1">
            <a:spLocks noGrp="1"/>
          </p:cNvSpPr>
          <p:nvPr>
            <p:ph type="body" idx="4294967295"/>
          </p:nvPr>
        </p:nvSpPr>
        <p:spPr>
          <a:xfrm>
            <a:off x="7415650" y="5196057"/>
            <a:ext cx="16419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Distrust</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166" name="Google Shape;166;g2507675aa62_0_11"/>
          <p:cNvSpPr txBox="1">
            <a:spLocks noGrp="1"/>
          </p:cNvSpPr>
          <p:nvPr>
            <p:ph type="body" idx="4294967295"/>
          </p:nvPr>
        </p:nvSpPr>
        <p:spPr>
          <a:xfrm>
            <a:off x="9347375" y="5196057"/>
            <a:ext cx="22728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sz="2200" b="1"/>
              <a:t>Misunderstanding</a:t>
            </a:r>
            <a:endParaRPr sz="2200" b="1"/>
          </a:p>
          <a:p>
            <a:pPr marL="0" lvl="0" indent="0" algn="ctr" rtl="0">
              <a:lnSpc>
                <a:spcPct val="100000"/>
              </a:lnSpc>
              <a:spcBef>
                <a:spcPts val="480"/>
              </a:spcBef>
              <a:spcAft>
                <a:spcPts val="0"/>
              </a:spcAft>
              <a:buSzPts val="1800"/>
              <a:buNone/>
            </a:pPr>
            <a:endParaRPr sz="2200"/>
          </a:p>
          <a:p>
            <a:pPr marL="0" lvl="0" indent="0" algn="ctr" rtl="0">
              <a:lnSpc>
                <a:spcPct val="100000"/>
              </a:lnSpc>
              <a:spcBef>
                <a:spcPts val="480"/>
              </a:spcBef>
              <a:spcAft>
                <a:spcPts val="0"/>
              </a:spcAft>
              <a:buSzPts val="1800"/>
              <a:buNone/>
            </a:pPr>
            <a:endParaRPr sz="2200"/>
          </a:p>
        </p:txBody>
      </p:sp>
      <p:sp>
        <p:nvSpPr>
          <p:cNvPr id="167" name="Google Shape;167;g2507675aa62_0_11"/>
          <p:cNvSpPr txBox="1">
            <a:spLocks noGrp="1"/>
          </p:cNvSpPr>
          <p:nvPr>
            <p:ph type="body" idx="4294967295"/>
          </p:nvPr>
        </p:nvSpPr>
        <p:spPr>
          <a:xfrm>
            <a:off x="5779525" y="4513814"/>
            <a:ext cx="1641900" cy="444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800"/>
              <a:buNone/>
            </a:pPr>
            <a:r>
              <a:rPr lang="en-US" b="1">
                <a:latin typeface="Tahoma"/>
                <a:ea typeface="Tahoma"/>
                <a:cs typeface="Tahoma"/>
                <a:sym typeface="Tahoma"/>
              </a:rPr>
              <a:t>ADL</a:t>
            </a:r>
            <a:endParaRPr b="1">
              <a:latin typeface="Tahoma"/>
              <a:ea typeface="Tahoma"/>
              <a:cs typeface="Tahoma"/>
              <a:sym typeface="Tahoma"/>
            </a:endParaRPr>
          </a:p>
          <a:p>
            <a:pPr marL="0" lvl="0" indent="0" algn="ctr" rtl="0">
              <a:lnSpc>
                <a:spcPct val="100000"/>
              </a:lnSpc>
              <a:spcBef>
                <a:spcPts val="480"/>
              </a:spcBef>
              <a:spcAft>
                <a:spcPts val="0"/>
              </a:spcAft>
              <a:buSzPts val="1800"/>
              <a:buNone/>
            </a:pPr>
            <a:endParaRPr>
              <a:latin typeface="Tahoma"/>
              <a:ea typeface="Tahoma"/>
              <a:cs typeface="Tahoma"/>
              <a:sym typeface="Tahoma"/>
            </a:endParaRPr>
          </a:p>
          <a:p>
            <a:pPr marL="0" lvl="0" indent="0" algn="ctr" rtl="0">
              <a:lnSpc>
                <a:spcPct val="100000"/>
              </a:lnSpc>
              <a:spcBef>
                <a:spcPts val="480"/>
              </a:spcBef>
              <a:spcAft>
                <a:spcPts val="0"/>
              </a:spcAft>
              <a:buSzPts val="1800"/>
              <a:buNone/>
            </a:pPr>
            <a:endParaRPr>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507675aa62_0_244"/>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600"/>
              <a:buNone/>
            </a:pPr>
            <a:fld id="{00000000-1234-1234-1234-123412341234}" type="slidenum">
              <a:rPr lang="en-US" sz="1600">
                <a:solidFill>
                  <a:srgbClr val="000000"/>
                </a:solidFill>
                <a:latin typeface="Arial"/>
                <a:ea typeface="Arial"/>
                <a:cs typeface="Arial"/>
                <a:sym typeface="Arial"/>
              </a:rPr>
              <a:t>9</a:t>
            </a:fld>
            <a:endParaRPr sz="1600">
              <a:solidFill>
                <a:srgbClr val="000000"/>
              </a:solidFill>
              <a:latin typeface="Arial"/>
              <a:ea typeface="Arial"/>
              <a:cs typeface="Arial"/>
              <a:sym typeface="Arial"/>
            </a:endParaRPr>
          </a:p>
        </p:txBody>
      </p:sp>
      <p:sp>
        <p:nvSpPr>
          <p:cNvPr id="180" name="Google Shape;180;g2507675aa62_0_244"/>
          <p:cNvSpPr txBox="1"/>
          <p:nvPr/>
        </p:nvSpPr>
        <p:spPr>
          <a:xfrm>
            <a:off x="1971675" y="102875"/>
            <a:ext cx="10072800" cy="615600"/>
          </a:xfrm>
          <a:prstGeom prst="rect">
            <a:avLst/>
          </a:prstGeom>
          <a:noFill/>
          <a:ln>
            <a:noFill/>
          </a:ln>
        </p:spPr>
        <p:txBody>
          <a:bodyPr spcFirstLastPara="1" wrap="square" lIns="91425" tIns="91425" rIns="91425" bIns="91425" anchor="t" anchorCtr="0">
            <a:spAutoFit/>
          </a:bodyPr>
          <a:lstStyle/>
          <a:p>
            <a:pPr marL="0" marR="0" lvl="0" indent="360045"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Tahoma"/>
                <a:ea typeface="Tahoma"/>
                <a:cs typeface="Tahoma"/>
                <a:sym typeface="Tahoma"/>
              </a:rPr>
              <a:t> Norwegian Fact Finding in Ukraine Prior to 2013</a:t>
            </a:r>
            <a:endParaRPr sz="1400" b="0" i="0" u="none" strike="noStrike" cap="none">
              <a:solidFill>
                <a:srgbClr val="000000"/>
              </a:solidFill>
              <a:latin typeface="Arial"/>
              <a:ea typeface="Arial"/>
              <a:cs typeface="Arial"/>
              <a:sym typeface="Arial"/>
            </a:endParaRPr>
          </a:p>
        </p:txBody>
      </p:sp>
      <p:pic>
        <p:nvPicPr>
          <p:cNvPr id="181" name="Google Shape;181;g2507675aa62_0_244"/>
          <p:cNvPicPr preferRelativeResize="0"/>
          <p:nvPr/>
        </p:nvPicPr>
        <p:blipFill rotWithShape="1">
          <a:blip r:embed="rId3">
            <a:alphaModFix/>
          </a:blip>
          <a:srcRect/>
          <a:stretch/>
        </p:blipFill>
        <p:spPr>
          <a:xfrm>
            <a:off x="228600" y="947075"/>
            <a:ext cx="6532425" cy="5363176"/>
          </a:xfrm>
          <a:prstGeom prst="rect">
            <a:avLst/>
          </a:prstGeom>
          <a:noFill/>
          <a:ln>
            <a:noFill/>
          </a:ln>
        </p:spPr>
      </p:pic>
      <p:pic>
        <p:nvPicPr>
          <p:cNvPr id="182" name="Google Shape;182;g2507675aa62_0_244"/>
          <p:cNvPicPr preferRelativeResize="0"/>
          <p:nvPr/>
        </p:nvPicPr>
        <p:blipFill rotWithShape="1">
          <a:blip r:embed="rId4">
            <a:alphaModFix/>
          </a:blip>
          <a:srcRect/>
          <a:stretch/>
        </p:blipFill>
        <p:spPr>
          <a:xfrm>
            <a:off x="6756400" y="919050"/>
            <a:ext cx="5126176" cy="5162606"/>
          </a:xfrm>
          <a:prstGeom prst="rect">
            <a:avLst/>
          </a:prstGeom>
          <a:noFill/>
          <a:ln>
            <a:noFill/>
          </a:ln>
        </p:spPr>
      </p:pic>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7965</Words>
  <Application>Microsoft Office PowerPoint</Application>
  <PresentationFormat>Widescreen</PresentationFormat>
  <Paragraphs>616</Paragraphs>
  <Slides>67</Slides>
  <Notes>67</Notes>
  <HiddenSlides>0</HiddenSlides>
  <MMClips>1</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67</vt:i4>
      </vt:variant>
    </vt:vector>
  </HeadingPairs>
  <TitlesOfParts>
    <vt:vector size="74" baseType="lpstr">
      <vt:lpstr>Tahoma</vt:lpstr>
      <vt:lpstr>Times New Roman</vt:lpstr>
      <vt:lpstr>Arial</vt:lpstr>
      <vt:lpstr>Noto Sans Symbols</vt:lpstr>
      <vt:lpstr>Calibri</vt:lpstr>
      <vt:lpstr>Arial Narrow</vt:lpstr>
      <vt:lpstr>Blends</vt:lpstr>
      <vt:lpstr>PowerPoint-presentasjon</vt:lpstr>
      <vt:lpstr>Learning Objectives </vt:lpstr>
      <vt:lpstr>Introduction of the Partners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Hamilton, Christopher A</dc:creator>
  <cp:lastModifiedBy>Geir Oluf Belgen Isaksen</cp:lastModifiedBy>
  <cp:revision>1</cp:revision>
  <dcterms:created xsi:type="dcterms:W3CDTF">2016-03-29T15:29:36Z</dcterms:created>
  <dcterms:modified xsi:type="dcterms:W3CDTF">2023-09-22T13:29:11Z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MSIP_Label_0f1e6220-18dd-4f78-9b18-c484d17a339e_Enabled">
    <vt:lpwstr>true</vt:lpwstr>
  </property>
  <property fmtid="{D5CDD505-2E9C-101B-9397-08002B2CF9AE}" pid="5" name="MSIP_Label_0f1e6220-18dd-4f78-9b18-c484d17a339e_SetDate">
    <vt:lpwstr>2023-06-21T09:55:31Z</vt:lpwstr>
  </property>
  <property fmtid="{D5CDD505-2E9C-101B-9397-08002B2CF9AE}" pid="6" name="MSIP_Label_0f1e6220-18dd-4f78-9b18-c484d17a339e_Method">
    <vt:lpwstr>Privileged</vt:lpwstr>
  </property>
  <property fmtid="{D5CDD505-2E9C-101B-9397-08002B2CF9AE}" pid="7" name="MSIP_Label_0f1e6220-18dd-4f78-9b18-c484d17a339e_Name">
    <vt:lpwstr>NATO UNCLASSIFIED</vt:lpwstr>
  </property>
  <property fmtid="{D5CDD505-2E9C-101B-9397-08002B2CF9AE}" pid="8" name="MSIP_Label_0f1e6220-18dd-4f78-9b18-c484d17a339e_SiteId">
    <vt:lpwstr>1e0e6195-b5ec-427a-9cc1-db95904592f9</vt:lpwstr>
  </property>
  <property fmtid="{D5CDD505-2E9C-101B-9397-08002B2CF9AE}" pid="9" name="MSIP_Label_0f1e6220-18dd-4f78-9b18-c484d17a339e_ActionId">
    <vt:lpwstr>cad77cc4-7a05-47ca-90db-bb38c10b4657</vt:lpwstr>
  </property>
  <property fmtid="{D5CDD505-2E9C-101B-9397-08002B2CF9AE}" pid="10" name="MSIP_Label_0f1e6220-18dd-4f78-9b18-c484d17a339e_ContentBits">
    <vt:lpwstr>2</vt:lpwstr>
  </property>
</Properties>
</file>