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4"/>
  </p:notesMasterIdLst>
  <p:handoutMasterIdLst>
    <p:handoutMasterId r:id="rId75"/>
  </p:handoutMasterIdLst>
  <p:sldIdLst>
    <p:sldId id="289" r:id="rId5"/>
    <p:sldId id="296" r:id="rId6"/>
    <p:sldId id="301" r:id="rId7"/>
    <p:sldId id="302" r:id="rId8"/>
    <p:sldId id="359" r:id="rId9"/>
    <p:sldId id="2634" r:id="rId10"/>
    <p:sldId id="2624" r:id="rId11"/>
    <p:sldId id="2629" r:id="rId12"/>
    <p:sldId id="2651" r:id="rId13"/>
    <p:sldId id="354" r:id="rId14"/>
    <p:sldId id="356" r:id="rId15"/>
    <p:sldId id="2658" r:id="rId16"/>
    <p:sldId id="2659" r:id="rId17"/>
    <p:sldId id="2661" r:id="rId18"/>
    <p:sldId id="308" r:id="rId19"/>
    <p:sldId id="2616" r:id="rId20"/>
    <p:sldId id="2631" r:id="rId21"/>
    <p:sldId id="360" r:id="rId22"/>
    <p:sldId id="355" r:id="rId23"/>
    <p:sldId id="346" r:id="rId24"/>
    <p:sldId id="2652" r:id="rId25"/>
    <p:sldId id="344" r:id="rId26"/>
    <p:sldId id="2632" r:id="rId27"/>
    <p:sldId id="2617" r:id="rId28"/>
    <p:sldId id="315" r:id="rId29"/>
    <p:sldId id="358" r:id="rId30"/>
    <p:sldId id="2619" r:id="rId31"/>
    <p:sldId id="2633" r:id="rId32"/>
    <p:sldId id="2660" r:id="rId33"/>
    <p:sldId id="2648" r:id="rId34"/>
    <p:sldId id="2649" r:id="rId35"/>
    <p:sldId id="2653" r:id="rId36"/>
    <p:sldId id="304" r:id="rId37"/>
    <p:sldId id="318" r:id="rId38"/>
    <p:sldId id="2639" r:id="rId39"/>
    <p:sldId id="2640" r:id="rId40"/>
    <p:sldId id="2636" r:id="rId41"/>
    <p:sldId id="334" r:id="rId42"/>
    <p:sldId id="307" r:id="rId43"/>
    <p:sldId id="353" r:id="rId44"/>
    <p:sldId id="2641" r:id="rId45"/>
    <p:sldId id="2656" r:id="rId46"/>
    <p:sldId id="2644" r:id="rId47"/>
    <p:sldId id="2645" r:id="rId48"/>
    <p:sldId id="339" r:id="rId49"/>
    <p:sldId id="342" r:id="rId50"/>
    <p:sldId id="347" r:id="rId51"/>
    <p:sldId id="336" r:id="rId52"/>
    <p:sldId id="2628" r:id="rId53"/>
    <p:sldId id="338" r:id="rId54"/>
    <p:sldId id="345" r:id="rId55"/>
    <p:sldId id="322" r:id="rId56"/>
    <p:sldId id="324" r:id="rId57"/>
    <p:sldId id="2622" r:id="rId58"/>
    <p:sldId id="2646" r:id="rId59"/>
    <p:sldId id="2662" r:id="rId60"/>
    <p:sldId id="341" r:id="rId61"/>
    <p:sldId id="2663" r:id="rId62"/>
    <p:sldId id="2625" r:id="rId63"/>
    <p:sldId id="2655" r:id="rId64"/>
    <p:sldId id="2657" r:id="rId65"/>
    <p:sldId id="329" r:id="rId66"/>
    <p:sldId id="2626" r:id="rId67"/>
    <p:sldId id="290" r:id="rId68"/>
    <p:sldId id="2638" r:id="rId69"/>
    <p:sldId id="332" r:id="rId70"/>
    <p:sldId id="350" r:id="rId71"/>
    <p:sldId id="2623" r:id="rId72"/>
    <p:sldId id="298" r:id="rId73"/>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Intro &amp; Learning Objectives" id="{BAE8739A-F5FA-4E83-B6F7-5FB6B86D1FD7}">
          <p14:sldIdLst>
            <p14:sldId id="289"/>
            <p14:sldId id="296"/>
            <p14:sldId id="301"/>
            <p14:sldId id="302"/>
            <p14:sldId id="359"/>
            <p14:sldId id="2634"/>
            <p14:sldId id="2624"/>
            <p14:sldId id="2629"/>
          </p14:sldIdLst>
        </p14:section>
        <p14:section name="Background on RF and Tooling" id="{7C1F608B-09A7-4FB8-9EA9-A4BDC5898FF6}">
          <p14:sldIdLst>
            <p14:sldId id="2651"/>
            <p14:sldId id="354"/>
            <p14:sldId id="356"/>
            <p14:sldId id="2658"/>
            <p14:sldId id="2659"/>
            <p14:sldId id="2661"/>
            <p14:sldId id="308"/>
            <p14:sldId id="2616"/>
            <p14:sldId id="2631"/>
            <p14:sldId id="360"/>
            <p14:sldId id="355"/>
            <p14:sldId id="346"/>
          </p14:sldIdLst>
        </p14:section>
        <p14:section name="Traditional Radio Signal Visualization" id="{54D22DAE-D3D6-4B66-8922-76BB19CDF7D9}">
          <p14:sldIdLst>
            <p14:sldId id="2652"/>
            <p14:sldId id="344"/>
            <p14:sldId id="2632"/>
            <p14:sldId id="2617"/>
            <p14:sldId id="315"/>
            <p14:sldId id="358"/>
            <p14:sldId id="2619"/>
            <p14:sldId id="2633"/>
            <p14:sldId id="2660"/>
            <p14:sldId id="2648"/>
            <p14:sldId id="2649"/>
          </p14:sldIdLst>
        </p14:section>
        <p14:section name="Immersive Radio Signal Visualization" id="{B0EECD71-604B-4113-B0B7-8D5A05C24F77}">
          <p14:sldIdLst>
            <p14:sldId id="2653"/>
            <p14:sldId id="304"/>
            <p14:sldId id="318"/>
            <p14:sldId id="2639"/>
            <p14:sldId id="2640"/>
            <p14:sldId id="2636"/>
            <p14:sldId id="334"/>
            <p14:sldId id="307"/>
            <p14:sldId id="353"/>
            <p14:sldId id="2641"/>
          </p14:sldIdLst>
        </p14:section>
        <p14:section name="Design Concepts" id="{BB29DF4B-A101-427E-922B-92ED06124648}">
          <p14:sldIdLst>
            <p14:sldId id="2656"/>
            <p14:sldId id="2644"/>
            <p14:sldId id="2645"/>
            <p14:sldId id="339"/>
            <p14:sldId id="342"/>
            <p14:sldId id="347"/>
            <p14:sldId id="336"/>
            <p14:sldId id="2628"/>
            <p14:sldId id="338"/>
            <p14:sldId id="345"/>
            <p14:sldId id="322"/>
            <p14:sldId id="324"/>
            <p14:sldId id="2622"/>
            <p14:sldId id="2646"/>
            <p14:sldId id="2662"/>
            <p14:sldId id="341"/>
            <p14:sldId id="2663"/>
            <p14:sldId id="2625"/>
          </p14:sldIdLst>
        </p14:section>
        <p14:section name="Summary and Conclusions" id="{651CC77B-B38C-424F-B1CC-6A96B38BA705}">
          <p14:sldIdLst>
            <p14:sldId id="2655"/>
            <p14:sldId id="2657"/>
            <p14:sldId id="329"/>
            <p14:sldId id="2626"/>
            <p14:sldId id="290"/>
            <p14:sldId id="2638"/>
          </p14:sldIdLst>
        </p14:section>
        <p14:section name="Acknowledgments" id="{3C46ED6D-B237-414C-8D4F-2D23ECD84167}">
          <p14:sldIdLst>
            <p14:sldId id="332"/>
            <p14:sldId id="350"/>
            <p14:sldId id="2623"/>
            <p14:sldId id="2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CC3300"/>
    <a:srgbClr val="22458A"/>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73C0E-399A-AF45-524B-DBE1E594B495}" v="11" dt="2023-11-01T19:20:38.264"/>
    <p1510:client id="{D7C4663F-4589-420C-AF0C-3D6C64939A8D}" v="4" dt="2023-09-26T02:54:10.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86" autoAdjust="0"/>
    <p:restoredTop sz="87483" autoAdjust="0"/>
  </p:normalViewPr>
  <p:slideViewPr>
    <p:cSldViewPr snapToGrid="0">
      <p:cViewPr varScale="1">
        <p:scale>
          <a:sx n="89" d="100"/>
          <a:sy n="89" d="100"/>
        </p:scale>
        <p:origin x="192" y="6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ilitaryembedded.com/radar-ew/test/lvc-demonstration-completed-by-rockwell-collins-in-france-u-k-and-u-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ds2.com/Services/Training/ATAK"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Really high level, groups/classifications of tools and techniques</a:t>
            </a:r>
          </a:p>
          <a:p>
            <a:pPr marL="285750" indent="-285750">
              <a:buFontTx/>
              <a:buChar char="-"/>
            </a:pPr>
            <a:r>
              <a:rPr lang="en-US"/>
              <a:t>Scopes</a:t>
            </a:r>
          </a:p>
          <a:p>
            <a:pPr marL="285750" indent="-285750">
              <a:buFontTx/>
              <a:buChar char="-"/>
            </a:pPr>
            <a:r>
              <a:rPr lang="en-US"/>
              <a:t>Spectrum analyzers</a:t>
            </a:r>
          </a:p>
          <a:p>
            <a:pPr marL="285750" indent="-285750">
              <a:buFontTx/>
              <a:buChar char="-"/>
            </a:pPr>
            <a:r>
              <a:rPr lang="en-US"/>
              <a:t>Emissions graphs</a:t>
            </a:r>
          </a:p>
          <a:p>
            <a:pPr marL="285750" indent="-285750">
              <a:buFontTx/>
              <a:buChar cha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3867122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4043845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it, explain how it’s valuable</a:t>
            </a:r>
          </a:p>
          <a:p>
            <a:r>
              <a:rPr lang="en-US"/>
              <a:t>https://www.researchgate.net/figure/The-RF-Map-and-Sampling-Points-in-a-Geographical-Area_fig1_263889159</a:t>
            </a:r>
          </a:p>
          <a:p>
            <a:r>
              <a:rPr lang="en-US"/>
              <a:t>https://www.researchgate.net/figure/Visualisation-of-RF-radiation-indoor-with-use-of-special-3D-graphic-effects-in-a-single_fig1_228832254</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140468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it, explain how it’s valuable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96603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1600">
              <a:latin typeface="Roboto Light" panose="0200000000000000000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99483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hlinkClick r:id="rId3"/>
              </a:rPr>
              <a:t>https://militaryembedded.com/radar-ew/test/lvc-demonstration-completed-by-rockwell-collins-in-france-u-k-and-u-s</a:t>
            </a:r>
            <a:br>
              <a:rPr lang="en-US">
                <a:latin typeface="Arial"/>
                <a:cs typeface="Arial"/>
              </a:rPr>
            </a:br>
            <a:r>
              <a:rPr lang="en-US">
                <a:hlinkClick r:id="rId4"/>
              </a:rPr>
              <a:t>http://www.ds2.com/Services/Training/ATAK</a:t>
            </a:r>
            <a:endParaRPr lang="en-US">
              <a:cs typeface="Arial"/>
            </a:endParaRP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a:pPr/>
              <a:t>31</a:t>
            </a:fld>
            <a:endParaRPr lang="en-US"/>
          </a:p>
        </p:txBody>
      </p:sp>
    </p:spTree>
    <p:extLst>
      <p:ext uri="{BB962C8B-B14F-4D97-AF65-F5344CB8AC3E}">
        <p14:creationId xmlns:p14="http://schemas.microsoft.com/office/powerpoint/2010/main" val="295700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4015645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28578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1709354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167497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2096374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396515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2016297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48744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248654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3708765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54</a:t>
            </a:fld>
            <a:endParaRPr lang="en-US"/>
          </a:p>
        </p:txBody>
      </p:sp>
    </p:spTree>
    <p:extLst>
      <p:ext uri="{BB962C8B-B14F-4D97-AF65-F5344CB8AC3E}">
        <p14:creationId xmlns:p14="http://schemas.microsoft.com/office/powerpoint/2010/main" val="2471104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https://app.slack.com/client/T654F77ME/search/search-eyJkIjoiZmluZGVyJTIwYW5kJTIwLnBuZyIsInEiOiJVMDFEVDZMRk5UVSIsInIiOiJmaW5kZXIlMjBhbmQlMjAucG5nIiwicyI6InJlY2VudE1lc3NhZ2VzIn0=/files/F01Q177T46S?cdn_fallback=1</a:t>
            </a:r>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a:p>
        </p:txBody>
      </p:sp>
    </p:spTree>
    <p:extLst>
      <p:ext uri="{BB962C8B-B14F-4D97-AF65-F5344CB8AC3E}">
        <p14:creationId xmlns:p14="http://schemas.microsoft.com/office/powerpoint/2010/main" val="414561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6081a0888f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g6081a0888f_2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highlight>
                  <a:srgbClr val="FFFFFF"/>
                </a:highlight>
              </a:rPr>
              <a:t>CASSIE</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GB" sz="1200">
                <a:solidFill>
                  <a:schemeClr val="dk1"/>
                </a:solidFill>
                <a:highlight>
                  <a:srgbClr val="FFFFFF"/>
                </a:highlight>
              </a:rPr>
              <a:t>Thank you, Naomi and the team from Magic Leap, BadVR and the German Space Agency. I hope you have enjoyed the talk  and understand how spatial computing can help us meet the challenges of climate change. The team will be around for the next few days to answer questions and give demos. Our big ask is  for you to please reach out to us and see where this platform is able to help your country with climate change. This project is going to be developed over the coming years and for 2021 we will be engaging with all 170 of our offices about this platform.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471310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2248636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bloom triangle but with no words</a:t>
            </a:r>
          </a:p>
          <a:p>
            <a:r>
              <a:rPr lang="en-US"/>
              <a:t>https://bloomstaxonomy.net/</a:t>
            </a:r>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386449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is the FCC</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39248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kilohertz to gigahertz</a:t>
            </a: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15358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U.S. Government Accountability Office, Spectrum Management: Federal Relocation Costs and Auction</a:t>
            </a:r>
          </a:p>
          <a:p>
            <a:r>
              <a:rPr lang="en-US" dirty="0"/>
              <a:t>Revenues, 13-472, May 2013, p. 6, https://www.gao.gov/assets/660/654794.pdf.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3318351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Primarily used for communication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14926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2188760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What is the FCC</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8221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FCC</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4245989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image, right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3EB60F-458F-4002-823B-486522EFBD31}"/>
              </a:ext>
            </a:extLst>
          </p:cNvPr>
          <p:cNvSpPr>
            <a:spLocks noGrp="1"/>
          </p:cNvSpPr>
          <p:nvPr>
            <p:ph type="ftr" sz="quarter" idx="11"/>
          </p:nvPr>
        </p:nvSpPr>
        <p:spPr/>
        <p:txBody>
          <a:bodyPr/>
          <a:lstStyle/>
          <a:p>
            <a:endParaRPr lang="en-US"/>
          </a:p>
        </p:txBody>
      </p:sp>
      <p:sp>
        <p:nvSpPr>
          <p:cNvPr id="12" name="Text Placeholder 11">
            <a:extLst>
              <a:ext uri="{FF2B5EF4-FFF2-40B4-BE49-F238E27FC236}">
                <a16:creationId xmlns:a16="http://schemas.microsoft.com/office/drawing/2014/main" id="{0FFA4AB6-BE2F-F945-A7F3-BD92C07FB80B}"/>
              </a:ext>
            </a:extLst>
          </p:cNvPr>
          <p:cNvSpPr>
            <a:spLocks noGrp="1"/>
          </p:cNvSpPr>
          <p:nvPr>
            <p:ph type="body" sz="quarter" idx="13" hasCustomPrompt="1"/>
          </p:nvPr>
        </p:nvSpPr>
        <p:spPr>
          <a:xfrm>
            <a:off x="6343650" y="1688142"/>
            <a:ext cx="5092699" cy="3835832"/>
          </a:xfrm>
        </p:spPr>
        <p:txBody>
          <a:bodyPr/>
          <a:lstStyle>
            <a:lvl1pPr>
              <a:defRPr sz="2200" baseline="0">
                <a:solidFill>
                  <a:schemeClr val="tx1"/>
                </a:solidFill>
                <a:latin typeface="Arial" panose="020B0604020202020204" pitchFamily="34" charset="0"/>
              </a:defRPr>
            </a:lvl1pPr>
            <a:lvl2pPr>
              <a:defRPr baseline="0">
                <a:solidFill>
                  <a:schemeClr val="bg2">
                    <a:lumMod val="50000"/>
                  </a:schemeClr>
                </a:solidFill>
              </a:defRPr>
            </a:lvl2pPr>
            <a:lvl3pPr>
              <a:defRPr baseline="0">
                <a:solidFill>
                  <a:schemeClr val="bg2">
                    <a:lumMod val="50000"/>
                  </a:schemeClr>
                </a:solidFill>
              </a:defRPr>
            </a:lvl3pPr>
            <a:lvl4pPr>
              <a:defRPr baseline="0">
                <a:solidFill>
                  <a:schemeClr val="bg2">
                    <a:lumMod val="50000"/>
                  </a:schemeClr>
                </a:solidFill>
              </a:defRPr>
            </a:lvl4pPr>
            <a:lvl5pPr>
              <a:defRPr baseline="0">
                <a:solidFill>
                  <a:schemeClr val="bg2">
                    <a:lumMod val="50000"/>
                  </a:schemeClr>
                </a:solidFill>
              </a:defRPr>
            </a:lvl5pPr>
          </a:lstStyle>
          <a:p>
            <a:pPr lvl="0"/>
            <a:r>
              <a:rPr lang="en-US"/>
              <a:t>Click to edit text</a:t>
            </a:r>
          </a:p>
          <a:p>
            <a:pPr lvl="0"/>
            <a:endParaRPr lang="en-US"/>
          </a:p>
          <a:p>
            <a:pPr lvl="0"/>
            <a:endParaRPr lang="en-US"/>
          </a:p>
        </p:txBody>
      </p:sp>
      <p:sp>
        <p:nvSpPr>
          <p:cNvPr id="14" name="Picture Placeholder 13">
            <a:extLst>
              <a:ext uri="{FF2B5EF4-FFF2-40B4-BE49-F238E27FC236}">
                <a16:creationId xmlns:a16="http://schemas.microsoft.com/office/drawing/2014/main" id="{D42CF47D-D4A5-6C43-B8EC-916194BD5FE4}"/>
              </a:ext>
            </a:extLst>
          </p:cNvPr>
          <p:cNvSpPr>
            <a:spLocks noGrp="1"/>
          </p:cNvSpPr>
          <p:nvPr>
            <p:ph type="pic" sz="quarter" idx="14" hasCustomPrompt="1"/>
          </p:nvPr>
        </p:nvSpPr>
        <p:spPr>
          <a:xfrm>
            <a:off x="755651" y="1688142"/>
            <a:ext cx="4981575" cy="3812770"/>
          </a:xfrm>
        </p:spPr>
        <p:txBody>
          <a:bodyPr/>
          <a:lstStyle>
            <a:lvl1pPr marL="0" indent="0">
              <a:buNone/>
              <a:defRPr>
                <a:solidFill>
                  <a:schemeClr val="bg2">
                    <a:lumMod val="50000"/>
                  </a:schemeClr>
                </a:solidFill>
              </a:defRPr>
            </a:lvl1pPr>
          </a:lstStyle>
          <a:p>
            <a:r>
              <a:rPr lang="en-US"/>
              <a:t>Click here to insert image</a:t>
            </a:r>
          </a:p>
        </p:txBody>
      </p:sp>
    </p:spTree>
    <p:extLst>
      <p:ext uri="{BB962C8B-B14F-4D97-AF65-F5344CB8AC3E}">
        <p14:creationId xmlns:p14="http://schemas.microsoft.com/office/powerpoint/2010/main" val="397712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FEBF9E-F2F6-A547-99F2-4B720AC1DEE2}"/>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3B33E383-D878-7049-BA0D-10C0CBAEEB92}"/>
              </a:ext>
            </a:extLst>
          </p:cNvPr>
          <p:cNvSpPr>
            <a:spLocks noGrp="1"/>
          </p:cNvSpPr>
          <p:nvPr>
            <p:ph type="title" hasCustomPrompt="1"/>
          </p:nvPr>
        </p:nvSpPr>
        <p:spPr>
          <a:xfrm>
            <a:off x="617538" y="170172"/>
            <a:ext cx="10515600" cy="801066"/>
          </a:xfrm>
        </p:spPr>
        <p:txBody>
          <a:bodyPr/>
          <a:lstStyle>
            <a:lvl1pPr>
              <a:defRPr baseline="0">
                <a:solidFill>
                  <a:schemeClr val="tx1"/>
                </a:solidFill>
                <a:latin typeface="Lato" panose="020F0502020204030203" pitchFamily="34" charset="0"/>
              </a:defRPr>
            </a:lvl1pPr>
          </a:lstStyle>
          <a:p>
            <a:r>
              <a:rPr lang="en-US"/>
              <a:t>Title</a:t>
            </a:r>
          </a:p>
        </p:txBody>
      </p:sp>
      <p:sp>
        <p:nvSpPr>
          <p:cNvPr id="7" name="Picture Placeholder 13">
            <a:extLst>
              <a:ext uri="{FF2B5EF4-FFF2-40B4-BE49-F238E27FC236}">
                <a16:creationId xmlns:a16="http://schemas.microsoft.com/office/drawing/2014/main" id="{D76D925A-8E9E-2F41-9E9C-F8F5AF85A427}"/>
              </a:ext>
            </a:extLst>
          </p:cNvPr>
          <p:cNvSpPr>
            <a:spLocks noGrp="1"/>
          </p:cNvSpPr>
          <p:nvPr>
            <p:ph type="pic" sz="quarter" idx="14" hasCustomPrompt="1"/>
          </p:nvPr>
        </p:nvSpPr>
        <p:spPr>
          <a:xfrm>
            <a:off x="6391276" y="1723675"/>
            <a:ext cx="5084760" cy="3812770"/>
          </a:xfrm>
        </p:spPr>
        <p:txBody>
          <a:bodyPr/>
          <a:lstStyle>
            <a:lvl1pPr marL="0" indent="0">
              <a:buNone/>
              <a:defRPr>
                <a:solidFill>
                  <a:schemeClr val="bg2">
                    <a:lumMod val="50000"/>
                  </a:schemeClr>
                </a:solidFill>
              </a:defRPr>
            </a:lvl1pPr>
          </a:lstStyle>
          <a:p>
            <a:r>
              <a:rPr lang="en-US"/>
              <a:t>Click here to insert image</a:t>
            </a:r>
          </a:p>
        </p:txBody>
      </p:sp>
      <p:sp>
        <p:nvSpPr>
          <p:cNvPr id="8" name="Text Placeholder 11">
            <a:extLst>
              <a:ext uri="{FF2B5EF4-FFF2-40B4-BE49-F238E27FC236}">
                <a16:creationId xmlns:a16="http://schemas.microsoft.com/office/drawing/2014/main" id="{A510D892-CC94-444C-81B4-D5D82F3F3DB0}"/>
              </a:ext>
            </a:extLst>
          </p:cNvPr>
          <p:cNvSpPr>
            <a:spLocks noGrp="1"/>
          </p:cNvSpPr>
          <p:nvPr>
            <p:ph type="body" sz="quarter" idx="13" hasCustomPrompt="1"/>
          </p:nvPr>
        </p:nvSpPr>
        <p:spPr>
          <a:xfrm>
            <a:off x="715965" y="1723675"/>
            <a:ext cx="5084760" cy="3812770"/>
          </a:xfrm>
        </p:spPr>
        <p:txBody>
          <a:bodyPr/>
          <a:lstStyle>
            <a:lvl1pPr>
              <a:defRPr sz="2200" baseline="0">
                <a:solidFill>
                  <a:schemeClr val="tx1"/>
                </a:solidFill>
                <a:latin typeface="Arial" panose="020B0604020202020204" pitchFamily="34" charset="0"/>
              </a:defRPr>
            </a:lvl1pPr>
            <a:lvl2pPr>
              <a:defRPr baseline="0">
                <a:solidFill>
                  <a:schemeClr val="bg2">
                    <a:lumMod val="50000"/>
                  </a:schemeClr>
                </a:solidFill>
              </a:defRPr>
            </a:lvl2pPr>
            <a:lvl3pPr>
              <a:defRPr baseline="0">
                <a:solidFill>
                  <a:schemeClr val="bg2">
                    <a:lumMod val="50000"/>
                  </a:schemeClr>
                </a:solidFill>
              </a:defRPr>
            </a:lvl3pPr>
            <a:lvl4pPr>
              <a:defRPr baseline="0">
                <a:solidFill>
                  <a:schemeClr val="bg2">
                    <a:lumMod val="50000"/>
                  </a:schemeClr>
                </a:solidFill>
              </a:defRPr>
            </a:lvl4pPr>
            <a:lvl5pPr>
              <a:defRPr baseline="0">
                <a:solidFill>
                  <a:schemeClr val="bg2">
                    <a:lumMod val="50000"/>
                  </a:schemeClr>
                </a:solidFill>
              </a:defRPr>
            </a:lvl5pPr>
          </a:lstStyle>
          <a:p>
            <a:pPr lvl="0"/>
            <a:r>
              <a:rPr lang="en-US"/>
              <a:t>Click to edit text</a:t>
            </a:r>
          </a:p>
          <a:p>
            <a:pPr lvl="0"/>
            <a:endParaRPr lang="en-US"/>
          </a:p>
          <a:p>
            <a:pPr lvl="0"/>
            <a:endParaRPr lang="en-US"/>
          </a:p>
        </p:txBody>
      </p:sp>
    </p:spTree>
    <p:extLst>
      <p:ext uri="{BB962C8B-B14F-4D97-AF65-F5344CB8AC3E}">
        <p14:creationId xmlns:p14="http://schemas.microsoft.com/office/powerpoint/2010/main" val="342806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329976" y="63700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975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 image with text on lef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DA307E-37CA-5345-A5BD-30542DB6B1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9D7724-CF30-904E-BD5E-279AD3F887B8}"/>
              </a:ext>
            </a:extLst>
          </p:cNvPr>
          <p:cNvSpPr>
            <a:spLocks noGrp="1"/>
          </p:cNvSpPr>
          <p:nvPr>
            <p:ph type="sldNum" sz="quarter" idx="12"/>
          </p:nvPr>
        </p:nvSpPr>
        <p:spPr/>
        <p:txBody>
          <a:bodyPr/>
          <a:lstStyle/>
          <a:p>
            <a:fld id="{3F984750-EC33-4B93-AF9E-6C978D7CF8EB}" type="slidenum">
              <a:rPr lang="en-US" smtClean="0"/>
              <a:t>‹#›</a:t>
            </a:fld>
            <a:endParaRPr lang="en-US"/>
          </a:p>
        </p:txBody>
      </p:sp>
      <p:sp>
        <p:nvSpPr>
          <p:cNvPr id="7" name="Slide Number Placeholder 4">
            <a:extLst>
              <a:ext uri="{FF2B5EF4-FFF2-40B4-BE49-F238E27FC236}">
                <a16:creationId xmlns:a16="http://schemas.microsoft.com/office/drawing/2014/main" id="{402E178F-528B-6542-8812-92B902F26CF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984750-EC33-4B93-AF9E-6C978D7CF8EB}" type="slidenum">
              <a:rPr lang="en-US" smtClean="0"/>
              <a:pPr/>
              <a:t>‹#›</a:t>
            </a:fld>
            <a:endParaRPr lang="en-US"/>
          </a:p>
        </p:txBody>
      </p:sp>
      <p:sp>
        <p:nvSpPr>
          <p:cNvPr id="9" name="Picture Placeholder 11">
            <a:extLst>
              <a:ext uri="{FF2B5EF4-FFF2-40B4-BE49-F238E27FC236}">
                <a16:creationId xmlns:a16="http://schemas.microsoft.com/office/drawing/2014/main" id="{5E90D6B0-911C-CA43-A7E9-0318796F9757}"/>
              </a:ext>
            </a:extLst>
          </p:cNvPr>
          <p:cNvSpPr>
            <a:spLocks noGrp="1"/>
          </p:cNvSpPr>
          <p:nvPr>
            <p:ph type="pic" sz="quarter" idx="13" hasCustomPrompt="1"/>
          </p:nvPr>
        </p:nvSpPr>
        <p:spPr>
          <a:xfrm>
            <a:off x="5573435" y="244929"/>
            <a:ext cx="5767387" cy="2914650"/>
          </a:xfrm>
        </p:spPr>
        <p:txBody>
          <a:bodyPr/>
          <a:lstStyle>
            <a:lvl1pPr marL="0" indent="0">
              <a:buNone/>
              <a:defRPr/>
            </a:lvl1pPr>
          </a:lstStyle>
          <a:p>
            <a:r>
              <a:rPr lang="en-US"/>
              <a:t>Click icon to add image</a:t>
            </a:r>
          </a:p>
        </p:txBody>
      </p:sp>
      <p:sp>
        <p:nvSpPr>
          <p:cNvPr id="10" name="Picture Placeholder 11">
            <a:extLst>
              <a:ext uri="{FF2B5EF4-FFF2-40B4-BE49-F238E27FC236}">
                <a16:creationId xmlns:a16="http://schemas.microsoft.com/office/drawing/2014/main" id="{B67B3DCA-89E8-434C-85A9-5B8C416E24B9}"/>
              </a:ext>
            </a:extLst>
          </p:cNvPr>
          <p:cNvSpPr>
            <a:spLocks noGrp="1"/>
          </p:cNvSpPr>
          <p:nvPr>
            <p:ph type="pic" sz="quarter" idx="14" hasCustomPrompt="1"/>
          </p:nvPr>
        </p:nvSpPr>
        <p:spPr>
          <a:xfrm>
            <a:off x="5573434" y="3302907"/>
            <a:ext cx="5767387" cy="29146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a:p>
            <a:endParaRPr lang="en-US"/>
          </a:p>
        </p:txBody>
      </p:sp>
      <p:sp>
        <p:nvSpPr>
          <p:cNvPr id="11" name="Text Placeholder 2">
            <a:extLst>
              <a:ext uri="{FF2B5EF4-FFF2-40B4-BE49-F238E27FC236}">
                <a16:creationId xmlns:a16="http://schemas.microsoft.com/office/drawing/2014/main" id="{93DCF8FA-C093-0742-ADEB-4CCAE587BC59}"/>
              </a:ext>
            </a:extLst>
          </p:cNvPr>
          <p:cNvSpPr>
            <a:spLocks noGrp="1"/>
          </p:cNvSpPr>
          <p:nvPr>
            <p:ph type="body" sz="quarter" idx="23" hasCustomPrompt="1"/>
          </p:nvPr>
        </p:nvSpPr>
        <p:spPr>
          <a:xfrm>
            <a:off x="435203" y="441216"/>
            <a:ext cx="4926012" cy="741363"/>
          </a:xfrm>
        </p:spPr>
        <p:txBody>
          <a:bodyPr>
            <a:normAutofit/>
          </a:bodyPr>
          <a:lstStyle>
            <a:lvl1pPr marL="0" indent="0">
              <a:buNone/>
              <a:defRPr sz="2800">
                <a:latin typeface="Lato" panose="020F0502020204030203" pitchFamily="34" charset="0"/>
                <a:cs typeface="Lato" panose="020F0502020204030203" pitchFamily="34" charset="0"/>
              </a:defRPr>
            </a:lvl1pPr>
          </a:lstStyle>
          <a:p>
            <a:pPr lvl="0"/>
            <a:r>
              <a:rPr lang="en-US" sz="2800">
                <a:latin typeface="Lato" panose="020F0502020204030203" pitchFamily="34" charset="0"/>
                <a:cs typeface="Lato" panose="020F0502020204030203" pitchFamily="34" charset="0"/>
              </a:rPr>
              <a:t>TITLE</a:t>
            </a:r>
            <a:endParaRPr lang="en-US"/>
          </a:p>
        </p:txBody>
      </p:sp>
      <p:sp>
        <p:nvSpPr>
          <p:cNvPr id="12" name="Text Placeholder 16">
            <a:extLst>
              <a:ext uri="{FF2B5EF4-FFF2-40B4-BE49-F238E27FC236}">
                <a16:creationId xmlns:a16="http://schemas.microsoft.com/office/drawing/2014/main" id="{7ED134FB-354B-E046-A423-4E1AACE4369D}"/>
              </a:ext>
            </a:extLst>
          </p:cNvPr>
          <p:cNvSpPr>
            <a:spLocks noGrp="1"/>
          </p:cNvSpPr>
          <p:nvPr>
            <p:ph type="body" sz="quarter" idx="24" hasCustomPrompt="1"/>
          </p:nvPr>
        </p:nvSpPr>
        <p:spPr>
          <a:xfrm>
            <a:off x="434975" y="1535113"/>
            <a:ext cx="4926013" cy="4683125"/>
          </a:xfrm>
        </p:spPr>
        <p:txBody>
          <a:bodyPr/>
          <a:lstStyle>
            <a:lvl1pPr>
              <a:defRPr/>
            </a:lvl1pPr>
          </a:lstStyle>
          <a:p>
            <a:pPr lvl="0"/>
            <a:r>
              <a:rPr lang="en-US"/>
              <a:t>Click to edit text</a:t>
            </a:r>
          </a:p>
        </p:txBody>
      </p:sp>
      <p:pic>
        <p:nvPicPr>
          <p:cNvPr id="13" name="Picture 12" descr="A picture containing text&#10;&#10;Description automatically generated">
            <a:extLst>
              <a:ext uri="{FF2B5EF4-FFF2-40B4-BE49-F238E27FC236}">
                <a16:creationId xmlns:a16="http://schemas.microsoft.com/office/drawing/2014/main" id="{E3472BC0-478C-43BF-AD5A-CF96B9D7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445151"/>
            <a:ext cx="1190625" cy="412849"/>
          </a:xfrm>
          <a:prstGeom prst="rect">
            <a:avLst/>
          </a:prstGeom>
        </p:spPr>
      </p:pic>
    </p:spTree>
    <p:extLst>
      <p:ext uri="{BB962C8B-B14F-4D97-AF65-F5344CB8AC3E}">
        <p14:creationId xmlns:p14="http://schemas.microsoft.com/office/powerpoint/2010/main" val="193401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 id="2147483680" r:id="rId7"/>
    <p:sldLayoutId id="2147483681" r:id="rId8"/>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gif"/><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gif"/><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1.gif"/></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 Id="rId5" Type="http://schemas.openxmlformats.org/officeDocument/2006/relationships/image" Target="../media/image109.png"/><Relationship Id="rId4" Type="http://schemas.openxmlformats.org/officeDocument/2006/relationships/image" Target="../media/image10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3.gif"/></Relationships>
</file>

<file path=ppt/slides/_rels/slide52.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gif"/><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apps.apple.com/us/app/ar-wave-visualization-of-wifi/id1470866212" TargetMode="External"/><Relationship Id="rId13" Type="http://schemas.openxmlformats.org/officeDocument/2006/relationships/hyperlink" Target="https://frontiercomputercorp.com/specifying-the-right-antenna/" TargetMode="External"/><Relationship Id="rId3" Type="http://schemas.openxmlformats.org/officeDocument/2006/relationships/hyperlink" Target="https://medium.com/tempo-automation/improve-radio-range-by-lowering-emi-dac7135f77f9" TargetMode="External"/><Relationship Id="rId7" Type="http://schemas.openxmlformats.org/officeDocument/2006/relationships/hyperlink" Target="https://play.google.com/store/apps/details?id=com.ken.arsensor&amp;hl=en_US&amp;gl=US" TargetMode="External"/><Relationship Id="rId12" Type="http://schemas.openxmlformats.org/officeDocument/2006/relationships/hyperlink" Target="https://bloomstaxonomy.net/" TargetMode="External"/><Relationship Id="rId2" Type="http://schemas.openxmlformats.org/officeDocument/2006/relationships/hyperlink" Target="https://airbusus.com/laser-communication/" TargetMode="External"/><Relationship Id="rId1" Type="http://schemas.openxmlformats.org/officeDocument/2006/relationships/slideLayout" Target="../slideLayouts/slideLayout2.xml"/><Relationship Id="rId6" Type="http://schemas.openxmlformats.org/officeDocument/2006/relationships/hyperlink" Target="https://antennatestlab.com/antenna-education-tutorials/what-is-an-anechoic-chamber" TargetMode="External"/><Relationship Id="rId11" Type="http://schemas.openxmlformats.org/officeDocument/2006/relationships/hyperlink" Target="https://www.baesystems.com/en/product/unmanned-sigint-electronic-warfare" TargetMode="External"/><Relationship Id="rId5" Type="http://schemas.openxmlformats.org/officeDocument/2006/relationships/hyperlink" Target="https://www.altium.com/subscription" TargetMode="External"/><Relationship Id="rId10" Type="http://schemas.openxmlformats.org/officeDocument/2006/relationships/hyperlink" Target="https://www.sciencedirect.com/science/article/pii/S0736585321001672" TargetMode="External"/><Relationship Id="rId4" Type="http://schemas.openxmlformats.org/officeDocument/2006/relationships/hyperlink" Target="https://iopscience.iop.org/article/10.1088/1755-1315/322/1/012002/pdf" TargetMode="External"/><Relationship Id="rId9" Type="http://schemas.openxmlformats.org/officeDocument/2006/relationships/hyperlink" Target="https://www.army.mil/article/254005/synthetic_training_environment_offers_multi_dimensional_combat_preparation"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ntia.doc.gov/files/ntia/publications/january_2016_spectrum_wall_chart.pdf" TargetMode="External"/><Relationship Id="rId3" Type="http://schemas.openxmlformats.org/officeDocument/2006/relationships/hyperlink" Target="https://info.ibwave.com/augmented-reality/" TargetMode="External"/><Relationship Id="rId7" Type="http://schemas.openxmlformats.org/officeDocument/2006/relationships/hyperlink" Target="https://www.niehs.nih.gov/health/topics/agents/emf/index.cfm" TargetMode="External"/><Relationship Id="rId12" Type="http://schemas.openxmlformats.org/officeDocument/2006/relationships/hyperlink" Target="https://terasense.com/terahertz-technology/radio-frequency-bands/" TargetMode="External"/><Relationship Id="rId2" Type="http://schemas.openxmlformats.org/officeDocument/2006/relationships/hyperlink" Target="https://housetechlab.com/difference-between-spectrum-analyzer-and-oscilloscope/" TargetMode="External"/><Relationship Id="rId1" Type="http://schemas.openxmlformats.org/officeDocument/2006/relationships/slideLayout" Target="../slideLayouts/slideLayout2.xml"/><Relationship Id="rId6" Type="http://schemas.openxmlformats.org/officeDocument/2006/relationships/hyperlink" Target="https://www.nbcnews.com/tech/innovation/app-visualizes-radio-waves-cell-towers-satellites-around-you-n469781" TargetMode="External"/><Relationship Id="rId11" Type="http://schemas.openxmlformats.org/officeDocument/2006/relationships/hyperlink" Target="https://militaryembedded.com/radar-ew/test/lvc-demonstration-completed-by-rockwell-collins-in-france-u-k-and-u-s" TargetMode="External"/><Relationship Id="rId5" Type="http://schemas.openxmlformats.org/officeDocument/2006/relationships/hyperlink" Target="https://www.mckinsey.com/industries/technology-media-and-telecommunications/our-insights/the-road-to-5g-the-inevitable-growth-of-infrastructure-cost" TargetMode="External"/><Relationship Id="rId10" Type="http://schemas.openxmlformats.org/officeDocument/2006/relationships/hyperlink" Target="https://www.rfpage.com/what-are-radio-frequency-bands-and-its-uses/" TargetMode="External"/><Relationship Id="rId4" Type="http://schemas.openxmlformats.org/officeDocument/2006/relationships/hyperlink" Target="https://www.mdpi.com/1424-8220/20/3/690/htm" TargetMode="External"/><Relationship Id="rId9" Type="http://schemas.openxmlformats.org/officeDocument/2006/relationships/hyperlink" Target="https://blog.ui.com/2018/12/11/introducing-wifiman/"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3.weforum.org/docs/WEF_Immersive_Media_Technologies_2022.pdf" TargetMode="External"/><Relationship Id="rId2" Type="http://schemas.openxmlformats.org/officeDocument/2006/relationships/hyperlink" Target="https://commons.wikimedia.org/wiki/File:An_instructor_at_the_Defence_NBC_Centre_operates_the_Manportable_Chemical_Agent_Detector_MOD_45148143.jpg"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suzanne@badvr.com" TargetMode="External"/><Relationship Id="rId2" Type="http://schemas.openxmlformats.org/officeDocument/2006/relationships/hyperlink" Target="mailto:jad@badvr.com"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Evolution of RF Signal Visualization from Spectrum Analyzers to Augmented Reality (#23T33)</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panose="020B0604020202020204" pitchFamily="34" charset="0"/>
                <a:cs typeface="Arial" panose="020B0604020202020204" pitchFamily="34" charset="0"/>
              </a:rPr>
              <a:t>Jad Meouchy, BadVR</a:t>
            </a:r>
          </a:p>
          <a:p>
            <a:pPr eaLnBrk="1" hangingPunct="1"/>
            <a:r>
              <a:rPr lang="en-US" dirty="0">
                <a:latin typeface="Arial" panose="020B0604020202020204" pitchFamily="34" charset="0"/>
                <a:cs typeface="Arial" panose="020B0604020202020204" pitchFamily="34" charset="0"/>
              </a:rPr>
              <a:t>Suzanne Borders, BadVR</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E03E-9BFD-35C8-80F3-76DACD118731}"/>
              </a:ext>
            </a:extLst>
          </p:cNvPr>
          <p:cNvSpPr>
            <a:spLocks noGrp="1"/>
          </p:cNvSpPr>
          <p:nvPr>
            <p:ph type="title"/>
          </p:nvPr>
        </p:nvSpPr>
        <p:spPr/>
        <p:txBody>
          <a:bodyPr/>
          <a:lstStyle/>
          <a:p>
            <a:r>
              <a:rPr lang="en-US" dirty="0"/>
              <a:t>Introducing the Spectrum</a:t>
            </a:r>
          </a:p>
        </p:txBody>
      </p:sp>
      <p:pic>
        <p:nvPicPr>
          <p:cNvPr id="6" name="Content Placeholder 4" descr="Timeline&#10;&#10;Description automatically generated">
            <a:extLst>
              <a:ext uri="{FF2B5EF4-FFF2-40B4-BE49-F238E27FC236}">
                <a16:creationId xmlns:a16="http://schemas.microsoft.com/office/drawing/2014/main" id="{3D86F7A0-605A-B685-8CFC-C897F402CC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021"/>
          <a:stretch/>
        </p:blipFill>
        <p:spPr bwMode="auto">
          <a:xfrm>
            <a:off x="1268439" y="2113005"/>
            <a:ext cx="9672584" cy="4008395"/>
          </a:xfrm>
          <a:prstGeom prst="rect">
            <a:avLst/>
          </a:prstGeom>
          <a:noFill/>
          <a:ln w="9525">
            <a:noFill/>
            <a:miter lim="800000"/>
            <a:headEnd/>
            <a:tailEnd/>
          </a:ln>
          <a:effectLst/>
        </p:spPr>
      </p:pic>
      <p:sp>
        <p:nvSpPr>
          <p:cNvPr id="7" name="Title 1">
            <a:extLst>
              <a:ext uri="{FF2B5EF4-FFF2-40B4-BE49-F238E27FC236}">
                <a16:creationId xmlns:a16="http://schemas.microsoft.com/office/drawing/2014/main" id="{651524F0-1011-7425-32DD-270943F0D23D}"/>
              </a:ext>
            </a:extLst>
          </p:cNvPr>
          <p:cNvSpPr txBox="1">
            <a:spLocks/>
          </p:cNvSpPr>
          <p:nvPr/>
        </p:nvSpPr>
        <p:spPr bwMode="auto">
          <a:xfrm>
            <a:off x="2387600" y="1202635"/>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solidFill>
                  <a:schemeClr val="tx1"/>
                </a:solidFill>
              </a:rPr>
              <a:t>The Electromagnetic Spectrum</a:t>
            </a:r>
          </a:p>
        </p:txBody>
      </p:sp>
      <p:sp>
        <p:nvSpPr>
          <p:cNvPr id="8" name="TextBox 7">
            <a:extLst>
              <a:ext uri="{FF2B5EF4-FFF2-40B4-BE49-F238E27FC236}">
                <a16:creationId xmlns:a16="http://schemas.microsoft.com/office/drawing/2014/main" id="{A1D8348E-DAE3-6BEA-1821-09082B073A42}"/>
              </a:ext>
            </a:extLst>
          </p:cNvPr>
          <p:cNvSpPr txBox="1"/>
          <p:nvPr/>
        </p:nvSpPr>
        <p:spPr>
          <a:xfrm>
            <a:off x="794106" y="5424615"/>
            <a:ext cx="603403" cy="430887"/>
          </a:xfrm>
          <a:prstGeom prst="rect">
            <a:avLst/>
          </a:prstGeom>
          <a:noFill/>
        </p:spPr>
        <p:txBody>
          <a:bodyPr wrap="none" rtlCol="0">
            <a:spAutoFit/>
          </a:bodyPr>
          <a:lstStyle/>
          <a:p>
            <a:r>
              <a:rPr lang="en-US" sz="2200" b="1" dirty="0"/>
              <a:t>Hz</a:t>
            </a:r>
          </a:p>
        </p:txBody>
      </p:sp>
      <p:sp>
        <p:nvSpPr>
          <p:cNvPr id="9" name="TextBox 8">
            <a:extLst>
              <a:ext uri="{FF2B5EF4-FFF2-40B4-BE49-F238E27FC236}">
                <a16:creationId xmlns:a16="http://schemas.microsoft.com/office/drawing/2014/main" id="{7791D99E-B04D-60D0-04A1-F6ABC76A61B7}"/>
              </a:ext>
            </a:extLst>
          </p:cNvPr>
          <p:cNvSpPr txBox="1"/>
          <p:nvPr/>
        </p:nvSpPr>
        <p:spPr>
          <a:xfrm>
            <a:off x="10668159" y="5424615"/>
            <a:ext cx="603403" cy="430887"/>
          </a:xfrm>
          <a:prstGeom prst="rect">
            <a:avLst/>
          </a:prstGeom>
          <a:noFill/>
        </p:spPr>
        <p:txBody>
          <a:bodyPr wrap="none" rtlCol="0">
            <a:spAutoFit/>
          </a:bodyPr>
          <a:lstStyle/>
          <a:p>
            <a:r>
              <a:rPr lang="en-US" sz="2200" b="1" dirty="0"/>
              <a:t>Hz</a:t>
            </a:r>
          </a:p>
        </p:txBody>
      </p:sp>
    </p:spTree>
    <p:extLst>
      <p:ext uri="{BB962C8B-B14F-4D97-AF65-F5344CB8AC3E}">
        <p14:creationId xmlns:p14="http://schemas.microsoft.com/office/powerpoint/2010/main" val="132333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3450-7D01-410B-23D9-720E2C84B570}"/>
              </a:ext>
            </a:extLst>
          </p:cNvPr>
          <p:cNvSpPr>
            <a:spLocks noGrp="1"/>
          </p:cNvSpPr>
          <p:nvPr>
            <p:ph type="title"/>
          </p:nvPr>
        </p:nvSpPr>
        <p:spPr/>
        <p:txBody>
          <a:bodyPr/>
          <a:lstStyle/>
          <a:p>
            <a:r>
              <a:rPr lang="en-US"/>
              <a:t>Radio Frequencies</a:t>
            </a:r>
          </a:p>
        </p:txBody>
      </p:sp>
      <p:pic>
        <p:nvPicPr>
          <p:cNvPr id="7" name="Content Placeholder 4" descr="Timeline&#10;&#10;Description automatically generated">
            <a:extLst>
              <a:ext uri="{FF2B5EF4-FFF2-40B4-BE49-F238E27FC236}">
                <a16:creationId xmlns:a16="http://schemas.microsoft.com/office/drawing/2014/main" id="{E01C3D7A-B387-495E-8FD2-96D4EBF679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 t="23866"/>
          <a:stretch/>
        </p:blipFill>
        <p:spPr bwMode="auto">
          <a:xfrm>
            <a:off x="607351" y="869127"/>
            <a:ext cx="3048001" cy="1218603"/>
          </a:xfrm>
          <a:prstGeom prst="rect">
            <a:avLst/>
          </a:prstGeom>
          <a:noFill/>
          <a:ln w="9525">
            <a:noFill/>
            <a:miter lim="800000"/>
            <a:headEnd/>
            <a:tailEnd/>
          </a:ln>
          <a:effectLst/>
        </p:spPr>
      </p:pic>
      <p:sp>
        <p:nvSpPr>
          <p:cNvPr id="8" name="Rectangle 7">
            <a:extLst>
              <a:ext uri="{FF2B5EF4-FFF2-40B4-BE49-F238E27FC236}">
                <a16:creationId xmlns:a16="http://schemas.microsoft.com/office/drawing/2014/main" id="{39DF0320-480A-4986-A08A-7152D009C6BD}"/>
              </a:ext>
            </a:extLst>
          </p:cNvPr>
          <p:cNvSpPr/>
          <p:nvPr/>
        </p:nvSpPr>
        <p:spPr bwMode="auto">
          <a:xfrm>
            <a:off x="607350" y="992952"/>
            <a:ext cx="1050000" cy="1049829"/>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 name="Content Placeholder 4" descr="Timeline&#10;&#10;Description automatically generated">
            <a:extLst>
              <a:ext uri="{FF2B5EF4-FFF2-40B4-BE49-F238E27FC236}">
                <a16:creationId xmlns:a16="http://schemas.microsoft.com/office/drawing/2014/main" id="{4D3174E1-C0E3-B12F-556C-5A2CDED69C35}"/>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2291"/>
          <a:stretch/>
        </p:blipFill>
        <p:spPr>
          <a:xfrm>
            <a:off x="1939839" y="2427863"/>
            <a:ext cx="7577253" cy="3701823"/>
          </a:xfrm>
        </p:spPr>
      </p:pic>
      <p:pic>
        <p:nvPicPr>
          <p:cNvPr id="4100" name="Picture 4" descr="Radio frequency bands">
            <a:extLst>
              <a:ext uri="{FF2B5EF4-FFF2-40B4-BE49-F238E27FC236}">
                <a16:creationId xmlns:a16="http://schemas.microsoft.com/office/drawing/2014/main" id="{585DBF03-8E5A-4E33-8EA5-A9A760A80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596" y="2162776"/>
            <a:ext cx="9760086" cy="39771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5F95E2CE-A6EE-4765-9EB4-161C3D8E4D99}"/>
              </a:ext>
            </a:extLst>
          </p:cNvPr>
          <p:cNvCxnSpPr>
            <a:cxnSpLocks/>
            <a:stCxn id="8" idx="2"/>
          </p:cNvCxnSpPr>
          <p:nvPr/>
        </p:nvCxnSpPr>
        <p:spPr bwMode="auto">
          <a:xfrm>
            <a:off x="1132350" y="2042781"/>
            <a:ext cx="263902" cy="3946092"/>
          </a:xfrm>
          <a:prstGeom prst="line">
            <a:avLst/>
          </a:prstGeom>
          <a:solidFill>
            <a:schemeClr val="accent1"/>
          </a:solidFill>
          <a:ln w="28575" cap="flat" cmpd="sng" algn="ctr">
            <a:solidFill>
              <a:srgbClr val="FF0000"/>
            </a:solidFill>
            <a:prstDash val="solid"/>
            <a:miter lim="800000"/>
            <a:headEnd type="none" w="med" len="med"/>
            <a:tailEnd type="none" w="med" len="med"/>
          </a:ln>
          <a:effectLst/>
        </p:spPr>
      </p:cxnSp>
      <p:cxnSp>
        <p:nvCxnSpPr>
          <p:cNvPr id="11" name="Straight Connector 10">
            <a:extLst>
              <a:ext uri="{FF2B5EF4-FFF2-40B4-BE49-F238E27FC236}">
                <a16:creationId xmlns:a16="http://schemas.microsoft.com/office/drawing/2014/main" id="{6784197B-AD10-44DB-BA4A-24E524C6D516}"/>
              </a:ext>
            </a:extLst>
          </p:cNvPr>
          <p:cNvCxnSpPr>
            <a:cxnSpLocks/>
            <a:stCxn id="8" idx="2"/>
          </p:cNvCxnSpPr>
          <p:nvPr/>
        </p:nvCxnSpPr>
        <p:spPr bwMode="auto">
          <a:xfrm>
            <a:off x="1132350" y="2042781"/>
            <a:ext cx="565661" cy="288437"/>
          </a:xfrm>
          <a:prstGeom prst="line">
            <a:avLst/>
          </a:prstGeom>
          <a:solidFill>
            <a:schemeClr val="accent1"/>
          </a:solidFill>
          <a:ln w="28575" cap="flat" cmpd="sng" algn="ctr">
            <a:solidFill>
              <a:srgbClr val="FF0000"/>
            </a:solidFill>
            <a:prstDash val="solid"/>
            <a:miter lim="800000"/>
            <a:headEnd type="none" w="med" len="med"/>
            <a:tailEnd type="none" w="med" len="med"/>
          </a:ln>
          <a:effectLst/>
        </p:spPr>
      </p:cxnSp>
      <p:sp>
        <p:nvSpPr>
          <p:cNvPr id="4" name="TextBox 3">
            <a:extLst>
              <a:ext uri="{FF2B5EF4-FFF2-40B4-BE49-F238E27FC236}">
                <a16:creationId xmlns:a16="http://schemas.microsoft.com/office/drawing/2014/main" id="{FA4C001C-53F9-451B-9B6D-88AF5184D578}"/>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TeraSense</a:t>
            </a:r>
            <a:endParaRPr lang="en-US"/>
          </a:p>
        </p:txBody>
      </p:sp>
    </p:spTree>
    <p:extLst>
      <p:ext uri="{BB962C8B-B14F-4D97-AF65-F5344CB8AC3E}">
        <p14:creationId xmlns:p14="http://schemas.microsoft.com/office/powerpoint/2010/main" val="2469372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DF6F-6E33-1E6A-8D6D-07BDEAE200A9}"/>
              </a:ext>
            </a:extLst>
          </p:cNvPr>
          <p:cNvSpPr>
            <a:spLocks noGrp="1"/>
          </p:cNvSpPr>
          <p:nvPr>
            <p:ph type="title"/>
          </p:nvPr>
        </p:nvSpPr>
        <p:spPr/>
        <p:txBody>
          <a:bodyPr/>
          <a:lstStyle/>
          <a:p>
            <a:r>
              <a:rPr lang="en-US" dirty="0"/>
              <a:t>DoD Use of Radio Spectrum</a:t>
            </a:r>
          </a:p>
        </p:txBody>
      </p:sp>
      <p:pic>
        <p:nvPicPr>
          <p:cNvPr id="5" name="Picture 4">
            <a:extLst>
              <a:ext uri="{FF2B5EF4-FFF2-40B4-BE49-F238E27FC236}">
                <a16:creationId xmlns:a16="http://schemas.microsoft.com/office/drawing/2014/main" id="{060E75FA-A144-37BE-D33C-5434C5DA594A}"/>
              </a:ext>
            </a:extLst>
          </p:cNvPr>
          <p:cNvPicPr>
            <a:picLocks noChangeAspect="1"/>
          </p:cNvPicPr>
          <p:nvPr/>
        </p:nvPicPr>
        <p:blipFill rotWithShape="1">
          <a:blip r:embed="rId3"/>
          <a:srcRect t="984"/>
          <a:stretch/>
        </p:blipFill>
        <p:spPr>
          <a:xfrm>
            <a:off x="1842198" y="850900"/>
            <a:ext cx="8507604" cy="5615966"/>
          </a:xfrm>
          <a:prstGeom prst="rect">
            <a:avLst/>
          </a:prstGeom>
        </p:spPr>
      </p:pic>
    </p:spTree>
    <p:extLst>
      <p:ext uri="{BB962C8B-B14F-4D97-AF65-F5344CB8AC3E}">
        <p14:creationId xmlns:p14="http://schemas.microsoft.com/office/powerpoint/2010/main" val="1848162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1925-FB70-6E1C-0767-1ACA719E9331}"/>
              </a:ext>
            </a:extLst>
          </p:cNvPr>
          <p:cNvSpPr>
            <a:spLocks noGrp="1"/>
          </p:cNvSpPr>
          <p:nvPr>
            <p:ph type="title"/>
          </p:nvPr>
        </p:nvSpPr>
        <p:spPr/>
        <p:txBody>
          <a:bodyPr/>
          <a:lstStyle/>
          <a:p>
            <a:r>
              <a:rPr lang="en-US" dirty="0"/>
              <a:t>Satellite Frequency Bands</a:t>
            </a:r>
          </a:p>
        </p:txBody>
      </p:sp>
      <p:pic>
        <p:nvPicPr>
          <p:cNvPr id="1028" name="Picture 4" descr="Frequency Bands">
            <a:extLst>
              <a:ext uri="{FF2B5EF4-FFF2-40B4-BE49-F238E27FC236}">
                <a16:creationId xmlns:a16="http://schemas.microsoft.com/office/drawing/2014/main" id="{A509FB5F-7FFE-5466-A1ED-C059CD48DD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0" t="-68" r="2992" b="6185"/>
          <a:stretch/>
        </p:blipFill>
        <p:spPr bwMode="auto">
          <a:xfrm>
            <a:off x="4829175" y="1630501"/>
            <a:ext cx="6743700" cy="38706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cation Technology | ShareTechnote">
            <a:extLst>
              <a:ext uri="{FF2B5EF4-FFF2-40B4-BE49-F238E27FC236}">
                <a16:creationId xmlns:a16="http://schemas.microsoft.com/office/drawing/2014/main" id="{C26DD6CE-60A0-092C-A14C-7362A187F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9" y="1504950"/>
            <a:ext cx="4074011"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18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8EA00B-5AAA-B3AB-5A8C-B9E7A45DD0DE}"/>
              </a:ext>
            </a:extLst>
          </p:cNvPr>
          <p:cNvSpPr/>
          <p:nvPr/>
        </p:nvSpPr>
        <p:spPr bwMode="auto">
          <a:xfrm>
            <a:off x="0" y="833229"/>
            <a:ext cx="12192000" cy="5043696"/>
          </a:xfrm>
          <a:prstGeom prst="rect">
            <a:avLst/>
          </a:prstGeom>
          <a:solidFill>
            <a:srgbClr val="F8F8F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42A23591-E345-54AA-6596-B9D1DFF0ACDD}"/>
              </a:ext>
            </a:extLst>
          </p:cNvPr>
          <p:cNvSpPr>
            <a:spLocks noGrp="1"/>
          </p:cNvSpPr>
          <p:nvPr>
            <p:ph type="title"/>
          </p:nvPr>
        </p:nvSpPr>
        <p:spPr/>
        <p:txBody>
          <a:bodyPr/>
          <a:lstStyle/>
          <a:p>
            <a:r>
              <a:rPr lang="en-US" dirty="0"/>
              <a:t>Starlink Example</a:t>
            </a:r>
          </a:p>
        </p:txBody>
      </p:sp>
      <p:pic>
        <p:nvPicPr>
          <p:cNvPr id="2050" name="Picture 2" descr="How Does Starlink Work">
            <a:extLst>
              <a:ext uri="{FF2B5EF4-FFF2-40B4-BE49-F238E27FC236}">
                <a16:creationId xmlns:a16="http://schemas.microsoft.com/office/drawing/2014/main" id="{C6821F47-93A2-F142-B00B-490C7FFD5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5" t="13367" r="1855" b="6077"/>
          <a:stretch/>
        </p:blipFill>
        <p:spPr bwMode="auto">
          <a:xfrm>
            <a:off x="1362075" y="1145276"/>
            <a:ext cx="9429750" cy="44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4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Notable Moments in RF History</a:t>
            </a:r>
          </a:p>
        </p:txBody>
      </p:sp>
      <p:sp>
        <p:nvSpPr>
          <p:cNvPr id="12" name="Oval 11">
            <a:extLst>
              <a:ext uri="{FF2B5EF4-FFF2-40B4-BE49-F238E27FC236}">
                <a16:creationId xmlns:a16="http://schemas.microsoft.com/office/drawing/2014/main" id="{993471F4-D6C5-42C4-AFC9-5D2FE98F903F}"/>
              </a:ext>
            </a:extLst>
          </p:cNvPr>
          <p:cNvSpPr>
            <a:spLocks noChangeAspect="1"/>
          </p:cNvSpPr>
          <p:nvPr/>
        </p:nvSpPr>
        <p:spPr>
          <a:xfrm>
            <a:off x="7977083" y="1887855"/>
            <a:ext cx="539356" cy="5394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390FFE6A-1BC8-462B-AC0E-2F176CE77922}"/>
              </a:ext>
            </a:extLst>
          </p:cNvPr>
          <p:cNvCxnSpPr>
            <a:cxnSpLocks/>
          </p:cNvCxnSpPr>
          <p:nvPr/>
        </p:nvCxnSpPr>
        <p:spPr>
          <a:xfrm>
            <a:off x="4956048" y="2309301"/>
            <a:ext cx="1413" cy="1141105"/>
          </a:xfrm>
          <a:prstGeom prst="straightConnector1">
            <a:avLst/>
          </a:prstGeom>
          <a:ln w="28575" cmpd="sng">
            <a:solidFill>
              <a:srgbClr val="E4071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1AA331C-C84F-4B5E-B6ED-F7AEBDAE7DE6}"/>
              </a:ext>
            </a:extLst>
          </p:cNvPr>
          <p:cNvCxnSpPr>
            <a:cxnSpLocks/>
          </p:cNvCxnSpPr>
          <p:nvPr/>
        </p:nvCxnSpPr>
        <p:spPr>
          <a:xfrm>
            <a:off x="3289855" y="4190075"/>
            <a:ext cx="1413" cy="1141105"/>
          </a:xfrm>
          <a:prstGeom prst="straightConnector1">
            <a:avLst/>
          </a:prstGeom>
          <a:ln w="28575" cmpd="sng">
            <a:solidFill>
              <a:srgbClr val="98051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A624A6A-FC2A-48CB-8953-165FA3D49AF1}"/>
              </a:ext>
            </a:extLst>
          </p:cNvPr>
          <p:cNvCxnSpPr>
            <a:cxnSpLocks/>
          </p:cNvCxnSpPr>
          <p:nvPr/>
        </p:nvCxnSpPr>
        <p:spPr>
          <a:xfrm>
            <a:off x="1713526" y="2309301"/>
            <a:ext cx="1413" cy="1141105"/>
          </a:xfrm>
          <a:prstGeom prst="straightConnector1">
            <a:avLst/>
          </a:prstGeom>
          <a:ln w="28575" cmpd="sng">
            <a:solidFill>
              <a:srgbClr val="59030B"/>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D4F90D1-61D1-4726-B6D1-6DEF6049C69B}"/>
              </a:ext>
            </a:extLst>
          </p:cNvPr>
          <p:cNvCxnSpPr>
            <a:cxnSpLocks/>
          </p:cNvCxnSpPr>
          <p:nvPr/>
        </p:nvCxnSpPr>
        <p:spPr>
          <a:xfrm>
            <a:off x="8239855" y="2309301"/>
            <a:ext cx="1413" cy="1141105"/>
          </a:xfrm>
          <a:prstGeom prst="straightConnector1">
            <a:avLst/>
          </a:prstGeom>
          <a:ln w="28575" cmpd="sng">
            <a:solidFill>
              <a:srgbClr val="A6A6A6"/>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B63FF50-894F-4B38-BDF7-B518645CF7B3}"/>
              </a:ext>
            </a:extLst>
          </p:cNvPr>
          <p:cNvCxnSpPr>
            <a:cxnSpLocks/>
          </p:cNvCxnSpPr>
          <p:nvPr/>
        </p:nvCxnSpPr>
        <p:spPr>
          <a:xfrm>
            <a:off x="6577419" y="4190075"/>
            <a:ext cx="1413" cy="1141105"/>
          </a:xfrm>
          <a:prstGeom prst="straightConnector1">
            <a:avLst/>
          </a:prstGeom>
          <a:ln w="28575" cmpd="sng">
            <a:solidFill>
              <a:srgbClr val="7F7F7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BB945B5-20C5-4126-88AC-E398606A0D18}"/>
              </a:ext>
            </a:extLst>
          </p:cNvPr>
          <p:cNvCxnSpPr>
            <a:cxnSpLocks/>
          </p:cNvCxnSpPr>
          <p:nvPr/>
        </p:nvCxnSpPr>
        <p:spPr>
          <a:xfrm>
            <a:off x="9820153" y="4190075"/>
            <a:ext cx="1413" cy="1141105"/>
          </a:xfrm>
          <a:prstGeom prst="straightConnector1">
            <a:avLst/>
          </a:prstGeom>
          <a:ln w="28575" cmpd="sng">
            <a:solidFill>
              <a:srgbClr val="BFBFB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Round Same Side Corner Rectangle 12">
            <a:extLst>
              <a:ext uri="{FF2B5EF4-FFF2-40B4-BE49-F238E27FC236}">
                <a16:creationId xmlns:a16="http://schemas.microsoft.com/office/drawing/2014/main" id="{C0E7A7CC-E7E1-4137-82DD-0A38B56F9280}"/>
              </a:ext>
            </a:extLst>
          </p:cNvPr>
          <p:cNvSpPr/>
          <p:nvPr/>
        </p:nvSpPr>
        <p:spPr>
          <a:xfrm rot="16200000" flipH="1">
            <a:off x="1520720" y="3007103"/>
            <a:ext cx="311580" cy="1599875"/>
          </a:xfrm>
          <a:prstGeom prst="round2SameRect">
            <a:avLst>
              <a:gd name="adj1" fmla="val 50000"/>
              <a:gd name="adj2" fmla="val 0"/>
            </a:avLst>
          </a:prstGeom>
          <a:solidFill>
            <a:srgbClr val="59030B"/>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Arial" panose="020B0604020202020204" pitchFamily="34" charset="0"/>
              <a:cs typeface="Arial" panose="020B0604020202020204" pitchFamily="34" charset="0"/>
            </a:endParaRPr>
          </a:p>
        </p:txBody>
      </p:sp>
      <p:sp>
        <p:nvSpPr>
          <p:cNvPr id="20" name="Freeform 734">
            <a:extLst>
              <a:ext uri="{FF2B5EF4-FFF2-40B4-BE49-F238E27FC236}">
                <a16:creationId xmlns:a16="http://schemas.microsoft.com/office/drawing/2014/main" id="{66FB17DF-715B-4A08-B0CB-662920BF2CD5}"/>
              </a:ext>
            </a:extLst>
          </p:cNvPr>
          <p:cNvSpPr>
            <a:spLocks noChangeArrowheads="1"/>
          </p:cNvSpPr>
          <p:nvPr/>
        </p:nvSpPr>
        <p:spPr bwMode="auto">
          <a:xfrm rot="16200000">
            <a:off x="1549479" y="3399953"/>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59030B"/>
          </a:solidFill>
          <a:ln>
            <a:noFill/>
          </a:ln>
          <a:effectLst/>
        </p:spPr>
        <p:txBody>
          <a:bodyPr wrap="none" anchor="ctr"/>
          <a:lstStyle/>
          <a:p>
            <a:endParaRPr lang="en-US" sz="9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B529686D-8ECB-4E73-8030-9CC55CDE88BA}"/>
              </a:ext>
            </a:extLst>
          </p:cNvPr>
          <p:cNvSpPr/>
          <p:nvPr/>
        </p:nvSpPr>
        <p:spPr>
          <a:xfrm>
            <a:off x="4133122" y="3651250"/>
            <a:ext cx="1599875" cy="311581"/>
          </a:xfrm>
          <a:prstGeom prst="rect">
            <a:avLst/>
          </a:prstGeom>
          <a:solidFill>
            <a:srgbClr val="E5061A"/>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Arial" panose="020B0604020202020204" pitchFamily="34" charset="0"/>
              <a:cs typeface="Arial" panose="020B0604020202020204" pitchFamily="34" charset="0"/>
            </a:endParaRPr>
          </a:p>
        </p:txBody>
      </p:sp>
      <p:sp>
        <p:nvSpPr>
          <p:cNvPr id="22" name="Freeform 734">
            <a:extLst>
              <a:ext uri="{FF2B5EF4-FFF2-40B4-BE49-F238E27FC236}">
                <a16:creationId xmlns:a16="http://schemas.microsoft.com/office/drawing/2014/main" id="{AE73CFF0-7BF6-4020-835A-DC116F001E65}"/>
              </a:ext>
            </a:extLst>
          </p:cNvPr>
          <p:cNvSpPr>
            <a:spLocks noChangeArrowheads="1"/>
          </p:cNvSpPr>
          <p:nvPr/>
        </p:nvSpPr>
        <p:spPr bwMode="auto">
          <a:xfrm rot="16200000">
            <a:off x="4791457" y="3419846"/>
            <a:ext cx="331141"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E5061A"/>
          </a:solidFill>
          <a:ln>
            <a:noFill/>
          </a:ln>
          <a:effectLst/>
        </p:spPr>
        <p:txBody>
          <a:bodyPr wrap="none" anchor="ctr"/>
          <a:lstStyle/>
          <a:p>
            <a:endParaRPr lang="en-US" sz="9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528CFB0-35D3-4916-94BE-420499C81B24}"/>
              </a:ext>
            </a:extLst>
          </p:cNvPr>
          <p:cNvSpPr/>
          <p:nvPr/>
        </p:nvSpPr>
        <p:spPr>
          <a:xfrm>
            <a:off x="7389672" y="3651249"/>
            <a:ext cx="1599875" cy="3115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Arial" panose="020B0604020202020204" pitchFamily="34" charset="0"/>
              <a:cs typeface="Arial" panose="020B0604020202020204" pitchFamily="34" charset="0"/>
            </a:endParaRPr>
          </a:p>
        </p:txBody>
      </p:sp>
      <p:sp>
        <p:nvSpPr>
          <p:cNvPr id="24" name="Freeform 734">
            <a:extLst>
              <a:ext uri="{FF2B5EF4-FFF2-40B4-BE49-F238E27FC236}">
                <a16:creationId xmlns:a16="http://schemas.microsoft.com/office/drawing/2014/main" id="{6E251447-541D-44E8-BE4D-A28974A872B2}"/>
              </a:ext>
            </a:extLst>
          </p:cNvPr>
          <p:cNvSpPr>
            <a:spLocks noChangeArrowheads="1"/>
          </p:cNvSpPr>
          <p:nvPr/>
        </p:nvSpPr>
        <p:spPr bwMode="auto">
          <a:xfrm rot="16200000">
            <a:off x="8079297" y="3406853"/>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lumMod val="65000"/>
            </a:schemeClr>
          </a:solidFill>
          <a:ln>
            <a:noFill/>
          </a:ln>
          <a:effectLst/>
        </p:spPr>
        <p:txBody>
          <a:bodyPr wrap="none" anchor="ctr"/>
          <a:lstStyle/>
          <a:p>
            <a:endParaRPr lang="en-US" sz="900">
              <a:latin typeface="Arial" panose="020B0604020202020204" pitchFamily="34" charset="0"/>
              <a:cs typeface="Arial" panose="020B0604020202020204" pitchFamily="34" charset="0"/>
            </a:endParaRPr>
          </a:p>
        </p:txBody>
      </p:sp>
      <p:sp>
        <p:nvSpPr>
          <p:cNvPr id="25" name="Round Same Side Corner Rectangle 18">
            <a:extLst>
              <a:ext uri="{FF2B5EF4-FFF2-40B4-BE49-F238E27FC236}">
                <a16:creationId xmlns:a16="http://schemas.microsoft.com/office/drawing/2014/main" id="{3F4A8DA5-1A03-4F64-8297-6325C242CF09}"/>
              </a:ext>
            </a:extLst>
          </p:cNvPr>
          <p:cNvSpPr/>
          <p:nvPr/>
        </p:nvSpPr>
        <p:spPr>
          <a:xfrm rot="5400000">
            <a:off x="9662094" y="3007103"/>
            <a:ext cx="311580" cy="1599875"/>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Arial" panose="020B0604020202020204" pitchFamily="34" charset="0"/>
              <a:cs typeface="Arial" panose="020B0604020202020204" pitchFamily="34" charset="0"/>
            </a:endParaRPr>
          </a:p>
        </p:txBody>
      </p:sp>
      <p:sp>
        <p:nvSpPr>
          <p:cNvPr id="26" name="Freeform 734">
            <a:extLst>
              <a:ext uri="{FF2B5EF4-FFF2-40B4-BE49-F238E27FC236}">
                <a16:creationId xmlns:a16="http://schemas.microsoft.com/office/drawing/2014/main" id="{B9AC960B-B621-428C-A5C7-82118B40CECE}"/>
              </a:ext>
            </a:extLst>
          </p:cNvPr>
          <p:cNvSpPr>
            <a:spLocks noChangeArrowheads="1"/>
          </p:cNvSpPr>
          <p:nvPr/>
        </p:nvSpPr>
        <p:spPr bwMode="auto">
          <a:xfrm rot="5400000">
            <a:off x="9656006" y="3921759"/>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lumMod val="75000"/>
            </a:schemeClr>
          </a:solidFill>
          <a:ln>
            <a:noFill/>
          </a:ln>
          <a:effectLst/>
        </p:spPr>
        <p:txBody>
          <a:bodyPr wrap="none" anchor="ctr"/>
          <a:lstStyle/>
          <a:p>
            <a:endParaRPr lang="en-US" sz="9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AF87AF4-BEB5-44F4-9FC9-F65717DF55BB}"/>
              </a:ext>
            </a:extLst>
          </p:cNvPr>
          <p:cNvSpPr/>
          <p:nvPr/>
        </p:nvSpPr>
        <p:spPr>
          <a:xfrm>
            <a:off x="5761397" y="3651249"/>
            <a:ext cx="1599875" cy="3115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Arial" panose="020B0604020202020204" pitchFamily="34" charset="0"/>
              <a:cs typeface="Arial" panose="020B0604020202020204" pitchFamily="34" charset="0"/>
            </a:endParaRPr>
          </a:p>
        </p:txBody>
      </p:sp>
      <p:sp>
        <p:nvSpPr>
          <p:cNvPr id="28" name="Freeform 734">
            <a:extLst>
              <a:ext uri="{FF2B5EF4-FFF2-40B4-BE49-F238E27FC236}">
                <a16:creationId xmlns:a16="http://schemas.microsoft.com/office/drawing/2014/main" id="{3C85E612-ADCE-44E6-BB8A-D26B5324FEB1}"/>
              </a:ext>
            </a:extLst>
          </p:cNvPr>
          <p:cNvSpPr>
            <a:spLocks noChangeArrowheads="1"/>
          </p:cNvSpPr>
          <p:nvPr/>
        </p:nvSpPr>
        <p:spPr bwMode="auto">
          <a:xfrm rot="5400000">
            <a:off x="6414029" y="3901203"/>
            <a:ext cx="331142"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lumMod val="50000"/>
            </a:schemeClr>
          </a:solidFill>
          <a:ln>
            <a:noFill/>
          </a:ln>
          <a:effectLst/>
        </p:spPr>
        <p:txBody>
          <a:bodyPr wrap="none" anchor="ctr"/>
          <a:lstStyle/>
          <a:p>
            <a:endParaRPr lang="en-US" sz="9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FF0AB2E7-2439-40BD-8952-E275B99E4ACD}"/>
              </a:ext>
            </a:extLst>
          </p:cNvPr>
          <p:cNvSpPr/>
          <p:nvPr/>
        </p:nvSpPr>
        <p:spPr>
          <a:xfrm>
            <a:off x="2504847" y="3651250"/>
            <a:ext cx="1599875" cy="311581"/>
          </a:xfrm>
          <a:prstGeom prst="rect">
            <a:avLst/>
          </a:prstGeom>
          <a:solidFill>
            <a:srgbClr val="99041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900">
              <a:latin typeface="Arial" panose="020B0604020202020204" pitchFamily="34" charset="0"/>
              <a:cs typeface="Arial" panose="020B0604020202020204" pitchFamily="34" charset="0"/>
            </a:endParaRPr>
          </a:p>
        </p:txBody>
      </p:sp>
      <p:sp>
        <p:nvSpPr>
          <p:cNvPr id="30" name="Freeform 734">
            <a:extLst>
              <a:ext uri="{FF2B5EF4-FFF2-40B4-BE49-F238E27FC236}">
                <a16:creationId xmlns:a16="http://schemas.microsoft.com/office/drawing/2014/main" id="{5B370111-8D40-4DEA-BEF2-ED9644E63986}"/>
              </a:ext>
            </a:extLst>
          </p:cNvPr>
          <p:cNvSpPr>
            <a:spLocks noChangeArrowheads="1"/>
          </p:cNvSpPr>
          <p:nvPr/>
        </p:nvSpPr>
        <p:spPr bwMode="auto">
          <a:xfrm rot="5400000">
            <a:off x="3126188" y="3915947"/>
            <a:ext cx="331141" cy="29643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990411"/>
          </a:solidFill>
          <a:ln>
            <a:noFill/>
          </a:ln>
          <a:effectLst/>
        </p:spPr>
        <p:txBody>
          <a:bodyPr wrap="none" anchor="ctr"/>
          <a:lstStyle/>
          <a:p>
            <a:endParaRPr lang="en-US" sz="90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26F4FFA0-9922-4432-82EC-214E1F579496}"/>
              </a:ext>
            </a:extLst>
          </p:cNvPr>
          <p:cNvSpPr>
            <a:spLocks noChangeAspect="1"/>
          </p:cNvSpPr>
          <p:nvPr/>
        </p:nvSpPr>
        <p:spPr>
          <a:xfrm>
            <a:off x="1441964" y="1888129"/>
            <a:ext cx="538805" cy="538948"/>
          </a:xfrm>
          <a:prstGeom prst="ellipse">
            <a:avLst/>
          </a:prstGeom>
          <a:solidFill>
            <a:srgbClr val="5903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736EBC0-04F7-418E-B6C8-3967543EF9F8}"/>
              </a:ext>
            </a:extLst>
          </p:cNvPr>
          <p:cNvSpPr>
            <a:spLocks noChangeAspect="1"/>
          </p:cNvSpPr>
          <p:nvPr/>
        </p:nvSpPr>
        <p:spPr>
          <a:xfrm>
            <a:off x="3016717" y="5198521"/>
            <a:ext cx="539356" cy="539496"/>
          </a:xfrm>
          <a:prstGeom prst="ellipse">
            <a:avLst/>
          </a:prstGeom>
          <a:solidFill>
            <a:srgbClr val="9904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06FBC9A5-CACC-4A43-8B76-781C15C80ECC}"/>
              </a:ext>
            </a:extLst>
          </p:cNvPr>
          <p:cNvSpPr>
            <a:spLocks noChangeAspect="1"/>
          </p:cNvSpPr>
          <p:nvPr/>
        </p:nvSpPr>
        <p:spPr>
          <a:xfrm>
            <a:off x="9556902" y="5198521"/>
            <a:ext cx="539356" cy="53949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399C5852-1457-4F93-8968-9C4A06A2C876}"/>
              </a:ext>
            </a:extLst>
          </p:cNvPr>
          <p:cNvSpPr>
            <a:spLocks noChangeArrowheads="1"/>
          </p:cNvSpPr>
          <p:nvPr/>
        </p:nvSpPr>
        <p:spPr bwMode="auto">
          <a:xfrm>
            <a:off x="1566831" y="2015438"/>
            <a:ext cx="289909" cy="262467"/>
          </a:xfrm>
          <a:custGeom>
            <a:avLst/>
            <a:gdLst>
              <a:gd name="T0" fmla="*/ 573 w 602"/>
              <a:gd name="T1" fmla="*/ 544 h 545"/>
              <a:gd name="T2" fmla="*/ 573 w 602"/>
              <a:gd name="T3" fmla="*/ 544 h 545"/>
              <a:gd name="T4" fmla="*/ 523 w 602"/>
              <a:gd name="T5" fmla="*/ 544 h 545"/>
              <a:gd name="T6" fmla="*/ 523 w 602"/>
              <a:gd name="T7" fmla="*/ 318 h 545"/>
              <a:gd name="T8" fmla="*/ 523 w 602"/>
              <a:gd name="T9" fmla="*/ 141 h 545"/>
              <a:gd name="T10" fmla="*/ 573 w 602"/>
              <a:gd name="T11" fmla="*/ 141 h 545"/>
              <a:gd name="T12" fmla="*/ 601 w 602"/>
              <a:gd name="T13" fmla="*/ 170 h 545"/>
              <a:gd name="T14" fmla="*/ 601 w 602"/>
              <a:gd name="T15" fmla="*/ 346 h 545"/>
              <a:gd name="T16" fmla="*/ 601 w 602"/>
              <a:gd name="T17" fmla="*/ 459 h 545"/>
              <a:gd name="T18" fmla="*/ 601 w 602"/>
              <a:gd name="T19" fmla="*/ 516 h 545"/>
              <a:gd name="T20" fmla="*/ 573 w 602"/>
              <a:gd name="T21" fmla="*/ 544 h 545"/>
              <a:gd name="T22" fmla="*/ 99 w 602"/>
              <a:gd name="T23" fmla="*/ 544 h 545"/>
              <a:gd name="T24" fmla="*/ 99 w 602"/>
              <a:gd name="T25" fmla="*/ 544 h 545"/>
              <a:gd name="T26" fmla="*/ 99 w 602"/>
              <a:gd name="T27" fmla="*/ 318 h 545"/>
              <a:gd name="T28" fmla="*/ 99 w 602"/>
              <a:gd name="T29" fmla="*/ 311 h 545"/>
              <a:gd name="T30" fmla="*/ 99 w 602"/>
              <a:gd name="T31" fmla="*/ 141 h 545"/>
              <a:gd name="T32" fmla="*/ 156 w 602"/>
              <a:gd name="T33" fmla="*/ 141 h 545"/>
              <a:gd name="T34" fmla="*/ 297 w 602"/>
              <a:gd name="T35" fmla="*/ 0 h 545"/>
              <a:gd name="T36" fmla="*/ 438 w 602"/>
              <a:gd name="T37" fmla="*/ 141 h 545"/>
              <a:gd name="T38" fmla="*/ 495 w 602"/>
              <a:gd name="T39" fmla="*/ 141 h 545"/>
              <a:gd name="T40" fmla="*/ 495 w 602"/>
              <a:gd name="T41" fmla="*/ 318 h 545"/>
              <a:gd name="T42" fmla="*/ 495 w 602"/>
              <a:gd name="T43" fmla="*/ 544 h 545"/>
              <a:gd name="T44" fmla="*/ 99 w 602"/>
              <a:gd name="T45" fmla="*/ 544 h 545"/>
              <a:gd name="T46" fmla="*/ 297 w 602"/>
              <a:gd name="T47" fmla="*/ 57 h 545"/>
              <a:gd name="T48" fmla="*/ 297 w 602"/>
              <a:gd name="T49" fmla="*/ 57 h 545"/>
              <a:gd name="T50" fmla="*/ 212 w 602"/>
              <a:gd name="T51" fmla="*/ 141 h 545"/>
              <a:gd name="T52" fmla="*/ 382 w 602"/>
              <a:gd name="T53" fmla="*/ 141 h 545"/>
              <a:gd name="T54" fmla="*/ 297 w 602"/>
              <a:gd name="T55" fmla="*/ 57 h 545"/>
              <a:gd name="T56" fmla="*/ 0 w 602"/>
              <a:gd name="T57" fmla="*/ 516 h 545"/>
              <a:gd name="T58" fmla="*/ 0 w 602"/>
              <a:gd name="T59" fmla="*/ 516 h 545"/>
              <a:gd name="T60" fmla="*/ 0 w 602"/>
              <a:gd name="T61" fmla="*/ 459 h 545"/>
              <a:gd name="T62" fmla="*/ 0 w 602"/>
              <a:gd name="T63" fmla="*/ 346 h 545"/>
              <a:gd name="T64" fmla="*/ 0 w 602"/>
              <a:gd name="T65" fmla="*/ 170 h 545"/>
              <a:gd name="T66" fmla="*/ 29 w 602"/>
              <a:gd name="T67" fmla="*/ 141 h 545"/>
              <a:gd name="T68" fmla="*/ 71 w 602"/>
              <a:gd name="T69" fmla="*/ 141 h 545"/>
              <a:gd name="T70" fmla="*/ 71 w 602"/>
              <a:gd name="T71" fmla="*/ 311 h 545"/>
              <a:gd name="T72" fmla="*/ 71 w 602"/>
              <a:gd name="T73" fmla="*/ 318 h 545"/>
              <a:gd name="T74" fmla="*/ 71 w 602"/>
              <a:gd name="T75" fmla="*/ 544 h 545"/>
              <a:gd name="T76" fmla="*/ 29 w 602"/>
              <a:gd name="T77" fmla="*/ 544 h 545"/>
              <a:gd name="T78" fmla="*/ 0 w 602"/>
              <a:gd name="T79" fmla="*/ 516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2" h="545">
                <a:moveTo>
                  <a:pt x="573" y="544"/>
                </a:moveTo>
                <a:lnTo>
                  <a:pt x="573" y="544"/>
                </a:lnTo>
                <a:cubicBezTo>
                  <a:pt x="523" y="544"/>
                  <a:pt x="523" y="544"/>
                  <a:pt x="523" y="544"/>
                </a:cubicBezTo>
                <a:cubicBezTo>
                  <a:pt x="523" y="318"/>
                  <a:pt x="523" y="318"/>
                  <a:pt x="523" y="318"/>
                </a:cubicBezTo>
                <a:cubicBezTo>
                  <a:pt x="523" y="141"/>
                  <a:pt x="523" y="141"/>
                  <a:pt x="523" y="141"/>
                </a:cubicBezTo>
                <a:cubicBezTo>
                  <a:pt x="573" y="141"/>
                  <a:pt x="573" y="141"/>
                  <a:pt x="573" y="141"/>
                </a:cubicBezTo>
                <a:cubicBezTo>
                  <a:pt x="587" y="141"/>
                  <a:pt x="601" y="148"/>
                  <a:pt x="601" y="170"/>
                </a:cubicBezTo>
                <a:cubicBezTo>
                  <a:pt x="601" y="346"/>
                  <a:pt x="601" y="346"/>
                  <a:pt x="601" y="346"/>
                </a:cubicBezTo>
                <a:cubicBezTo>
                  <a:pt x="601" y="459"/>
                  <a:pt x="601" y="459"/>
                  <a:pt x="601" y="459"/>
                </a:cubicBezTo>
                <a:cubicBezTo>
                  <a:pt x="601" y="516"/>
                  <a:pt x="601" y="516"/>
                  <a:pt x="601" y="516"/>
                </a:cubicBezTo>
                <a:cubicBezTo>
                  <a:pt x="601" y="530"/>
                  <a:pt x="587" y="544"/>
                  <a:pt x="573" y="544"/>
                </a:cubicBezTo>
                <a:close/>
                <a:moveTo>
                  <a:pt x="99" y="544"/>
                </a:moveTo>
                <a:lnTo>
                  <a:pt x="99" y="544"/>
                </a:lnTo>
                <a:cubicBezTo>
                  <a:pt x="99" y="318"/>
                  <a:pt x="99" y="318"/>
                  <a:pt x="99" y="318"/>
                </a:cubicBezTo>
                <a:cubicBezTo>
                  <a:pt x="99" y="311"/>
                  <a:pt x="99" y="311"/>
                  <a:pt x="99" y="311"/>
                </a:cubicBezTo>
                <a:cubicBezTo>
                  <a:pt x="99" y="141"/>
                  <a:pt x="99" y="141"/>
                  <a:pt x="99" y="141"/>
                </a:cubicBezTo>
                <a:cubicBezTo>
                  <a:pt x="156" y="141"/>
                  <a:pt x="156" y="141"/>
                  <a:pt x="156" y="141"/>
                </a:cubicBezTo>
                <a:cubicBezTo>
                  <a:pt x="156" y="64"/>
                  <a:pt x="219" y="0"/>
                  <a:pt x="297" y="0"/>
                </a:cubicBezTo>
                <a:cubicBezTo>
                  <a:pt x="375" y="0"/>
                  <a:pt x="438" y="64"/>
                  <a:pt x="438" y="141"/>
                </a:cubicBezTo>
                <a:cubicBezTo>
                  <a:pt x="495" y="141"/>
                  <a:pt x="495" y="141"/>
                  <a:pt x="495" y="141"/>
                </a:cubicBezTo>
                <a:cubicBezTo>
                  <a:pt x="495" y="318"/>
                  <a:pt x="495" y="318"/>
                  <a:pt x="495" y="318"/>
                </a:cubicBezTo>
                <a:cubicBezTo>
                  <a:pt x="495" y="544"/>
                  <a:pt x="495" y="544"/>
                  <a:pt x="495" y="544"/>
                </a:cubicBezTo>
                <a:lnTo>
                  <a:pt x="99" y="544"/>
                </a:lnTo>
                <a:close/>
                <a:moveTo>
                  <a:pt x="297" y="57"/>
                </a:moveTo>
                <a:lnTo>
                  <a:pt x="297" y="57"/>
                </a:lnTo>
                <a:cubicBezTo>
                  <a:pt x="255" y="57"/>
                  <a:pt x="212" y="92"/>
                  <a:pt x="212" y="141"/>
                </a:cubicBezTo>
                <a:cubicBezTo>
                  <a:pt x="382" y="141"/>
                  <a:pt x="382" y="141"/>
                  <a:pt x="382" y="141"/>
                </a:cubicBezTo>
                <a:cubicBezTo>
                  <a:pt x="382" y="92"/>
                  <a:pt x="347" y="57"/>
                  <a:pt x="297" y="57"/>
                </a:cubicBezTo>
                <a:close/>
                <a:moveTo>
                  <a:pt x="0" y="516"/>
                </a:moveTo>
                <a:lnTo>
                  <a:pt x="0" y="516"/>
                </a:lnTo>
                <a:cubicBezTo>
                  <a:pt x="0" y="459"/>
                  <a:pt x="0" y="459"/>
                  <a:pt x="0" y="459"/>
                </a:cubicBezTo>
                <a:cubicBezTo>
                  <a:pt x="0" y="346"/>
                  <a:pt x="0" y="346"/>
                  <a:pt x="0" y="346"/>
                </a:cubicBezTo>
                <a:cubicBezTo>
                  <a:pt x="0" y="170"/>
                  <a:pt x="0" y="170"/>
                  <a:pt x="0" y="170"/>
                </a:cubicBezTo>
                <a:cubicBezTo>
                  <a:pt x="0" y="148"/>
                  <a:pt x="7" y="141"/>
                  <a:pt x="29" y="141"/>
                </a:cubicBezTo>
                <a:cubicBezTo>
                  <a:pt x="71" y="141"/>
                  <a:pt x="71" y="141"/>
                  <a:pt x="71" y="141"/>
                </a:cubicBezTo>
                <a:cubicBezTo>
                  <a:pt x="71" y="311"/>
                  <a:pt x="71" y="311"/>
                  <a:pt x="71" y="311"/>
                </a:cubicBezTo>
                <a:cubicBezTo>
                  <a:pt x="71" y="318"/>
                  <a:pt x="71" y="318"/>
                  <a:pt x="71" y="318"/>
                </a:cubicBezTo>
                <a:cubicBezTo>
                  <a:pt x="71" y="544"/>
                  <a:pt x="71" y="544"/>
                  <a:pt x="71" y="544"/>
                </a:cubicBezTo>
                <a:cubicBezTo>
                  <a:pt x="29" y="544"/>
                  <a:pt x="29" y="544"/>
                  <a:pt x="29" y="544"/>
                </a:cubicBezTo>
                <a:cubicBezTo>
                  <a:pt x="7" y="544"/>
                  <a:pt x="0" y="530"/>
                  <a:pt x="0" y="516"/>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900">
              <a:latin typeface="Arial" panose="020B0604020202020204" pitchFamily="34" charset="0"/>
              <a:cs typeface="Arial" panose="020B0604020202020204" pitchFamily="34" charset="0"/>
            </a:endParaRPr>
          </a:p>
        </p:txBody>
      </p:sp>
      <p:sp>
        <p:nvSpPr>
          <p:cNvPr id="35" name="Freeform 162">
            <a:extLst>
              <a:ext uri="{FF2B5EF4-FFF2-40B4-BE49-F238E27FC236}">
                <a16:creationId xmlns:a16="http://schemas.microsoft.com/office/drawing/2014/main" id="{2AAEA565-3AA0-4978-A78E-7A0FFB5A6047}"/>
              </a:ext>
            </a:extLst>
          </p:cNvPr>
          <p:cNvSpPr>
            <a:spLocks noChangeArrowheads="1"/>
          </p:cNvSpPr>
          <p:nvPr/>
        </p:nvSpPr>
        <p:spPr bwMode="auto">
          <a:xfrm>
            <a:off x="3144388" y="5341269"/>
            <a:ext cx="287792" cy="254000"/>
          </a:xfrm>
          <a:custGeom>
            <a:avLst/>
            <a:gdLst>
              <a:gd name="T0" fmla="*/ 572 w 601"/>
              <a:gd name="T1" fmla="*/ 530 h 531"/>
              <a:gd name="T2" fmla="*/ 572 w 601"/>
              <a:gd name="T3" fmla="*/ 530 h 531"/>
              <a:gd name="T4" fmla="*/ 28 w 601"/>
              <a:gd name="T5" fmla="*/ 530 h 531"/>
              <a:gd name="T6" fmla="*/ 0 w 601"/>
              <a:gd name="T7" fmla="*/ 502 h 531"/>
              <a:gd name="T8" fmla="*/ 0 w 601"/>
              <a:gd name="T9" fmla="*/ 28 h 531"/>
              <a:gd name="T10" fmla="*/ 28 w 601"/>
              <a:gd name="T11" fmla="*/ 0 h 531"/>
              <a:gd name="T12" fmla="*/ 572 w 601"/>
              <a:gd name="T13" fmla="*/ 0 h 531"/>
              <a:gd name="T14" fmla="*/ 600 w 601"/>
              <a:gd name="T15" fmla="*/ 28 h 531"/>
              <a:gd name="T16" fmla="*/ 600 w 601"/>
              <a:gd name="T17" fmla="*/ 502 h 531"/>
              <a:gd name="T18" fmla="*/ 572 w 601"/>
              <a:gd name="T19" fmla="*/ 530 h 531"/>
              <a:gd name="T20" fmla="*/ 56 w 601"/>
              <a:gd name="T21" fmla="*/ 28 h 531"/>
              <a:gd name="T22" fmla="*/ 56 w 601"/>
              <a:gd name="T23" fmla="*/ 28 h 531"/>
              <a:gd name="T24" fmla="*/ 28 w 601"/>
              <a:gd name="T25" fmla="*/ 57 h 531"/>
              <a:gd name="T26" fmla="*/ 56 w 601"/>
              <a:gd name="T27" fmla="*/ 85 h 531"/>
              <a:gd name="T28" fmla="*/ 84 w 601"/>
              <a:gd name="T29" fmla="*/ 57 h 531"/>
              <a:gd name="T30" fmla="*/ 56 w 601"/>
              <a:gd name="T31" fmla="*/ 28 h 531"/>
              <a:gd name="T32" fmla="*/ 141 w 601"/>
              <a:gd name="T33" fmla="*/ 28 h 531"/>
              <a:gd name="T34" fmla="*/ 141 w 601"/>
              <a:gd name="T35" fmla="*/ 28 h 531"/>
              <a:gd name="T36" fmla="*/ 113 w 601"/>
              <a:gd name="T37" fmla="*/ 57 h 531"/>
              <a:gd name="T38" fmla="*/ 141 w 601"/>
              <a:gd name="T39" fmla="*/ 85 h 531"/>
              <a:gd name="T40" fmla="*/ 169 w 601"/>
              <a:gd name="T41" fmla="*/ 57 h 531"/>
              <a:gd name="T42" fmla="*/ 141 w 601"/>
              <a:gd name="T43" fmla="*/ 28 h 531"/>
              <a:gd name="T44" fmla="*/ 226 w 601"/>
              <a:gd name="T45" fmla="*/ 28 h 531"/>
              <a:gd name="T46" fmla="*/ 226 w 601"/>
              <a:gd name="T47" fmla="*/ 28 h 531"/>
              <a:gd name="T48" fmla="*/ 197 w 601"/>
              <a:gd name="T49" fmla="*/ 57 h 531"/>
              <a:gd name="T50" fmla="*/ 226 w 601"/>
              <a:gd name="T51" fmla="*/ 85 h 531"/>
              <a:gd name="T52" fmla="*/ 254 w 601"/>
              <a:gd name="T53" fmla="*/ 57 h 531"/>
              <a:gd name="T54" fmla="*/ 226 w 601"/>
              <a:gd name="T55" fmla="*/ 28 h 531"/>
              <a:gd name="T56" fmla="*/ 572 w 601"/>
              <a:gd name="T57" fmla="*/ 113 h 531"/>
              <a:gd name="T58" fmla="*/ 572 w 601"/>
              <a:gd name="T59" fmla="*/ 113 h 531"/>
              <a:gd name="T60" fmla="*/ 544 w 601"/>
              <a:gd name="T61" fmla="*/ 113 h 531"/>
              <a:gd name="T62" fmla="*/ 56 w 601"/>
              <a:gd name="T63" fmla="*/ 113 h 531"/>
              <a:gd name="T64" fmla="*/ 28 w 601"/>
              <a:gd name="T65" fmla="*/ 113 h 531"/>
              <a:gd name="T66" fmla="*/ 28 w 601"/>
              <a:gd name="T67" fmla="*/ 502 h 531"/>
              <a:gd name="T68" fmla="*/ 572 w 601"/>
              <a:gd name="T69" fmla="*/ 502 h 531"/>
              <a:gd name="T70" fmla="*/ 572 w 601"/>
              <a:gd name="T71" fmla="*/ 113 h 531"/>
              <a:gd name="T72" fmla="*/ 219 w 601"/>
              <a:gd name="T73" fmla="*/ 283 h 531"/>
              <a:gd name="T74" fmla="*/ 219 w 601"/>
              <a:gd name="T75" fmla="*/ 283 h 531"/>
              <a:gd name="T76" fmla="*/ 233 w 601"/>
              <a:gd name="T77" fmla="*/ 297 h 531"/>
              <a:gd name="T78" fmla="*/ 233 w 601"/>
              <a:gd name="T79" fmla="*/ 297 h 531"/>
              <a:gd name="T80" fmla="*/ 275 w 601"/>
              <a:gd name="T81" fmla="*/ 332 h 531"/>
              <a:gd name="T82" fmla="*/ 367 w 601"/>
              <a:gd name="T83" fmla="*/ 241 h 531"/>
              <a:gd name="T84" fmla="*/ 367 w 601"/>
              <a:gd name="T85" fmla="*/ 241 h 531"/>
              <a:gd name="T86" fmla="*/ 388 w 601"/>
              <a:gd name="T87" fmla="*/ 226 h 531"/>
              <a:gd name="T88" fmla="*/ 417 w 601"/>
              <a:gd name="T89" fmla="*/ 255 h 531"/>
              <a:gd name="T90" fmla="*/ 402 w 601"/>
              <a:gd name="T91" fmla="*/ 276 h 531"/>
              <a:gd name="T92" fmla="*/ 402 w 601"/>
              <a:gd name="T93" fmla="*/ 276 h 531"/>
              <a:gd name="T94" fmla="*/ 289 w 601"/>
              <a:gd name="T95" fmla="*/ 389 h 531"/>
              <a:gd name="T96" fmla="*/ 289 w 601"/>
              <a:gd name="T97" fmla="*/ 389 h 531"/>
              <a:gd name="T98" fmla="*/ 275 w 601"/>
              <a:gd name="T99" fmla="*/ 396 h 531"/>
              <a:gd name="T100" fmla="*/ 254 w 601"/>
              <a:gd name="T101" fmla="*/ 389 h 531"/>
              <a:gd name="T102" fmla="*/ 254 w 601"/>
              <a:gd name="T103" fmla="*/ 389 h 531"/>
              <a:gd name="T104" fmla="*/ 197 w 601"/>
              <a:gd name="T105" fmla="*/ 332 h 531"/>
              <a:gd name="T106" fmla="*/ 197 w 601"/>
              <a:gd name="T107" fmla="*/ 332 h 531"/>
              <a:gd name="T108" fmla="*/ 190 w 601"/>
              <a:gd name="T109" fmla="*/ 311 h 531"/>
              <a:gd name="T110" fmla="*/ 219 w 601"/>
              <a:gd name="T111" fmla="*/ 28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1" h="531">
                <a:moveTo>
                  <a:pt x="572" y="530"/>
                </a:moveTo>
                <a:lnTo>
                  <a:pt x="572" y="530"/>
                </a:lnTo>
                <a:cubicBezTo>
                  <a:pt x="28" y="530"/>
                  <a:pt x="28" y="530"/>
                  <a:pt x="28" y="530"/>
                </a:cubicBezTo>
                <a:cubicBezTo>
                  <a:pt x="14" y="530"/>
                  <a:pt x="0" y="516"/>
                  <a:pt x="0" y="502"/>
                </a:cubicBezTo>
                <a:cubicBezTo>
                  <a:pt x="0" y="28"/>
                  <a:pt x="0" y="28"/>
                  <a:pt x="0" y="28"/>
                </a:cubicBezTo>
                <a:cubicBezTo>
                  <a:pt x="0" y="14"/>
                  <a:pt x="14" y="0"/>
                  <a:pt x="28" y="0"/>
                </a:cubicBezTo>
                <a:cubicBezTo>
                  <a:pt x="572" y="0"/>
                  <a:pt x="572" y="0"/>
                  <a:pt x="572" y="0"/>
                </a:cubicBezTo>
                <a:cubicBezTo>
                  <a:pt x="593" y="0"/>
                  <a:pt x="600" y="14"/>
                  <a:pt x="600" y="28"/>
                </a:cubicBezTo>
                <a:cubicBezTo>
                  <a:pt x="600" y="502"/>
                  <a:pt x="600" y="502"/>
                  <a:pt x="600" y="502"/>
                </a:cubicBezTo>
                <a:cubicBezTo>
                  <a:pt x="600" y="516"/>
                  <a:pt x="593" y="530"/>
                  <a:pt x="572" y="530"/>
                </a:cubicBezTo>
                <a:close/>
                <a:moveTo>
                  <a:pt x="56" y="28"/>
                </a:moveTo>
                <a:lnTo>
                  <a:pt x="56" y="28"/>
                </a:lnTo>
                <a:cubicBezTo>
                  <a:pt x="42" y="28"/>
                  <a:pt x="28" y="43"/>
                  <a:pt x="28" y="57"/>
                </a:cubicBezTo>
                <a:cubicBezTo>
                  <a:pt x="28" y="78"/>
                  <a:pt x="42" y="85"/>
                  <a:pt x="56" y="85"/>
                </a:cubicBezTo>
                <a:cubicBezTo>
                  <a:pt x="70" y="85"/>
                  <a:pt x="84" y="78"/>
                  <a:pt x="84" y="57"/>
                </a:cubicBezTo>
                <a:cubicBezTo>
                  <a:pt x="84" y="43"/>
                  <a:pt x="70" y="28"/>
                  <a:pt x="56" y="28"/>
                </a:cubicBezTo>
                <a:close/>
                <a:moveTo>
                  <a:pt x="141" y="28"/>
                </a:moveTo>
                <a:lnTo>
                  <a:pt x="141" y="28"/>
                </a:lnTo>
                <a:cubicBezTo>
                  <a:pt x="127" y="28"/>
                  <a:pt x="113" y="43"/>
                  <a:pt x="113" y="57"/>
                </a:cubicBezTo>
                <a:cubicBezTo>
                  <a:pt x="113" y="78"/>
                  <a:pt x="127" y="85"/>
                  <a:pt x="141" y="85"/>
                </a:cubicBezTo>
                <a:cubicBezTo>
                  <a:pt x="155" y="85"/>
                  <a:pt x="169" y="78"/>
                  <a:pt x="169" y="57"/>
                </a:cubicBezTo>
                <a:cubicBezTo>
                  <a:pt x="169" y="43"/>
                  <a:pt x="155" y="28"/>
                  <a:pt x="141" y="28"/>
                </a:cubicBezTo>
                <a:close/>
                <a:moveTo>
                  <a:pt x="226" y="28"/>
                </a:moveTo>
                <a:lnTo>
                  <a:pt x="226" y="28"/>
                </a:lnTo>
                <a:cubicBezTo>
                  <a:pt x="212" y="28"/>
                  <a:pt x="197" y="43"/>
                  <a:pt x="197" y="57"/>
                </a:cubicBezTo>
                <a:cubicBezTo>
                  <a:pt x="197" y="78"/>
                  <a:pt x="212" y="85"/>
                  <a:pt x="226" y="85"/>
                </a:cubicBezTo>
                <a:cubicBezTo>
                  <a:pt x="240" y="85"/>
                  <a:pt x="254" y="78"/>
                  <a:pt x="254" y="57"/>
                </a:cubicBezTo>
                <a:cubicBezTo>
                  <a:pt x="254" y="43"/>
                  <a:pt x="240" y="28"/>
                  <a:pt x="226" y="28"/>
                </a:cubicBezTo>
                <a:close/>
                <a:moveTo>
                  <a:pt x="572" y="113"/>
                </a:moveTo>
                <a:lnTo>
                  <a:pt x="572" y="113"/>
                </a:lnTo>
                <a:cubicBezTo>
                  <a:pt x="544" y="113"/>
                  <a:pt x="544" y="113"/>
                  <a:pt x="544" y="113"/>
                </a:cubicBezTo>
                <a:cubicBezTo>
                  <a:pt x="56" y="113"/>
                  <a:pt x="56" y="113"/>
                  <a:pt x="56" y="113"/>
                </a:cubicBezTo>
                <a:cubicBezTo>
                  <a:pt x="28" y="113"/>
                  <a:pt x="28" y="113"/>
                  <a:pt x="28" y="113"/>
                </a:cubicBezTo>
                <a:cubicBezTo>
                  <a:pt x="28" y="502"/>
                  <a:pt x="28" y="502"/>
                  <a:pt x="28" y="502"/>
                </a:cubicBezTo>
                <a:cubicBezTo>
                  <a:pt x="572" y="502"/>
                  <a:pt x="572" y="502"/>
                  <a:pt x="572" y="502"/>
                </a:cubicBezTo>
                <a:lnTo>
                  <a:pt x="572" y="113"/>
                </a:lnTo>
                <a:close/>
                <a:moveTo>
                  <a:pt x="219" y="283"/>
                </a:moveTo>
                <a:lnTo>
                  <a:pt x="219" y="283"/>
                </a:lnTo>
                <a:cubicBezTo>
                  <a:pt x="226" y="283"/>
                  <a:pt x="233" y="290"/>
                  <a:pt x="233" y="297"/>
                </a:cubicBezTo>
                <a:lnTo>
                  <a:pt x="233" y="297"/>
                </a:lnTo>
                <a:cubicBezTo>
                  <a:pt x="275" y="332"/>
                  <a:pt x="275" y="332"/>
                  <a:pt x="275" y="332"/>
                </a:cubicBezTo>
                <a:cubicBezTo>
                  <a:pt x="367" y="241"/>
                  <a:pt x="367" y="241"/>
                  <a:pt x="367" y="241"/>
                </a:cubicBezTo>
                <a:lnTo>
                  <a:pt x="367" y="241"/>
                </a:lnTo>
                <a:cubicBezTo>
                  <a:pt x="374" y="234"/>
                  <a:pt x="381" y="226"/>
                  <a:pt x="388" y="226"/>
                </a:cubicBezTo>
                <a:cubicBezTo>
                  <a:pt x="402" y="226"/>
                  <a:pt x="417" y="241"/>
                  <a:pt x="417" y="255"/>
                </a:cubicBezTo>
                <a:cubicBezTo>
                  <a:pt x="417" y="262"/>
                  <a:pt x="410" y="269"/>
                  <a:pt x="402" y="276"/>
                </a:cubicBezTo>
                <a:lnTo>
                  <a:pt x="402" y="276"/>
                </a:lnTo>
                <a:cubicBezTo>
                  <a:pt x="289" y="389"/>
                  <a:pt x="289" y="389"/>
                  <a:pt x="289" y="389"/>
                </a:cubicBezTo>
                <a:lnTo>
                  <a:pt x="289" y="389"/>
                </a:lnTo>
                <a:cubicBezTo>
                  <a:pt x="289" y="396"/>
                  <a:pt x="282" y="396"/>
                  <a:pt x="275" y="396"/>
                </a:cubicBezTo>
                <a:cubicBezTo>
                  <a:pt x="268" y="396"/>
                  <a:pt x="261" y="396"/>
                  <a:pt x="254" y="389"/>
                </a:cubicBezTo>
                <a:lnTo>
                  <a:pt x="254" y="389"/>
                </a:lnTo>
                <a:cubicBezTo>
                  <a:pt x="197" y="332"/>
                  <a:pt x="197" y="332"/>
                  <a:pt x="197" y="332"/>
                </a:cubicBezTo>
                <a:lnTo>
                  <a:pt x="197" y="332"/>
                </a:lnTo>
                <a:cubicBezTo>
                  <a:pt x="190" y="325"/>
                  <a:pt x="190" y="318"/>
                  <a:pt x="190" y="311"/>
                </a:cubicBezTo>
                <a:cubicBezTo>
                  <a:pt x="190" y="297"/>
                  <a:pt x="197" y="283"/>
                  <a:pt x="219" y="283"/>
                </a:cubicBezTo>
                <a:close/>
              </a:path>
            </a:pathLst>
          </a:custGeom>
          <a:solidFill>
            <a:schemeClr val="bg1"/>
          </a:solidFill>
          <a:ln>
            <a:noFill/>
          </a:ln>
          <a:effectLst/>
        </p:spPr>
        <p:txBody>
          <a:bodyPr wrap="none" anchor="ctr"/>
          <a:lstStyle/>
          <a:p>
            <a:pPr>
              <a:defRPr/>
            </a:pPr>
            <a:endParaRPr lang="en-US" sz="900">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54DC621D-12F2-4F45-B014-1855CA01F255}"/>
              </a:ext>
            </a:extLst>
          </p:cNvPr>
          <p:cNvSpPr>
            <a:spLocks noChangeAspect="1"/>
          </p:cNvSpPr>
          <p:nvPr/>
        </p:nvSpPr>
        <p:spPr>
          <a:xfrm>
            <a:off x="4690471" y="1887855"/>
            <a:ext cx="539356" cy="539496"/>
          </a:xfrm>
          <a:prstGeom prst="ellipse">
            <a:avLst/>
          </a:prstGeom>
          <a:solidFill>
            <a:srgbClr val="E5061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F5DFC404-415F-4976-97F7-2F6CAD61EB80}"/>
              </a:ext>
            </a:extLst>
          </p:cNvPr>
          <p:cNvSpPr>
            <a:spLocks noChangeAspect="1"/>
          </p:cNvSpPr>
          <p:nvPr/>
        </p:nvSpPr>
        <p:spPr>
          <a:xfrm>
            <a:off x="6303710" y="5198521"/>
            <a:ext cx="539356" cy="53949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38" name="Freeform 57">
            <a:extLst>
              <a:ext uri="{FF2B5EF4-FFF2-40B4-BE49-F238E27FC236}">
                <a16:creationId xmlns:a16="http://schemas.microsoft.com/office/drawing/2014/main" id="{2408ACCC-BC9B-4FCA-A101-DB580E6051D3}"/>
              </a:ext>
            </a:extLst>
          </p:cNvPr>
          <p:cNvSpPr>
            <a:spLocks noChangeArrowheads="1"/>
          </p:cNvSpPr>
          <p:nvPr/>
        </p:nvSpPr>
        <p:spPr bwMode="auto">
          <a:xfrm>
            <a:off x="4815339" y="2032371"/>
            <a:ext cx="289907" cy="254000"/>
          </a:xfrm>
          <a:custGeom>
            <a:avLst/>
            <a:gdLst>
              <a:gd name="T0" fmla="*/ 587 w 602"/>
              <a:gd name="T1" fmla="*/ 289 h 531"/>
              <a:gd name="T2" fmla="*/ 311 w 602"/>
              <a:gd name="T3" fmla="*/ 403 h 531"/>
              <a:gd name="T4" fmla="*/ 311 w 602"/>
              <a:gd name="T5" fmla="*/ 403 h 531"/>
              <a:gd name="T6" fmla="*/ 304 w 602"/>
              <a:gd name="T7" fmla="*/ 410 h 531"/>
              <a:gd name="T8" fmla="*/ 290 w 602"/>
              <a:gd name="T9" fmla="*/ 403 h 531"/>
              <a:gd name="T10" fmla="*/ 290 w 602"/>
              <a:gd name="T11" fmla="*/ 403 h 531"/>
              <a:gd name="T12" fmla="*/ 15 w 602"/>
              <a:gd name="T13" fmla="*/ 289 h 531"/>
              <a:gd name="T14" fmla="*/ 29 w 602"/>
              <a:gd name="T15" fmla="*/ 240 h 531"/>
              <a:gd name="T16" fmla="*/ 43 w 602"/>
              <a:gd name="T17" fmla="*/ 240 h 531"/>
              <a:gd name="T18" fmla="*/ 43 w 602"/>
              <a:gd name="T19" fmla="*/ 240 h 531"/>
              <a:gd name="T20" fmla="*/ 566 w 602"/>
              <a:gd name="T21" fmla="*/ 240 h 531"/>
              <a:gd name="T22" fmla="*/ 566 w 602"/>
              <a:gd name="T23" fmla="*/ 240 h 531"/>
              <a:gd name="T24" fmla="*/ 573 w 602"/>
              <a:gd name="T25" fmla="*/ 240 h 531"/>
              <a:gd name="T26" fmla="*/ 587 w 602"/>
              <a:gd name="T27" fmla="*/ 289 h 531"/>
              <a:gd name="T28" fmla="*/ 587 w 602"/>
              <a:gd name="T29" fmla="*/ 169 h 531"/>
              <a:gd name="T30" fmla="*/ 311 w 602"/>
              <a:gd name="T31" fmla="*/ 282 h 531"/>
              <a:gd name="T32" fmla="*/ 311 w 602"/>
              <a:gd name="T33" fmla="*/ 282 h 531"/>
              <a:gd name="T34" fmla="*/ 304 w 602"/>
              <a:gd name="T35" fmla="*/ 282 h 531"/>
              <a:gd name="T36" fmla="*/ 290 w 602"/>
              <a:gd name="T37" fmla="*/ 282 h 531"/>
              <a:gd name="T38" fmla="*/ 290 w 602"/>
              <a:gd name="T39" fmla="*/ 282 h 531"/>
              <a:gd name="T40" fmla="*/ 15 w 602"/>
              <a:gd name="T41" fmla="*/ 169 h 531"/>
              <a:gd name="T42" fmla="*/ 15 w 602"/>
              <a:gd name="T43" fmla="*/ 120 h 531"/>
              <a:gd name="T44" fmla="*/ 290 w 602"/>
              <a:gd name="T45" fmla="*/ 7 h 531"/>
              <a:gd name="T46" fmla="*/ 290 w 602"/>
              <a:gd name="T47" fmla="*/ 7 h 531"/>
              <a:gd name="T48" fmla="*/ 304 w 602"/>
              <a:gd name="T49" fmla="*/ 0 h 531"/>
              <a:gd name="T50" fmla="*/ 311 w 602"/>
              <a:gd name="T51" fmla="*/ 7 h 531"/>
              <a:gd name="T52" fmla="*/ 311 w 602"/>
              <a:gd name="T53" fmla="*/ 7 h 531"/>
              <a:gd name="T54" fmla="*/ 587 w 602"/>
              <a:gd name="T55" fmla="*/ 120 h 531"/>
              <a:gd name="T56" fmla="*/ 587 w 602"/>
              <a:gd name="T57" fmla="*/ 169 h 531"/>
              <a:gd name="T58" fmla="*/ 29 w 602"/>
              <a:gd name="T59" fmla="*/ 360 h 531"/>
              <a:gd name="T60" fmla="*/ 43 w 602"/>
              <a:gd name="T61" fmla="*/ 360 h 531"/>
              <a:gd name="T62" fmla="*/ 43 w 602"/>
              <a:gd name="T63" fmla="*/ 360 h 531"/>
              <a:gd name="T64" fmla="*/ 566 w 602"/>
              <a:gd name="T65" fmla="*/ 360 h 531"/>
              <a:gd name="T66" fmla="*/ 566 w 602"/>
              <a:gd name="T67" fmla="*/ 360 h 531"/>
              <a:gd name="T68" fmla="*/ 573 w 602"/>
              <a:gd name="T69" fmla="*/ 360 h 531"/>
              <a:gd name="T70" fmla="*/ 587 w 602"/>
              <a:gd name="T71" fmla="*/ 417 h 531"/>
              <a:gd name="T72" fmla="*/ 311 w 602"/>
              <a:gd name="T73" fmla="*/ 530 h 531"/>
              <a:gd name="T74" fmla="*/ 311 w 602"/>
              <a:gd name="T75" fmla="*/ 530 h 531"/>
              <a:gd name="T76" fmla="*/ 304 w 602"/>
              <a:gd name="T77" fmla="*/ 530 h 531"/>
              <a:gd name="T78" fmla="*/ 290 w 602"/>
              <a:gd name="T79" fmla="*/ 530 h 531"/>
              <a:gd name="T80" fmla="*/ 290 w 602"/>
              <a:gd name="T81" fmla="*/ 530 h 531"/>
              <a:gd name="T82" fmla="*/ 15 w 602"/>
              <a:gd name="T83" fmla="*/ 417 h 531"/>
              <a:gd name="T84" fmla="*/ 29 w 602"/>
              <a:gd name="T85" fmla="*/ 36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2" h="531">
                <a:moveTo>
                  <a:pt x="587" y="289"/>
                </a:moveTo>
                <a:lnTo>
                  <a:pt x="587" y="289"/>
                </a:lnTo>
                <a:lnTo>
                  <a:pt x="587" y="289"/>
                </a:lnTo>
                <a:cubicBezTo>
                  <a:pt x="311" y="403"/>
                  <a:pt x="311" y="403"/>
                  <a:pt x="311" y="403"/>
                </a:cubicBezTo>
                <a:lnTo>
                  <a:pt x="311" y="403"/>
                </a:lnTo>
                <a:lnTo>
                  <a:pt x="311" y="403"/>
                </a:lnTo>
                <a:lnTo>
                  <a:pt x="311" y="403"/>
                </a:lnTo>
                <a:cubicBezTo>
                  <a:pt x="311" y="410"/>
                  <a:pt x="304" y="410"/>
                  <a:pt x="304" y="410"/>
                </a:cubicBezTo>
                <a:cubicBezTo>
                  <a:pt x="297" y="410"/>
                  <a:pt x="297" y="410"/>
                  <a:pt x="290" y="403"/>
                </a:cubicBezTo>
                <a:lnTo>
                  <a:pt x="290" y="403"/>
                </a:lnTo>
                <a:lnTo>
                  <a:pt x="290" y="403"/>
                </a:lnTo>
                <a:lnTo>
                  <a:pt x="290" y="403"/>
                </a:lnTo>
                <a:cubicBezTo>
                  <a:pt x="15" y="289"/>
                  <a:pt x="15" y="289"/>
                  <a:pt x="15" y="289"/>
                </a:cubicBezTo>
                <a:lnTo>
                  <a:pt x="15" y="289"/>
                </a:lnTo>
                <a:cubicBezTo>
                  <a:pt x="7" y="289"/>
                  <a:pt x="0" y="275"/>
                  <a:pt x="0" y="268"/>
                </a:cubicBezTo>
                <a:cubicBezTo>
                  <a:pt x="0" y="247"/>
                  <a:pt x="15" y="240"/>
                  <a:pt x="29" y="240"/>
                </a:cubicBezTo>
                <a:cubicBezTo>
                  <a:pt x="36" y="240"/>
                  <a:pt x="36" y="240"/>
                  <a:pt x="43" y="240"/>
                </a:cubicBezTo>
                <a:lnTo>
                  <a:pt x="43" y="240"/>
                </a:lnTo>
                <a:lnTo>
                  <a:pt x="43" y="240"/>
                </a:lnTo>
                <a:lnTo>
                  <a:pt x="43" y="240"/>
                </a:lnTo>
                <a:cubicBezTo>
                  <a:pt x="304" y="346"/>
                  <a:pt x="304" y="346"/>
                  <a:pt x="304" y="346"/>
                </a:cubicBezTo>
                <a:cubicBezTo>
                  <a:pt x="566" y="240"/>
                  <a:pt x="566" y="240"/>
                  <a:pt x="566" y="240"/>
                </a:cubicBezTo>
                <a:lnTo>
                  <a:pt x="566" y="240"/>
                </a:lnTo>
                <a:lnTo>
                  <a:pt x="566" y="240"/>
                </a:lnTo>
                <a:lnTo>
                  <a:pt x="566" y="240"/>
                </a:lnTo>
                <a:lnTo>
                  <a:pt x="573" y="240"/>
                </a:lnTo>
                <a:cubicBezTo>
                  <a:pt x="594" y="240"/>
                  <a:pt x="601" y="247"/>
                  <a:pt x="601" y="268"/>
                </a:cubicBezTo>
                <a:cubicBezTo>
                  <a:pt x="601" y="275"/>
                  <a:pt x="594" y="289"/>
                  <a:pt x="587" y="289"/>
                </a:cubicBezTo>
                <a:close/>
                <a:moveTo>
                  <a:pt x="587" y="169"/>
                </a:moveTo>
                <a:lnTo>
                  <a:pt x="587" y="169"/>
                </a:lnTo>
                <a:lnTo>
                  <a:pt x="587" y="169"/>
                </a:lnTo>
                <a:cubicBezTo>
                  <a:pt x="311" y="282"/>
                  <a:pt x="311" y="282"/>
                  <a:pt x="311" y="282"/>
                </a:cubicBezTo>
                <a:lnTo>
                  <a:pt x="311" y="282"/>
                </a:lnTo>
                <a:lnTo>
                  <a:pt x="311" y="282"/>
                </a:lnTo>
                <a:lnTo>
                  <a:pt x="311" y="282"/>
                </a:lnTo>
                <a:lnTo>
                  <a:pt x="304" y="282"/>
                </a:lnTo>
                <a:cubicBezTo>
                  <a:pt x="297" y="282"/>
                  <a:pt x="297" y="282"/>
                  <a:pt x="290" y="282"/>
                </a:cubicBezTo>
                <a:lnTo>
                  <a:pt x="290" y="282"/>
                </a:lnTo>
                <a:lnTo>
                  <a:pt x="290" y="282"/>
                </a:lnTo>
                <a:lnTo>
                  <a:pt x="290" y="282"/>
                </a:lnTo>
                <a:cubicBezTo>
                  <a:pt x="15" y="169"/>
                  <a:pt x="15" y="169"/>
                  <a:pt x="15" y="169"/>
                </a:cubicBezTo>
                <a:lnTo>
                  <a:pt x="15" y="169"/>
                </a:lnTo>
                <a:cubicBezTo>
                  <a:pt x="7" y="162"/>
                  <a:pt x="0" y="155"/>
                  <a:pt x="0" y="141"/>
                </a:cubicBezTo>
                <a:cubicBezTo>
                  <a:pt x="0" y="134"/>
                  <a:pt x="7" y="120"/>
                  <a:pt x="15" y="120"/>
                </a:cubicBezTo>
                <a:lnTo>
                  <a:pt x="15" y="120"/>
                </a:lnTo>
                <a:cubicBezTo>
                  <a:pt x="290" y="7"/>
                  <a:pt x="290" y="7"/>
                  <a:pt x="290" y="7"/>
                </a:cubicBezTo>
                <a:lnTo>
                  <a:pt x="290" y="7"/>
                </a:lnTo>
                <a:lnTo>
                  <a:pt x="290" y="7"/>
                </a:lnTo>
                <a:lnTo>
                  <a:pt x="290" y="7"/>
                </a:lnTo>
                <a:cubicBezTo>
                  <a:pt x="297" y="0"/>
                  <a:pt x="297" y="0"/>
                  <a:pt x="304" y="0"/>
                </a:cubicBezTo>
                <a:cubicBezTo>
                  <a:pt x="304" y="0"/>
                  <a:pt x="311" y="0"/>
                  <a:pt x="311" y="7"/>
                </a:cubicBezTo>
                <a:lnTo>
                  <a:pt x="311" y="7"/>
                </a:lnTo>
                <a:lnTo>
                  <a:pt x="311" y="7"/>
                </a:lnTo>
                <a:lnTo>
                  <a:pt x="311" y="7"/>
                </a:lnTo>
                <a:cubicBezTo>
                  <a:pt x="587" y="120"/>
                  <a:pt x="587" y="120"/>
                  <a:pt x="587" y="120"/>
                </a:cubicBezTo>
                <a:lnTo>
                  <a:pt x="587" y="120"/>
                </a:lnTo>
                <a:cubicBezTo>
                  <a:pt x="594" y="120"/>
                  <a:pt x="601" y="134"/>
                  <a:pt x="601" y="141"/>
                </a:cubicBezTo>
                <a:cubicBezTo>
                  <a:pt x="601" y="155"/>
                  <a:pt x="594" y="162"/>
                  <a:pt x="587" y="169"/>
                </a:cubicBezTo>
                <a:close/>
                <a:moveTo>
                  <a:pt x="29" y="360"/>
                </a:moveTo>
                <a:lnTo>
                  <a:pt x="29" y="360"/>
                </a:lnTo>
                <a:cubicBezTo>
                  <a:pt x="36" y="360"/>
                  <a:pt x="36" y="360"/>
                  <a:pt x="43" y="360"/>
                </a:cubicBezTo>
                <a:lnTo>
                  <a:pt x="43" y="360"/>
                </a:lnTo>
                <a:lnTo>
                  <a:pt x="43" y="360"/>
                </a:lnTo>
                <a:lnTo>
                  <a:pt x="43" y="360"/>
                </a:lnTo>
                <a:cubicBezTo>
                  <a:pt x="304" y="473"/>
                  <a:pt x="304" y="473"/>
                  <a:pt x="304" y="473"/>
                </a:cubicBezTo>
                <a:cubicBezTo>
                  <a:pt x="566" y="360"/>
                  <a:pt x="566" y="360"/>
                  <a:pt x="566" y="360"/>
                </a:cubicBezTo>
                <a:lnTo>
                  <a:pt x="566" y="360"/>
                </a:lnTo>
                <a:lnTo>
                  <a:pt x="566" y="360"/>
                </a:lnTo>
                <a:lnTo>
                  <a:pt x="566" y="360"/>
                </a:lnTo>
                <a:lnTo>
                  <a:pt x="573" y="360"/>
                </a:lnTo>
                <a:cubicBezTo>
                  <a:pt x="594" y="360"/>
                  <a:pt x="601" y="374"/>
                  <a:pt x="601" y="388"/>
                </a:cubicBezTo>
                <a:cubicBezTo>
                  <a:pt x="601" y="403"/>
                  <a:pt x="594" y="410"/>
                  <a:pt x="587" y="417"/>
                </a:cubicBezTo>
                <a:lnTo>
                  <a:pt x="587" y="417"/>
                </a:lnTo>
                <a:cubicBezTo>
                  <a:pt x="311" y="530"/>
                  <a:pt x="311" y="530"/>
                  <a:pt x="311" y="530"/>
                </a:cubicBezTo>
                <a:lnTo>
                  <a:pt x="311" y="530"/>
                </a:lnTo>
                <a:lnTo>
                  <a:pt x="311" y="530"/>
                </a:lnTo>
                <a:lnTo>
                  <a:pt x="311" y="530"/>
                </a:lnTo>
                <a:lnTo>
                  <a:pt x="304" y="530"/>
                </a:lnTo>
                <a:cubicBezTo>
                  <a:pt x="297" y="530"/>
                  <a:pt x="297" y="530"/>
                  <a:pt x="290" y="530"/>
                </a:cubicBezTo>
                <a:lnTo>
                  <a:pt x="290" y="530"/>
                </a:lnTo>
                <a:lnTo>
                  <a:pt x="290" y="530"/>
                </a:lnTo>
                <a:lnTo>
                  <a:pt x="290" y="530"/>
                </a:lnTo>
                <a:cubicBezTo>
                  <a:pt x="15" y="417"/>
                  <a:pt x="15" y="417"/>
                  <a:pt x="15" y="417"/>
                </a:cubicBezTo>
                <a:lnTo>
                  <a:pt x="15" y="417"/>
                </a:lnTo>
                <a:cubicBezTo>
                  <a:pt x="7" y="410"/>
                  <a:pt x="0" y="403"/>
                  <a:pt x="0" y="388"/>
                </a:cubicBezTo>
                <a:cubicBezTo>
                  <a:pt x="0" y="374"/>
                  <a:pt x="15" y="360"/>
                  <a:pt x="29" y="360"/>
                </a:cubicBezTo>
                <a:close/>
              </a:path>
            </a:pathLst>
          </a:custGeom>
          <a:solidFill>
            <a:schemeClr val="bg1"/>
          </a:solidFill>
          <a:ln>
            <a:noFill/>
          </a:ln>
          <a:effectLst/>
        </p:spPr>
        <p:txBody>
          <a:bodyPr wrap="none" anchor="ctr"/>
          <a:lstStyle/>
          <a:p>
            <a:pPr>
              <a:defRPr/>
            </a:pPr>
            <a:endParaRPr lang="en-US" sz="900">
              <a:latin typeface="Arial" panose="020B0604020202020204" pitchFamily="34" charset="0"/>
              <a:cs typeface="Arial" panose="020B0604020202020204" pitchFamily="34" charset="0"/>
            </a:endParaRPr>
          </a:p>
        </p:txBody>
      </p:sp>
      <p:sp>
        <p:nvSpPr>
          <p:cNvPr id="39" name="Freeform 79">
            <a:extLst>
              <a:ext uri="{FF2B5EF4-FFF2-40B4-BE49-F238E27FC236}">
                <a16:creationId xmlns:a16="http://schemas.microsoft.com/office/drawing/2014/main" id="{11CFAB15-55B6-4BD3-8B30-C6841BD40299}"/>
              </a:ext>
            </a:extLst>
          </p:cNvPr>
          <p:cNvSpPr>
            <a:spLocks noChangeAspect="1" noChangeArrowheads="1"/>
          </p:cNvSpPr>
          <p:nvPr/>
        </p:nvSpPr>
        <p:spPr bwMode="auto">
          <a:xfrm>
            <a:off x="6460554" y="5349694"/>
            <a:ext cx="235193" cy="237151"/>
          </a:xfrm>
          <a:custGeom>
            <a:avLst/>
            <a:gdLst>
              <a:gd name="T0" fmla="*/ 516 w 545"/>
              <a:gd name="T1" fmla="*/ 552 h 553"/>
              <a:gd name="T2" fmla="*/ 374 w 545"/>
              <a:gd name="T3" fmla="*/ 523 h 553"/>
              <a:gd name="T4" fmla="*/ 445 w 545"/>
              <a:gd name="T5" fmla="*/ 495 h 553"/>
              <a:gd name="T6" fmla="*/ 304 w 545"/>
              <a:gd name="T7" fmla="*/ 354 h 553"/>
              <a:gd name="T8" fmla="*/ 325 w 545"/>
              <a:gd name="T9" fmla="*/ 304 h 553"/>
              <a:gd name="T10" fmla="*/ 346 w 545"/>
              <a:gd name="T11" fmla="*/ 311 h 553"/>
              <a:gd name="T12" fmla="*/ 487 w 545"/>
              <a:gd name="T13" fmla="*/ 410 h 553"/>
              <a:gd name="T14" fmla="*/ 544 w 545"/>
              <a:gd name="T15" fmla="*/ 410 h 553"/>
              <a:gd name="T16" fmla="*/ 516 w 545"/>
              <a:gd name="T17" fmla="*/ 552 h 553"/>
              <a:gd name="T18" fmla="*/ 516 w 545"/>
              <a:gd name="T19" fmla="*/ 170 h 553"/>
              <a:gd name="T20" fmla="*/ 487 w 545"/>
              <a:gd name="T21" fmla="*/ 99 h 553"/>
              <a:gd name="T22" fmla="*/ 346 w 545"/>
              <a:gd name="T23" fmla="*/ 241 h 553"/>
              <a:gd name="T24" fmla="*/ 297 w 545"/>
              <a:gd name="T25" fmla="*/ 219 h 553"/>
              <a:gd name="T26" fmla="*/ 304 w 545"/>
              <a:gd name="T27" fmla="*/ 198 h 553"/>
              <a:gd name="T28" fmla="*/ 403 w 545"/>
              <a:gd name="T29" fmla="*/ 57 h 553"/>
              <a:gd name="T30" fmla="*/ 403 w 545"/>
              <a:gd name="T31" fmla="*/ 0 h 553"/>
              <a:gd name="T32" fmla="*/ 544 w 545"/>
              <a:gd name="T33" fmla="*/ 28 h 553"/>
              <a:gd name="T34" fmla="*/ 516 w 545"/>
              <a:gd name="T35" fmla="*/ 170 h 553"/>
              <a:gd name="T36" fmla="*/ 233 w 545"/>
              <a:gd name="T37" fmla="*/ 354 h 553"/>
              <a:gd name="T38" fmla="*/ 141 w 545"/>
              <a:gd name="T39" fmla="*/ 495 h 553"/>
              <a:gd name="T40" fmla="*/ 141 w 545"/>
              <a:gd name="T41" fmla="*/ 552 h 553"/>
              <a:gd name="T42" fmla="*/ 0 w 545"/>
              <a:gd name="T43" fmla="*/ 523 h 553"/>
              <a:gd name="T44" fmla="*/ 28 w 545"/>
              <a:gd name="T45" fmla="*/ 382 h 553"/>
              <a:gd name="T46" fmla="*/ 56 w 545"/>
              <a:gd name="T47" fmla="*/ 452 h 553"/>
              <a:gd name="T48" fmla="*/ 198 w 545"/>
              <a:gd name="T49" fmla="*/ 311 h 553"/>
              <a:gd name="T50" fmla="*/ 240 w 545"/>
              <a:gd name="T51" fmla="*/ 332 h 553"/>
              <a:gd name="T52" fmla="*/ 212 w 545"/>
              <a:gd name="T53" fmla="*/ 248 h 553"/>
              <a:gd name="T54" fmla="*/ 198 w 545"/>
              <a:gd name="T55" fmla="*/ 241 h 553"/>
              <a:gd name="T56" fmla="*/ 56 w 545"/>
              <a:gd name="T57" fmla="*/ 99 h 553"/>
              <a:gd name="T58" fmla="*/ 28 w 545"/>
              <a:gd name="T59" fmla="*/ 170 h 553"/>
              <a:gd name="T60" fmla="*/ 0 w 545"/>
              <a:gd name="T61" fmla="*/ 28 h 553"/>
              <a:gd name="T62" fmla="*/ 141 w 545"/>
              <a:gd name="T63" fmla="*/ 0 h 553"/>
              <a:gd name="T64" fmla="*/ 141 w 545"/>
              <a:gd name="T65" fmla="*/ 57 h 553"/>
              <a:gd name="T66" fmla="*/ 233 w 545"/>
              <a:gd name="T67" fmla="*/ 198 h 553"/>
              <a:gd name="T68" fmla="*/ 240 w 545"/>
              <a:gd name="T69" fmla="*/ 2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553">
                <a:moveTo>
                  <a:pt x="516" y="552"/>
                </a:moveTo>
                <a:lnTo>
                  <a:pt x="516" y="552"/>
                </a:lnTo>
                <a:cubicBezTo>
                  <a:pt x="403" y="552"/>
                  <a:pt x="403" y="552"/>
                  <a:pt x="403" y="552"/>
                </a:cubicBezTo>
                <a:cubicBezTo>
                  <a:pt x="389" y="552"/>
                  <a:pt x="374" y="537"/>
                  <a:pt x="374" y="523"/>
                </a:cubicBezTo>
                <a:cubicBezTo>
                  <a:pt x="374" y="502"/>
                  <a:pt x="389" y="495"/>
                  <a:pt x="403" y="495"/>
                </a:cubicBezTo>
                <a:cubicBezTo>
                  <a:pt x="445" y="495"/>
                  <a:pt x="445" y="495"/>
                  <a:pt x="445" y="495"/>
                </a:cubicBezTo>
                <a:cubicBezTo>
                  <a:pt x="304" y="354"/>
                  <a:pt x="304" y="354"/>
                  <a:pt x="304" y="354"/>
                </a:cubicBezTo>
                <a:lnTo>
                  <a:pt x="304" y="354"/>
                </a:lnTo>
                <a:cubicBezTo>
                  <a:pt x="304" y="347"/>
                  <a:pt x="297" y="339"/>
                  <a:pt x="297" y="332"/>
                </a:cubicBezTo>
                <a:cubicBezTo>
                  <a:pt x="297" y="318"/>
                  <a:pt x="311" y="304"/>
                  <a:pt x="325" y="304"/>
                </a:cubicBezTo>
                <a:cubicBezTo>
                  <a:pt x="332" y="304"/>
                  <a:pt x="339" y="304"/>
                  <a:pt x="346" y="311"/>
                </a:cubicBezTo>
                <a:lnTo>
                  <a:pt x="346" y="311"/>
                </a:lnTo>
                <a:cubicBezTo>
                  <a:pt x="487" y="452"/>
                  <a:pt x="487" y="452"/>
                  <a:pt x="487" y="452"/>
                </a:cubicBezTo>
                <a:cubicBezTo>
                  <a:pt x="487" y="410"/>
                  <a:pt x="487" y="410"/>
                  <a:pt x="487" y="410"/>
                </a:cubicBezTo>
                <a:cubicBezTo>
                  <a:pt x="487" y="389"/>
                  <a:pt x="502" y="382"/>
                  <a:pt x="516" y="382"/>
                </a:cubicBezTo>
                <a:cubicBezTo>
                  <a:pt x="530" y="382"/>
                  <a:pt x="544" y="389"/>
                  <a:pt x="544" y="410"/>
                </a:cubicBezTo>
                <a:cubicBezTo>
                  <a:pt x="544" y="523"/>
                  <a:pt x="544" y="523"/>
                  <a:pt x="544" y="523"/>
                </a:cubicBezTo>
                <a:cubicBezTo>
                  <a:pt x="544" y="537"/>
                  <a:pt x="530" y="552"/>
                  <a:pt x="516" y="552"/>
                </a:cubicBezTo>
                <a:close/>
                <a:moveTo>
                  <a:pt x="516" y="170"/>
                </a:moveTo>
                <a:lnTo>
                  <a:pt x="516" y="170"/>
                </a:lnTo>
                <a:cubicBezTo>
                  <a:pt x="502" y="170"/>
                  <a:pt x="487" y="163"/>
                  <a:pt x="487" y="141"/>
                </a:cubicBezTo>
                <a:cubicBezTo>
                  <a:pt x="487" y="99"/>
                  <a:pt x="487" y="99"/>
                  <a:pt x="487" y="99"/>
                </a:cubicBezTo>
                <a:cubicBezTo>
                  <a:pt x="346" y="241"/>
                  <a:pt x="346" y="241"/>
                  <a:pt x="346" y="241"/>
                </a:cubicBezTo>
                <a:lnTo>
                  <a:pt x="346" y="241"/>
                </a:lnTo>
                <a:cubicBezTo>
                  <a:pt x="339" y="248"/>
                  <a:pt x="332" y="248"/>
                  <a:pt x="325" y="248"/>
                </a:cubicBezTo>
                <a:cubicBezTo>
                  <a:pt x="311" y="248"/>
                  <a:pt x="297" y="234"/>
                  <a:pt x="297" y="219"/>
                </a:cubicBezTo>
                <a:cubicBezTo>
                  <a:pt x="297" y="212"/>
                  <a:pt x="304" y="205"/>
                  <a:pt x="304" y="198"/>
                </a:cubicBezTo>
                <a:lnTo>
                  <a:pt x="304" y="198"/>
                </a:lnTo>
                <a:cubicBezTo>
                  <a:pt x="445" y="57"/>
                  <a:pt x="445" y="57"/>
                  <a:pt x="445" y="57"/>
                </a:cubicBezTo>
                <a:cubicBezTo>
                  <a:pt x="403" y="57"/>
                  <a:pt x="403" y="57"/>
                  <a:pt x="403" y="57"/>
                </a:cubicBezTo>
                <a:cubicBezTo>
                  <a:pt x="389" y="57"/>
                  <a:pt x="374" y="50"/>
                  <a:pt x="374" y="28"/>
                </a:cubicBezTo>
                <a:cubicBezTo>
                  <a:pt x="374" y="14"/>
                  <a:pt x="389" y="0"/>
                  <a:pt x="403" y="0"/>
                </a:cubicBezTo>
                <a:cubicBezTo>
                  <a:pt x="516" y="0"/>
                  <a:pt x="516" y="0"/>
                  <a:pt x="516" y="0"/>
                </a:cubicBezTo>
                <a:cubicBezTo>
                  <a:pt x="530" y="0"/>
                  <a:pt x="544" y="14"/>
                  <a:pt x="544" y="28"/>
                </a:cubicBezTo>
                <a:cubicBezTo>
                  <a:pt x="544" y="141"/>
                  <a:pt x="544" y="141"/>
                  <a:pt x="544" y="141"/>
                </a:cubicBezTo>
                <a:cubicBezTo>
                  <a:pt x="544" y="163"/>
                  <a:pt x="530" y="170"/>
                  <a:pt x="516" y="170"/>
                </a:cubicBezTo>
                <a:close/>
                <a:moveTo>
                  <a:pt x="233" y="354"/>
                </a:moveTo>
                <a:lnTo>
                  <a:pt x="233" y="354"/>
                </a:lnTo>
                <a:cubicBezTo>
                  <a:pt x="92" y="495"/>
                  <a:pt x="92" y="495"/>
                  <a:pt x="92" y="495"/>
                </a:cubicBezTo>
                <a:cubicBezTo>
                  <a:pt x="141" y="495"/>
                  <a:pt x="141" y="495"/>
                  <a:pt x="141" y="495"/>
                </a:cubicBezTo>
                <a:cubicBezTo>
                  <a:pt x="155" y="495"/>
                  <a:pt x="169" y="502"/>
                  <a:pt x="169" y="523"/>
                </a:cubicBezTo>
                <a:cubicBezTo>
                  <a:pt x="169" y="537"/>
                  <a:pt x="155" y="552"/>
                  <a:pt x="141" y="552"/>
                </a:cubicBezTo>
                <a:cubicBezTo>
                  <a:pt x="28" y="552"/>
                  <a:pt x="28" y="552"/>
                  <a:pt x="28" y="552"/>
                </a:cubicBezTo>
                <a:cubicBezTo>
                  <a:pt x="7" y="552"/>
                  <a:pt x="0" y="537"/>
                  <a:pt x="0" y="523"/>
                </a:cubicBezTo>
                <a:cubicBezTo>
                  <a:pt x="0" y="410"/>
                  <a:pt x="0" y="410"/>
                  <a:pt x="0" y="410"/>
                </a:cubicBezTo>
                <a:cubicBezTo>
                  <a:pt x="0" y="389"/>
                  <a:pt x="7" y="382"/>
                  <a:pt x="28" y="382"/>
                </a:cubicBezTo>
                <a:cubicBezTo>
                  <a:pt x="42" y="382"/>
                  <a:pt x="56" y="389"/>
                  <a:pt x="56" y="410"/>
                </a:cubicBezTo>
                <a:cubicBezTo>
                  <a:pt x="56" y="452"/>
                  <a:pt x="56" y="452"/>
                  <a:pt x="56" y="452"/>
                </a:cubicBezTo>
                <a:cubicBezTo>
                  <a:pt x="198" y="311"/>
                  <a:pt x="198" y="311"/>
                  <a:pt x="198" y="311"/>
                </a:cubicBezTo>
                <a:lnTo>
                  <a:pt x="198" y="311"/>
                </a:lnTo>
                <a:cubicBezTo>
                  <a:pt x="198" y="304"/>
                  <a:pt x="205" y="304"/>
                  <a:pt x="212" y="304"/>
                </a:cubicBezTo>
                <a:cubicBezTo>
                  <a:pt x="233" y="304"/>
                  <a:pt x="240" y="318"/>
                  <a:pt x="240" y="332"/>
                </a:cubicBezTo>
                <a:cubicBezTo>
                  <a:pt x="240" y="339"/>
                  <a:pt x="240" y="347"/>
                  <a:pt x="233" y="354"/>
                </a:cubicBezTo>
                <a:close/>
                <a:moveTo>
                  <a:pt x="212" y="248"/>
                </a:moveTo>
                <a:lnTo>
                  <a:pt x="212" y="248"/>
                </a:lnTo>
                <a:cubicBezTo>
                  <a:pt x="205" y="248"/>
                  <a:pt x="198" y="248"/>
                  <a:pt x="198" y="241"/>
                </a:cubicBezTo>
                <a:lnTo>
                  <a:pt x="198" y="241"/>
                </a:lnTo>
                <a:cubicBezTo>
                  <a:pt x="56" y="99"/>
                  <a:pt x="56" y="99"/>
                  <a:pt x="56" y="99"/>
                </a:cubicBezTo>
                <a:cubicBezTo>
                  <a:pt x="56" y="141"/>
                  <a:pt x="56" y="141"/>
                  <a:pt x="56" y="141"/>
                </a:cubicBezTo>
                <a:cubicBezTo>
                  <a:pt x="56" y="163"/>
                  <a:pt x="42" y="170"/>
                  <a:pt x="28" y="170"/>
                </a:cubicBezTo>
                <a:cubicBezTo>
                  <a:pt x="7" y="170"/>
                  <a:pt x="0" y="163"/>
                  <a:pt x="0" y="141"/>
                </a:cubicBezTo>
                <a:cubicBezTo>
                  <a:pt x="0" y="28"/>
                  <a:pt x="0" y="28"/>
                  <a:pt x="0" y="28"/>
                </a:cubicBezTo>
                <a:cubicBezTo>
                  <a:pt x="0" y="14"/>
                  <a:pt x="7" y="0"/>
                  <a:pt x="28" y="0"/>
                </a:cubicBezTo>
                <a:cubicBezTo>
                  <a:pt x="141" y="0"/>
                  <a:pt x="141" y="0"/>
                  <a:pt x="141" y="0"/>
                </a:cubicBezTo>
                <a:cubicBezTo>
                  <a:pt x="155" y="0"/>
                  <a:pt x="169" y="14"/>
                  <a:pt x="169" y="28"/>
                </a:cubicBezTo>
                <a:cubicBezTo>
                  <a:pt x="169" y="50"/>
                  <a:pt x="155" y="57"/>
                  <a:pt x="141" y="57"/>
                </a:cubicBezTo>
                <a:cubicBezTo>
                  <a:pt x="92" y="57"/>
                  <a:pt x="92" y="57"/>
                  <a:pt x="92" y="57"/>
                </a:cubicBezTo>
                <a:cubicBezTo>
                  <a:pt x="233" y="198"/>
                  <a:pt x="233" y="198"/>
                  <a:pt x="233" y="198"/>
                </a:cubicBezTo>
                <a:lnTo>
                  <a:pt x="233" y="198"/>
                </a:lnTo>
                <a:cubicBezTo>
                  <a:pt x="240" y="205"/>
                  <a:pt x="240" y="212"/>
                  <a:pt x="240" y="219"/>
                </a:cubicBezTo>
                <a:cubicBezTo>
                  <a:pt x="240" y="234"/>
                  <a:pt x="233" y="248"/>
                  <a:pt x="212" y="248"/>
                </a:cubicBezTo>
                <a:close/>
              </a:path>
            </a:pathLst>
          </a:custGeom>
          <a:solidFill>
            <a:schemeClr val="bg1"/>
          </a:solidFill>
          <a:ln>
            <a:noFill/>
          </a:ln>
          <a:effectLst/>
        </p:spPr>
        <p:txBody>
          <a:bodyPr wrap="none" anchor="ctr"/>
          <a:lstStyle/>
          <a:p>
            <a:pPr>
              <a:defRPr/>
            </a:pPr>
            <a:endParaRPr lang="en-US" sz="900">
              <a:latin typeface="Arial" panose="020B0604020202020204" pitchFamily="34" charset="0"/>
              <a:cs typeface="Arial" panose="020B0604020202020204" pitchFamily="34" charset="0"/>
            </a:endParaRPr>
          </a:p>
        </p:txBody>
      </p:sp>
      <p:sp>
        <p:nvSpPr>
          <p:cNvPr id="40" name="Freeform 9">
            <a:extLst>
              <a:ext uri="{FF2B5EF4-FFF2-40B4-BE49-F238E27FC236}">
                <a16:creationId xmlns:a16="http://schemas.microsoft.com/office/drawing/2014/main" id="{D069692C-C3D3-48CD-B297-A3A4E39FF9C5}"/>
              </a:ext>
            </a:extLst>
          </p:cNvPr>
          <p:cNvSpPr>
            <a:spLocks noChangeArrowheads="1"/>
          </p:cNvSpPr>
          <p:nvPr/>
        </p:nvSpPr>
        <p:spPr bwMode="auto">
          <a:xfrm>
            <a:off x="8112168" y="2018594"/>
            <a:ext cx="281482" cy="281555"/>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45712" tIns="22856" rIns="45712" bIns="22856" anchor="ctr"/>
          <a:lstStyle/>
          <a:p>
            <a:pPr>
              <a:defRPr/>
            </a:pPr>
            <a:endParaRPr lang="en-US" sz="900">
              <a:latin typeface="Arial" panose="020B0604020202020204" pitchFamily="34" charset="0"/>
              <a:cs typeface="Arial" panose="020B0604020202020204" pitchFamily="34" charset="0"/>
            </a:endParaRPr>
          </a:p>
        </p:txBody>
      </p:sp>
      <p:sp>
        <p:nvSpPr>
          <p:cNvPr id="41" name="Freeform 169">
            <a:extLst>
              <a:ext uri="{FF2B5EF4-FFF2-40B4-BE49-F238E27FC236}">
                <a16:creationId xmlns:a16="http://schemas.microsoft.com/office/drawing/2014/main" id="{ADDE6401-E4A1-4A4C-B288-3D0424F41176}"/>
              </a:ext>
            </a:extLst>
          </p:cNvPr>
          <p:cNvSpPr>
            <a:spLocks noChangeArrowheads="1"/>
          </p:cNvSpPr>
          <p:nvPr/>
        </p:nvSpPr>
        <p:spPr bwMode="auto">
          <a:xfrm>
            <a:off x="9669491" y="5343125"/>
            <a:ext cx="292024" cy="232834"/>
          </a:xfrm>
          <a:custGeom>
            <a:avLst/>
            <a:gdLst>
              <a:gd name="T0" fmla="*/ 478 w 487"/>
              <a:gd name="T1" fmla="*/ 9 h 390"/>
              <a:gd name="T2" fmla="*/ 478 w 487"/>
              <a:gd name="T3" fmla="*/ 9 h 390"/>
              <a:gd name="T4" fmla="*/ 372 w 487"/>
              <a:gd name="T5" fmla="*/ 195 h 390"/>
              <a:gd name="T6" fmla="*/ 345 w 487"/>
              <a:gd name="T7" fmla="*/ 195 h 390"/>
              <a:gd name="T8" fmla="*/ 292 w 487"/>
              <a:gd name="T9" fmla="*/ 150 h 390"/>
              <a:gd name="T10" fmla="*/ 274 w 487"/>
              <a:gd name="T11" fmla="*/ 150 h 390"/>
              <a:gd name="T12" fmla="*/ 194 w 487"/>
              <a:gd name="T13" fmla="*/ 266 h 390"/>
              <a:gd name="T14" fmla="*/ 177 w 487"/>
              <a:gd name="T15" fmla="*/ 266 h 390"/>
              <a:gd name="T16" fmla="*/ 141 w 487"/>
              <a:gd name="T17" fmla="*/ 239 h 390"/>
              <a:gd name="T18" fmla="*/ 123 w 487"/>
              <a:gd name="T19" fmla="*/ 239 h 390"/>
              <a:gd name="T20" fmla="*/ 8 w 487"/>
              <a:gd name="T21" fmla="*/ 381 h 390"/>
              <a:gd name="T22" fmla="*/ 8 w 487"/>
              <a:gd name="T23" fmla="*/ 389 h 390"/>
              <a:gd name="T24" fmla="*/ 486 w 487"/>
              <a:gd name="T25" fmla="*/ 389 h 390"/>
              <a:gd name="T26" fmla="*/ 486 w 487"/>
              <a:gd name="T27" fmla="*/ 9 h 390"/>
              <a:gd name="T28" fmla="*/ 478 w 487"/>
              <a:gd name="T29"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chemeClr val="bg1"/>
          </a:solidFill>
          <a:ln>
            <a:noFill/>
          </a:ln>
          <a:effectLst/>
        </p:spPr>
        <p:txBody>
          <a:bodyPr wrap="none" lIns="45712" tIns="22856" rIns="45712" bIns="22856" anchor="ctr"/>
          <a:lstStyle/>
          <a:p>
            <a:pPr>
              <a:defRPr/>
            </a:pPr>
            <a:endParaRPr lang="en-US" sz="900">
              <a:latin typeface="Arial" panose="020B0604020202020204" pitchFamily="34" charset="0"/>
              <a:cs typeface="Arial" panose="020B0604020202020204" pitchFamily="34" charset="0"/>
            </a:endParaRPr>
          </a:p>
        </p:txBody>
      </p:sp>
      <p:pic>
        <p:nvPicPr>
          <p:cNvPr id="45" name="Picture 1748" descr="A picture containing oven, camera, microwave, control panel&#10;&#10;Description automatically generated">
            <a:extLst>
              <a:ext uri="{FF2B5EF4-FFF2-40B4-BE49-F238E27FC236}">
                <a16:creationId xmlns:a16="http://schemas.microsoft.com/office/drawing/2014/main" id="{6F81339A-4FDA-408E-A686-87012188799A}"/>
              </a:ext>
            </a:extLst>
          </p:cNvPr>
          <p:cNvPicPr>
            <a:picLocks noChangeAspect="1"/>
          </p:cNvPicPr>
          <p:nvPr/>
        </p:nvPicPr>
        <p:blipFill>
          <a:blip r:embed="rId3"/>
          <a:stretch>
            <a:fillRect/>
          </a:stretch>
        </p:blipFill>
        <p:spPr>
          <a:xfrm>
            <a:off x="2011181" y="4599129"/>
            <a:ext cx="2316310" cy="1356534"/>
          </a:xfrm>
          <a:prstGeom prst="rect">
            <a:avLst/>
          </a:prstGeom>
        </p:spPr>
      </p:pic>
      <p:pic>
        <p:nvPicPr>
          <p:cNvPr id="46" name="Picture 1750" descr="A picture containing text, lined, several&#10;&#10;Description automatically generated">
            <a:extLst>
              <a:ext uri="{FF2B5EF4-FFF2-40B4-BE49-F238E27FC236}">
                <a16:creationId xmlns:a16="http://schemas.microsoft.com/office/drawing/2014/main" id="{E400C671-ABFB-42B6-932B-AF43DA9EE800}"/>
              </a:ext>
            </a:extLst>
          </p:cNvPr>
          <p:cNvPicPr>
            <a:picLocks noChangeAspect="1"/>
          </p:cNvPicPr>
          <p:nvPr/>
        </p:nvPicPr>
        <p:blipFill>
          <a:blip r:embed="rId4"/>
          <a:stretch>
            <a:fillRect/>
          </a:stretch>
        </p:blipFill>
        <p:spPr>
          <a:xfrm>
            <a:off x="7733906" y="1331858"/>
            <a:ext cx="2154725" cy="1422416"/>
          </a:xfrm>
          <a:prstGeom prst="rect">
            <a:avLst/>
          </a:prstGeom>
        </p:spPr>
      </p:pic>
      <p:pic>
        <p:nvPicPr>
          <p:cNvPr id="2050" name="Picture 2" descr="What makes smart cities more than just connected cities?">
            <a:extLst>
              <a:ext uri="{FF2B5EF4-FFF2-40B4-BE49-F238E27FC236}">
                <a16:creationId xmlns:a16="http://schemas.microsoft.com/office/drawing/2014/main" id="{1F5F2104-F233-47BE-9A5E-3236B366F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54" r="6092"/>
          <a:stretch/>
        </p:blipFill>
        <p:spPr bwMode="auto">
          <a:xfrm>
            <a:off x="9156143" y="4604163"/>
            <a:ext cx="2124227" cy="135820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9519852-B732-4C83-BEC8-3A2F79B3FB96}"/>
              </a:ext>
            </a:extLst>
          </p:cNvPr>
          <p:cNvSpPr txBox="1"/>
          <p:nvPr/>
        </p:nvSpPr>
        <p:spPr>
          <a:xfrm>
            <a:off x="570590" y="5022277"/>
            <a:ext cx="1436409" cy="6143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r"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First television </a:t>
            </a:r>
            <a:r>
              <a:rPr lang="en-US" sz="1400">
                <a:latin typeface="Arial" panose="020B0604020202020204" pitchFamily="34" charset="0"/>
                <a:ea typeface="Roboto Light" panose="02000000000000000000" pitchFamily="2" charset="0"/>
                <a:cs typeface="Arial" panose="020B0604020202020204" pitchFamily="34" charset="0"/>
              </a:rPr>
              <a:t>b</a:t>
            </a:r>
            <a:r>
              <a:rPr lang="en-US" sz="1400" kern="1200">
                <a:latin typeface="Arial" panose="020B0604020202020204" pitchFamily="34" charset="0"/>
                <a:ea typeface="Roboto Light" panose="02000000000000000000" pitchFamily="2" charset="0"/>
                <a:cs typeface="Arial" panose="020B0604020202020204" pitchFamily="34" charset="0"/>
              </a:rPr>
              <a:t>roadcast</a:t>
            </a:r>
          </a:p>
        </p:txBody>
      </p:sp>
      <p:sp>
        <p:nvSpPr>
          <p:cNvPr id="54" name="Rectangle 53">
            <a:extLst>
              <a:ext uri="{FF2B5EF4-FFF2-40B4-BE49-F238E27FC236}">
                <a16:creationId xmlns:a16="http://schemas.microsoft.com/office/drawing/2014/main" id="{CEFEAED8-B9AC-4D54-BE66-E9184464296C}"/>
              </a:ext>
            </a:extLst>
          </p:cNvPr>
          <p:cNvSpPr/>
          <p:nvPr/>
        </p:nvSpPr>
        <p:spPr>
          <a:xfrm>
            <a:off x="1162765" y="5053865"/>
            <a:ext cx="1436409" cy="100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C4BB58B3-061C-4607-A0D3-19591EC2C05C}"/>
              </a:ext>
            </a:extLst>
          </p:cNvPr>
          <p:cNvSpPr/>
          <p:nvPr/>
        </p:nvSpPr>
        <p:spPr>
          <a:xfrm>
            <a:off x="4187564" y="5143938"/>
            <a:ext cx="1436409" cy="100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AF0B36E-F9AD-4DD3-A7D0-CA46CA47F352}"/>
              </a:ext>
            </a:extLst>
          </p:cNvPr>
          <p:cNvSpPr txBox="1"/>
          <p:nvPr/>
        </p:nvSpPr>
        <p:spPr>
          <a:xfrm>
            <a:off x="4185597" y="5030663"/>
            <a:ext cx="1578132" cy="597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r" defTabSz="622300" rtl="0">
              <a:spcBef>
                <a:spcPct val="0"/>
              </a:spcBef>
              <a:spcAft>
                <a:spcPts val="0"/>
              </a:spcAft>
              <a:buNone/>
            </a:pPr>
            <a:r>
              <a:rPr lang="en-US" sz="1400" kern="1200">
                <a:latin typeface="Arial" panose="020B0604020202020204" pitchFamily="34" charset="0"/>
                <a:ea typeface="Roboto Light" panose="02000000000000000000" pitchFamily="2" charset="0"/>
                <a:cs typeface="Arial" panose="020B0604020202020204" pitchFamily="34" charset="0"/>
              </a:rPr>
              <a:t>NAVSTAR 1</a:t>
            </a:r>
          </a:p>
          <a:p>
            <a:pPr marL="0" lvl="0" indent="0" algn="r" defTabSz="622300" rtl="0">
              <a:spcBef>
                <a:spcPct val="0"/>
              </a:spcBef>
              <a:spcAft>
                <a:spcPts val="0"/>
              </a:spcAft>
              <a:buNone/>
            </a:pPr>
            <a:r>
              <a:rPr lang="en-US" sz="1400" kern="1200">
                <a:latin typeface="Arial" panose="020B0604020202020204" pitchFamily="34" charset="0"/>
                <a:ea typeface="Roboto Light" panose="02000000000000000000" pitchFamily="2" charset="0"/>
                <a:cs typeface="Arial" panose="020B0604020202020204" pitchFamily="34" charset="0"/>
              </a:rPr>
              <a:t>GPS satellite</a:t>
            </a:r>
          </a:p>
        </p:txBody>
      </p:sp>
      <p:sp>
        <p:nvSpPr>
          <p:cNvPr id="61" name="TextBox 60">
            <a:extLst>
              <a:ext uri="{FF2B5EF4-FFF2-40B4-BE49-F238E27FC236}">
                <a16:creationId xmlns:a16="http://schemas.microsoft.com/office/drawing/2014/main" id="{8DAE6702-180B-477A-90E6-936455DD809A}"/>
              </a:ext>
            </a:extLst>
          </p:cNvPr>
          <p:cNvSpPr txBox="1"/>
          <p:nvPr/>
        </p:nvSpPr>
        <p:spPr>
          <a:xfrm>
            <a:off x="9884806" y="1798458"/>
            <a:ext cx="1791238" cy="608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Digital broadcasting gains popularity</a:t>
            </a:r>
          </a:p>
        </p:txBody>
      </p:sp>
      <p:sp>
        <p:nvSpPr>
          <p:cNvPr id="63" name="Rectangle 62">
            <a:extLst>
              <a:ext uri="{FF2B5EF4-FFF2-40B4-BE49-F238E27FC236}">
                <a16:creationId xmlns:a16="http://schemas.microsoft.com/office/drawing/2014/main" id="{7E86C13A-1BA8-4A30-B8CB-9978A219A33F}"/>
              </a:ext>
            </a:extLst>
          </p:cNvPr>
          <p:cNvSpPr/>
          <p:nvPr/>
        </p:nvSpPr>
        <p:spPr>
          <a:xfrm>
            <a:off x="7878641" y="5143937"/>
            <a:ext cx="1436409" cy="100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7CF639C9-6A56-47D9-BABF-10C909340483}"/>
              </a:ext>
            </a:extLst>
          </p:cNvPr>
          <p:cNvSpPr txBox="1"/>
          <p:nvPr/>
        </p:nvSpPr>
        <p:spPr>
          <a:xfrm>
            <a:off x="7636789" y="5030663"/>
            <a:ext cx="1528933" cy="597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r"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5G, smart cities, self-drivin</a:t>
            </a:r>
            <a:r>
              <a:rPr lang="en-US" sz="1400">
                <a:latin typeface="Arial" panose="020B0604020202020204" pitchFamily="34" charset="0"/>
                <a:ea typeface="Roboto Light" panose="02000000000000000000" pitchFamily="2" charset="0"/>
                <a:cs typeface="Arial" panose="020B0604020202020204" pitchFamily="34" charset="0"/>
              </a:rPr>
              <a:t>g cars</a:t>
            </a:r>
          </a:p>
        </p:txBody>
      </p:sp>
      <p:sp>
        <p:nvSpPr>
          <p:cNvPr id="65" name="Rectangle 64">
            <a:extLst>
              <a:ext uri="{FF2B5EF4-FFF2-40B4-BE49-F238E27FC236}">
                <a16:creationId xmlns:a16="http://schemas.microsoft.com/office/drawing/2014/main" id="{8A9B4E66-B50E-4063-A52B-28F17C9FA305}"/>
              </a:ext>
            </a:extLst>
          </p:cNvPr>
          <p:cNvSpPr/>
          <p:nvPr/>
        </p:nvSpPr>
        <p:spPr>
          <a:xfrm>
            <a:off x="2518681" y="3697780"/>
            <a:ext cx="1492045" cy="218521"/>
          </a:xfrm>
          <a:prstGeom prst="rect">
            <a:avLst/>
          </a:prstGeom>
          <a:noFill/>
        </p:spPr>
        <p:txBody>
          <a:bodyPr wrap="square" lIns="0" tIns="0" rIns="0" bIns="0">
            <a:spAutoFit/>
          </a:bodyPr>
          <a:lstStyle/>
          <a:p>
            <a:pPr algn="ctr">
              <a:lnSpc>
                <a:spcPct val="130000"/>
              </a:lnSpc>
            </a:pPr>
            <a:r>
              <a:rPr lang="en-US" sz="1200" b="1" dirty="0">
                <a:solidFill>
                  <a:schemeClr val="bg1"/>
                </a:solidFill>
                <a:latin typeface="Arial" panose="020B0604020202020204" pitchFamily="34" charset="0"/>
                <a:ea typeface="Roboto" panose="02000000000000000000" pitchFamily="2" charset="0"/>
                <a:cs typeface="Arial" panose="020B0604020202020204" pitchFamily="34" charset="0"/>
              </a:rPr>
              <a:t>1928</a:t>
            </a:r>
          </a:p>
        </p:txBody>
      </p:sp>
      <p:sp>
        <p:nvSpPr>
          <p:cNvPr id="66" name="Rectangle 65">
            <a:extLst>
              <a:ext uri="{FF2B5EF4-FFF2-40B4-BE49-F238E27FC236}">
                <a16:creationId xmlns:a16="http://schemas.microsoft.com/office/drawing/2014/main" id="{74FDF557-D260-4867-847C-414FB2DF5202}"/>
              </a:ext>
            </a:extLst>
          </p:cNvPr>
          <p:cNvSpPr/>
          <p:nvPr/>
        </p:nvSpPr>
        <p:spPr>
          <a:xfrm>
            <a:off x="1018507" y="3697780"/>
            <a:ext cx="1378694" cy="218521"/>
          </a:xfrm>
          <a:prstGeom prst="rect">
            <a:avLst/>
          </a:prstGeom>
        </p:spPr>
        <p:txBody>
          <a:bodyPr wrap="square" lIns="0" tIns="0" rIns="0" bIns="0">
            <a:spAutoFit/>
          </a:bodyPr>
          <a:lstStyle/>
          <a:p>
            <a:pPr algn="ctr">
              <a:lnSpc>
                <a:spcPct val="130000"/>
              </a:lnSpc>
            </a:pPr>
            <a:r>
              <a:rPr lang="en-US" sz="1200" b="1">
                <a:solidFill>
                  <a:schemeClr val="bg1"/>
                </a:solidFill>
                <a:latin typeface="Arial" panose="020B0604020202020204" pitchFamily="34" charset="0"/>
                <a:ea typeface="Roboto" panose="02000000000000000000" pitchFamily="2" charset="0"/>
                <a:cs typeface="Arial" panose="020B0604020202020204" pitchFamily="34" charset="0"/>
              </a:rPr>
              <a:t>1890s</a:t>
            </a:r>
          </a:p>
        </p:txBody>
      </p:sp>
      <p:sp>
        <p:nvSpPr>
          <p:cNvPr id="68" name="Rectangle 67">
            <a:extLst>
              <a:ext uri="{FF2B5EF4-FFF2-40B4-BE49-F238E27FC236}">
                <a16:creationId xmlns:a16="http://schemas.microsoft.com/office/drawing/2014/main" id="{205F9AA6-1590-46B0-A96C-D40892B950D9}"/>
              </a:ext>
            </a:extLst>
          </p:cNvPr>
          <p:cNvSpPr/>
          <p:nvPr/>
        </p:nvSpPr>
        <p:spPr>
          <a:xfrm>
            <a:off x="5811964" y="3697780"/>
            <a:ext cx="1491356" cy="218521"/>
          </a:xfrm>
          <a:prstGeom prst="rect">
            <a:avLst/>
          </a:prstGeom>
        </p:spPr>
        <p:txBody>
          <a:bodyPr wrap="square" lIns="0" tIns="0" rIns="0" bIns="0">
            <a:spAutoFit/>
          </a:bodyPr>
          <a:lstStyle/>
          <a:p>
            <a:pPr algn="ctr">
              <a:lnSpc>
                <a:spcPct val="130000"/>
              </a:lnSpc>
            </a:pPr>
            <a:r>
              <a:rPr lang="en-US" sz="1200" b="1">
                <a:solidFill>
                  <a:schemeClr val="bg1"/>
                </a:solidFill>
                <a:latin typeface="Arial" panose="020B0604020202020204" pitchFamily="34" charset="0"/>
                <a:ea typeface="Roboto" panose="02000000000000000000" pitchFamily="2" charset="0"/>
                <a:cs typeface="Arial" panose="020B0604020202020204" pitchFamily="34" charset="0"/>
              </a:rPr>
              <a:t>1978</a:t>
            </a:r>
          </a:p>
        </p:txBody>
      </p:sp>
      <p:sp>
        <p:nvSpPr>
          <p:cNvPr id="69" name="Rectangle 68">
            <a:extLst>
              <a:ext uri="{FF2B5EF4-FFF2-40B4-BE49-F238E27FC236}">
                <a16:creationId xmlns:a16="http://schemas.microsoft.com/office/drawing/2014/main" id="{8009AB52-1637-4156-8567-D84A1B44638A}"/>
              </a:ext>
            </a:extLst>
          </p:cNvPr>
          <p:cNvSpPr/>
          <p:nvPr/>
        </p:nvSpPr>
        <p:spPr>
          <a:xfrm>
            <a:off x="7517347" y="3697780"/>
            <a:ext cx="1492045" cy="218521"/>
          </a:xfrm>
          <a:prstGeom prst="rect">
            <a:avLst/>
          </a:prstGeom>
        </p:spPr>
        <p:txBody>
          <a:bodyPr wrap="square" lIns="0" tIns="0" rIns="0" bIns="0">
            <a:spAutoFit/>
          </a:bodyPr>
          <a:lstStyle/>
          <a:p>
            <a:pPr algn="ctr">
              <a:lnSpc>
                <a:spcPct val="130000"/>
              </a:lnSpc>
            </a:pPr>
            <a:r>
              <a:rPr lang="en-US" sz="1200" b="1">
                <a:solidFill>
                  <a:schemeClr val="bg1"/>
                </a:solidFill>
                <a:latin typeface="Arial" panose="020B0604020202020204" pitchFamily="34" charset="0"/>
                <a:ea typeface="Roboto" panose="02000000000000000000" pitchFamily="2" charset="0"/>
                <a:cs typeface="Arial" panose="020B0604020202020204" pitchFamily="34" charset="0"/>
              </a:rPr>
              <a:t>1990s</a:t>
            </a:r>
          </a:p>
        </p:txBody>
      </p:sp>
      <p:sp>
        <p:nvSpPr>
          <p:cNvPr id="70" name="Rectangle 69">
            <a:extLst>
              <a:ext uri="{FF2B5EF4-FFF2-40B4-BE49-F238E27FC236}">
                <a16:creationId xmlns:a16="http://schemas.microsoft.com/office/drawing/2014/main" id="{94EABE3B-2BED-49E6-AC78-9132EB65542E}"/>
              </a:ext>
            </a:extLst>
          </p:cNvPr>
          <p:cNvSpPr/>
          <p:nvPr/>
        </p:nvSpPr>
        <p:spPr>
          <a:xfrm>
            <a:off x="9122053" y="3697780"/>
            <a:ext cx="1382768" cy="218521"/>
          </a:xfrm>
          <a:prstGeom prst="rect">
            <a:avLst/>
          </a:prstGeom>
        </p:spPr>
        <p:txBody>
          <a:bodyPr wrap="square" lIns="0" tIns="0" rIns="0" bIns="0">
            <a:spAutoFit/>
          </a:bodyPr>
          <a:lstStyle/>
          <a:p>
            <a:pPr algn="ctr">
              <a:lnSpc>
                <a:spcPct val="130000"/>
              </a:lnSpc>
            </a:pPr>
            <a:r>
              <a:rPr lang="en-US" sz="1200" b="1">
                <a:solidFill>
                  <a:schemeClr val="bg1"/>
                </a:solidFill>
                <a:latin typeface="Arial" panose="020B0604020202020204" pitchFamily="34" charset="0"/>
                <a:ea typeface="Roboto" panose="02000000000000000000" pitchFamily="2" charset="0"/>
                <a:cs typeface="Arial" panose="020B0604020202020204" pitchFamily="34" charset="0"/>
              </a:rPr>
              <a:t>Present</a:t>
            </a:r>
          </a:p>
        </p:txBody>
      </p:sp>
      <p:sp>
        <p:nvSpPr>
          <p:cNvPr id="72" name="Rectangle 71">
            <a:extLst>
              <a:ext uri="{FF2B5EF4-FFF2-40B4-BE49-F238E27FC236}">
                <a16:creationId xmlns:a16="http://schemas.microsoft.com/office/drawing/2014/main" id="{9A61F380-32F2-431C-A371-C8ECBD9E16F0}"/>
              </a:ext>
            </a:extLst>
          </p:cNvPr>
          <p:cNvSpPr/>
          <p:nvPr/>
        </p:nvSpPr>
        <p:spPr>
          <a:xfrm>
            <a:off x="4201753" y="3697780"/>
            <a:ext cx="1492045" cy="218521"/>
          </a:xfrm>
          <a:prstGeom prst="rect">
            <a:avLst/>
          </a:prstGeom>
          <a:noFill/>
        </p:spPr>
        <p:txBody>
          <a:bodyPr wrap="square" lIns="0" tIns="0" rIns="0" bIns="0">
            <a:spAutoFit/>
          </a:bodyPr>
          <a:lstStyle/>
          <a:p>
            <a:pPr algn="ctr">
              <a:lnSpc>
                <a:spcPct val="130000"/>
              </a:lnSpc>
            </a:pPr>
            <a:r>
              <a:rPr lang="en-US" sz="1200" b="1">
                <a:solidFill>
                  <a:schemeClr val="bg1"/>
                </a:solidFill>
                <a:latin typeface="Arial" panose="020B0604020202020204" pitchFamily="34" charset="0"/>
                <a:ea typeface="Roboto" panose="02000000000000000000" pitchFamily="2" charset="0"/>
                <a:cs typeface="Arial" panose="020B0604020202020204" pitchFamily="34" charset="0"/>
              </a:rPr>
              <a:t>1934</a:t>
            </a:r>
          </a:p>
        </p:txBody>
      </p:sp>
      <p:pic>
        <p:nvPicPr>
          <p:cNvPr id="4" name="Picture 2" descr="Tesla's wonder tower, the first transmission tower in the world, was located less than two miles ...">
            <a:extLst>
              <a:ext uri="{FF2B5EF4-FFF2-40B4-BE49-F238E27FC236}">
                <a16:creationId xmlns:a16="http://schemas.microsoft.com/office/drawing/2014/main" id="{BEAFE007-CD70-E08F-D32E-066AE58CD3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889" y="969820"/>
            <a:ext cx="1338686" cy="19812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1A1B36F-9DCA-4710-8893-50727CBBADB5}"/>
              </a:ext>
            </a:extLst>
          </p:cNvPr>
          <p:cNvSpPr txBox="1"/>
          <p:nvPr/>
        </p:nvSpPr>
        <p:spPr>
          <a:xfrm>
            <a:off x="2137822" y="1833325"/>
            <a:ext cx="1622591" cy="5385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defPPr>
              <a:defRPr lang="en-US"/>
            </a:defPPr>
            <a:lvl1pPr marL="0" lvl="0" indent="0" algn="ctr" defTabSz="622300">
              <a:lnSpc>
                <a:spcPct val="90000"/>
              </a:lnSpc>
              <a:spcAft>
                <a:spcPct val="35000"/>
              </a:spcAft>
              <a:buNone/>
              <a:defRPr sz="1400">
                <a:solidFill>
                  <a:schemeClr val="tx1">
                    <a:hueOff val="0"/>
                    <a:satOff val="0"/>
                    <a:lumOff val="0"/>
                    <a:alphaOff val="0"/>
                  </a:schemeClr>
                </a:solidFill>
                <a:latin typeface="Tahoma"/>
              </a:defRPr>
            </a:lvl1pPr>
            <a:lvl2pPr>
              <a:defRPr>
                <a:solidFill>
                  <a:schemeClr val="tx1">
                    <a:hueOff val="0"/>
                    <a:satOff val="0"/>
                    <a:lumOff val="0"/>
                    <a:alphaOff val="0"/>
                  </a:schemeClr>
                </a:solidFill>
                <a:latin typeface="+mn-lt"/>
              </a:defRPr>
            </a:lvl2pPr>
            <a:lvl3pPr>
              <a:defRPr>
                <a:solidFill>
                  <a:schemeClr val="tx1">
                    <a:hueOff val="0"/>
                    <a:satOff val="0"/>
                    <a:lumOff val="0"/>
                    <a:alphaOff val="0"/>
                  </a:schemeClr>
                </a:solidFill>
                <a:latin typeface="+mn-lt"/>
              </a:defRPr>
            </a:lvl3pPr>
            <a:lvl4pPr>
              <a:defRPr>
                <a:solidFill>
                  <a:schemeClr val="tx1">
                    <a:hueOff val="0"/>
                    <a:satOff val="0"/>
                    <a:lumOff val="0"/>
                    <a:alphaOff val="0"/>
                  </a:schemeClr>
                </a:solidFill>
                <a:latin typeface="+mn-lt"/>
              </a:defRPr>
            </a:lvl4pPr>
            <a:lvl5pPr>
              <a:defRPr>
                <a:solidFill>
                  <a:schemeClr val="tx1">
                    <a:hueOff val="0"/>
                    <a:satOff val="0"/>
                    <a:lumOff val="0"/>
                    <a:alphaOff val="0"/>
                  </a:schemeClr>
                </a:solidFill>
                <a:latin typeface="+mn-lt"/>
              </a:defRPr>
            </a:lvl5pPr>
            <a:lvl6pPr>
              <a:defRPr>
                <a:solidFill>
                  <a:schemeClr val="tx1">
                    <a:hueOff val="0"/>
                    <a:satOff val="0"/>
                    <a:lumOff val="0"/>
                    <a:alphaOff val="0"/>
                  </a:schemeClr>
                </a:solidFill>
                <a:latin typeface="+mn-lt"/>
              </a:defRPr>
            </a:lvl6pPr>
            <a:lvl7pPr>
              <a:defRPr>
                <a:solidFill>
                  <a:schemeClr val="tx1">
                    <a:hueOff val="0"/>
                    <a:satOff val="0"/>
                    <a:lumOff val="0"/>
                    <a:alphaOff val="0"/>
                  </a:schemeClr>
                </a:solidFill>
                <a:latin typeface="+mn-lt"/>
              </a:defRPr>
            </a:lvl7pPr>
            <a:lvl8pPr>
              <a:defRPr>
                <a:solidFill>
                  <a:schemeClr val="tx1">
                    <a:hueOff val="0"/>
                    <a:satOff val="0"/>
                    <a:lumOff val="0"/>
                    <a:alphaOff val="0"/>
                  </a:schemeClr>
                </a:solidFill>
                <a:latin typeface="+mn-lt"/>
              </a:defRPr>
            </a:lvl8pPr>
            <a:lvl9pPr>
              <a:defRPr>
                <a:solidFill>
                  <a:schemeClr val="tx1">
                    <a:hueOff val="0"/>
                    <a:satOff val="0"/>
                    <a:lumOff val="0"/>
                    <a:alphaOff val="0"/>
                  </a:schemeClr>
                </a:solidFill>
                <a:latin typeface="+mn-lt"/>
              </a:defRPr>
            </a:lvl9pPr>
          </a:lstStyle>
          <a:p>
            <a:pPr algn="l">
              <a:lnSpc>
                <a:spcPct val="100000"/>
              </a:lnSpc>
            </a:pPr>
            <a:r>
              <a:rPr lang="en-US">
                <a:latin typeface="Arial" panose="020B0604020202020204" pitchFamily="34" charset="0"/>
                <a:ea typeface="Roboto Light" panose="02000000000000000000" pitchFamily="2" charset="0"/>
                <a:cs typeface="Arial" panose="020B0604020202020204" pitchFamily="34" charset="0"/>
              </a:rPr>
              <a:t>Testing radio transmissions</a:t>
            </a:r>
          </a:p>
        </p:txBody>
      </p:sp>
      <p:pic>
        <p:nvPicPr>
          <p:cNvPr id="71" name="Picture 1747" descr="Logo&#10;&#10;Description automatically generated">
            <a:extLst>
              <a:ext uri="{FF2B5EF4-FFF2-40B4-BE49-F238E27FC236}">
                <a16:creationId xmlns:a16="http://schemas.microsoft.com/office/drawing/2014/main" id="{B5D56D97-7A1D-F84E-1B76-1BF4E052CA2A}"/>
              </a:ext>
            </a:extLst>
          </p:cNvPr>
          <p:cNvPicPr>
            <a:picLocks noChangeAspect="1"/>
          </p:cNvPicPr>
          <p:nvPr/>
        </p:nvPicPr>
        <p:blipFill>
          <a:blip r:embed="rId7"/>
          <a:stretch>
            <a:fillRect/>
          </a:stretch>
        </p:blipFill>
        <p:spPr>
          <a:xfrm>
            <a:off x="4163219" y="1285629"/>
            <a:ext cx="1585657" cy="1585657"/>
          </a:xfrm>
          <a:prstGeom prst="rect">
            <a:avLst/>
          </a:prstGeom>
        </p:spPr>
      </p:pic>
      <p:sp>
        <p:nvSpPr>
          <p:cNvPr id="73" name="TextBox 72">
            <a:extLst>
              <a:ext uri="{FF2B5EF4-FFF2-40B4-BE49-F238E27FC236}">
                <a16:creationId xmlns:a16="http://schemas.microsoft.com/office/drawing/2014/main" id="{0114CC3E-422C-A0C7-6D83-51D5AE9ECF2C}"/>
              </a:ext>
            </a:extLst>
          </p:cNvPr>
          <p:cNvSpPr txBox="1"/>
          <p:nvPr/>
        </p:nvSpPr>
        <p:spPr>
          <a:xfrm>
            <a:off x="5770212" y="1803785"/>
            <a:ext cx="1436409" cy="597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defTabSz="622300" rtl="0">
              <a:spcBef>
                <a:spcPct val="0"/>
              </a:spcBef>
              <a:spcAft>
                <a:spcPct val="35000"/>
              </a:spcAft>
              <a:buNone/>
            </a:pPr>
            <a:r>
              <a:rPr lang="en-US" sz="1400" kern="1200">
                <a:latin typeface="Arial" panose="020B0604020202020204" pitchFamily="34" charset="0"/>
                <a:ea typeface="Roboto Light" panose="02000000000000000000" pitchFamily="2" charset="0"/>
                <a:cs typeface="Arial" panose="020B0604020202020204" pitchFamily="34" charset="0"/>
              </a:rPr>
              <a:t>FCC is formed</a:t>
            </a:r>
          </a:p>
        </p:txBody>
      </p:sp>
      <p:pic>
        <p:nvPicPr>
          <p:cNvPr id="2052" name="Picture 4">
            <a:extLst>
              <a:ext uri="{FF2B5EF4-FFF2-40B4-BE49-F238E27FC236}">
                <a16:creationId xmlns:a16="http://schemas.microsoft.com/office/drawing/2014/main" id="{4B06BDA5-3331-EF8C-AE4F-D5C064E169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9104" y="4604163"/>
            <a:ext cx="1802000" cy="135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28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444130" y="1723675"/>
            <a:ext cx="5084760" cy="3662241"/>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lang="en-US" sz="2800" b="1" dirty="0">
                <a:ea typeface="Roboto Black" panose="020B0604020202020204" pitchFamily="2" charset="0"/>
                <a:cs typeface="Arial" panose="020B0604020202020204" pitchFamily="34" charset="0"/>
              </a:rPr>
              <a:t>Federal Communications Commission (FCC)</a:t>
            </a:r>
          </a:p>
          <a:p>
            <a:pPr>
              <a:spcAft>
                <a:spcPts val="1200"/>
              </a:spcAft>
              <a:buFont typeface="Wingdings" panose="05000000000000000000" pitchFamily="2" charset="2"/>
            </a:pPr>
            <a:r>
              <a:rPr lang="en-US" dirty="0">
                <a:cs typeface="Arial" panose="020B0604020202020204" pitchFamily="34" charset="0"/>
              </a:rPr>
              <a:t>Assign operating ranges of RF spectrum in the US for civ &amp; mil</a:t>
            </a:r>
          </a:p>
          <a:p>
            <a:pPr>
              <a:spcAft>
                <a:spcPts val="1200"/>
              </a:spcAft>
              <a:buFont typeface="Wingdings" panose="05000000000000000000" pitchFamily="2" charset="2"/>
            </a:pPr>
            <a:r>
              <a:rPr lang="en-US" dirty="0">
                <a:cs typeface="Arial" panose="020B0604020202020204" pitchFamily="34" charset="0"/>
              </a:rPr>
              <a:t>Prevent interference and promote efficient use</a:t>
            </a:r>
          </a:p>
          <a:p>
            <a:pPr>
              <a:spcAft>
                <a:spcPts val="1200"/>
              </a:spcAft>
              <a:buFont typeface="Wingdings" panose="05000000000000000000" pitchFamily="2" charset="2"/>
            </a:pPr>
            <a:r>
              <a:rPr lang="en-US" dirty="0">
                <a:cs typeface="Arial" panose="020B0604020202020204" pitchFamily="34" charset="0"/>
              </a:rPr>
              <a:t>Certify RF-emitting devices</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Regulating the Spectrum</a:t>
            </a:r>
          </a:p>
        </p:txBody>
      </p:sp>
      <p:pic>
        <p:nvPicPr>
          <p:cNvPr id="2" name="Picture 1" descr="A chart of different colored boxes&#10;&#10;Description automatically generated with medium confidence">
            <a:extLst>
              <a:ext uri="{FF2B5EF4-FFF2-40B4-BE49-F238E27FC236}">
                <a16:creationId xmlns:a16="http://schemas.microsoft.com/office/drawing/2014/main" id="{10F30FC7-8D6D-4547-F461-A3ED1F562069}"/>
              </a:ext>
            </a:extLst>
          </p:cNvPr>
          <p:cNvPicPr>
            <a:picLocks noChangeAspect="1"/>
          </p:cNvPicPr>
          <p:nvPr/>
        </p:nvPicPr>
        <p:blipFill rotWithShape="1">
          <a:blip r:embed="rId3">
            <a:extLst>
              <a:ext uri="{28A0092B-C50C-407E-A947-70E740481C1C}">
                <a14:useLocalDpi xmlns:a14="http://schemas.microsoft.com/office/drawing/2010/main" val="0"/>
              </a:ext>
            </a:extLst>
          </a:blip>
          <a:srcRect l="23456" r="1922" b="5287"/>
          <a:stretch/>
        </p:blipFill>
        <p:spPr>
          <a:xfrm>
            <a:off x="5957888" y="1074869"/>
            <a:ext cx="6040931" cy="4906158"/>
          </a:xfrm>
          <a:prstGeom prst="rect">
            <a:avLst/>
          </a:prstGeom>
        </p:spPr>
      </p:pic>
    </p:spTree>
    <p:extLst>
      <p:ext uri="{BB962C8B-B14F-4D97-AF65-F5344CB8AC3E}">
        <p14:creationId xmlns:p14="http://schemas.microsoft.com/office/powerpoint/2010/main" val="186072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a:solidFill>
                  <a:schemeClr val="bg1"/>
                </a:solidFill>
                <a:latin typeface="+mj-lt"/>
              </a:rPr>
              <a:t>Anechoic Chambers</a:t>
            </a:r>
          </a:p>
        </p:txBody>
      </p:sp>
      <p:pic>
        <p:nvPicPr>
          <p:cNvPr id="9" name="Content Placeholder 4">
            <a:extLst>
              <a:ext uri="{FF2B5EF4-FFF2-40B4-BE49-F238E27FC236}">
                <a16:creationId xmlns:a16="http://schemas.microsoft.com/office/drawing/2014/main" id="{3E23B0F6-793B-4BA8-838E-4ED6A308FD1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453" r="6453"/>
          <a:stretch>
            <a:fillRect/>
          </a:stretch>
        </p:blipFill>
        <p:spPr>
          <a:xfrm>
            <a:off x="457200" y="1198933"/>
            <a:ext cx="6132604" cy="4694237"/>
          </a:xfrm>
        </p:spPr>
      </p:pic>
      <p:sp>
        <p:nvSpPr>
          <p:cNvPr id="10" name="Text Placeholder 1">
            <a:extLst>
              <a:ext uri="{FF2B5EF4-FFF2-40B4-BE49-F238E27FC236}">
                <a16:creationId xmlns:a16="http://schemas.microsoft.com/office/drawing/2014/main" id="{FC43946E-7524-1071-CE0D-BE49C2A605E1}"/>
              </a:ext>
            </a:extLst>
          </p:cNvPr>
          <p:cNvSpPr>
            <a:spLocks noGrp="1"/>
          </p:cNvSpPr>
          <p:nvPr>
            <p:ph type="body" sz="quarter" idx="13"/>
          </p:nvPr>
        </p:nvSpPr>
        <p:spPr>
          <a:xfrm>
            <a:off x="6887936" y="1688142"/>
            <a:ext cx="4846864"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Bef>
                <a:spcPts val="0"/>
              </a:spcBef>
              <a:spcAft>
                <a:spcPts val="1200"/>
              </a:spcAft>
              <a:buNone/>
            </a:pPr>
            <a:r>
              <a:rPr lang="en-US" sz="2400" b="1" dirty="0">
                <a:cs typeface="Arial" panose="020B0604020202020204" pitchFamily="34" charset="0"/>
              </a:rPr>
              <a:t>Fully shielded room with RF-absorbing wall materials</a:t>
            </a:r>
          </a:p>
          <a:p>
            <a:pPr>
              <a:spcBef>
                <a:spcPts val="0"/>
              </a:spcBef>
              <a:spcAft>
                <a:spcPts val="1200"/>
              </a:spcAft>
              <a:buFont typeface="Wingdings" panose="05000000000000000000" pitchFamily="2" charset="2"/>
              <a:buChar char="Ø"/>
            </a:pPr>
            <a:r>
              <a:rPr lang="en-US" dirty="0">
                <a:cs typeface="Arial" panose="020B0604020202020204" pitchFamily="34" charset="0"/>
              </a:rPr>
              <a:t>Measurement of antenna’s gain, efficiency, and radiation pattern</a:t>
            </a:r>
          </a:p>
          <a:p>
            <a:pPr>
              <a:spcBef>
                <a:spcPts val="0"/>
              </a:spcBef>
              <a:spcAft>
                <a:spcPts val="1200"/>
              </a:spcAft>
              <a:buFont typeface="Wingdings" panose="05000000000000000000" pitchFamily="2" charset="2"/>
            </a:pPr>
            <a:r>
              <a:rPr lang="en-US" dirty="0">
                <a:cs typeface="Arial" panose="020B0604020202020204" pitchFamily="34" charset="0"/>
              </a:rPr>
              <a:t>For controlled evaluation of radio frequency emissions</a:t>
            </a:r>
          </a:p>
          <a:p>
            <a:pPr>
              <a:spcBef>
                <a:spcPts val="0"/>
              </a:spcBef>
              <a:spcAft>
                <a:spcPts val="1200"/>
              </a:spcAft>
              <a:buFont typeface="Wingdings" panose="05000000000000000000" pitchFamily="2" charset="2"/>
              <a:buChar char="Ø"/>
            </a:pPr>
            <a:r>
              <a:rPr lang="en-US" dirty="0">
                <a:cs typeface="Arial" panose="020B0604020202020204" pitchFamily="34" charset="0"/>
              </a:rPr>
              <a:t>Critical for ensuring compliance with emission standards</a:t>
            </a:r>
          </a:p>
        </p:txBody>
      </p:sp>
    </p:spTree>
    <p:extLst>
      <p:ext uri="{BB962C8B-B14F-4D97-AF65-F5344CB8AC3E}">
        <p14:creationId xmlns:p14="http://schemas.microsoft.com/office/powerpoint/2010/main" val="3479108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Examples of Lab Testing Reports</a:t>
            </a:r>
          </a:p>
        </p:txBody>
      </p:sp>
      <p:pic>
        <p:nvPicPr>
          <p:cNvPr id="5" name="Picture 4">
            <a:extLst>
              <a:ext uri="{FF2B5EF4-FFF2-40B4-BE49-F238E27FC236}">
                <a16:creationId xmlns:a16="http://schemas.microsoft.com/office/drawing/2014/main" id="{4634CE37-7BFD-4CE4-8EF6-A73D7B872A46}"/>
              </a:ext>
            </a:extLst>
          </p:cNvPr>
          <p:cNvPicPr>
            <a:picLocks noChangeAspect="1"/>
          </p:cNvPicPr>
          <p:nvPr/>
        </p:nvPicPr>
        <p:blipFill rotWithShape="1">
          <a:blip r:embed="rId3"/>
          <a:srcRect l="3139" t="31346" r="18659"/>
          <a:stretch/>
        </p:blipFill>
        <p:spPr>
          <a:xfrm>
            <a:off x="8133876" y="1081530"/>
            <a:ext cx="3705699" cy="2204595"/>
          </a:xfrm>
          <a:prstGeom prst="rect">
            <a:avLst/>
          </a:prstGeom>
        </p:spPr>
      </p:pic>
      <p:sp>
        <p:nvSpPr>
          <p:cNvPr id="8" name="TextBox 7">
            <a:extLst>
              <a:ext uri="{FF2B5EF4-FFF2-40B4-BE49-F238E27FC236}">
                <a16:creationId xmlns:a16="http://schemas.microsoft.com/office/drawing/2014/main" id="{50B1D6CE-6DD7-4100-A056-ADDD6C34F566}"/>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FCC (2017)</a:t>
            </a:r>
            <a:endParaRPr lang="en-US"/>
          </a:p>
        </p:txBody>
      </p:sp>
      <p:pic>
        <p:nvPicPr>
          <p:cNvPr id="9" name="Picture 8">
            <a:extLst>
              <a:ext uri="{FF2B5EF4-FFF2-40B4-BE49-F238E27FC236}">
                <a16:creationId xmlns:a16="http://schemas.microsoft.com/office/drawing/2014/main" id="{C7FA3C0A-4830-5071-E677-E0866293D510}"/>
              </a:ext>
            </a:extLst>
          </p:cNvPr>
          <p:cNvPicPr>
            <a:picLocks noChangeAspect="1"/>
          </p:cNvPicPr>
          <p:nvPr/>
        </p:nvPicPr>
        <p:blipFill rotWithShape="1">
          <a:blip r:embed="rId4"/>
          <a:srcRect r="1548" b="6788"/>
          <a:stretch/>
        </p:blipFill>
        <p:spPr>
          <a:xfrm>
            <a:off x="8477250" y="3366404"/>
            <a:ext cx="3362325" cy="2934733"/>
          </a:xfrm>
          <a:prstGeom prst="rect">
            <a:avLst/>
          </a:prstGeom>
        </p:spPr>
      </p:pic>
      <p:pic>
        <p:nvPicPr>
          <p:cNvPr id="11" name="Picture 10">
            <a:extLst>
              <a:ext uri="{FF2B5EF4-FFF2-40B4-BE49-F238E27FC236}">
                <a16:creationId xmlns:a16="http://schemas.microsoft.com/office/drawing/2014/main" id="{118995E2-969C-B0EB-52F5-40157AAB528B}"/>
              </a:ext>
            </a:extLst>
          </p:cNvPr>
          <p:cNvPicPr>
            <a:picLocks noChangeAspect="1"/>
          </p:cNvPicPr>
          <p:nvPr/>
        </p:nvPicPr>
        <p:blipFill>
          <a:blip r:embed="rId5"/>
          <a:stretch>
            <a:fillRect/>
          </a:stretch>
        </p:blipFill>
        <p:spPr>
          <a:xfrm>
            <a:off x="506863" y="948180"/>
            <a:ext cx="4098137" cy="5076796"/>
          </a:xfrm>
          <a:prstGeom prst="rect">
            <a:avLst/>
          </a:prstGeom>
        </p:spPr>
      </p:pic>
      <p:pic>
        <p:nvPicPr>
          <p:cNvPr id="13" name="Picture 12">
            <a:extLst>
              <a:ext uri="{FF2B5EF4-FFF2-40B4-BE49-F238E27FC236}">
                <a16:creationId xmlns:a16="http://schemas.microsoft.com/office/drawing/2014/main" id="{9B40E7B6-389F-3BDF-4C47-B9064BE3C8E9}"/>
              </a:ext>
            </a:extLst>
          </p:cNvPr>
          <p:cNvPicPr>
            <a:picLocks noChangeAspect="1"/>
          </p:cNvPicPr>
          <p:nvPr/>
        </p:nvPicPr>
        <p:blipFill>
          <a:blip r:embed="rId6"/>
          <a:stretch>
            <a:fillRect/>
          </a:stretch>
        </p:blipFill>
        <p:spPr>
          <a:xfrm>
            <a:off x="4658290" y="1707149"/>
            <a:ext cx="3818960" cy="3729453"/>
          </a:xfrm>
          <a:prstGeom prst="rect">
            <a:avLst/>
          </a:prstGeom>
        </p:spPr>
      </p:pic>
    </p:spTree>
    <p:extLst>
      <p:ext uri="{BB962C8B-B14F-4D97-AF65-F5344CB8AC3E}">
        <p14:creationId xmlns:p14="http://schemas.microsoft.com/office/powerpoint/2010/main" val="342040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0077-86C9-DFB3-9EE0-0A6302A9E887}"/>
              </a:ext>
            </a:extLst>
          </p:cNvPr>
          <p:cNvSpPr>
            <a:spLocks noGrp="1"/>
          </p:cNvSpPr>
          <p:nvPr>
            <p:ph type="title"/>
          </p:nvPr>
        </p:nvSpPr>
        <p:spPr/>
        <p:txBody>
          <a:bodyPr/>
          <a:lstStyle/>
          <a:p>
            <a:r>
              <a:rPr lang="en-US"/>
              <a:t>Common Laboratory Equipment</a:t>
            </a:r>
          </a:p>
        </p:txBody>
      </p:sp>
      <p:pic>
        <p:nvPicPr>
          <p:cNvPr id="1030" name="Picture 6">
            <a:extLst>
              <a:ext uri="{FF2B5EF4-FFF2-40B4-BE49-F238E27FC236}">
                <a16:creationId xmlns:a16="http://schemas.microsoft.com/office/drawing/2014/main" id="{A0BE92B3-5C62-441C-99FD-12956100D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986" y="1764217"/>
            <a:ext cx="4822947" cy="2521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B395689-2D6A-4A56-A13C-A69A93CAE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067" y="1629918"/>
            <a:ext cx="4374047" cy="26556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2EC4DC-FA8F-40FE-94E8-19C618B7D017}"/>
              </a:ext>
            </a:extLst>
          </p:cNvPr>
          <p:cNvSpPr txBox="1"/>
          <p:nvPr/>
        </p:nvSpPr>
        <p:spPr>
          <a:xfrm>
            <a:off x="6736746" y="4125432"/>
            <a:ext cx="37693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panose="020B0604020202020204" pitchFamily="34" charset="0"/>
                <a:ea typeface="Tahoma"/>
                <a:cs typeface="Arial" panose="020B0604020202020204" pitchFamily="34" charset="0"/>
              </a:rPr>
              <a:t>Spectrum Analyzer</a:t>
            </a:r>
          </a:p>
        </p:txBody>
      </p:sp>
      <p:sp>
        <p:nvSpPr>
          <p:cNvPr id="10" name="TextBox 9">
            <a:extLst>
              <a:ext uri="{FF2B5EF4-FFF2-40B4-BE49-F238E27FC236}">
                <a16:creationId xmlns:a16="http://schemas.microsoft.com/office/drawing/2014/main" id="{1E786D46-9850-4D81-AB6E-C715A2B25F30}"/>
              </a:ext>
            </a:extLst>
          </p:cNvPr>
          <p:cNvSpPr txBox="1"/>
          <p:nvPr/>
        </p:nvSpPr>
        <p:spPr>
          <a:xfrm>
            <a:off x="1882477" y="4125432"/>
            <a:ext cx="31012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panose="020B0604020202020204" pitchFamily="34" charset="0"/>
                <a:ea typeface="Tahoma"/>
                <a:cs typeface="Arial" panose="020B0604020202020204" pitchFamily="34" charset="0"/>
              </a:rPr>
              <a:t>Oscilloscope</a:t>
            </a:r>
          </a:p>
        </p:txBody>
      </p:sp>
      <p:sp>
        <p:nvSpPr>
          <p:cNvPr id="14" name="TextBox 13">
            <a:extLst>
              <a:ext uri="{FF2B5EF4-FFF2-40B4-BE49-F238E27FC236}">
                <a16:creationId xmlns:a16="http://schemas.microsoft.com/office/drawing/2014/main" id="{197E569A-6E9F-43ED-87A4-C5A4182CD86E}"/>
              </a:ext>
            </a:extLst>
          </p:cNvPr>
          <p:cNvSpPr txBox="1"/>
          <p:nvPr/>
        </p:nvSpPr>
        <p:spPr>
          <a:xfrm>
            <a:off x="2249479" y="4599938"/>
            <a:ext cx="2367222" cy="400110"/>
          </a:xfrm>
          <a:prstGeom prst="rect">
            <a:avLst/>
          </a:prstGeom>
          <a:noFill/>
        </p:spPr>
        <p:txBody>
          <a:bodyPr wrap="square">
            <a:spAutoFit/>
          </a:bodyPr>
          <a:lstStyle/>
          <a:p>
            <a:pPr algn="ctr"/>
            <a:r>
              <a:rPr lang="en-US" sz="2000" i="1">
                <a:solidFill>
                  <a:schemeClr val="bg1">
                    <a:lumMod val="50000"/>
                  </a:schemeClr>
                </a:solidFill>
                <a:latin typeface="Arial" panose="020B0604020202020204" pitchFamily="34" charset="0"/>
                <a:cs typeface="Arial" panose="020B0604020202020204" pitchFamily="34" charset="0"/>
              </a:rPr>
              <a:t>Analyze time</a:t>
            </a:r>
            <a:endParaRPr lang="en-US" sz="2000" b="0" i="1">
              <a:solidFill>
                <a:schemeClr val="bg1">
                  <a:lumMod val="50000"/>
                </a:schemeClr>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6C32258-D7EA-424C-A197-150837D20EC6}"/>
              </a:ext>
            </a:extLst>
          </p:cNvPr>
          <p:cNvSpPr txBox="1"/>
          <p:nvPr/>
        </p:nvSpPr>
        <p:spPr>
          <a:xfrm>
            <a:off x="7288587" y="4604879"/>
            <a:ext cx="2665646" cy="400110"/>
          </a:xfrm>
          <a:prstGeom prst="rect">
            <a:avLst/>
          </a:prstGeom>
          <a:noFill/>
        </p:spPr>
        <p:txBody>
          <a:bodyPr wrap="square">
            <a:spAutoFit/>
          </a:bodyPr>
          <a:lstStyle/>
          <a:p>
            <a:pPr algn="ctr"/>
            <a:r>
              <a:rPr lang="en-US" sz="2000" b="0" i="1">
                <a:solidFill>
                  <a:schemeClr val="bg1">
                    <a:lumMod val="50000"/>
                  </a:schemeClr>
                </a:solidFill>
                <a:effectLst/>
                <a:latin typeface="Arial" panose="020B0604020202020204" pitchFamily="34" charset="0"/>
                <a:cs typeface="Arial" panose="020B0604020202020204" pitchFamily="34" charset="0"/>
              </a:rPr>
              <a:t>Analyze frequency</a:t>
            </a:r>
            <a:endParaRPr lang="en-US" sz="2000">
              <a:solidFill>
                <a:schemeClr val="bg1">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9086F3A-8D5F-4B74-B064-E47384E3AB99}"/>
              </a:ext>
            </a:extLst>
          </p:cNvPr>
          <p:cNvSpPr txBox="1"/>
          <p:nvPr/>
        </p:nvSpPr>
        <p:spPr>
          <a:xfrm>
            <a:off x="561303"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HouseTechLab</a:t>
            </a:r>
            <a:endParaRPr lang="en-US"/>
          </a:p>
        </p:txBody>
      </p:sp>
      <p:sp>
        <p:nvSpPr>
          <p:cNvPr id="18" name="TextBox 17">
            <a:extLst>
              <a:ext uri="{FF2B5EF4-FFF2-40B4-BE49-F238E27FC236}">
                <a16:creationId xmlns:a16="http://schemas.microsoft.com/office/drawing/2014/main" id="{CDF33378-720F-BF69-6BBF-A3C84D692FD2}"/>
              </a:ext>
            </a:extLst>
          </p:cNvPr>
          <p:cNvSpPr txBox="1"/>
          <p:nvPr/>
        </p:nvSpPr>
        <p:spPr>
          <a:xfrm>
            <a:off x="2076452" y="921569"/>
            <a:ext cx="8039098" cy="707886"/>
          </a:xfrm>
          <a:prstGeom prst="rect">
            <a:avLst/>
          </a:prstGeom>
          <a:noFill/>
        </p:spPr>
        <p:txBody>
          <a:bodyPr wrap="square">
            <a:spAutoFit/>
          </a:bodyPr>
          <a:lstStyle/>
          <a:p>
            <a:pPr algn="ctr">
              <a:spcBef>
                <a:spcPts val="0"/>
              </a:spcBef>
              <a:spcAft>
                <a:spcPts val="1000"/>
              </a:spcAft>
            </a:pPr>
            <a:r>
              <a:rPr lang="en-US" sz="2000" dirty="0">
                <a:latin typeface="Arial" panose="020B0604020202020204" pitchFamily="34" charset="0"/>
                <a:cs typeface="Arial" panose="020B0604020202020204" pitchFamily="34" charset="0"/>
              </a:rPr>
              <a:t>There are many categories and classes of commercial signal analysis tools; the following are among the most used:</a:t>
            </a:r>
          </a:p>
        </p:txBody>
      </p:sp>
      <p:sp>
        <p:nvSpPr>
          <p:cNvPr id="19" name="TextBox 18">
            <a:extLst>
              <a:ext uri="{FF2B5EF4-FFF2-40B4-BE49-F238E27FC236}">
                <a16:creationId xmlns:a16="http://schemas.microsoft.com/office/drawing/2014/main" id="{B20835BE-450B-3D92-19AC-C537239F849D}"/>
              </a:ext>
            </a:extLst>
          </p:cNvPr>
          <p:cNvSpPr txBox="1"/>
          <p:nvPr/>
        </p:nvSpPr>
        <p:spPr>
          <a:xfrm>
            <a:off x="1246067" y="5100808"/>
            <a:ext cx="4374047" cy="774571"/>
          </a:xfrm>
          <a:prstGeom prst="rect">
            <a:avLst/>
          </a:prstGeom>
          <a:noFill/>
        </p:spPr>
        <p:txBody>
          <a:bodyPr wrap="square">
            <a:spAutoFit/>
          </a:bodyPr>
          <a:lstStyle/>
          <a:p>
            <a:pPr marL="285750" indent="-285750">
              <a:spcBef>
                <a:spcPts val="0"/>
              </a:spcBef>
              <a:spcAft>
                <a:spcPts val="1000"/>
              </a:spcAft>
              <a:buFont typeface="Arial" panose="020B0604020202020204" pitchFamily="34" charset="0"/>
              <a:buChar char="•"/>
            </a:pPr>
            <a:r>
              <a:rPr lang="en-US" sz="1800" dirty="0">
                <a:latin typeface="Arial" panose="020B0604020202020204" pitchFamily="34" charset="0"/>
                <a:cs typeface="Arial" panose="020B0604020202020204" pitchFamily="34" charset="0"/>
              </a:rPr>
              <a:t>Graphical indication of voltage change</a:t>
            </a:r>
          </a:p>
          <a:p>
            <a:pPr marL="285750" indent="-285750">
              <a:spcBef>
                <a:spcPts val="0"/>
              </a:spcBef>
              <a:spcAft>
                <a:spcPts val="1000"/>
              </a:spcAft>
              <a:buFont typeface="Arial" panose="020B0604020202020204" pitchFamily="34" charset="0"/>
              <a:buChar char="•"/>
            </a:pPr>
            <a:r>
              <a:rPr lang="en-US" sz="1800" dirty="0">
                <a:latin typeface="Arial" panose="020B0604020202020204" pitchFamily="34" charset="0"/>
                <a:cs typeface="Arial" panose="020B0604020202020204" pitchFamily="34" charset="0"/>
              </a:rPr>
              <a:t>Plot of 1D signal over time</a:t>
            </a:r>
          </a:p>
        </p:txBody>
      </p:sp>
      <p:sp>
        <p:nvSpPr>
          <p:cNvPr id="20" name="TextBox 19">
            <a:extLst>
              <a:ext uri="{FF2B5EF4-FFF2-40B4-BE49-F238E27FC236}">
                <a16:creationId xmlns:a16="http://schemas.microsoft.com/office/drawing/2014/main" id="{BCA80334-F6F3-98F3-505F-87452BA22E7C}"/>
              </a:ext>
            </a:extLst>
          </p:cNvPr>
          <p:cNvSpPr txBox="1"/>
          <p:nvPr/>
        </p:nvSpPr>
        <p:spPr>
          <a:xfrm>
            <a:off x="6122986" y="5100808"/>
            <a:ext cx="4822947" cy="774571"/>
          </a:xfrm>
          <a:prstGeom prst="rect">
            <a:avLst/>
          </a:prstGeom>
          <a:noFill/>
        </p:spPr>
        <p:txBody>
          <a:bodyPr wrap="square">
            <a:spAutoFit/>
          </a:bodyPr>
          <a:lstStyle/>
          <a:p>
            <a:pPr marL="285750" indent="-285750">
              <a:spcBef>
                <a:spcPts val="0"/>
              </a:spcBef>
              <a:spcAft>
                <a:spcPts val="1000"/>
              </a:spcAft>
              <a:buFont typeface="Arial" panose="020B0604020202020204" pitchFamily="34" charset="0"/>
              <a:buChar char="•"/>
            </a:pPr>
            <a:r>
              <a:rPr lang="en-US" sz="1800">
                <a:latin typeface="Arial" panose="020B0604020202020204" pitchFamily="34" charset="0"/>
                <a:cs typeface="Arial" panose="020B0604020202020204" pitchFamily="34" charset="0"/>
              </a:rPr>
              <a:t>Measure signal power across a freq range</a:t>
            </a:r>
          </a:p>
          <a:p>
            <a:pPr marL="285750" indent="-285750">
              <a:spcBef>
                <a:spcPts val="0"/>
              </a:spcBef>
              <a:spcAft>
                <a:spcPts val="1000"/>
              </a:spcAft>
              <a:buFont typeface="Arial" panose="020B0604020202020204" pitchFamily="34" charset="0"/>
              <a:buChar char="•"/>
            </a:pPr>
            <a:r>
              <a:rPr lang="en-US" sz="1800">
                <a:latin typeface="Arial" panose="020B0604020202020204" pitchFamily="34" charset="0"/>
                <a:cs typeface="Arial" panose="020B0604020202020204" pitchFamily="34" charset="0"/>
              </a:rPr>
              <a:t>Display amplitude over signal frequency</a:t>
            </a:r>
          </a:p>
        </p:txBody>
      </p:sp>
    </p:spTree>
    <p:extLst>
      <p:ext uri="{BB962C8B-B14F-4D97-AF65-F5344CB8AC3E}">
        <p14:creationId xmlns:p14="http://schemas.microsoft.com/office/powerpoint/2010/main" val="318568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Tutorial Overview</a:t>
            </a:r>
          </a:p>
        </p:txBody>
      </p:sp>
      <p:sp>
        <p:nvSpPr>
          <p:cNvPr id="6" name="Slide Number Placeholder 58"/>
          <p:cNvSpPr>
            <a:spLocks noGrp="1"/>
          </p:cNvSpPr>
          <p:nvPr>
            <p:ph type="sldNum" sz="quarter" idx="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a:t>
            </a:fld>
            <a:endParaRPr lang="en-US" dirty="0">
              <a:solidFill>
                <a:srgbClr val="000000"/>
              </a:solidFill>
            </a:endParaRPr>
          </a:p>
        </p:txBody>
      </p:sp>
      <p:graphicFrame>
        <p:nvGraphicFramePr>
          <p:cNvPr id="3" name="Table 4">
            <a:extLst>
              <a:ext uri="{FF2B5EF4-FFF2-40B4-BE49-F238E27FC236}">
                <a16:creationId xmlns:a16="http://schemas.microsoft.com/office/drawing/2014/main" id="{214397BA-4538-A503-7C30-BB2CEB39A87F}"/>
              </a:ext>
            </a:extLst>
          </p:cNvPr>
          <p:cNvGraphicFramePr>
            <a:graphicFrameLocks noGrp="1"/>
          </p:cNvGraphicFramePr>
          <p:nvPr>
            <p:extLst>
              <p:ext uri="{D42A27DB-BD31-4B8C-83A1-F6EECF244321}">
                <p14:modId xmlns:p14="http://schemas.microsoft.com/office/powerpoint/2010/main" val="3749205736"/>
              </p:ext>
            </p:extLst>
          </p:nvPr>
        </p:nvGraphicFramePr>
        <p:xfrm>
          <a:off x="755283" y="1301750"/>
          <a:ext cx="7416800" cy="4686304"/>
        </p:xfrm>
        <a:graphic>
          <a:graphicData uri="http://schemas.openxmlformats.org/drawingml/2006/table">
            <a:tbl>
              <a:tblPr firstRow="1" bandRow="1">
                <a:tableStyleId>{F5AB1C69-6EDB-4FF4-983F-18BD219EF322}</a:tableStyleId>
              </a:tblPr>
              <a:tblGrid>
                <a:gridCol w="1730461">
                  <a:extLst>
                    <a:ext uri="{9D8B030D-6E8A-4147-A177-3AD203B41FA5}">
                      <a16:colId xmlns:a16="http://schemas.microsoft.com/office/drawing/2014/main" val="1088229044"/>
                    </a:ext>
                  </a:extLst>
                </a:gridCol>
                <a:gridCol w="5686339">
                  <a:extLst>
                    <a:ext uri="{9D8B030D-6E8A-4147-A177-3AD203B41FA5}">
                      <a16:colId xmlns:a16="http://schemas.microsoft.com/office/drawing/2014/main" val="2579665280"/>
                    </a:ext>
                  </a:extLst>
                </a:gridCol>
              </a:tblGrid>
              <a:tr h="669472">
                <a:tc>
                  <a:txBody>
                    <a:bodyPr/>
                    <a:lstStyle/>
                    <a:p>
                      <a:pPr algn="ctr"/>
                      <a:r>
                        <a:rPr lang="en-US" b="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r>
                        <a:rPr lang="en-US" sz="2400" b="0" dirty="0">
                          <a:solidFill>
                            <a:schemeClr val="tx1"/>
                          </a:solidFill>
                          <a:latin typeface="Arial" panose="020B0604020202020204" pitchFamily="34" charset="0"/>
                          <a:ea typeface="Roboto Light" panose="02000000000000000000" pitchFamily="2" charset="0"/>
                          <a:cs typeface="Arial" panose="020B0604020202020204" pitchFamily="34" charset="0"/>
                        </a:rPr>
                        <a:t>Introduction and Learning Objectives</a:t>
                      </a:r>
                      <a:endParaRPr lang="en-US" b="0" dirty="0">
                        <a:solidFill>
                          <a:schemeClr val="tx1"/>
                        </a:solidFill>
                        <a:latin typeface="Arial" panose="020B0604020202020204" pitchFamily="34" charset="0"/>
                        <a:ea typeface="Roboto Light" panose="02000000000000000000" pitchFamily="2"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09533250"/>
                  </a:ext>
                </a:extLst>
              </a:tr>
              <a:tr h="669472">
                <a:tc>
                  <a:txBody>
                    <a:bodyPr/>
                    <a:lstStyle/>
                    <a:p>
                      <a:pPr algn="ctr"/>
                      <a:r>
                        <a:rPr lang="en-US" b="0"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10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b="0" dirty="0">
                          <a:solidFill>
                            <a:schemeClr val="tx1"/>
                          </a:solidFill>
                          <a:latin typeface="Arial" panose="020B0604020202020204" pitchFamily="34" charset="0"/>
                          <a:ea typeface="Roboto Light" panose="02000000000000000000" pitchFamily="2" charset="0"/>
                          <a:cs typeface="Arial" panose="020B0604020202020204" pitchFamily="34" charset="0"/>
                        </a:rPr>
                        <a:t>Background on Radio Frequencies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1845979"/>
                  </a:ext>
                </a:extLst>
              </a:tr>
              <a:tr h="669472">
                <a:tc>
                  <a:txBody>
                    <a:bodyPr/>
                    <a:lstStyle/>
                    <a:p>
                      <a:pPr algn="ctr"/>
                      <a:r>
                        <a:rPr lang="en-US" b="0"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15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Light" panose="02000000000000000000" pitchFamily="2" charset="0"/>
                          <a:cs typeface="Arial" panose="020B0604020202020204" pitchFamily="34" charset="0"/>
                        </a:rPr>
                        <a:t>Traditional Signal Visualization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422791"/>
                  </a:ext>
                </a:extLst>
              </a:tr>
              <a:tr h="669472">
                <a:tc>
                  <a:txBody>
                    <a:bodyPr/>
                    <a:lstStyle/>
                    <a:p>
                      <a:pPr algn="ctr"/>
                      <a:r>
                        <a:rPr lang="en-US" b="0"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25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Light" panose="02000000000000000000" pitchFamily="2" charset="0"/>
                          <a:cs typeface="Arial" panose="020B0604020202020204" pitchFamily="34" charset="0"/>
                        </a:rPr>
                        <a:t>Immersive Signal Visualization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0361285"/>
                  </a:ext>
                </a:extLst>
              </a:tr>
              <a:tr h="669472">
                <a:tc>
                  <a:txBody>
                    <a:bodyPr/>
                    <a:lstStyle/>
                    <a:p>
                      <a:pPr algn="ctr"/>
                      <a:r>
                        <a:rPr lang="en-US" b="0"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10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Light" panose="02000000000000000000" pitchFamily="2" charset="0"/>
                          <a:cs typeface="Arial" panose="020B0604020202020204" pitchFamily="34" charset="0"/>
                        </a:rPr>
                        <a:t>Summary and Conclusions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6845519"/>
                  </a:ext>
                </a:extLst>
              </a:tr>
              <a:tr h="669472">
                <a:tc>
                  <a:txBody>
                    <a:bodyPr/>
                    <a:lstStyle/>
                    <a:p>
                      <a:pPr algn="ctr"/>
                      <a:r>
                        <a:rPr lang="en-US" b="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5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a:solidFill>
                            <a:schemeClr val="tx1"/>
                          </a:solidFill>
                          <a:latin typeface="Arial" panose="020B0604020202020204" pitchFamily="34" charset="0"/>
                          <a:ea typeface="Roboto Light" panose="02000000000000000000" pitchFamily="2" charset="0"/>
                          <a:cs typeface="Arial" panose="020B0604020202020204" pitchFamily="34" charset="0"/>
                        </a:rPr>
                        <a:t>Acknowledgements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9206394"/>
                  </a:ext>
                </a:extLst>
              </a:tr>
              <a:tr h="669472">
                <a:tc>
                  <a:txBody>
                    <a:bodyPr/>
                    <a:lstStyle/>
                    <a:p>
                      <a:pPr algn="ctr"/>
                      <a:r>
                        <a:rPr lang="en-US" b="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10 min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0" dirty="0">
                          <a:solidFill>
                            <a:schemeClr val="tx1"/>
                          </a:solidFill>
                          <a:latin typeface="Arial" panose="020B0604020202020204" pitchFamily="34" charset="0"/>
                          <a:ea typeface="Roboto Light" panose="02000000000000000000" pitchFamily="2" charset="0"/>
                          <a:cs typeface="Arial" panose="020B0604020202020204" pitchFamily="34" charset="0"/>
                        </a:rPr>
                        <a:t>Q&amp;A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164605"/>
                  </a:ext>
                </a:extLst>
              </a:tr>
            </a:tbl>
          </a:graphicData>
        </a:graphic>
      </p:graphicFrame>
      <p:pic>
        <p:nvPicPr>
          <p:cNvPr id="4" name="Picture 4" descr="828 Dish Antenna Drawing Illustrations &amp; Clip Art - iStock">
            <a:extLst>
              <a:ext uri="{FF2B5EF4-FFF2-40B4-BE49-F238E27FC236}">
                <a16:creationId xmlns:a16="http://schemas.microsoft.com/office/drawing/2014/main" id="{4A1D3622-59F7-1E14-6F20-083E70445141}"/>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7654839" y="1784358"/>
            <a:ext cx="3781878" cy="403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106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2C04-E7CB-E277-C332-E45F3239D8E8}"/>
              </a:ext>
            </a:extLst>
          </p:cNvPr>
          <p:cNvSpPr>
            <a:spLocks noGrp="1"/>
          </p:cNvSpPr>
          <p:nvPr>
            <p:ph type="title"/>
          </p:nvPr>
        </p:nvSpPr>
        <p:spPr/>
        <p:txBody>
          <a:bodyPr/>
          <a:lstStyle/>
          <a:p>
            <a:r>
              <a:rPr lang="en-US">
                <a:ea typeface="Tahoma"/>
                <a:cs typeface="Tahoma"/>
              </a:rPr>
              <a:t>Portable Analysis Tools</a:t>
            </a:r>
            <a:endParaRPr lang="en-US"/>
          </a:p>
        </p:txBody>
      </p:sp>
      <p:pic>
        <p:nvPicPr>
          <p:cNvPr id="5" name="Picture 5" descr="A picture containing grass, outdoor, person, player&#10;&#10;Description automatically generated">
            <a:extLst>
              <a:ext uri="{FF2B5EF4-FFF2-40B4-BE49-F238E27FC236}">
                <a16:creationId xmlns:a16="http://schemas.microsoft.com/office/drawing/2014/main" id="{C1CD5684-1BD0-D053-3395-4297E13843FD}"/>
              </a:ext>
            </a:extLst>
          </p:cNvPr>
          <p:cNvPicPr>
            <a:picLocks noChangeAspect="1"/>
          </p:cNvPicPr>
          <p:nvPr/>
        </p:nvPicPr>
        <p:blipFill rotWithShape="1">
          <a:blip r:embed="rId2"/>
          <a:srcRect t="1364" b="1"/>
          <a:stretch/>
        </p:blipFill>
        <p:spPr>
          <a:xfrm>
            <a:off x="7187339" y="2011249"/>
            <a:ext cx="4180794" cy="4059741"/>
          </a:xfrm>
          <a:prstGeom prst="rect">
            <a:avLst/>
          </a:prstGeom>
        </p:spPr>
      </p:pic>
      <p:sp>
        <p:nvSpPr>
          <p:cNvPr id="8" name="TextBox 7">
            <a:extLst>
              <a:ext uri="{FF2B5EF4-FFF2-40B4-BE49-F238E27FC236}">
                <a16:creationId xmlns:a16="http://schemas.microsoft.com/office/drawing/2014/main" id="{FC3E21F3-462A-4E68-B769-6C4F0949823F}"/>
              </a:ext>
            </a:extLst>
          </p:cNvPr>
          <p:cNvSpPr txBox="1"/>
          <p:nvPr/>
        </p:nvSpPr>
        <p:spPr>
          <a:xfrm>
            <a:off x="1801093" y="921569"/>
            <a:ext cx="8589816" cy="707886"/>
          </a:xfrm>
          <a:prstGeom prst="rect">
            <a:avLst/>
          </a:prstGeom>
          <a:noFill/>
        </p:spPr>
        <p:txBody>
          <a:bodyPr wrap="square">
            <a:spAutoFit/>
          </a:bodyPr>
          <a:lstStyle/>
          <a:p>
            <a:pPr marL="0" indent="0" algn="ctr">
              <a:buNone/>
            </a:pPr>
            <a:r>
              <a:rPr lang="en-US" sz="2000" dirty="0">
                <a:latin typeface="Arial" panose="020B0604020202020204" pitchFamily="34" charset="0"/>
                <a:cs typeface="Arial" panose="020B0604020202020204" pitchFamily="34" charset="0"/>
              </a:rPr>
              <a:t>In the field, measurement tools are made portable with mounted screens and audio outputs, across a wide range of sizes and form factors</a:t>
            </a:r>
          </a:p>
        </p:txBody>
      </p:sp>
      <p:pic>
        <p:nvPicPr>
          <p:cNvPr id="3" name="Picture 2" descr="A close-up of a device&#10;&#10;Description automatically generated">
            <a:extLst>
              <a:ext uri="{FF2B5EF4-FFF2-40B4-BE49-F238E27FC236}">
                <a16:creationId xmlns:a16="http://schemas.microsoft.com/office/drawing/2014/main" id="{E52C9809-CC5F-8882-EB8B-5E1F7AADE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63" y="2259661"/>
            <a:ext cx="6334075" cy="3562917"/>
          </a:xfrm>
          <a:prstGeom prst="rect">
            <a:avLst/>
          </a:prstGeom>
        </p:spPr>
      </p:pic>
    </p:spTree>
    <p:extLst>
      <p:ext uri="{BB962C8B-B14F-4D97-AF65-F5344CB8AC3E}">
        <p14:creationId xmlns:p14="http://schemas.microsoft.com/office/powerpoint/2010/main" val="2559569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dirty="0">
                <a:solidFill>
                  <a:schemeClr val="tx1"/>
                </a:solidFill>
              </a:rPr>
              <a:t>Traditional Signal Visualization</a:t>
            </a:r>
          </a:p>
        </p:txBody>
      </p:sp>
    </p:spTree>
    <p:extLst>
      <p:ext uri="{BB962C8B-B14F-4D97-AF65-F5344CB8AC3E}">
        <p14:creationId xmlns:p14="http://schemas.microsoft.com/office/powerpoint/2010/main" val="859807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a:ea typeface="Tahoma"/>
                <a:cs typeface="Tahoma"/>
              </a:rPr>
              <a:t>1D Signal Visualization</a:t>
            </a:r>
          </a:p>
        </p:txBody>
      </p:sp>
      <p:pic>
        <p:nvPicPr>
          <p:cNvPr id="4" name="Picture 4" descr="A picture containing diagram&#10;&#10;Description automatically generated">
            <a:extLst>
              <a:ext uri="{FF2B5EF4-FFF2-40B4-BE49-F238E27FC236}">
                <a16:creationId xmlns:a16="http://schemas.microsoft.com/office/drawing/2014/main" id="{7393678D-5C7D-E3F5-2234-329171365549}"/>
              </a:ext>
            </a:extLst>
          </p:cNvPr>
          <p:cNvPicPr>
            <a:picLocks noChangeAspect="1"/>
          </p:cNvPicPr>
          <p:nvPr/>
        </p:nvPicPr>
        <p:blipFill>
          <a:blip r:embed="rId2"/>
          <a:stretch>
            <a:fillRect/>
          </a:stretch>
        </p:blipFill>
        <p:spPr>
          <a:xfrm>
            <a:off x="5898376" y="1865934"/>
            <a:ext cx="4925026" cy="2555580"/>
          </a:xfrm>
          <a:prstGeom prst="rect">
            <a:avLst/>
          </a:prstGeom>
        </p:spPr>
      </p:pic>
      <p:sp>
        <p:nvSpPr>
          <p:cNvPr id="9" name="TextBox 8">
            <a:extLst>
              <a:ext uri="{FF2B5EF4-FFF2-40B4-BE49-F238E27FC236}">
                <a16:creationId xmlns:a16="http://schemas.microsoft.com/office/drawing/2014/main" id="{379E2446-E90E-46B4-6255-8DE6372C44DA}"/>
              </a:ext>
            </a:extLst>
          </p:cNvPr>
          <p:cNvSpPr txBox="1"/>
          <p:nvPr/>
        </p:nvSpPr>
        <p:spPr>
          <a:xfrm>
            <a:off x="5898376" y="4778681"/>
            <a:ext cx="49250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panose="020B0604020202020204" pitchFamily="34" charset="0"/>
                <a:ea typeface="Tahoma"/>
                <a:cs typeface="Arial" panose="020B0604020202020204" pitchFamily="34" charset="0"/>
              </a:rPr>
              <a:t>High information density</a:t>
            </a:r>
          </a:p>
          <a:p>
            <a:pPr marL="342900" indent="-342900">
              <a:buFont typeface="Arial"/>
              <a:buChar char="•"/>
            </a:pPr>
            <a:r>
              <a:rPr lang="en-US" sz="2000">
                <a:latin typeface="Arial" panose="020B0604020202020204" pitchFamily="34" charset="0"/>
                <a:ea typeface="Tahoma"/>
                <a:cs typeface="Arial" panose="020B0604020202020204" pitchFamily="34" charset="0"/>
              </a:rPr>
              <a:t>Frequently on laptops and tablets</a:t>
            </a:r>
          </a:p>
          <a:p>
            <a:pPr marL="342900" indent="-342900">
              <a:buFont typeface="Arial"/>
              <a:buChar char="•"/>
            </a:pPr>
            <a:r>
              <a:rPr lang="en-US" sz="2000">
                <a:latin typeface="Arial" panose="020B0604020202020204" pitchFamily="34" charset="0"/>
                <a:ea typeface="Tahoma"/>
                <a:cs typeface="Arial" panose="020B0604020202020204" pitchFamily="34" charset="0"/>
              </a:rPr>
              <a:t>Continuous scrolling top to bottom</a:t>
            </a:r>
          </a:p>
        </p:txBody>
      </p:sp>
      <p:pic>
        <p:nvPicPr>
          <p:cNvPr id="6146" name="Picture 2" descr="Oscilloscope Vertical Offset and Dual Channel Display">
            <a:extLst>
              <a:ext uri="{FF2B5EF4-FFF2-40B4-BE49-F238E27FC236}">
                <a16:creationId xmlns:a16="http://schemas.microsoft.com/office/drawing/2014/main" id="{AC924A59-3D8B-6287-D343-4A55EB429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598" y="1865934"/>
            <a:ext cx="3602933" cy="2702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D7468F-8CC2-65A5-33E1-23453FE0AEE6}"/>
              </a:ext>
            </a:extLst>
          </p:cNvPr>
          <p:cNvSpPr txBox="1"/>
          <p:nvPr/>
        </p:nvSpPr>
        <p:spPr>
          <a:xfrm>
            <a:off x="1368598" y="4778681"/>
            <a:ext cx="36029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panose="020B0604020202020204" pitchFamily="34" charset="0"/>
                <a:ea typeface="Tahoma"/>
                <a:cs typeface="Arial" panose="020B0604020202020204" pitchFamily="34" charset="0"/>
              </a:rPr>
              <a:t>Low information density</a:t>
            </a:r>
          </a:p>
          <a:p>
            <a:pPr marL="342900" indent="-342900">
              <a:buFont typeface="Arial"/>
              <a:buChar char="•"/>
            </a:pPr>
            <a:r>
              <a:rPr lang="en-US" sz="2000">
                <a:latin typeface="Arial" panose="020B0604020202020204" pitchFamily="34" charset="0"/>
                <a:ea typeface="Tahoma"/>
                <a:cs typeface="Arial" panose="020B0604020202020204" pitchFamily="34" charset="0"/>
              </a:rPr>
              <a:t>Small display sizes</a:t>
            </a:r>
          </a:p>
          <a:p>
            <a:pPr marL="342900" indent="-342900">
              <a:buFont typeface="Arial"/>
              <a:buChar char="•"/>
            </a:pPr>
            <a:r>
              <a:rPr lang="en-US" sz="2000">
                <a:latin typeface="Arial" panose="020B0604020202020204" pitchFamily="34" charset="0"/>
                <a:ea typeface="Tahoma"/>
                <a:cs typeface="Arial" panose="020B0604020202020204" pitchFamily="34" charset="0"/>
              </a:rPr>
              <a:t>Needs logging</a:t>
            </a:r>
          </a:p>
        </p:txBody>
      </p:sp>
      <p:sp>
        <p:nvSpPr>
          <p:cNvPr id="12" name="TextBox 11">
            <a:extLst>
              <a:ext uri="{FF2B5EF4-FFF2-40B4-BE49-F238E27FC236}">
                <a16:creationId xmlns:a16="http://schemas.microsoft.com/office/drawing/2014/main" id="{E9FE2886-B38B-4D6A-D2D7-A0418F718970}"/>
              </a:ext>
            </a:extLst>
          </p:cNvPr>
          <p:cNvSpPr txBox="1"/>
          <p:nvPr/>
        </p:nvSpPr>
        <p:spPr>
          <a:xfrm>
            <a:off x="1368598" y="1264832"/>
            <a:ext cx="36029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panose="020B0604020202020204" pitchFamily="34" charset="0"/>
                <a:ea typeface="Tahoma"/>
                <a:cs typeface="Arial" panose="020B0604020202020204" pitchFamily="34" charset="0"/>
              </a:rPr>
              <a:t>Oscilloscope</a:t>
            </a:r>
          </a:p>
        </p:txBody>
      </p:sp>
      <p:sp>
        <p:nvSpPr>
          <p:cNvPr id="13" name="TextBox 12">
            <a:extLst>
              <a:ext uri="{FF2B5EF4-FFF2-40B4-BE49-F238E27FC236}">
                <a16:creationId xmlns:a16="http://schemas.microsoft.com/office/drawing/2014/main" id="{75BE0510-9DBF-B70D-0356-CBB6FCF46971}"/>
              </a:ext>
            </a:extLst>
          </p:cNvPr>
          <p:cNvSpPr txBox="1"/>
          <p:nvPr/>
        </p:nvSpPr>
        <p:spPr>
          <a:xfrm>
            <a:off x="5898376" y="1264832"/>
            <a:ext cx="49250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panose="020B0604020202020204" pitchFamily="34" charset="0"/>
                <a:ea typeface="Tahoma"/>
                <a:cs typeface="Arial" panose="020B0604020202020204" pitchFamily="34" charset="0"/>
              </a:rPr>
              <a:t>Waterfall Display</a:t>
            </a:r>
          </a:p>
        </p:txBody>
      </p:sp>
    </p:spTree>
    <p:extLst>
      <p:ext uri="{BB962C8B-B14F-4D97-AF65-F5344CB8AC3E}">
        <p14:creationId xmlns:p14="http://schemas.microsoft.com/office/powerpoint/2010/main" val="3779176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ing Of Prussia, PA Wireless Site Survey Surveys &amp; Heat Mapping | IntegraONE">
            <a:extLst>
              <a:ext uri="{FF2B5EF4-FFF2-40B4-BE49-F238E27FC236}">
                <a16:creationId xmlns:a16="http://schemas.microsoft.com/office/drawing/2014/main" id="{929F456A-2D89-76E9-C7A0-93D73C8E1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53" y="1733550"/>
            <a:ext cx="5826628" cy="4482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a:ea typeface="Tahoma"/>
                <a:cs typeface="Tahoma"/>
              </a:rPr>
              <a:t>2D Signal Visualization</a:t>
            </a:r>
          </a:p>
        </p:txBody>
      </p:sp>
      <p:sp>
        <p:nvSpPr>
          <p:cNvPr id="10" name="TextBox 9">
            <a:extLst>
              <a:ext uri="{FF2B5EF4-FFF2-40B4-BE49-F238E27FC236}">
                <a16:creationId xmlns:a16="http://schemas.microsoft.com/office/drawing/2014/main" id="{539C4510-3884-6047-E536-99AB7DB65173}"/>
              </a:ext>
            </a:extLst>
          </p:cNvPr>
          <p:cNvSpPr txBox="1"/>
          <p:nvPr/>
        </p:nvSpPr>
        <p:spPr>
          <a:xfrm>
            <a:off x="602735" y="1891361"/>
            <a:ext cx="49452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1800" dirty="0">
                <a:latin typeface="Arial" panose="020B0604020202020204" pitchFamily="34" charset="0"/>
                <a:ea typeface="Tahoma"/>
                <a:cs typeface="Arial" panose="020B0604020202020204" pitchFamily="34" charset="0"/>
              </a:rPr>
              <a:t>Reflects real world space</a:t>
            </a:r>
          </a:p>
          <a:p>
            <a:pPr marL="342900" indent="-342900">
              <a:buFont typeface="Wingdings" panose="05000000000000000000" pitchFamily="2" charset="2"/>
              <a:buChar char="§"/>
            </a:pPr>
            <a:r>
              <a:rPr lang="en-US" sz="1800" dirty="0">
                <a:latin typeface="Arial" panose="020B0604020202020204" pitchFamily="34" charset="0"/>
                <a:ea typeface="Tahoma"/>
                <a:cs typeface="Arial" panose="020B0604020202020204" pitchFamily="34" charset="0"/>
              </a:rPr>
              <a:t>Green is good, red is bad</a:t>
            </a:r>
          </a:p>
          <a:p>
            <a:pPr marL="342900" indent="-342900">
              <a:buFont typeface="Wingdings" panose="05000000000000000000" pitchFamily="2" charset="2"/>
              <a:buChar char="§"/>
            </a:pPr>
            <a:r>
              <a:rPr lang="en-US" sz="1800" dirty="0">
                <a:latin typeface="Arial" panose="020B0604020202020204" pitchFamily="34" charset="0"/>
                <a:ea typeface="Tahoma"/>
                <a:cs typeface="Arial" panose="020B0604020202020204" pitchFamily="34" charset="0"/>
              </a:rPr>
              <a:t>Typically extrapolated</a:t>
            </a:r>
          </a:p>
        </p:txBody>
      </p:sp>
      <p:sp>
        <p:nvSpPr>
          <p:cNvPr id="11" name="Content Placeholder 3">
            <a:extLst>
              <a:ext uri="{FF2B5EF4-FFF2-40B4-BE49-F238E27FC236}">
                <a16:creationId xmlns:a16="http://schemas.microsoft.com/office/drawing/2014/main" id="{EAED2C9C-997F-5A8C-DB0A-3EA78B0DD99B}"/>
              </a:ext>
            </a:extLst>
          </p:cNvPr>
          <p:cNvSpPr>
            <a:spLocks noGrp="1"/>
          </p:cNvSpPr>
          <p:nvPr>
            <p:ph sz="quarter" idx="11"/>
          </p:nvPr>
        </p:nvSpPr>
        <p:spPr>
          <a:xfrm>
            <a:off x="797229" y="1046716"/>
            <a:ext cx="10877217" cy="812134"/>
          </a:xfrm>
        </p:spPr>
        <p:txBody>
          <a:bodyPr/>
          <a:lstStyle/>
          <a:p>
            <a:pPr marL="0" indent="0" algn="ctr">
              <a:buNone/>
            </a:pPr>
            <a:r>
              <a:rPr lang="en-US" sz="2000" dirty="0">
                <a:latin typeface="Arial" panose="020B0604020202020204" pitchFamily="34" charset="0"/>
                <a:cs typeface="Arial" panose="020B0604020202020204" pitchFamily="34" charset="0"/>
              </a:rPr>
              <a:t>Heatmaps represent X-Y samples and projected values of signal strength</a:t>
            </a:r>
          </a:p>
          <a:p>
            <a:pPr marL="0" indent="0" algn="ctr">
              <a:buNone/>
            </a:pPr>
            <a:endParaRPr lang="en-US" sz="2000" dirty="0">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449FF535-B66B-A328-D041-8E97E598B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012" y="2814691"/>
            <a:ext cx="4948434" cy="32149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6EAA6E6-C5CC-66BE-6C18-FF74FD2AAD35}"/>
              </a:ext>
            </a:extLst>
          </p:cNvPr>
          <p:cNvSpPr txBox="1">
            <a:spLocks/>
          </p:cNvSpPr>
          <p:nvPr/>
        </p:nvSpPr>
        <p:spPr bwMode="auto">
          <a:xfrm>
            <a:off x="6845058" y="2231157"/>
            <a:ext cx="3556242" cy="812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1800" kern="0" dirty="0">
                <a:latin typeface="Arial" panose="020B0604020202020204" pitchFamily="34" charset="0"/>
                <a:cs typeface="Arial" panose="020B0604020202020204" pitchFamily="34" charset="0"/>
              </a:rPr>
              <a:t>“Can you hear me now?” only shows </a:t>
            </a:r>
            <a:r>
              <a:rPr lang="en-US" sz="1800" u="sng" kern="0" dirty="0">
                <a:latin typeface="Arial" panose="020B0604020202020204" pitchFamily="34" charset="0"/>
                <a:cs typeface="Arial" panose="020B0604020202020204" pitchFamily="34" charset="0"/>
              </a:rPr>
              <a:t>outdoor</a:t>
            </a:r>
            <a:r>
              <a:rPr lang="en-US" sz="1800" kern="0" dirty="0">
                <a:latin typeface="Arial" panose="020B0604020202020204" pitchFamily="34" charset="0"/>
                <a:cs typeface="Arial" panose="020B0604020202020204" pitchFamily="34" charset="0"/>
              </a:rPr>
              <a:t> coverage</a:t>
            </a:r>
          </a:p>
        </p:txBody>
      </p:sp>
      <p:sp>
        <p:nvSpPr>
          <p:cNvPr id="3" name="TextBox 2">
            <a:extLst>
              <a:ext uri="{FF2B5EF4-FFF2-40B4-BE49-F238E27FC236}">
                <a16:creationId xmlns:a16="http://schemas.microsoft.com/office/drawing/2014/main" id="{80D100BA-5374-810B-B6D4-8466EA3A3979}"/>
              </a:ext>
            </a:extLst>
          </p:cNvPr>
          <p:cNvSpPr txBox="1"/>
          <p:nvPr/>
        </p:nvSpPr>
        <p:spPr>
          <a:xfrm>
            <a:off x="3430867" y="6087254"/>
            <a:ext cx="5727851" cy="584775"/>
          </a:xfrm>
          <a:prstGeom prst="rect">
            <a:avLst/>
          </a:prstGeom>
          <a:noFill/>
        </p:spPr>
        <p:txBody>
          <a:bodyPr wrap="none" rtlCol="0">
            <a:spAutoFit/>
          </a:bodyPr>
          <a:lstStyle/>
          <a:p>
            <a:pPr algn="ctr"/>
            <a:r>
              <a:rPr lang="en-US" sz="1600" b="0" i="1" u="none" strike="noStrike" dirty="0">
                <a:solidFill>
                  <a:schemeClr val="tx1">
                    <a:lumMod val="50000"/>
                    <a:lumOff val="50000"/>
                  </a:schemeClr>
                </a:solidFill>
                <a:effectLst/>
                <a:latin typeface="Arial" panose="020B0604020202020204" pitchFamily="34" charset="0"/>
                <a:cs typeface="Arial" panose="020B0604020202020204" pitchFamily="34" charset="0"/>
              </a:rPr>
              <a:t>***These visualizations show the highest available </a:t>
            </a:r>
            <a:r>
              <a:rPr lang="en-US" sz="1600" i="1" dirty="0">
                <a:solidFill>
                  <a:schemeClr val="tx1">
                    <a:lumMod val="50000"/>
                    <a:lumOff val="50000"/>
                  </a:schemeClr>
                </a:solidFill>
                <a:latin typeface="Arial" panose="020B0604020202020204" pitchFamily="34" charset="0"/>
                <a:cs typeface="Arial" panose="020B0604020202020204" pitchFamily="34" charset="0"/>
              </a:rPr>
              <a:t>speeds; </a:t>
            </a:r>
          </a:p>
          <a:p>
            <a:pPr algn="ctr"/>
            <a:r>
              <a:rPr lang="en-US" sz="1600" i="1" dirty="0">
                <a:solidFill>
                  <a:schemeClr val="tx1">
                    <a:lumMod val="50000"/>
                    <a:lumOff val="50000"/>
                  </a:schemeClr>
                </a:solidFill>
                <a:latin typeface="Arial" panose="020B0604020202020204" pitchFamily="34" charset="0"/>
                <a:cs typeface="Arial" panose="020B0604020202020204" pitchFamily="34" charset="0"/>
              </a:rPr>
              <a:t>m</a:t>
            </a:r>
            <a:r>
              <a:rPr lang="en-US" sz="1600" b="0" i="1" u="none" strike="noStrike" dirty="0">
                <a:solidFill>
                  <a:schemeClr val="tx1">
                    <a:lumMod val="50000"/>
                    <a:lumOff val="50000"/>
                  </a:schemeClr>
                </a:solidFill>
                <a:effectLst/>
                <a:latin typeface="Arial" panose="020B0604020202020204" pitchFamily="34" charset="0"/>
                <a:cs typeface="Arial" panose="020B0604020202020204" pitchFamily="34" charset="0"/>
              </a:rPr>
              <a:t>ore and better coverage may be available at slower speeds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63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RF Map and Sampling Points in a Geographical Area | Download Scientific  Diagram">
            <a:extLst>
              <a:ext uri="{FF2B5EF4-FFF2-40B4-BE49-F238E27FC236}">
                <a16:creationId xmlns:a16="http://schemas.microsoft.com/office/drawing/2014/main" id="{B9422510-DCCA-4E41-988F-01CCF4A3C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088" y="3120886"/>
            <a:ext cx="4293008" cy="30871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3D Signal Visualization</a:t>
            </a:r>
          </a:p>
        </p:txBody>
      </p:sp>
      <p:sp>
        <p:nvSpPr>
          <p:cNvPr id="4" name="Content Placeholder 3"/>
          <p:cNvSpPr>
            <a:spLocks noGrp="1"/>
          </p:cNvSpPr>
          <p:nvPr>
            <p:ph sz="quarter" idx="11"/>
          </p:nvPr>
        </p:nvSpPr>
        <p:spPr>
          <a:xfrm>
            <a:off x="563085" y="1214824"/>
            <a:ext cx="4732815" cy="1410735"/>
          </a:xfrm>
        </p:spPr>
        <p:txBody>
          <a:bodyPr/>
          <a:lstStyle/>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Adds Z dimension</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Performs advanced modeling</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Uses graphics and gaming engines</a:t>
            </a:r>
          </a:p>
        </p:txBody>
      </p:sp>
      <p:pic>
        <p:nvPicPr>
          <p:cNvPr id="3" name="Picture 2">
            <a:extLst>
              <a:ext uri="{FF2B5EF4-FFF2-40B4-BE49-F238E27FC236}">
                <a16:creationId xmlns:a16="http://schemas.microsoft.com/office/drawing/2014/main" id="{D786FF4E-C059-4C39-955B-AFF097C0F305}"/>
              </a:ext>
            </a:extLst>
          </p:cNvPr>
          <p:cNvPicPr>
            <a:picLocks noChangeAspect="1"/>
          </p:cNvPicPr>
          <p:nvPr/>
        </p:nvPicPr>
        <p:blipFill rotWithShape="1">
          <a:blip r:embed="rId4"/>
          <a:srcRect l="2443" t="35711" r="108" b="1"/>
          <a:stretch/>
        </p:blipFill>
        <p:spPr>
          <a:xfrm>
            <a:off x="5444202" y="960603"/>
            <a:ext cx="6467890" cy="2325756"/>
          </a:xfrm>
          <a:prstGeom prst="rect">
            <a:avLst/>
          </a:prstGeom>
        </p:spPr>
      </p:pic>
      <p:pic>
        <p:nvPicPr>
          <p:cNvPr id="5" name="Picture 4" descr="A person holding a tablet&#10;&#10;Description automatically generated">
            <a:extLst>
              <a:ext uri="{FF2B5EF4-FFF2-40B4-BE49-F238E27FC236}">
                <a16:creationId xmlns:a16="http://schemas.microsoft.com/office/drawing/2014/main" id="{A16C60FD-E9AD-F05B-C71C-526602CAC171}"/>
              </a:ext>
            </a:extLst>
          </p:cNvPr>
          <p:cNvPicPr>
            <a:picLocks noChangeAspect="1"/>
          </p:cNvPicPr>
          <p:nvPr/>
        </p:nvPicPr>
        <p:blipFill rotWithShape="1">
          <a:blip r:embed="rId5">
            <a:extLst>
              <a:ext uri="{28A0092B-C50C-407E-A947-70E740481C1C}">
                <a14:useLocalDpi xmlns:a14="http://schemas.microsoft.com/office/drawing/2010/main" val="0"/>
              </a:ext>
            </a:extLst>
          </a:blip>
          <a:srcRect t="6959" b="15072"/>
          <a:stretch/>
        </p:blipFill>
        <p:spPr>
          <a:xfrm>
            <a:off x="563085" y="2625559"/>
            <a:ext cx="4732815" cy="3592732"/>
          </a:xfrm>
          <a:prstGeom prst="rect">
            <a:avLst/>
          </a:prstGeom>
        </p:spPr>
      </p:pic>
    </p:spTree>
    <p:extLst>
      <p:ext uri="{BB962C8B-B14F-4D97-AF65-F5344CB8AC3E}">
        <p14:creationId xmlns:p14="http://schemas.microsoft.com/office/powerpoint/2010/main" val="2285138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Antenna Radiation Patterns</a:t>
            </a:r>
          </a:p>
        </p:txBody>
      </p:sp>
      <p:sp>
        <p:nvSpPr>
          <p:cNvPr id="10" name="TextBox 9">
            <a:extLst>
              <a:ext uri="{FF2B5EF4-FFF2-40B4-BE49-F238E27FC236}">
                <a16:creationId xmlns:a16="http://schemas.microsoft.com/office/drawing/2014/main" id="{8B346380-46A5-4911-A85E-37912F6B6A81}"/>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FrontierUS</a:t>
            </a:r>
            <a:endParaRPr lang="en-US"/>
          </a:p>
        </p:txBody>
      </p:sp>
      <p:sp>
        <p:nvSpPr>
          <p:cNvPr id="6" name="TextBox 5">
            <a:extLst>
              <a:ext uri="{FF2B5EF4-FFF2-40B4-BE49-F238E27FC236}">
                <a16:creationId xmlns:a16="http://schemas.microsoft.com/office/drawing/2014/main" id="{8683414B-E276-C309-6499-C8F254F02269}"/>
              </a:ext>
            </a:extLst>
          </p:cNvPr>
          <p:cNvSpPr txBox="1"/>
          <p:nvPr/>
        </p:nvSpPr>
        <p:spPr>
          <a:xfrm>
            <a:off x="1914448" y="921569"/>
            <a:ext cx="8363106" cy="707886"/>
          </a:xfrm>
          <a:prstGeom prst="rect">
            <a:avLst/>
          </a:prstGeom>
          <a:noFill/>
        </p:spPr>
        <p:txBody>
          <a:bodyPr wrap="square">
            <a:spAutoFit/>
          </a:bodyPr>
          <a:lstStyle/>
          <a:p>
            <a:pPr algn="ctr">
              <a:spcBef>
                <a:spcPts val="0"/>
              </a:spcBef>
              <a:spcAft>
                <a:spcPts val="1000"/>
              </a:spcAft>
            </a:pPr>
            <a:r>
              <a:rPr lang="en-US" sz="2000" dirty="0">
                <a:latin typeface="Arial" panose="020B0604020202020204" pitchFamily="34" charset="0"/>
                <a:cs typeface="Arial" panose="020B0604020202020204" pitchFamily="34" charset="0"/>
              </a:rPr>
              <a:t>Graphic of the directional (Angular) dependence of the strength of the radio waves from the antenna or other source, power based on distance</a:t>
            </a:r>
          </a:p>
        </p:txBody>
      </p:sp>
      <p:pic>
        <p:nvPicPr>
          <p:cNvPr id="3" name="Picture 2" descr="A diagram of a physical and directional radiation&#10;&#10;Description automatically generated with medium confidence">
            <a:extLst>
              <a:ext uri="{FF2B5EF4-FFF2-40B4-BE49-F238E27FC236}">
                <a16:creationId xmlns:a16="http://schemas.microsoft.com/office/drawing/2014/main" id="{39668273-71E3-ABF2-756D-AB1635E5A42B}"/>
              </a:ext>
            </a:extLst>
          </p:cNvPr>
          <p:cNvPicPr>
            <a:picLocks noChangeAspect="1"/>
          </p:cNvPicPr>
          <p:nvPr/>
        </p:nvPicPr>
        <p:blipFill rotWithShape="1">
          <a:blip r:embed="rId3">
            <a:extLst>
              <a:ext uri="{28A0092B-C50C-407E-A947-70E740481C1C}">
                <a14:useLocalDpi xmlns:a14="http://schemas.microsoft.com/office/drawing/2010/main" val="0"/>
              </a:ext>
            </a:extLst>
          </a:blip>
          <a:srcRect t="52288" r="59848" b="7437"/>
          <a:stretch/>
        </p:blipFill>
        <p:spPr>
          <a:xfrm>
            <a:off x="607350" y="2119184"/>
            <a:ext cx="3694671" cy="2084653"/>
          </a:xfrm>
          <a:prstGeom prst="rect">
            <a:avLst/>
          </a:prstGeom>
        </p:spPr>
      </p:pic>
      <p:pic>
        <p:nvPicPr>
          <p:cNvPr id="4" name="Picture 3" descr="A diagram of a physical and directional radiation&#10;&#10;Description automatically generated with medium confidence">
            <a:extLst>
              <a:ext uri="{FF2B5EF4-FFF2-40B4-BE49-F238E27FC236}">
                <a16:creationId xmlns:a16="http://schemas.microsoft.com/office/drawing/2014/main" id="{62580391-4B5A-10D7-27F5-9DBCA331E830}"/>
              </a:ext>
            </a:extLst>
          </p:cNvPr>
          <p:cNvPicPr>
            <a:picLocks noChangeAspect="1"/>
          </p:cNvPicPr>
          <p:nvPr/>
        </p:nvPicPr>
        <p:blipFill rotWithShape="1">
          <a:blip r:embed="rId3">
            <a:extLst>
              <a:ext uri="{28A0092B-C50C-407E-A947-70E740481C1C}">
                <a14:useLocalDpi xmlns:a14="http://schemas.microsoft.com/office/drawing/2010/main" val="0"/>
              </a:ext>
            </a:extLst>
          </a:blip>
          <a:srcRect l="39675" t="62602" r="12789" b="8851"/>
          <a:stretch/>
        </p:blipFill>
        <p:spPr>
          <a:xfrm>
            <a:off x="2903012" y="4238370"/>
            <a:ext cx="5026937" cy="1698061"/>
          </a:xfrm>
          <a:prstGeom prst="rect">
            <a:avLst/>
          </a:prstGeom>
        </p:spPr>
      </p:pic>
      <p:pic>
        <p:nvPicPr>
          <p:cNvPr id="5" name="Picture 4" descr="A diagram of a physical and directional radiation&#10;&#10;Description automatically generated with medium confidence">
            <a:extLst>
              <a:ext uri="{FF2B5EF4-FFF2-40B4-BE49-F238E27FC236}">
                <a16:creationId xmlns:a16="http://schemas.microsoft.com/office/drawing/2014/main" id="{2CEE70A8-3D4C-4362-1090-24C200074126}"/>
              </a:ext>
            </a:extLst>
          </p:cNvPr>
          <p:cNvPicPr>
            <a:picLocks noChangeAspect="1"/>
          </p:cNvPicPr>
          <p:nvPr/>
        </p:nvPicPr>
        <p:blipFill rotWithShape="1">
          <a:blip r:embed="rId3">
            <a:extLst>
              <a:ext uri="{28A0092B-C50C-407E-A947-70E740481C1C}">
                <a14:useLocalDpi xmlns:a14="http://schemas.microsoft.com/office/drawing/2010/main" val="0"/>
              </a:ext>
            </a:extLst>
          </a:blip>
          <a:srcRect l="59848" t="16845" b="37397"/>
          <a:stretch/>
        </p:blipFill>
        <p:spPr>
          <a:xfrm>
            <a:off x="7124358" y="2422895"/>
            <a:ext cx="3694671" cy="2368457"/>
          </a:xfrm>
          <a:prstGeom prst="rect">
            <a:avLst/>
          </a:prstGeom>
        </p:spPr>
      </p:pic>
      <p:sp>
        <p:nvSpPr>
          <p:cNvPr id="7" name="Rectangle 6">
            <a:extLst>
              <a:ext uri="{FF2B5EF4-FFF2-40B4-BE49-F238E27FC236}">
                <a16:creationId xmlns:a16="http://schemas.microsoft.com/office/drawing/2014/main" id="{441CF114-6077-429F-FD85-6B1AA2D3710C}"/>
              </a:ext>
            </a:extLst>
          </p:cNvPr>
          <p:cNvSpPr/>
          <p:nvPr/>
        </p:nvSpPr>
        <p:spPr bwMode="auto">
          <a:xfrm>
            <a:off x="2785384" y="3634323"/>
            <a:ext cx="1449894" cy="60404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139D45D4-A2D7-7DEC-024B-9354ADED4136}"/>
              </a:ext>
            </a:extLst>
          </p:cNvPr>
          <p:cNvSpPr/>
          <p:nvPr/>
        </p:nvSpPr>
        <p:spPr bwMode="auto">
          <a:xfrm>
            <a:off x="6597683" y="5366917"/>
            <a:ext cx="1449894" cy="60404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878B818B-5FB0-9356-779F-CA6061D69574}"/>
              </a:ext>
            </a:extLst>
          </p:cNvPr>
          <p:cNvSpPr/>
          <p:nvPr/>
        </p:nvSpPr>
        <p:spPr bwMode="auto">
          <a:xfrm>
            <a:off x="9088892" y="4260989"/>
            <a:ext cx="1663394" cy="60404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4B2B3DC6-6800-6693-198F-4449D00C21FD}"/>
              </a:ext>
            </a:extLst>
          </p:cNvPr>
          <p:cNvSpPr/>
          <p:nvPr/>
        </p:nvSpPr>
        <p:spPr bwMode="auto">
          <a:xfrm>
            <a:off x="9813839" y="2167086"/>
            <a:ext cx="1663394" cy="60404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634543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6323-223B-FE1D-E7E9-2293FDF40282}"/>
              </a:ext>
            </a:extLst>
          </p:cNvPr>
          <p:cNvSpPr>
            <a:spLocks noGrp="1"/>
          </p:cNvSpPr>
          <p:nvPr>
            <p:ph type="title"/>
          </p:nvPr>
        </p:nvSpPr>
        <p:spPr/>
        <p:txBody>
          <a:bodyPr/>
          <a:lstStyle/>
          <a:p>
            <a:r>
              <a:rPr lang="en-US"/>
              <a:t>Real World Behavior</a:t>
            </a:r>
          </a:p>
        </p:txBody>
      </p:sp>
      <p:pic>
        <p:nvPicPr>
          <p:cNvPr id="2050" name="Picture 2" descr="5G for Warfighters | SIGNAL Magazine">
            <a:extLst>
              <a:ext uri="{FF2B5EF4-FFF2-40B4-BE49-F238E27FC236}">
                <a16:creationId xmlns:a16="http://schemas.microsoft.com/office/drawing/2014/main" id="{D21C4B3A-AD0E-468C-8334-72DC1B741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4" b="20791"/>
          <a:stretch/>
        </p:blipFill>
        <p:spPr bwMode="auto">
          <a:xfrm>
            <a:off x="0" y="2039910"/>
            <a:ext cx="12189967" cy="421801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1C619AD9-2523-8BCD-68E6-638635DA33B1}"/>
              </a:ext>
            </a:extLst>
          </p:cNvPr>
          <p:cNvSpPr>
            <a:spLocks noGrp="1"/>
          </p:cNvSpPr>
          <p:nvPr>
            <p:ph sz="quarter" idx="11"/>
          </p:nvPr>
        </p:nvSpPr>
        <p:spPr>
          <a:xfrm>
            <a:off x="2743200" y="1046716"/>
            <a:ext cx="6705600" cy="812134"/>
          </a:xfrm>
        </p:spPr>
        <p:txBody>
          <a:bodyPr/>
          <a:lstStyle/>
          <a:p>
            <a:pPr marL="0" indent="0" algn="ctr">
              <a:buNone/>
            </a:pPr>
            <a:r>
              <a:rPr lang="en-US" sz="2000" dirty="0">
                <a:latin typeface="Arial" panose="020B0604020202020204" pitchFamily="34" charset="0"/>
                <a:cs typeface="Arial" panose="020B0604020202020204" pitchFamily="34" charset="0"/>
              </a:rPr>
              <a:t>All objects, manufactured and natural, interact with wireless signals, especially in dense urban environments</a:t>
            </a:r>
          </a:p>
        </p:txBody>
      </p:sp>
    </p:spTree>
    <p:extLst>
      <p:ext uri="{BB962C8B-B14F-4D97-AF65-F5344CB8AC3E}">
        <p14:creationId xmlns:p14="http://schemas.microsoft.com/office/powerpoint/2010/main" val="2905269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6172200"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1600"/>
              </a:spcAft>
              <a:buFont typeface="Wingdings" panose="05000000000000000000" pitchFamily="2" charset="2"/>
            </a:pPr>
            <a:r>
              <a:rPr lang="en-US" sz="2000" dirty="0">
                <a:cs typeface="Arial" panose="020B0604020202020204" pitchFamily="34" charset="0"/>
              </a:rPr>
              <a:t>Modern steel/concrete/tinted glass buildings are “radio opaque”</a:t>
            </a:r>
          </a:p>
          <a:p>
            <a:pPr>
              <a:spcBef>
                <a:spcPts val="0"/>
              </a:spcBef>
              <a:spcAft>
                <a:spcPts val="1600"/>
              </a:spcAft>
              <a:buFont typeface="Wingdings" panose="05000000000000000000" pitchFamily="2" charset="2"/>
            </a:pPr>
            <a:r>
              <a:rPr lang="en-US" sz="2000" dirty="0">
                <a:cs typeface="Arial" panose="020B0604020202020204" pitchFamily="34" charset="0"/>
              </a:rPr>
              <a:t>Material density causes attenuation</a:t>
            </a:r>
          </a:p>
          <a:p>
            <a:pPr>
              <a:spcBef>
                <a:spcPts val="0"/>
              </a:spcBef>
              <a:spcAft>
                <a:spcPts val="1600"/>
              </a:spcAft>
              <a:buFont typeface="Wingdings" panose="05000000000000000000" pitchFamily="2" charset="2"/>
            </a:pPr>
            <a:r>
              <a:rPr lang="en-US" sz="2000" dirty="0">
                <a:cs typeface="Arial" panose="020B0604020202020204" pitchFamily="34" charset="0"/>
              </a:rPr>
              <a:t>Trees and foliage can block RF</a:t>
            </a:r>
          </a:p>
          <a:p>
            <a:pPr>
              <a:spcBef>
                <a:spcPts val="0"/>
              </a:spcBef>
              <a:spcAft>
                <a:spcPts val="1600"/>
              </a:spcAft>
              <a:buFont typeface="Wingdings" panose="05000000000000000000" pitchFamily="2" charset="2"/>
            </a:pPr>
            <a:r>
              <a:rPr lang="en-US" sz="2000" dirty="0">
                <a:cs typeface="Arial" panose="020B0604020202020204" pitchFamily="34" charset="0"/>
              </a:rPr>
              <a:t>Metallic surfaces can cause counterintuitive radio reflections</a:t>
            </a:r>
          </a:p>
          <a:p>
            <a:pPr>
              <a:spcBef>
                <a:spcPts val="0"/>
              </a:spcBef>
              <a:spcAft>
                <a:spcPts val="1600"/>
              </a:spcAft>
              <a:buFont typeface="Wingdings" panose="05000000000000000000" pitchFamily="2" charset="2"/>
            </a:pPr>
            <a:r>
              <a:rPr lang="en-US" sz="2000" dirty="0">
                <a:cs typeface="Arial" panose="020B0604020202020204" pitchFamily="34" charset="0"/>
              </a:rPr>
              <a:t>Human bodies interfere also; remember “antenna gate”</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Anderson (2017)</a:t>
            </a:r>
            <a:endParaRPr lang="en-US"/>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Interference</a:t>
            </a:r>
            <a:endParaRPr lang="en-US" kern="0"/>
          </a:p>
        </p:txBody>
      </p:sp>
      <p:pic>
        <p:nvPicPr>
          <p:cNvPr id="13" name="Picture 2" descr="Good news: No more guessing to locate RF interference">
            <a:extLst>
              <a:ext uri="{FF2B5EF4-FFF2-40B4-BE49-F238E27FC236}">
                <a16:creationId xmlns:a16="http://schemas.microsoft.com/office/drawing/2014/main" id="{CA98B6B7-3CBD-4536-BD87-360D6FEF45D3}"/>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5530" r="15530"/>
          <a:stretch>
            <a:fillRect/>
          </a:stretch>
        </p:blipFill>
        <p:spPr bwMode="auto">
          <a:xfrm>
            <a:off x="755650" y="1687513"/>
            <a:ext cx="4981575" cy="3813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s annual iPhone snafus - Antennagate (2) - CNNMoney">
            <a:extLst>
              <a:ext uri="{FF2B5EF4-FFF2-40B4-BE49-F238E27FC236}">
                <a16:creationId xmlns:a16="http://schemas.microsoft.com/office/drawing/2014/main" id="{CE2E65C4-0806-4CA9-8C60-56C31BD1ABE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90" t="1081" r="263" b="2589"/>
          <a:stretch/>
        </p:blipFill>
        <p:spPr bwMode="auto">
          <a:xfrm>
            <a:off x="8106788" y="5318341"/>
            <a:ext cx="1394972" cy="106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22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831851"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1600"/>
              </a:spcAft>
              <a:buFont typeface="Wingdings" panose="05000000000000000000" pitchFamily="2" charset="2"/>
            </a:pPr>
            <a:r>
              <a:rPr lang="en-US" sz="2000" dirty="0">
                <a:cs typeface="Arial" panose="020B0604020202020204" pitchFamily="34" charset="0"/>
              </a:rPr>
              <a:t>There are a fixed number of Wi-Fi, Bluetooth, Cell, etc. channels</a:t>
            </a:r>
          </a:p>
          <a:p>
            <a:pPr>
              <a:spcBef>
                <a:spcPts val="0"/>
              </a:spcBef>
              <a:spcAft>
                <a:spcPts val="1600"/>
              </a:spcAft>
              <a:buFont typeface="Wingdings" panose="05000000000000000000" pitchFamily="2" charset="2"/>
            </a:pPr>
            <a:r>
              <a:rPr lang="en-US" sz="2000" dirty="0">
                <a:cs typeface="Arial" panose="020B0604020202020204" pitchFamily="34" charset="0"/>
              </a:rPr>
              <a:t>With too many connected devices, channels become saturated</a:t>
            </a:r>
          </a:p>
          <a:p>
            <a:pPr>
              <a:spcBef>
                <a:spcPts val="0"/>
              </a:spcBef>
              <a:spcAft>
                <a:spcPts val="1600"/>
              </a:spcAft>
              <a:buFont typeface="Wingdings" panose="05000000000000000000" pitchFamily="2" charset="2"/>
            </a:pPr>
            <a:r>
              <a:rPr lang="en-US" sz="2000" dirty="0">
                <a:cs typeface="Arial" panose="020B0604020202020204" pitchFamily="34" charset="0"/>
              </a:rPr>
              <a:t>Net result is denial of service</a:t>
            </a:r>
          </a:p>
          <a:p>
            <a:pPr>
              <a:spcBef>
                <a:spcPts val="0"/>
              </a:spcBef>
              <a:spcAft>
                <a:spcPts val="1600"/>
              </a:spcAft>
              <a:buFont typeface="Wingdings" panose="05000000000000000000" pitchFamily="2" charset="2"/>
            </a:pPr>
            <a:r>
              <a:rPr lang="en-US" sz="2000" dirty="0">
                <a:cs typeface="Arial" panose="020B0604020202020204" pitchFamily="34" charset="0"/>
              </a:rPr>
              <a:t>Infrastructure was never designed for this volume of devices</a:t>
            </a:r>
          </a:p>
          <a:p>
            <a:pPr>
              <a:spcBef>
                <a:spcPts val="0"/>
              </a:spcBef>
              <a:spcAft>
                <a:spcPts val="1600"/>
              </a:spcAft>
              <a:buFont typeface="Wingdings" panose="05000000000000000000" pitchFamily="2" charset="2"/>
            </a:pPr>
            <a:r>
              <a:rPr lang="en-US" sz="2000" dirty="0">
                <a:cs typeface="Arial" panose="020B0604020202020204" pitchFamily="34" charset="0"/>
              </a:rPr>
              <a:t>IoT is already a worst-case scenario</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Anderson (2017)</a:t>
            </a:r>
            <a:endParaRPr lang="en-US"/>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Channel Congestion</a:t>
            </a:r>
            <a:endParaRPr lang="en-US" kern="0"/>
          </a:p>
        </p:txBody>
      </p:sp>
      <p:pic>
        <p:nvPicPr>
          <p:cNvPr id="11266" name="Picture 2" descr="r/brisbane - 2.4ghz WiFi Channel VS dB graph of kangaroo Point. Basically every channel is smashed. Good luck download porn over WiFi with that">
            <a:extLst>
              <a:ext uri="{FF2B5EF4-FFF2-40B4-BE49-F238E27FC236}">
                <a16:creationId xmlns:a16="http://schemas.microsoft.com/office/drawing/2014/main" id="{E64AC82B-60F3-4288-56DD-96423DE6F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499" y="1689692"/>
            <a:ext cx="4883650" cy="396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76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5709D-606A-8081-15D8-81405858C3D4}"/>
              </a:ext>
            </a:extLst>
          </p:cNvPr>
          <p:cNvSpPr>
            <a:spLocks noGrp="1"/>
          </p:cNvSpPr>
          <p:nvPr>
            <p:ph type="title"/>
          </p:nvPr>
        </p:nvSpPr>
        <p:spPr/>
        <p:txBody>
          <a:bodyPr/>
          <a:lstStyle/>
          <a:p>
            <a:r>
              <a:rPr lang="en-US" dirty="0"/>
              <a:t>Challenges of 5G &amp; LEO</a:t>
            </a:r>
          </a:p>
        </p:txBody>
      </p:sp>
      <p:graphicFrame>
        <p:nvGraphicFramePr>
          <p:cNvPr id="8" name="Table 8">
            <a:extLst>
              <a:ext uri="{FF2B5EF4-FFF2-40B4-BE49-F238E27FC236}">
                <a16:creationId xmlns:a16="http://schemas.microsoft.com/office/drawing/2014/main" id="{B92B8DFD-142F-96D3-EB82-58F76E448CBA}"/>
              </a:ext>
            </a:extLst>
          </p:cNvPr>
          <p:cNvGraphicFramePr>
            <a:graphicFrameLocks noGrp="1"/>
          </p:cNvGraphicFramePr>
          <p:nvPr>
            <p:extLst>
              <p:ext uri="{D42A27DB-BD31-4B8C-83A1-F6EECF244321}">
                <p14:modId xmlns:p14="http://schemas.microsoft.com/office/powerpoint/2010/main" val="3059901684"/>
              </p:ext>
            </p:extLst>
          </p:nvPr>
        </p:nvGraphicFramePr>
        <p:xfrm>
          <a:off x="1166812" y="1220893"/>
          <a:ext cx="9858375" cy="4856552"/>
        </p:xfrm>
        <a:graphic>
          <a:graphicData uri="http://schemas.openxmlformats.org/drawingml/2006/table">
            <a:tbl>
              <a:tblPr firstRow="1" bandRow="1">
                <a:tableStyleId>{073A0DAA-6AF3-43AB-8588-CEC1D06C72B9}</a:tableStyleId>
              </a:tblPr>
              <a:tblGrid>
                <a:gridCol w="3286125">
                  <a:extLst>
                    <a:ext uri="{9D8B030D-6E8A-4147-A177-3AD203B41FA5}">
                      <a16:colId xmlns:a16="http://schemas.microsoft.com/office/drawing/2014/main" val="2356054228"/>
                    </a:ext>
                  </a:extLst>
                </a:gridCol>
                <a:gridCol w="3286125">
                  <a:extLst>
                    <a:ext uri="{9D8B030D-6E8A-4147-A177-3AD203B41FA5}">
                      <a16:colId xmlns:a16="http://schemas.microsoft.com/office/drawing/2014/main" val="1632806047"/>
                    </a:ext>
                  </a:extLst>
                </a:gridCol>
                <a:gridCol w="3286125">
                  <a:extLst>
                    <a:ext uri="{9D8B030D-6E8A-4147-A177-3AD203B41FA5}">
                      <a16:colId xmlns:a16="http://schemas.microsoft.com/office/drawing/2014/main" val="698491632"/>
                    </a:ext>
                  </a:extLst>
                </a:gridCol>
              </a:tblGrid>
              <a:tr h="617432">
                <a:tc>
                  <a:txBody>
                    <a:bodyPr/>
                    <a:lstStyle/>
                    <a:p>
                      <a:pPr algn="ctr"/>
                      <a:endParaRPr lang="en-US" dirty="0">
                        <a:latin typeface="Arial" panose="020B0604020202020204" pitchFamily="34" charset="0"/>
                        <a:ea typeface="Roboto Light" panose="02000000000000000000" pitchFamily="2" charset="0"/>
                        <a:cs typeface="Arial" panose="020B0604020202020204" pitchFamily="34" charset="0"/>
                      </a:endParaRPr>
                    </a:p>
                  </a:txBody>
                  <a:tcPr anchor="ctr">
                    <a:noFill/>
                  </a:tcPr>
                </a:tc>
                <a:tc>
                  <a:txBody>
                    <a:bodyPr/>
                    <a:lstStyle/>
                    <a:p>
                      <a:pPr algn="ctr"/>
                      <a:r>
                        <a:rPr lang="en-US" b="1" dirty="0">
                          <a:latin typeface="Arial" panose="020B0604020202020204" pitchFamily="34" charset="0"/>
                          <a:ea typeface="Roboto Black" panose="02000000000000000000" pitchFamily="2" charset="0"/>
                          <a:cs typeface="Arial" panose="020B0604020202020204" pitchFamily="34" charset="0"/>
                        </a:rPr>
                        <a:t>5G</a:t>
                      </a:r>
                    </a:p>
                  </a:txBody>
                  <a:tcPr anchor="ctr"/>
                </a:tc>
                <a:tc>
                  <a:txBody>
                    <a:bodyPr/>
                    <a:lstStyle/>
                    <a:p>
                      <a:pPr algn="ctr"/>
                      <a:r>
                        <a:rPr lang="en-US" b="1" dirty="0">
                          <a:latin typeface="Arial" panose="020B0604020202020204" pitchFamily="34" charset="0"/>
                          <a:ea typeface="Roboto Black" panose="02000000000000000000" pitchFamily="2" charset="0"/>
                          <a:cs typeface="Arial" panose="020B0604020202020204" pitchFamily="34" charset="0"/>
                        </a:rPr>
                        <a:t>LEO</a:t>
                      </a:r>
                    </a:p>
                  </a:txBody>
                  <a:tcPr anchor="ctr"/>
                </a:tc>
                <a:extLst>
                  <a:ext uri="{0D108BD9-81ED-4DB2-BD59-A6C34878D82A}">
                    <a16:rowId xmlns:a16="http://schemas.microsoft.com/office/drawing/2014/main" val="816182320"/>
                  </a:ext>
                </a:extLst>
              </a:tr>
              <a:tr h="1059780">
                <a:tc>
                  <a:txBody>
                    <a:bodyPr/>
                    <a:lstStyle/>
                    <a:p>
                      <a:r>
                        <a:rPr lang="en-US" b="1" dirty="0">
                          <a:latin typeface="Arial" panose="020B0604020202020204" pitchFamily="34" charset="0"/>
                          <a:ea typeface="Roboto Black" panose="02000000000000000000" pitchFamily="2" charset="0"/>
                          <a:cs typeface="Arial" panose="020B0604020202020204" pitchFamily="34" charset="0"/>
                        </a:rPr>
                        <a:t>Infrastructure</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Build 1M small cells and base stations</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Manufacture and launch 30K satellites</a:t>
                      </a:r>
                    </a:p>
                  </a:txBody>
                  <a:tcPr anchor="ctr"/>
                </a:tc>
                <a:extLst>
                  <a:ext uri="{0D108BD9-81ED-4DB2-BD59-A6C34878D82A}">
                    <a16:rowId xmlns:a16="http://schemas.microsoft.com/office/drawing/2014/main" val="2382470717"/>
                  </a:ext>
                </a:extLst>
              </a:tr>
              <a:tr h="1059780">
                <a:tc>
                  <a:txBody>
                    <a:bodyPr/>
                    <a:lstStyle/>
                    <a:p>
                      <a:r>
                        <a:rPr lang="en-US" b="1" dirty="0">
                          <a:latin typeface="Arial" panose="020B0604020202020204" pitchFamily="34" charset="0"/>
                          <a:ea typeface="Roboto Black" panose="02000000000000000000" pitchFamily="2" charset="0"/>
                          <a:cs typeface="Arial" panose="020B0604020202020204" pitchFamily="34" charset="0"/>
                        </a:rPr>
                        <a:t>Spectrum</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Businesses fight for access to frequency bands</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Managing constellations is highly technical</a:t>
                      </a:r>
                    </a:p>
                  </a:txBody>
                  <a:tcPr anchor="ctr"/>
                </a:tc>
                <a:extLst>
                  <a:ext uri="{0D108BD9-81ED-4DB2-BD59-A6C34878D82A}">
                    <a16:rowId xmlns:a16="http://schemas.microsoft.com/office/drawing/2014/main" val="1928291309"/>
                  </a:ext>
                </a:extLst>
              </a:tr>
              <a:tr h="1059780">
                <a:tc>
                  <a:txBody>
                    <a:bodyPr/>
                    <a:lstStyle/>
                    <a:p>
                      <a:r>
                        <a:rPr lang="en-US" b="1" dirty="0">
                          <a:latin typeface="Arial" panose="020B0604020202020204" pitchFamily="34" charset="0"/>
                          <a:ea typeface="Roboto Black" panose="02000000000000000000" pitchFamily="2" charset="0"/>
                          <a:cs typeface="Arial" panose="020B0604020202020204" pitchFamily="34" charset="0"/>
                        </a:rPr>
                        <a:t>Interference</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mmWave blocked by foliage and buildings</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Weather, handover, doppler shift, coexistence</a:t>
                      </a:r>
                    </a:p>
                  </a:txBody>
                  <a:tcPr anchor="ctr"/>
                </a:tc>
                <a:extLst>
                  <a:ext uri="{0D108BD9-81ED-4DB2-BD59-A6C34878D82A}">
                    <a16:rowId xmlns:a16="http://schemas.microsoft.com/office/drawing/2014/main" val="2838472986"/>
                  </a:ext>
                </a:extLst>
              </a:tr>
              <a:tr h="1059780">
                <a:tc>
                  <a:txBody>
                    <a:bodyPr/>
                    <a:lstStyle/>
                    <a:p>
                      <a:r>
                        <a:rPr lang="en-US" b="1" dirty="0">
                          <a:latin typeface="Arial" panose="020B0604020202020204" pitchFamily="34" charset="0"/>
                          <a:ea typeface="Roboto Black" panose="02000000000000000000" pitchFamily="2" charset="0"/>
                          <a:cs typeface="Arial" panose="020B0604020202020204" pitchFamily="34" charset="0"/>
                        </a:rPr>
                        <a:t>Latency</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Needs edge compute resources</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Roboto Light" panose="02000000000000000000" pitchFamily="2" charset="0"/>
                          <a:cs typeface="Arial" panose="020B0604020202020204" pitchFamily="34" charset="0"/>
                        </a:rPr>
                        <a:t>Large distances, must obey laws of physics</a:t>
                      </a:r>
                    </a:p>
                  </a:txBody>
                  <a:tcPr anchor="ctr"/>
                </a:tc>
                <a:extLst>
                  <a:ext uri="{0D108BD9-81ED-4DB2-BD59-A6C34878D82A}">
                    <a16:rowId xmlns:a16="http://schemas.microsoft.com/office/drawing/2014/main" val="4249083732"/>
                  </a:ext>
                </a:extLst>
              </a:tr>
            </a:tbl>
          </a:graphicData>
        </a:graphic>
      </p:graphicFrame>
    </p:spTree>
    <p:extLst>
      <p:ext uri="{BB962C8B-B14F-4D97-AF65-F5344CB8AC3E}">
        <p14:creationId xmlns:p14="http://schemas.microsoft.com/office/powerpoint/2010/main" val="286208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6818-F6F5-D871-C9BC-E9F6D4F0D253}"/>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236FFE6-FC22-70A1-C3C3-57C9C7217DBB}"/>
              </a:ext>
            </a:extLst>
          </p:cNvPr>
          <p:cNvSpPr>
            <a:spLocks noGrp="1"/>
          </p:cNvSpPr>
          <p:nvPr>
            <p:ph idx="1"/>
          </p:nvPr>
        </p:nvSpPr>
        <p:spPr/>
        <p:txBody>
          <a:bodyPr/>
          <a:lstStyle/>
          <a:p>
            <a:pPr marL="514350" indent="-514350">
              <a:spcBef>
                <a:spcPts val="0"/>
              </a:spcBef>
              <a:spcAft>
                <a:spcPts val="1600"/>
              </a:spcAft>
              <a:buFont typeface="+mj-lt"/>
              <a:buAutoNum type="arabicPeriod"/>
            </a:pPr>
            <a:r>
              <a:rPr lang="en-US" sz="2400" dirty="0">
                <a:latin typeface="Arial" panose="020B0604020202020204" pitchFamily="34" charset="0"/>
                <a:ea typeface="Roboto" panose="02000000000000000000" pitchFamily="2" charset="0"/>
                <a:cs typeface="Arial" panose="020B0604020202020204" pitchFamily="34" charset="0"/>
              </a:rPr>
              <a:t>Understand challenges of existing tools for RF signal analysis and visualization</a:t>
            </a:r>
          </a:p>
          <a:p>
            <a:pPr marL="514350" indent="-514350">
              <a:spcBef>
                <a:spcPts val="0"/>
              </a:spcBef>
              <a:spcAft>
                <a:spcPts val="1600"/>
              </a:spcAft>
              <a:buFont typeface="+mj-lt"/>
              <a:buAutoNum type="arabicPeriod"/>
            </a:pPr>
            <a:r>
              <a:rPr lang="en-US" sz="2400" dirty="0">
                <a:latin typeface="Arial" panose="020B0604020202020204" pitchFamily="34" charset="0"/>
                <a:ea typeface="Roboto" panose="02000000000000000000" pitchFamily="2" charset="0"/>
                <a:cs typeface="Arial" panose="020B0604020202020204" pitchFamily="34" charset="0"/>
              </a:rPr>
              <a:t>Differentiate between 1D, 2D, and 3D signal visualizations</a:t>
            </a:r>
          </a:p>
          <a:p>
            <a:pPr marL="514350" indent="-514350">
              <a:spcBef>
                <a:spcPts val="0"/>
              </a:spcBef>
              <a:spcAft>
                <a:spcPts val="1600"/>
              </a:spcAft>
              <a:buFont typeface="+mj-lt"/>
              <a:buAutoNum type="arabicPeriod"/>
            </a:pPr>
            <a:r>
              <a:rPr lang="en-US" sz="2400" dirty="0">
                <a:latin typeface="Arial" panose="020B0604020202020204" pitchFamily="34" charset="0"/>
                <a:ea typeface="Roboto" panose="02000000000000000000" pitchFamily="2" charset="0"/>
                <a:cs typeface="Arial" panose="020B0604020202020204" pitchFamily="34" charset="0"/>
              </a:rPr>
              <a:t>Comprehend fundamentals of immersive technologies like AR/VR and potential applications for signals intelligence, visualization, and military communications</a:t>
            </a:r>
          </a:p>
          <a:p>
            <a:pPr marL="514350" indent="-514350">
              <a:spcBef>
                <a:spcPts val="0"/>
              </a:spcBef>
              <a:spcAft>
                <a:spcPts val="1600"/>
              </a:spcAft>
              <a:buFont typeface="+mj-lt"/>
              <a:buAutoNum type="arabicPeriod"/>
            </a:pPr>
            <a:r>
              <a:rPr lang="en-US" sz="2400" dirty="0">
                <a:latin typeface="Arial" panose="020B0604020202020204" pitchFamily="34" charset="0"/>
                <a:ea typeface="Roboto" panose="02000000000000000000" pitchFamily="2" charset="0"/>
                <a:cs typeface="Arial" panose="020B0604020202020204" pitchFamily="34" charset="0"/>
              </a:rPr>
              <a:t>Identify best practices and applied theory to the design of next-generation signal analysis user interfaces</a:t>
            </a:r>
          </a:p>
        </p:txBody>
      </p:sp>
    </p:spTree>
    <p:extLst>
      <p:ext uri="{BB962C8B-B14F-4D97-AF65-F5344CB8AC3E}">
        <p14:creationId xmlns:p14="http://schemas.microsoft.com/office/powerpoint/2010/main" val="4246354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CCD4-1A51-4041-E869-66C470B00B00}"/>
              </a:ext>
            </a:extLst>
          </p:cNvPr>
          <p:cNvSpPr>
            <a:spLocks noGrp="1"/>
          </p:cNvSpPr>
          <p:nvPr>
            <p:ph type="title"/>
          </p:nvPr>
        </p:nvSpPr>
        <p:spPr/>
        <p:txBody>
          <a:bodyPr/>
          <a:lstStyle/>
          <a:p>
            <a:r>
              <a:rPr lang="en-US" dirty="0">
                <a:ea typeface="Tahoma"/>
                <a:cs typeface="Tahoma"/>
              </a:rPr>
              <a:t>Signals Intelligence (SIGINT)</a:t>
            </a:r>
            <a:endParaRPr lang="en-US" dirty="0"/>
          </a:p>
        </p:txBody>
      </p:sp>
      <p:sp>
        <p:nvSpPr>
          <p:cNvPr id="12" name="Content Placeholder 3">
            <a:extLst>
              <a:ext uri="{FF2B5EF4-FFF2-40B4-BE49-F238E27FC236}">
                <a16:creationId xmlns:a16="http://schemas.microsoft.com/office/drawing/2014/main" id="{69F06D77-9EB2-89B7-78C5-9DE9B0F6F71E}"/>
              </a:ext>
            </a:extLst>
          </p:cNvPr>
          <p:cNvSpPr>
            <a:spLocks noGrp="1"/>
          </p:cNvSpPr>
          <p:nvPr>
            <p:ph sz="quarter" idx="11"/>
          </p:nvPr>
        </p:nvSpPr>
        <p:spPr>
          <a:xfrm>
            <a:off x="1494693" y="1046716"/>
            <a:ext cx="9202614" cy="836126"/>
          </a:xfrm>
          <a:noFill/>
        </p:spPr>
        <p:txBody>
          <a:bodyPr wrap="square">
            <a:spAutoFit/>
          </a:bodyPr>
          <a:lstStyle/>
          <a:p>
            <a:pPr marL="0" indent="0" algn="ctr">
              <a:spcBef>
                <a:spcPts val="0"/>
              </a:spcBef>
              <a:spcAft>
                <a:spcPts val="1000"/>
              </a:spcAft>
              <a:buNone/>
            </a:pPr>
            <a:r>
              <a:rPr lang="en-US" sz="2000" kern="1200" dirty="0">
                <a:latin typeface="Arial" panose="020B0604020202020204" pitchFamily="34" charset="0"/>
                <a:ea typeface="+mn-ea"/>
                <a:cs typeface="Arial" panose="020B0604020202020204" pitchFamily="34" charset="0"/>
              </a:rPr>
              <a:t>Ability to seize, retain and exploit the spectrum is critical to battlefield superiority</a:t>
            </a:r>
          </a:p>
          <a:p>
            <a:pPr marL="0" indent="0" algn="ctr">
              <a:spcBef>
                <a:spcPts val="0"/>
              </a:spcBef>
              <a:spcAft>
                <a:spcPts val="1000"/>
              </a:spcAft>
              <a:buNone/>
            </a:pPr>
            <a:r>
              <a:rPr lang="en-US" sz="2000" kern="1200" dirty="0">
                <a:latin typeface="Arial" panose="020B0604020202020204" pitchFamily="34" charset="0"/>
                <a:ea typeface="+mn-ea"/>
                <a:cs typeface="Arial" panose="020B0604020202020204" pitchFamily="34" charset="0"/>
              </a:rPr>
              <a:t>SIGINT &amp; EW capabilities are being added to manned and unmanned vehicles</a:t>
            </a:r>
            <a:endParaRPr lang="en-US" sz="2000" kern="1200" dirty="0">
              <a:latin typeface="Arial" panose="020B0604020202020204" pitchFamily="34" charset="0"/>
              <a:ea typeface="Roboto Light"/>
              <a:cs typeface="Arial" panose="020B0604020202020204" pitchFamily="34" charset="0"/>
            </a:endParaRPr>
          </a:p>
        </p:txBody>
      </p:sp>
      <p:sp>
        <p:nvSpPr>
          <p:cNvPr id="10" name="TextBox 9">
            <a:extLst>
              <a:ext uri="{FF2B5EF4-FFF2-40B4-BE49-F238E27FC236}">
                <a16:creationId xmlns:a16="http://schemas.microsoft.com/office/drawing/2014/main" id="{5ABF409C-996E-74B6-C590-AF7EAFB7D55F}"/>
              </a:ext>
            </a:extLst>
          </p:cNvPr>
          <p:cNvSpPr txBox="1"/>
          <p:nvPr/>
        </p:nvSpPr>
        <p:spPr>
          <a:xfrm>
            <a:off x="607351" y="6178027"/>
            <a:ext cx="6105524" cy="246221"/>
          </a:xfrm>
          <a:prstGeom prst="rect">
            <a:avLst/>
          </a:prstGeom>
        </p:spPr>
        <p:txBody>
          <a:bodyPr wrap="square" lIns="91440" tIns="45720" rIns="91440" bIns="45720" anchor="t">
            <a:spAutoFit/>
          </a:bodyPr>
          <a:lstStyle>
            <a:defPPr>
              <a:defRPr lang="en-US"/>
            </a:defPPr>
            <a:lvl1pPr>
              <a:defRPr sz="1000" b="1">
                <a:solidFill>
                  <a:srgbClr val="22458A"/>
                </a:solidFill>
              </a:defRPr>
            </a:lvl1pPr>
          </a:lstStyle>
          <a:p>
            <a:r>
              <a:rPr lang="en-US" dirty="0">
                <a:latin typeface="Tahoma"/>
                <a:ea typeface="Tahoma"/>
                <a:cs typeface="Tahoma"/>
              </a:rPr>
              <a:t>BAE </a:t>
            </a:r>
          </a:p>
        </p:txBody>
      </p:sp>
      <p:pic>
        <p:nvPicPr>
          <p:cNvPr id="1026" name="Picture 2" descr="Unmanned SIGINT and Electronic Warfare image">
            <a:extLst>
              <a:ext uri="{FF2B5EF4-FFF2-40B4-BE49-F238E27FC236}">
                <a16:creationId xmlns:a16="http://schemas.microsoft.com/office/drawing/2014/main" id="{B2660C54-8F99-966A-B991-0847254A4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134428"/>
            <a:ext cx="6791325"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831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831851"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800"/>
              </a:spcAft>
              <a:buNone/>
            </a:pPr>
            <a:r>
              <a:rPr lang="en-US" sz="2400" b="1" dirty="0">
                <a:ea typeface="Roboto Black"/>
                <a:cs typeface="Arial" panose="020B0604020202020204" pitchFamily="34" charset="0"/>
              </a:rPr>
              <a:t>Live Virtual Constructive (LVC) training environments</a:t>
            </a:r>
          </a:p>
          <a:p>
            <a:pPr marL="456565" indent="-456565">
              <a:spcAft>
                <a:spcPts val="600"/>
              </a:spcAft>
              <a:buFont typeface="Wingdings" panose="05000000000000000000" pitchFamily="2" charset="2"/>
            </a:pPr>
            <a:r>
              <a:rPr lang="en-US" dirty="0">
                <a:cs typeface="Arial" panose="020B0604020202020204" pitchFamily="34" charset="0"/>
              </a:rPr>
              <a:t>Testing and sims to prepare for varying conditions and cyber threats</a:t>
            </a:r>
          </a:p>
          <a:p>
            <a:pPr marL="456565" indent="-456565">
              <a:spcAft>
                <a:spcPts val="600"/>
              </a:spcAft>
              <a:buFont typeface="Wingdings" panose="05000000000000000000" pitchFamily="2" charset="2"/>
            </a:pPr>
            <a:r>
              <a:rPr lang="en-US" dirty="0">
                <a:cs typeface="Arial" panose="020B0604020202020204" pitchFamily="34" charset="0"/>
              </a:rPr>
              <a:t>Need reliable communications fabric for multidomain ops </a:t>
            </a:r>
          </a:p>
          <a:p>
            <a:pPr marL="456565" indent="-456565">
              <a:spcAft>
                <a:spcPts val="600"/>
              </a:spcAft>
              <a:buFont typeface="Wingdings" panose="05000000000000000000" pitchFamily="2" charset="2"/>
            </a:pPr>
            <a:r>
              <a:rPr lang="en-US" dirty="0">
                <a:cs typeface="Arial" panose="020B0604020202020204" pitchFamily="34" charset="0"/>
              </a:rPr>
              <a:t>Ex. Low band RF mesh network with connected Android Tactical Assault Kits (ATAK) during live training</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lIns="91440" tIns="45720" rIns="91440" bIns="45720" anchor="t">
            <a:spAutoFit/>
          </a:bodyPr>
          <a:lstStyle>
            <a:defPPr>
              <a:defRPr lang="en-US"/>
            </a:defPPr>
            <a:lvl1pPr>
              <a:defRPr sz="1000" b="1">
                <a:solidFill>
                  <a:srgbClr val="22458A"/>
                </a:solidFill>
              </a:defRPr>
            </a:lvl1pPr>
          </a:lstStyle>
          <a:p>
            <a:r>
              <a:rPr lang="en-US">
                <a:latin typeface="Tahoma"/>
                <a:ea typeface="Tahoma"/>
                <a:cs typeface="Tahoma"/>
              </a:rPr>
              <a:t>Rockwell Collins (2016</a:t>
            </a:r>
            <a:r>
              <a:rPr lang="en-US" sz="1000" b="1">
                <a:latin typeface="Tahoma"/>
                <a:ea typeface="Tahoma"/>
                <a:cs typeface="Tahoma"/>
              </a:rPr>
              <a:t>)</a:t>
            </a:r>
            <a:endParaRPr lang="en-US">
              <a:latin typeface="Tahoma"/>
              <a:ea typeface="Tahoma"/>
              <a:cs typeface="Tahoma"/>
            </a:endParaRPr>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lIns="91440" tIns="45720" rIns="91440" bIns="45720" anchor="t"/>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dirty="0"/>
              <a:t>Resilient Training Environments</a:t>
            </a:r>
            <a:endParaRPr lang="en-US" dirty="0">
              <a:ea typeface="Tahoma"/>
              <a:cs typeface="Tahoma"/>
            </a:endParaRPr>
          </a:p>
        </p:txBody>
      </p:sp>
      <p:pic>
        <p:nvPicPr>
          <p:cNvPr id="3" name="Picture 3">
            <a:extLst>
              <a:ext uri="{FF2B5EF4-FFF2-40B4-BE49-F238E27FC236}">
                <a16:creationId xmlns:a16="http://schemas.microsoft.com/office/drawing/2014/main" id="{ED380C9C-860B-AE36-4A24-A72417FE8D4B}"/>
              </a:ext>
            </a:extLst>
          </p:cNvPr>
          <p:cNvPicPr>
            <a:picLocks noChangeAspect="1"/>
          </p:cNvPicPr>
          <p:nvPr/>
        </p:nvPicPr>
        <p:blipFill>
          <a:blip r:embed="rId3"/>
          <a:stretch>
            <a:fillRect/>
          </a:stretch>
        </p:blipFill>
        <p:spPr>
          <a:xfrm>
            <a:off x="6478044" y="1691381"/>
            <a:ext cx="4893501" cy="3099457"/>
          </a:xfrm>
          <a:prstGeom prst="rect">
            <a:avLst/>
          </a:prstGeom>
        </p:spPr>
      </p:pic>
      <p:pic>
        <p:nvPicPr>
          <p:cNvPr id="5" name="Picture 7">
            <a:extLst>
              <a:ext uri="{FF2B5EF4-FFF2-40B4-BE49-F238E27FC236}">
                <a16:creationId xmlns:a16="http://schemas.microsoft.com/office/drawing/2014/main" id="{101F5CA6-E50E-7050-BAAA-DF2A0306A794}"/>
              </a:ext>
            </a:extLst>
          </p:cNvPr>
          <p:cNvPicPr>
            <a:picLocks noChangeAspect="1"/>
          </p:cNvPicPr>
          <p:nvPr/>
        </p:nvPicPr>
        <p:blipFill>
          <a:blip r:embed="rId4"/>
          <a:stretch>
            <a:fillRect/>
          </a:stretch>
        </p:blipFill>
        <p:spPr>
          <a:xfrm>
            <a:off x="6478044" y="4787553"/>
            <a:ext cx="4893501" cy="1218156"/>
          </a:xfrm>
          <a:prstGeom prst="rect">
            <a:avLst/>
          </a:prstGeom>
        </p:spPr>
      </p:pic>
    </p:spTree>
    <p:extLst>
      <p:ext uri="{BB962C8B-B14F-4D97-AF65-F5344CB8AC3E}">
        <p14:creationId xmlns:p14="http://schemas.microsoft.com/office/powerpoint/2010/main" val="391549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dirty="0">
                <a:solidFill>
                  <a:schemeClr val="tx1"/>
                </a:solidFill>
              </a:rPr>
              <a:t>Immersive Signal Visualization</a:t>
            </a:r>
          </a:p>
        </p:txBody>
      </p:sp>
      <p:sp>
        <p:nvSpPr>
          <p:cNvPr id="3" name="Title 1">
            <a:extLst>
              <a:ext uri="{FF2B5EF4-FFF2-40B4-BE49-F238E27FC236}">
                <a16:creationId xmlns:a16="http://schemas.microsoft.com/office/drawing/2014/main" id="{C85AAC18-A779-AD58-1CC9-F337CDA3C8CF}"/>
              </a:ext>
            </a:extLst>
          </p:cNvPr>
          <p:cNvSpPr txBox="1">
            <a:spLocks/>
          </p:cNvSpPr>
          <p:nvPr/>
        </p:nvSpPr>
        <p:spPr bwMode="auto">
          <a:xfrm>
            <a:off x="2378161" y="3690155"/>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400" b="0" kern="0" dirty="0">
                <a:solidFill>
                  <a:schemeClr val="tx1"/>
                </a:solidFill>
              </a:rPr>
              <a:t>Definition and Impact</a:t>
            </a:r>
          </a:p>
        </p:txBody>
      </p:sp>
    </p:spTree>
    <p:extLst>
      <p:ext uri="{BB962C8B-B14F-4D97-AF65-F5344CB8AC3E}">
        <p14:creationId xmlns:p14="http://schemas.microsoft.com/office/powerpoint/2010/main" val="1538265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DD006F-EF30-45AB-A51D-7B061EF8A7D7}"/>
              </a:ext>
            </a:extLst>
          </p:cNvPr>
          <p:cNvPicPr>
            <a:picLocks noChangeAspect="1"/>
          </p:cNvPicPr>
          <p:nvPr/>
        </p:nvPicPr>
        <p:blipFill rotWithShape="1">
          <a:blip r:embed="rId2"/>
          <a:srcRect l="9050" t="28822" r="3741" b="6715"/>
          <a:stretch/>
        </p:blipFill>
        <p:spPr>
          <a:xfrm>
            <a:off x="7362825" y="654246"/>
            <a:ext cx="4837633" cy="2773962"/>
          </a:xfrm>
          <a:prstGeom prst="rect">
            <a:avLst/>
          </a:prstGeom>
        </p:spPr>
      </p:pic>
      <p:sp>
        <p:nvSpPr>
          <p:cNvPr id="2" name="Title 1"/>
          <p:cNvSpPr>
            <a:spLocks noGrp="1"/>
          </p:cNvSpPr>
          <p:nvPr>
            <p:ph type="title"/>
          </p:nvPr>
        </p:nvSpPr>
        <p:spPr/>
        <p:txBody>
          <a:bodyPr/>
          <a:lstStyle/>
          <a:p>
            <a:r>
              <a:rPr lang="en-US" dirty="0"/>
              <a:t>Immersive / AR / VR / Metaverse</a:t>
            </a:r>
          </a:p>
        </p:txBody>
      </p:sp>
      <p:pic>
        <p:nvPicPr>
          <p:cNvPr id="13" name="Picture 12">
            <a:extLst>
              <a:ext uri="{FF2B5EF4-FFF2-40B4-BE49-F238E27FC236}">
                <a16:creationId xmlns:a16="http://schemas.microsoft.com/office/drawing/2014/main" id="{E32B5BAC-280E-4622-9459-A7938A6FC5FD}"/>
              </a:ext>
            </a:extLst>
          </p:cNvPr>
          <p:cNvPicPr>
            <a:picLocks noChangeAspect="1"/>
          </p:cNvPicPr>
          <p:nvPr/>
        </p:nvPicPr>
        <p:blipFill rotWithShape="1">
          <a:blip r:embed="rId3"/>
          <a:srcRect t="20849"/>
          <a:stretch/>
        </p:blipFill>
        <p:spPr>
          <a:xfrm>
            <a:off x="2779" y="695596"/>
            <a:ext cx="5749399" cy="3449731"/>
          </a:xfrm>
          <a:prstGeom prst="rect">
            <a:avLst/>
          </a:prstGeom>
        </p:spPr>
      </p:pic>
      <p:pic>
        <p:nvPicPr>
          <p:cNvPr id="14" name="Picture 13">
            <a:extLst>
              <a:ext uri="{FF2B5EF4-FFF2-40B4-BE49-F238E27FC236}">
                <a16:creationId xmlns:a16="http://schemas.microsoft.com/office/drawing/2014/main" id="{693097BB-76C6-4443-927A-CF64E8260DA9}"/>
              </a:ext>
            </a:extLst>
          </p:cNvPr>
          <p:cNvPicPr>
            <a:picLocks noChangeAspect="1"/>
          </p:cNvPicPr>
          <p:nvPr/>
        </p:nvPicPr>
        <p:blipFill rotWithShape="1">
          <a:blip r:embed="rId4"/>
          <a:srcRect l="12757" t="12954" r="1168"/>
          <a:stretch/>
        </p:blipFill>
        <p:spPr>
          <a:xfrm>
            <a:off x="3923630" y="695596"/>
            <a:ext cx="4372646" cy="3239066"/>
          </a:xfrm>
          <a:prstGeom prst="rect">
            <a:avLst/>
          </a:prstGeom>
        </p:spPr>
      </p:pic>
      <p:pic>
        <p:nvPicPr>
          <p:cNvPr id="15" name="Picture 14">
            <a:extLst>
              <a:ext uri="{FF2B5EF4-FFF2-40B4-BE49-F238E27FC236}">
                <a16:creationId xmlns:a16="http://schemas.microsoft.com/office/drawing/2014/main" id="{2C705925-8C71-4D48-9AE2-FF103B9EDB97}"/>
              </a:ext>
            </a:extLst>
          </p:cNvPr>
          <p:cNvPicPr>
            <a:picLocks noChangeAspect="1"/>
          </p:cNvPicPr>
          <p:nvPr/>
        </p:nvPicPr>
        <p:blipFill rotWithShape="1">
          <a:blip r:embed="rId5"/>
          <a:srcRect l="5079" r="17688"/>
          <a:stretch/>
        </p:blipFill>
        <p:spPr>
          <a:xfrm>
            <a:off x="-2992" y="2943798"/>
            <a:ext cx="3552438" cy="3449730"/>
          </a:xfrm>
          <a:prstGeom prst="rect">
            <a:avLst/>
          </a:prstGeom>
        </p:spPr>
      </p:pic>
      <p:pic>
        <p:nvPicPr>
          <p:cNvPr id="17" name="Picture 16">
            <a:extLst>
              <a:ext uri="{FF2B5EF4-FFF2-40B4-BE49-F238E27FC236}">
                <a16:creationId xmlns:a16="http://schemas.microsoft.com/office/drawing/2014/main" id="{8CB75C4B-CBE7-48FF-9128-90870F684893}"/>
              </a:ext>
            </a:extLst>
          </p:cNvPr>
          <p:cNvPicPr>
            <a:picLocks noChangeAspect="1"/>
          </p:cNvPicPr>
          <p:nvPr/>
        </p:nvPicPr>
        <p:blipFill rotWithShape="1">
          <a:blip r:embed="rId6"/>
          <a:srcRect l="18864" r="7754"/>
          <a:stretch/>
        </p:blipFill>
        <p:spPr>
          <a:xfrm>
            <a:off x="6978125" y="3429000"/>
            <a:ext cx="5211096" cy="2961058"/>
          </a:xfrm>
          <a:prstGeom prst="rect">
            <a:avLst/>
          </a:prstGeom>
        </p:spPr>
      </p:pic>
      <p:pic>
        <p:nvPicPr>
          <p:cNvPr id="18" name="Picture 17" descr="A picture containing man&#10;&#10;Description automatically generated">
            <a:extLst>
              <a:ext uri="{FF2B5EF4-FFF2-40B4-BE49-F238E27FC236}">
                <a16:creationId xmlns:a16="http://schemas.microsoft.com/office/drawing/2014/main" id="{3F824671-83E5-472A-B610-CD02121F20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2189" y="4041099"/>
            <a:ext cx="3552438" cy="2348959"/>
          </a:xfrm>
          <a:prstGeom prst="rect">
            <a:avLst/>
          </a:prstGeom>
        </p:spPr>
      </p:pic>
      <p:pic>
        <p:nvPicPr>
          <p:cNvPr id="19" name="Picture 18" descr="A picture containing person, indoor, electronics, camera&#10;&#10;Description automatically generated">
            <a:extLst>
              <a:ext uri="{FF2B5EF4-FFF2-40B4-BE49-F238E27FC236}">
                <a16:creationId xmlns:a16="http://schemas.microsoft.com/office/drawing/2014/main" id="{1BCB87CC-E5F8-41B5-9584-2EF1659F6235}"/>
              </a:ext>
            </a:extLst>
          </p:cNvPr>
          <p:cNvPicPr>
            <a:picLocks noChangeAspect="1"/>
          </p:cNvPicPr>
          <p:nvPr/>
        </p:nvPicPr>
        <p:blipFill rotWithShape="1">
          <a:blip r:embed="rId8">
            <a:extLst>
              <a:ext uri="{28A0092B-C50C-407E-A947-70E740481C1C}">
                <a14:useLocalDpi xmlns:a14="http://schemas.microsoft.com/office/drawing/2010/main" val="0"/>
              </a:ext>
            </a:extLst>
          </a:blip>
          <a:srcRect l="6747" r="6747"/>
          <a:stretch/>
        </p:blipFill>
        <p:spPr>
          <a:xfrm>
            <a:off x="3492189" y="1880460"/>
            <a:ext cx="3564954" cy="2318122"/>
          </a:xfrm>
          <a:prstGeom prst="rect">
            <a:avLst/>
          </a:prstGeom>
        </p:spPr>
      </p:pic>
    </p:spTree>
    <p:extLst>
      <p:ext uri="{BB962C8B-B14F-4D97-AF65-F5344CB8AC3E}">
        <p14:creationId xmlns:p14="http://schemas.microsoft.com/office/powerpoint/2010/main" val="4019555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Augmented Reality (AR)</a:t>
            </a:r>
          </a:p>
        </p:txBody>
      </p:sp>
      <p:pic>
        <p:nvPicPr>
          <p:cNvPr id="9218" name="Picture 2" descr="Microsoft's HoloLens 2 Supports Essential Businesses With Mixed Reality">
            <a:extLst>
              <a:ext uri="{FF2B5EF4-FFF2-40B4-BE49-F238E27FC236}">
                <a16:creationId xmlns:a16="http://schemas.microsoft.com/office/drawing/2014/main" id="{A08C2C24-2299-47C8-B37B-E8158519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6929" y="2416728"/>
            <a:ext cx="6578662" cy="37052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643D96E3-7A42-42CF-A35C-FCFA7E5CF16B}"/>
              </a:ext>
            </a:extLst>
          </p:cNvPr>
          <p:cNvSpPr>
            <a:spLocks noGrp="1"/>
          </p:cNvSpPr>
          <p:nvPr>
            <p:ph sz="quarter" idx="11"/>
          </p:nvPr>
        </p:nvSpPr>
        <p:spPr>
          <a:xfrm>
            <a:off x="1799967" y="1046716"/>
            <a:ext cx="10820658" cy="1001160"/>
          </a:xfrm>
        </p:spPr>
        <p:txBody>
          <a:bodyPr/>
          <a:lstStyle/>
          <a:p>
            <a:pPr>
              <a:buFont typeface="Wingdings" panose="05000000000000000000" pitchFamily="2" charset="2"/>
              <a:buChar char="Ø"/>
            </a:pPr>
            <a:r>
              <a:rPr lang="en-US" sz="2200" dirty="0">
                <a:latin typeface="+mj-lt"/>
              </a:rPr>
              <a:t>Overlay holograms into real-world objects and environments</a:t>
            </a:r>
          </a:p>
          <a:p>
            <a:pPr>
              <a:buFont typeface="Wingdings" panose="05000000000000000000" pitchFamily="2" charset="2"/>
              <a:buChar char="Ø"/>
            </a:pPr>
            <a:r>
              <a:rPr lang="en-US" sz="2200" dirty="0">
                <a:latin typeface="+mj-lt"/>
              </a:rPr>
              <a:t>Merge the real and the virtual using sensors and trackers</a:t>
            </a:r>
          </a:p>
        </p:txBody>
      </p:sp>
      <p:pic>
        <p:nvPicPr>
          <p:cNvPr id="2050" name="Picture 2" descr="6 Ways Holograms Play an Important Role in Star Wars | StarWars.com">
            <a:extLst>
              <a:ext uri="{FF2B5EF4-FFF2-40B4-BE49-F238E27FC236}">
                <a16:creationId xmlns:a16="http://schemas.microsoft.com/office/drawing/2014/main" id="{AD0701F8-770E-C4D5-ADFE-E95B880D8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r="6667"/>
          <a:stretch/>
        </p:blipFill>
        <p:spPr bwMode="auto">
          <a:xfrm>
            <a:off x="6581774" y="2416727"/>
            <a:ext cx="5610226" cy="370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83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Examples</a:t>
            </a:r>
          </a:p>
        </p:txBody>
      </p:sp>
      <p:pic>
        <p:nvPicPr>
          <p:cNvPr id="2054" name="Picture 6" descr="Pika-Who? How Pokémon Go Confused the Canadian Military - The New York Times">
            <a:extLst>
              <a:ext uri="{FF2B5EF4-FFF2-40B4-BE49-F238E27FC236}">
                <a16:creationId xmlns:a16="http://schemas.microsoft.com/office/drawing/2014/main" id="{6292E630-2935-4428-960E-FEDB21970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5" y="1191018"/>
            <a:ext cx="3521570" cy="23437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d 6: the future of combat pilot training with augmented reality - Skies  Mag">
            <a:extLst>
              <a:ext uri="{FF2B5EF4-FFF2-40B4-BE49-F238E27FC236}">
                <a16:creationId xmlns:a16="http://schemas.microsoft.com/office/drawing/2014/main" id="{A30EB4BA-307C-46A2-8B1D-EE84BF2E3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781" y="1184703"/>
            <a:ext cx="3521570" cy="23488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kea Place ARKit App Brings Virtual Furniture Into Your Home - VRScout">
            <a:extLst>
              <a:ext uri="{FF2B5EF4-FFF2-40B4-BE49-F238E27FC236}">
                <a16:creationId xmlns:a16="http://schemas.microsoft.com/office/drawing/2014/main" id="{835EA25C-C7BE-41B8-B256-22B726D7C6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02" r="8551"/>
          <a:stretch/>
        </p:blipFill>
        <p:spPr bwMode="auto">
          <a:xfrm>
            <a:off x="4381820" y="3635802"/>
            <a:ext cx="3400105" cy="23437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réal's Modiface Brings AI-powered Virtual Makeup Try-on To Amazon">
            <a:extLst>
              <a:ext uri="{FF2B5EF4-FFF2-40B4-BE49-F238E27FC236}">
                <a16:creationId xmlns:a16="http://schemas.microsoft.com/office/drawing/2014/main" id="{800E1982-BBB0-4558-91A2-A30BD623C9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02" r="18513"/>
          <a:stretch/>
        </p:blipFill>
        <p:spPr bwMode="auto">
          <a:xfrm>
            <a:off x="245395" y="3625876"/>
            <a:ext cx="4055074" cy="236359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Weather Channel's Augmented Reality Segments">
            <a:extLst>
              <a:ext uri="{FF2B5EF4-FFF2-40B4-BE49-F238E27FC236}">
                <a16:creationId xmlns:a16="http://schemas.microsoft.com/office/drawing/2014/main" id="{F186A9BB-34FD-46DA-8C2C-E95F27A6A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181" y="1187869"/>
            <a:ext cx="4464257" cy="234373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R image of the TAR system used by the US military. In October 2018,... |  Download Scientific Diagram">
            <a:extLst>
              <a:ext uri="{FF2B5EF4-FFF2-40B4-BE49-F238E27FC236}">
                <a16:creationId xmlns:a16="http://schemas.microsoft.com/office/drawing/2014/main" id="{348AC726-E3AB-4353-95E6-9E7EA58B94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7" r="2587"/>
          <a:stretch/>
        </p:blipFill>
        <p:spPr bwMode="auto">
          <a:xfrm>
            <a:off x="7863276" y="3615947"/>
            <a:ext cx="4055075" cy="238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958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Spatial Awareness</a:t>
            </a:r>
            <a:endParaRPr lang="en-US" kern="0"/>
          </a:p>
        </p:txBody>
      </p:sp>
      <p:pic>
        <p:nvPicPr>
          <p:cNvPr id="4098" name="Picture 2" descr="Augmented reality in cities - DARF DESIGN">
            <a:extLst>
              <a:ext uri="{FF2B5EF4-FFF2-40B4-BE49-F238E27FC236}">
                <a16:creationId xmlns:a16="http://schemas.microsoft.com/office/drawing/2014/main" id="{347C4A66-5868-4134-9C12-4DF93193E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1" y="1985975"/>
            <a:ext cx="8039097" cy="40016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9AB687-E647-4F79-8BD4-EBA9DB50950D}"/>
              </a:ext>
            </a:extLst>
          </p:cNvPr>
          <p:cNvSpPr txBox="1"/>
          <p:nvPr/>
        </p:nvSpPr>
        <p:spPr>
          <a:xfrm>
            <a:off x="2552701" y="921569"/>
            <a:ext cx="7058024" cy="707886"/>
          </a:xfrm>
          <a:prstGeom prst="rect">
            <a:avLst/>
          </a:prstGeom>
          <a:noFill/>
        </p:spPr>
        <p:txBody>
          <a:bodyPr wrap="square">
            <a:spAutoFit/>
          </a:bodyPr>
          <a:lstStyle/>
          <a:p>
            <a:pPr algn="ctr">
              <a:spcBef>
                <a:spcPts val="0"/>
              </a:spcBef>
              <a:spcAft>
                <a:spcPts val="1000"/>
              </a:spcAft>
            </a:pPr>
            <a:r>
              <a:rPr lang="en-US" sz="2000" dirty="0">
                <a:latin typeface="Arial" panose="020B0604020202020204" pitchFamily="34" charset="0"/>
                <a:cs typeface="Arial" panose="020B0604020202020204" pitchFamily="34" charset="0"/>
              </a:rPr>
              <a:t> Spatial mapping and computational geometry understand your physical space to provide situational awareness</a:t>
            </a:r>
          </a:p>
        </p:txBody>
      </p:sp>
    </p:spTree>
    <p:extLst>
      <p:ext uri="{BB962C8B-B14F-4D97-AF65-F5344CB8AC3E}">
        <p14:creationId xmlns:p14="http://schemas.microsoft.com/office/powerpoint/2010/main" val="3032884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F979CFDC-80F6-4D53-97EB-72CCC78E8FE3}"/>
              </a:ext>
            </a:extLst>
          </p:cNvPr>
          <p:cNvSpPr>
            <a:spLocks noGrp="1"/>
          </p:cNvSpPr>
          <p:nvPr>
            <p:ph sz="quarter" idx="11"/>
          </p:nvPr>
        </p:nvSpPr>
        <p:spPr>
          <a:xfrm>
            <a:off x="314326" y="1361041"/>
            <a:ext cx="11764962" cy="715410"/>
          </a:xfrm>
        </p:spPr>
        <p:txBody>
          <a:bodyPr/>
          <a:lstStyle/>
          <a:p>
            <a:pPr marL="0" indent="0" algn="ctr">
              <a:buNone/>
            </a:pPr>
            <a:r>
              <a:rPr lang="en-US" sz="2400" dirty="0">
                <a:latin typeface="Arial" panose="020B0604020202020204" pitchFamily="34" charset="0"/>
                <a:cs typeface="Arial" panose="020B0604020202020204" pitchFamily="34" charset="0"/>
              </a:rPr>
              <a:t>Popular current and upcoming AR headsets</a:t>
            </a:r>
          </a:p>
        </p:txBody>
      </p:sp>
      <p:sp>
        <p:nvSpPr>
          <p:cNvPr id="2" name="Title 1"/>
          <p:cNvSpPr>
            <a:spLocks noGrp="1"/>
          </p:cNvSpPr>
          <p:nvPr>
            <p:ph type="title"/>
          </p:nvPr>
        </p:nvSpPr>
        <p:spPr/>
        <p:txBody>
          <a:bodyPr/>
          <a:lstStyle/>
          <a:p>
            <a:r>
              <a:rPr lang="en-US" dirty="0"/>
              <a:t>Equipment</a:t>
            </a:r>
          </a:p>
        </p:txBody>
      </p:sp>
      <p:pic>
        <p:nvPicPr>
          <p:cNvPr id="1030" name="Picture 6">
            <a:extLst>
              <a:ext uri="{FF2B5EF4-FFF2-40B4-BE49-F238E27FC236}">
                <a16:creationId xmlns:a16="http://schemas.microsoft.com/office/drawing/2014/main" id="{A4D915F0-8D04-4C72-9D61-D87D80E2A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2533649"/>
            <a:ext cx="3314700" cy="22288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16F51C12-25E2-43F2-8448-CD54875CD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4" y="2533649"/>
            <a:ext cx="39624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015394F-18E9-4417-AD41-9A4CA8E58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160" y="2533649"/>
            <a:ext cx="4210050" cy="2228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0DF591-7C83-4920-9E8A-7165CD687732}"/>
              </a:ext>
            </a:extLst>
          </p:cNvPr>
          <p:cNvSpPr txBox="1"/>
          <p:nvPr/>
        </p:nvSpPr>
        <p:spPr>
          <a:xfrm>
            <a:off x="314326" y="4749284"/>
            <a:ext cx="3167064"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Magic Leap 2</a:t>
            </a:r>
          </a:p>
        </p:txBody>
      </p:sp>
      <p:sp>
        <p:nvSpPr>
          <p:cNvPr id="18" name="TextBox 17">
            <a:extLst>
              <a:ext uri="{FF2B5EF4-FFF2-40B4-BE49-F238E27FC236}">
                <a16:creationId xmlns:a16="http://schemas.microsoft.com/office/drawing/2014/main" id="{5BF60D85-3BA7-4968-A5B9-73417E142307}"/>
              </a:ext>
            </a:extLst>
          </p:cNvPr>
          <p:cNvSpPr txBox="1"/>
          <p:nvPr/>
        </p:nvSpPr>
        <p:spPr>
          <a:xfrm>
            <a:off x="3601160" y="4749284"/>
            <a:ext cx="4210050"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Qualcomm (Reference Design)</a:t>
            </a:r>
          </a:p>
        </p:txBody>
      </p:sp>
      <p:sp>
        <p:nvSpPr>
          <p:cNvPr id="19" name="TextBox 18">
            <a:extLst>
              <a:ext uri="{FF2B5EF4-FFF2-40B4-BE49-F238E27FC236}">
                <a16:creationId xmlns:a16="http://schemas.microsoft.com/office/drawing/2014/main" id="{29AC28A8-809D-470B-85ED-9B3AF97687AD}"/>
              </a:ext>
            </a:extLst>
          </p:cNvPr>
          <p:cNvSpPr txBox="1"/>
          <p:nvPr/>
        </p:nvSpPr>
        <p:spPr>
          <a:xfrm>
            <a:off x="7915274" y="4749284"/>
            <a:ext cx="3962400"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Microsoft HoloLens 2</a:t>
            </a:r>
          </a:p>
        </p:txBody>
      </p:sp>
    </p:spTree>
    <p:extLst>
      <p:ext uri="{BB962C8B-B14F-4D97-AF65-F5344CB8AC3E}">
        <p14:creationId xmlns:p14="http://schemas.microsoft.com/office/powerpoint/2010/main" val="751157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a:t>
            </a:r>
          </a:p>
        </p:txBody>
      </p:sp>
      <p:sp>
        <p:nvSpPr>
          <p:cNvPr id="11" name="Rectangle 8">
            <a:extLst>
              <a:ext uri="{FF2B5EF4-FFF2-40B4-BE49-F238E27FC236}">
                <a16:creationId xmlns:a16="http://schemas.microsoft.com/office/drawing/2014/main" id="{9786B347-715C-2E8C-9ADE-74503BA5DBC6}"/>
              </a:ext>
            </a:extLst>
          </p:cNvPr>
          <p:cNvSpPr>
            <a:spLocks noChangeArrowheads="1"/>
          </p:cNvSpPr>
          <p:nvPr/>
        </p:nvSpPr>
        <p:spPr bwMode="auto">
          <a:xfrm>
            <a:off x="8184029" y="1855431"/>
            <a:ext cx="2833237" cy="3743218"/>
          </a:xfrm>
          <a:prstGeom prst="rect">
            <a:avLst/>
          </a:prstGeom>
          <a:solidFill>
            <a:schemeClr val="bg1">
              <a:lumMod val="9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person, wall, person, indoor&#10;&#10;Description automatically generated">
            <a:extLst>
              <a:ext uri="{FF2B5EF4-FFF2-40B4-BE49-F238E27FC236}">
                <a16:creationId xmlns:a16="http://schemas.microsoft.com/office/drawing/2014/main" id="{90F0D4A6-6904-D304-FEF0-FCFB1551AA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22" r="5419" b="20320"/>
          <a:stretch/>
        </p:blipFill>
        <p:spPr>
          <a:xfrm>
            <a:off x="8189135" y="1641967"/>
            <a:ext cx="2828131" cy="1892988"/>
          </a:xfrm>
          <a:prstGeom prst="rect">
            <a:avLst/>
          </a:prstGeom>
        </p:spPr>
      </p:pic>
      <p:sp>
        <p:nvSpPr>
          <p:cNvPr id="13" name="Rectangle 6">
            <a:extLst>
              <a:ext uri="{FF2B5EF4-FFF2-40B4-BE49-F238E27FC236}">
                <a16:creationId xmlns:a16="http://schemas.microsoft.com/office/drawing/2014/main" id="{A79289DF-A1D8-A258-A5A9-AB4B3D70E509}"/>
              </a:ext>
            </a:extLst>
          </p:cNvPr>
          <p:cNvSpPr>
            <a:spLocks noChangeArrowheads="1"/>
          </p:cNvSpPr>
          <p:nvPr/>
        </p:nvSpPr>
        <p:spPr bwMode="auto">
          <a:xfrm>
            <a:off x="4657505" y="1845857"/>
            <a:ext cx="2833238" cy="3751403"/>
          </a:xfrm>
          <a:prstGeom prst="rect">
            <a:avLst/>
          </a:prstGeom>
          <a:solidFill>
            <a:schemeClr val="bg1">
              <a:lumMod val="9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9">
            <a:extLst>
              <a:ext uri="{FF2B5EF4-FFF2-40B4-BE49-F238E27FC236}">
                <a16:creationId xmlns:a16="http://schemas.microsoft.com/office/drawing/2014/main" id="{1520AD0D-27F6-7C35-E7B2-2D6F3E52348D}"/>
              </a:ext>
            </a:extLst>
          </p:cNvPr>
          <p:cNvSpPr>
            <a:spLocks noChangeArrowheads="1"/>
          </p:cNvSpPr>
          <p:nvPr/>
        </p:nvSpPr>
        <p:spPr bwMode="auto">
          <a:xfrm>
            <a:off x="4657505" y="1845855"/>
            <a:ext cx="2833237" cy="1689100"/>
          </a:xfrm>
          <a:prstGeom prst="rect">
            <a:avLst/>
          </a:prstGeom>
          <a:solidFill>
            <a:schemeClr val="bg1">
              <a:lumMod val="6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Text Placeholder 7">
            <a:extLst>
              <a:ext uri="{FF2B5EF4-FFF2-40B4-BE49-F238E27FC236}">
                <a16:creationId xmlns:a16="http://schemas.microsoft.com/office/drawing/2014/main" id="{DE2E6192-59E8-761D-3C1E-0A397106A742}"/>
              </a:ext>
            </a:extLst>
          </p:cNvPr>
          <p:cNvSpPr txBox="1">
            <a:spLocks/>
          </p:cNvSpPr>
          <p:nvPr/>
        </p:nvSpPr>
        <p:spPr>
          <a:xfrm>
            <a:off x="4800016" y="3909997"/>
            <a:ext cx="3292637" cy="187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Weaknesses</a:t>
            </a:r>
          </a:p>
          <a:p>
            <a:r>
              <a:rPr lang="en-US" sz="1800" dirty="0">
                <a:latin typeface="Arial" panose="020B0604020202020204" pitchFamily="34" charset="0"/>
                <a:ea typeface="Roboto Light" panose="02000000000000000000" pitchFamily="2" charset="0"/>
                <a:cs typeface="Arial" panose="020B0604020202020204" pitchFamily="34" charset="0"/>
              </a:rPr>
              <a:t>Limited FOV</a:t>
            </a:r>
          </a:p>
          <a:p>
            <a:r>
              <a:rPr lang="en-US" sz="1800" dirty="0">
                <a:latin typeface="Arial" panose="020B0604020202020204" pitchFamily="34" charset="0"/>
                <a:ea typeface="Roboto Light" panose="02000000000000000000" pitchFamily="2" charset="0"/>
                <a:cs typeface="Arial" panose="020B0604020202020204" pitchFamily="34" charset="0"/>
              </a:rPr>
              <a:t>Durability &amp; brightness</a:t>
            </a:r>
          </a:p>
          <a:p>
            <a:r>
              <a:rPr lang="en-US" sz="1800" dirty="0">
                <a:latin typeface="Arial" panose="020B0604020202020204" pitchFamily="34" charset="0"/>
                <a:ea typeface="Roboto Light" panose="02000000000000000000" pitchFamily="2" charset="0"/>
                <a:cs typeface="Arial" panose="020B0604020202020204" pitchFamily="34" charset="0"/>
              </a:rPr>
              <a:t>High hardware cost</a:t>
            </a:r>
          </a:p>
        </p:txBody>
      </p:sp>
      <p:sp>
        <p:nvSpPr>
          <p:cNvPr id="17" name="Text Placeholder 7">
            <a:extLst>
              <a:ext uri="{FF2B5EF4-FFF2-40B4-BE49-F238E27FC236}">
                <a16:creationId xmlns:a16="http://schemas.microsoft.com/office/drawing/2014/main" id="{2F2BBB72-C1D3-B818-CB8C-ABFDD6628202}"/>
              </a:ext>
            </a:extLst>
          </p:cNvPr>
          <p:cNvSpPr txBox="1">
            <a:spLocks/>
          </p:cNvSpPr>
          <p:nvPr/>
        </p:nvSpPr>
        <p:spPr>
          <a:xfrm>
            <a:off x="8326541" y="3909997"/>
            <a:ext cx="2738350" cy="187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Opportunities</a:t>
            </a:r>
          </a:p>
          <a:p>
            <a:r>
              <a:rPr lang="en-US" sz="1800" dirty="0">
                <a:latin typeface="Arial" panose="020B0604020202020204" pitchFamily="34" charset="0"/>
                <a:ea typeface="Roboto Light" panose="02000000000000000000" pitchFamily="2" charset="0"/>
                <a:cs typeface="Arial" panose="020B0604020202020204" pitchFamily="34" charset="0"/>
              </a:rPr>
              <a:t>Size and weight</a:t>
            </a:r>
          </a:p>
          <a:p>
            <a:r>
              <a:rPr lang="en-US" sz="1800" dirty="0">
                <a:latin typeface="Arial" panose="020B0604020202020204" pitchFamily="34" charset="0"/>
                <a:ea typeface="Roboto Light" panose="02000000000000000000" pitchFamily="2" charset="0"/>
                <a:cs typeface="Arial" panose="020B0604020202020204" pitchFamily="34" charset="0"/>
              </a:rPr>
              <a:t>Integrated biometrics</a:t>
            </a:r>
          </a:p>
          <a:p>
            <a:r>
              <a:rPr lang="en-US" sz="1800" dirty="0">
                <a:latin typeface="Arial" panose="020B0604020202020204" pitchFamily="34" charset="0"/>
                <a:ea typeface="Roboto Light" panose="02000000000000000000" pitchFamily="2" charset="0"/>
                <a:cs typeface="Arial" panose="020B0604020202020204" pitchFamily="34" charset="0"/>
              </a:rPr>
              <a:t>AI/ML assistants</a:t>
            </a:r>
          </a:p>
          <a:p>
            <a:endParaRPr lang="en-US" sz="1400" dirty="0">
              <a:latin typeface="Arial" panose="020B0604020202020204" pitchFamily="34" charset="0"/>
              <a:ea typeface="Roboto Light" panose="02000000000000000000" pitchFamily="2" charset="0"/>
              <a:cs typeface="Arial" panose="020B0604020202020204" pitchFamily="34" charset="0"/>
            </a:endParaRPr>
          </a:p>
        </p:txBody>
      </p:sp>
      <p:pic>
        <p:nvPicPr>
          <p:cNvPr id="20" name="Picture 19" descr="A group of people wearing virtual reality goggles&#10;&#10;Description automatically generated with medium confidence">
            <a:extLst>
              <a:ext uri="{FF2B5EF4-FFF2-40B4-BE49-F238E27FC236}">
                <a16:creationId xmlns:a16="http://schemas.microsoft.com/office/drawing/2014/main" id="{08B66B14-26FB-490F-E7F0-842A7F7DA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7504" y="1645186"/>
            <a:ext cx="2838345" cy="1889769"/>
          </a:xfrm>
          <a:prstGeom prst="rect">
            <a:avLst/>
          </a:prstGeom>
        </p:spPr>
      </p:pic>
      <p:sp>
        <p:nvSpPr>
          <p:cNvPr id="21" name="Rectangle 7">
            <a:extLst>
              <a:ext uri="{FF2B5EF4-FFF2-40B4-BE49-F238E27FC236}">
                <a16:creationId xmlns:a16="http://schemas.microsoft.com/office/drawing/2014/main" id="{4072CFC3-4EB6-0E20-2631-79638F018E4F}"/>
              </a:ext>
            </a:extLst>
          </p:cNvPr>
          <p:cNvSpPr>
            <a:spLocks noChangeArrowheads="1"/>
          </p:cNvSpPr>
          <p:nvPr/>
        </p:nvSpPr>
        <p:spPr bwMode="auto">
          <a:xfrm>
            <a:off x="1174734" y="1848423"/>
            <a:ext cx="2833237" cy="3749360"/>
          </a:xfrm>
          <a:prstGeom prst="rect">
            <a:avLst/>
          </a:prstGeom>
          <a:solidFill>
            <a:schemeClr val="bg1">
              <a:lumMod val="9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Text Placeholder 7">
            <a:extLst>
              <a:ext uri="{FF2B5EF4-FFF2-40B4-BE49-F238E27FC236}">
                <a16:creationId xmlns:a16="http://schemas.microsoft.com/office/drawing/2014/main" id="{1D1ED8F7-5211-8E54-55DC-B49AE4A7C650}"/>
              </a:ext>
            </a:extLst>
          </p:cNvPr>
          <p:cNvSpPr txBox="1">
            <a:spLocks/>
          </p:cNvSpPr>
          <p:nvPr/>
        </p:nvSpPr>
        <p:spPr>
          <a:xfrm>
            <a:off x="1317242" y="3909997"/>
            <a:ext cx="2738353" cy="1877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Strengths</a:t>
            </a:r>
          </a:p>
          <a:p>
            <a:r>
              <a:rPr lang="en-US" sz="1800" dirty="0">
                <a:latin typeface="Arial" panose="020B0604020202020204" pitchFamily="34" charset="0"/>
                <a:ea typeface="Roboto Light" panose="02000000000000000000" pitchFamily="2" charset="0"/>
                <a:cs typeface="Arial" panose="020B0604020202020204" pitchFamily="34" charset="0"/>
              </a:rPr>
              <a:t>Good battery life</a:t>
            </a:r>
          </a:p>
          <a:p>
            <a:r>
              <a:rPr lang="en-US" sz="1800" dirty="0">
                <a:latin typeface="Arial" panose="020B0604020202020204" pitchFamily="34" charset="0"/>
                <a:ea typeface="Roboto Light" panose="02000000000000000000" pitchFamily="2" charset="0"/>
                <a:cs typeface="Arial" panose="020B0604020202020204" pitchFamily="34" charset="0"/>
              </a:rPr>
              <a:t>Wireless connectivity</a:t>
            </a:r>
          </a:p>
          <a:p>
            <a:r>
              <a:rPr lang="en-US" sz="1800" dirty="0">
                <a:latin typeface="Arial" panose="020B0604020202020204" pitchFamily="34" charset="0"/>
                <a:ea typeface="Roboto Light" panose="02000000000000000000" pitchFamily="2" charset="0"/>
                <a:cs typeface="Arial" panose="020B0604020202020204" pitchFamily="34" charset="0"/>
              </a:rPr>
              <a:t>Spatial awareness</a:t>
            </a:r>
          </a:p>
        </p:txBody>
      </p:sp>
      <p:pic>
        <p:nvPicPr>
          <p:cNvPr id="23" name="Picture 22" descr="A picture containing person, person&#10;&#10;Description automatically generated">
            <a:extLst>
              <a:ext uri="{FF2B5EF4-FFF2-40B4-BE49-F238E27FC236}">
                <a16:creationId xmlns:a16="http://schemas.microsoft.com/office/drawing/2014/main" id="{C0521F4F-1E4E-5867-06B1-B37FE1F450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207" b="25207"/>
          <a:stretch/>
        </p:blipFill>
        <p:spPr>
          <a:xfrm>
            <a:off x="1179840" y="1645186"/>
            <a:ext cx="2828132" cy="1889769"/>
          </a:xfrm>
          <a:prstGeom prst="rect">
            <a:avLst/>
          </a:prstGeom>
        </p:spPr>
      </p:pic>
      <p:pic>
        <p:nvPicPr>
          <p:cNvPr id="24" name="Picture 23">
            <a:extLst>
              <a:ext uri="{FF2B5EF4-FFF2-40B4-BE49-F238E27FC236}">
                <a16:creationId xmlns:a16="http://schemas.microsoft.com/office/drawing/2014/main" id="{F25F56B4-5A47-0DFC-59E8-E74C434F9C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9839" y="1641967"/>
            <a:ext cx="2834653" cy="1889769"/>
          </a:xfrm>
          <a:prstGeom prst="rect">
            <a:avLst/>
          </a:prstGeom>
        </p:spPr>
      </p:pic>
      <p:pic>
        <p:nvPicPr>
          <p:cNvPr id="25" name="Picture 24">
            <a:extLst>
              <a:ext uri="{FF2B5EF4-FFF2-40B4-BE49-F238E27FC236}">
                <a16:creationId xmlns:a16="http://schemas.microsoft.com/office/drawing/2014/main" id="{D455E59D-F748-1EFB-AD44-8D47FFE0DBE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57503" y="1641966"/>
            <a:ext cx="2828131" cy="1892277"/>
          </a:xfrm>
          <a:prstGeom prst="rect">
            <a:avLst/>
          </a:prstGeom>
        </p:spPr>
      </p:pic>
      <p:pic>
        <p:nvPicPr>
          <p:cNvPr id="26" name="Picture 25">
            <a:extLst>
              <a:ext uri="{FF2B5EF4-FFF2-40B4-BE49-F238E27FC236}">
                <a16:creationId xmlns:a16="http://schemas.microsoft.com/office/drawing/2014/main" id="{F994E7E8-7878-7145-7787-545BC1A0CB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0550" y="1641966"/>
            <a:ext cx="2834654" cy="1889769"/>
          </a:xfrm>
          <a:prstGeom prst="rect">
            <a:avLst/>
          </a:prstGeom>
        </p:spPr>
      </p:pic>
    </p:spTree>
    <p:extLst>
      <p:ext uri="{BB962C8B-B14F-4D97-AF65-F5344CB8AC3E}">
        <p14:creationId xmlns:p14="http://schemas.microsoft.com/office/powerpoint/2010/main" val="724518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478E45-09AB-49FB-91C3-C952F72A7330}"/>
              </a:ext>
            </a:extLst>
          </p:cNvPr>
          <p:cNvSpPr>
            <a:spLocks noGrp="1"/>
          </p:cNvSpPr>
          <p:nvPr>
            <p:ph sz="quarter" idx="11"/>
          </p:nvPr>
        </p:nvSpPr>
        <p:spPr>
          <a:xfrm>
            <a:off x="941387" y="1046715"/>
            <a:ext cx="11250613" cy="1391685"/>
          </a:xfrm>
        </p:spPr>
        <p:txBody>
          <a:bodyPr/>
          <a:lstStyle/>
          <a:p>
            <a:r>
              <a:rPr lang="en-US" sz="2200" dirty="0">
                <a:latin typeface="Arial" panose="020B0604020202020204" pitchFamily="34" charset="0"/>
                <a:ea typeface="Roboto Light" panose="02000000000000000000" pitchFamily="2" charset="0"/>
                <a:cs typeface="Arial" panose="020B0604020202020204" pitchFamily="34" charset="0"/>
              </a:rPr>
              <a:t>Pandemic sped adoption of immersive technologies</a:t>
            </a:r>
          </a:p>
          <a:p>
            <a:r>
              <a:rPr lang="en-US" sz="2200" dirty="0">
                <a:latin typeface="Arial" panose="020B0604020202020204" pitchFamily="34" charset="0"/>
                <a:ea typeface="Roboto Light" panose="02000000000000000000" pitchFamily="2" charset="0"/>
                <a:cs typeface="Arial" panose="020B0604020202020204" pitchFamily="34" charset="0"/>
              </a:rPr>
              <a:t>Enhanced use in education, training, virtual events, etc.</a:t>
            </a:r>
          </a:p>
          <a:p>
            <a:r>
              <a:rPr lang="en-US" sz="2200" dirty="0">
                <a:latin typeface="Arial" panose="020B0604020202020204" pitchFamily="34" charset="0"/>
                <a:ea typeface="Roboto Light" panose="02000000000000000000" pitchFamily="2" charset="0"/>
                <a:cs typeface="Arial" panose="020B0604020202020204" pitchFamily="34" charset="0"/>
              </a:rPr>
              <a:t>Example: US Army immersive combat training in Synthetic Training Environment</a:t>
            </a:r>
          </a:p>
        </p:txBody>
      </p:sp>
      <p:sp>
        <p:nvSpPr>
          <p:cNvPr id="6" name="TextBox 5">
            <a:extLst>
              <a:ext uri="{FF2B5EF4-FFF2-40B4-BE49-F238E27FC236}">
                <a16:creationId xmlns:a16="http://schemas.microsoft.com/office/drawing/2014/main" id="{7F7013F0-BC74-4A7F-B117-C2E5647CD83E}"/>
              </a:ext>
            </a:extLst>
          </p:cNvPr>
          <p:cNvSpPr txBox="1"/>
          <p:nvPr/>
        </p:nvSpPr>
        <p:spPr>
          <a:xfrm>
            <a:off x="2540084" y="6028208"/>
            <a:ext cx="6105524" cy="246221"/>
          </a:xfrm>
          <a:prstGeom prst="rect">
            <a:avLst/>
          </a:prstGeom>
        </p:spPr>
        <p:txBody>
          <a:bodyPr wrap="square">
            <a:spAutoFit/>
          </a:bodyPr>
          <a:lstStyle>
            <a:defPPr>
              <a:defRPr lang="en-US"/>
            </a:defPPr>
            <a:lvl1pPr>
              <a:defRPr sz="1000" b="1">
                <a:solidFill>
                  <a:srgbClr val="22458A"/>
                </a:solidFill>
              </a:defRPr>
            </a:lvl1pPr>
          </a:lstStyle>
          <a:p>
            <a:r>
              <a:rPr lang="en-US" dirty="0"/>
              <a:t>Ball et. Al, 2021, World Economic Forum, 2022 </a:t>
            </a:r>
          </a:p>
        </p:txBody>
      </p:sp>
      <p:pic>
        <p:nvPicPr>
          <p:cNvPr id="5124" name="Picture 4" descr="Soldiers test out Synthetic Training Environment tools at the Technology Integration Facility.">
            <a:extLst>
              <a:ext uri="{FF2B5EF4-FFF2-40B4-BE49-F238E27FC236}">
                <a16:creationId xmlns:a16="http://schemas.microsoft.com/office/drawing/2014/main" id="{2FF520EB-CAF7-46C5-8BEA-862A1FF9C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75" b="10489"/>
          <a:stretch/>
        </p:blipFill>
        <p:spPr bwMode="auto">
          <a:xfrm>
            <a:off x="4883234" y="2535377"/>
            <a:ext cx="7273756" cy="34135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CE4495-DB2B-08C6-E122-CA7093235CA5}"/>
              </a:ext>
            </a:extLst>
          </p:cNvPr>
          <p:cNvSpPr>
            <a:spLocks noGrp="1"/>
          </p:cNvSpPr>
          <p:nvPr>
            <p:ph type="title"/>
          </p:nvPr>
        </p:nvSpPr>
        <p:spPr/>
        <p:txBody>
          <a:bodyPr/>
          <a:lstStyle/>
          <a:p>
            <a:r>
              <a:rPr lang="en-US"/>
              <a:t>Increased Adoption</a:t>
            </a:r>
          </a:p>
        </p:txBody>
      </p:sp>
      <p:pic>
        <p:nvPicPr>
          <p:cNvPr id="3" name="Picture 2" descr="A picture containing text, art, map, tripod&#10;&#10;Description automatically generated">
            <a:extLst>
              <a:ext uri="{FF2B5EF4-FFF2-40B4-BE49-F238E27FC236}">
                <a16:creationId xmlns:a16="http://schemas.microsoft.com/office/drawing/2014/main" id="{BC59A6A8-463C-CCBF-7B3A-C66E870689C8}"/>
              </a:ext>
            </a:extLst>
          </p:cNvPr>
          <p:cNvPicPr>
            <a:picLocks noChangeAspect="1"/>
          </p:cNvPicPr>
          <p:nvPr/>
        </p:nvPicPr>
        <p:blipFill rotWithShape="1">
          <a:blip r:embed="rId4">
            <a:extLst>
              <a:ext uri="{28A0092B-C50C-407E-A947-70E740481C1C}">
                <a14:useLocalDpi xmlns:a14="http://schemas.microsoft.com/office/drawing/2010/main" val="0"/>
              </a:ext>
            </a:extLst>
          </a:blip>
          <a:srcRect l="1752" r="18358"/>
          <a:stretch/>
        </p:blipFill>
        <p:spPr>
          <a:xfrm>
            <a:off x="35010" y="2553056"/>
            <a:ext cx="4810124" cy="3386387"/>
          </a:xfrm>
          <a:prstGeom prst="rect">
            <a:avLst/>
          </a:prstGeom>
        </p:spPr>
      </p:pic>
    </p:spTree>
    <p:extLst>
      <p:ext uri="{BB962C8B-B14F-4D97-AF65-F5344CB8AC3E}">
        <p14:creationId xmlns:p14="http://schemas.microsoft.com/office/powerpoint/2010/main" val="131389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8C66-975D-51A0-C6C4-BE417E2200E7}"/>
              </a:ext>
            </a:extLst>
          </p:cNvPr>
          <p:cNvSpPr>
            <a:spLocks noGrp="1"/>
          </p:cNvSpPr>
          <p:nvPr>
            <p:ph type="title"/>
          </p:nvPr>
        </p:nvSpPr>
        <p:spPr/>
        <p:txBody>
          <a:bodyPr/>
          <a:lstStyle/>
          <a:p>
            <a:r>
              <a:rPr lang="en-US" dirty="0"/>
              <a:t>Terminology and Concepts</a:t>
            </a:r>
          </a:p>
        </p:txBody>
      </p:sp>
      <p:sp>
        <p:nvSpPr>
          <p:cNvPr id="4" name="Content Placeholder 2">
            <a:extLst>
              <a:ext uri="{FF2B5EF4-FFF2-40B4-BE49-F238E27FC236}">
                <a16:creationId xmlns:a16="http://schemas.microsoft.com/office/drawing/2014/main" id="{4AE6F06E-553C-0A86-8D74-B88E02B608AE}"/>
              </a:ext>
            </a:extLst>
          </p:cNvPr>
          <p:cNvSpPr txBox="1">
            <a:spLocks/>
          </p:cNvSpPr>
          <p:nvPr/>
        </p:nvSpPr>
        <p:spPr>
          <a:xfrm>
            <a:off x="480133" y="1136586"/>
            <a:ext cx="5730167" cy="458482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spcBef>
                <a:spcPts val="0"/>
              </a:spcBef>
              <a:spcAft>
                <a:spcPts val="2000"/>
              </a:spcAft>
              <a:buFont typeface="Wingdings" charset="2"/>
              <a:buNone/>
            </a:pPr>
            <a:r>
              <a:rPr lang="en-US" sz="2200" b="1" kern="0" dirty="0">
                <a:latin typeface="Arial" panose="020B0604020202020204" pitchFamily="34" charset="0"/>
                <a:ea typeface="Roboto Black" panose="02000000000000000000" pitchFamily="2" charset="0"/>
                <a:cs typeface="Arial" panose="020B0604020202020204" pitchFamily="34" charset="0"/>
              </a:rPr>
              <a:t>Fourier Transform</a:t>
            </a:r>
            <a:r>
              <a:rPr lang="en-US" sz="2200" kern="0" dirty="0">
                <a:latin typeface="Arial" panose="020B0604020202020204" pitchFamily="34" charset="0"/>
                <a:ea typeface="Roboto Light" panose="02000000000000000000" pitchFamily="2" charset="0"/>
                <a:cs typeface="Arial" panose="020B0604020202020204" pitchFamily="34" charset="0"/>
              </a:rPr>
              <a:t> – Mathematical function that converts time-domain signal data into frequency-domain magnitudes and phases</a:t>
            </a:r>
          </a:p>
          <a:p>
            <a:pPr marL="0" indent="0">
              <a:spcBef>
                <a:spcPts val="0"/>
              </a:spcBef>
              <a:spcAft>
                <a:spcPts val="2000"/>
              </a:spcAft>
              <a:buFont typeface="Wingdings" charset="2"/>
              <a:buNone/>
            </a:pPr>
            <a:r>
              <a:rPr lang="en-US" sz="2200" b="1" kern="0" dirty="0">
                <a:latin typeface="Arial" panose="020B0604020202020204" pitchFamily="34" charset="0"/>
                <a:ea typeface="Roboto Black" panose="02000000000000000000" pitchFamily="2" charset="0"/>
                <a:cs typeface="Arial" panose="020B0604020202020204" pitchFamily="34" charset="0"/>
              </a:rPr>
              <a:t>Modulation/Demodulation</a:t>
            </a:r>
            <a:r>
              <a:rPr lang="en-US" sz="2200" b="1" kern="0" dirty="0">
                <a:latin typeface="Arial" panose="020B0604020202020204" pitchFamily="34" charset="0"/>
                <a:ea typeface="Roboto Light" panose="02000000000000000000" pitchFamily="2" charset="0"/>
                <a:cs typeface="Arial" panose="020B0604020202020204" pitchFamily="34" charset="0"/>
              </a:rPr>
              <a:t> </a:t>
            </a:r>
            <a:r>
              <a:rPr lang="en-US" sz="2200" kern="0" dirty="0">
                <a:latin typeface="Arial" panose="020B0604020202020204" pitchFamily="34" charset="0"/>
                <a:ea typeface="Roboto Light" panose="02000000000000000000" pitchFamily="2" charset="0"/>
                <a:cs typeface="Arial" panose="020B0604020202020204" pitchFamily="34" charset="0"/>
              </a:rPr>
              <a:t>– Encoding and extracting information from a carrier wave</a:t>
            </a:r>
          </a:p>
          <a:p>
            <a:pPr marL="0" indent="0">
              <a:spcBef>
                <a:spcPts val="0"/>
              </a:spcBef>
              <a:spcAft>
                <a:spcPts val="2000"/>
              </a:spcAft>
              <a:buFont typeface="Wingdings" charset="2"/>
              <a:buNone/>
            </a:pPr>
            <a:r>
              <a:rPr lang="en-US" sz="2200" b="1" kern="0" dirty="0">
                <a:latin typeface="Arial" panose="020B0604020202020204" pitchFamily="34" charset="0"/>
                <a:ea typeface="Roboto Black" panose="02000000000000000000" pitchFamily="2" charset="0"/>
                <a:cs typeface="Arial" panose="020B0604020202020204" pitchFamily="34" charset="0"/>
              </a:rPr>
              <a:t>RSSI</a:t>
            </a:r>
            <a:r>
              <a:rPr lang="en-US" sz="2200" kern="0" dirty="0">
                <a:latin typeface="Arial" panose="020B0604020202020204" pitchFamily="34" charset="0"/>
                <a:ea typeface="Roboto Light" panose="02000000000000000000" pitchFamily="2" charset="0"/>
                <a:cs typeface="Arial" panose="020B0604020202020204" pitchFamily="34" charset="0"/>
              </a:rPr>
              <a:t> – Received signal strength indication, a measurement of received power</a:t>
            </a:r>
          </a:p>
          <a:p>
            <a:pPr marL="0" indent="0">
              <a:spcBef>
                <a:spcPts val="0"/>
              </a:spcBef>
              <a:spcAft>
                <a:spcPts val="2000"/>
              </a:spcAft>
              <a:buFont typeface="Wingdings" charset="2"/>
              <a:buNone/>
            </a:pPr>
            <a:r>
              <a:rPr lang="en-US" sz="2200" b="1" kern="0" dirty="0">
                <a:latin typeface="Arial" panose="020B0604020202020204" pitchFamily="34" charset="0"/>
                <a:ea typeface="Roboto Black" panose="02000000000000000000" pitchFamily="2" charset="0"/>
                <a:cs typeface="Arial" panose="020B0604020202020204" pitchFamily="34" charset="0"/>
              </a:rPr>
              <a:t>TSCM</a:t>
            </a:r>
            <a:r>
              <a:rPr lang="en-US" sz="2200" kern="0" dirty="0">
                <a:latin typeface="Arial" panose="020B0604020202020204" pitchFamily="34" charset="0"/>
                <a:ea typeface="Roboto Light" panose="02000000000000000000" pitchFamily="2" charset="0"/>
                <a:cs typeface="Arial" panose="020B0604020202020204" pitchFamily="34" charset="0"/>
              </a:rPr>
              <a:t> – Technical Surveillance Countermeasures, colloquially understood as “bug hunting”</a:t>
            </a:r>
          </a:p>
        </p:txBody>
      </p:sp>
      <p:sp>
        <p:nvSpPr>
          <p:cNvPr id="5" name="Content Placeholder 2">
            <a:extLst>
              <a:ext uri="{FF2B5EF4-FFF2-40B4-BE49-F238E27FC236}">
                <a16:creationId xmlns:a16="http://schemas.microsoft.com/office/drawing/2014/main" id="{3846767B-72E6-D24F-90D7-C262FC6396C7}"/>
              </a:ext>
            </a:extLst>
          </p:cNvPr>
          <p:cNvSpPr txBox="1">
            <a:spLocks/>
          </p:cNvSpPr>
          <p:nvPr/>
        </p:nvSpPr>
        <p:spPr bwMode="auto">
          <a:xfrm>
            <a:off x="6284685" y="1136586"/>
            <a:ext cx="5537641" cy="45848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spcBef>
                <a:spcPts val="0"/>
              </a:spcBef>
              <a:spcAft>
                <a:spcPts val="2000"/>
              </a:spcAft>
              <a:buNone/>
            </a:pPr>
            <a:r>
              <a:rPr lang="en-US" sz="2200" b="1" kern="0" dirty="0">
                <a:latin typeface="Arial" panose="020B0604020202020204" pitchFamily="34" charset="0"/>
                <a:ea typeface="Roboto Black" panose="02000000000000000000" pitchFamily="2" charset="0"/>
                <a:cs typeface="Arial" panose="020B0604020202020204" pitchFamily="34" charset="0"/>
              </a:rPr>
              <a:t>Immersion, AR, VR</a:t>
            </a:r>
            <a:r>
              <a:rPr lang="en-US" sz="2200" b="1" kern="0" dirty="0">
                <a:latin typeface="Arial" panose="020B0604020202020204" pitchFamily="34" charset="0"/>
                <a:ea typeface="Roboto Light" panose="02000000000000000000" pitchFamily="2" charset="0"/>
                <a:cs typeface="Arial" panose="020B0604020202020204" pitchFamily="34" charset="0"/>
              </a:rPr>
              <a:t> </a:t>
            </a:r>
            <a:r>
              <a:rPr lang="en-US" sz="2200" kern="0" dirty="0">
                <a:latin typeface="Arial" panose="020B0604020202020204" pitchFamily="34" charset="0"/>
                <a:ea typeface="Roboto Light" panose="02000000000000000000" pitchFamily="2" charset="0"/>
                <a:cs typeface="Arial" panose="020B0604020202020204" pitchFamily="34" charset="0"/>
              </a:rPr>
              <a:t>– a collection of holographic technologies including Augmented Reality and Virtual Reality</a:t>
            </a:r>
          </a:p>
          <a:p>
            <a:pPr marL="0" indent="0">
              <a:spcBef>
                <a:spcPts val="0"/>
              </a:spcBef>
              <a:spcAft>
                <a:spcPts val="2000"/>
              </a:spcAft>
              <a:buNone/>
            </a:pPr>
            <a:r>
              <a:rPr lang="en-US" sz="2200" b="1" kern="0" dirty="0">
                <a:latin typeface="Arial" panose="020B0604020202020204" pitchFamily="34" charset="0"/>
                <a:ea typeface="Roboto Black" panose="02000000000000000000" pitchFamily="2" charset="0"/>
                <a:cs typeface="Arial" panose="020B0604020202020204" pitchFamily="34" charset="0"/>
              </a:rPr>
              <a:t>Metaverse</a:t>
            </a:r>
            <a:r>
              <a:rPr lang="en-US" sz="2200" kern="0" dirty="0">
                <a:latin typeface="Arial" panose="020B0604020202020204" pitchFamily="34" charset="0"/>
                <a:ea typeface="Roboto Light" panose="02000000000000000000" pitchFamily="2" charset="0"/>
                <a:cs typeface="Arial" panose="020B0604020202020204" pitchFamily="34" charset="0"/>
              </a:rPr>
              <a:t> –</a:t>
            </a:r>
            <a:r>
              <a:rPr lang="en-US" sz="2200" b="1" kern="0" dirty="0">
                <a:latin typeface="Arial" panose="020B0604020202020204" pitchFamily="34" charset="0"/>
                <a:ea typeface="Roboto Light" panose="02000000000000000000" pitchFamily="2" charset="0"/>
                <a:cs typeface="Arial" panose="020B0604020202020204" pitchFamily="34" charset="0"/>
              </a:rPr>
              <a:t> </a:t>
            </a:r>
            <a:r>
              <a:rPr lang="en-US" sz="2200" kern="0" dirty="0">
                <a:latin typeface="Arial" panose="020B0604020202020204" pitchFamily="34" charset="0"/>
                <a:ea typeface="Roboto Light" panose="02000000000000000000" pitchFamily="2" charset="0"/>
                <a:cs typeface="Arial" panose="020B0604020202020204" pitchFamily="34" charset="0"/>
              </a:rPr>
              <a:t>Umbrella buzzword representing the next generation of 3D computing and connectivity</a:t>
            </a:r>
          </a:p>
          <a:p>
            <a:pPr marL="0" indent="0">
              <a:spcBef>
                <a:spcPts val="0"/>
              </a:spcBef>
              <a:spcAft>
                <a:spcPts val="2000"/>
              </a:spcAft>
              <a:buNone/>
            </a:pPr>
            <a:r>
              <a:rPr lang="en-US" sz="2200" b="1" kern="0" dirty="0">
                <a:latin typeface="Arial" panose="020B0604020202020204" pitchFamily="34" charset="0"/>
                <a:ea typeface="Roboto Black" panose="02000000000000000000" pitchFamily="2" charset="0"/>
                <a:cs typeface="Arial" panose="020B0604020202020204" pitchFamily="34" charset="0"/>
              </a:rPr>
              <a:t>SIGINT</a:t>
            </a:r>
            <a:r>
              <a:rPr lang="en-US" sz="2200" kern="0" dirty="0">
                <a:latin typeface="Arial" panose="020B0604020202020204" pitchFamily="34" charset="0"/>
                <a:ea typeface="Roboto Light" panose="02000000000000000000" pitchFamily="2" charset="0"/>
                <a:cs typeface="Arial" panose="020B0604020202020204" pitchFamily="34" charset="0"/>
              </a:rPr>
              <a:t> – Signals Intelligence, intelligence gathering by interception of signal communications between people</a:t>
            </a:r>
          </a:p>
          <a:p>
            <a:pPr marL="0" indent="0">
              <a:spcBef>
                <a:spcPts val="0"/>
              </a:spcBef>
              <a:spcAft>
                <a:spcPts val="2000"/>
              </a:spcAft>
              <a:buNone/>
            </a:pPr>
            <a:r>
              <a:rPr lang="en-US" sz="2200" b="1" kern="0" dirty="0">
                <a:latin typeface="Arial" panose="020B0604020202020204" pitchFamily="34" charset="0"/>
                <a:ea typeface="Roboto Black" panose="02000000000000000000" pitchFamily="2" charset="0"/>
                <a:cs typeface="Arial" panose="020B0604020202020204" pitchFamily="34" charset="0"/>
              </a:rPr>
              <a:t>Spatial Anchors </a:t>
            </a:r>
            <a:r>
              <a:rPr lang="en-US" sz="2200" kern="0" dirty="0">
                <a:latin typeface="Arial" panose="020B0604020202020204" pitchFamily="34" charset="0"/>
                <a:ea typeface="Roboto Light" panose="02000000000000000000" pitchFamily="2" charset="0"/>
                <a:cs typeface="Arial" panose="020B0604020202020204" pitchFamily="34" charset="0"/>
              </a:rPr>
              <a:t>– Specific locations in virtual space that persist in the real world</a:t>
            </a:r>
          </a:p>
        </p:txBody>
      </p:sp>
    </p:spTree>
    <p:extLst>
      <p:ext uri="{BB962C8B-B14F-4D97-AF65-F5344CB8AC3E}">
        <p14:creationId xmlns:p14="http://schemas.microsoft.com/office/powerpoint/2010/main" val="2540834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 Signal Visualization</a:t>
            </a:r>
          </a:p>
        </p:txBody>
      </p:sp>
      <p:sp>
        <p:nvSpPr>
          <p:cNvPr id="8" name="Content Placeholder 3">
            <a:extLst>
              <a:ext uri="{FF2B5EF4-FFF2-40B4-BE49-F238E27FC236}">
                <a16:creationId xmlns:a16="http://schemas.microsoft.com/office/drawing/2014/main" id="{F89B33C9-3979-4971-813D-932E89B9EB3D}"/>
              </a:ext>
            </a:extLst>
          </p:cNvPr>
          <p:cNvSpPr>
            <a:spLocks noGrp="1"/>
          </p:cNvSpPr>
          <p:nvPr>
            <p:ph sz="quarter" idx="11"/>
          </p:nvPr>
        </p:nvSpPr>
        <p:spPr>
          <a:xfrm>
            <a:off x="480132" y="1046715"/>
            <a:ext cx="11250613" cy="509467"/>
          </a:xfrm>
        </p:spPr>
        <p:txBody>
          <a:bodyPr/>
          <a:lstStyle/>
          <a:p>
            <a:pPr marL="0" indent="0" algn="ctr">
              <a:buNone/>
            </a:pPr>
            <a:r>
              <a:rPr lang="en-US" sz="2400" dirty="0">
                <a:latin typeface="Arial" panose="020B0604020202020204" pitchFamily="34" charset="0"/>
                <a:cs typeface="Arial" panose="020B0604020202020204" pitchFamily="34" charset="0"/>
              </a:rPr>
              <a:t>Mainstream implementations of AR signals (early days)</a:t>
            </a:r>
          </a:p>
        </p:txBody>
      </p:sp>
      <p:pic>
        <p:nvPicPr>
          <p:cNvPr id="9" name="Picture 2" descr="New Augmented Reality App Lets You See Radio Waves | eTeknix">
            <a:extLst>
              <a:ext uri="{FF2B5EF4-FFF2-40B4-BE49-F238E27FC236}">
                <a16:creationId xmlns:a16="http://schemas.microsoft.com/office/drawing/2014/main" id="{AB223FD8-7FDB-4ECD-82F1-696894442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51" t="5004" r="8195" b="1235"/>
          <a:stretch/>
        </p:blipFill>
        <p:spPr bwMode="auto">
          <a:xfrm>
            <a:off x="7343107" y="2076077"/>
            <a:ext cx="3901826" cy="3340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3367BD-FC8F-4D92-AE61-23CE984AB580}"/>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a:t>ARSensor, ARWave, NBC (2015), Pieper (2018)</a:t>
            </a:r>
          </a:p>
        </p:txBody>
      </p:sp>
      <p:pic>
        <p:nvPicPr>
          <p:cNvPr id="12" name="Picture 14" descr="AR-WAVE-visualization of WiFi on the App Store">
            <a:extLst>
              <a:ext uri="{FF2B5EF4-FFF2-40B4-BE49-F238E27FC236}">
                <a16:creationId xmlns:a16="http://schemas.microsoft.com/office/drawing/2014/main" id="{4F0189DB-C6EF-4911-A80F-63626A620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57" t="30715" r="13104"/>
          <a:stretch/>
        </p:blipFill>
        <p:spPr bwMode="auto">
          <a:xfrm>
            <a:off x="4623830" y="2076077"/>
            <a:ext cx="2631772" cy="33408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A8ACA09-7473-4BAE-9A67-0098B3BEA902}"/>
              </a:ext>
            </a:extLst>
          </p:cNvPr>
          <p:cNvPicPr>
            <a:picLocks noChangeAspect="1"/>
          </p:cNvPicPr>
          <p:nvPr/>
        </p:nvPicPr>
        <p:blipFill>
          <a:blip r:embed="rId4"/>
          <a:stretch>
            <a:fillRect/>
          </a:stretch>
        </p:blipFill>
        <p:spPr>
          <a:xfrm>
            <a:off x="932462" y="2076076"/>
            <a:ext cx="1879256" cy="3340899"/>
          </a:xfrm>
          <a:prstGeom prst="rect">
            <a:avLst/>
          </a:prstGeom>
        </p:spPr>
      </p:pic>
      <p:pic>
        <p:nvPicPr>
          <p:cNvPr id="14" name="Picture 13">
            <a:extLst>
              <a:ext uri="{FF2B5EF4-FFF2-40B4-BE49-F238E27FC236}">
                <a16:creationId xmlns:a16="http://schemas.microsoft.com/office/drawing/2014/main" id="{9421CBDE-5964-452D-B0E1-29430B5E17B4}"/>
              </a:ext>
            </a:extLst>
          </p:cNvPr>
          <p:cNvPicPr>
            <a:picLocks noChangeAspect="1"/>
          </p:cNvPicPr>
          <p:nvPr/>
        </p:nvPicPr>
        <p:blipFill>
          <a:blip r:embed="rId5"/>
          <a:stretch>
            <a:fillRect/>
          </a:stretch>
        </p:blipFill>
        <p:spPr>
          <a:xfrm>
            <a:off x="2899223" y="2063593"/>
            <a:ext cx="1637102" cy="3353382"/>
          </a:xfrm>
          <a:prstGeom prst="rect">
            <a:avLst/>
          </a:prstGeom>
        </p:spPr>
      </p:pic>
    </p:spTree>
    <p:extLst>
      <p:ext uri="{BB962C8B-B14F-4D97-AF65-F5344CB8AC3E}">
        <p14:creationId xmlns:p14="http://schemas.microsoft.com/office/powerpoint/2010/main" val="3941513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 Signal Visualization</a:t>
            </a:r>
          </a:p>
        </p:txBody>
      </p:sp>
      <p:sp>
        <p:nvSpPr>
          <p:cNvPr id="7" name="TextBox 6">
            <a:extLst>
              <a:ext uri="{FF2B5EF4-FFF2-40B4-BE49-F238E27FC236}">
                <a16:creationId xmlns:a16="http://schemas.microsoft.com/office/drawing/2014/main" id="{9170E5B7-6EE3-41C8-B12E-10A781095012}"/>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Koutitas et. Al. (2020)</a:t>
            </a:r>
            <a:endParaRPr lang="en-US"/>
          </a:p>
        </p:txBody>
      </p:sp>
      <p:pic>
        <p:nvPicPr>
          <p:cNvPr id="4100" name="Picture 4" descr="Sensors 20 00690 g001">
            <a:extLst>
              <a:ext uri="{FF2B5EF4-FFF2-40B4-BE49-F238E27FC236}">
                <a16:creationId xmlns:a16="http://schemas.microsoft.com/office/drawing/2014/main" id="{BA4119CB-BBC4-449D-BE7A-EC950200B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256" y="2293940"/>
            <a:ext cx="6496814" cy="27306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FA4926C-7046-4975-AB7C-D60CBAE44496}"/>
              </a:ext>
            </a:extLst>
          </p:cNvPr>
          <p:cNvSpPr txBox="1">
            <a:spLocks/>
          </p:cNvSpPr>
          <p:nvPr/>
        </p:nvSpPr>
        <p:spPr bwMode="auto">
          <a:xfrm>
            <a:off x="1581150" y="1046716"/>
            <a:ext cx="9296400" cy="7154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400" kern="0" dirty="0">
                <a:latin typeface="Arial" panose="020B0604020202020204" pitchFamily="34" charset="0"/>
                <a:cs typeface="Arial" panose="020B0604020202020204" pitchFamily="34" charset="0"/>
              </a:rPr>
              <a:t>Research focusing on AR, spatial mapping and ray tracing channel prediction algorithms to visualize wireless channels in real-time</a:t>
            </a:r>
          </a:p>
        </p:txBody>
      </p:sp>
      <p:pic>
        <p:nvPicPr>
          <p:cNvPr id="4" name="Picture 3" descr="A room with a broken glass door&#10;&#10;Description automatically generated">
            <a:extLst>
              <a:ext uri="{FF2B5EF4-FFF2-40B4-BE49-F238E27FC236}">
                <a16:creationId xmlns:a16="http://schemas.microsoft.com/office/drawing/2014/main" id="{1D684987-60CA-DC30-C56A-4AEABC3A0925}"/>
              </a:ext>
            </a:extLst>
          </p:cNvPr>
          <p:cNvPicPr>
            <a:picLocks noChangeAspect="1"/>
          </p:cNvPicPr>
          <p:nvPr/>
        </p:nvPicPr>
        <p:blipFill rotWithShape="1">
          <a:blip r:embed="rId3">
            <a:extLst>
              <a:ext uri="{28A0092B-C50C-407E-A947-70E740481C1C}">
                <a14:useLocalDpi xmlns:a14="http://schemas.microsoft.com/office/drawing/2010/main" val="0"/>
              </a:ext>
            </a:extLst>
          </a:blip>
          <a:srcRect l="2426"/>
          <a:stretch/>
        </p:blipFill>
        <p:spPr>
          <a:xfrm>
            <a:off x="7154012" y="2293940"/>
            <a:ext cx="4876010" cy="2810964"/>
          </a:xfrm>
          <a:prstGeom prst="rect">
            <a:avLst/>
          </a:prstGeom>
        </p:spPr>
      </p:pic>
    </p:spTree>
    <p:extLst>
      <p:ext uri="{BB962C8B-B14F-4D97-AF65-F5344CB8AC3E}">
        <p14:creationId xmlns:p14="http://schemas.microsoft.com/office/powerpoint/2010/main" val="690381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dirty="0">
                <a:solidFill>
                  <a:schemeClr val="tx1"/>
                </a:solidFill>
              </a:rPr>
              <a:t>Immersive Signal Visualization</a:t>
            </a:r>
          </a:p>
        </p:txBody>
      </p:sp>
      <p:sp>
        <p:nvSpPr>
          <p:cNvPr id="3" name="Title 1">
            <a:extLst>
              <a:ext uri="{FF2B5EF4-FFF2-40B4-BE49-F238E27FC236}">
                <a16:creationId xmlns:a16="http://schemas.microsoft.com/office/drawing/2014/main" id="{C85AAC18-A779-AD58-1CC9-F337CDA3C8CF}"/>
              </a:ext>
            </a:extLst>
          </p:cNvPr>
          <p:cNvSpPr txBox="1">
            <a:spLocks/>
          </p:cNvSpPr>
          <p:nvPr/>
        </p:nvSpPr>
        <p:spPr bwMode="auto">
          <a:xfrm>
            <a:off x="2378161" y="3690155"/>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400" b="0" kern="0" dirty="0">
                <a:solidFill>
                  <a:schemeClr val="tx1"/>
                </a:solidFill>
              </a:rPr>
              <a:t>Design &amp; Development</a:t>
            </a:r>
          </a:p>
        </p:txBody>
      </p:sp>
    </p:spTree>
    <p:extLst>
      <p:ext uri="{BB962C8B-B14F-4D97-AF65-F5344CB8AC3E}">
        <p14:creationId xmlns:p14="http://schemas.microsoft.com/office/powerpoint/2010/main" val="3107369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Design Considerations</a:t>
            </a:r>
            <a:endParaRPr lang="en-US" kern="0"/>
          </a:p>
        </p:txBody>
      </p:sp>
      <p:sp>
        <p:nvSpPr>
          <p:cNvPr id="10" name="Text Placeholder 3">
            <a:extLst>
              <a:ext uri="{FF2B5EF4-FFF2-40B4-BE49-F238E27FC236}">
                <a16:creationId xmlns:a16="http://schemas.microsoft.com/office/drawing/2014/main" id="{DD8A783C-5D76-4945-BC8A-D5BFE02C2C25}"/>
              </a:ext>
            </a:extLst>
          </p:cNvPr>
          <p:cNvSpPr>
            <a:spLocks noGrp="1"/>
          </p:cNvSpPr>
          <p:nvPr>
            <p:ph type="body" sz="quarter" idx="13"/>
          </p:nvPr>
        </p:nvSpPr>
        <p:spPr>
          <a:xfrm>
            <a:off x="6839036" y="1677988"/>
            <a:ext cx="5457825" cy="38369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lang="en-US" sz="2800" b="1" dirty="0">
                <a:ea typeface="Roboto Black" panose="020B0604020202020204" pitchFamily="2" charset="0"/>
                <a:cs typeface="Arial" panose="020B0604020202020204" pitchFamily="34" charset="0"/>
              </a:rPr>
              <a:t>Hardware Display</a:t>
            </a:r>
          </a:p>
          <a:p>
            <a:pPr>
              <a:spcAft>
                <a:spcPts val="1200"/>
              </a:spcAft>
              <a:buFont typeface="Wingdings" panose="05000000000000000000" pitchFamily="2" charset="2"/>
              <a:buChar char="Ø"/>
            </a:pPr>
            <a:r>
              <a:rPr lang="en-US" sz="2400" dirty="0">
                <a:cs typeface="Arial" panose="020B0604020202020204" pitchFamily="34" charset="0"/>
              </a:rPr>
              <a:t>Field-of-view (FOV) limitations</a:t>
            </a:r>
          </a:p>
          <a:p>
            <a:pPr>
              <a:spcAft>
                <a:spcPts val="1200"/>
              </a:spcAft>
              <a:buFont typeface="Wingdings" panose="05000000000000000000" pitchFamily="2" charset="2"/>
              <a:buChar char="Ø"/>
            </a:pPr>
            <a:r>
              <a:rPr lang="en-US" sz="2400" dirty="0">
                <a:cs typeface="Arial" panose="020B0604020202020204" pitchFamily="34" charset="0"/>
              </a:rPr>
              <a:t>Indoor and outdoor lighting conditions can affect holograms</a:t>
            </a:r>
          </a:p>
          <a:p>
            <a:pPr>
              <a:spcAft>
                <a:spcPts val="1200"/>
              </a:spcAft>
              <a:buFont typeface="Wingdings" panose="05000000000000000000" pitchFamily="2" charset="2"/>
              <a:buChar char="Ø"/>
            </a:pPr>
            <a:r>
              <a:rPr lang="en-US" sz="2400" dirty="0">
                <a:cs typeface="Arial" panose="020B0604020202020204" pitchFamily="34" charset="0"/>
              </a:rPr>
              <a:t>Hands-free interaction ability with gesture and voice recognition</a:t>
            </a:r>
          </a:p>
        </p:txBody>
      </p:sp>
      <p:pic>
        <p:nvPicPr>
          <p:cNvPr id="3076" name="Picture 4" descr="At long last, we get details on the Magic Leap One field of view - Digital  Bodies">
            <a:extLst>
              <a:ext uri="{FF2B5EF4-FFF2-40B4-BE49-F238E27FC236}">
                <a16:creationId xmlns:a16="http://schemas.microsoft.com/office/drawing/2014/main" id="{8B2709C0-0AA2-3D09-020E-566531C50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13" y="1601787"/>
            <a:ext cx="6165903" cy="336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871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F0E3874-1136-4DAB-900A-0A30ACB4EE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72" t="2299" r="10714" b="271"/>
          <a:stretch/>
        </p:blipFill>
        <p:spPr bwMode="auto">
          <a:xfrm>
            <a:off x="6245224" y="1645929"/>
            <a:ext cx="5114925" cy="4055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682628" y="1688142"/>
            <a:ext cx="5264149" cy="383583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ts val="1200"/>
              </a:spcAft>
              <a:buClr>
                <a:srgbClr val="000000"/>
              </a:buClr>
              <a:buSzPct val="75000"/>
              <a:buFont typeface="Wingdings" charset="2"/>
              <a:buNone/>
              <a:tabLst/>
              <a:defRPr/>
            </a:pPr>
            <a:r>
              <a:rPr kumimoji="0" lang="en-US" sz="2800" b="1" i="0" u="none" strike="noStrike" kern="0" cap="none" spc="0" normalizeH="0" baseline="0" noProof="0" dirty="0">
                <a:ln>
                  <a:noFill/>
                </a:ln>
                <a:solidFill>
                  <a:srgbClr val="000000"/>
                </a:solidFill>
                <a:effectLst/>
                <a:uLnTx/>
                <a:uFillTx/>
                <a:ea typeface="Roboto Black" panose="020B0604020202020204" pitchFamily="2" charset="0"/>
                <a:cs typeface="Arial" panose="020B0604020202020204" pitchFamily="34" charset="0"/>
              </a:rPr>
              <a:t>User Interface</a:t>
            </a:r>
          </a:p>
          <a:p>
            <a:pPr>
              <a:spcAft>
                <a:spcPts val="1200"/>
              </a:spcAft>
              <a:buFont typeface="Wingdings" panose="05000000000000000000" pitchFamily="2" charset="2"/>
              <a:buChar char="Ø"/>
            </a:pPr>
            <a:r>
              <a:rPr lang="en-US" sz="2400" dirty="0">
                <a:cs typeface="Arial" panose="020B0604020202020204" pitchFamily="34" charset="0"/>
              </a:rPr>
              <a:t>Ergonomics of </a:t>
            </a:r>
            <a:r>
              <a:rPr lang="en-US" sz="2400" dirty="0" err="1">
                <a:cs typeface="Arial" panose="020B0604020202020204" pitchFamily="34" charset="0"/>
              </a:rPr>
              <a:t>interactables</a:t>
            </a:r>
            <a:endParaRPr lang="en-US" sz="2400" dirty="0">
              <a:cs typeface="Arial" panose="020B0604020202020204" pitchFamily="34" charset="0"/>
            </a:endParaRP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dirty="0">
                <a:solidFill>
                  <a:srgbClr val="000000"/>
                </a:solidFill>
                <a:cs typeface="Arial" panose="020B0604020202020204" pitchFamily="34" charset="0"/>
              </a:rPr>
              <a:t>Direct interaction with objects versus onscreen controls</a:t>
            </a: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dirty="0">
                <a:solidFill>
                  <a:srgbClr val="000000"/>
                </a:solidFill>
                <a:cs typeface="Arial" panose="020B0604020202020204" pitchFamily="34" charset="0"/>
              </a:rPr>
              <a:t>Colors, shapes, and symbology</a:t>
            </a:r>
          </a:p>
          <a:p>
            <a:pPr marL="457189" marR="0" lvl="0" indent="-457189" algn="l" defTabSz="914400" rtl="0" eaLnBrk="1" fontAlgn="base" latinLnBrk="0" hangingPunct="1">
              <a:lnSpc>
                <a:spcPct val="100000"/>
              </a:lnSpc>
              <a:spcBef>
                <a:spcPct val="20000"/>
              </a:spcBef>
              <a:spcAft>
                <a:spcPts val="1200"/>
              </a:spcAft>
              <a:buClr>
                <a:srgbClr val="000000"/>
              </a:buClr>
              <a:buSzPct val="75000"/>
              <a:buFont typeface="Wingdings" panose="05000000000000000000" pitchFamily="2" charset="2"/>
              <a:buChar char="Ø"/>
              <a:tabLst/>
              <a:defRPr/>
            </a:pPr>
            <a:r>
              <a:rPr lang="en-US" sz="2400" dirty="0">
                <a:solidFill>
                  <a:srgbClr val="000000"/>
                </a:solidFill>
                <a:cs typeface="Arial" panose="020B0604020202020204" pitchFamily="34" charset="0"/>
              </a:rPr>
              <a:t>Multi-User interactions</a:t>
            </a:r>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Design Considerations</a:t>
            </a:r>
            <a:endParaRPr lang="en-US" kern="0"/>
          </a:p>
        </p:txBody>
      </p:sp>
      <p:sp>
        <p:nvSpPr>
          <p:cNvPr id="8" name="TextBox 7">
            <a:extLst>
              <a:ext uri="{FF2B5EF4-FFF2-40B4-BE49-F238E27FC236}">
                <a16:creationId xmlns:a16="http://schemas.microsoft.com/office/drawing/2014/main" id="{D960C3BE-53B8-4504-8D47-EE3CB50AAB72}"/>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Wikitude (2021)</a:t>
            </a:r>
            <a:endParaRPr lang="en-US"/>
          </a:p>
        </p:txBody>
      </p:sp>
    </p:spTree>
    <p:extLst>
      <p:ext uri="{BB962C8B-B14F-4D97-AF65-F5344CB8AC3E}">
        <p14:creationId xmlns:p14="http://schemas.microsoft.com/office/powerpoint/2010/main" val="3058570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1C4744C-0086-46B9-A1CD-12A82C0FB477}"/>
              </a:ext>
            </a:extLst>
          </p:cNvPr>
          <p:cNvSpPr txBox="1">
            <a:spLocks/>
          </p:cNvSpPr>
          <p:nvPr/>
        </p:nvSpPr>
        <p:spPr bwMode="auto">
          <a:xfrm>
            <a:off x="480133" y="1069731"/>
            <a:ext cx="10940342"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dirty="0">
                <a:latin typeface="Arial" panose="020B0604020202020204" pitchFamily="34" charset="0"/>
                <a:cs typeface="Arial" panose="020B0604020202020204" pitchFamily="34" charset="0"/>
              </a:rPr>
              <a:t>Intuitive perception of Relative Signal Strength Indicator (RSSI)</a:t>
            </a:r>
          </a:p>
        </p:txBody>
      </p:sp>
      <p:sp>
        <p:nvSpPr>
          <p:cNvPr id="2" name="Title 1"/>
          <p:cNvSpPr>
            <a:spLocks noGrp="1"/>
          </p:cNvSpPr>
          <p:nvPr>
            <p:ph type="title"/>
          </p:nvPr>
        </p:nvSpPr>
        <p:spPr/>
        <p:txBody>
          <a:bodyPr/>
          <a:lstStyle/>
          <a:p>
            <a:r>
              <a:rPr lang="en-US" dirty="0"/>
              <a:t>Example of 3D Spatial Signals</a:t>
            </a:r>
          </a:p>
        </p:txBody>
      </p:sp>
      <p:pic>
        <p:nvPicPr>
          <p:cNvPr id="7176" name="Picture 8" descr="Topography map Vectors &amp; Illustrations for Free Download | Freepik">
            <a:extLst>
              <a:ext uri="{FF2B5EF4-FFF2-40B4-BE49-F238E27FC236}">
                <a16:creationId xmlns:a16="http://schemas.microsoft.com/office/drawing/2014/main" id="{C550C1F1-F063-48D6-B665-F114BFDF92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3"/>
          <a:stretch/>
        </p:blipFill>
        <p:spPr bwMode="auto">
          <a:xfrm>
            <a:off x="1291111" y="1733269"/>
            <a:ext cx="312524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28E2F83-7D30-45F1-A915-0A7020F6FBC5}"/>
              </a:ext>
            </a:extLst>
          </p:cNvPr>
          <p:cNvPicPr>
            <a:picLocks noChangeAspect="1"/>
          </p:cNvPicPr>
          <p:nvPr/>
        </p:nvPicPr>
        <p:blipFill rotWithShape="1">
          <a:blip r:embed="rId4"/>
          <a:srcRect l="1089" t="664" r="209" b="-44"/>
          <a:stretch/>
        </p:blipFill>
        <p:spPr>
          <a:xfrm>
            <a:off x="7818695" y="4067175"/>
            <a:ext cx="3082194" cy="2286000"/>
          </a:xfrm>
          <a:prstGeom prst="rect">
            <a:avLst/>
          </a:prstGeom>
        </p:spPr>
      </p:pic>
      <p:pic>
        <p:nvPicPr>
          <p:cNvPr id="16" name="Picture 15">
            <a:extLst>
              <a:ext uri="{FF2B5EF4-FFF2-40B4-BE49-F238E27FC236}">
                <a16:creationId xmlns:a16="http://schemas.microsoft.com/office/drawing/2014/main" id="{1A629119-D92A-4CF1-9845-C403C7B5A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5371" y="1718703"/>
            <a:ext cx="4000500" cy="2286000"/>
          </a:xfrm>
          <a:prstGeom prst="rect">
            <a:avLst/>
          </a:prstGeom>
        </p:spPr>
      </p:pic>
      <p:pic>
        <p:nvPicPr>
          <p:cNvPr id="8" name="Picture 7">
            <a:extLst>
              <a:ext uri="{FF2B5EF4-FFF2-40B4-BE49-F238E27FC236}">
                <a16:creationId xmlns:a16="http://schemas.microsoft.com/office/drawing/2014/main" id="{6995F8FA-72BA-448B-AA35-8B5C5B181EFE}"/>
              </a:ext>
            </a:extLst>
          </p:cNvPr>
          <p:cNvPicPr>
            <a:picLocks noChangeAspect="1"/>
          </p:cNvPicPr>
          <p:nvPr/>
        </p:nvPicPr>
        <p:blipFill>
          <a:blip r:embed="rId6"/>
          <a:stretch>
            <a:fillRect/>
          </a:stretch>
        </p:blipFill>
        <p:spPr>
          <a:xfrm>
            <a:off x="8614889" y="1704694"/>
            <a:ext cx="2286000" cy="2286000"/>
          </a:xfrm>
          <a:prstGeom prst="rect">
            <a:avLst/>
          </a:prstGeom>
        </p:spPr>
      </p:pic>
      <p:pic>
        <p:nvPicPr>
          <p:cNvPr id="10" name="Picture 9">
            <a:extLst>
              <a:ext uri="{FF2B5EF4-FFF2-40B4-BE49-F238E27FC236}">
                <a16:creationId xmlns:a16="http://schemas.microsoft.com/office/drawing/2014/main" id="{14C6E11F-7F9F-4B3D-92F8-4ED362B9167B}"/>
              </a:ext>
            </a:extLst>
          </p:cNvPr>
          <p:cNvPicPr>
            <a:picLocks noChangeAspect="1"/>
          </p:cNvPicPr>
          <p:nvPr/>
        </p:nvPicPr>
        <p:blipFill>
          <a:blip r:embed="rId7"/>
          <a:stretch>
            <a:fillRect/>
          </a:stretch>
        </p:blipFill>
        <p:spPr>
          <a:xfrm>
            <a:off x="1291111" y="4095469"/>
            <a:ext cx="3668552" cy="2286000"/>
          </a:xfrm>
          <a:prstGeom prst="rect">
            <a:avLst/>
          </a:prstGeom>
        </p:spPr>
      </p:pic>
      <p:pic>
        <p:nvPicPr>
          <p:cNvPr id="12" name="Picture 11">
            <a:extLst>
              <a:ext uri="{FF2B5EF4-FFF2-40B4-BE49-F238E27FC236}">
                <a16:creationId xmlns:a16="http://schemas.microsoft.com/office/drawing/2014/main" id="{22B12707-E60B-4829-8283-17641218F8FD}"/>
              </a:ext>
            </a:extLst>
          </p:cNvPr>
          <p:cNvPicPr>
            <a:picLocks noChangeAspect="1"/>
          </p:cNvPicPr>
          <p:nvPr/>
        </p:nvPicPr>
        <p:blipFill rotWithShape="1">
          <a:blip r:embed="rId8"/>
          <a:srcRect l="5998" r="9196"/>
          <a:stretch/>
        </p:blipFill>
        <p:spPr>
          <a:xfrm>
            <a:off x="5055197" y="4095469"/>
            <a:ext cx="2659225" cy="2286000"/>
          </a:xfrm>
          <a:prstGeom prst="rect">
            <a:avLst/>
          </a:prstGeom>
        </p:spPr>
      </p:pic>
    </p:spTree>
    <p:extLst>
      <p:ext uri="{BB962C8B-B14F-4D97-AF65-F5344CB8AC3E}">
        <p14:creationId xmlns:p14="http://schemas.microsoft.com/office/powerpoint/2010/main" val="4242272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Methods</a:t>
            </a:r>
          </a:p>
        </p:txBody>
      </p:sp>
      <p:sp>
        <p:nvSpPr>
          <p:cNvPr id="4" name="Content Placeholder 3"/>
          <p:cNvSpPr>
            <a:spLocks noGrp="1"/>
          </p:cNvSpPr>
          <p:nvPr>
            <p:ph sz="quarter" idx="11"/>
          </p:nvPr>
        </p:nvSpPr>
        <p:spPr>
          <a:xfrm>
            <a:off x="2828752" y="1046716"/>
            <a:ext cx="6553374" cy="1229760"/>
          </a:xfrm>
        </p:spPr>
        <p:txBody>
          <a:bodyPr/>
          <a:lstStyle/>
          <a:p>
            <a:pPr marL="0" indent="0" algn="ctr">
              <a:buNone/>
            </a:pPr>
            <a:r>
              <a:rPr lang="en-US" sz="2400" dirty="0">
                <a:latin typeface="Arial" panose="020B0604020202020204" pitchFamily="34" charset="0"/>
                <a:cs typeface="Arial" panose="020B0604020202020204" pitchFamily="34" charset="0"/>
              </a:rPr>
              <a:t>Enable user to access contextual information with simple movements and gestures</a:t>
            </a:r>
          </a:p>
        </p:txBody>
      </p:sp>
      <p:pic>
        <p:nvPicPr>
          <p:cNvPr id="7" name="Picture 6">
            <a:extLst>
              <a:ext uri="{FF2B5EF4-FFF2-40B4-BE49-F238E27FC236}">
                <a16:creationId xmlns:a16="http://schemas.microsoft.com/office/drawing/2014/main" id="{7D923F4E-8F51-49AB-B7AE-62ED51CEFC61}"/>
              </a:ext>
            </a:extLst>
          </p:cNvPr>
          <p:cNvPicPr>
            <a:picLocks noChangeAspect="1"/>
          </p:cNvPicPr>
          <p:nvPr/>
        </p:nvPicPr>
        <p:blipFill rotWithShape="1">
          <a:blip r:embed="rId3"/>
          <a:srcRect l="1" t="145" r="2539" b="-145"/>
          <a:stretch/>
        </p:blipFill>
        <p:spPr>
          <a:xfrm>
            <a:off x="7296718" y="2803442"/>
            <a:ext cx="4723994" cy="3108960"/>
          </a:xfrm>
          <a:prstGeom prst="rect">
            <a:avLst/>
          </a:prstGeom>
        </p:spPr>
      </p:pic>
      <p:pic>
        <p:nvPicPr>
          <p:cNvPr id="10244" name="Picture 4" descr="Tap or swipe mobile gestures in iOS &amp; Android app design - Justinmind">
            <a:extLst>
              <a:ext uri="{FF2B5EF4-FFF2-40B4-BE49-F238E27FC236}">
                <a16:creationId xmlns:a16="http://schemas.microsoft.com/office/drawing/2014/main" id="{DFA2AF3B-A76B-4CEB-BD92-F2ADE3857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97" t="-388" r="8075" b="388"/>
          <a:stretch/>
        </p:blipFill>
        <p:spPr bwMode="auto">
          <a:xfrm>
            <a:off x="190165" y="2803442"/>
            <a:ext cx="335342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56C57C-1D94-4797-92D8-DEEDB69BC316}"/>
              </a:ext>
            </a:extLst>
          </p:cNvPr>
          <p:cNvPicPr>
            <a:picLocks noChangeAspect="1"/>
          </p:cNvPicPr>
          <p:nvPr/>
        </p:nvPicPr>
        <p:blipFill rotWithShape="1">
          <a:blip r:embed="rId5"/>
          <a:srcRect l="13946"/>
          <a:stretch/>
        </p:blipFill>
        <p:spPr>
          <a:xfrm>
            <a:off x="3636562" y="2803442"/>
            <a:ext cx="3567178" cy="3108960"/>
          </a:xfrm>
          <a:prstGeom prst="rect">
            <a:avLst/>
          </a:prstGeom>
        </p:spPr>
      </p:pic>
    </p:spTree>
    <p:extLst>
      <p:ext uri="{BB962C8B-B14F-4D97-AF65-F5344CB8AC3E}">
        <p14:creationId xmlns:p14="http://schemas.microsoft.com/office/powerpoint/2010/main" val="2997407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Holograms</a:t>
            </a:r>
          </a:p>
        </p:txBody>
      </p:sp>
      <p:sp>
        <p:nvSpPr>
          <p:cNvPr id="4" name="Content Placeholder 3"/>
          <p:cNvSpPr>
            <a:spLocks noGrp="1"/>
          </p:cNvSpPr>
          <p:nvPr>
            <p:ph sz="quarter" idx="11"/>
          </p:nvPr>
        </p:nvSpPr>
        <p:spPr>
          <a:xfrm>
            <a:off x="952883" y="1189591"/>
            <a:ext cx="11239117" cy="1458360"/>
          </a:xfrm>
        </p:spPr>
        <p:txBody>
          <a:bodyPr/>
          <a:lstStyle/>
          <a:p>
            <a:pPr>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To </a:t>
            </a:r>
            <a:r>
              <a:rPr lang="en-US" sz="2400" dirty="0" err="1">
                <a:latin typeface="Arial" panose="020B0604020202020204" pitchFamily="34" charset="0"/>
                <a:cs typeface="Arial" panose="020B0604020202020204" pitchFamily="34" charset="0"/>
              </a:rPr>
              <a:t>skeumorphism</a:t>
            </a:r>
            <a:r>
              <a:rPr lang="en-US" sz="2400" dirty="0">
                <a:latin typeface="Arial" panose="020B0604020202020204" pitchFamily="34" charset="0"/>
                <a:cs typeface="Arial" panose="020B0604020202020204" pitchFamily="34" charset="0"/>
              </a:rPr>
              <a:t> or not?</a:t>
            </a:r>
          </a:p>
          <a:p>
            <a:pPr>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Density of information</a:t>
            </a:r>
          </a:p>
          <a:p>
            <a:pPr>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Sizing of symbols</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54E822F-D001-45A9-B1BA-31B71548356C}"/>
              </a:ext>
            </a:extLst>
          </p:cNvPr>
          <p:cNvPicPr>
            <a:picLocks noChangeAspect="1"/>
          </p:cNvPicPr>
          <p:nvPr/>
        </p:nvPicPr>
        <p:blipFill rotWithShape="1">
          <a:blip r:embed="rId3"/>
          <a:srcRect t="18615" b="6711"/>
          <a:stretch/>
        </p:blipFill>
        <p:spPr>
          <a:xfrm>
            <a:off x="6074306" y="1189591"/>
            <a:ext cx="5185934" cy="5011489"/>
          </a:xfrm>
          <a:prstGeom prst="rect">
            <a:avLst/>
          </a:prstGeom>
          <a:ln>
            <a:noFill/>
          </a:ln>
        </p:spPr>
      </p:pic>
      <p:pic>
        <p:nvPicPr>
          <p:cNvPr id="5" name="Picture 4">
            <a:extLst>
              <a:ext uri="{FF2B5EF4-FFF2-40B4-BE49-F238E27FC236}">
                <a16:creationId xmlns:a16="http://schemas.microsoft.com/office/drawing/2014/main" id="{81E9E39E-602E-48A4-B9DF-D0D98FFFE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83" y="2972038"/>
            <a:ext cx="4827364" cy="3017102"/>
          </a:xfrm>
          <a:prstGeom prst="rect">
            <a:avLst/>
          </a:prstGeom>
        </p:spPr>
      </p:pic>
    </p:spTree>
    <p:extLst>
      <p:ext uri="{BB962C8B-B14F-4D97-AF65-F5344CB8AC3E}">
        <p14:creationId xmlns:p14="http://schemas.microsoft.com/office/powerpoint/2010/main" val="3821131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Direction Finding</a:t>
            </a:r>
          </a:p>
        </p:txBody>
      </p:sp>
      <p:sp>
        <p:nvSpPr>
          <p:cNvPr id="4" name="Content Placeholder 3"/>
          <p:cNvSpPr>
            <a:spLocks noGrp="1"/>
          </p:cNvSpPr>
          <p:nvPr>
            <p:ph sz="quarter" idx="11"/>
          </p:nvPr>
        </p:nvSpPr>
        <p:spPr>
          <a:xfrm>
            <a:off x="480132" y="1046715"/>
            <a:ext cx="11495976" cy="5075237"/>
          </a:xfrm>
        </p:spPr>
        <p:txBody>
          <a:bodyPr/>
          <a:lstStyle/>
          <a:p>
            <a:pPr marL="0" indent="0" algn="ctr">
              <a:buNone/>
            </a:pPr>
            <a:r>
              <a:rPr lang="en-US" sz="2400" dirty="0">
                <a:latin typeface="Arial" panose="020B0604020202020204" pitchFamily="34" charset="0"/>
                <a:cs typeface="Arial" panose="020B0604020202020204" pitchFamily="34" charset="0"/>
              </a:rPr>
              <a:t>Find the strongest emitting device</a:t>
            </a:r>
          </a:p>
          <a:p>
            <a:pPr marL="0" indent="0" algn="ctr">
              <a:buNone/>
            </a:pPr>
            <a:r>
              <a:rPr lang="en-US" sz="2400" dirty="0">
                <a:latin typeface="Arial" panose="020B0604020202020204" pitchFamily="34" charset="0"/>
                <a:cs typeface="Arial" panose="020B0604020202020204" pitchFamily="34" charset="0"/>
              </a:rPr>
              <a:t>Show relative distance and bearing, for navigation</a:t>
            </a:r>
          </a:p>
        </p:txBody>
      </p:sp>
      <p:pic>
        <p:nvPicPr>
          <p:cNvPr id="7" name="Picture 6">
            <a:extLst>
              <a:ext uri="{FF2B5EF4-FFF2-40B4-BE49-F238E27FC236}">
                <a16:creationId xmlns:a16="http://schemas.microsoft.com/office/drawing/2014/main" id="{37B9B1F4-7B5F-44D3-9079-578691A818A2}"/>
              </a:ext>
            </a:extLst>
          </p:cNvPr>
          <p:cNvPicPr>
            <a:picLocks noChangeAspect="1"/>
          </p:cNvPicPr>
          <p:nvPr/>
        </p:nvPicPr>
        <p:blipFill rotWithShape="1">
          <a:blip r:embed="rId3"/>
          <a:srcRect l="6342"/>
          <a:stretch/>
        </p:blipFill>
        <p:spPr>
          <a:xfrm>
            <a:off x="8358729" y="2550817"/>
            <a:ext cx="3617379" cy="2891947"/>
          </a:xfrm>
          <a:prstGeom prst="rect">
            <a:avLst/>
          </a:prstGeom>
        </p:spPr>
      </p:pic>
      <p:pic>
        <p:nvPicPr>
          <p:cNvPr id="5126" name="Picture 6" descr="Compass - Wikipedia">
            <a:extLst>
              <a:ext uri="{FF2B5EF4-FFF2-40B4-BE49-F238E27FC236}">
                <a16:creationId xmlns:a16="http://schemas.microsoft.com/office/drawing/2014/main" id="{CDA4CE4E-76AD-4882-95A7-F06718CD7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92" y="2564122"/>
            <a:ext cx="3198555" cy="28746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1840577-5947-4148-BFC9-D6E1794453D3}"/>
              </a:ext>
            </a:extLst>
          </p:cNvPr>
          <p:cNvPicPr>
            <a:picLocks noChangeAspect="1"/>
          </p:cNvPicPr>
          <p:nvPr/>
        </p:nvPicPr>
        <p:blipFill rotWithShape="1">
          <a:blip r:embed="rId5"/>
          <a:srcRect l="65228" t="30381" r="5213" b="34975"/>
          <a:stretch/>
        </p:blipFill>
        <p:spPr>
          <a:xfrm>
            <a:off x="3515390" y="2564120"/>
            <a:ext cx="4742396" cy="2874653"/>
          </a:xfrm>
          <a:prstGeom prst="rect">
            <a:avLst/>
          </a:prstGeom>
        </p:spPr>
      </p:pic>
      <p:pic>
        <p:nvPicPr>
          <p:cNvPr id="3" name="Picture 2" descr="A close-up of a compass&#10;&#10;Description automatically generated">
            <a:extLst>
              <a:ext uri="{FF2B5EF4-FFF2-40B4-BE49-F238E27FC236}">
                <a16:creationId xmlns:a16="http://schemas.microsoft.com/office/drawing/2014/main" id="{DDA7B505-9CB3-1860-C409-D16C522EC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759" y="2564120"/>
            <a:ext cx="3194057" cy="2874652"/>
          </a:xfrm>
          <a:prstGeom prst="rect">
            <a:avLst/>
          </a:prstGeom>
        </p:spPr>
      </p:pic>
    </p:spTree>
    <p:extLst>
      <p:ext uri="{BB962C8B-B14F-4D97-AF65-F5344CB8AC3E}">
        <p14:creationId xmlns:p14="http://schemas.microsoft.com/office/powerpoint/2010/main" val="4100978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642B29-A601-F949-83C2-9DEFB39AC109}"/>
              </a:ext>
            </a:extLst>
          </p:cNvPr>
          <p:cNvSpPr>
            <a:spLocks noGrp="1"/>
          </p:cNvSpPr>
          <p:nvPr>
            <p:ph type="body" sz="quarter" idx="24"/>
          </p:nvPr>
        </p:nvSpPr>
        <p:spPr>
          <a:xfrm>
            <a:off x="434975" y="991807"/>
            <a:ext cx="4926013" cy="5226432"/>
          </a:xfrm>
        </p:spPr>
        <p:txBody>
          <a:bodyPr/>
          <a:lstStyle/>
          <a:p>
            <a:pPr marL="0" indent="0">
              <a:spcAft>
                <a:spcPts val="600"/>
              </a:spcAft>
              <a:buNone/>
            </a:pPr>
            <a:r>
              <a:rPr lang="en-US" sz="2400" b="1" dirty="0">
                <a:latin typeface="Arial" panose="020B0604020202020204" pitchFamily="34" charset="0"/>
                <a:ea typeface="Roboto Black" panose="02000000000000000000" pitchFamily="2" charset="0"/>
                <a:cs typeface="Arial" panose="020B0604020202020204" pitchFamily="34" charset="0"/>
              </a:rPr>
              <a:t>Heads-Up Display</a:t>
            </a:r>
          </a:p>
          <a:p>
            <a:pPr>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Persistent information</a:t>
            </a:r>
          </a:p>
          <a:p>
            <a:pPr>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Track head angle</a:t>
            </a:r>
          </a:p>
          <a:p>
            <a:pPr>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Clear center area</a:t>
            </a:r>
          </a:p>
        </p:txBody>
      </p:sp>
      <p:pic>
        <p:nvPicPr>
          <p:cNvPr id="6" name="Picture Placeholder 5">
            <a:extLst>
              <a:ext uri="{FF2B5EF4-FFF2-40B4-BE49-F238E27FC236}">
                <a16:creationId xmlns:a16="http://schemas.microsoft.com/office/drawing/2014/main" id="{43BD75B8-32C0-44B1-9836-6545C43D12F2}"/>
              </a:ext>
            </a:extLst>
          </p:cNvPr>
          <p:cNvPicPr>
            <a:picLocks noGrp="1" noChangeAspect="1"/>
          </p:cNvPicPr>
          <p:nvPr>
            <p:ph type="pic" sz="quarter" idx="13"/>
          </p:nvPr>
        </p:nvPicPr>
        <p:blipFill rotWithShape="1">
          <a:blip r:embed="rId2"/>
          <a:srcRect l="4571" t="3129" b="3129"/>
          <a:stretch/>
        </p:blipFill>
        <p:spPr>
          <a:xfrm>
            <a:off x="5679919" y="3429000"/>
            <a:ext cx="5454853" cy="2888763"/>
          </a:xfrm>
          <a:prstGeom prst="rect">
            <a:avLst/>
          </a:prstGeom>
        </p:spPr>
      </p:pic>
      <p:pic>
        <p:nvPicPr>
          <p:cNvPr id="8" name="Picture 7">
            <a:extLst>
              <a:ext uri="{FF2B5EF4-FFF2-40B4-BE49-F238E27FC236}">
                <a16:creationId xmlns:a16="http://schemas.microsoft.com/office/drawing/2014/main" id="{3B73E339-2242-4ADB-ADD6-19218CCCE23C}"/>
              </a:ext>
            </a:extLst>
          </p:cNvPr>
          <p:cNvPicPr>
            <a:picLocks noChangeAspect="1"/>
          </p:cNvPicPr>
          <p:nvPr/>
        </p:nvPicPr>
        <p:blipFill>
          <a:blip r:embed="rId3"/>
          <a:stretch>
            <a:fillRect/>
          </a:stretch>
        </p:blipFill>
        <p:spPr>
          <a:xfrm>
            <a:off x="8633391" y="991806"/>
            <a:ext cx="2501380" cy="2337669"/>
          </a:xfrm>
          <a:prstGeom prst="rect">
            <a:avLst/>
          </a:prstGeom>
        </p:spPr>
      </p:pic>
      <p:pic>
        <p:nvPicPr>
          <p:cNvPr id="9" name="Picture 8" descr="An inside look at F-35 pilot helmet fittings &gt; Air Combat Command &gt; Article  Display">
            <a:extLst>
              <a:ext uri="{FF2B5EF4-FFF2-40B4-BE49-F238E27FC236}">
                <a16:creationId xmlns:a16="http://schemas.microsoft.com/office/drawing/2014/main" id="{A647B81A-1C05-4FDB-9D70-38FDA5FEE7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94" t="3713" r="8661"/>
          <a:stretch/>
        </p:blipFill>
        <p:spPr bwMode="auto">
          <a:xfrm>
            <a:off x="5679919" y="991806"/>
            <a:ext cx="2839466" cy="2337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4D72E-5AF3-44D2-9B1E-50EB82C9B04D}"/>
              </a:ext>
            </a:extLst>
          </p:cNvPr>
          <p:cNvPicPr>
            <a:picLocks noChangeAspect="1"/>
          </p:cNvPicPr>
          <p:nvPr/>
        </p:nvPicPr>
        <p:blipFill>
          <a:blip r:embed="rId5"/>
          <a:stretch>
            <a:fillRect/>
          </a:stretch>
        </p:blipFill>
        <p:spPr>
          <a:xfrm>
            <a:off x="434975" y="3429000"/>
            <a:ext cx="5130938" cy="2886153"/>
          </a:xfrm>
          <a:prstGeom prst="rect">
            <a:avLst/>
          </a:prstGeom>
        </p:spPr>
      </p:pic>
      <p:sp>
        <p:nvSpPr>
          <p:cNvPr id="3" name="Title 1">
            <a:extLst>
              <a:ext uri="{FF2B5EF4-FFF2-40B4-BE49-F238E27FC236}">
                <a16:creationId xmlns:a16="http://schemas.microsoft.com/office/drawing/2014/main" id="{ADAA2B22-07E2-5EB7-FA7D-502ACF288BF3}"/>
              </a:ext>
            </a:extLst>
          </p:cNvPr>
          <p:cNvSpPr txBox="1">
            <a:spLocks/>
          </p:cNvSpPr>
          <p:nvPr/>
        </p:nvSpPr>
        <p:spPr>
          <a:xfrm>
            <a:off x="2397039" y="136768"/>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HUD</a:t>
            </a:r>
          </a:p>
        </p:txBody>
      </p:sp>
    </p:spTree>
    <p:extLst>
      <p:ext uri="{BB962C8B-B14F-4D97-AF65-F5344CB8AC3E}">
        <p14:creationId xmlns:p14="http://schemas.microsoft.com/office/powerpoint/2010/main" val="339920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A24-D148-7A76-AB50-C99407B6520F}"/>
              </a:ext>
            </a:extLst>
          </p:cNvPr>
          <p:cNvSpPr>
            <a:spLocks noGrp="1"/>
          </p:cNvSpPr>
          <p:nvPr>
            <p:ph type="title"/>
          </p:nvPr>
        </p:nvSpPr>
        <p:spPr/>
        <p:txBody>
          <a:bodyPr/>
          <a:lstStyle/>
          <a:p>
            <a:r>
              <a:rPr lang="en-US"/>
              <a:t>Challenge</a:t>
            </a:r>
          </a:p>
        </p:txBody>
      </p:sp>
      <p:sp>
        <p:nvSpPr>
          <p:cNvPr id="4" name="Rectangle 3">
            <a:extLst>
              <a:ext uri="{FF2B5EF4-FFF2-40B4-BE49-F238E27FC236}">
                <a16:creationId xmlns:a16="http://schemas.microsoft.com/office/drawing/2014/main" id="{0BE4753F-57E7-2833-695B-B6BAE1A8EB6F}"/>
              </a:ext>
            </a:extLst>
          </p:cNvPr>
          <p:cNvSpPr/>
          <p:nvPr/>
        </p:nvSpPr>
        <p:spPr>
          <a:xfrm flipH="1">
            <a:off x="0" y="2186893"/>
            <a:ext cx="12192000" cy="2484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p>
        </p:txBody>
      </p:sp>
      <p:pic>
        <p:nvPicPr>
          <p:cNvPr id="5" name="Picture 4" descr="A picture containing person, standing&#10;&#10;Description automatically generated">
            <a:extLst>
              <a:ext uri="{FF2B5EF4-FFF2-40B4-BE49-F238E27FC236}">
                <a16:creationId xmlns:a16="http://schemas.microsoft.com/office/drawing/2014/main" id="{DE6837E7-E2FE-2A8E-8EC5-BDB46C273974}"/>
              </a:ext>
            </a:extLst>
          </p:cNvPr>
          <p:cNvPicPr>
            <a:picLocks noChangeAspect="1"/>
          </p:cNvPicPr>
          <p:nvPr/>
        </p:nvPicPr>
        <p:blipFill rotWithShape="1">
          <a:blip r:embed="rId2">
            <a:extLst>
              <a:ext uri="{28A0092B-C50C-407E-A947-70E740481C1C}">
                <a14:useLocalDpi xmlns:a14="http://schemas.microsoft.com/office/drawing/2010/main" val="0"/>
              </a:ext>
            </a:extLst>
          </a:blip>
          <a:srcRect l="21253" r="8815"/>
          <a:stretch/>
        </p:blipFill>
        <p:spPr>
          <a:xfrm>
            <a:off x="6946364" y="2464022"/>
            <a:ext cx="2413007" cy="1811503"/>
          </a:xfrm>
          <a:prstGeom prst="rect">
            <a:avLst/>
          </a:prstGeom>
        </p:spPr>
      </p:pic>
      <p:pic>
        <p:nvPicPr>
          <p:cNvPr id="6" name="Picture 5">
            <a:extLst>
              <a:ext uri="{FF2B5EF4-FFF2-40B4-BE49-F238E27FC236}">
                <a16:creationId xmlns:a16="http://schemas.microsoft.com/office/drawing/2014/main" id="{1A8315E2-5E5F-3639-7160-2DEA3341E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026" y="2464022"/>
            <a:ext cx="2413006" cy="1811503"/>
          </a:xfrm>
          <a:prstGeom prst="rect">
            <a:avLst/>
          </a:prstGeom>
        </p:spPr>
      </p:pic>
      <p:pic>
        <p:nvPicPr>
          <p:cNvPr id="7" name="Picture 6" descr="A picture containing indoor, person, oven, putting&#10;&#10;Description automatically generated">
            <a:extLst>
              <a:ext uri="{FF2B5EF4-FFF2-40B4-BE49-F238E27FC236}">
                <a16:creationId xmlns:a16="http://schemas.microsoft.com/office/drawing/2014/main" id="{FFBBCE50-BAC1-1A42-BA00-EFF32D6E03E3}"/>
              </a:ext>
            </a:extLst>
          </p:cNvPr>
          <p:cNvPicPr>
            <a:picLocks noChangeAspect="1"/>
          </p:cNvPicPr>
          <p:nvPr/>
        </p:nvPicPr>
        <p:blipFill rotWithShape="1">
          <a:blip r:embed="rId4">
            <a:extLst>
              <a:ext uri="{28A0092B-C50C-407E-A947-70E740481C1C}">
                <a14:useLocalDpi xmlns:a14="http://schemas.microsoft.com/office/drawing/2010/main" val="0"/>
              </a:ext>
            </a:extLst>
          </a:blip>
          <a:srcRect l="7042"/>
          <a:stretch/>
        </p:blipFill>
        <p:spPr>
          <a:xfrm>
            <a:off x="242610" y="2464022"/>
            <a:ext cx="3786084" cy="1811255"/>
          </a:xfrm>
          <a:prstGeom prst="rect">
            <a:avLst/>
          </a:prstGeom>
        </p:spPr>
      </p:pic>
      <p:pic>
        <p:nvPicPr>
          <p:cNvPr id="8" name="Picture 7" descr="A picture containing military uniform, outdoor&#10;&#10;Description automatically generated">
            <a:extLst>
              <a:ext uri="{FF2B5EF4-FFF2-40B4-BE49-F238E27FC236}">
                <a16:creationId xmlns:a16="http://schemas.microsoft.com/office/drawing/2014/main" id="{EDD545B8-EDB7-5334-9B30-D1BF011DB5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89" r="9418"/>
          <a:stretch/>
        </p:blipFill>
        <p:spPr>
          <a:xfrm>
            <a:off x="9611704" y="2462153"/>
            <a:ext cx="2341874" cy="1815240"/>
          </a:xfrm>
          <a:prstGeom prst="rect">
            <a:avLst/>
          </a:prstGeom>
        </p:spPr>
      </p:pic>
      <p:sp>
        <p:nvSpPr>
          <p:cNvPr id="9" name="TextBox 8">
            <a:extLst>
              <a:ext uri="{FF2B5EF4-FFF2-40B4-BE49-F238E27FC236}">
                <a16:creationId xmlns:a16="http://schemas.microsoft.com/office/drawing/2014/main" id="{522F7004-ABD4-196F-C132-740FF4EBC3D8}"/>
              </a:ext>
            </a:extLst>
          </p:cNvPr>
          <p:cNvSpPr txBox="1"/>
          <p:nvPr/>
        </p:nvSpPr>
        <p:spPr>
          <a:xfrm>
            <a:off x="242611" y="4275277"/>
            <a:ext cx="3786084" cy="369332"/>
          </a:xfrm>
          <a:prstGeom prst="rect">
            <a:avLst/>
          </a:prstGeom>
          <a:noFill/>
        </p:spPr>
        <p:txBody>
          <a:bodyPr wrap="square">
            <a:spAutoFit/>
          </a:bodyPr>
          <a:lstStyle/>
          <a:p>
            <a:pPr algn="ctr"/>
            <a:r>
              <a:rPr lang="en-US" sz="1800">
                <a:latin typeface="Arial" panose="020B0604020202020204" pitchFamily="34" charset="0"/>
                <a:cs typeface="Arial" panose="020B0604020202020204" pitchFamily="34" charset="0"/>
              </a:rPr>
              <a:t>Complicated</a:t>
            </a:r>
          </a:p>
        </p:txBody>
      </p:sp>
      <p:sp>
        <p:nvSpPr>
          <p:cNvPr id="10" name="TextBox 9">
            <a:extLst>
              <a:ext uri="{FF2B5EF4-FFF2-40B4-BE49-F238E27FC236}">
                <a16:creationId xmlns:a16="http://schemas.microsoft.com/office/drawing/2014/main" id="{F99CF88B-C579-BCC3-2C55-85720D30087A}"/>
              </a:ext>
            </a:extLst>
          </p:cNvPr>
          <p:cNvSpPr txBox="1"/>
          <p:nvPr/>
        </p:nvSpPr>
        <p:spPr>
          <a:xfrm>
            <a:off x="4281024" y="4275277"/>
            <a:ext cx="2413007" cy="369332"/>
          </a:xfrm>
          <a:prstGeom prst="rect">
            <a:avLst/>
          </a:prstGeom>
          <a:noFill/>
        </p:spPr>
        <p:txBody>
          <a:bodyPr wrap="square">
            <a:spAutoFit/>
          </a:bodyPr>
          <a:lstStyle/>
          <a:p>
            <a:pPr algn="ctr"/>
            <a:r>
              <a:rPr lang="en-US" sz="1800">
                <a:latin typeface="Arial" panose="020B0604020202020204" pitchFamily="34" charset="0"/>
                <a:cs typeface="Arial" panose="020B0604020202020204" pitchFamily="34" charset="0"/>
              </a:rPr>
              <a:t>Cumbersome</a:t>
            </a:r>
          </a:p>
        </p:txBody>
      </p:sp>
      <p:sp>
        <p:nvSpPr>
          <p:cNvPr id="11" name="TextBox 10">
            <a:extLst>
              <a:ext uri="{FF2B5EF4-FFF2-40B4-BE49-F238E27FC236}">
                <a16:creationId xmlns:a16="http://schemas.microsoft.com/office/drawing/2014/main" id="{B5FA983A-0D82-AE7C-3758-EFAC08F35B8F}"/>
              </a:ext>
            </a:extLst>
          </p:cNvPr>
          <p:cNvSpPr txBox="1"/>
          <p:nvPr/>
        </p:nvSpPr>
        <p:spPr>
          <a:xfrm>
            <a:off x="9611704" y="4275277"/>
            <a:ext cx="2337685" cy="369332"/>
          </a:xfrm>
          <a:prstGeom prst="rect">
            <a:avLst/>
          </a:prstGeom>
          <a:noFill/>
        </p:spPr>
        <p:txBody>
          <a:bodyPr wrap="square">
            <a:spAutoFit/>
          </a:bodyPr>
          <a:lstStyle/>
          <a:p>
            <a:pPr algn="ctr"/>
            <a:r>
              <a:rPr lang="en-US" sz="1800">
                <a:latin typeface="Arial" panose="020B0604020202020204" pitchFamily="34" charset="0"/>
                <a:cs typeface="Arial" panose="020B0604020202020204" pitchFamily="34" charset="0"/>
              </a:rPr>
              <a:t>Distracting</a:t>
            </a:r>
          </a:p>
        </p:txBody>
      </p:sp>
      <p:sp>
        <p:nvSpPr>
          <p:cNvPr id="12" name="TextBox 11">
            <a:extLst>
              <a:ext uri="{FF2B5EF4-FFF2-40B4-BE49-F238E27FC236}">
                <a16:creationId xmlns:a16="http://schemas.microsoft.com/office/drawing/2014/main" id="{92AF5F6F-92C9-D854-1BCB-A917BDD7B0DF}"/>
              </a:ext>
            </a:extLst>
          </p:cNvPr>
          <p:cNvSpPr txBox="1"/>
          <p:nvPr/>
        </p:nvSpPr>
        <p:spPr>
          <a:xfrm>
            <a:off x="6946361" y="4275277"/>
            <a:ext cx="2413006" cy="369332"/>
          </a:xfrm>
          <a:prstGeom prst="rect">
            <a:avLst/>
          </a:prstGeom>
          <a:noFill/>
        </p:spPr>
        <p:txBody>
          <a:bodyPr wrap="square">
            <a:spAutoFit/>
          </a:bodyPr>
          <a:lstStyle/>
          <a:p>
            <a:pPr algn="ctr"/>
            <a:r>
              <a:rPr lang="en-US" sz="1800">
                <a:latin typeface="Arial" panose="020B0604020202020204" pitchFamily="34" charset="0"/>
                <a:cs typeface="Arial" panose="020B0604020202020204" pitchFamily="34" charset="0"/>
              </a:rPr>
              <a:t>Slow</a:t>
            </a:r>
            <a:endParaRPr lang="en-US">
              <a:latin typeface="Arial" panose="020B0604020202020204" pitchFamily="34" charset="0"/>
              <a:cs typeface="Arial" panose="020B0604020202020204" pitchFamily="34" charset="0"/>
            </a:endParaRPr>
          </a:p>
        </p:txBody>
      </p:sp>
      <p:sp>
        <p:nvSpPr>
          <p:cNvPr id="13" name="Content Placeholder 3">
            <a:extLst>
              <a:ext uri="{FF2B5EF4-FFF2-40B4-BE49-F238E27FC236}">
                <a16:creationId xmlns:a16="http://schemas.microsoft.com/office/drawing/2014/main" id="{07156802-E0BA-C5EB-DB5F-E3760B317713}"/>
              </a:ext>
            </a:extLst>
          </p:cNvPr>
          <p:cNvSpPr txBox="1">
            <a:spLocks/>
          </p:cNvSpPr>
          <p:nvPr/>
        </p:nvSpPr>
        <p:spPr bwMode="auto">
          <a:xfrm>
            <a:off x="2934645" y="1046716"/>
            <a:ext cx="6322710" cy="812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000" kern="0" dirty="0">
                <a:latin typeface="Arial" panose="020B0604020202020204" pitchFamily="34" charset="0"/>
                <a:cs typeface="Arial" panose="020B0604020202020204" pitchFamily="34" charset="0"/>
              </a:rPr>
              <a:t>Traditional visualization tools are no longer suitable to address the scale and complexity of modern signals</a:t>
            </a:r>
          </a:p>
        </p:txBody>
      </p:sp>
      <p:sp>
        <p:nvSpPr>
          <p:cNvPr id="16" name="Content Placeholder 3">
            <a:extLst>
              <a:ext uri="{FF2B5EF4-FFF2-40B4-BE49-F238E27FC236}">
                <a16:creationId xmlns:a16="http://schemas.microsoft.com/office/drawing/2014/main" id="{E282D3CC-9BCD-7219-C37F-4B5B23C81C62}"/>
              </a:ext>
            </a:extLst>
          </p:cNvPr>
          <p:cNvSpPr txBox="1">
            <a:spLocks/>
          </p:cNvSpPr>
          <p:nvPr/>
        </p:nvSpPr>
        <p:spPr bwMode="auto">
          <a:xfrm>
            <a:off x="2695575" y="5250735"/>
            <a:ext cx="6800850" cy="8121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000" i="1" kern="0" dirty="0">
                <a:solidFill>
                  <a:schemeClr val="bg1">
                    <a:lumMod val="50000"/>
                  </a:schemeClr>
                </a:solidFill>
                <a:latin typeface="Arial" panose="020B0604020202020204" pitchFamily="34" charset="0"/>
                <a:cs typeface="Arial" panose="020B0604020202020204" pitchFamily="34" charset="0"/>
              </a:rPr>
              <a:t>Signals analysis is currently a niche engineering field requiring extensive technical education and training</a:t>
            </a:r>
          </a:p>
        </p:txBody>
      </p:sp>
    </p:spTree>
    <p:extLst>
      <p:ext uri="{BB962C8B-B14F-4D97-AF65-F5344CB8AC3E}">
        <p14:creationId xmlns:p14="http://schemas.microsoft.com/office/powerpoint/2010/main" val="2359984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464EC0-29AC-4F8C-807A-B56F2F46DFD0}"/>
              </a:ext>
            </a:extLst>
          </p:cNvPr>
          <p:cNvSpPr/>
          <p:nvPr/>
        </p:nvSpPr>
        <p:spPr bwMode="auto">
          <a:xfrm>
            <a:off x="6222494" y="2476500"/>
            <a:ext cx="5489374" cy="330621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a:t>Relative</a:t>
            </a:r>
            <a:r>
              <a:rPr lang="en-US" dirty="0"/>
              <a:t> Positioning</a:t>
            </a:r>
          </a:p>
        </p:txBody>
      </p:sp>
      <p:sp>
        <p:nvSpPr>
          <p:cNvPr id="4" name="Content Placeholder 3"/>
          <p:cNvSpPr>
            <a:spLocks noGrp="1"/>
          </p:cNvSpPr>
          <p:nvPr>
            <p:ph sz="quarter" idx="11"/>
          </p:nvPr>
        </p:nvSpPr>
        <p:spPr/>
        <p:txBody>
          <a:bodyPr/>
          <a:lstStyle/>
          <a:p>
            <a:pPr marL="0" indent="0" algn="ctr">
              <a:buNone/>
            </a:pPr>
            <a:r>
              <a:rPr lang="en-US" sz="2400" dirty="0">
                <a:latin typeface="Arial" panose="020B0604020202020204" pitchFamily="34" charset="0"/>
                <a:cs typeface="Arial" panose="020B0604020202020204" pitchFamily="34" charset="0"/>
              </a:rPr>
              <a:t>Show user in context with all available data</a:t>
            </a:r>
          </a:p>
          <a:p>
            <a:pPr marL="0" indent="0" algn="ctr">
              <a:buNone/>
            </a:pPr>
            <a:r>
              <a:rPr lang="en-US" sz="2400" dirty="0">
                <a:latin typeface="Arial" panose="020B0604020202020204" pitchFamily="34" charset="0"/>
                <a:cs typeface="Arial" panose="020B0604020202020204" pitchFamily="34" charset="0"/>
              </a:rPr>
              <a:t>Track according to reference point</a:t>
            </a:r>
          </a:p>
        </p:txBody>
      </p:sp>
      <p:pic>
        <p:nvPicPr>
          <p:cNvPr id="8" name="Picture 2">
            <a:extLst>
              <a:ext uri="{FF2B5EF4-FFF2-40B4-BE49-F238E27FC236}">
                <a16:creationId xmlns:a16="http://schemas.microsoft.com/office/drawing/2014/main" id="{4C66223E-B55B-46AF-A540-3ED8B593FF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3640" y="2544244"/>
            <a:ext cx="3707081" cy="31717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tHub - TinusHeystek/new-world-minimap-release: A Minimap overlay for New  World.">
            <a:extLst>
              <a:ext uri="{FF2B5EF4-FFF2-40B4-BE49-F238E27FC236}">
                <a16:creationId xmlns:a16="http://schemas.microsoft.com/office/drawing/2014/main" id="{354D7146-5B11-453A-88A8-3B5F59902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32" y="2476500"/>
            <a:ext cx="5626259" cy="330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031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Engagement</a:t>
            </a:r>
          </a:p>
        </p:txBody>
      </p:sp>
      <p:sp>
        <p:nvSpPr>
          <p:cNvPr id="4" name="Content Placeholder 3"/>
          <p:cNvSpPr>
            <a:spLocks noGrp="1"/>
          </p:cNvSpPr>
          <p:nvPr>
            <p:ph sz="quarter" idx="11"/>
          </p:nvPr>
        </p:nvSpPr>
        <p:spPr>
          <a:xfrm>
            <a:off x="480132" y="1046715"/>
            <a:ext cx="11250613" cy="610635"/>
          </a:xfrm>
        </p:spPr>
        <p:txBody>
          <a:bodyPr/>
          <a:lstStyle/>
          <a:p>
            <a:pPr marL="0" indent="0" algn="ctr">
              <a:buNone/>
            </a:pPr>
            <a:r>
              <a:rPr lang="en-US" sz="2400" dirty="0">
                <a:latin typeface="Arial" panose="020B0604020202020204" pitchFamily="34" charset="0"/>
                <a:cs typeface="Arial" panose="020B0604020202020204" pitchFamily="34" charset="0"/>
              </a:rPr>
              <a:t>Augment user’s senses with surface patterns and a “slicing” tool</a:t>
            </a:r>
          </a:p>
        </p:txBody>
      </p:sp>
      <p:pic>
        <p:nvPicPr>
          <p:cNvPr id="7" name="Picture 6">
            <a:extLst>
              <a:ext uri="{FF2B5EF4-FFF2-40B4-BE49-F238E27FC236}">
                <a16:creationId xmlns:a16="http://schemas.microsoft.com/office/drawing/2014/main" id="{E45ABACB-0D86-4684-8A26-90CA4AC7F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83" y="2486776"/>
            <a:ext cx="5615868" cy="3158926"/>
          </a:xfrm>
          <a:prstGeom prst="rect">
            <a:avLst/>
          </a:prstGeom>
        </p:spPr>
      </p:pic>
      <p:pic>
        <p:nvPicPr>
          <p:cNvPr id="10" name="Picture 9">
            <a:extLst>
              <a:ext uri="{FF2B5EF4-FFF2-40B4-BE49-F238E27FC236}">
                <a16:creationId xmlns:a16="http://schemas.microsoft.com/office/drawing/2014/main" id="{870695D7-5E27-4035-B9F0-8E9D2CB1A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094" y="2486970"/>
            <a:ext cx="5528120" cy="3158926"/>
          </a:xfrm>
          <a:prstGeom prst="rect">
            <a:avLst/>
          </a:prstGeom>
        </p:spPr>
      </p:pic>
    </p:spTree>
    <p:extLst>
      <p:ext uri="{BB962C8B-B14F-4D97-AF65-F5344CB8AC3E}">
        <p14:creationId xmlns:p14="http://schemas.microsoft.com/office/powerpoint/2010/main" val="2879441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Bridging 2D to AR</a:t>
            </a:r>
          </a:p>
        </p:txBody>
      </p:sp>
      <p:pic>
        <p:nvPicPr>
          <p:cNvPr id="5" name="Picture 4">
            <a:extLst>
              <a:ext uri="{FF2B5EF4-FFF2-40B4-BE49-F238E27FC236}">
                <a16:creationId xmlns:a16="http://schemas.microsoft.com/office/drawing/2014/main" id="{D4E03D41-6051-40A3-80D2-D6F9A99F49D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25919" y="1046715"/>
            <a:ext cx="5059388" cy="5059388"/>
          </a:xfrm>
          <a:prstGeom prst="rect">
            <a:avLst/>
          </a:prstGeom>
        </p:spPr>
      </p:pic>
      <p:pic>
        <p:nvPicPr>
          <p:cNvPr id="9" name="Picture 8">
            <a:extLst>
              <a:ext uri="{FF2B5EF4-FFF2-40B4-BE49-F238E27FC236}">
                <a16:creationId xmlns:a16="http://schemas.microsoft.com/office/drawing/2014/main" id="{8E7F7674-F51D-4DFD-89AB-89B85E86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440" y="1194022"/>
            <a:ext cx="4501828" cy="2532278"/>
          </a:xfrm>
          <a:prstGeom prst="rect">
            <a:avLst/>
          </a:prstGeom>
        </p:spPr>
      </p:pic>
      <p:pic>
        <p:nvPicPr>
          <p:cNvPr id="6" name="Picture 5">
            <a:extLst>
              <a:ext uri="{FF2B5EF4-FFF2-40B4-BE49-F238E27FC236}">
                <a16:creationId xmlns:a16="http://schemas.microsoft.com/office/drawing/2014/main" id="{D6F5FCBF-6FF0-4760-B2A4-775A32F80950}"/>
              </a:ext>
            </a:extLst>
          </p:cNvPr>
          <p:cNvPicPr>
            <a:picLocks noChangeAspect="1"/>
          </p:cNvPicPr>
          <p:nvPr/>
        </p:nvPicPr>
        <p:blipFill>
          <a:blip r:embed="rId4"/>
          <a:stretch>
            <a:fillRect/>
          </a:stretch>
        </p:blipFill>
        <p:spPr>
          <a:xfrm>
            <a:off x="249655" y="1618074"/>
            <a:ext cx="3488700" cy="3484703"/>
          </a:xfrm>
          <a:prstGeom prst="rect">
            <a:avLst/>
          </a:prstGeom>
        </p:spPr>
      </p:pic>
      <p:sp>
        <p:nvSpPr>
          <p:cNvPr id="10" name="Rectangle 9">
            <a:extLst>
              <a:ext uri="{FF2B5EF4-FFF2-40B4-BE49-F238E27FC236}">
                <a16:creationId xmlns:a16="http://schemas.microsoft.com/office/drawing/2014/main" id="{526A85BE-FA6C-4B28-8190-41BAC1B88936}"/>
              </a:ext>
            </a:extLst>
          </p:cNvPr>
          <p:cNvSpPr/>
          <p:nvPr/>
        </p:nvSpPr>
        <p:spPr bwMode="auto">
          <a:xfrm>
            <a:off x="6998440" y="3804413"/>
            <a:ext cx="4501828" cy="2317539"/>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052" name="Picture 4">
            <a:extLst>
              <a:ext uri="{FF2B5EF4-FFF2-40B4-BE49-F238E27FC236}">
                <a16:creationId xmlns:a16="http://schemas.microsoft.com/office/drawing/2014/main" id="{093D8F21-675B-4FEC-8CAD-A56F412C3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115698" y="3807986"/>
            <a:ext cx="2291265" cy="229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016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Signal Simulation</a:t>
            </a:r>
          </a:p>
        </p:txBody>
      </p:sp>
      <p:sp>
        <p:nvSpPr>
          <p:cNvPr id="4" name="Content Placeholder 3"/>
          <p:cNvSpPr>
            <a:spLocks noGrp="1"/>
          </p:cNvSpPr>
          <p:nvPr>
            <p:ph sz="quarter" idx="11"/>
          </p:nvPr>
        </p:nvSpPr>
        <p:spPr>
          <a:xfrm>
            <a:off x="1336782" y="1265214"/>
            <a:ext cx="11250613" cy="1448835"/>
          </a:xfrm>
        </p:spPr>
        <p:txBody>
          <a:bodyPr/>
          <a:lstStyle/>
          <a:p>
            <a:pPr>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Spatial representation of observable signals</a:t>
            </a:r>
          </a:p>
          <a:p>
            <a:pPr>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Highly dynamic indoor environment</a:t>
            </a:r>
          </a:p>
          <a:p>
            <a:pPr>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Used for modeling networks</a:t>
            </a:r>
          </a:p>
        </p:txBody>
      </p:sp>
      <p:pic>
        <p:nvPicPr>
          <p:cNvPr id="5" name="Picture 4">
            <a:extLst>
              <a:ext uri="{FF2B5EF4-FFF2-40B4-BE49-F238E27FC236}">
                <a16:creationId xmlns:a16="http://schemas.microsoft.com/office/drawing/2014/main" id="{4453F7F8-AFC9-4B25-999B-D9910C19ACAE}"/>
              </a:ext>
            </a:extLst>
          </p:cNvPr>
          <p:cNvPicPr>
            <a:picLocks noChangeAspect="1"/>
          </p:cNvPicPr>
          <p:nvPr/>
        </p:nvPicPr>
        <p:blipFill>
          <a:blip r:embed="rId2"/>
          <a:stretch>
            <a:fillRect/>
          </a:stretch>
        </p:blipFill>
        <p:spPr>
          <a:xfrm flipH="1">
            <a:off x="1372869" y="2891021"/>
            <a:ext cx="4468256" cy="3337513"/>
          </a:xfrm>
          <a:prstGeom prst="rect">
            <a:avLst/>
          </a:prstGeom>
        </p:spPr>
      </p:pic>
      <p:pic>
        <p:nvPicPr>
          <p:cNvPr id="3" name="Picture 2">
            <a:extLst>
              <a:ext uri="{FF2B5EF4-FFF2-40B4-BE49-F238E27FC236}">
                <a16:creationId xmlns:a16="http://schemas.microsoft.com/office/drawing/2014/main" id="{1BE7C72C-C50C-4628-9FE2-F3E7D22409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62089" y="2787587"/>
            <a:ext cx="4165980" cy="3640541"/>
          </a:xfrm>
          <a:prstGeom prst="rect">
            <a:avLst/>
          </a:prstGeom>
        </p:spPr>
      </p:pic>
      <p:sp>
        <p:nvSpPr>
          <p:cNvPr id="7" name="TextBox 6">
            <a:extLst>
              <a:ext uri="{FF2B5EF4-FFF2-40B4-BE49-F238E27FC236}">
                <a16:creationId xmlns:a16="http://schemas.microsoft.com/office/drawing/2014/main" id="{11F12A1C-BDBF-46AB-B6C2-000613DEC3E8}"/>
              </a:ext>
            </a:extLst>
          </p:cNvPr>
          <p:cNvSpPr txBox="1"/>
          <p:nvPr/>
        </p:nvSpPr>
        <p:spPr>
          <a:xfrm>
            <a:off x="6489577" y="2787587"/>
            <a:ext cx="1107695" cy="707886"/>
          </a:xfrm>
          <a:prstGeom prst="rect">
            <a:avLst/>
          </a:prstGeom>
          <a:noFill/>
        </p:spPr>
        <p:txBody>
          <a:bodyPr wrap="square" rtlCol="0">
            <a:spAutoFit/>
          </a:bodyPr>
          <a:lstStyle/>
          <a:p>
            <a:pPr algn="ctr"/>
            <a:r>
              <a:rPr lang="en-US" sz="2000"/>
              <a:t>Signal source</a:t>
            </a:r>
          </a:p>
        </p:txBody>
      </p:sp>
      <p:cxnSp>
        <p:nvCxnSpPr>
          <p:cNvPr id="9" name="Straight Arrow Connector 8">
            <a:extLst>
              <a:ext uri="{FF2B5EF4-FFF2-40B4-BE49-F238E27FC236}">
                <a16:creationId xmlns:a16="http://schemas.microsoft.com/office/drawing/2014/main" id="{390B6DEB-8E58-48AB-B5DC-BE2C2041F79C}"/>
              </a:ext>
            </a:extLst>
          </p:cNvPr>
          <p:cNvCxnSpPr>
            <a:cxnSpLocks/>
            <a:stCxn id="7" idx="1"/>
          </p:cNvCxnSpPr>
          <p:nvPr/>
        </p:nvCxnSpPr>
        <p:spPr bwMode="auto">
          <a:xfrm flipH="1">
            <a:off x="4776186" y="3141530"/>
            <a:ext cx="1713391" cy="1062020"/>
          </a:xfrm>
          <a:prstGeom prst="straightConnector1">
            <a:avLst/>
          </a:prstGeom>
          <a:solidFill>
            <a:schemeClr val="accent1"/>
          </a:solidFill>
          <a:ln w="28575" cap="flat" cmpd="sng" algn="ctr">
            <a:solidFill>
              <a:srgbClr val="FF9900"/>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69910B3C-4A78-47B0-92C3-A4FE318E7A0E}"/>
              </a:ext>
            </a:extLst>
          </p:cNvPr>
          <p:cNvCxnSpPr>
            <a:cxnSpLocks/>
            <a:stCxn id="7" idx="3"/>
          </p:cNvCxnSpPr>
          <p:nvPr/>
        </p:nvCxnSpPr>
        <p:spPr bwMode="auto">
          <a:xfrm>
            <a:off x="7597272" y="3141530"/>
            <a:ext cx="2629804" cy="223761"/>
          </a:xfrm>
          <a:prstGeom prst="straightConnector1">
            <a:avLst/>
          </a:prstGeom>
          <a:solidFill>
            <a:schemeClr val="accent1"/>
          </a:solidFill>
          <a:ln w="28575" cap="flat" cmpd="sng" algn="ctr">
            <a:solidFill>
              <a:srgbClr val="FF9900"/>
            </a:solidFill>
            <a:prstDash val="solid"/>
            <a:miter lim="800000"/>
            <a:headEnd type="none" w="med" len="med"/>
            <a:tailEnd type="triangle"/>
          </a:ln>
          <a:effectLst/>
        </p:spPr>
      </p:cxnSp>
    </p:spTree>
    <p:extLst>
      <p:ext uri="{BB962C8B-B14F-4D97-AF65-F5344CB8AC3E}">
        <p14:creationId xmlns:p14="http://schemas.microsoft.com/office/powerpoint/2010/main" val="116830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715964" y="2066575"/>
            <a:ext cx="5225147" cy="3812770"/>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Aft>
                <a:spcPts val="1200"/>
              </a:spcAft>
              <a:buFont typeface="Wingdings" panose="05000000000000000000" pitchFamily="2" charset="2"/>
            </a:pPr>
            <a:r>
              <a:rPr lang="en-US" sz="2400" dirty="0">
                <a:cs typeface="Arial" panose="020B0604020202020204" pitchFamily="34" charset="0"/>
              </a:rPr>
              <a:t>On-site signal collection in network telecoms lab</a:t>
            </a:r>
          </a:p>
          <a:p>
            <a:pPr>
              <a:spcAft>
                <a:spcPts val="1200"/>
              </a:spcAft>
              <a:buFont typeface="Wingdings" panose="05000000000000000000" pitchFamily="2" charset="2"/>
            </a:pPr>
            <a:r>
              <a:rPr lang="en-US" sz="2400" dirty="0">
                <a:cs typeface="Arial" panose="020B0604020202020204" pitchFamily="34" charset="0"/>
              </a:rPr>
              <a:t>Walk along path with device away from signal source</a:t>
            </a:r>
          </a:p>
          <a:p>
            <a:pPr>
              <a:spcAft>
                <a:spcPts val="1200"/>
              </a:spcAft>
              <a:buFont typeface="Wingdings" panose="05000000000000000000" pitchFamily="2" charset="2"/>
            </a:pPr>
            <a:r>
              <a:rPr lang="en-US" sz="2400" dirty="0">
                <a:cs typeface="Arial" panose="020B0604020202020204" pitchFamily="34" charset="0"/>
              </a:rPr>
              <a:t>Collect data on position, direction and signal strength</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dirty="0">
                <a:solidFill>
                  <a:schemeClr val="bg1"/>
                </a:solidFill>
                <a:latin typeface="+mj-lt"/>
              </a:rPr>
              <a:t>Model Validation</a:t>
            </a:r>
          </a:p>
        </p:txBody>
      </p:sp>
      <p:pic>
        <p:nvPicPr>
          <p:cNvPr id="10" name="Picture 9">
            <a:extLst>
              <a:ext uri="{FF2B5EF4-FFF2-40B4-BE49-F238E27FC236}">
                <a16:creationId xmlns:a16="http://schemas.microsoft.com/office/drawing/2014/main" id="{1837C564-1B9E-442C-95AF-5D3F3D6CFE3E}"/>
              </a:ext>
            </a:extLst>
          </p:cNvPr>
          <p:cNvPicPr>
            <a:picLocks noChangeAspect="1"/>
          </p:cNvPicPr>
          <p:nvPr/>
        </p:nvPicPr>
        <p:blipFill rotWithShape="1">
          <a:blip r:embed="rId3"/>
          <a:srcRect l="17920"/>
          <a:stretch/>
        </p:blipFill>
        <p:spPr>
          <a:xfrm>
            <a:off x="6250889" y="1700766"/>
            <a:ext cx="5397772" cy="3835679"/>
          </a:xfrm>
          <a:prstGeom prst="rect">
            <a:avLst/>
          </a:prstGeom>
        </p:spPr>
      </p:pic>
    </p:spTree>
    <p:extLst>
      <p:ext uri="{BB962C8B-B14F-4D97-AF65-F5344CB8AC3E}">
        <p14:creationId xmlns:p14="http://schemas.microsoft.com/office/powerpoint/2010/main" val="267826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71CB37-6016-E51E-1112-01FFF1E4E72F}"/>
              </a:ext>
            </a:extLst>
          </p:cNvPr>
          <p:cNvSpPr/>
          <p:nvPr/>
        </p:nvSpPr>
        <p:spPr bwMode="auto">
          <a:xfrm>
            <a:off x="38098" y="2329803"/>
            <a:ext cx="12192001" cy="3828014"/>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dirty="0"/>
              <a:t>Affiliation with AI/ML</a:t>
            </a:r>
          </a:p>
        </p:txBody>
      </p:sp>
      <p:sp>
        <p:nvSpPr>
          <p:cNvPr id="4" name="Content Placeholder 3"/>
          <p:cNvSpPr>
            <a:spLocks noGrp="1"/>
          </p:cNvSpPr>
          <p:nvPr>
            <p:ph sz="quarter" idx="11"/>
          </p:nvPr>
        </p:nvSpPr>
        <p:spPr/>
        <p:txBody>
          <a:bodyPr/>
          <a:lstStyle/>
          <a:p>
            <a:pPr marL="0" indent="0" algn="ctr">
              <a:buNone/>
            </a:pPr>
            <a:r>
              <a:rPr lang="en-US" sz="2400" dirty="0">
                <a:latin typeface="Arial" panose="020B0604020202020204" pitchFamily="34" charset="0"/>
                <a:cs typeface="Arial" panose="020B0604020202020204" pitchFamily="34" charset="0"/>
              </a:rPr>
              <a:t>On-the-fly control and interaction with the AI/ML algorithms</a:t>
            </a:r>
          </a:p>
          <a:p>
            <a:pPr marL="0" indent="0" algn="ctr">
              <a:buNone/>
            </a:pPr>
            <a:r>
              <a:rPr lang="en-US" sz="2400" dirty="0">
                <a:latin typeface="Arial" panose="020B0604020202020204" pitchFamily="34" charset="0"/>
                <a:cs typeface="Arial" panose="020B0604020202020204" pitchFamily="34" charset="0"/>
              </a:rPr>
              <a:t>to assist the user in their quest for discovering insight</a:t>
            </a:r>
          </a:p>
        </p:txBody>
      </p:sp>
      <p:pic>
        <p:nvPicPr>
          <p:cNvPr id="6" name="Picture 5" descr="A screenshot of a computer&#10;&#10;Description automatically generated with medium confidence">
            <a:extLst>
              <a:ext uri="{FF2B5EF4-FFF2-40B4-BE49-F238E27FC236}">
                <a16:creationId xmlns:a16="http://schemas.microsoft.com/office/drawing/2014/main" id="{F2218443-0183-85E7-1E51-6A388158BD55}"/>
              </a:ext>
            </a:extLst>
          </p:cNvPr>
          <p:cNvPicPr>
            <a:picLocks noChangeAspect="1"/>
          </p:cNvPicPr>
          <p:nvPr/>
        </p:nvPicPr>
        <p:blipFill rotWithShape="1">
          <a:blip r:embed="rId3">
            <a:extLst>
              <a:ext uri="{28A0092B-C50C-407E-A947-70E740481C1C}">
                <a14:useLocalDpi xmlns:a14="http://schemas.microsoft.com/office/drawing/2010/main" val="0"/>
              </a:ext>
            </a:extLst>
          </a:blip>
          <a:srcRect b="16068"/>
          <a:stretch/>
        </p:blipFill>
        <p:spPr>
          <a:xfrm>
            <a:off x="2057226" y="2398713"/>
            <a:ext cx="8096424" cy="3740054"/>
          </a:xfrm>
          <a:prstGeom prst="rect">
            <a:avLst/>
          </a:prstGeom>
        </p:spPr>
      </p:pic>
    </p:spTree>
    <p:extLst>
      <p:ext uri="{BB962C8B-B14F-4D97-AF65-F5344CB8AC3E}">
        <p14:creationId xmlns:p14="http://schemas.microsoft.com/office/powerpoint/2010/main" val="4217025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5CE3-DEE0-9342-D4B7-720065F29524}"/>
              </a:ext>
            </a:extLst>
          </p:cNvPr>
          <p:cNvSpPr>
            <a:spLocks noGrp="1"/>
          </p:cNvSpPr>
          <p:nvPr>
            <p:ph type="title"/>
          </p:nvPr>
        </p:nvSpPr>
        <p:spPr/>
        <p:txBody>
          <a:bodyPr/>
          <a:lstStyle/>
          <a:p>
            <a:r>
              <a:rPr lang="en-US" dirty="0"/>
              <a:t>Defensive vs. Offensive</a:t>
            </a:r>
          </a:p>
        </p:txBody>
      </p:sp>
      <p:pic>
        <p:nvPicPr>
          <p:cNvPr id="4" name="Picture 3" descr="A picture containing grass, outdoor, person, child&#10;&#10;Description automatically generated">
            <a:extLst>
              <a:ext uri="{FF2B5EF4-FFF2-40B4-BE49-F238E27FC236}">
                <a16:creationId xmlns:a16="http://schemas.microsoft.com/office/drawing/2014/main" id="{1304B79E-DE0E-1AC4-AB48-DB1BFD7BF027}"/>
              </a:ext>
            </a:extLst>
          </p:cNvPr>
          <p:cNvPicPr>
            <a:picLocks noChangeAspect="1"/>
          </p:cNvPicPr>
          <p:nvPr/>
        </p:nvPicPr>
        <p:blipFill rotWithShape="1">
          <a:blip r:embed="rId2">
            <a:extLst>
              <a:ext uri="{28A0092B-C50C-407E-A947-70E740481C1C}">
                <a14:useLocalDpi xmlns:a14="http://schemas.microsoft.com/office/drawing/2010/main" val="0"/>
              </a:ext>
            </a:extLst>
          </a:blip>
          <a:srcRect l="6386" r="4078"/>
          <a:stretch/>
        </p:blipFill>
        <p:spPr>
          <a:xfrm>
            <a:off x="241300" y="1028700"/>
            <a:ext cx="8369300" cy="5257800"/>
          </a:xfrm>
          <a:prstGeom prst="rect">
            <a:avLst/>
          </a:prstGeom>
        </p:spPr>
      </p:pic>
      <p:sp>
        <p:nvSpPr>
          <p:cNvPr id="5" name="Text Placeholder 3">
            <a:extLst>
              <a:ext uri="{FF2B5EF4-FFF2-40B4-BE49-F238E27FC236}">
                <a16:creationId xmlns:a16="http://schemas.microsoft.com/office/drawing/2014/main" id="{E6A84959-85E5-A8D8-2FC7-07B4D0B9DC6F}"/>
              </a:ext>
            </a:extLst>
          </p:cNvPr>
          <p:cNvSpPr txBox="1">
            <a:spLocks/>
          </p:cNvSpPr>
          <p:nvPr/>
        </p:nvSpPr>
        <p:spPr>
          <a:xfrm>
            <a:off x="8818565" y="1751215"/>
            <a:ext cx="3132135" cy="38127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228600" indent="-228600">
              <a:spcAft>
                <a:spcPts val="1200"/>
              </a:spcAft>
              <a:buFont typeface="Wingdings" panose="05000000000000000000" pitchFamily="2" charset="2"/>
              <a:buChar char="Ø"/>
            </a:pPr>
            <a:r>
              <a:rPr lang="en-US" sz="2000" kern="0" dirty="0">
                <a:latin typeface="Arial" panose="020B0604020202020204" pitchFamily="34" charset="0"/>
                <a:cs typeface="Arial" panose="020B0604020202020204" pitchFamily="34" charset="0"/>
              </a:rPr>
              <a:t>Find transmitting devices inside SCIF</a:t>
            </a:r>
          </a:p>
          <a:p>
            <a:pPr marL="228600" indent="-228600">
              <a:spcAft>
                <a:spcPts val="1200"/>
              </a:spcAft>
              <a:buFont typeface="Wingdings" panose="05000000000000000000" pitchFamily="2" charset="2"/>
              <a:buChar char="Ø"/>
            </a:pPr>
            <a:r>
              <a:rPr lang="en-US" sz="2000" kern="0" dirty="0">
                <a:latin typeface="Arial" panose="020B0604020202020204" pitchFamily="34" charset="0"/>
                <a:cs typeface="Arial" panose="020B0604020202020204" pitchFamily="34" charset="0"/>
              </a:rPr>
              <a:t>Decrypt wireless traffic</a:t>
            </a:r>
          </a:p>
          <a:p>
            <a:pPr marL="228600" indent="-228600">
              <a:spcAft>
                <a:spcPts val="1200"/>
              </a:spcAft>
              <a:buFont typeface="Wingdings" panose="05000000000000000000" pitchFamily="2" charset="2"/>
              <a:buChar char="Ø"/>
            </a:pPr>
            <a:r>
              <a:rPr lang="en-US" sz="2000" kern="0" dirty="0">
                <a:latin typeface="Arial" panose="020B0604020202020204" pitchFamily="34" charset="0"/>
                <a:cs typeface="Arial" panose="020B0604020202020204" pitchFamily="34" charset="0"/>
              </a:rPr>
              <a:t>Identify and locate target device, disable it</a:t>
            </a:r>
          </a:p>
          <a:p>
            <a:pPr marL="228600" indent="-228600">
              <a:spcAft>
                <a:spcPts val="1200"/>
              </a:spcAft>
              <a:buFont typeface="Wingdings" panose="05000000000000000000" pitchFamily="2" charset="2"/>
              <a:buChar char="Ø"/>
            </a:pPr>
            <a:r>
              <a:rPr lang="en-US" sz="2000" kern="0" dirty="0">
                <a:latin typeface="Arial" panose="020B0604020202020204" pitchFamily="34" charset="0"/>
                <a:cs typeface="Arial" panose="020B0604020202020204" pitchFamily="34" charset="0"/>
              </a:rPr>
              <a:t>Model EW jamming range and source</a:t>
            </a:r>
          </a:p>
          <a:p>
            <a:pPr marL="228600" indent="-228600">
              <a:spcAft>
                <a:spcPts val="1200"/>
              </a:spcAft>
              <a:buFont typeface="Wingdings" panose="05000000000000000000" pitchFamily="2" charset="2"/>
              <a:buChar char="Ø"/>
            </a:pPr>
            <a:r>
              <a:rPr lang="en-US" sz="2000" kern="0" dirty="0">
                <a:latin typeface="Arial" panose="020B0604020202020204" pitchFamily="34" charset="0"/>
                <a:cs typeface="Arial" panose="020B0604020202020204" pitchFamily="34" charset="0"/>
              </a:rPr>
              <a:t>Detect incoming drones</a:t>
            </a:r>
          </a:p>
          <a:p>
            <a:pPr marL="228600" indent="-228600">
              <a:spcAft>
                <a:spcPts val="1200"/>
              </a:spcAft>
              <a:buFont typeface="Wingdings" panose="05000000000000000000" pitchFamily="2" charset="2"/>
              <a:buChar char="Ø"/>
            </a:pPr>
            <a:endParaRPr lang="en-US" sz="2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469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Testing and Tuning</a:t>
            </a:r>
          </a:p>
        </p:txBody>
      </p:sp>
      <p:sp>
        <p:nvSpPr>
          <p:cNvPr id="4" name="Content Placeholder 3"/>
          <p:cNvSpPr>
            <a:spLocks noGrp="1"/>
          </p:cNvSpPr>
          <p:nvPr>
            <p:ph sz="quarter" idx="11"/>
          </p:nvPr>
        </p:nvSpPr>
        <p:spPr>
          <a:xfrm>
            <a:off x="2713503" y="886618"/>
            <a:ext cx="11250613" cy="1380331"/>
          </a:xfrm>
        </p:spPr>
        <p:txBody>
          <a:bodyPr/>
          <a:lstStyle/>
          <a:p>
            <a:pPr>
              <a:buFont typeface="Wingdings" panose="05000000000000000000" pitchFamily="2" charset="2"/>
              <a:buChar char="Ø"/>
            </a:pPr>
            <a:r>
              <a:rPr lang="en-US" sz="2200" dirty="0">
                <a:latin typeface="Arial" panose="020B0604020202020204" pitchFamily="34" charset="0"/>
                <a:cs typeface="Arial" panose="020B0604020202020204" pitchFamily="34" charset="0"/>
              </a:rPr>
              <a:t>Only 3-5 min hands-on training</a:t>
            </a:r>
          </a:p>
          <a:p>
            <a:pPr>
              <a:buFont typeface="Wingdings" panose="05000000000000000000" pitchFamily="2" charset="2"/>
              <a:buChar char="Ø"/>
            </a:pPr>
            <a:r>
              <a:rPr lang="en-US" sz="2200" dirty="0">
                <a:latin typeface="Arial" panose="020B0604020202020204" pitchFamily="34" charset="0"/>
                <a:cs typeface="Arial" panose="020B0604020202020204" pitchFamily="34" charset="0"/>
              </a:rPr>
              <a:t>Swift detection of random spectrum attack</a:t>
            </a:r>
          </a:p>
          <a:p>
            <a:pPr>
              <a:buFont typeface="Wingdings" panose="05000000000000000000" pitchFamily="2" charset="2"/>
              <a:buChar char="Ø"/>
            </a:pPr>
            <a:r>
              <a:rPr lang="en-US" sz="2200" dirty="0">
                <a:latin typeface="Arial" panose="020B0604020202020204" pitchFamily="34" charset="0"/>
                <a:cs typeface="Arial" panose="020B0604020202020204" pitchFamily="34" charset="0"/>
              </a:rPr>
              <a:t>Full physical discovery of source attack device</a:t>
            </a:r>
          </a:p>
        </p:txBody>
      </p:sp>
      <p:sp>
        <p:nvSpPr>
          <p:cNvPr id="8" name="TextBox 7">
            <a:extLst>
              <a:ext uri="{FF2B5EF4-FFF2-40B4-BE49-F238E27FC236}">
                <a16:creationId xmlns:a16="http://schemas.microsoft.com/office/drawing/2014/main" id="{ADED719B-A605-4AE1-BBE0-9E65908D89D6}"/>
              </a:ext>
            </a:extLst>
          </p:cNvPr>
          <p:cNvSpPr txBox="1"/>
          <p:nvPr/>
        </p:nvSpPr>
        <p:spPr>
          <a:xfrm>
            <a:off x="3052763" y="3131850"/>
            <a:ext cx="6105524" cy="584775"/>
          </a:xfrm>
          <a:prstGeom prst="rect">
            <a:avLst/>
          </a:prstGeom>
          <a:noFill/>
        </p:spPr>
        <p:txBody>
          <a:bodyPr wrap="square">
            <a:spAutoFit/>
          </a:bodyPr>
          <a:lstStyle/>
          <a:p>
            <a:r>
              <a:rPr lang="en-US"/>
              <a:t> </a:t>
            </a:r>
          </a:p>
        </p:txBody>
      </p:sp>
      <p:pic>
        <p:nvPicPr>
          <p:cNvPr id="6" name="Picture 2">
            <a:extLst>
              <a:ext uri="{FF2B5EF4-FFF2-40B4-BE49-F238E27FC236}">
                <a16:creationId xmlns:a16="http://schemas.microsoft.com/office/drawing/2014/main" id="{9C530EDE-48C2-4F1D-8B4F-CBBFDDA85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 b="3886"/>
          <a:stretch/>
        </p:blipFill>
        <p:spPr bwMode="auto">
          <a:xfrm>
            <a:off x="-46970" y="2266949"/>
            <a:ext cx="12238970" cy="404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656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5CE3-DEE0-9342-D4B7-720065F29524}"/>
              </a:ext>
            </a:extLst>
          </p:cNvPr>
          <p:cNvSpPr>
            <a:spLocks noGrp="1"/>
          </p:cNvSpPr>
          <p:nvPr>
            <p:ph type="title"/>
          </p:nvPr>
        </p:nvSpPr>
        <p:spPr/>
        <p:txBody>
          <a:bodyPr/>
          <a:lstStyle/>
          <a:p>
            <a:r>
              <a:rPr lang="en-US" dirty="0"/>
              <a:t>Operational Deployment</a:t>
            </a:r>
          </a:p>
        </p:txBody>
      </p:sp>
      <p:pic>
        <p:nvPicPr>
          <p:cNvPr id="3" name="Picture 2" descr="A picture containing outdoor&#10;&#10;Description automatically generated">
            <a:extLst>
              <a:ext uri="{FF2B5EF4-FFF2-40B4-BE49-F238E27FC236}">
                <a16:creationId xmlns:a16="http://schemas.microsoft.com/office/drawing/2014/main" id="{9EA52246-92B9-4E19-FF9A-8CE6F9659441}"/>
              </a:ext>
            </a:extLst>
          </p:cNvPr>
          <p:cNvPicPr>
            <a:picLocks noChangeAspect="1"/>
          </p:cNvPicPr>
          <p:nvPr/>
        </p:nvPicPr>
        <p:blipFill rotWithShape="1">
          <a:blip r:embed="rId2">
            <a:extLst>
              <a:ext uri="{28A0092B-C50C-407E-A947-70E740481C1C}">
                <a14:useLocalDpi xmlns:a14="http://schemas.microsoft.com/office/drawing/2010/main" val="0"/>
              </a:ext>
            </a:extLst>
          </a:blip>
          <a:srcRect t="15384" b="8732"/>
          <a:stretch/>
        </p:blipFill>
        <p:spPr>
          <a:xfrm>
            <a:off x="0" y="795130"/>
            <a:ext cx="12192000" cy="5199270"/>
          </a:xfrm>
          <a:prstGeom prst="rect">
            <a:avLst/>
          </a:prstGeom>
        </p:spPr>
      </p:pic>
    </p:spTree>
    <p:extLst>
      <p:ext uri="{BB962C8B-B14F-4D97-AF65-F5344CB8AC3E}">
        <p14:creationId xmlns:p14="http://schemas.microsoft.com/office/powerpoint/2010/main" val="1583231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6534150" y="2090258"/>
            <a:ext cx="5092700" cy="300768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456565" indent="-456565">
              <a:spcAft>
                <a:spcPts val="1200"/>
              </a:spcAft>
              <a:buFont typeface="Wingdings" panose="05000000000000000000" pitchFamily="2" charset="2"/>
            </a:pPr>
            <a:r>
              <a:rPr lang="en-US" sz="2400" dirty="0">
                <a:cs typeface="Arial" panose="020B0604020202020204" pitchFamily="34" charset="0"/>
              </a:rPr>
              <a:t>Leverage real-world concepts</a:t>
            </a:r>
            <a:endParaRPr lang="en-US" dirty="0">
              <a:cs typeface="Arial" panose="020B0604020202020204" pitchFamily="34" charset="0"/>
            </a:endParaRPr>
          </a:p>
          <a:p>
            <a:pPr marL="456565" indent="-456565">
              <a:spcAft>
                <a:spcPts val="1200"/>
              </a:spcAft>
              <a:buFont typeface="Wingdings" panose="05000000000000000000" pitchFamily="2" charset="2"/>
            </a:pPr>
            <a:r>
              <a:rPr lang="en-US" sz="2400" dirty="0">
                <a:cs typeface="Arial" panose="020B0604020202020204" pitchFamily="34" charset="0"/>
              </a:rPr>
              <a:t>Draw inspiration from media</a:t>
            </a:r>
          </a:p>
          <a:p>
            <a:pPr marL="456565" indent="-456565">
              <a:spcAft>
                <a:spcPts val="1200"/>
              </a:spcAft>
              <a:buFont typeface="Wingdings" panose="05000000000000000000" pitchFamily="2" charset="2"/>
            </a:pPr>
            <a:r>
              <a:rPr lang="en-US" sz="2400" dirty="0">
                <a:cs typeface="Arial" panose="020B0604020202020204" pitchFamily="34" charset="0"/>
              </a:rPr>
              <a:t>Add visual/auditory feedback</a:t>
            </a:r>
          </a:p>
          <a:p>
            <a:pPr marL="456565" indent="-456565">
              <a:spcAft>
                <a:spcPts val="1200"/>
              </a:spcAft>
              <a:buFont typeface="Wingdings" panose="05000000000000000000" pitchFamily="2" charset="2"/>
              <a:buChar char="Ø"/>
            </a:pPr>
            <a:r>
              <a:rPr lang="en-US" sz="2400" dirty="0">
                <a:cs typeface="Arial" panose="020B0604020202020204" pitchFamily="34" charset="0"/>
              </a:rPr>
              <a:t>Embrace ergonomics</a:t>
            </a:r>
          </a:p>
          <a:p>
            <a:pPr marL="456565" indent="-456565">
              <a:spcAft>
                <a:spcPts val="1200"/>
              </a:spcAft>
              <a:buFont typeface="Wingdings" panose="05000000000000000000" pitchFamily="2" charset="2"/>
            </a:pPr>
            <a:r>
              <a:rPr lang="en-US" sz="2400" dirty="0">
                <a:cs typeface="Arial" panose="020B0604020202020204" pitchFamily="34" charset="0"/>
              </a:rPr>
              <a:t>Minimize text</a:t>
            </a:r>
          </a:p>
        </p:txBody>
      </p:sp>
      <p:sp>
        <p:nvSpPr>
          <p:cNvPr id="6" name="TextBox 5">
            <a:extLst>
              <a:ext uri="{FF2B5EF4-FFF2-40B4-BE49-F238E27FC236}">
                <a16:creationId xmlns:a16="http://schemas.microsoft.com/office/drawing/2014/main" id="{A4ECBF02-23F7-404A-B314-A681A8D7BC85}"/>
              </a:ext>
            </a:extLst>
          </p:cNvPr>
          <p:cNvSpPr txBox="1"/>
          <p:nvPr/>
        </p:nvSpPr>
        <p:spPr>
          <a:xfrm>
            <a:off x="607351" y="6178027"/>
            <a:ext cx="6105524" cy="246221"/>
          </a:xfrm>
          <a:prstGeom prst="rect">
            <a:avLst/>
          </a:prstGeom>
        </p:spPr>
        <p:txBody>
          <a:bodyPr wrap="square">
            <a:spAutoFit/>
          </a:bodyPr>
          <a:lstStyle>
            <a:defPPr>
              <a:defRPr lang="en-US"/>
            </a:defPPr>
            <a:lvl1pPr>
              <a:defRPr sz="1000" b="1">
                <a:solidFill>
                  <a:srgbClr val="22458A"/>
                </a:solidFill>
              </a:defRPr>
            </a:lvl1pPr>
          </a:lstStyle>
          <a:p>
            <a:r>
              <a:rPr lang="en-US" sz="1000" b="1"/>
              <a:t>Anderson (2017)</a:t>
            </a:r>
            <a:endParaRPr lang="en-US"/>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18946"/>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t>Best practices</a:t>
            </a:r>
            <a:endParaRPr lang="en-US" kern="0"/>
          </a:p>
        </p:txBody>
      </p:sp>
      <p:pic>
        <p:nvPicPr>
          <p:cNvPr id="8" name="Picture 2" descr="The Iron Man HUD is Terrible — Pearl River Flow">
            <a:extLst>
              <a:ext uri="{FF2B5EF4-FFF2-40B4-BE49-F238E27FC236}">
                <a16:creationId xmlns:a16="http://schemas.microsoft.com/office/drawing/2014/main" id="{48E4782C-6ECD-4B44-9A30-F8D01940CB42}"/>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3257" r="13257"/>
          <a:stretch>
            <a:fillRect/>
          </a:stretch>
        </p:blipFill>
        <p:spPr bwMode="auto">
          <a:xfrm>
            <a:off x="946150" y="1687513"/>
            <a:ext cx="4981575" cy="381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33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B1E6D-35CC-034B-B6D1-B254B2218854}"/>
              </a:ext>
            </a:extLst>
          </p:cNvPr>
          <p:cNvSpPr>
            <a:spLocks noGrp="1"/>
          </p:cNvSpPr>
          <p:nvPr>
            <p:ph type="body" sz="quarter" idx="13"/>
          </p:nvPr>
        </p:nvSpPr>
        <p:spPr>
          <a:xfrm>
            <a:off x="576700" y="1063105"/>
            <a:ext cx="5490724" cy="2226633"/>
          </a:xfr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ts val="0"/>
              </a:spcBef>
              <a:spcAft>
                <a:spcPts val="1600"/>
              </a:spcAft>
              <a:buFont typeface="Wingdings" panose="05000000000000000000" pitchFamily="2" charset="2"/>
            </a:pPr>
            <a:r>
              <a:rPr lang="en-US" sz="2000" dirty="0">
                <a:cs typeface="Arial" panose="020B0604020202020204" pitchFamily="34" charset="0"/>
              </a:rPr>
              <a:t>Wireless devices and networks are a primary attack vector</a:t>
            </a:r>
          </a:p>
          <a:p>
            <a:pPr>
              <a:spcBef>
                <a:spcPts val="0"/>
              </a:spcBef>
              <a:spcAft>
                <a:spcPts val="1600"/>
              </a:spcAft>
              <a:buFont typeface="Wingdings" panose="05000000000000000000" pitchFamily="2" charset="2"/>
            </a:pPr>
            <a:r>
              <a:rPr lang="en-US" sz="2000" dirty="0">
                <a:cs typeface="Arial" panose="020B0604020202020204" pitchFamily="34" charset="0"/>
              </a:rPr>
              <a:t>Backdoors are hidden inside chip firmware</a:t>
            </a:r>
          </a:p>
          <a:p>
            <a:pPr>
              <a:spcBef>
                <a:spcPts val="0"/>
              </a:spcBef>
              <a:spcAft>
                <a:spcPts val="1600"/>
              </a:spcAft>
              <a:buFont typeface="Wingdings" panose="05000000000000000000" pitchFamily="2" charset="2"/>
            </a:pPr>
            <a:r>
              <a:rPr lang="en-US" sz="2000" dirty="0">
                <a:cs typeface="Arial" panose="020B0604020202020204" pitchFamily="34" charset="0"/>
              </a:rPr>
              <a:t>290 million people were affected by data breaches in 2021 alone</a:t>
            </a:r>
          </a:p>
        </p:txBody>
      </p:sp>
      <p:sp>
        <p:nvSpPr>
          <p:cNvPr id="7" name="Title 1">
            <a:extLst>
              <a:ext uri="{FF2B5EF4-FFF2-40B4-BE49-F238E27FC236}">
                <a16:creationId xmlns:a16="http://schemas.microsoft.com/office/drawing/2014/main" id="{37B41C14-A381-4B28-9418-BFD051232147}"/>
              </a:ext>
            </a:extLst>
          </p:cNvPr>
          <p:cNvSpPr txBox="1">
            <a:spLocks/>
          </p:cNvSpPr>
          <p:nvPr/>
        </p:nvSpPr>
        <p:spPr>
          <a:xfrm>
            <a:off x="2397039" y="128715"/>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dirty="0"/>
              <a:t>Security Implications</a:t>
            </a:r>
            <a:endParaRPr lang="en-US" kern="0" dirty="0"/>
          </a:p>
        </p:txBody>
      </p:sp>
      <p:sp>
        <p:nvSpPr>
          <p:cNvPr id="8" name="Text Placeholder 1">
            <a:extLst>
              <a:ext uri="{FF2B5EF4-FFF2-40B4-BE49-F238E27FC236}">
                <a16:creationId xmlns:a16="http://schemas.microsoft.com/office/drawing/2014/main" id="{7C709871-063D-0FB7-D312-152BCC86EF02}"/>
              </a:ext>
            </a:extLst>
          </p:cNvPr>
          <p:cNvSpPr txBox="1">
            <a:spLocks/>
          </p:cNvSpPr>
          <p:nvPr/>
        </p:nvSpPr>
        <p:spPr bwMode="auto">
          <a:xfrm>
            <a:off x="6191252" y="1063105"/>
            <a:ext cx="5490724" cy="22266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200" baseline="0">
                <a:solidFill>
                  <a:schemeClr val="tx1"/>
                </a:solidFill>
                <a:latin typeface="Arial" panose="020B0604020202020204"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baseline="0">
                <a:solidFill>
                  <a:schemeClr val="bg2">
                    <a:lumMod val="50000"/>
                  </a:schemeClr>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baseline="0">
                <a:solidFill>
                  <a:schemeClr val="bg2">
                    <a:lumMod val="50000"/>
                  </a:schemeClr>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baseline="0">
                <a:solidFill>
                  <a:schemeClr val="bg2">
                    <a:lumMod val="50000"/>
                  </a:schemeClr>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baseline="0">
                <a:solidFill>
                  <a:schemeClr val="bg2">
                    <a:lumMod val="50000"/>
                  </a:schemeClr>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spcBef>
                <a:spcPts val="0"/>
              </a:spcBef>
              <a:spcAft>
                <a:spcPts val="1600"/>
              </a:spcAft>
              <a:buFont typeface="Wingdings" panose="05000000000000000000" pitchFamily="2" charset="2"/>
            </a:pPr>
            <a:r>
              <a:rPr lang="en-US" sz="2000" dirty="0">
                <a:cs typeface="Arial" panose="020B0604020202020204" pitchFamily="34" charset="0"/>
              </a:rPr>
              <a:t>Defense industry spends billions each year for SIGINT, EW, and wireless security</a:t>
            </a:r>
          </a:p>
          <a:p>
            <a:pPr>
              <a:spcBef>
                <a:spcPts val="0"/>
              </a:spcBef>
              <a:spcAft>
                <a:spcPts val="1600"/>
              </a:spcAft>
              <a:buFont typeface="Wingdings" panose="05000000000000000000" pitchFamily="2" charset="2"/>
            </a:pPr>
            <a:r>
              <a:rPr lang="en-US" sz="2000" dirty="0">
                <a:cs typeface="Arial" panose="020B0604020202020204" pitchFamily="34" charset="0"/>
              </a:rPr>
              <a:t>Secure facilities do not allow most wireless devices, and are swept continuously</a:t>
            </a:r>
          </a:p>
          <a:p>
            <a:pPr>
              <a:spcBef>
                <a:spcPts val="0"/>
              </a:spcBef>
              <a:spcAft>
                <a:spcPts val="1600"/>
              </a:spcAft>
              <a:buFont typeface="Wingdings" panose="05000000000000000000" pitchFamily="2" charset="2"/>
            </a:pPr>
            <a:r>
              <a:rPr lang="en-US" sz="2000" dirty="0">
                <a:cs typeface="Arial" panose="020B0604020202020204" pitchFamily="34" charset="0"/>
              </a:rPr>
              <a:t>Meeting rooms are shielded from RF</a:t>
            </a:r>
          </a:p>
        </p:txBody>
      </p:sp>
      <p:pic>
        <p:nvPicPr>
          <p:cNvPr id="3" name="Picture 2" descr="SCIF Products and Services | Squadron Defense Group">
            <a:extLst>
              <a:ext uri="{FF2B5EF4-FFF2-40B4-BE49-F238E27FC236}">
                <a16:creationId xmlns:a16="http://schemas.microsoft.com/office/drawing/2014/main" id="{C3F023E3-A584-4D85-2EE5-20B4A6A23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422" y="3428998"/>
            <a:ext cx="9039157" cy="269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5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dirty="0">
                <a:solidFill>
                  <a:schemeClr val="tx1"/>
                </a:solidFill>
              </a:rPr>
              <a:t>Summary and Conclusion</a:t>
            </a:r>
          </a:p>
        </p:txBody>
      </p:sp>
    </p:spTree>
    <p:extLst>
      <p:ext uri="{BB962C8B-B14F-4D97-AF65-F5344CB8AC3E}">
        <p14:creationId xmlns:p14="http://schemas.microsoft.com/office/powerpoint/2010/main" val="3175745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50" name="Google Shape;750;p135"/>
          <p:cNvSpPr txBox="1"/>
          <p:nvPr/>
        </p:nvSpPr>
        <p:spPr>
          <a:xfrm>
            <a:off x="6988217" y="6423567"/>
            <a:ext cx="4000000" cy="3648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GB" sz="1333">
                <a:solidFill>
                  <a:srgbClr val="FFFFFF"/>
                </a:solidFill>
                <a:latin typeface="Proxima Nova"/>
                <a:ea typeface="Proxima Nova"/>
                <a:cs typeface="Proxima Nova"/>
                <a:sym typeface="Proxima Nova"/>
              </a:rPr>
              <a:t>(c) 2019 Magic Leap, Inc.</a:t>
            </a:r>
            <a:endParaRPr sz="1333">
              <a:solidFill>
                <a:srgbClr val="FFFFFF"/>
              </a:solidFill>
              <a:latin typeface="Proxima Nova"/>
              <a:ea typeface="Proxima Nova"/>
              <a:cs typeface="Proxima Nova"/>
              <a:sym typeface="Proxima Nova"/>
            </a:endParaRPr>
          </a:p>
        </p:txBody>
      </p:sp>
      <p:sp>
        <p:nvSpPr>
          <p:cNvPr id="6" name="Content Placeholder 3">
            <a:extLst>
              <a:ext uri="{FF2B5EF4-FFF2-40B4-BE49-F238E27FC236}">
                <a16:creationId xmlns:a16="http://schemas.microsoft.com/office/drawing/2014/main" id="{F1DC5BB5-041D-4575-827A-0D9A19699391}"/>
              </a:ext>
            </a:extLst>
          </p:cNvPr>
          <p:cNvSpPr txBox="1">
            <a:spLocks/>
          </p:cNvSpPr>
          <p:nvPr/>
        </p:nvSpPr>
        <p:spPr>
          <a:xfrm>
            <a:off x="480132" y="1046715"/>
            <a:ext cx="4110529" cy="203238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dirty="0">
                <a:latin typeface="Arial" panose="020B0604020202020204" pitchFamily="34" charset="0"/>
                <a:ea typeface="Roboto Black" panose="02000000000000000000" pitchFamily="2" charset="0"/>
                <a:cs typeface="Arial" panose="020B0604020202020204" pitchFamily="34" charset="0"/>
              </a:rPr>
              <a:t>Smart Cities</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IoT sensor networks</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5G, 6G, 7G, and beyond</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Construction preplanning</a:t>
            </a:r>
          </a:p>
        </p:txBody>
      </p:sp>
      <p:pic>
        <p:nvPicPr>
          <p:cNvPr id="7" name="Google Shape;650;p118">
            <a:extLst>
              <a:ext uri="{FF2B5EF4-FFF2-40B4-BE49-F238E27FC236}">
                <a16:creationId xmlns:a16="http://schemas.microsoft.com/office/drawing/2014/main" id="{CB2A9DE0-E86B-4338-9494-A489EC949A98}"/>
              </a:ext>
            </a:extLst>
          </p:cNvPr>
          <p:cNvPicPr preferRelativeResize="0"/>
          <p:nvPr/>
        </p:nvPicPr>
        <p:blipFill rotWithShape="1">
          <a:blip r:embed="rId3">
            <a:alphaModFix/>
          </a:blip>
          <a:srcRect t="-372" b="21074"/>
          <a:stretch/>
        </p:blipFill>
        <p:spPr>
          <a:xfrm>
            <a:off x="9439" y="2906291"/>
            <a:ext cx="12192000" cy="2992556"/>
          </a:xfrm>
          <a:prstGeom prst="rect">
            <a:avLst/>
          </a:prstGeom>
          <a:noFill/>
          <a:ln>
            <a:noFill/>
          </a:ln>
        </p:spPr>
      </p:pic>
      <p:sp>
        <p:nvSpPr>
          <p:cNvPr id="8" name="Content Placeholder 3">
            <a:extLst>
              <a:ext uri="{FF2B5EF4-FFF2-40B4-BE49-F238E27FC236}">
                <a16:creationId xmlns:a16="http://schemas.microsoft.com/office/drawing/2014/main" id="{22E5DE44-D43C-4A98-9D83-F6914DF9E355}"/>
              </a:ext>
            </a:extLst>
          </p:cNvPr>
          <p:cNvSpPr txBox="1">
            <a:spLocks/>
          </p:cNvSpPr>
          <p:nvPr/>
        </p:nvSpPr>
        <p:spPr>
          <a:xfrm>
            <a:off x="4490827" y="1046715"/>
            <a:ext cx="3867933" cy="203238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dirty="0">
                <a:latin typeface="Arial" panose="020B0604020202020204" pitchFamily="34" charset="0"/>
                <a:ea typeface="Roboto Black" panose="02000000000000000000" pitchFamily="2" charset="0"/>
                <a:cs typeface="Arial" panose="020B0604020202020204" pitchFamily="34" charset="0"/>
              </a:rPr>
              <a:t>Transportation</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Aviation systems</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Connected mobility</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Traffic smart metering </a:t>
            </a:r>
          </a:p>
        </p:txBody>
      </p:sp>
      <p:sp>
        <p:nvSpPr>
          <p:cNvPr id="9" name="Content Placeholder 3">
            <a:extLst>
              <a:ext uri="{FF2B5EF4-FFF2-40B4-BE49-F238E27FC236}">
                <a16:creationId xmlns:a16="http://schemas.microsoft.com/office/drawing/2014/main" id="{372B4282-E7E9-43C0-9C2D-78C1B23E41F9}"/>
              </a:ext>
            </a:extLst>
          </p:cNvPr>
          <p:cNvSpPr txBox="1">
            <a:spLocks/>
          </p:cNvSpPr>
          <p:nvPr/>
        </p:nvSpPr>
        <p:spPr>
          <a:xfrm>
            <a:off x="8111110" y="1046715"/>
            <a:ext cx="3873744" cy="2032387"/>
          </a:xfrm>
          <a:prstGeom prst="rect">
            <a:avLst/>
          </a:prstGeom>
        </p:spPr>
        <p:txBody>
          <a:bodyPr numCol="1"/>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b="1" kern="0" dirty="0">
                <a:latin typeface="Arial" panose="020B0604020202020204" pitchFamily="34" charset="0"/>
                <a:ea typeface="Roboto Black" panose="02000000000000000000" pitchFamily="2" charset="0"/>
                <a:cs typeface="Arial" panose="020B0604020202020204" pitchFamily="34" charset="0"/>
              </a:rPr>
              <a:t>Health</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Safe training</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Remote surgery</a:t>
            </a:r>
          </a:p>
          <a:p>
            <a:pPr>
              <a:buFont typeface="Wingdings" panose="05000000000000000000" pitchFamily="2" charset="2"/>
              <a:buChar char="Ø"/>
            </a:pPr>
            <a:r>
              <a:rPr lang="en-US" sz="2000" kern="0" dirty="0">
                <a:latin typeface="Arial" panose="020B0604020202020204" pitchFamily="34" charset="0"/>
                <a:cs typeface="Arial" panose="020B0604020202020204" pitchFamily="34" charset="0"/>
              </a:rPr>
              <a:t>Extrasensory perception</a:t>
            </a:r>
          </a:p>
          <a:p>
            <a:pPr>
              <a:buFont typeface="Wingdings" panose="05000000000000000000" pitchFamily="2" charset="2"/>
              <a:buChar char="Ø"/>
            </a:pPr>
            <a:endParaRPr lang="en-US" sz="2000" kern="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000" kern="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kern="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ADE60E0-276A-4880-BE40-20325F04B110}"/>
              </a:ext>
            </a:extLst>
          </p:cNvPr>
          <p:cNvSpPr txBox="1"/>
          <p:nvPr/>
        </p:nvSpPr>
        <p:spPr>
          <a:xfrm>
            <a:off x="587168" y="617734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Alharbi et. Al. (2019) </a:t>
            </a:r>
          </a:p>
        </p:txBody>
      </p:sp>
      <p:sp>
        <p:nvSpPr>
          <p:cNvPr id="13" name="Title 1">
            <a:extLst>
              <a:ext uri="{FF2B5EF4-FFF2-40B4-BE49-F238E27FC236}">
                <a16:creationId xmlns:a16="http://schemas.microsoft.com/office/drawing/2014/main" id="{5F018CDD-43A1-4565-9270-05D127CF94F8}"/>
              </a:ext>
            </a:extLst>
          </p:cNvPr>
          <p:cNvSpPr txBox="1">
            <a:spLocks/>
          </p:cNvSpPr>
          <p:nvPr/>
        </p:nvSpPr>
        <p:spPr>
          <a:xfrm>
            <a:off x="2397039" y="135774"/>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Future Work</a:t>
            </a:r>
          </a:p>
        </p:txBody>
      </p:sp>
    </p:spTree>
    <p:extLst>
      <p:ext uri="{BB962C8B-B14F-4D97-AF65-F5344CB8AC3E}">
        <p14:creationId xmlns:p14="http://schemas.microsoft.com/office/powerpoint/2010/main" val="1629196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Signals</a:t>
            </a:r>
          </a:p>
        </p:txBody>
      </p:sp>
      <p:sp>
        <p:nvSpPr>
          <p:cNvPr id="4" name="Content Placeholder 3"/>
          <p:cNvSpPr>
            <a:spLocks noGrp="1"/>
          </p:cNvSpPr>
          <p:nvPr>
            <p:ph sz="quarter" idx="11"/>
          </p:nvPr>
        </p:nvSpPr>
        <p:spPr>
          <a:xfrm>
            <a:off x="480133" y="2056366"/>
            <a:ext cx="4726350" cy="3287160"/>
          </a:xfrm>
        </p:spPr>
        <p:txBody>
          <a:bodyPr/>
          <a:lstStyle/>
          <a:p>
            <a:pPr>
              <a:spcBef>
                <a:spcPts val="0"/>
              </a:spcBef>
              <a:spcAft>
                <a:spcPts val="2400"/>
              </a:spcAft>
              <a:buFont typeface="Wingdings" panose="05000000000000000000" pitchFamily="2" charset="2"/>
              <a:buChar char="Ø"/>
            </a:pPr>
            <a:r>
              <a:rPr lang="en-US" sz="2000" kern="0" dirty="0">
                <a:latin typeface="Arial" panose="020B0604020202020204" pitchFamily="34" charset="0"/>
                <a:cs typeface="Arial" panose="020B0604020202020204" pitchFamily="34" charset="0"/>
              </a:rPr>
              <a:t>Chemical, biological, radiological and nuclear (CBRN) sensor data</a:t>
            </a:r>
          </a:p>
          <a:p>
            <a:pPr>
              <a:spcBef>
                <a:spcPts val="0"/>
              </a:spcBef>
              <a:spcAft>
                <a:spcPts val="24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Software Defined Radios (SDR)</a:t>
            </a:r>
          </a:p>
          <a:p>
            <a:pPr>
              <a:spcBef>
                <a:spcPts val="0"/>
              </a:spcBef>
              <a:spcAft>
                <a:spcPts val="2400"/>
              </a:spcAft>
              <a:buFont typeface="Wingdings" panose="05000000000000000000" pitchFamily="2" charset="2"/>
              <a:buChar char="Ø"/>
            </a:pPr>
            <a:r>
              <a:rPr lang="en-US" sz="2000" dirty="0" err="1">
                <a:latin typeface="Arial" panose="020B0604020202020204" pitchFamily="34" charset="0"/>
                <a:cs typeface="Arial" panose="020B0604020202020204" pitchFamily="34" charset="0"/>
              </a:rPr>
              <a:t>Ubertooth</a:t>
            </a:r>
            <a:r>
              <a:rPr lang="en-US" sz="2000" dirty="0">
                <a:latin typeface="Arial" panose="020B0604020202020204" pitchFamily="34" charset="0"/>
                <a:cs typeface="Arial" panose="020B0604020202020204" pitchFamily="34" charset="0"/>
              </a:rPr>
              <a:t>/Bluetooth devices</a:t>
            </a:r>
          </a:p>
          <a:p>
            <a:pPr>
              <a:spcBef>
                <a:spcPts val="0"/>
              </a:spcBef>
              <a:spcAft>
                <a:spcPts val="24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Medical devices</a:t>
            </a:r>
          </a:p>
          <a:p>
            <a:pPr>
              <a:spcBef>
                <a:spcPts val="0"/>
              </a:spcBef>
              <a:spcAft>
                <a:spcPts val="24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Utilize AI/ML</a:t>
            </a:r>
          </a:p>
        </p:txBody>
      </p:sp>
      <p:pic>
        <p:nvPicPr>
          <p:cNvPr id="7" name="Picture 6">
            <a:extLst>
              <a:ext uri="{FF2B5EF4-FFF2-40B4-BE49-F238E27FC236}">
                <a16:creationId xmlns:a16="http://schemas.microsoft.com/office/drawing/2014/main" id="{EACC2D5E-F011-4568-8D50-396B537764AF}"/>
              </a:ext>
            </a:extLst>
          </p:cNvPr>
          <p:cNvPicPr>
            <a:picLocks noChangeAspect="1"/>
          </p:cNvPicPr>
          <p:nvPr/>
        </p:nvPicPr>
        <p:blipFill rotWithShape="1">
          <a:blip r:embed="rId2"/>
          <a:srcRect t="5359" b="10485"/>
          <a:stretch/>
        </p:blipFill>
        <p:spPr>
          <a:xfrm>
            <a:off x="9324412" y="1207808"/>
            <a:ext cx="2357893" cy="2645736"/>
          </a:xfrm>
          <a:prstGeom prst="rect">
            <a:avLst/>
          </a:prstGeom>
        </p:spPr>
      </p:pic>
      <p:pic>
        <p:nvPicPr>
          <p:cNvPr id="1026" name="Picture 2">
            <a:extLst>
              <a:ext uri="{FF2B5EF4-FFF2-40B4-BE49-F238E27FC236}">
                <a16:creationId xmlns:a16="http://schemas.microsoft.com/office/drawing/2014/main" id="{02456659-D55F-433A-AAE4-6FB59C064D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35"/>
          <a:stretch/>
        </p:blipFill>
        <p:spPr bwMode="auto">
          <a:xfrm>
            <a:off x="5385054" y="1207808"/>
            <a:ext cx="3760787" cy="26457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 &amp; Magnetic Fields">
            <a:extLst>
              <a:ext uri="{FF2B5EF4-FFF2-40B4-BE49-F238E27FC236}">
                <a16:creationId xmlns:a16="http://schemas.microsoft.com/office/drawing/2014/main" id="{57857CF2-F7E9-4809-97BE-28D17B95AC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39" y="3997660"/>
            <a:ext cx="6318266" cy="22319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C60BBE-49BF-458D-B23E-621CE25F9F0F}"/>
              </a:ext>
            </a:extLst>
          </p:cNvPr>
          <p:cNvSpPr txBox="1"/>
          <p:nvPr/>
        </p:nvSpPr>
        <p:spPr>
          <a:xfrm>
            <a:off x="587168" y="617734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NIH (2022) , Wikimedia (2005)</a:t>
            </a:r>
          </a:p>
        </p:txBody>
      </p:sp>
    </p:spTree>
    <p:extLst>
      <p:ext uri="{BB962C8B-B14F-4D97-AF65-F5344CB8AC3E}">
        <p14:creationId xmlns:p14="http://schemas.microsoft.com/office/powerpoint/2010/main" val="1460748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715964" y="1723675"/>
            <a:ext cx="5380035" cy="381277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Aft>
                <a:spcPts val="1200"/>
              </a:spcAft>
              <a:buNone/>
            </a:pPr>
            <a:r>
              <a:rPr lang="en-US" sz="2800" b="1" kern="1200" dirty="0">
                <a:ea typeface="Roboto Black" panose="02000000000000000000" pitchFamily="2" charset="0"/>
                <a:cs typeface="Arial" panose="020B0604020202020204" pitchFamily="34" charset="0"/>
              </a:rPr>
              <a:t>Space Defense</a:t>
            </a:r>
          </a:p>
          <a:p>
            <a:pPr>
              <a:spcAft>
                <a:spcPts val="1200"/>
              </a:spcAft>
              <a:buFont typeface="Wingdings" panose="05000000000000000000" pitchFamily="2" charset="2"/>
              <a:buChar char="Ø"/>
            </a:pPr>
            <a:r>
              <a:rPr lang="en-US" sz="2000" kern="1200" dirty="0">
                <a:cs typeface="Arial" panose="020B0604020202020204" pitchFamily="34" charset="0"/>
              </a:rPr>
              <a:t>Improve modeling effectiveness</a:t>
            </a:r>
          </a:p>
          <a:p>
            <a:pPr>
              <a:spcAft>
                <a:spcPts val="1200"/>
              </a:spcAft>
              <a:buFont typeface="Wingdings" panose="05000000000000000000" pitchFamily="2" charset="2"/>
              <a:buChar char="Ø"/>
            </a:pPr>
            <a:r>
              <a:rPr lang="en-US" sz="2000" kern="1200" dirty="0">
                <a:cs typeface="Arial" panose="020B0604020202020204" pitchFamily="34" charset="0"/>
              </a:rPr>
              <a:t>Anti-Access/Area denial strategies target RF communications to inhibit movement </a:t>
            </a:r>
          </a:p>
          <a:p>
            <a:pPr>
              <a:spcAft>
                <a:spcPts val="1200"/>
              </a:spcAft>
              <a:buFont typeface="Wingdings" panose="05000000000000000000" pitchFamily="2" charset="2"/>
              <a:buChar char="Ø"/>
            </a:pPr>
            <a:r>
              <a:rPr lang="en-US" sz="2000" kern="1200" dirty="0">
                <a:cs typeface="Arial" panose="020B0604020202020204" pitchFamily="34" charset="0"/>
              </a:rPr>
              <a:t>Jamming of signals for low-power satellites, and counter-jamming</a:t>
            </a:r>
          </a:p>
          <a:p>
            <a:pPr>
              <a:spcAft>
                <a:spcPts val="1200"/>
              </a:spcAft>
              <a:buFont typeface="Wingdings" panose="05000000000000000000" pitchFamily="2" charset="2"/>
              <a:buChar char="Ø"/>
            </a:pPr>
            <a:r>
              <a:rPr lang="en-US" sz="2000" kern="1200" dirty="0">
                <a:cs typeface="Arial" panose="020B0604020202020204" pitchFamily="34" charset="0"/>
              </a:rPr>
              <a:t>Reduce freedom of action</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dirty="0">
                <a:solidFill>
                  <a:schemeClr val="bg1"/>
                </a:solidFill>
                <a:latin typeface="+mj-lt"/>
              </a:rPr>
              <a:t>Into Space</a:t>
            </a:r>
          </a:p>
        </p:txBody>
      </p:sp>
      <p:pic>
        <p:nvPicPr>
          <p:cNvPr id="7" name="Picture 2">
            <a:extLst>
              <a:ext uri="{FF2B5EF4-FFF2-40B4-BE49-F238E27FC236}">
                <a16:creationId xmlns:a16="http://schemas.microsoft.com/office/drawing/2014/main" id="{4B398595-9CC1-49AA-A17F-E739CE32258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5" b="5"/>
          <a:stretch>
            <a:fillRect/>
          </a:stretch>
        </p:blipFill>
        <p:spPr bwMode="auto">
          <a:xfrm>
            <a:off x="6391275" y="1724025"/>
            <a:ext cx="5084763" cy="3813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14FEC6-3CC8-47D6-817D-86E74510C17F}"/>
              </a:ext>
            </a:extLst>
          </p:cNvPr>
          <p:cNvSpPr txBox="1"/>
          <p:nvPr/>
        </p:nvSpPr>
        <p:spPr>
          <a:xfrm>
            <a:off x="587168" y="6177346"/>
            <a:ext cx="6105524" cy="246221"/>
          </a:xfrm>
          <a:prstGeom prst="rect">
            <a:avLst/>
          </a:prstGeom>
        </p:spPr>
        <p:txBody>
          <a:bodyPr wrap="square">
            <a:spAutoFit/>
          </a:bodyPr>
          <a:lstStyle>
            <a:defPPr>
              <a:defRPr lang="en-US"/>
            </a:defPPr>
            <a:lvl1pPr>
              <a:defRPr sz="1000" b="1">
                <a:solidFill>
                  <a:srgbClr val="22458A"/>
                </a:solidFill>
              </a:defRPr>
            </a:lvl1pPr>
          </a:lstStyle>
          <a:p>
            <a:r>
              <a:rPr lang="en-US"/>
              <a:t>Airbus</a:t>
            </a:r>
          </a:p>
        </p:txBody>
      </p:sp>
    </p:spTree>
    <p:extLst>
      <p:ext uri="{BB962C8B-B14F-4D97-AF65-F5344CB8AC3E}">
        <p14:creationId xmlns:p14="http://schemas.microsoft.com/office/powerpoint/2010/main" val="3891898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a:t>
            </a:r>
          </a:p>
        </p:txBody>
      </p:sp>
      <p:sp>
        <p:nvSpPr>
          <p:cNvPr id="6" name="Content Placeholder 3">
            <a:extLst>
              <a:ext uri="{FF2B5EF4-FFF2-40B4-BE49-F238E27FC236}">
                <a16:creationId xmlns:a16="http://schemas.microsoft.com/office/drawing/2014/main" id="{2FCE9D22-9D82-4D87-B4A1-4BA6F9D4FB77}"/>
              </a:ext>
            </a:extLst>
          </p:cNvPr>
          <p:cNvSpPr txBox="1">
            <a:spLocks/>
          </p:cNvSpPr>
          <p:nvPr/>
        </p:nvSpPr>
        <p:spPr bwMode="auto">
          <a:xfrm>
            <a:off x="470693" y="1226539"/>
            <a:ext cx="11250613" cy="795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dirty="0">
                <a:latin typeface="Arial" panose="020B0604020202020204" pitchFamily="34" charset="0"/>
                <a:ea typeface="Roboto Light" panose="02000000000000000000" pitchFamily="2" charset="0"/>
                <a:cs typeface="Arial" panose="020B0604020202020204" pitchFamily="34" charset="0"/>
              </a:rPr>
              <a:t>Immersive technology will enhance modeling of signals in real world</a:t>
            </a:r>
          </a:p>
          <a:p>
            <a:pPr marL="0" indent="0">
              <a:buNone/>
            </a:pPr>
            <a:endParaRPr lang="en-US" sz="2400" kern="0" dirty="0">
              <a:latin typeface="Arial" panose="020B0604020202020204" pitchFamily="34" charset="0"/>
              <a:ea typeface="Roboto Light" panose="02000000000000000000" pitchFamily="2" charset="0"/>
              <a:cs typeface="Arial" panose="020B0604020202020204" pitchFamily="34" charset="0"/>
            </a:endParaRPr>
          </a:p>
        </p:txBody>
      </p:sp>
      <p:pic>
        <p:nvPicPr>
          <p:cNvPr id="3080" name="Picture 8" descr="R&amp;S®PR100 Portable Receiver">
            <a:extLst>
              <a:ext uri="{FF2B5EF4-FFF2-40B4-BE49-F238E27FC236}">
                <a16:creationId xmlns:a16="http://schemas.microsoft.com/office/drawing/2014/main" id="{91FFFAED-7A71-4134-A852-E3E6588A49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8"/>
          <a:stretch/>
        </p:blipFill>
        <p:spPr bwMode="auto">
          <a:xfrm>
            <a:off x="1293215" y="2085381"/>
            <a:ext cx="3992410" cy="332175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465368C9-C7FD-4F85-B5BA-EBED429925F6}"/>
              </a:ext>
            </a:extLst>
          </p:cNvPr>
          <p:cNvSpPr/>
          <p:nvPr/>
        </p:nvSpPr>
        <p:spPr bwMode="auto">
          <a:xfrm>
            <a:off x="5591416" y="3503942"/>
            <a:ext cx="978408" cy="484632"/>
          </a:xfrm>
          <a:prstGeom prst="rightArrow">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TextBox 13">
            <a:extLst>
              <a:ext uri="{FF2B5EF4-FFF2-40B4-BE49-F238E27FC236}">
                <a16:creationId xmlns:a16="http://schemas.microsoft.com/office/drawing/2014/main" id="{8C22A38E-2AE4-4EE4-97C7-2099E9F851CA}"/>
              </a:ext>
            </a:extLst>
          </p:cNvPr>
          <p:cNvSpPr txBox="1"/>
          <p:nvPr/>
        </p:nvSpPr>
        <p:spPr>
          <a:xfrm>
            <a:off x="1431126" y="5406632"/>
            <a:ext cx="3716588" cy="646331"/>
          </a:xfrm>
          <a:prstGeom prst="rect">
            <a:avLst/>
          </a:prstGeom>
          <a:noFill/>
        </p:spPr>
        <p:txBody>
          <a:bodyPr wrap="square" rtlCol="0">
            <a:spAutoFit/>
          </a:bodyPr>
          <a:lstStyle/>
          <a:p>
            <a:pPr algn="ctr"/>
            <a:r>
              <a:rPr lang="en-US" sz="1800" dirty="0">
                <a:latin typeface="Arial" panose="020B0604020202020204" pitchFamily="34" charset="0"/>
                <a:ea typeface="Roboto Light" panose="02000000000000000000" pitchFamily="2" charset="0"/>
                <a:cs typeface="Arial" panose="020B0604020202020204" pitchFamily="34" charset="0"/>
              </a:rPr>
              <a:t>Cumbersome, focused on screen instead of scene, 1D/2D</a:t>
            </a:r>
          </a:p>
        </p:txBody>
      </p:sp>
      <p:sp>
        <p:nvSpPr>
          <p:cNvPr id="15" name="TextBox 14">
            <a:extLst>
              <a:ext uri="{FF2B5EF4-FFF2-40B4-BE49-F238E27FC236}">
                <a16:creationId xmlns:a16="http://schemas.microsoft.com/office/drawing/2014/main" id="{CE4E655D-C966-4FAD-8277-6DE9188A4093}"/>
              </a:ext>
            </a:extLst>
          </p:cNvPr>
          <p:cNvSpPr txBox="1"/>
          <p:nvPr/>
        </p:nvSpPr>
        <p:spPr>
          <a:xfrm>
            <a:off x="6495333" y="5406632"/>
            <a:ext cx="4752975" cy="646331"/>
          </a:xfrm>
          <a:prstGeom prst="rect">
            <a:avLst/>
          </a:prstGeom>
          <a:noFill/>
        </p:spPr>
        <p:txBody>
          <a:bodyPr wrap="square" rtlCol="0">
            <a:spAutoFit/>
          </a:bodyPr>
          <a:lstStyle/>
          <a:p>
            <a:pPr algn="ctr"/>
            <a:r>
              <a:rPr lang="en-US" sz="1800" dirty="0">
                <a:latin typeface="Arial" panose="020B0604020202020204" pitchFamily="34" charset="0"/>
                <a:ea typeface="Roboto Light" panose="02000000000000000000" pitchFamily="2" charset="0"/>
                <a:cs typeface="Arial" panose="020B0604020202020204" pitchFamily="34" charset="0"/>
              </a:rPr>
              <a:t>Preserve use of hands, ​maintain situational awareness,​ expand comprehension in 3D</a:t>
            </a:r>
          </a:p>
        </p:txBody>
      </p:sp>
      <p:pic>
        <p:nvPicPr>
          <p:cNvPr id="3" name="Picture 3">
            <a:extLst>
              <a:ext uri="{FF2B5EF4-FFF2-40B4-BE49-F238E27FC236}">
                <a16:creationId xmlns:a16="http://schemas.microsoft.com/office/drawing/2014/main" id="{7638D91B-46F5-9759-74DF-3C3D9F74796D}"/>
              </a:ext>
            </a:extLst>
          </p:cNvPr>
          <p:cNvPicPr>
            <a:picLocks noChangeAspect="1"/>
          </p:cNvPicPr>
          <p:nvPr/>
        </p:nvPicPr>
        <p:blipFill>
          <a:blip r:embed="rId3"/>
          <a:stretch>
            <a:fillRect/>
          </a:stretch>
        </p:blipFill>
        <p:spPr>
          <a:xfrm>
            <a:off x="6875616" y="2085291"/>
            <a:ext cx="3992410" cy="3324338"/>
          </a:xfrm>
          <a:prstGeom prst="rect">
            <a:avLst/>
          </a:prstGeom>
        </p:spPr>
      </p:pic>
      <p:pic>
        <p:nvPicPr>
          <p:cNvPr id="4" name="Picture 3" descr="A close-up of soldiers using a computer&#10;&#10;Description automatically generated">
            <a:extLst>
              <a:ext uri="{FF2B5EF4-FFF2-40B4-BE49-F238E27FC236}">
                <a16:creationId xmlns:a16="http://schemas.microsoft.com/office/drawing/2014/main" id="{8550DD24-8F20-6F85-B588-A8FAE2C34C83}"/>
              </a:ext>
            </a:extLst>
          </p:cNvPr>
          <p:cNvPicPr>
            <a:picLocks noChangeAspect="1"/>
          </p:cNvPicPr>
          <p:nvPr/>
        </p:nvPicPr>
        <p:blipFill rotWithShape="1">
          <a:blip r:embed="rId4">
            <a:extLst>
              <a:ext uri="{28A0092B-C50C-407E-A947-70E740481C1C}">
                <a14:useLocalDpi xmlns:a14="http://schemas.microsoft.com/office/drawing/2010/main" val="0"/>
              </a:ext>
            </a:extLst>
          </a:blip>
          <a:srcRect l="31881" r="4575" b="6809"/>
          <a:stretch/>
        </p:blipFill>
        <p:spPr>
          <a:xfrm>
            <a:off x="1293216" y="2087784"/>
            <a:ext cx="4023170" cy="3318848"/>
          </a:xfrm>
          <a:prstGeom prst="rect">
            <a:avLst/>
          </a:prstGeom>
        </p:spPr>
      </p:pic>
    </p:spTree>
    <p:extLst>
      <p:ext uri="{BB962C8B-B14F-4D97-AF65-F5344CB8AC3E}">
        <p14:creationId xmlns:p14="http://schemas.microsoft.com/office/powerpoint/2010/main" val="4196119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Revisit Goals</a:t>
            </a:r>
          </a:p>
        </p:txBody>
      </p:sp>
      <p:sp>
        <p:nvSpPr>
          <p:cNvPr id="20" name="Content Placeholder 3">
            <a:extLst>
              <a:ext uri="{FF2B5EF4-FFF2-40B4-BE49-F238E27FC236}">
                <a16:creationId xmlns:a16="http://schemas.microsoft.com/office/drawing/2014/main" id="{2320ECAE-9416-4AD4-A1E7-3554D54DDBCD}"/>
              </a:ext>
            </a:extLst>
          </p:cNvPr>
          <p:cNvSpPr>
            <a:spLocks noGrp="1"/>
          </p:cNvSpPr>
          <p:nvPr>
            <p:ph sz="quarter" idx="11"/>
          </p:nvPr>
        </p:nvSpPr>
        <p:spPr>
          <a:xfrm>
            <a:off x="480132" y="1083001"/>
            <a:ext cx="10681354" cy="3416428"/>
          </a:xfrm>
        </p:spPr>
        <p:txBody>
          <a:bodyPr/>
          <a:lstStyle/>
          <a:p>
            <a:pPr marL="0" indent="0">
              <a:lnSpc>
                <a:spcPct val="125000"/>
              </a:lnSpc>
              <a:spcBef>
                <a:spcPts val="0"/>
              </a:spcBef>
              <a:spcAft>
                <a:spcPts val="1600"/>
              </a:spcAft>
              <a:buNone/>
            </a:pPr>
            <a:r>
              <a:rPr lang="en-US" b="1" dirty="0">
                <a:latin typeface="Arial" panose="020B0604020202020204" pitchFamily="34" charset="0"/>
                <a:ea typeface="Roboto Black" panose="02000000000000000000" pitchFamily="2" charset="0"/>
                <a:cs typeface="Arial" panose="020B0604020202020204" pitchFamily="34" charset="0"/>
              </a:rPr>
              <a:t>Confirm Learning Objectives</a:t>
            </a:r>
            <a:endParaRPr lang="en-US" dirty="0">
              <a:latin typeface="Arial" panose="020B0604020202020204" pitchFamily="34" charset="0"/>
              <a:ea typeface="Roboto Black" panose="02000000000000000000" pitchFamily="2" charset="0"/>
              <a:cs typeface="Arial" panose="020B0604020202020204" pitchFamily="34" charset="0"/>
            </a:endParaRPr>
          </a:p>
          <a:p>
            <a:pPr marL="457200" indent="-457200">
              <a:lnSpc>
                <a:spcPct val="125000"/>
              </a:lnSpc>
              <a:spcBef>
                <a:spcPts val="0"/>
              </a:spcBef>
              <a:spcAft>
                <a:spcPts val="1600"/>
              </a:spcAft>
              <a:buChar char="ü"/>
            </a:pPr>
            <a:r>
              <a:rPr lang="en-US" sz="2000" dirty="0">
                <a:latin typeface="Arial" panose="020B0604020202020204" pitchFamily="34" charset="0"/>
                <a:ea typeface="Roboto Light"/>
                <a:cs typeface="Arial" panose="020B0604020202020204" pitchFamily="34" charset="0"/>
              </a:rPr>
              <a:t>Understand challenges of existing tools for RF signal analysis</a:t>
            </a:r>
          </a:p>
          <a:p>
            <a:pPr marL="457200" indent="-457200">
              <a:lnSpc>
                <a:spcPct val="125000"/>
              </a:lnSpc>
              <a:spcBef>
                <a:spcPts val="0"/>
              </a:spcBef>
              <a:spcAft>
                <a:spcPts val="1600"/>
              </a:spcAft>
              <a:buFont typeface="Wingdings"/>
              <a:buChar char="ü"/>
            </a:pPr>
            <a:r>
              <a:rPr lang="en-US" sz="2000" dirty="0">
                <a:latin typeface="Arial" panose="020B0604020202020204" pitchFamily="34" charset="0"/>
                <a:ea typeface="Roboto Light" panose="02000000000000000000" pitchFamily="2" charset="0"/>
                <a:cs typeface="Arial" panose="020B0604020202020204" pitchFamily="34" charset="0"/>
              </a:rPr>
              <a:t>Differentiate between 1D, 2D, and 3D signal visualizations</a:t>
            </a:r>
          </a:p>
          <a:p>
            <a:pPr marL="457200" indent="-457200">
              <a:lnSpc>
                <a:spcPct val="125000"/>
              </a:lnSpc>
              <a:spcBef>
                <a:spcPts val="0"/>
              </a:spcBef>
              <a:spcAft>
                <a:spcPts val="1600"/>
              </a:spcAft>
              <a:buFont typeface="Wingdings"/>
              <a:buChar char="ü"/>
            </a:pPr>
            <a:r>
              <a:rPr lang="en-US" sz="2000" dirty="0">
                <a:latin typeface="Arial" panose="020B0604020202020204" pitchFamily="34" charset="0"/>
                <a:ea typeface="Roboto Light" panose="02000000000000000000" pitchFamily="2" charset="0"/>
                <a:cs typeface="Arial" panose="020B0604020202020204" pitchFamily="34" charset="0"/>
              </a:rPr>
              <a:t>Discover fundamentals of immersive technologies like AR/VR and potential applications for signal intelligence and visualization</a:t>
            </a:r>
          </a:p>
          <a:p>
            <a:pPr marL="457200" indent="-457200">
              <a:lnSpc>
                <a:spcPct val="125000"/>
              </a:lnSpc>
              <a:spcBef>
                <a:spcPts val="0"/>
              </a:spcBef>
              <a:spcAft>
                <a:spcPts val="1600"/>
              </a:spcAft>
              <a:buFont typeface="Wingdings"/>
              <a:buChar char="ü"/>
            </a:pPr>
            <a:r>
              <a:rPr lang="en-US" sz="2000" dirty="0">
                <a:latin typeface="Arial" panose="020B0604020202020204" pitchFamily="34" charset="0"/>
                <a:ea typeface="Roboto Light" panose="02000000000000000000" pitchFamily="2" charset="0"/>
                <a:cs typeface="Arial" panose="020B0604020202020204" pitchFamily="34" charset="0"/>
              </a:rPr>
              <a:t>Identify best practices and applied theory to the design of next-generation signal analysis user interfaces</a:t>
            </a:r>
          </a:p>
        </p:txBody>
      </p:sp>
    </p:spTree>
    <p:extLst>
      <p:ext uri="{BB962C8B-B14F-4D97-AF65-F5344CB8AC3E}">
        <p14:creationId xmlns:p14="http://schemas.microsoft.com/office/powerpoint/2010/main" val="270098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Bibliography</a:t>
            </a:r>
          </a:p>
        </p:txBody>
      </p:sp>
      <p:sp>
        <p:nvSpPr>
          <p:cNvPr id="4" name="Content Placeholder 3"/>
          <p:cNvSpPr>
            <a:spLocks noGrp="1"/>
          </p:cNvSpPr>
          <p:nvPr>
            <p:ph sz="quarter" idx="11"/>
          </p:nvPr>
        </p:nvSpPr>
        <p:spPr/>
        <p:txBody>
          <a:bodyPr/>
          <a:lstStyle/>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Airbus. </a:t>
            </a:r>
            <a:r>
              <a:rPr lang="en-US" sz="1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https://airbusus.com/laser-communication/</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Anderson (2017). </a:t>
            </a:r>
            <a:r>
              <a:rPr lang="en-US" sz="1600" dirty="0">
                <a:latin typeface="Arial" panose="020B0604020202020204" pitchFamily="34" charset="0"/>
                <a:cs typeface="Arial" panose="020B0604020202020204" pitchFamily="34" charset="0"/>
              </a:rPr>
              <a:t>“Reduce EMI to Improve Radio Range”. </a:t>
            </a:r>
            <a:r>
              <a:rPr lang="en-US"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https://medium.com/tempo-automation/improve-radio-range-by-lowering-emi-dac7135f77f9</a:t>
            </a:r>
            <a:endParaRPr lang="en-US" sz="1600" b="1"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Alharbi et. Al. (2019).</a:t>
            </a:r>
            <a:r>
              <a:rPr lang="en-US" sz="1600" dirty="0">
                <a:latin typeface="Arial" panose="020B0604020202020204" pitchFamily="34" charset="0"/>
                <a:cs typeface="Arial" panose="020B0604020202020204" pitchFamily="34" charset="0"/>
              </a:rPr>
              <a:t> “Roles and Challenges of Network Sensors in Smart Cities”. </a:t>
            </a:r>
            <a:r>
              <a:rPr lang="en-US"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https://iopscience.iop.org/article/10.1088/1755-1315/322/1/012002/pdf</a:t>
            </a:r>
            <a:endParaRPr lang="en-US" sz="1600" b="1"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Altium (2017). </a:t>
            </a:r>
            <a:r>
              <a:rPr lang="en-US" sz="1600" dirty="0">
                <a:latin typeface="Arial" panose="020B0604020202020204" pitchFamily="34" charset="0"/>
                <a:cs typeface="Arial" panose="020B0604020202020204" pitchFamily="34" charset="0"/>
              </a:rPr>
              <a:t>“How to Choose a Test Lab for FCC Certification of IoT Products”. </a:t>
            </a:r>
            <a:r>
              <a:rPr lang="en-U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https://www.altium.com/subscription</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Antenna Test Lab. </a:t>
            </a:r>
            <a:r>
              <a:rPr lang="en-US" sz="1600" dirty="0">
                <a:latin typeface="Arial" panose="020B0604020202020204" pitchFamily="34" charset="0"/>
                <a:cs typeface="Arial" panose="020B0604020202020204" pitchFamily="34" charset="0"/>
              </a:rPr>
              <a:t>“What is an Anechoic Chamber?”. </a:t>
            </a:r>
            <a:r>
              <a:rPr lang="en-US" sz="16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https://antennatestlab.com/antenna-education-tutorials/what-is-an-anechoic-chamber</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ARSensor</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https://play.google.com/store/apps/details?id=com.ken.arsensor&amp;hl=en_US&amp;gl=US</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ARwave</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https://apps.apple.com/us/app/ar-wave-visualization-of-wifi/id1470866212</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Army Futures Command (2022). </a:t>
            </a:r>
            <a:r>
              <a:rPr lang="en-US" sz="1600" dirty="0">
                <a:latin typeface="Arial" panose="020B0604020202020204" pitchFamily="34" charset="0"/>
                <a:cs typeface="Arial" panose="020B0604020202020204" pitchFamily="34" charset="0"/>
              </a:rPr>
              <a:t>“Synthetic Training Environment offers multi-dimensional combat preparation”. </a:t>
            </a:r>
            <a:r>
              <a:rPr lang="en-US" sz="16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https://www.army.mil/article/254005/synthetic_training_environment_offers_multi_dimensional_combat_preparation</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Ball et. Al. (2021). </a:t>
            </a:r>
            <a:r>
              <a:rPr lang="en-US" sz="1600" dirty="0">
                <a:latin typeface="Arial" panose="020B0604020202020204" pitchFamily="34" charset="0"/>
                <a:cs typeface="Arial" panose="020B0604020202020204" pitchFamily="34" charset="0"/>
              </a:rPr>
              <a:t>“Virtual reality adoption during the COVID-19 pandemic: A uses and gratifications perspective”.  </a:t>
            </a:r>
            <a:r>
              <a:rPr lang="en-US" sz="16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https://www.sciencedirect.com/science/article/pii/S0736585321001672</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BAE. </a:t>
            </a:r>
            <a:r>
              <a:rPr lang="en-US" sz="1600" dirty="0">
                <a:latin typeface="Arial" panose="020B0604020202020204" pitchFamily="34" charset="0"/>
                <a:cs typeface="Arial" panose="020B0604020202020204" pitchFamily="34" charset="0"/>
              </a:rPr>
              <a:t>"Unmanned SIGINT/Electronic Warfare". </a:t>
            </a:r>
            <a:r>
              <a:rPr lang="en-US" sz="1600"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https://www.baesystems.com/en/product/unmanned-sigint-electronic-warfare</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Bloom (2001). </a:t>
            </a:r>
            <a:r>
              <a:rPr lang="en-US" sz="1600" dirty="0">
                <a:latin typeface="Arial" panose="020B0604020202020204" pitchFamily="34" charset="0"/>
                <a:cs typeface="Arial" panose="020B0604020202020204" pitchFamily="34" charset="0"/>
              </a:rPr>
              <a:t>“What is Bloom’s Taxonomy”. </a:t>
            </a:r>
            <a:r>
              <a:rPr lang="en-US" sz="160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https://bloomstaxonomy.net/</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FrontierUS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https://frontiercomputercorp.com/specifying-the-right-antenna/</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endParaRPr lang="en-US" sz="1600" b="1"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405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6892-5895-90E2-9EE0-8927C018ED27}"/>
              </a:ext>
            </a:extLst>
          </p:cNvPr>
          <p:cNvSpPr>
            <a:spLocks noGrp="1"/>
          </p:cNvSpPr>
          <p:nvPr>
            <p:ph type="title"/>
          </p:nvPr>
        </p:nvSpPr>
        <p:spPr/>
        <p:txBody>
          <a:bodyPr/>
          <a:lstStyle/>
          <a:p>
            <a:r>
              <a:rPr lang="en-US"/>
              <a:t>Bibliography</a:t>
            </a:r>
          </a:p>
        </p:txBody>
      </p:sp>
      <p:sp>
        <p:nvSpPr>
          <p:cNvPr id="3" name="Content Placeholder 2">
            <a:extLst>
              <a:ext uri="{FF2B5EF4-FFF2-40B4-BE49-F238E27FC236}">
                <a16:creationId xmlns:a16="http://schemas.microsoft.com/office/drawing/2014/main" id="{AF983B12-F429-8550-CD16-93F74402C302}"/>
              </a:ext>
            </a:extLst>
          </p:cNvPr>
          <p:cNvSpPr>
            <a:spLocks noGrp="1"/>
          </p:cNvSpPr>
          <p:nvPr>
            <p:ph sz="quarter" idx="11"/>
          </p:nvPr>
        </p:nvSpPr>
        <p:spPr>
          <a:xfrm>
            <a:off x="480132" y="1046715"/>
            <a:ext cx="11250613" cy="5075237"/>
          </a:xfrm>
        </p:spPr>
        <p:txBody>
          <a:bodyPr/>
          <a:lstStyle/>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HouseTechLab</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“Difference between spectrum analyzer and oscilloscope” </a:t>
            </a:r>
            <a:r>
              <a:rPr lang="en-US" sz="1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https://housetechlab.com/difference-between-spectrum-analyzer-and-oscilloscope/</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iBWave</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https://info.ibwave.com/augmented-reality/</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Koutitas</a:t>
            </a:r>
            <a:r>
              <a:rPr lang="en-US" sz="1600" b="1" dirty="0">
                <a:latin typeface="Arial" panose="020B0604020202020204" pitchFamily="34" charset="0"/>
                <a:cs typeface="Arial" panose="020B0604020202020204" pitchFamily="34" charset="0"/>
              </a:rPr>
              <a:t> et. Al. (2020).</a:t>
            </a:r>
            <a:r>
              <a:rPr lang="en-US" sz="1600" dirty="0">
                <a:latin typeface="Arial" panose="020B0604020202020204" pitchFamily="34" charset="0"/>
                <a:cs typeface="Arial" panose="020B0604020202020204" pitchFamily="34" charset="0"/>
              </a:rPr>
              <a:t> “In Situ Wireless Channel Visualization Using Augmented Reality and Ray Tracing”. </a:t>
            </a:r>
            <a:r>
              <a:rPr lang="en-US"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https://www.mdpi.com/1424-8220/20/3/690/htm</a:t>
            </a:r>
            <a:endParaRPr lang="en-US" sz="1600" b="1"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McKinsey (2018). “</a:t>
            </a:r>
            <a:r>
              <a:rPr lang="en-US" sz="1600" dirty="0">
                <a:latin typeface="Arial" panose="020B0604020202020204" pitchFamily="34" charset="0"/>
                <a:cs typeface="Arial" panose="020B0604020202020204" pitchFamily="34" charset="0"/>
              </a:rPr>
              <a:t>The road to 5G: The inevitable growth of infrastructure cost”. </a:t>
            </a:r>
            <a:r>
              <a:rPr lang="en-U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https://www.mckinsey.com/industries/technology-media-and-telecommunications/our-insights/the-road-to-5g-the-inevitable-growth-of-infrastructure-cost</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NBC (2015). </a:t>
            </a:r>
            <a:r>
              <a:rPr lang="en-US" sz="1600" dirty="0">
                <a:latin typeface="Arial" panose="020B0604020202020204" pitchFamily="34" charset="0"/>
                <a:cs typeface="Arial" panose="020B0604020202020204" pitchFamily="34" charset="0"/>
              </a:rPr>
              <a:t>“App Visualizes Radio Waves From Cell Towers, Satellites Around You”.</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https://www.nbcnews.com/tech/innovation/app-visualizes-radio-waves-cell-towers-satellites-around-you-n469781</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NIH (2022). </a:t>
            </a:r>
            <a:r>
              <a:rPr lang="en-US" sz="1600" dirty="0">
                <a:latin typeface="Arial" panose="020B0604020202020204" pitchFamily="34" charset="0"/>
                <a:cs typeface="Arial" panose="020B0604020202020204" pitchFamily="34" charset="0"/>
              </a:rPr>
              <a:t>“Electric &amp; Magnetic Fields”. </a:t>
            </a:r>
            <a:r>
              <a:rPr lang="en-US" sz="16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https://www.niehs.nih.gov/health/topics/agents/emf/index.cfm</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NTIA (2016). </a:t>
            </a:r>
            <a:r>
              <a:rPr lang="en-US" sz="16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https://www.ntia.doc.gov/files/ntia/publications/january_2016_spectrum_wall_chart.pdf</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cs typeface="Arial" panose="020B0604020202020204" pitchFamily="34" charset="0"/>
              </a:rPr>
              <a:t>Pieper (2018). </a:t>
            </a:r>
            <a:r>
              <a:rPr lang="en-US" sz="16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“Introducing </a:t>
            </a:r>
            <a:r>
              <a:rPr lang="en-US" sz="1600" dirty="0" err="1">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WiFiman</a:t>
            </a:r>
            <a:r>
              <a:rPr lang="en-US" sz="16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https://blog.ui.com/2018/12/11/introducing-wifiman/</a:t>
            </a:r>
            <a:endParaRPr lang="en-U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456565" indent="-456565"/>
            <a:r>
              <a:rPr lang="en-US" sz="1600" b="1" dirty="0">
                <a:latin typeface="Arial" panose="020B0604020202020204" pitchFamily="34" charset="0"/>
                <a:cs typeface="Arial" panose="020B0604020202020204" pitchFamily="34" charset="0"/>
              </a:rPr>
              <a:t>RF Page (2021). </a:t>
            </a:r>
            <a:r>
              <a:rPr lang="en-US" sz="1600" dirty="0">
                <a:latin typeface="Arial" panose="020B0604020202020204" pitchFamily="34" charset="0"/>
                <a:cs typeface="Arial" panose="020B0604020202020204" pitchFamily="34" charset="0"/>
              </a:rPr>
              <a:t>“What are Radio Frequency bands and its uses?”. </a:t>
            </a:r>
            <a:r>
              <a:rPr lang="en-US" sz="16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https://www.rfpage.com/what-are-radio-frequency-bands-and-its-uses/</a:t>
            </a:r>
            <a:endParaRPr lang="en-US" sz="1600" dirty="0">
              <a:latin typeface="Arial" panose="020B0604020202020204" pitchFamily="34" charset="0"/>
              <a:cs typeface="Arial" panose="020B0604020202020204" pitchFamily="34" charset="0"/>
            </a:endParaRPr>
          </a:p>
          <a:p>
            <a:pPr marL="456565" indent="-456565"/>
            <a:r>
              <a:rPr lang="en-US" sz="1600" b="1" dirty="0">
                <a:latin typeface="Arial" panose="020B0604020202020204" pitchFamily="34" charset="0"/>
                <a:cs typeface="Arial" panose="020B0604020202020204" pitchFamily="34" charset="0"/>
              </a:rPr>
              <a:t>Rockwell Collins (2016). </a:t>
            </a:r>
            <a:r>
              <a:rPr lang="en-US" sz="1600" dirty="0">
                <a:latin typeface="Arial" panose="020B0604020202020204" pitchFamily="34" charset="0"/>
                <a:cs typeface="Arial" panose="020B0604020202020204" pitchFamily="34" charset="0"/>
              </a:rPr>
              <a:t>"LVC demonstration completed by Rockwell Collins in France, U.K., and U.S." </a:t>
            </a:r>
            <a:r>
              <a:rPr lang="en-US" sz="1600"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https://militaryembedded.com/radar-ew/test/lvc-demonstration-completed-by-rockwell-collins-in-france-u-k-and-u-s</a:t>
            </a:r>
            <a:endParaRPr lang="en-US" sz="1600" dirty="0">
              <a:latin typeface="Arial" panose="020B0604020202020204" pitchFamily="34" charset="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cs typeface="Arial" panose="020B0604020202020204" pitchFamily="34" charset="0"/>
              </a:rPr>
              <a:t>TeraSense</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“Radio Frequency Bands”. </a:t>
            </a:r>
            <a:r>
              <a:rPr lang="en-US" sz="160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https://terasense.com/terahertz-technology/radio-frequency-bands/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888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6892-5895-90E2-9EE0-8927C018ED27}"/>
              </a:ext>
            </a:extLst>
          </p:cNvPr>
          <p:cNvSpPr>
            <a:spLocks noGrp="1"/>
          </p:cNvSpPr>
          <p:nvPr>
            <p:ph type="title"/>
          </p:nvPr>
        </p:nvSpPr>
        <p:spPr/>
        <p:txBody>
          <a:bodyPr/>
          <a:lstStyle/>
          <a:p>
            <a:r>
              <a:rPr lang="en-US"/>
              <a:t>Bibliography</a:t>
            </a:r>
          </a:p>
        </p:txBody>
      </p:sp>
      <p:sp>
        <p:nvSpPr>
          <p:cNvPr id="3" name="Content Placeholder 2">
            <a:extLst>
              <a:ext uri="{FF2B5EF4-FFF2-40B4-BE49-F238E27FC236}">
                <a16:creationId xmlns:a16="http://schemas.microsoft.com/office/drawing/2014/main" id="{AF983B12-F429-8550-CD16-93F74402C302}"/>
              </a:ext>
            </a:extLst>
          </p:cNvPr>
          <p:cNvSpPr>
            <a:spLocks noGrp="1"/>
          </p:cNvSpPr>
          <p:nvPr>
            <p:ph sz="quarter" idx="11"/>
          </p:nvPr>
        </p:nvSpPr>
        <p:spPr/>
        <p:txBody>
          <a:bodyPr/>
          <a:lstStyle/>
          <a:p>
            <a:pPr marL="456565" indent="-456565">
              <a:buFont typeface="Wingdings" panose="05000000000000000000" pitchFamily="2" charset="2"/>
              <a:buChar char="Ø"/>
            </a:pPr>
            <a:r>
              <a:rPr lang="en-US" sz="1600" b="1" dirty="0">
                <a:latin typeface="Arial" panose="020B0604020202020204" pitchFamily="34" charset="0"/>
                <a:ea typeface="Roboto Light" panose="02000000000000000000"/>
                <a:cs typeface="Arial" panose="020B0604020202020204" pitchFamily="34" charset="0"/>
              </a:rPr>
              <a:t>Wikimedia (2005). </a:t>
            </a:r>
            <a:r>
              <a:rPr lang="en-US" sz="1600" dirty="0">
                <a:latin typeface="Arial" panose="020B0604020202020204" pitchFamily="34" charset="0"/>
                <a:ea typeface="Roboto Light" panose="02000000000000000000"/>
                <a:cs typeface="Arial" panose="020B0604020202020204" pitchFamily="34" charset="0"/>
                <a:hlinkClick r:id="rId2">
                  <a:extLst>
                    <a:ext uri="{A12FA001-AC4F-418D-AE19-62706E023703}">
                      <ahyp:hlinkClr xmlns:ahyp="http://schemas.microsoft.com/office/drawing/2018/hyperlinkcolor" val="tx"/>
                    </a:ext>
                  </a:extLst>
                </a:hlinkClick>
              </a:rPr>
              <a:t>https://commons.wikimedia.org/wiki/File:An_instructor_at_the_Defence_NBC_Centre_operates_the_Manportable_Chemical_Agent_Detector_MOD_45148143.jpg</a:t>
            </a:r>
            <a:endParaRPr lang="en-US" sz="1600" dirty="0">
              <a:latin typeface="Arial" panose="020B0604020202020204" pitchFamily="34" charset="0"/>
              <a:ea typeface="Roboto Light" panose="02000000000000000000"/>
              <a:cs typeface="Arial" panose="020B0604020202020204" pitchFamily="34" charset="0"/>
            </a:endParaRPr>
          </a:p>
          <a:p>
            <a:pPr marL="456565" indent="-456565">
              <a:buFont typeface="Wingdings" panose="05000000000000000000" pitchFamily="2" charset="2"/>
              <a:buChar char="Ø"/>
            </a:pPr>
            <a:r>
              <a:rPr lang="en-US" sz="1600" b="1" dirty="0" err="1">
                <a:latin typeface="Arial" panose="020B0604020202020204" pitchFamily="34" charset="0"/>
                <a:ea typeface="Roboto Light" panose="02000000000000000000"/>
                <a:cs typeface="Arial" panose="020B0604020202020204" pitchFamily="34" charset="0"/>
              </a:rPr>
              <a:t>Wikitude</a:t>
            </a:r>
            <a:r>
              <a:rPr lang="en-US" sz="1600" b="1" dirty="0">
                <a:latin typeface="Arial" panose="020B0604020202020204" pitchFamily="34" charset="0"/>
                <a:ea typeface="Roboto Light" panose="02000000000000000000"/>
                <a:cs typeface="Arial" panose="020B0604020202020204" pitchFamily="34" charset="0"/>
              </a:rPr>
              <a:t> (2021). </a:t>
            </a:r>
            <a:r>
              <a:rPr lang="en-US" sz="1600" dirty="0">
                <a:latin typeface="Arial" panose="020B0604020202020204" pitchFamily="34" charset="0"/>
                <a:ea typeface="Roboto Light" panose="02000000000000000000"/>
                <a:cs typeface="Arial" panose="020B0604020202020204" pitchFamily="34" charset="0"/>
              </a:rPr>
              <a:t>“How to Apply UX Design Principles in Augmented Reality”. https://www.wikitude.com/blog-ux-design-for-augmented-reality/</a:t>
            </a:r>
            <a:endParaRPr lang="en-US" sz="1600" b="1" dirty="0">
              <a:latin typeface="Arial" panose="020B0604020202020204" pitchFamily="34" charset="0"/>
              <a:ea typeface="Roboto Light" panose="02000000000000000000"/>
              <a:cs typeface="Arial" panose="020B0604020202020204" pitchFamily="34" charset="0"/>
            </a:endParaRPr>
          </a:p>
          <a:p>
            <a:pPr marL="456565" indent="-456565">
              <a:buFont typeface="Wingdings" panose="05000000000000000000" pitchFamily="2" charset="2"/>
              <a:buChar char="Ø"/>
            </a:pPr>
            <a:r>
              <a:rPr lang="en-US" sz="1600" b="1" dirty="0">
                <a:latin typeface="Arial" panose="020B0604020202020204" pitchFamily="34" charset="0"/>
                <a:ea typeface="Roboto Light" panose="02000000000000000000"/>
                <a:cs typeface="Arial" panose="020B0604020202020204" pitchFamily="34" charset="0"/>
              </a:rPr>
              <a:t>World Economic Forum (2022). </a:t>
            </a:r>
            <a:r>
              <a:rPr lang="en-US" sz="1600" dirty="0">
                <a:latin typeface="Arial" panose="020B0604020202020204" pitchFamily="34" charset="0"/>
                <a:ea typeface="Roboto Light" panose="02000000000000000000"/>
                <a:cs typeface="Arial" panose="020B0604020202020204" pitchFamily="34" charset="0"/>
              </a:rPr>
              <a:t>“Immersive Media Technologies: The Acceleration of Augmented and Virtual Reality in the Wake of COVID-19”. </a:t>
            </a:r>
            <a:r>
              <a:rPr lang="en-US" sz="1600" dirty="0">
                <a:latin typeface="Arial" panose="020B0604020202020204" pitchFamily="34" charset="0"/>
                <a:ea typeface="Roboto Light" panose="02000000000000000000"/>
                <a:cs typeface="Arial" panose="020B0604020202020204" pitchFamily="34" charset="0"/>
                <a:hlinkClick r:id="rId3">
                  <a:extLst>
                    <a:ext uri="{A12FA001-AC4F-418D-AE19-62706E023703}">
                      <ahyp:hlinkClr xmlns:ahyp="http://schemas.microsoft.com/office/drawing/2018/hyperlinkcolor" val="tx"/>
                    </a:ext>
                  </a:extLst>
                </a:hlinkClick>
              </a:rPr>
              <a:t>https://www3.weforum.org/docs/WEF_Immersive_Media_Technologies_2022.pdf</a:t>
            </a:r>
            <a:endParaRPr lang="en-US" sz="1600" dirty="0">
              <a:latin typeface="Arial" panose="020B0604020202020204" pitchFamily="34" charset="0"/>
              <a:ea typeface="Roboto Light" panose="02000000000000000000"/>
              <a:cs typeface="Arial" panose="020B0604020202020204" pitchFamily="34" charset="0"/>
            </a:endParaRPr>
          </a:p>
          <a:p>
            <a:pPr marL="456565" indent="-456565">
              <a:buFont typeface="Wingdings" panose="05000000000000000000" pitchFamily="2" charset="2"/>
              <a:buChar char="Ø"/>
            </a:pPr>
            <a:endParaRPr lang="en-US" sz="1600" dirty="0">
              <a:latin typeface="Arial" panose="020B0604020202020204" pitchFamily="34" charset="0"/>
              <a:ea typeface="Roboto Light" panose="02000000000000000000"/>
              <a:cs typeface="Arial" panose="020B0604020202020204" pitchFamily="34" charset="0"/>
            </a:endParaRPr>
          </a:p>
          <a:p>
            <a:pPr marL="456565" indent="-456565"/>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835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0FE1-FF3B-F09D-1FFE-2F21D61278BA}"/>
              </a:ext>
            </a:extLst>
          </p:cNvPr>
          <p:cNvSpPr>
            <a:spLocks noGrp="1"/>
          </p:cNvSpPr>
          <p:nvPr>
            <p:ph type="title"/>
          </p:nvPr>
        </p:nvSpPr>
        <p:spPr/>
        <p:txBody>
          <a:bodyPr/>
          <a:lstStyle/>
          <a:p>
            <a:r>
              <a:rPr lang="en-US" dirty="0"/>
              <a:t>Contact Info</a:t>
            </a:r>
          </a:p>
        </p:txBody>
      </p:sp>
      <p:sp>
        <p:nvSpPr>
          <p:cNvPr id="4" name="Content Placeholder 3">
            <a:extLst>
              <a:ext uri="{FF2B5EF4-FFF2-40B4-BE49-F238E27FC236}">
                <a16:creationId xmlns:a16="http://schemas.microsoft.com/office/drawing/2014/main" id="{000BCE8C-EFFF-EA4F-A980-670A0A786312}"/>
              </a:ext>
            </a:extLst>
          </p:cNvPr>
          <p:cNvSpPr txBox="1">
            <a:spLocks/>
          </p:cNvSpPr>
          <p:nvPr/>
        </p:nvSpPr>
        <p:spPr>
          <a:xfrm>
            <a:off x="3746678" y="2327730"/>
            <a:ext cx="4621804" cy="1334914"/>
          </a:xfrm>
          <a:prstGeom prst="rect">
            <a:avLst/>
          </a:prstGeom>
        </p:spPr>
        <p:txBody>
          <a:bodyPr lIns="91440" tIns="45720" rIns="91440" bIns="45720" anchor="t"/>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000" b="1" err="1">
                <a:latin typeface="Arial"/>
                <a:ea typeface="Roboto Light"/>
                <a:cs typeface="Arial"/>
              </a:rPr>
              <a:t>BadVR</a:t>
            </a:r>
            <a:r>
              <a:rPr lang="en-US" sz="2000" b="1" dirty="0">
                <a:latin typeface="Arial"/>
                <a:ea typeface="Roboto Light"/>
                <a:cs typeface="Arial"/>
              </a:rPr>
              <a:t>, Inc.</a:t>
            </a:r>
          </a:p>
          <a:p>
            <a:pPr marL="0" indent="0" algn="ctr">
              <a:buFont typeface="Wingdings" charset="2"/>
              <a:buNone/>
            </a:pPr>
            <a:r>
              <a:rPr lang="en-US" sz="2000" kern="1200" dirty="0">
                <a:latin typeface="Arial"/>
                <a:ea typeface="Roboto Light"/>
                <a:cs typeface="Arial"/>
              </a:rPr>
              <a:t>10312 Norris Ave. Ste. D​</a:t>
            </a:r>
            <a:endParaRPr lang="en-US" dirty="0">
              <a:latin typeface="Arial"/>
              <a:cs typeface="Arial"/>
            </a:endParaRPr>
          </a:p>
          <a:p>
            <a:pPr marL="0" indent="0" algn="ctr">
              <a:buFont typeface="Wingdings" charset="2"/>
              <a:buNone/>
            </a:pPr>
            <a:r>
              <a:rPr lang="en-US" sz="2000" kern="1200" dirty="0">
                <a:latin typeface="Arial" panose="020B0604020202020204" pitchFamily="34" charset="0"/>
                <a:ea typeface="Roboto Light"/>
                <a:cs typeface="Arial" panose="020B0604020202020204" pitchFamily="34" charset="0"/>
              </a:rPr>
              <a:t>Pacoima, CA 91331</a:t>
            </a:r>
          </a:p>
          <a:p>
            <a:pPr marL="0" indent="0" algn="ctr">
              <a:buNone/>
            </a:pPr>
            <a:r>
              <a:rPr lang="en-US" sz="2000" kern="1200" dirty="0">
                <a:latin typeface="Arial" panose="020B0604020202020204" pitchFamily="34" charset="0"/>
                <a:ea typeface="Roboto Light"/>
                <a:cs typeface="Arial" panose="020B0604020202020204" pitchFamily="34" charset="0"/>
              </a:rPr>
              <a:t>(833) 600-DATA</a:t>
            </a:r>
          </a:p>
          <a:p>
            <a:pPr marL="0" indent="0">
              <a:buFont typeface="Wingdings" charset="2"/>
              <a:buNone/>
            </a:pPr>
            <a:endParaRPr lang="en-US" sz="2400" kern="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542A30-9731-87FA-AF1A-998ADC51D889}"/>
              </a:ext>
            </a:extLst>
          </p:cNvPr>
          <p:cNvSpPr txBox="1"/>
          <p:nvPr/>
        </p:nvSpPr>
        <p:spPr>
          <a:xfrm>
            <a:off x="1132105" y="4732713"/>
            <a:ext cx="4922036" cy="954107"/>
          </a:xfrm>
          <a:prstGeom prst="rect">
            <a:avLst/>
          </a:prstGeom>
          <a:noFill/>
        </p:spPr>
        <p:txBody>
          <a:bodyPr wrap="square">
            <a:spAutoFit/>
          </a:bodyPr>
          <a:lstStyle/>
          <a:p>
            <a:pPr marL="0" indent="0" algn="ctr">
              <a:buFont typeface="Wingdings" charset="2"/>
              <a:buNone/>
            </a:pPr>
            <a:r>
              <a:rPr lang="en-US" sz="2800" kern="1200" dirty="0">
                <a:latin typeface="Arial" panose="020B0604020202020204" pitchFamily="34" charset="0"/>
                <a:ea typeface="Roboto Light"/>
                <a:cs typeface="Arial" panose="020B0604020202020204" pitchFamily="34" charset="0"/>
              </a:rPr>
              <a:t>Jad</a:t>
            </a:r>
            <a:r>
              <a:rPr lang="en-US" sz="2800" kern="0" dirty="0">
                <a:latin typeface="Arial" panose="020B0604020202020204" pitchFamily="34" charset="0"/>
                <a:cs typeface="Arial" panose="020B0604020202020204" pitchFamily="34" charset="0"/>
              </a:rPr>
              <a:t> </a:t>
            </a:r>
            <a:r>
              <a:rPr lang="en-US" sz="2800" kern="1200" dirty="0">
                <a:latin typeface="Arial" panose="020B0604020202020204" pitchFamily="34" charset="0"/>
                <a:ea typeface="Roboto Light"/>
                <a:cs typeface="Arial" panose="020B0604020202020204" pitchFamily="34" charset="0"/>
              </a:rPr>
              <a:t>Meouchy, CTO​</a:t>
            </a:r>
          </a:p>
          <a:p>
            <a:pPr marL="0" indent="0" algn="ctr">
              <a:buFont typeface="Wingdings" charset="2"/>
              <a:buNone/>
            </a:pPr>
            <a:r>
              <a:rPr lang="en-US" sz="2800" dirty="0">
                <a:latin typeface="Arial" panose="020B0604020202020204" pitchFamily="34" charset="0"/>
                <a:ea typeface="Roboto Light"/>
                <a:cs typeface="Arial" panose="020B0604020202020204" pitchFamily="34" charset="0"/>
                <a:hlinkClick r:id="rId2"/>
              </a:rPr>
              <a:t>jad@badvr.com</a:t>
            </a:r>
            <a:endParaRPr lang="en-US" sz="2800" kern="1200" dirty="0">
              <a:latin typeface="Arial" panose="020B0604020202020204" pitchFamily="34" charset="0"/>
              <a:ea typeface="Roboto Light"/>
              <a:cs typeface="Arial" panose="020B0604020202020204" pitchFamily="34" charset="0"/>
            </a:endParaRPr>
          </a:p>
        </p:txBody>
      </p:sp>
      <p:sp>
        <p:nvSpPr>
          <p:cNvPr id="8" name="TextBox 7">
            <a:extLst>
              <a:ext uri="{FF2B5EF4-FFF2-40B4-BE49-F238E27FC236}">
                <a16:creationId xmlns:a16="http://schemas.microsoft.com/office/drawing/2014/main" id="{851255DB-BA06-FC89-878B-71EA003BC176}"/>
              </a:ext>
            </a:extLst>
          </p:cNvPr>
          <p:cNvSpPr txBox="1"/>
          <p:nvPr/>
        </p:nvSpPr>
        <p:spPr>
          <a:xfrm>
            <a:off x="6137861" y="4732713"/>
            <a:ext cx="4922036" cy="954107"/>
          </a:xfrm>
          <a:prstGeom prst="rect">
            <a:avLst/>
          </a:prstGeom>
          <a:noFill/>
        </p:spPr>
        <p:txBody>
          <a:bodyPr wrap="square">
            <a:spAutoFit/>
          </a:bodyPr>
          <a:lstStyle/>
          <a:p>
            <a:pPr marL="0" indent="0" algn="ctr">
              <a:buFont typeface="Wingdings" charset="2"/>
              <a:buNone/>
            </a:pPr>
            <a:r>
              <a:rPr lang="en-US" sz="2800" kern="1200" dirty="0">
                <a:latin typeface="Arial" panose="020B0604020202020204" pitchFamily="34" charset="0"/>
                <a:ea typeface="Roboto Light"/>
                <a:cs typeface="Arial" panose="020B0604020202020204" pitchFamily="34" charset="0"/>
              </a:rPr>
              <a:t>Suzanne Borders, CEO​</a:t>
            </a:r>
          </a:p>
          <a:p>
            <a:pPr marL="0" indent="0" algn="ctr">
              <a:buFont typeface="Wingdings" charset="2"/>
              <a:buNone/>
            </a:pPr>
            <a:r>
              <a:rPr lang="en-US" sz="2800" kern="1200" dirty="0">
                <a:latin typeface="Arial" panose="020B0604020202020204" pitchFamily="34" charset="0"/>
                <a:ea typeface="Roboto Light"/>
                <a:cs typeface="Arial" panose="020B0604020202020204" pitchFamily="34" charset="0"/>
                <a:hlinkClick r:id="rId3"/>
              </a:rPr>
              <a:t>suzanne@badvr.com</a:t>
            </a:r>
            <a:endParaRPr lang="en-US" sz="2800" kern="1200" dirty="0">
              <a:latin typeface="Arial" panose="020B0604020202020204" pitchFamily="34" charset="0"/>
              <a:ea typeface="Roboto Light"/>
              <a:cs typeface="Arial" panose="020B0604020202020204" pitchFamily="34" charset="0"/>
            </a:endParaRPr>
          </a:p>
        </p:txBody>
      </p:sp>
    </p:spTree>
    <p:extLst>
      <p:ext uri="{BB962C8B-B14F-4D97-AF65-F5344CB8AC3E}">
        <p14:creationId xmlns:p14="http://schemas.microsoft.com/office/powerpoint/2010/main" val="122467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8008C-BE31-6340-8C39-08EA4DBEF722}"/>
              </a:ext>
            </a:extLst>
          </p:cNvPr>
          <p:cNvSpPr>
            <a:spLocks noGrp="1"/>
          </p:cNvSpPr>
          <p:nvPr>
            <p:ph type="body" sz="quarter" idx="13"/>
          </p:nvPr>
        </p:nvSpPr>
        <p:spPr>
          <a:xfrm>
            <a:off x="390525" y="1514663"/>
            <a:ext cx="5791200" cy="43148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spcBef>
                <a:spcPts val="0"/>
              </a:spcBef>
              <a:spcAft>
                <a:spcPts val="1200"/>
              </a:spcAft>
              <a:buNone/>
            </a:pPr>
            <a:r>
              <a:rPr lang="en-US" sz="2400" b="1" dirty="0">
                <a:ea typeface="Roboto Black" panose="02000000000000000000" pitchFamily="2" charset="0"/>
                <a:cs typeface="Arial" panose="020B0604020202020204" pitchFamily="34" charset="0"/>
              </a:rPr>
              <a:t>Training</a:t>
            </a:r>
          </a:p>
          <a:p>
            <a:pPr>
              <a:spcBef>
                <a:spcPts val="0"/>
              </a:spcBef>
              <a:spcAft>
                <a:spcPts val="1200"/>
              </a:spcAft>
              <a:buFont typeface="Wingdings" panose="05000000000000000000" pitchFamily="2" charset="2"/>
              <a:buChar char="Ø"/>
            </a:pPr>
            <a:r>
              <a:rPr lang="en-US" sz="2000" dirty="0">
                <a:cs typeface="Arial" panose="020B0604020202020204" pitchFamily="34" charset="0"/>
              </a:rPr>
              <a:t>Experiential learning</a:t>
            </a:r>
          </a:p>
          <a:p>
            <a:pPr>
              <a:spcBef>
                <a:spcPts val="0"/>
              </a:spcBef>
              <a:spcAft>
                <a:spcPts val="1200"/>
              </a:spcAft>
              <a:buFont typeface="Wingdings" panose="05000000000000000000" pitchFamily="2" charset="2"/>
              <a:buChar char="Ø"/>
            </a:pPr>
            <a:r>
              <a:rPr lang="en-US" sz="2000" dirty="0">
                <a:cs typeface="Arial" panose="020B0604020202020204" pitchFamily="34" charset="0"/>
              </a:rPr>
              <a:t>Signal propagation communication</a:t>
            </a:r>
          </a:p>
          <a:p>
            <a:pPr marL="0" indent="0">
              <a:spcBef>
                <a:spcPts val="0"/>
              </a:spcBef>
              <a:spcAft>
                <a:spcPts val="1200"/>
              </a:spcAft>
              <a:buFont typeface="Wingdings" charset="2"/>
              <a:buNone/>
            </a:pPr>
            <a:r>
              <a:rPr lang="en-US" sz="2400" b="1" kern="0" dirty="0">
                <a:ea typeface="Roboto Black" panose="02000000000000000000" pitchFamily="2" charset="0"/>
                <a:cs typeface="Arial" panose="020B0604020202020204" pitchFamily="34" charset="0"/>
              </a:rPr>
              <a:t>Modeling</a:t>
            </a:r>
          </a:p>
          <a:p>
            <a:pPr>
              <a:spcBef>
                <a:spcPts val="0"/>
              </a:spcBef>
              <a:spcAft>
                <a:spcPts val="1200"/>
              </a:spcAft>
              <a:buFont typeface="Wingdings" panose="05000000000000000000" pitchFamily="2" charset="2"/>
              <a:buChar char="Ø"/>
            </a:pPr>
            <a:r>
              <a:rPr lang="en-US" sz="2000" dirty="0">
                <a:cs typeface="Arial" panose="020B0604020202020204" pitchFamily="34" charset="0"/>
              </a:rPr>
              <a:t>M</a:t>
            </a:r>
            <a:r>
              <a:rPr lang="en-US" sz="2000" kern="0" dirty="0">
                <a:cs typeface="Arial" panose="020B0604020202020204" pitchFamily="34" charset="0"/>
              </a:rPr>
              <a:t>athematical model visualization incl. AI/ML</a:t>
            </a:r>
          </a:p>
          <a:p>
            <a:pPr>
              <a:spcBef>
                <a:spcPts val="0"/>
              </a:spcBef>
              <a:spcAft>
                <a:spcPts val="1200"/>
              </a:spcAft>
              <a:buFont typeface="Wingdings" panose="05000000000000000000" pitchFamily="2" charset="2"/>
              <a:buChar char="Ø"/>
            </a:pPr>
            <a:r>
              <a:rPr lang="en-US" sz="2000" kern="0" dirty="0">
                <a:cs typeface="Arial" panose="020B0604020202020204" pitchFamily="34" charset="0"/>
              </a:rPr>
              <a:t>Ideation and predictive analytics</a:t>
            </a:r>
          </a:p>
          <a:p>
            <a:pPr marL="0" indent="0">
              <a:spcBef>
                <a:spcPts val="0"/>
              </a:spcBef>
              <a:spcAft>
                <a:spcPts val="1200"/>
              </a:spcAft>
              <a:buFont typeface="Wingdings" charset="2"/>
              <a:buNone/>
            </a:pPr>
            <a:r>
              <a:rPr lang="en-US" sz="2400" b="1" kern="0" dirty="0">
                <a:ea typeface="Roboto Black" panose="02000000000000000000" pitchFamily="2" charset="0"/>
                <a:cs typeface="Arial" panose="020B0604020202020204" pitchFamily="34" charset="0"/>
              </a:rPr>
              <a:t>Simulation</a:t>
            </a:r>
          </a:p>
          <a:p>
            <a:pPr>
              <a:spcBef>
                <a:spcPts val="0"/>
              </a:spcBef>
              <a:spcAft>
                <a:spcPts val="1200"/>
              </a:spcAft>
              <a:buFont typeface="Wingdings" panose="05000000000000000000" pitchFamily="2" charset="2"/>
              <a:buChar char="Ø"/>
            </a:pPr>
            <a:r>
              <a:rPr lang="en-US" sz="2000" kern="0" dirty="0">
                <a:cs typeface="Arial" panose="020B0604020202020204" pitchFamily="34" charset="0"/>
              </a:rPr>
              <a:t>Reproduction of complex signal fields</a:t>
            </a:r>
          </a:p>
          <a:p>
            <a:pPr>
              <a:spcBef>
                <a:spcPts val="0"/>
              </a:spcBef>
              <a:spcAft>
                <a:spcPts val="1200"/>
              </a:spcAft>
              <a:buFont typeface="Wingdings" panose="05000000000000000000" pitchFamily="2" charset="2"/>
              <a:buChar char="Ø"/>
            </a:pPr>
            <a:r>
              <a:rPr lang="en-US" sz="2000" kern="0" dirty="0">
                <a:cs typeface="Arial" panose="020B0604020202020204" pitchFamily="34" charset="0"/>
              </a:rPr>
              <a:t>Comms systems planning and testing</a:t>
            </a:r>
          </a:p>
        </p:txBody>
      </p:sp>
      <p:sp>
        <p:nvSpPr>
          <p:cNvPr id="11" name="Title 1">
            <a:extLst>
              <a:ext uri="{FF2B5EF4-FFF2-40B4-BE49-F238E27FC236}">
                <a16:creationId xmlns:a16="http://schemas.microsoft.com/office/drawing/2014/main" id="{6D4346BC-3B9B-4455-AF54-2F455E7C6278}"/>
              </a:ext>
            </a:extLst>
          </p:cNvPr>
          <p:cNvSpPr>
            <a:spLocks noGrp="1"/>
          </p:cNvSpPr>
          <p:nvPr>
            <p:ph type="title"/>
          </p:nvPr>
        </p:nvSpPr>
        <p:spPr>
          <a:xfrm>
            <a:off x="2397039" y="0"/>
            <a:ext cx="7416800" cy="795130"/>
          </a:xfrm>
        </p:spPr>
        <p:txBody>
          <a:bodyPr/>
          <a:lstStyle/>
          <a:p>
            <a:r>
              <a:rPr lang="en-US" dirty="0">
                <a:solidFill>
                  <a:schemeClr val="bg1"/>
                </a:solidFill>
                <a:latin typeface="+mj-lt"/>
              </a:rPr>
              <a:t>Impact</a:t>
            </a:r>
          </a:p>
        </p:txBody>
      </p:sp>
      <p:pic>
        <p:nvPicPr>
          <p:cNvPr id="6" name="Google Shape;528;p96">
            <a:extLst>
              <a:ext uri="{FF2B5EF4-FFF2-40B4-BE49-F238E27FC236}">
                <a16:creationId xmlns:a16="http://schemas.microsoft.com/office/drawing/2014/main" id="{169D340D-4108-4D01-BFED-D4BD757FCA72}"/>
              </a:ext>
            </a:extLst>
          </p:cNvPr>
          <p:cNvPicPr preferRelativeResize="0">
            <a:picLocks noGrp="1"/>
          </p:cNvPicPr>
          <p:nvPr>
            <p:ph type="pic" sz="quarter" idx="14"/>
          </p:nvPr>
        </p:nvPicPr>
        <p:blipFill rotWithShape="1">
          <a:blip r:embed="rId3">
            <a:alphaModFix/>
          </a:blip>
          <a:srcRect l="9161" t="7275" r="19567" b="11541"/>
          <a:stretch/>
        </p:blipFill>
        <p:spPr>
          <a:xfrm>
            <a:off x="6446837" y="1609725"/>
            <a:ext cx="5354638" cy="4086602"/>
          </a:xfrm>
          <a:prstGeom prst="rect">
            <a:avLst/>
          </a:prstGeom>
          <a:noFill/>
          <a:ln>
            <a:noFill/>
          </a:ln>
        </p:spPr>
      </p:pic>
    </p:spTree>
    <p:extLst>
      <p:ext uri="{BB962C8B-B14F-4D97-AF65-F5344CB8AC3E}">
        <p14:creationId xmlns:p14="http://schemas.microsoft.com/office/powerpoint/2010/main" val="408979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virtual reality headset&#10;&#10;Description automatically generated with medium confidence">
            <a:extLst>
              <a:ext uri="{FF2B5EF4-FFF2-40B4-BE49-F238E27FC236}">
                <a16:creationId xmlns:a16="http://schemas.microsoft.com/office/drawing/2014/main" id="{9034AC99-3D44-F12A-20F5-8CAEBB3D0668}"/>
              </a:ext>
            </a:extLst>
          </p:cNvPr>
          <p:cNvPicPr>
            <a:picLocks noChangeAspect="1"/>
          </p:cNvPicPr>
          <p:nvPr/>
        </p:nvPicPr>
        <p:blipFill rotWithShape="1">
          <a:blip r:embed="rId2">
            <a:extLst>
              <a:ext uri="{28A0092B-C50C-407E-A947-70E740481C1C}">
                <a14:useLocalDpi xmlns:a14="http://schemas.microsoft.com/office/drawing/2010/main" val="0"/>
              </a:ext>
            </a:extLst>
          </a:blip>
          <a:srcRect t="10630" b="10222"/>
          <a:stretch/>
        </p:blipFill>
        <p:spPr>
          <a:xfrm>
            <a:off x="0" y="782264"/>
            <a:ext cx="12192000" cy="5428036"/>
          </a:xfrm>
          <a:prstGeom prst="rect">
            <a:avLst/>
          </a:prstGeom>
        </p:spPr>
      </p:pic>
      <p:sp>
        <p:nvSpPr>
          <p:cNvPr id="2" name="Title 1">
            <a:extLst>
              <a:ext uri="{FF2B5EF4-FFF2-40B4-BE49-F238E27FC236}">
                <a16:creationId xmlns:a16="http://schemas.microsoft.com/office/drawing/2014/main" id="{FF27262D-6611-0E75-6C7C-4301F05A998C}"/>
              </a:ext>
            </a:extLst>
          </p:cNvPr>
          <p:cNvSpPr>
            <a:spLocks noGrp="1"/>
          </p:cNvSpPr>
          <p:nvPr>
            <p:ph type="title"/>
          </p:nvPr>
        </p:nvSpPr>
        <p:spPr/>
        <p:txBody>
          <a:bodyPr/>
          <a:lstStyle/>
          <a:p>
            <a:r>
              <a:rPr lang="en-US" dirty="0"/>
              <a:t>Immersive Signal Visualization</a:t>
            </a:r>
          </a:p>
        </p:txBody>
      </p:sp>
    </p:spTree>
    <p:extLst>
      <p:ext uri="{BB962C8B-B14F-4D97-AF65-F5344CB8AC3E}">
        <p14:creationId xmlns:p14="http://schemas.microsoft.com/office/powerpoint/2010/main" val="301143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210-60C4-4BE4-E581-5D780806FDEA}"/>
              </a:ext>
            </a:extLst>
          </p:cNvPr>
          <p:cNvSpPr>
            <a:spLocks noGrp="1"/>
          </p:cNvSpPr>
          <p:nvPr>
            <p:ph type="title"/>
          </p:nvPr>
        </p:nvSpPr>
        <p:spPr>
          <a:xfrm>
            <a:off x="2397039" y="3031435"/>
            <a:ext cx="7416800" cy="795130"/>
          </a:xfrm>
        </p:spPr>
        <p:txBody>
          <a:bodyPr/>
          <a:lstStyle/>
          <a:p>
            <a:r>
              <a:rPr lang="en-US" dirty="0">
                <a:solidFill>
                  <a:schemeClr val="tx1"/>
                </a:solidFill>
              </a:rPr>
              <a:t>Background on Radio Frequencies</a:t>
            </a:r>
          </a:p>
        </p:txBody>
      </p:sp>
    </p:spTree>
    <p:extLst>
      <p:ext uri="{BB962C8B-B14F-4D97-AF65-F5344CB8AC3E}">
        <p14:creationId xmlns:p14="http://schemas.microsoft.com/office/powerpoint/2010/main" val="1766729452"/>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cf76f155ced4ddcb4097134ff3c332f xmlns="43c88861-a11f-4b89-b771-d0f62fd8ed3f">
      <Terms xmlns="http://schemas.microsoft.com/office/infopath/2007/PartnerControls"/>
    </lcf76f155ced4ddcb4097134ff3c332f>
    <TaxCatchAll xmlns="a2877c07-af0b-4189-80b6-6c22a0c9a8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6A3EF78D21CC44AD1761467E8BDEBE" ma:contentTypeVersion="18" ma:contentTypeDescription="Create a new document." ma:contentTypeScope="" ma:versionID="8307384636d9413c23fa9350c2a667e9">
  <xsd:schema xmlns:xsd="http://www.w3.org/2001/XMLSchema" xmlns:xs="http://www.w3.org/2001/XMLSchema" xmlns:p="http://schemas.microsoft.com/office/2006/metadata/properties" xmlns:ns2="43c88861-a11f-4b89-b771-d0f62fd8ed3f" xmlns:ns3="a2877c07-af0b-4189-80b6-6c22a0c9a89c" targetNamespace="http://schemas.microsoft.com/office/2006/metadata/properties" ma:root="true" ma:fieldsID="17c7e51ffea9bcf4adc14b9793ad691e" ns2:_="" ns3:_="">
    <xsd:import namespace="43c88861-a11f-4b89-b771-d0f62fd8ed3f"/>
    <xsd:import namespace="a2877c07-af0b-4189-80b6-6c22a0c9a8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88861-a11f-4b89-b771-d0f62fd8ed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67b0f0-5e06-4c92-a4cd-0e0ced18682c"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77c07-af0b-4189-80b6-6c22a0c9a8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0a9df80-b354-4b2b-a555-c747071f73ed}" ma:internalName="TaxCatchAll" ma:showField="CatchAllData" ma:web="a2877c07-af0b-4189-80b6-6c22a0c9a8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 ds:uri="43c88861-a11f-4b89-b771-d0f62fd8ed3f"/>
    <ds:schemaRef ds:uri="http://schemas.microsoft.com/office/infopath/2007/PartnerControls"/>
    <ds:schemaRef ds:uri="a2877c07-af0b-4189-80b6-6c22a0c9a89c"/>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731A9604-E2C7-4E7D-83E6-F338B241D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c88861-a11f-4b89-b771-d0f62fd8ed3f"/>
    <ds:schemaRef ds:uri="a2877c07-af0b-4189-80b6-6c22a0c9a8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5899</TotalTime>
  <Words>2895</Words>
  <Application>Microsoft Office PowerPoint</Application>
  <PresentationFormat>Widescreen</PresentationFormat>
  <Paragraphs>417</Paragraphs>
  <Slides>69</Slides>
  <Notes>29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Blends</vt:lpstr>
      <vt:lpstr>PowerPoint Presentation</vt:lpstr>
      <vt:lpstr>Tutorial Overview</vt:lpstr>
      <vt:lpstr>Learning Objectives</vt:lpstr>
      <vt:lpstr>Terminology and Concepts</vt:lpstr>
      <vt:lpstr>Challenge</vt:lpstr>
      <vt:lpstr>PowerPoint Presentation</vt:lpstr>
      <vt:lpstr>Impact</vt:lpstr>
      <vt:lpstr>Immersive Signal Visualization</vt:lpstr>
      <vt:lpstr>Background on Radio Frequencies</vt:lpstr>
      <vt:lpstr>Introducing the Spectrum</vt:lpstr>
      <vt:lpstr>Radio Frequencies</vt:lpstr>
      <vt:lpstr>DoD Use of Radio Spectrum</vt:lpstr>
      <vt:lpstr>Satellite Frequency Bands</vt:lpstr>
      <vt:lpstr>Starlink Example</vt:lpstr>
      <vt:lpstr>Notable Moments in RF History</vt:lpstr>
      <vt:lpstr>Regulating the Spectrum</vt:lpstr>
      <vt:lpstr>Anechoic Chambers</vt:lpstr>
      <vt:lpstr>Examples of Lab Testing Reports</vt:lpstr>
      <vt:lpstr>Common Laboratory Equipment</vt:lpstr>
      <vt:lpstr>Portable Analysis Tools</vt:lpstr>
      <vt:lpstr>Traditional Signal Visualization</vt:lpstr>
      <vt:lpstr>1D Signal Visualization</vt:lpstr>
      <vt:lpstr>2D Signal Visualization</vt:lpstr>
      <vt:lpstr>3D Signal Visualization</vt:lpstr>
      <vt:lpstr>Antenna Radiation Patterns</vt:lpstr>
      <vt:lpstr>Real World Behavior</vt:lpstr>
      <vt:lpstr>PowerPoint Presentation</vt:lpstr>
      <vt:lpstr>PowerPoint Presentation</vt:lpstr>
      <vt:lpstr>Challenges of 5G &amp; LEO</vt:lpstr>
      <vt:lpstr>Signals Intelligence (SIGINT)</vt:lpstr>
      <vt:lpstr>PowerPoint Presentation</vt:lpstr>
      <vt:lpstr>Immersive Signal Visualization</vt:lpstr>
      <vt:lpstr>Immersive / AR / VR / Metaverse</vt:lpstr>
      <vt:lpstr>Augmented Reality (AR)</vt:lpstr>
      <vt:lpstr>Examples</vt:lpstr>
      <vt:lpstr>PowerPoint Presentation</vt:lpstr>
      <vt:lpstr>Equipment</vt:lpstr>
      <vt:lpstr>Pros and Cons</vt:lpstr>
      <vt:lpstr>Increased Adoption</vt:lpstr>
      <vt:lpstr>AR Signal Visualization</vt:lpstr>
      <vt:lpstr>AR Signal Visualization</vt:lpstr>
      <vt:lpstr>Immersive Signal Visualization</vt:lpstr>
      <vt:lpstr>PowerPoint Presentation</vt:lpstr>
      <vt:lpstr>PowerPoint Presentation</vt:lpstr>
      <vt:lpstr>Example of 3D Spatial Signals</vt:lpstr>
      <vt:lpstr>Interaction Methods</vt:lpstr>
      <vt:lpstr>Holograms</vt:lpstr>
      <vt:lpstr>Example: Direction Finding</vt:lpstr>
      <vt:lpstr>PowerPoint Presentation</vt:lpstr>
      <vt:lpstr>Relative Positioning</vt:lpstr>
      <vt:lpstr>User Engagement</vt:lpstr>
      <vt:lpstr>Bridging 2D to AR</vt:lpstr>
      <vt:lpstr>Spatial Signal Simulation</vt:lpstr>
      <vt:lpstr>Model Validation</vt:lpstr>
      <vt:lpstr>Affiliation with AI/ML</vt:lpstr>
      <vt:lpstr>Defensive vs. Offensive</vt:lpstr>
      <vt:lpstr>Testing and Tuning</vt:lpstr>
      <vt:lpstr>Operational Deployment</vt:lpstr>
      <vt:lpstr>PowerPoint Presentation</vt:lpstr>
      <vt:lpstr>Summary and Conclusion</vt:lpstr>
      <vt:lpstr>PowerPoint Presentation</vt:lpstr>
      <vt:lpstr>Additional Signals</vt:lpstr>
      <vt:lpstr>Into Space</vt:lpstr>
      <vt:lpstr>Takeaway</vt:lpstr>
      <vt:lpstr>Revisit Goals</vt:lpstr>
      <vt:lpstr>Bibliography</vt:lpstr>
      <vt:lpstr>Bibliography</vt:lpstr>
      <vt:lpstr>Bibliography</vt:lpstr>
      <vt:lpstr>Contact Info</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Suzanne Borders</cp:lastModifiedBy>
  <cp:revision>46</cp:revision>
  <cp:lastPrinted>1601-01-01T00:00:00Z</cp:lastPrinted>
  <dcterms:created xsi:type="dcterms:W3CDTF">2016-03-29T15:29:36Z</dcterms:created>
  <dcterms:modified xsi:type="dcterms:W3CDTF">2023-11-01T19:20:44Z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0x0101001E6A3EF78D21CC44AD1761467E8BDEBE</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