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58"/>
  </p:notesMasterIdLst>
  <p:handoutMasterIdLst>
    <p:handoutMasterId r:id="rId59"/>
  </p:handoutMasterIdLst>
  <p:sldIdLst>
    <p:sldId id="303" r:id="rId5"/>
    <p:sldId id="304" r:id="rId6"/>
    <p:sldId id="305" r:id="rId7"/>
    <p:sldId id="2344" r:id="rId8"/>
    <p:sldId id="306" r:id="rId9"/>
    <p:sldId id="477" r:id="rId10"/>
    <p:sldId id="2345" r:id="rId11"/>
    <p:sldId id="286" r:id="rId12"/>
    <p:sldId id="309" r:id="rId13"/>
    <p:sldId id="310" r:id="rId14"/>
    <p:sldId id="312" r:id="rId15"/>
    <p:sldId id="311" r:id="rId16"/>
    <p:sldId id="2343" r:id="rId17"/>
    <p:sldId id="484" r:id="rId18"/>
    <p:sldId id="316" r:id="rId19"/>
    <p:sldId id="318" r:id="rId20"/>
    <p:sldId id="320" r:id="rId21"/>
    <p:sldId id="323" r:id="rId22"/>
    <p:sldId id="485" r:id="rId23"/>
    <p:sldId id="330" r:id="rId24"/>
    <p:sldId id="492" r:id="rId25"/>
    <p:sldId id="493" r:id="rId26"/>
    <p:sldId id="494" r:id="rId27"/>
    <p:sldId id="332" r:id="rId28"/>
    <p:sldId id="340" r:id="rId29"/>
    <p:sldId id="347" r:id="rId30"/>
    <p:sldId id="348" r:id="rId31"/>
    <p:sldId id="349" r:id="rId32"/>
    <p:sldId id="2373" r:id="rId33"/>
    <p:sldId id="351" r:id="rId34"/>
    <p:sldId id="353" r:id="rId35"/>
    <p:sldId id="355" r:id="rId36"/>
    <p:sldId id="356" r:id="rId37"/>
    <p:sldId id="2366" r:id="rId38"/>
    <p:sldId id="2367" r:id="rId39"/>
    <p:sldId id="357" r:id="rId40"/>
    <p:sldId id="358" r:id="rId41"/>
    <p:sldId id="359" r:id="rId42"/>
    <p:sldId id="362" r:id="rId43"/>
    <p:sldId id="360" r:id="rId44"/>
    <p:sldId id="361" r:id="rId45"/>
    <p:sldId id="363" r:id="rId46"/>
    <p:sldId id="364" r:id="rId47"/>
    <p:sldId id="2370" r:id="rId48"/>
    <p:sldId id="365" r:id="rId49"/>
    <p:sldId id="2346" r:id="rId50"/>
    <p:sldId id="2347" r:id="rId51"/>
    <p:sldId id="2348" r:id="rId52"/>
    <p:sldId id="2349" r:id="rId53"/>
    <p:sldId id="2368" r:id="rId54"/>
    <p:sldId id="2369" r:id="rId55"/>
    <p:sldId id="2372" r:id="rId56"/>
    <p:sldId id="2371" r:id="rId5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33CC"/>
    <a:srgbClr val="CC3300"/>
    <a:srgbClr val="22458A"/>
    <a:srgbClr val="2B56AB"/>
    <a:srgbClr val="33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980E04-9A4E-4072-A7EA-4D12C87D6BA1}" v="6" dt="2023-11-01T23:10:01.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86" autoAdjust="0"/>
    <p:restoredTop sz="94634" autoAdjust="0"/>
  </p:normalViewPr>
  <p:slideViewPr>
    <p:cSldViewPr snapToGrid="0">
      <p:cViewPr varScale="1">
        <p:scale>
          <a:sx n="73" d="100"/>
          <a:sy n="73" d="100"/>
        </p:scale>
        <p:origin x="384" y="5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c.cto.mil/wp-content/uploads/2019/06/2018-Digital-Engineering-Strategy_Approved_PrintVersion.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ac.cto.mil/wp-content/uploads/2020/12/MEG-v40_20201130_shm.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dincose.org/wp-content/uploads/2011/12/SEVision2020_20071003_v2_03.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isostds.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5C86FA95-754A-4FEF-9130-0A7EC231E6A0}"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dirty="0"/>
              <a:t>Author: J.J. Daly June2022</a:t>
            </a:r>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376027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355218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2934663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514350" y="155575"/>
            <a:ext cx="7778750" cy="4376738"/>
          </a:xfrm>
          <a:noFill/>
          <a:ln>
            <a:solidFill>
              <a:srgbClr val="000000"/>
            </a:solidFill>
            <a:miter lim="800000"/>
            <a:headEnd/>
            <a:tailEnd/>
          </a:ln>
        </p:spPr>
      </p:sp>
      <p:sp>
        <p:nvSpPr>
          <p:cNvPr id="27651" name="Notes Placeholder 2"/>
          <p:cNvSpPr>
            <a:spLocks noGrp="1"/>
          </p:cNvSpPr>
          <p:nvPr>
            <p:ph type="body" idx="1"/>
          </p:nvPr>
        </p:nvSpPr>
        <p:spPr bwMode="auto">
          <a:xfrm>
            <a:off x="914400" y="4532313"/>
            <a:ext cx="5029200" cy="4064000"/>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EAE710-71F7-4619-8102-B079543ED404}" type="slidenum">
              <a:rPr lang="en-US" smtClean="0"/>
              <a:pPr/>
              <a:t>13</a:t>
            </a:fld>
            <a:endParaRPr lang="en-US"/>
          </a:p>
        </p:txBody>
      </p:sp>
    </p:spTree>
    <p:extLst>
      <p:ext uri="{BB962C8B-B14F-4D97-AF65-F5344CB8AC3E}">
        <p14:creationId xmlns:p14="http://schemas.microsoft.com/office/powerpoint/2010/main" val="322820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554038" y="160338"/>
            <a:ext cx="8008938" cy="4505325"/>
          </a:xfrm>
          <a:noFill/>
          <a:ln>
            <a:solidFill>
              <a:srgbClr val="000000"/>
            </a:solidFill>
            <a:miter lim="800000"/>
            <a:headEnd/>
            <a:tailEnd/>
          </a:ln>
        </p:spPr>
      </p:sp>
      <p:sp>
        <p:nvSpPr>
          <p:cNvPr id="24579" name="Notes Placeholder 2"/>
          <p:cNvSpPr>
            <a:spLocks noGrp="1"/>
          </p:cNvSpPr>
          <p:nvPr>
            <p:ph type="body" idx="1"/>
          </p:nvPr>
        </p:nvSpPr>
        <p:spPr bwMode="auto">
          <a:xfrm>
            <a:off x="934720" y="4665663"/>
            <a:ext cx="5140960" cy="4184034"/>
          </a:xfrm>
          <a:noFill/>
        </p:spPr>
        <p:txBody>
          <a:bodyPr wrap="square" numCol="1" anchor="t" anchorCtr="0" compatLnSpc="1">
            <a:prstTxWarp prst="textNoShape">
              <a:avLst/>
            </a:prstTxWarp>
          </a:bodyPr>
          <a:lstStyle/>
          <a:p>
            <a:pPr defTabSz="956280">
              <a:defRPr/>
            </a:pPr>
            <a:r>
              <a:rPr lang="en-US" dirty="0"/>
              <a:t>The Defense Office of Prepublication and Security Review (DOPSR) has cleared this document for public release (Distribution A) (Case No. 21-S-0134)</a:t>
            </a:r>
          </a:p>
          <a:p>
            <a:pPr defTabSz="956280">
              <a:defRPr/>
            </a:pPr>
            <a:endParaRPr lang="en-US" dirty="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8449">
              <a:defRPr/>
            </a:pPr>
            <a:fld id="{B678FC0F-4082-4F51-8AEF-2A59CD8A918E}" type="slidenum">
              <a:rPr lang="en-US">
                <a:solidFill>
                  <a:prstClr val="black"/>
                </a:solidFill>
                <a:latin typeface="Arial" charset="0"/>
              </a:rPr>
              <a:pPr defTabSz="938449">
                <a:defRPr/>
              </a:pPr>
              <a:t>14</a:t>
            </a:fld>
            <a:endParaRPr lang="en-US">
              <a:solidFill>
                <a:prstClr val="black"/>
              </a:solidFill>
              <a:latin typeface="Arial" charset="0"/>
            </a:endParaRPr>
          </a:p>
        </p:txBody>
      </p:sp>
    </p:spTree>
    <p:extLst>
      <p:ext uri="{BB962C8B-B14F-4D97-AF65-F5344CB8AC3E}">
        <p14:creationId xmlns:p14="http://schemas.microsoft.com/office/powerpoint/2010/main" val="311140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3074014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99252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764352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1690286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554038" y="160338"/>
            <a:ext cx="8008938" cy="4505325"/>
          </a:xfrm>
          <a:noFill/>
          <a:ln>
            <a:solidFill>
              <a:srgbClr val="000000"/>
            </a:solidFill>
            <a:miter lim="800000"/>
            <a:headEnd/>
            <a:tailEnd/>
          </a:ln>
        </p:spPr>
      </p:sp>
      <p:sp>
        <p:nvSpPr>
          <p:cNvPr id="31747" name="Notes Placeholder 2"/>
          <p:cNvSpPr>
            <a:spLocks noGrp="1"/>
          </p:cNvSpPr>
          <p:nvPr>
            <p:ph type="body" idx="1"/>
          </p:nvPr>
        </p:nvSpPr>
        <p:spPr bwMode="auto">
          <a:xfrm>
            <a:off x="934720" y="4665663"/>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176867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757238"/>
            <a:ext cx="6735763" cy="3789362"/>
          </a:xfrm>
        </p:spPr>
      </p:sp>
      <p:sp>
        <p:nvSpPr>
          <p:cNvPr id="3" name="Notes Placeholder 2"/>
          <p:cNvSpPr>
            <a:spLocks noGrp="1"/>
          </p:cNvSpPr>
          <p:nvPr>
            <p:ph type="body" idx="1"/>
          </p:nvPr>
        </p:nvSpPr>
        <p:spPr>
          <a:xfrm>
            <a:off x="934720" y="4749801"/>
            <a:ext cx="5140960" cy="4184034"/>
          </a:xfrm>
        </p:spPr>
        <p:txBody>
          <a:bodyPr/>
          <a:lstStyle/>
          <a:p>
            <a:r>
              <a:rPr lang="en-US" dirty="0"/>
              <a:t>The Defense Office of Prepublication and Security Review (DOPSR) has cleared this slide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207851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635354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879951" y="4665663"/>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21</a:t>
            </a:fld>
            <a:endParaRPr lang="en-US">
              <a:solidFill>
                <a:prstClr val="black"/>
              </a:solidFill>
              <a:latin typeface="Arial" charset="0"/>
            </a:endParaRPr>
          </a:p>
        </p:txBody>
      </p:sp>
    </p:spTree>
    <p:extLst>
      <p:ext uri="{BB962C8B-B14F-4D97-AF65-F5344CB8AC3E}">
        <p14:creationId xmlns:p14="http://schemas.microsoft.com/office/powerpoint/2010/main" val="395010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879951" y="4879466"/>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22</a:t>
            </a:fld>
            <a:endParaRPr lang="en-US">
              <a:solidFill>
                <a:prstClr val="black"/>
              </a:solidFill>
              <a:latin typeface="Arial" charset="0"/>
            </a:endParaRPr>
          </a:p>
        </p:txBody>
      </p:sp>
    </p:spTree>
    <p:extLst>
      <p:ext uri="{BB962C8B-B14F-4D97-AF65-F5344CB8AC3E}">
        <p14:creationId xmlns:p14="http://schemas.microsoft.com/office/powerpoint/2010/main" val="2525285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934720" y="4646566"/>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23</a:t>
            </a:fld>
            <a:endParaRPr lang="en-US">
              <a:solidFill>
                <a:prstClr val="black"/>
              </a:solidFill>
              <a:latin typeface="Arial" charset="0"/>
            </a:endParaRPr>
          </a:p>
        </p:txBody>
      </p:sp>
    </p:spTree>
    <p:extLst>
      <p:ext uri="{BB962C8B-B14F-4D97-AF65-F5344CB8AC3E}">
        <p14:creationId xmlns:p14="http://schemas.microsoft.com/office/powerpoint/2010/main" val="1295899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3137192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2265919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2787214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3012686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1099916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https://vva.msco.mil/</a:t>
            </a:r>
          </a:p>
          <a:p>
            <a:r>
              <a:rPr lang="en-US" dirty="0"/>
              <a:t>Retrieved from: https://vva.msco.mil/</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105523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733425"/>
            <a:ext cx="6523037" cy="3670300"/>
          </a:xfrm>
        </p:spPr>
      </p:sp>
      <p:sp>
        <p:nvSpPr>
          <p:cNvPr id="3" name="Notes Placeholder 2"/>
          <p:cNvSpPr>
            <a:spLocks noGrp="1"/>
          </p:cNvSpPr>
          <p:nvPr>
            <p:ph type="body" idx="1"/>
          </p:nvPr>
        </p:nvSpPr>
        <p:spPr>
          <a:xfrm>
            <a:off x="914400" y="4514850"/>
            <a:ext cx="5029200" cy="4064000"/>
          </a:xfrm>
        </p:spPr>
        <p:txBody>
          <a:bodyPr/>
          <a:lstStyle/>
          <a:p>
            <a:r>
              <a:rPr lang="en-US" dirty="0"/>
              <a:t>The Defense Office of Prepublication and Security Review (DOPSR) has cleared this document for public release (Distribution A) (Case No. 21-S-0134)</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3981299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684205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miter lim="800000"/>
            <a:headEnd/>
            <a:tailEnd/>
          </a:ln>
        </p:spPr>
        <p:txBody>
          <a:bodyPr lIns="101124" tIns="50563" rIns="101124" bIns="50563"/>
          <a:lstStyle/>
          <a:p>
            <a:pPr defTabSz="1009762" eaLnBrk="1" hangingPunct="1"/>
            <a:r>
              <a:rPr lang="en-US" altLang="en-US" dirty="0"/>
              <a:t>The Defense Office of Prepublication and Security Review (DOPSR) has cleared this document for public release (Distribution A) (Case No. 21-S-0134)</a:t>
            </a:r>
          </a:p>
          <a:p>
            <a:pPr defTabSz="1009762" eaLnBrk="1" hangingPunct="1"/>
            <a:endParaRPr lang="en-US" altLang="en-US" dirty="0"/>
          </a:p>
        </p:txBody>
      </p:sp>
      <p:sp>
        <p:nvSpPr>
          <p:cNvPr id="2" name="Date Placeholder 1"/>
          <p:cNvSpPr>
            <a:spLocks noGrp="1"/>
          </p:cNvSpPr>
          <p:nvPr>
            <p:ph type="dt"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Header Placeholder 3"/>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2785548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DoD Digital Engineering Strategy June 2018  </a:t>
            </a:r>
            <a:br>
              <a:rPr lang="en-US" dirty="0"/>
            </a:br>
            <a:r>
              <a:rPr lang="en-US" dirty="0"/>
              <a:t>https://ac.cto.mil/digital_engineering/ DIST A</a:t>
            </a:r>
          </a:p>
          <a:p>
            <a:r>
              <a:rPr lang="en-US" dirty="0"/>
              <a:t>Retrieved from: </a:t>
            </a:r>
          </a:p>
          <a:p>
            <a:r>
              <a:rPr lang="en-US" dirty="0">
                <a:hlinkClick r:id="rId3"/>
              </a:rPr>
              <a:t>https://ac.cto.mil/wp-content/uploads/2019/06/2018-Digital-Engineering-Strategy_Approved_PrintVersion.pdf</a:t>
            </a:r>
            <a:endParaRPr lang="en-US" dirty="0"/>
          </a:p>
          <a:p>
            <a:r>
              <a:rPr lang="en-US" dirty="0"/>
              <a:t>DIST A public DoD Website</a:t>
            </a:r>
          </a:p>
          <a:p>
            <a:r>
              <a:rPr lang="en-US" dirty="0"/>
              <a:t>6/14/2022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1492122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DoD Mission Engineering Guide November 2020 (</a:t>
            </a:r>
            <a:r>
              <a:rPr lang="en-US" dirty="0" err="1"/>
              <a:t>Dist</a:t>
            </a:r>
            <a:r>
              <a:rPr lang="en-US" dirty="0"/>
              <a:t> A)</a:t>
            </a:r>
          </a:p>
          <a:p>
            <a:r>
              <a:rPr lang="en-US" dirty="0"/>
              <a:t>Retrieved from: </a:t>
            </a:r>
            <a:r>
              <a:rPr lang="en-US" dirty="0">
                <a:hlinkClick r:id="rId3"/>
              </a:rPr>
              <a:t>https://ac.cto.mil/wp-content/uploads/2020/12/MEG-v40_20201130_shm.pdf</a:t>
            </a:r>
            <a:endParaRPr lang="en-US" dirty="0"/>
          </a:p>
          <a:p>
            <a:r>
              <a:rPr lang="en-US" dirty="0"/>
              <a:t> DIST A public DoD Website</a:t>
            </a:r>
          </a:p>
          <a:p>
            <a:r>
              <a:rPr lang="en-US" dirty="0"/>
              <a:t>6/14/2022</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406586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Ref: INCOSE SE Vision 2020 (INCOSE-TP-2004-004-02, ver 2.03, Sep 2007)</a:t>
            </a:r>
            <a:br>
              <a:rPr lang="it-IT" dirty="0"/>
            </a:br>
            <a:r>
              <a:rPr lang="it-IT" dirty="0"/>
              <a:t>Retrieved from: </a:t>
            </a:r>
            <a:r>
              <a:rPr lang="it-IT" dirty="0">
                <a:hlinkClick r:id="rId3"/>
              </a:rPr>
              <a:t>https://sdincose.org/wp-content/uploads/2011/12/SEVision2020_20071003_v2_03.pdf</a:t>
            </a:r>
            <a:endParaRPr lang="it-IT" dirty="0"/>
          </a:p>
          <a:p>
            <a:r>
              <a:rPr lang="it-IT" dirty="0"/>
              <a:t>June 14, 2022</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2150343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1093260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2774564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2461620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2618817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183541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759237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2453435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eaLnBrk="0" fontAlgn="base" hangingPunct="0"/>
            <a:r>
              <a:rPr lang="en-US" dirty="0"/>
              <a:t>The Defense Office of Prepublication and Security Review (DOPSR) has cleared this document for public release (Distribution A) (Case No. 21-S-0134)</a:t>
            </a:r>
          </a:p>
          <a:p>
            <a:pPr eaLnBrk="0" fontAlgn="base" hangingPunct="0"/>
            <a:endParaRPr lang="en-US" dirty="0"/>
          </a:p>
        </p:txBody>
      </p:sp>
      <p:sp>
        <p:nvSpPr>
          <p:cNvPr id="3" name="Date Placeholder 2"/>
          <p:cNvSpPr>
            <a:spLocks noGrp="1"/>
          </p:cNvSpPr>
          <p:nvPr>
            <p:ph type="dt"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Header Placeholder 4"/>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3254492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1060786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 J.J. Daly June 2022</a:t>
            </a:r>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1360365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https://www.msco.mil</a:t>
            </a:r>
          </a:p>
          <a:p>
            <a:r>
              <a:rPr lang="en-US" dirty="0"/>
              <a:t>Retrieved from: https://www.msco.mil</a:t>
            </a:r>
          </a:p>
          <a:p>
            <a:r>
              <a:rPr lang="en-US" dirty="0"/>
              <a:t>DIST A public DoD website</a:t>
            </a:r>
          </a:p>
          <a:p>
            <a:r>
              <a:rPr lang="en-US" dirty="0"/>
              <a:t>September 28, 2022</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2662314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https://www.ms.army.mil/</a:t>
            </a:r>
          </a:p>
          <a:p>
            <a:r>
              <a:rPr lang="en-US" dirty="0"/>
              <a:t>Retrieved from: https://www.ms.army.mil/</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2760692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https://www.afams.af.mil/</a:t>
            </a:r>
          </a:p>
          <a:p>
            <a:r>
              <a:rPr lang="en-US" dirty="0"/>
              <a:t>Retrieved from: https://www.afams.af.mil/</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3318989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sz="1400" dirty="0"/>
              <a:t>https://www.mccdc.marines.mil/Units/OAD/MCMSO.aspx</a:t>
            </a:r>
          </a:p>
          <a:p>
            <a:r>
              <a:rPr lang="en-US" dirty="0"/>
              <a:t>Retrieved from: </a:t>
            </a:r>
            <a:r>
              <a:rPr lang="en-US" sz="1400" dirty="0"/>
              <a:t>https://www.mccdc.marines.mil/Units/OAD/MCMSO.aspx</a:t>
            </a:r>
            <a:endParaRPr lang="en-US" dirty="0"/>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3992475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sz="1400" dirty="0"/>
              <a:t>https://www.mccdc.marines.mil/Units/OAD/MCMSO/NMSO//</a:t>
            </a:r>
          </a:p>
          <a:p>
            <a:r>
              <a:rPr lang="en-US" dirty="0"/>
              <a:t>Retrieved from: </a:t>
            </a:r>
            <a:r>
              <a:rPr lang="en-US" sz="1400" dirty="0"/>
              <a:t>https://www.mccdc.marines.mil/Units/OAD/MCMSO/NMSO//</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49</a:t>
            </a:fld>
            <a:endParaRPr lang="en-US"/>
          </a:p>
        </p:txBody>
      </p:sp>
    </p:spTree>
    <p:extLst>
      <p:ext uri="{BB962C8B-B14F-4D97-AF65-F5344CB8AC3E}">
        <p14:creationId xmlns:p14="http://schemas.microsoft.com/office/powerpoint/2010/main" val="1271581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a:hlinkClick r:id="rId3"/>
              </a:rPr>
              <a:t>https://www.sisostds.org</a:t>
            </a:r>
            <a:endParaRPr lang="en-US" dirty="0"/>
          </a:p>
          <a:p>
            <a:r>
              <a:rPr lang="en-US" dirty="0"/>
              <a:t>Retrieved from: https://www.sisostds.org</a:t>
            </a:r>
          </a:p>
          <a:p>
            <a:r>
              <a:rPr lang="en-US" dirty="0"/>
              <a:t>6/15/2022</a:t>
            </a:r>
          </a:p>
          <a:p>
            <a:r>
              <a:rPr lang="en-US" dirty="0"/>
              <a:t>A Public Website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118928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830708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https://www.ntsa.org/#</a:t>
            </a:r>
          </a:p>
          <a:p>
            <a:r>
              <a:rPr lang="en-US" dirty="0"/>
              <a:t>Retrieved from: https://www.ntsa.org/#</a:t>
            </a:r>
          </a:p>
          <a:p>
            <a:r>
              <a:rPr lang="en-US" dirty="0"/>
              <a:t>6/15/2022</a:t>
            </a:r>
          </a:p>
          <a:p>
            <a:r>
              <a:rPr lang="en-US" dirty="0"/>
              <a:t>A Public Website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2350509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https://www.ntsa.org/#</a:t>
            </a:r>
          </a:p>
          <a:p>
            <a:r>
              <a:rPr lang="en-US" dirty="0"/>
              <a:t>Retrieved from: https://www.ntsa.org/#</a:t>
            </a:r>
          </a:p>
          <a:p>
            <a:r>
              <a:rPr lang="en-US" dirty="0"/>
              <a:t>6/15/2022</a:t>
            </a:r>
          </a:p>
          <a:p>
            <a:r>
              <a:rPr lang="en-US" dirty="0"/>
              <a:t>A Public Website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775388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757238"/>
            <a:ext cx="6735763" cy="3789362"/>
          </a:xfrm>
        </p:spPr>
      </p:sp>
      <p:sp>
        <p:nvSpPr>
          <p:cNvPr id="3" name="Notes Placeholder 2"/>
          <p:cNvSpPr>
            <a:spLocks noGrp="1"/>
          </p:cNvSpPr>
          <p:nvPr>
            <p:ph type="body" idx="1"/>
          </p:nvPr>
        </p:nvSpPr>
        <p:spPr>
          <a:xfrm>
            <a:off x="934720" y="4749801"/>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181273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6</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879466"/>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302956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7</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879466"/>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346679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8</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665663"/>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127408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2637609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sp>
        <p:nvSpPr>
          <p:cNvPr id="3" name="Rectangle 3">
            <a:extLst>
              <a:ext uri="{FF2B5EF4-FFF2-40B4-BE49-F238E27FC236}">
                <a16:creationId xmlns:a16="http://schemas.microsoft.com/office/drawing/2014/main" id="{A766377A-1CC7-F23C-F050-9E1DCE18A19A}"/>
              </a:ext>
            </a:extLst>
          </p:cNvPr>
          <p:cNvSpPr>
            <a:spLocks noGrp="1" noChangeArrowheads="1"/>
          </p:cNvSpPr>
          <p:nvPr>
            <p:ph type="sldNum" sz="quarter" idx="4"/>
          </p:nvPr>
        </p:nvSpPr>
        <p:spPr>
          <a:xfrm>
            <a:off x="10539255" y="6430276"/>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11172" y="6353524"/>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658826" y="6373537"/>
            <a:ext cx="821634" cy="340935"/>
          </a:xfrm>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0670549" y="6394940"/>
            <a:ext cx="821634" cy="340935"/>
          </a:xfrm>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799" y="6400801"/>
            <a:ext cx="2985477" cy="320676"/>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a:extLst>
              <a:ext uri="{FF2B5EF4-FFF2-40B4-BE49-F238E27FC236}">
                <a16:creationId xmlns:a16="http://schemas.microsoft.com/office/drawing/2014/main" id="{9C872CBB-4AE4-4CF6-AE9E-EE16FC312FEE}"/>
              </a:ext>
            </a:extLst>
          </p:cNvPr>
          <p:cNvSpPr>
            <a:spLocks noGrp="1" noChangeArrowheads="1"/>
          </p:cNvSpPr>
          <p:nvPr>
            <p:ph type="sldNum" sz="quarter" idx="4"/>
          </p:nvPr>
        </p:nvSpPr>
        <p:spPr>
          <a:xfrm>
            <a:off x="8432800" y="6412523"/>
            <a:ext cx="2926862" cy="308953"/>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382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AC26A9F-7608-4A16-B00B-E5BEA80E13FB}"/>
              </a:ext>
            </a:extLst>
          </p:cNvPr>
          <p:cNvSpPr>
            <a:spLocks noGrp="1" noChangeArrowheads="1"/>
          </p:cNvSpPr>
          <p:nvPr>
            <p:ph type="sldNum" sz="quarter" idx="4"/>
          </p:nvPr>
        </p:nvSpPr>
        <p:spPr>
          <a:xfrm>
            <a:off x="8496300" y="6365631"/>
            <a:ext cx="2886808" cy="35584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13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e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descr="Background pattern&#10;&#10;Description automatically generated">
            <a:extLst>
              <a:ext uri="{FF2B5EF4-FFF2-40B4-BE49-F238E27FC236}">
                <a16:creationId xmlns:a16="http://schemas.microsoft.com/office/drawing/2014/main" id="{E329B4E3-77EA-8607-736D-5A7B3EC41ECC}"/>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CBD59682-4B33-AFD0-0B4D-7723900C6F9A}"/>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pic>
        <p:nvPicPr>
          <p:cNvPr id="4" name="Picture 3" descr="Icon&#10;&#10;Description automatically generated">
            <a:extLst>
              <a:ext uri="{FF2B5EF4-FFF2-40B4-BE49-F238E27FC236}">
                <a16:creationId xmlns:a16="http://schemas.microsoft.com/office/drawing/2014/main" id="{75EB692B-7839-957D-8369-379C6650904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 id="2147483679" r:id="rId6"/>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www.traffic-simulation.de/onramp.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8.jpe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10.bin"/><Relationship Id="rId18" Type="http://schemas.openxmlformats.org/officeDocument/2006/relationships/oleObject" Target="../embeddings/oleObject15.bin"/><Relationship Id="rId3" Type="http://schemas.openxmlformats.org/officeDocument/2006/relationships/oleObject" Target="../embeddings/oleObject2.bin"/><Relationship Id="rId21" Type="http://schemas.openxmlformats.org/officeDocument/2006/relationships/oleObject" Target="../embeddings/oleObject18.bin"/><Relationship Id="rId7" Type="http://schemas.openxmlformats.org/officeDocument/2006/relationships/oleObject" Target="../embeddings/oleObject5.bin"/><Relationship Id="rId12" Type="http://schemas.openxmlformats.org/officeDocument/2006/relationships/oleObject" Target="../embeddings/oleObject9.bin"/><Relationship Id="rId17" Type="http://schemas.openxmlformats.org/officeDocument/2006/relationships/oleObject" Target="../embeddings/oleObject14.bin"/><Relationship Id="rId2" Type="http://schemas.openxmlformats.org/officeDocument/2006/relationships/notesSlide" Target="../notesSlides/notesSlide19.xml"/><Relationship Id="rId16" Type="http://schemas.openxmlformats.org/officeDocument/2006/relationships/oleObject" Target="../embeddings/oleObject13.bin"/><Relationship Id="rId20" Type="http://schemas.openxmlformats.org/officeDocument/2006/relationships/oleObject" Target="../embeddings/oleObject17.bin"/><Relationship Id="rId1" Type="http://schemas.openxmlformats.org/officeDocument/2006/relationships/slideLayout" Target="../slideLayouts/slideLayout4.xml"/><Relationship Id="rId6" Type="http://schemas.openxmlformats.org/officeDocument/2006/relationships/oleObject" Target="../embeddings/oleObject4.bin"/><Relationship Id="rId11" Type="http://schemas.openxmlformats.org/officeDocument/2006/relationships/oleObject" Target="../embeddings/oleObject8.bin"/><Relationship Id="rId5" Type="http://schemas.openxmlformats.org/officeDocument/2006/relationships/oleObject" Target="../embeddings/oleObject3.bin"/><Relationship Id="rId15" Type="http://schemas.openxmlformats.org/officeDocument/2006/relationships/oleObject" Target="../embeddings/oleObject12.bin"/><Relationship Id="rId10" Type="http://schemas.openxmlformats.org/officeDocument/2006/relationships/oleObject" Target="../embeddings/oleObject7.bin"/><Relationship Id="rId19" Type="http://schemas.openxmlformats.org/officeDocument/2006/relationships/oleObject" Target="../embeddings/oleObject16.bin"/><Relationship Id="rId4" Type="http://schemas.openxmlformats.org/officeDocument/2006/relationships/image" Target="../media/image44.png"/><Relationship Id="rId9" Type="http://schemas.openxmlformats.org/officeDocument/2006/relationships/image" Target="../media/image45.png"/><Relationship Id="rId14" Type="http://schemas.openxmlformats.org/officeDocument/2006/relationships/oleObject" Target="../embeddings/oleObject11.bin"/><Relationship Id="rId22"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hyperlink" Target="http://www.msco.mil/documents/_23_Draft_MS_Glossary_March_B_version.pdf" TargetMode="External"/><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www.msco.mil/documents/_23_Draft_MS_Glossary_March_B_version.pdf" TargetMode="External"/><Relationship Id="rId5" Type="http://schemas.openxmlformats.org/officeDocument/2006/relationships/image" Target="../media/image55.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www.msco.mil/documents/_23_Draft_MS_Glossary_March_B_version.pdf" TargetMode="Externa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jpeg"/><Relationship Id="rId18" Type="http://schemas.openxmlformats.org/officeDocument/2006/relationships/image" Target="../media/image74.pn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31.xml"/><Relationship Id="rId16"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jpeg"/><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0.emf"/><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youtube.com/watch?v=-XT8Gim_kIo"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s://ac.cto.mil/modsi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wmf"/></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43EF1D80-8F40-492A-B279-9EF7D920ADAE}"/>
              </a:ext>
            </a:extLst>
          </p:cNvPr>
          <p:cNvSpPr>
            <a:spLocks noGrp="1"/>
          </p:cNvSpPr>
          <p:nvPr>
            <p:ph type="body" sz="quarter" idx="10"/>
          </p:nvPr>
        </p:nvSpPr>
        <p:spPr>
          <a:xfrm>
            <a:off x="1020685" y="2199589"/>
            <a:ext cx="10449813" cy="1229411"/>
          </a:xfrm>
        </p:spPr>
        <p:txBody>
          <a:bodyPr/>
          <a:lstStyle/>
          <a:p>
            <a:r>
              <a:rPr lang="en-US" sz="3200" dirty="0"/>
              <a:t>Introduction to Defense Modeling and Simulation</a:t>
            </a:r>
          </a:p>
          <a:p>
            <a:endParaRPr lang="en-US" dirty="0"/>
          </a:p>
        </p:txBody>
      </p:sp>
      <p:sp>
        <p:nvSpPr>
          <p:cNvPr id="11" name="Text Placeholder 9">
            <a:extLst>
              <a:ext uri="{FF2B5EF4-FFF2-40B4-BE49-F238E27FC236}">
                <a16:creationId xmlns:a16="http://schemas.microsoft.com/office/drawing/2014/main" id="{EC521C54-5AD4-4EB6-B470-729840F6BDD1}"/>
              </a:ext>
            </a:extLst>
          </p:cNvPr>
          <p:cNvSpPr>
            <a:spLocks noGrp="1"/>
          </p:cNvSpPr>
          <p:nvPr>
            <p:ph type="body" sz="quarter" idx="11"/>
          </p:nvPr>
        </p:nvSpPr>
        <p:spPr>
          <a:xfrm>
            <a:off x="3093099" y="3647209"/>
            <a:ext cx="5323537" cy="1934127"/>
          </a:xfrm>
        </p:spPr>
        <p:txBody>
          <a:bodyPr/>
          <a:lstStyle/>
          <a:p>
            <a:pPr algn="l" eaLnBrk="1" hangingPunct="1"/>
            <a:r>
              <a:rPr lang="en-US" dirty="0">
                <a:latin typeface="Arial Narrow" pitchFamily="34" charset="0"/>
              </a:rPr>
              <a:t>John Daly,  Booz Allen Hamilton</a:t>
            </a:r>
          </a:p>
          <a:p>
            <a:pPr algn="l"/>
            <a:r>
              <a:rPr lang="en-US" dirty="0">
                <a:latin typeface="Arial Narrow" pitchFamily="34" charset="0"/>
              </a:rPr>
              <a:t>Dr. James Coolahan, </a:t>
            </a:r>
            <a:r>
              <a:rPr lang="en-US" dirty="0" err="1">
                <a:latin typeface="Arial Narrow" pitchFamily="34" charset="0"/>
              </a:rPr>
              <a:t>Coolahan</a:t>
            </a:r>
            <a:r>
              <a:rPr lang="en-US" dirty="0">
                <a:latin typeface="Arial Narrow" pitchFamily="34" charset="0"/>
              </a:rPr>
              <a:t> Associates</a:t>
            </a:r>
          </a:p>
          <a:p>
            <a:endParaRPr lang="en-US" dirty="0">
              <a:latin typeface="Arial Narrow" pitchFamily="34" charset="0"/>
            </a:endParaRPr>
          </a:p>
          <a:p>
            <a:r>
              <a:rPr lang="en-US" dirty="0">
                <a:latin typeface="Arial Narrow" pitchFamily="34" charset="0"/>
              </a:rPr>
              <a:t>November 2023</a:t>
            </a:r>
          </a:p>
          <a:p>
            <a:endParaRPr lang="en-US" dirty="0">
              <a:latin typeface="Arial Narrow" pitchFamily="34" charset="0"/>
            </a:endParaRPr>
          </a:p>
          <a:p>
            <a:endParaRPr lang="en-US" dirty="0">
              <a:latin typeface="Arial Narrow" pitchFamily="34" charset="0"/>
            </a:endParaRPr>
          </a:p>
          <a:p>
            <a:endParaRPr lang="en-US" dirty="0"/>
          </a:p>
        </p:txBody>
      </p:sp>
      <p:sp>
        <p:nvSpPr>
          <p:cNvPr id="4" name="TextBox 3">
            <a:extLst>
              <a:ext uri="{FF2B5EF4-FFF2-40B4-BE49-F238E27FC236}">
                <a16:creationId xmlns:a16="http://schemas.microsoft.com/office/drawing/2014/main" id="{95025FDE-B717-4DCA-BDC8-E18613551E94}"/>
              </a:ext>
            </a:extLst>
          </p:cNvPr>
          <p:cNvSpPr txBox="1"/>
          <p:nvPr/>
        </p:nvSpPr>
        <p:spPr>
          <a:xfrm>
            <a:off x="1926555" y="5923017"/>
            <a:ext cx="8008277" cy="461665"/>
          </a:xfrm>
          <a:prstGeom prst="rect">
            <a:avLst/>
          </a:prstGeom>
          <a:noFill/>
          <a:ln>
            <a:solidFill>
              <a:schemeClr val="tx1"/>
            </a:solidFill>
          </a:ln>
        </p:spPr>
        <p:txBody>
          <a:bodyPr wrap="square" rtlCol="0">
            <a:spAutoFit/>
          </a:bodyPr>
          <a:lstStyle/>
          <a:p>
            <a:pPr algn="ctr"/>
            <a:r>
              <a:rPr lang="en-US" sz="1200" dirty="0"/>
              <a:t>Note: DoD related slide material was cleared by the Defense Office of Prepublication and Security review (DOPSR)  for public release (Distribution A) (Case No. 21-S-0134), or obtained from public websites/references cited</a:t>
            </a:r>
          </a:p>
        </p:txBody>
      </p:sp>
    </p:spTree>
    <p:extLst>
      <p:ext uri="{BB962C8B-B14F-4D97-AF65-F5344CB8AC3E}">
        <p14:creationId xmlns:p14="http://schemas.microsoft.com/office/powerpoint/2010/main" val="421481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Mathematical Model</a:t>
            </a:r>
          </a:p>
        </p:txBody>
      </p:sp>
      <p:sp>
        <p:nvSpPr>
          <p:cNvPr id="4" name="Rectangle 3" descr="Parchment"/>
          <p:cNvSpPr>
            <a:spLocks noChangeArrowheads="1"/>
          </p:cNvSpPr>
          <p:nvPr/>
        </p:nvSpPr>
        <p:spPr bwMode="auto">
          <a:xfrm>
            <a:off x="572386" y="4830633"/>
            <a:ext cx="11047227" cy="1200329"/>
          </a:xfrm>
          <a:prstGeom prst="rect">
            <a:avLst/>
          </a:prstGeom>
          <a:blipFill dpi="0" rotWithShape="0">
            <a:blip r:embed="rId3"/>
            <a:srcRect/>
            <a:tile tx="0" ty="0" sx="100000" sy="100000" flip="none" algn="tl"/>
          </a:blipFill>
          <a:ln w="12700">
            <a:solidFill>
              <a:srgbClr val="808080"/>
            </a:solidFill>
            <a:miter lim="800000"/>
            <a:headEnd type="none" w="sm" len="sm"/>
            <a:tailEnd type="none" w="sm" len="sm"/>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Mathematical Model.</a:t>
            </a:r>
            <a:r>
              <a:rPr kumimoji="0" lang="en-US" altLang="en-US" sz="2400" b="1" i="0" u="none" strike="noStrike" kern="0" cap="none" spc="0" normalizeH="0" baseline="0" noProof="0" dirty="0">
                <a:ln>
                  <a:noFill/>
                </a:ln>
                <a:solidFill>
                  <a:srgbClr val="000000"/>
                </a:solidFill>
                <a:effectLst/>
                <a:uLnTx/>
                <a:uFillTx/>
                <a:latin typeface="Arial" charset="0"/>
              </a:rPr>
              <a:t> </a:t>
            </a:r>
            <a:r>
              <a:rPr kumimoji="0" lang="en-US" altLang="en-US" sz="2400" b="1" i="0" u="none" strike="noStrike" kern="0" cap="none" spc="0" normalizeH="0" baseline="0" noProof="0" dirty="0">
                <a:ln>
                  <a:noFill/>
                </a:ln>
                <a:effectLst/>
                <a:uLnTx/>
                <a:uFillTx/>
                <a:latin typeface="Arial" charset="0"/>
              </a:rPr>
              <a:t>A symbolic model whose properties are expressed in mathematical symbols and relationships. </a:t>
            </a:r>
            <a:r>
              <a:rPr kumimoji="0" lang="en-US" altLang="en-US" sz="2400" b="1" i="0" u="none" strike="noStrike" kern="0" cap="none" spc="0" normalizeH="0" baseline="0" noProof="0" dirty="0">
                <a:ln>
                  <a:noFill/>
                </a:ln>
                <a:solidFill>
                  <a:srgbClr val="000099"/>
                </a:solidFill>
                <a:effectLst/>
                <a:uLnTx/>
                <a:uFillTx/>
                <a:latin typeface="Arial" charset="0"/>
              </a:rPr>
              <a:t>                                                          </a:t>
            </a:r>
            <a:r>
              <a:rPr kumimoji="0" lang="en-US" altLang="en-US" sz="2400" b="0" i="1" u="none" strike="noStrike" kern="0" cap="none" spc="0" normalizeH="0" baseline="0" noProof="0" dirty="0">
                <a:ln>
                  <a:noFill/>
                </a:ln>
                <a:solidFill>
                  <a:srgbClr val="FF0000"/>
                </a:solidFill>
                <a:effectLst/>
                <a:uLnTx/>
                <a:uFillTx/>
                <a:latin typeface="Arial" charset="0"/>
              </a:rPr>
              <a:t>DoD M&amp;S Glossary</a:t>
            </a:r>
            <a:endParaRPr kumimoji="0" lang="en-US" altLang="en-US" sz="2400" b="1" i="0" u="none" strike="noStrike" kern="0" cap="none" spc="0" normalizeH="0" baseline="0" noProof="0" dirty="0">
              <a:ln>
                <a:noFill/>
              </a:ln>
              <a:solidFill>
                <a:srgbClr val="000099"/>
              </a:solidFill>
              <a:effectLst/>
              <a:uLnTx/>
              <a:uFillTx/>
              <a:latin typeface="Arial" charset="0"/>
            </a:endParaRPr>
          </a:p>
        </p:txBody>
      </p:sp>
      <p:sp>
        <p:nvSpPr>
          <p:cNvPr id="3" name="TextBox 2">
            <a:extLst>
              <a:ext uri="{FF2B5EF4-FFF2-40B4-BE49-F238E27FC236}">
                <a16:creationId xmlns:a16="http://schemas.microsoft.com/office/drawing/2014/main" id="{B4A02FFB-5F0D-43B5-A9EC-2E515E591118}"/>
              </a:ext>
            </a:extLst>
          </p:cNvPr>
          <p:cNvSpPr txBox="1"/>
          <p:nvPr/>
        </p:nvSpPr>
        <p:spPr>
          <a:xfrm>
            <a:off x="572386" y="1023257"/>
            <a:ext cx="11047227" cy="3847207"/>
          </a:xfrm>
          <a:prstGeom prst="rect">
            <a:avLst/>
          </a:prstGeom>
          <a:noFill/>
          <a:ln>
            <a:noFill/>
          </a:ln>
        </p:spPr>
        <p:txBody>
          <a:bodyPr wrap="square" rtlCol="0">
            <a:spAutoFit/>
          </a:bodyPr>
          <a:lstStyle/>
          <a:p>
            <a:r>
              <a:rPr lang="en-US" sz="2800">
                <a:latin typeface="Arial" panose="020B0604020202020204" pitchFamily="34" charset="0"/>
                <a:cs typeface="Arial" panose="020B0604020202020204" pitchFamily="34" charset="0"/>
              </a:rPr>
              <a:t>In case of a car with </a:t>
            </a:r>
            <a:r>
              <a:rPr lang="en-US" sz="2800" b="1">
                <a:solidFill>
                  <a:srgbClr val="0033CC"/>
                </a:solidFill>
                <a:latin typeface="Arial" panose="020B0604020202020204" pitchFamily="34" charset="0"/>
                <a:cs typeface="Arial" panose="020B0604020202020204" pitchFamily="34" charset="0"/>
              </a:rPr>
              <a:t>uniform acceleration</a:t>
            </a:r>
            <a:r>
              <a:rPr lang="en-US" sz="2800">
                <a:latin typeface="Arial" panose="020B0604020202020204" pitchFamily="34" charset="0"/>
                <a:cs typeface="Arial" panose="020B0604020202020204" pitchFamily="34" charset="0"/>
              </a:rPr>
              <a:t>, there are three equations of motion which are also known as the laws of constant acceleration. </a:t>
            </a:r>
          </a:p>
          <a:p>
            <a:endParaRPr lang="en-US" sz="2800">
              <a:solidFill>
                <a:srgbClr val="0033CC"/>
              </a:solidFill>
              <a:latin typeface="Arial" panose="020B0604020202020204" pitchFamily="34" charset="0"/>
              <a:cs typeface="Arial" panose="020B0604020202020204" pitchFamily="34" charset="0"/>
            </a:endParaRPr>
          </a:p>
          <a:p>
            <a:r>
              <a:rPr lang="en-US" sz="2800">
                <a:solidFill>
                  <a:srgbClr val="0033CC"/>
                </a:solidFill>
                <a:latin typeface="Arial" panose="020B0604020202020204" pitchFamily="34" charset="0"/>
                <a:cs typeface="Arial" panose="020B0604020202020204" pitchFamily="34" charset="0"/>
              </a:rPr>
              <a:t>v = u + at</a:t>
            </a:r>
          </a:p>
          <a:p>
            <a:r>
              <a:rPr lang="en-US" sz="2800">
                <a:solidFill>
                  <a:srgbClr val="0033CC"/>
                </a:solidFill>
                <a:latin typeface="Arial" panose="020B0604020202020204" pitchFamily="34" charset="0"/>
                <a:cs typeface="Arial" panose="020B0604020202020204" pitchFamily="34" charset="0"/>
              </a:rPr>
              <a:t>v² = u² + 2as</a:t>
            </a:r>
          </a:p>
          <a:p>
            <a:r>
              <a:rPr lang="en-US" sz="2800">
                <a:solidFill>
                  <a:srgbClr val="0033CC"/>
                </a:solidFill>
                <a:latin typeface="Arial" panose="020B0604020202020204" pitchFamily="34" charset="0"/>
                <a:cs typeface="Arial" panose="020B0604020202020204" pitchFamily="34" charset="0"/>
              </a:rPr>
              <a:t>s = </a:t>
            </a:r>
            <a:r>
              <a:rPr lang="en-US" sz="2800" err="1">
                <a:solidFill>
                  <a:srgbClr val="0033CC"/>
                </a:solidFill>
                <a:latin typeface="Arial" panose="020B0604020202020204" pitchFamily="34" charset="0"/>
                <a:cs typeface="Arial" panose="020B0604020202020204" pitchFamily="34" charset="0"/>
              </a:rPr>
              <a:t>ut</a:t>
            </a:r>
            <a:r>
              <a:rPr lang="en-US" sz="2800">
                <a:solidFill>
                  <a:srgbClr val="0033CC"/>
                </a:solidFill>
                <a:latin typeface="Arial" panose="020B0604020202020204" pitchFamily="34" charset="0"/>
                <a:cs typeface="Arial" panose="020B0604020202020204" pitchFamily="34" charset="0"/>
              </a:rPr>
              <a:t> + ½at²</a:t>
            </a:r>
          </a:p>
          <a:p>
            <a:endParaRPr lang="en-US" sz="28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Where: s = displacement; u = initial velocity; v = final velocity; a = acceleration; t = time of motion </a:t>
            </a:r>
          </a:p>
        </p:txBody>
      </p:sp>
      <p:pic>
        <p:nvPicPr>
          <p:cNvPr id="5" name="Picture 4">
            <a:extLst>
              <a:ext uri="{FF2B5EF4-FFF2-40B4-BE49-F238E27FC236}">
                <a16:creationId xmlns:a16="http://schemas.microsoft.com/office/drawing/2014/main" id="{A6B1D4E6-1B3D-4D89-9190-86C45437AF76}"/>
              </a:ext>
            </a:extLst>
          </p:cNvPr>
          <p:cNvPicPr>
            <a:picLocks noChangeAspect="1"/>
          </p:cNvPicPr>
          <p:nvPr/>
        </p:nvPicPr>
        <p:blipFill>
          <a:blip r:embed="rId4"/>
          <a:stretch>
            <a:fillRect/>
          </a:stretch>
        </p:blipFill>
        <p:spPr>
          <a:xfrm>
            <a:off x="4293054" y="2484664"/>
            <a:ext cx="5917746" cy="944336"/>
          </a:xfrm>
          <a:prstGeom prst="rect">
            <a:avLst/>
          </a:prstGeom>
        </p:spPr>
      </p:pic>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10</a:t>
            </a:fld>
            <a:endParaRPr lang="en-US" sz="1800">
              <a:solidFill>
                <a:srgbClr val="000000"/>
              </a:solidFill>
            </a:endParaRPr>
          </a:p>
        </p:txBody>
      </p:sp>
    </p:spTree>
    <p:extLst>
      <p:ext uri="{BB962C8B-B14F-4D97-AF65-F5344CB8AC3E}">
        <p14:creationId xmlns:p14="http://schemas.microsoft.com/office/powerpoint/2010/main" val="3873416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Process Model</a:t>
            </a:r>
          </a:p>
        </p:txBody>
      </p:sp>
      <p:sp>
        <p:nvSpPr>
          <p:cNvPr id="4" name="Text Box 6" descr="Parchment"/>
          <p:cNvSpPr txBox="1">
            <a:spLocks noChangeArrowheads="1"/>
          </p:cNvSpPr>
          <p:nvPr/>
        </p:nvSpPr>
        <p:spPr bwMode="auto">
          <a:xfrm>
            <a:off x="727585" y="5074791"/>
            <a:ext cx="11037295" cy="1177463"/>
          </a:xfrm>
          <a:prstGeom prst="rect">
            <a:avLst/>
          </a:prstGeom>
          <a:blipFill dpi="0" rotWithShape="0">
            <a:blip r:embed="rId3"/>
            <a:srcRect/>
            <a:tile tx="0" ty="0" sx="100000" sy="100000" flip="none" algn="tl"/>
          </a:blipFill>
          <a:ln w="19050">
            <a:solidFill>
              <a:srgbClr val="808080"/>
            </a:solidFill>
            <a:miter lim="800000"/>
            <a:headEnd/>
            <a:tailEnd/>
          </a:ln>
        </p:spPr>
        <p:txBody>
          <a:bodyPr wrap="square" lIns="99276" tIns="49638" rIns="99276" bIns="49638">
            <a:spAutoFit/>
          </a:bodyPr>
          <a:lstStyle>
            <a:lvl1pPr defTabSz="992188" eaLnBrk="0" hangingPunct="0">
              <a:spcBef>
                <a:spcPct val="20000"/>
              </a:spcBef>
              <a:buChar char="•"/>
              <a:defRPr sz="2000" b="1">
                <a:solidFill>
                  <a:srgbClr val="000099"/>
                </a:solidFill>
                <a:latin typeface="Arial" charset="0"/>
              </a:defRPr>
            </a:lvl1pPr>
            <a:lvl2pPr marL="742950" indent="-285750" defTabSz="992188" eaLnBrk="0" hangingPunct="0">
              <a:spcBef>
                <a:spcPct val="20000"/>
              </a:spcBef>
              <a:buChar char="–"/>
              <a:defRPr sz="1600">
                <a:solidFill>
                  <a:srgbClr val="000000"/>
                </a:solidFill>
                <a:latin typeface="Arial" charset="0"/>
              </a:defRPr>
            </a:lvl2pPr>
            <a:lvl3pPr marL="1143000" indent="-228600" defTabSz="992188" eaLnBrk="0" hangingPunct="0">
              <a:spcBef>
                <a:spcPct val="20000"/>
              </a:spcBef>
              <a:buFont typeface="Times New Roman" pitchFamily="18" charset="0"/>
              <a:buChar char="−"/>
              <a:defRPr sz="1400">
                <a:solidFill>
                  <a:schemeClr val="tx1"/>
                </a:solidFill>
                <a:latin typeface="Arial" charset="0"/>
              </a:defRPr>
            </a:lvl3pPr>
            <a:lvl4pPr marL="1600200" indent="-228600" defTabSz="992188" eaLnBrk="0" hangingPunct="0">
              <a:spcBef>
                <a:spcPct val="20000"/>
              </a:spcBef>
              <a:buChar char="–"/>
              <a:defRPr sz="1200">
                <a:solidFill>
                  <a:schemeClr val="tx1"/>
                </a:solidFill>
                <a:latin typeface="Arial" charset="0"/>
              </a:defRPr>
            </a:lvl4pPr>
            <a:lvl5pPr marL="2057400" indent="-228600" defTabSz="992188" eaLnBrk="0" hangingPunct="0">
              <a:spcBef>
                <a:spcPct val="20000"/>
              </a:spcBef>
              <a:buChar char="»"/>
              <a:defRPr sz="1000">
                <a:solidFill>
                  <a:schemeClr val="tx1"/>
                </a:solidFill>
                <a:latin typeface="Arial" charset="0"/>
              </a:defRPr>
            </a:lvl5pPr>
            <a:lvl6pPr marL="2514600" indent="-228600" defTabSz="992188" eaLnBrk="0" fontAlgn="base" hangingPunct="0">
              <a:spcBef>
                <a:spcPct val="20000"/>
              </a:spcBef>
              <a:spcAft>
                <a:spcPct val="0"/>
              </a:spcAft>
              <a:buChar char="»"/>
              <a:defRPr sz="1000">
                <a:solidFill>
                  <a:schemeClr val="tx1"/>
                </a:solidFill>
                <a:latin typeface="Arial" charset="0"/>
              </a:defRPr>
            </a:lvl6pPr>
            <a:lvl7pPr marL="2971800" indent="-228600" defTabSz="992188" eaLnBrk="0" fontAlgn="base" hangingPunct="0">
              <a:spcBef>
                <a:spcPct val="20000"/>
              </a:spcBef>
              <a:spcAft>
                <a:spcPct val="0"/>
              </a:spcAft>
              <a:buChar char="»"/>
              <a:defRPr sz="1000">
                <a:solidFill>
                  <a:schemeClr val="tx1"/>
                </a:solidFill>
                <a:latin typeface="Arial" charset="0"/>
              </a:defRPr>
            </a:lvl7pPr>
            <a:lvl8pPr marL="3429000" indent="-228600" defTabSz="992188" eaLnBrk="0" fontAlgn="base" hangingPunct="0">
              <a:spcBef>
                <a:spcPct val="20000"/>
              </a:spcBef>
              <a:spcAft>
                <a:spcPct val="0"/>
              </a:spcAft>
              <a:buChar char="»"/>
              <a:defRPr sz="1000">
                <a:solidFill>
                  <a:schemeClr val="tx1"/>
                </a:solidFill>
                <a:latin typeface="Arial" charset="0"/>
              </a:defRPr>
            </a:lvl8pPr>
            <a:lvl9pPr marL="3886200" indent="-228600" defTabSz="992188" eaLnBrk="0" fontAlgn="base" hangingPunct="0">
              <a:spcBef>
                <a:spcPct val="20000"/>
              </a:spcBef>
              <a:spcAft>
                <a:spcPct val="0"/>
              </a:spcAft>
              <a:buChar char="»"/>
              <a:defRPr sz="1000">
                <a:solidFill>
                  <a:schemeClr val="tx1"/>
                </a:solidFill>
                <a:latin typeface="Arial" charset="0"/>
              </a:defRPr>
            </a:lvl9pPr>
          </a:lstStyle>
          <a:p>
            <a:pPr marL="0" marR="0" lvl="0" indent="0" defTabSz="992188"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Process Model. </a:t>
            </a:r>
            <a:r>
              <a:rPr kumimoji="0" lang="en-US" altLang="en-US" sz="2400" b="1" i="0" u="none" strike="noStrike" kern="0" cap="none" spc="0" normalizeH="0" baseline="0" noProof="0" dirty="0">
                <a:ln>
                  <a:noFill/>
                </a:ln>
                <a:solidFill>
                  <a:srgbClr val="000099"/>
                </a:solidFill>
                <a:effectLst/>
                <a:uLnTx/>
                <a:uFillTx/>
                <a:latin typeface="Arial" charset="0"/>
              </a:rPr>
              <a:t>Model </a:t>
            </a:r>
            <a:r>
              <a:rPr kumimoji="0" lang="en-US" altLang="en-US" sz="2400" b="1" i="0" u="none" strike="noStrike" kern="0" cap="none" spc="0" normalizeH="0" baseline="0" noProof="0" dirty="0">
                <a:ln>
                  <a:noFill/>
                </a:ln>
                <a:solidFill>
                  <a:srgbClr val="000099"/>
                </a:solidFill>
                <a:effectLst/>
                <a:uLnTx/>
                <a:uFillTx/>
                <a:latin typeface="Arial" charset="0"/>
                <a:cs typeface="Arial" charset="0"/>
              </a:rPr>
              <a:t>that defines the functional decomposition and the flow of inputs and outputs for </a:t>
            </a:r>
            <a:r>
              <a:rPr kumimoji="0" lang="en-US" altLang="en-US" sz="2400" b="1" i="0" u="none" strike="noStrike" kern="0" cap="none" spc="0" normalizeH="0" baseline="0" noProof="0" dirty="0">
                <a:ln>
                  <a:noFill/>
                </a:ln>
                <a:solidFill>
                  <a:srgbClr val="000099"/>
                </a:solidFill>
                <a:effectLst/>
                <a:uLnTx/>
                <a:uFillTx/>
                <a:latin typeface="Arial" charset="0"/>
                <a:cs typeface="Times New Roman" pitchFamily="18" charset="0"/>
              </a:rPr>
              <a:t>a system</a:t>
            </a:r>
            <a:r>
              <a:rPr kumimoji="0" lang="en-US" altLang="en-US" sz="2800" b="1" i="0" u="none" strike="noStrike" kern="0" cap="none" spc="0" normalizeH="0" baseline="0" noProof="0" dirty="0">
                <a:ln>
                  <a:noFill/>
                </a:ln>
                <a:solidFill>
                  <a:srgbClr val="000099"/>
                </a:solidFill>
                <a:effectLst/>
                <a:uLnTx/>
                <a:uFillTx/>
                <a:latin typeface="Arial" charset="0"/>
              </a:rPr>
              <a:t>.</a:t>
            </a:r>
            <a:r>
              <a:rPr kumimoji="0" lang="en-US" altLang="en-US" sz="2800" b="1" i="0" u="none" strike="noStrike" kern="0" cap="none" spc="0" normalizeH="0" noProof="0" dirty="0">
                <a:ln>
                  <a:noFill/>
                </a:ln>
                <a:solidFill>
                  <a:srgbClr val="000099"/>
                </a:solidFill>
                <a:effectLst/>
                <a:uLnTx/>
                <a:uFillTx/>
                <a:latin typeface="Arial" charset="0"/>
              </a:rPr>
              <a:t>                </a:t>
            </a:r>
            <a:r>
              <a:rPr kumimoji="0" lang="en-US" altLang="en-US" sz="1600" b="1" i="0" u="none" strike="noStrike" kern="0" cap="none" spc="0" normalizeH="0" baseline="0" noProof="0" dirty="0">
                <a:ln>
                  <a:noFill/>
                </a:ln>
                <a:solidFill>
                  <a:srgbClr val="FF3300"/>
                </a:solidFill>
                <a:effectLst/>
                <a:uLnTx/>
                <a:uFillTx/>
                <a:latin typeface="Arial" charset="0"/>
              </a:rPr>
              <a:t>                         </a:t>
            </a:r>
            <a:r>
              <a:rPr kumimoji="0" lang="en-US" altLang="en-US" sz="1800" b="1" i="0" u="none" strike="noStrike" kern="0" cap="none" spc="0" normalizeH="0" baseline="0" noProof="0" dirty="0">
                <a:ln>
                  <a:noFill/>
                </a:ln>
                <a:solidFill>
                  <a:srgbClr val="FF3300"/>
                </a:solidFill>
                <a:effectLst/>
                <a:uLnTx/>
                <a:uFillTx/>
                <a:latin typeface="Arial" charset="0"/>
              </a:rPr>
              <a:t>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p>
        </p:txBody>
      </p:sp>
      <p:pic>
        <p:nvPicPr>
          <p:cNvPr id="6" name="Picture 5"/>
          <p:cNvPicPr>
            <a:picLocks noChangeAspect="1"/>
          </p:cNvPicPr>
          <p:nvPr/>
        </p:nvPicPr>
        <p:blipFill>
          <a:blip r:embed="rId4"/>
          <a:stretch>
            <a:fillRect/>
          </a:stretch>
        </p:blipFill>
        <p:spPr>
          <a:xfrm>
            <a:off x="727585" y="967128"/>
            <a:ext cx="10736827" cy="3815448"/>
          </a:xfrm>
          <a:prstGeom prst="rect">
            <a:avLst/>
          </a:prstGeom>
        </p:spPr>
      </p:pic>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11</a:t>
            </a:fld>
            <a:endParaRPr lang="en-US" sz="1800">
              <a:solidFill>
                <a:srgbClr val="000000"/>
              </a:solidFill>
            </a:endParaRPr>
          </a:p>
        </p:txBody>
      </p:sp>
    </p:spTree>
    <p:extLst>
      <p:ext uri="{BB962C8B-B14F-4D97-AF65-F5344CB8AC3E}">
        <p14:creationId xmlns:p14="http://schemas.microsoft.com/office/powerpoint/2010/main" val="2642572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321" y="0"/>
            <a:ext cx="9941472" cy="841248"/>
          </a:xfrm>
        </p:spPr>
        <p:txBody>
          <a:bodyPr/>
          <a:lstStyle/>
          <a:p>
            <a:r>
              <a:rPr lang="en-US" sz="3200">
                <a:latin typeface="Arial" panose="020B0604020202020204" pitchFamily="34" charset="0"/>
                <a:cs typeface="Arial" panose="020B0604020202020204" pitchFamily="34" charset="0"/>
              </a:rPr>
              <a:t>Example of a  Mathematical Traffic Simulation</a:t>
            </a:r>
          </a:p>
        </p:txBody>
      </p:sp>
      <p:pic>
        <p:nvPicPr>
          <p:cNvPr id="5" name="Picture 4"/>
          <p:cNvPicPr>
            <a:picLocks noChangeAspect="1"/>
          </p:cNvPicPr>
          <p:nvPr/>
        </p:nvPicPr>
        <p:blipFill>
          <a:blip r:embed="rId3"/>
          <a:stretch>
            <a:fillRect/>
          </a:stretch>
        </p:blipFill>
        <p:spPr>
          <a:xfrm>
            <a:off x="3410285" y="1032265"/>
            <a:ext cx="8051246" cy="3861815"/>
          </a:xfrm>
          <a:prstGeom prst="rect">
            <a:avLst/>
          </a:prstGeom>
        </p:spPr>
      </p:pic>
      <p:sp>
        <p:nvSpPr>
          <p:cNvPr id="6" name="TextBox 5"/>
          <p:cNvSpPr txBox="1"/>
          <p:nvPr/>
        </p:nvSpPr>
        <p:spPr>
          <a:xfrm>
            <a:off x="0" y="1180202"/>
            <a:ext cx="3410285" cy="3816429"/>
          </a:xfrm>
          <a:prstGeom prst="rect">
            <a:avLst/>
          </a:prstGeom>
          <a:solidFill>
            <a:schemeClr val="accent2">
              <a:lumMod val="40000"/>
              <a:lumOff val="60000"/>
            </a:schemeClr>
          </a:solidFill>
        </p:spPr>
        <p:txBody>
          <a:bodyPr wrap="square" rtlCol="0">
            <a:spAutoFit/>
          </a:bodyPr>
          <a:lstStyle/>
          <a:p>
            <a:r>
              <a:rPr lang="en-US" b="1" dirty="0">
                <a:solidFill>
                  <a:srgbClr val="22458A"/>
                </a:solidFill>
                <a:latin typeface="Arial" panose="020B0604020202020204" pitchFamily="34" charset="0"/>
                <a:cs typeface="Arial" panose="020B0604020202020204" pitchFamily="34" charset="0"/>
              </a:rPr>
              <a:t>Mathematical</a:t>
            </a:r>
            <a:r>
              <a:rPr lang="en-US" b="1" dirty="0">
                <a:solidFill>
                  <a:srgbClr val="000099"/>
                </a:solidFill>
                <a:latin typeface="Arial" panose="020B0604020202020204" pitchFamily="34" charset="0"/>
                <a:cs typeface="Arial" panose="020B0604020202020204" pitchFamily="34" charset="0"/>
              </a:rPr>
              <a:t> Model</a:t>
            </a:r>
            <a:br>
              <a:rPr lang="en-US" b="1" dirty="0">
                <a:solidFill>
                  <a:srgbClr val="000099"/>
                </a:solidFill>
                <a:latin typeface="Arial" panose="020B0604020202020204" pitchFamily="34" charset="0"/>
                <a:cs typeface="Arial" panose="020B0604020202020204" pitchFamily="34" charset="0"/>
              </a:rPr>
            </a:br>
            <a:r>
              <a:rPr lang="en-US" b="1" dirty="0">
                <a:solidFill>
                  <a:srgbClr val="000099"/>
                </a:solidFill>
                <a:latin typeface="Arial" panose="020B0604020202020204" pitchFamily="34" charset="0"/>
                <a:cs typeface="Arial" panose="020B0604020202020204" pitchFamily="34" charset="0"/>
              </a:rPr>
              <a:t>Simulating Auto Traffic on Limited Access Highway</a:t>
            </a:r>
            <a:br>
              <a:rPr lang="en-US" b="1" dirty="0">
                <a:solidFill>
                  <a:srgbClr val="000099"/>
                </a:solidFill>
                <a:latin typeface="Arial" panose="020B0604020202020204" pitchFamily="34" charset="0"/>
                <a:cs typeface="Arial" panose="020B0604020202020204" pitchFamily="34" charset="0"/>
              </a:rPr>
            </a:br>
            <a:endParaRPr lang="en-US" b="1" dirty="0">
              <a:solidFill>
                <a:srgbClr val="000099"/>
              </a:solidFill>
              <a:latin typeface="Arial" panose="020B0604020202020204" pitchFamily="34" charset="0"/>
              <a:cs typeface="Arial" panose="020B0604020202020204" pitchFamily="34" charset="0"/>
            </a:endParaRPr>
          </a:p>
          <a:p>
            <a:r>
              <a:rPr lang="en-US" sz="1800" b="1" dirty="0">
                <a:solidFill>
                  <a:srgbClr val="000099"/>
                </a:solidFill>
                <a:latin typeface="Arial" panose="020B0604020202020204" pitchFamily="34" charset="0"/>
                <a:cs typeface="Arial" panose="020B0604020202020204" pitchFamily="34" charset="0"/>
              </a:rPr>
              <a:t>an </a:t>
            </a:r>
            <a:r>
              <a:rPr lang="en-US" sz="1800" b="1" u="sng" dirty="0">
                <a:solidFill>
                  <a:srgbClr val="0033CC"/>
                </a:solidFill>
                <a:latin typeface="Arial" panose="020B0604020202020204" pitchFamily="34" charset="0"/>
                <a:cs typeface="Arial" panose="020B0604020202020204" pitchFamily="34" charset="0"/>
                <a:hlinkClick r:id="rId4"/>
              </a:rPr>
              <a:t>On-ramp</a:t>
            </a:r>
            <a:r>
              <a:rPr lang="en-US" sz="1800" b="1" dirty="0">
                <a:solidFill>
                  <a:srgbClr val="0033CC"/>
                </a:solidFill>
                <a:latin typeface="Arial" panose="020B0604020202020204" pitchFamily="34" charset="0"/>
                <a:cs typeface="Arial" panose="020B0604020202020204" pitchFamily="34" charset="0"/>
              </a:rPr>
              <a:t> situation</a:t>
            </a:r>
            <a:endParaRPr lang="en-US" b="1" dirty="0">
              <a:solidFill>
                <a:srgbClr val="00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6232343" y="5212018"/>
            <a:ext cx="4743450" cy="1066800"/>
          </a:xfrm>
          <a:prstGeom prst="rect">
            <a:avLst/>
          </a:prstGeom>
        </p:spPr>
      </p:pic>
      <p:pic>
        <p:nvPicPr>
          <p:cNvPr id="8" name="Picture 7"/>
          <p:cNvPicPr>
            <a:picLocks noChangeAspect="1"/>
          </p:cNvPicPr>
          <p:nvPr/>
        </p:nvPicPr>
        <p:blipFill>
          <a:blip r:embed="rId6"/>
          <a:stretch>
            <a:fillRect/>
          </a:stretch>
        </p:blipFill>
        <p:spPr>
          <a:xfrm>
            <a:off x="579780" y="5175312"/>
            <a:ext cx="4840644" cy="1072989"/>
          </a:xfrm>
          <a:prstGeom prst="rect">
            <a:avLst/>
          </a:prstGeom>
        </p:spPr>
      </p:pic>
      <p:sp>
        <p:nvSpPr>
          <p:cNvPr id="3" name="Rectangle 2">
            <a:extLst>
              <a:ext uri="{FF2B5EF4-FFF2-40B4-BE49-F238E27FC236}">
                <a16:creationId xmlns:a16="http://schemas.microsoft.com/office/drawing/2014/main" id="{23209619-F135-4763-9A11-2D1F5597695B}"/>
              </a:ext>
            </a:extLst>
          </p:cNvPr>
          <p:cNvSpPr/>
          <p:nvPr/>
        </p:nvSpPr>
        <p:spPr>
          <a:xfrm>
            <a:off x="6578198" y="6473645"/>
            <a:ext cx="3184343" cy="246221"/>
          </a:xfrm>
          <a:prstGeom prst="rect">
            <a:avLst/>
          </a:prstGeom>
          <a:ln>
            <a:solidFill>
              <a:schemeClr val="tx1"/>
            </a:solidFill>
          </a:ln>
        </p:spPr>
        <p:txBody>
          <a:bodyPr wrap="square">
            <a:spAutoFit/>
          </a:bodyPr>
          <a:lstStyle/>
          <a:p>
            <a:r>
              <a:rPr lang="en-US" sz="1000" b="1" dirty="0">
                <a:latin typeface="Arial" panose="020B0604020202020204" pitchFamily="34" charset="0"/>
                <a:cs typeface="Arial" panose="020B0604020202020204" pitchFamily="34" charset="0"/>
              </a:rPr>
              <a:t>Ref: http://www.</a:t>
            </a:r>
            <a:r>
              <a:rPr lang="en-US" sz="1000" dirty="0">
                <a:latin typeface="Arial" panose="020B0604020202020204" pitchFamily="34" charset="0"/>
                <a:cs typeface="Arial" panose="020B0604020202020204" pitchFamily="34" charset="0"/>
              </a:rPr>
              <a:t>traffic-simulation</a:t>
            </a:r>
            <a:r>
              <a:rPr lang="en-US" sz="1000" b="1" dirty="0">
                <a:latin typeface="Arial" panose="020B0604020202020204" pitchFamily="34" charset="0"/>
                <a:cs typeface="Arial" panose="020B0604020202020204" pitchFamily="34" charset="0"/>
              </a:rPr>
              <a:t>.de/onramp.html</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12</a:t>
            </a:fld>
            <a:endParaRPr lang="en-US" sz="1800" dirty="0">
              <a:solidFill>
                <a:srgbClr val="000000"/>
              </a:solidFill>
            </a:endParaRPr>
          </a:p>
        </p:txBody>
      </p:sp>
    </p:spTree>
    <p:extLst>
      <p:ext uri="{BB962C8B-B14F-4D97-AF65-F5344CB8AC3E}">
        <p14:creationId xmlns:p14="http://schemas.microsoft.com/office/powerpoint/2010/main" val="654640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81794" y="0"/>
            <a:ext cx="11256313" cy="841248"/>
          </a:xfrm>
        </p:spPr>
        <p:txBody>
          <a:bodyPr/>
          <a:lstStyle/>
          <a:p>
            <a:r>
              <a:rPr lang="en-US" sz="3200" dirty="0"/>
              <a:t>Modeling/Simulation “Pyramids”</a:t>
            </a:r>
          </a:p>
        </p:txBody>
      </p:sp>
      <p:sp>
        <p:nvSpPr>
          <p:cNvPr id="9220" name="Rectangle 3"/>
          <p:cNvSpPr>
            <a:spLocks noGrp="1" noChangeArrowheads="1"/>
          </p:cNvSpPr>
          <p:nvPr>
            <p:ph idx="1"/>
          </p:nvPr>
        </p:nvSpPr>
        <p:spPr>
          <a:xfrm>
            <a:off x="206322" y="757745"/>
            <a:ext cx="11985678" cy="638175"/>
          </a:xfrm>
        </p:spPr>
        <p:txBody>
          <a:bodyPr/>
          <a:lstStyle/>
          <a:p>
            <a:pPr marL="0" indent="0">
              <a:buNone/>
            </a:pPr>
            <a:r>
              <a:rPr lang="en-US" sz="2400" dirty="0"/>
              <a:t>Most M&amp;S application areas have a hierarchical means of categorizing models and simulations in that area, by resolution level.</a:t>
            </a:r>
          </a:p>
        </p:txBody>
      </p:sp>
      <p:grpSp>
        <p:nvGrpSpPr>
          <p:cNvPr id="4" name="Group 3"/>
          <p:cNvGrpSpPr/>
          <p:nvPr/>
        </p:nvGrpSpPr>
        <p:grpSpPr>
          <a:xfrm>
            <a:off x="6606646" y="1753712"/>
            <a:ext cx="5434066" cy="4005263"/>
            <a:chOff x="6551612" y="2144713"/>
            <a:chExt cx="5434066" cy="4005263"/>
          </a:xfrm>
        </p:grpSpPr>
        <p:sp>
          <p:nvSpPr>
            <p:cNvPr id="9225" name="Line 18"/>
            <p:cNvSpPr>
              <a:spLocks noChangeShapeType="1"/>
            </p:cNvSpPr>
            <p:nvPr/>
          </p:nvSpPr>
          <p:spPr bwMode="auto">
            <a:xfrm>
              <a:off x="9084485" y="2911475"/>
              <a:ext cx="2221921" cy="323373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6" name="Line 19"/>
            <p:cNvSpPr>
              <a:spLocks noChangeShapeType="1"/>
            </p:cNvSpPr>
            <p:nvPr/>
          </p:nvSpPr>
          <p:spPr bwMode="auto">
            <a:xfrm>
              <a:off x="6896421" y="6145213"/>
              <a:ext cx="4409985"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7" name="Line 20"/>
            <p:cNvSpPr>
              <a:spLocks noChangeShapeType="1"/>
            </p:cNvSpPr>
            <p:nvPr/>
          </p:nvSpPr>
          <p:spPr bwMode="auto">
            <a:xfrm>
              <a:off x="7264625" y="5640388"/>
              <a:ext cx="3707434"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8" name="Line 21"/>
            <p:cNvSpPr>
              <a:spLocks noChangeShapeType="1"/>
            </p:cNvSpPr>
            <p:nvPr/>
          </p:nvSpPr>
          <p:spPr bwMode="auto">
            <a:xfrm>
              <a:off x="7935433" y="4629150"/>
              <a:ext cx="2338308" cy="158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9" name="Line 22"/>
            <p:cNvSpPr>
              <a:spLocks noChangeShapeType="1"/>
            </p:cNvSpPr>
            <p:nvPr/>
          </p:nvSpPr>
          <p:spPr bwMode="auto">
            <a:xfrm>
              <a:off x="8280361" y="4125913"/>
              <a:ext cx="1635757"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45" name="Line 38"/>
            <p:cNvSpPr>
              <a:spLocks noChangeShapeType="1"/>
            </p:cNvSpPr>
            <p:nvPr/>
          </p:nvSpPr>
          <p:spPr bwMode="auto">
            <a:xfrm>
              <a:off x="7607436" y="5135563"/>
              <a:ext cx="3011232" cy="0"/>
            </a:xfrm>
            <a:prstGeom prst="line">
              <a:avLst/>
            </a:prstGeom>
            <a:noFill/>
            <a:ln w="25400">
              <a:solidFill>
                <a:srgbClr val="3399FF"/>
              </a:solidFill>
              <a:round/>
              <a:headEnd type="none" w="sm" len="sm"/>
              <a:tailEnd type="none" w="sm" len="sm"/>
            </a:ln>
          </p:spPr>
          <p:txBody>
            <a:bodyPr wrap="none" anchor="ctr"/>
            <a:lstStyle/>
            <a:p>
              <a:endParaRPr lang="en-US"/>
            </a:p>
          </p:txBody>
        </p:sp>
        <p:pic>
          <p:nvPicPr>
            <p:cNvPr id="58372" name="Picture 4" descr="http://ts1.mm.bing.net/images/thumbnail.aspx?q=996255210664&amp;id=00d0ebbc587a37d03c44dde85282adec&amp;url=http%3a%2f%2fus.123rf.com%2f400wm%2f400%2f400%2feraxion%2feraxion0904%2feraxion090400010%2f4696206-cardiovascular-system.jpg"/>
            <p:cNvPicPr>
              <a:picLocks noChangeAspect="1" noChangeArrowheads="1"/>
            </p:cNvPicPr>
            <p:nvPr/>
          </p:nvPicPr>
          <p:blipFill>
            <a:blip r:embed="rId3" cstate="print"/>
            <a:srcRect/>
            <a:stretch>
              <a:fillRect/>
            </a:stretch>
          </p:blipFill>
          <p:spPr bwMode="auto">
            <a:xfrm>
              <a:off x="10360501" y="2438400"/>
              <a:ext cx="1625177" cy="1219200"/>
            </a:xfrm>
            <a:prstGeom prst="rect">
              <a:avLst/>
            </a:prstGeom>
            <a:noFill/>
          </p:spPr>
        </p:pic>
        <p:sp>
          <p:nvSpPr>
            <p:cNvPr id="9223" name="Text Box 16"/>
            <p:cNvSpPr txBox="1">
              <a:spLocks noChangeArrowheads="1"/>
            </p:cNvSpPr>
            <p:nvPr/>
          </p:nvSpPr>
          <p:spPr bwMode="auto">
            <a:xfrm>
              <a:off x="6602281" y="2144713"/>
              <a:ext cx="5034239" cy="400110"/>
            </a:xfrm>
            <a:prstGeom prst="rect">
              <a:avLst/>
            </a:prstGeom>
            <a:noFill/>
            <a:ln w="12700">
              <a:noFill/>
              <a:miter lim="800000"/>
              <a:headEnd type="none" w="sm" len="sm"/>
              <a:tailEnd type="none" w="sm" len="sm"/>
            </a:ln>
          </p:spPr>
          <p:txBody>
            <a:bodyPr>
              <a:spAutoFit/>
            </a:bodyPr>
            <a:lstStyle/>
            <a:p>
              <a:pPr algn="ctr">
                <a:spcBef>
                  <a:spcPct val="50000"/>
                </a:spcBef>
              </a:pPr>
              <a:r>
                <a:rPr lang="en-US" sz="2000" b="1" dirty="0">
                  <a:solidFill>
                    <a:schemeClr val="tx2"/>
                  </a:solidFill>
                </a:rPr>
                <a:t>Human Body M&amp;S Pyramid</a:t>
              </a:r>
            </a:p>
          </p:txBody>
        </p:sp>
        <p:sp>
          <p:nvSpPr>
            <p:cNvPr id="9224" name="Line 17"/>
            <p:cNvSpPr>
              <a:spLocks noChangeShapeType="1"/>
            </p:cNvSpPr>
            <p:nvPr/>
          </p:nvSpPr>
          <p:spPr bwMode="auto">
            <a:xfrm flipH="1">
              <a:off x="6890072" y="2908301"/>
              <a:ext cx="2209225" cy="3241675"/>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30" name="Rectangle 23"/>
            <p:cNvSpPr>
              <a:spLocks noChangeArrowheads="1"/>
            </p:cNvSpPr>
            <p:nvPr/>
          </p:nvSpPr>
          <p:spPr bwMode="auto">
            <a:xfrm>
              <a:off x="7719590" y="5730875"/>
              <a:ext cx="2850408"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Molecule</a:t>
              </a:r>
            </a:p>
          </p:txBody>
        </p:sp>
        <p:sp>
          <p:nvSpPr>
            <p:cNvPr id="9231" name="Rectangle 24"/>
            <p:cNvSpPr>
              <a:spLocks noChangeArrowheads="1"/>
            </p:cNvSpPr>
            <p:nvPr/>
          </p:nvSpPr>
          <p:spPr bwMode="auto">
            <a:xfrm>
              <a:off x="8212645" y="4225925"/>
              <a:ext cx="1864297"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System</a:t>
              </a:r>
            </a:p>
          </p:txBody>
        </p:sp>
        <p:sp>
          <p:nvSpPr>
            <p:cNvPr id="9232" name="Rectangle 25"/>
            <p:cNvSpPr>
              <a:spLocks noChangeArrowheads="1"/>
            </p:cNvSpPr>
            <p:nvPr/>
          </p:nvSpPr>
          <p:spPr bwMode="auto">
            <a:xfrm>
              <a:off x="8045472" y="3727450"/>
              <a:ext cx="2196528"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Human</a:t>
              </a:r>
            </a:p>
          </p:txBody>
        </p:sp>
        <p:sp>
          <p:nvSpPr>
            <p:cNvPr id="9233" name="Text Box 26"/>
            <p:cNvSpPr txBox="1">
              <a:spLocks noChangeArrowheads="1"/>
            </p:cNvSpPr>
            <p:nvPr/>
          </p:nvSpPr>
          <p:spPr bwMode="auto">
            <a:xfrm>
              <a:off x="8193600" y="5229225"/>
              <a:ext cx="1900272" cy="369332"/>
            </a:xfrm>
            <a:prstGeom prst="rect">
              <a:avLst/>
            </a:prstGeom>
            <a:noFill/>
            <a:ln w="12700">
              <a:noFill/>
              <a:miter lim="800000"/>
              <a:headEnd type="none" w="sm" len="sm"/>
              <a:tailEnd type="none" w="sm" len="sm"/>
            </a:ln>
          </p:spPr>
          <p:txBody>
            <a:bodyPr>
              <a:spAutoFit/>
            </a:bodyPr>
            <a:lstStyle/>
            <a:p>
              <a:pPr algn="ctr">
                <a:spcBef>
                  <a:spcPct val="50000"/>
                </a:spcBef>
              </a:pPr>
              <a:r>
                <a:rPr lang="en-US" sz="1800" b="1">
                  <a:solidFill>
                    <a:srgbClr val="081D58"/>
                  </a:solidFill>
                </a:rPr>
                <a:t>Cell</a:t>
              </a:r>
              <a:endParaRPr lang="en-US" sz="1800"/>
            </a:p>
          </p:txBody>
        </p:sp>
        <p:sp>
          <p:nvSpPr>
            <p:cNvPr id="9235" name="Text Box 28"/>
            <p:cNvSpPr txBox="1">
              <a:spLocks noChangeArrowheads="1"/>
            </p:cNvSpPr>
            <p:nvPr/>
          </p:nvSpPr>
          <p:spPr bwMode="auto">
            <a:xfrm>
              <a:off x="6551612" y="2438401"/>
              <a:ext cx="3758221" cy="307777"/>
            </a:xfrm>
            <a:prstGeom prst="rect">
              <a:avLst/>
            </a:prstGeom>
            <a:noFill/>
            <a:ln w="12700">
              <a:noFill/>
              <a:miter lim="800000"/>
              <a:headEnd type="none" w="sm" len="sm"/>
              <a:tailEnd type="none" w="sm" len="sm"/>
            </a:ln>
          </p:spPr>
          <p:txBody>
            <a:bodyPr wrap="square">
              <a:spAutoFit/>
            </a:bodyPr>
            <a:lstStyle/>
            <a:p>
              <a:pPr algn="r">
                <a:spcBef>
                  <a:spcPct val="50000"/>
                </a:spcBef>
              </a:pPr>
              <a:r>
                <a:rPr lang="en-US" sz="1400" b="1" dirty="0">
                  <a:solidFill>
                    <a:srgbClr val="FF0000"/>
                  </a:solidFill>
                </a:rPr>
                <a:t>Cardiac-centric example</a:t>
              </a:r>
            </a:p>
          </p:txBody>
        </p:sp>
        <p:sp>
          <p:nvSpPr>
            <p:cNvPr id="9240" name="Text Box 33"/>
            <p:cNvSpPr txBox="1">
              <a:spLocks noChangeArrowheads="1"/>
            </p:cNvSpPr>
            <p:nvPr/>
          </p:nvSpPr>
          <p:spPr bwMode="auto">
            <a:xfrm>
              <a:off x="10379547" y="3722688"/>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Whole body</a:t>
              </a:r>
            </a:p>
          </p:txBody>
        </p:sp>
        <p:sp>
          <p:nvSpPr>
            <p:cNvPr id="9241" name="Text Box 34"/>
            <p:cNvSpPr txBox="1">
              <a:spLocks noChangeArrowheads="1"/>
            </p:cNvSpPr>
            <p:nvPr/>
          </p:nvSpPr>
          <p:spPr bwMode="auto">
            <a:xfrm>
              <a:off x="10379547" y="4168776"/>
              <a:ext cx="1582854" cy="646331"/>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Cardio-vascular</a:t>
              </a:r>
            </a:p>
          </p:txBody>
        </p:sp>
        <p:sp>
          <p:nvSpPr>
            <p:cNvPr id="9242" name="Text Box 35"/>
            <p:cNvSpPr txBox="1">
              <a:spLocks noChangeArrowheads="1"/>
            </p:cNvSpPr>
            <p:nvPr/>
          </p:nvSpPr>
          <p:spPr bwMode="auto">
            <a:xfrm>
              <a:off x="10379547" y="4827588"/>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Heart</a:t>
              </a:r>
            </a:p>
          </p:txBody>
        </p:sp>
        <p:sp>
          <p:nvSpPr>
            <p:cNvPr id="9243" name="Text Box 36"/>
            <p:cNvSpPr txBox="1">
              <a:spLocks noChangeArrowheads="1"/>
            </p:cNvSpPr>
            <p:nvPr/>
          </p:nvSpPr>
          <p:spPr bwMode="auto">
            <a:xfrm>
              <a:off x="10379547" y="5721350"/>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Ca++</a:t>
              </a:r>
            </a:p>
          </p:txBody>
        </p:sp>
        <p:sp>
          <p:nvSpPr>
            <p:cNvPr id="9244" name="Text Box 37"/>
            <p:cNvSpPr txBox="1">
              <a:spLocks noChangeArrowheads="1"/>
            </p:cNvSpPr>
            <p:nvPr/>
          </p:nvSpPr>
          <p:spPr bwMode="auto">
            <a:xfrm>
              <a:off x="10379547" y="5273675"/>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Myocyte</a:t>
              </a:r>
            </a:p>
          </p:txBody>
        </p:sp>
        <p:sp>
          <p:nvSpPr>
            <p:cNvPr id="9246" name="Rectangle 39"/>
            <p:cNvSpPr>
              <a:spLocks noChangeArrowheads="1"/>
            </p:cNvSpPr>
            <p:nvPr/>
          </p:nvSpPr>
          <p:spPr bwMode="auto">
            <a:xfrm>
              <a:off x="8212645" y="4727575"/>
              <a:ext cx="1864297"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Organ</a:t>
              </a:r>
            </a:p>
          </p:txBody>
        </p:sp>
      </p:grpSp>
      <p:sp>
        <p:nvSpPr>
          <p:cNvPr id="9247" name="AutoShape 41"/>
          <p:cNvSpPr>
            <a:spLocks noChangeAspect="1" noChangeArrowheads="1" noTextEdit="1"/>
          </p:cNvSpPr>
          <p:nvPr/>
        </p:nvSpPr>
        <p:spPr bwMode="auto">
          <a:xfrm>
            <a:off x="5616047" y="2305311"/>
            <a:ext cx="1809279" cy="2743200"/>
          </a:xfrm>
          <a:prstGeom prst="rect">
            <a:avLst/>
          </a:prstGeom>
          <a:noFill/>
          <a:ln w="9525">
            <a:noFill/>
            <a:miter lim="800000"/>
            <a:headEnd/>
            <a:tailEnd/>
          </a:ln>
        </p:spPr>
        <p:txBody>
          <a:bodyPr/>
          <a:lstStyle/>
          <a:p>
            <a:endParaRPr lang="en-US"/>
          </a:p>
        </p:txBody>
      </p:sp>
      <p:grpSp>
        <p:nvGrpSpPr>
          <p:cNvPr id="5" name="Group 4"/>
          <p:cNvGrpSpPr/>
          <p:nvPr/>
        </p:nvGrpSpPr>
        <p:grpSpPr>
          <a:xfrm>
            <a:off x="5497767" y="2533913"/>
            <a:ext cx="2059859" cy="2410599"/>
            <a:chOff x="5495484" y="3048001"/>
            <a:chExt cx="2059859" cy="2410599"/>
          </a:xfrm>
        </p:grpSpPr>
        <p:sp>
          <p:nvSpPr>
            <p:cNvPr id="9248" name="Rectangle 43"/>
            <p:cNvSpPr>
              <a:spLocks noChangeArrowheads="1"/>
            </p:cNvSpPr>
            <p:nvPr/>
          </p:nvSpPr>
          <p:spPr bwMode="auto">
            <a:xfrm>
              <a:off x="5495484" y="3048001"/>
              <a:ext cx="2059859"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More aggregation</a:t>
              </a:r>
              <a:endParaRPr lang="en-US" sz="1800" dirty="0"/>
            </a:p>
          </p:txBody>
        </p:sp>
        <p:sp>
          <p:nvSpPr>
            <p:cNvPr id="9249" name="Rectangle 45"/>
            <p:cNvSpPr>
              <a:spLocks noChangeArrowheads="1"/>
            </p:cNvSpPr>
            <p:nvPr/>
          </p:nvSpPr>
          <p:spPr bwMode="auto">
            <a:xfrm>
              <a:off x="5565214" y="3352801"/>
              <a:ext cx="1920398"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Shorter run time</a:t>
              </a:r>
              <a:endParaRPr lang="en-US" sz="1800" dirty="0"/>
            </a:p>
          </p:txBody>
        </p:sp>
        <p:sp>
          <p:nvSpPr>
            <p:cNvPr id="9250" name="Rectangle 46"/>
            <p:cNvSpPr>
              <a:spLocks noChangeArrowheads="1"/>
            </p:cNvSpPr>
            <p:nvPr/>
          </p:nvSpPr>
          <p:spPr bwMode="auto">
            <a:xfrm>
              <a:off x="5535559" y="4862514"/>
              <a:ext cx="1979709"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Less aggregation</a:t>
              </a:r>
              <a:endParaRPr lang="en-US" sz="1800" dirty="0"/>
            </a:p>
          </p:txBody>
        </p:sp>
        <p:sp>
          <p:nvSpPr>
            <p:cNvPr id="9251" name="Rectangle 48"/>
            <p:cNvSpPr>
              <a:spLocks noChangeArrowheads="1"/>
            </p:cNvSpPr>
            <p:nvPr/>
          </p:nvSpPr>
          <p:spPr bwMode="auto">
            <a:xfrm>
              <a:off x="5597275" y="5181601"/>
              <a:ext cx="1856277"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Longer run time</a:t>
              </a:r>
              <a:endParaRPr lang="en-US" sz="1800" dirty="0"/>
            </a:p>
          </p:txBody>
        </p:sp>
        <p:sp>
          <p:nvSpPr>
            <p:cNvPr id="9252" name="Freeform 49"/>
            <p:cNvSpPr>
              <a:spLocks/>
            </p:cNvSpPr>
            <p:nvPr/>
          </p:nvSpPr>
          <p:spPr bwMode="auto">
            <a:xfrm>
              <a:off x="6355066" y="3613151"/>
              <a:ext cx="340694" cy="1173163"/>
            </a:xfrm>
            <a:custGeom>
              <a:avLst/>
              <a:gdLst>
                <a:gd name="T0" fmla="*/ 2147483647 w 161"/>
                <a:gd name="T1" fmla="*/ 0 h 739"/>
                <a:gd name="T2" fmla="*/ 2147483647 w 161"/>
                <a:gd name="T3" fmla="*/ 2147483647 h 739"/>
                <a:gd name="T4" fmla="*/ 2147483647 w 161"/>
                <a:gd name="T5" fmla="*/ 2147483647 h 739"/>
                <a:gd name="T6" fmla="*/ 2147483647 w 161"/>
                <a:gd name="T7" fmla="*/ 2147483647 h 739"/>
                <a:gd name="T8" fmla="*/ 2147483647 w 161"/>
                <a:gd name="T9" fmla="*/ 2147483647 h 739"/>
                <a:gd name="T10" fmla="*/ 2147483647 w 161"/>
                <a:gd name="T11" fmla="*/ 2147483647 h 739"/>
                <a:gd name="T12" fmla="*/ 0 w 161"/>
                <a:gd name="T13" fmla="*/ 2147483647 h 739"/>
                <a:gd name="T14" fmla="*/ 2147483647 w 161"/>
                <a:gd name="T15" fmla="*/ 2147483647 h 739"/>
                <a:gd name="T16" fmla="*/ 2147483647 w 161"/>
                <a:gd name="T17" fmla="*/ 2147483647 h 739"/>
                <a:gd name="T18" fmla="*/ 0 w 161"/>
                <a:gd name="T19" fmla="*/ 2147483647 h 739"/>
                <a:gd name="T20" fmla="*/ 2147483647 w 161"/>
                <a:gd name="T21" fmla="*/ 0 h 7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739"/>
                <a:gd name="T35" fmla="*/ 161 w 161"/>
                <a:gd name="T36" fmla="*/ 739 h 7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739">
                  <a:moveTo>
                    <a:pt x="81" y="0"/>
                  </a:moveTo>
                  <a:lnTo>
                    <a:pt x="161" y="148"/>
                  </a:lnTo>
                  <a:lnTo>
                    <a:pt x="121" y="148"/>
                  </a:lnTo>
                  <a:lnTo>
                    <a:pt x="121" y="591"/>
                  </a:lnTo>
                  <a:lnTo>
                    <a:pt x="161" y="591"/>
                  </a:lnTo>
                  <a:lnTo>
                    <a:pt x="81" y="739"/>
                  </a:lnTo>
                  <a:lnTo>
                    <a:pt x="0" y="591"/>
                  </a:lnTo>
                  <a:lnTo>
                    <a:pt x="40" y="591"/>
                  </a:lnTo>
                  <a:lnTo>
                    <a:pt x="40" y="148"/>
                  </a:lnTo>
                  <a:lnTo>
                    <a:pt x="0" y="148"/>
                  </a:lnTo>
                  <a:lnTo>
                    <a:pt x="81" y="0"/>
                  </a:lnTo>
                  <a:close/>
                </a:path>
              </a:pathLst>
            </a:custGeom>
            <a:solidFill>
              <a:srgbClr val="C8BBAC"/>
            </a:solidFill>
            <a:ln w="9525">
              <a:noFill/>
              <a:round/>
              <a:headEnd/>
              <a:tailEnd/>
            </a:ln>
          </p:spPr>
          <p:txBody>
            <a:bodyPr/>
            <a:lstStyle/>
            <a:p>
              <a:endParaRPr lang="en-US"/>
            </a:p>
          </p:txBody>
        </p:sp>
        <p:sp>
          <p:nvSpPr>
            <p:cNvPr id="9253" name="Freeform 50"/>
            <p:cNvSpPr>
              <a:spLocks/>
            </p:cNvSpPr>
            <p:nvPr/>
          </p:nvSpPr>
          <p:spPr bwMode="auto">
            <a:xfrm>
              <a:off x="6336014" y="3600450"/>
              <a:ext cx="340694" cy="1173163"/>
            </a:xfrm>
            <a:custGeom>
              <a:avLst/>
              <a:gdLst>
                <a:gd name="T0" fmla="*/ 2147483647 w 161"/>
                <a:gd name="T1" fmla="*/ 0 h 739"/>
                <a:gd name="T2" fmla="*/ 2147483647 w 161"/>
                <a:gd name="T3" fmla="*/ 2147483647 h 739"/>
                <a:gd name="T4" fmla="*/ 2147483647 w 161"/>
                <a:gd name="T5" fmla="*/ 2147483647 h 739"/>
                <a:gd name="T6" fmla="*/ 2147483647 w 161"/>
                <a:gd name="T7" fmla="*/ 2147483647 h 739"/>
                <a:gd name="T8" fmla="*/ 2147483647 w 161"/>
                <a:gd name="T9" fmla="*/ 2147483647 h 739"/>
                <a:gd name="T10" fmla="*/ 2147483647 w 161"/>
                <a:gd name="T11" fmla="*/ 2147483647 h 739"/>
                <a:gd name="T12" fmla="*/ 0 w 161"/>
                <a:gd name="T13" fmla="*/ 2147483647 h 739"/>
                <a:gd name="T14" fmla="*/ 2147483647 w 161"/>
                <a:gd name="T15" fmla="*/ 2147483647 h 739"/>
                <a:gd name="T16" fmla="*/ 2147483647 w 161"/>
                <a:gd name="T17" fmla="*/ 2147483647 h 739"/>
                <a:gd name="T18" fmla="*/ 0 w 161"/>
                <a:gd name="T19" fmla="*/ 2147483647 h 739"/>
                <a:gd name="T20" fmla="*/ 2147483647 w 161"/>
                <a:gd name="T21" fmla="*/ 0 h 7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739"/>
                <a:gd name="T35" fmla="*/ 161 w 161"/>
                <a:gd name="T36" fmla="*/ 739 h 7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739">
                  <a:moveTo>
                    <a:pt x="81" y="0"/>
                  </a:moveTo>
                  <a:lnTo>
                    <a:pt x="161" y="148"/>
                  </a:lnTo>
                  <a:lnTo>
                    <a:pt x="121" y="148"/>
                  </a:lnTo>
                  <a:lnTo>
                    <a:pt x="121" y="591"/>
                  </a:lnTo>
                  <a:lnTo>
                    <a:pt x="161" y="591"/>
                  </a:lnTo>
                  <a:lnTo>
                    <a:pt x="81" y="739"/>
                  </a:lnTo>
                  <a:lnTo>
                    <a:pt x="0" y="591"/>
                  </a:lnTo>
                  <a:lnTo>
                    <a:pt x="40" y="591"/>
                  </a:lnTo>
                  <a:lnTo>
                    <a:pt x="40" y="148"/>
                  </a:lnTo>
                  <a:lnTo>
                    <a:pt x="0" y="148"/>
                  </a:lnTo>
                  <a:lnTo>
                    <a:pt x="81" y="0"/>
                  </a:lnTo>
                  <a:close/>
                </a:path>
              </a:pathLst>
            </a:custGeom>
            <a:noFill/>
            <a:ln w="7938" cap="rnd">
              <a:solidFill>
                <a:srgbClr val="000000"/>
              </a:solidFill>
              <a:prstDash val="solid"/>
              <a:round/>
              <a:headEnd/>
              <a:tailEnd/>
            </a:ln>
          </p:spPr>
          <p:txBody>
            <a:bodyPr/>
            <a:lstStyle/>
            <a:p>
              <a:endParaRPr lang="en-US"/>
            </a:p>
          </p:txBody>
        </p:sp>
      </p:grpSp>
      <p:grpSp>
        <p:nvGrpSpPr>
          <p:cNvPr id="2" name="Group 1"/>
          <p:cNvGrpSpPr/>
          <p:nvPr/>
        </p:nvGrpSpPr>
        <p:grpSpPr>
          <a:xfrm>
            <a:off x="206322" y="1598993"/>
            <a:ext cx="6552566" cy="4234080"/>
            <a:chOff x="152876" y="1981202"/>
            <a:chExt cx="6552566" cy="4234080"/>
          </a:xfrm>
        </p:grpSpPr>
        <p:grpSp>
          <p:nvGrpSpPr>
            <p:cNvPr id="9221" name="Group 4"/>
            <p:cNvGrpSpPr>
              <a:grpSpLocks/>
            </p:cNvGrpSpPr>
            <p:nvPr/>
          </p:nvGrpSpPr>
          <p:grpSpPr bwMode="auto">
            <a:xfrm>
              <a:off x="1583748" y="2895601"/>
              <a:ext cx="4416334" cy="3241675"/>
              <a:chOff x="2960" y="1264"/>
              <a:chExt cx="2416" cy="2364"/>
            </a:xfrm>
          </p:grpSpPr>
          <p:sp>
            <p:nvSpPr>
              <p:cNvPr id="9254" name="Line 5"/>
              <p:cNvSpPr>
                <a:spLocks noChangeShapeType="1"/>
              </p:cNvSpPr>
              <p:nvPr/>
            </p:nvSpPr>
            <p:spPr bwMode="auto">
              <a:xfrm flipH="1">
                <a:off x="2960" y="1264"/>
                <a:ext cx="1208" cy="2364"/>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5" name="Line 6"/>
              <p:cNvSpPr>
                <a:spLocks noChangeShapeType="1"/>
              </p:cNvSpPr>
              <p:nvPr/>
            </p:nvSpPr>
            <p:spPr bwMode="auto">
              <a:xfrm>
                <a:off x="4161" y="1266"/>
                <a:ext cx="1215" cy="235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6" name="Line 7"/>
              <p:cNvSpPr>
                <a:spLocks noChangeShapeType="1"/>
              </p:cNvSpPr>
              <p:nvPr/>
            </p:nvSpPr>
            <p:spPr bwMode="auto">
              <a:xfrm>
                <a:off x="2964" y="3624"/>
                <a:ext cx="2412"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7" name="Line 8"/>
              <p:cNvSpPr>
                <a:spLocks noChangeShapeType="1"/>
              </p:cNvSpPr>
              <p:nvPr/>
            </p:nvSpPr>
            <p:spPr bwMode="auto">
              <a:xfrm>
                <a:off x="3208" y="3144"/>
                <a:ext cx="1916"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8" name="Line 9"/>
              <p:cNvSpPr>
                <a:spLocks noChangeShapeType="1"/>
              </p:cNvSpPr>
              <p:nvPr/>
            </p:nvSpPr>
            <p:spPr bwMode="auto">
              <a:xfrm>
                <a:off x="3452" y="2660"/>
                <a:ext cx="1424" cy="1"/>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9" name="Line 10"/>
              <p:cNvSpPr>
                <a:spLocks noChangeShapeType="1"/>
              </p:cNvSpPr>
              <p:nvPr/>
            </p:nvSpPr>
            <p:spPr bwMode="auto">
              <a:xfrm>
                <a:off x="3720" y="2152"/>
                <a:ext cx="896"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60" name="Rectangle 11"/>
              <p:cNvSpPr>
                <a:spLocks noChangeArrowheads="1"/>
              </p:cNvSpPr>
              <p:nvPr/>
            </p:nvSpPr>
            <p:spPr bwMode="auto">
              <a:xfrm>
                <a:off x="3449" y="3288"/>
                <a:ext cx="1559"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Engineering</a:t>
                </a:r>
              </a:p>
            </p:txBody>
          </p:sp>
          <p:sp>
            <p:nvSpPr>
              <p:cNvPr id="9261" name="Rectangle 12"/>
              <p:cNvSpPr>
                <a:spLocks noChangeArrowheads="1"/>
              </p:cNvSpPr>
              <p:nvPr/>
            </p:nvSpPr>
            <p:spPr bwMode="auto">
              <a:xfrm>
                <a:off x="3660" y="2328"/>
                <a:ext cx="1020"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Mission</a:t>
                </a:r>
              </a:p>
            </p:txBody>
          </p:sp>
          <p:sp>
            <p:nvSpPr>
              <p:cNvPr id="9262" name="Rectangle 13"/>
              <p:cNvSpPr>
                <a:spLocks noChangeArrowheads="1"/>
              </p:cNvSpPr>
              <p:nvPr/>
            </p:nvSpPr>
            <p:spPr bwMode="auto">
              <a:xfrm>
                <a:off x="3575" y="1904"/>
                <a:ext cx="1201"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Campaign</a:t>
                </a:r>
              </a:p>
            </p:txBody>
          </p:sp>
          <p:sp>
            <p:nvSpPr>
              <p:cNvPr id="9263" name="Text Box 14"/>
              <p:cNvSpPr txBox="1">
                <a:spLocks noChangeArrowheads="1"/>
              </p:cNvSpPr>
              <p:nvPr/>
            </p:nvSpPr>
            <p:spPr bwMode="auto">
              <a:xfrm>
                <a:off x="3696" y="2820"/>
                <a:ext cx="1040" cy="269"/>
              </a:xfrm>
              <a:prstGeom prst="rect">
                <a:avLst/>
              </a:prstGeom>
              <a:noFill/>
              <a:ln w="12700">
                <a:noFill/>
                <a:miter lim="800000"/>
                <a:headEnd type="none" w="sm" len="sm"/>
                <a:tailEnd type="none" w="sm" len="sm"/>
              </a:ln>
            </p:spPr>
            <p:txBody>
              <a:bodyPr>
                <a:spAutoFit/>
              </a:bodyPr>
              <a:lstStyle/>
              <a:p>
                <a:pPr algn="ctr">
                  <a:spcBef>
                    <a:spcPct val="50000"/>
                  </a:spcBef>
                </a:pPr>
                <a:r>
                  <a:rPr lang="en-US" sz="1800" b="1" dirty="0">
                    <a:solidFill>
                      <a:srgbClr val="081D58"/>
                    </a:solidFill>
                  </a:rPr>
                  <a:t>Engagement</a:t>
                </a:r>
                <a:endParaRPr lang="en-US" sz="1800" dirty="0"/>
              </a:p>
            </p:txBody>
          </p:sp>
        </p:grpSp>
        <p:sp>
          <p:nvSpPr>
            <p:cNvPr id="9222" name="Text Box 15"/>
            <p:cNvSpPr txBox="1">
              <a:spLocks noChangeArrowheads="1"/>
            </p:cNvSpPr>
            <p:nvPr/>
          </p:nvSpPr>
          <p:spPr bwMode="auto">
            <a:xfrm>
              <a:off x="1322044" y="2144713"/>
              <a:ext cx="5383398" cy="400110"/>
            </a:xfrm>
            <a:prstGeom prst="rect">
              <a:avLst/>
            </a:prstGeom>
            <a:noFill/>
            <a:ln w="12700">
              <a:noFill/>
              <a:miter lim="800000"/>
              <a:headEnd type="none" w="sm" len="sm"/>
              <a:tailEnd type="none" w="sm" len="sm"/>
            </a:ln>
          </p:spPr>
          <p:txBody>
            <a:bodyPr>
              <a:spAutoFit/>
            </a:bodyPr>
            <a:lstStyle/>
            <a:p>
              <a:pPr algn="ctr">
                <a:spcBef>
                  <a:spcPct val="50000"/>
                </a:spcBef>
              </a:pPr>
              <a:r>
                <a:rPr lang="en-US" sz="2000" b="1" dirty="0">
                  <a:solidFill>
                    <a:schemeClr val="tx2"/>
                  </a:solidFill>
                </a:rPr>
                <a:t>Military Simulation Pyramid</a:t>
              </a:r>
            </a:p>
          </p:txBody>
        </p:sp>
        <p:sp>
          <p:nvSpPr>
            <p:cNvPr id="9234" name="Text Box 27"/>
            <p:cNvSpPr txBox="1">
              <a:spLocks noChangeArrowheads="1"/>
            </p:cNvSpPr>
            <p:nvPr/>
          </p:nvSpPr>
          <p:spPr bwMode="auto">
            <a:xfrm>
              <a:off x="2891701" y="2435424"/>
              <a:ext cx="3453500" cy="307777"/>
            </a:xfrm>
            <a:prstGeom prst="rect">
              <a:avLst/>
            </a:prstGeom>
            <a:noFill/>
            <a:ln w="12700">
              <a:noFill/>
              <a:miter lim="800000"/>
              <a:headEnd type="none" w="sm" len="sm"/>
              <a:tailEnd type="none" w="sm" len="sm"/>
            </a:ln>
          </p:spPr>
          <p:txBody>
            <a:bodyPr wrap="square">
              <a:spAutoFit/>
            </a:bodyPr>
            <a:lstStyle/>
            <a:p>
              <a:pPr>
                <a:spcBef>
                  <a:spcPct val="50000"/>
                </a:spcBef>
              </a:pPr>
              <a:r>
                <a:rPr lang="en-US" sz="1400" b="1" dirty="0">
                  <a:solidFill>
                    <a:srgbClr val="FF0000"/>
                  </a:solidFill>
                </a:rPr>
                <a:t>PATRIOT-centric example</a:t>
              </a:r>
            </a:p>
          </p:txBody>
        </p:sp>
        <p:sp>
          <p:nvSpPr>
            <p:cNvPr id="9236" name="Text Box 29"/>
            <p:cNvSpPr txBox="1">
              <a:spLocks noChangeArrowheads="1"/>
            </p:cNvSpPr>
            <p:nvPr/>
          </p:nvSpPr>
          <p:spPr bwMode="auto">
            <a:xfrm>
              <a:off x="381794" y="3724274"/>
              <a:ext cx="1582854" cy="369332"/>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Gulf War</a:t>
              </a:r>
            </a:p>
          </p:txBody>
        </p:sp>
        <p:sp>
          <p:nvSpPr>
            <p:cNvPr id="9237" name="Text Box 30"/>
            <p:cNvSpPr txBox="1">
              <a:spLocks noChangeArrowheads="1"/>
            </p:cNvSpPr>
            <p:nvPr/>
          </p:nvSpPr>
          <p:spPr bwMode="auto">
            <a:xfrm>
              <a:off x="364865" y="4267199"/>
              <a:ext cx="1582854" cy="369332"/>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Air defense</a:t>
              </a:r>
            </a:p>
          </p:txBody>
        </p:sp>
        <p:sp>
          <p:nvSpPr>
            <p:cNvPr id="9238" name="Text Box 31"/>
            <p:cNvSpPr txBox="1">
              <a:spLocks noChangeArrowheads="1"/>
            </p:cNvSpPr>
            <p:nvPr/>
          </p:nvSpPr>
          <p:spPr bwMode="auto">
            <a:xfrm>
              <a:off x="364865" y="4811713"/>
              <a:ext cx="1582854" cy="646331"/>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Missile intercept</a:t>
              </a:r>
            </a:p>
          </p:txBody>
        </p:sp>
        <p:sp>
          <p:nvSpPr>
            <p:cNvPr id="9239" name="Text Box 32"/>
            <p:cNvSpPr txBox="1">
              <a:spLocks noChangeArrowheads="1"/>
            </p:cNvSpPr>
            <p:nvPr/>
          </p:nvSpPr>
          <p:spPr bwMode="auto">
            <a:xfrm>
              <a:off x="364865" y="5568951"/>
              <a:ext cx="1582854" cy="646331"/>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Terminal guidance</a:t>
              </a:r>
            </a:p>
          </p:txBody>
        </p:sp>
        <p:pic>
          <p:nvPicPr>
            <p:cNvPr id="58370" name="Picture 2" descr="http://www.army.mil/-images/2007/05/14/5022/army.mil-2007-05-14-153523.jpg"/>
            <p:cNvPicPr>
              <a:picLocks noChangeAspect="1" noChangeArrowheads="1"/>
            </p:cNvPicPr>
            <p:nvPr/>
          </p:nvPicPr>
          <p:blipFill>
            <a:blip r:embed="rId4" cstate="print"/>
            <a:srcRect/>
            <a:stretch>
              <a:fillRect/>
            </a:stretch>
          </p:blipFill>
          <p:spPr bwMode="auto">
            <a:xfrm>
              <a:off x="152876" y="1981202"/>
              <a:ext cx="1828324" cy="1673353"/>
            </a:xfrm>
            <a:prstGeom prst="rect">
              <a:avLst/>
            </a:prstGeom>
            <a:noFill/>
          </p:spPr>
        </p:pic>
      </p:grpSp>
      <p:grpSp>
        <p:nvGrpSpPr>
          <p:cNvPr id="7" name="Group 6"/>
          <p:cNvGrpSpPr/>
          <p:nvPr/>
        </p:nvGrpSpPr>
        <p:grpSpPr>
          <a:xfrm>
            <a:off x="2190558" y="2510651"/>
            <a:ext cx="3289661" cy="2109989"/>
            <a:chOff x="2137112" y="2760980"/>
            <a:chExt cx="3289661" cy="2109989"/>
          </a:xfrm>
        </p:grpSpPr>
        <p:sp>
          <p:nvSpPr>
            <p:cNvPr id="53" name="Oval 52">
              <a:extLst>
                <a:ext uri="{FF2B5EF4-FFF2-40B4-BE49-F238E27FC236}">
                  <a16:creationId xmlns:a16="http://schemas.microsoft.com/office/drawing/2014/main" id="{1DE7DA4B-228B-4E50-BF7F-CE5C02DF1381}"/>
                </a:ext>
              </a:extLst>
            </p:cNvPr>
            <p:cNvSpPr/>
            <p:nvPr/>
          </p:nvSpPr>
          <p:spPr bwMode="auto">
            <a:xfrm>
              <a:off x="2137112" y="2760980"/>
              <a:ext cx="3289661" cy="2109989"/>
            </a:xfrm>
            <a:prstGeom prst="ellipse">
              <a:avLst/>
            </a:prstGeom>
            <a:solidFill>
              <a:srgbClr val="008000">
                <a:alpha val="16078"/>
              </a:srgbClr>
            </a:solidFill>
            <a:ln w="28575" cap="flat" cmpd="sng" algn="ctr">
              <a:solidFill>
                <a:srgbClr val="008000"/>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algn="ctr" eaLnBrk="0" hangingPunct="0"/>
              <a:endParaRPr lang="en-US" sz="1600" i="1">
                <a:latin typeface="Arial" charset="0"/>
              </a:endParaRPr>
            </a:p>
          </p:txBody>
        </p:sp>
        <p:sp>
          <p:nvSpPr>
            <p:cNvPr id="54" name="TextBox 53">
              <a:extLst>
                <a:ext uri="{FF2B5EF4-FFF2-40B4-BE49-F238E27FC236}">
                  <a16:creationId xmlns:a16="http://schemas.microsoft.com/office/drawing/2014/main" id="{3BD21255-5510-42F0-B900-9C7859FCFB12}"/>
                </a:ext>
              </a:extLst>
            </p:cNvPr>
            <p:cNvSpPr txBox="1"/>
            <p:nvPr/>
          </p:nvSpPr>
          <p:spPr>
            <a:xfrm>
              <a:off x="2304036" y="2925516"/>
              <a:ext cx="2955813" cy="646331"/>
            </a:xfrm>
            <a:prstGeom prst="rect">
              <a:avLst/>
            </a:prstGeom>
            <a:noFill/>
          </p:spPr>
          <p:txBody>
            <a:bodyPr wrap="square" rtlCol="0">
              <a:spAutoFit/>
            </a:bodyPr>
            <a:lstStyle/>
            <a:p>
              <a:pPr algn="ctr"/>
              <a:r>
                <a:rPr lang="en-US" sz="1800" b="1" dirty="0">
                  <a:solidFill>
                    <a:srgbClr val="008000"/>
                  </a:solidFill>
                </a:rPr>
                <a:t>Mission Simulation</a:t>
              </a:r>
            </a:p>
            <a:p>
              <a:pPr algn="ctr"/>
              <a:r>
                <a:rPr lang="en-US" sz="1800" b="1" dirty="0">
                  <a:solidFill>
                    <a:srgbClr val="008000"/>
                  </a:solidFill>
                </a:rPr>
                <a:t>Domain </a:t>
              </a:r>
            </a:p>
          </p:txBody>
        </p:sp>
      </p:grpSp>
      <p:grpSp>
        <p:nvGrpSpPr>
          <p:cNvPr id="6" name="Group 5"/>
          <p:cNvGrpSpPr/>
          <p:nvPr/>
        </p:nvGrpSpPr>
        <p:grpSpPr>
          <a:xfrm>
            <a:off x="2001165" y="4226083"/>
            <a:ext cx="3668446" cy="2141627"/>
            <a:chOff x="1947719" y="4476412"/>
            <a:chExt cx="3668446" cy="2141627"/>
          </a:xfrm>
        </p:grpSpPr>
        <p:sp>
          <p:nvSpPr>
            <p:cNvPr id="55" name="Oval 54">
              <a:extLst>
                <a:ext uri="{FF2B5EF4-FFF2-40B4-BE49-F238E27FC236}">
                  <a16:creationId xmlns:a16="http://schemas.microsoft.com/office/drawing/2014/main" id="{AA116EE3-37E4-4A68-A020-31AFE6CB9DA3}"/>
                </a:ext>
              </a:extLst>
            </p:cNvPr>
            <p:cNvSpPr/>
            <p:nvPr/>
          </p:nvSpPr>
          <p:spPr bwMode="auto">
            <a:xfrm>
              <a:off x="1947719" y="4476412"/>
              <a:ext cx="3668446" cy="2141627"/>
            </a:xfrm>
            <a:prstGeom prst="ellipse">
              <a:avLst/>
            </a:prstGeom>
            <a:solidFill>
              <a:srgbClr val="240E80">
                <a:alpha val="16078"/>
              </a:srgbClr>
            </a:solidFill>
            <a:ln w="28575" cap="flat" cmpd="sng" algn="ctr">
              <a:solidFill>
                <a:srgbClr val="240E80"/>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algn="ctr" eaLnBrk="0" hangingPunct="0"/>
              <a:endParaRPr lang="en-US" sz="1800" i="1">
                <a:latin typeface="Arial" charset="0"/>
              </a:endParaRPr>
            </a:p>
          </p:txBody>
        </p:sp>
        <p:sp>
          <p:nvSpPr>
            <p:cNvPr id="56" name="TextBox 55">
              <a:extLst>
                <a:ext uri="{FF2B5EF4-FFF2-40B4-BE49-F238E27FC236}">
                  <a16:creationId xmlns:a16="http://schemas.microsoft.com/office/drawing/2014/main" id="{3A63D932-9E28-488E-AC3B-D56E224627A3}"/>
                </a:ext>
              </a:extLst>
            </p:cNvPr>
            <p:cNvSpPr txBox="1"/>
            <p:nvPr/>
          </p:nvSpPr>
          <p:spPr>
            <a:xfrm>
              <a:off x="2418956" y="5962975"/>
              <a:ext cx="2725972" cy="646331"/>
            </a:xfrm>
            <a:prstGeom prst="rect">
              <a:avLst/>
            </a:prstGeom>
            <a:noFill/>
          </p:spPr>
          <p:txBody>
            <a:bodyPr wrap="square" rtlCol="0">
              <a:spAutoFit/>
            </a:bodyPr>
            <a:lstStyle/>
            <a:p>
              <a:pPr algn="ctr"/>
              <a:r>
                <a:rPr lang="en-US" sz="1800" b="1" dirty="0">
                  <a:solidFill>
                    <a:srgbClr val="240E80"/>
                  </a:solidFill>
                </a:rPr>
                <a:t>Engineering Modeling</a:t>
              </a:r>
              <a:br>
                <a:rPr lang="en-US" sz="1800" b="1" dirty="0">
                  <a:solidFill>
                    <a:srgbClr val="240E80"/>
                  </a:solidFill>
                </a:rPr>
              </a:br>
              <a:r>
                <a:rPr lang="en-US" sz="1800" b="1" dirty="0">
                  <a:solidFill>
                    <a:srgbClr val="240E80"/>
                  </a:solidFill>
                </a:rPr>
                <a:t>Domain </a:t>
              </a:r>
            </a:p>
          </p:txBody>
        </p:sp>
      </p:grpSp>
      <p:sp>
        <p:nvSpPr>
          <p:cNvPr id="58" name="Slide Number Placeholder 3">
            <a:extLst>
              <a:ext uri="{FF2B5EF4-FFF2-40B4-BE49-F238E27FC236}">
                <a16:creationId xmlns:a16="http://schemas.microsoft.com/office/drawing/2014/main" id="{D3BF77B4-8BD6-4238-A0C7-0842051F22A1}"/>
              </a:ext>
            </a:extLst>
          </p:cNvPr>
          <p:cNvSpPr txBox="1">
            <a:spLocks/>
          </p:cNvSpPr>
          <p:nvPr/>
        </p:nvSpPr>
        <p:spPr bwMode="auto">
          <a:xfrm>
            <a:off x="8756338" y="6160449"/>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sz="1800" dirty="0">
                <a:solidFill>
                  <a:srgbClr val="000000"/>
                </a:solidFill>
              </a:rPr>
              <a:t>11</a:t>
            </a:r>
          </a:p>
        </p:txBody>
      </p:sp>
    </p:spTree>
    <p:extLst>
      <p:ext uri="{BB962C8B-B14F-4D97-AF65-F5344CB8AC3E}">
        <p14:creationId xmlns:p14="http://schemas.microsoft.com/office/powerpoint/2010/main" val="12905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1"/>
          </p:nvPr>
        </p:nvSpPr>
        <p:spPr>
          <a:xfrm>
            <a:off x="228601" y="1241990"/>
            <a:ext cx="6653265" cy="4114800"/>
          </a:xfrm>
        </p:spPr>
        <p:txBody>
          <a:bodyPr/>
          <a:lstStyle/>
          <a:p>
            <a:r>
              <a:rPr lang="en-US" sz="2400" i="1" u="sng">
                <a:latin typeface="Arial" panose="020B0604020202020204" pitchFamily="34" charset="0"/>
                <a:cs typeface="Arial" panose="020B0604020202020204" pitchFamily="34" charset="0"/>
              </a:rPr>
              <a:t>Live</a:t>
            </a:r>
            <a:r>
              <a:rPr lang="en-US" sz="2400">
                <a:latin typeface="Arial" panose="020B0604020202020204" pitchFamily="34" charset="0"/>
                <a:cs typeface="Arial" panose="020B0604020202020204" pitchFamily="34" charset="0"/>
              </a:rPr>
              <a:t> simulation:  A simulation involving real people operating real systems</a:t>
            </a:r>
          </a:p>
          <a:p>
            <a:pPr lvl="1"/>
            <a:r>
              <a:rPr lang="en-US" sz="2000">
                <a:latin typeface="Arial" panose="020B0604020202020204" pitchFamily="34" charset="0"/>
                <a:cs typeface="Arial" panose="020B0604020202020204" pitchFamily="34" charset="0"/>
              </a:rPr>
              <a:t>Examples: exercises, operational tests</a:t>
            </a:r>
          </a:p>
          <a:p>
            <a:r>
              <a:rPr lang="en-US" sz="2400" i="1" u="sng">
                <a:latin typeface="Arial" panose="020B0604020202020204" pitchFamily="34" charset="0"/>
                <a:cs typeface="Arial" panose="020B0604020202020204" pitchFamily="34" charset="0"/>
              </a:rPr>
              <a:t>Virtual</a:t>
            </a:r>
            <a:r>
              <a:rPr lang="en-US" sz="2400">
                <a:latin typeface="Arial" panose="020B0604020202020204" pitchFamily="34" charset="0"/>
                <a:cs typeface="Arial" panose="020B0604020202020204" pitchFamily="34" charset="0"/>
              </a:rPr>
              <a:t> simulation:  A simulation involving real people operating simulated systems</a:t>
            </a:r>
          </a:p>
          <a:p>
            <a:pPr lvl="1"/>
            <a:r>
              <a:rPr lang="en-US" sz="2000">
                <a:latin typeface="Arial" panose="020B0604020202020204" pitchFamily="34" charset="0"/>
                <a:cs typeface="Arial" panose="020B0604020202020204" pitchFamily="34" charset="0"/>
              </a:rPr>
              <a:t>Examples: cockpit simulator, driving simulator</a:t>
            </a:r>
          </a:p>
          <a:p>
            <a:r>
              <a:rPr lang="en-US" sz="2400" i="1" u="sng">
                <a:latin typeface="Arial" panose="020B0604020202020204" pitchFamily="34" charset="0"/>
                <a:cs typeface="Arial" panose="020B0604020202020204" pitchFamily="34" charset="0"/>
              </a:rPr>
              <a:t>Constructive</a:t>
            </a:r>
            <a:r>
              <a:rPr lang="en-US" sz="2400">
                <a:latin typeface="Arial" panose="020B0604020202020204" pitchFamily="34" charset="0"/>
                <a:cs typeface="Arial" panose="020B0604020202020204" pitchFamily="34" charset="0"/>
              </a:rPr>
              <a:t> simulation:  A simulation involving simulated people (or no people) operating simulated systems</a:t>
            </a:r>
          </a:p>
          <a:p>
            <a:pPr lvl="1"/>
            <a:r>
              <a:rPr lang="en-US" sz="2000">
                <a:latin typeface="Arial" panose="020B0604020202020204" pitchFamily="34" charset="0"/>
                <a:cs typeface="Arial" panose="020B0604020202020204" pitchFamily="34" charset="0"/>
              </a:rPr>
              <a:t>Examples:  military campaign simulation, missile 6-degree-of-freedom simulation</a:t>
            </a:r>
          </a:p>
        </p:txBody>
      </p:sp>
      <p:graphicFrame>
        <p:nvGraphicFramePr>
          <p:cNvPr id="315414" name="Group 22"/>
          <p:cNvGraphicFramePr>
            <a:graphicFrameLocks noGrp="1"/>
          </p:cNvGraphicFramePr>
          <p:nvPr>
            <p:ph sz="half" idx="2"/>
          </p:nvPr>
        </p:nvGraphicFramePr>
        <p:xfrm>
          <a:off x="7822752" y="1828800"/>
          <a:ext cx="4266089" cy="3276600"/>
        </p:xfrm>
        <a:graphic>
          <a:graphicData uri="http://schemas.openxmlformats.org/drawingml/2006/table">
            <a:tbl>
              <a:tblPr/>
              <a:tblGrid>
                <a:gridCol w="2133046">
                  <a:extLst>
                    <a:ext uri="{9D8B030D-6E8A-4147-A177-3AD203B41FA5}">
                      <a16:colId xmlns:a16="http://schemas.microsoft.com/office/drawing/2014/main" val="20000"/>
                    </a:ext>
                  </a:extLst>
                </a:gridCol>
                <a:gridCol w="2133043">
                  <a:extLst>
                    <a:ext uri="{9D8B030D-6E8A-4147-A177-3AD203B41FA5}">
                      <a16:colId xmlns:a16="http://schemas.microsoft.com/office/drawing/2014/main" val="20001"/>
                    </a:ext>
                  </a:extLst>
                </a:gridCol>
              </a:tblGrid>
              <a:tr h="1638300">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1600" b="0" i="0" u="none" strike="noStrike" cap="none" normalizeH="0" baseline="0">
                        <a:ln>
                          <a:noFill/>
                        </a:ln>
                        <a:solidFill>
                          <a:schemeClr val="tx2"/>
                        </a:solidFill>
                        <a:effectLst/>
                        <a:latin typeface="Arial" charset="0"/>
                      </a:endParaRPr>
                    </a:p>
                  </a:txBody>
                  <a:tcPr marL="60944" marR="60944" marT="182880" marB="18288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000" b="0" i="0" u="none" strike="noStrike" cap="none" normalizeH="0" baseline="0">
                        <a:ln>
                          <a:noFill/>
                        </a:ln>
                        <a:solidFill>
                          <a:srgbClr val="FF0000"/>
                        </a:solidFill>
                        <a:effectLst/>
                        <a:latin typeface="Arial" charset="0"/>
                      </a:endParaRPr>
                    </a:p>
                  </a:txBody>
                  <a:tcPr marL="121888" marR="12188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638300">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1600" b="0" i="0" u="none" strike="noStrike" cap="none" normalizeH="0" baseline="0">
                        <a:ln>
                          <a:noFill/>
                        </a:ln>
                        <a:solidFill>
                          <a:schemeClr val="tx2"/>
                        </a:solidFill>
                        <a:effectLst/>
                        <a:latin typeface="Arial" charset="0"/>
                      </a:endParaRPr>
                    </a:p>
                  </a:txBody>
                  <a:tcPr marL="60944" marR="60944" marT="182880" marB="18288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885825" rtl="0" eaLnBrk="0" fontAlgn="base" latinLnBrk="0" hangingPunct="0">
                        <a:lnSpc>
                          <a:spcPct val="100000"/>
                        </a:lnSpc>
                        <a:spcBef>
                          <a:spcPts val="600"/>
                        </a:spcBef>
                        <a:spcAft>
                          <a:spcPct val="0"/>
                        </a:spcAft>
                        <a:buClr>
                          <a:schemeClr val="tx2"/>
                        </a:buClr>
                        <a:buSzPct val="75000"/>
                        <a:buFont typeface="Wingdings" pitchFamily="2" charset="2"/>
                        <a:buNone/>
                        <a:tabLst/>
                      </a:pPr>
                      <a:endParaRPr kumimoji="0" lang="en-US" sz="300" b="0" i="0" u="none" strike="noStrike" cap="none" normalizeH="0" baseline="0" dirty="0">
                        <a:ln>
                          <a:noFill/>
                        </a:ln>
                        <a:solidFill>
                          <a:schemeClr val="tx2"/>
                        </a:solidFill>
                        <a:effectLst/>
                        <a:latin typeface="Arial" charset="0"/>
                      </a:endParaRPr>
                    </a:p>
                  </a:txBody>
                  <a:tcPr marL="121888" marR="12188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59" name="Text Box 20"/>
          <p:cNvSpPr txBox="1">
            <a:spLocks noChangeArrowheads="1"/>
          </p:cNvSpPr>
          <p:nvPr/>
        </p:nvSpPr>
        <p:spPr bwMode="auto">
          <a:xfrm>
            <a:off x="8229045" y="1247777"/>
            <a:ext cx="3453500" cy="581025"/>
          </a:xfrm>
          <a:prstGeom prst="rect">
            <a:avLst/>
          </a:prstGeom>
          <a:noFill/>
          <a:ln w="12700">
            <a:noFill/>
            <a:miter lim="800000"/>
            <a:headEnd type="none" w="sm" len="sm"/>
            <a:tailEnd type="none" w="sm" len="sm"/>
          </a:ln>
        </p:spPr>
        <p:txBody>
          <a:bodyPr>
            <a:spAutoFit/>
          </a:bodyPr>
          <a:lstStyle/>
          <a:p>
            <a:pPr algn="ctr"/>
            <a:r>
              <a:rPr lang="en-US" sz="1600" b="1" u="sng">
                <a:solidFill>
                  <a:srgbClr val="000000"/>
                </a:solidFill>
                <a:latin typeface="Arial" charset="0"/>
              </a:rPr>
              <a:t>People</a:t>
            </a:r>
          </a:p>
          <a:p>
            <a:pPr algn="ctr"/>
            <a:r>
              <a:rPr lang="en-US" sz="1600">
                <a:solidFill>
                  <a:srgbClr val="000000"/>
                </a:solidFill>
                <a:latin typeface="Arial" charset="0"/>
              </a:rPr>
              <a:t>    Real                          Simulated</a:t>
            </a:r>
          </a:p>
        </p:txBody>
      </p:sp>
      <p:sp>
        <p:nvSpPr>
          <p:cNvPr id="6160" name="Text Box 21"/>
          <p:cNvSpPr txBox="1">
            <a:spLocks noChangeArrowheads="1"/>
          </p:cNvSpPr>
          <p:nvPr/>
        </p:nvSpPr>
        <p:spPr bwMode="auto">
          <a:xfrm rot="-5400000">
            <a:off x="6048825" y="3289014"/>
            <a:ext cx="2743200" cy="584775"/>
          </a:xfrm>
          <a:prstGeom prst="rect">
            <a:avLst/>
          </a:prstGeom>
          <a:noFill/>
          <a:ln w="12700">
            <a:noFill/>
            <a:miter lim="800000"/>
            <a:headEnd type="none" w="sm" len="sm"/>
            <a:tailEnd type="none" w="sm" len="sm"/>
          </a:ln>
        </p:spPr>
        <p:txBody>
          <a:bodyPr wrap="square">
            <a:spAutoFit/>
          </a:bodyPr>
          <a:lstStyle/>
          <a:p>
            <a:pPr algn="ctr"/>
            <a:r>
              <a:rPr lang="en-US" sz="1600" b="1" u="sng">
                <a:solidFill>
                  <a:srgbClr val="000000"/>
                </a:solidFill>
                <a:latin typeface="Arial" charset="0"/>
              </a:rPr>
              <a:t>Systems</a:t>
            </a:r>
            <a:endParaRPr lang="en-US" sz="1800" b="1" u="sng">
              <a:solidFill>
                <a:srgbClr val="000000"/>
              </a:solidFill>
              <a:latin typeface="Arial" charset="0"/>
            </a:endParaRPr>
          </a:p>
          <a:p>
            <a:pPr algn="ctr"/>
            <a:r>
              <a:rPr lang="en-US" sz="1600">
                <a:solidFill>
                  <a:srgbClr val="000000"/>
                </a:solidFill>
                <a:latin typeface="Arial" charset="0"/>
              </a:rPr>
              <a:t>Simulated                Real</a:t>
            </a:r>
          </a:p>
        </p:txBody>
      </p:sp>
      <p:sp>
        <p:nvSpPr>
          <p:cNvPr id="10" name="Rectangle 2"/>
          <p:cNvSpPr txBox="1">
            <a:spLocks noChangeArrowheads="1"/>
          </p:cNvSpPr>
          <p:nvPr/>
        </p:nvSpPr>
        <p:spPr bwMode="auto">
          <a:xfrm>
            <a:off x="1220472" y="57700"/>
            <a:ext cx="10868369" cy="762000"/>
          </a:xfrm>
          <a:prstGeom prst="rect">
            <a:avLst/>
          </a:prstGeom>
          <a:noFill/>
          <a:ln w="9525">
            <a:noFill/>
            <a:miter lim="800000"/>
            <a:headEnd/>
            <a:tailEnd/>
          </a:ln>
        </p:spPr>
        <p:txBody>
          <a:bodyPr anchor="ctr"/>
          <a:lstStyle/>
          <a:p>
            <a:pPr algn="ctr">
              <a:lnSpc>
                <a:spcPct val="90000"/>
              </a:lnSpc>
              <a:defRPr/>
            </a:pPr>
            <a:r>
              <a:rPr lang="en-US" b="1">
                <a:solidFill>
                  <a:schemeClr val="bg1"/>
                </a:solidFill>
                <a:latin typeface="Arial" panose="020B0604020202020204" pitchFamily="34" charset="0"/>
                <a:ea typeface="+mj-ea"/>
                <a:cs typeface="Arial" panose="020B0604020202020204" pitchFamily="34" charset="0"/>
              </a:rPr>
              <a:t>Categorizing Simulations </a:t>
            </a:r>
            <a:r>
              <a:rPr lang="en-US" sz="2800" b="1">
                <a:solidFill>
                  <a:schemeClr val="bg1"/>
                </a:solidFill>
                <a:latin typeface="Arial" panose="020B0604020202020204" pitchFamily="34" charset="0"/>
                <a:ea typeface="+mj-ea"/>
                <a:cs typeface="Arial" panose="020B0604020202020204" pitchFamily="34" charset="0"/>
              </a:rPr>
              <a:t>by Human-System Interaction</a:t>
            </a:r>
            <a:endParaRPr lang="en-US" b="1">
              <a:solidFill>
                <a:schemeClr val="bg1"/>
              </a:solidFill>
              <a:latin typeface="Arial" panose="020B0604020202020204" pitchFamily="34" charset="0"/>
              <a:ea typeface="+mj-ea"/>
              <a:cs typeface="Arial" panose="020B0604020202020204" pitchFamily="34" charset="0"/>
            </a:endParaRPr>
          </a:p>
        </p:txBody>
      </p:sp>
      <p:pic>
        <p:nvPicPr>
          <p:cNvPr id="11" name="Picture 37" descr="Army MOUT"/>
          <p:cNvPicPr>
            <a:picLocks noChangeAspect="1" noChangeArrowheads="1"/>
          </p:cNvPicPr>
          <p:nvPr/>
        </p:nvPicPr>
        <p:blipFill>
          <a:blip r:embed="rId3" cstate="print"/>
          <a:srcRect/>
          <a:stretch>
            <a:fillRect/>
          </a:stretch>
        </p:blipFill>
        <p:spPr bwMode="auto">
          <a:xfrm>
            <a:off x="7908388" y="2286000"/>
            <a:ext cx="1997613" cy="1123950"/>
          </a:xfrm>
          <a:prstGeom prst="rect">
            <a:avLst/>
          </a:prstGeom>
          <a:noFill/>
        </p:spPr>
      </p:pic>
      <p:pic>
        <p:nvPicPr>
          <p:cNvPr id="12" name="Picture 10" descr="mout_site"/>
          <p:cNvPicPr>
            <a:picLocks noChangeAspect="1" noChangeArrowheads="1"/>
          </p:cNvPicPr>
          <p:nvPr/>
        </p:nvPicPr>
        <p:blipFill>
          <a:blip r:embed="rId4" cstate="print"/>
          <a:srcRect/>
          <a:stretch>
            <a:fillRect/>
          </a:stretch>
        </p:blipFill>
        <p:spPr bwMode="auto">
          <a:xfrm>
            <a:off x="10085673" y="3962400"/>
            <a:ext cx="1828324" cy="1015696"/>
          </a:xfrm>
          <a:prstGeom prst="rect">
            <a:avLst/>
          </a:prstGeom>
          <a:noFill/>
        </p:spPr>
      </p:pic>
      <p:pic>
        <p:nvPicPr>
          <p:cNvPr id="15" name="Picture 31" descr="soldiers"/>
          <p:cNvPicPr>
            <a:picLocks noChangeAspect="1" noChangeArrowheads="1"/>
          </p:cNvPicPr>
          <p:nvPr/>
        </p:nvPicPr>
        <p:blipFill>
          <a:blip r:embed="rId5" cstate="print"/>
          <a:srcRect/>
          <a:stretch>
            <a:fillRect/>
          </a:stretch>
        </p:blipFill>
        <p:spPr bwMode="auto">
          <a:xfrm>
            <a:off x="7924325" y="3962400"/>
            <a:ext cx="1926621" cy="1066800"/>
          </a:xfrm>
          <a:prstGeom prst="rect">
            <a:avLst/>
          </a:prstGeom>
          <a:noFill/>
        </p:spPr>
      </p:pic>
      <p:sp>
        <p:nvSpPr>
          <p:cNvPr id="14" name="Rectangle 13"/>
          <p:cNvSpPr/>
          <p:nvPr/>
        </p:nvSpPr>
        <p:spPr>
          <a:xfrm>
            <a:off x="8590116" y="1926895"/>
            <a:ext cx="595036" cy="338554"/>
          </a:xfrm>
          <a:prstGeom prst="rect">
            <a:avLst/>
          </a:prstGeom>
        </p:spPr>
        <p:txBody>
          <a:bodyPr wrap="none">
            <a:spAutoFit/>
          </a:bodyPr>
          <a:lstStyle/>
          <a:p>
            <a:pPr algn="ctr" defTabSz="885825" eaLnBrk="0" hangingPunct="0">
              <a:buClr>
                <a:srgbClr val="000000"/>
              </a:buClr>
              <a:buSzPct val="75000"/>
            </a:pPr>
            <a:r>
              <a:rPr lang="en-US" sz="1600" b="1">
                <a:solidFill>
                  <a:srgbClr val="0000FF"/>
                </a:solidFill>
                <a:latin typeface="Arial" charset="0"/>
              </a:rPr>
              <a:t>Live</a:t>
            </a:r>
          </a:p>
        </p:txBody>
      </p:sp>
      <p:sp>
        <p:nvSpPr>
          <p:cNvPr id="16" name="Rectangle 15"/>
          <p:cNvSpPr/>
          <p:nvPr/>
        </p:nvSpPr>
        <p:spPr>
          <a:xfrm>
            <a:off x="8475503" y="3547646"/>
            <a:ext cx="824265"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Virtual</a:t>
            </a:r>
          </a:p>
        </p:txBody>
      </p:sp>
      <p:sp>
        <p:nvSpPr>
          <p:cNvPr id="17" name="Rectangle 16"/>
          <p:cNvSpPr/>
          <p:nvPr/>
        </p:nvSpPr>
        <p:spPr>
          <a:xfrm>
            <a:off x="10353998" y="3547646"/>
            <a:ext cx="1438215"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Constructive</a:t>
            </a:r>
          </a:p>
        </p:txBody>
      </p:sp>
      <p:sp>
        <p:nvSpPr>
          <p:cNvPr id="3" name="TextBox 2"/>
          <p:cNvSpPr txBox="1"/>
          <p:nvPr/>
        </p:nvSpPr>
        <p:spPr>
          <a:xfrm>
            <a:off x="10708672" y="2354379"/>
            <a:ext cx="582327" cy="646331"/>
          </a:xfrm>
          <a:prstGeom prst="rect">
            <a:avLst/>
          </a:prstGeom>
          <a:noFill/>
        </p:spPr>
        <p:txBody>
          <a:bodyPr wrap="square" rtlCol="0">
            <a:spAutoFit/>
          </a:bodyPr>
          <a:lstStyle/>
          <a:p>
            <a:pPr algn="ctr" defTabSz="885825" eaLnBrk="0" hangingPunct="0">
              <a:spcBef>
                <a:spcPct val="20000"/>
              </a:spcBef>
              <a:buClr>
                <a:srgbClr val="000000"/>
              </a:buClr>
              <a:buSzPct val="75000"/>
            </a:pPr>
            <a:r>
              <a:rPr lang="en-US" sz="3600" b="1">
                <a:solidFill>
                  <a:srgbClr val="FF0000"/>
                </a:solidFill>
                <a:latin typeface="Arial" charset="0"/>
              </a:rPr>
              <a:t>?</a:t>
            </a:r>
            <a:endParaRPr lang="en-US" sz="2800" b="1">
              <a:solidFill>
                <a:srgbClr val="FF0000"/>
              </a:solidFill>
              <a:latin typeface="Arial" charset="0"/>
            </a:endParaRPr>
          </a:p>
        </p:txBody>
      </p:sp>
      <p:sp>
        <p:nvSpPr>
          <p:cNvPr id="21" name="Rectangle 20"/>
          <p:cNvSpPr/>
          <p:nvPr/>
        </p:nvSpPr>
        <p:spPr>
          <a:xfrm>
            <a:off x="10286673" y="1901658"/>
            <a:ext cx="1572867"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Autonomous?</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2783" y="2291906"/>
            <a:ext cx="1841215" cy="1118045"/>
          </a:xfrm>
          <a:prstGeom prst="rect">
            <a:avLst/>
          </a:prstGeom>
        </p:spPr>
      </p:pic>
      <p:sp>
        <p:nvSpPr>
          <p:cNvPr id="1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14</a:t>
            </a:fld>
            <a:endParaRPr 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Example of a Live Simulation</a:t>
            </a:r>
          </a:p>
        </p:txBody>
      </p:sp>
      <p:grpSp>
        <p:nvGrpSpPr>
          <p:cNvPr id="10" name="Group 4"/>
          <p:cNvGrpSpPr>
            <a:grpSpLocks/>
          </p:cNvGrpSpPr>
          <p:nvPr/>
        </p:nvGrpSpPr>
        <p:grpSpPr bwMode="auto">
          <a:xfrm>
            <a:off x="6419687" y="1206092"/>
            <a:ext cx="5186011" cy="3023724"/>
            <a:chOff x="3112" y="848"/>
            <a:chExt cx="2584" cy="2464"/>
          </a:xfrm>
        </p:grpSpPr>
        <p:sp>
          <p:nvSpPr>
            <p:cNvPr id="11" name="Rectangle 5" descr="Parchment"/>
            <p:cNvSpPr>
              <a:spLocks noChangeArrowheads="1"/>
            </p:cNvSpPr>
            <p:nvPr/>
          </p:nvSpPr>
          <p:spPr bwMode="auto">
            <a:xfrm>
              <a:off x="3112" y="848"/>
              <a:ext cx="2584" cy="2464"/>
            </a:xfrm>
            <a:prstGeom prst="rect">
              <a:avLst/>
            </a:prstGeom>
            <a:blipFill dpi="0" rotWithShape="0">
              <a:blip r:embed="rId3"/>
              <a:srcRect/>
              <a:tile tx="0" ty="0" sx="100000" sy="100000" flip="none" algn="tl"/>
            </a:blipFill>
            <a:ln w="9525">
              <a:solidFill>
                <a:srgbClr val="000000"/>
              </a:solidFill>
              <a:miter lim="800000"/>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1" lang="en-US" altLang="en-US" sz="800" b="1" i="0" u="none" strike="noStrike" kern="0" cap="none" spc="0" normalizeH="0" baseline="0" noProof="0">
                <a:ln>
                  <a:noFill/>
                </a:ln>
                <a:solidFill>
                  <a:srgbClr val="003399"/>
                </a:solidFill>
                <a:effectLst/>
                <a:uLnTx/>
                <a:uFillTx/>
                <a:latin typeface="Arial" charset="0"/>
              </a:endParaRPr>
            </a:p>
          </p:txBody>
        </p:sp>
        <p:sp>
          <p:nvSpPr>
            <p:cNvPr id="12" name="Text Box 6"/>
            <p:cNvSpPr txBox="1">
              <a:spLocks noChangeArrowheads="1"/>
            </p:cNvSpPr>
            <p:nvPr/>
          </p:nvSpPr>
          <p:spPr bwMode="auto">
            <a:xfrm>
              <a:off x="3112" y="848"/>
              <a:ext cx="1830"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1" lang="en-US" altLang="en-US" sz="3600" b="1" i="0" u="none" strike="noStrike" kern="0" cap="none" spc="0" normalizeH="0" baseline="0" noProof="0">
                  <a:ln>
                    <a:noFill/>
                  </a:ln>
                  <a:solidFill>
                    <a:srgbClr val="0033CC"/>
                  </a:solidFill>
                  <a:effectLst/>
                  <a:uLnTx/>
                  <a:uFillTx/>
                  <a:latin typeface="Arial" charset="0"/>
                </a:rPr>
                <a:t>Characteristics:</a:t>
              </a:r>
            </a:p>
          </p:txBody>
        </p:sp>
      </p:grpSp>
      <p:sp>
        <p:nvSpPr>
          <p:cNvPr id="24" name="Text Box 7"/>
          <p:cNvSpPr txBox="1">
            <a:spLocks noChangeArrowheads="1"/>
          </p:cNvSpPr>
          <p:nvPr/>
        </p:nvSpPr>
        <p:spPr bwMode="auto">
          <a:xfrm>
            <a:off x="6937833" y="2013170"/>
            <a:ext cx="4149717" cy="182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lnSpc>
                <a:spcPct val="60000"/>
              </a:lnSpc>
              <a:spcBef>
                <a:spcPct val="50000"/>
              </a:spcBef>
              <a:spcAft>
                <a:spcPts val="0"/>
              </a:spcAft>
              <a:defRPr/>
            </a:pPr>
            <a:r>
              <a:rPr lang="en-US" altLang="en-US" sz="3200" kern="0"/>
              <a:t> </a:t>
            </a:r>
            <a:r>
              <a:rPr lang="en-US" altLang="en-US" sz="2800" b="0" kern="0"/>
              <a:t>Physical models</a:t>
            </a:r>
          </a:p>
          <a:p>
            <a:pPr fontAlgn="auto">
              <a:lnSpc>
                <a:spcPct val="60000"/>
              </a:lnSpc>
              <a:spcBef>
                <a:spcPct val="50000"/>
              </a:spcBef>
              <a:spcAft>
                <a:spcPts val="0"/>
              </a:spcAft>
              <a:defRPr/>
            </a:pPr>
            <a:r>
              <a:rPr lang="en-US" altLang="en-US" sz="2800" b="0" kern="0"/>
              <a:t> Real people</a:t>
            </a:r>
          </a:p>
          <a:p>
            <a:pPr fontAlgn="auto">
              <a:lnSpc>
                <a:spcPct val="60000"/>
              </a:lnSpc>
              <a:spcBef>
                <a:spcPct val="50000"/>
              </a:spcBef>
              <a:spcAft>
                <a:spcPts val="0"/>
              </a:spcAft>
              <a:defRPr/>
            </a:pPr>
            <a:r>
              <a:rPr lang="en-US" altLang="en-US" sz="2800" b="0" kern="0"/>
              <a:t> Real Time</a:t>
            </a:r>
          </a:p>
          <a:p>
            <a:pPr fontAlgn="auto">
              <a:lnSpc>
                <a:spcPct val="60000"/>
              </a:lnSpc>
              <a:spcBef>
                <a:spcPct val="50000"/>
              </a:spcBef>
              <a:spcAft>
                <a:spcPts val="0"/>
              </a:spcAft>
              <a:defRPr/>
            </a:pPr>
            <a:r>
              <a:rPr lang="en-US" altLang="en-US" sz="2800" b="0" kern="0"/>
              <a:t> Real Systems</a:t>
            </a:r>
          </a:p>
        </p:txBody>
      </p:sp>
      <p:pic>
        <p:nvPicPr>
          <p:cNvPr id="4" name="Content Placeholder 3"/>
          <p:cNvPicPr>
            <a:picLocks noGrp="1" noChangeAspect="1"/>
          </p:cNvPicPr>
          <p:nvPr>
            <p:ph idx="1"/>
          </p:nvPr>
        </p:nvPicPr>
        <p:blipFill>
          <a:blip r:embed="rId4"/>
          <a:stretch>
            <a:fillRect/>
          </a:stretch>
        </p:blipFill>
        <p:spPr>
          <a:xfrm>
            <a:off x="667248" y="858827"/>
            <a:ext cx="3917815" cy="5484941"/>
          </a:xfrm>
          <a:prstGeom prst="rect">
            <a:avLst/>
          </a:prstGeom>
        </p:spPr>
      </p:pic>
      <p:sp>
        <p:nvSpPr>
          <p:cNvPr id="13" name="TextBox 12"/>
          <p:cNvSpPr txBox="1"/>
          <p:nvPr/>
        </p:nvSpPr>
        <p:spPr>
          <a:xfrm>
            <a:off x="5034834" y="4608592"/>
            <a:ext cx="7057292" cy="1200329"/>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333CC"/>
                </a:solidFill>
                <a:effectLst/>
                <a:uLnTx/>
                <a:uFillTx/>
                <a:latin typeface="Arial"/>
              </a:rPr>
              <a:t>An example could be a mass casualty drill with people, simulated injuries, emergency equipment, vehicles, and operations </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15</a:t>
            </a:fld>
            <a:endParaRPr lang="en-US" sz="1800">
              <a:solidFill>
                <a:srgbClr val="000000"/>
              </a:solidFill>
            </a:endParaRPr>
          </a:p>
        </p:txBody>
      </p:sp>
    </p:spTree>
    <p:extLst>
      <p:ext uri="{BB962C8B-B14F-4D97-AF65-F5344CB8AC3E}">
        <p14:creationId xmlns:p14="http://schemas.microsoft.com/office/powerpoint/2010/main" val="36857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1500"/>
                            </p:stCondLst>
                            <p:childTnLst>
                              <p:par>
                                <p:cTn id="13" presetID="9" presetClass="entr" presetSubtype="0"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Example of a Virtual Simulation</a:t>
            </a:r>
          </a:p>
        </p:txBody>
      </p:sp>
      <p:sp>
        <p:nvSpPr>
          <p:cNvPr id="4" name="Text Box 2059"/>
          <p:cNvSpPr txBox="1">
            <a:spLocks noChangeArrowheads="1"/>
          </p:cNvSpPr>
          <p:nvPr/>
        </p:nvSpPr>
        <p:spPr bwMode="auto">
          <a:xfrm>
            <a:off x="3349408" y="5247182"/>
            <a:ext cx="5888037" cy="450535"/>
          </a:xfrm>
          <a:prstGeom prst="rect">
            <a:avLst/>
          </a:prstGeom>
          <a:solidFill>
            <a:srgbClr val="FFFFFF"/>
          </a:solidFill>
          <a:ln w="12700">
            <a:solidFill>
              <a:srgbClr val="808080"/>
            </a:solidFill>
            <a:miter lim="800000"/>
            <a:headEnd/>
            <a:tailEnd/>
          </a:ln>
        </p:spPr>
        <p:txBody>
          <a:bodyPr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000099"/>
                </a:solidFill>
                <a:effectLst/>
                <a:uLnTx/>
                <a:uFillTx/>
                <a:latin typeface="Arial" charset="0"/>
              </a:rPr>
              <a:t>HMMWV Egress Assistance Trainer (HEAT)</a:t>
            </a:r>
          </a:p>
        </p:txBody>
      </p:sp>
      <p:pic>
        <p:nvPicPr>
          <p:cNvPr id="6" name="Picture 1"/>
          <p:cNvPicPr>
            <a:picLocks noChangeAspect="1"/>
          </p:cNvPicPr>
          <p:nvPr/>
        </p:nvPicPr>
        <p:blipFill>
          <a:blip r:embed="rId3"/>
          <a:srcRect/>
          <a:stretch>
            <a:fillRect/>
          </a:stretch>
        </p:blipFill>
        <p:spPr bwMode="auto">
          <a:xfrm>
            <a:off x="1447403" y="870572"/>
            <a:ext cx="9028264" cy="4306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14867" y="5898889"/>
            <a:ext cx="9893335" cy="400110"/>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3333CC"/>
                </a:solidFill>
                <a:effectLst/>
                <a:uLnTx/>
                <a:uFillTx/>
                <a:latin typeface="Arial"/>
              </a:rPr>
              <a:t>Other examples could be a flight simulator or a combat command center team trainer </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16</a:t>
            </a:fld>
            <a:endParaRPr lang="en-US" sz="1800">
              <a:solidFill>
                <a:srgbClr val="000000"/>
              </a:solidFill>
            </a:endParaRPr>
          </a:p>
        </p:txBody>
      </p:sp>
    </p:spTree>
    <p:extLst>
      <p:ext uri="{BB962C8B-B14F-4D97-AF65-F5344CB8AC3E}">
        <p14:creationId xmlns:p14="http://schemas.microsoft.com/office/powerpoint/2010/main" val="364064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600" y="0"/>
            <a:ext cx="8128000" cy="827314"/>
          </a:xfrm>
        </p:spPr>
        <p:txBody>
          <a:bodyPr/>
          <a:lstStyle/>
          <a:p>
            <a:pPr>
              <a:lnSpc>
                <a:spcPct val="90000"/>
              </a:lnSpc>
              <a:defRPr/>
            </a:pPr>
            <a:r>
              <a:rPr lang="en-US" sz="3200" kern="1200">
                <a:latin typeface="Arial" panose="020B0604020202020204" pitchFamily="34" charset="0"/>
                <a:cs typeface="Arial" panose="020B0604020202020204" pitchFamily="34" charset="0"/>
              </a:rPr>
              <a:t>Example of a  Constructive Simulation</a:t>
            </a:r>
          </a:p>
        </p:txBody>
      </p:sp>
      <p:sp>
        <p:nvSpPr>
          <p:cNvPr id="6" name="Text Box 5" descr="Parchment"/>
          <p:cNvSpPr txBox="1">
            <a:spLocks noChangeArrowheads="1"/>
          </p:cNvSpPr>
          <p:nvPr/>
        </p:nvSpPr>
        <p:spPr bwMode="auto">
          <a:xfrm>
            <a:off x="186813" y="978430"/>
            <a:ext cx="4582424" cy="3170099"/>
          </a:xfrm>
          <a:prstGeom prst="rect">
            <a:avLst/>
          </a:prstGeom>
          <a:blipFill dpi="0" rotWithShape="0">
            <a:blip r:embed="rId3"/>
            <a:srcRect/>
            <a:tile tx="0" ty="0" sx="100000" sy="100000" flip="none" algn="tl"/>
          </a:blipFill>
          <a:ln w="12700">
            <a:solidFill>
              <a:schemeClr val="bg2"/>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ts val="0"/>
              </a:spcBef>
              <a:buFontTx/>
              <a:buNone/>
            </a:pPr>
            <a:r>
              <a:rPr lang="en-US" altLang="en-US" dirty="0">
                <a:solidFill>
                  <a:srgbClr val="003399"/>
                </a:solidFill>
              </a:rPr>
              <a:t>Constructive simulations are robust computer-generated simulations that offer the ability to:</a:t>
            </a:r>
          </a:p>
          <a:p>
            <a:pPr lvl="1">
              <a:spcBef>
                <a:spcPts val="0"/>
              </a:spcBef>
            </a:pPr>
            <a:r>
              <a:rPr lang="en-US" altLang="en-US" sz="2000" b="1" dirty="0">
                <a:solidFill>
                  <a:srgbClr val="003399"/>
                </a:solidFill>
              </a:rPr>
              <a:t>  </a:t>
            </a:r>
            <a:r>
              <a:rPr lang="en-US" altLang="en-US" sz="2000" dirty="0">
                <a:solidFill>
                  <a:srgbClr val="003399"/>
                </a:solidFill>
              </a:rPr>
              <a:t>analyze concepts</a:t>
            </a:r>
          </a:p>
          <a:p>
            <a:pPr lvl="1">
              <a:spcBef>
                <a:spcPts val="0"/>
              </a:spcBef>
            </a:pPr>
            <a:r>
              <a:rPr lang="en-US" altLang="en-US" sz="2000" dirty="0">
                <a:solidFill>
                  <a:srgbClr val="003399"/>
                </a:solidFill>
              </a:rPr>
              <a:t>  predict possible outcomes</a:t>
            </a:r>
          </a:p>
          <a:p>
            <a:pPr lvl="1">
              <a:spcBef>
                <a:spcPts val="0"/>
              </a:spcBef>
            </a:pPr>
            <a:r>
              <a:rPr lang="en-US" altLang="en-US" sz="2000" dirty="0">
                <a:solidFill>
                  <a:srgbClr val="003399"/>
                </a:solidFill>
              </a:rPr>
              <a:t>  support decision-making</a:t>
            </a:r>
          </a:p>
          <a:p>
            <a:pPr lvl="1">
              <a:spcBef>
                <a:spcPts val="0"/>
              </a:spcBef>
            </a:pPr>
            <a:r>
              <a:rPr lang="en-US" altLang="en-US" sz="2000" dirty="0">
                <a:solidFill>
                  <a:srgbClr val="003399"/>
                </a:solidFill>
              </a:rPr>
              <a:t>  stress large organizations</a:t>
            </a:r>
          </a:p>
          <a:p>
            <a:pPr lvl="1">
              <a:spcBef>
                <a:spcPts val="0"/>
              </a:spcBef>
            </a:pPr>
            <a:r>
              <a:rPr lang="en-US" altLang="en-US" sz="2000" dirty="0">
                <a:solidFill>
                  <a:srgbClr val="003399"/>
                </a:solidFill>
              </a:rPr>
              <a:t>  make measurements</a:t>
            </a:r>
          </a:p>
          <a:p>
            <a:pPr lvl="1">
              <a:spcBef>
                <a:spcPts val="0"/>
              </a:spcBef>
            </a:pPr>
            <a:r>
              <a:rPr lang="en-US" altLang="en-US" sz="2000" dirty="0">
                <a:solidFill>
                  <a:srgbClr val="003399"/>
                </a:solidFill>
              </a:rPr>
              <a:t>  generate statistics</a:t>
            </a:r>
          </a:p>
          <a:p>
            <a:pPr lvl="1">
              <a:spcBef>
                <a:spcPts val="0"/>
              </a:spcBef>
            </a:pPr>
            <a:r>
              <a:rPr lang="en-US" altLang="en-US" sz="2000" dirty="0">
                <a:solidFill>
                  <a:srgbClr val="003399"/>
                </a:solidFill>
              </a:rPr>
              <a:t>  perform analyses</a:t>
            </a:r>
          </a:p>
        </p:txBody>
      </p:sp>
      <p:sp>
        <p:nvSpPr>
          <p:cNvPr id="9" name="TextBox 8"/>
          <p:cNvSpPr txBox="1"/>
          <p:nvPr/>
        </p:nvSpPr>
        <p:spPr>
          <a:xfrm>
            <a:off x="260258" y="4741959"/>
            <a:ext cx="4090811" cy="1323439"/>
          </a:xfrm>
          <a:prstGeom prst="rect">
            <a:avLst/>
          </a:prstGeom>
          <a:solidFill>
            <a:schemeClr val="accent3">
              <a:lumMod val="85000"/>
            </a:schemeClr>
          </a:solidFill>
          <a:ln>
            <a:solidFill>
              <a:schemeClr val="tx1"/>
            </a:solidFill>
          </a:ln>
        </p:spPr>
        <p:txBody>
          <a:bodyPr wrap="square" rtlCol="0">
            <a:spAutoFit/>
          </a:bodyPr>
          <a:lstStyle/>
          <a:p>
            <a:r>
              <a:rPr lang="en-US" sz="2000" dirty="0">
                <a:solidFill>
                  <a:srgbClr val="000099"/>
                </a:solidFill>
                <a:latin typeface="+mj-lt"/>
              </a:rPr>
              <a:t>An example is the complex aerodynamic and RF physics, and crew dynamics simulated in a missile intercept scenario.  </a:t>
            </a:r>
          </a:p>
        </p:txBody>
      </p:sp>
      <p:pic>
        <p:nvPicPr>
          <p:cNvPr id="3" name="Picture 2"/>
          <p:cNvPicPr>
            <a:picLocks noChangeAspect="1"/>
          </p:cNvPicPr>
          <p:nvPr/>
        </p:nvPicPr>
        <p:blipFill>
          <a:blip r:embed="rId4"/>
          <a:stretch>
            <a:fillRect/>
          </a:stretch>
        </p:blipFill>
        <p:spPr>
          <a:xfrm>
            <a:off x="4769237" y="827314"/>
            <a:ext cx="7314608" cy="5610974"/>
          </a:xfrm>
          <a:prstGeom prst="rect">
            <a:avLst/>
          </a:prstGeom>
        </p:spPr>
      </p:pic>
      <p:sp>
        <p:nvSpPr>
          <p:cNvPr id="7"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17</a:t>
            </a:fld>
            <a:endParaRPr lang="en-US" sz="1800">
              <a:solidFill>
                <a:srgbClr val="000000"/>
              </a:solidFill>
            </a:endParaRPr>
          </a:p>
        </p:txBody>
      </p:sp>
    </p:spTree>
    <p:extLst>
      <p:ext uri="{BB962C8B-B14F-4D97-AF65-F5344CB8AC3E}">
        <p14:creationId xmlns:p14="http://schemas.microsoft.com/office/powerpoint/2010/main" val="155523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Distributed Simulations</a:t>
            </a:r>
          </a:p>
        </p:txBody>
      </p:sp>
      <p:sp>
        <p:nvSpPr>
          <p:cNvPr id="4" name="Text Box 39"/>
          <p:cNvSpPr txBox="1">
            <a:spLocks noChangeArrowheads="1"/>
          </p:cNvSpPr>
          <p:nvPr/>
        </p:nvSpPr>
        <p:spPr bwMode="auto">
          <a:xfrm>
            <a:off x="5972403" y="3224555"/>
            <a:ext cx="1046236" cy="630942"/>
          </a:xfrm>
          <a:prstGeom prst="rect">
            <a:avLst/>
          </a:prstGeom>
          <a:solidFill>
            <a:srgbClr val="0000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3500" b="1" i="0" u="none" strike="noStrike" kern="0" cap="none" spc="0" normalizeH="0" baseline="0" noProof="0">
                <a:ln>
                  <a:noFill/>
                </a:ln>
                <a:solidFill>
                  <a:srgbClr val="FFFFFF"/>
                </a:solidFill>
                <a:effectLst/>
                <a:uLnTx/>
                <a:uFillTx/>
                <a:latin typeface="Arial" charset="0"/>
              </a:rPr>
              <a:t>OR</a:t>
            </a:r>
          </a:p>
        </p:txBody>
      </p:sp>
      <p:grpSp>
        <p:nvGrpSpPr>
          <p:cNvPr id="5" name="Group 40"/>
          <p:cNvGrpSpPr>
            <a:grpSpLocks/>
          </p:cNvGrpSpPr>
          <p:nvPr/>
        </p:nvGrpSpPr>
        <p:grpSpPr bwMode="auto">
          <a:xfrm>
            <a:off x="7626395" y="931207"/>
            <a:ext cx="4204681" cy="3791372"/>
            <a:chOff x="3015" y="872"/>
            <a:chExt cx="2709" cy="2955"/>
          </a:xfrm>
        </p:grpSpPr>
        <p:sp>
          <p:nvSpPr>
            <p:cNvPr id="6" name="Text Box 41" descr="Parchment"/>
            <p:cNvSpPr txBox="1">
              <a:spLocks noChangeArrowheads="1"/>
            </p:cNvSpPr>
            <p:nvPr/>
          </p:nvSpPr>
          <p:spPr bwMode="auto">
            <a:xfrm>
              <a:off x="3926" y="1975"/>
              <a:ext cx="1080" cy="668"/>
            </a:xfrm>
            <a:prstGeom prst="rect">
              <a:avLst/>
            </a:prstGeom>
            <a:blipFill dpi="0" rotWithShape="0">
              <a:blip r:embed="rId3"/>
              <a:srcRect/>
              <a:tile tx="0" ty="0" sx="100000" sy="100000" flip="none" algn="tl"/>
            </a:blipFill>
            <a:ln w="19050">
              <a:solidFill>
                <a:srgbClr val="000000"/>
              </a:solidFill>
              <a:miter lim="800000"/>
              <a:headEnd/>
              <a:tailEnd/>
            </a:ln>
          </p:spPr>
          <p:txBody>
            <a:bodyPr wrap="square"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800" b="1" i="0" u="none" strike="noStrike" kern="0" cap="none" spc="0" normalizeH="0" baseline="0" noProof="0">
                  <a:ln>
                    <a:noFill/>
                  </a:ln>
                  <a:solidFill>
                    <a:srgbClr val="FF0000"/>
                  </a:solidFill>
                  <a:effectLst/>
                  <a:uLnTx/>
                  <a:uFillTx/>
                  <a:latin typeface="Arial" charset="0"/>
                </a:rPr>
                <a:t>World -wide</a:t>
              </a:r>
              <a:endParaRPr kumimoji="0" lang="en-US" altLang="en-US" sz="2400" b="1" i="0" u="none" strike="noStrike" kern="0" cap="none" spc="0" normalizeH="0" baseline="0" noProof="0">
                <a:ln>
                  <a:noFill/>
                </a:ln>
                <a:solidFill>
                  <a:srgbClr val="FF0000"/>
                </a:solidFill>
                <a:effectLst/>
                <a:uLnTx/>
                <a:uFillTx/>
                <a:latin typeface="Arial" charset="0"/>
              </a:endParaRPr>
            </a:p>
          </p:txBody>
        </p:sp>
        <p:grpSp>
          <p:nvGrpSpPr>
            <p:cNvPr id="7" name="Group 42"/>
            <p:cNvGrpSpPr>
              <a:grpSpLocks/>
            </p:cNvGrpSpPr>
            <p:nvPr/>
          </p:nvGrpSpPr>
          <p:grpSpPr bwMode="auto">
            <a:xfrm>
              <a:off x="3015" y="872"/>
              <a:ext cx="2709" cy="2955"/>
              <a:chOff x="3015" y="872"/>
              <a:chExt cx="2709" cy="2955"/>
            </a:xfrm>
          </p:grpSpPr>
          <p:grpSp>
            <p:nvGrpSpPr>
              <p:cNvPr id="8" name="Group 43"/>
              <p:cNvGrpSpPr>
                <a:grpSpLocks/>
              </p:cNvGrpSpPr>
              <p:nvPr/>
            </p:nvGrpSpPr>
            <p:grpSpPr bwMode="auto">
              <a:xfrm>
                <a:off x="3015" y="2023"/>
                <a:ext cx="999" cy="1793"/>
                <a:chOff x="3015" y="2023"/>
                <a:chExt cx="999" cy="1793"/>
              </a:xfrm>
            </p:grpSpPr>
            <p:pic>
              <p:nvPicPr>
                <p:cNvPr id="17" name="Picture 44" descr="aboverussiancarrier"/>
                <p:cNvPicPr>
                  <a:picLocks noChangeAspect="1" noChangeArrowheads="1"/>
                </p:cNvPicPr>
                <p:nvPr/>
              </p:nvPicPr>
              <p:blipFill>
                <a:blip r:embed="rId4">
                  <a:lum bright="12000"/>
                </a:blip>
                <a:srcRect/>
                <a:stretch>
                  <a:fillRect/>
                </a:stretch>
              </p:blipFill>
              <p:spPr bwMode="auto">
                <a:xfrm>
                  <a:off x="3015" y="2814"/>
                  <a:ext cx="999" cy="75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8" name="Freeform 45"/>
                <p:cNvSpPr>
                  <a:spLocks/>
                </p:cNvSpPr>
                <p:nvPr/>
              </p:nvSpPr>
              <p:spPr bwMode="auto">
                <a:xfrm rot="266713">
                  <a:off x="3603" y="2023"/>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19" name="Text Box 46" descr="Parchment"/>
                <p:cNvSpPr txBox="1">
                  <a:spLocks noChangeArrowheads="1"/>
                </p:cNvSpPr>
                <p:nvPr/>
              </p:nvSpPr>
              <p:spPr bwMode="auto">
                <a:xfrm>
                  <a:off x="3217" y="3594"/>
                  <a:ext cx="525"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Virtual</a:t>
                  </a:r>
                </a:p>
              </p:txBody>
            </p:sp>
          </p:grpSp>
          <p:grpSp>
            <p:nvGrpSpPr>
              <p:cNvPr id="9" name="Group 47"/>
              <p:cNvGrpSpPr>
                <a:grpSpLocks/>
              </p:cNvGrpSpPr>
              <p:nvPr/>
            </p:nvGrpSpPr>
            <p:grpSpPr bwMode="auto">
              <a:xfrm>
                <a:off x="4119" y="2830"/>
                <a:ext cx="1605" cy="997"/>
                <a:chOff x="4119" y="2830"/>
                <a:chExt cx="1605" cy="997"/>
              </a:xfrm>
            </p:grpSpPr>
            <p:pic>
              <p:nvPicPr>
                <p:cNvPr id="14" name="Picture 48" descr="constr1"/>
                <p:cNvPicPr>
                  <a:picLocks noChangeAspect="1" noChangeArrowheads="1"/>
                </p:cNvPicPr>
                <p:nvPr/>
              </p:nvPicPr>
              <p:blipFill>
                <a:blip r:embed="rId5">
                  <a:lum bright="18000"/>
                </a:blip>
                <a:srcRect/>
                <a:stretch>
                  <a:fillRect/>
                </a:stretch>
              </p:blipFill>
              <p:spPr bwMode="auto">
                <a:xfrm>
                  <a:off x="4715" y="2830"/>
                  <a:ext cx="1009" cy="76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5" name="Freeform 49"/>
                <p:cNvSpPr>
                  <a:spLocks/>
                </p:cNvSpPr>
                <p:nvPr/>
              </p:nvSpPr>
              <p:spPr bwMode="auto">
                <a:xfrm rot="3458924">
                  <a:off x="4247" y="2731"/>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16" name="Text Box 50" descr="Parchment"/>
                <p:cNvSpPr txBox="1">
                  <a:spLocks noChangeArrowheads="1"/>
                </p:cNvSpPr>
                <p:nvPr/>
              </p:nvSpPr>
              <p:spPr bwMode="auto">
                <a:xfrm>
                  <a:off x="4757" y="3605"/>
                  <a:ext cx="908"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Constructive</a:t>
                  </a:r>
                </a:p>
              </p:txBody>
            </p:sp>
          </p:grpSp>
          <p:grpSp>
            <p:nvGrpSpPr>
              <p:cNvPr id="10" name="Group 51"/>
              <p:cNvGrpSpPr>
                <a:grpSpLocks/>
              </p:cNvGrpSpPr>
              <p:nvPr/>
            </p:nvGrpSpPr>
            <p:grpSpPr bwMode="auto">
              <a:xfrm>
                <a:off x="3964" y="872"/>
                <a:ext cx="1339" cy="1660"/>
                <a:chOff x="3964" y="872"/>
                <a:chExt cx="1339" cy="1660"/>
              </a:xfrm>
            </p:grpSpPr>
            <p:sp>
              <p:nvSpPr>
                <p:cNvPr id="11" name="Freeform 52"/>
                <p:cNvSpPr>
                  <a:spLocks/>
                </p:cNvSpPr>
                <p:nvPr/>
              </p:nvSpPr>
              <p:spPr bwMode="auto">
                <a:xfrm rot="21333287" flipH="1">
                  <a:off x="5062" y="2035"/>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pic>
              <p:nvPicPr>
                <p:cNvPr id="12" name="Picture 53" descr="ike-ent1108"/>
                <p:cNvPicPr>
                  <a:picLocks noChangeAspect="1" noChangeArrowheads="1"/>
                </p:cNvPicPr>
                <p:nvPr/>
              </p:nvPicPr>
              <p:blipFill>
                <a:blip r:embed="rId6"/>
                <a:srcRect/>
                <a:stretch>
                  <a:fillRect/>
                </a:stretch>
              </p:blipFill>
              <p:spPr bwMode="auto">
                <a:xfrm>
                  <a:off x="3964" y="1116"/>
                  <a:ext cx="1005" cy="752"/>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3" name="Text Box 54" descr="Parchment"/>
                <p:cNvSpPr txBox="1">
                  <a:spLocks noChangeArrowheads="1"/>
                </p:cNvSpPr>
                <p:nvPr/>
              </p:nvSpPr>
              <p:spPr bwMode="auto">
                <a:xfrm>
                  <a:off x="4257" y="872"/>
                  <a:ext cx="382"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Live</a:t>
                  </a:r>
                </a:p>
              </p:txBody>
            </p:sp>
          </p:grpSp>
        </p:grpSp>
      </p:grpSp>
      <p:grpSp>
        <p:nvGrpSpPr>
          <p:cNvPr id="20" name="Group 56"/>
          <p:cNvGrpSpPr>
            <a:grpSpLocks/>
          </p:cNvGrpSpPr>
          <p:nvPr/>
        </p:nvGrpSpPr>
        <p:grpSpPr bwMode="auto">
          <a:xfrm>
            <a:off x="695037" y="1064219"/>
            <a:ext cx="4682864" cy="3716219"/>
            <a:chOff x="51" y="630"/>
            <a:chExt cx="2767" cy="2734"/>
          </a:xfrm>
        </p:grpSpPr>
        <p:grpSp>
          <p:nvGrpSpPr>
            <p:cNvPr id="21" name="Group 4"/>
            <p:cNvGrpSpPr>
              <a:grpSpLocks/>
            </p:cNvGrpSpPr>
            <p:nvPr/>
          </p:nvGrpSpPr>
          <p:grpSpPr bwMode="auto">
            <a:xfrm>
              <a:off x="437" y="630"/>
              <a:ext cx="2381" cy="2734"/>
              <a:chOff x="452" y="747"/>
              <a:chExt cx="2381" cy="2734"/>
            </a:xfrm>
          </p:grpSpPr>
          <p:sp>
            <p:nvSpPr>
              <p:cNvPr id="23" name="Text Box 5" descr="Parchment"/>
              <p:cNvSpPr txBox="1">
                <a:spLocks noChangeArrowheads="1"/>
              </p:cNvSpPr>
              <p:nvPr/>
            </p:nvSpPr>
            <p:spPr bwMode="auto">
              <a:xfrm>
                <a:off x="1036" y="1939"/>
                <a:ext cx="967" cy="330"/>
              </a:xfrm>
              <a:prstGeom prst="rect">
                <a:avLst/>
              </a:prstGeom>
              <a:blipFill dpi="0" rotWithShape="0">
                <a:blip r:embed="rId3"/>
                <a:srcRect/>
                <a:tile tx="0" ty="0" sx="100000" sy="100000" flip="none" algn="tl"/>
              </a:blipFill>
              <a:ln w="19050">
                <a:solidFill>
                  <a:srgbClr val="808080"/>
                </a:solidFill>
                <a:miter lim="800000"/>
                <a:headEnd/>
                <a:tailEnd/>
              </a:ln>
            </p:spPr>
            <p:txBody>
              <a:bodyPr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800" b="1" i="0" u="none" strike="noStrike" kern="0" cap="none" spc="0" normalizeH="0" baseline="0" noProof="0">
                    <a:ln>
                      <a:noFill/>
                    </a:ln>
                    <a:solidFill>
                      <a:srgbClr val="FF0000"/>
                    </a:solidFill>
                    <a:effectLst/>
                    <a:uLnTx/>
                    <a:uFillTx/>
                    <a:latin typeface="Arial" charset="0"/>
                  </a:rPr>
                  <a:t>Locally</a:t>
                </a:r>
                <a:endParaRPr kumimoji="0" lang="en-US" altLang="en-US" sz="2400" b="1" i="0" u="none" strike="noStrike" kern="0" cap="none" spc="0" normalizeH="0" baseline="0" noProof="0">
                  <a:ln>
                    <a:noFill/>
                  </a:ln>
                  <a:solidFill>
                    <a:srgbClr val="FF3300"/>
                  </a:solidFill>
                  <a:effectLst/>
                  <a:uLnTx/>
                  <a:uFillTx/>
                  <a:latin typeface="Arial" charset="0"/>
                </a:endParaRPr>
              </a:p>
            </p:txBody>
          </p:sp>
          <p:grpSp>
            <p:nvGrpSpPr>
              <p:cNvPr id="24" name="Group 6"/>
              <p:cNvGrpSpPr>
                <a:grpSpLocks/>
              </p:cNvGrpSpPr>
              <p:nvPr/>
            </p:nvGrpSpPr>
            <p:grpSpPr bwMode="auto">
              <a:xfrm>
                <a:off x="452" y="747"/>
                <a:ext cx="2381" cy="2734"/>
                <a:chOff x="452" y="747"/>
                <a:chExt cx="2381" cy="2734"/>
              </a:xfrm>
            </p:grpSpPr>
            <p:grpSp>
              <p:nvGrpSpPr>
                <p:cNvPr id="25" name="Group 7"/>
                <p:cNvGrpSpPr>
                  <a:grpSpLocks/>
                </p:cNvGrpSpPr>
                <p:nvPr/>
              </p:nvGrpSpPr>
              <p:grpSpPr bwMode="auto">
                <a:xfrm>
                  <a:off x="1831" y="766"/>
                  <a:ext cx="1002" cy="1617"/>
                  <a:chOff x="1831" y="766"/>
                  <a:chExt cx="1002" cy="1617"/>
                </a:xfrm>
              </p:grpSpPr>
              <p:sp>
                <p:nvSpPr>
                  <p:cNvPr id="33" name="Freeform 8"/>
                  <p:cNvSpPr>
                    <a:spLocks/>
                  </p:cNvSpPr>
                  <p:nvPr/>
                </p:nvSpPr>
                <p:spPr bwMode="auto">
                  <a:xfrm rot="266713">
                    <a:off x="2049" y="1886"/>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34" name="Group 9"/>
                  <p:cNvGrpSpPr>
                    <a:grpSpLocks/>
                  </p:cNvGrpSpPr>
                  <p:nvPr/>
                </p:nvGrpSpPr>
                <p:grpSpPr bwMode="auto">
                  <a:xfrm>
                    <a:off x="1831" y="1023"/>
                    <a:ext cx="1002" cy="743"/>
                    <a:chOff x="1039" y="357"/>
                    <a:chExt cx="3714" cy="3491"/>
                  </a:xfrm>
                </p:grpSpPr>
                <p:pic>
                  <p:nvPicPr>
                    <p:cNvPr id="36" name="Picture 10" descr="mout_site"/>
                    <p:cNvPicPr>
                      <a:picLocks noChangeAspect="1" noChangeArrowheads="1"/>
                    </p:cNvPicPr>
                    <p:nvPr/>
                  </p:nvPicPr>
                  <p:blipFill>
                    <a:blip r:embed="rId7"/>
                    <a:srcRect/>
                    <a:stretch>
                      <a:fillRect/>
                    </a:stretch>
                  </p:blipFill>
                  <p:spPr bwMode="auto">
                    <a:xfrm>
                      <a:off x="1039" y="357"/>
                      <a:ext cx="3714" cy="3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1" descr="m1a1ftvw"/>
                    <p:cNvSpPr>
                      <a:spLocks noChangeArrowheads="1"/>
                    </p:cNvSpPr>
                    <p:nvPr/>
                  </p:nvSpPr>
                  <p:spPr bwMode="auto">
                    <a:xfrm rot="-2980011">
                      <a:off x="2887" y="1096"/>
                      <a:ext cx="208" cy="20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38" name="Group 12"/>
                    <p:cNvGrpSpPr>
                      <a:grpSpLocks/>
                    </p:cNvGrpSpPr>
                    <p:nvPr/>
                  </p:nvGrpSpPr>
                  <p:grpSpPr bwMode="auto">
                    <a:xfrm>
                      <a:off x="3416" y="3376"/>
                      <a:ext cx="344" cy="208"/>
                      <a:chOff x="1752" y="3408"/>
                      <a:chExt cx="344" cy="208"/>
                    </a:xfrm>
                  </p:grpSpPr>
                  <p:sp>
                    <p:nvSpPr>
                      <p:cNvPr id="52" name="Rectangle 13"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3" name="Line 14"/>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4" name="Line 15"/>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grpSp>
                  <p:nvGrpSpPr>
                    <p:cNvPr id="39" name="Group 16"/>
                    <p:cNvGrpSpPr>
                      <a:grpSpLocks/>
                    </p:cNvGrpSpPr>
                    <p:nvPr/>
                  </p:nvGrpSpPr>
                  <p:grpSpPr bwMode="auto">
                    <a:xfrm>
                      <a:off x="4120" y="3040"/>
                      <a:ext cx="344" cy="208"/>
                      <a:chOff x="1752" y="3408"/>
                      <a:chExt cx="344" cy="208"/>
                    </a:xfrm>
                  </p:grpSpPr>
                  <p:sp>
                    <p:nvSpPr>
                      <p:cNvPr id="49" name="Rectangle 17"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0" name="Line 18"/>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1" name="Line 19"/>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grpSp>
                  <p:nvGrpSpPr>
                    <p:cNvPr id="40" name="Group 20"/>
                    <p:cNvGrpSpPr>
                      <a:grpSpLocks/>
                    </p:cNvGrpSpPr>
                    <p:nvPr/>
                  </p:nvGrpSpPr>
                  <p:grpSpPr bwMode="auto">
                    <a:xfrm>
                      <a:off x="2248" y="3640"/>
                      <a:ext cx="344" cy="208"/>
                      <a:chOff x="1752" y="3408"/>
                      <a:chExt cx="344" cy="208"/>
                    </a:xfrm>
                  </p:grpSpPr>
                  <p:sp>
                    <p:nvSpPr>
                      <p:cNvPr id="46" name="Rectangle 21"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7" name="Line 22"/>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8" name="Line 23"/>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sp>
                  <p:nvSpPr>
                    <p:cNvPr id="41" name="Rectangle 24" descr="m1a1ftvw"/>
                    <p:cNvSpPr>
                      <a:spLocks noChangeArrowheads="1"/>
                    </p:cNvSpPr>
                    <p:nvPr/>
                  </p:nvSpPr>
                  <p:spPr bwMode="auto">
                    <a:xfrm rot="-2980011">
                      <a:off x="3856" y="1816"/>
                      <a:ext cx="208" cy="20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2" name="Rectangle 25" descr="m1a1ftvw"/>
                    <p:cNvSpPr>
                      <a:spLocks noChangeArrowheads="1"/>
                    </p:cNvSpPr>
                    <p:nvPr/>
                  </p:nvSpPr>
                  <p:spPr bwMode="auto">
                    <a:xfrm rot="-2980011">
                      <a:off x="3152" y="2504"/>
                      <a:ext cx="208" cy="20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3" name="Line 26"/>
                    <p:cNvSpPr>
                      <a:spLocks noChangeShapeType="1"/>
                    </p:cNvSpPr>
                    <p:nvPr/>
                  </p:nvSpPr>
                  <p:spPr bwMode="auto">
                    <a:xfrm flipV="1">
                      <a:off x="2464" y="2808"/>
                      <a:ext cx="648" cy="776"/>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4" name="Line 27"/>
                    <p:cNvSpPr>
                      <a:spLocks noChangeShapeType="1"/>
                    </p:cNvSpPr>
                    <p:nvPr/>
                  </p:nvSpPr>
                  <p:spPr bwMode="auto">
                    <a:xfrm flipH="1" flipV="1">
                      <a:off x="3328" y="2752"/>
                      <a:ext cx="248" cy="576"/>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5" name="Line 28"/>
                    <p:cNvSpPr>
                      <a:spLocks noChangeShapeType="1"/>
                    </p:cNvSpPr>
                    <p:nvPr/>
                  </p:nvSpPr>
                  <p:spPr bwMode="auto">
                    <a:xfrm flipH="1" flipV="1">
                      <a:off x="4016" y="2160"/>
                      <a:ext cx="264" cy="84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sp>
                <p:nvSpPr>
                  <p:cNvPr id="35" name="Text Box 29" descr="Parchment"/>
                  <p:cNvSpPr txBox="1">
                    <a:spLocks noChangeArrowheads="1"/>
                  </p:cNvSpPr>
                  <p:nvPr/>
                </p:nvSpPr>
                <p:spPr bwMode="auto">
                  <a:xfrm>
                    <a:off x="1879" y="766"/>
                    <a:ext cx="908"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Constructive</a:t>
                    </a:r>
                  </a:p>
                </p:txBody>
              </p:sp>
            </p:grpSp>
            <p:grpSp>
              <p:nvGrpSpPr>
                <p:cNvPr id="26" name="Group 30"/>
                <p:cNvGrpSpPr>
                  <a:grpSpLocks/>
                </p:cNvGrpSpPr>
                <p:nvPr/>
              </p:nvGrpSpPr>
              <p:grpSpPr bwMode="auto">
                <a:xfrm>
                  <a:off x="552" y="2071"/>
                  <a:ext cx="1490" cy="1410"/>
                  <a:chOff x="552" y="2071"/>
                  <a:chExt cx="1490" cy="1410"/>
                </a:xfrm>
              </p:grpSpPr>
              <p:pic>
                <p:nvPicPr>
                  <p:cNvPr id="30" name="Picture 31" descr="soldiers"/>
                  <p:cNvPicPr>
                    <a:picLocks noChangeAspect="1" noChangeArrowheads="1"/>
                  </p:cNvPicPr>
                  <p:nvPr/>
                </p:nvPicPr>
                <p:blipFill>
                  <a:blip r:embed="rId8"/>
                  <a:srcRect/>
                  <a:stretch>
                    <a:fillRect/>
                  </a:stretch>
                </p:blipFill>
                <p:spPr bwMode="auto">
                  <a:xfrm>
                    <a:off x="1034" y="2494"/>
                    <a:ext cx="1008" cy="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32"/>
                  <p:cNvSpPr>
                    <a:spLocks/>
                  </p:cNvSpPr>
                  <p:nvPr/>
                </p:nvSpPr>
                <p:spPr bwMode="auto">
                  <a:xfrm rot="-3271230">
                    <a:off x="680" y="1943"/>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32" name="Text Box 33" descr="Parchment"/>
                  <p:cNvSpPr txBox="1">
                    <a:spLocks noChangeArrowheads="1"/>
                  </p:cNvSpPr>
                  <p:nvPr/>
                </p:nvSpPr>
                <p:spPr bwMode="auto">
                  <a:xfrm>
                    <a:off x="1258" y="3259"/>
                    <a:ext cx="525"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Virtual</a:t>
                    </a:r>
                  </a:p>
                </p:txBody>
              </p:sp>
            </p:grpSp>
            <p:grpSp>
              <p:nvGrpSpPr>
                <p:cNvPr id="27" name="Group 34"/>
                <p:cNvGrpSpPr>
                  <a:grpSpLocks/>
                </p:cNvGrpSpPr>
                <p:nvPr/>
              </p:nvGrpSpPr>
              <p:grpSpPr bwMode="auto">
                <a:xfrm>
                  <a:off x="452" y="747"/>
                  <a:ext cx="1290" cy="841"/>
                  <a:chOff x="452" y="747"/>
                  <a:chExt cx="1290" cy="841"/>
                </a:xfrm>
              </p:grpSpPr>
              <p:sp>
                <p:nvSpPr>
                  <p:cNvPr id="28" name="Freeform 35"/>
                  <p:cNvSpPr>
                    <a:spLocks/>
                  </p:cNvSpPr>
                  <p:nvPr/>
                </p:nvSpPr>
                <p:spPr bwMode="auto">
                  <a:xfrm rot="4341782">
                    <a:off x="1373" y="1219"/>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29" name="Text Box 38" descr="Parchment"/>
                  <p:cNvSpPr txBox="1">
                    <a:spLocks noChangeArrowheads="1"/>
                  </p:cNvSpPr>
                  <p:nvPr/>
                </p:nvSpPr>
                <p:spPr bwMode="auto">
                  <a:xfrm>
                    <a:off x="452" y="747"/>
                    <a:ext cx="382"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Live</a:t>
                    </a:r>
                  </a:p>
                </p:txBody>
              </p:sp>
            </p:grpSp>
          </p:grpSp>
        </p:grpSp>
        <p:pic>
          <p:nvPicPr>
            <p:cNvPr id="22" name="Picture 55" descr="4522b02d.bmp"/>
            <p:cNvPicPr>
              <a:picLocks noChangeAspect="1"/>
            </p:cNvPicPr>
            <p:nvPr/>
          </p:nvPicPr>
          <p:blipFill>
            <a:blip r:embed="rId9"/>
            <a:srcRect/>
            <a:stretch>
              <a:fillRect/>
            </a:stretch>
          </p:blipFill>
          <p:spPr bwMode="auto">
            <a:xfrm>
              <a:off x="51" y="888"/>
              <a:ext cx="1147" cy="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54"/>
          <p:cNvSpPr txBox="1"/>
          <p:nvPr/>
        </p:nvSpPr>
        <p:spPr>
          <a:xfrm>
            <a:off x="365761" y="5562301"/>
            <a:ext cx="10935350" cy="707886"/>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99"/>
                </a:solidFill>
                <a:effectLst/>
                <a:uLnTx/>
                <a:uFillTx/>
                <a:latin typeface="Arial"/>
              </a:rPr>
              <a:t>An example could be a Navy ship pier-side in Norfolk, Va., directing an exercise air strike mission flown by pilots in</a:t>
            </a:r>
            <a:r>
              <a:rPr kumimoji="0" lang="en-US" sz="2000" b="0" i="0" u="none" strike="noStrike" kern="0" cap="none" spc="0" normalizeH="0" noProof="0">
                <a:ln>
                  <a:noFill/>
                </a:ln>
                <a:solidFill>
                  <a:srgbClr val="000099"/>
                </a:solidFill>
                <a:effectLst/>
                <a:uLnTx/>
                <a:uFillTx/>
                <a:latin typeface="Arial"/>
              </a:rPr>
              <a:t> </a:t>
            </a:r>
            <a:r>
              <a:rPr kumimoji="0" lang="en-US" sz="2000" b="0" i="0" u="none" strike="noStrike" kern="0" cap="none" spc="0" normalizeH="0" baseline="0" noProof="0">
                <a:ln>
                  <a:noFill/>
                </a:ln>
                <a:solidFill>
                  <a:srgbClr val="000099"/>
                </a:solidFill>
                <a:effectLst/>
                <a:uLnTx/>
                <a:uFillTx/>
                <a:latin typeface="Arial"/>
              </a:rPr>
              <a:t>aircraft simulators located in San Diego, Ca, and Whidbey Island, WA. </a:t>
            </a:r>
          </a:p>
        </p:txBody>
      </p:sp>
      <p:sp>
        <p:nvSpPr>
          <p:cNvPr id="3" name="Rectangle 2">
            <a:extLst>
              <a:ext uri="{FF2B5EF4-FFF2-40B4-BE49-F238E27FC236}">
                <a16:creationId xmlns:a16="http://schemas.microsoft.com/office/drawing/2014/main" id="{78FFC7D2-29FA-4DA5-8391-BC4D3583EE73}"/>
              </a:ext>
            </a:extLst>
          </p:cNvPr>
          <p:cNvSpPr/>
          <p:nvPr/>
        </p:nvSpPr>
        <p:spPr>
          <a:xfrm>
            <a:off x="5576541" y="967735"/>
            <a:ext cx="3407439" cy="1323439"/>
          </a:xfrm>
          <a:prstGeom prst="rect">
            <a:avLst/>
          </a:prstGeom>
          <a:ln>
            <a:solidFill>
              <a:srgbClr val="003399"/>
            </a:solidFill>
          </a:ln>
        </p:spPr>
        <p:txBody>
          <a:bodyPr wrap="square">
            <a:spAutoFit/>
          </a:bodyPr>
          <a:lstStyle/>
          <a:p>
            <a:pPr algn="ctr"/>
            <a:r>
              <a:rPr lang="en-US" sz="2000" b="1" i="1">
                <a:solidFill>
                  <a:srgbClr val="0033CC"/>
                </a:solidFill>
                <a:latin typeface="Arial"/>
              </a:rPr>
              <a:t>Characterized by the distributed nodes where interactions with the simulation occur</a:t>
            </a:r>
            <a:endParaRPr lang="en-US" sz="2000" b="1">
              <a:solidFill>
                <a:srgbClr val="0033CC"/>
              </a:solidFill>
            </a:endParaRPr>
          </a:p>
        </p:txBody>
      </p:sp>
      <p:sp>
        <p:nvSpPr>
          <p:cNvPr id="5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18</a:t>
            </a:fld>
            <a:endParaRPr lang="en-US" sz="1800">
              <a:solidFill>
                <a:srgbClr val="000000"/>
              </a:solidFill>
            </a:endParaRPr>
          </a:p>
        </p:txBody>
      </p:sp>
      <p:sp>
        <p:nvSpPr>
          <p:cNvPr id="57" name="TextBox 56">
            <a:extLst>
              <a:ext uri="{FF2B5EF4-FFF2-40B4-BE49-F238E27FC236}">
                <a16:creationId xmlns:a16="http://schemas.microsoft.com/office/drawing/2014/main" id="{50E06B29-C0C9-4ED1-991C-F3FA01C55CE5}"/>
              </a:ext>
            </a:extLst>
          </p:cNvPr>
          <p:cNvSpPr txBox="1"/>
          <p:nvPr/>
        </p:nvSpPr>
        <p:spPr>
          <a:xfrm>
            <a:off x="667068" y="4907754"/>
            <a:ext cx="5720027" cy="523220"/>
          </a:xfrm>
          <a:prstGeom prst="rect">
            <a:avLst/>
          </a:prstGeom>
          <a:solidFill>
            <a:schemeClr val="accent2">
              <a:lumMod val="40000"/>
              <a:lumOff val="60000"/>
            </a:schemeClr>
          </a:solidFill>
          <a:ln>
            <a:solidFill>
              <a:schemeClr val="tx1"/>
            </a:solidFill>
          </a:ln>
        </p:spPr>
        <p:txBody>
          <a:bodyPr wrap="none" rtlCol="0">
            <a:spAutoFit/>
          </a:bodyPr>
          <a:lstStyle/>
          <a:p>
            <a:r>
              <a:rPr lang="en-US" sz="2800"/>
              <a:t>LVC= Live + Virtual + Constructive</a:t>
            </a:r>
          </a:p>
        </p:txBody>
      </p:sp>
    </p:spTree>
    <p:extLst>
      <p:ext uri="{BB962C8B-B14F-4D97-AF65-F5344CB8AC3E}">
        <p14:creationId xmlns:p14="http://schemas.microsoft.com/office/powerpoint/2010/main" val="32299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9" presetClass="entr" presetSubtype="0" fill="hold" grpId="0"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3000"/>
                            </p:stCondLst>
                            <p:childTnLst>
                              <p:par>
                                <p:cTn id="15" presetID="23" presetClass="entr" presetSubtype="52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dissolve">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Resolution, Aggregation, and Fidelity</a:t>
            </a:r>
          </a:p>
        </p:txBody>
      </p:sp>
      <p:sp>
        <p:nvSpPr>
          <p:cNvPr id="13316" name="Rectangle 3"/>
          <p:cNvSpPr>
            <a:spLocks noGrp="1" noChangeArrowheads="1"/>
          </p:cNvSpPr>
          <p:nvPr>
            <p:ph idx="1"/>
          </p:nvPr>
        </p:nvSpPr>
        <p:spPr>
          <a:xfrm>
            <a:off x="306310" y="2847976"/>
            <a:ext cx="7770891" cy="1724025"/>
          </a:xfrm>
        </p:spPr>
        <p:txBody>
          <a:bodyPr/>
          <a:lstStyle/>
          <a:p>
            <a:pPr>
              <a:spcBef>
                <a:spcPct val="50000"/>
              </a:spcBef>
              <a:buNone/>
            </a:pPr>
            <a:r>
              <a:rPr lang="en-US" sz="2400" b="1" u="sng" dirty="0">
                <a:latin typeface="Arial" pitchFamily="34" charset="0"/>
                <a:cs typeface="Arial" pitchFamily="34" charset="0"/>
              </a:rPr>
              <a:t>Aggregation</a:t>
            </a:r>
            <a:r>
              <a:rPr lang="en-US" sz="2400" b="1" dirty="0">
                <a:latin typeface="Arial" pitchFamily="34" charset="0"/>
                <a:cs typeface="Arial" pitchFamily="34" charset="0"/>
              </a:rPr>
              <a:t>: </a:t>
            </a:r>
            <a:r>
              <a:rPr lang="en-US" sz="2000" b="0" dirty="0">
                <a:latin typeface="Arial" pitchFamily="34" charset="0"/>
                <a:cs typeface="Arial" pitchFamily="34" charset="0"/>
              </a:rPr>
              <a:t>The ability to group entities while preserving the  salient effects of entity behavior and interaction while grouped </a:t>
            </a:r>
            <a:endParaRPr lang="en-US" sz="2400" b="0" dirty="0">
              <a:latin typeface="Arial" pitchFamily="34" charset="0"/>
              <a:cs typeface="Arial" pitchFamily="34" charset="0"/>
            </a:endParaRPr>
          </a:p>
          <a:p>
            <a:pPr lvl="1">
              <a:buFont typeface="Arial" pitchFamily="34" charset="0"/>
              <a:buChar char="•"/>
            </a:pPr>
            <a:r>
              <a:rPr lang="en-US" sz="1800" b="0" dirty="0">
                <a:latin typeface="Arial" pitchFamily="34" charset="0"/>
                <a:cs typeface="Arial" pitchFamily="34" charset="0"/>
              </a:rPr>
              <a:t>“Campaign-level” simulations often aggregate military entities into larger groups (e.g., brigades vs. battalions)</a:t>
            </a:r>
          </a:p>
        </p:txBody>
      </p:sp>
      <p:sp>
        <p:nvSpPr>
          <p:cNvPr id="13317" name="Text Box 4"/>
          <p:cNvSpPr txBox="1">
            <a:spLocks noChangeArrowheads="1"/>
          </p:cNvSpPr>
          <p:nvPr/>
        </p:nvSpPr>
        <p:spPr bwMode="auto">
          <a:xfrm>
            <a:off x="3899230" y="6410192"/>
            <a:ext cx="6059991"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r>
              <a:rPr lang="en-US" sz="1000" dirty="0">
                <a:solidFill>
                  <a:srgbClr val="000000"/>
                </a:solidFill>
                <a:latin typeface="Arial" charset="0"/>
              </a:rPr>
              <a:t>Refs:    [1]	DoD Modeling and Simulation (M&amp;S) Glossary, July 1, 2013</a:t>
            </a:r>
          </a:p>
          <a:p>
            <a:pPr marL="465138" indent="-465138"/>
            <a:r>
              <a:rPr lang="en-US" sz="1000" dirty="0">
                <a:solidFill>
                  <a:srgbClr val="000000"/>
                </a:solidFill>
                <a:latin typeface="Arial" charset="0"/>
              </a:rPr>
              <a:t>            [2]  	DoD Directive 5000.59-P, DoD Modeling and Simulation (M&amp;S) Master Plan, 1995</a:t>
            </a:r>
          </a:p>
        </p:txBody>
      </p:sp>
      <p:sp>
        <p:nvSpPr>
          <p:cNvPr id="60" name="Rectangle 59"/>
          <p:cNvSpPr/>
          <p:nvPr/>
        </p:nvSpPr>
        <p:spPr>
          <a:xfrm>
            <a:off x="1588" y="914400"/>
            <a:ext cx="12188825" cy="177505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Arial Narrow"/>
            </a:endParaRPr>
          </a:p>
        </p:txBody>
      </p:sp>
      <p:sp>
        <p:nvSpPr>
          <p:cNvPr id="56" name="TextBox 55"/>
          <p:cNvSpPr txBox="1"/>
          <p:nvPr/>
        </p:nvSpPr>
        <p:spPr>
          <a:xfrm>
            <a:off x="4267678" y="936602"/>
            <a:ext cx="7922736" cy="1672766"/>
          </a:xfrm>
          <a:prstGeom prst="rect">
            <a:avLst/>
          </a:prstGeom>
          <a:noFill/>
        </p:spPr>
        <p:txBody>
          <a:bodyPr wrap="square" rtlCol="0">
            <a:spAutoFit/>
          </a:bodyPr>
          <a:lstStyle/>
          <a:p>
            <a:pPr marL="463550" indent="-463550">
              <a:lnSpc>
                <a:spcPct val="85000"/>
              </a:lnSpc>
            </a:pPr>
            <a:r>
              <a:rPr lang="en-US" sz="2400" b="1" u="sng" dirty="0">
                <a:solidFill>
                  <a:srgbClr val="000000"/>
                </a:solidFill>
                <a:latin typeface="Arial" charset="0"/>
              </a:rPr>
              <a:t>Resolution</a:t>
            </a:r>
            <a:r>
              <a:rPr lang="en-US" sz="2000" b="1" dirty="0">
                <a:solidFill>
                  <a:srgbClr val="000000"/>
                </a:solidFill>
                <a:latin typeface="Arial" charset="0"/>
              </a:rPr>
              <a:t>:  </a:t>
            </a:r>
            <a:r>
              <a:rPr lang="en-US" sz="2000" dirty="0">
                <a:solidFill>
                  <a:srgbClr val="000000"/>
                </a:solidFill>
                <a:latin typeface="Arial" charset="0"/>
              </a:rPr>
              <a:t>The degree of detail and precision used in the representation of an item or the real world aspects in a model or simulation </a:t>
            </a:r>
            <a:br>
              <a:rPr lang="en-US" sz="2000" baseline="30000" dirty="0">
                <a:solidFill>
                  <a:srgbClr val="000000"/>
                </a:solidFill>
                <a:latin typeface="Arial" charset="0"/>
              </a:rPr>
            </a:br>
            <a:r>
              <a:rPr lang="en-US" sz="2000" dirty="0">
                <a:solidFill>
                  <a:srgbClr val="000000"/>
                </a:solidFill>
                <a:latin typeface="Arial" charset="0"/>
              </a:rPr>
              <a:t> </a:t>
            </a:r>
            <a:r>
              <a:rPr lang="en-US" sz="1800" dirty="0">
                <a:solidFill>
                  <a:srgbClr val="000000"/>
                </a:solidFill>
                <a:latin typeface="Arial" charset="0"/>
              </a:rPr>
              <a:t>Models and simulations at lower levels of M&amp;S “pyramid” tend to exhibit more resolution; this does not necessarily imply more accuracy</a:t>
            </a:r>
          </a:p>
          <a:p>
            <a:endParaRPr lang="en-US" sz="1600" b="1" dirty="0">
              <a:solidFill>
                <a:srgbClr val="000000"/>
              </a:solidFill>
              <a:latin typeface="Arial" charset="0"/>
            </a:endParaRPr>
          </a:p>
        </p:txBody>
      </p:sp>
      <p:grpSp>
        <p:nvGrpSpPr>
          <p:cNvPr id="3" name="Group 2"/>
          <p:cNvGrpSpPr/>
          <p:nvPr/>
        </p:nvGrpSpPr>
        <p:grpSpPr>
          <a:xfrm>
            <a:off x="1589" y="4876800"/>
            <a:ext cx="12188825" cy="914400"/>
            <a:chOff x="0" y="4876800"/>
            <a:chExt cx="12188825" cy="914400"/>
          </a:xfrm>
        </p:grpSpPr>
        <p:sp>
          <p:nvSpPr>
            <p:cNvPr id="61" name="Rectangle 60"/>
            <p:cNvSpPr/>
            <p:nvPr/>
          </p:nvSpPr>
          <p:spPr>
            <a:xfrm>
              <a:off x="0" y="4876800"/>
              <a:ext cx="12188825" cy="91440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Arial Narrow"/>
              </a:endParaRPr>
            </a:p>
          </p:txBody>
        </p:sp>
        <p:sp>
          <p:nvSpPr>
            <p:cNvPr id="57" name="TextBox 56"/>
            <p:cNvSpPr txBox="1"/>
            <p:nvPr/>
          </p:nvSpPr>
          <p:spPr>
            <a:xfrm>
              <a:off x="304721" y="4887876"/>
              <a:ext cx="11680957" cy="738664"/>
            </a:xfrm>
            <a:prstGeom prst="rect">
              <a:avLst/>
            </a:prstGeom>
            <a:noFill/>
          </p:spPr>
          <p:txBody>
            <a:bodyPr wrap="square" rtlCol="0">
              <a:spAutoFit/>
            </a:bodyPr>
            <a:lstStyle/>
            <a:p>
              <a:pPr marL="914400" indent="-914400">
                <a:spcBef>
                  <a:spcPct val="50000"/>
                </a:spcBef>
              </a:pPr>
              <a:r>
                <a:rPr lang="en-US" sz="2400" b="1" u="sng" dirty="0">
                  <a:solidFill>
                    <a:srgbClr val="000000"/>
                  </a:solidFill>
                  <a:latin typeface="Arial" charset="0"/>
                </a:rPr>
                <a:t>Fidelity</a:t>
              </a:r>
              <a:r>
                <a:rPr lang="en-US" sz="2400" b="1"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The accuracy of the representation when compared to the real world </a:t>
              </a:r>
              <a:r>
                <a:rPr lang="en-US" sz="2000" baseline="30000" dirty="0">
                  <a:solidFill>
                    <a:srgbClr val="000000"/>
                  </a:solidFill>
                  <a:latin typeface="Arial" charset="0"/>
                </a:rPr>
                <a:t>[2]</a:t>
              </a:r>
              <a:endParaRPr lang="en-US" sz="2400" dirty="0">
                <a:solidFill>
                  <a:srgbClr val="000000"/>
                </a:solidFill>
                <a:latin typeface="Arial" charset="0"/>
              </a:endParaRPr>
            </a:p>
            <a:p>
              <a:pPr marL="1597025" lvl="1" indent="-219075">
                <a:buFont typeface="Arial" pitchFamily="34" charset="0"/>
                <a:buChar char="•"/>
              </a:pPr>
              <a:r>
                <a:rPr lang="en-US" sz="1800" dirty="0">
                  <a:solidFill>
                    <a:srgbClr val="000000"/>
                  </a:solidFill>
                  <a:latin typeface="Arial" charset="0"/>
                </a:rPr>
                <a:t>Greater fidelity does not imply greater resolution</a:t>
              </a:r>
            </a:p>
          </p:txBody>
        </p:sp>
      </p:grpSp>
      <p:grpSp>
        <p:nvGrpSpPr>
          <p:cNvPr id="4" name="Group 3"/>
          <p:cNvGrpSpPr/>
          <p:nvPr/>
        </p:nvGrpSpPr>
        <p:grpSpPr>
          <a:xfrm>
            <a:off x="8458200" y="2752750"/>
            <a:ext cx="3224346" cy="2047851"/>
            <a:chOff x="8456612" y="2752749"/>
            <a:chExt cx="3224346" cy="2047851"/>
          </a:xfrm>
        </p:grpSpPr>
        <p:sp>
          <p:nvSpPr>
            <p:cNvPr id="9" name="Text Box 72"/>
            <p:cNvSpPr txBox="1">
              <a:spLocks noChangeArrowheads="1"/>
            </p:cNvSpPr>
            <p:nvPr/>
          </p:nvSpPr>
          <p:spPr bwMode="auto">
            <a:xfrm>
              <a:off x="8694705" y="2811534"/>
              <a:ext cx="614271" cy="584775"/>
            </a:xfrm>
            <a:prstGeom prst="rect">
              <a:avLst/>
            </a:prstGeom>
            <a:solidFill>
              <a:schemeClr val="accent6">
                <a:lumMod val="40000"/>
                <a:lumOff val="60000"/>
              </a:schemeClr>
            </a:solidFill>
            <a:ln w="28575">
              <a:solidFill>
                <a:schemeClr val="tx1"/>
              </a:solidFill>
              <a:miter lim="800000"/>
              <a:headEnd/>
              <a:tailEnd/>
            </a:ln>
            <a:effectLst/>
          </p:spPr>
          <p:txBody>
            <a:bodyPr wrap="non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000" b="1">
                  <a:solidFill>
                    <a:srgbClr val="000000"/>
                  </a:solidFill>
                  <a:latin typeface="Arial" charset="0"/>
                </a:rPr>
                <a:t>1</a:t>
              </a:r>
            </a:p>
          </p:txBody>
        </p:sp>
        <p:grpSp>
          <p:nvGrpSpPr>
            <p:cNvPr id="10" name="Group 73"/>
            <p:cNvGrpSpPr>
              <a:grpSpLocks/>
            </p:cNvGrpSpPr>
            <p:nvPr/>
          </p:nvGrpSpPr>
          <p:grpSpPr bwMode="auto">
            <a:xfrm>
              <a:off x="8456612" y="3840176"/>
              <a:ext cx="449049" cy="308406"/>
              <a:chOff x="198" y="1975"/>
              <a:chExt cx="581656" cy="438"/>
            </a:xfrm>
          </p:grpSpPr>
          <p:sp>
            <p:nvSpPr>
              <p:cNvPr id="53" name="Line 74"/>
              <p:cNvSpPr>
                <a:spLocks noChangeShapeType="1"/>
              </p:cNvSpPr>
              <p:nvPr/>
            </p:nvSpPr>
            <p:spPr bwMode="auto">
              <a:xfrm flipV="1">
                <a:off x="581854" y="1975"/>
                <a:ext cx="0" cy="155"/>
              </a:xfrm>
              <a:prstGeom prst="line">
                <a:avLst/>
              </a:prstGeom>
              <a:noFill/>
              <a:ln w="28575">
                <a:solidFill>
                  <a:schemeClr val="tx1"/>
                </a:solidFill>
                <a:round/>
                <a:headEnd/>
                <a:tailEnd/>
              </a:ln>
              <a:effectLst/>
            </p:spPr>
            <p:txBody>
              <a:bodyPr wrap="square" anchor="ctr">
                <a:spAutoFit/>
              </a:bodyPr>
              <a:lstStyle/>
              <a:p>
                <a:endParaRPr lang="en-US" sz="1800">
                  <a:solidFill>
                    <a:srgbClr val="000000"/>
                  </a:solidFill>
                  <a:latin typeface="Arial" charset="0"/>
                </a:endParaRPr>
              </a:p>
            </p:txBody>
          </p:sp>
          <p:graphicFrame>
            <p:nvGraphicFramePr>
              <p:cNvPr id="54" name="Object 75"/>
              <p:cNvGraphicFramePr>
                <a:graphicFrameLocks noChangeAspect="1"/>
              </p:cNvGraphicFramePr>
              <p:nvPr/>
            </p:nvGraphicFramePr>
            <p:xfrm>
              <a:off x="198" y="2160"/>
              <a:ext cx="475" cy="253"/>
            </p:xfrm>
            <a:graphic>
              <a:graphicData uri="http://schemas.openxmlformats.org/presentationml/2006/ole">
                <mc:AlternateContent xmlns:mc="http://schemas.openxmlformats.org/markup-compatibility/2006">
                  <mc:Choice xmlns:v="urn:schemas-microsoft-com:vml" Requires="v">
                    <p:oleObj name="Clip" r:id="rId3" imgW="5714286" imgH="3047619" progId="">
                      <p:embed/>
                    </p:oleObj>
                  </mc:Choice>
                  <mc:Fallback>
                    <p:oleObj name="Clip" r:id="rId3" imgW="5714286" imgH="3047619" progId="">
                      <p:embed/>
                      <p:pic>
                        <p:nvPicPr>
                          <p:cNvPr id="54" name="Object 75"/>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198" y="2160"/>
                            <a:ext cx="475" cy="2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Oval 77"/>
            <p:cNvSpPr>
              <a:spLocks noChangeArrowheads="1"/>
            </p:cNvSpPr>
            <p:nvPr/>
          </p:nvSpPr>
          <p:spPr bwMode="auto">
            <a:xfrm>
              <a:off x="9837686" y="3329481"/>
              <a:ext cx="57602" cy="519351"/>
            </a:xfrm>
            <a:prstGeom prst="ellipse">
              <a:avLst/>
            </a:prstGeom>
            <a:noFill/>
            <a:ln w="9525">
              <a:noFill/>
              <a:round/>
              <a:headEnd/>
              <a:tailEnd/>
            </a:ln>
            <a:effectLst/>
          </p:spPr>
          <p:txBody>
            <a:bodyPr anchor="ctr">
              <a:spAutoFit/>
            </a:bodyPr>
            <a:lstStyle/>
            <a:p>
              <a:endParaRPr lang="en-US" sz="1800">
                <a:solidFill>
                  <a:srgbClr val="000000"/>
                </a:solidFill>
                <a:latin typeface="Arial" charset="0"/>
              </a:endParaRPr>
            </a:p>
          </p:txBody>
        </p:sp>
        <p:sp>
          <p:nvSpPr>
            <p:cNvPr id="50" name="Line 80"/>
            <p:cNvSpPr>
              <a:spLocks noChangeShapeType="1"/>
            </p:cNvSpPr>
            <p:nvPr/>
          </p:nvSpPr>
          <p:spPr bwMode="auto">
            <a:xfrm flipV="1">
              <a:off x="9272694" y="3631052"/>
              <a:ext cx="455915" cy="426699"/>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51" name="Line 81"/>
            <p:cNvSpPr>
              <a:spLocks noChangeShapeType="1"/>
            </p:cNvSpPr>
            <p:nvPr/>
          </p:nvSpPr>
          <p:spPr bwMode="auto">
            <a:xfrm>
              <a:off x="9275145" y="4057751"/>
              <a:ext cx="460817" cy="458384"/>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52" name="Line 82"/>
            <p:cNvSpPr>
              <a:spLocks noChangeShapeType="1"/>
            </p:cNvSpPr>
            <p:nvPr/>
          </p:nvSpPr>
          <p:spPr bwMode="auto">
            <a:xfrm flipV="1">
              <a:off x="9275145" y="4057751"/>
              <a:ext cx="460817" cy="0"/>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31" name="Text Box 83"/>
            <p:cNvSpPr txBox="1">
              <a:spLocks noChangeArrowheads="1"/>
            </p:cNvSpPr>
            <p:nvPr/>
          </p:nvSpPr>
          <p:spPr bwMode="auto">
            <a:xfrm>
              <a:off x="9689262" y="2786104"/>
              <a:ext cx="614271" cy="600164"/>
            </a:xfrm>
            <a:prstGeom prst="rect">
              <a:avLst/>
            </a:prstGeom>
            <a:solidFill>
              <a:schemeClr val="accent6">
                <a:lumMod val="40000"/>
                <a:lumOff val="60000"/>
              </a:schemeClr>
            </a:solidFill>
            <a:ln w="28575">
              <a:solidFill>
                <a:schemeClr val="tx1"/>
              </a:solidFill>
              <a:miter lim="800000"/>
              <a:headEnd/>
              <a:tailEnd/>
            </a:ln>
            <a:effectLst/>
          </p:spPr>
          <p:txBody>
            <a:bodyPr wrap="non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100" b="1">
                  <a:solidFill>
                    <a:srgbClr val="000000"/>
                  </a:solidFill>
                  <a:latin typeface="Arial" charset="0"/>
                </a:rPr>
                <a:t>3</a:t>
              </a:r>
            </a:p>
          </p:txBody>
        </p:sp>
        <p:graphicFrame>
          <p:nvGraphicFramePr>
            <p:cNvPr id="45" name="Object 85"/>
            <p:cNvGraphicFramePr>
              <a:graphicFrameLocks noChangeAspect="1"/>
            </p:cNvGraphicFramePr>
            <p:nvPr/>
          </p:nvGraphicFramePr>
          <p:xfrm>
            <a:off x="9742090" y="3515576"/>
            <a:ext cx="582150" cy="178143"/>
          </p:xfrm>
          <a:graphic>
            <a:graphicData uri="http://schemas.openxmlformats.org/presentationml/2006/ole">
              <mc:AlternateContent xmlns:mc="http://schemas.openxmlformats.org/markup-compatibility/2006">
                <mc:Choice xmlns:v="urn:schemas-microsoft-com:vml" Requires="v">
                  <p:oleObj name="Clip" r:id="rId5" imgW="5714286" imgH="3047619" progId="">
                    <p:embed/>
                  </p:oleObj>
                </mc:Choice>
                <mc:Fallback>
                  <p:oleObj name="Clip" r:id="rId5" imgW="5714286" imgH="3047619" progId="">
                    <p:embed/>
                    <p:pic>
                      <p:nvPicPr>
                        <p:cNvPr id="45" name="Object 85"/>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9742090" y="3515576"/>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91"/>
            <p:cNvGraphicFramePr>
              <a:graphicFrameLocks noChangeAspect="1"/>
            </p:cNvGraphicFramePr>
            <p:nvPr/>
          </p:nvGraphicFramePr>
          <p:xfrm>
            <a:off x="9742090" y="3971848"/>
            <a:ext cx="582150" cy="178143"/>
          </p:xfrm>
          <a:graphic>
            <a:graphicData uri="http://schemas.openxmlformats.org/presentationml/2006/ole">
              <mc:AlternateContent xmlns:mc="http://schemas.openxmlformats.org/markup-compatibility/2006">
                <mc:Choice xmlns:v="urn:schemas-microsoft-com:vml" Requires="v">
                  <p:oleObj name="Clip" r:id="rId6" imgW="5714286" imgH="3047619" progId="">
                    <p:embed/>
                  </p:oleObj>
                </mc:Choice>
                <mc:Fallback>
                  <p:oleObj name="Clip" r:id="rId6" imgW="5714286" imgH="3047619" progId="">
                    <p:embed/>
                    <p:pic>
                      <p:nvPicPr>
                        <p:cNvPr id="40" name="Object 91"/>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9742090" y="3971848"/>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97"/>
            <p:cNvGraphicFramePr>
              <a:graphicFrameLocks noChangeAspect="1"/>
            </p:cNvGraphicFramePr>
            <p:nvPr/>
          </p:nvGraphicFramePr>
          <p:xfrm>
            <a:off x="9742090" y="4407701"/>
            <a:ext cx="582150" cy="178143"/>
          </p:xfrm>
          <a:graphic>
            <a:graphicData uri="http://schemas.openxmlformats.org/presentationml/2006/ole">
              <mc:AlternateContent xmlns:mc="http://schemas.openxmlformats.org/markup-compatibility/2006">
                <mc:Choice xmlns:v="urn:schemas-microsoft-com:vml" Requires="v">
                  <p:oleObj name="Clip" r:id="rId7" imgW="5714286" imgH="3047619" progId="">
                    <p:embed/>
                  </p:oleObj>
                </mc:Choice>
                <mc:Fallback>
                  <p:oleObj name="Clip" r:id="rId7" imgW="5714286" imgH="3047619" progId="">
                    <p:embed/>
                    <p:pic>
                      <p:nvPicPr>
                        <p:cNvPr id="35" name="Object 97"/>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9742090" y="4407701"/>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115"/>
            <p:cNvSpPr txBox="1">
              <a:spLocks noChangeArrowheads="1"/>
            </p:cNvSpPr>
            <p:nvPr/>
          </p:nvSpPr>
          <p:spPr bwMode="auto">
            <a:xfrm>
              <a:off x="10791186" y="2752749"/>
              <a:ext cx="877108" cy="600164"/>
            </a:xfrm>
            <a:prstGeom prst="rect">
              <a:avLst/>
            </a:prstGeom>
            <a:solidFill>
              <a:schemeClr val="accent6">
                <a:lumMod val="40000"/>
                <a:lumOff val="60000"/>
              </a:schemeClr>
            </a:solidFill>
            <a:ln w="28575">
              <a:solidFill>
                <a:schemeClr val="tx1"/>
              </a:solidFill>
              <a:miter lim="800000"/>
              <a:headEnd/>
              <a:tailEnd/>
            </a:ln>
            <a:effectLst/>
          </p:spPr>
          <p:txBody>
            <a:bodyPr wrap="squar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100" b="1">
                  <a:solidFill>
                    <a:srgbClr val="000000"/>
                  </a:solidFill>
                  <a:latin typeface="Arial" charset="0"/>
                </a:rPr>
                <a:t>12</a:t>
              </a:r>
            </a:p>
          </p:txBody>
        </p:sp>
        <p:graphicFrame>
          <p:nvGraphicFramePr>
            <p:cNvPr id="15" name="Object 118"/>
            <p:cNvGraphicFramePr>
              <a:graphicFrameLocks noChangeAspect="1"/>
            </p:cNvGraphicFramePr>
            <p:nvPr/>
          </p:nvGraphicFramePr>
          <p:xfrm>
            <a:off x="10750743" y="4428823"/>
            <a:ext cx="496360" cy="143641"/>
          </p:xfrm>
          <a:graphic>
            <a:graphicData uri="http://schemas.openxmlformats.org/presentationml/2006/ole">
              <mc:AlternateContent xmlns:mc="http://schemas.openxmlformats.org/markup-compatibility/2006">
                <mc:Choice xmlns:v="urn:schemas-microsoft-com:vml" Requires="v">
                  <p:oleObj name="Photo Editor Photo" r:id="rId8" imgW="5161905" imgH="2600000" progId="">
                    <p:embed/>
                  </p:oleObj>
                </mc:Choice>
                <mc:Fallback>
                  <p:oleObj name="Photo Editor Photo" r:id="rId8" imgW="5161905" imgH="2600000" progId="">
                    <p:embed/>
                    <p:pic>
                      <p:nvPicPr>
                        <p:cNvPr id="15" name="Object 118"/>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50743" y="4428823"/>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6" name="Object 250"/>
            <p:cNvGraphicFramePr>
              <a:graphicFrameLocks noChangeAspect="1"/>
            </p:cNvGraphicFramePr>
            <p:nvPr/>
          </p:nvGraphicFramePr>
          <p:xfrm>
            <a:off x="11118416" y="4525992"/>
            <a:ext cx="496360" cy="143641"/>
          </p:xfrm>
          <a:graphic>
            <a:graphicData uri="http://schemas.openxmlformats.org/presentationml/2006/ole">
              <mc:AlternateContent xmlns:mc="http://schemas.openxmlformats.org/markup-compatibility/2006">
                <mc:Choice xmlns:v="urn:schemas-microsoft-com:vml" Requires="v">
                  <p:oleObj name="Photo Editor Photo" r:id="rId10" imgW="5161905" imgH="2600000" progId="">
                    <p:embed/>
                  </p:oleObj>
                </mc:Choice>
                <mc:Fallback>
                  <p:oleObj name="Photo Editor Photo" r:id="rId10" imgW="5161905" imgH="2600000" progId="">
                    <p:embed/>
                    <p:pic>
                      <p:nvPicPr>
                        <p:cNvPr id="16" name="Object 250"/>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18416" y="4525992"/>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7" name="Object 251"/>
            <p:cNvGraphicFramePr>
              <a:graphicFrameLocks noChangeAspect="1"/>
            </p:cNvGraphicFramePr>
            <p:nvPr/>
          </p:nvGraphicFramePr>
          <p:xfrm>
            <a:off x="10647794" y="4547116"/>
            <a:ext cx="496360" cy="143641"/>
          </p:xfrm>
          <a:graphic>
            <a:graphicData uri="http://schemas.openxmlformats.org/presentationml/2006/ole">
              <mc:AlternateContent xmlns:mc="http://schemas.openxmlformats.org/markup-compatibility/2006">
                <mc:Choice xmlns:v="urn:schemas-microsoft-com:vml" Requires="v">
                  <p:oleObj name="Photo Editor Photo" r:id="rId11" imgW="5161905" imgH="2600000" progId="">
                    <p:embed/>
                  </p:oleObj>
                </mc:Choice>
                <mc:Fallback>
                  <p:oleObj name="Photo Editor Photo" r:id="rId11" imgW="5161905" imgH="2600000" progId="">
                    <p:embed/>
                    <p:pic>
                      <p:nvPicPr>
                        <p:cNvPr id="17" name="Object 251"/>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47794" y="4547116"/>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8" name="Object 252"/>
            <p:cNvGraphicFramePr>
              <a:graphicFrameLocks noChangeAspect="1"/>
            </p:cNvGraphicFramePr>
            <p:nvPr/>
          </p:nvGraphicFramePr>
          <p:xfrm>
            <a:off x="10927226" y="4656959"/>
            <a:ext cx="496360" cy="143641"/>
          </p:xfrm>
          <a:graphic>
            <a:graphicData uri="http://schemas.openxmlformats.org/presentationml/2006/ole">
              <mc:AlternateContent xmlns:mc="http://schemas.openxmlformats.org/markup-compatibility/2006">
                <mc:Choice xmlns:v="urn:schemas-microsoft-com:vml" Requires="v">
                  <p:oleObj name="Photo Editor Photo" r:id="rId12" imgW="5161905" imgH="2600000" progId="">
                    <p:embed/>
                  </p:oleObj>
                </mc:Choice>
                <mc:Fallback>
                  <p:oleObj name="Photo Editor Photo" r:id="rId12" imgW="5161905" imgH="2600000" progId="">
                    <p:embed/>
                    <p:pic>
                      <p:nvPicPr>
                        <p:cNvPr id="18" name="Object 252"/>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27226" y="4656959"/>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9" name="Object 265"/>
            <p:cNvGraphicFramePr>
              <a:graphicFrameLocks noChangeAspect="1"/>
            </p:cNvGraphicFramePr>
            <p:nvPr/>
          </p:nvGraphicFramePr>
          <p:xfrm>
            <a:off x="10787510" y="3913405"/>
            <a:ext cx="496360" cy="143641"/>
          </p:xfrm>
          <a:graphic>
            <a:graphicData uri="http://schemas.openxmlformats.org/presentationml/2006/ole">
              <mc:AlternateContent xmlns:mc="http://schemas.openxmlformats.org/markup-compatibility/2006">
                <mc:Choice xmlns:v="urn:schemas-microsoft-com:vml" Requires="v">
                  <p:oleObj name="Photo Editor Photo" r:id="rId13" imgW="5161905" imgH="2600000" progId="">
                    <p:embed/>
                  </p:oleObj>
                </mc:Choice>
                <mc:Fallback>
                  <p:oleObj name="Photo Editor Photo" r:id="rId13" imgW="5161905" imgH="2600000" progId="">
                    <p:embed/>
                    <p:pic>
                      <p:nvPicPr>
                        <p:cNvPr id="19" name="Object 265"/>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87510" y="3913405"/>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0" name="Object 266"/>
            <p:cNvGraphicFramePr>
              <a:graphicFrameLocks noChangeAspect="1"/>
            </p:cNvGraphicFramePr>
            <p:nvPr/>
          </p:nvGraphicFramePr>
          <p:xfrm>
            <a:off x="11155183" y="4010574"/>
            <a:ext cx="496360" cy="143641"/>
          </p:xfrm>
          <a:graphic>
            <a:graphicData uri="http://schemas.openxmlformats.org/presentationml/2006/ole">
              <mc:AlternateContent xmlns:mc="http://schemas.openxmlformats.org/markup-compatibility/2006">
                <mc:Choice xmlns:v="urn:schemas-microsoft-com:vml" Requires="v">
                  <p:oleObj name="Photo Editor Photo" r:id="rId14" imgW="5161905" imgH="2600000" progId="">
                    <p:embed/>
                  </p:oleObj>
                </mc:Choice>
                <mc:Fallback>
                  <p:oleObj name="Photo Editor Photo" r:id="rId14" imgW="5161905" imgH="2600000" progId="">
                    <p:embed/>
                    <p:pic>
                      <p:nvPicPr>
                        <p:cNvPr id="20" name="Object 266"/>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55183" y="4010574"/>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1" name="Object 267"/>
            <p:cNvGraphicFramePr>
              <a:graphicFrameLocks noChangeAspect="1"/>
            </p:cNvGraphicFramePr>
            <p:nvPr/>
          </p:nvGraphicFramePr>
          <p:xfrm>
            <a:off x="10684561" y="4031697"/>
            <a:ext cx="496360" cy="143641"/>
          </p:xfrm>
          <a:graphic>
            <a:graphicData uri="http://schemas.openxmlformats.org/presentationml/2006/ole">
              <mc:AlternateContent xmlns:mc="http://schemas.openxmlformats.org/markup-compatibility/2006">
                <mc:Choice xmlns:v="urn:schemas-microsoft-com:vml" Requires="v">
                  <p:oleObj name="Photo Editor Photo" r:id="rId15" imgW="5161905" imgH="2600000" progId="">
                    <p:embed/>
                  </p:oleObj>
                </mc:Choice>
                <mc:Fallback>
                  <p:oleObj name="Photo Editor Photo" r:id="rId15" imgW="5161905" imgH="2600000" progId="">
                    <p:embed/>
                    <p:pic>
                      <p:nvPicPr>
                        <p:cNvPr id="21" name="Object 267"/>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84561" y="4031697"/>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2" name="Object 268"/>
            <p:cNvGraphicFramePr>
              <a:graphicFrameLocks noChangeAspect="1"/>
            </p:cNvGraphicFramePr>
            <p:nvPr/>
          </p:nvGraphicFramePr>
          <p:xfrm>
            <a:off x="10963993" y="4141541"/>
            <a:ext cx="496360" cy="143641"/>
          </p:xfrm>
          <a:graphic>
            <a:graphicData uri="http://schemas.openxmlformats.org/presentationml/2006/ole">
              <mc:AlternateContent xmlns:mc="http://schemas.openxmlformats.org/markup-compatibility/2006">
                <mc:Choice xmlns:v="urn:schemas-microsoft-com:vml" Requires="v">
                  <p:oleObj name="Photo Editor Photo" r:id="rId16" imgW="5161905" imgH="2600000" progId="">
                    <p:embed/>
                  </p:oleObj>
                </mc:Choice>
                <mc:Fallback>
                  <p:oleObj name="Photo Editor Photo" r:id="rId16" imgW="5161905" imgH="2600000" progId="">
                    <p:embed/>
                    <p:pic>
                      <p:nvPicPr>
                        <p:cNvPr id="22" name="Object 268"/>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63993" y="4141541"/>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3" name="Object 269"/>
            <p:cNvGraphicFramePr>
              <a:graphicFrameLocks noChangeAspect="1"/>
            </p:cNvGraphicFramePr>
            <p:nvPr/>
          </p:nvGraphicFramePr>
          <p:xfrm>
            <a:off x="10816924" y="3338840"/>
            <a:ext cx="496360" cy="143641"/>
          </p:xfrm>
          <a:graphic>
            <a:graphicData uri="http://schemas.openxmlformats.org/presentationml/2006/ole">
              <mc:AlternateContent xmlns:mc="http://schemas.openxmlformats.org/markup-compatibility/2006">
                <mc:Choice xmlns:v="urn:schemas-microsoft-com:vml" Requires="v">
                  <p:oleObj name="Photo Editor Photo" r:id="rId17" imgW="5161905" imgH="2600000" progId="">
                    <p:embed/>
                  </p:oleObj>
                </mc:Choice>
                <mc:Fallback>
                  <p:oleObj name="Photo Editor Photo" r:id="rId17" imgW="5161905" imgH="2600000" progId="">
                    <p:embed/>
                    <p:pic>
                      <p:nvPicPr>
                        <p:cNvPr id="23" name="Object 269"/>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16924" y="3338840"/>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4" name="Object 270"/>
            <p:cNvGraphicFramePr>
              <a:graphicFrameLocks noChangeAspect="1"/>
            </p:cNvGraphicFramePr>
            <p:nvPr/>
          </p:nvGraphicFramePr>
          <p:xfrm>
            <a:off x="11184598" y="3436009"/>
            <a:ext cx="496360" cy="143641"/>
          </p:xfrm>
          <a:graphic>
            <a:graphicData uri="http://schemas.openxmlformats.org/presentationml/2006/ole">
              <mc:AlternateContent xmlns:mc="http://schemas.openxmlformats.org/markup-compatibility/2006">
                <mc:Choice xmlns:v="urn:schemas-microsoft-com:vml" Requires="v">
                  <p:oleObj name="Photo Editor Photo" r:id="rId18" imgW="5161905" imgH="2600000" progId="">
                    <p:embed/>
                  </p:oleObj>
                </mc:Choice>
                <mc:Fallback>
                  <p:oleObj name="Photo Editor Photo" r:id="rId18" imgW="5161905" imgH="2600000" progId="">
                    <p:embed/>
                    <p:pic>
                      <p:nvPicPr>
                        <p:cNvPr id="24" name="Object 270"/>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84598" y="3436009"/>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5" name="Object 271"/>
            <p:cNvGraphicFramePr>
              <a:graphicFrameLocks noChangeAspect="1"/>
            </p:cNvGraphicFramePr>
            <p:nvPr/>
          </p:nvGraphicFramePr>
          <p:xfrm>
            <a:off x="10713977" y="3457132"/>
            <a:ext cx="496360" cy="143641"/>
          </p:xfrm>
          <a:graphic>
            <a:graphicData uri="http://schemas.openxmlformats.org/presentationml/2006/ole">
              <mc:AlternateContent xmlns:mc="http://schemas.openxmlformats.org/markup-compatibility/2006">
                <mc:Choice xmlns:v="urn:schemas-microsoft-com:vml" Requires="v">
                  <p:oleObj name="Photo Editor Photo" r:id="rId19" imgW="5161905" imgH="2600000" progId="">
                    <p:embed/>
                  </p:oleObj>
                </mc:Choice>
                <mc:Fallback>
                  <p:oleObj name="Photo Editor Photo" r:id="rId19" imgW="5161905" imgH="2600000" progId="">
                    <p:embed/>
                    <p:pic>
                      <p:nvPicPr>
                        <p:cNvPr id="25" name="Object 271"/>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13977" y="3457132"/>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6" name="Object 272"/>
            <p:cNvGraphicFramePr>
              <a:graphicFrameLocks noChangeAspect="1"/>
            </p:cNvGraphicFramePr>
            <p:nvPr/>
          </p:nvGraphicFramePr>
          <p:xfrm>
            <a:off x="10993407" y="3566975"/>
            <a:ext cx="496360" cy="143641"/>
          </p:xfrm>
          <a:graphic>
            <a:graphicData uri="http://schemas.openxmlformats.org/presentationml/2006/ole">
              <mc:AlternateContent xmlns:mc="http://schemas.openxmlformats.org/markup-compatibility/2006">
                <mc:Choice xmlns:v="urn:schemas-microsoft-com:vml" Requires="v">
                  <p:oleObj name="Photo Editor Photo" r:id="rId20" imgW="5161905" imgH="2600000" progId="">
                    <p:embed/>
                  </p:oleObj>
                </mc:Choice>
                <mc:Fallback>
                  <p:oleObj name="Photo Editor Photo" r:id="rId20" imgW="5161905" imgH="2600000" progId="">
                    <p:embed/>
                    <p:pic>
                      <p:nvPicPr>
                        <p:cNvPr id="26" name="Object 272"/>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93407" y="3566975"/>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sp>
          <p:nvSpPr>
            <p:cNvPr id="27" name="AutoShape 273"/>
            <p:cNvSpPr>
              <a:spLocks/>
            </p:cNvSpPr>
            <p:nvPr/>
          </p:nvSpPr>
          <p:spPr bwMode="auto">
            <a:xfrm>
              <a:off x="10489693" y="3867368"/>
              <a:ext cx="518818" cy="430054"/>
            </a:xfrm>
            <a:prstGeom prst="leftBrace">
              <a:avLst>
                <a:gd name="adj1" fmla="val 135281"/>
                <a:gd name="adj2" fmla="val 50000"/>
              </a:avLst>
            </a:prstGeom>
            <a:noFill/>
            <a:ln w="28575">
              <a:solidFill>
                <a:schemeClr val="tx1"/>
              </a:solidFill>
              <a:round/>
              <a:headEnd/>
              <a:tailEnd/>
            </a:ln>
            <a:effectLst/>
          </p:spPr>
          <p:txBody>
            <a:bodyPr wrap="none" anchor="ctr">
              <a:spAutoFit/>
            </a:bodyPr>
            <a:lstStyle/>
            <a:p>
              <a:endParaRPr lang="en-US" sz="1800">
                <a:solidFill>
                  <a:srgbClr val="000000"/>
                </a:solidFill>
                <a:latin typeface="Arial" charset="0"/>
              </a:endParaRPr>
            </a:p>
          </p:txBody>
        </p:sp>
        <p:graphicFrame>
          <p:nvGraphicFramePr>
            <p:cNvPr id="58" name="Object 75"/>
            <p:cNvGraphicFramePr>
              <a:graphicFrameLocks noChangeAspect="1"/>
            </p:cNvGraphicFramePr>
            <p:nvPr/>
          </p:nvGraphicFramePr>
          <p:xfrm>
            <a:off x="8585434" y="3936621"/>
            <a:ext cx="582150" cy="178143"/>
          </p:xfrm>
          <a:graphic>
            <a:graphicData uri="http://schemas.openxmlformats.org/presentationml/2006/ole">
              <mc:AlternateContent xmlns:mc="http://schemas.openxmlformats.org/markup-compatibility/2006">
                <mc:Choice xmlns:v="urn:schemas-microsoft-com:vml" Requires="v">
                  <p:oleObj name="Clip" r:id="rId21" imgW="5714286" imgH="3047619" progId="">
                    <p:embed/>
                  </p:oleObj>
                </mc:Choice>
                <mc:Fallback>
                  <p:oleObj name="Clip" r:id="rId21" imgW="5714286" imgH="3047619" progId="">
                    <p:embed/>
                    <p:pic>
                      <p:nvPicPr>
                        <p:cNvPr id="58" name="Object 75"/>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8585434" y="3936621"/>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19</a:t>
            </a:fld>
            <a:endParaRPr lang="en-US" sz="1800">
              <a:solidFill>
                <a:srgbClr val="000000"/>
              </a:solidFill>
            </a:endParaRPr>
          </a:p>
        </p:txBody>
      </p:sp>
      <p:pic>
        <p:nvPicPr>
          <p:cNvPr id="5" name="Picture 4">
            <a:extLst>
              <a:ext uri="{FF2B5EF4-FFF2-40B4-BE49-F238E27FC236}">
                <a16:creationId xmlns:a16="http://schemas.microsoft.com/office/drawing/2014/main" id="{8EC041C8-1BAD-46E5-80F7-394C3961B4CF}"/>
              </a:ext>
            </a:extLst>
          </p:cNvPr>
          <p:cNvPicPr>
            <a:picLocks noChangeAspect="1"/>
          </p:cNvPicPr>
          <p:nvPr/>
        </p:nvPicPr>
        <p:blipFill>
          <a:blip r:embed="rId22"/>
          <a:stretch>
            <a:fillRect/>
          </a:stretch>
        </p:blipFill>
        <p:spPr>
          <a:xfrm>
            <a:off x="59543" y="1066801"/>
            <a:ext cx="4242942" cy="1355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Learning Objectives</a:t>
            </a:r>
          </a:p>
        </p:txBody>
      </p:sp>
      <p:sp>
        <p:nvSpPr>
          <p:cNvPr id="3" name="Content Placeholder 2"/>
          <p:cNvSpPr>
            <a:spLocks noGrp="1"/>
          </p:cNvSpPr>
          <p:nvPr>
            <p:ph sz="quarter" idx="11"/>
          </p:nvPr>
        </p:nvSpPr>
        <p:spPr>
          <a:xfrm>
            <a:off x="353778" y="1236285"/>
            <a:ext cx="11503321" cy="4948615"/>
          </a:xfrm>
        </p:spPr>
        <p:txBody>
          <a:bodyPr/>
          <a:lstStyle/>
          <a:p>
            <a:pPr marL="457200" lvl="1" indent="0">
              <a:lnSpc>
                <a:spcPct val="150000"/>
              </a:lnSpc>
              <a:spcBef>
                <a:spcPct val="0"/>
              </a:spcBef>
              <a:buNone/>
            </a:pPr>
            <a:endParaRPr lang="en-US" altLang="en-US" sz="2200" b="1" dirty="0">
              <a:solidFill>
                <a:srgbClr val="000099"/>
              </a:solidFill>
              <a:latin typeface="Arial" charset="0"/>
            </a:endParaRP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Explain the scope and the fundamental terms and concepts associated with Defense Modeling and Simulation </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Identify key policies and procedures for U.S. DoD Modeling and Simulation</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 Summarize key Defense Activities enabled by Modeling and Simulation</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 Discover Defense Modeling and Simulation information resources</a:t>
            </a:r>
          </a:p>
          <a:p>
            <a:pPr>
              <a:spcBef>
                <a:spcPts val="0"/>
              </a:spcBef>
            </a:pPr>
            <a:endParaRPr lang="en-US" sz="2400" dirty="0">
              <a:solidFill>
                <a:srgbClr val="000099"/>
              </a:solidFill>
              <a:latin typeface="Arial" charset="0"/>
            </a:endParaRP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a:t>
            </a:fld>
            <a:endParaRPr lang="en-US" sz="1800">
              <a:solidFill>
                <a:srgbClr val="000000"/>
              </a:solidFill>
            </a:endParaRPr>
          </a:p>
        </p:txBody>
      </p:sp>
    </p:spTree>
    <p:extLst>
      <p:ext uri="{BB962C8B-B14F-4D97-AF65-F5344CB8AC3E}">
        <p14:creationId xmlns:p14="http://schemas.microsoft.com/office/powerpoint/2010/main" val="1548674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6"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lvl="0" indent="0" eaLnBrk="1" hangingPunct="1">
              <a:lnSpc>
                <a:spcPct val="80000"/>
              </a:lnSpc>
              <a:buNone/>
              <a:defRPr/>
            </a:pPr>
            <a:r>
              <a:rPr kumimoji="0" lang="en-US" altLang="en-US" sz="2400" b="1" u="none" strike="noStrike" kern="0" cap="none" spc="0" normalizeH="0" baseline="0" noProof="0">
                <a:ln>
                  <a:noFill/>
                </a:ln>
                <a:effectLst/>
                <a:uLnTx/>
                <a:uFillTx/>
                <a:cs typeface="Arial" panose="020B0604020202020204" pitchFamily="34" charset="0"/>
              </a:rPr>
              <a:t>Basic </a:t>
            </a:r>
            <a:r>
              <a:rPr lang="en-US" altLang="en-US" sz="2400" kern="0">
                <a:cs typeface="Arial" panose="020B0604020202020204" pitchFamily="34" charset="0"/>
              </a:rPr>
              <a:t>Basic Modeling and Simulation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a:ln>
                  <a:noFill/>
                </a:ln>
                <a:solidFill>
                  <a:srgbClr val="FF0000"/>
                </a:solidFill>
                <a:effectLst/>
                <a:uLnTx/>
                <a:uFillTx/>
                <a:cs typeface="Arial" panose="020B0604020202020204" pitchFamily="34" charset="0"/>
              </a:rPr>
              <a:t>Key Enabling Concepts</a:t>
            </a:r>
          </a:p>
          <a:p>
            <a:pPr eaLnBrk="1" hangingPunct="1">
              <a:lnSpc>
                <a:spcPct val="80000"/>
              </a:lnSpc>
              <a:defRPr/>
            </a:pPr>
            <a:r>
              <a:rPr lang="en-US" altLang="en-US" b="0" kern="0">
                <a:solidFill>
                  <a:srgbClr val="FF0000"/>
                </a:solidFill>
                <a:cs typeface="Arial" panose="020B0604020202020204" pitchFamily="34" charset="0"/>
              </a:rPr>
              <a:t>Architectures and Standards</a:t>
            </a:r>
          </a:p>
          <a:p>
            <a:pPr eaLnBrk="1" hangingPunct="1">
              <a:lnSpc>
                <a:spcPct val="80000"/>
              </a:lnSpc>
              <a:defRPr/>
            </a:pPr>
            <a:r>
              <a:rPr lang="en-US" altLang="en-US" b="0" kern="0">
                <a:solidFill>
                  <a:srgbClr val="FF0000"/>
                </a:solidFill>
                <a:cs typeface="Arial" panose="020B0604020202020204" pitchFamily="34" charset="0"/>
              </a:rPr>
              <a:t>Interoperability</a:t>
            </a:r>
          </a:p>
          <a:p>
            <a:pPr eaLnBrk="1" hangingPunct="1">
              <a:lnSpc>
                <a:spcPct val="80000"/>
              </a:lnSpc>
              <a:defRPr/>
            </a:pPr>
            <a:r>
              <a:rPr lang="en-US" altLang="en-US" b="0" kern="0">
                <a:solidFill>
                  <a:srgbClr val="FF0000"/>
                </a:solidFill>
                <a:cs typeface="Arial" panose="020B0604020202020204" pitchFamily="34" charset="0"/>
              </a:rPr>
              <a:t>Simulation Development Process</a:t>
            </a:r>
          </a:p>
          <a:p>
            <a:pPr eaLnBrk="1" hangingPunct="1">
              <a:lnSpc>
                <a:spcPct val="80000"/>
              </a:lnSpc>
              <a:defRPr/>
            </a:pPr>
            <a:r>
              <a:rPr lang="en-US" altLang="en-US" b="0" kern="0">
                <a:solidFill>
                  <a:srgbClr val="FF0000"/>
                </a:solidFill>
                <a:cs typeface="Arial" panose="020B0604020202020204" pitchFamily="34" charset="0"/>
              </a:rPr>
              <a:t>Verification, Validation, and Accreditation (VV&amp;A) Process</a:t>
            </a:r>
            <a:endParaRPr kumimoji="0" lang="en-US" altLang="en-US" b="0" u="none" strike="noStrike" kern="0" cap="none" spc="0" normalizeH="0" baseline="0" noProof="0">
              <a:ln>
                <a:noFill/>
              </a:ln>
              <a:solidFill>
                <a:srgbClr val="FF0000"/>
              </a:solidFill>
              <a:effectLst/>
              <a:uLnTx/>
              <a:uFillTx/>
              <a:cs typeface="Arial" panose="020B0604020202020204" pitchFamily="34" charset="0"/>
            </a:endParaRPr>
          </a:p>
        </p:txBody>
      </p:sp>
      <p:sp>
        <p:nvSpPr>
          <p:cNvPr id="7" name="Rectangle 1030"/>
          <p:cNvSpPr txBox="1">
            <a:spLocks noChangeArrowheads="1"/>
          </p:cNvSpPr>
          <p:nvPr/>
        </p:nvSpPr>
        <p:spPr bwMode="auto">
          <a:xfrm>
            <a:off x="6996686" y="1343023"/>
            <a:ext cx="3810000" cy="4999720"/>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Key Defense Activities Enabled by M&amp;S:</a:t>
            </a:r>
          </a:p>
          <a:p>
            <a:pPr lvl="2" eaLnBrk="1" hangingPunct="1">
              <a:lnSpc>
                <a:spcPct val="80000"/>
              </a:lnSpc>
              <a:defRPr/>
            </a:pPr>
            <a:r>
              <a:rPr lang="en-US" altLang="en-US" sz="1800" kern="0" dirty="0">
                <a:solidFill>
                  <a:srgbClr val="000099"/>
                </a:solidFill>
                <a:cs typeface="Arial" panose="020B0604020202020204" pitchFamily="34" charset="0"/>
              </a:rPr>
              <a:t>Systems Engineering</a:t>
            </a:r>
          </a:p>
          <a:p>
            <a:pPr lvl="2" eaLnBrk="1" hangingPunct="1">
              <a:lnSpc>
                <a:spcPct val="80000"/>
              </a:lnSpc>
              <a:defRPr/>
            </a:pPr>
            <a:r>
              <a:rPr lang="en-US" altLang="en-US" sz="1800" kern="0" dirty="0">
                <a:solidFill>
                  <a:srgbClr val="000099"/>
                </a:solidFill>
                <a:cs typeface="Arial" panose="020B0604020202020204" pitchFamily="34" charset="0"/>
              </a:rPr>
              <a:t>Analysis</a:t>
            </a:r>
          </a:p>
          <a:p>
            <a:pPr lvl="2" eaLnBrk="1" hangingPunct="1">
              <a:lnSpc>
                <a:spcPct val="80000"/>
              </a:lnSpc>
              <a:defRPr/>
            </a:pPr>
            <a:r>
              <a:rPr lang="en-US" altLang="en-US" sz="1800" kern="0" dirty="0">
                <a:solidFill>
                  <a:srgbClr val="000099"/>
                </a:solidFill>
                <a:cs typeface="Arial" panose="020B0604020202020204" pitchFamily="34" charset="0"/>
              </a:rPr>
              <a:t>Experimentation and Technology</a:t>
            </a:r>
          </a:p>
          <a:p>
            <a:pPr lvl="2" eaLnBrk="1" hangingPunct="1">
              <a:lnSpc>
                <a:spcPct val="80000"/>
              </a:lnSpc>
              <a:defRPr/>
            </a:pPr>
            <a:r>
              <a:rPr lang="en-US" altLang="en-US" sz="1800" kern="0" dirty="0">
                <a:solidFill>
                  <a:srgbClr val="000099"/>
                </a:solidFill>
                <a:cs typeface="Arial" panose="020B0604020202020204" pitchFamily="34" charset="0"/>
              </a:rPr>
              <a:t>Intelligence</a:t>
            </a:r>
          </a:p>
          <a:p>
            <a:pPr lvl="2" eaLnBrk="1" hangingPunct="1">
              <a:lnSpc>
                <a:spcPct val="80000"/>
              </a:lnSpc>
              <a:defRPr/>
            </a:pPr>
            <a:r>
              <a:rPr lang="en-US" altLang="en-US" sz="1800" kern="0" dirty="0">
                <a:solidFill>
                  <a:srgbClr val="000099"/>
                </a:solidFill>
                <a:cs typeface="Arial" panose="020B0604020202020204" pitchFamily="34" charset="0"/>
              </a:rPr>
              <a:t>Medical</a:t>
            </a:r>
          </a:p>
          <a:p>
            <a:pPr lvl="2" eaLnBrk="1" hangingPunct="1">
              <a:lnSpc>
                <a:spcPct val="80000"/>
              </a:lnSpc>
              <a:defRPr/>
            </a:pPr>
            <a:r>
              <a:rPr lang="en-US" altLang="en-US" sz="1800" kern="0" dirty="0">
                <a:solidFill>
                  <a:srgbClr val="000099"/>
                </a:solidFill>
                <a:cs typeface="Arial" panose="020B0604020202020204" pitchFamily="34" charset="0"/>
              </a:rPr>
              <a:t>Planning</a:t>
            </a:r>
          </a:p>
          <a:p>
            <a:pPr lvl="2" eaLnBrk="1" hangingPunct="1">
              <a:lnSpc>
                <a:spcPct val="80000"/>
              </a:lnSpc>
              <a:defRPr/>
            </a:pPr>
            <a:r>
              <a:rPr lang="en-US" altLang="en-US" sz="1800" kern="0" dirty="0">
                <a:solidFill>
                  <a:srgbClr val="000099"/>
                </a:solidFill>
                <a:cs typeface="Arial" panose="020B0604020202020204" pitchFamily="34" charset="0"/>
              </a:rPr>
              <a:t>Test and Evaluation</a:t>
            </a:r>
          </a:p>
          <a:p>
            <a:pPr lvl="2" eaLnBrk="1" hangingPunct="1">
              <a:lnSpc>
                <a:spcPct val="80000"/>
              </a:lnSpc>
              <a:defRPr/>
            </a:pPr>
            <a:r>
              <a:rPr lang="en-US" altLang="en-US" sz="1800" kern="0" dirty="0">
                <a:solidFill>
                  <a:srgbClr val="000099"/>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Supporting US DoD</a:t>
            </a:r>
            <a:r>
              <a:rPr kumimoji="0" lang="en-US" altLang="en-US" sz="2400" b="1" i="0" u="none" strike="noStrike" kern="0" cap="none" spc="0" normalizeH="0" baseline="0" noProof="0" dirty="0">
                <a:ln>
                  <a:noFill/>
                </a:ln>
                <a:solidFill>
                  <a:srgbClr val="CCFF99"/>
                </a:solidFill>
                <a:effectLst/>
                <a:uLnTx/>
                <a:uFillTx/>
                <a:cs typeface="Arial" panose="020B0604020202020204" pitchFamily="34" charset="0"/>
              </a:rPr>
              <a:t> </a:t>
            </a: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Organizations and other M&amp;S Resources</a:t>
            </a: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20</a:t>
            </a:fld>
            <a:endParaRPr lang="en-US" sz="1800">
              <a:solidFill>
                <a:srgbClr val="000000"/>
              </a:solidFill>
            </a:endParaRPr>
          </a:p>
        </p:txBody>
      </p:sp>
    </p:spTree>
    <p:extLst>
      <p:ext uri="{BB962C8B-B14F-4D97-AF65-F5344CB8AC3E}">
        <p14:creationId xmlns:p14="http://schemas.microsoft.com/office/powerpoint/2010/main" val="340159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lnSpc>
                <a:spcPct val="90000"/>
              </a:lnSpc>
              <a:defRPr/>
            </a:pPr>
            <a:r>
              <a:rPr lang="en-US" sz="3200" b="1" kern="1200" dirty="0">
                <a:latin typeface="Arial" panose="020B0604020202020204" pitchFamily="34" charset="0"/>
                <a:cs typeface="Arial" panose="020B0604020202020204" pitchFamily="34" charset="0"/>
              </a:rPr>
              <a:t>Simulation Architectures</a:t>
            </a:r>
          </a:p>
        </p:txBody>
      </p:sp>
      <p:sp>
        <p:nvSpPr>
          <p:cNvPr id="3" name="Content Placeholder 2"/>
          <p:cNvSpPr>
            <a:spLocks noGrp="1"/>
          </p:cNvSpPr>
          <p:nvPr>
            <p:ph idx="1"/>
          </p:nvPr>
        </p:nvSpPr>
        <p:spPr>
          <a:xfrm>
            <a:off x="936710" y="1011837"/>
            <a:ext cx="10752372" cy="1218897"/>
          </a:xfrm>
        </p:spPr>
        <p:txBody>
          <a:bodyPr/>
          <a:lstStyle/>
          <a:p>
            <a:pPr>
              <a:lnSpc>
                <a:spcPct val="85000"/>
              </a:lnSpc>
              <a:spcBef>
                <a:spcPts val="300"/>
              </a:spcBef>
            </a:pPr>
            <a:r>
              <a:rPr lang="en-US" sz="2000" b="1" dirty="0">
                <a:latin typeface="Arial" panose="020B0604020202020204" pitchFamily="34" charset="0"/>
                <a:cs typeface="Arial" panose="020B0604020202020204" pitchFamily="34" charset="0"/>
              </a:rPr>
              <a:t>Large problems are addressed by: </a:t>
            </a:r>
          </a:p>
          <a:p>
            <a:pPr lvl="1">
              <a:lnSpc>
                <a:spcPct val="85000"/>
              </a:lnSpc>
              <a:spcBef>
                <a:spcPts val="300"/>
              </a:spcBef>
            </a:pPr>
            <a:r>
              <a:rPr lang="en-US" sz="1800" dirty="0">
                <a:latin typeface="Arial" panose="020B0604020202020204" pitchFamily="34" charset="0"/>
                <a:cs typeface="Arial" panose="020B0604020202020204" pitchFamily="34" charset="0"/>
              </a:rPr>
              <a:t>Breaking the problem into manageable/functional pieces</a:t>
            </a:r>
          </a:p>
          <a:p>
            <a:pPr lvl="1">
              <a:lnSpc>
                <a:spcPct val="85000"/>
              </a:lnSpc>
              <a:spcBef>
                <a:spcPts val="300"/>
              </a:spcBef>
            </a:pPr>
            <a:r>
              <a:rPr lang="en-US" sz="1800" dirty="0">
                <a:latin typeface="Arial" panose="020B0604020202020204" pitchFamily="34" charset="0"/>
                <a:cs typeface="Arial" panose="020B0604020202020204" pitchFamily="34" charset="0"/>
              </a:rPr>
              <a:t>Solving individual pieces in functional areas </a:t>
            </a:r>
          </a:p>
          <a:p>
            <a:pPr lvl="1">
              <a:lnSpc>
                <a:spcPct val="85000"/>
              </a:lnSpc>
              <a:spcBef>
                <a:spcPts val="300"/>
              </a:spcBef>
            </a:pPr>
            <a:r>
              <a:rPr lang="en-US" sz="1800" dirty="0">
                <a:latin typeface="Arial" panose="020B0604020202020204" pitchFamily="34" charset="0"/>
                <a:cs typeface="Arial" panose="020B0604020202020204" pitchFamily="34" charset="0"/>
              </a:rPr>
              <a:t>Re-assembling all the required pieces to create the solution for the overall problem</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21</a:t>
            </a:fld>
            <a:endParaRPr lang="en-US" sz="1800" dirty="0">
              <a:solidFill>
                <a:srgbClr val="000000"/>
              </a:solidFill>
            </a:endParaRPr>
          </a:p>
        </p:txBody>
      </p:sp>
      <p:sp>
        <p:nvSpPr>
          <p:cNvPr id="5" name="Content Placeholder 2">
            <a:extLst>
              <a:ext uri="{FF2B5EF4-FFF2-40B4-BE49-F238E27FC236}">
                <a16:creationId xmlns:a16="http://schemas.microsoft.com/office/drawing/2014/main" id="{48998181-3F22-3482-1405-F92E7B4BB181}"/>
              </a:ext>
            </a:extLst>
          </p:cNvPr>
          <p:cNvSpPr txBox="1">
            <a:spLocks/>
          </p:cNvSpPr>
          <p:nvPr/>
        </p:nvSpPr>
        <p:spPr bwMode="auto">
          <a:xfrm>
            <a:off x="936710" y="2095501"/>
            <a:ext cx="10752372" cy="14687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300"/>
              </a:spcBef>
            </a:pPr>
            <a:endParaRPr lang="en-US" sz="1800" kern="0" dirty="0">
              <a:latin typeface="Arial" panose="020B0604020202020204" pitchFamily="34" charset="0"/>
              <a:cs typeface="Arial" panose="020B0604020202020204" pitchFamily="34" charset="0"/>
            </a:endParaRPr>
          </a:p>
          <a:p>
            <a:pPr>
              <a:lnSpc>
                <a:spcPct val="85000"/>
              </a:lnSpc>
              <a:spcBef>
                <a:spcPts val="300"/>
              </a:spcBef>
            </a:pPr>
            <a:r>
              <a:rPr lang="en-US" sz="2000" b="1" kern="0" dirty="0">
                <a:latin typeface="Arial" panose="020B0604020202020204" pitchFamily="34" charset="0"/>
                <a:cs typeface="Arial" panose="020B0604020202020204" pitchFamily="34" charset="0"/>
              </a:rPr>
              <a:t>Simulation Federations  are often built in much the same way:</a:t>
            </a:r>
          </a:p>
          <a:p>
            <a:pPr lvl="1">
              <a:lnSpc>
                <a:spcPct val="85000"/>
              </a:lnSpc>
              <a:spcBef>
                <a:spcPts val="300"/>
              </a:spcBef>
            </a:pPr>
            <a:r>
              <a:rPr lang="en-US" sz="1800" kern="0" dirty="0">
                <a:latin typeface="Arial" panose="020B0604020202020204" pitchFamily="34" charset="0"/>
                <a:cs typeface="Arial" panose="020B0604020202020204" pitchFamily="34" charset="0"/>
              </a:rPr>
              <a:t>Individual Simulations are built by the experts for a specific purpose</a:t>
            </a:r>
          </a:p>
          <a:p>
            <a:pPr lvl="1">
              <a:lnSpc>
                <a:spcPct val="85000"/>
              </a:lnSpc>
              <a:spcBef>
                <a:spcPts val="300"/>
              </a:spcBef>
            </a:pPr>
            <a:r>
              <a:rPr lang="en-US" sz="1800" kern="0" dirty="0">
                <a:latin typeface="Arial" panose="020B0604020202020204" pitchFamily="34" charset="0"/>
                <a:cs typeface="Arial" panose="020B0604020202020204" pitchFamily="34" charset="0"/>
              </a:rPr>
              <a:t>Simulation “Federations” are integrated together for a larger functional purpose by distributed simulation architectures</a:t>
            </a:r>
          </a:p>
          <a:p>
            <a:pPr lvl="1">
              <a:lnSpc>
                <a:spcPct val="85000"/>
              </a:lnSpc>
              <a:spcBef>
                <a:spcPts val="300"/>
              </a:spcBef>
            </a:pPr>
            <a:endParaRPr lang="en-US" sz="1800" kern="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A8F8D140-B2AD-81F7-F6A1-BE2488045511}"/>
              </a:ext>
            </a:extLst>
          </p:cNvPr>
          <p:cNvSpPr txBox="1">
            <a:spLocks/>
          </p:cNvSpPr>
          <p:nvPr/>
        </p:nvSpPr>
        <p:spPr bwMode="auto">
          <a:xfrm>
            <a:off x="936710" y="3429000"/>
            <a:ext cx="10752372" cy="2167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300"/>
              </a:spcBef>
            </a:pPr>
            <a:endParaRPr lang="en-US" sz="1800" kern="0" dirty="0">
              <a:latin typeface="Arial" panose="020B0604020202020204" pitchFamily="34" charset="0"/>
              <a:cs typeface="Arial" panose="020B0604020202020204" pitchFamily="34" charset="0"/>
            </a:endParaRPr>
          </a:p>
          <a:p>
            <a:pPr>
              <a:lnSpc>
                <a:spcPct val="85000"/>
              </a:lnSpc>
              <a:spcBef>
                <a:spcPts val="300"/>
              </a:spcBef>
            </a:pPr>
            <a:r>
              <a:rPr lang="en-US" sz="2000" b="1" kern="0" dirty="0">
                <a:latin typeface="Arial" panose="020B0604020202020204" pitchFamily="34" charset="0"/>
                <a:cs typeface="Arial" panose="020B0604020202020204" pitchFamily="34" charset="0"/>
              </a:rPr>
              <a:t>US DoD has 3 primary distributed simulation architectures:  DIS, HLA, TENA</a:t>
            </a:r>
          </a:p>
          <a:p>
            <a:pPr lvl="1">
              <a:lnSpc>
                <a:spcPct val="85000"/>
              </a:lnSpc>
              <a:spcBef>
                <a:spcPts val="300"/>
              </a:spcBef>
            </a:pPr>
            <a:r>
              <a:rPr lang="en-US" sz="1800" kern="0" dirty="0">
                <a:latin typeface="Arial" panose="020B0604020202020204" pitchFamily="34" charset="0"/>
                <a:cs typeface="Arial" panose="020B0604020202020204" pitchFamily="34" charset="0"/>
              </a:rPr>
              <a:t>Often, larger distributed exercises combine these different architectures to link together many simulations of various domain aspects and beyond basic warfighting  (e.g.: Cyber, C2, WMD)</a:t>
            </a:r>
          </a:p>
          <a:p>
            <a:pPr lvl="1">
              <a:lnSpc>
                <a:spcPct val="85000"/>
              </a:lnSpc>
              <a:spcBef>
                <a:spcPts val="300"/>
              </a:spcBef>
            </a:pPr>
            <a:r>
              <a:rPr lang="en-US" sz="1800" kern="0" dirty="0">
                <a:latin typeface="Arial" panose="020B0604020202020204" pitchFamily="34" charset="0"/>
                <a:cs typeface="Arial" panose="020B0604020202020204" pitchFamily="34" charset="0"/>
              </a:rPr>
              <a:t>Gateways (software modules) translate from one architecture to another</a:t>
            </a:r>
          </a:p>
        </p:txBody>
      </p:sp>
      <p:sp>
        <p:nvSpPr>
          <p:cNvPr id="7" name="Content Placeholder 2">
            <a:extLst>
              <a:ext uri="{FF2B5EF4-FFF2-40B4-BE49-F238E27FC236}">
                <a16:creationId xmlns:a16="http://schemas.microsoft.com/office/drawing/2014/main" id="{F7179D49-835D-70AA-7BFA-9430E9C6DAEC}"/>
              </a:ext>
            </a:extLst>
          </p:cNvPr>
          <p:cNvSpPr txBox="1">
            <a:spLocks/>
          </p:cNvSpPr>
          <p:nvPr/>
        </p:nvSpPr>
        <p:spPr bwMode="auto">
          <a:xfrm>
            <a:off x="936710" y="4779550"/>
            <a:ext cx="10752372" cy="13595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300"/>
              </a:spcBef>
            </a:pPr>
            <a:endParaRPr lang="en-US" sz="2000" b="1" kern="0" dirty="0">
              <a:latin typeface="Arial" panose="020B0604020202020204" pitchFamily="34" charset="0"/>
              <a:cs typeface="Arial" panose="020B0604020202020204" pitchFamily="34" charset="0"/>
            </a:endParaRPr>
          </a:p>
          <a:p>
            <a:pPr>
              <a:lnSpc>
                <a:spcPct val="85000"/>
              </a:lnSpc>
              <a:spcBef>
                <a:spcPts val="300"/>
              </a:spcBef>
            </a:pPr>
            <a:r>
              <a:rPr lang="en-US" sz="2000" b="1" kern="0" dirty="0">
                <a:latin typeface="Arial" panose="020B0604020202020204" pitchFamily="34" charset="0"/>
                <a:cs typeface="Arial" panose="020B0604020202020204" pitchFamily="34" charset="0"/>
              </a:rPr>
              <a:t>Gaming architectures and simulation frameworks are now becoming more widely used. </a:t>
            </a:r>
            <a:r>
              <a:rPr lang="en-US" sz="2000" kern="0" dirty="0">
                <a:latin typeface="Arial" panose="020B0604020202020204" pitchFamily="34" charset="0"/>
                <a:cs typeface="Arial" panose="020B0604020202020204" pitchFamily="34" charset="0"/>
              </a:rPr>
              <a:t>These leverage IT cloud capabilities to distribute simulation content and interactivity with participants, and offer data commonality internally to that framework</a:t>
            </a:r>
          </a:p>
        </p:txBody>
      </p:sp>
    </p:spTree>
    <p:extLst>
      <p:ext uri="{BB962C8B-B14F-4D97-AF65-F5344CB8AC3E}">
        <p14:creationId xmlns:p14="http://schemas.microsoft.com/office/powerpoint/2010/main" val="88077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199" y="-14924"/>
            <a:ext cx="8936341" cy="841248"/>
          </a:xfrm>
        </p:spPr>
        <p:txBody>
          <a:bodyPr/>
          <a:lstStyle/>
          <a:p>
            <a:pPr algn="ctr" eaLnBrk="1" hangingPunct="1">
              <a:lnSpc>
                <a:spcPct val="90000"/>
              </a:lnSpc>
              <a:defRPr/>
            </a:pPr>
            <a:r>
              <a:rPr lang="en-US" sz="3200" b="1" kern="1200" dirty="0">
                <a:latin typeface="Arial" panose="020B0604020202020204" pitchFamily="34" charset="0"/>
                <a:cs typeface="Arial" panose="020B0604020202020204" pitchFamily="34" charset="0"/>
              </a:rPr>
              <a:t>US DoD Distributed Simulation Architectures</a:t>
            </a:r>
          </a:p>
        </p:txBody>
      </p:sp>
      <p:sp>
        <p:nvSpPr>
          <p:cNvPr id="3" name="Content Placeholder 2"/>
          <p:cNvSpPr>
            <a:spLocks noGrp="1"/>
          </p:cNvSpPr>
          <p:nvPr>
            <p:ph idx="1"/>
          </p:nvPr>
        </p:nvSpPr>
        <p:spPr/>
        <p:txBody>
          <a:bodyPr/>
          <a:lstStyle/>
          <a:p>
            <a:pPr>
              <a:lnSpc>
                <a:spcPct val="85000"/>
              </a:lnSpc>
            </a:pPr>
            <a:r>
              <a:rPr lang="en-US" sz="2400" b="1">
                <a:latin typeface="Arial" panose="020B0604020202020204" pitchFamily="34" charset="0"/>
                <a:cs typeface="Arial" panose="020B0604020202020204" pitchFamily="34" charset="0"/>
              </a:rPr>
              <a:t>DIS:  Distributed Interactive Simulation (earliest)</a:t>
            </a:r>
          </a:p>
          <a:p>
            <a:pPr lvl="1">
              <a:lnSpc>
                <a:spcPct val="85000"/>
              </a:lnSpc>
              <a:spcBef>
                <a:spcPts val="300"/>
              </a:spcBef>
            </a:pPr>
            <a:r>
              <a:rPr lang="en-US" sz="2000">
                <a:latin typeface="Arial" panose="020B0604020202020204" pitchFamily="34" charset="0"/>
                <a:cs typeface="Arial" panose="020B0604020202020204" pitchFamily="34" charset="0"/>
              </a:rPr>
              <a:t>IEEE 1278 – DIS is a standard</a:t>
            </a:r>
          </a:p>
          <a:p>
            <a:pPr lvl="1">
              <a:lnSpc>
                <a:spcPct val="85000"/>
              </a:lnSpc>
              <a:spcBef>
                <a:spcPts val="300"/>
              </a:spcBef>
            </a:pPr>
            <a:r>
              <a:rPr lang="en-US" sz="2000">
                <a:latin typeface="Arial" panose="020B0604020202020204" pitchFamily="34" charset="0"/>
                <a:cs typeface="Arial" panose="020B0604020202020204" pitchFamily="34" charset="0"/>
              </a:rPr>
              <a:t>The standard specifies that data is passed using a protocol data unit or PDU</a:t>
            </a:r>
          </a:p>
          <a:p>
            <a:pPr lvl="1">
              <a:lnSpc>
                <a:spcPct val="85000"/>
              </a:lnSpc>
              <a:spcBef>
                <a:spcPts val="300"/>
              </a:spcBef>
            </a:pPr>
            <a:r>
              <a:rPr lang="en-US" sz="2000">
                <a:latin typeface="Arial" panose="020B0604020202020204" pitchFamily="34" charset="0"/>
                <a:cs typeface="Arial" panose="020B0604020202020204" pitchFamily="34" charset="0"/>
              </a:rPr>
              <a:t>DIS is widely used in simulators and will be used for the lifetime of those simulators</a:t>
            </a:r>
          </a:p>
          <a:p>
            <a:pPr>
              <a:lnSpc>
                <a:spcPct val="85000"/>
              </a:lnSpc>
              <a:spcBef>
                <a:spcPts val="1800"/>
              </a:spcBef>
            </a:pPr>
            <a:r>
              <a:rPr lang="en-US" sz="2400" b="1">
                <a:latin typeface="Arial" panose="020B0604020202020204" pitchFamily="34" charset="0"/>
                <a:cs typeface="Arial" panose="020B0604020202020204" pitchFamily="34" charset="0"/>
              </a:rPr>
              <a:t>HLA:  High Level Architecture (IEEE 1516)</a:t>
            </a:r>
          </a:p>
          <a:p>
            <a:pPr lvl="1">
              <a:lnSpc>
                <a:spcPct val="85000"/>
              </a:lnSpc>
            </a:pPr>
            <a:r>
              <a:rPr lang="en-US" sz="2000">
                <a:latin typeface="Arial" panose="020B0604020202020204" pitchFamily="34" charset="0"/>
                <a:ea typeface="ＭＳ Ｐゴシック" charset="0"/>
                <a:cs typeface="Arial" panose="020B0604020202020204" pitchFamily="34" charset="0"/>
              </a:rPr>
              <a:t>Interface specification document defines how HLA-compliant simulations interact with the Run-Time Infrastructure (RTI).</a:t>
            </a:r>
          </a:p>
          <a:p>
            <a:pPr lvl="1">
              <a:lnSpc>
                <a:spcPct val="85000"/>
              </a:lnSpc>
            </a:pPr>
            <a:r>
              <a:rPr lang="en-US" sz="2000">
                <a:latin typeface="Arial" panose="020B0604020202020204" pitchFamily="34" charset="0"/>
                <a:ea typeface="ＭＳ Ｐゴシック" charset="0"/>
                <a:cs typeface="Arial" panose="020B0604020202020204" pitchFamily="34" charset="0"/>
              </a:rPr>
              <a:t>Object Model Template (OMT) specifies what information is communicated between simulations and how it is documented.</a:t>
            </a:r>
          </a:p>
          <a:p>
            <a:pPr lvl="1">
              <a:lnSpc>
                <a:spcPct val="85000"/>
              </a:lnSpc>
            </a:pPr>
            <a:r>
              <a:rPr lang="en-US" sz="2000">
                <a:latin typeface="Arial" panose="020B0604020202020204" pitchFamily="34" charset="0"/>
                <a:ea typeface="ＭＳ Ｐゴシック" charset="0"/>
                <a:cs typeface="Arial" panose="020B0604020202020204" pitchFamily="34" charset="0"/>
              </a:rPr>
              <a:t>HLA Rules that simulations must obey to be compliant with the standard</a:t>
            </a:r>
          </a:p>
          <a:p>
            <a:pPr>
              <a:lnSpc>
                <a:spcPct val="85000"/>
              </a:lnSpc>
              <a:spcBef>
                <a:spcPts val="1800"/>
              </a:spcBef>
            </a:pPr>
            <a:r>
              <a:rPr lang="en-US" sz="2400" b="1">
                <a:latin typeface="Arial" panose="020B0604020202020204" pitchFamily="34" charset="0"/>
                <a:ea typeface="ＭＳ Ｐゴシック" charset="0"/>
                <a:cs typeface="Arial" panose="020B0604020202020204" pitchFamily="34" charset="0"/>
              </a:rPr>
              <a:t>TENA:  Test and Training Enabling Architecture</a:t>
            </a:r>
          </a:p>
          <a:p>
            <a:pPr lvl="1">
              <a:lnSpc>
                <a:spcPct val="85000"/>
              </a:lnSpc>
            </a:pPr>
            <a:r>
              <a:rPr lang="en-US" sz="2000">
                <a:solidFill>
                  <a:srgbClr val="000000"/>
                </a:solidFill>
                <a:latin typeface="Arial" panose="020B0604020202020204" pitchFamily="34" charset="0"/>
                <a:ea typeface="ＭＳ Ｐゴシック" pitchFamily="34" charset="-128"/>
                <a:cs typeface="Arial" panose="020B0604020202020204" pitchFamily="34" charset="0"/>
              </a:rPr>
              <a:t>Enables interoperability among range systems, facilities, simulations, and C4ISR systems in a quick, cost-efficient manner</a:t>
            </a:r>
          </a:p>
          <a:p>
            <a:pPr lvl="1">
              <a:lnSpc>
                <a:spcPct val="85000"/>
              </a:lnSpc>
            </a:pPr>
            <a:r>
              <a:rPr lang="en-US" sz="2000">
                <a:solidFill>
                  <a:srgbClr val="000000"/>
                </a:solidFill>
                <a:latin typeface="Arial" panose="020B0604020202020204" pitchFamily="34" charset="0"/>
                <a:ea typeface="ＭＳ Ｐゴシック" pitchFamily="34" charset="-128"/>
                <a:cs typeface="Arial" panose="020B0604020202020204" pitchFamily="34" charset="0"/>
              </a:rPr>
              <a:t>Based on same foundation as HLA but specialized for needs of test ranges</a:t>
            </a:r>
          </a:p>
          <a:p>
            <a:pPr lvl="1"/>
            <a:endParaRPr lang="en-US" sz="2000">
              <a:latin typeface="Arial Narrow" charset="0"/>
              <a:ea typeface="ＭＳ Ｐゴシック" charset="0"/>
            </a:endParaRP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22</a:t>
            </a:fld>
            <a:endParaRPr lang="en-US" sz="1800">
              <a:solidFill>
                <a:srgbClr val="000000"/>
              </a:solidFill>
            </a:endParaRPr>
          </a:p>
        </p:txBody>
      </p:sp>
    </p:spTree>
    <p:extLst>
      <p:ext uri="{BB962C8B-B14F-4D97-AF65-F5344CB8AC3E}">
        <p14:creationId xmlns:p14="http://schemas.microsoft.com/office/powerpoint/2010/main" val="736355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Standards</a:t>
            </a:r>
          </a:p>
        </p:txBody>
      </p:sp>
      <p:sp>
        <p:nvSpPr>
          <p:cNvPr id="3" name="Content Placeholder 2"/>
          <p:cNvSpPr>
            <a:spLocks noGrp="1"/>
          </p:cNvSpPr>
          <p:nvPr>
            <p:ph idx="1"/>
          </p:nvPr>
        </p:nvSpPr>
        <p:spPr>
          <a:xfrm>
            <a:off x="631824" y="1053388"/>
            <a:ext cx="10928351" cy="4890211"/>
          </a:xfrm>
        </p:spPr>
        <p:txBody>
          <a:bodyPr/>
          <a:lstStyle/>
          <a:p>
            <a:pPr>
              <a:lnSpc>
                <a:spcPct val="85000"/>
              </a:lnSpc>
              <a:spcBef>
                <a:spcPts val="1800"/>
              </a:spcBef>
            </a:pPr>
            <a:r>
              <a:rPr lang="en-US" b="1" dirty="0">
                <a:latin typeface="Arial" panose="020B0604020202020204" pitchFamily="34" charset="0"/>
                <a:cs typeface="Arial" panose="020B0604020202020204" pitchFamily="34" charset="0"/>
              </a:rPr>
              <a:t>Standards provide essential functionality</a:t>
            </a:r>
          </a:p>
          <a:p>
            <a:pPr lvl="1">
              <a:lnSpc>
                <a:spcPct val="85000"/>
              </a:lnSpc>
            </a:pPr>
            <a:r>
              <a:rPr lang="en-US" u="sng" dirty="0">
                <a:latin typeface="Arial" panose="020B0604020202020204" pitchFamily="34" charset="0"/>
                <a:ea typeface="ＭＳ Ｐゴシック" charset="0"/>
                <a:cs typeface="Arial" panose="020B0604020202020204" pitchFamily="34" charset="0"/>
              </a:rPr>
              <a:t>Communication:</a:t>
            </a:r>
            <a:r>
              <a:rPr lang="en-US" dirty="0">
                <a:latin typeface="Arial" panose="020B0604020202020204" pitchFamily="34" charset="0"/>
                <a:ea typeface="ＭＳ Ｐゴシック" charset="0"/>
                <a:cs typeface="Arial" panose="020B0604020202020204" pitchFamily="34" charset="0"/>
              </a:rPr>
              <a:t>  </a:t>
            </a:r>
            <a:r>
              <a:rPr lang="en-US" b="0" dirty="0">
                <a:latin typeface="Arial" panose="020B0604020202020204" pitchFamily="34" charset="0"/>
                <a:ea typeface="ＭＳ Ｐゴシック" charset="0"/>
                <a:cs typeface="Arial" panose="020B0604020202020204" pitchFamily="34" charset="0"/>
              </a:rPr>
              <a:t>ability to move data and link execution across different machines and sometimes across large distances </a:t>
            </a:r>
          </a:p>
          <a:p>
            <a:pPr lvl="1"/>
            <a:endParaRPr lang="en-US" sz="2800" b="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23</a:t>
            </a:fld>
            <a:endParaRPr lang="en-US" sz="1800" dirty="0">
              <a:solidFill>
                <a:srgbClr val="000000"/>
              </a:solidFill>
            </a:endParaRPr>
          </a:p>
        </p:txBody>
      </p:sp>
      <p:sp>
        <p:nvSpPr>
          <p:cNvPr id="5" name="Content Placeholder 2">
            <a:extLst>
              <a:ext uri="{FF2B5EF4-FFF2-40B4-BE49-F238E27FC236}">
                <a16:creationId xmlns:a16="http://schemas.microsoft.com/office/drawing/2014/main" id="{65775E6F-43FD-005E-BF73-7FEC84DADA2C}"/>
              </a:ext>
            </a:extLst>
          </p:cNvPr>
          <p:cNvSpPr txBox="1">
            <a:spLocks/>
          </p:cNvSpPr>
          <p:nvPr/>
        </p:nvSpPr>
        <p:spPr bwMode="auto">
          <a:xfrm>
            <a:off x="589965" y="2311109"/>
            <a:ext cx="10928351" cy="11178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1200"/>
              </a:spcBef>
            </a:pPr>
            <a:r>
              <a:rPr lang="en-US" u="sng" kern="0" dirty="0">
                <a:latin typeface="Arial" panose="020B0604020202020204" pitchFamily="34" charset="0"/>
                <a:ea typeface="ＭＳ Ｐゴシック" charset="0"/>
                <a:cs typeface="Arial" panose="020B0604020202020204" pitchFamily="34" charset="0"/>
              </a:rPr>
              <a:t>Interoperability:</a:t>
            </a:r>
            <a:r>
              <a:rPr lang="en-US" kern="0" dirty="0">
                <a:latin typeface="Arial" panose="020B0604020202020204" pitchFamily="34" charset="0"/>
                <a:ea typeface="ＭＳ Ｐゴシック" charset="0"/>
                <a:cs typeface="Arial" panose="020B0604020202020204" pitchFamily="34" charset="0"/>
              </a:rPr>
              <a:t>  ability to exchange data and the ability to interpret it consistently (common context via standards – and design to a common set of standard interfaces) </a:t>
            </a:r>
          </a:p>
          <a:p>
            <a:pPr lvl="1"/>
            <a:endParaRPr lang="en-US" sz="2800" kern="0" dirty="0"/>
          </a:p>
        </p:txBody>
      </p:sp>
      <p:sp>
        <p:nvSpPr>
          <p:cNvPr id="6" name="Content Placeholder 2">
            <a:extLst>
              <a:ext uri="{FF2B5EF4-FFF2-40B4-BE49-F238E27FC236}">
                <a16:creationId xmlns:a16="http://schemas.microsoft.com/office/drawing/2014/main" id="{E518A67A-7580-6A38-D248-8A6930D7702C}"/>
              </a:ext>
            </a:extLst>
          </p:cNvPr>
          <p:cNvSpPr txBox="1">
            <a:spLocks/>
          </p:cNvSpPr>
          <p:nvPr/>
        </p:nvSpPr>
        <p:spPr bwMode="auto">
          <a:xfrm>
            <a:off x="589964" y="3498494"/>
            <a:ext cx="10928351" cy="9830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1200"/>
              </a:spcBef>
            </a:pPr>
            <a:r>
              <a:rPr lang="en-US" u="sng" kern="0" dirty="0">
                <a:latin typeface="Arial" panose="020B0604020202020204" pitchFamily="34" charset="0"/>
                <a:ea typeface="ＭＳ Ｐゴシック" charset="0"/>
                <a:cs typeface="Arial" panose="020B0604020202020204" pitchFamily="34" charset="0"/>
              </a:rPr>
              <a:t>Reusability:</a:t>
            </a:r>
            <a:r>
              <a:rPr lang="en-US" kern="0" dirty="0">
                <a:latin typeface="Arial" panose="020B0604020202020204" pitchFamily="34" charset="0"/>
                <a:ea typeface="ＭＳ Ｐゴシック" charset="0"/>
                <a:cs typeface="Arial" panose="020B0604020202020204" pitchFamily="34" charset="0"/>
              </a:rPr>
              <a:t>  ability to adapt components (e.g., ideas, whole simulations, modules) for new simulation applications - with interfaces documented in a standard</a:t>
            </a:r>
          </a:p>
        </p:txBody>
      </p:sp>
      <p:sp>
        <p:nvSpPr>
          <p:cNvPr id="7" name="Content Placeholder 2">
            <a:extLst>
              <a:ext uri="{FF2B5EF4-FFF2-40B4-BE49-F238E27FC236}">
                <a16:creationId xmlns:a16="http://schemas.microsoft.com/office/drawing/2014/main" id="{E166AB50-F0D3-588E-F7D2-23AC142D7072}"/>
              </a:ext>
            </a:extLst>
          </p:cNvPr>
          <p:cNvSpPr txBox="1">
            <a:spLocks/>
          </p:cNvSpPr>
          <p:nvPr/>
        </p:nvSpPr>
        <p:spPr bwMode="auto">
          <a:xfrm>
            <a:off x="631823" y="4596261"/>
            <a:ext cx="10928351" cy="14168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1200"/>
              </a:spcBef>
            </a:pPr>
            <a:r>
              <a:rPr lang="en-US" u="sng" kern="0" dirty="0">
                <a:latin typeface="Arial" panose="020B0604020202020204" pitchFamily="34" charset="0"/>
                <a:ea typeface="ＭＳ Ｐゴシック" charset="0"/>
                <a:cs typeface="Arial" panose="020B0604020202020204" pitchFamily="34" charset="0"/>
              </a:rPr>
              <a:t>Cost Savings:</a:t>
            </a:r>
          </a:p>
          <a:p>
            <a:pPr lvl="2">
              <a:lnSpc>
                <a:spcPct val="85000"/>
              </a:lnSpc>
              <a:spcBef>
                <a:spcPts val="600"/>
              </a:spcBef>
            </a:pPr>
            <a:r>
              <a:rPr lang="en-US" kern="0" dirty="0">
                <a:latin typeface="Arial" panose="020B0604020202020204" pitchFamily="34" charset="0"/>
                <a:ea typeface="ＭＳ Ｐゴシック" charset="0"/>
                <a:cs typeface="Arial" panose="020B0604020202020204" pitchFamily="34" charset="0"/>
              </a:rPr>
              <a:t>Avoids expenses of moving people and equipment – allow use of unique resources</a:t>
            </a:r>
          </a:p>
          <a:p>
            <a:pPr lvl="2">
              <a:lnSpc>
                <a:spcPct val="85000"/>
              </a:lnSpc>
              <a:spcBef>
                <a:spcPts val="600"/>
              </a:spcBef>
            </a:pPr>
            <a:r>
              <a:rPr lang="en-US" kern="0" dirty="0">
                <a:latin typeface="Arial" panose="020B0604020202020204" pitchFamily="34" charset="0"/>
                <a:ea typeface="ＭＳ Ｐゴシック" charset="0"/>
                <a:cs typeface="Arial" panose="020B0604020202020204" pitchFamily="34" charset="0"/>
              </a:rPr>
              <a:t>Seek to build once and use many times (modular) </a:t>
            </a:r>
          </a:p>
          <a:p>
            <a:pPr lvl="1"/>
            <a:endParaRPr lang="en-US" sz="2800" kern="0" dirty="0"/>
          </a:p>
        </p:txBody>
      </p:sp>
    </p:spTree>
    <p:extLst>
      <p:ext uri="{BB962C8B-B14F-4D97-AF65-F5344CB8AC3E}">
        <p14:creationId xmlns:p14="http://schemas.microsoft.com/office/powerpoint/2010/main" val="214222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Interoperability in M&amp;S</a:t>
            </a:r>
          </a:p>
        </p:txBody>
      </p:sp>
      <p:sp>
        <p:nvSpPr>
          <p:cNvPr id="4" name="Text Box 4" descr="Parchment"/>
          <p:cNvSpPr txBox="1">
            <a:spLocks noChangeArrowheads="1"/>
          </p:cNvSpPr>
          <p:nvPr/>
        </p:nvSpPr>
        <p:spPr bwMode="auto">
          <a:xfrm>
            <a:off x="200395" y="1181854"/>
            <a:ext cx="3093265" cy="3785652"/>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000" b="1" i="1" u="none" strike="noStrike" kern="0" cap="none" spc="0" normalizeH="0" baseline="0" noProof="0" dirty="0">
                <a:ln>
                  <a:noFill/>
                </a:ln>
                <a:solidFill>
                  <a:srgbClr val="FF0000"/>
                </a:solidFill>
                <a:effectLst/>
                <a:uLnTx/>
                <a:uFillTx/>
                <a:latin typeface="Arial" charset="0"/>
              </a:rPr>
              <a:t>M&amp;S Interoperability.</a:t>
            </a:r>
            <a:r>
              <a:rPr kumimoji="0" lang="en-US" altLang="en-US" sz="2000" b="1" i="0" u="none" strike="noStrike" kern="0" cap="none" spc="0" normalizeH="0" baseline="0" noProof="0" dirty="0">
                <a:ln>
                  <a:noFill/>
                </a:ln>
                <a:solidFill>
                  <a:srgbClr val="3333FF"/>
                </a:solidFill>
                <a:effectLst/>
                <a:uLnTx/>
                <a:uFillTx/>
                <a:latin typeface="Arial" charset="0"/>
              </a:rPr>
              <a:t> </a:t>
            </a:r>
            <a:r>
              <a:rPr kumimoji="0" lang="en-US" altLang="en-US" sz="2000" b="1" i="0" u="none" strike="noStrike" kern="0" cap="none" spc="0" normalizeH="0" baseline="0" noProof="0" dirty="0">
                <a:ln>
                  <a:noFill/>
                </a:ln>
                <a:solidFill>
                  <a:srgbClr val="000099"/>
                </a:solidFill>
                <a:effectLst/>
                <a:uLnTx/>
                <a:uFillTx/>
                <a:latin typeface="Arial" charset="0"/>
              </a:rPr>
              <a:t>Is the ability of a model or simulation to provide services to and accept services from other models and simulations, and to use these exchanged services to operate effectively together.</a:t>
            </a:r>
            <a:r>
              <a:rPr kumimoji="0" lang="en-US" altLang="en-US" sz="2000" b="1" i="0" u="none" strike="noStrike" kern="0" cap="none" spc="0" normalizeH="0" baseline="0" noProof="0" dirty="0">
                <a:ln>
                  <a:noFill/>
                </a:ln>
                <a:solidFill>
                  <a:srgbClr val="3333FF"/>
                </a:solidFill>
                <a:effectLst/>
                <a:uLnTx/>
                <a:uFillTx/>
                <a:latin typeface="Arial" charset="0"/>
              </a:rPr>
              <a:t> 				                                  </a:t>
            </a:r>
          </a:p>
          <a:p>
            <a:pPr marL="0" marR="0" lvl="0" indent="0" defTabSz="914400" eaLnBrk="0" fontAlgn="auto" latinLnBrk="0" hangingPunct="0">
              <a:lnSpc>
                <a:spcPct val="100000"/>
              </a:lnSpc>
              <a:spcBef>
                <a:spcPct val="0"/>
              </a:spcBef>
              <a:spcAft>
                <a:spcPts val="0"/>
              </a:spcAft>
              <a:buClrTx/>
              <a:buSzTx/>
              <a:buFontTx/>
              <a:buNone/>
              <a:tabLst/>
              <a:defRPr/>
            </a:pPr>
            <a:r>
              <a:rPr lang="en-US" altLang="en-US" kern="0" dirty="0">
                <a:solidFill>
                  <a:srgbClr val="3333FF"/>
                </a:solidFill>
              </a:rPr>
              <a:t>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p>
        </p:txBody>
      </p:sp>
      <p:grpSp>
        <p:nvGrpSpPr>
          <p:cNvPr id="11" name="Group 5"/>
          <p:cNvGrpSpPr>
            <a:grpSpLocks/>
          </p:cNvGrpSpPr>
          <p:nvPr/>
        </p:nvGrpSpPr>
        <p:grpSpPr bwMode="auto">
          <a:xfrm>
            <a:off x="3293660" y="924289"/>
            <a:ext cx="4097338" cy="4378325"/>
            <a:chOff x="25" y="1308"/>
            <a:chExt cx="2418" cy="2455"/>
          </a:xfrm>
        </p:grpSpPr>
        <p:sp>
          <p:nvSpPr>
            <p:cNvPr id="12" name="Oval 6" descr="StudentSightPic"/>
            <p:cNvSpPr>
              <a:spLocks noChangeArrowheads="1"/>
            </p:cNvSpPr>
            <p:nvPr/>
          </p:nvSpPr>
          <p:spPr bwMode="auto">
            <a:xfrm>
              <a:off x="25" y="1552"/>
              <a:ext cx="2418" cy="2211"/>
            </a:xfrm>
            <a:prstGeom prst="ellipse">
              <a:avLst/>
            </a:prstGeom>
            <a:blipFill dpi="0" rotWithShape="0">
              <a:blip r:embed="rId4"/>
              <a:srcRect/>
              <a:stretch>
                <a:fillRect/>
              </a:stretch>
            </a:blipFill>
            <a:ln w="57150" cmpd="thinThick">
              <a:solidFill>
                <a:schemeClr val="accent2"/>
              </a:solidFill>
              <a:round/>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a:spcBef>
                  <a:spcPct val="50000"/>
                </a:spcBef>
                <a:buFontTx/>
                <a:buNone/>
              </a:pPr>
              <a:endParaRPr kumimoji="1" lang="en-US" altLang="en-US" b="0">
                <a:solidFill>
                  <a:srgbClr val="003399"/>
                </a:solidFill>
                <a:latin typeface="Arial Black" pitchFamily="34" charset="0"/>
              </a:endParaRPr>
            </a:p>
          </p:txBody>
        </p:sp>
        <p:sp>
          <p:nvSpPr>
            <p:cNvPr id="13" name="Text Box 7"/>
            <p:cNvSpPr txBox="1">
              <a:spLocks noChangeArrowheads="1"/>
            </p:cNvSpPr>
            <p:nvPr/>
          </p:nvSpPr>
          <p:spPr bwMode="auto">
            <a:xfrm>
              <a:off x="547" y="1308"/>
              <a:ext cx="159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ct val="0"/>
                </a:spcBef>
                <a:buFontTx/>
                <a:buNone/>
              </a:pPr>
              <a:r>
                <a:rPr lang="en-US" altLang="en-US" sz="2400" dirty="0">
                  <a:solidFill>
                    <a:schemeClr val="tx1"/>
                  </a:solidFill>
                </a:rPr>
                <a:t>Virtual Simulation</a:t>
              </a:r>
            </a:p>
          </p:txBody>
        </p:sp>
      </p:grpSp>
      <p:grpSp>
        <p:nvGrpSpPr>
          <p:cNvPr id="21" name="Group 8"/>
          <p:cNvGrpSpPr>
            <a:grpSpLocks/>
          </p:cNvGrpSpPr>
          <p:nvPr/>
        </p:nvGrpSpPr>
        <p:grpSpPr bwMode="auto">
          <a:xfrm>
            <a:off x="7956941" y="904631"/>
            <a:ext cx="4070350" cy="4378325"/>
            <a:chOff x="3448" y="1326"/>
            <a:chExt cx="2286" cy="2438"/>
          </a:xfrm>
        </p:grpSpPr>
        <p:sp>
          <p:nvSpPr>
            <p:cNvPr id="22" name="Oval 9" descr="sample"/>
            <p:cNvSpPr>
              <a:spLocks noChangeArrowheads="1"/>
            </p:cNvSpPr>
            <p:nvPr/>
          </p:nvSpPr>
          <p:spPr bwMode="auto">
            <a:xfrm>
              <a:off x="3448" y="1582"/>
              <a:ext cx="2286" cy="2182"/>
            </a:xfrm>
            <a:prstGeom prst="ellipse">
              <a:avLst/>
            </a:prstGeom>
            <a:blipFill dpi="0" rotWithShape="0">
              <a:blip r:embed="rId5"/>
              <a:srcRect/>
              <a:stretch>
                <a:fillRect/>
              </a:stretch>
            </a:blipFill>
            <a:ln w="57150" cmpd="thickThin">
              <a:solidFill>
                <a:schemeClr val="bg2"/>
              </a:solidFill>
              <a:round/>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23" name="Text Box 10"/>
            <p:cNvSpPr txBox="1">
              <a:spLocks noChangeArrowheads="1"/>
            </p:cNvSpPr>
            <p:nvPr/>
          </p:nvSpPr>
          <p:spPr bwMode="auto">
            <a:xfrm>
              <a:off x="3637" y="1326"/>
              <a:ext cx="20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ct val="0"/>
                </a:spcBef>
                <a:buFontTx/>
                <a:buNone/>
              </a:pPr>
              <a:r>
                <a:rPr lang="en-US" altLang="en-US" sz="2400">
                  <a:solidFill>
                    <a:schemeClr val="tx1"/>
                  </a:solidFill>
                </a:rPr>
                <a:t>Constructive Simulation</a:t>
              </a:r>
            </a:p>
          </p:txBody>
        </p:sp>
      </p:grpSp>
      <p:sp>
        <p:nvSpPr>
          <p:cNvPr id="24" name="Freeform 11"/>
          <p:cNvSpPr>
            <a:spLocks/>
          </p:cNvSpPr>
          <p:nvPr/>
        </p:nvSpPr>
        <p:spPr bwMode="auto">
          <a:xfrm>
            <a:off x="4975616" y="2598493"/>
            <a:ext cx="4362450" cy="1277938"/>
          </a:xfrm>
          <a:custGeom>
            <a:avLst/>
            <a:gdLst>
              <a:gd name="T0" fmla="*/ 2147483647 w 1440"/>
              <a:gd name="T1" fmla="*/ 2147483647 h 403"/>
              <a:gd name="T2" fmla="*/ 2147483647 w 1440"/>
              <a:gd name="T3" fmla="*/ 2147483647 h 403"/>
              <a:gd name="T4" fmla="*/ 2147483647 w 1440"/>
              <a:gd name="T5" fmla="*/ 2147483647 h 403"/>
              <a:gd name="T6" fmla="*/ 2147483647 w 1440"/>
              <a:gd name="T7" fmla="*/ 2147483647 h 403"/>
              <a:gd name="T8" fmla="*/ 2147483647 w 1440"/>
              <a:gd name="T9" fmla="*/ 2147483647 h 403"/>
              <a:gd name="T10" fmla="*/ 2147483647 w 1440"/>
              <a:gd name="T11" fmla="*/ 0 h 403"/>
              <a:gd name="T12" fmla="*/ 2147483647 w 1440"/>
              <a:gd name="T13" fmla="*/ 2147483647 h 403"/>
              <a:gd name="T14" fmla="*/ 2147483647 w 1440"/>
              <a:gd name="T15" fmla="*/ 2147483647 h 403"/>
              <a:gd name="T16" fmla="*/ 2147483647 w 1440"/>
              <a:gd name="T17" fmla="*/ 2147483647 h 403"/>
              <a:gd name="T18" fmla="*/ 2147483647 w 1440"/>
              <a:gd name="T19" fmla="*/ 2147483647 h 403"/>
              <a:gd name="T20" fmla="*/ 0 w 1440"/>
              <a:gd name="T21" fmla="*/ 2147483647 h 403"/>
              <a:gd name="T22" fmla="*/ 2147483647 w 1440"/>
              <a:gd name="T23" fmla="*/ 2147483647 h 403"/>
              <a:gd name="T24" fmla="*/ 2147483647 w 1440"/>
              <a:gd name="T25" fmla="*/ 2147483647 h 4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40"/>
              <a:gd name="T40" fmla="*/ 0 h 403"/>
              <a:gd name="T41" fmla="*/ 1440 w 1440"/>
              <a:gd name="T42" fmla="*/ 403 h 4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40" h="403">
                <a:moveTo>
                  <a:pt x="144" y="240"/>
                </a:moveTo>
                <a:lnTo>
                  <a:pt x="576" y="144"/>
                </a:lnTo>
                <a:lnTo>
                  <a:pt x="509" y="230"/>
                </a:lnTo>
                <a:lnTo>
                  <a:pt x="1027" y="48"/>
                </a:lnTo>
                <a:lnTo>
                  <a:pt x="922" y="144"/>
                </a:lnTo>
                <a:lnTo>
                  <a:pt x="1440" y="0"/>
                </a:lnTo>
                <a:lnTo>
                  <a:pt x="864" y="317"/>
                </a:lnTo>
                <a:lnTo>
                  <a:pt x="922" y="221"/>
                </a:lnTo>
                <a:lnTo>
                  <a:pt x="375" y="355"/>
                </a:lnTo>
                <a:lnTo>
                  <a:pt x="442" y="288"/>
                </a:lnTo>
                <a:lnTo>
                  <a:pt x="0" y="403"/>
                </a:lnTo>
                <a:lnTo>
                  <a:pt x="288" y="249"/>
                </a:lnTo>
                <a:lnTo>
                  <a:pt x="144" y="240"/>
                </a:lnTo>
                <a:close/>
              </a:path>
            </a:pathLst>
          </a:custGeom>
          <a:solidFill>
            <a:srgbClr val="FFFF00"/>
          </a:solidFill>
          <a:ln w="9525">
            <a:solidFill>
              <a:schemeClr val="tx1"/>
            </a:solidFill>
            <a:round/>
            <a:headEnd/>
            <a:tailEnd/>
          </a:ln>
        </p:spPr>
        <p:txBody>
          <a:bodyPr/>
          <a:lstStyle/>
          <a:p>
            <a:endParaRPr lang="en-US"/>
          </a:p>
        </p:txBody>
      </p:sp>
      <p:sp>
        <p:nvSpPr>
          <p:cNvPr id="25" name="Oval 12"/>
          <p:cNvSpPr>
            <a:spLocks noChangeArrowheads="1"/>
          </p:cNvSpPr>
          <p:nvPr/>
        </p:nvSpPr>
        <p:spPr bwMode="auto">
          <a:xfrm>
            <a:off x="3294453" y="3166818"/>
            <a:ext cx="2103438" cy="1916113"/>
          </a:xfrm>
          <a:prstGeom prst="ellipse">
            <a:avLst/>
          </a:prstGeom>
          <a:noFill/>
          <a:ln w="57150">
            <a:solidFill>
              <a:srgbClr val="00B05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26" name="Oval 13"/>
          <p:cNvSpPr>
            <a:spLocks noChangeArrowheads="1"/>
          </p:cNvSpPr>
          <p:nvPr/>
        </p:nvSpPr>
        <p:spPr bwMode="auto">
          <a:xfrm>
            <a:off x="9088828" y="2195268"/>
            <a:ext cx="673100" cy="635000"/>
          </a:xfrm>
          <a:prstGeom prst="ellipse">
            <a:avLst/>
          </a:prstGeom>
          <a:noFill/>
          <a:ln w="5715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1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24</a:t>
            </a:fld>
            <a:endParaRPr lang="en-US" sz="1800">
              <a:solidFill>
                <a:srgbClr val="000000"/>
              </a:solidFill>
            </a:endParaRPr>
          </a:p>
        </p:txBody>
      </p:sp>
      <p:sp>
        <p:nvSpPr>
          <p:cNvPr id="3" name="TextBox 2">
            <a:extLst>
              <a:ext uri="{FF2B5EF4-FFF2-40B4-BE49-F238E27FC236}">
                <a16:creationId xmlns:a16="http://schemas.microsoft.com/office/drawing/2014/main" id="{450466CB-BDA9-4F89-94D3-728E444E1558}"/>
              </a:ext>
            </a:extLst>
          </p:cNvPr>
          <p:cNvSpPr txBox="1"/>
          <p:nvPr/>
        </p:nvSpPr>
        <p:spPr>
          <a:xfrm>
            <a:off x="471577" y="5293731"/>
            <a:ext cx="11570796" cy="430887"/>
          </a:xfrm>
          <a:prstGeom prst="rect">
            <a:avLst/>
          </a:prstGeom>
          <a:noFill/>
          <a:ln>
            <a:solidFill>
              <a:srgbClr val="008000"/>
            </a:solidFill>
          </a:ln>
        </p:spPr>
        <p:txBody>
          <a:bodyPr wrap="none" rtlCol="0">
            <a:spAutoFit/>
          </a:bodyPr>
          <a:lstStyle/>
          <a:p>
            <a:r>
              <a:rPr lang="en-US" sz="2200" b="1" dirty="0">
                <a:solidFill>
                  <a:srgbClr val="22458A"/>
                </a:solidFill>
              </a:rPr>
              <a:t>Linking these two simulations together in real time execution is </a:t>
            </a:r>
            <a:r>
              <a:rPr lang="en-US" sz="2200" b="1" u="sng" dirty="0">
                <a:solidFill>
                  <a:srgbClr val="22458A"/>
                </a:solidFill>
              </a:rPr>
              <a:t>Interoperability</a:t>
            </a:r>
            <a:endParaRPr lang="en-US" sz="2200" b="1" dirty="0">
              <a:solidFill>
                <a:srgbClr val="22458A"/>
              </a:solidFill>
            </a:endParaRPr>
          </a:p>
        </p:txBody>
      </p:sp>
      <p:sp>
        <p:nvSpPr>
          <p:cNvPr id="6" name="TextBox 5">
            <a:extLst>
              <a:ext uri="{FF2B5EF4-FFF2-40B4-BE49-F238E27FC236}">
                <a16:creationId xmlns:a16="http://schemas.microsoft.com/office/drawing/2014/main" id="{59B20DF7-FF74-FD6E-8AEC-BC469AC0F066}"/>
              </a:ext>
            </a:extLst>
          </p:cNvPr>
          <p:cNvSpPr txBox="1"/>
          <p:nvPr/>
        </p:nvSpPr>
        <p:spPr>
          <a:xfrm>
            <a:off x="827081" y="5851281"/>
            <a:ext cx="9783978" cy="523220"/>
          </a:xfrm>
          <a:prstGeom prst="rect">
            <a:avLst/>
          </a:prstGeom>
          <a:solidFill>
            <a:schemeClr val="accent2">
              <a:lumMod val="40000"/>
              <a:lumOff val="60000"/>
            </a:schemeClr>
          </a:solidFill>
        </p:spPr>
        <p:txBody>
          <a:bodyPr wrap="square">
            <a:spAutoFit/>
          </a:bodyPr>
          <a:lstStyle/>
          <a:p>
            <a:r>
              <a:rPr lang="en-US" sz="2800" b="1" dirty="0">
                <a:solidFill>
                  <a:srgbClr val="22458A"/>
                </a:solidFill>
              </a:rPr>
              <a:t>A key interoperability challenge is “Unintended Use”</a:t>
            </a:r>
            <a:endParaRPr lang="en-US" sz="2800" b="1" dirty="0"/>
          </a:p>
        </p:txBody>
      </p:sp>
    </p:spTree>
    <p:extLst>
      <p:ext uri="{BB962C8B-B14F-4D97-AF65-F5344CB8AC3E}">
        <p14:creationId xmlns:p14="http://schemas.microsoft.com/office/powerpoint/2010/main" val="98835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Environment in Simulation</a:t>
            </a:r>
          </a:p>
        </p:txBody>
      </p:sp>
      <p:sp>
        <p:nvSpPr>
          <p:cNvPr id="4" name="TextBox 178"/>
          <p:cNvSpPr txBox="1">
            <a:spLocks noChangeArrowheads="1"/>
          </p:cNvSpPr>
          <p:nvPr/>
        </p:nvSpPr>
        <p:spPr bwMode="auto">
          <a:xfrm>
            <a:off x="234801" y="780878"/>
            <a:ext cx="4631114" cy="1261884"/>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defPPr>
              <a:defRPr lang="en-US"/>
            </a:defPPr>
            <a:lvl1pPr marL="0" marR="0" lvl="0" indent="0" defTabSz="914400" eaLnBrk="0" fontAlgn="auto" latinLnBrk="0" hangingPunct="0">
              <a:lnSpc>
                <a:spcPct val="95000"/>
              </a:lnSpc>
              <a:spcAft>
                <a:spcPts val="0"/>
              </a:spcAft>
              <a:buClrTx/>
              <a:buSzTx/>
              <a:buFontTx/>
              <a:buNone/>
              <a:tabLst/>
              <a:defRPr kumimoji="0" sz="2000" b="1" i="1" u="none" strike="noStrike" kern="0" cap="none" spc="0" normalizeH="0" baseline="0">
                <a:ln>
                  <a:noFill/>
                </a:ln>
                <a:solidFill>
                  <a:srgbClr val="FF0000"/>
                </a:solidFill>
                <a:effectLst/>
                <a:uLnTx/>
                <a:uFillTx/>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latin typeface="Arial" charset="0"/>
              </a:defRPr>
            </a:lvl3pPr>
            <a:lvl4pPr marL="1600200" indent="-228600" eaLnBrk="0" hangingPunct="0">
              <a:spcBef>
                <a:spcPct val="20000"/>
              </a:spcBef>
              <a:buChar char="–"/>
              <a:defRPr sz="1200">
                <a:latin typeface="Arial" charset="0"/>
              </a:defRPr>
            </a:lvl4pPr>
            <a:lvl5pPr marL="2057400" indent="-228600" eaLnBrk="0" hangingPunct="0">
              <a:spcBef>
                <a:spcPct val="20000"/>
              </a:spcBef>
              <a:buChar char="»"/>
              <a:defRPr sz="1000">
                <a:latin typeface="Arial" charset="0"/>
              </a:defRPr>
            </a:lvl5pPr>
            <a:lvl6pPr marL="2514600" indent="-228600" eaLnBrk="0" fontAlgn="base" hangingPunct="0">
              <a:spcBef>
                <a:spcPct val="20000"/>
              </a:spcBef>
              <a:spcAft>
                <a:spcPct val="0"/>
              </a:spcAft>
              <a:buChar char="»"/>
              <a:defRPr sz="1000">
                <a:latin typeface="Arial" charset="0"/>
              </a:defRPr>
            </a:lvl6pPr>
            <a:lvl7pPr marL="2971800" indent="-228600" eaLnBrk="0" fontAlgn="base" hangingPunct="0">
              <a:spcBef>
                <a:spcPct val="20000"/>
              </a:spcBef>
              <a:spcAft>
                <a:spcPct val="0"/>
              </a:spcAft>
              <a:buChar char="»"/>
              <a:defRPr sz="1000">
                <a:latin typeface="Arial" charset="0"/>
              </a:defRPr>
            </a:lvl7pPr>
            <a:lvl8pPr marL="3429000" indent="-228600" eaLnBrk="0" fontAlgn="base" hangingPunct="0">
              <a:spcBef>
                <a:spcPct val="20000"/>
              </a:spcBef>
              <a:spcAft>
                <a:spcPct val="0"/>
              </a:spcAft>
              <a:buChar char="»"/>
              <a:defRPr sz="1000">
                <a:latin typeface="Arial" charset="0"/>
              </a:defRPr>
            </a:lvl8pPr>
            <a:lvl9pPr marL="3886200" indent="-228600" eaLnBrk="0" fontAlgn="base" hangingPunct="0">
              <a:spcBef>
                <a:spcPct val="20000"/>
              </a:spcBef>
              <a:spcAft>
                <a:spcPct val="0"/>
              </a:spcAft>
              <a:buChar char="»"/>
              <a:defRPr sz="1000">
                <a:latin typeface="Arial" charset="0"/>
              </a:defRPr>
            </a:lvl9pPr>
          </a:lstStyle>
          <a:p>
            <a:pPr algn="ctr"/>
            <a:r>
              <a:rPr lang="en-US" altLang="en-US" i="0" dirty="0">
                <a:solidFill>
                  <a:srgbClr val="000099"/>
                </a:solidFill>
                <a:cs typeface="Arial" charset="0"/>
              </a:rPr>
              <a:t>Simulations require specific environment phenomena and their resulting impacts at varying degrees of fidelity</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5160" y="2319002"/>
            <a:ext cx="4824080" cy="366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25</a:t>
            </a:fld>
            <a:endParaRPr lang="en-US" sz="1800" dirty="0">
              <a:solidFill>
                <a:srgbClr val="000000"/>
              </a:solidFill>
            </a:endParaRPr>
          </a:p>
        </p:txBody>
      </p:sp>
      <p:sp>
        <p:nvSpPr>
          <p:cNvPr id="6" name="TextBox 5">
            <a:extLst>
              <a:ext uri="{FF2B5EF4-FFF2-40B4-BE49-F238E27FC236}">
                <a16:creationId xmlns:a16="http://schemas.microsoft.com/office/drawing/2014/main" id="{BFC723DC-9998-492E-914E-86380FE43D8B}"/>
              </a:ext>
            </a:extLst>
          </p:cNvPr>
          <p:cNvSpPr txBox="1"/>
          <p:nvPr/>
        </p:nvSpPr>
        <p:spPr>
          <a:xfrm>
            <a:off x="5582771" y="1041895"/>
            <a:ext cx="6341616" cy="400110"/>
          </a:xfrm>
          <a:prstGeom prst="rect">
            <a:avLst/>
          </a:prstGeom>
          <a:solidFill>
            <a:schemeClr val="accent2">
              <a:lumMod val="40000"/>
              <a:lumOff val="60000"/>
            </a:schemeClr>
          </a:solidFill>
        </p:spPr>
        <p:txBody>
          <a:bodyPr wrap="square" rtlCol="0">
            <a:spAutoFit/>
          </a:bodyPr>
          <a:lstStyle/>
          <a:p>
            <a:pPr algn="ctr"/>
            <a:r>
              <a:rPr lang="en-US" sz="2000" b="1" dirty="0"/>
              <a:t>Example: NGA Geospatial 3-D Terrain</a:t>
            </a:r>
          </a:p>
        </p:txBody>
      </p:sp>
      <p:sp>
        <p:nvSpPr>
          <p:cNvPr id="9" name="Text Box 4">
            <a:extLst>
              <a:ext uri="{FF2B5EF4-FFF2-40B4-BE49-F238E27FC236}">
                <a16:creationId xmlns:a16="http://schemas.microsoft.com/office/drawing/2014/main" id="{8ABAC7D1-A0D4-4821-8FC8-578093BD51C7}"/>
              </a:ext>
            </a:extLst>
          </p:cNvPr>
          <p:cNvSpPr txBox="1">
            <a:spLocks noChangeArrowheads="1"/>
          </p:cNvSpPr>
          <p:nvPr/>
        </p:nvSpPr>
        <p:spPr bwMode="auto">
          <a:xfrm>
            <a:off x="3475913" y="6316371"/>
            <a:ext cx="5145126"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defRPr/>
            </a:pPr>
            <a:r>
              <a:rPr lang="en-US" sz="1000" dirty="0">
                <a:solidFill>
                  <a:srgbClr val="000000"/>
                </a:solidFill>
                <a:latin typeface="Arial" charset="0"/>
              </a:rPr>
              <a:t>National Geospatial Agency GEOINT Basic Doctrine Publication 1.0;</a:t>
            </a:r>
            <a:br>
              <a:rPr lang="en-US" sz="1000" dirty="0">
                <a:solidFill>
                  <a:srgbClr val="000000"/>
                </a:solidFill>
                <a:latin typeface="Arial" charset="0"/>
              </a:rPr>
            </a:br>
            <a:r>
              <a:rPr lang="en-US" sz="1000" dirty="0">
                <a:solidFill>
                  <a:srgbClr val="000000"/>
                </a:solidFill>
                <a:latin typeface="Arial" charset="0"/>
              </a:rPr>
              <a:t>https://www.nga.mil/resources/GEOINT_Basic_Doctrine_Publication_10_.html</a:t>
            </a:r>
          </a:p>
        </p:txBody>
      </p:sp>
      <p:pic>
        <p:nvPicPr>
          <p:cNvPr id="8" name="Picture 7">
            <a:extLst>
              <a:ext uri="{FF2B5EF4-FFF2-40B4-BE49-F238E27FC236}">
                <a16:creationId xmlns:a16="http://schemas.microsoft.com/office/drawing/2014/main" id="{C136B1F5-3AE8-4B36-8F8D-08F9B6069EF3}"/>
              </a:ext>
            </a:extLst>
          </p:cNvPr>
          <p:cNvPicPr>
            <a:picLocks noChangeAspect="1"/>
          </p:cNvPicPr>
          <p:nvPr/>
        </p:nvPicPr>
        <p:blipFill>
          <a:blip r:embed="rId5"/>
          <a:stretch>
            <a:fillRect/>
          </a:stretch>
        </p:blipFill>
        <p:spPr>
          <a:xfrm>
            <a:off x="5227913" y="1598427"/>
            <a:ext cx="6878323" cy="3847198"/>
          </a:xfrm>
          <a:prstGeom prst="rect">
            <a:avLst/>
          </a:prstGeom>
        </p:spPr>
      </p:pic>
      <p:sp>
        <p:nvSpPr>
          <p:cNvPr id="11" name="TextBox 10">
            <a:extLst>
              <a:ext uri="{FF2B5EF4-FFF2-40B4-BE49-F238E27FC236}">
                <a16:creationId xmlns:a16="http://schemas.microsoft.com/office/drawing/2014/main" id="{4FF5B2D5-9EAB-487D-A10C-E0BB8CF941DE}"/>
              </a:ext>
            </a:extLst>
          </p:cNvPr>
          <p:cNvSpPr txBox="1"/>
          <p:nvPr/>
        </p:nvSpPr>
        <p:spPr>
          <a:xfrm>
            <a:off x="5945711" y="5527055"/>
            <a:ext cx="5145126" cy="707886"/>
          </a:xfrm>
          <a:prstGeom prst="rect">
            <a:avLst/>
          </a:prstGeom>
          <a:noFill/>
        </p:spPr>
        <p:txBody>
          <a:bodyPr wrap="none" rtlCol="0">
            <a:spAutoFit/>
          </a:bodyPr>
          <a:lstStyle/>
          <a:p>
            <a:pPr algn="ctr"/>
            <a:r>
              <a:rPr lang="en-US" sz="2000" dirty="0"/>
              <a:t>3D Simulation model data that Incorporates</a:t>
            </a:r>
          </a:p>
          <a:p>
            <a:pPr algn="ctr"/>
            <a:r>
              <a:rPr lang="en-US" sz="2000" dirty="0"/>
              <a:t> elevation, time, and motion</a:t>
            </a:r>
          </a:p>
        </p:txBody>
      </p:sp>
    </p:spTree>
    <p:extLst>
      <p:ext uri="{BB962C8B-B14F-4D97-AF65-F5344CB8AC3E}">
        <p14:creationId xmlns:p14="http://schemas.microsoft.com/office/powerpoint/2010/main" val="6672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132" y="-72226"/>
            <a:ext cx="10857849" cy="841248"/>
          </a:xfrm>
        </p:spPr>
        <p:txBody>
          <a:bodyPr/>
          <a:lstStyle/>
          <a:p>
            <a:pPr>
              <a:lnSpc>
                <a:spcPct val="90000"/>
              </a:lnSpc>
              <a:defRPr/>
            </a:pPr>
            <a:r>
              <a:rPr lang="en-US" kern="1200" dirty="0">
                <a:latin typeface="Arial" panose="020B0604020202020204" pitchFamily="34" charset="0"/>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Verification</a:t>
            </a:r>
          </a:p>
        </p:txBody>
      </p:sp>
      <p:grpSp>
        <p:nvGrpSpPr>
          <p:cNvPr id="4" name="Group 22"/>
          <p:cNvGrpSpPr>
            <a:grpSpLocks/>
          </p:cNvGrpSpPr>
          <p:nvPr/>
        </p:nvGrpSpPr>
        <p:grpSpPr bwMode="auto">
          <a:xfrm>
            <a:off x="580441" y="1024732"/>
            <a:ext cx="11050581" cy="4662488"/>
            <a:chOff x="-748" y="719"/>
            <a:chExt cx="6961" cy="2937"/>
          </a:xfrm>
        </p:grpSpPr>
        <p:sp>
          <p:nvSpPr>
            <p:cNvPr id="11" name="AutoShape 6"/>
            <p:cNvSpPr>
              <a:spLocks noChangeAspect="1" noChangeArrowheads="1"/>
            </p:cNvSpPr>
            <p:nvPr/>
          </p:nvSpPr>
          <p:spPr bwMode="auto">
            <a:xfrm>
              <a:off x="2422" y="1613"/>
              <a:ext cx="615" cy="313"/>
            </a:xfrm>
            <a:prstGeom prst="rightArrow">
              <a:avLst>
                <a:gd name="adj1" fmla="val 50000"/>
                <a:gd name="adj2" fmla="val 66979"/>
              </a:avLst>
            </a:prstGeom>
            <a:solidFill>
              <a:srgbClr val="FFFF00"/>
            </a:solidFill>
            <a:ln w="12700">
              <a:solidFill>
                <a:srgbClr val="000000"/>
              </a:solidFill>
              <a:miter lim="800000"/>
              <a:headEnd/>
              <a:tailEnd/>
            </a:ln>
            <a:effectLst/>
          </p:spPr>
          <p:txBody>
            <a:bodyPr wrap="none" anchor="ctr"/>
            <a:lstStyle/>
            <a:p>
              <a:pPr algn="ctr" eaLnBrk="0" fontAlgn="auto" hangingPunct="0">
                <a:spcBef>
                  <a:spcPts val="0"/>
                </a:spcBef>
                <a:spcAft>
                  <a:spcPts val="0"/>
                </a:spcAft>
                <a:defRPr/>
              </a:pPr>
              <a:endParaRPr lang="en-US" sz="1800" u="sng" kern="0">
                <a:solidFill>
                  <a:srgbClr val="FFFF00"/>
                </a:solidFill>
                <a:effectLst>
                  <a:outerShdw blurRad="38100" dist="38100" dir="2700000" algn="tl">
                    <a:srgbClr val="000000"/>
                  </a:outerShdw>
                </a:effectLst>
                <a:latin typeface="Times New Roman" pitchFamily="18" charset="0"/>
              </a:endParaRPr>
            </a:p>
          </p:txBody>
        </p:sp>
        <p:pic>
          <p:nvPicPr>
            <p:cNvPr id="12" name="Picture 9" descr="113690609x0y5281w5_9076809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 y="719"/>
              <a:ext cx="2502" cy="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descr="Parchment"/>
            <p:cNvSpPr txBox="1">
              <a:spLocks noChangeArrowheads="1"/>
            </p:cNvSpPr>
            <p:nvPr/>
          </p:nvSpPr>
          <p:spPr bwMode="auto">
            <a:xfrm>
              <a:off x="-748" y="3016"/>
              <a:ext cx="6961" cy="640"/>
            </a:xfrm>
            <a:prstGeom prst="rect">
              <a:avLst/>
            </a:prstGeom>
            <a:blipFill dpi="0" rotWithShape="0">
              <a:blip r:embed="rId4"/>
              <a:srcRect/>
              <a:tile tx="0" ty="0" sx="100000" sy="100000" flip="none" algn="tl"/>
            </a:blipFill>
            <a:ln w="1905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Verification.</a:t>
              </a:r>
              <a:r>
                <a:rPr lang="en-US" altLang="en-US" kern="0" dirty="0"/>
                <a:t> The process of determining that a model or simulation implementation and its associated data accurately represent the developer’s conceptual description and specifications. </a:t>
              </a:r>
              <a:r>
                <a:rPr lang="en-US" altLang="en-US" sz="1800" kern="0" dirty="0">
                  <a:solidFill>
                    <a:srgbClr val="0000CC"/>
                  </a:solidFill>
                </a:rPr>
                <a:t>                  </a:t>
              </a:r>
              <a:r>
                <a:rPr lang="en-US" altLang="en-US" sz="1400" b="0" i="1" kern="0" dirty="0">
                  <a:solidFill>
                    <a:srgbClr val="FF0000"/>
                  </a:solidFill>
                </a:rPr>
                <a:t>DoD M&amp;S Glossary</a:t>
              </a:r>
            </a:p>
          </p:txBody>
        </p:sp>
      </p:grpSp>
      <p:grpSp>
        <p:nvGrpSpPr>
          <p:cNvPr id="5" name="Group 12"/>
          <p:cNvGrpSpPr>
            <a:grpSpLocks/>
          </p:cNvGrpSpPr>
          <p:nvPr/>
        </p:nvGrpSpPr>
        <p:grpSpPr bwMode="auto">
          <a:xfrm>
            <a:off x="2666415" y="1169195"/>
            <a:ext cx="877887" cy="406400"/>
            <a:chOff x="1224" y="1763"/>
            <a:chExt cx="103" cy="66"/>
          </a:xfrm>
        </p:grpSpPr>
        <p:sp>
          <p:nvSpPr>
            <p:cNvPr id="6" name="Freeform 13"/>
            <p:cNvSpPr>
              <a:spLocks noChangeAspect="1"/>
            </p:cNvSpPr>
            <p:nvPr/>
          </p:nvSpPr>
          <p:spPr bwMode="auto">
            <a:xfrm>
              <a:off x="1224" y="1763"/>
              <a:ext cx="55" cy="36"/>
            </a:xfrm>
            <a:custGeom>
              <a:avLst/>
              <a:gdLst>
                <a:gd name="T0" fmla="*/ 2 w 73"/>
                <a:gd name="T1" fmla="*/ 2 h 48"/>
                <a:gd name="T2" fmla="*/ 2 w 73"/>
                <a:gd name="T3" fmla="*/ 2 h 48"/>
                <a:gd name="T4" fmla="*/ 2 w 73"/>
                <a:gd name="T5" fmla="*/ 2 h 48"/>
                <a:gd name="T6" fmla="*/ 2 w 73"/>
                <a:gd name="T7" fmla="*/ 2 h 48"/>
                <a:gd name="T8" fmla="*/ 2 w 73"/>
                <a:gd name="T9" fmla="*/ 2 h 48"/>
                <a:gd name="T10" fmla="*/ 2 w 73"/>
                <a:gd name="T11" fmla="*/ 2 h 48"/>
                <a:gd name="T12" fmla="*/ 2 w 73"/>
                <a:gd name="T13" fmla="*/ 2 h 48"/>
                <a:gd name="T14" fmla="*/ 2 w 73"/>
                <a:gd name="T15" fmla="*/ 2 h 48"/>
                <a:gd name="T16" fmla="*/ 2 w 73"/>
                <a:gd name="T17" fmla="*/ 0 h 48"/>
                <a:gd name="T18" fmla="*/ 2 w 73"/>
                <a:gd name="T19" fmla="*/ 0 h 48"/>
                <a:gd name="T20" fmla="*/ 2 w 73"/>
                <a:gd name="T21" fmla="*/ 0 h 48"/>
                <a:gd name="T22" fmla="*/ 2 w 73"/>
                <a:gd name="T23" fmla="*/ 0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0 w 73"/>
                <a:gd name="T39" fmla="*/ 2 h 48"/>
                <a:gd name="T40" fmla="*/ 0 w 73"/>
                <a:gd name="T41" fmla="*/ 2 h 48"/>
                <a:gd name="T42" fmla="*/ 0 w 73"/>
                <a:gd name="T43" fmla="*/ 2 h 48"/>
                <a:gd name="T44" fmla="*/ 0 w 73"/>
                <a:gd name="T45" fmla="*/ 2 h 48"/>
                <a:gd name="T46" fmla="*/ 0 w 73"/>
                <a:gd name="T47" fmla="*/ 2 h 48"/>
                <a:gd name="T48" fmla="*/ 0 w 73"/>
                <a:gd name="T49" fmla="*/ 2 h 48"/>
                <a:gd name="T50" fmla="*/ 0 w 73"/>
                <a:gd name="T51" fmla="*/ 2 h 48"/>
                <a:gd name="T52" fmla="*/ 2 w 73"/>
                <a:gd name="T53" fmla="*/ 2 h 48"/>
                <a:gd name="T54" fmla="*/ 2 w 73"/>
                <a:gd name="T55" fmla="*/ 2 h 48"/>
                <a:gd name="T56" fmla="*/ 2 w 73"/>
                <a:gd name="T57" fmla="*/ 2 h 48"/>
                <a:gd name="T58" fmla="*/ 2 w 73"/>
                <a:gd name="T59" fmla="*/ 2 h 48"/>
                <a:gd name="T60" fmla="*/ 2 w 73"/>
                <a:gd name="T61" fmla="*/ 2 h 48"/>
                <a:gd name="T62" fmla="*/ 2 w 73"/>
                <a:gd name="T63" fmla="*/ 2 h 48"/>
                <a:gd name="T64" fmla="*/ 2 w 73"/>
                <a:gd name="T65" fmla="*/ 2 h 48"/>
                <a:gd name="T66" fmla="*/ 2 w 73"/>
                <a:gd name="T67" fmla="*/ 2 h 48"/>
                <a:gd name="T68" fmla="*/ 2 w 73"/>
                <a:gd name="T69" fmla="*/ 2 h 48"/>
                <a:gd name="T70" fmla="*/ 2 w 73"/>
                <a:gd name="T71" fmla="*/ 2 h 48"/>
                <a:gd name="T72" fmla="*/ 2 w 73"/>
                <a:gd name="T73" fmla="*/ 2 h 48"/>
                <a:gd name="T74" fmla="*/ 2 w 73"/>
                <a:gd name="T75" fmla="*/ 2 h 48"/>
                <a:gd name="T76" fmla="*/ 2 w 73"/>
                <a:gd name="T77" fmla="*/ 2 h 48"/>
                <a:gd name="T78" fmla="*/ 2 w 73"/>
                <a:gd name="T79" fmla="*/ 2 h 48"/>
                <a:gd name="T80" fmla="*/ 2 w 73"/>
                <a:gd name="T81" fmla="*/ 2 h 48"/>
                <a:gd name="T82" fmla="*/ 2 w 73"/>
                <a:gd name="T83" fmla="*/ 2 h 48"/>
                <a:gd name="T84" fmla="*/ 2 w 73"/>
                <a:gd name="T85" fmla="*/ 2 h 48"/>
                <a:gd name="T86" fmla="*/ 2 w 73"/>
                <a:gd name="T87" fmla="*/ 2 h 48"/>
                <a:gd name="T88" fmla="*/ 2 w 73"/>
                <a:gd name="T89" fmla="*/ 2 h 48"/>
                <a:gd name="T90" fmla="*/ 2 w 73"/>
                <a:gd name="T91" fmla="*/ 2 h 48"/>
                <a:gd name="T92" fmla="*/ 2 w 73"/>
                <a:gd name="T93" fmla="*/ 2 h 48"/>
                <a:gd name="T94" fmla="*/ 2 w 73"/>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
                <a:gd name="T145" fmla="*/ 0 h 48"/>
                <a:gd name="T146" fmla="*/ 73 w 73"/>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 h="48">
                  <a:moveTo>
                    <a:pt x="73" y="17"/>
                  </a:moveTo>
                  <a:lnTo>
                    <a:pt x="69" y="14"/>
                  </a:lnTo>
                  <a:lnTo>
                    <a:pt x="69" y="10"/>
                  </a:lnTo>
                  <a:lnTo>
                    <a:pt x="64" y="10"/>
                  </a:lnTo>
                  <a:lnTo>
                    <a:pt x="64" y="7"/>
                  </a:lnTo>
                  <a:lnTo>
                    <a:pt x="60" y="7"/>
                  </a:lnTo>
                  <a:lnTo>
                    <a:pt x="56" y="4"/>
                  </a:lnTo>
                  <a:lnTo>
                    <a:pt x="51" y="4"/>
                  </a:lnTo>
                  <a:lnTo>
                    <a:pt x="47" y="0"/>
                  </a:lnTo>
                  <a:lnTo>
                    <a:pt x="43" y="0"/>
                  </a:lnTo>
                  <a:lnTo>
                    <a:pt x="38" y="0"/>
                  </a:lnTo>
                  <a:lnTo>
                    <a:pt x="34" y="0"/>
                  </a:lnTo>
                  <a:lnTo>
                    <a:pt x="26" y="4"/>
                  </a:lnTo>
                  <a:lnTo>
                    <a:pt x="21" y="4"/>
                  </a:lnTo>
                  <a:lnTo>
                    <a:pt x="17" y="7"/>
                  </a:lnTo>
                  <a:lnTo>
                    <a:pt x="13" y="7"/>
                  </a:lnTo>
                  <a:lnTo>
                    <a:pt x="8" y="10"/>
                  </a:lnTo>
                  <a:lnTo>
                    <a:pt x="4" y="14"/>
                  </a:lnTo>
                  <a:lnTo>
                    <a:pt x="0" y="17"/>
                  </a:lnTo>
                  <a:lnTo>
                    <a:pt x="0" y="20"/>
                  </a:lnTo>
                  <a:lnTo>
                    <a:pt x="0" y="24"/>
                  </a:lnTo>
                  <a:lnTo>
                    <a:pt x="0" y="27"/>
                  </a:lnTo>
                  <a:lnTo>
                    <a:pt x="0" y="31"/>
                  </a:lnTo>
                  <a:lnTo>
                    <a:pt x="0" y="34"/>
                  </a:lnTo>
                  <a:lnTo>
                    <a:pt x="4" y="37"/>
                  </a:lnTo>
                  <a:lnTo>
                    <a:pt x="4" y="41"/>
                  </a:lnTo>
                  <a:lnTo>
                    <a:pt x="8" y="41"/>
                  </a:lnTo>
                  <a:lnTo>
                    <a:pt x="13" y="44"/>
                  </a:lnTo>
                  <a:lnTo>
                    <a:pt x="17" y="44"/>
                  </a:lnTo>
                  <a:lnTo>
                    <a:pt x="21" y="44"/>
                  </a:lnTo>
                  <a:lnTo>
                    <a:pt x="26" y="48"/>
                  </a:lnTo>
                  <a:lnTo>
                    <a:pt x="30" y="48"/>
                  </a:lnTo>
                  <a:lnTo>
                    <a:pt x="34" y="48"/>
                  </a:lnTo>
                  <a:lnTo>
                    <a:pt x="38" y="44"/>
                  </a:lnTo>
                  <a:lnTo>
                    <a:pt x="47" y="44"/>
                  </a:lnTo>
                  <a:lnTo>
                    <a:pt x="51" y="44"/>
                  </a:lnTo>
                  <a:lnTo>
                    <a:pt x="56" y="41"/>
                  </a:lnTo>
                  <a:lnTo>
                    <a:pt x="60" y="37"/>
                  </a:lnTo>
                  <a:lnTo>
                    <a:pt x="64" y="37"/>
                  </a:lnTo>
                  <a:lnTo>
                    <a:pt x="64" y="34"/>
                  </a:lnTo>
                  <a:lnTo>
                    <a:pt x="69" y="31"/>
                  </a:lnTo>
                  <a:lnTo>
                    <a:pt x="69" y="27"/>
                  </a:lnTo>
                  <a:lnTo>
                    <a:pt x="73" y="24"/>
                  </a:lnTo>
                  <a:lnTo>
                    <a:pt x="73" y="20"/>
                  </a:lnTo>
                  <a:lnTo>
                    <a:pt x="73"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7" name="Freeform 14"/>
            <p:cNvSpPr>
              <a:spLocks noChangeAspect="1"/>
            </p:cNvSpPr>
            <p:nvPr/>
          </p:nvSpPr>
          <p:spPr bwMode="auto">
            <a:xfrm>
              <a:off x="1224" y="1763"/>
              <a:ext cx="55" cy="36"/>
            </a:xfrm>
            <a:custGeom>
              <a:avLst/>
              <a:gdLst>
                <a:gd name="T0" fmla="*/ 2 w 73"/>
                <a:gd name="T1" fmla="*/ 2 h 48"/>
                <a:gd name="T2" fmla="*/ 2 w 73"/>
                <a:gd name="T3" fmla="*/ 2 h 48"/>
                <a:gd name="T4" fmla="*/ 2 w 73"/>
                <a:gd name="T5" fmla="*/ 2 h 48"/>
                <a:gd name="T6" fmla="*/ 2 w 73"/>
                <a:gd name="T7" fmla="*/ 2 h 48"/>
                <a:gd name="T8" fmla="*/ 2 w 73"/>
                <a:gd name="T9" fmla="*/ 2 h 48"/>
                <a:gd name="T10" fmla="*/ 2 w 73"/>
                <a:gd name="T11" fmla="*/ 2 h 48"/>
                <a:gd name="T12" fmla="*/ 2 w 73"/>
                <a:gd name="T13" fmla="*/ 2 h 48"/>
                <a:gd name="T14" fmla="*/ 2 w 73"/>
                <a:gd name="T15" fmla="*/ 2 h 48"/>
                <a:gd name="T16" fmla="*/ 2 w 73"/>
                <a:gd name="T17" fmla="*/ 0 h 48"/>
                <a:gd name="T18" fmla="*/ 2 w 73"/>
                <a:gd name="T19" fmla="*/ 0 h 48"/>
                <a:gd name="T20" fmla="*/ 2 w 73"/>
                <a:gd name="T21" fmla="*/ 0 h 48"/>
                <a:gd name="T22" fmla="*/ 2 w 73"/>
                <a:gd name="T23" fmla="*/ 0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0 w 73"/>
                <a:gd name="T39" fmla="*/ 2 h 48"/>
                <a:gd name="T40" fmla="*/ 0 w 73"/>
                <a:gd name="T41" fmla="*/ 2 h 48"/>
                <a:gd name="T42" fmla="*/ 0 w 73"/>
                <a:gd name="T43" fmla="*/ 2 h 48"/>
                <a:gd name="T44" fmla="*/ 0 w 73"/>
                <a:gd name="T45" fmla="*/ 2 h 48"/>
                <a:gd name="T46" fmla="*/ 0 w 73"/>
                <a:gd name="T47" fmla="*/ 2 h 48"/>
                <a:gd name="T48" fmla="*/ 0 w 73"/>
                <a:gd name="T49" fmla="*/ 2 h 48"/>
                <a:gd name="T50" fmla="*/ 0 w 73"/>
                <a:gd name="T51" fmla="*/ 2 h 48"/>
                <a:gd name="T52" fmla="*/ 2 w 73"/>
                <a:gd name="T53" fmla="*/ 2 h 48"/>
                <a:gd name="T54" fmla="*/ 2 w 73"/>
                <a:gd name="T55" fmla="*/ 2 h 48"/>
                <a:gd name="T56" fmla="*/ 2 w 73"/>
                <a:gd name="T57" fmla="*/ 2 h 48"/>
                <a:gd name="T58" fmla="*/ 2 w 73"/>
                <a:gd name="T59" fmla="*/ 2 h 48"/>
                <a:gd name="T60" fmla="*/ 2 w 73"/>
                <a:gd name="T61" fmla="*/ 2 h 48"/>
                <a:gd name="T62" fmla="*/ 2 w 73"/>
                <a:gd name="T63" fmla="*/ 2 h 48"/>
                <a:gd name="T64" fmla="*/ 2 w 73"/>
                <a:gd name="T65" fmla="*/ 2 h 48"/>
                <a:gd name="T66" fmla="*/ 2 w 73"/>
                <a:gd name="T67" fmla="*/ 2 h 48"/>
                <a:gd name="T68" fmla="*/ 2 w 73"/>
                <a:gd name="T69" fmla="*/ 2 h 48"/>
                <a:gd name="T70" fmla="*/ 2 w 73"/>
                <a:gd name="T71" fmla="*/ 2 h 48"/>
                <a:gd name="T72" fmla="*/ 2 w 73"/>
                <a:gd name="T73" fmla="*/ 2 h 48"/>
                <a:gd name="T74" fmla="*/ 2 w 73"/>
                <a:gd name="T75" fmla="*/ 2 h 48"/>
                <a:gd name="T76" fmla="*/ 2 w 73"/>
                <a:gd name="T77" fmla="*/ 2 h 48"/>
                <a:gd name="T78" fmla="*/ 2 w 73"/>
                <a:gd name="T79" fmla="*/ 2 h 48"/>
                <a:gd name="T80" fmla="*/ 2 w 73"/>
                <a:gd name="T81" fmla="*/ 2 h 48"/>
                <a:gd name="T82" fmla="*/ 2 w 73"/>
                <a:gd name="T83" fmla="*/ 2 h 48"/>
                <a:gd name="T84" fmla="*/ 2 w 73"/>
                <a:gd name="T85" fmla="*/ 2 h 48"/>
                <a:gd name="T86" fmla="*/ 2 w 73"/>
                <a:gd name="T87" fmla="*/ 2 h 48"/>
                <a:gd name="T88" fmla="*/ 2 w 73"/>
                <a:gd name="T89" fmla="*/ 2 h 48"/>
                <a:gd name="T90" fmla="*/ 2 w 73"/>
                <a:gd name="T91" fmla="*/ 2 h 48"/>
                <a:gd name="T92" fmla="*/ 2 w 73"/>
                <a:gd name="T93" fmla="*/ 2 h 48"/>
                <a:gd name="T94" fmla="*/ 2 w 73"/>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
                <a:gd name="T145" fmla="*/ 0 h 48"/>
                <a:gd name="T146" fmla="*/ 73 w 73"/>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 h="48">
                  <a:moveTo>
                    <a:pt x="73" y="17"/>
                  </a:moveTo>
                  <a:lnTo>
                    <a:pt x="69" y="14"/>
                  </a:lnTo>
                  <a:lnTo>
                    <a:pt x="69" y="10"/>
                  </a:lnTo>
                  <a:lnTo>
                    <a:pt x="64" y="10"/>
                  </a:lnTo>
                  <a:lnTo>
                    <a:pt x="64" y="7"/>
                  </a:lnTo>
                  <a:lnTo>
                    <a:pt x="60" y="7"/>
                  </a:lnTo>
                  <a:lnTo>
                    <a:pt x="56" y="4"/>
                  </a:lnTo>
                  <a:lnTo>
                    <a:pt x="51" y="4"/>
                  </a:lnTo>
                  <a:lnTo>
                    <a:pt x="47" y="0"/>
                  </a:lnTo>
                  <a:lnTo>
                    <a:pt x="43" y="0"/>
                  </a:lnTo>
                  <a:lnTo>
                    <a:pt x="38" y="0"/>
                  </a:lnTo>
                  <a:lnTo>
                    <a:pt x="34" y="0"/>
                  </a:lnTo>
                  <a:lnTo>
                    <a:pt x="26" y="4"/>
                  </a:lnTo>
                  <a:lnTo>
                    <a:pt x="21" y="4"/>
                  </a:lnTo>
                  <a:lnTo>
                    <a:pt x="17" y="7"/>
                  </a:lnTo>
                  <a:lnTo>
                    <a:pt x="13" y="7"/>
                  </a:lnTo>
                  <a:lnTo>
                    <a:pt x="8" y="10"/>
                  </a:lnTo>
                  <a:lnTo>
                    <a:pt x="4" y="14"/>
                  </a:lnTo>
                  <a:lnTo>
                    <a:pt x="0" y="17"/>
                  </a:lnTo>
                  <a:lnTo>
                    <a:pt x="0" y="20"/>
                  </a:lnTo>
                  <a:lnTo>
                    <a:pt x="0" y="24"/>
                  </a:lnTo>
                  <a:lnTo>
                    <a:pt x="0" y="27"/>
                  </a:lnTo>
                  <a:lnTo>
                    <a:pt x="0" y="31"/>
                  </a:lnTo>
                  <a:lnTo>
                    <a:pt x="0" y="34"/>
                  </a:lnTo>
                  <a:lnTo>
                    <a:pt x="4" y="37"/>
                  </a:lnTo>
                  <a:lnTo>
                    <a:pt x="4" y="41"/>
                  </a:lnTo>
                  <a:lnTo>
                    <a:pt x="8" y="41"/>
                  </a:lnTo>
                  <a:lnTo>
                    <a:pt x="13" y="44"/>
                  </a:lnTo>
                  <a:lnTo>
                    <a:pt x="17" y="44"/>
                  </a:lnTo>
                  <a:lnTo>
                    <a:pt x="21" y="44"/>
                  </a:lnTo>
                  <a:lnTo>
                    <a:pt x="26" y="48"/>
                  </a:lnTo>
                  <a:lnTo>
                    <a:pt x="30" y="48"/>
                  </a:lnTo>
                  <a:lnTo>
                    <a:pt x="34" y="48"/>
                  </a:lnTo>
                  <a:lnTo>
                    <a:pt x="38" y="44"/>
                  </a:lnTo>
                  <a:lnTo>
                    <a:pt x="47" y="44"/>
                  </a:lnTo>
                  <a:lnTo>
                    <a:pt x="51" y="44"/>
                  </a:lnTo>
                  <a:lnTo>
                    <a:pt x="56" y="41"/>
                  </a:lnTo>
                  <a:lnTo>
                    <a:pt x="60" y="37"/>
                  </a:lnTo>
                  <a:lnTo>
                    <a:pt x="64" y="37"/>
                  </a:lnTo>
                  <a:lnTo>
                    <a:pt x="64" y="34"/>
                  </a:lnTo>
                  <a:lnTo>
                    <a:pt x="69" y="31"/>
                  </a:lnTo>
                  <a:lnTo>
                    <a:pt x="69" y="27"/>
                  </a:lnTo>
                  <a:lnTo>
                    <a:pt x="73" y="24"/>
                  </a:lnTo>
                  <a:lnTo>
                    <a:pt x="73" y="20"/>
                  </a:lnTo>
                  <a:lnTo>
                    <a:pt x="73" y="17"/>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8" name="Freeform 15"/>
            <p:cNvSpPr>
              <a:spLocks noChangeAspect="1"/>
            </p:cNvSpPr>
            <p:nvPr/>
          </p:nvSpPr>
          <p:spPr bwMode="auto">
            <a:xfrm>
              <a:off x="1276" y="1794"/>
              <a:ext cx="32" cy="25"/>
            </a:xfrm>
            <a:custGeom>
              <a:avLst/>
              <a:gdLst>
                <a:gd name="T0" fmla="*/ 1 w 43"/>
                <a:gd name="T1" fmla="*/ 1 h 34"/>
                <a:gd name="T2" fmla="*/ 1 w 43"/>
                <a:gd name="T3" fmla="*/ 1 h 34"/>
                <a:gd name="T4" fmla="*/ 1 w 43"/>
                <a:gd name="T5" fmla="*/ 1 h 34"/>
                <a:gd name="T6" fmla="*/ 1 w 43"/>
                <a:gd name="T7" fmla="*/ 1 h 34"/>
                <a:gd name="T8" fmla="*/ 1 w 43"/>
                <a:gd name="T9" fmla="*/ 1 h 34"/>
                <a:gd name="T10" fmla="*/ 1 w 43"/>
                <a:gd name="T11" fmla="*/ 1 h 34"/>
                <a:gd name="T12" fmla="*/ 1 w 43"/>
                <a:gd name="T13" fmla="*/ 1 h 34"/>
                <a:gd name="T14" fmla="*/ 1 w 43"/>
                <a:gd name="T15" fmla="*/ 0 h 34"/>
                <a:gd name="T16" fmla="*/ 1 w 43"/>
                <a:gd name="T17" fmla="*/ 0 h 34"/>
                <a:gd name="T18" fmla="*/ 1 w 43"/>
                <a:gd name="T19" fmla="*/ 0 h 34"/>
                <a:gd name="T20" fmla="*/ 1 w 43"/>
                <a:gd name="T21" fmla="*/ 0 h 34"/>
                <a:gd name="T22" fmla="*/ 1 w 43"/>
                <a:gd name="T23" fmla="*/ 0 h 34"/>
                <a:gd name="T24" fmla="*/ 1 w 43"/>
                <a:gd name="T25" fmla="*/ 0 h 34"/>
                <a:gd name="T26" fmla="*/ 1 w 43"/>
                <a:gd name="T27" fmla="*/ 1 h 34"/>
                <a:gd name="T28" fmla="*/ 1 w 43"/>
                <a:gd name="T29" fmla="*/ 1 h 34"/>
                <a:gd name="T30" fmla="*/ 1 w 43"/>
                <a:gd name="T31" fmla="*/ 1 h 34"/>
                <a:gd name="T32" fmla="*/ 1 w 43"/>
                <a:gd name="T33" fmla="*/ 1 h 34"/>
                <a:gd name="T34" fmla="*/ 1 w 43"/>
                <a:gd name="T35" fmla="*/ 1 h 34"/>
                <a:gd name="T36" fmla="*/ 1 w 43"/>
                <a:gd name="T37" fmla="*/ 1 h 34"/>
                <a:gd name="T38" fmla="*/ 0 w 43"/>
                <a:gd name="T39" fmla="*/ 1 h 34"/>
                <a:gd name="T40" fmla="*/ 0 w 43"/>
                <a:gd name="T41" fmla="*/ 1 h 34"/>
                <a:gd name="T42" fmla="*/ 0 w 43"/>
                <a:gd name="T43" fmla="*/ 1 h 34"/>
                <a:gd name="T44" fmla="*/ 0 w 43"/>
                <a:gd name="T45" fmla="*/ 1 h 34"/>
                <a:gd name="T46" fmla="*/ 0 w 43"/>
                <a:gd name="T47" fmla="*/ 1 h 34"/>
                <a:gd name="T48" fmla="*/ 0 w 43"/>
                <a:gd name="T49" fmla="*/ 1 h 34"/>
                <a:gd name="T50" fmla="*/ 0 w 43"/>
                <a:gd name="T51" fmla="*/ 1 h 34"/>
                <a:gd name="T52" fmla="*/ 1 w 43"/>
                <a:gd name="T53" fmla="*/ 1 h 34"/>
                <a:gd name="T54" fmla="*/ 1 w 43"/>
                <a:gd name="T55" fmla="*/ 1 h 34"/>
                <a:gd name="T56" fmla="*/ 1 w 43"/>
                <a:gd name="T57" fmla="*/ 1 h 34"/>
                <a:gd name="T58" fmla="*/ 1 w 43"/>
                <a:gd name="T59" fmla="*/ 1 h 34"/>
                <a:gd name="T60" fmla="*/ 1 w 43"/>
                <a:gd name="T61" fmla="*/ 1 h 34"/>
                <a:gd name="T62" fmla="*/ 1 w 43"/>
                <a:gd name="T63" fmla="*/ 1 h 34"/>
                <a:gd name="T64" fmla="*/ 1 w 43"/>
                <a:gd name="T65" fmla="*/ 1 h 34"/>
                <a:gd name="T66" fmla="*/ 1 w 43"/>
                <a:gd name="T67" fmla="*/ 1 h 34"/>
                <a:gd name="T68" fmla="*/ 1 w 43"/>
                <a:gd name="T69" fmla="*/ 1 h 34"/>
                <a:gd name="T70" fmla="*/ 1 w 43"/>
                <a:gd name="T71" fmla="*/ 1 h 34"/>
                <a:gd name="T72" fmla="*/ 1 w 43"/>
                <a:gd name="T73" fmla="*/ 1 h 34"/>
                <a:gd name="T74" fmla="*/ 1 w 43"/>
                <a:gd name="T75" fmla="*/ 1 h 34"/>
                <a:gd name="T76" fmla="*/ 1 w 43"/>
                <a:gd name="T77" fmla="*/ 1 h 34"/>
                <a:gd name="T78" fmla="*/ 1 w 43"/>
                <a:gd name="T79" fmla="*/ 1 h 34"/>
                <a:gd name="T80" fmla="*/ 1 w 43"/>
                <a:gd name="T81" fmla="*/ 1 h 34"/>
                <a:gd name="T82" fmla="*/ 1 w 43"/>
                <a:gd name="T83" fmla="*/ 1 h 34"/>
                <a:gd name="T84" fmla="*/ 1 w 43"/>
                <a:gd name="T85" fmla="*/ 1 h 34"/>
                <a:gd name="T86" fmla="*/ 1 w 43"/>
                <a:gd name="T87" fmla="*/ 1 h 34"/>
                <a:gd name="T88" fmla="*/ 1 w 43"/>
                <a:gd name="T89" fmla="*/ 1 h 34"/>
                <a:gd name="T90" fmla="*/ 1 w 43"/>
                <a:gd name="T91" fmla="*/ 1 h 34"/>
                <a:gd name="T92" fmla="*/ 1 w 43"/>
                <a:gd name="T93" fmla="*/ 1 h 34"/>
                <a:gd name="T94" fmla="*/ 1 w 43"/>
                <a:gd name="T95" fmla="*/ 1 h 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34"/>
                <a:gd name="T146" fmla="*/ 43 w 43"/>
                <a:gd name="T147" fmla="*/ 34 h 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34">
                  <a:moveTo>
                    <a:pt x="43" y="10"/>
                  </a:moveTo>
                  <a:lnTo>
                    <a:pt x="43" y="10"/>
                  </a:lnTo>
                  <a:lnTo>
                    <a:pt x="38" y="7"/>
                  </a:lnTo>
                  <a:lnTo>
                    <a:pt x="38" y="3"/>
                  </a:lnTo>
                  <a:lnTo>
                    <a:pt x="34" y="3"/>
                  </a:lnTo>
                  <a:lnTo>
                    <a:pt x="30" y="0"/>
                  </a:lnTo>
                  <a:lnTo>
                    <a:pt x="25" y="0"/>
                  </a:lnTo>
                  <a:lnTo>
                    <a:pt x="21" y="0"/>
                  </a:lnTo>
                  <a:lnTo>
                    <a:pt x="17" y="0"/>
                  </a:lnTo>
                  <a:lnTo>
                    <a:pt x="12" y="3"/>
                  </a:lnTo>
                  <a:lnTo>
                    <a:pt x="8" y="3"/>
                  </a:lnTo>
                  <a:lnTo>
                    <a:pt x="8" y="7"/>
                  </a:lnTo>
                  <a:lnTo>
                    <a:pt x="4" y="7"/>
                  </a:lnTo>
                  <a:lnTo>
                    <a:pt x="4" y="10"/>
                  </a:lnTo>
                  <a:lnTo>
                    <a:pt x="0" y="10"/>
                  </a:lnTo>
                  <a:lnTo>
                    <a:pt x="0" y="13"/>
                  </a:lnTo>
                  <a:lnTo>
                    <a:pt x="0" y="17"/>
                  </a:lnTo>
                  <a:lnTo>
                    <a:pt x="0" y="20"/>
                  </a:lnTo>
                  <a:lnTo>
                    <a:pt x="0" y="24"/>
                  </a:lnTo>
                  <a:lnTo>
                    <a:pt x="4" y="27"/>
                  </a:lnTo>
                  <a:lnTo>
                    <a:pt x="4" y="30"/>
                  </a:lnTo>
                  <a:lnTo>
                    <a:pt x="8" y="30"/>
                  </a:lnTo>
                  <a:lnTo>
                    <a:pt x="12" y="30"/>
                  </a:lnTo>
                  <a:lnTo>
                    <a:pt x="17" y="34"/>
                  </a:lnTo>
                  <a:lnTo>
                    <a:pt x="21" y="34"/>
                  </a:lnTo>
                  <a:lnTo>
                    <a:pt x="25" y="30"/>
                  </a:lnTo>
                  <a:lnTo>
                    <a:pt x="30" y="30"/>
                  </a:lnTo>
                  <a:lnTo>
                    <a:pt x="34" y="27"/>
                  </a:lnTo>
                  <a:lnTo>
                    <a:pt x="38" y="27"/>
                  </a:lnTo>
                  <a:lnTo>
                    <a:pt x="38" y="24"/>
                  </a:lnTo>
                  <a:lnTo>
                    <a:pt x="43" y="20"/>
                  </a:lnTo>
                  <a:lnTo>
                    <a:pt x="43" y="17"/>
                  </a:lnTo>
                  <a:lnTo>
                    <a:pt x="43" y="13"/>
                  </a:lnTo>
                  <a:lnTo>
                    <a:pt x="4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9" name="Freeform 16"/>
            <p:cNvSpPr>
              <a:spLocks noChangeAspect="1"/>
            </p:cNvSpPr>
            <p:nvPr/>
          </p:nvSpPr>
          <p:spPr bwMode="auto">
            <a:xfrm>
              <a:off x="1311" y="1816"/>
              <a:ext cx="16" cy="13"/>
            </a:xfrm>
            <a:custGeom>
              <a:avLst/>
              <a:gdLst>
                <a:gd name="T0" fmla="*/ 2 w 21"/>
                <a:gd name="T1" fmla="*/ 0 h 17"/>
                <a:gd name="T2" fmla="*/ 2 w 21"/>
                <a:gd name="T3" fmla="*/ 0 h 17"/>
                <a:gd name="T4" fmla="*/ 2 w 21"/>
                <a:gd name="T5" fmla="*/ 2 h 17"/>
                <a:gd name="T6" fmla="*/ 2 w 21"/>
                <a:gd name="T7" fmla="*/ 2 h 17"/>
                <a:gd name="T8" fmla="*/ 2 w 21"/>
                <a:gd name="T9" fmla="*/ 2 h 17"/>
                <a:gd name="T10" fmla="*/ 2 w 21"/>
                <a:gd name="T11" fmla="*/ 2 h 17"/>
                <a:gd name="T12" fmla="*/ 2 w 21"/>
                <a:gd name="T13" fmla="*/ 2 h 17"/>
                <a:gd name="T14" fmla="*/ 2 w 21"/>
                <a:gd name="T15" fmla="*/ 2 h 17"/>
                <a:gd name="T16" fmla="*/ 0 w 21"/>
                <a:gd name="T17" fmla="*/ 2 h 17"/>
                <a:gd name="T18" fmla="*/ 0 w 21"/>
                <a:gd name="T19" fmla="*/ 2 h 17"/>
                <a:gd name="T20" fmla="*/ 0 w 21"/>
                <a:gd name="T21" fmla="*/ 2 h 17"/>
                <a:gd name="T22" fmla="*/ 0 w 21"/>
                <a:gd name="T23" fmla="*/ 2 h 17"/>
                <a:gd name="T24" fmla="*/ 0 w 21"/>
                <a:gd name="T25" fmla="*/ 2 h 17"/>
                <a:gd name="T26" fmla="*/ 0 w 21"/>
                <a:gd name="T27" fmla="*/ 2 h 17"/>
                <a:gd name="T28" fmla="*/ 2 w 21"/>
                <a:gd name="T29" fmla="*/ 2 h 17"/>
                <a:gd name="T30" fmla="*/ 2 w 21"/>
                <a:gd name="T31" fmla="*/ 2 h 17"/>
                <a:gd name="T32" fmla="*/ 2 w 21"/>
                <a:gd name="T33" fmla="*/ 2 h 17"/>
                <a:gd name="T34" fmla="*/ 2 w 21"/>
                <a:gd name="T35" fmla="*/ 2 h 17"/>
                <a:gd name="T36" fmla="*/ 2 w 21"/>
                <a:gd name="T37" fmla="*/ 2 h 17"/>
                <a:gd name="T38" fmla="*/ 2 w 21"/>
                <a:gd name="T39" fmla="*/ 2 h 17"/>
                <a:gd name="T40" fmla="*/ 2 w 21"/>
                <a:gd name="T41" fmla="*/ 2 h 17"/>
                <a:gd name="T42" fmla="*/ 2 w 21"/>
                <a:gd name="T43" fmla="*/ 2 h 17"/>
                <a:gd name="T44" fmla="*/ 2 w 21"/>
                <a:gd name="T45" fmla="*/ 2 h 17"/>
                <a:gd name="T46" fmla="*/ 2 w 21"/>
                <a:gd name="T47" fmla="*/ 2 h 17"/>
                <a:gd name="T48" fmla="*/ 2 w 21"/>
                <a:gd name="T49" fmla="*/ 2 h 17"/>
                <a:gd name="T50" fmla="*/ 2 w 21"/>
                <a:gd name="T51" fmla="*/ 2 h 17"/>
                <a:gd name="T52" fmla="*/ 2 w 21"/>
                <a:gd name="T53" fmla="*/ 2 h 17"/>
                <a:gd name="T54" fmla="*/ 2 w 21"/>
                <a:gd name="T55" fmla="*/ 2 h 17"/>
                <a:gd name="T56" fmla="*/ 2 w 21"/>
                <a:gd name="T57" fmla="*/ 2 h 17"/>
                <a:gd name="T58" fmla="*/ 2 w 21"/>
                <a:gd name="T59" fmla="*/ 2 h 17"/>
                <a:gd name="T60" fmla="*/ 2 w 21"/>
                <a:gd name="T61" fmla="*/ 2 h 17"/>
                <a:gd name="T62" fmla="*/ 2 w 21"/>
                <a:gd name="T63" fmla="*/ 2 h 17"/>
                <a:gd name="T64" fmla="*/ 2 w 21"/>
                <a:gd name="T65" fmla="*/ 2 h 17"/>
                <a:gd name="T66" fmla="*/ 2 w 21"/>
                <a:gd name="T67" fmla="*/ 2 h 17"/>
                <a:gd name="T68" fmla="*/ 2 w 21"/>
                <a:gd name="T69" fmla="*/ 2 h 17"/>
                <a:gd name="T70" fmla="*/ 2 w 21"/>
                <a:gd name="T71" fmla="*/ 2 h 17"/>
                <a:gd name="T72" fmla="*/ 2 w 21"/>
                <a:gd name="T73" fmla="*/ 2 h 17"/>
                <a:gd name="T74" fmla="*/ 2 w 21"/>
                <a:gd name="T75" fmla="*/ 2 h 17"/>
                <a:gd name="T76" fmla="*/ 2 w 21"/>
                <a:gd name="T77" fmla="*/ 2 h 17"/>
                <a:gd name="T78" fmla="*/ 2 w 21"/>
                <a:gd name="T79" fmla="*/ 2 h 17"/>
                <a:gd name="T80" fmla="*/ 2 w 21"/>
                <a:gd name="T81" fmla="*/ 2 h 17"/>
                <a:gd name="T82" fmla="*/ 2 w 21"/>
                <a:gd name="T83" fmla="*/ 2 h 17"/>
                <a:gd name="T84" fmla="*/ 2 w 21"/>
                <a:gd name="T85" fmla="*/ 2 h 17"/>
                <a:gd name="T86" fmla="*/ 2 w 21"/>
                <a:gd name="T87" fmla="*/ 2 h 17"/>
                <a:gd name="T88" fmla="*/ 2 w 21"/>
                <a:gd name="T89" fmla="*/ 2 h 17"/>
                <a:gd name="T90" fmla="*/ 2 w 21"/>
                <a:gd name="T91" fmla="*/ 0 h 17"/>
                <a:gd name="T92" fmla="*/ 2 w 21"/>
                <a:gd name="T93" fmla="*/ 0 h 17"/>
                <a:gd name="T94" fmla="*/ 2 w 21"/>
                <a:gd name="T95" fmla="*/ 0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17"/>
                <a:gd name="T146" fmla="*/ 21 w 21"/>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17">
                  <a:moveTo>
                    <a:pt x="9" y="0"/>
                  </a:moveTo>
                  <a:lnTo>
                    <a:pt x="9" y="0"/>
                  </a:lnTo>
                  <a:lnTo>
                    <a:pt x="9" y="4"/>
                  </a:lnTo>
                  <a:lnTo>
                    <a:pt x="4" y="4"/>
                  </a:lnTo>
                  <a:lnTo>
                    <a:pt x="4" y="7"/>
                  </a:lnTo>
                  <a:lnTo>
                    <a:pt x="0" y="7"/>
                  </a:lnTo>
                  <a:lnTo>
                    <a:pt x="0" y="10"/>
                  </a:lnTo>
                  <a:lnTo>
                    <a:pt x="4" y="14"/>
                  </a:lnTo>
                  <a:lnTo>
                    <a:pt x="4" y="17"/>
                  </a:lnTo>
                  <a:lnTo>
                    <a:pt x="9" y="17"/>
                  </a:lnTo>
                  <a:lnTo>
                    <a:pt x="13" y="17"/>
                  </a:lnTo>
                  <a:lnTo>
                    <a:pt x="17" y="17"/>
                  </a:lnTo>
                  <a:lnTo>
                    <a:pt x="21" y="14"/>
                  </a:lnTo>
                  <a:lnTo>
                    <a:pt x="21" y="10"/>
                  </a:lnTo>
                  <a:lnTo>
                    <a:pt x="21" y="7"/>
                  </a:lnTo>
                  <a:lnTo>
                    <a:pt x="17" y="4"/>
                  </a:lnTo>
                  <a:lnTo>
                    <a:pt x="13" y="4"/>
                  </a:lnTo>
                  <a:lnTo>
                    <a:pt x="13"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10" name="Freeform 17"/>
            <p:cNvSpPr>
              <a:spLocks noChangeAspect="1"/>
            </p:cNvSpPr>
            <p:nvPr/>
          </p:nvSpPr>
          <p:spPr bwMode="auto">
            <a:xfrm>
              <a:off x="1311" y="1816"/>
              <a:ext cx="16" cy="13"/>
            </a:xfrm>
            <a:custGeom>
              <a:avLst/>
              <a:gdLst>
                <a:gd name="T0" fmla="*/ 2 w 21"/>
                <a:gd name="T1" fmla="*/ 0 h 17"/>
                <a:gd name="T2" fmla="*/ 2 w 21"/>
                <a:gd name="T3" fmla="*/ 0 h 17"/>
                <a:gd name="T4" fmla="*/ 2 w 21"/>
                <a:gd name="T5" fmla="*/ 2 h 17"/>
                <a:gd name="T6" fmla="*/ 2 w 21"/>
                <a:gd name="T7" fmla="*/ 2 h 17"/>
                <a:gd name="T8" fmla="*/ 2 w 21"/>
                <a:gd name="T9" fmla="*/ 2 h 17"/>
                <a:gd name="T10" fmla="*/ 2 w 21"/>
                <a:gd name="T11" fmla="*/ 2 h 17"/>
                <a:gd name="T12" fmla="*/ 2 w 21"/>
                <a:gd name="T13" fmla="*/ 2 h 17"/>
                <a:gd name="T14" fmla="*/ 2 w 21"/>
                <a:gd name="T15" fmla="*/ 2 h 17"/>
                <a:gd name="T16" fmla="*/ 0 w 21"/>
                <a:gd name="T17" fmla="*/ 2 h 17"/>
                <a:gd name="T18" fmla="*/ 0 w 21"/>
                <a:gd name="T19" fmla="*/ 2 h 17"/>
                <a:gd name="T20" fmla="*/ 0 w 21"/>
                <a:gd name="T21" fmla="*/ 2 h 17"/>
                <a:gd name="T22" fmla="*/ 0 w 21"/>
                <a:gd name="T23" fmla="*/ 2 h 17"/>
                <a:gd name="T24" fmla="*/ 0 w 21"/>
                <a:gd name="T25" fmla="*/ 2 h 17"/>
                <a:gd name="T26" fmla="*/ 0 w 21"/>
                <a:gd name="T27" fmla="*/ 2 h 17"/>
                <a:gd name="T28" fmla="*/ 2 w 21"/>
                <a:gd name="T29" fmla="*/ 2 h 17"/>
                <a:gd name="T30" fmla="*/ 2 w 21"/>
                <a:gd name="T31" fmla="*/ 2 h 17"/>
                <a:gd name="T32" fmla="*/ 2 w 21"/>
                <a:gd name="T33" fmla="*/ 2 h 17"/>
                <a:gd name="T34" fmla="*/ 2 w 21"/>
                <a:gd name="T35" fmla="*/ 2 h 17"/>
                <a:gd name="T36" fmla="*/ 2 w 21"/>
                <a:gd name="T37" fmla="*/ 2 h 17"/>
                <a:gd name="T38" fmla="*/ 2 w 21"/>
                <a:gd name="T39" fmla="*/ 2 h 17"/>
                <a:gd name="T40" fmla="*/ 2 w 21"/>
                <a:gd name="T41" fmla="*/ 2 h 17"/>
                <a:gd name="T42" fmla="*/ 2 w 21"/>
                <a:gd name="T43" fmla="*/ 2 h 17"/>
                <a:gd name="T44" fmla="*/ 2 w 21"/>
                <a:gd name="T45" fmla="*/ 2 h 17"/>
                <a:gd name="T46" fmla="*/ 2 w 21"/>
                <a:gd name="T47" fmla="*/ 2 h 17"/>
                <a:gd name="T48" fmla="*/ 2 w 21"/>
                <a:gd name="T49" fmla="*/ 2 h 17"/>
                <a:gd name="T50" fmla="*/ 2 w 21"/>
                <a:gd name="T51" fmla="*/ 2 h 17"/>
                <a:gd name="T52" fmla="*/ 2 w 21"/>
                <a:gd name="T53" fmla="*/ 2 h 17"/>
                <a:gd name="T54" fmla="*/ 2 w 21"/>
                <a:gd name="T55" fmla="*/ 2 h 17"/>
                <a:gd name="T56" fmla="*/ 2 w 21"/>
                <a:gd name="T57" fmla="*/ 2 h 17"/>
                <a:gd name="T58" fmla="*/ 2 w 21"/>
                <a:gd name="T59" fmla="*/ 2 h 17"/>
                <a:gd name="T60" fmla="*/ 2 w 21"/>
                <a:gd name="T61" fmla="*/ 2 h 17"/>
                <a:gd name="T62" fmla="*/ 2 w 21"/>
                <a:gd name="T63" fmla="*/ 2 h 17"/>
                <a:gd name="T64" fmla="*/ 2 w 21"/>
                <a:gd name="T65" fmla="*/ 2 h 17"/>
                <a:gd name="T66" fmla="*/ 2 w 21"/>
                <a:gd name="T67" fmla="*/ 2 h 17"/>
                <a:gd name="T68" fmla="*/ 2 w 21"/>
                <a:gd name="T69" fmla="*/ 2 h 17"/>
                <a:gd name="T70" fmla="*/ 2 w 21"/>
                <a:gd name="T71" fmla="*/ 2 h 17"/>
                <a:gd name="T72" fmla="*/ 2 w 21"/>
                <a:gd name="T73" fmla="*/ 2 h 17"/>
                <a:gd name="T74" fmla="*/ 2 w 21"/>
                <a:gd name="T75" fmla="*/ 2 h 17"/>
                <a:gd name="T76" fmla="*/ 2 w 21"/>
                <a:gd name="T77" fmla="*/ 2 h 17"/>
                <a:gd name="T78" fmla="*/ 2 w 21"/>
                <a:gd name="T79" fmla="*/ 2 h 17"/>
                <a:gd name="T80" fmla="*/ 2 w 21"/>
                <a:gd name="T81" fmla="*/ 2 h 17"/>
                <a:gd name="T82" fmla="*/ 2 w 21"/>
                <a:gd name="T83" fmla="*/ 2 h 17"/>
                <a:gd name="T84" fmla="*/ 2 w 21"/>
                <a:gd name="T85" fmla="*/ 2 h 17"/>
                <a:gd name="T86" fmla="*/ 2 w 21"/>
                <a:gd name="T87" fmla="*/ 2 h 17"/>
                <a:gd name="T88" fmla="*/ 2 w 21"/>
                <a:gd name="T89" fmla="*/ 2 h 17"/>
                <a:gd name="T90" fmla="*/ 2 w 21"/>
                <a:gd name="T91" fmla="*/ 0 h 17"/>
                <a:gd name="T92" fmla="*/ 2 w 21"/>
                <a:gd name="T93" fmla="*/ 0 h 17"/>
                <a:gd name="T94" fmla="*/ 2 w 21"/>
                <a:gd name="T95" fmla="*/ 0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17"/>
                <a:gd name="T146" fmla="*/ 21 w 21"/>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17">
                  <a:moveTo>
                    <a:pt x="9" y="0"/>
                  </a:moveTo>
                  <a:lnTo>
                    <a:pt x="9" y="0"/>
                  </a:lnTo>
                  <a:lnTo>
                    <a:pt x="9" y="4"/>
                  </a:lnTo>
                  <a:lnTo>
                    <a:pt x="4" y="4"/>
                  </a:lnTo>
                  <a:lnTo>
                    <a:pt x="4" y="7"/>
                  </a:lnTo>
                  <a:lnTo>
                    <a:pt x="0" y="7"/>
                  </a:lnTo>
                  <a:lnTo>
                    <a:pt x="0" y="10"/>
                  </a:lnTo>
                  <a:lnTo>
                    <a:pt x="4" y="14"/>
                  </a:lnTo>
                  <a:lnTo>
                    <a:pt x="4" y="17"/>
                  </a:lnTo>
                  <a:lnTo>
                    <a:pt x="9" y="17"/>
                  </a:lnTo>
                  <a:lnTo>
                    <a:pt x="13" y="17"/>
                  </a:lnTo>
                  <a:lnTo>
                    <a:pt x="17" y="17"/>
                  </a:lnTo>
                  <a:lnTo>
                    <a:pt x="21" y="14"/>
                  </a:lnTo>
                  <a:lnTo>
                    <a:pt x="21" y="10"/>
                  </a:lnTo>
                  <a:lnTo>
                    <a:pt x="21" y="7"/>
                  </a:lnTo>
                  <a:lnTo>
                    <a:pt x="17" y="4"/>
                  </a:lnTo>
                  <a:lnTo>
                    <a:pt x="13" y="4"/>
                  </a:lnTo>
                  <a:lnTo>
                    <a:pt x="13" y="0"/>
                  </a:lnTo>
                  <a:lnTo>
                    <a:pt x="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grpSp>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50132" y="1645552"/>
            <a:ext cx="5495172" cy="287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1889564" y="714485"/>
            <a:ext cx="2022475" cy="1212850"/>
          </a:xfrm>
          <a:custGeom>
            <a:avLst/>
            <a:gdLst>
              <a:gd name="connsiteX0" fmla="*/ 304800 w 2023089"/>
              <a:gd name="connsiteY0" fmla="*/ 279400 h 1212975"/>
              <a:gd name="connsiteX1" fmla="*/ 304800 w 2023089"/>
              <a:gd name="connsiteY1" fmla="*/ 279400 h 1212975"/>
              <a:gd name="connsiteX2" fmla="*/ 203200 w 2023089"/>
              <a:gd name="connsiteY2" fmla="*/ 215900 h 1212975"/>
              <a:gd name="connsiteX3" fmla="*/ 165100 w 2023089"/>
              <a:gd name="connsiteY3" fmla="*/ 228600 h 1212975"/>
              <a:gd name="connsiteX4" fmla="*/ 152400 w 2023089"/>
              <a:gd name="connsiteY4" fmla="*/ 444500 h 1212975"/>
              <a:gd name="connsiteX5" fmla="*/ 139700 w 2023089"/>
              <a:gd name="connsiteY5" fmla="*/ 482600 h 1212975"/>
              <a:gd name="connsiteX6" fmla="*/ 88900 w 2023089"/>
              <a:gd name="connsiteY6" fmla="*/ 533400 h 1212975"/>
              <a:gd name="connsiteX7" fmla="*/ 38100 w 2023089"/>
              <a:gd name="connsiteY7" fmla="*/ 596900 h 1212975"/>
              <a:gd name="connsiteX8" fmla="*/ 25400 w 2023089"/>
              <a:gd name="connsiteY8" fmla="*/ 647700 h 1212975"/>
              <a:gd name="connsiteX9" fmla="*/ 0 w 2023089"/>
              <a:gd name="connsiteY9" fmla="*/ 685800 h 1212975"/>
              <a:gd name="connsiteX10" fmla="*/ 12700 w 2023089"/>
              <a:gd name="connsiteY10" fmla="*/ 749300 h 1212975"/>
              <a:gd name="connsiteX11" fmla="*/ 25400 w 2023089"/>
              <a:gd name="connsiteY11" fmla="*/ 939800 h 1212975"/>
              <a:gd name="connsiteX12" fmla="*/ 76200 w 2023089"/>
              <a:gd name="connsiteY12" fmla="*/ 977900 h 1212975"/>
              <a:gd name="connsiteX13" fmla="*/ 241300 w 2023089"/>
              <a:gd name="connsiteY13" fmla="*/ 1016000 h 1212975"/>
              <a:gd name="connsiteX14" fmla="*/ 355600 w 2023089"/>
              <a:gd name="connsiteY14" fmla="*/ 1028700 h 1212975"/>
              <a:gd name="connsiteX15" fmla="*/ 393700 w 2023089"/>
              <a:gd name="connsiteY15" fmla="*/ 1054100 h 1212975"/>
              <a:gd name="connsiteX16" fmla="*/ 508000 w 2023089"/>
              <a:gd name="connsiteY16" fmla="*/ 1079500 h 1212975"/>
              <a:gd name="connsiteX17" fmla="*/ 596900 w 2023089"/>
              <a:gd name="connsiteY17" fmla="*/ 1104900 h 1212975"/>
              <a:gd name="connsiteX18" fmla="*/ 609600 w 2023089"/>
              <a:gd name="connsiteY18" fmla="*/ 1155700 h 1212975"/>
              <a:gd name="connsiteX19" fmla="*/ 762000 w 2023089"/>
              <a:gd name="connsiteY19" fmla="*/ 1206500 h 1212975"/>
              <a:gd name="connsiteX20" fmla="*/ 1612900 w 2023089"/>
              <a:gd name="connsiteY20" fmla="*/ 1181100 h 1212975"/>
              <a:gd name="connsiteX21" fmla="*/ 1663700 w 2023089"/>
              <a:gd name="connsiteY21" fmla="*/ 1168400 h 1212975"/>
              <a:gd name="connsiteX22" fmla="*/ 1689100 w 2023089"/>
              <a:gd name="connsiteY22" fmla="*/ 1054100 h 1212975"/>
              <a:gd name="connsiteX23" fmla="*/ 1701800 w 2023089"/>
              <a:gd name="connsiteY23" fmla="*/ 1003300 h 1212975"/>
              <a:gd name="connsiteX24" fmla="*/ 1727200 w 2023089"/>
              <a:gd name="connsiteY24" fmla="*/ 939800 h 1212975"/>
              <a:gd name="connsiteX25" fmla="*/ 1854200 w 2023089"/>
              <a:gd name="connsiteY25" fmla="*/ 876300 h 1212975"/>
              <a:gd name="connsiteX26" fmla="*/ 1930400 w 2023089"/>
              <a:gd name="connsiteY26" fmla="*/ 825500 h 1212975"/>
              <a:gd name="connsiteX27" fmla="*/ 1968500 w 2023089"/>
              <a:gd name="connsiteY27" fmla="*/ 698500 h 1212975"/>
              <a:gd name="connsiteX28" fmla="*/ 1981200 w 2023089"/>
              <a:gd name="connsiteY28" fmla="*/ 660400 h 1212975"/>
              <a:gd name="connsiteX29" fmla="*/ 2006600 w 2023089"/>
              <a:gd name="connsiteY29" fmla="*/ 571500 h 1212975"/>
              <a:gd name="connsiteX30" fmla="*/ 2006600 w 2023089"/>
              <a:gd name="connsiteY30" fmla="*/ 139700 h 1212975"/>
              <a:gd name="connsiteX31" fmla="*/ 1930400 w 2023089"/>
              <a:gd name="connsiteY31" fmla="*/ 114300 h 1212975"/>
              <a:gd name="connsiteX32" fmla="*/ 1778000 w 2023089"/>
              <a:gd name="connsiteY32" fmla="*/ 25400 h 1212975"/>
              <a:gd name="connsiteX33" fmla="*/ 1739900 w 2023089"/>
              <a:gd name="connsiteY33" fmla="*/ 12700 h 1212975"/>
              <a:gd name="connsiteX34" fmla="*/ 1651000 w 2023089"/>
              <a:gd name="connsiteY34" fmla="*/ 0 h 1212975"/>
              <a:gd name="connsiteX35" fmla="*/ 914400 w 2023089"/>
              <a:gd name="connsiteY35" fmla="*/ 12700 h 1212975"/>
              <a:gd name="connsiteX36" fmla="*/ 787400 w 2023089"/>
              <a:gd name="connsiteY36" fmla="*/ 38100 h 1212975"/>
              <a:gd name="connsiteX37" fmla="*/ 508000 w 2023089"/>
              <a:gd name="connsiteY37" fmla="*/ 76200 h 1212975"/>
              <a:gd name="connsiteX38" fmla="*/ 279400 w 2023089"/>
              <a:gd name="connsiteY38" fmla="*/ 101600 h 1212975"/>
              <a:gd name="connsiteX39" fmla="*/ 254000 w 2023089"/>
              <a:gd name="connsiteY39" fmla="*/ 139700 h 1212975"/>
              <a:gd name="connsiteX40" fmla="*/ 241300 w 2023089"/>
              <a:gd name="connsiteY40" fmla="*/ 203200 h 1212975"/>
              <a:gd name="connsiteX41" fmla="*/ 203200 w 2023089"/>
              <a:gd name="connsiteY41" fmla="*/ 215900 h 1212975"/>
              <a:gd name="connsiteX42" fmla="*/ 177800 w 2023089"/>
              <a:gd name="connsiteY42" fmla="*/ 228600 h 1212975"/>
              <a:gd name="connsiteX43" fmla="*/ 177800 w 2023089"/>
              <a:gd name="connsiteY43" fmla="*/ 203200 h 121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23089" h="1212975">
                <a:moveTo>
                  <a:pt x="304800" y="279400"/>
                </a:moveTo>
                <a:lnTo>
                  <a:pt x="304800" y="279400"/>
                </a:lnTo>
                <a:cubicBezTo>
                  <a:pt x="270933" y="258233"/>
                  <a:pt x="240733" y="229548"/>
                  <a:pt x="203200" y="215900"/>
                </a:cubicBezTo>
                <a:cubicBezTo>
                  <a:pt x="190619" y="211325"/>
                  <a:pt x="168004" y="215532"/>
                  <a:pt x="165100" y="228600"/>
                </a:cubicBezTo>
                <a:cubicBezTo>
                  <a:pt x="149461" y="298974"/>
                  <a:pt x="159573" y="372767"/>
                  <a:pt x="152400" y="444500"/>
                </a:cubicBezTo>
                <a:cubicBezTo>
                  <a:pt x="151068" y="457821"/>
                  <a:pt x="147481" y="471707"/>
                  <a:pt x="139700" y="482600"/>
                </a:cubicBezTo>
                <a:cubicBezTo>
                  <a:pt x="125781" y="502087"/>
                  <a:pt x="105833" y="516467"/>
                  <a:pt x="88900" y="533400"/>
                </a:cubicBezTo>
                <a:cubicBezTo>
                  <a:pt x="47382" y="657955"/>
                  <a:pt x="114693" y="482010"/>
                  <a:pt x="38100" y="596900"/>
                </a:cubicBezTo>
                <a:cubicBezTo>
                  <a:pt x="28418" y="611423"/>
                  <a:pt x="32276" y="631657"/>
                  <a:pt x="25400" y="647700"/>
                </a:cubicBezTo>
                <a:cubicBezTo>
                  <a:pt x="19387" y="661729"/>
                  <a:pt x="8467" y="673100"/>
                  <a:pt x="0" y="685800"/>
                </a:cubicBezTo>
                <a:cubicBezTo>
                  <a:pt x="4233" y="706967"/>
                  <a:pt x="10552" y="727821"/>
                  <a:pt x="12700" y="749300"/>
                </a:cubicBezTo>
                <a:cubicBezTo>
                  <a:pt x="19033" y="812625"/>
                  <a:pt x="8367" y="878481"/>
                  <a:pt x="25400" y="939800"/>
                </a:cubicBezTo>
                <a:cubicBezTo>
                  <a:pt x="31065" y="960194"/>
                  <a:pt x="57268" y="968434"/>
                  <a:pt x="76200" y="977900"/>
                </a:cubicBezTo>
                <a:cubicBezTo>
                  <a:pt x="129395" y="1004497"/>
                  <a:pt x="183366" y="1008758"/>
                  <a:pt x="241300" y="1016000"/>
                </a:cubicBezTo>
                <a:cubicBezTo>
                  <a:pt x="279338" y="1020755"/>
                  <a:pt x="317500" y="1024467"/>
                  <a:pt x="355600" y="1028700"/>
                </a:cubicBezTo>
                <a:cubicBezTo>
                  <a:pt x="368300" y="1037167"/>
                  <a:pt x="380048" y="1047274"/>
                  <a:pt x="393700" y="1054100"/>
                </a:cubicBezTo>
                <a:cubicBezTo>
                  <a:pt x="426655" y="1070578"/>
                  <a:pt x="475482" y="1072996"/>
                  <a:pt x="508000" y="1079500"/>
                </a:cubicBezTo>
                <a:cubicBezTo>
                  <a:pt x="547867" y="1087473"/>
                  <a:pt x="560587" y="1092796"/>
                  <a:pt x="596900" y="1104900"/>
                </a:cubicBezTo>
                <a:cubicBezTo>
                  <a:pt x="601133" y="1121833"/>
                  <a:pt x="597258" y="1143358"/>
                  <a:pt x="609600" y="1155700"/>
                </a:cubicBezTo>
                <a:cubicBezTo>
                  <a:pt x="649293" y="1195393"/>
                  <a:pt x="711776" y="1198129"/>
                  <a:pt x="762000" y="1206500"/>
                </a:cubicBezTo>
                <a:cubicBezTo>
                  <a:pt x="959824" y="1203257"/>
                  <a:pt x="1342030" y="1235274"/>
                  <a:pt x="1612900" y="1181100"/>
                </a:cubicBezTo>
                <a:cubicBezTo>
                  <a:pt x="1630016" y="1177677"/>
                  <a:pt x="1646767" y="1172633"/>
                  <a:pt x="1663700" y="1168400"/>
                </a:cubicBezTo>
                <a:cubicBezTo>
                  <a:pt x="1686619" y="1030884"/>
                  <a:pt x="1664088" y="1141641"/>
                  <a:pt x="1689100" y="1054100"/>
                </a:cubicBezTo>
                <a:cubicBezTo>
                  <a:pt x="1693895" y="1037317"/>
                  <a:pt x="1696280" y="1019859"/>
                  <a:pt x="1701800" y="1003300"/>
                </a:cubicBezTo>
                <a:cubicBezTo>
                  <a:pt x="1709009" y="981673"/>
                  <a:pt x="1711080" y="955920"/>
                  <a:pt x="1727200" y="939800"/>
                </a:cubicBezTo>
                <a:cubicBezTo>
                  <a:pt x="1820633" y="846367"/>
                  <a:pt x="1786502" y="913910"/>
                  <a:pt x="1854200" y="876300"/>
                </a:cubicBezTo>
                <a:cubicBezTo>
                  <a:pt x="1880885" y="861475"/>
                  <a:pt x="1930400" y="825500"/>
                  <a:pt x="1930400" y="825500"/>
                </a:cubicBezTo>
                <a:cubicBezTo>
                  <a:pt x="1976734" y="755999"/>
                  <a:pt x="1945151" y="815246"/>
                  <a:pt x="1968500" y="698500"/>
                </a:cubicBezTo>
                <a:cubicBezTo>
                  <a:pt x="1971125" y="685373"/>
                  <a:pt x="1977522" y="673272"/>
                  <a:pt x="1981200" y="660400"/>
                </a:cubicBezTo>
                <a:cubicBezTo>
                  <a:pt x="2013094" y="548772"/>
                  <a:pt x="1976150" y="662851"/>
                  <a:pt x="2006600" y="571500"/>
                </a:cubicBezTo>
                <a:cubicBezTo>
                  <a:pt x="2015788" y="452057"/>
                  <a:pt x="2038595" y="244827"/>
                  <a:pt x="2006600" y="139700"/>
                </a:cubicBezTo>
                <a:cubicBezTo>
                  <a:pt x="1998804" y="114086"/>
                  <a:pt x="1953104" y="128490"/>
                  <a:pt x="1930400" y="114300"/>
                </a:cubicBezTo>
                <a:cubicBezTo>
                  <a:pt x="1879115" y="82247"/>
                  <a:pt x="1833059" y="48997"/>
                  <a:pt x="1778000" y="25400"/>
                </a:cubicBezTo>
                <a:cubicBezTo>
                  <a:pt x="1765695" y="20127"/>
                  <a:pt x="1753027" y="15325"/>
                  <a:pt x="1739900" y="12700"/>
                </a:cubicBezTo>
                <a:cubicBezTo>
                  <a:pt x="1710547" y="6829"/>
                  <a:pt x="1680633" y="4233"/>
                  <a:pt x="1651000" y="0"/>
                </a:cubicBezTo>
                <a:cubicBezTo>
                  <a:pt x="1405467" y="4233"/>
                  <a:pt x="1159731" y="1877"/>
                  <a:pt x="914400" y="12700"/>
                </a:cubicBezTo>
                <a:cubicBezTo>
                  <a:pt x="871270" y="14603"/>
                  <a:pt x="830054" y="31435"/>
                  <a:pt x="787400" y="38100"/>
                </a:cubicBezTo>
                <a:cubicBezTo>
                  <a:pt x="694532" y="52611"/>
                  <a:pt x="601420" y="65820"/>
                  <a:pt x="508000" y="76200"/>
                </a:cubicBezTo>
                <a:lnTo>
                  <a:pt x="279400" y="101600"/>
                </a:lnTo>
                <a:cubicBezTo>
                  <a:pt x="270933" y="114300"/>
                  <a:pt x="259359" y="125408"/>
                  <a:pt x="254000" y="139700"/>
                </a:cubicBezTo>
                <a:cubicBezTo>
                  <a:pt x="246421" y="159911"/>
                  <a:pt x="253274" y="185239"/>
                  <a:pt x="241300" y="203200"/>
                </a:cubicBezTo>
                <a:cubicBezTo>
                  <a:pt x="233874" y="214339"/>
                  <a:pt x="215629" y="210928"/>
                  <a:pt x="203200" y="215900"/>
                </a:cubicBezTo>
                <a:cubicBezTo>
                  <a:pt x="194411" y="219416"/>
                  <a:pt x="186267" y="224367"/>
                  <a:pt x="177800" y="228600"/>
                </a:cubicBezTo>
                <a:lnTo>
                  <a:pt x="177800" y="203200"/>
                </a:lnTo>
              </a:path>
            </a:pathLst>
          </a:custGeom>
          <a:solidFill>
            <a:srgbClr val="FFFFFF"/>
          </a:solidFill>
          <a:ln w="25400" cap="flat" cmpd="sng" algn="ctr">
            <a:solidFill>
              <a:srgbClr val="CCFF99"/>
            </a:solidFill>
            <a:prstDash val="solid"/>
          </a:ln>
          <a:effectLst/>
        </p:spPr>
        <p:txBody>
          <a:bodyPr anchor="ctr"/>
          <a:lstStyle/>
          <a:p>
            <a:pPr algn="ctr" fontAlgn="auto">
              <a:spcBef>
                <a:spcPts val="0"/>
              </a:spcBef>
              <a:spcAft>
                <a:spcPts val="0"/>
              </a:spcAft>
              <a:defRPr/>
            </a:pPr>
            <a:endParaRPr lang="en-US" sz="2800" kern="0">
              <a:solidFill>
                <a:srgbClr val="FFFFFF"/>
              </a:solidFill>
              <a:latin typeface="Times New Roman"/>
            </a:endParaRPr>
          </a:p>
        </p:txBody>
      </p:sp>
      <p:pic>
        <p:nvPicPr>
          <p:cNvPr id="17"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000" flipH="1">
            <a:off x="3588301" y="2585587"/>
            <a:ext cx="1504965" cy="1083790"/>
          </a:xfrm>
          <a:prstGeom prst="rect">
            <a:avLst/>
          </a:prstGeom>
          <a:gradFill>
            <a:gsLst>
              <a:gs pos="12000">
                <a:srgbClr val="0066C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scene3d>
            <a:camera prst="orthographicFront">
              <a:rot lat="900000" lon="21299997" rev="0"/>
            </a:camera>
            <a:lightRig rig="threePt" dir="t"/>
          </a:scene3d>
        </p:spPr>
      </p:pic>
      <p:sp>
        <p:nvSpPr>
          <p:cNvPr id="18" name="Text Box 18" descr="Parchment"/>
          <p:cNvSpPr txBox="1">
            <a:spLocks noChangeArrowheads="1"/>
          </p:cNvSpPr>
          <p:nvPr/>
        </p:nvSpPr>
        <p:spPr bwMode="auto">
          <a:xfrm>
            <a:off x="3912039" y="5828063"/>
            <a:ext cx="3714478" cy="523220"/>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800" kern="0" dirty="0">
                <a:solidFill>
                  <a:srgbClr val="FF0000"/>
                </a:solidFill>
              </a:rPr>
              <a:t>“Did I build it right?”</a:t>
            </a:r>
            <a:endParaRPr lang="en-US" altLang="en-US" sz="2800" kern="0" dirty="0">
              <a:solidFill>
                <a:srgbClr val="FFFFFF"/>
              </a:solidFill>
            </a:endParaRPr>
          </a:p>
        </p:txBody>
      </p:sp>
      <p:pic>
        <p:nvPicPr>
          <p:cNvPr id="16"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0548" y="833030"/>
            <a:ext cx="1223754" cy="9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rrow: Right 20"/>
          <p:cNvSpPr/>
          <p:nvPr/>
        </p:nvSpPr>
        <p:spPr bwMode="auto">
          <a:xfrm>
            <a:off x="6545304" y="2940845"/>
            <a:ext cx="978408" cy="48463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26</a:t>
            </a:fld>
            <a:endParaRPr lang="en-US" sz="1800">
              <a:solidFill>
                <a:srgbClr val="000000"/>
              </a:solidFill>
            </a:endParaRPr>
          </a:p>
        </p:txBody>
      </p:sp>
      <p:sp>
        <p:nvSpPr>
          <p:cNvPr id="3" name="Rectangle 4">
            <a:extLst>
              <a:ext uri="{FF2B5EF4-FFF2-40B4-BE49-F238E27FC236}">
                <a16:creationId xmlns:a16="http://schemas.microsoft.com/office/drawing/2014/main" id="{CA0B8B4B-5DF4-D614-02AF-D5BD63527FC7}"/>
              </a:ext>
            </a:extLst>
          </p:cNvPr>
          <p:cNvSpPr>
            <a:spLocks noChangeArrowheads="1"/>
          </p:cNvSpPr>
          <p:nvPr/>
        </p:nvSpPr>
        <p:spPr bwMode="auto">
          <a:xfrm>
            <a:off x="2778844" y="6368086"/>
            <a:ext cx="6970637"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dirty="0">
                <a:solidFill>
                  <a:srgbClr val="000000"/>
                </a:solidFill>
                <a:latin typeface="Arial" panose="020B0604020202020204" pitchFamily="34" charset="0"/>
                <a:cs typeface="Arial" panose="020B0604020202020204" pitchFamily="34" charset="0"/>
              </a:rPr>
              <a:t>Ref: DoD Instruction (DoDI) 5000.61 DoD Modeling and Simulation (M&amp;S) Verification, Validation, and Accreditation (VV&amp;A), December 9, 2009. https://www.esd.whs.mil/Portals/54/Documents/DD/issuances/dodi/500061p.pdf</a:t>
            </a:r>
            <a:endParaRPr lang="en-US" sz="10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31226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8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987" y="-32648"/>
            <a:ext cx="9416768" cy="841248"/>
          </a:xfrm>
        </p:spPr>
        <p:txBody>
          <a:bodyPr/>
          <a:lstStyle/>
          <a:p>
            <a:pPr>
              <a:lnSpc>
                <a:spcPct val="90000"/>
              </a:lnSpc>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Validation</a:t>
            </a:r>
          </a:p>
        </p:txBody>
      </p:sp>
      <p:sp>
        <p:nvSpPr>
          <p:cNvPr id="3" name="Text Box 5" descr="Parchment"/>
          <p:cNvSpPr txBox="1">
            <a:spLocks noChangeArrowheads="1"/>
          </p:cNvSpPr>
          <p:nvPr/>
        </p:nvSpPr>
        <p:spPr bwMode="auto">
          <a:xfrm>
            <a:off x="564995" y="4289888"/>
            <a:ext cx="11062010" cy="1015663"/>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Validation.</a:t>
            </a:r>
            <a:r>
              <a:rPr lang="en-US" altLang="en-US" kern="0" dirty="0"/>
              <a:t> The process of determining the degree to which a model or simulation and its associated data are an accurate representation of the real world from the perspective of the intended uses of the model. </a:t>
            </a:r>
            <a:r>
              <a:rPr lang="en-US" altLang="en-US" kern="0" dirty="0">
                <a:solidFill>
                  <a:srgbClr val="0000CC"/>
                </a:solidFill>
              </a:rPr>
              <a:t>	                   </a:t>
            </a:r>
            <a:r>
              <a:rPr lang="en-US" altLang="en-US" sz="1400" b="0" i="1" kern="0" dirty="0">
                <a:solidFill>
                  <a:srgbClr val="FF0000"/>
                </a:solidFill>
              </a:rPr>
              <a:t>DoD M&amp;S Glossary</a:t>
            </a:r>
            <a:endParaRPr lang="en-US" altLang="en-US" sz="1400" b="0" i="1" kern="0" dirty="0"/>
          </a:p>
        </p:txBody>
      </p:sp>
      <p:pic>
        <p:nvPicPr>
          <p:cNvPr id="4" name="Picture 7" descr="113690609x0y5281w5_9076809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987" y="1000125"/>
            <a:ext cx="3778250" cy="29067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9" descr="Parchment"/>
          <p:cNvSpPr txBox="1">
            <a:spLocks noChangeArrowheads="1"/>
          </p:cNvSpPr>
          <p:nvPr/>
        </p:nvSpPr>
        <p:spPr bwMode="auto">
          <a:xfrm>
            <a:off x="3316218" y="5616529"/>
            <a:ext cx="5012911" cy="523220"/>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800" kern="0" dirty="0">
                <a:solidFill>
                  <a:srgbClr val="FF0000"/>
                </a:solidFill>
              </a:rPr>
              <a:t>“Did I build the right thing?”</a:t>
            </a:r>
            <a:endParaRPr lang="en-US" altLang="en-US" sz="2800" kern="0" dirty="0">
              <a:solidFill>
                <a:srgbClr val="FFFFFF"/>
              </a:solidFill>
            </a:endParaRPr>
          </a:p>
        </p:txBody>
      </p:sp>
      <p:sp>
        <p:nvSpPr>
          <p:cNvPr id="6" name="AutoShape 6"/>
          <p:cNvSpPr>
            <a:spLocks noChangeAspect="1" noChangeArrowheads="1"/>
          </p:cNvSpPr>
          <p:nvPr/>
        </p:nvSpPr>
        <p:spPr bwMode="auto">
          <a:xfrm>
            <a:off x="5545137" y="2239962"/>
            <a:ext cx="865188" cy="427038"/>
          </a:xfrm>
          <a:prstGeom prst="rightArrow">
            <a:avLst>
              <a:gd name="adj1" fmla="val 50000"/>
              <a:gd name="adj2" fmla="val 50688"/>
            </a:avLst>
          </a:prstGeom>
          <a:solidFill>
            <a:srgbClr val="FFFF00"/>
          </a:solidFill>
          <a:ln w="12700">
            <a:solidFill>
              <a:srgbClr val="000000"/>
            </a:solidFill>
            <a:miter lim="800000"/>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fontAlgn="auto" hangingPunct="1">
              <a:spcBef>
                <a:spcPct val="0"/>
              </a:spcBef>
              <a:spcAft>
                <a:spcPts val="0"/>
              </a:spcAft>
              <a:buFontTx/>
              <a:buNone/>
              <a:defRPr/>
            </a:pPr>
            <a:endParaRPr lang="en-US" altLang="en-US" sz="2800" b="0" kern="0">
              <a:solidFill>
                <a:srgbClr val="000000"/>
              </a:solidFill>
              <a:latin typeface="Times New Roman" pitchFamily="18" charset="0"/>
            </a:endParaRPr>
          </a:p>
        </p:txBody>
      </p:sp>
      <p:pic>
        <p:nvPicPr>
          <p:cNvPr id="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1450" y="1001712"/>
            <a:ext cx="38766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27</a:t>
            </a:fld>
            <a:endParaRPr lang="en-US" sz="1800" dirty="0">
              <a:solidFill>
                <a:srgbClr val="000000"/>
              </a:solidFill>
            </a:endParaRPr>
          </a:p>
        </p:txBody>
      </p:sp>
      <p:sp>
        <p:nvSpPr>
          <p:cNvPr id="9" name="Rectangle 4">
            <a:extLst>
              <a:ext uri="{FF2B5EF4-FFF2-40B4-BE49-F238E27FC236}">
                <a16:creationId xmlns:a16="http://schemas.microsoft.com/office/drawing/2014/main" id="{C035DBE3-4820-4A06-ADB2-5A04E2F8DB42}"/>
              </a:ext>
            </a:extLst>
          </p:cNvPr>
          <p:cNvSpPr>
            <a:spLocks noChangeArrowheads="1"/>
          </p:cNvSpPr>
          <p:nvPr/>
        </p:nvSpPr>
        <p:spPr bwMode="auto">
          <a:xfrm>
            <a:off x="2778844" y="6368086"/>
            <a:ext cx="6970637"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dirty="0">
                <a:solidFill>
                  <a:srgbClr val="000000"/>
                </a:solidFill>
                <a:latin typeface="Arial" panose="020B0604020202020204" pitchFamily="34" charset="0"/>
                <a:cs typeface="Arial" panose="020B0604020202020204" pitchFamily="34" charset="0"/>
              </a:rPr>
              <a:t>Ref: DoD Instruction (DoDI) 5000.61 DoD Modeling and Simulation (M&amp;S) Verification, Validation, and Accreditation (VV&amp;A), December 9, 2009. https://www.esd.whs.mil/Portals/54/Documents/DD/issuances/dodi/500061p.pdf</a:t>
            </a:r>
            <a:endParaRPr lang="en-US" sz="1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5532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8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1173" y="849708"/>
            <a:ext cx="5561012"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descr="Parchment"/>
          <p:cNvSpPr txBox="1">
            <a:spLocks noChangeArrowheads="1"/>
          </p:cNvSpPr>
          <p:nvPr/>
        </p:nvSpPr>
        <p:spPr bwMode="auto">
          <a:xfrm>
            <a:off x="564995" y="5040728"/>
            <a:ext cx="11062010" cy="707886"/>
          </a:xfrm>
          <a:prstGeom prst="rect">
            <a:avLst/>
          </a:prstGeom>
          <a:blipFill dpi="0" rotWithShape="0">
            <a:blip r:embed="rId4"/>
            <a:srcRect/>
            <a:tile tx="0" ty="0" sx="100000" sy="100000" flip="none" algn="tl"/>
          </a:blipFill>
          <a:ln w="9525">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Accreditation.</a:t>
            </a:r>
            <a:r>
              <a:rPr lang="en-US" altLang="en-US" kern="0" dirty="0"/>
              <a:t> The official certification that a model or simulation and its associated data are acceptable for use for a specific purpose.    </a:t>
            </a:r>
            <a:r>
              <a:rPr lang="en-US" altLang="en-US" sz="1400" b="0" i="1" kern="0" dirty="0">
                <a:solidFill>
                  <a:srgbClr val="FF0000"/>
                </a:solidFill>
              </a:rPr>
              <a:t>DoD M&amp;S Glossary</a:t>
            </a:r>
          </a:p>
        </p:txBody>
      </p:sp>
      <p:grpSp>
        <p:nvGrpSpPr>
          <p:cNvPr id="5" name="Group 7"/>
          <p:cNvGrpSpPr>
            <a:grpSpLocks/>
          </p:cNvGrpSpPr>
          <p:nvPr/>
        </p:nvGrpSpPr>
        <p:grpSpPr bwMode="auto">
          <a:xfrm rot="544454">
            <a:off x="7702998" y="314721"/>
            <a:ext cx="2459037" cy="2071687"/>
            <a:chOff x="2404" y="668"/>
            <a:chExt cx="1983" cy="1669"/>
          </a:xfrm>
        </p:grpSpPr>
        <p:sp>
          <p:nvSpPr>
            <p:cNvPr id="6" name="Freeform 8"/>
            <p:cNvSpPr>
              <a:spLocks/>
            </p:cNvSpPr>
            <p:nvPr/>
          </p:nvSpPr>
          <p:spPr bwMode="auto">
            <a:xfrm>
              <a:off x="2404" y="1937"/>
              <a:ext cx="661" cy="400"/>
            </a:xfrm>
            <a:custGeom>
              <a:avLst/>
              <a:gdLst>
                <a:gd name="T0" fmla="*/ 2147483647 w 458"/>
                <a:gd name="T1" fmla="*/ 2147483647 h 215"/>
                <a:gd name="T2" fmla="*/ 2147483647 w 458"/>
                <a:gd name="T3" fmla="*/ 2147483647 h 215"/>
                <a:gd name="T4" fmla="*/ 2147483647 w 458"/>
                <a:gd name="T5" fmla="*/ 2147483647 h 215"/>
                <a:gd name="T6" fmla="*/ 2147483647 w 458"/>
                <a:gd name="T7" fmla="*/ 0 h 215"/>
                <a:gd name="T8" fmla="*/ 0 w 458"/>
                <a:gd name="T9" fmla="*/ 2147483647 h 215"/>
                <a:gd name="T10" fmla="*/ 0 w 458"/>
                <a:gd name="T11" fmla="*/ 2147483647 h 215"/>
                <a:gd name="T12" fmla="*/ 2147483647 w 458"/>
                <a:gd name="T13" fmla="*/ 2147483647 h 215"/>
                <a:gd name="T14" fmla="*/ 2147483647 w 458"/>
                <a:gd name="T15" fmla="*/ 2147483647 h 215"/>
                <a:gd name="T16" fmla="*/ 2147483647 w 458"/>
                <a:gd name="T17" fmla="*/ 2147483647 h 2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215"/>
                <a:gd name="T29" fmla="*/ 458 w 458"/>
                <a:gd name="T30" fmla="*/ 215 h 2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215">
                  <a:moveTo>
                    <a:pt x="454" y="215"/>
                  </a:moveTo>
                  <a:lnTo>
                    <a:pt x="458" y="189"/>
                  </a:lnTo>
                  <a:lnTo>
                    <a:pt x="454" y="189"/>
                  </a:lnTo>
                  <a:lnTo>
                    <a:pt x="3" y="0"/>
                  </a:lnTo>
                  <a:lnTo>
                    <a:pt x="0" y="15"/>
                  </a:lnTo>
                  <a:lnTo>
                    <a:pt x="0" y="17"/>
                  </a:lnTo>
                  <a:lnTo>
                    <a:pt x="447" y="214"/>
                  </a:lnTo>
                  <a:lnTo>
                    <a:pt x="454" y="215"/>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7" name="Freeform 9"/>
            <p:cNvSpPr>
              <a:spLocks/>
            </p:cNvSpPr>
            <p:nvPr/>
          </p:nvSpPr>
          <p:spPr bwMode="auto">
            <a:xfrm>
              <a:off x="3065" y="1676"/>
              <a:ext cx="1322" cy="661"/>
            </a:xfrm>
            <a:custGeom>
              <a:avLst/>
              <a:gdLst>
                <a:gd name="T0" fmla="*/ 0 w 915"/>
                <a:gd name="T1" fmla="*/ 2147483647 h 355"/>
                <a:gd name="T2" fmla="*/ 2147483647 w 915"/>
                <a:gd name="T3" fmla="*/ 2147483647 h 355"/>
                <a:gd name="T4" fmla="*/ 2147483647 w 915"/>
                <a:gd name="T5" fmla="*/ 2147483647 h 355"/>
                <a:gd name="T6" fmla="*/ 2147483647 w 915"/>
                <a:gd name="T7" fmla="*/ 2147483647 h 355"/>
                <a:gd name="T8" fmla="*/ 2147483647 w 915"/>
                <a:gd name="T9" fmla="*/ 2147483647 h 355"/>
                <a:gd name="T10" fmla="*/ 2147483647 w 915"/>
                <a:gd name="T11" fmla="*/ 2147483647 h 355"/>
                <a:gd name="T12" fmla="*/ 2147483647 w 915"/>
                <a:gd name="T13" fmla="*/ 2147483647 h 355"/>
                <a:gd name="T14" fmla="*/ 2147483647 w 915"/>
                <a:gd name="T15" fmla="*/ 0 h 355"/>
                <a:gd name="T16" fmla="*/ 2147483647 w 915"/>
                <a:gd name="T17" fmla="*/ 2147483647 h 355"/>
                <a:gd name="T18" fmla="*/ 2147483647 w 915"/>
                <a:gd name="T19" fmla="*/ 2147483647 h 355"/>
                <a:gd name="T20" fmla="*/ 2147483647 w 915"/>
                <a:gd name="T21" fmla="*/ 2147483647 h 355"/>
                <a:gd name="T22" fmla="*/ 2147483647 w 915"/>
                <a:gd name="T23" fmla="*/ 2147483647 h 355"/>
                <a:gd name="T24" fmla="*/ 2147483647 w 915"/>
                <a:gd name="T25" fmla="*/ 2147483647 h 355"/>
                <a:gd name="T26" fmla="*/ 0 w 915"/>
                <a:gd name="T27" fmla="*/ 2147483647 h 355"/>
                <a:gd name="T28" fmla="*/ 0 w 915"/>
                <a:gd name="T29" fmla="*/ 2147483647 h 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5"/>
                <a:gd name="T46" fmla="*/ 0 h 355"/>
                <a:gd name="T47" fmla="*/ 915 w 915"/>
                <a:gd name="T48" fmla="*/ 355 h 3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5" h="355">
                  <a:moveTo>
                    <a:pt x="0" y="355"/>
                  </a:moveTo>
                  <a:lnTo>
                    <a:pt x="3" y="355"/>
                  </a:lnTo>
                  <a:lnTo>
                    <a:pt x="10" y="355"/>
                  </a:lnTo>
                  <a:lnTo>
                    <a:pt x="13" y="355"/>
                  </a:lnTo>
                  <a:lnTo>
                    <a:pt x="20" y="355"/>
                  </a:lnTo>
                  <a:lnTo>
                    <a:pt x="27" y="352"/>
                  </a:lnTo>
                  <a:lnTo>
                    <a:pt x="915" y="16"/>
                  </a:lnTo>
                  <a:lnTo>
                    <a:pt x="915" y="0"/>
                  </a:lnTo>
                  <a:lnTo>
                    <a:pt x="915" y="2"/>
                  </a:lnTo>
                  <a:lnTo>
                    <a:pt x="27" y="326"/>
                  </a:lnTo>
                  <a:lnTo>
                    <a:pt x="17" y="329"/>
                  </a:lnTo>
                  <a:lnTo>
                    <a:pt x="13" y="329"/>
                  </a:lnTo>
                  <a:lnTo>
                    <a:pt x="6" y="331"/>
                  </a:lnTo>
                  <a:lnTo>
                    <a:pt x="0" y="329"/>
                  </a:lnTo>
                  <a:lnTo>
                    <a:pt x="0" y="355"/>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grpSp>
          <p:nvGrpSpPr>
            <p:cNvPr id="8" name="Group 10"/>
            <p:cNvGrpSpPr>
              <a:grpSpLocks/>
            </p:cNvGrpSpPr>
            <p:nvPr/>
          </p:nvGrpSpPr>
          <p:grpSpPr bwMode="auto">
            <a:xfrm>
              <a:off x="2409" y="668"/>
              <a:ext cx="1978" cy="1632"/>
              <a:chOff x="2409" y="700"/>
              <a:chExt cx="1978" cy="1632"/>
            </a:xfrm>
          </p:grpSpPr>
          <p:sp>
            <p:nvSpPr>
              <p:cNvPr id="9" name="Freeform 11"/>
              <p:cNvSpPr>
                <a:spLocks/>
              </p:cNvSpPr>
              <p:nvPr/>
            </p:nvSpPr>
            <p:spPr bwMode="auto">
              <a:xfrm>
                <a:off x="2463" y="1323"/>
                <a:ext cx="1895" cy="591"/>
              </a:xfrm>
              <a:custGeom>
                <a:avLst/>
                <a:gdLst>
                  <a:gd name="T0" fmla="*/ 2147483647 w 1312"/>
                  <a:gd name="T1" fmla="*/ 2147483647 h 317"/>
                  <a:gd name="T2" fmla="*/ 2147483647 w 1312"/>
                  <a:gd name="T3" fmla="*/ 0 h 317"/>
                  <a:gd name="T4" fmla="*/ 2147483647 w 1312"/>
                  <a:gd name="T5" fmla="*/ 2147483647 h 317"/>
                  <a:gd name="T6" fmla="*/ 2147483647 w 1312"/>
                  <a:gd name="T7" fmla="*/ 2147483647 h 317"/>
                  <a:gd name="T8" fmla="*/ 2147483647 w 1312"/>
                  <a:gd name="T9" fmla="*/ 2147483647 h 317"/>
                  <a:gd name="T10" fmla="*/ 2147483647 w 1312"/>
                  <a:gd name="T11" fmla="*/ 2147483647 h 317"/>
                  <a:gd name="T12" fmla="*/ 2147483647 w 1312"/>
                  <a:gd name="T13" fmla="*/ 2147483647 h 317"/>
                  <a:gd name="T14" fmla="*/ 2147483647 w 1312"/>
                  <a:gd name="T15" fmla="*/ 2147483647 h 317"/>
                  <a:gd name="T16" fmla="*/ 2147483647 w 1312"/>
                  <a:gd name="T17" fmla="*/ 2147483647 h 317"/>
                  <a:gd name="T18" fmla="*/ 2147483647 w 1312"/>
                  <a:gd name="T19" fmla="*/ 2147483647 h 317"/>
                  <a:gd name="T20" fmla="*/ 2147483647 w 1312"/>
                  <a:gd name="T21" fmla="*/ 2147483647 h 317"/>
                  <a:gd name="T22" fmla="*/ 2147483647 w 1312"/>
                  <a:gd name="T23" fmla="*/ 2147483647 h 317"/>
                  <a:gd name="T24" fmla="*/ 0 w 1312"/>
                  <a:gd name="T25" fmla="*/ 2147483647 h 317"/>
                  <a:gd name="T26" fmla="*/ 2147483647 w 1312"/>
                  <a:gd name="T27" fmla="*/ 2147483647 h 317"/>
                  <a:gd name="T28" fmla="*/ 2147483647 w 1312"/>
                  <a:gd name="T29" fmla="*/ 2147483647 h 3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2"/>
                  <a:gd name="T46" fmla="*/ 0 h 317"/>
                  <a:gd name="T47" fmla="*/ 1312 w 1312"/>
                  <a:gd name="T48" fmla="*/ 317 h 3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2" h="317">
                    <a:moveTo>
                      <a:pt x="923" y="2"/>
                    </a:moveTo>
                    <a:lnTo>
                      <a:pt x="947" y="0"/>
                    </a:lnTo>
                    <a:lnTo>
                      <a:pt x="967" y="2"/>
                    </a:lnTo>
                    <a:lnTo>
                      <a:pt x="1305" y="70"/>
                    </a:lnTo>
                    <a:lnTo>
                      <a:pt x="1312" y="73"/>
                    </a:lnTo>
                    <a:lnTo>
                      <a:pt x="1308" y="78"/>
                    </a:lnTo>
                    <a:lnTo>
                      <a:pt x="448" y="315"/>
                    </a:lnTo>
                    <a:lnTo>
                      <a:pt x="441" y="317"/>
                    </a:lnTo>
                    <a:lnTo>
                      <a:pt x="437" y="317"/>
                    </a:lnTo>
                    <a:lnTo>
                      <a:pt x="430" y="317"/>
                    </a:lnTo>
                    <a:lnTo>
                      <a:pt x="420" y="315"/>
                    </a:lnTo>
                    <a:lnTo>
                      <a:pt x="7" y="191"/>
                    </a:lnTo>
                    <a:lnTo>
                      <a:pt x="0" y="186"/>
                    </a:lnTo>
                    <a:lnTo>
                      <a:pt x="7" y="183"/>
                    </a:lnTo>
                    <a:lnTo>
                      <a:pt x="923" y="2"/>
                    </a:lnTo>
                    <a:close/>
                  </a:path>
                </a:pathLst>
              </a:custGeom>
              <a:solidFill>
                <a:srgbClr val="7C3F3F"/>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0" name="Freeform 12"/>
              <p:cNvSpPr>
                <a:spLocks/>
              </p:cNvSpPr>
              <p:nvPr/>
            </p:nvSpPr>
            <p:spPr bwMode="auto">
              <a:xfrm>
                <a:off x="2990" y="700"/>
                <a:ext cx="831" cy="1011"/>
              </a:xfrm>
              <a:custGeom>
                <a:avLst/>
                <a:gdLst>
                  <a:gd name="T0" fmla="*/ 2147483647 w 575"/>
                  <a:gd name="T1" fmla="*/ 2147483647 h 543"/>
                  <a:gd name="T2" fmla="*/ 2147483647 w 575"/>
                  <a:gd name="T3" fmla="*/ 2147483647 h 543"/>
                  <a:gd name="T4" fmla="*/ 2147483647 w 575"/>
                  <a:gd name="T5" fmla="*/ 2147483647 h 543"/>
                  <a:gd name="T6" fmla="*/ 2147483647 w 575"/>
                  <a:gd name="T7" fmla="*/ 2147483647 h 543"/>
                  <a:gd name="T8" fmla="*/ 2147483647 w 575"/>
                  <a:gd name="T9" fmla="*/ 2147483647 h 543"/>
                  <a:gd name="T10" fmla="*/ 0 w 575"/>
                  <a:gd name="T11" fmla="*/ 2147483647 h 543"/>
                  <a:gd name="T12" fmla="*/ 2147483647 w 575"/>
                  <a:gd name="T13" fmla="*/ 2147483647 h 543"/>
                  <a:gd name="T14" fmla="*/ 2147483647 w 575"/>
                  <a:gd name="T15" fmla="*/ 2147483647 h 543"/>
                  <a:gd name="T16" fmla="*/ 2147483647 w 575"/>
                  <a:gd name="T17" fmla="*/ 2147483647 h 543"/>
                  <a:gd name="T18" fmla="*/ 2147483647 w 575"/>
                  <a:gd name="T19" fmla="*/ 2147483647 h 543"/>
                  <a:gd name="T20" fmla="*/ 2147483647 w 575"/>
                  <a:gd name="T21" fmla="*/ 2147483647 h 543"/>
                  <a:gd name="T22" fmla="*/ 2147483647 w 575"/>
                  <a:gd name="T23" fmla="*/ 2147483647 h 543"/>
                  <a:gd name="T24" fmla="*/ 2147483647 w 575"/>
                  <a:gd name="T25" fmla="*/ 2147483647 h 543"/>
                  <a:gd name="T26" fmla="*/ 2147483647 w 575"/>
                  <a:gd name="T27" fmla="*/ 0 h 543"/>
                  <a:gd name="T28" fmla="*/ 2147483647 w 575"/>
                  <a:gd name="T29" fmla="*/ 2147483647 h 543"/>
                  <a:gd name="T30" fmla="*/ 2147483647 w 575"/>
                  <a:gd name="T31" fmla="*/ 2147483647 h 543"/>
                  <a:gd name="T32" fmla="*/ 2147483647 w 575"/>
                  <a:gd name="T33" fmla="*/ 2147483647 h 543"/>
                  <a:gd name="T34" fmla="*/ 2147483647 w 575"/>
                  <a:gd name="T35" fmla="*/ 2147483647 h 543"/>
                  <a:gd name="T36" fmla="*/ 2147483647 w 575"/>
                  <a:gd name="T37" fmla="*/ 2147483647 h 543"/>
                  <a:gd name="T38" fmla="*/ 2147483647 w 575"/>
                  <a:gd name="T39" fmla="*/ 2147483647 h 543"/>
                  <a:gd name="T40" fmla="*/ 2147483647 w 575"/>
                  <a:gd name="T41" fmla="*/ 2147483647 h 543"/>
                  <a:gd name="T42" fmla="*/ 2147483647 w 575"/>
                  <a:gd name="T43" fmla="*/ 2147483647 h 543"/>
                  <a:gd name="T44" fmla="*/ 2147483647 w 575"/>
                  <a:gd name="T45" fmla="*/ 2147483647 h 543"/>
                  <a:gd name="T46" fmla="*/ 2147483647 w 575"/>
                  <a:gd name="T47" fmla="*/ 2147483647 h 543"/>
                  <a:gd name="T48" fmla="*/ 2147483647 w 575"/>
                  <a:gd name="T49" fmla="*/ 2147483647 h 543"/>
                  <a:gd name="T50" fmla="*/ 2147483647 w 575"/>
                  <a:gd name="T51" fmla="*/ 2147483647 h 543"/>
                  <a:gd name="T52" fmla="*/ 2147483647 w 575"/>
                  <a:gd name="T53" fmla="*/ 2147483647 h 543"/>
                  <a:gd name="T54" fmla="*/ 2147483647 w 575"/>
                  <a:gd name="T55" fmla="*/ 2147483647 h 543"/>
                  <a:gd name="T56" fmla="*/ 2147483647 w 575"/>
                  <a:gd name="T57" fmla="*/ 2147483647 h 543"/>
                  <a:gd name="T58" fmla="*/ 2147483647 w 575"/>
                  <a:gd name="T59" fmla="*/ 2147483647 h 543"/>
                  <a:gd name="T60" fmla="*/ 2147483647 w 575"/>
                  <a:gd name="T61" fmla="*/ 2147483647 h 543"/>
                  <a:gd name="T62" fmla="*/ 2147483647 w 575"/>
                  <a:gd name="T63" fmla="*/ 2147483647 h 543"/>
                  <a:gd name="T64" fmla="*/ 2147483647 w 575"/>
                  <a:gd name="T65" fmla="*/ 2147483647 h 543"/>
                  <a:gd name="T66" fmla="*/ 2147483647 w 575"/>
                  <a:gd name="T67" fmla="*/ 2147483647 h 543"/>
                  <a:gd name="T68" fmla="*/ 2147483647 w 575"/>
                  <a:gd name="T69" fmla="*/ 2147483647 h 543"/>
                  <a:gd name="T70" fmla="*/ 2147483647 w 575"/>
                  <a:gd name="T71" fmla="*/ 2147483647 h 543"/>
                  <a:gd name="T72" fmla="*/ 2147483647 w 575"/>
                  <a:gd name="T73" fmla="*/ 2147483647 h 543"/>
                  <a:gd name="T74" fmla="*/ 2147483647 w 575"/>
                  <a:gd name="T75" fmla="*/ 2147483647 h 543"/>
                  <a:gd name="T76" fmla="*/ 2147483647 w 575"/>
                  <a:gd name="T77" fmla="*/ 2147483647 h 543"/>
                  <a:gd name="T78" fmla="*/ 2147483647 w 575"/>
                  <a:gd name="T79" fmla="*/ 2147483647 h 543"/>
                  <a:gd name="T80" fmla="*/ 2147483647 w 575"/>
                  <a:gd name="T81" fmla="*/ 2147483647 h 543"/>
                  <a:gd name="T82" fmla="*/ 2147483647 w 575"/>
                  <a:gd name="T83" fmla="*/ 2147483647 h 543"/>
                  <a:gd name="T84" fmla="*/ 2147483647 w 575"/>
                  <a:gd name="T85" fmla="*/ 2147483647 h 543"/>
                  <a:gd name="T86" fmla="*/ 2147483647 w 575"/>
                  <a:gd name="T87" fmla="*/ 2147483647 h 543"/>
                  <a:gd name="T88" fmla="*/ 2147483647 w 575"/>
                  <a:gd name="T89" fmla="*/ 2147483647 h 543"/>
                  <a:gd name="T90" fmla="*/ 2147483647 w 575"/>
                  <a:gd name="T91" fmla="*/ 2147483647 h 5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5"/>
                  <a:gd name="T139" fmla="*/ 0 h 543"/>
                  <a:gd name="T140" fmla="*/ 575 w 575"/>
                  <a:gd name="T141" fmla="*/ 543 h 5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5" h="543">
                    <a:moveTo>
                      <a:pt x="158" y="391"/>
                    </a:moveTo>
                    <a:lnTo>
                      <a:pt x="155" y="376"/>
                    </a:lnTo>
                    <a:lnTo>
                      <a:pt x="138" y="348"/>
                    </a:lnTo>
                    <a:lnTo>
                      <a:pt x="120" y="329"/>
                    </a:lnTo>
                    <a:lnTo>
                      <a:pt x="93" y="310"/>
                    </a:lnTo>
                    <a:lnTo>
                      <a:pt x="55" y="289"/>
                    </a:lnTo>
                    <a:lnTo>
                      <a:pt x="38" y="275"/>
                    </a:lnTo>
                    <a:lnTo>
                      <a:pt x="21" y="256"/>
                    </a:lnTo>
                    <a:lnTo>
                      <a:pt x="10" y="234"/>
                    </a:lnTo>
                    <a:lnTo>
                      <a:pt x="3" y="214"/>
                    </a:lnTo>
                    <a:lnTo>
                      <a:pt x="0" y="193"/>
                    </a:lnTo>
                    <a:lnTo>
                      <a:pt x="0" y="172"/>
                    </a:lnTo>
                    <a:lnTo>
                      <a:pt x="3" y="146"/>
                    </a:lnTo>
                    <a:lnTo>
                      <a:pt x="10" y="126"/>
                    </a:lnTo>
                    <a:lnTo>
                      <a:pt x="24" y="107"/>
                    </a:lnTo>
                    <a:lnTo>
                      <a:pt x="38" y="89"/>
                    </a:lnTo>
                    <a:lnTo>
                      <a:pt x="55" y="67"/>
                    </a:lnTo>
                    <a:lnTo>
                      <a:pt x="72" y="50"/>
                    </a:lnTo>
                    <a:lnTo>
                      <a:pt x="100" y="34"/>
                    </a:lnTo>
                    <a:lnTo>
                      <a:pt x="124" y="25"/>
                    </a:lnTo>
                    <a:lnTo>
                      <a:pt x="138" y="17"/>
                    </a:lnTo>
                    <a:lnTo>
                      <a:pt x="158" y="11"/>
                    </a:lnTo>
                    <a:lnTo>
                      <a:pt x="172" y="10"/>
                    </a:lnTo>
                    <a:lnTo>
                      <a:pt x="200" y="7"/>
                    </a:lnTo>
                    <a:lnTo>
                      <a:pt x="227" y="3"/>
                    </a:lnTo>
                    <a:lnTo>
                      <a:pt x="255" y="2"/>
                    </a:lnTo>
                    <a:lnTo>
                      <a:pt x="282" y="0"/>
                    </a:lnTo>
                    <a:lnTo>
                      <a:pt x="306" y="0"/>
                    </a:lnTo>
                    <a:lnTo>
                      <a:pt x="334" y="0"/>
                    </a:lnTo>
                    <a:lnTo>
                      <a:pt x="358" y="2"/>
                    </a:lnTo>
                    <a:lnTo>
                      <a:pt x="386" y="3"/>
                    </a:lnTo>
                    <a:lnTo>
                      <a:pt x="406" y="7"/>
                    </a:lnTo>
                    <a:lnTo>
                      <a:pt x="423" y="8"/>
                    </a:lnTo>
                    <a:lnTo>
                      <a:pt x="444" y="11"/>
                    </a:lnTo>
                    <a:lnTo>
                      <a:pt x="458" y="16"/>
                    </a:lnTo>
                    <a:lnTo>
                      <a:pt x="472" y="20"/>
                    </a:lnTo>
                    <a:lnTo>
                      <a:pt x="482" y="25"/>
                    </a:lnTo>
                    <a:lnTo>
                      <a:pt x="496" y="33"/>
                    </a:lnTo>
                    <a:lnTo>
                      <a:pt x="506" y="41"/>
                    </a:lnTo>
                    <a:lnTo>
                      <a:pt x="516" y="48"/>
                    </a:lnTo>
                    <a:lnTo>
                      <a:pt x="530" y="61"/>
                    </a:lnTo>
                    <a:lnTo>
                      <a:pt x="540" y="73"/>
                    </a:lnTo>
                    <a:lnTo>
                      <a:pt x="551" y="84"/>
                    </a:lnTo>
                    <a:lnTo>
                      <a:pt x="558" y="96"/>
                    </a:lnTo>
                    <a:lnTo>
                      <a:pt x="565" y="114"/>
                    </a:lnTo>
                    <a:lnTo>
                      <a:pt x="571" y="132"/>
                    </a:lnTo>
                    <a:lnTo>
                      <a:pt x="575" y="151"/>
                    </a:lnTo>
                    <a:lnTo>
                      <a:pt x="575" y="165"/>
                    </a:lnTo>
                    <a:lnTo>
                      <a:pt x="575" y="186"/>
                    </a:lnTo>
                    <a:lnTo>
                      <a:pt x="575" y="210"/>
                    </a:lnTo>
                    <a:lnTo>
                      <a:pt x="575" y="225"/>
                    </a:lnTo>
                    <a:lnTo>
                      <a:pt x="568" y="239"/>
                    </a:lnTo>
                    <a:lnTo>
                      <a:pt x="561" y="253"/>
                    </a:lnTo>
                    <a:lnTo>
                      <a:pt x="554" y="266"/>
                    </a:lnTo>
                    <a:lnTo>
                      <a:pt x="544" y="276"/>
                    </a:lnTo>
                    <a:lnTo>
                      <a:pt x="534" y="284"/>
                    </a:lnTo>
                    <a:lnTo>
                      <a:pt x="523" y="290"/>
                    </a:lnTo>
                    <a:lnTo>
                      <a:pt x="509" y="298"/>
                    </a:lnTo>
                    <a:lnTo>
                      <a:pt x="479" y="321"/>
                    </a:lnTo>
                    <a:lnTo>
                      <a:pt x="461" y="334"/>
                    </a:lnTo>
                    <a:lnTo>
                      <a:pt x="448" y="351"/>
                    </a:lnTo>
                    <a:lnTo>
                      <a:pt x="441" y="365"/>
                    </a:lnTo>
                    <a:lnTo>
                      <a:pt x="441" y="379"/>
                    </a:lnTo>
                    <a:lnTo>
                      <a:pt x="441" y="391"/>
                    </a:lnTo>
                    <a:lnTo>
                      <a:pt x="448" y="402"/>
                    </a:lnTo>
                    <a:lnTo>
                      <a:pt x="461" y="416"/>
                    </a:lnTo>
                    <a:lnTo>
                      <a:pt x="479" y="424"/>
                    </a:lnTo>
                    <a:lnTo>
                      <a:pt x="489" y="431"/>
                    </a:lnTo>
                    <a:lnTo>
                      <a:pt x="489" y="492"/>
                    </a:lnTo>
                    <a:lnTo>
                      <a:pt x="482" y="501"/>
                    </a:lnTo>
                    <a:lnTo>
                      <a:pt x="468" y="511"/>
                    </a:lnTo>
                    <a:lnTo>
                      <a:pt x="454" y="517"/>
                    </a:lnTo>
                    <a:lnTo>
                      <a:pt x="434" y="525"/>
                    </a:lnTo>
                    <a:lnTo>
                      <a:pt x="406" y="532"/>
                    </a:lnTo>
                    <a:lnTo>
                      <a:pt x="382" y="538"/>
                    </a:lnTo>
                    <a:lnTo>
                      <a:pt x="358" y="542"/>
                    </a:lnTo>
                    <a:lnTo>
                      <a:pt x="330" y="543"/>
                    </a:lnTo>
                    <a:lnTo>
                      <a:pt x="293" y="543"/>
                    </a:lnTo>
                    <a:lnTo>
                      <a:pt x="262" y="542"/>
                    </a:lnTo>
                    <a:lnTo>
                      <a:pt x="234" y="540"/>
                    </a:lnTo>
                    <a:lnTo>
                      <a:pt x="203" y="534"/>
                    </a:lnTo>
                    <a:lnTo>
                      <a:pt x="182" y="528"/>
                    </a:lnTo>
                    <a:lnTo>
                      <a:pt x="162" y="520"/>
                    </a:lnTo>
                    <a:lnTo>
                      <a:pt x="145" y="511"/>
                    </a:lnTo>
                    <a:lnTo>
                      <a:pt x="131" y="501"/>
                    </a:lnTo>
                    <a:lnTo>
                      <a:pt x="124" y="495"/>
                    </a:lnTo>
                    <a:lnTo>
                      <a:pt x="124" y="441"/>
                    </a:lnTo>
                    <a:lnTo>
                      <a:pt x="138" y="431"/>
                    </a:lnTo>
                    <a:lnTo>
                      <a:pt x="148" y="425"/>
                    </a:lnTo>
                    <a:lnTo>
                      <a:pt x="158" y="414"/>
                    </a:lnTo>
                    <a:lnTo>
                      <a:pt x="162" y="404"/>
                    </a:lnTo>
                    <a:lnTo>
                      <a:pt x="158" y="391"/>
                    </a:lnTo>
                    <a:close/>
                  </a:path>
                </a:pathLst>
              </a:custGeom>
              <a:solidFill>
                <a:srgbClr val="653232"/>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1" name="Freeform 13"/>
              <p:cNvSpPr>
                <a:spLocks/>
              </p:cNvSpPr>
              <p:nvPr/>
            </p:nvSpPr>
            <p:spPr bwMode="auto">
              <a:xfrm>
                <a:off x="3074" y="1459"/>
                <a:ext cx="1298" cy="853"/>
              </a:xfrm>
              <a:custGeom>
                <a:avLst/>
                <a:gdLst>
                  <a:gd name="T0" fmla="*/ 2147483647 w 899"/>
                  <a:gd name="T1" fmla="*/ 2147483647 h 458"/>
                  <a:gd name="T2" fmla="*/ 2147483647 w 899"/>
                  <a:gd name="T3" fmla="*/ 2147483647 h 458"/>
                  <a:gd name="T4" fmla="*/ 2147483647 w 899"/>
                  <a:gd name="T5" fmla="*/ 2147483647 h 458"/>
                  <a:gd name="T6" fmla="*/ 2147483647 w 899"/>
                  <a:gd name="T7" fmla="*/ 2147483647 h 458"/>
                  <a:gd name="T8" fmla="*/ 2147483647 w 899"/>
                  <a:gd name="T9" fmla="*/ 0 h 458"/>
                  <a:gd name="T10" fmla="*/ 2147483647 w 899"/>
                  <a:gd name="T11" fmla="*/ 2147483647 h 458"/>
                  <a:gd name="T12" fmla="*/ 2147483647 w 899"/>
                  <a:gd name="T13" fmla="*/ 2147483647 h 458"/>
                  <a:gd name="T14" fmla="*/ 2147483647 w 899"/>
                  <a:gd name="T15" fmla="*/ 2147483647 h 458"/>
                  <a:gd name="T16" fmla="*/ 2147483647 w 899"/>
                  <a:gd name="T17" fmla="*/ 2147483647 h 458"/>
                  <a:gd name="T18" fmla="*/ 0 w 899"/>
                  <a:gd name="T19" fmla="*/ 2147483647 h 458"/>
                  <a:gd name="T20" fmla="*/ 2147483647 w 899"/>
                  <a:gd name="T21" fmla="*/ 2147483647 h 4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9"/>
                  <a:gd name="T34" fmla="*/ 0 h 458"/>
                  <a:gd name="T35" fmla="*/ 899 w 899"/>
                  <a:gd name="T36" fmla="*/ 458 h 4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9" h="458">
                    <a:moveTo>
                      <a:pt x="14" y="244"/>
                    </a:moveTo>
                    <a:lnTo>
                      <a:pt x="21" y="244"/>
                    </a:lnTo>
                    <a:lnTo>
                      <a:pt x="25" y="242"/>
                    </a:lnTo>
                    <a:lnTo>
                      <a:pt x="885" y="5"/>
                    </a:lnTo>
                    <a:lnTo>
                      <a:pt x="889" y="0"/>
                    </a:lnTo>
                    <a:lnTo>
                      <a:pt x="899" y="137"/>
                    </a:lnTo>
                    <a:lnTo>
                      <a:pt x="896" y="141"/>
                    </a:lnTo>
                    <a:lnTo>
                      <a:pt x="14" y="455"/>
                    </a:lnTo>
                    <a:lnTo>
                      <a:pt x="7" y="456"/>
                    </a:lnTo>
                    <a:lnTo>
                      <a:pt x="0" y="458"/>
                    </a:lnTo>
                    <a:lnTo>
                      <a:pt x="14" y="244"/>
                    </a:lnTo>
                    <a:close/>
                  </a:path>
                </a:pathLst>
              </a:custGeom>
              <a:solidFill>
                <a:srgbClr val="8F5151"/>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2" name="Freeform 14"/>
              <p:cNvSpPr>
                <a:spLocks/>
              </p:cNvSpPr>
              <p:nvPr/>
            </p:nvSpPr>
            <p:spPr bwMode="auto">
              <a:xfrm>
                <a:off x="2429" y="1670"/>
                <a:ext cx="661" cy="642"/>
              </a:xfrm>
              <a:custGeom>
                <a:avLst/>
                <a:gdLst>
                  <a:gd name="T0" fmla="*/ 2147483647 w 458"/>
                  <a:gd name="T1" fmla="*/ 0 h 345"/>
                  <a:gd name="T2" fmla="*/ 2147483647 w 458"/>
                  <a:gd name="T3" fmla="*/ 2147483647 h 345"/>
                  <a:gd name="T4" fmla="*/ 2147483647 w 458"/>
                  <a:gd name="T5" fmla="*/ 2147483647 h 345"/>
                  <a:gd name="T6" fmla="*/ 2147483647 w 458"/>
                  <a:gd name="T7" fmla="*/ 2147483647 h 345"/>
                  <a:gd name="T8" fmla="*/ 2147483647 w 458"/>
                  <a:gd name="T9" fmla="*/ 2147483647 h 345"/>
                  <a:gd name="T10" fmla="*/ 2147483647 w 458"/>
                  <a:gd name="T11" fmla="*/ 2147483647 h 345"/>
                  <a:gd name="T12" fmla="*/ 2147483647 w 458"/>
                  <a:gd name="T13" fmla="*/ 2147483647 h 345"/>
                  <a:gd name="T14" fmla="*/ 2147483647 w 458"/>
                  <a:gd name="T15" fmla="*/ 2147483647 h 345"/>
                  <a:gd name="T16" fmla="*/ 0 w 458"/>
                  <a:gd name="T17" fmla="*/ 2147483647 h 345"/>
                  <a:gd name="T18" fmla="*/ 0 w 458"/>
                  <a:gd name="T19" fmla="*/ 2147483647 h 345"/>
                  <a:gd name="T20" fmla="*/ 2147483647 w 458"/>
                  <a:gd name="T21" fmla="*/ 0 h 3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8"/>
                  <a:gd name="T34" fmla="*/ 0 h 345"/>
                  <a:gd name="T35" fmla="*/ 458 w 458"/>
                  <a:gd name="T36" fmla="*/ 345 h 3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8" h="345">
                    <a:moveTo>
                      <a:pt x="27" y="0"/>
                    </a:moveTo>
                    <a:lnTo>
                      <a:pt x="31" y="5"/>
                    </a:lnTo>
                    <a:lnTo>
                      <a:pt x="444" y="129"/>
                    </a:lnTo>
                    <a:lnTo>
                      <a:pt x="451" y="131"/>
                    </a:lnTo>
                    <a:lnTo>
                      <a:pt x="458" y="131"/>
                    </a:lnTo>
                    <a:lnTo>
                      <a:pt x="447" y="345"/>
                    </a:lnTo>
                    <a:lnTo>
                      <a:pt x="444" y="343"/>
                    </a:lnTo>
                    <a:lnTo>
                      <a:pt x="434" y="343"/>
                    </a:lnTo>
                    <a:lnTo>
                      <a:pt x="0" y="166"/>
                    </a:lnTo>
                    <a:lnTo>
                      <a:pt x="0" y="163"/>
                    </a:lnTo>
                    <a:lnTo>
                      <a:pt x="27" y="0"/>
                    </a:lnTo>
                    <a:close/>
                  </a:path>
                </a:pathLst>
              </a:custGeom>
              <a:solidFill>
                <a:srgbClr val="301A1A"/>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3" name="Freeform 15"/>
              <p:cNvSpPr>
                <a:spLocks/>
              </p:cNvSpPr>
              <p:nvPr/>
            </p:nvSpPr>
            <p:spPr bwMode="auto">
              <a:xfrm>
                <a:off x="3959" y="1726"/>
                <a:ext cx="419" cy="193"/>
              </a:xfrm>
              <a:custGeom>
                <a:avLst/>
                <a:gdLst>
                  <a:gd name="T0" fmla="*/ 0 w 290"/>
                  <a:gd name="T1" fmla="*/ 2147483647 h 104"/>
                  <a:gd name="T2" fmla="*/ 2147483647 w 290"/>
                  <a:gd name="T3" fmla="*/ 0 h 104"/>
                  <a:gd name="T4" fmla="*/ 2147483647 w 290"/>
                  <a:gd name="T5" fmla="*/ 2147483647 h 104"/>
                  <a:gd name="T6" fmla="*/ 2147483647 w 290"/>
                  <a:gd name="T7" fmla="*/ 2147483647 h 104"/>
                  <a:gd name="T8" fmla="*/ 0 w 290"/>
                  <a:gd name="T9" fmla="*/ 2147483647 h 104"/>
                  <a:gd name="T10" fmla="*/ 0 60000 65536"/>
                  <a:gd name="T11" fmla="*/ 0 60000 65536"/>
                  <a:gd name="T12" fmla="*/ 0 60000 65536"/>
                  <a:gd name="T13" fmla="*/ 0 60000 65536"/>
                  <a:gd name="T14" fmla="*/ 0 60000 65536"/>
                  <a:gd name="T15" fmla="*/ 0 w 290"/>
                  <a:gd name="T16" fmla="*/ 0 h 104"/>
                  <a:gd name="T17" fmla="*/ 290 w 290"/>
                  <a:gd name="T18" fmla="*/ 104 h 104"/>
                </a:gdLst>
                <a:ahLst/>
                <a:cxnLst>
                  <a:cxn ang="T10">
                    <a:pos x="T0" y="T1"/>
                  </a:cxn>
                  <a:cxn ang="T11">
                    <a:pos x="T2" y="T3"/>
                  </a:cxn>
                  <a:cxn ang="T12">
                    <a:pos x="T4" y="T5"/>
                  </a:cxn>
                  <a:cxn ang="T13">
                    <a:pos x="T6" y="T7"/>
                  </a:cxn>
                  <a:cxn ang="T14">
                    <a:pos x="T8" y="T9"/>
                  </a:cxn>
                </a:cxnLst>
                <a:rect l="T15" t="T16" r="T17" b="T18"/>
                <a:pathLst>
                  <a:path w="290" h="104">
                    <a:moveTo>
                      <a:pt x="0" y="104"/>
                    </a:moveTo>
                    <a:lnTo>
                      <a:pt x="290" y="0"/>
                    </a:lnTo>
                    <a:lnTo>
                      <a:pt x="190" y="39"/>
                    </a:lnTo>
                    <a:lnTo>
                      <a:pt x="35" y="96"/>
                    </a:lnTo>
                    <a:lnTo>
                      <a:pt x="0" y="104"/>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4" name="Freeform 16"/>
              <p:cNvSpPr>
                <a:spLocks/>
              </p:cNvSpPr>
              <p:nvPr/>
            </p:nvSpPr>
            <p:spPr bwMode="auto">
              <a:xfrm>
                <a:off x="3011" y="1709"/>
                <a:ext cx="1376" cy="623"/>
              </a:xfrm>
              <a:custGeom>
                <a:avLst/>
                <a:gdLst>
                  <a:gd name="T0" fmla="*/ 2147483647 w 953"/>
                  <a:gd name="T1" fmla="*/ 0 h 335"/>
                  <a:gd name="T2" fmla="*/ 2147483647 w 953"/>
                  <a:gd name="T3" fmla="*/ 2147483647 h 335"/>
                  <a:gd name="T4" fmla="*/ 2147483647 w 953"/>
                  <a:gd name="T5" fmla="*/ 2147483647 h 335"/>
                  <a:gd name="T6" fmla="*/ 2147483647 w 953"/>
                  <a:gd name="T7" fmla="*/ 2147483647 h 335"/>
                  <a:gd name="T8" fmla="*/ 2147483647 w 953"/>
                  <a:gd name="T9" fmla="*/ 2147483647 h 335"/>
                  <a:gd name="T10" fmla="*/ 2147483647 w 953"/>
                  <a:gd name="T11" fmla="*/ 2147483647 h 335"/>
                  <a:gd name="T12" fmla="*/ 2147483647 w 953"/>
                  <a:gd name="T13" fmla="*/ 2147483647 h 335"/>
                  <a:gd name="T14" fmla="*/ 2147483647 w 953"/>
                  <a:gd name="T15" fmla="*/ 2147483647 h 335"/>
                  <a:gd name="T16" fmla="*/ 2147483647 w 953"/>
                  <a:gd name="T17" fmla="*/ 2147483647 h 335"/>
                  <a:gd name="T18" fmla="*/ 0 w 953"/>
                  <a:gd name="T19" fmla="*/ 2147483647 h 335"/>
                  <a:gd name="T20" fmla="*/ 2147483647 w 953"/>
                  <a:gd name="T21" fmla="*/ 2147483647 h 335"/>
                  <a:gd name="T22" fmla="*/ 2147483647 w 953"/>
                  <a:gd name="T23" fmla="*/ 2147483647 h 335"/>
                  <a:gd name="T24" fmla="*/ 2147483647 w 953"/>
                  <a:gd name="T25" fmla="*/ 2147483647 h 335"/>
                  <a:gd name="T26" fmla="*/ 2147483647 w 953"/>
                  <a:gd name="T27" fmla="*/ 2147483647 h 335"/>
                  <a:gd name="T28" fmla="*/ 2147483647 w 953"/>
                  <a:gd name="T29" fmla="*/ 2147483647 h 335"/>
                  <a:gd name="T30" fmla="*/ 2147483647 w 953"/>
                  <a:gd name="T31" fmla="*/ 2147483647 h 335"/>
                  <a:gd name="T32" fmla="*/ 2147483647 w 953"/>
                  <a:gd name="T33" fmla="*/ 0 h 335"/>
                  <a:gd name="T34" fmla="*/ 2147483647 w 953"/>
                  <a:gd name="T35" fmla="*/ 0 h 3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3"/>
                  <a:gd name="T55" fmla="*/ 0 h 335"/>
                  <a:gd name="T56" fmla="*/ 953 w 953"/>
                  <a:gd name="T57" fmla="*/ 335 h 3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3" h="335">
                    <a:moveTo>
                      <a:pt x="950" y="0"/>
                    </a:moveTo>
                    <a:lnTo>
                      <a:pt x="953" y="4"/>
                    </a:lnTo>
                    <a:lnTo>
                      <a:pt x="950" y="6"/>
                    </a:lnTo>
                    <a:lnTo>
                      <a:pt x="65" y="331"/>
                    </a:lnTo>
                    <a:lnTo>
                      <a:pt x="55" y="333"/>
                    </a:lnTo>
                    <a:lnTo>
                      <a:pt x="51" y="335"/>
                    </a:lnTo>
                    <a:lnTo>
                      <a:pt x="44" y="335"/>
                    </a:lnTo>
                    <a:lnTo>
                      <a:pt x="38" y="335"/>
                    </a:lnTo>
                    <a:lnTo>
                      <a:pt x="31" y="333"/>
                    </a:lnTo>
                    <a:lnTo>
                      <a:pt x="0" y="319"/>
                    </a:lnTo>
                    <a:lnTo>
                      <a:pt x="38" y="322"/>
                    </a:lnTo>
                    <a:lnTo>
                      <a:pt x="41" y="324"/>
                    </a:lnTo>
                    <a:lnTo>
                      <a:pt x="48" y="324"/>
                    </a:lnTo>
                    <a:lnTo>
                      <a:pt x="55" y="322"/>
                    </a:lnTo>
                    <a:lnTo>
                      <a:pt x="940" y="7"/>
                    </a:lnTo>
                    <a:lnTo>
                      <a:pt x="943" y="4"/>
                    </a:lnTo>
                    <a:lnTo>
                      <a:pt x="943" y="0"/>
                    </a:lnTo>
                    <a:lnTo>
                      <a:pt x="950" y="0"/>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5" name="Freeform 17"/>
              <p:cNvSpPr>
                <a:spLocks/>
              </p:cNvSpPr>
              <p:nvPr/>
            </p:nvSpPr>
            <p:spPr bwMode="auto">
              <a:xfrm>
                <a:off x="2409" y="1968"/>
                <a:ext cx="651" cy="338"/>
              </a:xfrm>
              <a:custGeom>
                <a:avLst/>
                <a:gdLst>
                  <a:gd name="T0" fmla="*/ 2147483647 w 451"/>
                  <a:gd name="T1" fmla="*/ 2147483647 h 182"/>
                  <a:gd name="T2" fmla="*/ 0 w 451"/>
                  <a:gd name="T3" fmla="*/ 2147483647 h 182"/>
                  <a:gd name="T4" fmla="*/ 0 w 451"/>
                  <a:gd name="T5" fmla="*/ 2147483647 h 182"/>
                  <a:gd name="T6" fmla="*/ 2147483647 w 451"/>
                  <a:gd name="T7" fmla="*/ 0 h 182"/>
                  <a:gd name="T8" fmla="*/ 2147483647 w 451"/>
                  <a:gd name="T9" fmla="*/ 2147483647 h 182"/>
                  <a:gd name="T10" fmla="*/ 2147483647 w 451"/>
                  <a:gd name="T11" fmla="*/ 2147483647 h 182"/>
                  <a:gd name="T12" fmla="*/ 2147483647 w 451"/>
                  <a:gd name="T13" fmla="*/ 2147483647 h 182"/>
                  <a:gd name="T14" fmla="*/ 2147483647 w 451"/>
                  <a:gd name="T15" fmla="*/ 2147483647 h 182"/>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182"/>
                  <a:gd name="T26" fmla="*/ 451 w 451"/>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182">
                    <a:moveTo>
                      <a:pt x="417" y="180"/>
                    </a:moveTo>
                    <a:lnTo>
                      <a:pt x="0" y="5"/>
                    </a:lnTo>
                    <a:lnTo>
                      <a:pt x="0" y="2"/>
                    </a:lnTo>
                    <a:lnTo>
                      <a:pt x="14" y="0"/>
                    </a:lnTo>
                    <a:lnTo>
                      <a:pt x="14" y="3"/>
                    </a:lnTo>
                    <a:lnTo>
                      <a:pt x="17" y="6"/>
                    </a:lnTo>
                    <a:lnTo>
                      <a:pt x="451" y="182"/>
                    </a:lnTo>
                    <a:lnTo>
                      <a:pt x="417" y="180"/>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6" name="Freeform 18"/>
              <p:cNvSpPr>
                <a:spLocks/>
              </p:cNvSpPr>
              <p:nvPr/>
            </p:nvSpPr>
            <p:spPr bwMode="auto">
              <a:xfrm>
                <a:off x="3413" y="746"/>
                <a:ext cx="263" cy="73"/>
              </a:xfrm>
              <a:custGeom>
                <a:avLst/>
                <a:gdLst>
                  <a:gd name="T0" fmla="*/ 2147483647 w 182"/>
                  <a:gd name="T1" fmla="*/ 0 h 39"/>
                  <a:gd name="T2" fmla="*/ 2147483647 w 182"/>
                  <a:gd name="T3" fmla="*/ 2147483647 h 39"/>
                  <a:gd name="T4" fmla="*/ 2147483647 w 182"/>
                  <a:gd name="T5" fmla="*/ 2147483647 h 39"/>
                  <a:gd name="T6" fmla="*/ 2147483647 w 182"/>
                  <a:gd name="T7" fmla="*/ 2147483647 h 39"/>
                  <a:gd name="T8" fmla="*/ 2147483647 w 182"/>
                  <a:gd name="T9" fmla="*/ 2147483647 h 39"/>
                  <a:gd name="T10" fmla="*/ 2147483647 w 182"/>
                  <a:gd name="T11" fmla="*/ 2147483647 h 39"/>
                  <a:gd name="T12" fmla="*/ 2147483647 w 182"/>
                  <a:gd name="T13" fmla="*/ 2147483647 h 39"/>
                  <a:gd name="T14" fmla="*/ 2147483647 w 182"/>
                  <a:gd name="T15" fmla="*/ 2147483647 h 39"/>
                  <a:gd name="T16" fmla="*/ 0 w 182"/>
                  <a:gd name="T17" fmla="*/ 2147483647 h 39"/>
                  <a:gd name="T18" fmla="*/ 2147483647 w 182"/>
                  <a:gd name="T19" fmla="*/ 2147483647 h 39"/>
                  <a:gd name="T20" fmla="*/ 2147483647 w 182"/>
                  <a:gd name="T21" fmla="*/ 2147483647 h 39"/>
                  <a:gd name="T22" fmla="*/ 2147483647 w 182"/>
                  <a:gd name="T23" fmla="*/ 2147483647 h 39"/>
                  <a:gd name="T24" fmla="*/ 2147483647 w 182"/>
                  <a:gd name="T25" fmla="*/ 2147483647 h 39"/>
                  <a:gd name="T26" fmla="*/ 2147483647 w 182"/>
                  <a:gd name="T27" fmla="*/ 2147483647 h 39"/>
                  <a:gd name="T28" fmla="*/ 2147483647 w 182"/>
                  <a:gd name="T29" fmla="*/ 2147483647 h 39"/>
                  <a:gd name="T30" fmla="*/ 2147483647 w 182"/>
                  <a:gd name="T31" fmla="*/ 2147483647 h 39"/>
                  <a:gd name="T32" fmla="*/ 2147483647 w 182"/>
                  <a:gd name="T33" fmla="*/ 2147483647 h 39"/>
                  <a:gd name="T34" fmla="*/ 2147483647 w 182"/>
                  <a:gd name="T35" fmla="*/ 2147483647 h 39"/>
                  <a:gd name="T36" fmla="*/ 2147483647 w 182"/>
                  <a:gd name="T37" fmla="*/ 2147483647 h 39"/>
                  <a:gd name="T38" fmla="*/ 2147483647 w 182"/>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2"/>
                  <a:gd name="T61" fmla="*/ 0 h 39"/>
                  <a:gd name="T62" fmla="*/ 182 w 18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2" h="39">
                    <a:moveTo>
                      <a:pt x="179" y="0"/>
                    </a:moveTo>
                    <a:lnTo>
                      <a:pt x="175" y="8"/>
                    </a:lnTo>
                    <a:lnTo>
                      <a:pt x="168" y="13"/>
                    </a:lnTo>
                    <a:lnTo>
                      <a:pt x="151" y="20"/>
                    </a:lnTo>
                    <a:lnTo>
                      <a:pt x="130" y="25"/>
                    </a:lnTo>
                    <a:lnTo>
                      <a:pt x="113" y="30"/>
                    </a:lnTo>
                    <a:lnTo>
                      <a:pt x="82" y="31"/>
                    </a:lnTo>
                    <a:lnTo>
                      <a:pt x="58" y="31"/>
                    </a:lnTo>
                    <a:lnTo>
                      <a:pt x="0" y="31"/>
                    </a:lnTo>
                    <a:lnTo>
                      <a:pt x="24" y="34"/>
                    </a:lnTo>
                    <a:lnTo>
                      <a:pt x="55" y="37"/>
                    </a:lnTo>
                    <a:lnTo>
                      <a:pt x="86" y="39"/>
                    </a:lnTo>
                    <a:lnTo>
                      <a:pt x="113" y="39"/>
                    </a:lnTo>
                    <a:lnTo>
                      <a:pt x="134" y="37"/>
                    </a:lnTo>
                    <a:lnTo>
                      <a:pt x="151" y="33"/>
                    </a:lnTo>
                    <a:lnTo>
                      <a:pt x="168" y="26"/>
                    </a:lnTo>
                    <a:lnTo>
                      <a:pt x="175" y="22"/>
                    </a:lnTo>
                    <a:lnTo>
                      <a:pt x="182" y="14"/>
                    </a:lnTo>
                    <a:lnTo>
                      <a:pt x="182" y="8"/>
                    </a:lnTo>
                    <a:lnTo>
                      <a:pt x="1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17" name="Freeform 19"/>
              <p:cNvSpPr>
                <a:spLocks/>
              </p:cNvSpPr>
              <p:nvPr/>
            </p:nvSpPr>
            <p:spPr bwMode="auto">
              <a:xfrm>
                <a:off x="3155" y="752"/>
                <a:ext cx="258" cy="52"/>
              </a:xfrm>
              <a:custGeom>
                <a:avLst/>
                <a:gdLst>
                  <a:gd name="T0" fmla="*/ 2147483647 w 179"/>
                  <a:gd name="T1" fmla="*/ 2147483647 h 28"/>
                  <a:gd name="T2" fmla="*/ 2147483647 w 179"/>
                  <a:gd name="T3" fmla="*/ 2147483647 h 28"/>
                  <a:gd name="T4" fmla="*/ 2147483647 w 179"/>
                  <a:gd name="T5" fmla="*/ 2147483647 h 28"/>
                  <a:gd name="T6" fmla="*/ 2147483647 w 179"/>
                  <a:gd name="T7" fmla="*/ 2147483647 h 28"/>
                  <a:gd name="T8" fmla="*/ 2147483647 w 179"/>
                  <a:gd name="T9" fmla="*/ 2147483647 h 28"/>
                  <a:gd name="T10" fmla="*/ 2147483647 w 179"/>
                  <a:gd name="T11" fmla="*/ 2147483647 h 28"/>
                  <a:gd name="T12" fmla="*/ 0 w 179"/>
                  <a:gd name="T13" fmla="*/ 2147483647 h 28"/>
                  <a:gd name="T14" fmla="*/ 0 w 179"/>
                  <a:gd name="T15" fmla="*/ 2147483647 h 28"/>
                  <a:gd name="T16" fmla="*/ 2147483647 w 179"/>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9"/>
                  <a:gd name="T28" fmla="*/ 0 h 28"/>
                  <a:gd name="T29" fmla="*/ 179 w 179"/>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9" h="28">
                    <a:moveTo>
                      <a:pt x="179" y="28"/>
                    </a:moveTo>
                    <a:lnTo>
                      <a:pt x="141" y="28"/>
                    </a:lnTo>
                    <a:lnTo>
                      <a:pt x="99" y="27"/>
                    </a:lnTo>
                    <a:lnTo>
                      <a:pt x="58" y="23"/>
                    </a:lnTo>
                    <a:lnTo>
                      <a:pt x="27" y="17"/>
                    </a:lnTo>
                    <a:lnTo>
                      <a:pt x="6" y="13"/>
                    </a:lnTo>
                    <a:lnTo>
                      <a:pt x="0" y="10"/>
                    </a:lnTo>
                    <a:lnTo>
                      <a:pt x="0" y="5"/>
                    </a:lnTo>
                    <a:lnTo>
                      <a:pt x="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18" name="Freeform 20"/>
              <p:cNvSpPr>
                <a:spLocks/>
              </p:cNvSpPr>
              <p:nvPr/>
            </p:nvSpPr>
            <p:spPr bwMode="auto">
              <a:xfrm>
                <a:off x="3642" y="1107"/>
                <a:ext cx="148" cy="142"/>
              </a:xfrm>
              <a:custGeom>
                <a:avLst/>
                <a:gdLst>
                  <a:gd name="T0" fmla="*/ 2147483647 w 103"/>
                  <a:gd name="T1" fmla="*/ 0 h 76"/>
                  <a:gd name="T2" fmla="*/ 2147483647 w 103"/>
                  <a:gd name="T3" fmla="*/ 2147483647 h 76"/>
                  <a:gd name="T4" fmla="*/ 2147483647 w 103"/>
                  <a:gd name="T5" fmla="*/ 2147483647 h 76"/>
                  <a:gd name="T6" fmla="*/ 2147483647 w 103"/>
                  <a:gd name="T7" fmla="*/ 2147483647 h 76"/>
                  <a:gd name="T8" fmla="*/ 2147483647 w 103"/>
                  <a:gd name="T9" fmla="*/ 2147483647 h 76"/>
                  <a:gd name="T10" fmla="*/ 2147483647 w 103"/>
                  <a:gd name="T11" fmla="*/ 2147483647 h 76"/>
                  <a:gd name="T12" fmla="*/ 2147483647 w 103"/>
                  <a:gd name="T13" fmla="*/ 2147483647 h 76"/>
                  <a:gd name="T14" fmla="*/ 2147483647 w 103"/>
                  <a:gd name="T15" fmla="*/ 2147483647 h 76"/>
                  <a:gd name="T16" fmla="*/ 2147483647 w 103"/>
                  <a:gd name="T17" fmla="*/ 2147483647 h 76"/>
                  <a:gd name="T18" fmla="*/ 2147483647 w 103"/>
                  <a:gd name="T19" fmla="*/ 2147483647 h 76"/>
                  <a:gd name="T20" fmla="*/ 0 w 103"/>
                  <a:gd name="T21" fmla="*/ 2147483647 h 76"/>
                  <a:gd name="T22" fmla="*/ 2147483647 w 103"/>
                  <a:gd name="T23" fmla="*/ 2147483647 h 76"/>
                  <a:gd name="T24" fmla="*/ 2147483647 w 103"/>
                  <a:gd name="T25" fmla="*/ 2147483647 h 76"/>
                  <a:gd name="T26" fmla="*/ 2147483647 w 103"/>
                  <a:gd name="T27" fmla="*/ 2147483647 h 76"/>
                  <a:gd name="T28" fmla="*/ 2147483647 w 103"/>
                  <a:gd name="T29" fmla="*/ 2147483647 h 76"/>
                  <a:gd name="T30" fmla="*/ 2147483647 w 103"/>
                  <a:gd name="T31" fmla="*/ 2147483647 h 76"/>
                  <a:gd name="T32" fmla="*/ 2147483647 w 103"/>
                  <a:gd name="T33" fmla="*/ 2147483647 h 76"/>
                  <a:gd name="T34" fmla="*/ 2147483647 w 103"/>
                  <a:gd name="T35" fmla="*/ 2147483647 h 76"/>
                  <a:gd name="T36" fmla="*/ 2147483647 w 103"/>
                  <a:gd name="T37" fmla="*/ 2147483647 h 76"/>
                  <a:gd name="T38" fmla="*/ 2147483647 w 103"/>
                  <a:gd name="T39" fmla="*/ 2147483647 h 76"/>
                  <a:gd name="T40" fmla="*/ 2147483647 w 103"/>
                  <a:gd name="T41" fmla="*/ 2147483647 h 76"/>
                  <a:gd name="T42" fmla="*/ 2147483647 w 103"/>
                  <a:gd name="T43" fmla="*/ 2147483647 h 76"/>
                  <a:gd name="T44" fmla="*/ 2147483647 w 103"/>
                  <a:gd name="T45" fmla="*/ 2147483647 h 76"/>
                  <a:gd name="T46" fmla="*/ 2147483647 w 103"/>
                  <a:gd name="T47" fmla="*/ 2147483647 h 76"/>
                  <a:gd name="T48" fmla="*/ 2147483647 w 103"/>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76"/>
                  <a:gd name="T77" fmla="*/ 103 w 103"/>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76">
                    <a:moveTo>
                      <a:pt x="93" y="0"/>
                    </a:moveTo>
                    <a:lnTo>
                      <a:pt x="86" y="3"/>
                    </a:lnTo>
                    <a:lnTo>
                      <a:pt x="76" y="14"/>
                    </a:lnTo>
                    <a:lnTo>
                      <a:pt x="69" y="25"/>
                    </a:lnTo>
                    <a:lnTo>
                      <a:pt x="58" y="34"/>
                    </a:lnTo>
                    <a:lnTo>
                      <a:pt x="48" y="45"/>
                    </a:lnTo>
                    <a:lnTo>
                      <a:pt x="38" y="51"/>
                    </a:lnTo>
                    <a:lnTo>
                      <a:pt x="31" y="57"/>
                    </a:lnTo>
                    <a:lnTo>
                      <a:pt x="17" y="62"/>
                    </a:lnTo>
                    <a:lnTo>
                      <a:pt x="7" y="67"/>
                    </a:lnTo>
                    <a:lnTo>
                      <a:pt x="0" y="73"/>
                    </a:lnTo>
                    <a:lnTo>
                      <a:pt x="7" y="76"/>
                    </a:lnTo>
                    <a:lnTo>
                      <a:pt x="17" y="76"/>
                    </a:lnTo>
                    <a:lnTo>
                      <a:pt x="34" y="73"/>
                    </a:lnTo>
                    <a:lnTo>
                      <a:pt x="52" y="67"/>
                    </a:lnTo>
                    <a:lnTo>
                      <a:pt x="65" y="60"/>
                    </a:lnTo>
                    <a:lnTo>
                      <a:pt x="76" y="53"/>
                    </a:lnTo>
                    <a:lnTo>
                      <a:pt x="83" y="47"/>
                    </a:lnTo>
                    <a:lnTo>
                      <a:pt x="93" y="39"/>
                    </a:lnTo>
                    <a:lnTo>
                      <a:pt x="96" y="31"/>
                    </a:lnTo>
                    <a:lnTo>
                      <a:pt x="100" y="22"/>
                    </a:lnTo>
                    <a:lnTo>
                      <a:pt x="103" y="14"/>
                    </a:lnTo>
                    <a:lnTo>
                      <a:pt x="103" y="8"/>
                    </a:lnTo>
                    <a:lnTo>
                      <a:pt x="100" y="3"/>
                    </a:lnTo>
                    <a:lnTo>
                      <a:pt x="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19" name="Freeform 21"/>
              <p:cNvSpPr>
                <a:spLocks/>
              </p:cNvSpPr>
              <p:nvPr/>
            </p:nvSpPr>
            <p:spPr bwMode="auto">
              <a:xfrm>
                <a:off x="3145" y="1264"/>
                <a:ext cx="328" cy="46"/>
              </a:xfrm>
              <a:custGeom>
                <a:avLst/>
                <a:gdLst>
                  <a:gd name="T0" fmla="*/ 2147483647 w 227"/>
                  <a:gd name="T1" fmla="*/ 2147483647 h 25"/>
                  <a:gd name="T2" fmla="*/ 2147483647 w 227"/>
                  <a:gd name="T3" fmla="*/ 2147483647 h 25"/>
                  <a:gd name="T4" fmla="*/ 2147483647 w 227"/>
                  <a:gd name="T5" fmla="*/ 2147483647 h 25"/>
                  <a:gd name="T6" fmla="*/ 2147483647 w 227"/>
                  <a:gd name="T7" fmla="*/ 2147483647 h 25"/>
                  <a:gd name="T8" fmla="*/ 2147483647 w 227"/>
                  <a:gd name="T9" fmla="*/ 2147483647 h 25"/>
                  <a:gd name="T10" fmla="*/ 2147483647 w 227"/>
                  <a:gd name="T11" fmla="*/ 2147483647 h 25"/>
                  <a:gd name="T12" fmla="*/ 2147483647 w 227"/>
                  <a:gd name="T13" fmla="*/ 2147483647 h 25"/>
                  <a:gd name="T14" fmla="*/ 2147483647 w 227"/>
                  <a:gd name="T15" fmla="*/ 2147483647 h 25"/>
                  <a:gd name="T16" fmla="*/ 2147483647 w 227"/>
                  <a:gd name="T17" fmla="*/ 2147483647 h 25"/>
                  <a:gd name="T18" fmla="*/ 0 w 227"/>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7"/>
                  <a:gd name="T31" fmla="*/ 0 h 25"/>
                  <a:gd name="T32" fmla="*/ 227 w 22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7" h="25">
                    <a:moveTo>
                      <a:pt x="227" y="23"/>
                    </a:moveTo>
                    <a:lnTo>
                      <a:pt x="206" y="25"/>
                    </a:lnTo>
                    <a:lnTo>
                      <a:pt x="179" y="23"/>
                    </a:lnTo>
                    <a:lnTo>
                      <a:pt x="155" y="23"/>
                    </a:lnTo>
                    <a:lnTo>
                      <a:pt x="127" y="21"/>
                    </a:lnTo>
                    <a:lnTo>
                      <a:pt x="96" y="18"/>
                    </a:lnTo>
                    <a:lnTo>
                      <a:pt x="72" y="15"/>
                    </a:lnTo>
                    <a:lnTo>
                      <a:pt x="51" y="12"/>
                    </a:lnTo>
                    <a:lnTo>
                      <a:pt x="31" y="7"/>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20" name="Freeform 22"/>
              <p:cNvSpPr>
                <a:spLocks/>
              </p:cNvSpPr>
              <p:nvPr/>
            </p:nvSpPr>
            <p:spPr bwMode="auto">
              <a:xfrm>
                <a:off x="3169" y="1506"/>
                <a:ext cx="527" cy="95"/>
              </a:xfrm>
              <a:custGeom>
                <a:avLst/>
                <a:gdLst>
                  <a:gd name="T0" fmla="*/ 0 w 365"/>
                  <a:gd name="T1" fmla="*/ 2147483647 h 51"/>
                  <a:gd name="T2" fmla="*/ 2147483647 w 365"/>
                  <a:gd name="T3" fmla="*/ 2147483647 h 51"/>
                  <a:gd name="T4" fmla="*/ 2147483647 w 365"/>
                  <a:gd name="T5" fmla="*/ 2147483647 h 51"/>
                  <a:gd name="T6" fmla="*/ 2147483647 w 365"/>
                  <a:gd name="T7" fmla="*/ 2147483647 h 51"/>
                  <a:gd name="T8" fmla="*/ 2147483647 w 365"/>
                  <a:gd name="T9" fmla="*/ 2147483647 h 51"/>
                  <a:gd name="T10" fmla="*/ 2147483647 w 365"/>
                  <a:gd name="T11" fmla="*/ 2147483647 h 51"/>
                  <a:gd name="T12" fmla="*/ 2147483647 w 365"/>
                  <a:gd name="T13" fmla="*/ 2147483647 h 51"/>
                  <a:gd name="T14" fmla="*/ 2147483647 w 365"/>
                  <a:gd name="T15" fmla="*/ 2147483647 h 51"/>
                  <a:gd name="T16" fmla="*/ 2147483647 w 365"/>
                  <a:gd name="T17" fmla="*/ 2147483647 h 51"/>
                  <a:gd name="T18" fmla="*/ 2147483647 w 365"/>
                  <a:gd name="T19" fmla="*/ 2147483647 h 51"/>
                  <a:gd name="T20" fmla="*/ 2147483647 w 365"/>
                  <a:gd name="T21" fmla="*/ 2147483647 h 51"/>
                  <a:gd name="T22" fmla="*/ 2147483647 w 365"/>
                  <a:gd name="T23" fmla="*/ 2147483647 h 51"/>
                  <a:gd name="T24" fmla="*/ 2147483647 w 365"/>
                  <a:gd name="T25" fmla="*/ 2147483647 h 51"/>
                  <a:gd name="T26" fmla="*/ 2147483647 w 365"/>
                  <a:gd name="T27" fmla="*/ 0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5"/>
                  <a:gd name="T43" fmla="*/ 0 h 51"/>
                  <a:gd name="T44" fmla="*/ 365 w 365"/>
                  <a:gd name="T45" fmla="*/ 51 h 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5" h="51">
                    <a:moveTo>
                      <a:pt x="0" y="8"/>
                    </a:moveTo>
                    <a:lnTo>
                      <a:pt x="14" y="19"/>
                    </a:lnTo>
                    <a:lnTo>
                      <a:pt x="31" y="26"/>
                    </a:lnTo>
                    <a:lnTo>
                      <a:pt x="55" y="34"/>
                    </a:lnTo>
                    <a:lnTo>
                      <a:pt x="93" y="42"/>
                    </a:lnTo>
                    <a:lnTo>
                      <a:pt x="134" y="48"/>
                    </a:lnTo>
                    <a:lnTo>
                      <a:pt x="182" y="51"/>
                    </a:lnTo>
                    <a:lnTo>
                      <a:pt x="231" y="50"/>
                    </a:lnTo>
                    <a:lnTo>
                      <a:pt x="268" y="43"/>
                    </a:lnTo>
                    <a:lnTo>
                      <a:pt x="299" y="36"/>
                    </a:lnTo>
                    <a:lnTo>
                      <a:pt x="324" y="28"/>
                    </a:lnTo>
                    <a:lnTo>
                      <a:pt x="341" y="20"/>
                    </a:lnTo>
                    <a:lnTo>
                      <a:pt x="355" y="12"/>
                    </a:lnTo>
                    <a:lnTo>
                      <a:pt x="36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21" name="Freeform 23"/>
              <p:cNvSpPr>
                <a:spLocks/>
              </p:cNvSpPr>
              <p:nvPr/>
            </p:nvSpPr>
            <p:spPr bwMode="auto">
              <a:xfrm>
                <a:off x="3548" y="1528"/>
                <a:ext cx="114" cy="58"/>
              </a:xfrm>
              <a:custGeom>
                <a:avLst/>
                <a:gdLst>
                  <a:gd name="T0" fmla="*/ 2147483647 w 79"/>
                  <a:gd name="T1" fmla="*/ 2147483647 h 31"/>
                  <a:gd name="T2" fmla="*/ 2147483647 w 79"/>
                  <a:gd name="T3" fmla="*/ 2147483647 h 31"/>
                  <a:gd name="T4" fmla="*/ 2147483647 w 79"/>
                  <a:gd name="T5" fmla="*/ 2147483647 h 31"/>
                  <a:gd name="T6" fmla="*/ 2147483647 w 79"/>
                  <a:gd name="T7" fmla="*/ 0 h 31"/>
                  <a:gd name="T8" fmla="*/ 2147483647 w 79"/>
                  <a:gd name="T9" fmla="*/ 2147483647 h 31"/>
                  <a:gd name="T10" fmla="*/ 2147483647 w 79"/>
                  <a:gd name="T11" fmla="*/ 2147483647 h 31"/>
                  <a:gd name="T12" fmla="*/ 0 w 79"/>
                  <a:gd name="T13" fmla="*/ 2147483647 h 31"/>
                  <a:gd name="T14" fmla="*/ 2147483647 w 79"/>
                  <a:gd name="T15" fmla="*/ 2147483647 h 31"/>
                  <a:gd name="T16" fmla="*/ 2147483647 w 79"/>
                  <a:gd name="T17" fmla="*/ 2147483647 h 31"/>
                  <a:gd name="T18" fmla="*/ 2147483647 w 79"/>
                  <a:gd name="T19" fmla="*/ 2147483647 h 31"/>
                  <a:gd name="T20" fmla="*/ 2147483647 w 79"/>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1"/>
                  <a:gd name="T35" fmla="*/ 79 w 79"/>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1">
                    <a:moveTo>
                      <a:pt x="79" y="8"/>
                    </a:moveTo>
                    <a:lnTo>
                      <a:pt x="65" y="8"/>
                    </a:lnTo>
                    <a:lnTo>
                      <a:pt x="44" y="5"/>
                    </a:lnTo>
                    <a:lnTo>
                      <a:pt x="20" y="0"/>
                    </a:lnTo>
                    <a:lnTo>
                      <a:pt x="20" y="13"/>
                    </a:lnTo>
                    <a:lnTo>
                      <a:pt x="13" y="22"/>
                    </a:lnTo>
                    <a:lnTo>
                      <a:pt x="0" y="31"/>
                    </a:lnTo>
                    <a:lnTo>
                      <a:pt x="20" y="28"/>
                    </a:lnTo>
                    <a:lnTo>
                      <a:pt x="44" y="22"/>
                    </a:lnTo>
                    <a:lnTo>
                      <a:pt x="65" y="16"/>
                    </a:ln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22" name="Freeform 24"/>
              <p:cNvSpPr>
                <a:spLocks/>
              </p:cNvSpPr>
              <p:nvPr/>
            </p:nvSpPr>
            <p:spPr bwMode="auto">
              <a:xfrm>
                <a:off x="3045" y="1212"/>
                <a:ext cx="214" cy="337"/>
              </a:xfrm>
              <a:custGeom>
                <a:avLst/>
                <a:gdLst>
                  <a:gd name="T0" fmla="*/ 2147483647 w 148"/>
                  <a:gd name="T1" fmla="*/ 2147483647 h 181"/>
                  <a:gd name="T2" fmla="*/ 2147483647 w 148"/>
                  <a:gd name="T3" fmla="*/ 2147483647 h 181"/>
                  <a:gd name="T4" fmla="*/ 2147483647 w 148"/>
                  <a:gd name="T5" fmla="*/ 2147483647 h 181"/>
                  <a:gd name="T6" fmla="*/ 2147483647 w 148"/>
                  <a:gd name="T7" fmla="*/ 2147483647 h 181"/>
                  <a:gd name="T8" fmla="*/ 2147483647 w 148"/>
                  <a:gd name="T9" fmla="*/ 2147483647 h 181"/>
                  <a:gd name="T10" fmla="*/ 2147483647 w 148"/>
                  <a:gd name="T11" fmla="*/ 2147483647 h 181"/>
                  <a:gd name="T12" fmla="*/ 2147483647 w 148"/>
                  <a:gd name="T13" fmla="*/ 2147483647 h 181"/>
                  <a:gd name="T14" fmla="*/ 2147483647 w 148"/>
                  <a:gd name="T15" fmla="*/ 2147483647 h 181"/>
                  <a:gd name="T16" fmla="*/ 2147483647 w 148"/>
                  <a:gd name="T17" fmla="*/ 2147483647 h 181"/>
                  <a:gd name="T18" fmla="*/ 2147483647 w 148"/>
                  <a:gd name="T19" fmla="*/ 2147483647 h 181"/>
                  <a:gd name="T20" fmla="*/ 2147483647 w 148"/>
                  <a:gd name="T21" fmla="*/ 2147483647 h 181"/>
                  <a:gd name="T22" fmla="*/ 2147483647 w 148"/>
                  <a:gd name="T23" fmla="*/ 2147483647 h 181"/>
                  <a:gd name="T24" fmla="*/ 2147483647 w 148"/>
                  <a:gd name="T25" fmla="*/ 2147483647 h 181"/>
                  <a:gd name="T26" fmla="*/ 2147483647 w 148"/>
                  <a:gd name="T27" fmla="*/ 2147483647 h 181"/>
                  <a:gd name="T28" fmla="*/ 2147483647 w 148"/>
                  <a:gd name="T29" fmla="*/ 2147483647 h 181"/>
                  <a:gd name="T30" fmla="*/ 2147483647 w 148"/>
                  <a:gd name="T31" fmla="*/ 2147483647 h 181"/>
                  <a:gd name="T32" fmla="*/ 2147483647 w 148"/>
                  <a:gd name="T33" fmla="*/ 2147483647 h 181"/>
                  <a:gd name="T34" fmla="*/ 2147483647 w 148"/>
                  <a:gd name="T35" fmla="*/ 2147483647 h 181"/>
                  <a:gd name="T36" fmla="*/ 0 w 148"/>
                  <a:gd name="T37" fmla="*/ 0 h 181"/>
                  <a:gd name="T38" fmla="*/ 2147483647 w 148"/>
                  <a:gd name="T39" fmla="*/ 2147483647 h 181"/>
                  <a:gd name="T40" fmla="*/ 2147483647 w 148"/>
                  <a:gd name="T41" fmla="*/ 2147483647 h 181"/>
                  <a:gd name="T42" fmla="*/ 2147483647 w 148"/>
                  <a:gd name="T43" fmla="*/ 2147483647 h 181"/>
                  <a:gd name="T44" fmla="*/ 2147483647 w 148"/>
                  <a:gd name="T45" fmla="*/ 2147483647 h 181"/>
                  <a:gd name="T46" fmla="*/ 2147483647 w 148"/>
                  <a:gd name="T47" fmla="*/ 2147483647 h 181"/>
                  <a:gd name="T48" fmla="*/ 2147483647 w 148"/>
                  <a:gd name="T49" fmla="*/ 2147483647 h 181"/>
                  <a:gd name="T50" fmla="*/ 2147483647 w 148"/>
                  <a:gd name="T51" fmla="*/ 2147483647 h 181"/>
                  <a:gd name="T52" fmla="*/ 2147483647 w 148"/>
                  <a:gd name="T53" fmla="*/ 2147483647 h 181"/>
                  <a:gd name="T54" fmla="*/ 2147483647 w 148"/>
                  <a:gd name="T55" fmla="*/ 2147483647 h 181"/>
                  <a:gd name="T56" fmla="*/ 2147483647 w 148"/>
                  <a:gd name="T57" fmla="*/ 2147483647 h 181"/>
                  <a:gd name="T58" fmla="*/ 2147483647 w 148"/>
                  <a:gd name="T59" fmla="*/ 2147483647 h 181"/>
                  <a:gd name="T60" fmla="*/ 2147483647 w 148"/>
                  <a:gd name="T61" fmla="*/ 2147483647 h 181"/>
                  <a:gd name="T62" fmla="*/ 2147483647 w 148"/>
                  <a:gd name="T63" fmla="*/ 2147483647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81"/>
                  <a:gd name="T98" fmla="*/ 148 w 148"/>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81">
                    <a:moveTo>
                      <a:pt x="134" y="147"/>
                    </a:moveTo>
                    <a:lnTo>
                      <a:pt x="124" y="158"/>
                    </a:lnTo>
                    <a:lnTo>
                      <a:pt x="113" y="169"/>
                    </a:lnTo>
                    <a:lnTo>
                      <a:pt x="113" y="181"/>
                    </a:lnTo>
                    <a:lnTo>
                      <a:pt x="100" y="177"/>
                    </a:lnTo>
                    <a:lnTo>
                      <a:pt x="86" y="166"/>
                    </a:lnTo>
                    <a:lnTo>
                      <a:pt x="93" y="160"/>
                    </a:lnTo>
                    <a:lnTo>
                      <a:pt x="110" y="150"/>
                    </a:lnTo>
                    <a:lnTo>
                      <a:pt x="117" y="144"/>
                    </a:lnTo>
                    <a:lnTo>
                      <a:pt x="124" y="135"/>
                    </a:lnTo>
                    <a:lnTo>
                      <a:pt x="124" y="125"/>
                    </a:lnTo>
                    <a:lnTo>
                      <a:pt x="120" y="113"/>
                    </a:lnTo>
                    <a:lnTo>
                      <a:pt x="117" y="101"/>
                    </a:lnTo>
                    <a:lnTo>
                      <a:pt x="107" y="85"/>
                    </a:lnTo>
                    <a:lnTo>
                      <a:pt x="93" y="67"/>
                    </a:lnTo>
                    <a:lnTo>
                      <a:pt x="79" y="51"/>
                    </a:lnTo>
                    <a:lnTo>
                      <a:pt x="41" y="26"/>
                    </a:lnTo>
                    <a:lnTo>
                      <a:pt x="17" y="14"/>
                    </a:lnTo>
                    <a:lnTo>
                      <a:pt x="0" y="0"/>
                    </a:lnTo>
                    <a:lnTo>
                      <a:pt x="17" y="9"/>
                    </a:lnTo>
                    <a:lnTo>
                      <a:pt x="27" y="14"/>
                    </a:lnTo>
                    <a:lnTo>
                      <a:pt x="48" y="20"/>
                    </a:lnTo>
                    <a:lnTo>
                      <a:pt x="65" y="26"/>
                    </a:lnTo>
                    <a:lnTo>
                      <a:pt x="86" y="39"/>
                    </a:lnTo>
                    <a:lnTo>
                      <a:pt x="113" y="57"/>
                    </a:lnTo>
                    <a:lnTo>
                      <a:pt x="131" y="73"/>
                    </a:lnTo>
                    <a:lnTo>
                      <a:pt x="138" y="85"/>
                    </a:lnTo>
                    <a:lnTo>
                      <a:pt x="144" y="98"/>
                    </a:lnTo>
                    <a:lnTo>
                      <a:pt x="148" y="110"/>
                    </a:lnTo>
                    <a:lnTo>
                      <a:pt x="148" y="122"/>
                    </a:lnTo>
                    <a:lnTo>
                      <a:pt x="144" y="136"/>
                    </a:lnTo>
                    <a:lnTo>
                      <a:pt x="134" y="147"/>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3" name="Freeform 25"/>
              <p:cNvSpPr>
                <a:spLocks/>
              </p:cNvSpPr>
              <p:nvPr/>
            </p:nvSpPr>
            <p:spPr bwMode="auto">
              <a:xfrm>
                <a:off x="2921" y="1495"/>
                <a:ext cx="283" cy="164"/>
              </a:xfrm>
              <a:custGeom>
                <a:avLst/>
                <a:gdLst>
                  <a:gd name="T0" fmla="*/ 2147483647 w 196"/>
                  <a:gd name="T1" fmla="*/ 0 h 88"/>
                  <a:gd name="T2" fmla="*/ 2147483647 w 196"/>
                  <a:gd name="T3" fmla="*/ 0 h 88"/>
                  <a:gd name="T4" fmla="*/ 2147483647 w 196"/>
                  <a:gd name="T5" fmla="*/ 2147483647 h 88"/>
                  <a:gd name="T6" fmla="*/ 2147483647 w 196"/>
                  <a:gd name="T7" fmla="*/ 2147483647 h 88"/>
                  <a:gd name="T8" fmla="*/ 2147483647 w 196"/>
                  <a:gd name="T9" fmla="*/ 2147483647 h 88"/>
                  <a:gd name="T10" fmla="*/ 2147483647 w 196"/>
                  <a:gd name="T11" fmla="*/ 2147483647 h 88"/>
                  <a:gd name="T12" fmla="*/ 2147483647 w 196"/>
                  <a:gd name="T13" fmla="*/ 2147483647 h 88"/>
                  <a:gd name="T14" fmla="*/ 2147483647 w 196"/>
                  <a:gd name="T15" fmla="*/ 2147483647 h 88"/>
                  <a:gd name="T16" fmla="*/ 2147483647 w 196"/>
                  <a:gd name="T17" fmla="*/ 2147483647 h 88"/>
                  <a:gd name="T18" fmla="*/ 2147483647 w 196"/>
                  <a:gd name="T19" fmla="*/ 2147483647 h 88"/>
                  <a:gd name="T20" fmla="*/ 2147483647 w 196"/>
                  <a:gd name="T21" fmla="*/ 2147483647 h 88"/>
                  <a:gd name="T22" fmla="*/ 2147483647 w 196"/>
                  <a:gd name="T23" fmla="*/ 2147483647 h 88"/>
                  <a:gd name="T24" fmla="*/ 2147483647 w 196"/>
                  <a:gd name="T25" fmla="*/ 2147483647 h 88"/>
                  <a:gd name="T26" fmla="*/ 0 w 196"/>
                  <a:gd name="T27" fmla="*/ 2147483647 h 88"/>
                  <a:gd name="T28" fmla="*/ 2147483647 w 196"/>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88"/>
                  <a:gd name="T47" fmla="*/ 196 w 196"/>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88">
                    <a:moveTo>
                      <a:pt x="158" y="0"/>
                    </a:moveTo>
                    <a:lnTo>
                      <a:pt x="175" y="0"/>
                    </a:lnTo>
                    <a:lnTo>
                      <a:pt x="189" y="1"/>
                    </a:lnTo>
                    <a:lnTo>
                      <a:pt x="179" y="8"/>
                    </a:lnTo>
                    <a:lnTo>
                      <a:pt x="172" y="14"/>
                    </a:lnTo>
                    <a:lnTo>
                      <a:pt x="172" y="68"/>
                    </a:lnTo>
                    <a:lnTo>
                      <a:pt x="186" y="79"/>
                    </a:lnTo>
                    <a:lnTo>
                      <a:pt x="196" y="88"/>
                    </a:lnTo>
                    <a:lnTo>
                      <a:pt x="41" y="51"/>
                    </a:lnTo>
                    <a:lnTo>
                      <a:pt x="34" y="45"/>
                    </a:lnTo>
                    <a:lnTo>
                      <a:pt x="31" y="37"/>
                    </a:lnTo>
                    <a:lnTo>
                      <a:pt x="24" y="32"/>
                    </a:lnTo>
                    <a:lnTo>
                      <a:pt x="14" y="31"/>
                    </a:lnTo>
                    <a:lnTo>
                      <a:pt x="0" y="31"/>
                    </a:lnTo>
                    <a:lnTo>
                      <a:pt x="158" y="0"/>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4" name="Freeform 26"/>
              <p:cNvSpPr>
                <a:spLocks/>
              </p:cNvSpPr>
              <p:nvPr/>
            </p:nvSpPr>
            <p:spPr bwMode="auto">
              <a:xfrm>
                <a:off x="3169" y="1521"/>
                <a:ext cx="39" cy="138"/>
              </a:xfrm>
              <a:custGeom>
                <a:avLst/>
                <a:gdLst>
                  <a:gd name="T0" fmla="*/ 0 w 27"/>
                  <a:gd name="T1" fmla="*/ 2147483647 h 74"/>
                  <a:gd name="T2" fmla="*/ 2147483647 w 27"/>
                  <a:gd name="T3" fmla="*/ 2147483647 h 74"/>
                  <a:gd name="T4" fmla="*/ 2147483647 w 27"/>
                  <a:gd name="T5" fmla="*/ 2147483647 h 74"/>
                  <a:gd name="T6" fmla="*/ 2147483647 w 27"/>
                  <a:gd name="T7" fmla="*/ 2147483647 h 74"/>
                  <a:gd name="T8" fmla="*/ 2147483647 w 27"/>
                  <a:gd name="T9" fmla="*/ 2147483647 h 74"/>
                  <a:gd name="T10" fmla="*/ 2147483647 w 27"/>
                  <a:gd name="T11" fmla="*/ 2147483647 h 74"/>
                  <a:gd name="T12" fmla="*/ 0 w 27"/>
                  <a:gd name="T13" fmla="*/ 0 h 74"/>
                  <a:gd name="T14" fmla="*/ 0 w 27"/>
                  <a:gd name="T15" fmla="*/ 2147483647 h 74"/>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74"/>
                  <a:gd name="T26" fmla="*/ 27 w 27"/>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74">
                    <a:moveTo>
                      <a:pt x="0" y="54"/>
                    </a:moveTo>
                    <a:lnTo>
                      <a:pt x="3" y="59"/>
                    </a:lnTo>
                    <a:lnTo>
                      <a:pt x="14" y="65"/>
                    </a:lnTo>
                    <a:lnTo>
                      <a:pt x="24" y="74"/>
                    </a:lnTo>
                    <a:lnTo>
                      <a:pt x="27" y="17"/>
                    </a:lnTo>
                    <a:lnTo>
                      <a:pt x="14" y="11"/>
                    </a:lnTo>
                    <a:lnTo>
                      <a:pt x="0" y="0"/>
                    </a:lnTo>
                    <a:lnTo>
                      <a:pt x="0" y="54"/>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5" name="Freeform 27"/>
              <p:cNvSpPr>
                <a:spLocks/>
              </p:cNvSpPr>
              <p:nvPr/>
            </p:nvSpPr>
            <p:spPr bwMode="auto">
              <a:xfrm>
                <a:off x="3035" y="750"/>
                <a:ext cx="129" cy="123"/>
              </a:xfrm>
              <a:custGeom>
                <a:avLst/>
                <a:gdLst>
                  <a:gd name="T0" fmla="*/ 2147483647 w 89"/>
                  <a:gd name="T1" fmla="*/ 2147483647 h 66"/>
                  <a:gd name="T2" fmla="*/ 2147483647 w 89"/>
                  <a:gd name="T3" fmla="*/ 2147483647 h 66"/>
                  <a:gd name="T4" fmla="*/ 2147483647 w 89"/>
                  <a:gd name="T5" fmla="*/ 2147483647 h 66"/>
                  <a:gd name="T6" fmla="*/ 2147483647 w 89"/>
                  <a:gd name="T7" fmla="*/ 2147483647 h 66"/>
                  <a:gd name="T8" fmla="*/ 2147483647 w 89"/>
                  <a:gd name="T9" fmla="*/ 2147483647 h 66"/>
                  <a:gd name="T10" fmla="*/ 0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0 h 66"/>
                  <a:gd name="T32" fmla="*/ 2147483647 w 89"/>
                  <a:gd name="T33" fmla="*/ 2147483647 h 66"/>
                  <a:gd name="T34" fmla="*/ 2147483647 w 89"/>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66"/>
                  <a:gd name="T56" fmla="*/ 89 w 89"/>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66">
                    <a:moveTo>
                      <a:pt x="52" y="17"/>
                    </a:moveTo>
                    <a:lnTo>
                      <a:pt x="41" y="23"/>
                    </a:lnTo>
                    <a:lnTo>
                      <a:pt x="27" y="35"/>
                    </a:lnTo>
                    <a:lnTo>
                      <a:pt x="14" y="48"/>
                    </a:lnTo>
                    <a:lnTo>
                      <a:pt x="7" y="57"/>
                    </a:lnTo>
                    <a:lnTo>
                      <a:pt x="0" y="66"/>
                    </a:lnTo>
                    <a:lnTo>
                      <a:pt x="17" y="54"/>
                    </a:lnTo>
                    <a:lnTo>
                      <a:pt x="31" y="45"/>
                    </a:lnTo>
                    <a:lnTo>
                      <a:pt x="41" y="37"/>
                    </a:lnTo>
                    <a:lnTo>
                      <a:pt x="55" y="31"/>
                    </a:lnTo>
                    <a:lnTo>
                      <a:pt x="65" y="24"/>
                    </a:lnTo>
                    <a:lnTo>
                      <a:pt x="79" y="18"/>
                    </a:lnTo>
                    <a:lnTo>
                      <a:pt x="89" y="15"/>
                    </a:lnTo>
                    <a:lnTo>
                      <a:pt x="83" y="11"/>
                    </a:lnTo>
                    <a:lnTo>
                      <a:pt x="83" y="6"/>
                    </a:lnTo>
                    <a:lnTo>
                      <a:pt x="86" y="0"/>
                    </a:lnTo>
                    <a:lnTo>
                      <a:pt x="69" y="7"/>
                    </a:lnTo>
                    <a:lnTo>
                      <a:pt x="52" y="17"/>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grpSp>
      </p:grpSp>
      <p:grpSp>
        <p:nvGrpSpPr>
          <p:cNvPr id="26" name="Group 28"/>
          <p:cNvGrpSpPr>
            <a:grpSpLocks/>
          </p:cNvGrpSpPr>
          <p:nvPr/>
        </p:nvGrpSpPr>
        <p:grpSpPr bwMode="auto">
          <a:xfrm rot="-770712">
            <a:off x="6780660" y="3072208"/>
            <a:ext cx="3392488" cy="1155700"/>
            <a:chOff x="2473" y="2150"/>
            <a:chExt cx="2137" cy="728"/>
          </a:xfrm>
        </p:grpSpPr>
        <p:sp>
          <p:nvSpPr>
            <p:cNvPr id="27" name="Freeform 29"/>
            <p:cNvSpPr>
              <a:spLocks/>
            </p:cNvSpPr>
            <p:nvPr/>
          </p:nvSpPr>
          <p:spPr bwMode="auto">
            <a:xfrm>
              <a:off x="4517" y="2329"/>
              <a:ext cx="93" cy="119"/>
            </a:xfrm>
            <a:custGeom>
              <a:avLst/>
              <a:gdLst>
                <a:gd name="T0" fmla="*/ 0 w 65"/>
                <a:gd name="T1" fmla="*/ 2147483647 h 64"/>
                <a:gd name="T2" fmla="*/ 2147483647 w 65"/>
                <a:gd name="T3" fmla="*/ 2147483647 h 64"/>
                <a:gd name="T4" fmla="*/ 2147483647 w 65"/>
                <a:gd name="T5" fmla="*/ 2147483647 h 64"/>
                <a:gd name="T6" fmla="*/ 2147483647 w 65"/>
                <a:gd name="T7" fmla="*/ 2147483647 h 64"/>
                <a:gd name="T8" fmla="*/ 2147483647 w 65"/>
                <a:gd name="T9" fmla="*/ 2147483647 h 64"/>
                <a:gd name="T10" fmla="*/ 2147483647 w 65"/>
                <a:gd name="T11" fmla="*/ 2147483647 h 64"/>
                <a:gd name="T12" fmla="*/ 2147483647 w 65"/>
                <a:gd name="T13" fmla="*/ 2147483647 h 64"/>
                <a:gd name="T14" fmla="*/ 2147483647 w 65"/>
                <a:gd name="T15" fmla="*/ 2147483647 h 64"/>
                <a:gd name="T16" fmla="*/ 2147483647 w 65"/>
                <a:gd name="T17" fmla="*/ 2147483647 h 64"/>
                <a:gd name="T18" fmla="*/ 2147483647 w 65"/>
                <a:gd name="T19" fmla="*/ 2147483647 h 64"/>
                <a:gd name="T20" fmla="*/ 2147483647 w 65"/>
                <a:gd name="T21" fmla="*/ 2147483647 h 64"/>
                <a:gd name="T22" fmla="*/ 2147483647 w 65"/>
                <a:gd name="T23" fmla="*/ 2147483647 h 64"/>
                <a:gd name="T24" fmla="*/ 2147483647 w 65"/>
                <a:gd name="T25" fmla="*/ 2147483647 h 64"/>
                <a:gd name="T26" fmla="*/ 2147483647 w 65"/>
                <a:gd name="T27" fmla="*/ 2147483647 h 64"/>
                <a:gd name="T28" fmla="*/ 2147483647 w 65"/>
                <a:gd name="T29" fmla="*/ 2147483647 h 64"/>
                <a:gd name="T30" fmla="*/ 2147483647 w 65"/>
                <a:gd name="T31" fmla="*/ 2147483647 h 64"/>
                <a:gd name="T32" fmla="*/ 2147483647 w 65"/>
                <a:gd name="T33" fmla="*/ 2147483647 h 64"/>
                <a:gd name="T34" fmla="*/ 2147483647 w 65"/>
                <a:gd name="T35" fmla="*/ 2147483647 h 64"/>
                <a:gd name="T36" fmla="*/ 2147483647 w 65"/>
                <a:gd name="T37" fmla="*/ 2147483647 h 64"/>
                <a:gd name="T38" fmla="*/ 2147483647 w 65"/>
                <a:gd name="T39" fmla="*/ 2147483647 h 64"/>
                <a:gd name="T40" fmla="*/ 2147483647 w 65"/>
                <a:gd name="T41" fmla="*/ 2147483647 h 64"/>
                <a:gd name="T42" fmla="*/ 2147483647 w 65"/>
                <a:gd name="T43" fmla="*/ 2147483647 h 64"/>
                <a:gd name="T44" fmla="*/ 2147483647 w 65"/>
                <a:gd name="T45" fmla="*/ 2147483647 h 64"/>
                <a:gd name="T46" fmla="*/ 2147483647 w 65"/>
                <a:gd name="T47" fmla="*/ 2147483647 h 64"/>
                <a:gd name="T48" fmla="*/ 2147483647 w 65"/>
                <a:gd name="T49" fmla="*/ 2147483647 h 64"/>
                <a:gd name="T50" fmla="*/ 2147483647 w 65"/>
                <a:gd name="T51" fmla="*/ 2147483647 h 64"/>
                <a:gd name="T52" fmla="*/ 2147483647 w 65"/>
                <a:gd name="T53" fmla="*/ 2147483647 h 64"/>
                <a:gd name="T54" fmla="*/ 2147483647 w 65"/>
                <a:gd name="T55" fmla="*/ 0 h 64"/>
                <a:gd name="T56" fmla="*/ 2147483647 w 65"/>
                <a:gd name="T57" fmla="*/ 0 h 64"/>
                <a:gd name="T58" fmla="*/ 2147483647 w 65"/>
                <a:gd name="T59" fmla="*/ 0 h 64"/>
                <a:gd name="T60" fmla="*/ 2147483647 w 65"/>
                <a:gd name="T61" fmla="*/ 0 h 64"/>
                <a:gd name="T62" fmla="*/ 2147483647 w 65"/>
                <a:gd name="T63" fmla="*/ 0 h 64"/>
                <a:gd name="T64" fmla="*/ 2147483647 w 65"/>
                <a:gd name="T65" fmla="*/ 2147483647 h 64"/>
                <a:gd name="T66" fmla="*/ 2147483647 w 65"/>
                <a:gd name="T67" fmla="*/ 2147483647 h 64"/>
                <a:gd name="T68" fmla="*/ 2147483647 w 65"/>
                <a:gd name="T69" fmla="*/ 2147483647 h 64"/>
                <a:gd name="T70" fmla="*/ 2147483647 w 65"/>
                <a:gd name="T71" fmla="*/ 2147483647 h 64"/>
                <a:gd name="T72" fmla="*/ 2147483647 w 65"/>
                <a:gd name="T73" fmla="*/ 2147483647 h 64"/>
                <a:gd name="T74" fmla="*/ 2147483647 w 65"/>
                <a:gd name="T75" fmla="*/ 2147483647 h 64"/>
                <a:gd name="T76" fmla="*/ 2147483647 w 65"/>
                <a:gd name="T77" fmla="*/ 2147483647 h 64"/>
                <a:gd name="T78" fmla="*/ 0 w 65"/>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5"/>
                <a:gd name="T121" fmla="*/ 0 h 64"/>
                <a:gd name="T122" fmla="*/ 65 w 65"/>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5" h="64">
                  <a:moveTo>
                    <a:pt x="0" y="51"/>
                  </a:moveTo>
                  <a:lnTo>
                    <a:pt x="3" y="51"/>
                  </a:lnTo>
                  <a:lnTo>
                    <a:pt x="7" y="50"/>
                  </a:lnTo>
                  <a:lnTo>
                    <a:pt x="10" y="48"/>
                  </a:lnTo>
                  <a:lnTo>
                    <a:pt x="10" y="47"/>
                  </a:lnTo>
                  <a:lnTo>
                    <a:pt x="10" y="45"/>
                  </a:lnTo>
                  <a:lnTo>
                    <a:pt x="14" y="43"/>
                  </a:lnTo>
                  <a:lnTo>
                    <a:pt x="14" y="42"/>
                  </a:lnTo>
                  <a:lnTo>
                    <a:pt x="14" y="39"/>
                  </a:lnTo>
                  <a:lnTo>
                    <a:pt x="17" y="36"/>
                  </a:lnTo>
                  <a:lnTo>
                    <a:pt x="17" y="31"/>
                  </a:lnTo>
                  <a:lnTo>
                    <a:pt x="14" y="28"/>
                  </a:lnTo>
                  <a:lnTo>
                    <a:pt x="14" y="23"/>
                  </a:lnTo>
                  <a:lnTo>
                    <a:pt x="14" y="22"/>
                  </a:lnTo>
                  <a:lnTo>
                    <a:pt x="14" y="20"/>
                  </a:lnTo>
                  <a:lnTo>
                    <a:pt x="10" y="17"/>
                  </a:lnTo>
                  <a:lnTo>
                    <a:pt x="10" y="16"/>
                  </a:lnTo>
                  <a:lnTo>
                    <a:pt x="10" y="14"/>
                  </a:lnTo>
                  <a:lnTo>
                    <a:pt x="10" y="11"/>
                  </a:lnTo>
                  <a:lnTo>
                    <a:pt x="7" y="9"/>
                  </a:lnTo>
                  <a:lnTo>
                    <a:pt x="7" y="6"/>
                  </a:lnTo>
                  <a:lnTo>
                    <a:pt x="7" y="5"/>
                  </a:lnTo>
                  <a:lnTo>
                    <a:pt x="7" y="3"/>
                  </a:lnTo>
                  <a:lnTo>
                    <a:pt x="7" y="2"/>
                  </a:lnTo>
                  <a:lnTo>
                    <a:pt x="10" y="0"/>
                  </a:lnTo>
                  <a:lnTo>
                    <a:pt x="14" y="0"/>
                  </a:lnTo>
                  <a:lnTo>
                    <a:pt x="17" y="0"/>
                  </a:lnTo>
                  <a:lnTo>
                    <a:pt x="17" y="2"/>
                  </a:lnTo>
                  <a:lnTo>
                    <a:pt x="21" y="2"/>
                  </a:lnTo>
                  <a:lnTo>
                    <a:pt x="21" y="3"/>
                  </a:lnTo>
                  <a:lnTo>
                    <a:pt x="21" y="5"/>
                  </a:lnTo>
                  <a:lnTo>
                    <a:pt x="24" y="6"/>
                  </a:lnTo>
                  <a:lnTo>
                    <a:pt x="65" y="56"/>
                  </a:lnTo>
                  <a:lnTo>
                    <a:pt x="10" y="64"/>
                  </a:lnTo>
                  <a:lnTo>
                    <a:pt x="0" y="51"/>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28" name="Freeform 30"/>
            <p:cNvSpPr>
              <a:spLocks/>
            </p:cNvSpPr>
            <p:nvPr/>
          </p:nvSpPr>
          <p:spPr bwMode="auto">
            <a:xfrm>
              <a:off x="4218" y="2150"/>
              <a:ext cx="303" cy="324"/>
            </a:xfrm>
            <a:custGeom>
              <a:avLst/>
              <a:gdLst>
                <a:gd name="T0" fmla="*/ 2147483647 w 210"/>
                <a:gd name="T1" fmla="*/ 2147483647 h 174"/>
                <a:gd name="T2" fmla="*/ 2147483647 w 210"/>
                <a:gd name="T3" fmla="*/ 2147483647 h 174"/>
                <a:gd name="T4" fmla="*/ 2147483647 w 210"/>
                <a:gd name="T5" fmla="*/ 2147483647 h 174"/>
                <a:gd name="T6" fmla="*/ 2147483647 w 210"/>
                <a:gd name="T7" fmla="*/ 2147483647 h 174"/>
                <a:gd name="T8" fmla="*/ 2147483647 w 210"/>
                <a:gd name="T9" fmla="*/ 2147483647 h 174"/>
                <a:gd name="T10" fmla="*/ 2147483647 w 210"/>
                <a:gd name="T11" fmla="*/ 2147483647 h 174"/>
                <a:gd name="T12" fmla="*/ 2147483647 w 210"/>
                <a:gd name="T13" fmla="*/ 2147483647 h 174"/>
                <a:gd name="T14" fmla="*/ 2147483647 w 210"/>
                <a:gd name="T15" fmla="*/ 2147483647 h 174"/>
                <a:gd name="T16" fmla="*/ 2147483647 w 210"/>
                <a:gd name="T17" fmla="*/ 2147483647 h 174"/>
                <a:gd name="T18" fmla="*/ 2147483647 w 210"/>
                <a:gd name="T19" fmla="*/ 2147483647 h 174"/>
                <a:gd name="T20" fmla="*/ 2147483647 w 210"/>
                <a:gd name="T21" fmla="*/ 2147483647 h 174"/>
                <a:gd name="T22" fmla="*/ 2147483647 w 210"/>
                <a:gd name="T23" fmla="*/ 2147483647 h 174"/>
                <a:gd name="T24" fmla="*/ 2147483647 w 210"/>
                <a:gd name="T25" fmla="*/ 2147483647 h 174"/>
                <a:gd name="T26" fmla="*/ 2147483647 w 210"/>
                <a:gd name="T27" fmla="*/ 2147483647 h 174"/>
                <a:gd name="T28" fmla="*/ 2147483647 w 210"/>
                <a:gd name="T29" fmla="*/ 2147483647 h 174"/>
                <a:gd name="T30" fmla="*/ 2147483647 w 210"/>
                <a:gd name="T31" fmla="*/ 2147483647 h 174"/>
                <a:gd name="T32" fmla="*/ 2147483647 w 210"/>
                <a:gd name="T33" fmla="*/ 2147483647 h 174"/>
                <a:gd name="T34" fmla="*/ 0 w 210"/>
                <a:gd name="T35" fmla="*/ 2147483647 h 174"/>
                <a:gd name="T36" fmla="*/ 0 w 210"/>
                <a:gd name="T37" fmla="*/ 2147483647 h 174"/>
                <a:gd name="T38" fmla="*/ 2147483647 w 210"/>
                <a:gd name="T39" fmla="*/ 2147483647 h 174"/>
                <a:gd name="T40" fmla="*/ 2147483647 w 210"/>
                <a:gd name="T41" fmla="*/ 2147483647 h 174"/>
                <a:gd name="T42" fmla="*/ 2147483647 w 210"/>
                <a:gd name="T43" fmla="*/ 0 h 174"/>
                <a:gd name="T44" fmla="*/ 2147483647 w 210"/>
                <a:gd name="T45" fmla="*/ 0 h 174"/>
                <a:gd name="T46" fmla="*/ 2147483647 w 210"/>
                <a:gd name="T47" fmla="*/ 0 h 174"/>
                <a:gd name="T48" fmla="*/ 2147483647 w 210"/>
                <a:gd name="T49" fmla="*/ 0 h 174"/>
                <a:gd name="T50" fmla="*/ 2147483647 w 210"/>
                <a:gd name="T51" fmla="*/ 2147483647 h 174"/>
                <a:gd name="T52" fmla="*/ 2147483647 w 210"/>
                <a:gd name="T53" fmla="*/ 2147483647 h 174"/>
                <a:gd name="T54" fmla="*/ 2147483647 w 210"/>
                <a:gd name="T55" fmla="*/ 2147483647 h 174"/>
                <a:gd name="T56" fmla="*/ 2147483647 w 210"/>
                <a:gd name="T57" fmla="*/ 2147483647 h 174"/>
                <a:gd name="T58" fmla="*/ 2147483647 w 210"/>
                <a:gd name="T59" fmla="*/ 2147483647 h 174"/>
                <a:gd name="T60" fmla="*/ 2147483647 w 210"/>
                <a:gd name="T61" fmla="*/ 2147483647 h 174"/>
                <a:gd name="T62" fmla="*/ 2147483647 w 210"/>
                <a:gd name="T63" fmla="*/ 2147483647 h 174"/>
                <a:gd name="T64" fmla="*/ 2147483647 w 210"/>
                <a:gd name="T65" fmla="*/ 2147483647 h 174"/>
                <a:gd name="T66" fmla="*/ 2147483647 w 210"/>
                <a:gd name="T67" fmla="*/ 2147483647 h 174"/>
                <a:gd name="T68" fmla="*/ 2147483647 w 210"/>
                <a:gd name="T69" fmla="*/ 2147483647 h 174"/>
                <a:gd name="T70" fmla="*/ 2147483647 w 210"/>
                <a:gd name="T71" fmla="*/ 2147483647 h 174"/>
                <a:gd name="T72" fmla="*/ 2147483647 w 210"/>
                <a:gd name="T73" fmla="*/ 2147483647 h 174"/>
                <a:gd name="T74" fmla="*/ 2147483647 w 210"/>
                <a:gd name="T75" fmla="*/ 2147483647 h 174"/>
                <a:gd name="T76" fmla="*/ 2147483647 w 210"/>
                <a:gd name="T77" fmla="*/ 2147483647 h 174"/>
                <a:gd name="T78" fmla="*/ 2147483647 w 210"/>
                <a:gd name="T79" fmla="*/ 2147483647 h 174"/>
                <a:gd name="T80" fmla="*/ 2147483647 w 210"/>
                <a:gd name="T81" fmla="*/ 2147483647 h 174"/>
                <a:gd name="T82" fmla="*/ 2147483647 w 210"/>
                <a:gd name="T83" fmla="*/ 2147483647 h 174"/>
                <a:gd name="T84" fmla="*/ 2147483647 w 210"/>
                <a:gd name="T85" fmla="*/ 2147483647 h 174"/>
                <a:gd name="T86" fmla="*/ 2147483647 w 210"/>
                <a:gd name="T87" fmla="*/ 2147483647 h 174"/>
                <a:gd name="T88" fmla="*/ 2147483647 w 210"/>
                <a:gd name="T89" fmla="*/ 2147483647 h 174"/>
                <a:gd name="T90" fmla="*/ 2147483647 w 210"/>
                <a:gd name="T91" fmla="*/ 2147483647 h 174"/>
                <a:gd name="T92" fmla="*/ 2147483647 w 210"/>
                <a:gd name="T93" fmla="*/ 2147483647 h 174"/>
                <a:gd name="T94" fmla="*/ 2147483647 w 210"/>
                <a:gd name="T95" fmla="*/ 2147483647 h 174"/>
                <a:gd name="T96" fmla="*/ 2147483647 w 210"/>
                <a:gd name="T97" fmla="*/ 2147483647 h 174"/>
                <a:gd name="T98" fmla="*/ 2147483647 w 210"/>
                <a:gd name="T99" fmla="*/ 2147483647 h 174"/>
                <a:gd name="T100" fmla="*/ 2147483647 w 210"/>
                <a:gd name="T101" fmla="*/ 2147483647 h 174"/>
                <a:gd name="T102" fmla="*/ 2147483647 w 210"/>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0"/>
                <a:gd name="T157" fmla="*/ 0 h 174"/>
                <a:gd name="T158" fmla="*/ 210 w 210"/>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0" h="174">
                  <a:moveTo>
                    <a:pt x="131" y="152"/>
                  </a:moveTo>
                  <a:lnTo>
                    <a:pt x="31" y="34"/>
                  </a:lnTo>
                  <a:lnTo>
                    <a:pt x="31" y="32"/>
                  </a:lnTo>
                  <a:lnTo>
                    <a:pt x="28" y="32"/>
                  </a:lnTo>
                  <a:lnTo>
                    <a:pt x="28" y="31"/>
                  </a:lnTo>
                  <a:lnTo>
                    <a:pt x="28" y="29"/>
                  </a:lnTo>
                  <a:lnTo>
                    <a:pt x="24" y="28"/>
                  </a:lnTo>
                  <a:lnTo>
                    <a:pt x="21" y="26"/>
                  </a:lnTo>
                  <a:lnTo>
                    <a:pt x="18" y="26"/>
                  </a:lnTo>
                  <a:lnTo>
                    <a:pt x="14" y="25"/>
                  </a:lnTo>
                  <a:lnTo>
                    <a:pt x="11" y="25"/>
                  </a:lnTo>
                  <a:lnTo>
                    <a:pt x="7" y="23"/>
                  </a:lnTo>
                  <a:lnTo>
                    <a:pt x="7" y="22"/>
                  </a:lnTo>
                  <a:lnTo>
                    <a:pt x="4" y="20"/>
                  </a:lnTo>
                  <a:lnTo>
                    <a:pt x="4" y="18"/>
                  </a:lnTo>
                  <a:lnTo>
                    <a:pt x="0" y="17"/>
                  </a:lnTo>
                  <a:lnTo>
                    <a:pt x="0" y="15"/>
                  </a:lnTo>
                  <a:lnTo>
                    <a:pt x="0" y="14"/>
                  </a:lnTo>
                  <a:lnTo>
                    <a:pt x="4" y="14"/>
                  </a:lnTo>
                  <a:lnTo>
                    <a:pt x="4" y="12"/>
                  </a:lnTo>
                  <a:lnTo>
                    <a:pt x="7" y="12"/>
                  </a:lnTo>
                  <a:lnTo>
                    <a:pt x="76" y="0"/>
                  </a:lnTo>
                  <a:lnTo>
                    <a:pt x="80" y="0"/>
                  </a:lnTo>
                  <a:lnTo>
                    <a:pt x="83" y="0"/>
                  </a:lnTo>
                  <a:lnTo>
                    <a:pt x="83" y="1"/>
                  </a:lnTo>
                  <a:lnTo>
                    <a:pt x="86" y="1"/>
                  </a:lnTo>
                  <a:lnTo>
                    <a:pt x="86" y="3"/>
                  </a:lnTo>
                  <a:lnTo>
                    <a:pt x="90" y="3"/>
                  </a:lnTo>
                  <a:lnTo>
                    <a:pt x="90" y="5"/>
                  </a:lnTo>
                  <a:lnTo>
                    <a:pt x="93" y="8"/>
                  </a:lnTo>
                  <a:lnTo>
                    <a:pt x="93" y="9"/>
                  </a:lnTo>
                  <a:lnTo>
                    <a:pt x="93" y="11"/>
                  </a:lnTo>
                  <a:lnTo>
                    <a:pt x="90" y="12"/>
                  </a:lnTo>
                  <a:lnTo>
                    <a:pt x="90" y="14"/>
                  </a:lnTo>
                  <a:lnTo>
                    <a:pt x="86" y="14"/>
                  </a:lnTo>
                  <a:lnTo>
                    <a:pt x="86" y="15"/>
                  </a:lnTo>
                  <a:lnTo>
                    <a:pt x="86" y="17"/>
                  </a:lnTo>
                  <a:lnTo>
                    <a:pt x="86" y="18"/>
                  </a:lnTo>
                  <a:lnTo>
                    <a:pt x="90" y="20"/>
                  </a:lnTo>
                  <a:lnTo>
                    <a:pt x="210" y="163"/>
                  </a:lnTo>
                  <a:lnTo>
                    <a:pt x="145" y="174"/>
                  </a:lnTo>
                  <a:lnTo>
                    <a:pt x="142" y="174"/>
                  </a:lnTo>
                  <a:lnTo>
                    <a:pt x="138" y="174"/>
                  </a:lnTo>
                  <a:lnTo>
                    <a:pt x="135" y="174"/>
                  </a:lnTo>
                  <a:lnTo>
                    <a:pt x="135" y="172"/>
                  </a:lnTo>
                  <a:lnTo>
                    <a:pt x="131" y="172"/>
                  </a:lnTo>
                  <a:lnTo>
                    <a:pt x="131" y="170"/>
                  </a:lnTo>
                  <a:lnTo>
                    <a:pt x="128" y="170"/>
                  </a:lnTo>
                  <a:lnTo>
                    <a:pt x="128" y="169"/>
                  </a:lnTo>
                  <a:lnTo>
                    <a:pt x="128" y="167"/>
                  </a:lnTo>
                  <a:lnTo>
                    <a:pt x="128" y="166"/>
                  </a:lnTo>
                  <a:lnTo>
                    <a:pt x="128" y="164"/>
                  </a:lnTo>
                  <a:lnTo>
                    <a:pt x="128" y="163"/>
                  </a:lnTo>
                  <a:lnTo>
                    <a:pt x="128" y="161"/>
                  </a:lnTo>
                  <a:lnTo>
                    <a:pt x="131" y="161"/>
                  </a:lnTo>
                  <a:lnTo>
                    <a:pt x="131" y="160"/>
                  </a:lnTo>
                  <a:lnTo>
                    <a:pt x="131" y="158"/>
                  </a:lnTo>
                  <a:lnTo>
                    <a:pt x="135" y="157"/>
                  </a:lnTo>
                  <a:lnTo>
                    <a:pt x="131" y="155"/>
                  </a:lnTo>
                  <a:lnTo>
                    <a:pt x="131" y="153"/>
                  </a:lnTo>
                  <a:lnTo>
                    <a:pt x="131" y="15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29" name="Freeform 31"/>
            <p:cNvSpPr>
              <a:spLocks/>
            </p:cNvSpPr>
            <p:nvPr/>
          </p:nvSpPr>
          <p:spPr bwMode="auto">
            <a:xfrm>
              <a:off x="4034" y="2197"/>
              <a:ext cx="353" cy="309"/>
            </a:xfrm>
            <a:custGeom>
              <a:avLst/>
              <a:gdLst>
                <a:gd name="T0" fmla="*/ 2147483647 w 244"/>
                <a:gd name="T1" fmla="*/ 0 h 166"/>
                <a:gd name="T2" fmla="*/ 2147483647 w 244"/>
                <a:gd name="T3" fmla="*/ 2147483647 h 166"/>
                <a:gd name="T4" fmla="*/ 2147483647 w 244"/>
                <a:gd name="T5" fmla="*/ 2147483647 h 166"/>
                <a:gd name="T6" fmla="*/ 2147483647 w 244"/>
                <a:gd name="T7" fmla="*/ 2147483647 h 166"/>
                <a:gd name="T8" fmla="*/ 2147483647 w 244"/>
                <a:gd name="T9" fmla="*/ 2147483647 h 166"/>
                <a:gd name="T10" fmla="*/ 2147483647 w 244"/>
                <a:gd name="T11" fmla="*/ 2147483647 h 166"/>
                <a:gd name="T12" fmla="*/ 2147483647 w 244"/>
                <a:gd name="T13" fmla="*/ 2147483647 h 166"/>
                <a:gd name="T14" fmla="*/ 2147483647 w 244"/>
                <a:gd name="T15" fmla="*/ 2147483647 h 166"/>
                <a:gd name="T16" fmla="*/ 2147483647 w 244"/>
                <a:gd name="T17" fmla="*/ 2147483647 h 166"/>
                <a:gd name="T18" fmla="*/ 2147483647 w 244"/>
                <a:gd name="T19" fmla="*/ 2147483647 h 166"/>
                <a:gd name="T20" fmla="*/ 2147483647 w 244"/>
                <a:gd name="T21" fmla="*/ 2147483647 h 166"/>
                <a:gd name="T22" fmla="*/ 2147483647 w 244"/>
                <a:gd name="T23" fmla="*/ 2147483647 h 166"/>
                <a:gd name="T24" fmla="*/ 2147483647 w 244"/>
                <a:gd name="T25" fmla="*/ 2147483647 h 166"/>
                <a:gd name="T26" fmla="*/ 2147483647 w 244"/>
                <a:gd name="T27" fmla="*/ 2147483647 h 166"/>
                <a:gd name="T28" fmla="*/ 2147483647 w 244"/>
                <a:gd name="T29" fmla="*/ 2147483647 h 166"/>
                <a:gd name="T30" fmla="*/ 2147483647 w 244"/>
                <a:gd name="T31" fmla="*/ 2147483647 h 166"/>
                <a:gd name="T32" fmla="*/ 2147483647 w 244"/>
                <a:gd name="T33" fmla="*/ 2147483647 h 166"/>
                <a:gd name="T34" fmla="*/ 2147483647 w 244"/>
                <a:gd name="T35" fmla="*/ 2147483647 h 166"/>
                <a:gd name="T36" fmla="*/ 2147483647 w 244"/>
                <a:gd name="T37" fmla="*/ 2147483647 h 166"/>
                <a:gd name="T38" fmla="*/ 2147483647 w 244"/>
                <a:gd name="T39" fmla="*/ 2147483647 h 166"/>
                <a:gd name="T40" fmla="*/ 2147483647 w 244"/>
                <a:gd name="T41" fmla="*/ 2147483647 h 166"/>
                <a:gd name="T42" fmla="*/ 2147483647 w 244"/>
                <a:gd name="T43" fmla="*/ 2147483647 h 166"/>
                <a:gd name="T44" fmla="*/ 2147483647 w 244"/>
                <a:gd name="T45" fmla="*/ 2147483647 h 166"/>
                <a:gd name="T46" fmla="*/ 2147483647 w 244"/>
                <a:gd name="T47" fmla="*/ 2147483647 h 166"/>
                <a:gd name="T48" fmla="*/ 2147483647 w 244"/>
                <a:gd name="T49" fmla="*/ 2147483647 h 166"/>
                <a:gd name="T50" fmla="*/ 2147483647 w 244"/>
                <a:gd name="T51" fmla="*/ 2147483647 h 166"/>
                <a:gd name="T52" fmla="*/ 2147483647 w 244"/>
                <a:gd name="T53" fmla="*/ 2147483647 h 166"/>
                <a:gd name="T54" fmla="*/ 2147483647 w 244"/>
                <a:gd name="T55" fmla="*/ 2147483647 h 166"/>
                <a:gd name="T56" fmla="*/ 2147483647 w 244"/>
                <a:gd name="T57" fmla="*/ 2147483647 h 166"/>
                <a:gd name="T58" fmla="*/ 2147483647 w 244"/>
                <a:gd name="T59" fmla="*/ 2147483647 h 166"/>
                <a:gd name="T60" fmla="*/ 2147483647 w 244"/>
                <a:gd name="T61" fmla="*/ 2147483647 h 166"/>
                <a:gd name="T62" fmla="*/ 2147483647 w 244"/>
                <a:gd name="T63" fmla="*/ 2147483647 h 166"/>
                <a:gd name="T64" fmla="*/ 2147483647 w 244"/>
                <a:gd name="T65" fmla="*/ 2147483647 h 166"/>
                <a:gd name="T66" fmla="*/ 2147483647 w 244"/>
                <a:gd name="T67" fmla="*/ 2147483647 h 166"/>
                <a:gd name="T68" fmla="*/ 2147483647 w 244"/>
                <a:gd name="T69" fmla="*/ 2147483647 h 166"/>
                <a:gd name="T70" fmla="*/ 2147483647 w 244"/>
                <a:gd name="T71" fmla="*/ 2147483647 h 166"/>
                <a:gd name="T72" fmla="*/ 2147483647 w 244"/>
                <a:gd name="T73" fmla="*/ 2147483647 h 166"/>
                <a:gd name="T74" fmla="*/ 2147483647 w 244"/>
                <a:gd name="T75" fmla="*/ 2147483647 h 166"/>
                <a:gd name="T76" fmla="*/ 2147483647 w 244"/>
                <a:gd name="T77" fmla="*/ 2147483647 h 166"/>
                <a:gd name="T78" fmla="*/ 2147483647 w 244"/>
                <a:gd name="T79" fmla="*/ 2147483647 h 166"/>
                <a:gd name="T80" fmla="*/ 0 w 244"/>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4"/>
                <a:gd name="T124" fmla="*/ 0 h 166"/>
                <a:gd name="T125" fmla="*/ 244 w 244"/>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4" h="166">
                  <a:moveTo>
                    <a:pt x="0" y="9"/>
                  </a:moveTo>
                  <a:lnTo>
                    <a:pt x="58" y="0"/>
                  </a:lnTo>
                  <a:lnTo>
                    <a:pt x="217" y="135"/>
                  </a:lnTo>
                  <a:lnTo>
                    <a:pt x="217" y="136"/>
                  </a:lnTo>
                  <a:lnTo>
                    <a:pt x="220" y="136"/>
                  </a:lnTo>
                  <a:lnTo>
                    <a:pt x="220" y="138"/>
                  </a:lnTo>
                  <a:lnTo>
                    <a:pt x="224" y="139"/>
                  </a:lnTo>
                  <a:lnTo>
                    <a:pt x="227" y="141"/>
                  </a:lnTo>
                  <a:lnTo>
                    <a:pt x="231" y="141"/>
                  </a:lnTo>
                  <a:lnTo>
                    <a:pt x="234" y="142"/>
                  </a:lnTo>
                  <a:lnTo>
                    <a:pt x="238" y="142"/>
                  </a:lnTo>
                  <a:lnTo>
                    <a:pt x="241" y="144"/>
                  </a:lnTo>
                  <a:lnTo>
                    <a:pt x="241" y="145"/>
                  </a:lnTo>
                  <a:lnTo>
                    <a:pt x="244" y="147"/>
                  </a:lnTo>
                  <a:lnTo>
                    <a:pt x="244" y="149"/>
                  </a:lnTo>
                  <a:lnTo>
                    <a:pt x="244" y="150"/>
                  </a:lnTo>
                  <a:lnTo>
                    <a:pt x="241" y="152"/>
                  </a:lnTo>
                  <a:lnTo>
                    <a:pt x="238" y="153"/>
                  </a:lnTo>
                  <a:lnTo>
                    <a:pt x="238" y="155"/>
                  </a:lnTo>
                  <a:lnTo>
                    <a:pt x="234" y="155"/>
                  </a:lnTo>
                  <a:lnTo>
                    <a:pt x="172" y="164"/>
                  </a:lnTo>
                  <a:lnTo>
                    <a:pt x="172" y="166"/>
                  </a:lnTo>
                  <a:lnTo>
                    <a:pt x="169" y="166"/>
                  </a:lnTo>
                  <a:lnTo>
                    <a:pt x="165" y="166"/>
                  </a:lnTo>
                  <a:lnTo>
                    <a:pt x="162" y="166"/>
                  </a:lnTo>
                  <a:lnTo>
                    <a:pt x="158" y="166"/>
                  </a:lnTo>
                  <a:lnTo>
                    <a:pt x="158" y="164"/>
                  </a:lnTo>
                  <a:lnTo>
                    <a:pt x="155" y="164"/>
                  </a:lnTo>
                  <a:lnTo>
                    <a:pt x="155" y="163"/>
                  </a:lnTo>
                  <a:lnTo>
                    <a:pt x="151" y="161"/>
                  </a:lnTo>
                  <a:lnTo>
                    <a:pt x="151" y="159"/>
                  </a:lnTo>
                  <a:lnTo>
                    <a:pt x="151" y="158"/>
                  </a:lnTo>
                  <a:lnTo>
                    <a:pt x="151" y="156"/>
                  </a:lnTo>
                  <a:lnTo>
                    <a:pt x="155" y="156"/>
                  </a:lnTo>
                  <a:lnTo>
                    <a:pt x="155" y="155"/>
                  </a:lnTo>
                  <a:lnTo>
                    <a:pt x="155" y="153"/>
                  </a:lnTo>
                  <a:lnTo>
                    <a:pt x="155" y="152"/>
                  </a:lnTo>
                  <a:lnTo>
                    <a:pt x="155" y="150"/>
                  </a:lnTo>
                  <a:lnTo>
                    <a:pt x="155" y="149"/>
                  </a:lnTo>
                  <a:lnTo>
                    <a:pt x="155" y="147"/>
                  </a:lnTo>
                  <a:lnTo>
                    <a:pt x="151" y="145"/>
                  </a:lnTo>
                  <a:lnTo>
                    <a:pt x="151" y="144"/>
                  </a:lnTo>
                  <a:lnTo>
                    <a:pt x="151" y="142"/>
                  </a:lnTo>
                  <a:lnTo>
                    <a:pt x="131" y="127"/>
                  </a:lnTo>
                  <a:lnTo>
                    <a:pt x="93" y="133"/>
                  </a:lnTo>
                  <a:lnTo>
                    <a:pt x="83" y="119"/>
                  </a:lnTo>
                  <a:lnTo>
                    <a:pt x="117" y="113"/>
                  </a:lnTo>
                  <a:lnTo>
                    <a:pt x="7" y="21"/>
                  </a:lnTo>
                  <a:lnTo>
                    <a:pt x="0" y="9"/>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0" name="Freeform 32"/>
            <p:cNvSpPr>
              <a:spLocks/>
            </p:cNvSpPr>
            <p:nvPr/>
          </p:nvSpPr>
          <p:spPr bwMode="auto">
            <a:xfrm>
              <a:off x="4059" y="2275"/>
              <a:ext cx="154" cy="259"/>
            </a:xfrm>
            <a:custGeom>
              <a:avLst/>
              <a:gdLst>
                <a:gd name="T0" fmla="*/ 2147483647 w 107"/>
                <a:gd name="T1" fmla="*/ 2147483647 h 139"/>
                <a:gd name="T2" fmla="*/ 2147483647 w 107"/>
                <a:gd name="T3" fmla="*/ 2147483647 h 139"/>
                <a:gd name="T4" fmla="*/ 2147483647 w 107"/>
                <a:gd name="T5" fmla="*/ 2147483647 h 139"/>
                <a:gd name="T6" fmla="*/ 2147483647 w 107"/>
                <a:gd name="T7" fmla="*/ 2147483647 h 139"/>
                <a:gd name="T8" fmla="*/ 2147483647 w 107"/>
                <a:gd name="T9" fmla="*/ 2147483647 h 139"/>
                <a:gd name="T10" fmla="*/ 2147483647 w 107"/>
                <a:gd name="T11" fmla="*/ 2147483647 h 139"/>
                <a:gd name="T12" fmla="*/ 2147483647 w 107"/>
                <a:gd name="T13" fmla="*/ 2147483647 h 139"/>
                <a:gd name="T14" fmla="*/ 2147483647 w 107"/>
                <a:gd name="T15" fmla="*/ 2147483647 h 139"/>
                <a:gd name="T16" fmla="*/ 2147483647 w 107"/>
                <a:gd name="T17" fmla="*/ 2147483647 h 139"/>
                <a:gd name="T18" fmla="*/ 2147483647 w 107"/>
                <a:gd name="T19" fmla="*/ 2147483647 h 139"/>
                <a:gd name="T20" fmla="*/ 2147483647 w 107"/>
                <a:gd name="T21" fmla="*/ 2147483647 h 139"/>
                <a:gd name="T22" fmla="*/ 2147483647 w 107"/>
                <a:gd name="T23" fmla="*/ 2147483647 h 139"/>
                <a:gd name="T24" fmla="*/ 2147483647 w 107"/>
                <a:gd name="T25" fmla="*/ 2147483647 h 139"/>
                <a:gd name="T26" fmla="*/ 2147483647 w 107"/>
                <a:gd name="T27" fmla="*/ 2147483647 h 139"/>
                <a:gd name="T28" fmla="*/ 2147483647 w 107"/>
                <a:gd name="T29" fmla="*/ 2147483647 h 139"/>
                <a:gd name="T30" fmla="*/ 2147483647 w 107"/>
                <a:gd name="T31" fmla="*/ 2147483647 h 139"/>
                <a:gd name="T32" fmla="*/ 2147483647 w 107"/>
                <a:gd name="T33" fmla="*/ 2147483647 h 139"/>
                <a:gd name="T34" fmla="*/ 2147483647 w 107"/>
                <a:gd name="T35" fmla="*/ 2147483647 h 139"/>
                <a:gd name="T36" fmla="*/ 2147483647 w 107"/>
                <a:gd name="T37" fmla="*/ 2147483647 h 139"/>
                <a:gd name="T38" fmla="*/ 2147483647 w 107"/>
                <a:gd name="T39" fmla="*/ 2147483647 h 139"/>
                <a:gd name="T40" fmla="*/ 2147483647 w 107"/>
                <a:gd name="T41" fmla="*/ 2147483647 h 139"/>
                <a:gd name="T42" fmla="*/ 2147483647 w 107"/>
                <a:gd name="T43" fmla="*/ 2147483647 h 139"/>
                <a:gd name="T44" fmla="*/ 2147483647 w 107"/>
                <a:gd name="T45" fmla="*/ 2147483647 h 139"/>
                <a:gd name="T46" fmla="*/ 2147483647 w 107"/>
                <a:gd name="T47" fmla="*/ 2147483647 h 139"/>
                <a:gd name="T48" fmla="*/ 2147483647 w 107"/>
                <a:gd name="T49" fmla="*/ 2147483647 h 139"/>
                <a:gd name="T50" fmla="*/ 2147483647 w 107"/>
                <a:gd name="T51" fmla="*/ 2147483647 h 139"/>
                <a:gd name="T52" fmla="*/ 2147483647 w 107"/>
                <a:gd name="T53" fmla="*/ 2147483647 h 139"/>
                <a:gd name="T54" fmla="*/ 2147483647 w 107"/>
                <a:gd name="T55" fmla="*/ 2147483647 h 139"/>
                <a:gd name="T56" fmla="*/ 2147483647 w 107"/>
                <a:gd name="T57" fmla="*/ 2147483647 h 139"/>
                <a:gd name="T58" fmla="*/ 2147483647 w 107"/>
                <a:gd name="T59" fmla="*/ 2147483647 h 139"/>
                <a:gd name="T60" fmla="*/ 2147483647 w 107"/>
                <a:gd name="T61" fmla="*/ 2147483647 h 139"/>
                <a:gd name="T62" fmla="*/ 2147483647 w 107"/>
                <a:gd name="T63" fmla="*/ 2147483647 h 139"/>
                <a:gd name="T64" fmla="*/ 2147483647 w 107"/>
                <a:gd name="T65" fmla="*/ 2147483647 h 139"/>
                <a:gd name="T66" fmla="*/ 2147483647 w 107"/>
                <a:gd name="T67" fmla="*/ 2147483647 h 139"/>
                <a:gd name="T68" fmla="*/ 2147483647 w 107"/>
                <a:gd name="T69" fmla="*/ 0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7"/>
                <a:gd name="T106" fmla="*/ 0 h 139"/>
                <a:gd name="T107" fmla="*/ 107 w 107"/>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7" h="139">
                  <a:moveTo>
                    <a:pt x="4" y="0"/>
                  </a:moveTo>
                  <a:lnTo>
                    <a:pt x="31" y="23"/>
                  </a:lnTo>
                  <a:lnTo>
                    <a:pt x="69" y="103"/>
                  </a:lnTo>
                  <a:lnTo>
                    <a:pt x="69" y="105"/>
                  </a:lnTo>
                  <a:lnTo>
                    <a:pt x="69" y="107"/>
                  </a:lnTo>
                  <a:lnTo>
                    <a:pt x="72" y="108"/>
                  </a:lnTo>
                  <a:lnTo>
                    <a:pt x="72" y="110"/>
                  </a:lnTo>
                  <a:lnTo>
                    <a:pt x="72" y="111"/>
                  </a:lnTo>
                  <a:lnTo>
                    <a:pt x="76" y="113"/>
                  </a:lnTo>
                  <a:lnTo>
                    <a:pt x="76" y="114"/>
                  </a:lnTo>
                  <a:lnTo>
                    <a:pt x="79" y="114"/>
                  </a:lnTo>
                  <a:lnTo>
                    <a:pt x="79" y="116"/>
                  </a:lnTo>
                  <a:lnTo>
                    <a:pt x="83" y="117"/>
                  </a:lnTo>
                  <a:lnTo>
                    <a:pt x="86" y="117"/>
                  </a:lnTo>
                  <a:lnTo>
                    <a:pt x="90" y="119"/>
                  </a:lnTo>
                  <a:lnTo>
                    <a:pt x="93" y="119"/>
                  </a:lnTo>
                  <a:lnTo>
                    <a:pt x="93" y="121"/>
                  </a:lnTo>
                  <a:lnTo>
                    <a:pt x="97" y="121"/>
                  </a:lnTo>
                  <a:lnTo>
                    <a:pt x="100" y="121"/>
                  </a:lnTo>
                  <a:lnTo>
                    <a:pt x="100" y="122"/>
                  </a:lnTo>
                  <a:lnTo>
                    <a:pt x="103" y="122"/>
                  </a:lnTo>
                  <a:lnTo>
                    <a:pt x="103" y="124"/>
                  </a:lnTo>
                  <a:lnTo>
                    <a:pt x="107" y="125"/>
                  </a:lnTo>
                  <a:lnTo>
                    <a:pt x="107" y="127"/>
                  </a:lnTo>
                  <a:lnTo>
                    <a:pt x="107" y="128"/>
                  </a:lnTo>
                  <a:lnTo>
                    <a:pt x="107" y="130"/>
                  </a:lnTo>
                  <a:lnTo>
                    <a:pt x="103" y="131"/>
                  </a:lnTo>
                  <a:lnTo>
                    <a:pt x="100" y="131"/>
                  </a:lnTo>
                  <a:lnTo>
                    <a:pt x="100" y="133"/>
                  </a:lnTo>
                  <a:lnTo>
                    <a:pt x="97" y="133"/>
                  </a:lnTo>
                  <a:lnTo>
                    <a:pt x="66" y="139"/>
                  </a:lnTo>
                  <a:lnTo>
                    <a:pt x="62" y="139"/>
                  </a:lnTo>
                  <a:lnTo>
                    <a:pt x="59" y="139"/>
                  </a:lnTo>
                  <a:lnTo>
                    <a:pt x="55" y="138"/>
                  </a:lnTo>
                  <a:lnTo>
                    <a:pt x="52" y="136"/>
                  </a:lnTo>
                  <a:lnTo>
                    <a:pt x="52" y="134"/>
                  </a:lnTo>
                  <a:lnTo>
                    <a:pt x="48" y="133"/>
                  </a:lnTo>
                  <a:lnTo>
                    <a:pt x="48" y="131"/>
                  </a:lnTo>
                  <a:lnTo>
                    <a:pt x="48" y="130"/>
                  </a:lnTo>
                  <a:lnTo>
                    <a:pt x="48" y="128"/>
                  </a:lnTo>
                  <a:lnTo>
                    <a:pt x="52" y="127"/>
                  </a:lnTo>
                  <a:lnTo>
                    <a:pt x="52" y="125"/>
                  </a:lnTo>
                  <a:lnTo>
                    <a:pt x="55" y="124"/>
                  </a:lnTo>
                  <a:lnTo>
                    <a:pt x="55" y="122"/>
                  </a:lnTo>
                  <a:lnTo>
                    <a:pt x="55" y="119"/>
                  </a:lnTo>
                  <a:lnTo>
                    <a:pt x="55" y="117"/>
                  </a:lnTo>
                  <a:lnTo>
                    <a:pt x="55" y="114"/>
                  </a:lnTo>
                  <a:lnTo>
                    <a:pt x="55" y="111"/>
                  </a:lnTo>
                  <a:lnTo>
                    <a:pt x="55" y="107"/>
                  </a:lnTo>
                  <a:lnTo>
                    <a:pt x="52" y="103"/>
                  </a:lnTo>
                  <a:lnTo>
                    <a:pt x="0" y="0"/>
                  </a:lnTo>
                  <a:lnTo>
                    <a:pt x="4"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1" name="Freeform 33"/>
            <p:cNvSpPr>
              <a:spLocks/>
            </p:cNvSpPr>
            <p:nvPr/>
          </p:nvSpPr>
          <p:spPr bwMode="auto">
            <a:xfrm>
              <a:off x="3711" y="2262"/>
              <a:ext cx="328" cy="307"/>
            </a:xfrm>
            <a:custGeom>
              <a:avLst/>
              <a:gdLst>
                <a:gd name="T0" fmla="*/ 2147483647 w 227"/>
                <a:gd name="T1" fmla="*/ 2147483647 h 165"/>
                <a:gd name="T2" fmla="*/ 2147483647 w 227"/>
                <a:gd name="T3" fmla="*/ 2147483647 h 165"/>
                <a:gd name="T4" fmla="*/ 2147483647 w 227"/>
                <a:gd name="T5" fmla="*/ 2147483647 h 165"/>
                <a:gd name="T6" fmla="*/ 2147483647 w 227"/>
                <a:gd name="T7" fmla="*/ 2147483647 h 165"/>
                <a:gd name="T8" fmla="*/ 2147483647 w 227"/>
                <a:gd name="T9" fmla="*/ 2147483647 h 165"/>
                <a:gd name="T10" fmla="*/ 2147483647 w 227"/>
                <a:gd name="T11" fmla="*/ 2147483647 h 165"/>
                <a:gd name="T12" fmla="*/ 2147483647 w 227"/>
                <a:gd name="T13" fmla="*/ 2147483647 h 165"/>
                <a:gd name="T14" fmla="*/ 2147483647 w 227"/>
                <a:gd name="T15" fmla="*/ 2147483647 h 165"/>
                <a:gd name="T16" fmla="*/ 2147483647 w 227"/>
                <a:gd name="T17" fmla="*/ 2147483647 h 165"/>
                <a:gd name="T18" fmla="*/ 2147483647 w 227"/>
                <a:gd name="T19" fmla="*/ 2147483647 h 165"/>
                <a:gd name="T20" fmla="*/ 2147483647 w 227"/>
                <a:gd name="T21" fmla="*/ 2147483647 h 165"/>
                <a:gd name="T22" fmla="*/ 2147483647 w 227"/>
                <a:gd name="T23" fmla="*/ 2147483647 h 165"/>
                <a:gd name="T24" fmla="*/ 0 w 227"/>
                <a:gd name="T25" fmla="*/ 2147483647 h 165"/>
                <a:gd name="T26" fmla="*/ 0 w 227"/>
                <a:gd name="T27" fmla="*/ 2147483647 h 165"/>
                <a:gd name="T28" fmla="*/ 0 w 227"/>
                <a:gd name="T29" fmla="*/ 2147483647 h 165"/>
                <a:gd name="T30" fmla="*/ 2147483647 w 227"/>
                <a:gd name="T31" fmla="*/ 2147483647 h 165"/>
                <a:gd name="T32" fmla="*/ 2147483647 w 227"/>
                <a:gd name="T33" fmla="*/ 2147483647 h 165"/>
                <a:gd name="T34" fmla="*/ 2147483647 w 227"/>
                <a:gd name="T35" fmla="*/ 0 h 165"/>
                <a:gd name="T36" fmla="*/ 2147483647 w 227"/>
                <a:gd name="T37" fmla="*/ 0 h 165"/>
                <a:gd name="T38" fmla="*/ 2147483647 w 227"/>
                <a:gd name="T39" fmla="*/ 2147483647 h 165"/>
                <a:gd name="T40" fmla="*/ 2147483647 w 227"/>
                <a:gd name="T41" fmla="*/ 2147483647 h 165"/>
                <a:gd name="T42" fmla="*/ 2147483647 w 227"/>
                <a:gd name="T43" fmla="*/ 2147483647 h 165"/>
                <a:gd name="T44" fmla="*/ 2147483647 w 227"/>
                <a:gd name="T45" fmla="*/ 2147483647 h 165"/>
                <a:gd name="T46" fmla="*/ 2147483647 w 227"/>
                <a:gd name="T47" fmla="*/ 2147483647 h 165"/>
                <a:gd name="T48" fmla="*/ 2147483647 w 227"/>
                <a:gd name="T49" fmla="*/ 2147483647 h 165"/>
                <a:gd name="T50" fmla="*/ 2147483647 w 227"/>
                <a:gd name="T51" fmla="*/ 2147483647 h 165"/>
                <a:gd name="T52" fmla="*/ 2147483647 w 227"/>
                <a:gd name="T53" fmla="*/ 2147483647 h 165"/>
                <a:gd name="T54" fmla="*/ 2147483647 w 227"/>
                <a:gd name="T55" fmla="*/ 2147483647 h 165"/>
                <a:gd name="T56" fmla="*/ 2147483647 w 227"/>
                <a:gd name="T57" fmla="*/ 2147483647 h 165"/>
                <a:gd name="T58" fmla="*/ 2147483647 w 227"/>
                <a:gd name="T59" fmla="*/ 2147483647 h 165"/>
                <a:gd name="T60" fmla="*/ 2147483647 w 227"/>
                <a:gd name="T61" fmla="*/ 2147483647 h 165"/>
                <a:gd name="T62" fmla="*/ 2147483647 w 227"/>
                <a:gd name="T63" fmla="*/ 2147483647 h 165"/>
                <a:gd name="T64" fmla="*/ 2147483647 w 227"/>
                <a:gd name="T65" fmla="*/ 2147483647 h 1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165"/>
                <a:gd name="T101" fmla="*/ 227 w 227"/>
                <a:gd name="T102" fmla="*/ 165 h 1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165">
                  <a:moveTo>
                    <a:pt x="193" y="165"/>
                  </a:moveTo>
                  <a:lnTo>
                    <a:pt x="24" y="33"/>
                  </a:lnTo>
                  <a:lnTo>
                    <a:pt x="24" y="31"/>
                  </a:lnTo>
                  <a:lnTo>
                    <a:pt x="21" y="31"/>
                  </a:lnTo>
                  <a:lnTo>
                    <a:pt x="21" y="30"/>
                  </a:lnTo>
                  <a:lnTo>
                    <a:pt x="17" y="28"/>
                  </a:lnTo>
                  <a:lnTo>
                    <a:pt x="14" y="27"/>
                  </a:lnTo>
                  <a:lnTo>
                    <a:pt x="10" y="27"/>
                  </a:lnTo>
                  <a:lnTo>
                    <a:pt x="10" y="25"/>
                  </a:lnTo>
                  <a:lnTo>
                    <a:pt x="7" y="25"/>
                  </a:lnTo>
                  <a:lnTo>
                    <a:pt x="4" y="24"/>
                  </a:lnTo>
                  <a:lnTo>
                    <a:pt x="4" y="22"/>
                  </a:lnTo>
                  <a:lnTo>
                    <a:pt x="0" y="21"/>
                  </a:lnTo>
                  <a:lnTo>
                    <a:pt x="0" y="19"/>
                  </a:lnTo>
                  <a:lnTo>
                    <a:pt x="0" y="17"/>
                  </a:lnTo>
                  <a:lnTo>
                    <a:pt x="0" y="16"/>
                  </a:lnTo>
                  <a:lnTo>
                    <a:pt x="0" y="14"/>
                  </a:lnTo>
                  <a:lnTo>
                    <a:pt x="4" y="13"/>
                  </a:lnTo>
                  <a:lnTo>
                    <a:pt x="7" y="11"/>
                  </a:lnTo>
                  <a:lnTo>
                    <a:pt x="76" y="0"/>
                  </a:lnTo>
                  <a:lnTo>
                    <a:pt x="79" y="0"/>
                  </a:lnTo>
                  <a:lnTo>
                    <a:pt x="83" y="0"/>
                  </a:lnTo>
                  <a:lnTo>
                    <a:pt x="83" y="2"/>
                  </a:lnTo>
                  <a:lnTo>
                    <a:pt x="86" y="2"/>
                  </a:lnTo>
                  <a:lnTo>
                    <a:pt x="86" y="3"/>
                  </a:lnTo>
                  <a:lnTo>
                    <a:pt x="90" y="5"/>
                  </a:lnTo>
                  <a:lnTo>
                    <a:pt x="90" y="7"/>
                  </a:lnTo>
                  <a:lnTo>
                    <a:pt x="93" y="7"/>
                  </a:lnTo>
                  <a:lnTo>
                    <a:pt x="93" y="8"/>
                  </a:lnTo>
                  <a:lnTo>
                    <a:pt x="93" y="10"/>
                  </a:lnTo>
                  <a:lnTo>
                    <a:pt x="93" y="11"/>
                  </a:lnTo>
                  <a:lnTo>
                    <a:pt x="90" y="11"/>
                  </a:lnTo>
                  <a:lnTo>
                    <a:pt x="90" y="13"/>
                  </a:lnTo>
                  <a:lnTo>
                    <a:pt x="90" y="14"/>
                  </a:lnTo>
                  <a:lnTo>
                    <a:pt x="90" y="16"/>
                  </a:lnTo>
                  <a:lnTo>
                    <a:pt x="90" y="17"/>
                  </a:lnTo>
                  <a:lnTo>
                    <a:pt x="90" y="19"/>
                  </a:lnTo>
                  <a:lnTo>
                    <a:pt x="90" y="21"/>
                  </a:lnTo>
                  <a:lnTo>
                    <a:pt x="93" y="22"/>
                  </a:lnTo>
                  <a:lnTo>
                    <a:pt x="93" y="24"/>
                  </a:lnTo>
                  <a:lnTo>
                    <a:pt x="93" y="25"/>
                  </a:lnTo>
                  <a:lnTo>
                    <a:pt x="97" y="25"/>
                  </a:lnTo>
                  <a:lnTo>
                    <a:pt x="207" y="115"/>
                  </a:lnTo>
                  <a:lnTo>
                    <a:pt x="227" y="159"/>
                  </a:lnTo>
                  <a:lnTo>
                    <a:pt x="193" y="165"/>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2" name="Freeform 34"/>
            <p:cNvSpPr>
              <a:spLocks/>
            </p:cNvSpPr>
            <p:nvPr/>
          </p:nvSpPr>
          <p:spPr bwMode="auto">
            <a:xfrm>
              <a:off x="3865" y="2236"/>
              <a:ext cx="135" cy="208"/>
            </a:xfrm>
            <a:custGeom>
              <a:avLst/>
              <a:gdLst>
                <a:gd name="T0" fmla="*/ 2147483647 w 93"/>
                <a:gd name="T1" fmla="*/ 2147483647 h 112"/>
                <a:gd name="T2" fmla="*/ 2147483647 w 93"/>
                <a:gd name="T3" fmla="*/ 2147483647 h 112"/>
                <a:gd name="T4" fmla="*/ 2147483647 w 93"/>
                <a:gd name="T5" fmla="*/ 2147483647 h 112"/>
                <a:gd name="T6" fmla="*/ 2147483647 w 93"/>
                <a:gd name="T7" fmla="*/ 2147483647 h 112"/>
                <a:gd name="T8" fmla="*/ 2147483647 w 93"/>
                <a:gd name="T9" fmla="*/ 2147483647 h 112"/>
                <a:gd name="T10" fmla="*/ 2147483647 w 93"/>
                <a:gd name="T11" fmla="*/ 2147483647 h 112"/>
                <a:gd name="T12" fmla="*/ 2147483647 w 93"/>
                <a:gd name="T13" fmla="*/ 2147483647 h 112"/>
                <a:gd name="T14" fmla="*/ 2147483647 w 93"/>
                <a:gd name="T15" fmla="*/ 2147483647 h 112"/>
                <a:gd name="T16" fmla="*/ 2147483647 w 93"/>
                <a:gd name="T17" fmla="*/ 2147483647 h 112"/>
                <a:gd name="T18" fmla="*/ 2147483647 w 93"/>
                <a:gd name="T19" fmla="*/ 2147483647 h 112"/>
                <a:gd name="T20" fmla="*/ 2147483647 w 93"/>
                <a:gd name="T21" fmla="*/ 2147483647 h 112"/>
                <a:gd name="T22" fmla="*/ 2147483647 w 93"/>
                <a:gd name="T23" fmla="*/ 2147483647 h 112"/>
                <a:gd name="T24" fmla="*/ 2147483647 w 93"/>
                <a:gd name="T25" fmla="*/ 2147483647 h 112"/>
                <a:gd name="T26" fmla="*/ 2147483647 w 93"/>
                <a:gd name="T27" fmla="*/ 2147483647 h 112"/>
                <a:gd name="T28" fmla="*/ 2147483647 w 93"/>
                <a:gd name="T29" fmla="*/ 2147483647 h 112"/>
                <a:gd name="T30" fmla="*/ 2147483647 w 93"/>
                <a:gd name="T31" fmla="*/ 2147483647 h 112"/>
                <a:gd name="T32" fmla="*/ 2147483647 w 93"/>
                <a:gd name="T33" fmla="*/ 2147483647 h 112"/>
                <a:gd name="T34" fmla="*/ 0 w 93"/>
                <a:gd name="T35" fmla="*/ 2147483647 h 112"/>
                <a:gd name="T36" fmla="*/ 0 w 93"/>
                <a:gd name="T37" fmla="*/ 2147483647 h 112"/>
                <a:gd name="T38" fmla="*/ 0 w 93"/>
                <a:gd name="T39" fmla="*/ 2147483647 h 112"/>
                <a:gd name="T40" fmla="*/ 2147483647 w 93"/>
                <a:gd name="T41" fmla="*/ 2147483647 h 112"/>
                <a:gd name="T42" fmla="*/ 2147483647 w 93"/>
                <a:gd name="T43" fmla="*/ 2147483647 h 112"/>
                <a:gd name="T44" fmla="*/ 2147483647 w 93"/>
                <a:gd name="T45" fmla="*/ 0 h 112"/>
                <a:gd name="T46" fmla="*/ 2147483647 w 93"/>
                <a:gd name="T47" fmla="*/ 2147483647 h 112"/>
                <a:gd name="T48" fmla="*/ 2147483647 w 93"/>
                <a:gd name="T49" fmla="*/ 2147483647 h 112"/>
                <a:gd name="T50" fmla="*/ 2147483647 w 93"/>
                <a:gd name="T51" fmla="*/ 2147483647 h 112"/>
                <a:gd name="T52" fmla="*/ 2147483647 w 93"/>
                <a:gd name="T53" fmla="*/ 2147483647 h 112"/>
                <a:gd name="T54" fmla="*/ 2147483647 w 93"/>
                <a:gd name="T55" fmla="*/ 2147483647 h 112"/>
                <a:gd name="T56" fmla="*/ 2147483647 w 93"/>
                <a:gd name="T57" fmla="*/ 2147483647 h 112"/>
                <a:gd name="T58" fmla="*/ 2147483647 w 93"/>
                <a:gd name="T59" fmla="*/ 2147483647 h 112"/>
                <a:gd name="T60" fmla="*/ 2147483647 w 93"/>
                <a:gd name="T61" fmla="*/ 2147483647 h 112"/>
                <a:gd name="T62" fmla="*/ 2147483647 w 93"/>
                <a:gd name="T63" fmla="*/ 2147483647 h 112"/>
                <a:gd name="T64" fmla="*/ 2147483647 w 93"/>
                <a:gd name="T65" fmla="*/ 2147483647 h 112"/>
                <a:gd name="T66" fmla="*/ 2147483647 w 93"/>
                <a:gd name="T67" fmla="*/ 2147483647 h 112"/>
                <a:gd name="T68" fmla="*/ 2147483647 w 93"/>
                <a:gd name="T69" fmla="*/ 2147483647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12"/>
                <a:gd name="T107" fmla="*/ 93 w 9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12">
                  <a:moveTo>
                    <a:pt x="93" y="112"/>
                  </a:moveTo>
                  <a:lnTo>
                    <a:pt x="93" y="112"/>
                  </a:lnTo>
                  <a:lnTo>
                    <a:pt x="65" y="90"/>
                  </a:lnTo>
                  <a:lnTo>
                    <a:pt x="38" y="36"/>
                  </a:lnTo>
                  <a:lnTo>
                    <a:pt x="38" y="35"/>
                  </a:lnTo>
                  <a:lnTo>
                    <a:pt x="34" y="33"/>
                  </a:lnTo>
                  <a:lnTo>
                    <a:pt x="34" y="31"/>
                  </a:lnTo>
                  <a:lnTo>
                    <a:pt x="31" y="30"/>
                  </a:lnTo>
                  <a:lnTo>
                    <a:pt x="31" y="28"/>
                  </a:lnTo>
                  <a:lnTo>
                    <a:pt x="31" y="27"/>
                  </a:lnTo>
                  <a:lnTo>
                    <a:pt x="27" y="27"/>
                  </a:lnTo>
                  <a:lnTo>
                    <a:pt x="27" y="25"/>
                  </a:lnTo>
                  <a:lnTo>
                    <a:pt x="27" y="24"/>
                  </a:lnTo>
                  <a:lnTo>
                    <a:pt x="24" y="24"/>
                  </a:lnTo>
                  <a:lnTo>
                    <a:pt x="21" y="24"/>
                  </a:lnTo>
                  <a:lnTo>
                    <a:pt x="21" y="22"/>
                  </a:lnTo>
                  <a:lnTo>
                    <a:pt x="17" y="22"/>
                  </a:lnTo>
                  <a:lnTo>
                    <a:pt x="14" y="22"/>
                  </a:lnTo>
                  <a:lnTo>
                    <a:pt x="10" y="21"/>
                  </a:lnTo>
                  <a:lnTo>
                    <a:pt x="7" y="21"/>
                  </a:lnTo>
                  <a:lnTo>
                    <a:pt x="7" y="19"/>
                  </a:lnTo>
                  <a:lnTo>
                    <a:pt x="3" y="19"/>
                  </a:lnTo>
                  <a:lnTo>
                    <a:pt x="3" y="17"/>
                  </a:lnTo>
                  <a:lnTo>
                    <a:pt x="3" y="16"/>
                  </a:lnTo>
                  <a:lnTo>
                    <a:pt x="0" y="16"/>
                  </a:lnTo>
                  <a:lnTo>
                    <a:pt x="0" y="14"/>
                  </a:lnTo>
                  <a:lnTo>
                    <a:pt x="0" y="13"/>
                  </a:lnTo>
                  <a:lnTo>
                    <a:pt x="0" y="11"/>
                  </a:lnTo>
                  <a:lnTo>
                    <a:pt x="3" y="10"/>
                  </a:lnTo>
                  <a:lnTo>
                    <a:pt x="3" y="8"/>
                  </a:lnTo>
                  <a:lnTo>
                    <a:pt x="7" y="8"/>
                  </a:lnTo>
                  <a:lnTo>
                    <a:pt x="45" y="2"/>
                  </a:lnTo>
                  <a:lnTo>
                    <a:pt x="48" y="0"/>
                  </a:lnTo>
                  <a:lnTo>
                    <a:pt x="52" y="2"/>
                  </a:lnTo>
                  <a:lnTo>
                    <a:pt x="55" y="2"/>
                  </a:lnTo>
                  <a:lnTo>
                    <a:pt x="55" y="3"/>
                  </a:lnTo>
                  <a:lnTo>
                    <a:pt x="58" y="3"/>
                  </a:lnTo>
                  <a:lnTo>
                    <a:pt x="58" y="5"/>
                  </a:lnTo>
                  <a:lnTo>
                    <a:pt x="58" y="7"/>
                  </a:lnTo>
                  <a:lnTo>
                    <a:pt x="58" y="8"/>
                  </a:lnTo>
                  <a:lnTo>
                    <a:pt x="58" y="10"/>
                  </a:lnTo>
                  <a:lnTo>
                    <a:pt x="58" y="11"/>
                  </a:lnTo>
                  <a:lnTo>
                    <a:pt x="58" y="13"/>
                  </a:lnTo>
                  <a:lnTo>
                    <a:pt x="55" y="14"/>
                  </a:lnTo>
                  <a:lnTo>
                    <a:pt x="55" y="16"/>
                  </a:lnTo>
                  <a:lnTo>
                    <a:pt x="52" y="17"/>
                  </a:lnTo>
                  <a:lnTo>
                    <a:pt x="52" y="19"/>
                  </a:lnTo>
                  <a:lnTo>
                    <a:pt x="52" y="22"/>
                  </a:lnTo>
                  <a:lnTo>
                    <a:pt x="52" y="24"/>
                  </a:lnTo>
                  <a:lnTo>
                    <a:pt x="52" y="27"/>
                  </a:lnTo>
                  <a:lnTo>
                    <a:pt x="52" y="30"/>
                  </a:lnTo>
                  <a:lnTo>
                    <a:pt x="52" y="33"/>
                  </a:lnTo>
                  <a:lnTo>
                    <a:pt x="55" y="38"/>
                  </a:lnTo>
                  <a:lnTo>
                    <a:pt x="93" y="11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3" name="Freeform 35"/>
            <p:cNvSpPr>
              <a:spLocks/>
            </p:cNvSpPr>
            <p:nvPr/>
          </p:nvSpPr>
          <p:spPr bwMode="auto">
            <a:xfrm>
              <a:off x="3507" y="2314"/>
              <a:ext cx="254" cy="313"/>
            </a:xfrm>
            <a:custGeom>
              <a:avLst/>
              <a:gdLst>
                <a:gd name="T0" fmla="*/ 2147483647 w 176"/>
                <a:gd name="T1" fmla="*/ 2147483647 h 168"/>
                <a:gd name="T2" fmla="*/ 2147483647 w 176"/>
                <a:gd name="T3" fmla="*/ 2147483647 h 168"/>
                <a:gd name="T4" fmla="*/ 2147483647 w 176"/>
                <a:gd name="T5" fmla="*/ 2147483647 h 168"/>
                <a:gd name="T6" fmla="*/ 2147483647 w 176"/>
                <a:gd name="T7" fmla="*/ 2147483647 h 168"/>
                <a:gd name="T8" fmla="*/ 2147483647 w 176"/>
                <a:gd name="T9" fmla="*/ 2147483647 h 168"/>
                <a:gd name="T10" fmla="*/ 2147483647 w 176"/>
                <a:gd name="T11" fmla="*/ 2147483647 h 168"/>
                <a:gd name="T12" fmla="*/ 2147483647 w 176"/>
                <a:gd name="T13" fmla="*/ 2147483647 h 168"/>
                <a:gd name="T14" fmla="*/ 2147483647 w 176"/>
                <a:gd name="T15" fmla="*/ 2147483647 h 168"/>
                <a:gd name="T16" fmla="*/ 2147483647 w 176"/>
                <a:gd name="T17" fmla="*/ 2147483647 h 168"/>
                <a:gd name="T18" fmla="*/ 2147483647 w 176"/>
                <a:gd name="T19" fmla="*/ 2147483647 h 168"/>
                <a:gd name="T20" fmla="*/ 2147483647 w 176"/>
                <a:gd name="T21" fmla="*/ 2147483647 h 168"/>
                <a:gd name="T22" fmla="*/ 2147483647 w 176"/>
                <a:gd name="T23" fmla="*/ 2147483647 h 168"/>
                <a:gd name="T24" fmla="*/ 2147483647 w 176"/>
                <a:gd name="T25" fmla="*/ 2147483647 h 168"/>
                <a:gd name="T26" fmla="*/ 2147483647 w 176"/>
                <a:gd name="T27" fmla="*/ 2147483647 h 168"/>
                <a:gd name="T28" fmla="*/ 2147483647 w 176"/>
                <a:gd name="T29" fmla="*/ 2147483647 h 168"/>
                <a:gd name="T30" fmla="*/ 2147483647 w 176"/>
                <a:gd name="T31" fmla="*/ 2147483647 h 168"/>
                <a:gd name="T32" fmla="*/ 2147483647 w 176"/>
                <a:gd name="T33" fmla="*/ 2147483647 h 168"/>
                <a:gd name="T34" fmla="*/ 2147483647 w 176"/>
                <a:gd name="T35" fmla="*/ 2147483647 h 168"/>
                <a:gd name="T36" fmla="*/ 2147483647 w 176"/>
                <a:gd name="T37" fmla="*/ 2147483647 h 168"/>
                <a:gd name="T38" fmla="*/ 2147483647 w 176"/>
                <a:gd name="T39" fmla="*/ 2147483647 h 168"/>
                <a:gd name="T40" fmla="*/ 2147483647 w 176"/>
                <a:gd name="T41" fmla="*/ 2147483647 h 168"/>
                <a:gd name="T42" fmla="*/ 2147483647 w 176"/>
                <a:gd name="T43" fmla="*/ 2147483647 h 168"/>
                <a:gd name="T44" fmla="*/ 2147483647 w 176"/>
                <a:gd name="T45" fmla="*/ 2147483647 h 168"/>
                <a:gd name="T46" fmla="*/ 2147483647 w 176"/>
                <a:gd name="T47" fmla="*/ 2147483647 h 168"/>
                <a:gd name="T48" fmla="*/ 2147483647 w 176"/>
                <a:gd name="T49" fmla="*/ 2147483647 h 168"/>
                <a:gd name="T50" fmla="*/ 2147483647 w 176"/>
                <a:gd name="T51" fmla="*/ 2147483647 h 168"/>
                <a:gd name="T52" fmla="*/ 2147483647 w 176"/>
                <a:gd name="T53" fmla="*/ 2147483647 h 168"/>
                <a:gd name="T54" fmla="*/ 2147483647 w 176"/>
                <a:gd name="T55" fmla="*/ 2147483647 h 168"/>
                <a:gd name="T56" fmla="*/ 2147483647 w 176"/>
                <a:gd name="T57" fmla="*/ 2147483647 h 168"/>
                <a:gd name="T58" fmla="*/ 2147483647 w 176"/>
                <a:gd name="T59" fmla="*/ 2147483647 h 168"/>
                <a:gd name="T60" fmla="*/ 2147483647 w 176"/>
                <a:gd name="T61" fmla="*/ 2147483647 h 168"/>
                <a:gd name="T62" fmla="*/ 2147483647 w 176"/>
                <a:gd name="T63" fmla="*/ 2147483647 h 168"/>
                <a:gd name="T64" fmla="*/ 2147483647 w 176"/>
                <a:gd name="T65" fmla="*/ 2147483647 h 168"/>
                <a:gd name="T66" fmla="*/ 2147483647 w 176"/>
                <a:gd name="T67" fmla="*/ 2147483647 h 168"/>
                <a:gd name="T68" fmla="*/ 2147483647 w 176"/>
                <a:gd name="T69" fmla="*/ 2147483647 h 168"/>
                <a:gd name="T70" fmla="*/ 2147483647 w 176"/>
                <a:gd name="T71" fmla="*/ 2147483647 h 168"/>
                <a:gd name="T72" fmla="*/ 2147483647 w 176"/>
                <a:gd name="T73" fmla="*/ 2147483647 h 168"/>
                <a:gd name="T74" fmla="*/ 2147483647 w 176"/>
                <a:gd name="T75" fmla="*/ 2147483647 h 168"/>
                <a:gd name="T76" fmla="*/ 2147483647 w 176"/>
                <a:gd name="T77" fmla="*/ 2147483647 h 168"/>
                <a:gd name="T78" fmla="*/ 2147483647 w 176"/>
                <a:gd name="T79" fmla="*/ 2147483647 h 168"/>
                <a:gd name="T80" fmla="*/ 2147483647 w 176"/>
                <a:gd name="T81" fmla="*/ 2147483647 h 168"/>
                <a:gd name="T82" fmla="*/ 2147483647 w 176"/>
                <a:gd name="T83" fmla="*/ 2147483647 h 168"/>
                <a:gd name="T84" fmla="*/ 2147483647 w 176"/>
                <a:gd name="T85" fmla="*/ 2147483647 h 168"/>
                <a:gd name="T86" fmla="*/ 0 w 176"/>
                <a:gd name="T87" fmla="*/ 2147483647 h 168"/>
                <a:gd name="T88" fmla="*/ 0 w 176"/>
                <a:gd name="T89" fmla="*/ 2147483647 h 168"/>
                <a:gd name="T90" fmla="*/ 0 w 176"/>
                <a:gd name="T91" fmla="*/ 2147483647 h 168"/>
                <a:gd name="T92" fmla="*/ 0 w 176"/>
                <a:gd name="T93" fmla="*/ 2147483647 h 168"/>
                <a:gd name="T94" fmla="*/ 0 w 176"/>
                <a:gd name="T95" fmla="*/ 2147483647 h 168"/>
                <a:gd name="T96" fmla="*/ 2147483647 w 176"/>
                <a:gd name="T97" fmla="*/ 2147483647 h 168"/>
                <a:gd name="T98" fmla="*/ 2147483647 w 176"/>
                <a:gd name="T99" fmla="*/ 2147483647 h 168"/>
                <a:gd name="T100" fmla="*/ 2147483647 w 176"/>
                <a:gd name="T101" fmla="*/ 2147483647 h 168"/>
                <a:gd name="T102" fmla="*/ 2147483647 w 176"/>
                <a:gd name="T103" fmla="*/ 2147483647 h 168"/>
                <a:gd name="T104" fmla="*/ 2147483647 w 176"/>
                <a:gd name="T105" fmla="*/ 2147483647 h 168"/>
                <a:gd name="T106" fmla="*/ 2147483647 w 176"/>
                <a:gd name="T107" fmla="*/ 0 h 1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68"/>
                <a:gd name="T164" fmla="*/ 176 w 176"/>
                <a:gd name="T165" fmla="*/ 168 h 1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68">
                  <a:moveTo>
                    <a:pt x="34" y="0"/>
                  </a:moveTo>
                  <a:lnTo>
                    <a:pt x="45" y="13"/>
                  </a:lnTo>
                  <a:lnTo>
                    <a:pt x="41" y="14"/>
                  </a:lnTo>
                  <a:lnTo>
                    <a:pt x="41" y="16"/>
                  </a:lnTo>
                  <a:lnTo>
                    <a:pt x="38" y="17"/>
                  </a:lnTo>
                  <a:lnTo>
                    <a:pt x="38" y="19"/>
                  </a:lnTo>
                  <a:lnTo>
                    <a:pt x="38" y="22"/>
                  </a:lnTo>
                  <a:lnTo>
                    <a:pt x="41" y="24"/>
                  </a:lnTo>
                  <a:lnTo>
                    <a:pt x="41" y="27"/>
                  </a:lnTo>
                  <a:lnTo>
                    <a:pt x="45" y="28"/>
                  </a:lnTo>
                  <a:lnTo>
                    <a:pt x="138" y="140"/>
                  </a:lnTo>
                  <a:lnTo>
                    <a:pt x="138" y="141"/>
                  </a:lnTo>
                  <a:lnTo>
                    <a:pt x="141" y="143"/>
                  </a:lnTo>
                  <a:lnTo>
                    <a:pt x="141" y="145"/>
                  </a:lnTo>
                  <a:lnTo>
                    <a:pt x="145" y="146"/>
                  </a:lnTo>
                  <a:lnTo>
                    <a:pt x="145" y="148"/>
                  </a:lnTo>
                  <a:lnTo>
                    <a:pt x="148" y="149"/>
                  </a:lnTo>
                  <a:lnTo>
                    <a:pt x="148" y="151"/>
                  </a:lnTo>
                  <a:lnTo>
                    <a:pt x="151" y="151"/>
                  </a:lnTo>
                  <a:lnTo>
                    <a:pt x="151" y="152"/>
                  </a:lnTo>
                  <a:lnTo>
                    <a:pt x="155" y="152"/>
                  </a:lnTo>
                  <a:lnTo>
                    <a:pt x="155" y="154"/>
                  </a:lnTo>
                  <a:lnTo>
                    <a:pt x="158" y="154"/>
                  </a:lnTo>
                  <a:lnTo>
                    <a:pt x="162" y="155"/>
                  </a:lnTo>
                  <a:lnTo>
                    <a:pt x="165" y="155"/>
                  </a:lnTo>
                  <a:lnTo>
                    <a:pt x="176" y="168"/>
                  </a:lnTo>
                  <a:lnTo>
                    <a:pt x="172" y="168"/>
                  </a:lnTo>
                  <a:lnTo>
                    <a:pt x="169" y="168"/>
                  </a:lnTo>
                  <a:lnTo>
                    <a:pt x="165" y="168"/>
                  </a:lnTo>
                  <a:lnTo>
                    <a:pt x="162" y="168"/>
                  </a:lnTo>
                  <a:lnTo>
                    <a:pt x="158" y="168"/>
                  </a:lnTo>
                  <a:lnTo>
                    <a:pt x="155" y="168"/>
                  </a:lnTo>
                  <a:lnTo>
                    <a:pt x="151" y="168"/>
                  </a:lnTo>
                  <a:lnTo>
                    <a:pt x="148" y="168"/>
                  </a:lnTo>
                  <a:lnTo>
                    <a:pt x="145" y="168"/>
                  </a:lnTo>
                  <a:lnTo>
                    <a:pt x="138" y="166"/>
                  </a:lnTo>
                  <a:lnTo>
                    <a:pt x="134" y="166"/>
                  </a:lnTo>
                  <a:lnTo>
                    <a:pt x="131" y="165"/>
                  </a:lnTo>
                  <a:lnTo>
                    <a:pt x="127" y="165"/>
                  </a:lnTo>
                  <a:lnTo>
                    <a:pt x="127" y="163"/>
                  </a:lnTo>
                  <a:lnTo>
                    <a:pt x="121" y="162"/>
                  </a:lnTo>
                  <a:lnTo>
                    <a:pt x="117" y="162"/>
                  </a:lnTo>
                  <a:lnTo>
                    <a:pt x="114" y="160"/>
                  </a:lnTo>
                  <a:lnTo>
                    <a:pt x="110" y="158"/>
                  </a:lnTo>
                  <a:lnTo>
                    <a:pt x="110" y="157"/>
                  </a:lnTo>
                  <a:lnTo>
                    <a:pt x="107" y="155"/>
                  </a:lnTo>
                  <a:lnTo>
                    <a:pt x="100" y="154"/>
                  </a:lnTo>
                  <a:lnTo>
                    <a:pt x="100" y="152"/>
                  </a:lnTo>
                  <a:lnTo>
                    <a:pt x="96" y="151"/>
                  </a:lnTo>
                  <a:lnTo>
                    <a:pt x="93" y="149"/>
                  </a:lnTo>
                  <a:lnTo>
                    <a:pt x="90" y="148"/>
                  </a:lnTo>
                  <a:lnTo>
                    <a:pt x="86" y="146"/>
                  </a:lnTo>
                  <a:lnTo>
                    <a:pt x="83" y="145"/>
                  </a:lnTo>
                  <a:lnTo>
                    <a:pt x="79" y="141"/>
                  </a:lnTo>
                  <a:lnTo>
                    <a:pt x="76" y="140"/>
                  </a:lnTo>
                  <a:lnTo>
                    <a:pt x="72" y="138"/>
                  </a:lnTo>
                  <a:lnTo>
                    <a:pt x="69" y="135"/>
                  </a:lnTo>
                  <a:lnTo>
                    <a:pt x="65" y="134"/>
                  </a:lnTo>
                  <a:lnTo>
                    <a:pt x="62" y="132"/>
                  </a:lnTo>
                  <a:lnTo>
                    <a:pt x="62" y="129"/>
                  </a:lnTo>
                  <a:lnTo>
                    <a:pt x="59" y="127"/>
                  </a:lnTo>
                  <a:lnTo>
                    <a:pt x="55" y="124"/>
                  </a:lnTo>
                  <a:lnTo>
                    <a:pt x="52" y="123"/>
                  </a:lnTo>
                  <a:lnTo>
                    <a:pt x="48" y="120"/>
                  </a:lnTo>
                  <a:lnTo>
                    <a:pt x="48" y="118"/>
                  </a:lnTo>
                  <a:lnTo>
                    <a:pt x="45" y="115"/>
                  </a:lnTo>
                  <a:lnTo>
                    <a:pt x="41" y="113"/>
                  </a:lnTo>
                  <a:lnTo>
                    <a:pt x="38" y="110"/>
                  </a:lnTo>
                  <a:lnTo>
                    <a:pt x="34" y="107"/>
                  </a:lnTo>
                  <a:lnTo>
                    <a:pt x="34" y="106"/>
                  </a:lnTo>
                  <a:lnTo>
                    <a:pt x="31" y="103"/>
                  </a:lnTo>
                  <a:lnTo>
                    <a:pt x="28" y="100"/>
                  </a:lnTo>
                  <a:lnTo>
                    <a:pt x="28" y="98"/>
                  </a:lnTo>
                  <a:lnTo>
                    <a:pt x="24" y="93"/>
                  </a:lnTo>
                  <a:lnTo>
                    <a:pt x="21" y="90"/>
                  </a:lnTo>
                  <a:lnTo>
                    <a:pt x="17" y="86"/>
                  </a:lnTo>
                  <a:lnTo>
                    <a:pt x="14" y="82"/>
                  </a:lnTo>
                  <a:lnTo>
                    <a:pt x="14" y="78"/>
                  </a:lnTo>
                  <a:lnTo>
                    <a:pt x="10" y="75"/>
                  </a:lnTo>
                  <a:lnTo>
                    <a:pt x="7" y="70"/>
                  </a:lnTo>
                  <a:lnTo>
                    <a:pt x="7" y="67"/>
                  </a:lnTo>
                  <a:lnTo>
                    <a:pt x="3" y="62"/>
                  </a:lnTo>
                  <a:lnTo>
                    <a:pt x="3" y="59"/>
                  </a:lnTo>
                  <a:lnTo>
                    <a:pt x="3" y="55"/>
                  </a:lnTo>
                  <a:lnTo>
                    <a:pt x="0" y="51"/>
                  </a:lnTo>
                  <a:lnTo>
                    <a:pt x="0" y="47"/>
                  </a:lnTo>
                  <a:lnTo>
                    <a:pt x="0" y="44"/>
                  </a:lnTo>
                  <a:lnTo>
                    <a:pt x="0" y="41"/>
                  </a:lnTo>
                  <a:lnTo>
                    <a:pt x="0" y="37"/>
                  </a:lnTo>
                  <a:lnTo>
                    <a:pt x="0" y="34"/>
                  </a:lnTo>
                  <a:lnTo>
                    <a:pt x="0" y="30"/>
                  </a:lnTo>
                  <a:lnTo>
                    <a:pt x="0" y="27"/>
                  </a:lnTo>
                  <a:lnTo>
                    <a:pt x="0" y="25"/>
                  </a:lnTo>
                  <a:lnTo>
                    <a:pt x="3" y="22"/>
                  </a:lnTo>
                  <a:lnTo>
                    <a:pt x="3" y="19"/>
                  </a:lnTo>
                  <a:lnTo>
                    <a:pt x="7" y="16"/>
                  </a:lnTo>
                  <a:lnTo>
                    <a:pt x="7" y="14"/>
                  </a:lnTo>
                  <a:lnTo>
                    <a:pt x="10" y="11"/>
                  </a:lnTo>
                  <a:lnTo>
                    <a:pt x="14" y="10"/>
                  </a:lnTo>
                  <a:lnTo>
                    <a:pt x="14" y="6"/>
                  </a:lnTo>
                  <a:lnTo>
                    <a:pt x="17" y="5"/>
                  </a:lnTo>
                  <a:lnTo>
                    <a:pt x="21" y="3"/>
                  </a:lnTo>
                  <a:lnTo>
                    <a:pt x="24" y="2"/>
                  </a:lnTo>
                  <a:lnTo>
                    <a:pt x="31" y="0"/>
                  </a:lnTo>
                  <a:lnTo>
                    <a:pt x="34"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4" name="Freeform 36"/>
            <p:cNvSpPr>
              <a:spLocks/>
            </p:cNvSpPr>
            <p:nvPr/>
          </p:nvSpPr>
          <p:spPr bwMode="auto">
            <a:xfrm>
              <a:off x="3572" y="2308"/>
              <a:ext cx="253" cy="315"/>
            </a:xfrm>
            <a:custGeom>
              <a:avLst/>
              <a:gdLst>
                <a:gd name="T0" fmla="*/ 2147483647 w 175"/>
                <a:gd name="T1" fmla="*/ 0 h 169"/>
                <a:gd name="T2" fmla="*/ 2147483647 w 175"/>
                <a:gd name="T3" fmla="*/ 0 h 169"/>
                <a:gd name="T4" fmla="*/ 2147483647 w 175"/>
                <a:gd name="T5" fmla="*/ 0 h 169"/>
                <a:gd name="T6" fmla="*/ 2147483647 w 175"/>
                <a:gd name="T7" fmla="*/ 0 h 169"/>
                <a:gd name="T8" fmla="*/ 2147483647 w 175"/>
                <a:gd name="T9" fmla="*/ 0 h 169"/>
                <a:gd name="T10" fmla="*/ 2147483647 w 175"/>
                <a:gd name="T11" fmla="*/ 0 h 169"/>
                <a:gd name="T12" fmla="*/ 2147483647 w 175"/>
                <a:gd name="T13" fmla="*/ 2147483647 h 169"/>
                <a:gd name="T14" fmla="*/ 2147483647 w 175"/>
                <a:gd name="T15" fmla="*/ 2147483647 h 169"/>
                <a:gd name="T16" fmla="*/ 2147483647 w 175"/>
                <a:gd name="T17" fmla="*/ 2147483647 h 169"/>
                <a:gd name="T18" fmla="*/ 2147483647 w 175"/>
                <a:gd name="T19" fmla="*/ 2147483647 h 169"/>
                <a:gd name="T20" fmla="*/ 2147483647 w 175"/>
                <a:gd name="T21" fmla="*/ 2147483647 h 169"/>
                <a:gd name="T22" fmla="*/ 2147483647 w 175"/>
                <a:gd name="T23" fmla="*/ 2147483647 h 169"/>
                <a:gd name="T24" fmla="*/ 2147483647 w 175"/>
                <a:gd name="T25" fmla="*/ 2147483647 h 169"/>
                <a:gd name="T26" fmla="*/ 2147483647 w 175"/>
                <a:gd name="T27" fmla="*/ 2147483647 h 169"/>
                <a:gd name="T28" fmla="*/ 2147483647 w 175"/>
                <a:gd name="T29" fmla="*/ 2147483647 h 169"/>
                <a:gd name="T30" fmla="*/ 2147483647 w 175"/>
                <a:gd name="T31" fmla="*/ 2147483647 h 169"/>
                <a:gd name="T32" fmla="*/ 2147483647 w 175"/>
                <a:gd name="T33" fmla="*/ 2147483647 h 169"/>
                <a:gd name="T34" fmla="*/ 2147483647 w 175"/>
                <a:gd name="T35" fmla="*/ 2147483647 h 169"/>
                <a:gd name="T36" fmla="*/ 2147483647 w 175"/>
                <a:gd name="T37" fmla="*/ 2147483647 h 169"/>
                <a:gd name="T38" fmla="*/ 2147483647 w 175"/>
                <a:gd name="T39" fmla="*/ 2147483647 h 169"/>
                <a:gd name="T40" fmla="*/ 2147483647 w 175"/>
                <a:gd name="T41" fmla="*/ 2147483647 h 169"/>
                <a:gd name="T42" fmla="*/ 2147483647 w 175"/>
                <a:gd name="T43" fmla="*/ 2147483647 h 169"/>
                <a:gd name="T44" fmla="*/ 2147483647 w 175"/>
                <a:gd name="T45" fmla="*/ 2147483647 h 169"/>
                <a:gd name="T46" fmla="*/ 2147483647 w 175"/>
                <a:gd name="T47" fmla="*/ 2147483647 h 169"/>
                <a:gd name="T48" fmla="*/ 2147483647 w 175"/>
                <a:gd name="T49" fmla="*/ 2147483647 h 169"/>
                <a:gd name="T50" fmla="*/ 2147483647 w 175"/>
                <a:gd name="T51" fmla="*/ 2147483647 h 169"/>
                <a:gd name="T52" fmla="*/ 2147483647 w 175"/>
                <a:gd name="T53" fmla="*/ 2147483647 h 169"/>
                <a:gd name="T54" fmla="*/ 2147483647 w 175"/>
                <a:gd name="T55" fmla="*/ 2147483647 h 169"/>
                <a:gd name="T56" fmla="*/ 2147483647 w 175"/>
                <a:gd name="T57" fmla="*/ 2147483647 h 169"/>
                <a:gd name="T58" fmla="*/ 2147483647 w 175"/>
                <a:gd name="T59" fmla="*/ 2147483647 h 169"/>
                <a:gd name="T60" fmla="*/ 2147483647 w 175"/>
                <a:gd name="T61" fmla="*/ 2147483647 h 169"/>
                <a:gd name="T62" fmla="*/ 2147483647 w 175"/>
                <a:gd name="T63" fmla="*/ 2147483647 h 169"/>
                <a:gd name="T64" fmla="*/ 2147483647 w 175"/>
                <a:gd name="T65" fmla="*/ 2147483647 h 169"/>
                <a:gd name="T66" fmla="*/ 2147483647 w 175"/>
                <a:gd name="T67" fmla="*/ 2147483647 h 169"/>
                <a:gd name="T68" fmla="*/ 2147483647 w 175"/>
                <a:gd name="T69" fmla="*/ 2147483647 h 169"/>
                <a:gd name="T70" fmla="*/ 2147483647 w 175"/>
                <a:gd name="T71" fmla="*/ 2147483647 h 169"/>
                <a:gd name="T72" fmla="*/ 2147483647 w 175"/>
                <a:gd name="T73" fmla="*/ 2147483647 h 169"/>
                <a:gd name="T74" fmla="*/ 2147483647 w 175"/>
                <a:gd name="T75" fmla="*/ 2147483647 h 169"/>
                <a:gd name="T76" fmla="*/ 2147483647 w 175"/>
                <a:gd name="T77" fmla="*/ 2147483647 h 169"/>
                <a:gd name="T78" fmla="*/ 2147483647 w 175"/>
                <a:gd name="T79" fmla="*/ 2147483647 h 169"/>
                <a:gd name="T80" fmla="*/ 2147483647 w 175"/>
                <a:gd name="T81" fmla="*/ 2147483647 h 169"/>
                <a:gd name="T82" fmla="*/ 2147483647 w 175"/>
                <a:gd name="T83" fmla="*/ 2147483647 h 169"/>
                <a:gd name="T84" fmla="*/ 2147483647 w 175"/>
                <a:gd name="T85" fmla="*/ 2147483647 h 169"/>
                <a:gd name="T86" fmla="*/ 2147483647 w 175"/>
                <a:gd name="T87" fmla="*/ 2147483647 h 169"/>
                <a:gd name="T88" fmla="*/ 2147483647 w 175"/>
                <a:gd name="T89" fmla="*/ 2147483647 h 169"/>
                <a:gd name="T90" fmla="*/ 2147483647 w 175"/>
                <a:gd name="T91" fmla="*/ 2147483647 h 169"/>
                <a:gd name="T92" fmla="*/ 2147483647 w 175"/>
                <a:gd name="T93" fmla="*/ 2147483647 h 169"/>
                <a:gd name="T94" fmla="*/ 2147483647 w 175"/>
                <a:gd name="T95" fmla="*/ 2147483647 h 169"/>
                <a:gd name="T96" fmla="*/ 2147483647 w 175"/>
                <a:gd name="T97" fmla="*/ 2147483647 h 169"/>
                <a:gd name="T98" fmla="*/ 2147483647 w 175"/>
                <a:gd name="T99" fmla="*/ 2147483647 h 169"/>
                <a:gd name="T100" fmla="*/ 2147483647 w 175"/>
                <a:gd name="T101" fmla="*/ 2147483647 h 169"/>
                <a:gd name="T102" fmla="*/ 2147483647 w 175"/>
                <a:gd name="T103" fmla="*/ 2147483647 h 169"/>
                <a:gd name="T104" fmla="*/ 2147483647 w 175"/>
                <a:gd name="T105" fmla="*/ 2147483647 h 169"/>
                <a:gd name="T106" fmla="*/ 2147483647 w 175"/>
                <a:gd name="T107" fmla="*/ 2147483647 h 169"/>
                <a:gd name="T108" fmla="*/ 2147483647 w 175"/>
                <a:gd name="T109" fmla="*/ 2147483647 h 169"/>
                <a:gd name="T110" fmla="*/ 2147483647 w 175"/>
                <a:gd name="T111" fmla="*/ 2147483647 h 169"/>
                <a:gd name="T112" fmla="*/ 2147483647 w 175"/>
                <a:gd name="T113" fmla="*/ 2147483647 h 169"/>
                <a:gd name="T114" fmla="*/ 0 w 175"/>
                <a:gd name="T115" fmla="*/ 0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69"/>
                <a:gd name="T176" fmla="*/ 175 w 175"/>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69">
                  <a:moveTo>
                    <a:pt x="0" y="0"/>
                  </a:moveTo>
                  <a:lnTo>
                    <a:pt x="3" y="0"/>
                  </a:lnTo>
                  <a:lnTo>
                    <a:pt x="7" y="0"/>
                  </a:lnTo>
                  <a:lnTo>
                    <a:pt x="10" y="0"/>
                  </a:lnTo>
                  <a:lnTo>
                    <a:pt x="14" y="0"/>
                  </a:lnTo>
                  <a:lnTo>
                    <a:pt x="17" y="0"/>
                  </a:lnTo>
                  <a:lnTo>
                    <a:pt x="20" y="0"/>
                  </a:lnTo>
                  <a:lnTo>
                    <a:pt x="24" y="0"/>
                  </a:lnTo>
                  <a:lnTo>
                    <a:pt x="27" y="0"/>
                  </a:lnTo>
                  <a:lnTo>
                    <a:pt x="31" y="2"/>
                  </a:lnTo>
                  <a:lnTo>
                    <a:pt x="34" y="2"/>
                  </a:lnTo>
                  <a:lnTo>
                    <a:pt x="38" y="2"/>
                  </a:lnTo>
                  <a:lnTo>
                    <a:pt x="41" y="3"/>
                  </a:lnTo>
                  <a:lnTo>
                    <a:pt x="45" y="3"/>
                  </a:lnTo>
                  <a:lnTo>
                    <a:pt x="48" y="5"/>
                  </a:lnTo>
                  <a:lnTo>
                    <a:pt x="51" y="5"/>
                  </a:lnTo>
                  <a:lnTo>
                    <a:pt x="55" y="6"/>
                  </a:lnTo>
                  <a:lnTo>
                    <a:pt x="58" y="8"/>
                  </a:lnTo>
                  <a:lnTo>
                    <a:pt x="62" y="9"/>
                  </a:lnTo>
                  <a:lnTo>
                    <a:pt x="65" y="9"/>
                  </a:lnTo>
                  <a:lnTo>
                    <a:pt x="65" y="11"/>
                  </a:lnTo>
                  <a:lnTo>
                    <a:pt x="69" y="11"/>
                  </a:lnTo>
                  <a:lnTo>
                    <a:pt x="72" y="13"/>
                  </a:lnTo>
                  <a:lnTo>
                    <a:pt x="72" y="14"/>
                  </a:lnTo>
                  <a:lnTo>
                    <a:pt x="76" y="14"/>
                  </a:lnTo>
                  <a:lnTo>
                    <a:pt x="79" y="16"/>
                  </a:lnTo>
                  <a:lnTo>
                    <a:pt x="82" y="17"/>
                  </a:lnTo>
                  <a:lnTo>
                    <a:pt x="82" y="19"/>
                  </a:lnTo>
                  <a:lnTo>
                    <a:pt x="86" y="20"/>
                  </a:lnTo>
                  <a:lnTo>
                    <a:pt x="89" y="22"/>
                  </a:lnTo>
                  <a:lnTo>
                    <a:pt x="93" y="23"/>
                  </a:lnTo>
                  <a:lnTo>
                    <a:pt x="96" y="25"/>
                  </a:lnTo>
                  <a:lnTo>
                    <a:pt x="100" y="27"/>
                  </a:lnTo>
                  <a:lnTo>
                    <a:pt x="100" y="28"/>
                  </a:lnTo>
                  <a:lnTo>
                    <a:pt x="103" y="30"/>
                  </a:lnTo>
                  <a:lnTo>
                    <a:pt x="103" y="31"/>
                  </a:lnTo>
                  <a:lnTo>
                    <a:pt x="106" y="33"/>
                  </a:lnTo>
                  <a:lnTo>
                    <a:pt x="110" y="34"/>
                  </a:lnTo>
                  <a:lnTo>
                    <a:pt x="110" y="36"/>
                  </a:lnTo>
                  <a:lnTo>
                    <a:pt x="113" y="37"/>
                  </a:lnTo>
                  <a:lnTo>
                    <a:pt x="117" y="39"/>
                  </a:lnTo>
                  <a:lnTo>
                    <a:pt x="117" y="40"/>
                  </a:lnTo>
                  <a:lnTo>
                    <a:pt x="124" y="45"/>
                  </a:lnTo>
                  <a:lnTo>
                    <a:pt x="127" y="48"/>
                  </a:lnTo>
                  <a:lnTo>
                    <a:pt x="131" y="51"/>
                  </a:lnTo>
                  <a:lnTo>
                    <a:pt x="134" y="56"/>
                  </a:lnTo>
                  <a:lnTo>
                    <a:pt x="137" y="59"/>
                  </a:lnTo>
                  <a:lnTo>
                    <a:pt x="141" y="62"/>
                  </a:lnTo>
                  <a:lnTo>
                    <a:pt x="144" y="67"/>
                  </a:lnTo>
                  <a:lnTo>
                    <a:pt x="148" y="72"/>
                  </a:lnTo>
                  <a:lnTo>
                    <a:pt x="151" y="75"/>
                  </a:lnTo>
                  <a:lnTo>
                    <a:pt x="155" y="79"/>
                  </a:lnTo>
                  <a:lnTo>
                    <a:pt x="158" y="82"/>
                  </a:lnTo>
                  <a:lnTo>
                    <a:pt x="162" y="87"/>
                  </a:lnTo>
                  <a:lnTo>
                    <a:pt x="162" y="90"/>
                  </a:lnTo>
                  <a:lnTo>
                    <a:pt x="165" y="95"/>
                  </a:lnTo>
                  <a:lnTo>
                    <a:pt x="168" y="98"/>
                  </a:lnTo>
                  <a:lnTo>
                    <a:pt x="168" y="103"/>
                  </a:lnTo>
                  <a:lnTo>
                    <a:pt x="172" y="106"/>
                  </a:lnTo>
                  <a:lnTo>
                    <a:pt x="172" y="110"/>
                  </a:lnTo>
                  <a:lnTo>
                    <a:pt x="172" y="113"/>
                  </a:lnTo>
                  <a:lnTo>
                    <a:pt x="175" y="116"/>
                  </a:lnTo>
                  <a:lnTo>
                    <a:pt x="175" y="121"/>
                  </a:lnTo>
                  <a:lnTo>
                    <a:pt x="175" y="124"/>
                  </a:lnTo>
                  <a:lnTo>
                    <a:pt x="175" y="127"/>
                  </a:lnTo>
                  <a:lnTo>
                    <a:pt x="175" y="130"/>
                  </a:lnTo>
                  <a:lnTo>
                    <a:pt x="175" y="135"/>
                  </a:lnTo>
                  <a:lnTo>
                    <a:pt x="175" y="138"/>
                  </a:lnTo>
                  <a:lnTo>
                    <a:pt x="175" y="141"/>
                  </a:lnTo>
                  <a:lnTo>
                    <a:pt x="175" y="144"/>
                  </a:lnTo>
                  <a:lnTo>
                    <a:pt x="172" y="146"/>
                  </a:lnTo>
                  <a:lnTo>
                    <a:pt x="172" y="149"/>
                  </a:lnTo>
                  <a:lnTo>
                    <a:pt x="172" y="152"/>
                  </a:lnTo>
                  <a:lnTo>
                    <a:pt x="168" y="155"/>
                  </a:lnTo>
                  <a:lnTo>
                    <a:pt x="165" y="157"/>
                  </a:lnTo>
                  <a:lnTo>
                    <a:pt x="165" y="160"/>
                  </a:lnTo>
                  <a:lnTo>
                    <a:pt x="162" y="161"/>
                  </a:lnTo>
                  <a:lnTo>
                    <a:pt x="158" y="163"/>
                  </a:lnTo>
                  <a:lnTo>
                    <a:pt x="155" y="165"/>
                  </a:lnTo>
                  <a:lnTo>
                    <a:pt x="151" y="166"/>
                  </a:lnTo>
                  <a:lnTo>
                    <a:pt x="148" y="168"/>
                  </a:lnTo>
                  <a:lnTo>
                    <a:pt x="141" y="169"/>
                  </a:lnTo>
                  <a:lnTo>
                    <a:pt x="131" y="155"/>
                  </a:lnTo>
                  <a:lnTo>
                    <a:pt x="134" y="155"/>
                  </a:lnTo>
                  <a:lnTo>
                    <a:pt x="134" y="154"/>
                  </a:lnTo>
                  <a:lnTo>
                    <a:pt x="134" y="152"/>
                  </a:lnTo>
                  <a:lnTo>
                    <a:pt x="137" y="151"/>
                  </a:lnTo>
                  <a:lnTo>
                    <a:pt x="137" y="148"/>
                  </a:lnTo>
                  <a:lnTo>
                    <a:pt x="137" y="146"/>
                  </a:lnTo>
                  <a:lnTo>
                    <a:pt x="134" y="143"/>
                  </a:lnTo>
                  <a:lnTo>
                    <a:pt x="134" y="141"/>
                  </a:lnTo>
                  <a:lnTo>
                    <a:pt x="34" y="25"/>
                  </a:lnTo>
                  <a:lnTo>
                    <a:pt x="34" y="23"/>
                  </a:lnTo>
                  <a:lnTo>
                    <a:pt x="34" y="22"/>
                  </a:lnTo>
                  <a:lnTo>
                    <a:pt x="31" y="22"/>
                  </a:lnTo>
                  <a:lnTo>
                    <a:pt x="31" y="20"/>
                  </a:lnTo>
                  <a:lnTo>
                    <a:pt x="31" y="19"/>
                  </a:lnTo>
                  <a:lnTo>
                    <a:pt x="27" y="19"/>
                  </a:lnTo>
                  <a:lnTo>
                    <a:pt x="27" y="17"/>
                  </a:lnTo>
                  <a:lnTo>
                    <a:pt x="24" y="17"/>
                  </a:lnTo>
                  <a:lnTo>
                    <a:pt x="24" y="16"/>
                  </a:lnTo>
                  <a:lnTo>
                    <a:pt x="20" y="16"/>
                  </a:lnTo>
                  <a:lnTo>
                    <a:pt x="20" y="14"/>
                  </a:lnTo>
                  <a:lnTo>
                    <a:pt x="17" y="14"/>
                  </a:lnTo>
                  <a:lnTo>
                    <a:pt x="14" y="14"/>
                  </a:lnTo>
                  <a:lnTo>
                    <a:pt x="10" y="13"/>
                  </a:lnTo>
                  <a:lnTo>
                    <a:pt x="0"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5" name="Freeform 37"/>
            <p:cNvSpPr>
              <a:spLocks/>
            </p:cNvSpPr>
            <p:nvPr/>
          </p:nvSpPr>
          <p:spPr bwMode="auto">
            <a:xfrm>
              <a:off x="3298" y="2370"/>
              <a:ext cx="313" cy="299"/>
            </a:xfrm>
            <a:custGeom>
              <a:avLst/>
              <a:gdLst>
                <a:gd name="T0" fmla="*/ 2147483647 w 217"/>
                <a:gd name="T1" fmla="*/ 2147483647 h 161"/>
                <a:gd name="T2" fmla="*/ 2147483647 w 217"/>
                <a:gd name="T3" fmla="*/ 2147483647 h 161"/>
                <a:gd name="T4" fmla="*/ 2147483647 w 217"/>
                <a:gd name="T5" fmla="*/ 2147483647 h 161"/>
                <a:gd name="T6" fmla="*/ 2147483647 w 217"/>
                <a:gd name="T7" fmla="*/ 0 h 161"/>
                <a:gd name="T8" fmla="*/ 2147483647 w 217"/>
                <a:gd name="T9" fmla="*/ 0 h 161"/>
                <a:gd name="T10" fmla="*/ 2147483647 w 217"/>
                <a:gd name="T11" fmla="*/ 2147483647 h 161"/>
                <a:gd name="T12" fmla="*/ 2147483647 w 217"/>
                <a:gd name="T13" fmla="*/ 2147483647 h 161"/>
                <a:gd name="T14" fmla="*/ 2147483647 w 217"/>
                <a:gd name="T15" fmla="*/ 2147483647 h 161"/>
                <a:gd name="T16" fmla="*/ 2147483647 w 217"/>
                <a:gd name="T17" fmla="*/ 2147483647 h 161"/>
                <a:gd name="T18" fmla="*/ 2147483647 w 217"/>
                <a:gd name="T19" fmla="*/ 2147483647 h 161"/>
                <a:gd name="T20" fmla="*/ 2147483647 w 217"/>
                <a:gd name="T21" fmla="*/ 2147483647 h 161"/>
                <a:gd name="T22" fmla="*/ 2147483647 w 217"/>
                <a:gd name="T23" fmla="*/ 2147483647 h 161"/>
                <a:gd name="T24" fmla="*/ 2147483647 w 217"/>
                <a:gd name="T25" fmla="*/ 2147483647 h 161"/>
                <a:gd name="T26" fmla="*/ 2147483647 w 217"/>
                <a:gd name="T27" fmla="*/ 2147483647 h 161"/>
                <a:gd name="T28" fmla="*/ 2147483647 w 217"/>
                <a:gd name="T29" fmla="*/ 2147483647 h 161"/>
                <a:gd name="T30" fmla="*/ 2147483647 w 217"/>
                <a:gd name="T31" fmla="*/ 2147483647 h 161"/>
                <a:gd name="T32" fmla="*/ 2147483647 w 217"/>
                <a:gd name="T33" fmla="*/ 2147483647 h 161"/>
                <a:gd name="T34" fmla="*/ 2147483647 w 217"/>
                <a:gd name="T35" fmla="*/ 2147483647 h 161"/>
                <a:gd name="T36" fmla="*/ 2147483647 w 217"/>
                <a:gd name="T37" fmla="*/ 2147483647 h 161"/>
                <a:gd name="T38" fmla="*/ 2147483647 w 217"/>
                <a:gd name="T39" fmla="*/ 2147483647 h 161"/>
                <a:gd name="T40" fmla="*/ 2147483647 w 217"/>
                <a:gd name="T41" fmla="*/ 2147483647 h 161"/>
                <a:gd name="T42" fmla="*/ 2147483647 w 217"/>
                <a:gd name="T43" fmla="*/ 2147483647 h 161"/>
                <a:gd name="T44" fmla="*/ 2147483647 w 217"/>
                <a:gd name="T45" fmla="*/ 2147483647 h 161"/>
                <a:gd name="T46" fmla="*/ 2147483647 w 217"/>
                <a:gd name="T47" fmla="*/ 2147483647 h 161"/>
                <a:gd name="T48" fmla="*/ 2147483647 w 217"/>
                <a:gd name="T49" fmla="*/ 2147483647 h 161"/>
                <a:gd name="T50" fmla="*/ 2147483647 w 217"/>
                <a:gd name="T51" fmla="*/ 2147483647 h 161"/>
                <a:gd name="T52" fmla="*/ 2147483647 w 217"/>
                <a:gd name="T53" fmla="*/ 2147483647 h 161"/>
                <a:gd name="T54" fmla="*/ 2147483647 w 217"/>
                <a:gd name="T55" fmla="*/ 2147483647 h 161"/>
                <a:gd name="T56" fmla="*/ 2147483647 w 217"/>
                <a:gd name="T57" fmla="*/ 2147483647 h 161"/>
                <a:gd name="T58" fmla="*/ 2147483647 w 217"/>
                <a:gd name="T59" fmla="*/ 2147483647 h 161"/>
                <a:gd name="T60" fmla="*/ 2147483647 w 217"/>
                <a:gd name="T61" fmla="*/ 2147483647 h 161"/>
                <a:gd name="T62" fmla="*/ 2147483647 w 217"/>
                <a:gd name="T63" fmla="*/ 2147483647 h 161"/>
                <a:gd name="T64" fmla="*/ 2147483647 w 217"/>
                <a:gd name="T65" fmla="*/ 2147483647 h 161"/>
                <a:gd name="T66" fmla="*/ 2147483647 w 217"/>
                <a:gd name="T67" fmla="*/ 2147483647 h 161"/>
                <a:gd name="T68" fmla="*/ 2147483647 w 217"/>
                <a:gd name="T69" fmla="*/ 2147483647 h 161"/>
                <a:gd name="T70" fmla="*/ 2147483647 w 217"/>
                <a:gd name="T71" fmla="*/ 2147483647 h 161"/>
                <a:gd name="T72" fmla="*/ 2147483647 w 217"/>
                <a:gd name="T73" fmla="*/ 2147483647 h 161"/>
                <a:gd name="T74" fmla="*/ 2147483647 w 217"/>
                <a:gd name="T75" fmla="*/ 2147483647 h 161"/>
                <a:gd name="T76" fmla="*/ 2147483647 w 217"/>
                <a:gd name="T77" fmla="*/ 2147483647 h 161"/>
                <a:gd name="T78" fmla="*/ 2147483647 w 217"/>
                <a:gd name="T79" fmla="*/ 2147483647 h 161"/>
                <a:gd name="T80" fmla="*/ 2147483647 w 217"/>
                <a:gd name="T81" fmla="*/ 2147483647 h 161"/>
                <a:gd name="T82" fmla="*/ 2147483647 w 217"/>
                <a:gd name="T83" fmla="*/ 2147483647 h 161"/>
                <a:gd name="T84" fmla="*/ 2147483647 w 217"/>
                <a:gd name="T85" fmla="*/ 2147483647 h 161"/>
                <a:gd name="T86" fmla="*/ 2147483647 w 217"/>
                <a:gd name="T87" fmla="*/ 2147483647 h 161"/>
                <a:gd name="T88" fmla="*/ 2147483647 w 217"/>
                <a:gd name="T89" fmla="*/ 2147483647 h 161"/>
                <a:gd name="T90" fmla="*/ 2147483647 w 217"/>
                <a:gd name="T91" fmla="*/ 2147483647 h 161"/>
                <a:gd name="T92" fmla="*/ 2147483647 w 217"/>
                <a:gd name="T93" fmla="*/ 2147483647 h 161"/>
                <a:gd name="T94" fmla="*/ 2147483647 w 217"/>
                <a:gd name="T95" fmla="*/ 2147483647 h 161"/>
                <a:gd name="T96" fmla="*/ 2147483647 w 217"/>
                <a:gd name="T97" fmla="*/ 2147483647 h 161"/>
                <a:gd name="T98" fmla="*/ 2147483647 w 217"/>
                <a:gd name="T99" fmla="*/ 2147483647 h 161"/>
                <a:gd name="T100" fmla="*/ 0 w 217"/>
                <a:gd name="T101" fmla="*/ 2147483647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7"/>
                <a:gd name="T154" fmla="*/ 0 h 161"/>
                <a:gd name="T155" fmla="*/ 217 w 217"/>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7" h="161">
                  <a:moveTo>
                    <a:pt x="0" y="4"/>
                  </a:moveTo>
                  <a:lnTo>
                    <a:pt x="0" y="4"/>
                  </a:lnTo>
                  <a:lnTo>
                    <a:pt x="4" y="4"/>
                  </a:lnTo>
                  <a:lnTo>
                    <a:pt x="4" y="3"/>
                  </a:lnTo>
                  <a:lnTo>
                    <a:pt x="7" y="3"/>
                  </a:lnTo>
                  <a:lnTo>
                    <a:pt x="11" y="3"/>
                  </a:lnTo>
                  <a:lnTo>
                    <a:pt x="14" y="1"/>
                  </a:lnTo>
                  <a:lnTo>
                    <a:pt x="18" y="1"/>
                  </a:lnTo>
                  <a:lnTo>
                    <a:pt x="21" y="1"/>
                  </a:lnTo>
                  <a:lnTo>
                    <a:pt x="24" y="0"/>
                  </a:lnTo>
                  <a:lnTo>
                    <a:pt x="28" y="0"/>
                  </a:lnTo>
                  <a:lnTo>
                    <a:pt x="31" y="0"/>
                  </a:lnTo>
                  <a:lnTo>
                    <a:pt x="35" y="0"/>
                  </a:lnTo>
                  <a:lnTo>
                    <a:pt x="38" y="0"/>
                  </a:lnTo>
                  <a:lnTo>
                    <a:pt x="42" y="0"/>
                  </a:lnTo>
                  <a:lnTo>
                    <a:pt x="45" y="1"/>
                  </a:lnTo>
                  <a:lnTo>
                    <a:pt x="49" y="1"/>
                  </a:lnTo>
                  <a:lnTo>
                    <a:pt x="52" y="1"/>
                  </a:lnTo>
                  <a:lnTo>
                    <a:pt x="55" y="3"/>
                  </a:lnTo>
                  <a:lnTo>
                    <a:pt x="59" y="3"/>
                  </a:lnTo>
                  <a:lnTo>
                    <a:pt x="62" y="4"/>
                  </a:lnTo>
                  <a:lnTo>
                    <a:pt x="66" y="4"/>
                  </a:lnTo>
                  <a:lnTo>
                    <a:pt x="69" y="6"/>
                  </a:lnTo>
                  <a:lnTo>
                    <a:pt x="73" y="7"/>
                  </a:lnTo>
                  <a:lnTo>
                    <a:pt x="76" y="7"/>
                  </a:lnTo>
                  <a:lnTo>
                    <a:pt x="76" y="9"/>
                  </a:lnTo>
                  <a:lnTo>
                    <a:pt x="80" y="9"/>
                  </a:lnTo>
                  <a:lnTo>
                    <a:pt x="80" y="11"/>
                  </a:lnTo>
                  <a:lnTo>
                    <a:pt x="83" y="12"/>
                  </a:lnTo>
                  <a:lnTo>
                    <a:pt x="86" y="14"/>
                  </a:lnTo>
                  <a:lnTo>
                    <a:pt x="90" y="15"/>
                  </a:lnTo>
                  <a:lnTo>
                    <a:pt x="93" y="18"/>
                  </a:lnTo>
                  <a:lnTo>
                    <a:pt x="97" y="20"/>
                  </a:lnTo>
                  <a:lnTo>
                    <a:pt x="100" y="23"/>
                  </a:lnTo>
                  <a:lnTo>
                    <a:pt x="104" y="25"/>
                  </a:lnTo>
                  <a:lnTo>
                    <a:pt x="107" y="28"/>
                  </a:lnTo>
                  <a:lnTo>
                    <a:pt x="107" y="31"/>
                  </a:lnTo>
                  <a:lnTo>
                    <a:pt x="111" y="32"/>
                  </a:lnTo>
                  <a:lnTo>
                    <a:pt x="114" y="37"/>
                  </a:lnTo>
                  <a:lnTo>
                    <a:pt x="117" y="40"/>
                  </a:lnTo>
                  <a:lnTo>
                    <a:pt x="117" y="43"/>
                  </a:lnTo>
                  <a:lnTo>
                    <a:pt x="121" y="48"/>
                  </a:lnTo>
                  <a:lnTo>
                    <a:pt x="121" y="51"/>
                  </a:lnTo>
                  <a:lnTo>
                    <a:pt x="121" y="54"/>
                  </a:lnTo>
                  <a:lnTo>
                    <a:pt x="121" y="57"/>
                  </a:lnTo>
                  <a:lnTo>
                    <a:pt x="121" y="62"/>
                  </a:lnTo>
                  <a:lnTo>
                    <a:pt x="121" y="65"/>
                  </a:lnTo>
                  <a:lnTo>
                    <a:pt x="117" y="68"/>
                  </a:lnTo>
                  <a:lnTo>
                    <a:pt x="117" y="70"/>
                  </a:lnTo>
                  <a:lnTo>
                    <a:pt x="114" y="73"/>
                  </a:lnTo>
                  <a:lnTo>
                    <a:pt x="111" y="76"/>
                  </a:lnTo>
                  <a:lnTo>
                    <a:pt x="107" y="77"/>
                  </a:lnTo>
                  <a:lnTo>
                    <a:pt x="104" y="79"/>
                  </a:lnTo>
                  <a:lnTo>
                    <a:pt x="100" y="80"/>
                  </a:lnTo>
                  <a:lnTo>
                    <a:pt x="100" y="82"/>
                  </a:lnTo>
                  <a:lnTo>
                    <a:pt x="107" y="80"/>
                  </a:lnTo>
                  <a:lnTo>
                    <a:pt x="111" y="80"/>
                  </a:lnTo>
                  <a:lnTo>
                    <a:pt x="117" y="82"/>
                  </a:lnTo>
                  <a:lnTo>
                    <a:pt x="121" y="82"/>
                  </a:lnTo>
                  <a:lnTo>
                    <a:pt x="128" y="82"/>
                  </a:lnTo>
                  <a:lnTo>
                    <a:pt x="131" y="83"/>
                  </a:lnTo>
                  <a:lnTo>
                    <a:pt x="138" y="83"/>
                  </a:lnTo>
                  <a:lnTo>
                    <a:pt x="142" y="85"/>
                  </a:lnTo>
                  <a:lnTo>
                    <a:pt x="145" y="87"/>
                  </a:lnTo>
                  <a:lnTo>
                    <a:pt x="152" y="88"/>
                  </a:lnTo>
                  <a:lnTo>
                    <a:pt x="155" y="91"/>
                  </a:lnTo>
                  <a:lnTo>
                    <a:pt x="159" y="93"/>
                  </a:lnTo>
                  <a:lnTo>
                    <a:pt x="162" y="96"/>
                  </a:lnTo>
                  <a:lnTo>
                    <a:pt x="162" y="97"/>
                  </a:lnTo>
                  <a:lnTo>
                    <a:pt x="166" y="101"/>
                  </a:lnTo>
                  <a:lnTo>
                    <a:pt x="169" y="104"/>
                  </a:lnTo>
                  <a:lnTo>
                    <a:pt x="190" y="128"/>
                  </a:lnTo>
                  <a:lnTo>
                    <a:pt x="193" y="130"/>
                  </a:lnTo>
                  <a:lnTo>
                    <a:pt x="197" y="130"/>
                  </a:lnTo>
                  <a:lnTo>
                    <a:pt x="197" y="128"/>
                  </a:lnTo>
                  <a:lnTo>
                    <a:pt x="197" y="127"/>
                  </a:lnTo>
                  <a:lnTo>
                    <a:pt x="197" y="125"/>
                  </a:lnTo>
                  <a:lnTo>
                    <a:pt x="197" y="124"/>
                  </a:lnTo>
                  <a:lnTo>
                    <a:pt x="197" y="122"/>
                  </a:lnTo>
                  <a:lnTo>
                    <a:pt x="200" y="122"/>
                  </a:lnTo>
                  <a:lnTo>
                    <a:pt x="204" y="122"/>
                  </a:lnTo>
                  <a:lnTo>
                    <a:pt x="207" y="122"/>
                  </a:lnTo>
                  <a:lnTo>
                    <a:pt x="207" y="124"/>
                  </a:lnTo>
                  <a:lnTo>
                    <a:pt x="210" y="124"/>
                  </a:lnTo>
                  <a:lnTo>
                    <a:pt x="210" y="125"/>
                  </a:lnTo>
                  <a:lnTo>
                    <a:pt x="210" y="127"/>
                  </a:lnTo>
                  <a:lnTo>
                    <a:pt x="214" y="127"/>
                  </a:lnTo>
                  <a:lnTo>
                    <a:pt x="214" y="130"/>
                  </a:lnTo>
                  <a:lnTo>
                    <a:pt x="214" y="133"/>
                  </a:lnTo>
                  <a:lnTo>
                    <a:pt x="217" y="136"/>
                  </a:lnTo>
                  <a:lnTo>
                    <a:pt x="217" y="139"/>
                  </a:lnTo>
                  <a:lnTo>
                    <a:pt x="217" y="141"/>
                  </a:lnTo>
                  <a:lnTo>
                    <a:pt x="217" y="142"/>
                  </a:lnTo>
                  <a:lnTo>
                    <a:pt x="214" y="144"/>
                  </a:lnTo>
                  <a:lnTo>
                    <a:pt x="214" y="146"/>
                  </a:lnTo>
                  <a:lnTo>
                    <a:pt x="214" y="147"/>
                  </a:lnTo>
                  <a:lnTo>
                    <a:pt x="214" y="149"/>
                  </a:lnTo>
                  <a:lnTo>
                    <a:pt x="210" y="150"/>
                  </a:lnTo>
                  <a:lnTo>
                    <a:pt x="210" y="152"/>
                  </a:lnTo>
                  <a:lnTo>
                    <a:pt x="207" y="153"/>
                  </a:lnTo>
                  <a:lnTo>
                    <a:pt x="207" y="155"/>
                  </a:lnTo>
                  <a:lnTo>
                    <a:pt x="204" y="155"/>
                  </a:lnTo>
                  <a:lnTo>
                    <a:pt x="204" y="156"/>
                  </a:lnTo>
                  <a:lnTo>
                    <a:pt x="200" y="158"/>
                  </a:lnTo>
                  <a:lnTo>
                    <a:pt x="197" y="158"/>
                  </a:lnTo>
                  <a:lnTo>
                    <a:pt x="197" y="159"/>
                  </a:lnTo>
                  <a:lnTo>
                    <a:pt x="193" y="159"/>
                  </a:lnTo>
                  <a:lnTo>
                    <a:pt x="190" y="159"/>
                  </a:lnTo>
                  <a:lnTo>
                    <a:pt x="183" y="159"/>
                  </a:lnTo>
                  <a:lnTo>
                    <a:pt x="179" y="161"/>
                  </a:lnTo>
                  <a:lnTo>
                    <a:pt x="176" y="159"/>
                  </a:lnTo>
                  <a:lnTo>
                    <a:pt x="173" y="159"/>
                  </a:lnTo>
                  <a:lnTo>
                    <a:pt x="169" y="159"/>
                  </a:lnTo>
                  <a:lnTo>
                    <a:pt x="162" y="158"/>
                  </a:lnTo>
                  <a:lnTo>
                    <a:pt x="159" y="156"/>
                  </a:lnTo>
                  <a:lnTo>
                    <a:pt x="155" y="155"/>
                  </a:lnTo>
                  <a:lnTo>
                    <a:pt x="152" y="153"/>
                  </a:lnTo>
                  <a:lnTo>
                    <a:pt x="148" y="152"/>
                  </a:lnTo>
                  <a:lnTo>
                    <a:pt x="145" y="150"/>
                  </a:lnTo>
                  <a:lnTo>
                    <a:pt x="142" y="147"/>
                  </a:lnTo>
                  <a:lnTo>
                    <a:pt x="138" y="144"/>
                  </a:lnTo>
                  <a:lnTo>
                    <a:pt x="135" y="141"/>
                  </a:lnTo>
                  <a:lnTo>
                    <a:pt x="131" y="138"/>
                  </a:lnTo>
                  <a:lnTo>
                    <a:pt x="107" y="110"/>
                  </a:lnTo>
                  <a:lnTo>
                    <a:pt x="104" y="108"/>
                  </a:lnTo>
                  <a:lnTo>
                    <a:pt x="104" y="107"/>
                  </a:lnTo>
                  <a:lnTo>
                    <a:pt x="100" y="105"/>
                  </a:lnTo>
                  <a:lnTo>
                    <a:pt x="100" y="104"/>
                  </a:lnTo>
                  <a:lnTo>
                    <a:pt x="97" y="102"/>
                  </a:lnTo>
                  <a:lnTo>
                    <a:pt x="97" y="101"/>
                  </a:lnTo>
                  <a:lnTo>
                    <a:pt x="93" y="99"/>
                  </a:lnTo>
                  <a:lnTo>
                    <a:pt x="90" y="97"/>
                  </a:lnTo>
                  <a:lnTo>
                    <a:pt x="90" y="96"/>
                  </a:lnTo>
                  <a:lnTo>
                    <a:pt x="86" y="96"/>
                  </a:lnTo>
                  <a:lnTo>
                    <a:pt x="83" y="94"/>
                  </a:lnTo>
                  <a:lnTo>
                    <a:pt x="80" y="94"/>
                  </a:lnTo>
                  <a:lnTo>
                    <a:pt x="76" y="94"/>
                  </a:lnTo>
                  <a:lnTo>
                    <a:pt x="66" y="82"/>
                  </a:lnTo>
                  <a:lnTo>
                    <a:pt x="69" y="80"/>
                  </a:lnTo>
                  <a:lnTo>
                    <a:pt x="73" y="79"/>
                  </a:lnTo>
                  <a:lnTo>
                    <a:pt x="73" y="77"/>
                  </a:lnTo>
                  <a:lnTo>
                    <a:pt x="73" y="76"/>
                  </a:lnTo>
                  <a:lnTo>
                    <a:pt x="73" y="74"/>
                  </a:lnTo>
                  <a:lnTo>
                    <a:pt x="73" y="73"/>
                  </a:lnTo>
                  <a:lnTo>
                    <a:pt x="73" y="71"/>
                  </a:lnTo>
                  <a:lnTo>
                    <a:pt x="69" y="70"/>
                  </a:lnTo>
                  <a:lnTo>
                    <a:pt x="69" y="66"/>
                  </a:lnTo>
                  <a:lnTo>
                    <a:pt x="69" y="65"/>
                  </a:lnTo>
                  <a:lnTo>
                    <a:pt x="66" y="62"/>
                  </a:lnTo>
                  <a:lnTo>
                    <a:pt x="42" y="32"/>
                  </a:lnTo>
                  <a:lnTo>
                    <a:pt x="38" y="31"/>
                  </a:lnTo>
                  <a:lnTo>
                    <a:pt x="38" y="29"/>
                  </a:lnTo>
                  <a:lnTo>
                    <a:pt x="35" y="28"/>
                  </a:lnTo>
                  <a:lnTo>
                    <a:pt x="35" y="26"/>
                  </a:lnTo>
                  <a:lnTo>
                    <a:pt x="31" y="25"/>
                  </a:lnTo>
                  <a:lnTo>
                    <a:pt x="31" y="23"/>
                  </a:lnTo>
                  <a:lnTo>
                    <a:pt x="28" y="21"/>
                  </a:lnTo>
                  <a:lnTo>
                    <a:pt x="24" y="20"/>
                  </a:lnTo>
                  <a:lnTo>
                    <a:pt x="21" y="20"/>
                  </a:lnTo>
                  <a:lnTo>
                    <a:pt x="18" y="18"/>
                  </a:lnTo>
                  <a:lnTo>
                    <a:pt x="14" y="18"/>
                  </a:lnTo>
                  <a:lnTo>
                    <a:pt x="11" y="17"/>
                  </a:lnTo>
                  <a:lnTo>
                    <a:pt x="0" y="4"/>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6" name="Freeform 38"/>
            <p:cNvSpPr>
              <a:spLocks/>
            </p:cNvSpPr>
            <p:nvPr/>
          </p:nvSpPr>
          <p:spPr bwMode="auto">
            <a:xfrm>
              <a:off x="3180" y="2381"/>
              <a:ext cx="313" cy="320"/>
            </a:xfrm>
            <a:custGeom>
              <a:avLst/>
              <a:gdLst>
                <a:gd name="T0" fmla="*/ 2147483647 w 217"/>
                <a:gd name="T1" fmla="*/ 2147483647 h 172"/>
                <a:gd name="T2" fmla="*/ 2147483647 w 217"/>
                <a:gd name="T3" fmla="*/ 2147483647 h 172"/>
                <a:gd name="T4" fmla="*/ 2147483647 w 217"/>
                <a:gd name="T5" fmla="*/ 2147483647 h 172"/>
                <a:gd name="T6" fmla="*/ 2147483647 w 217"/>
                <a:gd name="T7" fmla="*/ 2147483647 h 172"/>
                <a:gd name="T8" fmla="*/ 2147483647 w 217"/>
                <a:gd name="T9" fmla="*/ 2147483647 h 172"/>
                <a:gd name="T10" fmla="*/ 2147483647 w 217"/>
                <a:gd name="T11" fmla="*/ 2147483647 h 172"/>
                <a:gd name="T12" fmla="*/ 2147483647 w 217"/>
                <a:gd name="T13" fmla="*/ 2147483647 h 172"/>
                <a:gd name="T14" fmla="*/ 2147483647 w 217"/>
                <a:gd name="T15" fmla="*/ 2147483647 h 172"/>
                <a:gd name="T16" fmla="*/ 2147483647 w 217"/>
                <a:gd name="T17" fmla="*/ 2147483647 h 172"/>
                <a:gd name="T18" fmla="*/ 2147483647 w 217"/>
                <a:gd name="T19" fmla="*/ 2147483647 h 172"/>
                <a:gd name="T20" fmla="*/ 2147483647 w 217"/>
                <a:gd name="T21" fmla="*/ 2147483647 h 172"/>
                <a:gd name="T22" fmla="*/ 2147483647 w 217"/>
                <a:gd name="T23" fmla="*/ 2147483647 h 172"/>
                <a:gd name="T24" fmla="*/ 2147483647 w 217"/>
                <a:gd name="T25" fmla="*/ 2147483647 h 172"/>
                <a:gd name="T26" fmla="*/ 0 w 217"/>
                <a:gd name="T27" fmla="*/ 2147483647 h 172"/>
                <a:gd name="T28" fmla="*/ 0 w 217"/>
                <a:gd name="T29" fmla="*/ 2147483647 h 172"/>
                <a:gd name="T30" fmla="*/ 0 w 217"/>
                <a:gd name="T31" fmla="*/ 2147483647 h 172"/>
                <a:gd name="T32" fmla="*/ 2147483647 w 217"/>
                <a:gd name="T33" fmla="*/ 2147483647 h 172"/>
                <a:gd name="T34" fmla="*/ 2147483647 w 217"/>
                <a:gd name="T35" fmla="*/ 2147483647 h 172"/>
                <a:gd name="T36" fmla="*/ 2147483647 w 217"/>
                <a:gd name="T37" fmla="*/ 2147483647 h 172"/>
                <a:gd name="T38" fmla="*/ 2147483647 w 217"/>
                <a:gd name="T39" fmla="*/ 2147483647 h 172"/>
                <a:gd name="T40" fmla="*/ 2147483647 w 217"/>
                <a:gd name="T41" fmla="*/ 2147483647 h 172"/>
                <a:gd name="T42" fmla="*/ 2147483647 w 217"/>
                <a:gd name="T43" fmla="*/ 2147483647 h 172"/>
                <a:gd name="T44" fmla="*/ 2147483647 w 217"/>
                <a:gd name="T45" fmla="*/ 2147483647 h 172"/>
                <a:gd name="T46" fmla="*/ 2147483647 w 217"/>
                <a:gd name="T47" fmla="*/ 2147483647 h 172"/>
                <a:gd name="T48" fmla="*/ 2147483647 w 217"/>
                <a:gd name="T49" fmla="*/ 2147483647 h 172"/>
                <a:gd name="T50" fmla="*/ 2147483647 w 217"/>
                <a:gd name="T51" fmla="*/ 2147483647 h 172"/>
                <a:gd name="T52" fmla="*/ 2147483647 w 217"/>
                <a:gd name="T53" fmla="*/ 2147483647 h 172"/>
                <a:gd name="T54" fmla="*/ 2147483647 w 217"/>
                <a:gd name="T55" fmla="*/ 2147483647 h 172"/>
                <a:gd name="T56" fmla="*/ 2147483647 w 217"/>
                <a:gd name="T57" fmla="*/ 2147483647 h 172"/>
                <a:gd name="T58" fmla="*/ 2147483647 w 217"/>
                <a:gd name="T59" fmla="*/ 2147483647 h 172"/>
                <a:gd name="T60" fmla="*/ 2147483647 w 217"/>
                <a:gd name="T61" fmla="*/ 2147483647 h 172"/>
                <a:gd name="T62" fmla="*/ 2147483647 w 217"/>
                <a:gd name="T63" fmla="*/ 2147483647 h 172"/>
                <a:gd name="T64" fmla="*/ 2147483647 w 217"/>
                <a:gd name="T65" fmla="*/ 2147483647 h 172"/>
                <a:gd name="T66" fmla="*/ 2147483647 w 217"/>
                <a:gd name="T67" fmla="*/ 2147483647 h 172"/>
                <a:gd name="T68" fmla="*/ 2147483647 w 217"/>
                <a:gd name="T69" fmla="*/ 2147483647 h 172"/>
                <a:gd name="T70" fmla="*/ 2147483647 w 217"/>
                <a:gd name="T71" fmla="*/ 2147483647 h 172"/>
                <a:gd name="T72" fmla="*/ 2147483647 w 217"/>
                <a:gd name="T73" fmla="*/ 2147483647 h 172"/>
                <a:gd name="T74" fmla="*/ 2147483647 w 217"/>
                <a:gd name="T75" fmla="*/ 2147483647 h 172"/>
                <a:gd name="T76" fmla="*/ 2147483647 w 217"/>
                <a:gd name="T77" fmla="*/ 2147483647 h 172"/>
                <a:gd name="T78" fmla="*/ 2147483647 w 217"/>
                <a:gd name="T79" fmla="*/ 2147483647 h 172"/>
                <a:gd name="T80" fmla="*/ 2147483647 w 217"/>
                <a:gd name="T81" fmla="*/ 2147483647 h 172"/>
                <a:gd name="T82" fmla="*/ 2147483647 w 217"/>
                <a:gd name="T83" fmla="*/ 2147483647 h 172"/>
                <a:gd name="T84" fmla="*/ 2147483647 w 217"/>
                <a:gd name="T85" fmla="*/ 2147483647 h 172"/>
                <a:gd name="T86" fmla="*/ 2147483647 w 217"/>
                <a:gd name="T87" fmla="*/ 2147483647 h 172"/>
                <a:gd name="T88" fmla="*/ 2147483647 w 217"/>
                <a:gd name="T89" fmla="*/ 2147483647 h 172"/>
                <a:gd name="T90" fmla="*/ 2147483647 w 217"/>
                <a:gd name="T91" fmla="*/ 2147483647 h 172"/>
                <a:gd name="T92" fmla="*/ 2147483647 w 217"/>
                <a:gd name="T93" fmla="*/ 2147483647 h 172"/>
                <a:gd name="T94" fmla="*/ 2147483647 w 217"/>
                <a:gd name="T95" fmla="*/ 2147483647 h 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7"/>
                <a:gd name="T145" fmla="*/ 0 h 172"/>
                <a:gd name="T146" fmla="*/ 217 w 217"/>
                <a:gd name="T147" fmla="*/ 172 h 1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7" h="172">
                  <a:moveTo>
                    <a:pt x="131" y="152"/>
                  </a:moveTo>
                  <a:lnTo>
                    <a:pt x="27" y="29"/>
                  </a:lnTo>
                  <a:lnTo>
                    <a:pt x="24" y="29"/>
                  </a:lnTo>
                  <a:lnTo>
                    <a:pt x="24" y="28"/>
                  </a:lnTo>
                  <a:lnTo>
                    <a:pt x="20" y="26"/>
                  </a:lnTo>
                  <a:lnTo>
                    <a:pt x="20" y="25"/>
                  </a:lnTo>
                  <a:lnTo>
                    <a:pt x="17" y="25"/>
                  </a:lnTo>
                  <a:lnTo>
                    <a:pt x="14" y="25"/>
                  </a:lnTo>
                  <a:lnTo>
                    <a:pt x="10" y="23"/>
                  </a:lnTo>
                  <a:lnTo>
                    <a:pt x="7" y="23"/>
                  </a:lnTo>
                  <a:lnTo>
                    <a:pt x="7" y="22"/>
                  </a:lnTo>
                  <a:lnTo>
                    <a:pt x="3" y="22"/>
                  </a:lnTo>
                  <a:lnTo>
                    <a:pt x="3" y="20"/>
                  </a:lnTo>
                  <a:lnTo>
                    <a:pt x="0" y="19"/>
                  </a:lnTo>
                  <a:lnTo>
                    <a:pt x="0" y="17"/>
                  </a:lnTo>
                  <a:lnTo>
                    <a:pt x="0" y="15"/>
                  </a:lnTo>
                  <a:lnTo>
                    <a:pt x="0" y="14"/>
                  </a:lnTo>
                  <a:lnTo>
                    <a:pt x="0" y="12"/>
                  </a:lnTo>
                  <a:lnTo>
                    <a:pt x="3" y="12"/>
                  </a:lnTo>
                  <a:lnTo>
                    <a:pt x="7" y="11"/>
                  </a:lnTo>
                  <a:lnTo>
                    <a:pt x="72" y="0"/>
                  </a:lnTo>
                  <a:lnTo>
                    <a:pt x="189" y="141"/>
                  </a:lnTo>
                  <a:lnTo>
                    <a:pt x="193" y="143"/>
                  </a:lnTo>
                  <a:lnTo>
                    <a:pt x="193" y="144"/>
                  </a:lnTo>
                  <a:lnTo>
                    <a:pt x="196" y="146"/>
                  </a:lnTo>
                  <a:lnTo>
                    <a:pt x="199" y="146"/>
                  </a:lnTo>
                  <a:lnTo>
                    <a:pt x="199" y="147"/>
                  </a:lnTo>
                  <a:lnTo>
                    <a:pt x="203" y="147"/>
                  </a:lnTo>
                  <a:lnTo>
                    <a:pt x="206" y="147"/>
                  </a:lnTo>
                  <a:lnTo>
                    <a:pt x="206" y="149"/>
                  </a:lnTo>
                  <a:lnTo>
                    <a:pt x="210" y="149"/>
                  </a:lnTo>
                  <a:lnTo>
                    <a:pt x="213" y="150"/>
                  </a:lnTo>
                  <a:lnTo>
                    <a:pt x="213" y="152"/>
                  </a:lnTo>
                  <a:lnTo>
                    <a:pt x="217" y="155"/>
                  </a:lnTo>
                  <a:lnTo>
                    <a:pt x="217" y="157"/>
                  </a:lnTo>
                  <a:lnTo>
                    <a:pt x="217" y="160"/>
                  </a:lnTo>
                  <a:lnTo>
                    <a:pt x="213" y="160"/>
                  </a:lnTo>
                  <a:lnTo>
                    <a:pt x="141" y="172"/>
                  </a:lnTo>
                  <a:lnTo>
                    <a:pt x="137" y="172"/>
                  </a:lnTo>
                  <a:lnTo>
                    <a:pt x="134" y="172"/>
                  </a:lnTo>
                  <a:lnTo>
                    <a:pt x="131" y="171"/>
                  </a:lnTo>
                  <a:lnTo>
                    <a:pt x="131" y="169"/>
                  </a:lnTo>
                  <a:lnTo>
                    <a:pt x="127" y="169"/>
                  </a:lnTo>
                  <a:lnTo>
                    <a:pt x="127" y="167"/>
                  </a:lnTo>
                  <a:lnTo>
                    <a:pt x="127" y="166"/>
                  </a:lnTo>
                  <a:lnTo>
                    <a:pt x="124" y="164"/>
                  </a:lnTo>
                  <a:lnTo>
                    <a:pt x="124" y="163"/>
                  </a:lnTo>
                  <a:lnTo>
                    <a:pt x="127" y="163"/>
                  </a:lnTo>
                  <a:lnTo>
                    <a:pt x="127" y="161"/>
                  </a:lnTo>
                  <a:lnTo>
                    <a:pt x="127" y="160"/>
                  </a:lnTo>
                  <a:lnTo>
                    <a:pt x="131" y="160"/>
                  </a:lnTo>
                  <a:lnTo>
                    <a:pt x="131" y="158"/>
                  </a:lnTo>
                  <a:lnTo>
                    <a:pt x="131" y="157"/>
                  </a:lnTo>
                  <a:lnTo>
                    <a:pt x="131" y="155"/>
                  </a:lnTo>
                  <a:lnTo>
                    <a:pt x="131" y="153"/>
                  </a:lnTo>
                  <a:lnTo>
                    <a:pt x="131" y="15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7" name="Freeform 39"/>
            <p:cNvSpPr>
              <a:spLocks/>
            </p:cNvSpPr>
            <p:nvPr/>
          </p:nvSpPr>
          <p:spPr bwMode="auto">
            <a:xfrm>
              <a:off x="3029" y="2429"/>
              <a:ext cx="195" cy="192"/>
            </a:xfrm>
            <a:custGeom>
              <a:avLst/>
              <a:gdLst>
                <a:gd name="T0" fmla="*/ 2147483647 w 135"/>
                <a:gd name="T1" fmla="*/ 2147483647 h 103"/>
                <a:gd name="T2" fmla="*/ 2147483647 w 135"/>
                <a:gd name="T3" fmla="*/ 2147483647 h 103"/>
                <a:gd name="T4" fmla="*/ 2147483647 w 135"/>
                <a:gd name="T5" fmla="*/ 0 h 103"/>
                <a:gd name="T6" fmla="*/ 2147483647 w 135"/>
                <a:gd name="T7" fmla="*/ 0 h 103"/>
                <a:gd name="T8" fmla="*/ 2147483647 w 135"/>
                <a:gd name="T9" fmla="*/ 0 h 103"/>
                <a:gd name="T10" fmla="*/ 2147483647 w 135"/>
                <a:gd name="T11" fmla="*/ 2147483647 h 103"/>
                <a:gd name="T12" fmla="*/ 2147483647 w 135"/>
                <a:gd name="T13" fmla="*/ 2147483647 h 103"/>
                <a:gd name="T14" fmla="*/ 2147483647 w 135"/>
                <a:gd name="T15" fmla="*/ 2147483647 h 103"/>
                <a:gd name="T16" fmla="*/ 2147483647 w 135"/>
                <a:gd name="T17" fmla="*/ 2147483647 h 103"/>
                <a:gd name="T18" fmla="*/ 2147483647 w 135"/>
                <a:gd name="T19" fmla="*/ 2147483647 h 103"/>
                <a:gd name="T20" fmla="*/ 2147483647 w 135"/>
                <a:gd name="T21" fmla="*/ 2147483647 h 103"/>
                <a:gd name="T22" fmla="*/ 2147483647 w 135"/>
                <a:gd name="T23" fmla="*/ 2147483647 h 103"/>
                <a:gd name="T24" fmla="*/ 2147483647 w 135"/>
                <a:gd name="T25" fmla="*/ 2147483647 h 103"/>
                <a:gd name="T26" fmla="*/ 2147483647 w 135"/>
                <a:gd name="T27" fmla="*/ 2147483647 h 103"/>
                <a:gd name="T28" fmla="*/ 2147483647 w 135"/>
                <a:gd name="T29" fmla="*/ 2147483647 h 103"/>
                <a:gd name="T30" fmla="*/ 2147483647 w 135"/>
                <a:gd name="T31" fmla="*/ 2147483647 h 103"/>
                <a:gd name="T32" fmla="*/ 2147483647 w 135"/>
                <a:gd name="T33" fmla="*/ 2147483647 h 103"/>
                <a:gd name="T34" fmla="*/ 2147483647 w 135"/>
                <a:gd name="T35" fmla="*/ 2147483647 h 103"/>
                <a:gd name="T36" fmla="*/ 2147483647 w 135"/>
                <a:gd name="T37" fmla="*/ 2147483647 h 103"/>
                <a:gd name="T38" fmla="*/ 2147483647 w 135"/>
                <a:gd name="T39" fmla="*/ 2147483647 h 103"/>
                <a:gd name="T40" fmla="*/ 2147483647 w 135"/>
                <a:gd name="T41" fmla="*/ 2147483647 h 103"/>
                <a:gd name="T42" fmla="*/ 2147483647 w 135"/>
                <a:gd name="T43" fmla="*/ 2147483647 h 103"/>
                <a:gd name="T44" fmla="*/ 2147483647 w 135"/>
                <a:gd name="T45" fmla="*/ 2147483647 h 103"/>
                <a:gd name="T46" fmla="*/ 2147483647 w 135"/>
                <a:gd name="T47" fmla="*/ 2147483647 h 103"/>
                <a:gd name="T48" fmla="*/ 2147483647 w 135"/>
                <a:gd name="T49" fmla="*/ 2147483647 h 103"/>
                <a:gd name="T50" fmla="*/ 2147483647 w 135"/>
                <a:gd name="T51" fmla="*/ 2147483647 h 103"/>
                <a:gd name="T52" fmla="*/ 2147483647 w 135"/>
                <a:gd name="T53" fmla="*/ 2147483647 h 103"/>
                <a:gd name="T54" fmla="*/ 2147483647 w 135"/>
                <a:gd name="T55" fmla="*/ 2147483647 h 103"/>
                <a:gd name="T56" fmla="*/ 2147483647 w 135"/>
                <a:gd name="T57" fmla="*/ 2147483647 h 103"/>
                <a:gd name="T58" fmla="*/ 2147483647 w 135"/>
                <a:gd name="T59" fmla="*/ 2147483647 h 103"/>
                <a:gd name="T60" fmla="*/ 2147483647 w 135"/>
                <a:gd name="T61" fmla="*/ 2147483647 h 103"/>
                <a:gd name="T62" fmla="*/ 2147483647 w 135"/>
                <a:gd name="T63" fmla="*/ 2147483647 h 103"/>
                <a:gd name="T64" fmla="*/ 2147483647 w 135"/>
                <a:gd name="T65" fmla="*/ 2147483647 h 103"/>
                <a:gd name="T66" fmla="*/ 2147483647 w 135"/>
                <a:gd name="T67" fmla="*/ 2147483647 h 103"/>
                <a:gd name="T68" fmla="*/ 2147483647 w 135"/>
                <a:gd name="T69" fmla="*/ 2147483647 h 103"/>
                <a:gd name="T70" fmla="*/ 2147483647 w 135"/>
                <a:gd name="T71" fmla="*/ 2147483647 h 103"/>
                <a:gd name="T72" fmla="*/ 2147483647 w 135"/>
                <a:gd name="T73" fmla="*/ 2147483647 h 103"/>
                <a:gd name="T74" fmla="*/ 2147483647 w 135"/>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03"/>
                <a:gd name="T116" fmla="*/ 135 w 13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03">
                  <a:moveTo>
                    <a:pt x="0" y="3"/>
                  </a:moveTo>
                  <a:lnTo>
                    <a:pt x="4" y="3"/>
                  </a:lnTo>
                  <a:lnTo>
                    <a:pt x="7" y="2"/>
                  </a:lnTo>
                  <a:lnTo>
                    <a:pt x="14" y="2"/>
                  </a:lnTo>
                  <a:lnTo>
                    <a:pt x="18" y="2"/>
                  </a:lnTo>
                  <a:lnTo>
                    <a:pt x="21" y="0"/>
                  </a:lnTo>
                  <a:lnTo>
                    <a:pt x="28" y="0"/>
                  </a:lnTo>
                  <a:lnTo>
                    <a:pt x="31" y="0"/>
                  </a:lnTo>
                  <a:lnTo>
                    <a:pt x="35" y="0"/>
                  </a:lnTo>
                  <a:lnTo>
                    <a:pt x="38" y="0"/>
                  </a:lnTo>
                  <a:lnTo>
                    <a:pt x="45" y="2"/>
                  </a:lnTo>
                  <a:lnTo>
                    <a:pt x="49" y="2"/>
                  </a:lnTo>
                  <a:lnTo>
                    <a:pt x="52" y="2"/>
                  </a:lnTo>
                  <a:lnTo>
                    <a:pt x="56" y="3"/>
                  </a:lnTo>
                  <a:lnTo>
                    <a:pt x="59" y="3"/>
                  </a:lnTo>
                  <a:lnTo>
                    <a:pt x="62" y="5"/>
                  </a:lnTo>
                  <a:lnTo>
                    <a:pt x="69" y="5"/>
                  </a:lnTo>
                  <a:lnTo>
                    <a:pt x="73" y="7"/>
                  </a:lnTo>
                  <a:lnTo>
                    <a:pt x="76" y="8"/>
                  </a:lnTo>
                  <a:lnTo>
                    <a:pt x="80" y="10"/>
                  </a:lnTo>
                  <a:lnTo>
                    <a:pt x="83" y="11"/>
                  </a:lnTo>
                  <a:lnTo>
                    <a:pt x="83" y="13"/>
                  </a:lnTo>
                  <a:lnTo>
                    <a:pt x="90" y="14"/>
                  </a:lnTo>
                  <a:lnTo>
                    <a:pt x="90" y="17"/>
                  </a:lnTo>
                  <a:lnTo>
                    <a:pt x="93" y="19"/>
                  </a:lnTo>
                  <a:lnTo>
                    <a:pt x="97" y="20"/>
                  </a:lnTo>
                  <a:lnTo>
                    <a:pt x="100" y="24"/>
                  </a:lnTo>
                  <a:lnTo>
                    <a:pt x="104" y="25"/>
                  </a:lnTo>
                  <a:lnTo>
                    <a:pt x="107" y="28"/>
                  </a:lnTo>
                  <a:lnTo>
                    <a:pt x="111" y="31"/>
                  </a:lnTo>
                  <a:lnTo>
                    <a:pt x="114" y="34"/>
                  </a:lnTo>
                  <a:lnTo>
                    <a:pt x="114" y="38"/>
                  </a:lnTo>
                  <a:lnTo>
                    <a:pt x="118" y="39"/>
                  </a:lnTo>
                  <a:lnTo>
                    <a:pt x="121" y="42"/>
                  </a:lnTo>
                  <a:lnTo>
                    <a:pt x="124" y="48"/>
                  </a:lnTo>
                  <a:lnTo>
                    <a:pt x="128" y="55"/>
                  </a:lnTo>
                  <a:lnTo>
                    <a:pt x="131" y="59"/>
                  </a:lnTo>
                  <a:lnTo>
                    <a:pt x="135" y="64"/>
                  </a:lnTo>
                  <a:lnTo>
                    <a:pt x="135" y="69"/>
                  </a:lnTo>
                  <a:lnTo>
                    <a:pt x="135" y="73"/>
                  </a:lnTo>
                  <a:lnTo>
                    <a:pt x="135" y="78"/>
                  </a:lnTo>
                  <a:lnTo>
                    <a:pt x="131" y="81"/>
                  </a:lnTo>
                  <a:lnTo>
                    <a:pt x="128" y="86"/>
                  </a:lnTo>
                  <a:lnTo>
                    <a:pt x="124" y="89"/>
                  </a:lnTo>
                  <a:lnTo>
                    <a:pt x="121" y="92"/>
                  </a:lnTo>
                  <a:lnTo>
                    <a:pt x="114" y="95"/>
                  </a:lnTo>
                  <a:lnTo>
                    <a:pt x="111" y="98"/>
                  </a:lnTo>
                  <a:lnTo>
                    <a:pt x="104" y="100"/>
                  </a:lnTo>
                  <a:lnTo>
                    <a:pt x="93" y="101"/>
                  </a:lnTo>
                  <a:lnTo>
                    <a:pt x="87" y="103"/>
                  </a:lnTo>
                  <a:lnTo>
                    <a:pt x="76" y="90"/>
                  </a:lnTo>
                  <a:lnTo>
                    <a:pt x="76" y="89"/>
                  </a:lnTo>
                  <a:lnTo>
                    <a:pt x="80" y="87"/>
                  </a:lnTo>
                  <a:lnTo>
                    <a:pt x="80" y="86"/>
                  </a:lnTo>
                  <a:lnTo>
                    <a:pt x="83" y="84"/>
                  </a:lnTo>
                  <a:lnTo>
                    <a:pt x="80" y="81"/>
                  </a:lnTo>
                  <a:lnTo>
                    <a:pt x="80" y="78"/>
                  </a:lnTo>
                  <a:lnTo>
                    <a:pt x="76" y="75"/>
                  </a:lnTo>
                  <a:lnTo>
                    <a:pt x="76" y="70"/>
                  </a:lnTo>
                  <a:lnTo>
                    <a:pt x="42" y="30"/>
                  </a:lnTo>
                  <a:lnTo>
                    <a:pt x="38" y="28"/>
                  </a:lnTo>
                  <a:lnTo>
                    <a:pt x="38" y="27"/>
                  </a:lnTo>
                  <a:lnTo>
                    <a:pt x="35" y="25"/>
                  </a:lnTo>
                  <a:lnTo>
                    <a:pt x="35" y="24"/>
                  </a:lnTo>
                  <a:lnTo>
                    <a:pt x="31" y="22"/>
                  </a:lnTo>
                  <a:lnTo>
                    <a:pt x="28" y="20"/>
                  </a:lnTo>
                  <a:lnTo>
                    <a:pt x="28" y="19"/>
                  </a:lnTo>
                  <a:lnTo>
                    <a:pt x="25" y="19"/>
                  </a:lnTo>
                  <a:lnTo>
                    <a:pt x="21" y="17"/>
                  </a:lnTo>
                  <a:lnTo>
                    <a:pt x="18" y="16"/>
                  </a:lnTo>
                  <a:lnTo>
                    <a:pt x="14" y="16"/>
                  </a:lnTo>
                  <a:lnTo>
                    <a:pt x="11" y="1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38" name="Freeform 40"/>
            <p:cNvSpPr>
              <a:spLocks/>
            </p:cNvSpPr>
            <p:nvPr/>
          </p:nvSpPr>
          <p:spPr bwMode="auto">
            <a:xfrm>
              <a:off x="2911" y="2439"/>
              <a:ext cx="318" cy="323"/>
            </a:xfrm>
            <a:custGeom>
              <a:avLst/>
              <a:gdLst>
                <a:gd name="T0" fmla="*/ 2147483647 w 220"/>
                <a:gd name="T1" fmla="*/ 2147483647 h 174"/>
                <a:gd name="T2" fmla="*/ 2147483647 w 220"/>
                <a:gd name="T3" fmla="*/ 2147483647 h 174"/>
                <a:gd name="T4" fmla="*/ 2147483647 w 220"/>
                <a:gd name="T5" fmla="*/ 2147483647 h 174"/>
                <a:gd name="T6" fmla="*/ 2147483647 w 220"/>
                <a:gd name="T7" fmla="*/ 2147483647 h 174"/>
                <a:gd name="T8" fmla="*/ 2147483647 w 220"/>
                <a:gd name="T9" fmla="*/ 2147483647 h 174"/>
                <a:gd name="T10" fmla="*/ 2147483647 w 220"/>
                <a:gd name="T11" fmla="*/ 2147483647 h 174"/>
                <a:gd name="T12" fmla="*/ 2147483647 w 220"/>
                <a:gd name="T13" fmla="*/ 2147483647 h 174"/>
                <a:gd name="T14" fmla="*/ 2147483647 w 220"/>
                <a:gd name="T15" fmla="*/ 2147483647 h 174"/>
                <a:gd name="T16" fmla="*/ 2147483647 w 220"/>
                <a:gd name="T17" fmla="*/ 2147483647 h 174"/>
                <a:gd name="T18" fmla="*/ 2147483647 w 220"/>
                <a:gd name="T19" fmla="*/ 2147483647 h 174"/>
                <a:gd name="T20" fmla="*/ 2147483647 w 220"/>
                <a:gd name="T21" fmla="*/ 2147483647 h 174"/>
                <a:gd name="T22" fmla="*/ 2147483647 w 220"/>
                <a:gd name="T23" fmla="*/ 2147483647 h 174"/>
                <a:gd name="T24" fmla="*/ 2147483647 w 220"/>
                <a:gd name="T25" fmla="*/ 2147483647 h 174"/>
                <a:gd name="T26" fmla="*/ 2147483647 w 220"/>
                <a:gd name="T27" fmla="*/ 2147483647 h 174"/>
                <a:gd name="T28" fmla="*/ 2147483647 w 220"/>
                <a:gd name="T29" fmla="*/ 2147483647 h 174"/>
                <a:gd name="T30" fmla="*/ 0 w 220"/>
                <a:gd name="T31" fmla="*/ 2147483647 h 174"/>
                <a:gd name="T32" fmla="*/ 0 w 220"/>
                <a:gd name="T33" fmla="*/ 2147483647 h 174"/>
                <a:gd name="T34" fmla="*/ 2147483647 w 220"/>
                <a:gd name="T35" fmla="*/ 2147483647 h 174"/>
                <a:gd name="T36" fmla="*/ 2147483647 w 220"/>
                <a:gd name="T37" fmla="*/ 2147483647 h 174"/>
                <a:gd name="T38" fmla="*/ 2147483647 w 220"/>
                <a:gd name="T39" fmla="*/ 2147483647 h 174"/>
                <a:gd name="T40" fmla="*/ 2147483647 w 220"/>
                <a:gd name="T41" fmla="*/ 2147483647 h 174"/>
                <a:gd name="T42" fmla="*/ 2147483647 w 220"/>
                <a:gd name="T43" fmla="*/ 2147483647 h 174"/>
                <a:gd name="T44" fmla="*/ 2147483647 w 220"/>
                <a:gd name="T45" fmla="*/ 2147483647 h 174"/>
                <a:gd name="T46" fmla="*/ 2147483647 w 220"/>
                <a:gd name="T47" fmla="*/ 2147483647 h 174"/>
                <a:gd name="T48" fmla="*/ 2147483647 w 220"/>
                <a:gd name="T49" fmla="*/ 2147483647 h 174"/>
                <a:gd name="T50" fmla="*/ 2147483647 w 220"/>
                <a:gd name="T51" fmla="*/ 2147483647 h 174"/>
                <a:gd name="T52" fmla="*/ 2147483647 w 220"/>
                <a:gd name="T53" fmla="*/ 2147483647 h 174"/>
                <a:gd name="T54" fmla="*/ 2147483647 w 220"/>
                <a:gd name="T55" fmla="*/ 2147483647 h 174"/>
                <a:gd name="T56" fmla="*/ 2147483647 w 220"/>
                <a:gd name="T57" fmla="*/ 2147483647 h 174"/>
                <a:gd name="T58" fmla="*/ 2147483647 w 220"/>
                <a:gd name="T59" fmla="*/ 2147483647 h 174"/>
                <a:gd name="T60" fmla="*/ 2147483647 w 220"/>
                <a:gd name="T61" fmla="*/ 2147483647 h 174"/>
                <a:gd name="T62" fmla="*/ 2147483647 w 220"/>
                <a:gd name="T63" fmla="*/ 2147483647 h 174"/>
                <a:gd name="T64" fmla="*/ 2147483647 w 220"/>
                <a:gd name="T65" fmla="*/ 2147483647 h 174"/>
                <a:gd name="T66" fmla="*/ 2147483647 w 220"/>
                <a:gd name="T67" fmla="*/ 2147483647 h 174"/>
                <a:gd name="T68" fmla="*/ 2147483647 w 220"/>
                <a:gd name="T69" fmla="*/ 2147483647 h 174"/>
                <a:gd name="T70" fmla="*/ 2147483647 w 220"/>
                <a:gd name="T71" fmla="*/ 2147483647 h 174"/>
                <a:gd name="T72" fmla="*/ 2147483647 w 220"/>
                <a:gd name="T73" fmla="*/ 2147483647 h 174"/>
                <a:gd name="T74" fmla="*/ 2147483647 w 220"/>
                <a:gd name="T75" fmla="*/ 2147483647 h 174"/>
                <a:gd name="T76" fmla="*/ 2147483647 w 220"/>
                <a:gd name="T77" fmla="*/ 2147483647 h 174"/>
                <a:gd name="T78" fmla="*/ 2147483647 w 220"/>
                <a:gd name="T79" fmla="*/ 2147483647 h 174"/>
                <a:gd name="T80" fmla="*/ 2147483647 w 220"/>
                <a:gd name="T81" fmla="*/ 2147483647 h 174"/>
                <a:gd name="T82" fmla="*/ 2147483647 w 220"/>
                <a:gd name="T83" fmla="*/ 2147483647 h 174"/>
                <a:gd name="T84" fmla="*/ 2147483647 w 220"/>
                <a:gd name="T85" fmla="*/ 2147483647 h 174"/>
                <a:gd name="T86" fmla="*/ 2147483647 w 220"/>
                <a:gd name="T87" fmla="*/ 2147483647 h 174"/>
                <a:gd name="T88" fmla="*/ 2147483647 w 220"/>
                <a:gd name="T89" fmla="*/ 2147483647 h 174"/>
                <a:gd name="T90" fmla="*/ 2147483647 w 220"/>
                <a:gd name="T91" fmla="*/ 2147483647 h 174"/>
                <a:gd name="T92" fmla="*/ 2147483647 w 220"/>
                <a:gd name="T93" fmla="*/ 2147483647 h 174"/>
                <a:gd name="T94" fmla="*/ 2147483647 w 220"/>
                <a:gd name="T95" fmla="*/ 2147483647 h 174"/>
                <a:gd name="T96" fmla="*/ 2147483647 w 220"/>
                <a:gd name="T97" fmla="*/ 2147483647 h 174"/>
                <a:gd name="T98" fmla="*/ 2147483647 w 220"/>
                <a:gd name="T99" fmla="*/ 2147483647 h 174"/>
                <a:gd name="T100" fmla="*/ 2147483647 w 220"/>
                <a:gd name="T101" fmla="*/ 2147483647 h 174"/>
                <a:gd name="T102" fmla="*/ 2147483647 w 220"/>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0"/>
                <a:gd name="T157" fmla="*/ 0 h 174"/>
                <a:gd name="T158" fmla="*/ 220 w 220"/>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0" h="174">
                  <a:moveTo>
                    <a:pt x="131" y="150"/>
                  </a:moveTo>
                  <a:lnTo>
                    <a:pt x="27" y="31"/>
                  </a:lnTo>
                  <a:lnTo>
                    <a:pt x="27" y="29"/>
                  </a:lnTo>
                  <a:lnTo>
                    <a:pt x="27" y="28"/>
                  </a:lnTo>
                  <a:lnTo>
                    <a:pt x="24" y="28"/>
                  </a:lnTo>
                  <a:lnTo>
                    <a:pt x="24" y="26"/>
                  </a:lnTo>
                  <a:lnTo>
                    <a:pt x="21" y="26"/>
                  </a:lnTo>
                  <a:lnTo>
                    <a:pt x="21" y="25"/>
                  </a:lnTo>
                  <a:lnTo>
                    <a:pt x="17" y="25"/>
                  </a:lnTo>
                  <a:lnTo>
                    <a:pt x="14" y="25"/>
                  </a:lnTo>
                  <a:lnTo>
                    <a:pt x="10" y="25"/>
                  </a:lnTo>
                  <a:lnTo>
                    <a:pt x="10" y="23"/>
                  </a:lnTo>
                  <a:lnTo>
                    <a:pt x="7" y="23"/>
                  </a:lnTo>
                  <a:lnTo>
                    <a:pt x="7" y="22"/>
                  </a:lnTo>
                  <a:lnTo>
                    <a:pt x="3" y="22"/>
                  </a:lnTo>
                  <a:lnTo>
                    <a:pt x="3" y="20"/>
                  </a:lnTo>
                  <a:lnTo>
                    <a:pt x="3" y="19"/>
                  </a:lnTo>
                  <a:lnTo>
                    <a:pt x="0" y="17"/>
                  </a:lnTo>
                  <a:lnTo>
                    <a:pt x="0" y="15"/>
                  </a:lnTo>
                  <a:lnTo>
                    <a:pt x="0" y="14"/>
                  </a:lnTo>
                  <a:lnTo>
                    <a:pt x="3" y="14"/>
                  </a:lnTo>
                  <a:lnTo>
                    <a:pt x="3" y="12"/>
                  </a:lnTo>
                  <a:lnTo>
                    <a:pt x="7" y="11"/>
                  </a:lnTo>
                  <a:lnTo>
                    <a:pt x="72" y="0"/>
                  </a:lnTo>
                  <a:lnTo>
                    <a:pt x="193" y="141"/>
                  </a:lnTo>
                  <a:lnTo>
                    <a:pt x="193" y="143"/>
                  </a:lnTo>
                  <a:lnTo>
                    <a:pt x="193" y="144"/>
                  </a:lnTo>
                  <a:lnTo>
                    <a:pt x="196" y="144"/>
                  </a:lnTo>
                  <a:lnTo>
                    <a:pt x="196" y="146"/>
                  </a:lnTo>
                  <a:lnTo>
                    <a:pt x="200" y="146"/>
                  </a:lnTo>
                  <a:lnTo>
                    <a:pt x="200" y="147"/>
                  </a:lnTo>
                  <a:lnTo>
                    <a:pt x="203" y="147"/>
                  </a:lnTo>
                  <a:lnTo>
                    <a:pt x="206" y="147"/>
                  </a:lnTo>
                  <a:lnTo>
                    <a:pt x="206" y="149"/>
                  </a:lnTo>
                  <a:lnTo>
                    <a:pt x="210" y="149"/>
                  </a:lnTo>
                  <a:lnTo>
                    <a:pt x="213" y="150"/>
                  </a:lnTo>
                  <a:lnTo>
                    <a:pt x="213" y="152"/>
                  </a:lnTo>
                  <a:lnTo>
                    <a:pt x="217" y="152"/>
                  </a:lnTo>
                  <a:lnTo>
                    <a:pt x="217" y="153"/>
                  </a:lnTo>
                  <a:lnTo>
                    <a:pt x="217" y="155"/>
                  </a:lnTo>
                  <a:lnTo>
                    <a:pt x="220" y="157"/>
                  </a:lnTo>
                  <a:lnTo>
                    <a:pt x="217" y="158"/>
                  </a:lnTo>
                  <a:lnTo>
                    <a:pt x="217" y="160"/>
                  </a:lnTo>
                  <a:lnTo>
                    <a:pt x="213" y="161"/>
                  </a:lnTo>
                  <a:lnTo>
                    <a:pt x="141" y="174"/>
                  </a:lnTo>
                  <a:lnTo>
                    <a:pt x="138" y="174"/>
                  </a:lnTo>
                  <a:lnTo>
                    <a:pt x="134" y="172"/>
                  </a:lnTo>
                  <a:lnTo>
                    <a:pt x="131" y="171"/>
                  </a:lnTo>
                  <a:lnTo>
                    <a:pt x="131" y="169"/>
                  </a:lnTo>
                  <a:lnTo>
                    <a:pt x="127" y="167"/>
                  </a:lnTo>
                  <a:lnTo>
                    <a:pt x="127" y="166"/>
                  </a:lnTo>
                  <a:lnTo>
                    <a:pt x="127" y="164"/>
                  </a:lnTo>
                  <a:lnTo>
                    <a:pt x="127" y="163"/>
                  </a:lnTo>
                  <a:lnTo>
                    <a:pt x="127" y="161"/>
                  </a:lnTo>
                  <a:lnTo>
                    <a:pt x="131" y="161"/>
                  </a:lnTo>
                  <a:lnTo>
                    <a:pt x="131" y="160"/>
                  </a:lnTo>
                  <a:lnTo>
                    <a:pt x="131" y="158"/>
                  </a:lnTo>
                  <a:lnTo>
                    <a:pt x="134" y="157"/>
                  </a:lnTo>
                  <a:lnTo>
                    <a:pt x="134" y="155"/>
                  </a:lnTo>
                  <a:lnTo>
                    <a:pt x="131" y="153"/>
                  </a:lnTo>
                  <a:lnTo>
                    <a:pt x="131" y="152"/>
                  </a:lnTo>
                  <a:lnTo>
                    <a:pt x="131" y="15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9" name="Freeform 41"/>
            <p:cNvSpPr>
              <a:spLocks/>
            </p:cNvSpPr>
            <p:nvPr/>
          </p:nvSpPr>
          <p:spPr bwMode="auto">
            <a:xfrm>
              <a:off x="2771" y="2487"/>
              <a:ext cx="195" cy="192"/>
            </a:xfrm>
            <a:custGeom>
              <a:avLst/>
              <a:gdLst>
                <a:gd name="T0" fmla="*/ 0 w 135"/>
                <a:gd name="T1" fmla="*/ 2147483647 h 103"/>
                <a:gd name="T2" fmla="*/ 2147483647 w 135"/>
                <a:gd name="T3" fmla="*/ 2147483647 h 103"/>
                <a:gd name="T4" fmla="*/ 2147483647 w 135"/>
                <a:gd name="T5" fmla="*/ 0 h 103"/>
                <a:gd name="T6" fmla="*/ 2147483647 w 135"/>
                <a:gd name="T7" fmla="*/ 0 h 103"/>
                <a:gd name="T8" fmla="*/ 2147483647 w 135"/>
                <a:gd name="T9" fmla="*/ 0 h 103"/>
                <a:gd name="T10" fmla="*/ 2147483647 w 135"/>
                <a:gd name="T11" fmla="*/ 2147483647 h 103"/>
                <a:gd name="T12" fmla="*/ 2147483647 w 135"/>
                <a:gd name="T13" fmla="*/ 2147483647 h 103"/>
                <a:gd name="T14" fmla="*/ 2147483647 w 135"/>
                <a:gd name="T15" fmla="*/ 2147483647 h 103"/>
                <a:gd name="T16" fmla="*/ 2147483647 w 135"/>
                <a:gd name="T17" fmla="*/ 2147483647 h 103"/>
                <a:gd name="T18" fmla="*/ 2147483647 w 135"/>
                <a:gd name="T19" fmla="*/ 2147483647 h 103"/>
                <a:gd name="T20" fmla="*/ 2147483647 w 135"/>
                <a:gd name="T21" fmla="*/ 2147483647 h 103"/>
                <a:gd name="T22" fmla="*/ 2147483647 w 135"/>
                <a:gd name="T23" fmla="*/ 2147483647 h 103"/>
                <a:gd name="T24" fmla="*/ 2147483647 w 135"/>
                <a:gd name="T25" fmla="*/ 2147483647 h 103"/>
                <a:gd name="T26" fmla="*/ 2147483647 w 135"/>
                <a:gd name="T27" fmla="*/ 2147483647 h 103"/>
                <a:gd name="T28" fmla="*/ 2147483647 w 135"/>
                <a:gd name="T29" fmla="*/ 2147483647 h 103"/>
                <a:gd name="T30" fmla="*/ 2147483647 w 135"/>
                <a:gd name="T31" fmla="*/ 2147483647 h 103"/>
                <a:gd name="T32" fmla="*/ 2147483647 w 135"/>
                <a:gd name="T33" fmla="*/ 2147483647 h 103"/>
                <a:gd name="T34" fmla="*/ 2147483647 w 135"/>
                <a:gd name="T35" fmla="*/ 2147483647 h 103"/>
                <a:gd name="T36" fmla="*/ 2147483647 w 135"/>
                <a:gd name="T37" fmla="*/ 2147483647 h 103"/>
                <a:gd name="T38" fmla="*/ 2147483647 w 135"/>
                <a:gd name="T39" fmla="*/ 2147483647 h 103"/>
                <a:gd name="T40" fmla="*/ 2147483647 w 135"/>
                <a:gd name="T41" fmla="*/ 2147483647 h 103"/>
                <a:gd name="T42" fmla="*/ 2147483647 w 135"/>
                <a:gd name="T43" fmla="*/ 2147483647 h 103"/>
                <a:gd name="T44" fmla="*/ 2147483647 w 135"/>
                <a:gd name="T45" fmla="*/ 2147483647 h 103"/>
                <a:gd name="T46" fmla="*/ 2147483647 w 135"/>
                <a:gd name="T47" fmla="*/ 2147483647 h 103"/>
                <a:gd name="T48" fmla="*/ 2147483647 w 135"/>
                <a:gd name="T49" fmla="*/ 2147483647 h 103"/>
                <a:gd name="T50" fmla="*/ 2147483647 w 135"/>
                <a:gd name="T51" fmla="*/ 2147483647 h 103"/>
                <a:gd name="T52" fmla="*/ 2147483647 w 135"/>
                <a:gd name="T53" fmla="*/ 2147483647 h 103"/>
                <a:gd name="T54" fmla="*/ 2147483647 w 135"/>
                <a:gd name="T55" fmla="*/ 2147483647 h 103"/>
                <a:gd name="T56" fmla="*/ 2147483647 w 135"/>
                <a:gd name="T57" fmla="*/ 2147483647 h 103"/>
                <a:gd name="T58" fmla="*/ 2147483647 w 135"/>
                <a:gd name="T59" fmla="*/ 2147483647 h 103"/>
                <a:gd name="T60" fmla="*/ 2147483647 w 135"/>
                <a:gd name="T61" fmla="*/ 2147483647 h 103"/>
                <a:gd name="T62" fmla="*/ 2147483647 w 135"/>
                <a:gd name="T63" fmla="*/ 2147483647 h 103"/>
                <a:gd name="T64" fmla="*/ 2147483647 w 135"/>
                <a:gd name="T65" fmla="*/ 2147483647 h 103"/>
                <a:gd name="T66" fmla="*/ 2147483647 w 135"/>
                <a:gd name="T67" fmla="*/ 2147483647 h 103"/>
                <a:gd name="T68" fmla="*/ 2147483647 w 135"/>
                <a:gd name="T69" fmla="*/ 2147483647 h 103"/>
                <a:gd name="T70" fmla="*/ 2147483647 w 135"/>
                <a:gd name="T71" fmla="*/ 2147483647 h 103"/>
                <a:gd name="T72" fmla="*/ 2147483647 w 135"/>
                <a:gd name="T73" fmla="*/ 2147483647 h 103"/>
                <a:gd name="T74" fmla="*/ 2147483647 w 135"/>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03"/>
                <a:gd name="T116" fmla="*/ 135 w 13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03">
                  <a:moveTo>
                    <a:pt x="0" y="3"/>
                  </a:moveTo>
                  <a:lnTo>
                    <a:pt x="0" y="3"/>
                  </a:lnTo>
                  <a:lnTo>
                    <a:pt x="7" y="2"/>
                  </a:lnTo>
                  <a:lnTo>
                    <a:pt x="11" y="2"/>
                  </a:lnTo>
                  <a:lnTo>
                    <a:pt x="14" y="2"/>
                  </a:lnTo>
                  <a:lnTo>
                    <a:pt x="21" y="0"/>
                  </a:lnTo>
                  <a:lnTo>
                    <a:pt x="25" y="0"/>
                  </a:lnTo>
                  <a:lnTo>
                    <a:pt x="31" y="0"/>
                  </a:lnTo>
                  <a:lnTo>
                    <a:pt x="35" y="0"/>
                  </a:lnTo>
                  <a:lnTo>
                    <a:pt x="38" y="0"/>
                  </a:lnTo>
                  <a:lnTo>
                    <a:pt x="42" y="0"/>
                  </a:lnTo>
                  <a:lnTo>
                    <a:pt x="49" y="2"/>
                  </a:lnTo>
                  <a:lnTo>
                    <a:pt x="52" y="2"/>
                  </a:lnTo>
                  <a:lnTo>
                    <a:pt x="56" y="2"/>
                  </a:lnTo>
                  <a:lnTo>
                    <a:pt x="59" y="3"/>
                  </a:lnTo>
                  <a:lnTo>
                    <a:pt x="62" y="5"/>
                  </a:lnTo>
                  <a:lnTo>
                    <a:pt x="66" y="5"/>
                  </a:lnTo>
                  <a:lnTo>
                    <a:pt x="69" y="7"/>
                  </a:lnTo>
                  <a:lnTo>
                    <a:pt x="73" y="8"/>
                  </a:lnTo>
                  <a:lnTo>
                    <a:pt x="76" y="10"/>
                  </a:lnTo>
                  <a:lnTo>
                    <a:pt x="80" y="11"/>
                  </a:lnTo>
                  <a:lnTo>
                    <a:pt x="83" y="13"/>
                  </a:lnTo>
                  <a:lnTo>
                    <a:pt x="87" y="14"/>
                  </a:lnTo>
                  <a:lnTo>
                    <a:pt x="90" y="17"/>
                  </a:lnTo>
                  <a:lnTo>
                    <a:pt x="93" y="19"/>
                  </a:lnTo>
                  <a:lnTo>
                    <a:pt x="97" y="20"/>
                  </a:lnTo>
                  <a:lnTo>
                    <a:pt x="100" y="24"/>
                  </a:lnTo>
                  <a:lnTo>
                    <a:pt x="104" y="25"/>
                  </a:lnTo>
                  <a:lnTo>
                    <a:pt x="107" y="28"/>
                  </a:lnTo>
                  <a:lnTo>
                    <a:pt x="107" y="31"/>
                  </a:lnTo>
                  <a:lnTo>
                    <a:pt x="111" y="33"/>
                  </a:lnTo>
                  <a:lnTo>
                    <a:pt x="114" y="36"/>
                  </a:lnTo>
                  <a:lnTo>
                    <a:pt x="118" y="39"/>
                  </a:lnTo>
                  <a:lnTo>
                    <a:pt x="121" y="42"/>
                  </a:lnTo>
                  <a:lnTo>
                    <a:pt x="124" y="48"/>
                  </a:lnTo>
                  <a:lnTo>
                    <a:pt x="128" y="55"/>
                  </a:lnTo>
                  <a:lnTo>
                    <a:pt x="131" y="59"/>
                  </a:lnTo>
                  <a:lnTo>
                    <a:pt x="131" y="64"/>
                  </a:lnTo>
                  <a:lnTo>
                    <a:pt x="135" y="69"/>
                  </a:lnTo>
                  <a:lnTo>
                    <a:pt x="135" y="73"/>
                  </a:lnTo>
                  <a:lnTo>
                    <a:pt x="131" y="78"/>
                  </a:lnTo>
                  <a:lnTo>
                    <a:pt x="131" y="83"/>
                  </a:lnTo>
                  <a:lnTo>
                    <a:pt x="128" y="86"/>
                  </a:lnTo>
                  <a:lnTo>
                    <a:pt x="124" y="89"/>
                  </a:lnTo>
                  <a:lnTo>
                    <a:pt x="121" y="92"/>
                  </a:lnTo>
                  <a:lnTo>
                    <a:pt x="114" y="95"/>
                  </a:lnTo>
                  <a:lnTo>
                    <a:pt x="107" y="96"/>
                  </a:lnTo>
                  <a:lnTo>
                    <a:pt x="100" y="100"/>
                  </a:lnTo>
                  <a:lnTo>
                    <a:pt x="93" y="101"/>
                  </a:lnTo>
                  <a:lnTo>
                    <a:pt x="83" y="103"/>
                  </a:lnTo>
                  <a:lnTo>
                    <a:pt x="73" y="90"/>
                  </a:lnTo>
                  <a:lnTo>
                    <a:pt x="76" y="89"/>
                  </a:lnTo>
                  <a:lnTo>
                    <a:pt x="80" y="87"/>
                  </a:lnTo>
                  <a:lnTo>
                    <a:pt x="80" y="86"/>
                  </a:lnTo>
                  <a:lnTo>
                    <a:pt x="80" y="84"/>
                  </a:lnTo>
                  <a:lnTo>
                    <a:pt x="80" y="81"/>
                  </a:lnTo>
                  <a:lnTo>
                    <a:pt x="80" y="78"/>
                  </a:lnTo>
                  <a:lnTo>
                    <a:pt x="76" y="75"/>
                  </a:lnTo>
                  <a:lnTo>
                    <a:pt x="73" y="70"/>
                  </a:lnTo>
                  <a:lnTo>
                    <a:pt x="38" y="30"/>
                  </a:lnTo>
                  <a:lnTo>
                    <a:pt x="38" y="28"/>
                  </a:lnTo>
                  <a:lnTo>
                    <a:pt x="35" y="27"/>
                  </a:lnTo>
                  <a:lnTo>
                    <a:pt x="35" y="25"/>
                  </a:lnTo>
                  <a:lnTo>
                    <a:pt x="31" y="24"/>
                  </a:lnTo>
                  <a:lnTo>
                    <a:pt x="31" y="22"/>
                  </a:lnTo>
                  <a:lnTo>
                    <a:pt x="28" y="20"/>
                  </a:lnTo>
                  <a:lnTo>
                    <a:pt x="25" y="19"/>
                  </a:lnTo>
                  <a:lnTo>
                    <a:pt x="21" y="17"/>
                  </a:lnTo>
                  <a:lnTo>
                    <a:pt x="18" y="17"/>
                  </a:lnTo>
                  <a:lnTo>
                    <a:pt x="18" y="16"/>
                  </a:lnTo>
                  <a:lnTo>
                    <a:pt x="14" y="16"/>
                  </a:lnTo>
                  <a:lnTo>
                    <a:pt x="11" y="1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40" name="Freeform 42"/>
            <p:cNvSpPr>
              <a:spLocks/>
            </p:cNvSpPr>
            <p:nvPr/>
          </p:nvSpPr>
          <p:spPr bwMode="auto">
            <a:xfrm>
              <a:off x="2653" y="2496"/>
              <a:ext cx="313" cy="324"/>
            </a:xfrm>
            <a:custGeom>
              <a:avLst/>
              <a:gdLst>
                <a:gd name="T0" fmla="*/ 2147483647 w 217"/>
                <a:gd name="T1" fmla="*/ 2147483647 h 174"/>
                <a:gd name="T2" fmla="*/ 2147483647 w 217"/>
                <a:gd name="T3" fmla="*/ 2147483647 h 174"/>
                <a:gd name="T4" fmla="*/ 2147483647 w 217"/>
                <a:gd name="T5" fmla="*/ 2147483647 h 174"/>
                <a:gd name="T6" fmla="*/ 2147483647 w 217"/>
                <a:gd name="T7" fmla="*/ 2147483647 h 174"/>
                <a:gd name="T8" fmla="*/ 2147483647 w 217"/>
                <a:gd name="T9" fmla="*/ 2147483647 h 174"/>
                <a:gd name="T10" fmla="*/ 2147483647 w 217"/>
                <a:gd name="T11" fmla="*/ 2147483647 h 174"/>
                <a:gd name="T12" fmla="*/ 2147483647 w 217"/>
                <a:gd name="T13" fmla="*/ 2147483647 h 174"/>
                <a:gd name="T14" fmla="*/ 2147483647 w 217"/>
                <a:gd name="T15" fmla="*/ 2147483647 h 174"/>
                <a:gd name="T16" fmla="*/ 2147483647 w 217"/>
                <a:gd name="T17" fmla="*/ 2147483647 h 174"/>
                <a:gd name="T18" fmla="*/ 2147483647 w 217"/>
                <a:gd name="T19" fmla="*/ 2147483647 h 174"/>
                <a:gd name="T20" fmla="*/ 2147483647 w 217"/>
                <a:gd name="T21" fmla="*/ 2147483647 h 174"/>
                <a:gd name="T22" fmla="*/ 2147483647 w 217"/>
                <a:gd name="T23" fmla="*/ 2147483647 h 174"/>
                <a:gd name="T24" fmla="*/ 2147483647 w 217"/>
                <a:gd name="T25" fmla="*/ 2147483647 h 174"/>
                <a:gd name="T26" fmla="*/ 2147483647 w 217"/>
                <a:gd name="T27" fmla="*/ 2147483647 h 174"/>
                <a:gd name="T28" fmla="*/ 2147483647 w 217"/>
                <a:gd name="T29" fmla="*/ 2147483647 h 174"/>
                <a:gd name="T30" fmla="*/ 0 w 217"/>
                <a:gd name="T31" fmla="*/ 2147483647 h 174"/>
                <a:gd name="T32" fmla="*/ 0 w 217"/>
                <a:gd name="T33" fmla="*/ 2147483647 h 174"/>
                <a:gd name="T34" fmla="*/ 2147483647 w 217"/>
                <a:gd name="T35" fmla="*/ 2147483647 h 174"/>
                <a:gd name="T36" fmla="*/ 2147483647 w 217"/>
                <a:gd name="T37" fmla="*/ 2147483647 h 174"/>
                <a:gd name="T38" fmla="*/ 2147483647 w 217"/>
                <a:gd name="T39" fmla="*/ 2147483647 h 174"/>
                <a:gd name="T40" fmla="*/ 2147483647 w 217"/>
                <a:gd name="T41" fmla="*/ 2147483647 h 174"/>
                <a:gd name="T42" fmla="*/ 2147483647 w 217"/>
                <a:gd name="T43" fmla="*/ 2147483647 h 174"/>
                <a:gd name="T44" fmla="*/ 2147483647 w 217"/>
                <a:gd name="T45" fmla="*/ 2147483647 h 174"/>
                <a:gd name="T46" fmla="*/ 2147483647 w 217"/>
                <a:gd name="T47" fmla="*/ 2147483647 h 174"/>
                <a:gd name="T48" fmla="*/ 2147483647 w 217"/>
                <a:gd name="T49" fmla="*/ 2147483647 h 174"/>
                <a:gd name="T50" fmla="*/ 2147483647 w 217"/>
                <a:gd name="T51" fmla="*/ 2147483647 h 174"/>
                <a:gd name="T52" fmla="*/ 2147483647 w 217"/>
                <a:gd name="T53" fmla="*/ 2147483647 h 174"/>
                <a:gd name="T54" fmla="*/ 2147483647 w 217"/>
                <a:gd name="T55" fmla="*/ 2147483647 h 174"/>
                <a:gd name="T56" fmla="*/ 2147483647 w 217"/>
                <a:gd name="T57" fmla="*/ 2147483647 h 174"/>
                <a:gd name="T58" fmla="*/ 2147483647 w 217"/>
                <a:gd name="T59" fmla="*/ 2147483647 h 174"/>
                <a:gd name="T60" fmla="*/ 2147483647 w 217"/>
                <a:gd name="T61" fmla="*/ 2147483647 h 174"/>
                <a:gd name="T62" fmla="*/ 2147483647 w 217"/>
                <a:gd name="T63" fmla="*/ 2147483647 h 174"/>
                <a:gd name="T64" fmla="*/ 2147483647 w 217"/>
                <a:gd name="T65" fmla="*/ 2147483647 h 174"/>
                <a:gd name="T66" fmla="*/ 2147483647 w 217"/>
                <a:gd name="T67" fmla="*/ 2147483647 h 174"/>
                <a:gd name="T68" fmla="*/ 2147483647 w 217"/>
                <a:gd name="T69" fmla="*/ 2147483647 h 174"/>
                <a:gd name="T70" fmla="*/ 2147483647 w 217"/>
                <a:gd name="T71" fmla="*/ 2147483647 h 174"/>
                <a:gd name="T72" fmla="*/ 2147483647 w 217"/>
                <a:gd name="T73" fmla="*/ 2147483647 h 174"/>
                <a:gd name="T74" fmla="*/ 2147483647 w 217"/>
                <a:gd name="T75" fmla="*/ 2147483647 h 174"/>
                <a:gd name="T76" fmla="*/ 2147483647 w 217"/>
                <a:gd name="T77" fmla="*/ 2147483647 h 174"/>
                <a:gd name="T78" fmla="*/ 2147483647 w 217"/>
                <a:gd name="T79" fmla="*/ 2147483647 h 174"/>
                <a:gd name="T80" fmla="*/ 2147483647 w 217"/>
                <a:gd name="T81" fmla="*/ 2147483647 h 174"/>
                <a:gd name="T82" fmla="*/ 2147483647 w 217"/>
                <a:gd name="T83" fmla="*/ 2147483647 h 174"/>
                <a:gd name="T84" fmla="*/ 2147483647 w 217"/>
                <a:gd name="T85" fmla="*/ 2147483647 h 174"/>
                <a:gd name="T86" fmla="*/ 2147483647 w 217"/>
                <a:gd name="T87" fmla="*/ 2147483647 h 174"/>
                <a:gd name="T88" fmla="*/ 2147483647 w 217"/>
                <a:gd name="T89" fmla="*/ 2147483647 h 174"/>
                <a:gd name="T90" fmla="*/ 2147483647 w 217"/>
                <a:gd name="T91" fmla="*/ 2147483647 h 174"/>
                <a:gd name="T92" fmla="*/ 2147483647 w 217"/>
                <a:gd name="T93" fmla="*/ 2147483647 h 174"/>
                <a:gd name="T94" fmla="*/ 2147483647 w 217"/>
                <a:gd name="T95" fmla="*/ 2147483647 h 174"/>
                <a:gd name="T96" fmla="*/ 2147483647 w 217"/>
                <a:gd name="T97" fmla="*/ 2147483647 h 174"/>
                <a:gd name="T98" fmla="*/ 2147483647 w 217"/>
                <a:gd name="T99" fmla="*/ 2147483647 h 174"/>
                <a:gd name="T100" fmla="*/ 2147483647 w 217"/>
                <a:gd name="T101" fmla="*/ 2147483647 h 174"/>
                <a:gd name="T102" fmla="*/ 2147483647 w 217"/>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74"/>
                <a:gd name="T158" fmla="*/ 217 w 217"/>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74">
                  <a:moveTo>
                    <a:pt x="127" y="150"/>
                  </a:moveTo>
                  <a:lnTo>
                    <a:pt x="27" y="31"/>
                  </a:lnTo>
                  <a:lnTo>
                    <a:pt x="27" y="29"/>
                  </a:lnTo>
                  <a:lnTo>
                    <a:pt x="24" y="29"/>
                  </a:lnTo>
                  <a:lnTo>
                    <a:pt x="24" y="28"/>
                  </a:lnTo>
                  <a:lnTo>
                    <a:pt x="24" y="26"/>
                  </a:lnTo>
                  <a:lnTo>
                    <a:pt x="20" y="26"/>
                  </a:lnTo>
                  <a:lnTo>
                    <a:pt x="17" y="25"/>
                  </a:lnTo>
                  <a:lnTo>
                    <a:pt x="14" y="25"/>
                  </a:lnTo>
                  <a:lnTo>
                    <a:pt x="10" y="25"/>
                  </a:lnTo>
                  <a:lnTo>
                    <a:pt x="10" y="23"/>
                  </a:lnTo>
                  <a:lnTo>
                    <a:pt x="7" y="23"/>
                  </a:lnTo>
                  <a:lnTo>
                    <a:pt x="3" y="22"/>
                  </a:lnTo>
                  <a:lnTo>
                    <a:pt x="3" y="20"/>
                  </a:lnTo>
                  <a:lnTo>
                    <a:pt x="0" y="19"/>
                  </a:lnTo>
                  <a:lnTo>
                    <a:pt x="0" y="17"/>
                  </a:lnTo>
                  <a:lnTo>
                    <a:pt x="0" y="15"/>
                  </a:lnTo>
                  <a:lnTo>
                    <a:pt x="0" y="14"/>
                  </a:lnTo>
                  <a:lnTo>
                    <a:pt x="3" y="12"/>
                  </a:lnTo>
                  <a:lnTo>
                    <a:pt x="7" y="11"/>
                  </a:lnTo>
                  <a:lnTo>
                    <a:pt x="72" y="0"/>
                  </a:lnTo>
                  <a:lnTo>
                    <a:pt x="189" y="141"/>
                  </a:lnTo>
                  <a:lnTo>
                    <a:pt x="193" y="143"/>
                  </a:lnTo>
                  <a:lnTo>
                    <a:pt x="193" y="144"/>
                  </a:lnTo>
                  <a:lnTo>
                    <a:pt x="196" y="146"/>
                  </a:lnTo>
                  <a:lnTo>
                    <a:pt x="196" y="147"/>
                  </a:lnTo>
                  <a:lnTo>
                    <a:pt x="200" y="147"/>
                  </a:lnTo>
                  <a:lnTo>
                    <a:pt x="203" y="147"/>
                  </a:lnTo>
                  <a:lnTo>
                    <a:pt x="206" y="147"/>
                  </a:lnTo>
                  <a:lnTo>
                    <a:pt x="206" y="149"/>
                  </a:lnTo>
                  <a:lnTo>
                    <a:pt x="210" y="149"/>
                  </a:lnTo>
                  <a:lnTo>
                    <a:pt x="210" y="150"/>
                  </a:lnTo>
                  <a:lnTo>
                    <a:pt x="213" y="150"/>
                  </a:lnTo>
                  <a:lnTo>
                    <a:pt x="213" y="152"/>
                  </a:lnTo>
                  <a:lnTo>
                    <a:pt x="213" y="154"/>
                  </a:lnTo>
                  <a:lnTo>
                    <a:pt x="217" y="154"/>
                  </a:lnTo>
                  <a:lnTo>
                    <a:pt x="217" y="155"/>
                  </a:lnTo>
                  <a:lnTo>
                    <a:pt x="217" y="157"/>
                  </a:lnTo>
                  <a:lnTo>
                    <a:pt x="217" y="158"/>
                  </a:lnTo>
                  <a:lnTo>
                    <a:pt x="217" y="160"/>
                  </a:lnTo>
                  <a:lnTo>
                    <a:pt x="213" y="160"/>
                  </a:lnTo>
                  <a:lnTo>
                    <a:pt x="213" y="161"/>
                  </a:lnTo>
                  <a:lnTo>
                    <a:pt x="141" y="172"/>
                  </a:lnTo>
                  <a:lnTo>
                    <a:pt x="138" y="174"/>
                  </a:lnTo>
                  <a:lnTo>
                    <a:pt x="134" y="174"/>
                  </a:lnTo>
                  <a:lnTo>
                    <a:pt x="134" y="172"/>
                  </a:lnTo>
                  <a:lnTo>
                    <a:pt x="131" y="172"/>
                  </a:lnTo>
                  <a:lnTo>
                    <a:pt x="131" y="171"/>
                  </a:lnTo>
                  <a:lnTo>
                    <a:pt x="127" y="169"/>
                  </a:lnTo>
                  <a:lnTo>
                    <a:pt x="127" y="167"/>
                  </a:lnTo>
                  <a:lnTo>
                    <a:pt x="124" y="166"/>
                  </a:lnTo>
                  <a:lnTo>
                    <a:pt x="124" y="164"/>
                  </a:lnTo>
                  <a:lnTo>
                    <a:pt x="124" y="163"/>
                  </a:lnTo>
                  <a:lnTo>
                    <a:pt x="127" y="163"/>
                  </a:lnTo>
                  <a:lnTo>
                    <a:pt x="127" y="161"/>
                  </a:lnTo>
                  <a:lnTo>
                    <a:pt x="131" y="160"/>
                  </a:lnTo>
                  <a:lnTo>
                    <a:pt x="131" y="158"/>
                  </a:lnTo>
                  <a:lnTo>
                    <a:pt x="131" y="157"/>
                  </a:lnTo>
                  <a:lnTo>
                    <a:pt x="131" y="155"/>
                  </a:lnTo>
                  <a:lnTo>
                    <a:pt x="131" y="154"/>
                  </a:lnTo>
                  <a:lnTo>
                    <a:pt x="131" y="152"/>
                  </a:lnTo>
                  <a:lnTo>
                    <a:pt x="127" y="15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41" name="Freeform 43"/>
            <p:cNvSpPr>
              <a:spLocks/>
            </p:cNvSpPr>
            <p:nvPr/>
          </p:nvSpPr>
          <p:spPr bwMode="auto">
            <a:xfrm>
              <a:off x="2473" y="2543"/>
              <a:ext cx="348" cy="309"/>
            </a:xfrm>
            <a:custGeom>
              <a:avLst/>
              <a:gdLst>
                <a:gd name="T0" fmla="*/ 2147483647 w 241"/>
                <a:gd name="T1" fmla="*/ 0 h 166"/>
                <a:gd name="T2" fmla="*/ 2147483647 w 241"/>
                <a:gd name="T3" fmla="*/ 2147483647 h 166"/>
                <a:gd name="T4" fmla="*/ 2147483647 w 241"/>
                <a:gd name="T5" fmla="*/ 2147483647 h 166"/>
                <a:gd name="T6" fmla="*/ 2147483647 w 241"/>
                <a:gd name="T7" fmla="*/ 2147483647 h 166"/>
                <a:gd name="T8" fmla="*/ 2147483647 w 241"/>
                <a:gd name="T9" fmla="*/ 2147483647 h 166"/>
                <a:gd name="T10" fmla="*/ 2147483647 w 241"/>
                <a:gd name="T11" fmla="*/ 2147483647 h 166"/>
                <a:gd name="T12" fmla="*/ 2147483647 w 241"/>
                <a:gd name="T13" fmla="*/ 2147483647 h 166"/>
                <a:gd name="T14" fmla="*/ 2147483647 w 241"/>
                <a:gd name="T15" fmla="*/ 2147483647 h 166"/>
                <a:gd name="T16" fmla="*/ 2147483647 w 241"/>
                <a:gd name="T17" fmla="*/ 2147483647 h 166"/>
                <a:gd name="T18" fmla="*/ 2147483647 w 241"/>
                <a:gd name="T19" fmla="*/ 2147483647 h 166"/>
                <a:gd name="T20" fmla="*/ 2147483647 w 241"/>
                <a:gd name="T21" fmla="*/ 2147483647 h 166"/>
                <a:gd name="T22" fmla="*/ 2147483647 w 241"/>
                <a:gd name="T23" fmla="*/ 2147483647 h 166"/>
                <a:gd name="T24" fmla="*/ 2147483647 w 241"/>
                <a:gd name="T25" fmla="*/ 2147483647 h 166"/>
                <a:gd name="T26" fmla="*/ 2147483647 w 241"/>
                <a:gd name="T27" fmla="*/ 2147483647 h 166"/>
                <a:gd name="T28" fmla="*/ 2147483647 w 241"/>
                <a:gd name="T29" fmla="*/ 2147483647 h 166"/>
                <a:gd name="T30" fmla="*/ 2147483647 w 241"/>
                <a:gd name="T31" fmla="*/ 2147483647 h 166"/>
                <a:gd name="T32" fmla="*/ 2147483647 w 241"/>
                <a:gd name="T33" fmla="*/ 2147483647 h 166"/>
                <a:gd name="T34" fmla="*/ 2147483647 w 241"/>
                <a:gd name="T35" fmla="*/ 2147483647 h 166"/>
                <a:gd name="T36" fmla="*/ 2147483647 w 241"/>
                <a:gd name="T37" fmla="*/ 2147483647 h 166"/>
                <a:gd name="T38" fmla="*/ 2147483647 w 241"/>
                <a:gd name="T39" fmla="*/ 2147483647 h 166"/>
                <a:gd name="T40" fmla="*/ 2147483647 w 241"/>
                <a:gd name="T41" fmla="*/ 2147483647 h 166"/>
                <a:gd name="T42" fmla="*/ 2147483647 w 241"/>
                <a:gd name="T43" fmla="*/ 2147483647 h 166"/>
                <a:gd name="T44" fmla="*/ 2147483647 w 241"/>
                <a:gd name="T45" fmla="*/ 2147483647 h 166"/>
                <a:gd name="T46" fmla="*/ 2147483647 w 241"/>
                <a:gd name="T47" fmla="*/ 2147483647 h 166"/>
                <a:gd name="T48" fmla="*/ 2147483647 w 241"/>
                <a:gd name="T49" fmla="*/ 2147483647 h 166"/>
                <a:gd name="T50" fmla="*/ 2147483647 w 241"/>
                <a:gd name="T51" fmla="*/ 2147483647 h 166"/>
                <a:gd name="T52" fmla="*/ 2147483647 w 241"/>
                <a:gd name="T53" fmla="*/ 2147483647 h 166"/>
                <a:gd name="T54" fmla="*/ 2147483647 w 241"/>
                <a:gd name="T55" fmla="*/ 2147483647 h 166"/>
                <a:gd name="T56" fmla="*/ 2147483647 w 241"/>
                <a:gd name="T57" fmla="*/ 2147483647 h 166"/>
                <a:gd name="T58" fmla="*/ 2147483647 w 241"/>
                <a:gd name="T59" fmla="*/ 2147483647 h 166"/>
                <a:gd name="T60" fmla="*/ 2147483647 w 241"/>
                <a:gd name="T61" fmla="*/ 2147483647 h 166"/>
                <a:gd name="T62" fmla="*/ 2147483647 w 241"/>
                <a:gd name="T63" fmla="*/ 2147483647 h 166"/>
                <a:gd name="T64" fmla="*/ 2147483647 w 241"/>
                <a:gd name="T65" fmla="*/ 2147483647 h 166"/>
                <a:gd name="T66" fmla="*/ 2147483647 w 241"/>
                <a:gd name="T67" fmla="*/ 2147483647 h 166"/>
                <a:gd name="T68" fmla="*/ 2147483647 w 241"/>
                <a:gd name="T69" fmla="*/ 2147483647 h 166"/>
                <a:gd name="T70" fmla="*/ 2147483647 w 241"/>
                <a:gd name="T71" fmla="*/ 2147483647 h 166"/>
                <a:gd name="T72" fmla="*/ 2147483647 w 241"/>
                <a:gd name="T73" fmla="*/ 2147483647 h 166"/>
                <a:gd name="T74" fmla="*/ 2147483647 w 241"/>
                <a:gd name="T75" fmla="*/ 2147483647 h 166"/>
                <a:gd name="T76" fmla="*/ 2147483647 w 241"/>
                <a:gd name="T77" fmla="*/ 2147483647 h 166"/>
                <a:gd name="T78" fmla="*/ 2147483647 w 241"/>
                <a:gd name="T79" fmla="*/ 2147483647 h 166"/>
                <a:gd name="T80" fmla="*/ 0 w 241"/>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1"/>
                <a:gd name="T124" fmla="*/ 0 h 166"/>
                <a:gd name="T125" fmla="*/ 241 w 241"/>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1" h="166">
                  <a:moveTo>
                    <a:pt x="0" y="9"/>
                  </a:moveTo>
                  <a:lnTo>
                    <a:pt x="55" y="0"/>
                  </a:lnTo>
                  <a:lnTo>
                    <a:pt x="213" y="133"/>
                  </a:lnTo>
                  <a:lnTo>
                    <a:pt x="213" y="135"/>
                  </a:lnTo>
                  <a:lnTo>
                    <a:pt x="217" y="136"/>
                  </a:lnTo>
                  <a:lnTo>
                    <a:pt x="220" y="138"/>
                  </a:lnTo>
                  <a:lnTo>
                    <a:pt x="220" y="139"/>
                  </a:lnTo>
                  <a:lnTo>
                    <a:pt x="224" y="139"/>
                  </a:lnTo>
                  <a:lnTo>
                    <a:pt x="227" y="141"/>
                  </a:lnTo>
                  <a:lnTo>
                    <a:pt x="231" y="141"/>
                  </a:lnTo>
                  <a:lnTo>
                    <a:pt x="234" y="141"/>
                  </a:lnTo>
                  <a:lnTo>
                    <a:pt x="234" y="142"/>
                  </a:lnTo>
                  <a:lnTo>
                    <a:pt x="237" y="142"/>
                  </a:lnTo>
                  <a:lnTo>
                    <a:pt x="237" y="144"/>
                  </a:lnTo>
                  <a:lnTo>
                    <a:pt x="237" y="146"/>
                  </a:lnTo>
                  <a:lnTo>
                    <a:pt x="241" y="146"/>
                  </a:lnTo>
                  <a:lnTo>
                    <a:pt x="241" y="147"/>
                  </a:lnTo>
                  <a:lnTo>
                    <a:pt x="241" y="149"/>
                  </a:lnTo>
                  <a:lnTo>
                    <a:pt x="241" y="150"/>
                  </a:lnTo>
                  <a:lnTo>
                    <a:pt x="237" y="152"/>
                  </a:lnTo>
                  <a:lnTo>
                    <a:pt x="234" y="153"/>
                  </a:lnTo>
                  <a:lnTo>
                    <a:pt x="231" y="153"/>
                  </a:lnTo>
                  <a:lnTo>
                    <a:pt x="172" y="164"/>
                  </a:lnTo>
                  <a:lnTo>
                    <a:pt x="169" y="164"/>
                  </a:lnTo>
                  <a:lnTo>
                    <a:pt x="165" y="164"/>
                  </a:lnTo>
                  <a:lnTo>
                    <a:pt x="162" y="166"/>
                  </a:lnTo>
                  <a:lnTo>
                    <a:pt x="158" y="166"/>
                  </a:lnTo>
                  <a:lnTo>
                    <a:pt x="155" y="164"/>
                  </a:lnTo>
                  <a:lnTo>
                    <a:pt x="155" y="163"/>
                  </a:lnTo>
                  <a:lnTo>
                    <a:pt x="151" y="163"/>
                  </a:lnTo>
                  <a:lnTo>
                    <a:pt x="151" y="161"/>
                  </a:lnTo>
                  <a:lnTo>
                    <a:pt x="151" y="160"/>
                  </a:lnTo>
                  <a:lnTo>
                    <a:pt x="148" y="160"/>
                  </a:lnTo>
                  <a:lnTo>
                    <a:pt x="148" y="158"/>
                  </a:lnTo>
                  <a:lnTo>
                    <a:pt x="148" y="156"/>
                  </a:lnTo>
                  <a:lnTo>
                    <a:pt x="151" y="156"/>
                  </a:lnTo>
                  <a:lnTo>
                    <a:pt x="151" y="155"/>
                  </a:lnTo>
                  <a:lnTo>
                    <a:pt x="151" y="153"/>
                  </a:lnTo>
                  <a:lnTo>
                    <a:pt x="155" y="152"/>
                  </a:lnTo>
                  <a:lnTo>
                    <a:pt x="155" y="150"/>
                  </a:lnTo>
                  <a:lnTo>
                    <a:pt x="155" y="149"/>
                  </a:lnTo>
                  <a:lnTo>
                    <a:pt x="151" y="149"/>
                  </a:lnTo>
                  <a:lnTo>
                    <a:pt x="151" y="147"/>
                  </a:lnTo>
                  <a:lnTo>
                    <a:pt x="151" y="146"/>
                  </a:lnTo>
                  <a:lnTo>
                    <a:pt x="148" y="144"/>
                  </a:lnTo>
                  <a:lnTo>
                    <a:pt x="148" y="142"/>
                  </a:lnTo>
                  <a:lnTo>
                    <a:pt x="127" y="125"/>
                  </a:lnTo>
                  <a:lnTo>
                    <a:pt x="89" y="132"/>
                  </a:lnTo>
                  <a:lnTo>
                    <a:pt x="79" y="118"/>
                  </a:lnTo>
                  <a:lnTo>
                    <a:pt x="113" y="113"/>
                  </a:lnTo>
                  <a:lnTo>
                    <a:pt x="3" y="22"/>
                  </a:lnTo>
                  <a:lnTo>
                    <a:pt x="0" y="9"/>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42" name="Freeform 44"/>
            <p:cNvSpPr>
              <a:spLocks/>
            </p:cNvSpPr>
            <p:nvPr/>
          </p:nvSpPr>
          <p:spPr bwMode="auto">
            <a:xfrm>
              <a:off x="2498" y="2617"/>
              <a:ext cx="149" cy="261"/>
            </a:xfrm>
            <a:custGeom>
              <a:avLst/>
              <a:gdLst>
                <a:gd name="T0" fmla="*/ 2147483647 w 103"/>
                <a:gd name="T1" fmla="*/ 2147483647 h 140"/>
                <a:gd name="T2" fmla="*/ 2147483647 w 103"/>
                <a:gd name="T3" fmla="*/ 2147483647 h 140"/>
                <a:gd name="T4" fmla="*/ 2147483647 w 103"/>
                <a:gd name="T5" fmla="*/ 2147483647 h 140"/>
                <a:gd name="T6" fmla="*/ 2147483647 w 103"/>
                <a:gd name="T7" fmla="*/ 2147483647 h 140"/>
                <a:gd name="T8" fmla="*/ 2147483647 w 103"/>
                <a:gd name="T9" fmla="*/ 2147483647 h 140"/>
                <a:gd name="T10" fmla="*/ 2147483647 w 103"/>
                <a:gd name="T11" fmla="*/ 2147483647 h 140"/>
                <a:gd name="T12" fmla="*/ 2147483647 w 103"/>
                <a:gd name="T13" fmla="*/ 2147483647 h 140"/>
                <a:gd name="T14" fmla="*/ 2147483647 w 103"/>
                <a:gd name="T15" fmla="*/ 2147483647 h 140"/>
                <a:gd name="T16" fmla="*/ 2147483647 w 103"/>
                <a:gd name="T17" fmla="*/ 2147483647 h 140"/>
                <a:gd name="T18" fmla="*/ 2147483647 w 103"/>
                <a:gd name="T19" fmla="*/ 2147483647 h 140"/>
                <a:gd name="T20" fmla="*/ 2147483647 w 103"/>
                <a:gd name="T21" fmla="*/ 2147483647 h 140"/>
                <a:gd name="T22" fmla="*/ 2147483647 w 103"/>
                <a:gd name="T23" fmla="*/ 2147483647 h 140"/>
                <a:gd name="T24" fmla="*/ 2147483647 w 103"/>
                <a:gd name="T25" fmla="*/ 2147483647 h 140"/>
                <a:gd name="T26" fmla="*/ 2147483647 w 103"/>
                <a:gd name="T27" fmla="*/ 2147483647 h 140"/>
                <a:gd name="T28" fmla="*/ 2147483647 w 103"/>
                <a:gd name="T29" fmla="*/ 2147483647 h 140"/>
                <a:gd name="T30" fmla="*/ 2147483647 w 103"/>
                <a:gd name="T31" fmla="*/ 2147483647 h 140"/>
                <a:gd name="T32" fmla="*/ 2147483647 w 103"/>
                <a:gd name="T33" fmla="*/ 2147483647 h 140"/>
                <a:gd name="T34" fmla="*/ 2147483647 w 103"/>
                <a:gd name="T35" fmla="*/ 2147483647 h 140"/>
                <a:gd name="T36" fmla="*/ 2147483647 w 103"/>
                <a:gd name="T37" fmla="*/ 2147483647 h 140"/>
                <a:gd name="T38" fmla="*/ 2147483647 w 103"/>
                <a:gd name="T39" fmla="*/ 2147483647 h 140"/>
                <a:gd name="T40" fmla="*/ 2147483647 w 103"/>
                <a:gd name="T41" fmla="*/ 2147483647 h 140"/>
                <a:gd name="T42" fmla="*/ 2147483647 w 103"/>
                <a:gd name="T43" fmla="*/ 2147483647 h 140"/>
                <a:gd name="T44" fmla="*/ 2147483647 w 103"/>
                <a:gd name="T45" fmla="*/ 2147483647 h 140"/>
                <a:gd name="T46" fmla="*/ 2147483647 w 103"/>
                <a:gd name="T47" fmla="*/ 2147483647 h 140"/>
                <a:gd name="T48" fmla="*/ 2147483647 w 103"/>
                <a:gd name="T49" fmla="*/ 2147483647 h 140"/>
                <a:gd name="T50" fmla="*/ 2147483647 w 103"/>
                <a:gd name="T51" fmla="*/ 2147483647 h 140"/>
                <a:gd name="T52" fmla="*/ 2147483647 w 103"/>
                <a:gd name="T53" fmla="*/ 2147483647 h 140"/>
                <a:gd name="T54" fmla="*/ 2147483647 w 103"/>
                <a:gd name="T55" fmla="*/ 2147483647 h 140"/>
                <a:gd name="T56" fmla="*/ 2147483647 w 103"/>
                <a:gd name="T57" fmla="*/ 2147483647 h 140"/>
                <a:gd name="T58" fmla="*/ 2147483647 w 103"/>
                <a:gd name="T59" fmla="*/ 2147483647 h 140"/>
                <a:gd name="T60" fmla="*/ 2147483647 w 103"/>
                <a:gd name="T61" fmla="*/ 2147483647 h 140"/>
                <a:gd name="T62" fmla="*/ 2147483647 w 103"/>
                <a:gd name="T63" fmla="*/ 2147483647 h 140"/>
                <a:gd name="T64" fmla="*/ 2147483647 w 103"/>
                <a:gd name="T65" fmla="*/ 2147483647 h 140"/>
                <a:gd name="T66" fmla="*/ 2147483647 w 103"/>
                <a:gd name="T67" fmla="*/ 2147483647 h 140"/>
                <a:gd name="T68" fmla="*/ 0 w 103"/>
                <a:gd name="T69" fmla="*/ 0 h 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
                <a:gd name="T106" fmla="*/ 0 h 140"/>
                <a:gd name="T107" fmla="*/ 103 w 103"/>
                <a:gd name="T108" fmla="*/ 140 h 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 h="140">
                  <a:moveTo>
                    <a:pt x="0" y="0"/>
                  </a:moveTo>
                  <a:lnTo>
                    <a:pt x="28" y="23"/>
                  </a:lnTo>
                  <a:lnTo>
                    <a:pt x="65" y="104"/>
                  </a:lnTo>
                  <a:lnTo>
                    <a:pt x="65" y="106"/>
                  </a:lnTo>
                  <a:lnTo>
                    <a:pt x="69" y="109"/>
                  </a:lnTo>
                  <a:lnTo>
                    <a:pt x="69" y="110"/>
                  </a:lnTo>
                  <a:lnTo>
                    <a:pt x="69" y="112"/>
                  </a:lnTo>
                  <a:lnTo>
                    <a:pt x="72" y="112"/>
                  </a:lnTo>
                  <a:lnTo>
                    <a:pt x="72" y="113"/>
                  </a:lnTo>
                  <a:lnTo>
                    <a:pt x="72" y="115"/>
                  </a:lnTo>
                  <a:lnTo>
                    <a:pt x="76" y="116"/>
                  </a:lnTo>
                  <a:lnTo>
                    <a:pt x="76" y="118"/>
                  </a:lnTo>
                  <a:lnTo>
                    <a:pt x="79" y="118"/>
                  </a:lnTo>
                  <a:lnTo>
                    <a:pt x="83" y="120"/>
                  </a:lnTo>
                  <a:lnTo>
                    <a:pt x="86" y="120"/>
                  </a:lnTo>
                  <a:lnTo>
                    <a:pt x="90" y="121"/>
                  </a:lnTo>
                  <a:lnTo>
                    <a:pt x="93" y="121"/>
                  </a:lnTo>
                  <a:lnTo>
                    <a:pt x="96" y="123"/>
                  </a:lnTo>
                  <a:lnTo>
                    <a:pt x="100" y="123"/>
                  </a:lnTo>
                  <a:lnTo>
                    <a:pt x="100" y="124"/>
                  </a:lnTo>
                  <a:lnTo>
                    <a:pt x="100" y="126"/>
                  </a:lnTo>
                  <a:lnTo>
                    <a:pt x="103" y="127"/>
                  </a:lnTo>
                  <a:lnTo>
                    <a:pt x="103" y="129"/>
                  </a:lnTo>
                  <a:lnTo>
                    <a:pt x="103" y="130"/>
                  </a:lnTo>
                  <a:lnTo>
                    <a:pt x="103" y="132"/>
                  </a:lnTo>
                  <a:lnTo>
                    <a:pt x="100" y="132"/>
                  </a:lnTo>
                  <a:lnTo>
                    <a:pt x="100" y="133"/>
                  </a:lnTo>
                  <a:lnTo>
                    <a:pt x="96" y="133"/>
                  </a:lnTo>
                  <a:lnTo>
                    <a:pt x="62" y="140"/>
                  </a:lnTo>
                  <a:lnTo>
                    <a:pt x="59" y="140"/>
                  </a:lnTo>
                  <a:lnTo>
                    <a:pt x="55" y="140"/>
                  </a:lnTo>
                  <a:lnTo>
                    <a:pt x="52" y="138"/>
                  </a:lnTo>
                  <a:lnTo>
                    <a:pt x="48" y="138"/>
                  </a:lnTo>
                  <a:lnTo>
                    <a:pt x="48" y="137"/>
                  </a:lnTo>
                  <a:lnTo>
                    <a:pt x="48" y="135"/>
                  </a:lnTo>
                  <a:lnTo>
                    <a:pt x="45" y="133"/>
                  </a:lnTo>
                  <a:lnTo>
                    <a:pt x="45" y="132"/>
                  </a:lnTo>
                  <a:lnTo>
                    <a:pt x="45" y="130"/>
                  </a:lnTo>
                  <a:lnTo>
                    <a:pt x="48" y="129"/>
                  </a:lnTo>
                  <a:lnTo>
                    <a:pt x="48" y="127"/>
                  </a:lnTo>
                  <a:lnTo>
                    <a:pt x="52" y="126"/>
                  </a:lnTo>
                  <a:lnTo>
                    <a:pt x="52" y="124"/>
                  </a:lnTo>
                  <a:lnTo>
                    <a:pt x="52" y="123"/>
                  </a:lnTo>
                  <a:lnTo>
                    <a:pt x="52" y="121"/>
                  </a:lnTo>
                  <a:lnTo>
                    <a:pt x="52" y="118"/>
                  </a:lnTo>
                  <a:lnTo>
                    <a:pt x="52" y="115"/>
                  </a:lnTo>
                  <a:lnTo>
                    <a:pt x="52" y="112"/>
                  </a:lnTo>
                  <a:lnTo>
                    <a:pt x="52" y="109"/>
                  </a:lnTo>
                  <a:lnTo>
                    <a:pt x="48" y="104"/>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grpSp>
      <p:sp>
        <p:nvSpPr>
          <p:cNvPr id="43" name="Text Box 45" descr="Parchment"/>
          <p:cNvSpPr txBox="1">
            <a:spLocks noChangeArrowheads="1"/>
          </p:cNvSpPr>
          <p:nvPr/>
        </p:nvSpPr>
        <p:spPr bwMode="auto">
          <a:xfrm>
            <a:off x="2538860" y="5866208"/>
            <a:ext cx="5588389" cy="461665"/>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400" kern="0" dirty="0">
                <a:solidFill>
                  <a:srgbClr val="FF0000"/>
                </a:solidFill>
              </a:rPr>
              <a:t>“It meets my specific needs for…….”</a:t>
            </a:r>
            <a:endParaRPr lang="en-US" altLang="en-US" sz="2400" kern="0" dirty="0">
              <a:solidFill>
                <a:srgbClr val="FFFFFF"/>
              </a:solidFill>
            </a:endParaRPr>
          </a:p>
        </p:txBody>
      </p:sp>
      <p:sp>
        <p:nvSpPr>
          <p:cNvPr id="4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28</a:t>
            </a:fld>
            <a:endParaRPr lang="en-US" sz="1800">
              <a:solidFill>
                <a:srgbClr val="000000"/>
              </a:solidFill>
            </a:endParaRPr>
          </a:p>
        </p:txBody>
      </p:sp>
      <p:sp>
        <p:nvSpPr>
          <p:cNvPr id="47" name="Title 1">
            <a:extLst>
              <a:ext uri="{FF2B5EF4-FFF2-40B4-BE49-F238E27FC236}">
                <a16:creationId xmlns:a16="http://schemas.microsoft.com/office/drawing/2014/main" id="{D9377A72-A1C4-4CDD-A2AD-B513ED85F9FD}"/>
              </a:ext>
            </a:extLst>
          </p:cNvPr>
          <p:cNvSpPr>
            <a:spLocks noGrp="1"/>
          </p:cNvSpPr>
          <p:nvPr>
            <p:ph type="title"/>
          </p:nvPr>
        </p:nvSpPr>
        <p:spPr>
          <a:xfrm>
            <a:off x="553866" y="-53628"/>
            <a:ext cx="10685720" cy="841375"/>
          </a:xfrm>
        </p:spPr>
        <p:txBody>
          <a:bodyPr/>
          <a:lstStyle/>
          <a:p>
            <a:pPr>
              <a:lnSpc>
                <a:spcPct val="90000"/>
              </a:lnSpc>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Accreditation</a:t>
            </a:r>
          </a:p>
        </p:txBody>
      </p:sp>
      <p:sp>
        <p:nvSpPr>
          <p:cNvPr id="2" name="Rectangle 4">
            <a:extLst>
              <a:ext uri="{FF2B5EF4-FFF2-40B4-BE49-F238E27FC236}">
                <a16:creationId xmlns:a16="http://schemas.microsoft.com/office/drawing/2014/main" id="{2855C8DF-C319-48E9-3695-1623F241783C}"/>
              </a:ext>
            </a:extLst>
          </p:cNvPr>
          <p:cNvSpPr>
            <a:spLocks noChangeArrowheads="1"/>
          </p:cNvSpPr>
          <p:nvPr/>
        </p:nvSpPr>
        <p:spPr bwMode="auto">
          <a:xfrm>
            <a:off x="2778844" y="6368086"/>
            <a:ext cx="6970637"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dirty="0">
                <a:solidFill>
                  <a:srgbClr val="000000"/>
                </a:solidFill>
                <a:latin typeface="Arial" panose="020B0604020202020204" pitchFamily="34" charset="0"/>
                <a:cs typeface="Arial" panose="020B0604020202020204" pitchFamily="34" charset="0"/>
              </a:rPr>
              <a:t>Ref: DoD Instruction (DoDI) 5000.61 DoD Modeling and Simulation (M&amp;S) Verification, Validation, and Accreditation (VV&amp;A), December 9, 2009. https://www.esd.whs.mil/Portals/54/Documents/DD/issuances/dodi/500061p.pdf</a:t>
            </a:r>
            <a:endParaRPr lang="en-US" sz="1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28589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26"/>
                                        </p:tgtEl>
                                        <p:attrNameLst>
                                          <p:attrName>style.visibility</p:attrName>
                                        </p:attrNameLst>
                                      </p:cBhvr>
                                      <p:to>
                                        <p:strVal val="visible"/>
                                      </p:to>
                                    </p:set>
                                  </p:childTnLst>
                                </p:cTn>
                              </p:par>
                            </p:childTnLst>
                          </p:cTn>
                        </p:par>
                        <p:par>
                          <p:cTn id="12" fill="hold">
                            <p:stCondLst>
                              <p:cond delay="1000"/>
                            </p:stCondLst>
                            <p:childTnLst>
                              <p:par>
                                <p:cTn id="13" presetID="17" presetClass="entr" presetSubtype="10" fill="hold" grpId="0" nodeType="afterEffect">
                                  <p:stCondLst>
                                    <p:cond delay="2000"/>
                                  </p:stCondLst>
                                  <p:childTnLst>
                                    <p:set>
                                      <p:cBhvr>
                                        <p:cTn id="14" dur="1" fill="hold">
                                          <p:stCondLst>
                                            <p:cond delay="0"/>
                                          </p:stCondLst>
                                        </p:cTn>
                                        <p:tgtEl>
                                          <p:spTgt spid="43"/>
                                        </p:tgtEl>
                                        <p:attrNameLst>
                                          <p:attrName>style.visibility</p:attrName>
                                        </p:attrNameLst>
                                      </p:cBhvr>
                                      <p:to>
                                        <p:strVal val="visible"/>
                                      </p:to>
                                    </p:set>
                                    <p:anim calcmode="lin" valueType="num">
                                      <p:cBhvr>
                                        <p:cTn id="15" dur="8000" fill="hold"/>
                                        <p:tgtEl>
                                          <p:spTgt spid="43"/>
                                        </p:tgtEl>
                                        <p:attrNameLst>
                                          <p:attrName>ppt_w</p:attrName>
                                        </p:attrNameLst>
                                      </p:cBhvr>
                                      <p:tavLst>
                                        <p:tav tm="0">
                                          <p:val>
                                            <p:fltVal val="0"/>
                                          </p:val>
                                        </p:tav>
                                        <p:tav tm="100000">
                                          <p:val>
                                            <p:strVal val="#ppt_w"/>
                                          </p:val>
                                        </p:tav>
                                      </p:tavLst>
                                    </p:anim>
                                    <p:anim calcmode="lin" valueType="num">
                                      <p:cBhvr>
                                        <p:cTn id="16" dur="8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92B87-5FA9-C6A1-811D-4B0F8414BBC9}"/>
              </a:ext>
            </a:extLst>
          </p:cNvPr>
          <p:cNvSpPr>
            <a:spLocks noGrp="1"/>
          </p:cNvSpPr>
          <p:nvPr>
            <p:ph idx="1"/>
          </p:nvPr>
        </p:nvSpPr>
        <p:spPr>
          <a:xfrm>
            <a:off x="531278" y="1448805"/>
            <a:ext cx="10928351" cy="4531865"/>
          </a:xfrm>
        </p:spPr>
        <p:txBody>
          <a:bodyPr/>
          <a:lstStyle/>
          <a:p>
            <a:pPr marL="0" indent="0">
              <a:buNone/>
            </a:pPr>
            <a:r>
              <a:rPr lang="en-US" b="1" dirty="0">
                <a:latin typeface="Arial" panose="020B0604020202020204" pitchFamily="34" charset="0"/>
                <a:cs typeface="Arial" panose="020B0604020202020204" pitchFamily="34" charset="0"/>
              </a:rPr>
              <a:t>Artificial intelligence/Machine Learning (AI/ML)</a:t>
            </a:r>
          </a:p>
          <a:p>
            <a:r>
              <a:rPr lang="en-US" sz="2400" dirty="0">
                <a:latin typeface="Arial" panose="020B0604020202020204" pitchFamily="34" charset="0"/>
                <a:cs typeface="Arial" panose="020B0604020202020204" pitchFamily="34" charset="0"/>
              </a:rPr>
              <a:t>AI/ML capabilities are a special case of M&amp;S as AI/ML software applications are models and simulations that use heuristic algorithms that gain inference or “learn” from input data</a:t>
            </a:r>
          </a:p>
          <a:p>
            <a:r>
              <a:rPr lang="en-US" sz="2400" dirty="0">
                <a:latin typeface="Arial" panose="020B0604020202020204" pitchFamily="34" charset="0"/>
                <a:cs typeface="Arial" panose="020B0604020202020204" pitchFamily="34" charset="0"/>
              </a:rPr>
              <a:t>The AI/ML model or simulation’s performance and output are dependent on the data sets the AI/ML capability used to gain that inference or was “trained” on</a:t>
            </a:r>
          </a:p>
          <a:p>
            <a:r>
              <a:rPr lang="en-US" sz="2400" dirty="0">
                <a:latin typeface="Arial" panose="020B0604020202020204" pitchFamily="34" charset="0"/>
                <a:cs typeface="Arial" panose="020B0604020202020204" pitchFamily="34" charset="0"/>
              </a:rPr>
              <a:t>The use, and validity for use of an AI/ML capability requires knowledge of the “training” data set used to “train” the AI/ML algorithms, as well as the functional and data domain that it was designed to be used in - and was tested, verified, validated, and accredited in initially</a:t>
            </a:r>
          </a:p>
        </p:txBody>
      </p:sp>
      <p:sp>
        <p:nvSpPr>
          <p:cNvPr id="4" name="Title 1">
            <a:extLst>
              <a:ext uri="{FF2B5EF4-FFF2-40B4-BE49-F238E27FC236}">
                <a16:creationId xmlns:a16="http://schemas.microsoft.com/office/drawing/2014/main" id="{2F874E33-F0B2-5D2E-97FB-6D8CFE429CEB}"/>
              </a:ext>
            </a:extLst>
          </p:cNvPr>
          <p:cNvSpPr>
            <a:spLocks noGrp="1"/>
          </p:cNvSpPr>
          <p:nvPr>
            <p:ph type="title"/>
          </p:nvPr>
        </p:nvSpPr>
        <p:spPr>
          <a:xfrm>
            <a:off x="1920655" y="0"/>
            <a:ext cx="9175087" cy="841375"/>
          </a:xfrm>
        </p:spPr>
        <p:txBody>
          <a:bodyPr/>
          <a:lstStyle/>
          <a:p>
            <a:pPr>
              <a:lnSpc>
                <a:spcPct val="90000"/>
              </a:lnSpc>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Example</a:t>
            </a:r>
          </a:p>
        </p:txBody>
      </p:sp>
    </p:spTree>
    <p:extLst>
      <p:ext uri="{BB962C8B-B14F-4D97-AF65-F5344CB8AC3E}">
        <p14:creationId xmlns:p14="http://schemas.microsoft.com/office/powerpoint/2010/main" val="215519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567" y="-90053"/>
            <a:ext cx="8356895" cy="841248"/>
          </a:xfrm>
        </p:spPr>
        <p:txBody>
          <a:bodyPr/>
          <a:lstStyle/>
          <a:p>
            <a:r>
              <a:rPr lang="en-US" sz="3200" dirty="0">
                <a:latin typeface="Arial" panose="020B0604020202020204" pitchFamily="34" charset="0"/>
                <a:cs typeface="Arial" panose="020B0604020202020204" pitchFamily="34" charset="0"/>
              </a:rPr>
              <a:t>What is Modeling and Simulation (M&amp;S)?</a:t>
            </a:r>
          </a:p>
        </p:txBody>
      </p:sp>
      <p:pic>
        <p:nvPicPr>
          <p:cNvPr id="5" name="Picture 15" descr="comput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785" y="4177504"/>
            <a:ext cx="19558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Army 20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0279" y="976456"/>
            <a:ext cx="15843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ook C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766" y="975518"/>
            <a:ext cx="23225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1760" y="976456"/>
            <a:ext cx="22272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jackwork"/>
          <p:cNvPicPr>
            <a:picLocks noChangeAspect="1" noChangeArrowheads="1"/>
          </p:cNvPicPr>
          <p:nvPr/>
        </p:nvPicPr>
        <p:blipFill>
          <a:blip r:embed="rId7" cstate="print">
            <a:extLst>
              <a:ext uri="{28A0092B-C50C-407E-A947-70E740481C1C}">
                <a14:useLocalDpi xmlns:a14="http://schemas.microsoft.com/office/drawing/2010/main" val="0"/>
              </a:ext>
            </a:extLst>
          </a:blip>
          <a:srcRect b="20755"/>
          <a:stretch>
            <a:fillRect/>
          </a:stretch>
        </p:blipFill>
        <p:spPr bwMode="auto">
          <a:xfrm>
            <a:off x="1373835" y="4169568"/>
            <a:ext cx="175895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29" descr="MEASAT-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835" y="2805904"/>
            <a:ext cx="1619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CTTBattlefiel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835" y="976456"/>
            <a:ext cx="24479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hh-60-2-onw-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8991" y="3148156"/>
            <a:ext cx="18669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mm network"/>
          <p:cNvPicPr>
            <a:picLocks noChangeAspect="1" noChangeArrowheads="1"/>
          </p:cNvPicPr>
          <p:nvPr/>
        </p:nvPicPr>
        <p:blipFill>
          <a:blip r:embed="rId11" cstate="print">
            <a:extLst>
              <a:ext uri="{28A0092B-C50C-407E-A947-70E740481C1C}">
                <a14:useLocalDpi xmlns:a14="http://schemas.microsoft.com/office/drawing/2010/main" val="0"/>
              </a:ext>
            </a:extLst>
          </a:blip>
          <a:srcRect r="8153" b="7283"/>
          <a:stretch>
            <a:fillRect/>
          </a:stretch>
        </p:blipFill>
        <p:spPr bwMode="auto">
          <a:xfrm>
            <a:off x="8227865" y="4273332"/>
            <a:ext cx="27813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EDC 92-1322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1549" y="4883726"/>
            <a:ext cx="25527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6"/>
          <p:cNvSpPr>
            <a:spLocks noChangeArrowheads="1"/>
          </p:cNvSpPr>
          <p:nvPr/>
        </p:nvSpPr>
        <p:spPr bwMode="auto">
          <a:xfrm>
            <a:off x="4278019" y="2175542"/>
            <a:ext cx="3441993" cy="2523067"/>
          </a:xfrm>
          <a:prstGeom prst="rect">
            <a:avLst/>
          </a:prstGeom>
          <a:blipFill>
            <a:blip r:embed="rId13"/>
            <a:tile tx="0" ty="0" sx="100000" sy="100000" flip="none" algn="tl"/>
          </a:blipFill>
          <a:ln w="9525">
            <a:solidFill>
              <a:srgbClr val="231D61"/>
            </a:solidFill>
            <a:miter lim="800000"/>
            <a:headEnd/>
            <a:tailEnd/>
          </a:ln>
        </p:spPr>
        <p:txBody>
          <a:bodyPr wrap="none" anchor="ctr"/>
          <a:lstStyle/>
          <a:p>
            <a:pPr eaLnBrk="0" hangingPunct="0">
              <a:defRPr/>
            </a:pPr>
            <a:r>
              <a:rPr lang="en-US" b="1">
                <a:solidFill>
                  <a:schemeClr val="tx2">
                    <a:lumMod val="75000"/>
                  </a:schemeClr>
                </a:solidFill>
                <a:latin typeface="Arial" charset="0"/>
              </a:rPr>
              <a:t>A representation</a:t>
            </a:r>
          </a:p>
          <a:p>
            <a:pPr eaLnBrk="0" hangingPunct="0">
              <a:defRPr/>
            </a:pPr>
            <a:r>
              <a:rPr lang="en-US" b="1">
                <a:solidFill>
                  <a:schemeClr val="tx2">
                    <a:lumMod val="75000"/>
                  </a:schemeClr>
                </a:solidFill>
                <a:latin typeface="Arial" charset="0"/>
              </a:rPr>
              <a:t>of real world:</a:t>
            </a:r>
          </a:p>
          <a:p>
            <a:pPr marL="858838" lvl="2" indent="-230188" eaLnBrk="0" hangingPunct="0">
              <a:buFontTx/>
              <a:buChar char="•"/>
              <a:defRPr/>
            </a:pPr>
            <a:r>
              <a:rPr lang="en-US" sz="2000" b="1">
                <a:solidFill>
                  <a:srgbClr val="000099"/>
                </a:solidFill>
                <a:latin typeface="Arial" charset="0"/>
              </a:rPr>
              <a:t>Equipment</a:t>
            </a:r>
          </a:p>
          <a:p>
            <a:pPr marL="858838" lvl="2" indent="-230188" eaLnBrk="0" hangingPunct="0">
              <a:buFontTx/>
              <a:buChar char="•"/>
              <a:defRPr/>
            </a:pPr>
            <a:r>
              <a:rPr lang="en-US" sz="2000" b="1">
                <a:solidFill>
                  <a:srgbClr val="000099"/>
                </a:solidFill>
                <a:latin typeface="Arial" charset="0"/>
              </a:rPr>
              <a:t>People</a:t>
            </a:r>
          </a:p>
          <a:p>
            <a:pPr marL="858838" lvl="2" indent="-230188" eaLnBrk="0" hangingPunct="0">
              <a:buFontTx/>
              <a:buChar char="•"/>
              <a:defRPr/>
            </a:pPr>
            <a:r>
              <a:rPr lang="en-US" sz="2000" b="1">
                <a:solidFill>
                  <a:srgbClr val="000099"/>
                </a:solidFill>
                <a:latin typeface="Arial" charset="0"/>
              </a:rPr>
              <a:t>Activities </a:t>
            </a:r>
          </a:p>
          <a:p>
            <a:pPr marL="858838" lvl="2" indent="-230188" eaLnBrk="0" hangingPunct="0">
              <a:buFontTx/>
              <a:buChar char="•"/>
              <a:defRPr/>
            </a:pPr>
            <a:r>
              <a:rPr lang="en-US" sz="2000" b="1">
                <a:solidFill>
                  <a:srgbClr val="000099"/>
                </a:solidFill>
                <a:latin typeface="Arial" charset="0"/>
              </a:rPr>
              <a:t>Processes </a:t>
            </a:r>
          </a:p>
          <a:p>
            <a:pPr marL="858838" lvl="2" indent="-230188" eaLnBrk="0" hangingPunct="0">
              <a:buFontTx/>
              <a:buChar char="•"/>
              <a:defRPr/>
            </a:pPr>
            <a:r>
              <a:rPr lang="en-US" sz="2000" b="1">
                <a:solidFill>
                  <a:srgbClr val="000099"/>
                </a:solidFill>
                <a:latin typeface="Arial" charset="0"/>
              </a:rPr>
              <a:t>Environments</a:t>
            </a:r>
            <a:endParaRPr kumimoji="1" lang="en-US" sz="800" b="1">
              <a:solidFill>
                <a:srgbClr val="000099"/>
              </a:solidFill>
              <a:latin typeface="Arial" charset="0"/>
            </a:endParaRPr>
          </a:p>
        </p:txBody>
      </p:sp>
      <p:sp>
        <p:nvSpPr>
          <p:cNvPr id="17"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a:t>
            </a:fld>
            <a:endParaRPr lang="en-US" sz="1800">
              <a:solidFill>
                <a:srgbClr val="000000"/>
              </a:solidFill>
            </a:endParaRPr>
          </a:p>
        </p:txBody>
      </p:sp>
    </p:spTree>
    <p:extLst>
      <p:ext uri="{BB962C8B-B14F-4D97-AF65-F5344CB8AC3E}">
        <p14:creationId xmlns:p14="http://schemas.microsoft.com/office/powerpoint/2010/main" val="173179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121" y="0"/>
            <a:ext cx="8367486" cy="827314"/>
          </a:xfrm>
        </p:spPr>
        <p:txBody>
          <a:bodyPr/>
          <a:lstStyle/>
          <a:p>
            <a:pPr>
              <a:lnSpc>
                <a:spcPct val="90000"/>
              </a:lnSpc>
              <a:defRPr/>
            </a:pPr>
            <a:r>
              <a:rPr lang="en-US" sz="3200" kern="1200" dirty="0">
                <a:latin typeface="Arial" panose="020B0604020202020204" pitchFamily="34" charset="0"/>
                <a:cs typeface="Arial" panose="020B0604020202020204" pitchFamily="34" charset="0"/>
              </a:rPr>
              <a:t>Resources for VV&amp;A</a:t>
            </a:r>
          </a:p>
        </p:txBody>
      </p:sp>
      <p:sp>
        <p:nvSpPr>
          <p:cNvPr id="7" name="Rectangle 6"/>
          <p:cNvSpPr/>
          <p:nvPr/>
        </p:nvSpPr>
        <p:spPr>
          <a:xfrm>
            <a:off x="6734023" y="1196323"/>
            <a:ext cx="4955059" cy="1015663"/>
          </a:xfrm>
          <a:prstGeom prst="rect">
            <a:avLst/>
          </a:prstGeom>
          <a:solidFill>
            <a:schemeClr val="accent1">
              <a:lumMod val="20000"/>
              <a:lumOff val="80000"/>
            </a:schemeClr>
          </a:solidFill>
          <a:ln>
            <a:solidFill>
              <a:schemeClr val="tx1"/>
            </a:solidFill>
          </a:ln>
        </p:spPr>
        <p:txBody>
          <a:bodyPr wrap="square">
            <a:spAutoFit/>
          </a:bodyPr>
          <a:lstStyle/>
          <a:p>
            <a:r>
              <a:rPr lang="en-US" sz="2000" dirty="0">
                <a:latin typeface="Arial" panose="020B0604020202020204" pitchFamily="34" charset="0"/>
                <a:cs typeface="Arial" panose="020B0604020202020204" pitchFamily="34" charset="0"/>
              </a:rPr>
              <a:t>SISO Hosts Simulation development, interoperability, and VV&amp;A resources, standards, and community support groups</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30</a:t>
            </a:fld>
            <a:endParaRPr lang="en-US" sz="1800" dirty="0">
              <a:solidFill>
                <a:srgbClr val="000000"/>
              </a:solidFill>
            </a:endParaRPr>
          </a:p>
        </p:txBody>
      </p:sp>
      <p:sp>
        <p:nvSpPr>
          <p:cNvPr id="9" name="TextBox 8">
            <a:extLst>
              <a:ext uri="{FF2B5EF4-FFF2-40B4-BE49-F238E27FC236}">
                <a16:creationId xmlns:a16="http://schemas.microsoft.com/office/drawing/2014/main" id="{CE18D9CE-6215-C3EB-DDDC-4DF12658D6F4}"/>
              </a:ext>
            </a:extLst>
          </p:cNvPr>
          <p:cNvSpPr txBox="1"/>
          <p:nvPr/>
        </p:nvSpPr>
        <p:spPr>
          <a:xfrm>
            <a:off x="5922971" y="6269331"/>
            <a:ext cx="3381667" cy="369332"/>
          </a:xfrm>
          <a:prstGeom prst="rect">
            <a:avLst/>
          </a:prstGeom>
          <a:solidFill>
            <a:schemeClr val="accent6">
              <a:lumMod val="20000"/>
              <a:lumOff val="80000"/>
            </a:schemeClr>
          </a:solidFill>
          <a:ln>
            <a:solidFill>
              <a:schemeClr val="tx1"/>
            </a:solidFill>
          </a:ln>
        </p:spPr>
        <p:txBody>
          <a:bodyPr wrap="square">
            <a:spAutoFit/>
          </a:bodyPr>
          <a:lstStyle/>
          <a:p>
            <a:r>
              <a:rPr lang="en-US" sz="1800" dirty="0">
                <a:solidFill>
                  <a:srgbClr val="0033CC"/>
                </a:solidFill>
              </a:rPr>
              <a:t>https://www.sisostandards.org</a:t>
            </a:r>
          </a:p>
        </p:txBody>
      </p:sp>
      <p:pic>
        <p:nvPicPr>
          <p:cNvPr id="13" name="Picture 12">
            <a:extLst>
              <a:ext uri="{FF2B5EF4-FFF2-40B4-BE49-F238E27FC236}">
                <a16:creationId xmlns:a16="http://schemas.microsoft.com/office/drawing/2014/main" id="{5913D206-8A63-5BFE-F786-40E108818320}"/>
              </a:ext>
            </a:extLst>
          </p:cNvPr>
          <p:cNvPicPr>
            <a:picLocks noChangeAspect="1"/>
          </p:cNvPicPr>
          <p:nvPr/>
        </p:nvPicPr>
        <p:blipFill rotWithShape="1">
          <a:blip r:embed="rId3"/>
          <a:srcRect r="30728" b="39922"/>
          <a:stretch/>
        </p:blipFill>
        <p:spPr>
          <a:xfrm>
            <a:off x="226938" y="1009851"/>
            <a:ext cx="6009105" cy="2610490"/>
          </a:xfrm>
          <a:prstGeom prst="rect">
            <a:avLst/>
          </a:prstGeom>
          <a:ln>
            <a:noFill/>
          </a:ln>
        </p:spPr>
      </p:pic>
      <p:pic>
        <p:nvPicPr>
          <p:cNvPr id="15" name="Picture 14">
            <a:extLst>
              <a:ext uri="{FF2B5EF4-FFF2-40B4-BE49-F238E27FC236}">
                <a16:creationId xmlns:a16="http://schemas.microsoft.com/office/drawing/2014/main" id="{30B770FB-2434-79A2-F0FA-D2325A500891}"/>
              </a:ext>
            </a:extLst>
          </p:cNvPr>
          <p:cNvPicPr>
            <a:picLocks noChangeAspect="1"/>
          </p:cNvPicPr>
          <p:nvPr/>
        </p:nvPicPr>
        <p:blipFill>
          <a:blip r:embed="rId4"/>
          <a:stretch>
            <a:fillRect/>
          </a:stretch>
        </p:blipFill>
        <p:spPr>
          <a:xfrm>
            <a:off x="338149" y="3088401"/>
            <a:ext cx="4611724" cy="3201187"/>
          </a:xfrm>
          <a:prstGeom prst="rect">
            <a:avLst/>
          </a:prstGeom>
          <a:ln>
            <a:solidFill>
              <a:schemeClr val="tx2">
                <a:lumMod val="75000"/>
              </a:schemeClr>
            </a:solidFill>
          </a:ln>
        </p:spPr>
      </p:pic>
      <p:graphicFrame>
        <p:nvGraphicFramePr>
          <p:cNvPr id="18" name="Table 17">
            <a:extLst>
              <a:ext uri="{FF2B5EF4-FFF2-40B4-BE49-F238E27FC236}">
                <a16:creationId xmlns:a16="http://schemas.microsoft.com/office/drawing/2014/main" id="{3FC3353D-269C-1302-9B25-B85780E0483D}"/>
              </a:ext>
            </a:extLst>
          </p:cNvPr>
          <p:cNvGraphicFramePr>
            <a:graphicFrameLocks noGrp="1"/>
          </p:cNvGraphicFramePr>
          <p:nvPr>
            <p:extLst>
              <p:ext uri="{D42A27DB-BD31-4B8C-83A1-F6EECF244321}">
                <p14:modId xmlns:p14="http://schemas.microsoft.com/office/powerpoint/2010/main" val="218032230"/>
              </p:ext>
            </p:extLst>
          </p:nvPr>
        </p:nvGraphicFramePr>
        <p:xfrm>
          <a:off x="5391677" y="3100668"/>
          <a:ext cx="6462174" cy="3089910"/>
        </p:xfrm>
        <a:graphic>
          <a:graphicData uri="http://schemas.openxmlformats.org/drawingml/2006/table">
            <a:tbl>
              <a:tblPr/>
              <a:tblGrid>
                <a:gridCol w="6462174">
                  <a:extLst>
                    <a:ext uri="{9D8B030D-6E8A-4147-A177-3AD203B41FA5}">
                      <a16:colId xmlns:a16="http://schemas.microsoft.com/office/drawing/2014/main" val="1357418588"/>
                    </a:ext>
                  </a:extLst>
                </a:gridCol>
              </a:tblGrid>
              <a:tr h="2983705">
                <a:tc>
                  <a:txBody>
                    <a:bodyPr/>
                    <a:lstStyle/>
                    <a:p>
                      <a:r>
                        <a:rPr lang="en-US" sz="1800" b="1" dirty="0">
                          <a:effectLst/>
                        </a:rPr>
                        <a:t>SISO has working groups that:</a:t>
                      </a:r>
                      <a:endParaRPr lang="en-US" sz="1800" dirty="0">
                        <a:effectLst/>
                      </a:endParaRPr>
                    </a:p>
                    <a:p>
                      <a:pPr>
                        <a:buFont typeface="Arial" panose="020B0604020202020204" pitchFamily="34" charset="0"/>
                        <a:buChar char="•"/>
                      </a:pPr>
                      <a:r>
                        <a:rPr lang="en-US" sz="1800" dirty="0">
                          <a:effectLst/>
                        </a:rPr>
                        <a:t> Study different topical areas to assess the need for standards and/or guidance products (Study Groups)</a:t>
                      </a:r>
                    </a:p>
                    <a:p>
                      <a:pPr>
                        <a:buFont typeface="Arial" panose="020B0604020202020204" pitchFamily="34" charset="0"/>
                        <a:buChar char="•"/>
                      </a:pPr>
                      <a:r>
                        <a:rPr lang="en-US" sz="1800" dirty="0">
                          <a:effectLst/>
                        </a:rPr>
                        <a:t> Develop new standards and guidance products (Product Development Groups)</a:t>
                      </a:r>
                    </a:p>
                    <a:p>
                      <a:pPr>
                        <a:buFont typeface="Arial" panose="020B0604020202020204" pitchFamily="34" charset="0"/>
                        <a:buChar char="•"/>
                      </a:pPr>
                      <a:r>
                        <a:rPr lang="en-US" sz="1800" dirty="0">
                          <a:effectLst/>
                        </a:rPr>
                        <a:t> Manage and maintain existing standards and guidance products (Product Support Groups)</a:t>
                      </a:r>
                    </a:p>
                    <a:p>
                      <a:pPr>
                        <a:buFont typeface="Arial" panose="020B0604020202020204" pitchFamily="34" charset="0"/>
                        <a:buNone/>
                      </a:pPr>
                      <a:endParaRPr lang="en-US" sz="1800" dirty="0">
                        <a:effectLst/>
                      </a:endParaRPr>
                    </a:p>
                    <a:p>
                      <a:pPr>
                        <a:buFont typeface="Arial" panose="020B0604020202020204" pitchFamily="34" charset="0"/>
                        <a:buNone/>
                      </a:pPr>
                      <a:r>
                        <a:rPr lang="en-US" sz="2000" b="1" dirty="0">
                          <a:solidFill>
                            <a:srgbClr val="0066CC"/>
                          </a:solidFill>
                          <a:effectLst/>
                        </a:rPr>
                        <a:t>Includes VV&amp;A guidance/resources and a VV&amp;A Product Support Group!</a:t>
                      </a:r>
                    </a:p>
                  </a:txBody>
                  <a:tcPr marL="142875" marR="142875" marT="142875" marB="142875" anchor="ctr">
                    <a:lnL>
                      <a:noFill/>
                    </a:lnL>
                    <a:lnR>
                      <a:noFill/>
                    </a:lnR>
                    <a:lnT>
                      <a:noFill/>
                    </a:lnT>
                    <a:lnB>
                      <a:noFill/>
                    </a:lnB>
                    <a:solidFill>
                      <a:srgbClr val="FFFFFF"/>
                    </a:solidFill>
                  </a:tcPr>
                </a:tc>
                <a:extLst>
                  <a:ext uri="{0D108BD9-81ED-4DB2-BD59-A6C34878D82A}">
                    <a16:rowId xmlns:a16="http://schemas.microsoft.com/office/drawing/2014/main" val="3860386376"/>
                  </a:ext>
                </a:extLst>
              </a:tr>
            </a:tbl>
          </a:graphicData>
        </a:graphic>
      </p:graphicFrame>
    </p:spTree>
    <p:extLst>
      <p:ext uri="{BB962C8B-B14F-4D97-AF65-F5344CB8AC3E}">
        <p14:creationId xmlns:p14="http://schemas.microsoft.com/office/powerpoint/2010/main" val="2894128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5"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Basic M&amp;S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lang="en-US" altLang="en-US" sz="2400" kern="0">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Key Enabling Concepts</a:t>
            </a:r>
          </a:p>
        </p:txBody>
      </p:sp>
      <p:sp>
        <p:nvSpPr>
          <p:cNvPr id="8" name="Rectangle 1030"/>
          <p:cNvSpPr txBox="1">
            <a:spLocks noChangeArrowheads="1"/>
          </p:cNvSpPr>
          <p:nvPr/>
        </p:nvSpPr>
        <p:spPr bwMode="auto">
          <a:xfrm>
            <a:off x="6939282" y="1343024"/>
            <a:ext cx="3810000" cy="5173402"/>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cs typeface="Arial" panose="020B0604020202020204" pitchFamily="34" charset="0"/>
              </a:rPr>
              <a:t>Key Defense Activities Enabled by M&amp;S:</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Systems Engineering</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Analysis</a:t>
            </a:r>
          </a:p>
          <a:p>
            <a:pPr marL="342900" lvl="2" indent="-342900" eaLnBrk="1" hangingPunct="1">
              <a:lnSpc>
                <a:spcPct val="80000"/>
              </a:lnSpc>
              <a:buFont typeface="Times New Roman" pitchFamily="18" charset="0"/>
              <a:buChar char="•"/>
              <a:defRPr/>
            </a:pPr>
            <a:r>
              <a:rPr lang="en-US" altLang="en-US" sz="2000" kern="0" dirty="0">
                <a:solidFill>
                  <a:srgbClr val="FF0000"/>
                </a:solidFill>
                <a:cs typeface="Arial" panose="020B0604020202020204" pitchFamily="34" charset="0"/>
              </a:rPr>
              <a:t>Experimentation and Technology</a:t>
            </a:r>
          </a:p>
          <a:p>
            <a:pPr marL="342900" lvl="2" indent="-342900" eaLnBrk="1" hangingPunct="1">
              <a:lnSpc>
                <a:spcPct val="80000"/>
              </a:lnSpc>
              <a:buFont typeface="Times New Roman" pitchFamily="18" charset="0"/>
              <a:buChar char="•"/>
              <a:defRPr/>
            </a:pPr>
            <a:r>
              <a:rPr lang="en-US" altLang="en-US" sz="2000" kern="0" dirty="0">
                <a:solidFill>
                  <a:srgbClr val="FF0000"/>
                </a:solidFill>
                <a:cs typeface="Arial" panose="020B0604020202020204" pitchFamily="34" charset="0"/>
              </a:rPr>
              <a:t>Intelligence</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Medical</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Planning</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Test and Evaluation</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Supporting US DoD</a:t>
            </a:r>
            <a:r>
              <a:rPr kumimoji="0" lang="en-US" altLang="en-US" sz="2400" b="1" i="0" u="none" strike="noStrike" kern="0" cap="none" spc="0" normalizeH="0" baseline="0" noProof="0" dirty="0">
                <a:ln>
                  <a:noFill/>
                </a:ln>
                <a:solidFill>
                  <a:srgbClr val="CCFF99"/>
                </a:solidFill>
                <a:effectLst/>
                <a:uLnTx/>
                <a:uFillTx/>
                <a:cs typeface="Arial" panose="020B0604020202020204" pitchFamily="34" charset="0"/>
              </a:rPr>
              <a:t> </a:t>
            </a: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Organizations and Other M&amp;S Resources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31</a:t>
            </a:fld>
            <a:endParaRPr lang="en-US" sz="1800">
              <a:solidFill>
                <a:srgbClr val="000000"/>
              </a:solidFill>
            </a:endParaRPr>
          </a:p>
        </p:txBody>
      </p:sp>
    </p:spTree>
    <p:extLst>
      <p:ext uri="{BB962C8B-B14F-4D97-AF65-F5344CB8AC3E}">
        <p14:creationId xmlns:p14="http://schemas.microsoft.com/office/powerpoint/2010/main" val="193740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981325" y="-162032"/>
            <a:ext cx="10707757" cy="1028700"/>
          </a:xfrm>
        </p:spPr>
        <p:txBody>
          <a:bodyPr/>
          <a:lstStyle/>
          <a:p>
            <a:pPr>
              <a:lnSpc>
                <a:spcPct val="90000"/>
              </a:lnSpc>
              <a:defRPr/>
            </a:pPr>
            <a:r>
              <a:rPr lang="en-US" altLang="en-US" sz="3200" kern="1200" dirty="0">
                <a:latin typeface="Arial" panose="020B0604020202020204" pitchFamily="34" charset="0"/>
                <a:cs typeface="Arial" panose="020B0604020202020204" pitchFamily="34" charset="0"/>
              </a:rPr>
              <a:t>Some Key Defense M&amp;S Users</a:t>
            </a:r>
          </a:p>
        </p:txBody>
      </p:sp>
      <p:sp>
        <p:nvSpPr>
          <p:cNvPr id="3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32</a:t>
            </a:fld>
            <a:endParaRPr lang="en-US" sz="1800">
              <a:solidFill>
                <a:srgbClr val="000000"/>
              </a:solidFill>
            </a:endParaRPr>
          </a:p>
        </p:txBody>
      </p:sp>
      <p:grpSp>
        <p:nvGrpSpPr>
          <p:cNvPr id="50" name="Group 49">
            <a:extLst>
              <a:ext uri="{FF2B5EF4-FFF2-40B4-BE49-F238E27FC236}">
                <a16:creationId xmlns:a16="http://schemas.microsoft.com/office/drawing/2014/main" id="{DEB5F797-9BC0-4516-86B8-70D6F15CF345}"/>
              </a:ext>
            </a:extLst>
          </p:cNvPr>
          <p:cNvGrpSpPr/>
          <p:nvPr/>
        </p:nvGrpSpPr>
        <p:grpSpPr>
          <a:xfrm>
            <a:off x="4567937" y="1016203"/>
            <a:ext cx="2719910" cy="2763126"/>
            <a:chOff x="1461631" y="1146174"/>
            <a:chExt cx="2607132" cy="2763126"/>
          </a:xfrm>
        </p:grpSpPr>
        <p:grpSp>
          <p:nvGrpSpPr>
            <p:cNvPr id="51" name="Group 5">
              <a:extLst>
                <a:ext uri="{FF2B5EF4-FFF2-40B4-BE49-F238E27FC236}">
                  <a16:creationId xmlns:a16="http://schemas.microsoft.com/office/drawing/2014/main" id="{749B9A14-DB6B-466A-BDEB-BAD22AD7B200}"/>
                </a:ext>
              </a:extLst>
            </p:cNvPr>
            <p:cNvGrpSpPr>
              <a:grpSpLocks/>
            </p:cNvGrpSpPr>
            <p:nvPr/>
          </p:nvGrpSpPr>
          <p:grpSpPr bwMode="auto">
            <a:xfrm>
              <a:off x="1462088" y="1146174"/>
              <a:ext cx="2606675" cy="1861392"/>
              <a:chOff x="1788" y="2784"/>
              <a:chExt cx="1738" cy="1189"/>
            </a:xfrm>
          </p:grpSpPr>
          <p:pic>
            <p:nvPicPr>
              <p:cNvPr id="53" name="Picture 6" descr="JIT_Manufacturing">
                <a:extLst>
                  <a:ext uri="{FF2B5EF4-FFF2-40B4-BE49-F238E27FC236}">
                    <a16:creationId xmlns:a16="http://schemas.microsoft.com/office/drawing/2014/main" id="{83C251FC-AE76-49E4-8C6E-FCEF0D0E89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0" y="3360"/>
                <a:ext cx="816"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 descr="IDE">
                <a:extLst>
                  <a:ext uri="{FF2B5EF4-FFF2-40B4-BE49-F238E27FC236}">
                    <a16:creationId xmlns:a16="http://schemas.microsoft.com/office/drawing/2014/main" id="{654B5E1C-F0F3-4A52-BE2E-9277460C9D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 y="2784"/>
                <a:ext cx="826"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8">
                <a:extLst>
                  <a:ext uri="{FF2B5EF4-FFF2-40B4-BE49-F238E27FC236}">
                    <a16:creationId xmlns:a16="http://schemas.microsoft.com/office/drawing/2014/main" id="{30E98EEC-DB23-4B54-9B79-28B91DAEBB27}"/>
                  </a:ext>
                </a:extLst>
              </p:cNvPr>
              <p:cNvGrpSpPr>
                <a:grpSpLocks/>
              </p:cNvGrpSpPr>
              <p:nvPr/>
            </p:nvGrpSpPr>
            <p:grpSpPr bwMode="auto">
              <a:xfrm>
                <a:off x="1788" y="2784"/>
                <a:ext cx="1176" cy="579"/>
                <a:chOff x="1788" y="2784"/>
                <a:chExt cx="1176" cy="579"/>
              </a:xfrm>
            </p:grpSpPr>
            <p:pic>
              <p:nvPicPr>
                <p:cNvPr id="57" name="Picture 9">
                  <a:extLst>
                    <a:ext uri="{FF2B5EF4-FFF2-40B4-BE49-F238E27FC236}">
                      <a16:creationId xmlns:a16="http://schemas.microsoft.com/office/drawing/2014/main" id="{4D7EFDBA-A157-4A3C-A207-2E0C26246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8" y="2784"/>
                  <a:ext cx="773" cy="579"/>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 name="Picture 10" descr="Workflow">
                  <a:extLst>
                    <a:ext uri="{FF2B5EF4-FFF2-40B4-BE49-F238E27FC236}">
                      <a16:creationId xmlns:a16="http://schemas.microsoft.com/office/drawing/2014/main" id="{D973670A-F685-4045-BF4D-2F45BD316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 y="2784"/>
                  <a:ext cx="696"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11" descr="fraz1s">
                <a:extLst>
                  <a:ext uri="{FF2B5EF4-FFF2-40B4-BE49-F238E27FC236}">
                    <a16:creationId xmlns:a16="http://schemas.microsoft.com/office/drawing/2014/main" id="{84D4140C-4B45-4D2B-ABB3-CEAD53E34C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8" y="3284"/>
                <a:ext cx="960"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TextBox 51">
              <a:extLst>
                <a:ext uri="{FF2B5EF4-FFF2-40B4-BE49-F238E27FC236}">
                  <a16:creationId xmlns:a16="http://schemas.microsoft.com/office/drawing/2014/main" id="{ADADAC5B-3B75-4ABF-8CC6-5E740C7A7447}"/>
                </a:ext>
              </a:extLst>
            </p:cNvPr>
            <p:cNvSpPr txBox="1"/>
            <p:nvPr/>
          </p:nvSpPr>
          <p:spPr>
            <a:xfrm>
              <a:off x="1461631" y="2955193"/>
              <a:ext cx="2607132" cy="954107"/>
            </a:xfrm>
            <a:prstGeom prst="rect">
              <a:avLst/>
            </a:prstGeom>
            <a:solidFill>
              <a:schemeClr val="tx1">
                <a:lumMod val="65000"/>
                <a:lumOff val="35000"/>
              </a:schemeClr>
            </a:solidFill>
          </p:spPr>
          <p:txBody>
            <a:bodyPr wrap="square">
              <a:spAutoFit/>
            </a:bodyPr>
            <a:lstStyle/>
            <a:p>
              <a:pPr>
                <a:defRPr/>
              </a:pPr>
              <a:r>
                <a:rPr lang="en-US" sz="2800" dirty="0">
                  <a:solidFill>
                    <a:schemeClr val="bg1"/>
                  </a:solidFill>
                  <a:latin typeface="+mj-lt"/>
                </a:rPr>
                <a:t>Systems Engineering</a:t>
              </a:r>
            </a:p>
          </p:txBody>
        </p:sp>
      </p:grpSp>
      <p:grpSp>
        <p:nvGrpSpPr>
          <p:cNvPr id="3" name="Group 2">
            <a:extLst>
              <a:ext uri="{FF2B5EF4-FFF2-40B4-BE49-F238E27FC236}">
                <a16:creationId xmlns:a16="http://schemas.microsoft.com/office/drawing/2014/main" id="{BD9DD9D2-B7A6-C07D-707F-E36D0B077E96}"/>
              </a:ext>
            </a:extLst>
          </p:cNvPr>
          <p:cNvGrpSpPr/>
          <p:nvPr/>
        </p:nvGrpSpPr>
        <p:grpSpPr>
          <a:xfrm>
            <a:off x="7565888" y="2985251"/>
            <a:ext cx="3035383" cy="1665754"/>
            <a:chOff x="7565888" y="2985251"/>
            <a:chExt cx="3035383" cy="1665754"/>
          </a:xfrm>
        </p:grpSpPr>
        <p:pic>
          <p:nvPicPr>
            <p:cNvPr id="49" name="Picture 22" descr="terrain model">
              <a:extLst>
                <a:ext uri="{FF2B5EF4-FFF2-40B4-BE49-F238E27FC236}">
                  <a16:creationId xmlns:a16="http://schemas.microsoft.com/office/drawing/2014/main" id="{9E2D1778-337D-4BD0-A272-637D7AFF77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5888" y="2985251"/>
              <a:ext cx="3035383" cy="166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a:extLst>
                <a:ext uri="{FF2B5EF4-FFF2-40B4-BE49-F238E27FC236}">
                  <a16:creationId xmlns:a16="http://schemas.microsoft.com/office/drawing/2014/main" id="{23108B97-65A0-4EE3-80E7-C01C57737ABD}"/>
                </a:ext>
              </a:extLst>
            </p:cNvPr>
            <p:cNvSpPr txBox="1"/>
            <p:nvPr/>
          </p:nvSpPr>
          <p:spPr>
            <a:xfrm>
              <a:off x="7596067" y="4133125"/>
              <a:ext cx="1615527" cy="461665"/>
            </a:xfrm>
            <a:prstGeom prst="rect">
              <a:avLst/>
            </a:prstGeom>
            <a:solidFill>
              <a:schemeClr val="tx1">
                <a:lumMod val="50000"/>
                <a:lumOff val="50000"/>
              </a:schemeClr>
            </a:solidFill>
          </p:spPr>
          <p:txBody>
            <a:bodyPr wrap="square">
              <a:spAutoFit/>
            </a:bodyPr>
            <a:lstStyle/>
            <a:p>
              <a:pPr>
                <a:defRPr/>
              </a:pPr>
              <a:r>
                <a:rPr lang="en-US" sz="2400" dirty="0">
                  <a:solidFill>
                    <a:schemeClr val="bg1"/>
                  </a:solidFill>
                  <a:latin typeface="+mj-lt"/>
                </a:rPr>
                <a:t>Planning</a:t>
              </a:r>
            </a:p>
          </p:txBody>
        </p:sp>
      </p:grpSp>
      <p:grpSp>
        <p:nvGrpSpPr>
          <p:cNvPr id="64" name="Group 63">
            <a:extLst>
              <a:ext uri="{FF2B5EF4-FFF2-40B4-BE49-F238E27FC236}">
                <a16:creationId xmlns:a16="http://schemas.microsoft.com/office/drawing/2014/main" id="{83B8E263-92DA-4B95-A98D-2B3900AB6B5E}"/>
              </a:ext>
            </a:extLst>
          </p:cNvPr>
          <p:cNvGrpSpPr/>
          <p:nvPr/>
        </p:nvGrpSpPr>
        <p:grpSpPr>
          <a:xfrm>
            <a:off x="1579727" y="844114"/>
            <a:ext cx="2830225" cy="1873016"/>
            <a:chOff x="4091340" y="1297291"/>
            <a:chExt cx="2503487" cy="1729133"/>
          </a:xfrm>
        </p:grpSpPr>
        <p:grpSp>
          <p:nvGrpSpPr>
            <p:cNvPr id="65" name="Group 13">
              <a:extLst>
                <a:ext uri="{FF2B5EF4-FFF2-40B4-BE49-F238E27FC236}">
                  <a16:creationId xmlns:a16="http://schemas.microsoft.com/office/drawing/2014/main" id="{E3754A3A-C8E8-4AD6-ABC7-0D96EAAC0D69}"/>
                </a:ext>
              </a:extLst>
            </p:cNvPr>
            <p:cNvGrpSpPr>
              <a:grpSpLocks/>
            </p:cNvGrpSpPr>
            <p:nvPr/>
          </p:nvGrpSpPr>
          <p:grpSpPr bwMode="auto">
            <a:xfrm>
              <a:off x="4091340" y="1297291"/>
              <a:ext cx="2503487" cy="1729133"/>
              <a:chOff x="2480" y="2297"/>
              <a:chExt cx="1094" cy="938"/>
            </a:xfrm>
          </p:grpSpPr>
          <p:grpSp>
            <p:nvGrpSpPr>
              <p:cNvPr id="67" name="Group 14">
                <a:extLst>
                  <a:ext uri="{FF2B5EF4-FFF2-40B4-BE49-F238E27FC236}">
                    <a16:creationId xmlns:a16="http://schemas.microsoft.com/office/drawing/2014/main" id="{C30BC045-EF4C-4611-B81A-22BB4107C23A}"/>
                  </a:ext>
                </a:extLst>
              </p:cNvPr>
              <p:cNvGrpSpPr>
                <a:grpSpLocks/>
              </p:cNvGrpSpPr>
              <p:nvPr/>
            </p:nvGrpSpPr>
            <p:grpSpPr bwMode="auto">
              <a:xfrm>
                <a:off x="2480" y="2297"/>
                <a:ext cx="1094" cy="938"/>
                <a:chOff x="2480" y="2292"/>
                <a:chExt cx="1094" cy="938"/>
              </a:xfrm>
            </p:grpSpPr>
            <p:pic>
              <p:nvPicPr>
                <p:cNvPr id="69" name="Picture 15" descr="simpica">
                  <a:extLst>
                    <a:ext uri="{FF2B5EF4-FFF2-40B4-BE49-F238E27FC236}">
                      <a16:creationId xmlns:a16="http://schemas.microsoft.com/office/drawing/2014/main" id="{63041E7A-E98A-4F6F-9746-E67C0092CA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 y="2292"/>
                  <a:ext cx="1094"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6" descr="f117ptt">
                  <a:extLst>
                    <a:ext uri="{FF2B5EF4-FFF2-40B4-BE49-F238E27FC236}">
                      <a16:creationId xmlns:a16="http://schemas.microsoft.com/office/drawing/2014/main" id="{F78D0CB4-B2E3-41F1-BCDB-2E61D145031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0" y="2292"/>
                  <a:ext cx="5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 name="Picture 17" descr="atlantis1">
                <a:extLst>
                  <a:ext uri="{FF2B5EF4-FFF2-40B4-BE49-F238E27FC236}">
                    <a16:creationId xmlns:a16="http://schemas.microsoft.com/office/drawing/2014/main" id="{AD698299-6A63-4122-A1DA-893FAA34CE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3" y="2784"/>
                <a:ext cx="601"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extBox 65">
              <a:extLst>
                <a:ext uri="{FF2B5EF4-FFF2-40B4-BE49-F238E27FC236}">
                  <a16:creationId xmlns:a16="http://schemas.microsoft.com/office/drawing/2014/main" id="{63035F7C-3899-4850-9896-DAF31214972A}"/>
                </a:ext>
              </a:extLst>
            </p:cNvPr>
            <p:cNvSpPr txBox="1"/>
            <p:nvPr/>
          </p:nvSpPr>
          <p:spPr>
            <a:xfrm>
              <a:off x="4110502" y="2524132"/>
              <a:ext cx="1284940" cy="483027"/>
            </a:xfrm>
            <a:prstGeom prst="rect">
              <a:avLst/>
            </a:prstGeom>
            <a:solidFill>
              <a:schemeClr val="tx1">
                <a:lumMod val="65000"/>
                <a:lumOff val="35000"/>
              </a:schemeClr>
            </a:solidFill>
          </p:spPr>
          <p:txBody>
            <a:bodyPr wrap="none">
              <a:spAutoFit/>
            </a:bodyPr>
            <a:lstStyle/>
            <a:p>
              <a:pPr>
                <a:defRPr/>
              </a:pPr>
              <a:r>
                <a:rPr lang="en-US" sz="2800" dirty="0">
                  <a:solidFill>
                    <a:schemeClr val="bg1"/>
                  </a:solidFill>
                  <a:latin typeface="+mj-lt"/>
                </a:rPr>
                <a:t>Analysis</a:t>
              </a:r>
            </a:p>
          </p:txBody>
        </p:sp>
      </p:grpSp>
      <p:grpSp>
        <p:nvGrpSpPr>
          <p:cNvPr id="71" name="Group 70">
            <a:extLst>
              <a:ext uri="{FF2B5EF4-FFF2-40B4-BE49-F238E27FC236}">
                <a16:creationId xmlns:a16="http://schemas.microsoft.com/office/drawing/2014/main" id="{73F66C13-E4EF-4D80-B09A-50B6F89D107B}"/>
              </a:ext>
            </a:extLst>
          </p:cNvPr>
          <p:cNvGrpSpPr/>
          <p:nvPr/>
        </p:nvGrpSpPr>
        <p:grpSpPr>
          <a:xfrm>
            <a:off x="1690518" y="2968166"/>
            <a:ext cx="2719910" cy="1682839"/>
            <a:chOff x="101837" y="3214057"/>
            <a:chExt cx="2789238" cy="1797681"/>
          </a:xfrm>
        </p:grpSpPr>
        <p:pic>
          <p:nvPicPr>
            <p:cNvPr id="72" name="Picture 31" descr="satellite">
              <a:extLst>
                <a:ext uri="{FF2B5EF4-FFF2-40B4-BE49-F238E27FC236}">
                  <a16:creationId xmlns:a16="http://schemas.microsoft.com/office/drawing/2014/main" id="{0F686D95-2977-46DC-9AD5-F3FE42BA69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837" y="3214057"/>
              <a:ext cx="2789238" cy="17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72">
              <a:extLst>
                <a:ext uri="{FF2B5EF4-FFF2-40B4-BE49-F238E27FC236}">
                  <a16:creationId xmlns:a16="http://schemas.microsoft.com/office/drawing/2014/main" id="{7467DEE2-43C1-464C-B383-D5AB29EAB381}"/>
                </a:ext>
              </a:extLst>
            </p:cNvPr>
            <p:cNvSpPr txBox="1"/>
            <p:nvPr/>
          </p:nvSpPr>
          <p:spPr>
            <a:xfrm>
              <a:off x="103993" y="4417281"/>
              <a:ext cx="2055253" cy="558926"/>
            </a:xfrm>
            <a:prstGeom prst="rect">
              <a:avLst/>
            </a:prstGeom>
            <a:solidFill>
              <a:schemeClr val="tx1">
                <a:lumMod val="65000"/>
                <a:lumOff val="35000"/>
              </a:schemeClr>
            </a:solidFill>
          </p:spPr>
          <p:txBody>
            <a:bodyPr wrap="square">
              <a:spAutoFit/>
            </a:bodyPr>
            <a:lstStyle/>
            <a:p>
              <a:pPr>
                <a:defRPr/>
              </a:pPr>
              <a:r>
                <a:rPr lang="en-US" sz="2800" dirty="0">
                  <a:solidFill>
                    <a:schemeClr val="bg1"/>
                  </a:solidFill>
                  <a:latin typeface="+mj-lt"/>
                </a:rPr>
                <a:t>Intelligence</a:t>
              </a:r>
            </a:p>
          </p:txBody>
        </p:sp>
      </p:grpSp>
      <p:grpSp>
        <p:nvGrpSpPr>
          <p:cNvPr id="2" name="Group 1">
            <a:extLst>
              <a:ext uri="{FF2B5EF4-FFF2-40B4-BE49-F238E27FC236}">
                <a16:creationId xmlns:a16="http://schemas.microsoft.com/office/drawing/2014/main" id="{FD110B12-4E9B-79CD-CD58-EF8806F8D4CB}"/>
              </a:ext>
            </a:extLst>
          </p:cNvPr>
          <p:cNvGrpSpPr/>
          <p:nvPr/>
        </p:nvGrpSpPr>
        <p:grpSpPr>
          <a:xfrm>
            <a:off x="1690518" y="4792434"/>
            <a:ext cx="2719909" cy="1596494"/>
            <a:chOff x="1690518" y="4792434"/>
            <a:chExt cx="2719909" cy="1596494"/>
          </a:xfrm>
        </p:grpSpPr>
        <p:pic>
          <p:nvPicPr>
            <p:cNvPr id="36" name="Picture 8" descr="testwing_collage">
              <a:extLst>
                <a:ext uri="{FF2B5EF4-FFF2-40B4-BE49-F238E27FC236}">
                  <a16:creationId xmlns:a16="http://schemas.microsoft.com/office/drawing/2014/main" id="{A8D09277-93F0-41AA-A553-1C4F582429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0993" y="4792434"/>
              <a:ext cx="2719434" cy="159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73">
              <a:extLst>
                <a:ext uri="{FF2B5EF4-FFF2-40B4-BE49-F238E27FC236}">
                  <a16:creationId xmlns:a16="http://schemas.microsoft.com/office/drawing/2014/main" id="{E3C692F0-62AB-4F81-909D-D618EA4BA065}"/>
                </a:ext>
              </a:extLst>
            </p:cNvPr>
            <p:cNvSpPr txBox="1"/>
            <p:nvPr/>
          </p:nvSpPr>
          <p:spPr>
            <a:xfrm>
              <a:off x="1690518" y="5927263"/>
              <a:ext cx="2719434" cy="461665"/>
            </a:xfrm>
            <a:prstGeom prst="rect">
              <a:avLst/>
            </a:prstGeom>
            <a:solidFill>
              <a:schemeClr val="tx1">
                <a:lumMod val="65000"/>
                <a:lumOff val="35000"/>
              </a:schemeClr>
            </a:solidFill>
          </p:spPr>
          <p:txBody>
            <a:bodyPr wrap="square">
              <a:spAutoFit/>
            </a:bodyPr>
            <a:lstStyle/>
            <a:p>
              <a:pPr>
                <a:defRPr/>
              </a:pPr>
              <a:r>
                <a:rPr lang="en-US" sz="2400" dirty="0">
                  <a:solidFill>
                    <a:schemeClr val="bg1"/>
                  </a:solidFill>
                  <a:latin typeface="+mj-lt"/>
                </a:rPr>
                <a:t>Test &amp; Evaluation</a:t>
              </a:r>
            </a:p>
          </p:txBody>
        </p:sp>
      </p:grpSp>
      <p:grpSp>
        <p:nvGrpSpPr>
          <p:cNvPr id="75" name="Group 74">
            <a:extLst>
              <a:ext uri="{FF2B5EF4-FFF2-40B4-BE49-F238E27FC236}">
                <a16:creationId xmlns:a16="http://schemas.microsoft.com/office/drawing/2014/main" id="{5C1F8049-B1CE-4F02-93D3-48987D3307BF}"/>
              </a:ext>
            </a:extLst>
          </p:cNvPr>
          <p:cNvGrpSpPr/>
          <p:nvPr/>
        </p:nvGrpSpPr>
        <p:grpSpPr>
          <a:xfrm>
            <a:off x="4558320" y="3851966"/>
            <a:ext cx="2824229" cy="1880936"/>
            <a:chOff x="2994990" y="4123771"/>
            <a:chExt cx="2824229" cy="1880936"/>
          </a:xfrm>
        </p:grpSpPr>
        <p:pic>
          <p:nvPicPr>
            <p:cNvPr id="76" name="Picture 75">
              <a:extLst>
                <a:ext uri="{FF2B5EF4-FFF2-40B4-BE49-F238E27FC236}">
                  <a16:creationId xmlns:a16="http://schemas.microsoft.com/office/drawing/2014/main" id="{5A694C47-E8ED-4027-98CC-CC537EC7F0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94990" y="4123771"/>
              <a:ext cx="2824229" cy="1880936"/>
            </a:xfrm>
            <a:prstGeom prst="rect">
              <a:avLst/>
            </a:prstGeom>
          </p:spPr>
        </p:pic>
        <p:sp>
          <p:nvSpPr>
            <p:cNvPr id="77" name="TextBox 76">
              <a:extLst>
                <a:ext uri="{FF2B5EF4-FFF2-40B4-BE49-F238E27FC236}">
                  <a16:creationId xmlns:a16="http://schemas.microsoft.com/office/drawing/2014/main" id="{3766C9C8-A235-4F29-8ACD-B80FF7D31051}"/>
                </a:ext>
              </a:extLst>
            </p:cNvPr>
            <p:cNvSpPr txBox="1"/>
            <p:nvPr/>
          </p:nvSpPr>
          <p:spPr>
            <a:xfrm>
              <a:off x="3004607" y="4143320"/>
              <a:ext cx="1418649" cy="523220"/>
            </a:xfrm>
            <a:prstGeom prst="rect">
              <a:avLst/>
            </a:prstGeom>
            <a:solidFill>
              <a:srgbClr val="595959"/>
            </a:solidFill>
          </p:spPr>
          <p:txBody>
            <a:bodyPr wrap="square">
              <a:spAutoFit/>
            </a:bodyPr>
            <a:lstStyle/>
            <a:p>
              <a:pPr>
                <a:defRPr/>
              </a:pPr>
              <a:r>
                <a:rPr lang="en-US" sz="2800" dirty="0">
                  <a:solidFill>
                    <a:schemeClr val="bg1"/>
                  </a:solidFill>
                  <a:latin typeface="+mj-lt"/>
                </a:rPr>
                <a:t>Medical</a:t>
              </a:r>
            </a:p>
          </p:txBody>
        </p:sp>
      </p:grpSp>
      <p:grpSp>
        <p:nvGrpSpPr>
          <p:cNvPr id="59" name="Group 58">
            <a:extLst>
              <a:ext uri="{FF2B5EF4-FFF2-40B4-BE49-F238E27FC236}">
                <a16:creationId xmlns:a16="http://schemas.microsoft.com/office/drawing/2014/main" id="{C277C1C3-E2D4-4BE8-B9AB-19C6208E0D6B}"/>
              </a:ext>
            </a:extLst>
          </p:cNvPr>
          <p:cNvGrpSpPr/>
          <p:nvPr/>
        </p:nvGrpSpPr>
        <p:grpSpPr>
          <a:xfrm>
            <a:off x="7575716" y="949625"/>
            <a:ext cx="3184466" cy="1852437"/>
            <a:chOff x="1446912" y="3213549"/>
            <a:chExt cx="2633175" cy="1687842"/>
          </a:xfrm>
        </p:grpSpPr>
        <p:pic>
          <p:nvPicPr>
            <p:cNvPr id="60" name="Picture 32" descr="experiment1">
              <a:extLst>
                <a:ext uri="{FF2B5EF4-FFF2-40B4-BE49-F238E27FC236}">
                  <a16:creationId xmlns:a16="http://schemas.microsoft.com/office/drawing/2014/main" id="{AF8212D1-E0AB-49EF-BDC6-8C12AF7288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60701" y="3235202"/>
              <a:ext cx="2619386" cy="1666189"/>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822B2FD-EFBC-450D-966C-BE56E5B8484D}"/>
                </a:ext>
              </a:extLst>
            </p:cNvPr>
            <p:cNvSpPr txBox="1"/>
            <p:nvPr/>
          </p:nvSpPr>
          <p:spPr>
            <a:xfrm>
              <a:off x="1446912" y="3213549"/>
              <a:ext cx="2633175" cy="757160"/>
            </a:xfrm>
            <a:prstGeom prst="rect">
              <a:avLst/>
            </a:prstGeom>
            <a:solidFill>
              <a:schemeClr val="tx1">
                <a:lumMod val="50000"/>
                <a:lumOff val="50000"/>
              </a:schemeClr>
            </a:solidFill>
          </p:spPr>
          <p:txBody>
            <a:bodyPr wrap="square">
              <a:spAutoFit/>
            </a:bodyPr>
            <a:lstStyle/>
            <a:p>
              <a:pPr>
                <a:defRPr/>
              </a:pPr>
              <a:r>
                <a:rPr lang="en-US" sz="2400" dirty="0">
                  <a:solidFill>
                    <a:schemeClr val="bg1"/>
                  </a:solidFill>
                  <a:latin typeface="+mj-lt"/>
                </a:rPr>
                <a:t>Experimentation and Technology</a:t>
              </a:r>
            </a:p>
          </p:txBody>
        </p:sp>
      </p:grpSp>
      <p:grpSp>
        <p:nvGrpSpPr>
          <p:cNvPr id="10" name="Group 9">
            <a:extLst>
              <a:ext uri="{FF2B5EF4-FFF2-40B4-BE49-F238E27FC236}">
                <a16:creationId xmlns:a16="http://schemas.microsoft.com/office/drawing/2014/main" id="{ECDC05E4-24BD-0D61-78A7-3714C83FE7F0}"/>
              </a:ext>
            </a:extLst>
          </p:cNvPr>
          <p:cNvGrpSpPr/>
          <p:nvPr/>
        </p:nvGrpSpPr>
        <p:grpSpPr>
          <a:xfrm>
            <a:off x="7592392" y="4808654"/>
            <a:ext cx="3039217" cy="1627420"/>
            <a:chOff x="7565888" y="4651005"/>
            <a:chExt cx="3039217" cy="1627420"/>
          </a:xfrm>
        </p:grpSpPr>
        <p:grpSp>
          <p:nvGrpSpPr>
            <p:cNvPr id="4" name="Group 13">
              <a:extLst>
                <a:ext uri="{FF2B5EF4-FFF2-40B4-BE49-F238E27FC236}">
                  <a16:creationId xmlns:a16="http://schemas.microsoft.com/office/drawing/2014/main" id="{6594F134-D94C-F904-118E-85256D5DBEFB}"/>
                </a:ext>
              </a:extLst>
            </p:cNvPr>
            <p:cNvGrpSpPr>
              <a:grpSpLocks/>
            </p:cNvGrpSpPr>
            <p:nvPr/>
          </p:nvGrpSpPr>
          <p:grpSpPr bwMode="auto">
            <a:xfrm>
              <a:off x="7565888" y="4651005"/>
              <a:ext cx="3039217" cy="1596494"/>
              <a:chOff x="168" y="2742"/>
              <a:chExt cx="1284" cy="1092"/>
            </a:xfrm>
          </p:grpSpPr>
          <p:pic>
            <p:nvPicPr>
              <p:cNvPr id="5" name="Picture 14" descr="simin">
                <a:extLst>
                  <a:ext uri="{FF2B5EF4-FFF2-40B4-BE49-F238E27FC236}">
                    <a16:creationId xmlns:a16="http://schemas.microsoft.com/office/drawing/2014/main" id="{9A51D383-F270-590D-A413-BEA6A99C100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2" y="3222"/>
                <a:ext cx="870"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321x">
                <a:extLst>
                  <a:ext uri="{FF2B5EF4-FFF2-40B4-BE49-F238E27FC236}">
                    <a16:creationId xmlns:a16="http://schemas.microsoft.com/office/drawing/2014/main" id="{6577E9FB-A793-3611-B7E8-17D71EA1E6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8" y="3270"/>
                <a:ext cx="762"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wst1">
                <a:extLst>
                  <a:ext uri="{FF2B5EF4-FFF2-40B4-BE49-F238E27FC236}">
                    <a16:creationId xmlns:a16="http://schemas.microsoft.com/office/drawing/2014/main" id="{456897FE-8556-FE34-722B-A0B5173C614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 y="2742"/>
                <a:ext cx="723"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hughes4s">
                <a:extLst>
                  <a:ext uri="{FF2B5EF4-FFF2-40B4-BE49-F238E27FC236}">
                    <a16:creationId xmlns:a16="http://schemas.microsoft.com/office/drawing/2014/main" id="{E0AB45B5-EB3A-69BA-9A65-267D2EEC2DA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2" y="2742"/>
                <a:ext cx="660"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5526989B-24B5-EEAB-9DD8-6EBF6A975C61}"/>
                </a:ext>
              </a:extLst>
            </p:cNvPr>
            <p:cNvSpPr txBox="1"/>
            <p:nvPr/>
          </p:nvSpPr>
          <p:spPr>
            <a:xfrm>
              <a:off x="7565888" y="5755205"/>
              <a:ext cx="1711335" cy="523220"/>
            </a:xfrm>
            <a:prstGeom prst="rect">
              <a:avLst/>
            </a:prstGeom>
            <a:solidFill>
              <a:schemeClr val="tx1">
                <a:lumMod val="50000"/>
                <a:lumOff val="50000"/>
              </a:schemeClr>
            </a:solidFill>
          </p:spPr>
          <p:txBody>
            <a:bodyPr wrap="square">
              <a:spAutoFit/>
            </a:bodyPr>
            <a:lstStyle/>
            <a:p>
              <a:pPr>
                <a:defRPr/>
              </a:pPr>
              <a:r>
                <a:rPr lang="en-US" sz="2800" dirty="0">
                  <a:solidFill>
                    <a:schemeClr val="bg1"/>
                  </a:solidFill>
                  <a:latin typeface="+mj-lt"/>
                </a:rPr>
                <a:t>Training</a:t>
              </a:r>
            </a:p>
          </p:txBody>
        </p:sp>
      </p:grpSp>
    </p:spTree>
    <p:extLst>
      <p:ext uri="{BB962C8B-B14F-4D97-AF65-F5344CB8AC3E}">
        <p14:creationId xmlns:p14="http://schemas.microsoft.com/office/powerpoint/2010/main" val="229612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Digital Engineering</a:t>
            </a:r>
          </a:p>
        </p:txBody>
      </p:sp>
      <p:sp>
        <p:nvSpPr>
          <p:cNvPr id="7" name="TextBox 27"/>
          <p:cNvSpPr txBox="1">
            <a:spLocks noChangeArrowheads="1"/>
          </p:cNvSpPr>
          <p:nvPr/>
        </p:nvSpPr>
        <p:spPr bwMode="auto">
          <a:xfrm>
            <a:off x="6353446" y="6259957"/>
            <a:ext cx="3008763"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DoD Digital Engineering Strategy June 2018  </a:t>
            </a:r>
            <a:br>
              <a:rPr lang="en-US" altLang="en-US" sz="1000" dirty="0"/>
            </a:br>
            <a:r>
              <a:rPr lang="en-US" altLang="en-US" sz="1000" dirty="0"/>
              <a:t>https://ac.cto.mil/digital_engineering/</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33</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21196" y="718457"/>
            <a:ext cx="5724980" cy="2554545"/>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“An integrated digital approach that uses authoritative sources of systems’ data and models as a continuum across disciplines to support life cycle activities from concept through disposal”</a:t>
            </a:r>
            <a:endParaRPr lang="en-US" sz="2400" i="1" dirty="0"/>
          </a:p>
        </p:txBody>
      </p:sp>
      <p:pic>
        <p:nvPicPr>
          <p:cNvPr id="10" name="Picture 9">
            <a:extLst>
              <a:ext uri="{FF2B5EF4-FFF2-40B4-BE49-F238E27FC236}">
                <a16:creationId xmlns:a16="http://schemas.microsoft.com/office/drawing/2014/main" id="{64850202-9968-4226-A03A-FDA12BE4C5EB}"/>
              </a:ext>
            </a:extLst>
          </p:cNvPr>
          <p:cNvPicPr>
            <a:picLocks noChangeAspect="1"/>
          </p:cNvPicPr>
          <p:nvPr/>
        </p:nvPicPr>
        <p:blipFill rotWithShape="1">
          <a:blip r:embed="rId3"/>
          <a:srcRect r="47430"/>
          <a:stretch/>
        </p:blipFill>
        <p:spPr>
          <a:xfrm>
            <a:off x="6218466" y="746555"/>
            <a:ext cx="5251631" cy="5375211"/>
          </a:xfrm>
          <a:prstGeom prst="rect">
            <a:avLst/>
          </a:prstGeom>
        </p:spPr>
      </p:pic>
      <p:sp>
        <p:nvSpPr>
          <p:cNvPr id="11" name="Rectangle 10">
            <a:extLst>
              <a:ext uri="{FF2B5EF4-FFF2-40B4-BE49-F238E27FC236}">
                <a16:creationId xmlns:a16="http://schemas.microsoft.com/office/drawing/2014/main" id="{347BE397-9E46-45DD-BC9E-E9C0AF7C61E4}"/>
              </a:ext>
            </a:extLst>
          </p:cNvPr>
          <p:cNvSpPr/>
          <p:nvPr/>
        </p:nvSpPr>
        <p:spPr>
          <a:xfrm>
            <a:off x="257446" y="3214315"/>
            <a:ext cx="6096000" cy="1631216"/>
          </a:xfrm>
          <a:prstGeom prst="rect">
            <a:avLst/>
          </a:prstGeom>
        </p:spPr>
        <p:txBody>
          <a:bodyPr>
            <a:spAutoFit/>
          </a:bodyPr>
          <a:lstStyle/>
          <a:p>
            <a:r>
              <a:rPr lang="en-US" sz="2000" dirty="0">
                <a:latin typeface="Arial" panose="020B0604020202020204" pitchFamily="34" charset="0"/>
                <a:cs typeface="Arial" panose="020B0604020202020204" pitchFamily="34" charset="0"/>
              </a:rPr>
              <a:t>The U.S. DoD has established the formal planning,</a:t>
            </a:r>
          </a:p>
          <a:p>
            <a:r>
              <a:rPr lang="en-US" sz="2000" dirty="0">
                <a:latin typeface="Arial" panose="020B0604020202020204" pitchFamily="34" charset="0"/>
                <a:cs typeface="Arial" panose="020B0604020202020204" pitchFamily="34" charset="0"/>
              </a:rPr>
              <a:t>development and use of </a:t>
            </a:r>
            <a:r>
              <a:rPr lang="en-US" sz="2000" u="sng" dirty="0">
                <a:latin typeface="Arial" panose="020B0604020202020204" pitchFamily="34" charset="0"/>
                <a:cs typeface="Arial" panose="020B0604020202020204" pitchFamily="34" charset="0"/>
              </a:rPr>
              <a:t>models</a:t>
            </a:r>
            <a:r>
              <a:rPr lang="en-US" sz="2000" dirty="0">
                <a:latin typeface="Arial" panose="020B0604020202020204" pitchFamily="34" charset="0"/>
                <a:cs typeface="Arial" panose="020B0604020202020204" pitchFamily="34" charset="0"/>
              </a:rPr>
              <a:t> as an integral part of performing engineering activities as a continuum across the lifecycle – resulting in a continuous</a:t>
            </a:r>
          </a:p>
          <a:p>
            <a:r>
              <a:rPr lang="en-US" sz="2000" dirty="0">
                <a:latin typeface="Arial" panose="020B0604020202020204" pitchFamily="34" charset="0"/>
                <a:cs typeface="Arial" panose="020B0604020202020204" pitchFamily="34" charset="0"/>
              </a:rPr>
              <a:t>end-to-end digital representation of the system</a:t>
            </a: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C6C67AD-1E6B-419F-B0C5-6FFA826FA183}"/>
              </a:ext>
            </a:extLst>
          </p:cNvPr>
          <p:cNvSpPr/>
          <p:nvPr/>
        </p:nvSpPr>
        <p:spPr>
          <a:xfrm>
            <a:off x="493486" y="4914626"/>
            <a:ext cx="5787617" cy="1569660"/>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for engineering design and analysis, systems engineering processes (Cost, Schedule, Performance), and other acquisition processes</a:t>
            </a:r>
            <a:endParaRPr lang="en-US" sz="2400" u="sn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033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Mission Engineering</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34</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84604" y="524256"/>
            <a:ext cx="11813358" cy="1815882"/>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“The deliberate planning, analyzing, organizing, and integrating of current and emerging operational and system capabilities to achieve desired warfighting mission effects… Systems and </a:t>
            </a:r>
            <a:r>
              <a:rPr lang="en-US" sz="2400" b="1" i="1" dirty="0" err="1">
                <a:latin typeface="Arial" panose="020B0604020202020204" pitchFamily="34" charset="0"/>
              </a:rPr>
              <a:t>SoS</a:t>
            </a:r>
            <a:r>
              <a:rPr lang="en-US" sz="2400" b="1" i="1" dirty="0">
                <a:latin typeface="Arial" panose="020B0604020202020204" pitchFamily="34" charset="0"/>
              </a:rPr>
              <a:t> in an operational mission context. “ </a:t>
            </a:r>
            <a:br>
              <a:rPr lang="en-US" sz="2400" b="1" i="1" dirty="0">
                <a:latin typeface="Arial" panose="020B0604020202020204" pitchFamily="34" charset="0"/>
              </a:rPr>
            </a:br>
            <a:endParaRPr lang="en-US" sz="2400" i="1" dirty="0"/>
          </a:p>
        </p:txBody>
      </p:sp>
      <p:sp>
        <p:nvSpPr>
          <p:cNvPr id="4" name="Rectangle 3">
            <a:extLst>
              <a:ext uri="{FF2B5EF4-FFF2-40B4-BE49-F238E27FC236}">
                <a16:creationId xmlns:a16="http://schemas.microsoft.com/office/drawing/2014/main" id="{274A2FB9-7894-4280-A75E-27D7DE0AE1BE}"/>
              </a:ext>
            </a:extLst>
          </p:cNvPr>
          <p:cNvSpPr/>
          <p:nvPr/>
        </p:nvSpPr>
        <p:spPr>
          <a:xfrm>
            <a:off x="194038" y="2127661"/>
            <a:ext cx="3686306" cy="2108269"/>
          </a:xfrm>
          <a:prstGeom prst="rect">
            <a:avLst/>
          </a:prstGeom>
        </p:spPr>
        <p:txBody>
          <a:bodyPr wrap="square">
            <a:spAutoFit/>
          </a:bodyPr>
          <a:lstStyle/>
          <a:p>
            <a:pPr marL="457200" indent="-457200">
              <a:spcBef>
                <a:spcPts val="600"/>
              </a:spcBef>
              <a:buFont typeface="Arial" panose="020B0604020202020204" pitchFamily="34" charset="0"/>
              <a:buChar char="•"/>
            </a:pPr>
            <a:r>
              <a:rPr lang="en-US" sz="1800" u="sng" dirty="0">
                <a:solidFill>
                  <a:srgbClr val="22458A"/>
                </a:solidFill>
                <a:latin typeface="Arial" panose="020B0604020202020204" pitchFamily="34" charset="0"/>
                <a:cs typeface="Arial" panose="020B0604020202020204" pitchFamily="34" charset="0"/>
              </a:rPr>
              <a:t>Mission‐focused analysis </a:t>
            </a:r>
            <a:r>
              <a:rPr lang="en-US" sz="1800" dirty="0">
                <a:solidFill>
                  <a:srgbClr val="22458A"/>
                </a:solidFill>
                <a:latin typeface="Arial" panose="020B0604020202020204" pitchFamily="34" charset="0"/>
                <a:cs typeface="Arial" panose="020B0604020202020204" pitchFamily="34" charset="0"/>
              </a:rPr>
              <a:t>to evaluate solutions, advise on development of requirements and inform technology investment decisions</a:t>
            </a:r>
          </a:p>
          <a:p>
            <a:pPr marL="457200" indent="-457200">
              <a:spcBef>
                <a:spcPts val="600"/>
              </a:spcBef>
              <a:buFont typeface="Arial" panose="020B0604020202020204" pitchFamily="34" charset="0"/>
              <a:buChar char="•"/>
            </a:pPr>
            <a:r>
              <a:rPr lang="en-US" sz="1800" u="sng" dirty="0">
                <a:solidFill>
                  <a:srgbClr val="22458A"/>
                </a:solidFill>
                <a:latin typeface="Arial" panose="020B0604020202020204" pitchFamily="34" charset="0"/>
                <a:cs typeface="Arial" panose="020B0604020202020204" pitchFamily="34" charset="0"/>
              </a:rPr>
              <a:t>Feedback</a:t>
            </a:r>
            <a:r>
              <a:rPr lang="en-US" sz="1800" dirty="0">
                <a:solidFill>
                  <a:srgbClr val="22458A"/>
                </a:solidFill>
                <a:latin typeface="Arial" panose="020B0604020202020204" pitchFamily="34" charset="0"/>
                <a:cs typeface="Arial" panose="020B0604020202020204" pitchFamily="34" charset="0"/>
              </a:rPr>
              <a:t> from Mission space  back to individual System</a:t>
            </a:r>
            <a:endParaRPr lang="en-US" sz="1800" u="sng" dirty="0">
              <a:solidFill>
                <a:srgbClr val="22458A"/>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BDA571F-1059-402A-88A0-A56C027032B6}"/>
              </a:ext>
            </a:extLst>
          </p:cNvPr>
          <p:cNvPicPr>
            <a:picLocks noChangeAspect="1"/>
          </p:cNvPicPr>
          <p:nvPr/>
        </p:nvPicPr>
        <p:blipFill rotWithShape="1">
          <a:blip r:embed="rId3"/>
          <a:srcRect l="6816" r="7223" b="4481"/>
          <a:stretch/>
        </p:blipFill>
        <p:spPr>
          <a:xfrm>
            <a:off x="4051280" y="1867271"/>
            <a:ext cx="8006805" cy="4264452"/>
          </a:xfrm>
          <a:prstGeom prst="rect">
            <a:avLst/>
          </a:prstGeom>
        </p:spPr>
      </p:pic>
      <p:sp>
        <p:nvSpPr>
          <p:cNvPr id="7" name="TextBox 27"/>
          <p:cNvSpPr txBox="1">
            <a:spLocks noChangeArrowheads="1"/>
          </p:cNvSpPr>
          <p:nvPr/>
        </p:nvSpPr>
        <p:spPr bwMode="auto">
          <a:xfrm>
            <a:off x="4711681" y="6360791"/>
            <a:ext cx="4662897"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DoD Mission Engineering Guide November 2020</a:t>
            </a:r>
            <a:br>
              <a:rPr lang="en-US" altLang="en-US" sz="1000" dirty="0"/>
            </a:br>
            <a:r>
              <a:rPr lang="en-US" altLang="en-US" sz="1000" dirty="0"/>
              <a:t>https://ac.cto.mil/wp-content/uploads/2020/12/MEG-v40_20201130_shm.pdf</a:t>
            </a:r>
          </a:p>
        </p:txBody>
      </p:sp>
      <p:sp>
        <p:nvSpPr>
          <p:cNvPr id="13" name="Rectangle 12">
            <a:extLst>
              <a:ext uri="{FF2B5EF4-FFF2-40B4-BE49-F238E27FC236}">
                <a16:creationId xmlns:a16="http://schemas.microsoft.com/office/drawing/2014/main" id="{966A0FC2-2F13-4AA7-AC2B-3A2EDEBAC71C}"/>
              </a:ext>
            </a:extLst>
          </p:cNvPr>
          <p:cNvSpPr/>
          <p:nvPr/>
        </p:nvSpPr>
        <p:spPr>
          <a:xfrm>
            <a:off x="394855" y="4764606"/>
            <a:ext cx="3378859" cy="1569660"/>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to determine System and System of Systems  </a:t>
            </a:r>
            <a:r>
              <a:rPr lang="en-US" sz="2400" u="sng" dirty="0">
                <a:ln w="0"/>
                <a:effectLst>
                  <a:outerShdw blurRad="38100" dist="19050" dir="2700000" algn="tl" rotWithShape="0">
                    <a:schemeClr val="dk1">
                      <a:alpha val="40000"/>
                    </a:schemeClr>
                  </a:outerShdw>
                </a:effectLst>
              </a:rPr>
              <a:t>Mission</a:t>
            </a:r>
            <a:r>
              <a:rPr lang="en-US" sz="2400" dirty="0">
                <a:ln w="0"/>
                <a:effectLst>
                  <a:outerShdw blurRad="38100" dist="19050" dir="2700000" algn="tl" rotWithShape="0">
                    <a:schemeClr val="dk1">
                      <a:alpha val="40000"/>
                    </a:schemeClr>
                  </a:outerShdw>
                </a:effectLst>
              </a:rPr>
              <a:t> </a:t>
            </a:r>
            <a:r>
              <a:rPr lang="en-US" sz="2400" u="sng" dirty="0">
                <a:ln w="0"/>
                <a:effectLst>
                  <a:outerShdw blurRad="38100" dist="19050" dir="2700000" algn="tl" rotWithShape="0">
                    <a:schemeClr val="dk1">
                      <a:alpha val="40000"/>
                    </a:schemeClr>
                  </a:outerShdw>
                </a:effectLst>
              </a:rPr>
              <a:t>Performance</a:t>
            </a:r>
          </a:p>
        </p:txBody>
      </p:sp>
    </p:spTree>
    <p:extLst>
      <p:ext uri="{BB962C8B-B14F-4D97-AF65-F5344CB8AC3E}">
        <p14:creationId xmlns:p14="http://schemas.microsoft.com/office/powerpoint/2010/main" val="120249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Model-Based SE</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35</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84604" y="524256"/>
            <a:ext cx="11813358" cy="1815882"/>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“Model-Based Systems Engineering (MBSE) is the formalized application of</a:t>
            </a:r>
          </a:p>
          <a:p>
            <a:pPr marR="1470" algn="ctr"/>
            <a:r>
              <a:rPr lang="en-US" sz="2400" b="1" i="1" dirty="0">
                <a:latin typeface="Arial" panose="020B0604020202020204" pitchFamily="34" charset="0"/>
              </a:rPr>
              <a:t>modeling to support system requirements, design, analysis, verification and</a:t>
            </a:r>
          </a:p>
          <a:p>
            <a:pPr marR="1470" algn="ctr"/>
            <a:r>
              <a:rPr lang="en-US" sz="2400" b="1" i="1" dirty="0">
                <a:latin typeface="Arial" panose="020B0604020202020204" pitchFamily="34" charset="0"/>
              </a:rPr>
              <a:t>validation activities beginning in the conceptual design phase and continuing</a:t>
            </a:r>
          </a:p>
          <a:p>
            <a:pPr marR="1470" algn="ctr"/>
            <a:r>
              <a:rPr lang="en-US" sz="2400" b="1" i="1" dirty="0">
                <a:latin typeface="Arial" panose="020B0604020202020204" pitchFamily="34" charset="0"/>
              </a:rPr>
              <a:t>throughout development and later life cycle phases.”</a:t>
            </a:r>
            <a:endParaRPr lang="en-US" sz="2400" i="1" dirty="0"/>
          </a:p>
        </p:txBody>
      </p:sp>
      <p:sp>
        <p:nvSpPr>
          <p:cNvPr id="7" name="TextBox 27"/>
          <p:cNvSpPr txBox="1">
            <a:spLocks noChangeArrowheads="1"/>
          </p:cNvSpPr>
          <p:nvPr/>
        </p:nvSpPr>
        <p:spPr bwMode="auto">
          <a:xfrm>
            <a:off x="3995030" y="6360791"/>
            <a:ext cx="5871410"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a:t>
            </a:r>
            <a:r>
              <a:rPr lang="it-IT" altLang="en-US" sz="1000" dirty="0"/>
              <a:t>INCOSE SE Vision 2020 (INCOSE-TP-2004-004-02, Sep 2007)</a:t>
            </a:r>
            <a:br>
              <a:rPr lang="en-US" altLang="en-US" sz="1000" dirty="0"/>
            </a:br>
            <a:r>
              <a:rPr lang="en-US" altLang="en-US" sz="1000" dirty="0"/>
              <a:t>https://sdincose.org/wp-content/uploads/2011/12/SEVision2020_20071003_v2_03.pdf</a:t>
            </a:r>
          </a:p>
        </p:txBody>
      </p:sp>
      <p:sp>
        <p:nvSpPr>
          <p:cNvPr id="9" name="Rectangle 8">
            <a:extLst>
              <a:ext uri="{FF2B5EF4-FFF2-40B4-BE49-F238E27FC236}">
                <a16:creationId xmlns:a16="http://schemas.microsoft.com/office/drawing/2014/main" id="{78065BE4-29D0-4383-8222-08D736268E50}"/>
              </a:ext>
            </a:extLst>
          </p:cNvPr>
          <p:cNvSpPr/>
          <p:nvPr/>
        </p:nvSpPr>
        <p:spPr>
          <a:xfrm>
            <a:off x="167685" y="5398687"/>
            <a:ext cx="11856629" cy="830997"/>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to perform Systems Engineering with the System/SoS Perspective and to provide a digital modeling continuum of all SE processes across the entire lifecycle</a:t>
            </a:r>
          </a:p>
        </p:txBody>
      </p:sp>
      <p:sp>
        <p:nvSpPr>
          <p:cNvPr id="11" name="Rectangle 10">
            <a:extLst>
              <a:ext uri="{FF2B5EF4-FFF2-40B4-BE49-F238E27FC236}">
                <a16:creationId xmlns:a16="http://schemas.microsoft.com/office/drawing/2014/main" id="{770B2735-7148-4C71-9D78-317C2511E784}"/>
              </a:ext>
            </a:extLst>
          </p:cNvPr>
          <p:cNvSpPr/>
          <p:nvPr/>
        </p:nvSpPr>
        <p:spPr>
          <a:xfrm>
            <a:off x="141333" y="2457674"/>
            <a:ext cx="7257143" cy="2785378"/>
          </a:xfrm>
          <a:prstGeom prst="rect">
            <a:avLst/>
          </a:prstGeom>
        </p:spPr>
        <p:txBody>
          <a:bodyPr wrap="square">
            <a:spAutoFit/>
          </a:bodyPr>
          <a:lstStyle/>
          <a:p>
            <a:pPr marL="342900" indent="-342900">
              <a:spcBef>
                <a:spcPts val="6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MBSE is part of a long-term trend toward </a:t>
            </a:r>
            <a:r>
              <a:rPr lang="en-US" sz="2000" b="1" dirty="0">
                <a:solidFill>
                  <a:srgbClr val="002060"/>
                </a:solidFill>
                <a:latin typeface="Arial" panose="020B0604020202020204" pitchFamily="34" charset="0"/>
                <a:cs typeface="Arial" panose="020B0604020202020204" pitchFamily="34" charset="0"/>
              </a:rPr>
              <a:t>model-centric approaches</a:t>
            </a:r>
            <a:r>
              <a:rPr lang="en-US" sz="2000" dirty="0">
                <a:solidFill>
                  <a:srgbClr val="002060"/>
                </a:solidFill>
                <a:latin typeface="Arial" panose="020B0604020202020204" pitchFamily="34" charset="0"/>
                <a:cs typeface="Arial" panose="020B0604020202020204" pitchFamily="34" charset="0"/>
              </a:rPr>
              <a:t> adopted by other engineering disciplines, including mechanical, electrical and software</a:t>
            </a:r>
          </a:p>
          <a:p>
            <a:pPr marL="342900" indent="-342900">
              <a:spcBef>
                <a:spcPts val="600"/>
              </a:spcBef>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Formalizes</a:t>
            </a:r>
            <a:r>
              <a:rPr lang="en-US" sz="2000" dirty="0">
                <a:solidFill>
                  <a:srgbClr val="002060"/>
                </a:solidFill>
                <a:latin typeface="Arial" panose="020B0604020202020204" pitchFamily="34" charset="0"/>
                <a:cs typeface="Arial" panose="020B0604020202020204" pitchFamily="34" charset="0"/>
              </a:rPr>
              <a:t> the practice of Systems Engineering (SE) and systems development through modeling</a:t>
            </a:r>
          </a:p>
          <a:p>
            <a:pPr marL="342900" indent="-342900">
              <a:spcBef>
                <a:spcPts val="600"/>
              </a:spcBef>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Broad in scope; </a:t>
            </a:r>
            <a:r>
              <a:rPr lang="en-US" sz="2000" dirty="0">
                <a:solidFill>
                  <a:srgbClr val="002060"/>
                </a:solidFill>
                <a:latin typeface="Arial" panose="020B0604020202020204" pitchFamily="34" charset="0"/>
                <a:cs typeface="Arial" panose="020B0604020202020204" pitchFamily="34" charset="0"/>
              </a:rPr>
              <a:t>Includes multiple modeling domains across life cycle from SOS to component</a:t>
            </a:r>
          </a:p>
          <a:p>
            <a:pPr marL="342900" indent="-342900">
              <a:spcBef>
                <a:spcPts val="600"/>
              </a:spcBef>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Results</a:t>
            </a:r>
            <a:r>
              <a:rPr lang="en-US" sz="2000" dirty="0">
                <a:solidFill>
                  <a:srgbClr val="002060"/>
                </a:solidFill>
                <a:latin typeface="Arial" panose="020B0604020202020204" pitchFamily="34" charset="0"/>
                <a:cs typeface="Arial" panose="020B0604020202020204" pitchFamily="34" charset="0"/>
              </a:rPr>
              <a:t> in more quality/productivity &amp; lower risk</a:t>
            </a:r>
          </a:p>
        </p:txBody>
      </p:sp>
      <p:pic>
        <p:nvPicPr>
          <p:cNvPr id="13" name="Picture 12">
            <a:extLst>
              <a:ext uri="{FF2B5EF4-FFF2-40B4-BE49-F238E27FC236}">
                <a16:creationId xmlns:a16="http://schemas.microsoft.com/office/drawing/2014/main" id="{A941D894-A773-407D-A4F0-816EF18E952A}"/>
              </a:ext>
            </a:extLst>
          </p:cNvPr>
          <p:cNvPicPr>
            <a:picLocks noChangeAspect="1"/>
          </p:cNvPicPr>
          <p:nvPr/>
        </p:nvPicPr>
        <p:blipFill>
          <a:blip r:embed="rId3"/>
          <a:stretch>
            <a:fillRect/>
          </a:stretch>
        </p:blipFill>
        <p:spPr>
          <a:xfrm>
            <a:off x="7398476" y="2497556"/>
            <a:ext cx="4534533" cy="2657248"/>
          </a:xfrm>
          <a:prstGeom prst="rect">
            <a:avLst/>
          </a:prstGeom>
        </p:spPr>
      </p:pic>
    </p:spTree>
    <p:extLst>
      <p:ext uri="{BB962C8B-B14F-4D97-AF65-F5344CB8AC3E}">
        <p14:creationId xmlns:p14="http://schemas.microsoft.com/office/powerpoint/2010/main" val="310265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Analysis</a:t>
            </a:r>
          </a:p>
        </p:txBody>
      </p:sp>
      <p:sp>
        <p:nvSpPr>
          <p:cNvPr id="5" name="Text Box 4" descr="Parchment"/>
          <p:cNvSpPr txBox="1">
            <a:spLocks noChangeArrowheads="1"/>
          </p:cNvSpPr>
          <p:nvPr/>
        </p:nvSpPr>
        <p:spPr bwMode="auto">
          <a:xfrm>
            <a:off x="274356" y="841248"/>
            <a:ext cx="4142769" cy="4524315"/>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fontAlgn="auto" hangingPunct="1">
              <a:spcBef>
                <a:spcPct val="0"/>
              </a:spcBef>
              <a:spcAft>
                <a:spcPts val="0"/>
              </a:spcAft>
              <a:buFontTx/>
              <a:buNone/>
              <a:defRPr/>
            </a:pPr>
            <a:r>
              <a:rPr lang="en-US" altLang="en-US" sz="2400" kern="0" dirty="0">
                <a:latin typeface="Arial" panose="020B0604020202020204" pitchFamily="34" charset="0"/>
                <a:cs typeface="Arial" panose="020B0604020202020204" pitchFamily="34" charset="0"/>
              </a:rPr>
              <a:t>US DoD analysts use models and simulations to conduct studies and assessments of:</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Strategy</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Resource Allocation</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Operations  </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Doctrinal Concepts</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Tactics</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Program Evaluation</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Logistics/Supply Chain analysis</a:t>
            </a:r>
          </a:p>
        </p:txBody>
      </p:sp>
      <p:sp>
        <p:nvSpPr>
          <p:cNvPr id="12" name="TextBox 11">
            <a:extLst>
              <a:ext uri="{FF2B5EF4-FFF2-40B4-BE49-F238E27FC236}">
                <a16:creationId xmlns:a16="http://schemas.microsoft.com/office/drawing/2014/main" id="{99A331F0-3B82-4098-B8BB-4F1EAA84A7D3}"/>
              </a:ext>
            </a:extLst>
          </p:cNvPr>
          <p:cNvSpPr txBox="1"/>
          <p:nvPr/>
        </p:nvSpPr>
        <p:spPr>
          <a:xfrm>
            <a:off x="4965934" y="976551"/>
            <a:ext cx="6391750" cy="2185214"/>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C4I Network Simulation</a:t>
            </a:r>
            <a:br>
              <a:rPr lang="en-US" sz="2800" b="1"/>
            </a:br>
            <a:r>
              <a:rPr lang="en-US" sz="2800" b="1"/>
              <a:t> and Analysis:</a:t>
            </a:r>
          </a:p>
          <a:p>
            <a:pPr marL="342900" indent="-342900">
              <a:buFont typeface="Arial" panose="020B0604020202020204" pitchFamily="34" charset="0"/>
              <a:buChar char="•"/>
            </a:pPr>
            <a:r>
              <a:rPr lang="en-US" sz="2000"/>
              <a:t>Dynamic modeling of Networks in mission scenarios</a:t>
            </a:r>
          </a:p>
          <a:p>
            <a:pPr marL="342900" indent="-342900">
              <a:buFont typeface="Arial" panose="020B0604020202020204" pitchFamily="34" charset="0"/>
              <a:buChar char="•"/>
            </a:pPr>
            <a:r>
              <a:rPr lang="en-US" sz="2000"/>
              <a:t>Cyber vulnerabilities identification</a:t>
            </a:r>
          </a:p>
          <a:p>
            <a:pPr marL="342900" indent="-342900">
              <a:buFont typeface="Arial" panose="020B0604020202020204" pitchFamily="34" charset="0"/>
              <a:buChar char="•"/>
            </a:pPr>
            <a:r>
              <a:rPr lang="en-US" sz="2000"/>
              <a:t>Analysis of mission capability </a:t>
            </a:r>
          </a:p>
          <a:p>
            <a:pPr marL="342900" indent="-342900">
              <a:buFont typeface="Arial" panose="020B0604020202020204" pitchFamily="34" charset="0"/>
              <a:buChar char="•"/>
            </a:pPr>
            <a:r>
              <a:rPr lang="en-US" sz="2000"/>
              <a:t>Cost analysis in network design/procurement</a:t>
            </a:r>
          </a:p>
        </p:txBody>
      </p:sp>
      <p:grpSp>
        <p:nvGrpSpPr>
          <p:cNvPr id="13" name="Group 12">
            <a:extLst>
              <a:ext uri="{FF2B5EF4-FFF2-40B4-BE49-F238E27FC236}">
                <a16:creationId xmlns:a16="http://schemas.microsoft.com/office/drawing/2014/main" id="{29827821-493E-4C39-B13D-EF0484A840CB}"/>
              </a:ext>
            </a:extLst>
          </p:cNvPr>
          <p:cNvGrpSpPr/>
          <p:nvPr/>
        </p:nvGrpSpPr>
        <p:grpSpPr>
          <a:xfrm>
            <a:off x="4819072" y="3399890"/>
            <a:ext cx="6681266" cy="3039127"/>
            <a:chOff x="4819072" y="3399890"/>
            <a:chExt cx="6681266" cy="3039127"/>
          </a:xfrm>
        </p:grpSpPr>
        <p:pic>
          <p:nvPicPr>
            <p:cNvPr id="7" name="Picture 2" descr="C:\Users\SmithMA\Desktop\ma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796" y="3419475"/>
              <a:ext cx="28146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5376795" y="5267325"/>
              <a:ext cx="2440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a:spcBef>
                  <a:spcPct val="0"/>
                </a:spcBef>
                <a:buFontTx/>
                <a:buNone/>
              </a:pPr>
              <a:r>
                <a:rPr lang="en-US" altLang="en-US" b="0">
                  <a:latin typeface="Arial Black" pitchFamily="34" charset="0"/>
                </a:rPr>
                <a:t>Future Conflicts</a:t>
              </a:r>
            </a:p>
          </p:txBody>
        </p:sp>
        <p:pic>
          <p:nvPicPr>
            <p:cNvPr id="3" name="Picture 2">
              <a:extLst>
                <a:ext uri="{FF2B5EF4-FFF2-40B4-BE49-F238E27FC236}">
                  <a16:creationId xmlns:a16="http://schemas.microsoft.com/office/drawing/2014/main" id="{82BDB2E8-41EE-431B-BF7D-ACBDCBC6697F}"/>
                </a:ext>
              </a:extLst>
            </p:cNvPr>
            <p:cNvPicPr>
              <a:picLocks noChangeAspect="1"/>
            </p:cNvPicPr>
            <p:nvPr/>
          </p:nvPicPr>
          <p:blipFill>
            <a:blip r:embed="rId5"/>
            <a:stretch>
              <a:fillRect/>
            </a:stretch>
          </p:blipFill>
          <p:spPr>
            <a:xfrm>
              <a:off x="4819072" y="3399890"/>
              <a:ext cx="6681266" cy="3039127"/>
            </a:xfrm>
            <a:prstGeom prst="rect">
              <a:avLst/>
            </a:prstGeom>
          </p:spPr>
        </p:pic>
        <p:sp>
          <p:nvSpPr>
            <p:cNvPr id="4" name="Rectangle 3">
              <a:extLst>
                <a:ext uri="{FF2B5EF4-FFF2-40B4-BE49-F238E27FC236}">
                  <a16:creationId xmlns:a16="http://schemas.microsoft.com/office/drawing/2014/main" id="{D1C980A8-66DC-4AF6-AAFD-1D2A85FC9C5F}"/>
                </a:ext>
              </a:extLst>
            </p:cNvPr>
            <p:cNvSpPr/>
            <p:nvPr/>
          </p:nvSpPr>
          <p:spPr bwMode="auto">
            <a:xfrm>
              <a:off x="9636369" y="6277707"/>
              <a:ext cx="1721315" cy="14372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0"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36</a:t>
            </a:fld>
            <a:endParaRPr lang="en-US" sz="1800">
              <a:solidFill>
                <a:srgbClr val="000000"/>
              </a:solidFill>
            </a:endParaRPr>
          </a:p>
        </p:txBody>
      </p:sp>
      <p:sp>
        <p:nvSpPr>
          <p:cNvPr id="6" name="Rectangle 5">
            <a:extLst>
              <a:ext uri="{FF2B5EF4-FFF2-40B4-BE49-F238E27FC236}">
                <a16:creationId xmlns:a16="http://schemas.microsoft.com/office/drawing/2014/main" id="{31DA1F62-409F-9F07-8994-0213DF5ED7DB}"/>
              </a:ext>
            </a:extLst>
          </p:cNvPr>
          <p:cNvSpPr/>
          <p:nvPr/>
        </p:nvSpPr>
        <p:spPr>
          <a:xfrm>
            <a:off x="126648" y="5500866"/>
            <a:ext cx="4839286" cy="830997"/>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to conduct analysis on complex systems/SoS</a:t>
            </a:r>
            <a:endParaRPr lang="en-US" sz="2400" u="sn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465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329" y="-13934"/>
            <a:ext cx="9343341"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Experimentation and Technology</a:t>
            </a:r>
          </a:p>
        </p:txBody>
      </p:sp>
      <p:sp>
        <p:nvSpPr>
          <p:cNvPr id="5" name="Rectangle 4" descr="Parchment"/>
          <p:cNvSpPr>
            <a:spLocks noChangeArrowheads="1"/>
          </p:cNvSpPr>
          <p:nvPr/>
        </p:nvSpPr>
        <p:spPr bwMode="auto">
          <a:xfrm>
            <a:off x="198029" y="841248"/>
            <a:ext cx="3656302" cy="4247317"/>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Explore new concepts, tactics, processes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Investigate cause-and-effect relationships underlying capability development</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Investigate futuristic scenarios without risking harm to humans and/or infrastructure</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Integrate experiments into training and/or operational tests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Prototyping capabilities in realistic conditions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Mitigate risk for technical advancements</a:t>
            </a:r>
            <a:endParaRPr lang="en-US" sz="2400" kern="0" dirty="0">
              <a:solidFill>
                <a:srgbClr val="000099"/>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B64EAE05-016F-47F2-BFFB-34BBBFC49D67}"/>
              </a:ext>
            </a:extLst>
          </p:cNvPr>
          <p:cNvPicPr>
            <a:picLocks noChangeAspect="1"/>
          </p:cNvPicPr>
          <p:nvPr/>
        </p:nvPicPr>
        <p:blipFill>
          <a:blip r:embed="rId4"/>
          <a:stretch>
            <a:fillRect/>
          </a:stretch>
        </p:blipFill>
        <p:spPr>
          <a:xfrm>
            <a:off x="3954944" y="3163250"/>
            <a:ext cx="7781925" cy="3227160"/>
          </a:xfrm>
          <a:prstGeom prst="rect">
            <a:avLst/>
          </a:prstGeom>
        </p:spPr>
      </p:pic>
      <p:sp>
        <p:nvSpPr>
          <p:cNvPr id="4" name="TextBox 3">
            <a:extLst>
              <a:ext uri="{FF2B5EF4-FFF2-40B4-BE49-F238E27FC236}">
                <a16:creationId xmlns:a16="http://schemas.microsoft.com/office/drawing/2014/main" id="{5D7DEAEC-CBCF-44F9-B7A6-42F8F968FB2C}"/>
              </a:ext>
            </a:extLst>
          </p:cNvPr>
          <p:cNvSpPr txBox="1"/>
          <p:nvPr/>
        </p:nvSpPr>
        <p:spPr>
          <a:xfrm>
            <a:off x="4571993" y="841248"/>
            <a:ext cx="6865982" cy="2308324"/>
          </a:xfrm>
          <a:prstGeom prst="rect">
            <a:avLst/>
          </a:prstGeom>
          <a:solidFill>
            <a:schemeClr val="accent2">
              <a:lumMod val="40000"/>
              <a:lumOff val="60000"/>
            </a:schemeClr>
          </a:solidFill>
        </p:spPr>
        <p:txBody>
          <a:bodyPr wrap="none" rtlCol="0">
            <a:spAutoFit/>
          </a:bodyPr>
          <a:lstStyle>
            <a:defPPr>
              <a:defRPr lang="en-US"/>
            </a:defPPr>
          </a:lstStyle>
          <a:p>
            <a:r>
              <a:rPr lang="en-US" b="1"/>
              <a:t>Example: Performance Modeling</a:t>
            </a:r>
            <a:br>
              <a:rPr lang="en-US" b="1"/>
            </a:br>
            <a:r>
              <a:rPr lang="en-US" b="1"/>
              <a:t>Virtual Hypersonic vehicle:</a:t>
            </a:r>
          </a:p>
          <a:p>
            <a:pPr marL="342900" indent="-342900">
              <a:buFont typeface="Arial" panose="020B0604020202020204" pitchFamily="34" charset="0"/>
              <a:buChar char="•"/>
            </a:pPr>
            <a:r>
              <a:rPr lang="en-US" sz="2000"/>
              <a:t>Mission success evaluation</a:t>
            </a:r>
          </a:p>
          <a:p>
            <a:pPr marL="342900" indent="-342900">
              <a:buFont typeface="Arial" panose="020B0604020202020204" pitchFamily="34" charset="0"/>
              <a:buChar char="•"/>
            </a:pPr>
            <a:r>
              <a:rPr lang="en-US" sz="2000"/>
              <a:t>System degradation effects </a:t>
            </a:r>
          </a:p>
          <a:p>
            <a:pPr marL="342900" indent="-342900">
              <a:buFont typeface="Arial" panose="020B0604020202020204" pitchFamily="34" charset="0"/>
              <a:buChar char="•"/>
            </a:pPr>
            <a:r>
              <a:rPr lang="en-US" sz="2000"/>
              <a:t>Dynamic simulation in regions beyond  </a:t>
            </a:r>
          </a:p>
          <a:p>
            <a:r>
              <a:rPr lang="en-US" sz="2000"/>
              <a:t>Wind tunnel capability/practicability</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37</a:t>
            </a:fld>
            <a:endParaRPr lang="en-US" sz="1800">
              <a:solidFill>
                <a:srgbClr val="000000"/>
              </a:solidFill>
            </a:endParaRPr>
          </a:p>
        </p:txBody>
      </p:sp>
      <p:sp>
        <p:nvSpPr>
          <p:cNvPr id="7" name="Rectangle 6">
            <a:extLst>
              <a:ext uri="{FF2B5EF4-FFF2-40B4-BE49-F238E27FC236}">
                <a16:creationId xmlns:a16="http://schemas.microsoft.com/office/drawing/2014/main" id="{E25638F0-103D-39D9-9F38-6E66E87E1EED}"/>
              </a:ext>
            </a:extLst>
          </p:cNvPr>
          <p:cNvSpPr/>
          <p:nvPr/>
        </p:nvSpPr>
        <p:spPr>
          <a:xfrm>
            <a:off x="201227" y="5530773"/>
            <a:ext cx="3552490" cy="830997"/>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for insight</a:t>
            </a:r>
          </a:p>
          <a:p>
            <a:r>
              <a:rPr lang="en-US" sz="2400" dirty="0">
                <a:ln w="0"/>
                <a:effectLst>
                  <a:outerShdw blurRad="38100" dist="19050" dir="2700000" algn="tl" rotWithShape="0">
                    <a:schemeClr val="dk1">
                      <a:alpha val="40000"/>
                    </a:schemeClr>
                  </a:outerShdw>
                </a:effectLst>
              </a:rPr>
              <a:t>and engineering analysis</a:t>
            </a:r>
          </a:p>
        </p:txBody>
      </p:sp>
    </p:spTree>
    <p:extLst>
      <p:ext uri="{BB962C8B-B14F-4D97-AF65-F5344CB8AC3E}">
        <p14:creationId xmlns:p14="http://schemas.microsoft.com/office/powerpoint/2010/main" val="3286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Intelligence</a:t>
            </a:r>
          </a:p>
        </p:txBody>
      </p:sp>
      <p:sp>
        <p:nvSpPr>
          <p:cNvPr id="6" name="TextBox 8"/>
          <p:cNvSpPr txBox="1">
            <a:spLocks noChangeArrowheads="1"/>
          </p:cNvSpPr>
          <p:nvPr/>
        </p:nvSpPr>
        <p:spPr bwMode="auto">
          <a:xfrm>
            <a:off x="1831686" y="786605"/>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br>
              <a:rPr lang="en-US" altLang="en-US" sz="1600">
                <a:cs typeface="Arial" charset="0"/>
              </a:rPr>
            </a:br>
            <a:endParaRPr lang="en-US" altLang="en-US" sz="1600" b="0">
              <a:cs typeface="Arial"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l="-7730"/>
          <a:stretch>
            <a:fillRect/>
          </a:stretch>
        </p:blipFill>
        <p:spPr bwMode="auto">
          <a:xfrm>
            <a:off x="0" y="2866408"/>
            <a:ext cx="3478407" cy="247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11"/>
          <p:cNvSpPr txBox="1">
            <a:spLocks noChangeArrowheads="1"/>
          </p:cNvSpPr>
          <p:nvPr/>
        </p:nvSpPr>
        <p:spPr bwMode="auto">
          <a:xfrm>
            <a:off x="184397" y="884332"/>
            <a:ext cx="3478407" cy="1938992"/>
          </a:xfrm>
          <a:prstGeom prst="rect">
            <a:avLst/>
          </a:prstGeom>
          <a:blipFill dpi="0" rotWithShape="1">
            <a:blip r:embed="rId4"/>
            <a:srcRect/>
            <a:tile tx="0" ty="0" sx="100000" sy="100000" flip="none" algn="tl"/>
          </a:blipFill>
          <a:ln>
            <a:noFill/>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r>
              <a:rPr lang="en-US" altLang="en-US" dirty="0">
                <a:cs typeface="Arial" charset="0"/>
              </a:rPr>
              <a:t>Foreign Force Modeling</a:t>
            </a:r>
            <a:br>
              <a:rPr lang="en-US" altLang="en-US" dirty="0">
                <a:cs typeface="Arial" charset="0"/>
              </a:rPr>
            </a:br>
            <a:r>
              <a:rPr lang="en-US" altLang="en-US" b="0" dirty="0">
                <a:cs typeface="Arial" charset="0"/>
              </a:rPr>
              <a:t>• Threat representation</a:t>
            </a:r>
            <a:br>
              <a:rPr lang="en-US" altLang="en-US" b="0" dirty="0">
                <a:cs typeface="Arial" charset="0"/>
              </a:rPr>
            </a:br>
            <a:r>
              <a:rPr lang="en-US" altLang="en-US" b="0" dirty="0">
                <a:cs typeface="Arial" charset="0"/>
              </a:rPr>
              <a:t>• Foreign capabilities</a:t>
            </a:r>
            <a:br>
              <a:rPr lang="en-US" altLang="en-US" b="0" dirty="0">
                <a:cs typeface="Arial" charset="0"/>
              </a:rPr>
            </a:br>
            <a:r>
              <a:rPr lang="en-US" altLang="en-US" b="0" dirty="0">
                <a:cs typeface="Arial" charset="0"/>
              </a:rPr>
              <a:t>• Authoritative data</a:t>
            </a:r>
          </a:p>
          <a:p>
            <a:pPr eaLnBrk="1" hangingPunct="1">
              <a:spcBef>
                <a:spcPct val="0"/>
              </a:spcBef>
              <a:buFontTx/>
              <a:buNone/>
            </a:pPr>
            <a:r>
              <a:rPr lang="en-US" altLang="en-US" dirty="0">
                <a:latin typeface="Arial" panose="020B0604020202020204" pitchFamily="34" charset="0"/>
                <a:cs typeface="Arial" panose="020B0604020202020204" pitchFamily="34" charset="0"/>
              </a:rPr>
              <a:t>Forecast Analysis</a:t>
            </a:r>
            <a:br>
              <a:rPr lang="en-US" altLang="en-US" dirty="0">
                <a:latin typeface="Arial" panose="020B0604020202020204" pitchFamily="34" charset="0"/>
                <a:cs typeface="Arial" panose="020B0604020202020204" pitchFamily="34" charset="0"/>
              </a:rPr>
            </a:br>
            <a:r>
              <a:rPr lang="en-US" altLang="en-US" b="0" dirty="0">
                <a:latin typeface="Arial" panose="020B0604020202020204" pitchFamily="34" charset="0"/>
                <a:cs typeface="Arial" panose="020B0604020202020204" pitchFamily="34" charset="0"/>
              </a:rPr>
              <a:t>• Adversary intent</a:t>
            </a:r>
            <a:endParaRPr lang="en-US" altLang="en-US" b="0" dirty="0">
              <a:cs typeface="Arial" charset="0"/>
            </a:endParaRPr>
          </a:p>
        </p:txBody>
      </p:sp>
      <p:pic>
        <p:nvPicPr>
          <p:cNvPr id="12"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9063" y="3545926"/>
            <a:ext cx="4760878" cy="289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CEBB893-A19E-4748-A8AE-28B5DCC27217}"/>
              </a:ext>
            </a:extLst>
          </p:cNvPr>
          <p:cNvSpPr txBox="1"/>
          <p:nvPr/>
        </p:nvSpPr>
        <p:spPr>
          <a:xfrm>
            <a:off x="3847201" y="818896"/>
            <a:ext cx="8199681" cy="2677656"/>
          </a:xfrm>
          <a:prstGeom prst="rect">
            <a:avLst/>
          </a:prstGeom>
          <a:solidFill>
            <a:schemeClr val="accent2">
              <a:lumMod val="40000"/>
              <a:lumOff val="60000"/>
            </a:schemeClr>
          </a:solidFill>
        </p:spPr>
        <p:txBody>
          <a:bodyPr wrap="none" rtlCol="0">
            <a:spAutoFit/>
          </a:bodyPr>
          <a:lstStyle>
            <a:defPPr>
              <a:defRPr lang="en-US"/>
            </a:defPPr>
          </a:lstStyle>
          <a:p>
            <a:r>
              <a:rPr lang="en-US" sz="2800" b="1" dirty="0"/>
              <a:t>Example: “Red Force” Capability Simulation:</a:t>
            </a:r>
          </a:p>
          <a:p>
            <a:pPr marL="342900" indent="-342900">
              <a:buFont typeface="Arial" panose="020B0604020202020204" pitchFamily="34" charset="0"/>
              <a:buChar char="•"/>
            </a:pPr>
            <a:r>
              <a:rPr lang="en-US" sz="2000" dirty="0"/>
              <a:t>Accurate models (“twins”) of Red Capabilities</a:t>
            </a:r>
          </a:p>
          <a:p>
            <a:pPr marL="342900" indent="-342900">
              <a:buFont typeface="Arial" panose="020B0604020202020204" pitchFamily="34" charset="0"/>
              <a:buChar char="•"/>
            </a:pPr>
            <a:r>
              <a:rPr lang="en-US" sz="2000" dirty="0"/>
              <a:t>Counter mission success evaluation</a:t>
            </a:r>
          </a:p>
          <a:p>
            <a:pPr marL="342900" indent="-342900">
              <a:buFont typeface="Arial" panose="020B0604020202020204" pitchFamily="34" charset="0"/>
              <a:buChar char="•"/>
            </a:pPr>
            <a:r>
              <a:rPr lang="en-US" sz="2000" dirty="0"/>
              <a:t>Analysis of physical and virtual capabilities (e.g. AI)</a:t>
            </a:r>
          </a:p>
          <a:p>
            <a:pPr marL="342900" indent="-342900">
              <a:buFont typeface="Arial" panose="020B0604020202020204" pitchFamily="34" charset="0"/>
              <a:buChar char="•"/>
            </a:pPr>
            <a:r>
              <a:rPr lang="en-US" sz="2000" dirty="0"/>
              <a:t>Forecasting trends </a:t>
            </a:r>
          </a:p>
          <a:p>
            <a:pPr marL="342900" indent="-342900">
              <a:buFont typeface="Arial" panose="020B0604020202020204" pitchFamily="34" charset="0"/>
              <a:buChar char="•"/>
            </a:pPr>
            <a:r>
              <a:rPr lang="en-US" sz="2000" dirty="0"/>
              <a:t>Can include human, socioeconomic, manufacturing</a:t>
            </a:r>
            <a:br>
              <a:rPr lang="en-US" sz="2000" dirty="0"/>
            </a:br>
            <a:r>
              <a:rPr lang="en-US" sz="2000" dirty="0"/>
              <a:t> and technology considerations</a:t>
            </a:r>
          </a:p>
          <a:p>
            <a:pPr marL="342900" indent="-342900">
              <a:buFont typeface="Arial" panose="020B0604020202020204" pitchFamily="34" charset="0"/>
              <a:buChar char="•"/>
            </a:pPr>
            <a:r>
              <a:rPr lang="en-US" sz="2000" dirty="0"/>
              <a:t>Leveraged for use in “Blue” acquisition</a:t>
            </a:r>
          </a:p>
        </p:txBody>
      </p:sp>
      <p:sp>
        <p:nvSpPr>
          <p:cNvPr id="11"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38</a:t>
            </a:fld>
            <a:endParaRPr lang="en-US" sz="1800">
              <a:solidFill>
                <a:srgbClr val="000000"/>
              </a:solidFill>
            </a:endParaRPr>
          </a:p>
        </p:txBody>
      </p:sp>
      <p:sp>
        <p:nvSpPr>
          <p:cNvPr id="3" name="Rectangle 2">
            <a:extLst>
              <a:ext uri="{FF2B5EF4-FFF2-40B4-BE49-F238E27FC236}">
                <a16:creationId xmlns:a16="http://schemas.microsoft.com/office/drawing/2014/main" id="{8D34589B-5AEA-5E29-6472-A6B0CFA3D35B}"/>
              </a:ext>
            </a:extLst>
          </p:cNvPr>
          <p:cNvSpPr/>
          <p:nvPr/>
        </p:nvSpPr>
        <p:spPr>
          <a:xfrm>
            <a:off x="184397" y="5487283"/>
            <a:ext cx="6151746" cy="830997"/>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for technical analysis and integration of multiple sources - prediction</a:t>
            </a:r>
          </a:p>
        </p:txBody>
      </p:sp>
    </p:spTree>
    <p:extLst>
      <p:ext uri="{BB962C8B-B14F-4D97-AF65-F5344CB8AC3E}">
        <p14:creationId xmlns:p14="http://schemas.microsoft.com/office/powerpoint/2010/main" val="76113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Test &amp; Evaluation</a:t>
            </a:r>
          </a:p>
        </p:txBody>
      </p:sp>
      <p:pic>
        <p:nvPicPr>
          <p:cNvPr id="5" name="Picture 5" descr="Virtual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793" y="2969835"/>
            <a:ext cx="2569077" cy="154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descr="Parchment"/>
          <p:cNvSpPr txBox="1">
            <a:spLocks noChangeArrowheads="1"/>
          </p:cNvSpPr>
          <p:nvPr/>
        </p:nvSpPr>
        <p:spPr>
          <a:xfrm>
            <a:off x="98997" y="818338"/>
            <a:ext cx="3638894" cy="3426716"/>
          </a:xfrm>
          <a:prstGeom prst="rect">
            <a:avLst/>
          </a:prstGeom>
          <a:blipFill dpi="0" rotWithShape="1">
            <a:blip r:embed="rId4"/>
            <a:srcRect/>
            <a:tile tx="0" ty="0" sx="100000" sy="100000" flip="none" algn="tl"/>
          </a:blipFill>
          <a:ln>
            <a:solidFill>
              <a:srgbClr val="808080"/>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85750" algn="l" rtl="0" eaLnBrk="0" fontAlgn="base" hangingPunct="0">
              <a:spcBef>
                <a:spcPct val="20000"/>
              </a:spcBef>
              <a:spcAft>
                <a:spcPct val="0"/>
              </a:spcAft>
              <a:buChar char="~"/>
              <a:defRPr sz="2000">
                <a:solidFill>
                  <a:schemeClr val="tx1"/>
                </a:solidFill>
                <a:latin typeface="+mn-lt"/>
              </a:defRPr>
            </a:lvl3pPr>
            <a:lvl4pPr marL="1598613" indent="-341313" algn="l" rtl="0" eaLnBrk="0" fontAlgn="base" hangingPunct="0">
              <a:spcBef>
                <a:spcPct val="20000"/>
              </a:spcBef>
              <a:spcAft>
                <a:spcPct val="0"/>
              </a:spcAft>
              <a:buChar char="»"/>
              <a:defRPr>
                <a:solidFill>
                  <a:schemeClr val="tx1"/>
                </a:solidFill>
                <a:latin typeface="+mn-lt"/>
              </a:defRPr>
            </a:lvl4pPr>
            <a:lvl5pPr marL="2057400" indent="-344488" algn="l" rtl="0" eaLnBrk="0" fontAlgn="base" hangingPunct="0">
              <a:spcBef>
                <a:spcPct val="20000"/>
              </a:spcBef>
              <a:spcAft>
                <a:spcPct val="0"/>
              </a:spcAft>
              <a:buChar char="»"/>
              <a:defRPr>
                <a:solidFill>
                  <a:schemeClr val="tx1"/>
                </a:solidFill>
                <a:latin typeface="+mn-lt"/>
              </a:defRPr>
            </a:lvl5pPr>
            <a:lvl6pPr marL="2514600" indent="-344488" algn="l" rtl="0" fontAlgn="base">
              <a:spcBef>
                <a:spcPct val="20000"/>
              </a:spcBef>
              <a:spcAft>
                <a:spcPct val="0"/>
              </a:spcAft>
              <a:buChar char="»"/>
              <a:defRPr>
                <a:solidFill>
                  <a:schemeClr val="tx1"/>
                </a:solidFill>
                <a:latin typeface="+mn-lt"/>
              </a:defRPr>
            </a:lvl6pPr>
            <a:lvl7pPr marL="2971800" indent="-344488" algn="l" rtl="0" fontAlgn="base">
              <a:spcBef>
                <a:spcPct val="20000"/>
              </a:spcBef>
              <a:spcAft>
                <a:spcPct val="0"/>
              </a:spcAft>
              <a:buChar char="»"/>
              <a:defRPr>
                <a:solidFill>
                  <a:schemeClr val="tx1"/>
                </a:solidFill>
                <a:latin typeface="+mn-lt"/>
              </a:defRPr>
            </a:lvl7pPr>
            <a:lvl8pPr marL="3429000" indent="-344488" algn="l" rtl="0" fontAlgn="base">
              <a:spcBef>
                <a:spcPct val="20000"/>
              </a:spcBef>
              <a:spcAft>
                <a:spcPct val="0"/>
              </a:spcAft>
              <a:buChar char="»"/>
              <a:defRPr>
                <a:solidFill>
                  <a:schemeClr val="tx1"/>
                </a:solidFill>
                <a:latin typeface="+mn-lt"/>
              </a:defRPr>
            </a:lvl8pPr>
            <a:lvl9pPr marL="3886200" indent="-344488" algn="l" rtl="0" fontAlgn="base">
              <a:spcBef>
                <a:spcPct val="20000"/>
              </a:spcBef>
              <a:spcAft>
                <a:spcPct val="0"/>
              </a:spcAft>
              <a:buChar char="»"/>
              <a:defRPr>
                <a:solidFill>
                  <a:schemeClr val="tx1"/>
                </a:solidFill>
                <a:latin typeface="+mn-lt"/>
              </a:defRPr>
            </a:lvl9pPr>
          </a:lstStyle>
          <a:p>
            <a:pPr eaLnBrk="1" hangingPunct="1">
              <a:defRPr/>
            </a:pPr>
            <a:r>
              <a:rPr lang="en-US" altLang="en-US" sz="1800" kern="0" dirty="0">
                <a:solidFill>
                  <a:srgbClr val="000099"/>
                </a:solidFill>
                <a:latin typeface="Arial" charset="0"/>
              </a:rPr>
              <a:t>Supports test design</a:t>
            </a:r>
          </a:p>
          <a:p>
            <a:pPr eaLnBrk="1" hangingPunct="1">
              <a:defRPr/>
            </a:pPr>
            <a:r>
              <a:rPr lang="en-US" altLang="en-US" sz="1800" kern="0" dirty="0">
                <a:solidFill>
                  <a:srgbClr val="000099"/>
                </a:solidFill>
                <a:latin typeface="Arial" charset="0"/>
              </a:rPr>
              <a:t>Expands test scenario possibilities</a:t>
            </a:r>
          </a:p>
          <a:p>
            <a:pPr eaLnBrk="1" hangingPunct="1">
              <a:defRPr/>
            </a:pPr>
            <a:r>
              <a:rPr lang="en-US" altLang="en-US" sz="1800" kern="0" dirty="0">
                <a:solidFill>
                  <a:srgbClr val="000099"/>
                </a:solidFill>
                <a:latin typeface="Arial" charset="0"/>
              </a:rPr>
              <a:t>Assists in testing complex systems</a:t>
            </a:r>
          </a:p>
          <a:p>
            <a:pPr eaLnBrk="1" hangingPunct="1">
              <a:defRPr/>
            </a:pPr>
            <a:r>
              <a:rPr lang="en-US" altLang="en-US" sz="1800" kern="0" dirty="0">
                <a:solidFill>
                  <a:srgbClr val="000099"/>
                </a:solidFill>
                <a:latin typeface="Arial" charset="0"/>
              </a:rPr>
              <a:t>Helps guide selection of test conditions</a:t>
            </a:r>
          </a:p>
          <a:p>
            <a:pPr eaLnBrk="1" hangingPunct="1">
              <a:defRPr/>
            </a:pPr>
            <a:r>
              <a:rPr lang="en-US" altLang="en-US" sz="1800" kern="0" dirty="0">
                <a:solidFill>
                  <a:srgbClr val="000099"/>
                </a:solidFill>
                <a:latin typeface="Arial" charset="0"/>
              </a:rPr>
              <a:t>Supports analysis of test and evaluation results</a:t>
            </a:r>
          </a:p>
          <a:p>
            <a:pPr eaLnBrk="1" hangingPunct="1">
              <a:defRPr/>
            </a:pPr>
            <a:r>
              <a:rPr lang="en-US" altLang="en-US" sz="1800" kern="0" dirty="0">
                <a:solidFill>
                  <a:srgbClr val="000099"/>
                </a:solidFill>
                <a:latin typeface="Arial" charset="0"/>
              </a:rPr>
              <a:t>Virtual testing of complex and non-physical systems </a:t>
            </a:r>
          </a:p>
        </p:txBody>
      </p:sp>
      <p:pic>
        <p:nvPicPr>
          <p:cNvPr id="3" name="Picture 2">
            <a:extLst>
              <a:ext uri="{FF2B5EF4-FFF2-40B4-BE49-F238E27FC236}">
                <a16:creationId xmlns:a16="http://schemas.microsoft.com/office/drawing/2014/main" id="{57EBB884-7944-4F98-B3A3-C68FE0F5B77C}"/>
              </a:ext>
            </a:extLst>
          </p:cNvPr>
          <p:cNvPicPr>
            <a:picLocks noChangeAspect="1"/>
          </p:cNvPicPr>
          <p:nvPr/>
        </p:nvPicPr>
        <p:blipFill>
          <a:blip r:embed="rId5"/>
          <a:stretch>
            <a:fillRect/>
          </a:stretch>
        </p:blipFill>
        <p:spPr>
          <a:xfrm>
            <a:off x="3875974" y="841248"/>
            <a:ext cx="2178167" cy="1775775"/>
          </a:xfrm>
          <a:prstGeom prst="rect">
            <a:avLst/>
          </a:prstGeom>
        </p:spPr>
      </p:pic>
      <p:pic>
        <p:nvPicPr>
          <p:cNvPr id="13" name="Picture 12">
            <a:extLst>
              <a:ext uri="{FF2B5EF4-FFF2-40B4-BE49-F238E27FC236}">
                <a16:creationId xmlns:a16="http://schemas.microsoft.com/office/drawing/2014/main" id="{A037A8AB-A8EB-472F-AEFC-E256EC79C0BE}"/>
              </a:ext>
            </a:extLst>
          </p:cNvPr>
          <p:cNvPicPr>
            <a:picLocks noChangeAspect="1"/>
          </p:cNvPicPr>
          <p:nvPr/>
        </p:nvPicPr>
        <p:blipFill>
          <a:blip r:embed="rId6"/>
          <a:stretch>
            <a:fillRect/>
          </a:stretch>
        </p:blipFill>
        <p:spPr>
          <a:xfrm>
            <a:off x="6417597" y="3089710"/>
            <a:ext cx="5249353" cy="3236491"/>
          </a:xfrm>
          <a:prstGeom prst="rect">
            <a:avLst/>
          </a:prstGeom>
        </p:spPr>
      </p:pic>
      <p:sp>
        <p:nvSpPr>
          <p:cNvPr id="14" name="TextBox 13">
            <a:extLst>
              <a:ext uri="{FF2B5EF4-FFF2-40B4-BE49-F238E27FC236}">
                <a16:creationId xmlns:a16="http://schemas.microsoft.com/office/drawing/2014/main" id="{0CDDE336-7532-4CBB-BE1B-E4F50DB07C59}"/>
              </a:ext>
            </a:extLst>
          </p:cNvPr>
          <p:cNvSpPr txBox="1"/>
          <p:nvPr/>
        </p:nvSpPr>
        <p:spPr>
          <a:xfrm>
            <a:off x="6054141" y="841248"/>
            <a:ext cx="5753178" cy="2062103"/>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Virtual Cyber Range:</a:t>
            </a:r>
          </a:p>
          <a:p>
            <a:pPr marL="342900" indent="-342900">
              <a:buFont typeface="Arial" panose="020B0604020202020204" pitchFamily="34" charset="0"/>
              <a:buChar char="•"/>
            </a:pPr>
            <a:r>
              <a:rPr lang="en-US" sz="2000"/>
              <a:t>Virtual range for virtual capabilities</a:t>
            </a:r>
          </a:p>
          <a:p>
            <a:pPr marL="342900" indent="-342900">
              <a:buFont typeface="Arial" panose="020B0604020202020204" pitchFamily="34" charset="0"/>
              <a:buChar char="•"/>
            </a:pPr>
            <a:r>
              <a:rPr lang="en-US" sz="2000"/>
              <a:t>Rapidly and realistically represent operational</a:t>
            </a:r>
            <a:br>
              <a:rPr lang="en-US" sz="2000"/>
            </a:br>
            <a:r>
              <a:rPr lang="en-US" sz="2000"/>
              <a:t>environments at different levels of security, </a:t>
            </a:r>
            <a:br>
              <a:rPr lang="en-US" sz="2000"/>
            </a:br>
            <a:r>
              <a:rPr lang="en-US" sz="2000"/>
              <a:t>fidelity, and/or scale</a:t>
            </a:r>
          </a:p>
          <a:p>
            <a:pPr marL="342900" indent="-342900">
              <a:buFont typeface="Arial" panose="020B0604020202020204" pitchFamily="34" charset="0"/>
              <a:buChar char="•"/>
            </a:pPr>
            <a:r>
              <a:rPr lang="en-US" sz="2000"/>
              <a:t>Precise control of the test environment</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39</a:t>
            </a:fld>
            <a:endParaRPr lang="en-US" sz="1800">
              <a:solidFill>
                <a:srgbClr val="000000"/>
              </a:solidFill>
            </a:endParaRPr>
          </a:p>
        </p:txBody>
      </p:sp>
      <p:sp>
        <p:nvSpPr>
          <p:cNvPr id="4" name="Rectangle 3">
            <a:extLst>
              <a:ext uri="{FF2B5EF4-FFF2-40B4-BE49-F238E27FC236}">
                <a16:creationId xmlns:a16="http://schemas.microsoft.com/office/drawing/2014/main" id="{4D7311A3-348C-2400-F856-8793DB215908}"/>
              </a:ext>
            </a:extLst>
          </p:cNvPr>
          <p:cNvSpPr/>
          <p:nvPr/>
        </p:nvSpPr>
        <p:spPr>
          <a:xfrm>
            <a:off x="225124" y="4756541"/>
            <a:ext cx="6151746" cy="1569660"/>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for Testing without physical infrastructure, testing beyond safe or operational ranges, and complex testing beyond traditional techniques</a:t>
            </a:r>
          </a:p>
        </p:txBody>
      </p:sp>
    </p:spTree>
    <p:extLst>
      <p:ext uri="{BB962C8B-B14F-4D97-AF65-F5344CB8AC3E}">
        <p14:creationId xmlns:p14="http://schemas.microsoft.com/office/powerpoint/2010/main" val="33621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59F3-2818-4A2A-94F9-B921CC729C79}"/>
              </a:ext>
            </a:extLst>
          </p:cNvPr>
          <p:cNvSpPr>
            <a:spLocks noGrp="1"/>
          </p:cNvSpPr>
          <p:nvPr>
            <p:ph type="title"/>
          </p:nvPr>
        </p:nvSpPr>
        <p:spPr>
          <a:xfrm>
            <a:off x="2345741" y="0"/>
            <a:ext cx="7416800" cy="841248"/>
          </a:xfrm>
        </p:spPr>
        <p:txBody>
          <a:bodyPr/>
          <a:lstStyle/>
          <a:p>
            <a:r>
              <a:rPr lang="en-US" sz="3200" dirty="0">
                <a:latin typeface="Arial" panose="020B0604020202020204" pitchFamily="34" charset="0"/>
                <a:cs typeface="Arial" panose="020B0604020202020204" pitchFamily="34" charset="0"/>
              </a:rPr>
              <a:t>Example of a Famous Simulation</a:t>
            </a:r>
          </a:p>
        </p:txBody>
      </p:sp>
      <p:pic>
        <p:nvPicPr>
          <p:cNvPr id="5" name="Picture 4">
            <a:extLst>
              <a:ext uri="{FF2B5EF4-FFF2-40B4-BE49-F238E27FC236}">
                <a16:creationId xmlns:a16="http://schemas.microsoft.com/office/drawing/2014/main" id="{2CA06C82-A3E1-416A-8670-7C6ABBCA5382}"/>
              </a:ext>
            </a:extLst>
          </p:cNvPr>
          <p:cNvPicPr>
            <a:picLocks noChangeAspect="1"/>
          </p:cNvPicPr>
          <p:nvPr/>
        </p:nvPicPr>
        <p:blipFill rotWithShape="1">
          <a:blip r:embed="rId3"/>
          <a:srcRect r="3626" b="18756"/>
          <a:stretch/>
        </p:blipFill>
        <p:spPr>
          <a:xfrm>
            <a:off x="342006" y="1710298"/>
            <a:ext cx="5712135" cy="3172791"/>
          </a:xfrm>
          <a:prstGeom prst="rect">
            <a:avLst/>
          </a:prstGeom>
        </p:spPr>
      </p:pic>
      <p:pic>
        <p:nvPicPr>
          <p:cNvPr id="6" name="Picture 5">
            <a:extLst>
              <a:ext uri="{FF2B5EF4-FFF2-40B4-BE49-F238E27FC236}">
                <a16:creationId xmlns:a16="http://schemas.microsoft.com/office/drawing/2014/main" id="{02C03633-6DC2-4E9F-AD9E-B1A6944485F8}"/>
              </a:ext>
            </a:extLst>
          </p:cNvPr>
          <p:cNvPicPr>
            <a:picLocks noChangeAspect="1"/>
          </p:cNvPicPr>
          <p:nvPr/>
        </p:nvPicPr>
        <p:blipFill rotWithShape="1">
          <a:blip r:embed="rId4"/>
          <a:srcRect l="18180" t="24920" b="41873"/>
          <a:stretch/>
        </p:blipFill>
        <p:spPr>
          <a:xfrm>
            <a:off x="6932376" y="956650"/>
            <a:ext cx="4611924" cy="1612354"/>
          </a:xfrm>
          <a:prstGeom prst="rect">
            <a:avLst/>
          </a:prstGeom>
        </p:spPr>
      </p:pic>
      <p:pic>
        <p:nvPicPr>
          <p:cNvPr id="7" name="Picture 6">
            <a:extLst>
              <a:ext uri="{FF2B5EF4-FFF2-40B4-BE49-F238E27FC236}">
                <a16:creationId xmlns:a16="http://schemas.microsoft.com/office/drawing/2014/main" id="{4318A5AD-082A-4D6C-BCA3-DB356846E9C2}"/>
              </a:ext>
            </a:extLst>
          </p:cNvPr>
          <p:cNvPicPr>
            <a:picLocks noChangeAspect="1"/>
          </p:cNvPicPr>
          <p:nvPr/>
        </p:nvPicPr>
        <p:blipFill rotWithShape="1">
          <a:blip r:embed="rId5"/>
          <a:srcRect t="22377"/>
          <a:stretch/>
        </p:blipFill>
        <p:spPr>
          <a:xfrm>
            <a:off x="6932376" y="2808431"/>
            <a:ext cx="4611924" cy="2626210"/>
          </a:xfrm>
          <a:prstGeom prst="rect">
            <a:avLst/>
          </a:prstGeom>
        </p:spPr>
      </p:pic>
      <p:sp>
        <p:nvSpPr>
          <p:cNvPr id="8" name="TextBox 7">
            <a:extLst>
              <a:ext uri="{FF2B5EF4-FFF2-40B4-BE49-F238E27FC236}">
                <a16:creationId xmlns:a16="http://schemas.microsoft.com/office/drawing/2014/main" id="{DB3F2DF1-CFB4-45FA-ADEB-A7B22812567D}"/>
              </a:ext>
            </a:extLst>
          </p:cNvPr>
          <p:cNvSpPr txBox="1"/>
          <p:nvPr/>
        </p:nvSpPr>
        <p:spPr>
          <a:xfrm>
            <a:off x="235080" y="4949965"/>
            <a:ext cx="4863014" cy="954107"/>
          </a:xfrm>
          <a:prstGeom prst="rect">
            <a:avLst/>
          </a:prstGeom>
          <a:noFill/>
        </p:spPr>
        <p:txBody>
          <a:bodyPr wrap="square" rtlCol="0">
            <a:spAutoFit/>
          </a:bodyPr>
          <a:lstStyle/>
          <a:p>
            <a:r>
              <a:rPr lang="en-US" sz="2800" i="1" dirty="0"/>
              <a:t>“Whatever can go wrong, </a:t>
            </a:r>
            <a:br>
              <a:rPr lang="en-US" sz="2800" i="1" dirty="0"/>
            </a:br>
            <a:r>
              <a:rPr lang="en-US" sz="2800" i="1" dirty="0"/>
              <a:t>will go wrong”</a:t>
            </a:r>
          </a:p>
        </p:txBody>
      </p:sp>
      <p:sp>
        <p:nvSpPr>
          <p:cNvPr id="10" name="TextBox 9">
            <a:extLst>
              <a:ext uri="{FF2B5EF4-FFF2-40B4-BE49-F238E27FC236}">
                <a16:creationId xmlns:a16="http://schemas.microsoft.com/office/drawing/2014/main" id="{B3DB62C8-B613-48DB-B04B-916F0301A3BE}"/>
              </a:ext>
            </a:extLst>
          </p:cNvPr>
          <p:cNvSpPr txBox="1"/>
          <p:nvPr/>
        </p:nvSpPr>
        <p:spPr>
          <a:xfrm>
            <a:off x="467335" y="841248"/>
            <a:ext cx="2956066" cy="646331"/>
          </a:xfrm>
          <a:prstGeom prst="rect">
            <a:avLst/>
          </a:prstGeom>
          <a:noFill/>
          <a:ln>
            <a:solidFill>
              <a:schemeClr val="tx1"/>
            </a:solidFill>
          </a:ln>
        </p:spPr>
        <p:txBody>
          <a:bodyPr wrap="none" rtlCol="0">
            <a:spAutoFit/>
          </a:bodyPr>
          <a:lstStyle/>
          <a:p>
            <a:r>
              <a:rPr lang="en-US" sz="3600" dirty="0"/>
              <a:t>Murphy’s Law</a:t>
            </a:r>
          </a:p>
        </p:txBody>
      </p:sp>
      <p:sp>
        <p:nvSpPr>
          <p:cNvPr id="11" name="Speech Bubble: Rectangle 10">
            <a:extLst>
              <a:ext uri="{FF2B5EF4-FFF2-40B4-BE49-F238E27FC236}">
                <a16:creationId xmlns:a16="http://schemas.microsoft.com/office/drawing/2014/main" id="{50258C35-7970-4DAC-BBF2-3FC8D87FB916}"/>
              </a:ext>
            </a:extLst>
          </p:cNvPr>
          <p:cNvSpPr/>
          <p:nvPr/>
        </p:nvSpPr>
        <p:spPr bwMode="auto">
          <a:xfrm>
            <a:off x="3774750" y="1109261"/>
            <a:ext cx="2646687" cy="584775"/>
          </a:xfrm>
          <a:prstGeom prst="wedgeRectCallout">
            <a:avLst>
              <a:gd name="adj1" fmla="val -79655"/>
              <a:gd name="adj2" fmla="val 184596"/>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Lt. Edward Murphy</a:t>
            </a:r>
          </a:p>
        </p:txBody>
      </p:sp>
      <p:sp>
        <p:nvSpPr>
          <p:cNvPr id="12" name="TextBox 11">
            <a:extLst>
              <a:ext uri="{FF2B5EF4-FFF2-40B4-BE49-F238E27FC236}">
                <a16:creationId xmlns:a16="http://schemas.microsoft.com/office/drawing/2014/main" id="{D7C4945F-0B8B-4EFD-9822-B3AE41348395}"/>
              </a:ext>
            </a:extLst>
          </p:cNvPr>
          <p:cNvSpPr txBox="1"/>
          <p:nvPr/>
        </p:nvSpPr>
        <p:spPr>
          <a:xfrm>
            <a:off x="3198073" y="6016752"/>
            <a:ext cx="6661632" cy="307777"/>
          </a:xfrm>
          <a:prstGeom prst="rect">
            <a:avLst/>
          </a:prstGeom>
          <a:noFill/>
          <a:ln>
            <a:solidFill>
              <a:schemeClr val="tx1"/>
            </a:solidFill>
          </a:ln>
        </p:spPr>
        <p:txBody>
          <a:bodyPr wrap="none" rtlCol="0">
            <a:spAutoFit/>
          </a:bodyPr>
          <a:lstStyle/>
          <a:p>
            <a:r>
              <a:rPr lang="en-US" sz="1400" dirty="0"/>
              <a:t>Ref: https://</a:t>
            </a:r>
            <a:r>
              <a:rPr lang="en-US" sz="1400" dirty="0">
                <a:hlinkClick r:id="rId6"/>
              </a:rPr>
              <a:t>www.youtube.com/watch?v=-XT8Gim_kIo </a:t>
            </a:r>
            <a:r>
              <a:rPr lang="en-US" sz="1400" dirty="0"/>
              <a:t>  (DoD </a:t>
            </a:r>
            <a:r>
              <a:rPr lang="en-US" sz="1400" dirty="0">
                <a:latin typeface="Arial" panose="020B0604020202020204" pitchFamily="34" charset="0"/>
                <a:cs typeface="Arial" panose="020B0604020202020204" pitchFamily="34" charset="0"/>
              </a:rPr>
              <a:t>YouTube</a:t>
            </a:r>
            <a:r>
              <a:rPr lang="en-US" sz="1400" dirty="0"/>
              <a:t> Channel) </a:t>
            </a:r>
          </a:p>
        </p:txBody>
      </p:sp>
    </p:spTree>
    <p:extLst>
      <p:ext uri="{BB962C8B-B14F-4D97-AF65-F5344CB8AC3E}">
        <p14:creationId xmlns:p14="http://schemas.microsoft.com/office/powerpoint/2010/main" val="4011060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Medical</a:t>
            </a:r>
          </a:p>
        </p:txBody>
      </p:sp>
      <p:sp>
        <p:nvSpPr>
          <p:cNvPr id="4" name="Rectangle 3" descr="Parchment"/>
          <p:cNvSpPr txBox="1">
            <a:spLocks noChangeArrowheads="1"/>
          </p:cNvSpPr>
          <p:nvPr/>
        </p:nvSpPr>
        <p:spPr>
          <a:xfrm>
            <a:off x="163771" y="841248"/>
            <a:ext cx="4833938" cy="3798485"/>
          </a:xfrm>
          <a:prstGeom prst="rect">
            <a:avLst/>
          </a:prstGeom>
          <a:blipFill dpi="0" rotWithShape="1">
            <a:blip r:embed="rId3"/>
            <a:srcRect/>
            <a:tile tx="0" ty="0" sx="100000" sy="100000" flip="none" algn="tl"/>
          </a:blipFill>
          <a:ln>
            <a:solidFill>
              <a:schemeClr val="bg2"/>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85750" algn="l" rtl="0" eaLnBrk="0" fontAlgn="base" hangingPunct="0">
              <a:spcBef>
                <a:spcPct val="20000"/>
              </a:spcBef>
              <a:spcAft>
                <a:spcPct val="0"/>
              </a:spcAft>
              <a:buChar char="~"/>
              <a:defRPr sz="2000">
                <a:solidFill>
                  <a:schemeClr val="tx1"/>
                </a:solidFill>
                <a:latin typeface="+mn-lt"/>
              </a:defRPr>
            </a:lvl3pPr>
            <a:lvl4pPr marL="1598613" indent="-341313" algn="l" rtl="0" eaLnBrk="0" fontAlgn="base" hangingPunct="0">
              <a:spcBef>
                <a:spcPct val="20000"/>
              </a:spcBef>
              <a:spcAft>
                <a:spcPct val="0"/>
              </a:spcAft>
              <a:buChar char="»"/>
              <a:defRPr>
                <a:solidFill>
                  <a:schemeClr val="tx1"/>
                </a:solidFill>
                <a:latin typeface="+mn-lt"/>
              </a:defRPr>
            </a:lvl4pPr>
            <a:lvl5pPr marL="2057400" indent="-344488" algn="l" rtl="0" eaLnBrk="0" fontAlgn="base" hangingPunct="0">
              <a:spcBef>
                <a:spcPct val="20000"/>
              </a:spcBef>
              <a:spcAft>
                <a:spcPct val="0"/>
              </a:spcAft>
              <a:buChar char="»"/>
              <a:defRPr>
                <a:solidFill>
                  <a:schemeClr val="tx1"/>
                </a:solidFill>
                <a:latin typeface="+mn-lt"/>
              </a:defRPr>
            </a:lvl5pPr>
            <a:lvl6pPr marL="2514600" indent="-344488" algn="l" rtl="0" fontAlgn="base">
              <a:spcBef>
                <a:spcPct val="20000"/>
              </a:spcBef>
              <a:spcAft>
                <a:spcPct val="0"/>
              </a:spcAft>
              <a:buChar char="»"/>
              <a:defRPr>
                <a:solidFill>
                  <a:schemeClr val="tx1"/>
                </a:solidFill>
                <a:latin typeface="+mn-lt"/>
              </a:defRPr>
            </a:lvl6pPr>
            <a:lvl7pPr marL="2971800" indent="-344488" algn="l" rtl="0" fontAlgn="base">
              <a:spcBef>
                <a:spcPct val="20000"/>
              </a:spcBef>
              <a:spcAft>
                <a:spcPct val="0"/>
              </a:spcAft>
              <a:buChar char="»"/>
              <a:defRPr>
                <a:solidFill>
                  <a:schemeClr val="tx1"/>
                </a:solidFill>
                <a:latin typeface="+mn-lt"/>
              </a:defRPr>
            </a:lvl7pPr>
            <a:lvl8pPr marL="3429000" indent="-344488" algn="l" rtl="0" fontAlgn="base">
              <a:spcBef>
                <a:spcPct val="20000"/>
              </a:spcBef>
              <a:spcAft>
                <a:spcPct val="0"/>
              </a:spcAft>
              <a:buChar char="»"/>
              <a:defRPr>
                <a:solidFill>
                  <a:schemeClr val="tx1"/>
                </a:solidFill>
                <a:latin typeface="+mn-lt"/>
              </a:defRPr>
            </a:lvl8pPr>
            <a:lvl9pPr marL="3886200" indent="-344488" algn="l" rtl="0" fontAlgn="base">
              <a:spcBef>
                <a:spcPct val="20000"/>
              </a:spcBef>
              <a:spcAft>
                <a:spcPct val="0"/>
              </a:spcAft>
              <a:buChar char="»"/>
              <a:defRPr>
                <a:solidFill>
                  <a:schemeClr val="tx1"/>
                </a:solidFill>
                <a:latin typeface="+mn-lt"/>
              </a:defRPr>
            </a:lvl9pPr>
          </a:lstStyle>
          <a:p>
            <a:pPr marL="0" indent="0" eaLnBrk="1" hangingPunct="1">
              <a:buNone/>
              <a:defRPr/>
            </a:pPr>
            <a:r>
              <a:rPr lang="en-US" altLang="en-US" b="1" kern="0" dirty="0">
                <a:solidFill>
                  <a:srgbClr val="0033CC"/>
                </a:solidFill>
                <a:latin typeface="Arial" panose="020B0604020202020204" pitchFamily="34" charset="0"/>
                <a:cs typeface="Arial" panose="020B0604020202020204" pitchFamily="34" charset="0"/>
              </a:rPr>
              <a:t>US DoD Medical uses:</a:t>
            </a:r>
          </a:p>
          <a:p>
            <a:pPr eaLnBrk="1" hangingPunct="1">
              <a:defRPr/>
            </a:pPr>
            <a:r>
              <a:rPr lang="en-US" altLang="en-US" sz="2400" kern="0" dirty="0">
                <a:solidFill>
                  <a:srgbClr val="000099"/>
                </a:solidFill>
                <a:latin typeface="Arial" panose="020B0604020202020204" pitchFamily="34" charset="0"/>
                <a:cs typeface="Arial" panose="020B0604020202020204" pitchFamily="34" charset="0"/>
              </a:rPr>
              <a:t>Education &amp; training</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Exposure to high-risk emergencies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Doctor to Corpsman</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Mass casualty/Disaster relief</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Sustainment training</a:t>
            </a:r>
          </a:p>
          <a:p>
            <a:pPr eaLnBrk="1" hangingPunct="1">
              <a:defRPr/>
            </a:pPr>
            <a:r>
              <a:rPr lang="en-US" altLang="en-US" sz="2400" kern="0" dirty="0">
                <a:solidFill>
                  <a:srgbClr val="000099"/>
                </a:solidFill>
                <a:latin typeface="Arial" panose="020B0604020202020204" pitchFamily="34" charset="0"/>
                <a:cs typeface="Arial" panose="020B0604020202020204" pitchFamily="34" charset="0"/>
              </a:rPr>
              <a:t>Capabilities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Task trainers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Full size mannequins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Virtual trainers with haptic feedback</a:t>
            </a:r>
          </a:p>
          <a:p>
            <a:pPr eaLnBrk="1" hangingPunct="1">
              <a:defRPr/>
            </a:pPr>
            <a:endParaRPr lang="en-US" altLang="en-US" sz="2400" kern="0" dirty="0">
              <a:solidFill>
                <a:srgbClr val="000099"/>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E4799E0-38E4-4FF5-AA1E-FC60C6386AC2}"/>
              </a:ext>
            </a:extLst>
          </p:cNvPr>
          <p:cNvPicPr>
            <a:picLocks noChangeAspect="1"/>
          </p:cNvPicPr>
          <p:nvPr/>
        </p:nvPicPr>
        <p:blipFill>
          <a:blip r:embed="rId4"/>
          <a:stretch>
            <a:fillRect/>
          </a:stretch>
        </p:blipFill>
        <p:spPr>
          <a:xfrm>
            <a:off x="5011566" y="1134965"/>
            <a:ext cx="7219163" cy="4890697"/>
          </a:xfrm>
          <a:prstGeom prst="rect">
            <a:avLst/>
          </a:prstGeom>
        </p:spPr>
      </p:pic>
      <p:sp>
        <p:nvSpPr>
          <p:cNvPr id="8" name="Rectangle 7">
            <a:extLst>
              <a:ext uri="{FF2B5EF4-FFF2-40B4-BE49-F238E27FC236}">
                <a16:creationId xmlns:a16="http://schemas.microsoft.com/office/drawing/2014/main" id="{7F83561C-371B-4B57-A88D-A9F462FD40AC}"/>
              </a:ext>
            </a:extLst>
          </p:cNvPr>
          <p:cNvSpPr/>
          <p:nvPr/>
        </p:nvSpPr>
        <p:spPr>
          <a:xfrm>
            <a:off x="5279914" y="6325110"/>
            <a:ext cx="3507242" cy="461665"/>
          </a:xfrm>
          <a:prstGeom prst="rect">
            <a:avLst/>
          </a:prstGeom>
          <a:ln>
            <a:solidFill>
              <a:schemeClr val="tx1"/>
            </a:solidFill>
          </a:ln>
        </p:spPr>
        <p:txBody>
          <a:bodyPr wrap="none">
            <a:spAutoFit/>
          </a:bodyPr>
          <a:lstStyle/>
          <a:p>
            <a:r>
              <a:rPr lang="en-US" sz="1200" dirty="0"/>
              <a:t>Ref: American Society of Anesthesiologists (ASA)</a:t>
            </a:r>
          </a:p>
          <a:p>
            <a:r>
              <a:rPr lang="en-US" sz="1200" dirty="0"/>
              <a:t>https://www.asahq.org</a:t>
            </a:r>
            <a:endParaRPr lang="en-US" sz="2400" dirty="0"/>
          </a:p>
        </p:txBody>
      </p:sp>
      <p:sp>
        <p:nvSpPr>
          <p:cNvPr id="9" name="TextBox 8">
            <a:extLst>
              <a:ext uri="{FF2B5EF4-FFF2-40B4-BE49-F238E27FC236}">
                <a16:creationId xmlns:a16="http://schemas.microsoft.com/office/drawing/2014/main" id="{6D075339-2C8C-494F-B4B6-A137BCB817BF}"/>
              </a:ext>
            </a:extLst>
          </p:cNvPr>
          <p:cNvSpPr txBox="1"/>
          <p:nvPr/>
        </p:nvSpPr>
        <p:spPr>
          <a:xfrm>
            <a:off x="6096000" y="2794000"/>
            <a:ext cx="184731" cy="584775"/>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C60F80B6-0581-4893-8586-FCDDCA8BA94A}"/>
              </a:ext>
            </a:extLst>
          </p:cNvPr>
          <p:cNvSpPr txBox="1"/>
          <p:nvPr/>
        </p:nvSpPr>
        <p:spPr>
          <a:xfrm>
            <a:off x="5156346" y="825863"/>
            <a:ext cx="5631253" cy="892552"/>
          </a:xfrm>
          <a:prstGeom prst="rect">
            <a:avLst/>
          </a:prstGeom>
          <a:solidFill>
            <a:schemeClr val="accent2">
              <a:lumMod val="40000"/>
              <a:lumOff val="60000"/>
            </a:schemeClr>
          </a:solidFill>
        </p:spPr>
        <p:txBody>
          <a:bodyPr wrap="square" rtlCol="0">
            <a:spAutoFit/>
          </a:bodyPr>
          <a:lstStyle/>
          <a:p>
            <a:r>
              <a:rPr lang="en-US" sz="2800" b="1" dirty="0"/>
              <a:t>Example: </a:t>
            </a:r>
            <a:r>
              <a:rPr lang="en-US" sz="2400" b="1" dirty="0"/>
              <a:t>Anesthesiologist virtual interactive training </a:t>
            </a:r>
            <a:endParaRPr lang="en-US" sz="2800" b="1" dirty="0"/>
          </a:p>
        </p:txBody>
      </p:sp>
      <p:sp>
        <p:nvSpPr>
          <p:cNvPr id="5" name="Rectangle 4">
            <a:extLst>
              <a:ext uri="{FF2B5EF4-FFF2-40B4-BE49-F238E27FC236}">
                <a16:creationId xmlns:a16="http://schemas.microsoft.com/office/drawing/2014/main" id="{16011AAB-1C63-67BF-134E-E66CF45568D2}"/>
              </a:ext>
            </a:extLst>
          </p:cNvPr>
          <p:cNvSpPr/>
          <p:nvPr/>
        </p:nvSpPr>
        <p:spPr>
          <a:xfrm>
            <a:off x="194447" y="4704720"/>
            <a:ext cx="4772585" cy="1569660"/>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for a virtual environment where we can learn and practice medical techniques without risk to patients</a:t>
            </a:r>
          </a:p>
        </p:txBody>
      </p:sp>
    </p:spTree>
    <p:extLst>
      <p:ext uri="{BB962C8B-B14F-4D97-AF65-F5344CB8AC3E}">
        <p14:creationId xmlns:p14="http://schemas.microsoft.com/office/powerpoint/2010/main" val="270509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Operational Planning</a:t>
            </a:r>
          </a:p>
        </p:txBody>
      </p:sp>
      <p:sp>
        <p:nvSpPr>
          <p:cNvPr id="5" name="Rectangle 3" descr="Parchment"/>
          <p:cNvSpPr txBox="1">
            <a:spLocks noChangeArrowheads="1"/>
          </p:cNvSpPr>
          <p:nvPr/>
        </p:nvSpPr>
        <p:spPr bwMode="auto">
          <a:xfrm>
            <a:off x="4165" y="771268"/>
            <a:ext cx="3996335" cy="2284950"/>
          </a:xfrm>
          <a:prstGeom prst="rect">
            <a:avLst/>
          </a:prstGeom>
          <a:blipFill dpi="0" rotWithShape="1">
            <a:blip r:embed="rId3"/>
            <a:srcRect/>
            <a:tile tx="0" ty="0" sx="100000" sy="100000" flip="none" algn="tl"/>
          </a:blipFill>
          <a:ln>
            <a:solidFill>
              <a:srgbClr val="808080"/>
            </a:solidFill>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eaLnBrk="1" hangingPunct="1">
              <a:defRPr/>
            </a:pPr>
            <a:r>
              <a:rPr lang="en-US" altLang="en-US" sz="1800" b="0" kern="0">
                <a:latin typeface="Arial" charset="0"/>
              </a:rPr>
              <a:t>Operational planning</a:t>
            </a:r>
          </a:p>
          <a:p>
            <a:pPr eaLnBrk="1" hangingPunct="1">
              <a:defRPr/>
            </a:pPr>
            <a:r>
              <a:rPr lang="en-US" altLang="en-US" sz="1800" b="0" kern="0">
                <a:latin typeface="Arial" charset="0"/>
              </a:rPr>
              <a:t>Force structure analysis</a:t>
            </a:r>
          </a:p>
          <a:p>
            <a:pPr eaLnBrk="1" hangingPunct="1">
              <a:defRPr/>
            </a:pPr>
            <a:r>
              <a:rPr lang="en-US" altLang="en-US" sz="1800" b="0" kern="0">
                <a:latin typeface="Arial" charset="0"/>
              </a:rPr>
              <a:t>Operational concept development</a:t>
            </a:r>
          </a:p>
          <a:p>
            <a:pPr eaLnBrk="1" hangingPunct="1">
              <a:defRPr/>
            </a:pPr>
            <a:r>
              <a:rPr lang="en-US" altLang="en-US" sz="1800" b="0" kern="0">
                <a:latin typeface="Arial" charset="0"/>
              </a:rPr>
              <a:t>Logistics Planning </a:t>
            </a:r>
          </a:p>
          <a:p>
            <a:pPr eaLnBrk="1" hangingPunct="1">
              <a:defRPr/>
            </a:pPr>
            <a:r>
              <a:rPr lang="en-US" altLang="en-US" sz="1800" b="0" kern="0">
                <a:latin typeface="Arial" charset="0"/>
              </a:rPr>
              <a:t>Time-Phased Force &amp; Deployment Data  (TPFDD) projections</a:t>
            </a:r>
          </a:p>
        </p:txBody>
      </p:sp>
      <p:pic>
        <p:nvPicPr>
          <p:cNvPr id="7" name="Picture 12" descr="http://usarmy.vo.llnwd.net/e1/-images/2010/08/25/83827/size0-army.mil-83827-2010-08-25-1508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56218"/>
            <a:ext cx="27352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101heloArm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6095" y="3056218"/>
            <a:ext cx="275782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ED088A9-1048-4619-B28A-33C9C2CD2EEF}"/>
              </a:ext>
            </a:extLst>
          </p:cNvPr>
          <p:cNvSpPr txBox="1"/>
          <p:nvPr/>
        </p:nvSpPr>
        <p:spPr>
          <a:xfrm>
            <a:off x="4090102" y="731201"/>
            <a:ext cx="8101898" cy="2062103"/>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Naval Operational Supply System:</a:t>
            </a:r>
          </a:p>
          <a:p>
            <a:pPr marL="342900" indent="-342900">
              <a:buFont typeface="Arial" panose="020B0604020202020204" pitchFamily="34" charset="0"/>
              <a:buChar char="•"/>
            </a:pPr>
            <a:r>
              <a:rPr lang="en-US" sz="2000"/>
              <a:t>Near real-time/accurate logistics readiness picture</a:t>
            </a:r>
          </a:p>
          <a:p>
            <a:pPr marL="342900" indent="-342900">
              <a:buFont typeface="Arial" panose="020B0604020202020204" pitchFamily="34" charset="0"/>
              <a:buChar char="•"/>
            </a:pPr>
            <a:r>
              <a:rPr lang="en-US" sz="2000"/>
              <a:t>Distance support solutions</a:t>
            </a:r>
          </a:p>
          <a:p>
            <a:pPr marL="342900" indent="-342900">
              <a:buFont typeface="Arial" panose="020B0604020202020204" pitchFamily="34" charset="0"/>
              <a:buChar char="•"/>
            </a:pPr>
            <a:r>
              <a:rPr lang="en-US" sz="2000"/>
              <a:t>Enterprise decision making/execution, </a:t>
            </a:r>
          </a:p>
          <a:p>
            <a:pPr marL="342900" indent="-342900">
              <a:buFont typeface="Arial" panose="020B0604020202020204" pitchFamily="34" charset="0"/>
              <a:buChar char="•"/>
            </a:pPr>
            <a:r>
              <a:rPr lang="en-US" sz="2000"/>
              <a:t>Cost savings and increased readiness</a:t>
            </a:r>
          </a:p>
          <a:p>
            <a:pPr marL="342900" indent="-342900">
              <a:buFont typeface="Arial" panose="020B0604020202020204" pitchFamily="34" charset="0"/>
              <a:buChar char="•"/>
            </a:pPr>
            <a:r>
              <a:rPr lang="en-US" sz="2000"/>
              <a:t>Supply Chain planning and pre-positioning</a:t>
            </a:r>
          </a:p>
        </p:txBody>
      </p:sp>
      <p:pic>
        <p:nvPicPr>
          <p:cNvPr id="11" name="Picture 10">
            <a:extLst>
              <a:ext uri="{FF2B5EF4-FFF2-40B4-BE49-F238E27FC236}">
                <a16:creationId xmlns:a16="http://schemas.microsoft.com/office/drawing/2014/main" id="{A5AA1829-B7C7-4F14-BA5D-1EA2DECE9CEA}"/>
              </a:ext>
            </a:extLst>
          </p:cNvPr>
          <p:cNvPicPr>
            <a:picLocks noChangeAspect="1"/>
          </p:cNvPicPr>
          <p:nvPr/>
        </p:nvPicPr>
        <p:blipFill>
          <a:blip r:embed="rId6"/>
          <a:stretch>
            <a:fillRect/>
          </a:stretch>
        </p:blipFill>
        <p:spPr>
          <a:xfrm>
            <a:off x="5112551" y="2875810"/>
            <a:ext cx="6624338" cy="3800563"/>
          </a:xfrm>
          <a:prstGeom prst="rect">
            <a:avLst/>
          </a:prstGeom>
        </p:spPr>
      </p:pic>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41</a:t>
            </a:fld>
            <a:endParaRPr lang="en-US" sz="1800">
              <a:solidFill>
                <a:srgbClr val="000000"/>
              </a:solidFill>
            </a:endParaRPr>
          </a:p>
        </p:txBody>
      </p:sp>
      <p:sp>
        <p:nvSpPr>
          <p:cNvPr id="3" name="Rectangle 2">
            <a:extLst>
              <a:ext uri="{FF2B5EF4-FFF2-40B4-BE49-F238E27FC236}">
                <a16:creationId xmlns:a16="http://schemas.microsoft.com/office/drawing/2014/main" id="{64BA6650-A14B-B9ED-B3B7-ABA992A9276B}"/>
              </a:ext>
            </a:extLst>
          </p:cNvPr>
          <p:cNvSpPr/>
          <p:nvPr/>
        </p:nvSpPr>
        <p:spPr>
          <a:xfrm>
            <a:off x="154253" y="5271188"/>
            <a:ext cx="4772585" cy="1200329"/>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for a virtual planning process where we can optimize with all actors in play</a:t>
            </a:r>
          </a:p>
        </p:txBody>
      </p:sp>
    </p:spTree>
    <p:extLst>
      <p:ext uri="{BB962C8B-B14F-4D97-AF65-F5344CB8AC3E}">
        <p14:creationId xmlns:p14="http://schemas.microsoft.com/office/powerpoint/2010/main" val="27135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518763" y="-10633"/>
            <a:ext cx="9144000" cy="843413"/>
          </a:xfrm>
          <a:prstGeom prst="rect">
            <a:avLst/>
          </a:prstGeom>
        </p:spPr>
        <p:txBody>
          <a:bodyPr/>
          <a:lstStyle/>
          <a:p>
            <a:pPr>
              <a:lnSpc>
                <a:spcPct val="90000"/>
              </a:lnSpc>
              <a:defRPr/>
            </a:pPr>
            <a:r>
              <a:rPr lang="en-US" altLang="en-US" sz="3200" kern="1200" dirty="0">
                <a:latin typeface="Arial" panose="020B0604020202020204" pitchFamily="34" charset="0"/>
                <a:cs typeface="Arial" panose="020B0604020202020204" pitchFamily="34" charset="0"/>
              </a:rPr>
              <a:t>M&amp;S use in Training</a:t>
            </a:r>
          </a:p>
        </p:txBody>
      </p:sp>
      <p:sp>
        <p:nvSpPr>
          <p:cNvPr id="61443" name="Text Box 4" descr="Parchment"/>
          <p:cNvSpPr txBox="1">
            <a:spLocks noChangeArrowheads="1"/>
          </p:cNvSpPr>
          <p:nvPr/>
        </p:nvSpPr>
        <p:spPr bwMode="auto">
          <a:xfrm>
            <a:off x="282255" y="832780"/>
            <a:ext cx="4260910" cy="3305520"/>
          </a:xfrm>
          <a:prstGeom prst="rect">
            <a:avLst/>
          </a:prstGeom>
          <a:blipFill dpi="0" rotWithShape="0">
            <a:blip r:embed="rId3"/>
            <a:srcRect/>
            <a:tile tx="0" ty="0" sx="100000" sy="100000" flip="none" algn="tl"/>
          </a:blipFill>
          <a:ln w="12700">
            <a:solidFill>
              <a:schemeClr val="bg2"/>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nSpc>
                <a:spcPct val="140000"/>
              </a:lnSpc>
              <a:spcBef>
                <a:spcPct val="0"/>
              </a:spcBef>
              <a:buFontTx/>
              <a:buNone/>
            </a:pPr>
            <a:r>
              <a:rPr lang="en-US" altLang="en-US" sz="3200">
                <a:solidFill>
                  <a:schemeClr val="tx2">
                    <a:lumMod val="75000"/>
                  </a:schemeClr>
                </a:solidFill>
              </a:rPr>
              <a:t>Trainers use M&amp;S to:</a:t>
            </a:r>
          </a:p>
          <a:p>
            <a:pPr>
              <a:lnSpc>
                <a:spcPct val="140000"/>
              </a:lnSpc>
              <a:spcBef>
                <a:spcPct val="0"/>
              </a:spcBef>
              <a:buClr>
                <a:srgbClr val="000099"/>
              </a:buClr>
            </a:pPr>
            <a:r>
              <a:rPr lang="en-US" altLang="en-US">
                <a:solidFill>
                  <a:srgbClr val="0033CC"/>
                </a:solidFill>
              </a:rPr>
              <a:t> </a:t>
            </a:r>
            <a:r>
              <a:rPr lang="en-US" altLang="en-US">
                <a:solidFill>
                  <a:schemeClr val="tx2">
                    <a:lumMod val="75000"/>
                  </a:schemeClr>
                </a:solidFill>
              </a:rPr>
              <a:t>Train</a:t>
            </a:r>
            <a:r>
              <a:rPr lang="en-US" altLang="en-US" b="0">
                <a:solidFill>
                  <a:schemeClr val="tx2">
                    <a:lumMod val="75000"/>
                  </a:schemeClr>
                </a:solidFill>
              </a:rPr>
              <a:t> commanders, staffs, units,</a:t>
            </a:r>
            <a:br>
              <a:rPr lang="en-US" altLang="en-US" b="0">
                <a:solidFill>
                  <a:schemeClr val="tx2">
                    <a:lumMod val="75000"/>
                  </a:schemeClr>
                </a:solidFill>
              </a:rPr>
            </a:br>
            <a:r>
              <a:rPr lang="en-US" altLang="en-US" b="0">
                <a:solidFill>
                  <a:schemeClr val="tx2">
                    <a:lumMod val="75000"/>
                  </a:schemeClr>
                </a:solidFill>
              </a:rPr>
              <a:t>and operators</a:t>
            </a:r>
          </a:p>
          <a:p>
            <a:pPr>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Practice</a:t>
            </a:r>
            <a:r>
              <a:rPr lang="en-US" altLang="en-US" b="0">
                <a:solidFill>
                  <a:schemeClr val="tx2">
                    <a:lumMod val="75000"/>
                  </a:schemeClr>
                </a:solidFill>
              </a:rPr>
              <a:t> new processes and </a:t>
            </a:r>
          </a:p>
          <a:p>
            <a:pPr>
              <a:spcBef>
                <a:spcPct val="0"/>
              </a:spcBef>
              <a:buClr>
                <a:srgbClr val="000099"/>
              </a:buClr>
              <a:buFontTx/>
              <a:buNone/>
            </a:pPr>
            <a:r>
              <a:rPr lang="en-US" altLang="en-US" b="0">
                <a:solidFill>
                  <a:schemeClr val="tx2">
                    <a:lumMod val="75000"/>
                  </a:schemeClr>
                </a:solidFill>
              </a:rPr>
              <a:t>  tactics</a:t>
            </a:r>
          </a:p>
          <a:p>
            <a:pPr>
              <a:lnSpc>
                <a:spcPct val="140000"/>
              </a:lnSpc>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Refine</a:t>
            </a:r>
            <a:r>
              <a:rPr lang="en-US" altLang="en-US" b="0">
                <a:solidFill>
                  <a:schemeClr val="tx2">
                    <a:lumMod val="75000"/>
                  </a:schemeClr>
                </a:solidFill>
              </a:rPr>
              <a:t> standard procedures</a:t>
            </a:r>
          </a:p>
          <a:p>
            <a:pPr>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Exercise</a:t>
            </a:r>
            <a:r>
              <a:rPr lang="en-US" altLang="en-US" b="0">
                <a:solidFill>
                  <a:schemeClr val="tx2">
                    <a:lumMod val="75000"/>
                  </a:schemeClr>
                </a:solidFill>
              </a:rPr>
              <a:t> new equipment and</a:t>
            </a:r>
          </a:p>
          <a:p>
            <a:pPr>
              <a:spcBef>
                <a:spcPct val="0"/>
              </a:spcBef>
              <a:buClr>
                <a:srgbClr val="000099"/>
              </a:buClr>
              <a:buFontTx/>
              <a:buNone/>
            </a:pPr>
            <a:r>
              <a:rPr lang="en-US" altLang="en-US" b="0">
                <a:solidFill>
                  <a:schemeClr val="tx2">
                    <a:lumMod val="75000"/>
                  </a:schemeClr>
                </a:solidFill>
              </a:rPr>
              <a:t>  technologies</a:t>
            </a:r>
          </a:p>
        </p:txBody>
      </p:sp>
      <p:pic>
        <p:nvPicPr>
          <p:cNvPr id="61445" name="Picture 13" descr="http://usarmy.vo.llnwd.net/e1/-images/2010/06/10/76622/size0-army.mil-76622-2010-06-10-1106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52" y="4210150"/>
            <a:ext cx="304800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7E2022A-C485-4BE2-8685-26414CEEEB4E}"/>
              </a:ext>
            </a:extLst>
          </p:cNvPr>
          <p:cNvPicPr>
            <a:picLocks noChangeAspect="1"/>
          </p:cNvPicPr>
          <p:nvPr/>
        </p:nvPicPr>
        <p:blipFill rotWithShape="1">
          <a:blip r:embed="rId5"/>
          <a:srcRect b="7434"/>
          <a:stretch/>
        </p:blipFill>
        <p:spPr>
          <a:xfrm>
            <a:off x="6134704" y="1659088"/>
            <a:ext cx="5038725" cy="2775717"/>
          </a:xfrm>
          <a:prstGeom prst="rect">
            <a:avLst/>
          </a:prstGeom>
        </p:spPr>
      </p:pic>
      <p:pic>
        <p:nvPicPr>
          <p:cNvPr id="3" name="Picture 2">
            <a:extLst>
              <a:ext uri="{FF2B5EF4-FFF2-40B4-BE49-F238E27FC236}">
                <a16:creationId xmlns:a16="http://schemas.microsoft.com/office/drawing/2014/main" id="{71985284-8BFA-42D3-994E-DB63D1C2E049}"/>
              </a:ext>
            </a:extLst>
          </p:cNvPr>
          <p:cNvPicPr>
            <a:picLocks noChangeAspect="1"/>
          </p:cNvPicPr>
          <p:nvPr/>
        </p:nvPicPr>
        <p:blipFill>
          <a:blip r:embed="rId6"/>
          <a:stretch>
            <a:fillRect/>
          </a:stretch>
        </p:blipFill>
        <p:spPr>
          <a:xfrm>
            <a:off x="4207071" y="4479649"/>
            <a:ext cx="3767383" cy="2344689"/>
          </a:xfrm>
          <a:prstGeom prst="rect">
            <a:avLst/>
          </a:prstGeom>
        </p:spPr>
      </p:pic>
      <p:sp>
        <p:nvSpPr>
          <p:cNvPr id="9" name="TextBox 8">
            <a:extLst>
              <a:ext uri="{FF2B5EF4-FFF2-40B4-BE49-F238E27FC236}">
                <a16:creationId xmlns:a16="http://schemas.microsoft.com/office/drawing/2014/main" id="{95A12186-D30A-4088-A83C-7D770B62A070}"/>
              </a:ext>
            </a:extLst>
          </p:cNvPr>
          <p:cNvSpPr txBox="1"/>
          <p:nvPr/>
        </p:nvSpPr>
        <p:spPr>
          <a:xfrm>
            <a:off x="5122157" y="741996"/>
            <a:ext cx="7313220" cy="830997"/>
          </a:xfrm>
          <a:prstGeom prst="rect">
            <a:avLst/>
          </a:prstGeom>
          <a:solidFill>
            <a:schemeClr val="accent2">
              <a:lumMod val="40000"/>
              <a:lumOff val="60000"/>
            </a:schemeClr>
          </a:solidFill>
        </p:spPr>
        <p:txBody>
          <a:bodyPr wrap="none" rtlCol="0">
            <a:spAutoFit/>
          </a:bodyPr>
          <a:lstStyle>
            <a:defPPr>
              <a:defRPr lang="en-US"/>
            </a:defPPr>
          </a:lstStyle>
          <a:p>
            <a:r>
              <a:rPr lang="en-US" sz="2800" b="1" dirty="0"/>
              <a:t>Example: Training Displays at I/ITSEC</a:t>
            </a:r>
          </a:p>
          <a:p>
            <a:pPr marL="342900" indent="-342900">
              <a:buFont typeface="Arial" panose="020B0604020202020204" pitchFamily="34" charset="0"/>
              <a:buChar char="•"/>
            </a:pPr>
            <a:r>
              <a:rPr lang="en-US" sz="2000" dirty="0"/>
              <a:t>Look anywhere on the floor!!</a:t>
            </a:r>
          </a:p>
        </p:txBody>
      </p:sp>
      <p:pic>
        <p:nvPicPr>
          <p:cNvPr id="5" name="Picture 4">
            <a:extLst>
              <a:ext uri="{FF2B5EF4-FFF2-40B4-BE49-F238E27FC236}">
                <a16:creationId xmlns:a16="http://schemas.microsoft.com/office/drawing/2014/main" id="{6028D87E-107C-4EAB-B890-12678F3EDDFC}"/>
              </a:ext>
            </a:extLst>
          </p:cNvPr>
          <p:cNvPicPr>
            <a:picLocks noChangeAspect="1"/>
          </p:cNvPicPr>
          <p:nvPr/>
        </p:nvPicPr>
        <p:blipFill>
          <a:blip r:embed="rId7"/>
          <a:stretch>
            <a:fillRect/>
          </a:stretch>
        </p:blipFill>
        <p:spPr>
          <a:xfrm>
            <a:off x="8169507" y="4572523"/>
            <a:ext cx="3604046" cy="1814089"/>
          </a:xfrm>
          <a:prstGeom prst="rect">
            <a:avLst/>
          </a:prstGeom>
        </p:spPr>
      </p:pic>
      <p:sp>
        <p:nvSpPr>
          <p:cNvPr id="10"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42</a:t>
            </a:fld>
            <a:endParaRPr lang="en-US" sz="1800">
              <a:solidFill>
                <a:srgbClr val="000000"/>
              </a:solidFill>
            </a:endParaRPr>
          </a:p>
        </p:txBody>
      </p:sp>
    </p:spTree>
    <p:extLst>
      <p:ext uri="{BB962C8B-B14F-4D97-AF65-F5344CB8AC3E}">
        <p14:creationId xmlns:p14="http://schemas.microsoft.com/office/powerpoint/2010/main" val="62179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Agenda</a:t>
            </a:r>
          </a:p>
        </p:txBody>
      </p:sp>
      <p:sp>
        <p:nvSpPr>
          <p:cNvPr id="5"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Basic M&amp;S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lang="en-US" altLang="en-US" sz="2400" kern="0">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indent="0" eaLnBrk="1" hangingPunct="1">
              <a:lnSpc>
                <a:spcPct val="80000"/>
              </a:lnSpc>
              <a:buNone/>
              <a:defRPr/>
            </a:pPr>
            <a:r>
              <a:rPr lang="en-US" altLang="en-US" sz="2400" kern="0">
                <a:cs typeface="Arial" panose="020B0604020202020204" pitchFamily="34" charset="0"/>
              </a:rPr>
              <a:t>Key Enabling Concepts</a:t>
            </a:r>
          </a:p>
        </p:txBody>
      </p:sp>
      <p:sp>
        <p:nvSpPr>
          <p:cNvPr id="8" name="Rectangle 1030"/>
          <p:cNvSpPr txBox="1">
            <a:spLocks noChangeArrowheads="1"/>
          </p:cNvSpPr>
          <p:nvPr/>
        </p:nvSpPr>
        <p:spPr bwMode="auto">
          <a:xfrm>
            <a:off x="6938629"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Key Defense Activities Enabled by M&amp;S</a:t>
            </a: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lang="en-US" altLang="en-US" sz="2400" i="1" kern="0" dirty="0">
                <a:solidFill>
                  <a:srgbClr val="FF0000"/>
                </a:solidFill>
                <a:cs typeface="Arial" panose="020B0604020202020204" pitchFamily="34" charset="0"/>
              </a:rPr>
              <a:t>Supporting US DoD M&amp;S Organizations and other M&amp;S Resources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43</a:t>
            </a:fld>
            <a:endParaRPr lang="en-US" sz="1800">
              <a:solidFill>
                <a:srgbClr val="000000"/>
              </a:solidFill>
            </a:endParaRPr>
          </a:p>
        </p:txBody>
      </p:sp>
    </p:spTree>
    <p:extLst>
      <p:ext uri="{BB962C8B-B14F-4D97-AF65-F5344CB8AC3E}">
        <p14:creationId xmlns:p14="http://schemas.microsoft.com/office/powerpoint/2010/main" val="650712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05ED-603F-41C6-B381-A0FFDC1D3837}"/>
              </a:ext>
            </a:extLst>
          </p:cNvPr>
          <p:cNvSpPr>
            <a:spLocks noGrp="1"/>
          </p:cNvSpPr>
          <p:nvPr>
            <p:ph type="title"/>
          </p:nvPr>
        </p:nvSpPr>
        <p:spPr>
          <a:xfrm>
            <a:off x="2348835" y="80384"/>
            <a:ext cx="7416800" cy="841248"/>
          </a:xfrm>
        </p:spPr>
        <p:txBody>
          <a:bodyPr/>
          <a:lstStyle/>
          <a:p>
            <a:r>
              <a:rPr lang="en-US" dirty="0">
                <a:latin typeface="Arial" panose="020B0604020202020204" pitchFamily="34" charset="0"/>
                <a:cs typeface="Arial" panose="020B0604020202020204" pitchFamily="34" charset="0"/>
              </a:rPr>
              <a:t>Supporting US DoD M&amp;S Organizations and other M&amp;S Resources</a:t>
            </a:r>
            <a:br>
              <a:rPr lang="en-US" dirty="0"/>
            </a:br>
            <a:endParaRPr lang="en-US" dirty="0"/>
          </a:p>
        </p:txBody>
      </p:sp>
      <p:sp>
        <p:nvSpPr>
          <p:cNvPr id="3" name="Content Placeholder 2">
            <a:extLst>
              <a:ext uri="{FF2B5EF4-FFF2-40B4-BE49-F238E27FC236}">
                <a16:creationId xmlns:a16="http://schemas.microsoft.com/office/drawing/2014/main" id="{5DE3210A-6F5F-4CF7-948F-93FAC1227E5F}"/>
              </a:ext>
            </a:extLst>
          </p:cNvPr>
          <p:cNvSpPr>
            <a:spLocks noGrp="1"/>
          </p:cNvSpPr>
          <p:nvPr>
            <p:ph idx="1"/>
          </p:nvPr>
        </p:nvSpPr>
        <p:spPr>
          <a:xfrm>
            <a:off x="593060" y="1406680"/>
            <a:ext cx="10928351" cy="4890211"/>
          </a:xfrm>
        </p:spPr>
        <p:txBody>
          <a:bodyPr/>
          <a:lstStyle/>
          <a:p>
            <a:r>
              <a:rPr lang="en-US" dirty="0">
                <a:latin typeface="Arial" panose="020B0604020202020204" pitchFamily="34" charset="0"/>
                <a:cs typeface="Arial" panose="020B0604020202020204" pitchFamily="34" charset="0"/>
              </a:rPr>
              <a:t>Some key DoD organizations supporting Defense M&amp;S:</a:t>
            </a:r>
          </a:p>
          <a:p>
            <a:pPr lvl="1"/>
            <a:r>
              <a:rPr lang="en-US" dirty="0">
                <a:latin typeface="Arial" panose="020B0604020202020204" pitchFamily="34" charset="0"/>
                <a:cs typeface="Arial" panose="020B0604020202020204" pitchFamily="34" charset="0"/>
              </a:rPr>
              <a:t>a screen capture of their home Web presence and internet addresses </a:t>
            </a:r>
          </a:p>
          <a:p>
            <a:pPr lvl="1"/>
            <a:r>
              <a:rPr lang="en-US" dirty="0">
                <a:latin typeface="Arial" panose="020B0604020202020204" pitchFamily="34" charset="0"/>
                <a:cs typeface="Arial" panose="020B0604020202020204" pitchFamily="34" charset="0"/>
              </a:rPr>
              <a:t>Short discussion of their function/purpose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Some key non-DoD organizations supporting Defense M&amp;S: </a:t>
            </a:r>
          </a:p>
          <a:p>
            <a:pPr lvl="1"/>
            <a:r>
              <a:rPr lang="en-US" dirty="0">
                <a:latin typeface="Arial" panose="020B0604020202020204" pitchFamily="34" charset="0"/>
                <a:cs typeface="Arial" panose="020B0604020202020204" pitchFamily="34" charset="0"/>
              </a:rPr>
              <a:t>a screen capture of their home Web presence and internet addresses </a:t>
            </a:r>
          </a:p>
          <a:p>
            <a:pPr lvl="1"/>
            <a:r>
              <a:rPr lang="en-US" dirty="0">
                <a:latin typeface="Arial" panose="020B0604020202020204" pitchFamily="34" charset="0"/>
                <a:cs typeface="Arial" panose="020B0604020202020204" pitchFamily="34" charset="0"/>
              </a:rPr>
              <a:t>Short discussion of their function/purpose</a:t>
            </a:r>
          </a:p>
          <a:p>
            <a:endParaRPr lang="en-US" dirty="0"/>
          </a:p>
        </p:txBody>
      </p:sp>
    </p:spTree>
    <p:extLst>
      <p:ext uri="{BB962C8B-B14F-4D97-AF65-F5344CB8AC3E}">
        <p14:creationId xmlns:p14="http://schemas.microsoft.com/office/powerpoint/2010/main" val="1473710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B53DC-8628-4D51-1CFC-EA4A0829C5BE}"/>
              </a:ext>
            </a:extLst>
          </p:cNvPr>
          <p:cNvPicPr>
            <a:picLocks noChangeAspect="1"/>
          </p:cNvPicPr>
          <p:nvPr/>
        </p:nvPicPr>
        <p:blipFill>
          <a:blip r:embed="rId3"/>
          <a:stretch>
            <a:fillRect/>
          </a:stretch>
        </p:blipFill>
        <p:spPr>
          <a:xfrm>
            <a:off x="0" y="1071867"/>
            <a:ext cx="12192000" cy="4352835"/>
          </a:xfrm>
          <a:prstGeom prst="rect">
            <a:avLst/>
          </a:prstGeom>
        </p:spPr>
      </p:pic>
      <p:sp>
        <p:nvSpPr>
          <p:cNvPr id="2" name="Title 1"/>
          <p:cNvSpPr>
            <a:spLocks noGrp="1"/>
          </p:cNvSpPr>
          <p:nvPr>
            <p:ph type="title"/>
          </p:nvPr>
        </p:nvSpPr>
        <p:spPr>
          <a:xfrm>
            <a:off x="2345741" y="0"/>
            <a:ext cx="900264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OSD</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45</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3734223" y="5062847"/>
            <a:ext cx="7273914" cy="1631216"/>
          </a:xfrm>
          <a:prstGeom prst="rect">
            <a:avLst/>
          </a:prstGeom>
          <a:solidFill>
            <a:schemeClr val="accent2">
              <a:lumMod val="20000"/>
              <a:lumOff val="80000"/>
            </a:schemeClr>
          </a:solidFill>
        </p:spPr>
        <p:txBody>
          <a:bodyPr wrap="none">
            <a:spAutoFit/>
          </a:bodyPr>
          <a:lstStyle/>
          <a:p>
            <a:r>
              <a:rPr lang="en-US" sz="2000" dirty="0">
                <a:solidFill>
                  <a:srgbClr val="0033CC"/>
                </a:solidFill>
                <a:hlinkClick r:id="rId4">
                  <a:extLst>
                    <a:ext uri="{A12FA001-AC4F-418D-AE19-62706E023703}">
                      <ahyp:hlinkClr xmlns:ahyp="http://schemas.microsoft.com/office/drawing/2018/hyperlinkcolor" val="tx"/>
                    </a:ext>
                  </a:extLst>
                </a:hlinkClick>
              </a:rPr>
              <a:t>https://ac.cto.mil/modsim/</a:t>
            </a:r>
            <a:endParaRPr lang="en-US" sz="2000" dirty="0">
              <a:solidFill>
                <a:srgbClr val="0033CC"/>
              </a:solidFill>
            </a:endParaRPr>
          </a:p>
          <a:p>
            <a:r>
              <a:rPr lang="en-US" sz="2000" dirty="0"/>
              <a:t>Provides access to:</a:t>
            </a:r>
          </a:p>
          <a:p>
            <a:pPr marL="342900" indent="-342900">
              <a:buFont typeface="Arial" panose="020B0604020202020204" pitchFamily="34" charset="0"/>
              <a:buChar char="•"/>
            </a:pPr>
            <a:r>
              <a:rPr lang="en-US" sz="2000" dirty="0"/>
              <a:t>DoD Digital Engineering, Modeling, and Simulation Glossary</a:t>
            </a:r>
          </a:p>
          <a:p>
            <a:r>
              <a:rPr lang="en-US" sz="2000" dirty="0"/>
              <a:t>Provides Access information to:</a:t>
            </a:r>
          </a:p>
          <a:p>
            <a:pPr marL="342900" indent="-342900">
              <a:buFont typeface="Arial" panose="020B0604020202020204" pitchFamily="34" charset="0"/>
              <a:buChar char="•"/>
            </a:pPr>
            <a:r>
              <a:rPr lang="en-US" sz="2000" dirty="0"/>
              <a:t>Digital Engineering Body of Knowledge</a:t>
            </a:r>
          </a:p>
        </p:txBody>
      </p:sp>
      <p:sp>
        <p:nvSpPr>
          <p:cNvPr id="7" name="TextBox 6">
            <a:extLst>
              <a:ext uri="{FF2B5EF4-FFF2-40B4-BE49-F238E27FC236}">
                <a16:creationId xmlns:a16="http://schemas.microsoft.com/office/drawing/2014/main" id="{F6E1E46F-F106-9A89-6019-5823CA42CA1D}"/>
              </a:ext>
            </a:extLst>
          </p:cNvPr>
          <p:cNvSpPr txBox="1"/>
          <p:nvPr/>
        </p:nvSpPr>
        <p:spPr>
          <a:xfrm>
            <a:off x="8162617" y="6151492"/>
            <a:ext cx="184731" cy="58477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11408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971" y="0"/>
            <a:ext cx="985341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ARMY</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46</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3769606" y="6328064"/>
            <a:ext cx="3628109" cy="461665"/>
          </a:xfrm>
          <a:prstGeom prst="rect">
            <a:avLst/>
          </a:prstGeom>
          <a:solidFill>
            <a:schemeClr val="accent2">
              <a:lumMod val="20000"/>
              <a:lumOff val="80000"/>
            </a:schemeClr>
          </a:solidFill>
          <a:ln>
            <a:solidFill>
              <a:schemeClr val="tx1"/>
            </a:solidFill>
          </a:ln>
        </p:spPr>
        <p:txBody>
          <a:bodyPr wrap="none">
            <a:spAutoFit/>
          </a:bodyPr>
          <a:lstStyle/>
          <a:p>
            <a:r>
              <a:rPr lang="en-US" sz="2400" dirty="0">
                <a:solidFill>
                  <a:srgbClr val="0033CC"/>
                </a:solidFill>
              </a:rPr>
              <a:t>https://</a:t>
            </a:r>
            <a:r>
              <a:rPr lang="en-US" sz="2000" dirty="0">
                <a:solidFill>
                  <a:srgbClr val="0033CC"/>
                </a:solidFill>
              </a:rPr>
              <a:t>www</a:t>
            </a:r>
            <a:r>
              <a:rPr lang="en-US" sz="2400" dirty="0">
                <a:solidFill>
                  <a:srgbClr val="0033CC"/>
                </a:solidFill>
              </a:rPr>
              <a:t>.ms.army.mil/</a:t>
            </a:r>
          </a:p>
        </p:txBody>
      </p:sp>
      <p:pic>
        <p:nvPicPr>
          <p:cNvPr id="7" name="Picture 6">
            <a:extLst>
              <a:ext uri="{FF2B5EF4-FFF2-40B4-BE49-F238E27FC236}">
                <a16:creationId xmlns:a16="http://schemas.microsoft.com/office/drawing/2014/main" id="{5FCBE486-BE45-47AA-B20A-C6B0688A7DC6}"/>
              </a:ext>
            </a:extLst>
          </p:cNvPr>
          <p:cNvPicPr>
            <a:picLocks noChangeAspect="1"/>
          </p:cNvPicPr>
          <p:nvPr/>
        </p:nvPicPr>
        <p:blipFill rotWithShape="1">
          <a:blip r:embed="rId3"/>
          <a:srcRect b="7879"/>
          <a:stretch/>
        </p:blipFill>
        <p:spPr>
          <a:xfrm>
            <a:off x="103218" y="921072"/>
            <a:ext cx="11585864" cy="5327167"/>
          </a:xfrm>
          <a:prstGeom prst="rect">
            <a:avLst/>
          </a:prstGeom>
        </p:spPr>
      </p:pic>
    </p:spTree>
    <p:extLst>
      <p:ext uri="{BB962C8B-B14F-4D97-AF65-F5344CB8AC3E}">
        <p14:creationId xmlns:p14="http://schemas.microsoft.com/office/powerpoint/2010/main" val="443985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207747-52DB-57F2-6EDE-C8300C6378E9}"/>
              </a:ext>
            </a:extLst>
          </p:cNvPr>
          <p:cNvPicPr>
            <a:picLocks noChangeAspect="1"/>
          </p:cNvPicPr>
          <p:nvPr/>
        </p:nvPicPr>
        <p:blipFill>
          <a:blip r:embed="rId3"/>
          <a:stretch>
            <a:fillRect/>
          </a:stretch>
        </p:blipFill>
        <p:spPr>
          <a:xfrm>
            <a:off x="442992" y="960591"/>
            <a:ext cx="10660380" cy="5400200"/>
          </a:xfrm>
          <a:prstGeom prst="rect">
            <a:avLst/>
          </a:prstGeom>
        </p:spPr>
      </p:pic>
      <p:sp>
        <p:nvSpPr>
          <p:cNvPr id="2" name="Title 1"/>
          <p:cNvSpPr>
            <a:spLocks noGrp="1"/>
          </p:cNvSpPr>
          <p:nvPr>
            <p:ph type="title"/>
          </p:nvPr>
        </p:nvSpPr>
        <p:spPr>
          <a:xfrm>
            <a:off x="885372" y="0"/>
            <a:ext cx="1046301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Air Force</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47</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1088628" y="5497299"/>
            <a:ext cx="3140475" cy="400110"/>
          </a:xfrm>
          <a:prstGeom prst="rect">
            <a:avLst/>
          </a:prstGeom>
          <a:solidFill>
            <a:schemeClr val="accent2">
              <a:lumMod val="20000"/>
              <a:lumOff val="80000"/>
            </a:schemeClr>
          </a:solidFill>
          <a:ln>
            <a:solidFill>
              <a:schemeClr val="tx1"/>
            </a:solidFill>
          </a:ln>
        </p:spPr>
        <p:txBody>
          <a:bodyPr wrap="none">
            <a:spAutoFit/>
          </a:bodyPr>
          <a:lstStyle/>
          <a:p>
            <a:r>
              <a:rPr lang="en-US" sz="2000" dirty="0">
                <a:solidFill>
                  <a:srgbClr val="0033CC"/>
                </a:solidFill>
              </a:rPr>
              <a:t>https://www.afams.af.mil/</a:t>
            </a:r>
          </a:p>
        </p:txBody>
      </p:sp>
    </p:spTree>
    <p:extLst>
      <p:ext uri="{BB962C8B-B14F-4D97-AF65-F5344CB8AC3E}">
        <p14:creationId xmlns:p14="http://schemas.microsoft.com/office/powerpoint/2010/main" val="4245004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Marines</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48</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2865412" y="6290181"/>
            <a:ext cx="5724516" cy="400110"/>
          </a:xfrm>
          <a:prstGeom prst="rect">
            <a:avLst/>
          </a:prstGeom>
          <a:solidFill>
            <a:schemeClr val="accent2">
              <a:lumMod val="20000"/>
              <a:lumOff val="80000"/>
            </a:schemeClr>
          </a:solidFill>
          <a:ln>
            <a:solidFill>
              <a:schemeClr val="tx1"/>
            </a:solidFill>
          </a:ln>
        </p:spPr>
        <p:txBody>
          <a:bodyPr wrap="none">
            <a:spAutoFit/>
          </a:bodyPr>
          <a:lstStyle/>
          <a:p>
            <a:r>
              <a:rPr lang="en-US" sz="2000" dirty="0">
                <a:solidFill>
                  <a:srgbClr val="0033CC"/>
                </a:solidFill>
              </a:rPr>
              <a:t>https://www.cdi.marines.mil/Units/OAD/MCMSO/</a:t>
            </a:r>
          </a:p>
        </p:txBody>
      </p:sp>
      <p:pic>
        <p:nvPicPr>
          <p:cNvPr id="5" name="Picture 4">
            <a:extLst>
              <a:ext uri="{FF2B5EF4-FFF2-40B4-BE49-F238E27FC236}">
                <a16:creationId xmlns:a16="http://schemas.microsoft.com/office/drawing/2014/main" id="{17048C3A-D227-3E17-93D9-11C896D36EC0}"/>
              </a:ext>
            </a:extLst>
          </p:cNvPr>
          <p:cNvPicPr>
            <a:picLocks noChangeAspect="1"/>
          </p:cNvPicPr>
          <p:nvPr/>
        </p:nvPicPr>
        <p:blipFill>
          <a:blip r:embed="rId3"/>
          <a:stretch>
            <a:fillRect/>
          </a:stretch>
        </p:blipFill>
        <p:spPr>
          <a:xfrm>
            <a:off x="194310" y="857843"/>
            <a:ext cx="11311890" cy="5142314"/>
          </a:xfrm>
          <a:prstGeom prst="rect">
            <a:avLst/>
          </a:prstGeom>
        </p:spPr>
      </p:pic>
    </p:spTree>
    <p:extLst>
      <p:ext uri="{BB962C8B-B14F-4D97-AF65-F5344CB8AC3E}">
        <p14:creationId xmlns:p14="http://schemas.microsoft.com/office/powerpoint/2010/main" val="1980009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Navy</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49</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2758728" y="6285475"/>
            <a:ext cx="6514797" cy="400110"/>
          </a:xfrm>
          <a:prstGeom prst="rect">
            <a:avLst/>
          </a:prstGeom>
          <a:solidFill>
            <a:schemeClr val="accent2">
              <a:lumMod val="20000"/>
              <a:lumOff val="80000"/>
            </a:schemeClr>
          </a:solidFill>
          <a:ln>
            <a:solidFill>
              <a:schemeClr val="tx1"/>
            </a:solidFill>
          </a:ln>
        </p:spPr>
        <p:txBody>
          <a:bodyPr wrap="none">
            <a:spAutoFit/>
          </a:bodyPr>
          <a:lstStyle/>
          <a:p>
            <a:r>
              <a:rPr lang="en-US" sz="2000" dirty="0">
                <a:solidFill>
                  <a:srgbClr val="0033CC"/>
                </a:solidFill>
              </a:rPr>
              <a:t>https://www.cdi.marines.mil/Units/OAD/MCMSO/NMSO/</a:t>
            </a:r>
          </a:p>
        </p:txBody>
      </p:sp>
      <p:sp>
        <p:nvSpPr>
          <p:cNvPr id="7" name="Rectangle 6">
            <a:extLst>
              <a:ext uri="{FF2B5EF4-FFF2-40B4-BE49-F238E27FC236}">
                <a16:creationId xmlns:a16="http://schemas.microsoft.com/office/drawing/2014/main" id="{27DEB489-353B-499F-8BD5-F0486E645B51}"/>
              </a:ext>
            </a:extLst>
          </p:cNvPr>
          <p:cNvSpPr/>
          <p:nvPr/>
        </p:nvSpPr>
        <p:spPr bwMode="auto">
          <a:xfrm>
            <a:off x="4881717" y="5146346"/>
            <a:ext cx="4454013" cy="54210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8" name="Picture 7">
            <a:extLst>
              <a:ext uri="{FF2B5EF4-FFF2-40B4-BE49-F238E27FC236}">
                <a16:creationId xmlns:a16="http://schemas.microsoft.com/office/drawing/2014/main" id="{1CEE74E3-D2A6-4A3D-BBC9-2C708F228481}"/>
              </a:ext>
            </a:extLst>
          </p:cNvPr>
          <p:cNvPicPr>
            <a:picLocks noChangeAspect="1"/>
          </p:cNvPicPr>
          <p:nvPr/>
        </p:nvPicPr>
        <p:blipFill>
          <a:blip r:embed="rId3"/>
          <a:stretch>
            <a:fillRect/>
          </a:stretch>
        </p:blipFill>
        <p:spPr>
          <a:xfrm>
            <a:off x="1696064" y="5386257"/>
            <a:ext cx="4450466" cy="271296"/>
          </a:xfrm>
          <a:prstGeom prst="rect">
            <a:avLst/>
          </a:prstGeom>
        </p:spPr>
      </p:pic>
      <p:sp>
        <p:nvSpPr>
          <p:cNvPr id="9" name="Rectangle 8">
            <a:extLst>
              <a:ext uri="{FF2B5EF4-FFF2-40B4-BE49-F238E27FC236}">
                <a16:creationId xmlns:a16="http://schemas.microsoft.com/office/drawing/2014/main" id="{65685625-1714-4F9D-8760-3AB4902FB718}"/>
              </a:ext>
            </a:extLst>
          </p:cNvPr>
          <p:cNvSpPr/>
          <p:nvPr/>
        </p:nvSpPr>
        <p:spPr>
          <a:xfrm>
            <a:off x="421029" y="803561"/>
            <a:ext cx="11262856" cy="2028825"/>
          </a:xfrm>
          <a:prstGeom prst="rect">
            <a:avLst/>
          </a:prstGeom>
        </p:spPr>
        <p:txBody>
          <a:bodyPr wrap="square">
            <a:spAutoFit/>
          </a:bodyPr>
          <a:lstStyle/>
          <a:p>
            <a:pPr marL="0" marR="0">
              <a:lnSpc>
                <a:spcPct val="107000"/>
              </a:lnSpc>
              <a:spcBef>
                <a:spcPts val="0"/>
              </a:spcBef>
              <a:spcAft>
                <a:spcPts val="800"/>
              </a:spcAft>
            </a:pPr>
            <a:r>
              <a:rPr lang="en-US" sz="2400" b="1" dirty="0">
                <a:solidFill>
                  <a:srgbClr val="3366CC"/>
                </a:solidFill>
                <a:latin typeface="Calibri" panose="020F0502020204030204" pitchFamily="34" charset="0"/>
                <a:ea typeface="Calibri" panose="020F0502020204030204" pitchFamily="34" charset="0"/>
                <a:cs typeface="Times New Roman" panose="02020603050405020304" pitchFamily="18" charset="0"/>
              </a:rPr>
              <a:t>WELCOME TO THE NAVY MODELING &amp; SIMULATION OFFICE</a:t>
            </a:r>
          </a:p>
          <a:p>
            <a:pPr marL="0" marR="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The Navy Modeling and Simulation Office (NMSO) is chartered to promote the discovery and reuse of modeling and simulation (M&amp;S) resources, provide information on policy, data, and services, and to serve as the "action arm" of the Navy Modeling and Simulation Governance Board.  As such, NMSO provides administrative support for the Navy Community Leads as well as the M&amp;S community of users.  Additionally, NMSO provides core services and products to improve M&amp;S within, between, and across organizations.  Finally, NMSO provides assistance to promote and implement cross-cutting M&amp;S projects that improve Navy M&amp;S capabilities.  NMSO is part of the Deputy Assistant Secretary of the Navy Research, Development, Test and Evaluation (DASN(RDT&amp;E)) organization</a:t>
            </a:r>
          </a:p>
        </p:txBody>
      </p:sp>
      <p:sp>
        <p:nvSpPr>
          <p:cNvPr id="10" name="TextBox 9">
            <a:extLst>
              <a:ext uri="{FF2B5EF4-FFF2-40B4-BE49-F238E27FC236}">
                <a16:creationId xmlns:a16="http://schemas.microsoft.com/office/drawing/2014/main" id="{A4132426-1BB2-4E6B-A344-BEF1D674F638}"/>
              </a:ext>
            </a:extLst>
          </p:cNvPr>
          <p:cNvSpPr txBox="1"/>
          <p:nvPr/>
        </p:nvSpPr>
        <p:spPr>
          <a:xfrm>
            <a:off x="8490857" y="1352455"/>
            <a:ext cx="184731" cy="584775"/>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F8966C89-145E-43A2-B4F2-2E3C72AC7E6F}"/>
              </a:ext>
            </a:extLst>
          </p:cNvPr>
          <p:cNvPicPr>
            <a:picLocks noChangeAspect="1"/>
          </p:cNvPicPr>
          <p:nvPr/>
        </p:nvPicPr>
        <p:blipFill>
          <a:blip r:embed="rId4"/>
          <a:stretch>
            <a:fillRect/>
          </a:stretch>
        </p:blipFill>
        <p:spPr>
          <a:xfrm>
            <a:off x="412615" y="2817664"/>
            <a:ext cx="11467830" cy="3146718"/>
          </a:xfrm>
          <a:prstGeom prst="rect">
            <a:avLst/>
          </a:prstGeom>
        </p:spPr>
      </p:pic>
    </p:spTree>
    <p:extLst>
      <p:ext uri="{BB962C8B-B14F-4D97-AF65-F5344CB8AC3E}">
        <p14:creationId xmlns:p14="http://schemas.microsoft.com/office/powerpoint/2010/main" val="344158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Agenda</a:t>
            </a:r>
          </a:p>
        </p:txBody>
      </p:sp>
      <p:sp>
        <p:nvSpPr>
          <p:cNvPr id="9"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PART 1</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i="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a:ln>
                  <a:noFill/>
                </a:ln>
                <a:solidFill>
                  <a:srgbClr val="FF0000"/>
                </a:solidFill>
                <a:effectLst/>
                <a:uLnTx/>
                <a:uFillTx/>
                <a:cs typeface="Arial" panose="020B0604020202020204" pitchFamily="34" charset="0"/>
              </a:rPr>
              <a:t>Basic Modeling and Simulation Concepts</a:t>
            </a:r>
          </a:p>
          <a:p>
            <a:pPr eaLnBrk="1" hangingPunct="1">
              <a:lnSpc>
                <a:spcPct val="80000"/>
              </a:lnSpc>
              <a:defRPr/>
            </a:pPr>
            <a:r>
              <a:rPr lang="en-US" altLang="en-US" b="0" kern="0">
                <a:solidFill>
                  <a:srgbClr val="FF0000"/>
                </a:solidFill>
                <a:cs typeface="Arial" panose="020B0604020202020204" pitchFamily="34" charset="0"/>
              </a:rPr>
              <a:t>Why model or simulate?</a:t>
            </a:r>
          </a:p>
          <a:p>
            <a:pPr eaLnBrk="1" hangingPunct="1">
              <a:lnSpc>
                <a:spcPct val="80000"/>
              </a:lnSpc>
              <a:defRPr/>
            </a:pPr>
            <a:r>
              <a:rPr lang="en-US" altLang="en-US" b="0" kern="0">
                <a:solidFill>
                  <a:srgbClr val="FF0000"/>
                </a:solidFill>
                <a:cs typeface="Arial" panose="020B0604020202020204" pitchFamily="34" charset="0"/>
              </a:rPr>
              <a:t>Modeling and Simulation (M&amp;S) definitions and explanations</a:t>
            </a:r>
          </a:p>
          <a:p>
            <a:pPr eaLnBrk="1" hangingPunct="1">
              <a:lnSpc>
                <a:spcPct val="80000"/>
              </a:lnSpc>
              <a:defRPr/>
            </a:pPr>
            <a:r>
              <a:rPr lang="en-US" altLang="en-US" b="0" kern="0">
                <a:solidFill>
                  <a:srgbClr val="FF0000"/>
                </a:solidFill>
                <a:cs typeface="Arial" panose="020B0604020202020204" pitchFamily="34" charset="0"/>
              </a:rPr>
              <a:t>Types of models and simulations in military use</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a:ln>
                  <a:noFill/>
                </a:ln>
                <a:effectLst/>
                <a:uLnTx/>
                <a:uFillTx/>
                <a:cs typeface="Arial" panose="020B0604020202020204" pitchFamily="34" charset="0"/>
              </a:rPr>
              <a:t>Key Enabling Concepts</a:t>
            </a:r>
          </a:p>
        </p:txBody>
      </p:sp>
      <p:sp>
        <p:nvSpPr>
          <p:cNvPr id="10" name="Rectangle 1030"/>
          <p:cNvSpPr txBox="1">
            <a:spLocks noChangeArrowheads="1"/>
          </p:cNvSpPr>
          <p:nvPr/>
        </p:nvSpPr>
        <p:spPr bwMode="auto">
          <a:xfrm>
            <a:off x="6938629" y="1343024"/>
            <a:ext cx="3810000" cy="5028747"/>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effectLst/>
                <a:uLnTx/>
                <a:uFillTx/>
                <a:cs typeface="Arial" panose="020B0604020202020204" pitchFamily="34" charset="0"/>
              </a:rPr>
              <a:t>Key Defense Activities Enabled by M&amp;S:</a:t>
            </a:r>
          </a:p>
          <a:p>
            <a:pPr lvl="2" eaLnBrk="1" hangingPunct="1">
              <a:lnSpc>
                <a:spcPct val="80000"/>
              </a:lnSpc>
              <a:defRPr/>
            </a:pPr>
            <a:r>
              <a:rPr lang="en-US" altLang="en-US" sz="1800" kern="0" dirty="0">
                <a:solidFill>
                  <a:srgbClr val="000099"/>
                </a:solidFill>
                <a:cs typeface="Arial" panose="020B0604020202020204" pitchFamily="34" charset="0"/>
              </a:rPr>
              <a:t>Systems Engineering </a:t>
            </a:r>
          </a:p>
          <a:p>
            <a:pPr lvl="2" eaLnBrk="1" hangingPunct="1">
              <a:lnSpc>
                <a:spcPct val="80000"/>
              </a:lnSpc>
              <a:defRPr/>
            </a:pPr>
            <a:r>
              <a:rPr lang="en-US" altLang="en-US" sz="1800" kern="0" dirty="0">
                <a:solidFill>
                  <a:srgbClr val="000099"/>
                </a:solidFill>
                <a:cs typeface="Arial" panose="020B0604020202020204" pitchFamily="34" charset="0"/>
              </a:rPr>
              <a:t>Analysis</a:t>
            </a:r>
          </a:p>
          <a:p>
            <a:pPr lvl="2" eaLnBrk="1" hangingPunct="1">
              <a:lnSpc>
                <a:spcPct val="80000"/>
              </a:lnSpc>
              <a:defRPr/>
            </a:pPr>
            <a:r>
              <a:rPr lang="en-US" altLang="en-US" sz="1800" kern="0" dirty="0">
                <a:solidFill>
                  <a:srgbClr val="000099"/>
                </a:solidFill>
                <a:cs typeface="Arial" panose="020B0604020202020204" pitchFamily="34" charset="0"/>
              </a:rPr>
              <a:t>Experimentation and Technology</a:t>
            </a:r>
          </a:p>
          <a:p>
            <a:pPr lvl="2" eaLnBrk="1" hangingPunct="1">
              <a:lnSpc>
                <a:spcPct val="80000"/>
              </a:lnSpc>
              <a:defRPr/>
            </a:pPr>
            <a:r>
              <a:rPr lang="en-US" altLang="en-US" sz="1800" kern="0" dirty="0">
                <a:solidFill>
                  <a:srgbClr val="000099"/>
                </a:solidFill>
                <a:cs typeface="Arial" panose="020B0604020202020204" pitchFamily="34" charset="0"/>
              </a:rPr>
              <a:t>Intelligence</a:t>
            </a:r>
          </a:p>
          <a:p>
            <a:pPr lvl="2" eaLnBrk="1" hangingPunct="1">
              <a:lnSpc>
                <a:spcPct val="80000"/>
              </a:lnSpc>
              <a:defRPr/>
            </a:pPr>
            <a:r>
              <a:rPr lang="en-US" altLang="en-US" sz="1800" kern="0" dirty="0">
                <a:solidFill>
                  <a:srgbClr val="000099"/>
                </a:solidFill>
                <a:cs typeface="Arial" panose="020B0604020202020204" pitchFamily="34" charset="0"/>
              </a:rPr>
              <a:t>Medical</a:t>
            </a:r>
          </a:p>
          <a:p>
            <a:pPr lvl="2" eaLnBrk="1" hangingPunct="1">
              <a:lnSpc>
                <a:spcPct val="80000"/>
              </a:lnSpc>
              <a:defRPr/>
            </a:pPr>
            <a:r>
              <a:rPr lang="en-US" altLang="en-US" sz="1800" kern="0" dirty="0">
                <a:solidFill>
                  <a:srgbClr val="000099"/>
                </a:solidFill>
                <a:cs typeface="Arial" panose="020B0604020202020204" pitchFamily="34" charset="0"/>
              </a:rPr>
              <a:t>Planning</a:t>
            </a:r>
          </a:p>
          <a:p>
            <a:pPr lvl="2" eaLnBrk="1" hangingPunct="1">
              <a:lnSpc>
                <a:spcPct val="80000"/>
              </a:lnSpc>
              <a:defRPr/>
            </a:pPr>
            <a:r>
              <a:rPr lang="en-US" altLang="en-US" sz="1800" kern="0" dirty="0">
                <a:solidFill>
                  <a:srgbClr val="000099"/>
                </a:solidFill>
                <a:cs typeface="Arial" panose="020B0604020202020204" pitchFamily="34" charset="0"/>
              </a:rPr>
              <a:t>Test and Evaluation</a:t>
            </a:r>
          </a:p>
          <a:p>
            <a:pPr lvl="2" eaLnBrk="1" hangingPunct="1">
              <a:lnSpc>
                <a:spcPct val="80000"/>
              </a:lnSpc>
              <a:defRPr/>
            </a:pPr>
            <a:r>
              <a:rPr lang="en-US" altLang="en-US" sz="1800" kern="0" dirty="0">
                <a:solidFill>
                  <a:srgbClr val="000099"/>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effectLst/>
                <a:uLnTx/>
                <a:uFillTx/>
                <a:cs typeface="Arial" panose="020B0604020202020204" pitchFamily="34" charset="0"/>
              </a:rPr>
              <a:t>Supporting US DoD Organizations and other M&amp;S Resources</a:t>
            </a: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a:t>
            </a:fld>
            <a:endParaRPr lang="en-US" sz="1800">
              <a:solidFill>
                <a:srgbClr val="000000"/>
              </a:solidFill>
            </a:endParaRPr>
          </a:p>
        </p:txBody>
      </p:sp>
    </p:spTree>
    <p:extLst>
      <p:ext uri="{BB962C8B-B14F-4D97-AF65-F5344CB8AC3E}">
        <p14:creationId xmlns:p14="http://schemas.microsoft.com/office/powerpoint/2010/main" val="1152852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5EA497-DE26-4AF5-8006-7296D050752F}"/>
              </a:ext>
            </a:extLst>
          </p:cNvPr>
          <p:cNvSpPr txBox="1"/>
          <p:nvPr/>
        </p:nvSpPr>
        <p:spPr>
          <a:xfrm>
            <a:off x="1127651" y="78768"/>
            <a:ext cx="10791737" cy="523220"/>
          </a:xfrm>
          <a:prstGeom prst="rect">
            <a:avLst/>
          </a:prstGeom>
          <a:noFill/>
        </p:spPr>
        <p:txBody>
          <a:bodyPr wrap="none" rtlCol="0">
            <a:spAutoFit/>
          </a:bodyPr>
          <a:lstStyle/>
          <a:p>
            <a:r>
              <a:rPr lang="en-US" sz="2800" b="1" dirty="0">
                <a:solidFill>
                  <a:schemeClr val="bg1"/>
                </a:solidFill>
              </a:rPr>
              <a:t>Simulation Interoperability Standards Organization (SISO)</a:t>
            </a:r>
          </a:p>
        </p:txBody>
      </p:sp>
      <p:sp>
        <p:nvSpPr>
          <p:cNvPr id="5" name="Rectangle 4">
            <a:extLst>
              <a:ext uri="{FF2B5EF4-FFF2-40B4-BE49-F238E27FC236}">
                <a16:creationId xmlns:a16="http://schemas.microsoft.com/office/drawing/2014/main" id="{82458656-65B1-4DD2-80B6-35E189E94CE4}"/>
              </a:ext>
            </a:extLst>
          </p:cNvPr>
          <p:cNvSpPr/>
          <p:nvPr/>
        </p:nvSpPr>
        <p:spPr>
          <a:xfrm>
            <a:off x="8364709" y="5538158"/>
            <a:ext cx="3658630" cy="400110"/>
          </a:xfrm>
          <a:prstGeom prst="rect">
            <a:avLst/>
          </a:prstGeom>
          <a:solidFill>
            <a:schemeClr val="accent6">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https://www.sisostandards.org/</a:t>
            </a:r>
          </a:p>
        </p:txBody>
      </p:sp>
      <p:pic>
        <p:nvPicPr>
          <p:cNvPr id="4" name="Picture 3">
            <a:extLst>
              <a:ext uri="{FF2B5EF4-FFF2-40B4-BE49-F238E27FC236}">
                <a16:creationId xmlns:a16="http://schemas.microsoft.com/office/drawing/2014/main" id="{1F355448-473F-AF5E-4B05-94F1CA36413F}"/>
              </a:ext>
            </a:extLst>
          </p:cNvPr>
          <p:cNvPicPr>
            <a:picLocks noChangeAspect="1"/>
          </p:cNvPicPr>
          <p:nvPr/>
        </p:nvPicPr>
        <p:blipFill rotWithShape="1">
          <a:blip r:embed="rId3"/>
          <a:srcRect t="4545" b="21365"/>
          <a:stretch/>
        </p:blipFill>
        <p:spPr>
          <a:xfrm>
            <a:off x="272612" y="1006675"/>
            <a:ext cx="7701494" cy="4288221"/>
          </a:xfrm>
          <a:prstGeom prst="rect">
            <a:avLst/>
          </a:prstGeom>
        </p:spPr>
      </p:pic>
      <p:sp>
        <p:nvSpPr>
          <p:cNvPr id="7" name="TextBox 6">
            <a:extLst>
              <a:ext uri="{FF2B5EF4-FFF2-40B4-BE49-F238E27FC236}">
                <a16:creationId xmlns:a16="http://schemas.microsoft.com/office/drawing/2014/main" id="{8E1FA493-6CF4-83D5-BDDB-AD1B420C7FE0}"/>
              </a:ext>
            </a:extLst>
          </p:cNvPr>
          <p:cNvSpPr txBox="1"/>
          <p:nvPr/>
        </p:nvSpPr>
        <p:spPr>
          <a:xfrm>
            <a:off x="30818" y="5037863"/>
            <a:ext cx="7943288" cy="1323439"/>
          </a:xfrm>
          <a:prstGeom prst="rect">
            <a:avLst/>
          </a:prstGeom>
          <a:solidFill>
            <a:schemeClr val="bg1"/>
          </a:solidFill>
        </p:spPr>
        <p:txBody>
          <a:bodyPr wrap="square" rtlCol="0">
            <a:spAutoFit/>
          </a:bodyPr>
          <a:lstStyle/>
          <a:p>
            <a:pPr algn="ctr"/>
            <a:r>
              <a:rPr lang="en-US" sz="2000" b="1" dirty="0">
                <a:solidFill>
                  <a:srgbClr val="0066CC"/>
                </a:solidFill>
              </a:rPr>
              <a:t>The Simulation Interoperability Standards Organization (SISO) is an international organization dedicated to the promotion of modeling and simulation interoperability and reuse for the benefit of a broad range of M&amp;S communities.</a:t>
            </a:r>
          </a:p>
        </p:txBody>
      </p:sp>
      <p:graphicFrame>
        <p:nvGraphicFramePr>
          <p:cNvPr id="8" name="Table 7">
            <a:extLst>
              <a:ext uri="{FF2B5EF4-FFF2-40B4-BE49-F238E27FC236}">
                <a16:creationId xmlns:a16="http://schemas.microsoft.com/office/drawing/2014/main" id="{5A4B6F52-A74A-A8DF-45C9-0806A6C9D6CC}"/>
              </a:ext>
            </a:extLst>
          </p:cNvPr>
          <p:cNvGraphicFramePr>
            <a:graphicFrameLocks noGrp="1"/>
          </p:cNvGraphicFramePr>
          <p:nvPr>
            <p:extLst>
              <p:ext uri="{D42A27DB-BD31-4B8C-83A1-F6EECF244321}">
                <p14:modId xmlns:p14="http://schemas.microsoft.com/office/powerpoint/2010/main" val="1662910090"/>
              </p:ext>
            </p:extLst>
          </p:nvPr>
        </p:nvGraphicFramePr>
        <p:xfrm>
          <a:off x="8215900" y="1284889"/>
          <a:ext cx="3565645" cy="4288222"/>
        </p:xfrm>
        <a:graphic>
          <a:graphicData uri="http://schemas.openxmlformats.org/drawingml/2006/table">
            <a:tbl>
              <a:tblPr/>
              <a:tblGrid>
                <a:gridCol w="3565645">
                  <a:extLst>
                    <a:ext uri="{9D8B030D-6E8A-4147-A177-3AD203B41FA5}">
                      <a16:colId xmlns:a16="http://schemas.microsoft.com/office/drawing/2014/main" val="1357418588"/>
                    </a:ext>
                  </a:extLst>
                </a:gridCol>
              </a:tblGrid>
              <a:tr h="4288222">
                <a:tc>
                  <a:txBody>
                    <a:bodyPr/>
                    <a:lstStyle/>
                    <a:p>
                      <a:r>
                        <a:rPr lang="en-US" sz="2000" b="1" dirty="0">
                          <a:effectLst/>
                        </a:rPr>
                        <a:t>SISO has over twenty-five different working groups that:</a:t>
                      </a:r>
                      <a:endParaRPr lang="en-US" sz="2000" dirty="0">
                        <a:effectLst/>
                      </a:endParaRPr>
                    </a:p>
                    <a:p>
                      <a:pPr>
                        <a:buFont typeface="Arial" panose="020B0604020202020204" pitchFamily="34" charset="0"/>
                        <a:buChar char="•"/>
                      </a:pPr>
                      <a:r>
                        <a:rPr lang="en-US" sz="2000" dirty="0">
                          <a:effectLst/>
                        </a:rPr>
                        <a:t> </a:t>
                      </a:r>
                      <a:r>
                        <a:rPr lang="en-US" sz="1800" dirty="0">
                          <a:effectLst/>
                        </a:rPr>
                        <a:t>Study different topical areas to assess the need for standards and/or guidance products </a:t>
                      </a:r>
                      <a:r>
                        <a:rPr lang="en-US" sz="1800" b="1" dirty="0">
                          <a:effectLst/>
                        </a:rPr>
                        <a:t>(Study Groups)</a:t>
                      </a:r>
                      <a:endParaRPr lang="en-US" sz="1800" dirty="0">
                        <a:effectLst/>
                      </a:endParaRPr>
                    </a:p>
                    <a:p>
                      <a:pPr>
                        <a:buFont typeface="Arial" panose="020B0604020202020204" pitchFamily="34" charset="0"/>
                        <a:buChar char="•"/>
                      </a:pPr>
                      <a:r>
                        <a:rPr lang="en-US" sz="2000" dirty="0">
                          <a:effectLst/>
                        </a:rPr>
                        <a:t> </a:t>
                      </a:r>
                      <a:r>
                        <a:rPr lang="en-US" sz="1800" dirty="0">
                          <a:effectLst/>
                        </a:rPr>
                        <a:t>Develop new standards and guidance products </a:t>
                      </a:r>
                      <a:r>
                        <a:rPr lang="en-US" sz="1800" b="1" dirty="0">
                          <a:effectLst/>
                        </a:rPr>
                        <a:t>(Product Development Groups)</a:t>
                      </a:r>
                      <a:endParaRPr lang="en-US" sz="1800" dirty="0">
                        <a:effectLst/>
                      </a:endParaRPr>
                    </a:p>
                    <a:p>
                      <a:pPr>
                        <a:buFont typeface="Arial" panose="020B0604020202020204" pitchFamily="34" charset="0"/>
                        <a:buChar char="•"/>
                      </a:pPr>
                      <a:r>
                        <a:rPr lang="en-US" sz="1800" dirty="0">
                          <a:effectLst/>
                        </a:rPr>
                        <a:t> Manage and maintain existing standards and guidance products </a:t>
                      </a:r>
                      <a:r>
                        <a:rPr lang="en-US" sz="1800" b="1" dirty="0">
                          <a:effectLst/>
                        </a:rPr>
                        <a:t>(Product Support Groups)</a:t>
                      </a:r>
                      <a:endParaRPr lang="en-US" sz="1800" dirty="0">
                        <a:effectLst/>
                      </a:endParaRPr>
                    </a:p>
                  </a:txBody>
                  <a:tcPr marL="142875" marR="142875" marT="142875" marB="142875" anchor="ctr">
                    <a:lnL>
                      <a:noFill/>
                    </a:lnL>
                    <a:lnR>
                      <a:noFill/>
                    </a:lnR>
                    <a:lnT>
                      <a:noFill/>
                    </a:lnT>
                    <a:lnB>
                      <a:noFill/>
                    </a:lnB>
                    <a:noFill/>
                  </a:tcPr>
                </a:tc>
                <a:extLst>
                  <a:ext uri="{0D108BD9-81ED-4DB2-BD59-A6C34878D82A}">
                    <a16:rowId xmlns:a16="http://schemas.microsoft.com/office/drawing/2014/main" val="3860386376"/>
                  </a:ext>
                </a:extLst>
              </a:tr>
            </a:tbl>
          </a:graphicData>
        </a:graphic>
      </p:graphicFrame>
    </p:spTree>
    <p:extLst>
      <p:ext uri="{BB962C8B-B14F-4D97-AF65-F5344CB8AC3E}">
        <p14:creationId xmlns:p14="http://schemas.microsoft.com/office/powerpoint/2010/main" val="3977953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9368C5-C27B-4579-ACC0-8ACF3F103785}"/>
              </a:ext>
            </a:extLst>
          </p:cNvPr>
          <p:cNvSpPr txBox="1"/>
          <p:nvPr/>
        </p:nvSpPr>
        <p:spPr>
          <a:xfrm>
            <a:off x="1584851" y="116958"/>
            <a:ext cx="9752991" cy="461665"/>
          </a:xfrm>
          <a:prstGeom prst="rect">
            <a:avLst/>
          </a:prstGeom>
          <a:noFill/>
        </p:spPr>
        <p:txBody>
          <a:bodyPr wrap="none" rtlCol="0">
            <a:spAutoFit/>
          </a:bodyPr>
          <a:lstStyle/>
          <a:p>
            <a:r>
              <a:rPr lang="en-US" sz="2400" b="1" dirty="0">
                <a:solidFill>
                  <a:schemeClr val="bg1"/>
                </a:solidFill>
              </a:rPr>
              <a:t>NATIONAL TRAINING &amp; SIMULATION ASSOCIATION (NTSA)</a:t>
            </a:r>
          </a:p>
        </p:txBody>
      </p:sp>
      <p:sp>
        <p:nvSpPr>
          <p:cNvPr id="5" name="Rectangle 4">
            <a:extLst>
              <a:ext uri="{FF2B5EF4-FFF2-40B4-BE49-F238E27FC236}">
                <a16:creationId xmlns:a16="http://schemas.microsoft.com/office/drawing/2014/main" id="{CD93200C-4F17-4841-BFF0-E790B10A995C}"/>
              </a:ext>
            </a:extLst>
          </p:cNvPr>
          <p:cNvSpPr/>
          <p:nvPr/>
        </p:nvSpPr>
        <p:spPr>
          <a:xfrm>
            <a:off x="4565511" y="6456638"/>
            <a:ext cx="2560573" cy="400110"/>
          </a:xfrm>
          <a:prstGeom prst="rect">
            <a:avLst/>
          </a:prstGeom>
          <a:solidFill>
            <a:schemeClr val="accent6">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https://www.ntsa.org/</a:t>
            </a:r>
          </a:p>
        </p:txBody>
      </p:sp>
      <p:pic>
        <p:nvPicPr>
          <p:cNvPr id="6" name="Picture 5">
            <a:extLst>
              <a:ext uri="{FF2B5EF4-FFF2-40B4-BE49-F238E27FC236}">
                <a16:creationId xmlns:a16="http://schemas.microsoft.com/office/drawing/2014/main" id="{185C8936-C0F8-E913-ED75-2E4DDA2D3C08}"/>
              </a:ext>
            </a:extLst>
          </p:cNvPr>
          <p:cNvPicPr>
            <a:picLocks noChangeAspect="1"/>
          </p:cNvPicPr>
          <p:nvPr/>
        </p:nvPicPr>
        <p:blipFill>
          <a:blip r:embed="rId3"/>
          <a:stretch>
            <a:fillRect/>
          </a:stretch>
        </p:blipFill>
        <p:spPr>
          <a:xfrm>
            <a:off x="421796" y="777241"/>
            <a:ext cx="11130123" cy="5563692"/>
          </a:xfrm>
          <a:prstGeom prst="rect">
            <a:avLst/>
          </a:prstGeom>
        </p:spPr>
      </p:pic>
    </p:spTree>
    <p:extLst>
      <p:ext uri="{BB962C8B-B14F-4D97-AF65-F5344CB8AC3E}">
        <p14:creationId xmlns:p14="http://schemas.microsoft.com/office/powerpoint/2010/main" val="376811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9368C5-C27B-4579-ACC0-8ACF3F103785}"/>
              </a:ext>
            </a:extLst>
          </p:cNvPr>
          <p:cNvSpPr txBox="1"/>
          <p:nvPr/>
        </p:nvSpPr>
        <p:spPr>
          <a:xfrm>
            <a:off x="1573421" y="2657"/>
            <a:ext cx="8336389" cy="830997"/>
          </a:xfrm>
          <a:prstGeom prst="rect">
            <a:avLst/>
          </a:prstGeom>
          <a:solidFill>
            <a:schemeClr val="tx2">
              <a:lumMod val="75000"/>
            </a:schemeClr>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National Defense Industrial Association (NDIA)</a:t>
            </a:r>
          </a:p>
          <a:p>
            <a:r>
              <a:rPr lang="en-US" sz="2400" b="1" dirty="0">
                <a:solidFill>
                  <a:schemeClr val="bg1"/>
                </a:solidFill>
                <a:latin typeface="Arial" panose="020B0604020202020204" pitchFamily="34" charset="0"/>
                <a:cs typeface="Arial" panose="020B0604020202020204" pitchFamily="34" charset="0"/>
              </a:rPr>
              <a:t>System Engineering Division (M&amp;S Committee)</a:t>
            </a:r>
          </a:p>
        </p:txBody>
      </p:sp>
      <p:sp>
        <p:nvSpPr>
          <p:cNvPr id="5" name="Rectangle 4">
            <a:extLst>
              <a:ext uri="{FF2B5EF4-FFF2-40B4-BE49-F238E27FC236}">
                <a16:creationId xmlns:a16="http://schemas.microsoft.com/office/drawing/2014/main" id="{CD93200C-4F17-4841-BFF0-E790B10A995C}"/>
              </a:ext>
            </a:extLst>
          </p:cNvPr>
          <p:cNvSpPr/>
          <p:nvPr/>
        </p:nvSpPr>
        <p:spPr>
          <a:xfrm>
            <a:off x="396922" y="5940772"/>
            <a:ext cx="10984354" cy="400110"/>
          </a:xfrm>
          <a:prstGeom prst="rect">
            <a:avLst/>
          </a:prstGeom>
          <a:solidFill>
            <a:schemeClr val="accent6">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https://www.ndia.org/divisions/systems-engineering/committees/modeling-simulation-committee</a:t>
            </a:r>
          </a:p>
        </p:txBody>
      </p:sp>
      <p:pic>
        <p:nvPicPr>
          <p:cNvPr id="6" name="Picture 5">
            <a:extLst>
              <a:ext uri="{FF2B5EF4-FFF2-40B4-BE49-F238E27FC236}">
                <a16:creationId xmlns:a16="http://schemas.microsoft.com/office/drawing/2014/main" id="{B788A970-EDC4-817D-3230-8DF32E25DD14}"/>
              </a:ext>
            </a:extLst>
          </p:cNvPr>
          <p:cNvPicPr>
            <a:picLocks noChangeAspect="1"/>
          </p:cNvPicPr>
          <p:nvPr/>
        </p:nvPicPr>
        <p:blipFill rotWithShape="1">
          <a:blip r:embed="rId3"/>
          <a:srcRect t="53145"/>
          <a:stretch/>
        </p:blipFill>
        <p:spPr>
          <a:xfrm>
            <a:off x="1028600" y="2743200"/>
            <a:ext cx="9157619" cy="3069413"/>
          </a:xfrm>
          <a:prstGeom prst="rect">
            <a:avLst/>
          </a:prstGeom>
        </p:spPr>
      </p:pic>
      <p:pic>
        <p:nvPicPr>
          <p:cNvPr id="8" name="Picture 7">
            <a:extLst>
              <a:ext uri="{FF2B5EF4-FFF2-40B4-BE49-F238E27FC236}">
                <a16:creationId xmlns:a16="http://schemas.microsoft.com/office/drawing/2014/main" id="{ECDCF716-6F58-D735-5337-F997DCE71CDD}"/>
              </a:ext>
            </a:extLst>
          </p:cNvPr>
          <p:cNvPicPr>
            <a:picLocks noChangeAspect="1"/>
          </p:cNvPicPr>
          <p:nvPr/>
        </p:nvPicPr>
        <p:blipFill rotWithShape="1">
          <a:blip r:embed="rId3"/>
          <a:srcRect t="262" b="79243"/>
          <a:stretch/>
        </p:blipFill>
        <p:spPr>
          <a:xfrm>
            <a:off x="1028600" y="1238524"/>
            <a:ext cx="9157619" cy="1376517"/>
          </a:xfrm>
          <a:prstGeom prst="rect">
            <a:avLst/>
          </a:prstGeom>
        </p:spPr>
      </p:pic>
    </p:spTree>
    <p:extLst>
      <p:ext uri="{BB962C8B-B14F-4D97-AF65-F5344CB8AC3E}">
        <p14:creationId xmlns:p14="http://schemas.microsoft.com/office/powerpoint/2010/main" val="2402906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Learning Objectives</a:t>
            </a:r>
          </a:p>
        </p:txBody>
      </p:sp>
      <p:sp>
        <p:nvSpPr>
          <p:cNvPr id="3" name="Content Placeholder 2"/>
          <p:cNvSpPr>
            <a:spLocks noGrp="1"/>
          </p:cNvSpPr>
          <p:nvPr>
            <p:ph sz="quarter" idx="11"/>
          </p:nvPr>
        </p:nvSpPr>
        <p:spPr>
          <a:xfrm>
            <a:off x="353778" y="1236285"/>
            <a:ext cx="11503321" cy="4948615"/>
          </a:xfrm>
        </p:spPr>
        <p:txBody>
          <a:bodyPr/>
          <a:lstStyle/>
          <a:p>
            <a:pPr marL="457200" lvl="1" indent="0">
              <a:lnSpc>
                <a:spcPct val="150000"/>
              </a:lnSpc>
              <a:spcBef>
                <a:spcPct val="0"/>
              </a:spcBef>
              <a:buNone/>
            </a:pPr>
            <a:endParaRPr lang="en-US" altLang="en-US" sz="2200" b="1" dirty="0">
              <a:solidFill>
                <a:srgbClr val="000099"/>
              </a:solidFill>
              <a:latin typeface="Arial" charset="0"/>
            </a:endParaRP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Explain the scope and the fundamental terms and concepts associated with Defense Modeling and Simulation </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Identify key policies and procedures for U.S. DoD Modeling and Simulation</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 Summarize key Defense Activities enabled by Modeling and Simulation</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 Discover Defense Modeling and Simulation information resources</a:t>
            </a:r>
          </a:p>
          <a:p>
            <a:pPr>
              <a:spcBef>
                <a:spcPts val="0"/>
              </a:spcBef>
            </a:pPr>
            <a:endParaRPr lang="en-US" sz="2400" dirty="0">
              <a:solidFill>
                <a:srgbClr val="000099"/>
              </a:solidFill>
              <a:latin typeface="Arial" charset="0"/>
            </a:endParaRP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FF2C47-08E5-4AB9-97C3-6B11EC9EB375}" type="slidenum">
              <a:rPr kumimoji="0" lang="en-US" sz="18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8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761308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3200">
                <a:latin typeface="Arial" panose="020B0604020202020204" pitchFamily="34" charset="0"/>
                <a:cs typeface="Arial" panose="020B0604020202020204" pitchFamily="34" charset="0"/>
              </a:rPr>
              <a:t>Why Model Or Simulate?</a:t>
            </a:r>
          </a:p>
        </p:txBody>
      </p:sp>
      <p:sp>
        <p:nvSpPr>
          <p:cNvPr id="5124" name="Rectangle 3"/>
          <p:cNvSpPr>
            <a:spLocks noGrp="1" noChangeArrowheads="1"/>
          </p:cNvSpPr>
          <p:nvPr>
            <p:ph idx="1"/>
          </p:nvPr>
        </p:nvSpPr>
        <p:spPr>
          <a:xfrm>
            <a:off x="103161" y="1555887"/>
            <a:ext cx="11985678" cy="3970095"/>
          </a:xfrm>
        </p:spPr>
        <p:txBody>
          <a:bodyPr/>
          <a:lstStyle/>
          <a:p>
            <a:pPr>
              <a:lnSpc>
                <a:spcPct val="85000"/>
              </a:lnSpc>
            </a:pPr>
            <a:r>
              <a:rPr lang="en-US" sz="2400" b="1" u="sng" dirty="0">
                <a:latin typeface="Arial" panose="020B0604020202020204" pitchFamily="34" charset="0"/>
                <a:cs typeface="Arial" panose="020B0604020202020204" pitchFamily="34" charset="0"/>
              </a:rPr>
              <a:t>Affordability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Simulating operations and processes allows us to determine the most cost-effective options. For example, test firing a $1M missile to determine its dynamic characteristics in flight or simulating it in a virtual testbed - avoiding the $1M cost. </a:t>
            </a:r>
            <a:endParaRPr lang="en-US" sz="2400" baseline="30000" dirty="0">
              <a:latin typeface="Arial" panose="020B0604020202020204" pitchFamily="34" charset="0"/>
              <a:cs typeface="Arial" panose="020B0604020202020204" pitchFamily="34" charset="0"/>
            </a:endParaRPr>
          </a:p>
          <a:p>
            <a:pPr>
              <a:lnSpc>
                <a:spcPct val="85000"/>
              </a:lnSpc>
              <a:spcBef>
                <a:spcPct val="80000"/>
              </a:spcBef>
            </a:pPr>
            <a:r>
              <a:rPr lang="en-US" sz="2400" b="1" u="sng" dirty="0">
                <a:latin typeface="Arial" panose="020B0604020202020204" pitchFamily="34" charset="0"/>
                <a:cs typeface="Arial" panose="020B0604020202020204" pitchFamily="34" charset="0"/>
              </a:rPr>
              <a:t>Feasibility &amp; Safety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With a simulation, you can access hazardous or denied areas and operating ranges, speed up the passage of time and pause it, and determine how to safely operate our equipment in performing a task and what the safe limits of a process or capability are. For example, we routinely train air, shipboard and vehicle crews on safe operation of their platform using simulation. </a:t>
            </a: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6</a:t>
            </a:fld>
            <a:endParaRPr 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3200">
                <a:latin typeface="Arial" panose="020B0604020202020204" pitchFamily="34" charset="0"/>
                <a:cs typeface="Arial" panose="020B0604020202020204" pitchFamily="34" charset="0"/>
              </a:rPr>
              <a:t>Why Model Or Simulate?</a:t>
            </a:r>
          </a:p>
        </p:txBody>
      </p:sp>
      <p:sp>
        <p:nvSpPr>
          <p:cNvPr id="5124" name="Rectangle 3"/>
          <p:cNvSpPr>
            <a:spLocks noGrp="1" noChangeArrowheads="1"/>
          </p:cNvSpPr>
          <p:nvPr>
            <p:ph idx="1"/>
          </p:nvPr>
        </p:nvSpPr>
        <p:spPr>
          <a:xfrm>
            <a:off x="61302" y="1462741"/>
            <a:ext cx="11985678" cy="3206008"/>
          </a:xfrm>
        </p:spPr>
        <p:txBody>
          <a:bodyPr/>
          <a:lstStyle/>
          <a:p>
            <a:pPr>
              <a:lnSpc>
                <a:spcPct val="85000"/>
              </a:lnSpc>
              <a:spcBef>
                <a:spcPct val="80000"/>
              </a:spcBef>
            </a:pPr>
            <a:r>
              <a:rPr lang="en-US" sz="2400" b="1" u="sng" dirty="0">
                <a:latin typeface="Arial" panose="020B0604020202020204" pitchFamily="34" charset="0"/>
                <a:cs typeface="Arial" panose="020B0604020202020204" pitchFamily="34" charset="0"/>
              </a:rPr>
              <a:t>Research and Development: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problems with no simple solution, simulations allow human reasoning and mathematical analysis to complement each other, creating problem solving synergy. Modeling and simulation allow us to explore and develop new technologies and their application to military missions; before we build.  For example, Hypersonic flight.</a:t>
            </a:r>
          </a:p>
          <a:p>
            <a:pPr>
              <a:lnSpc>
                <a:spcPct val="85000"/>
              </a:lnSpc>
              <a:spcBef>
                <a:spcPct val="80000"/>
              </a:spcBef>
            </a:pPr>
            <a:r>
              <a:rPr lang="en-US" sz="2400" b="1" u="sng" dirty="0">
                <a:latin typeface="Arial" panose="020B0604020202020204" pitchFamily="34" charset="0"/>
                <a:cs typeface="Arial" panose="020B0604020202020204" pitchFamily="34" charset="0"/>
              </a:rPr>
              <a:t>Prediction:</a:t>
            </a:r>
            <a:r>
              <a:rPr lang="en-US" sz="2400" dirty="0">
                <a:latin typeface="Arial" panose="020B0604020202020204" pitchFamily="34" charset="0"/>
                <a:cs typeface="Arial" panose="020B0604020202020204" pitchFamily="34" charset="0"/>
              </a:rPr>
              <a:t> Modeling and simulation enable us to look into the “future” by creating a simulation of it, based on our best information from the present and physics/insight. An example is the common weather forecast, predicting storm paths and danger zones. </a:t>
            </a:r>
          </a:p>
          <a:p>
            <a:pPr>
              <a:lnSpc>
                <a:spcPct val="85000"/>
              </a:lnSpc>
              <a:spcBef>
                <a:spcPct val="80000"/>
              </a:spcBef>
            </a:pPr>
            <a:r>
              <a:rPr lang="en-US" sz="2400" b="1" u="sng" dirty="0">
                <a:latin typeface="Arial" panose="020B0604020202020204" pitchFamily="34" charset="0"/>
                <a:cs typeface="Arial" panose="020B0604020202020204" pitchFamily="34" charset="0"/>
              </a:rPr>
              <a:t>Insight: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Modeling and simulation allow us to analyze and understand complex systems that we may not even be able to demonstrate/test physically.  For example, Electronic Warfare systems – these are designed and even tested using simulation. </a:t>
            </a: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7</a:t>
            </a:fld>
            <a:endParaRPr lang="en-US" sz="1800">
              <a:solidFill>
                <a:srgbClr val="000000"/>
              </a:solidFill>
            </a:endParaRPr>
          </a:p>
        </p:txBody>
      </p:sp>
    </p:spTree>
    <p:extLst>
      <p:ext uri="{BB962C8B-B14F-4D97-AF65-F5344CB8AC3E}">
        <p14:creationId xmlns:p14="http://schemas.microsoft.com/office/powerpoint/2010/main" val="13961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063262" y="-91117"/>
            <a:ext cx="8715829" cy="827314"/>
          </a:xfrm>
        </p:spPr>
        <p:txBody>
          <a:bodyPr/>
          <a:lstStyle/>
          <a:p>
            <a:r>
              <a:rPr lang="en-US" sz="3200" dirty="0">
                <a:latin typeface="Arial" panose="020B0604020202020204" pitchFamily="34" charset="0"/>
                <a:cs typeface="Arial" panose="020B0604020202020204" pitchFamily="34" charset="0"/>
              </a:rPr>
              <a:t>Key Modeling and Simulation Definitions</a:t>
            </a:r>
          </a:p>
        </p:txBody>
      </p:sp>
      <p:sp>
        <p:nvSpPr>
          <p:cNvPr id="5124" name="Rectangle 3"/>
          <p:cNvSpPr>
            <a:spLocks noGrp="1" noChangeArrowheads="1"/>
          </p:cNvSpPr>
          <p:nvPr>
            <p:ph idx="1"/>
          </p:nvPr>
        </p:nvSpPr>
        <p:spPr>
          <a:xfrm>
            <a:off x="204736" y="2286000"/>
            <a:ext cx="8177265" cy="3124200"/>
          </a:xfrm>
        </p:spPr>
        <p:txBody>
          <a:bodyPr/>
          <a:lstStyle/>
          <a:p>
            <a:pPr>
              <a:lnSpc>
                <a:spcPct val="85000"/>
              </a:lnSpc>
              <a:buNone/>
            </a:pPr>
            <a:r>
              <a:rPr lang="en-US" sz="2400" b="1" u="sng">
                <a:latin typeface="Arial" panose="020B0604020202020204" pitchFamily="34" charset="0"/>
                <a:cs typeface="Arial" panose="020B0604020202020204" pitchFamily="34" charset="0"/>
              </a:rPr>
              <a:t>Model</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 physical, mathematical, or otherwise logical representation of a system, entity, phenomenon, or process. </a:t>
            </a:r>
            <a:endParaRPr lang="en-US" sz="2400" baseline="30000">
              <a:latin typeface="Arial" panose="020B0604020202020204" pitchFamily="34" charset="0"/>
              <a:cs typeface="Arial" panose="020B0604020202020204" pitchFamily="34" charset="0"/>
            </a:endParaRPr>
          </a:p>
          <a:p>
            <a:pPr>
              <a:lnSpc>
                <a:spcPct val="85000"/>
              </a:lnSpc>
              <a:spcBef>
                <a:spcPct val="80000"/>
              </a:spcBef>
              <a:buNone/>
            </a:pPr>
            <a:r>
              <a:rPr lang="en-US" sz="2400" b="1" u="sng">
                <a:latin typeface="Arial" panose="020B0604020202020204" pitchFamily="34" charset="0"/>
                <a:cs typeface="Arial" panose="020B0604020202020204" pitchFamily="34" charset="0"/>
              </a:rPr>
              <a:t>Simulation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 method for implementing a model over time. </a:t>
            </a:r>
          </a:p>
          <a:p>
            <a:pPr>
              <a:lnSpc>
                <a:spcPct val="85000"/>
              </a:lnSpc>
              <a:spcBef>
                <a:spcPct val="80000"/>
              </a:spcBef>
              <a:buNone/>
            </a:pPr>
            <a:r>
              <a:rPr lang="en-US" sz="2400" b="1" u="sng">
                <a:latin typeface="Arial" panose="020B0604020202020204" pitchFamily="34" charset="0"/>
                <a:cs typeface="Arial" panose="020B0604020202020204" pitchFamily="34" charset="0"/>
              </a:rPr>
              <a:t>Modeling and Simulation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The discipline that comprises the development and/or use of models and simulations. </a:t>
            </a:r>
          </a:p>
        </p:txBody>
      </p:sp>
      <p:sp>
        <p:nvSpPr>
          <p:cNvPr id="7173" name="Text Box 4"/>
          <p:cNvSpPr txBox="1">
            <a:spLocks noChangeArrowheads="1"/>
          </p:cNvSpPr>
          <p:nvPr/>
        </p:nvSpPr>
        <p:spPr bwMode="auto">
          <a:xfrm>
            <a:off x="4690806" y="6346663"/>
            <a:ext cx="5014767"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defRPr/>
            </a:pPr>
            <a:r>
              <a:rPr lang="en-US" sz="1000" dirty="0">
                <a:solidFill>
                  <a:srgbClr val="000000"/>
                </a:solidFill>
                <a:latin typeface="Arial" charset="0"/>
              </a:rPr>
              <a:t>Ref: Department of Defense Modeling and Simulation (M&amp;S) Glossary, July 1, 2013. </a:t>
            </a:r>
          </a:p>
          <a:p>
            <a:pPr marL="465138" indent="-465138">
              <a:defRPr/>
            </a:pPr>
            <a:r>
              <a:rPr lang="en-US" sz="1000" dirty="0">
                <a:solidFill>
                  <a:srgbClr val="000000"/>
                </a:solidFill>
                <a:latin typeface="Arial" charset="0"/>
              </a:rPr>
              <a:t> Available at:  https://ac.cto.mil/de-ms-glossary/</a:t>
            </a:r>
          </a:p>
        </p:txBody>
      </p:sp>
      <p:sp>
        <p:nvSpPr>
          <p:cNvPr id="7174" name="Text Box 5"/>
          <p:cNvSpPr txBox="1">
            <a:spLocks noChangeArrowheads="1"/>
          </p:cNvSpPr>
          <p:nvPr/>
        </p:nvSpPr>
        <p:spPr bwMode="auto">
          <a:xfrm>
            <a:off x="509456" y="990600"/>
            <a:ext cx="11173090" cy="1016000"/>
          </a:xfrm>
          <a:prstGeom prst="rect">
            <a:avLst/>
          </a:prstGeom>
          <a:noFill/>
          <a:ln w="12700">
            <a:noFill/>
            <a:miter lim="800000"/>
            <a:headEnd type="none" w="sm" len="sm"/>
            <a:tailEnd type="none" w="sm" len="sm"/>
          </a:ln>
        </p:spPr>
        <p:txBody>
          <a:bodyPr>
            <a:spAutoFit/>
          </a:bodyPr>
          <a:lstStyle/>
          <a:p>
            <a:pPr>
              <a:spcBef>
                <a:spcPct val="50000"/>
              </a:spcBef>
              <a:defRPr/>
            </a:pPr>
            <a:r>
              <a:rPr lang="en-US" sz="2000" b="1" dirty="0">
                <a:latin typeface="+mn-lt"/>
              </a:rPr>
              <a:t>There are a number of definitions of models, simulations, and Modeling and Simulation (M&amp;S).  For the purposes of this tutorial, we will adopt the definitions published by the U.S. Department of Defense (DoD), below.</a:t>
            </a:r>
          </a:p>
        </p:txBody>
      </p:sp>
      <p:graphicFrame>
        <p:nvGraphicFramePr>
          <p:cNvPr id="62465" name="Object 1"/>
          <p:cNvGraphicFramePr>
            <a:graphicFrameLocks noChangeAspect="1"/>
          </p:cNvGraphicFramePr>
          <p:nvPr/>
        </p:nvGraphicFramePr>
        <p:xfrm>
          <a:off x="8524507" y="2042208"/>
          <a:ext cx="3122693" cy="1550907"/>
        </p:xfrm>
        <a:graphic>
          <a:graphicData uri="http://schemas.openxmlformats.org/presentationml/2006/ole">
            <mc:AlternateContent xmlns:mc="http://schemas.openxmlformats.org/markup-compatibility/2006">
              <mc:Choice xmlns:v="urn:schemas-microsoft-com:vml" Requires="v">
                <p:oleObj name="Equation" r:id="rId3" imgW="1650960" imgH="1257120" progId="Equation.3">
                  <p:embed/>
                </p:oleObj>
              </mc:Choice>
              <mc:Fallback>
                <p:oleObj name="Equation" r:id="rId3" imgW="1650960" imgH="1257120" progId="Equation.3">
                  <p:embed/>
                  <p:pic>
                    <p:nvPicPr>
                      <p:cNvPr id="6246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507" y="2042208"/>
                        <a:ext cx="3122693" cy="1550907"/>
                      </a:xfrm>
                      <a:prstGeom prst="rect">
                        <a:avLst/>
                      </a:prstGeom>
                      <a:solidFill>
                        <a:srgbClr val="FFFFCC"/>
                      </a:solidFill>
                      <a:ln w="57150" cmpd="thinThick">
                        <a:solidFill>
                          <a:schemeClr val="tx1"/>
                        </a:solidFill>
                        <a:miter lim="800000"/>
                        <a:headEnd/>
                        <a:tailEnd/>
                      </a:ln>
                    </p:spPr>
                  </p:pic>
                </p:oleObj>
              </mc:Fallback>
            </mc:AlternateContent>
          </a:graphicData>
        </a:graphic>
      </p:graphicFrame>
      <p:pic>
        <p:nvPicPr>
          <p:cNvPr id="10" name="Picture 9" descr="a_10_w"/>
          <p:cNvPicPr>
            <a:picLocks noChangeAspect="1" noChangeArrowheads="1"/>
          </p:cNvPicPr>
          <p:nvPr/>
        </p:nvPicPr>
        <p:blipFill>
          <a:blip r:embed="rId5" cstate="print"/>
          <a:srcRect/>
          <a:stretch>
            <a:fillRect/>
          </a:stretch>
        </p:blipFill>
        <p:spPr bwMode="auto">
          <a:xfrm>
            <a:off x="8602779" y="4235351"/>
            <a:ext cx="3346520" cy="1344612"/>
          </a:xfrm>
          <a:prstGeom prst="rect">
            <a:avLst/>
          </a:prstGeom>
          <a:noFill/>
          <a:ln>
            <a:solidFill>
              <a:schemeClr val="bg2"/>
            </a:solidFill>
          </a:ln>
        </p:spPr>
      </p:pic>
      <p:sp>
        <p:nvSpPr>
          <p:cNvPr id="9" name="TextBox 8"/>
          <p:cNvSpPr txBox="1"/>
          <p:nvPr/>
        </p:nvSpPr>
        <p:spPr>
          <a:xfrm>
            <a:off x="8993025" y="1707423"/>
            <a:ext cx="1786066" cy="307777"/>
          </a:xfrm>
          <a:prstGeom prst="rect">
            <a:avLst/>
          </a:prstGeom>
          <a:noFill/>
        </p:spPr>
        <p:txBody>
          <a:bodyPr wrap="none" rtlCol="0">
            <a:spAutoFit/>
          </a:bodyPr>
          <a:lstStyle/>
          <a:p>
            <a:r>
              <a:rPr lang="en-US" sz="1400"/>
              <a:t>Mathematical Model</a:t>
            </a:r>
          </a:p>
        </p:txBody>
      </p:sp>
      <p:sp>
        <p:nvSpPr>
          <p:cNvPr id="11" name="TextBox 10"/>
          <p:cNvSpPr txBox="1"/>
          <p:nvPr/>
        </p:nvSpPr>
        <p:spPr>
          <a:xfrm>
            <a:off x="9296401" y="3883225"/>
            <a:ext cx="1656223" cy="307777"/>
          </a:xfrm>
          <a:prstGeom prst="rect">
            <a:avLst/>
          </a:prstGeom>
          <a:noFill/>
        </p:spPr>
        <p:txBody>
          <a:bodyPr wrap="none" rtlCol="0">
            <a:spAutoFit/>
          </a:bodyPr>
          <a:lstStyle/>
          <a:p>
            <a:r>
              <a:rPr lang="en-US" sz="1400"/>
              <a:t>Wire Frame Model</a:t>
            </a:r>
          </a:p>
        </p:txBody>
      </p:sp>
      <p:sp>
        <p:nvSpPr>
          <p:cNvPr id="12"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8</a:t>
            </a:fld>
            <a:endParaRPr lang="en-US" sz="18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354" y="-99364"/>
            <a:ext cx="7416800" cy="841248"/>
          </a:xfrm>
        </p:spPr>
        <p:txBody>
          <a:bodyPr/>
          <a:lstStyle/>
          <a:p>
            <a:r>
              <a:rPr lang="en-US" sz="3200" dirty="0">
                <a:latin typeface="Arial" panose="020B0604020202020204" pitchFamily="34" charset="0"/>
                <a:cs typeface="Arial" panose="020B0604020202020204" pitchFamily="34" charset="0"/>
              </a:rPr>
              <a:t>Physical Model</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11" y="933330"/>
            <a:ext cx="3648577" cy="5235549"/>
          </a:xfrm>
          <a:prstGeom prst="rect">
            <a:avLst/>
          </a:prstGeom>
        </p:spPr>
      </p:pic>
      <p:pic>
        <p:nvPicPr>
          <p:cNvPr id="3" name="Picture 2"/>
          <p:cNvPicPr>
            <a:picLocks noChangeAspect="1"/>
          </p:cNvPicPr>
          <p:nvPr/>
        </p:nvPicPr>
        <p:blipFill>
          <a:blip r:embed="rId4"/>
          <a:stretch>
            <a:fillRect/>
          </a:stretch>
        </p:blipFill>
        <p:spPr>
          <a:xfrm>
            <a:off x="195943" y="1265104"/>
            <a:ext cx="7352677" cy="4572000"/>
          </a:xfrm>
          <a:prstGeom prst="rect">
            <a:avLst/>
          </a:prstGeom>
        </p:spPr>
      </p:pic>
      <p:sp>
        <p:nvSpPr>
          <p:cNvPr id="5" name="Rectangle 4" descr="Parchment">
            <a:extLst>
              <a:ext uri="{FF2B5EF4-FFF2-40B4-BE49-F238E27FC236}">
                <a16:creationId xmlns:a16="http://schemas.microsoft.com/office/drawing/2014/main" id="{43469371-D4AC-4B47-8718-B82AE6903B32}"/>
              </a:ext>
            </a:extLst>
          </p:cNvPr>
          <p:cNvSpPr>
            <a:spLocks noChangeArrowheads="1"/>
          </p:cNvSpPr>
          <p:nvPr/>
        </p:nvSpPr>
        <p:spPr bwMode="auto">
          <a:xfrm>
            <a:off x="195943" y="5313884"/>
            <a:ext cx="11047228" cy="1046440"/>
          </a:xfrm>
          <a:prstGeom prst="rect">
            <a:avLst/>
          </a:prstGeom>
          <a:blipFill dpi="0" rotWithShape="0">
            <a:blip r:embed="rId5"/>
            <a:srcRect/>
            <a:tile tx="0" ty="0" sx="100000" sy="100000" flip="none" algn="tl"/>
          </a:blipFill>
          <a:ln w="12700">
            <a:solidFill>
              <a:srgbClr val="808080"/>
            </a:solidFill>
            <a:miter lim="800000"/>
            <a:headEnd type="none" w="sm" len="sm"/>
            <a:tailEnd type="none" w="sm" len="sm"/>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Physical Model.</a:t>
            </a:r>
            <a:r>
              <a:rPr kumimoji="0" lang="en-US" altLang="en-US" sz="2400" b="1" i="0" u="none" strike="noStrike" kern="0" cap="none" spc="0" normalizeH="0" baseline="0" noProof="0" dirty="0">
                <a:ln>
                  <a:noFill/>
                </a:ln>
                <a:solidFill>
                  <a:srgbClr val="000099"/>
                </a:solidFill>
                <a:effectLst/>
                <a:uLnTx/>
                <a:uFillTx/>
                <a:latin typeface="Arial" charset="0"/>
              </a:rPr>
              <a:t> A model whose physical characteristics resemble the physical characteristics of the system being modeled -  a “mock-up”.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endParaRPr kumimoji="0" lang="en-US" altLang="en-US" sz="2800" b="1" i="0" u="none" strike="noStrike" kern="0" cap="none" spc="0" normalizeH="0" baseline="0" noProof="0" dirty="0">
              <a:ln>
                <a:noFill/>
              </a:ln>
              <a:solidFill>
                <a:srgbClr val="000099"/>
              </a:solidFill>
              <a:effectLst/>
              <a:uLnTx/>
              <a:uFillTx/>
              <a:latin typeface="Arial" charset="0"/>
            </a:endParaRP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9</a:t>
            </a:fld>
            <a:endParaRPr lang="en-US" sz="1800">
              <a:solidFill>
                <a:srgbClr val="000000"/>
              </a:solidFill>
            </a:endParaRPr>
          </a:p>
        </p:txBody>
      </p:sp>
    </p:spTree>
    <p:extLst>
      <p:ext uri="{BB962C8B-B14F-4D97-AF65-F5344CB8AC3E}">
        <p14:creationId xmlns:p14="http://schemas.microsoft.com/office/powerpoint/2010/main" val="958659609"/>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Metadata/LabelInfo.xml><?xml version="1.0" encoding="utf-8"?>
<clbl:labelList xmlns:clbl="http://schemas.microsoft.com/office/2020/mipLabelMetadata">
  <clbl:label id="{3de9faa6-9fe1-49b3-9a08-227a296b54a6}" enabled="1" method="Privileged" siteId="{d5fe813e-0caa-432a-b2ac-d555aa91bd1c}" removed="0"/>
</clbl:labelList>
</file>

<file path=docProps/app.xml><?xml version="1.0" encoding="utf-8"?>
<Properties xmlns="http://schemas.openxmlformats.org/officeDocument/2006/extended-properties" xmlns:vt="http://schemas.openxmlformats.org/officeDocument/2006/docPropsVTypes">
  <Template/>
  <TotalTime>7652</TotalTime>
  <Words>5917</Words>
  <Application>Microsoft Office PowerPoint</Application>
  <PresentationFormat>Widescreen</PresentationFormat>
  <Paragraphs>670</Paragraphs>
  <Slides>53</Slides>
  <Notes>52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64" baseType="lpstr">
      <vt:lpstr>Arial</vt:lpstr>
      <vt:lpstr>Arial Black</vt:lpstr>
      <vt:lpstr>Arial Narrow</vt:lpstr>
      <vt:lpstr>Calibri</vt:lpstr>
      <vt:lpstr>Tahoma</vt:lpstr>
      <vt:lpstr>Times New Roman</vt:lpstr>
      <vt:lpstr>Wingdings</vt:lpstr>
      <vt:lpstr>Blends</vt:lpstr>
      <vt:lpstr>Equation</vt:lpstr>
      <vt:lpstr>Clip</vt:lpstr>
      <vt:lpstr>Photo Editor Photo</vt:lpstr>
      <vt:lpstr>PowerPoint Presentation</vt:lpstr>
      <vt:lpstr>Learning Objectives</vt:lpstr>
      <vt:lpstr>What is Modeling and Simulation (M&amp;S)?</vt:lpstr>
      <vt:lpstr>Example of a Famous Simulation</vt:lpstr>
      <vt:lpstr>Agenda</vt:lpstr>
      <vt:lpstr>Why Model Or Simulate?</vt:lpstr>
      <vt:lpstr>Why Model Or Simulate?</vt:lpstr>
      <vt:lpstr>Key Modeling and Simulation Definitions</vt:lpstr>
      <vt:lpstr>Physical Model</vt:lpstr>
      <vt:lpstr>Mathematical Model</vt:lpstr>
      <vt:lpstr>Process Model</vt:lpstr>
      <vt:lpstr>Example of a  Mathematical Traffic Simulation</vt:lpstr>
      <vt:lpstr>Modeling/Simulation “Pyramids”</vt:lpstr>
      <vt:lpstr>PowerPoint Presentation</vt:lpstr>
      <vt:lpstr>Example of a Live Simulation</vt:lpstr>
      <vt:lpstr>Example of a Virtual Simulation</vt:lpstr>
      <vt:lpstr>Example of a  Constructive Simulation</vt:lpstr>
      <vt:lpstr>Distributed Simulations</vt:lpstr>
      <vt:lpstr>Resolution, Aggregation, and Fidelity</vt:lpstr>
      <vt:lpstr>Agenda</vt:lpstr>
      <vt:lpstr>Simulation Architectures</vt:lpstr>
      <vt:lpstr>US DoD Distributed Simulation Architectures</vt:lpstr>
      <vt:lpstr>Standards</vt:lpstr>
      <vt:lpstr>Interoperability in M&amp;S</vt:lpstr>
      <vt:lpstr>Environment in Simulation</vt:lpstr>
      <vt:lpstr>Verification, Validation, and Accreditation (VV&amp;A) Process Verification</vt:lpstr>
      <vt:lpstr>Verification, Validation, and Accreditation (VV&amp;A) Process Validation</vt:lpstr>
      <vt:lpstr>Verification, Validation, and Accreditation (VV&amp;A) Process Accreditation</vt:lpstr>
      <vt:lpstr>Verification, Validation, and Accreditation (VV&amp;A) Process Example</vt:lpstr>
      <vt:lpstr>Resources for VV&amp;A</vt:lpstr>
      <vt:lpstr>Agenda</vt:lpstr>
      <vt:lpstr>Some Key Defense M&amp;S Users</vt:lpstr>
      <vt:lpstr>M&amp;S use in Systems Engineering: Digital Engineering</vt:lpstr>
      <vt:lpstr>M&amp;S use in Systems Engineering: Mission Engineering</vt:lpstr>
      <vt:lpstr>M&amp;S use in Systems Engineering: Model-Based SE</vt:lpstr>
      <vt:lpstr>M&amp;S use in Analysis</vt:lpstr>
      <vt:lpstr>M&amp;S use in Experimentation and Technology</vt:lpstr>
      <vt:lpstr>M&amp;S use in Intelligence</vt:lpstr>
      <vt:lpstr>M&amp;S use in Test &amp; Evaluation</vt:lpstr>
      <vt:lpstr>M&amp;S use in Medical</vt:lpstr>
      <vt:lpstr>M&amp;S use in Operational Planning</vt:lpstr>
      <vt:lpstr>M&amp;S use in Training</vt:lpstr>
      <vt:lpstr>Agenda</vt:lpstr>
      <vt:lpstr>Supporting US DoD M&amp;S Organizations and other M&amp;S Resources </vt:lpstr>
      <vt:lpstr>Modeling and Simulation in the US DoD: OSD</vt:lpstr>
      <vt:lpstr>Modeling and Simulation in the US DoD: ARMY</vt:lpstr>
      <vt:lpstr>Modeling and Simulation in the US DoD: Air Force</vt:lpstr>
      <vt:lpstr>Modeling and Simulation in the US DoD: Marines</vt:lpstr>
      <vt:lpstr>Modeling and Simulation in the US DoD: Navy</vt:lpstr>
      <vt:lpstr>PowerPoint Presentation</vt:lpstr>
      <vt:lpstr>PowerPoint Presentation</vt:lpstr>
      <vt:lpstr>PowerPoint Presentation</vt:lpstr>
      <vt:lpstr>Learning Objectives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Daly, John [USA]</cp:lastModifiedBy>
  <cp:revision>44</cp:revision>
  <cp:lastPrinted>1601-01-01T00:00:00Z</cp:lastPrinted>
  <dcterms:created xsi:type="dcterms:W3CDTF">2016-03-29T15:29:36Z</dcterms:created>
  <dcterms:modified xsi:type="dcterms:W3CDTF">2023-11-01T23:12:31Z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