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9" r:id="rId5"/>
    <p:sldMasterId id="2147483678" r:id="rId6"/>
  </p:sldMasterIdLst>
  <p:notesMasterIdLst>
    <p:notesMasterId r:id="rId93"/>
  </p:notesMasterIdLst>
  <p:handoutMasterIdLst>
    <p:handoutMasterId r:id="rId94"/>
  </p:handoutMasterIdLst>
  <p:sldIdLst>
    <p:sldId id="289" r:id="rId7"/>
    <p:sldId id="257" r:id="rId8"/>
    <p:sldId id="258" r:id="rId9"/>
    <p:sldId id="259" r:id="rId10"/>
    <p:sldId id="260" r:id="rId11"/>
    <p:sldId id="261" r:id="rId12"/>
    <p:sldId id="262" r:id="rId13"/>
    <p:sldId id="263" r:id="rId14"/>
    <p:sldId id="264" r:id="rId15"/>
    <p:sldId id="265" r:id="rId16"/>
    <p:sldId id="316" r:id="rId17"/>
    <p:sldId id="314" r:id="rId18"/>
    <p:sldId id="315" r:id="rId19"/>
    <p:sldId id="266" r:id="rId20"/>
    <p:sldId id="267" r:id="rId21"/>
    <p:sldId id="268" r:id="rId22"/>
    <p:sldId id="317" r:id="rId23"/>
    <p:sldId id="318" r:id="rId24"/>
    <p:sldId id="271" r:id="rId25"/>
    <p:sldId id="272" r:id="rId26"/>
    <p:sldId id="319" r:id="rId27"/>
    <p:sldId id="274" r:id="rId28"/>
    <p:sldId id="275" r:id="rId29"/>
    <p:sldId id="276" r:id="rId30"/>
    <p:sldId id="277" r:id="rId31"/>
    <p:sldId id="278" r:id="rId32"/>
    <p:sldId id="320" r:id="rId33"/>
    <p:sldId id="280" r:id="rId34"/>
    <p:sldId id="321" r:id="rId35"/>
    <p:sldId id="282" r:id="rId36"/>
    <p:sldId id="283" r:id="rId37"/>
    <p:sldId id="284" r:id="rId38"/>
    <p:sldId id="322" r:id="rId39"/>
    <p:sldId id="286" r:id="rId40"/>
    <p:sldId id="287" r:id="rId41"/>
    <p:sldId id="288" r:id="rId42"/>
    <p:sldId id="305" r:id="rId43"/>
    <p:sldId id="306" r:id="rId44"/>
    <p:sldId id="307" r:id="rId45"/>
    <p:sldId id="308" r:id="rId46"/>
    <p:sldId id="309" r:id="rId47"/>
    <p:sldId id="310" r:id="rId48"/>
    <p:sldId id="311" r:id="rId49"/>
    <p:sldId id="312" r:id="rId50"/>
    <p:sldId id="313" r:id="rId51"/>
    <p:sldId id="359" r:id="rId52"/>
    <p:sldId id="299" r:id="rId53"/>
    <p:sldId id="300" r:id="rId54"/>
    <p:sldId id="301" r:id="rId55"/>
    <p:sldId id="302" r:id="rId56"/>
    <p:sldId id="303" r:id="rId57"/>
    <p:sldId id="304" r:id="rId58"/>
    <p:sldId id="323" r:id="rId59"/>
    <p:sldId id="324" r:id="rId60"/>
    <p:sldId id="325" r:id="rId61"/>
    <p:sldId id="326" r:id="rId62"/>
    <p:sldId id="327" r:id="rId63"/>
    <p:sldId id="328" r:id="rId64"/>
    <p:sldId id="329" r:id="rId65"/>
    <p:sldId id="330" r:id="rId66"/>
    <p:sldId id="331" r:id="rId67"/>
    <p:sldId id="332" r:id="rId68"/>
    <p:sldId id="333" r:id="rId69"/>
    <p:sldId id="335" r:id="rId70"/>
    <p:sldId id="336" r:id="rId71"/>
    <p:sldId id="337" r:id="rId72"/>
    <p:sldId id="338" r:id="rId73"/>
    <p:sldId id="339" r:id="rId74"/>
    <p:sldId id="340" r:id="rId75"/>
    <p:sldId id="341" r:id="rId76"/>
    <p:sldId id="362" r:id="rId77"/>
    <p:sldId id="363" r:id="rId78"/>
    <p:sldId id="364" r:id="rId79"/>
    <p:sldId id="365" r:id="rId80"/>
    <p:sldId id="366" r:id="rId81"/>
    <p:sldId id="367" r:id="rId82"/>
    <p:sldId id="368" r:id="rId83"/>
    <p:sldId id="369" r:id="rId84"/>
    <p:sldId id="371" r:id="rId85"/>
    <p:sldId id="372" r:id="rId86"/>
    <p:sldId id="373" r:id="rId87"/>
    <p:sldId id="354" r:id="rId88"/>
    <p:sldId id="374" r:id="rId89"/>
    <p:sldId id="375" r:id="rId90"/>
    <p:sldId id="376" r:id="rId91"/>
    <p:sldId id="377" r:id="rId92"/>
  </p:sldIdLst>
  <p:sldSz cx="12192000" cy="6858000"/>
  <p:notesSz cx="6858000" cy="9029700"/>
  <p:embeddedFontLst>
    <p:embeddedFont>
      <p:font typeface="Calibri" panose="020F0502020204030204" pitchFamily="34" charset="0"/>
      <p:regular r:id="rId95"/>
      <p:bold r:id="rId96"/>
      <p:italic r:id="rId97"/>
      <p:boldItalic r:id="rId98"/>
    </p:embeddedFont>
    <p:embeddedFont>
      <p:font typeface="Consolas" panose="020B0609020204030204" pitchFamily="49" charset="0"/>
      <p:regular r:id="rId99"/>
      <p:bold r:id="rId100"/>
      <p:italic r:id="rId101"/>
      <p:boldItalic r:id="rId102"/>
    </p:embeddedFont>
    <p:embeddedFont>
      <p:font typeface="Open Sans" panose="020B0606030504020204" pitchFamily="34" charset="0"/>
      <p:regular r:id="rId103"/>
      <p:bold r:id="rId104"/>
      <p:italic r:id="rId105"/>
      <p:boldItalic r:id="rId106"/>
    </p:embeddedFont>
    <p:embeddedFont>
      <p:font typeface="Tahoma" panose="020B0604030504040204" pitchFamily="34" charset="0"/>
      <p:regular r:id="rId107"/>
      <p:bold r:id="rId108"/>
    </p:embeddedFont>
  </p:embeddedFont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Johnson" initials="" lastIdx="10" clrIdx="0"/>
  <p:cmAuthor id="2" name="Phil Barker" initials="" lastIdx="3" clrIdx="1"/>
  <p:cmAuthor id="3" name="Leah Stoddard" initials="LS" lastIdx="11" clrIdx="2">
    <p:extLst>
      <p:ext uri="{19B8F6BF-5375-455C-9EA6-DF929625EA0E}">
        <p15:presenceInfo xmlns:p15="http://schemas.microsoft.com/office/powerpoint/2012/main" userId="S::Leah.Stoddard.ctr@adlnet.gov::3e0b89f5-5529-4a0a-b358-993b1938b1dc" providerId="AD"/>
      </p:ext>
    </p:extLst>
  </p:cmAuthor>
  <p:cmAuthor id="4" name="Andy Johnson" initials="AJ" lastIdx="8" clrIdx="3">
    <p:extLst>
      <p:ext uri="{19B8F6BF-5375-455C-9EA6-DF929625EA0E}">
        <p15:presenceInfo xmlns:p15="http://schemas.microsoft.com/office/powerpoint/2012/main" userId="S::andy.johnson.ctr@adlnet.gov::8a2c2175-44fc-46a8-8361-6bfe9ed56f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C8B"/>
    <a:srgbClr val="0094C8"/>
    <a:srgbClr val="D1EDF7"/>
    <a:srgbClr val="CC3300"/>
    <a:srgbClr val="22458A"/>
    <a:srgbClr val="2B56AB"/>
    <a:srgbClr val="0033CC"/>
    <a:srgbClr val="3366CC"/>
    <a:srgbClr val="0066CC"/>
    <a:srgbClr val="F77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86" autoAdjust="0"/>
    <p:restoredTop sz="94634" autoAdjust="0"/>
  </p:normalViewPr>
  <p:slideViewPr>
    <p:cSldViewPr snapToGrid="0">
      <p:cViewPr varScale="1">
        <p:scale>
          <a:sx n="86" d="100"/>
          <a:sy n="86" d="100"/>
        </p:scale>
        <p:origin x="115"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5" d="100"/>
          <a:sy n="65" d="100"/>
        </p:scale>
        <p:origin x="2652" y="9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font" Target="fonts/font13.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8.fntdata"/><Relationship Id="rId5" Type="http://schemas.openxmlformats.org/officeDocument/2006/relationships/slideMaster" Target="slideMasters/slideMaster1.xml"/><Relationship Id="rId90" Type="http://schemas.openxmlformats.org/officeDocument/2006/relationships/slide" Target="slides/slide84.xml"/><Relationship Id="rId95" Type="http://schemas.openxmlformats.org/officeDocument/2006/relationships/font" Target="fonts/font1.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ableStyles" Target="tableStyle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commentAuthors" Target="commentAuthor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presProps" Target="pres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ceaf32707_4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19" name="Google Shape;119;g24ceaf32707_4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ceaf32707_4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19" name="Google Shape;119;g24ceaf32707_4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39393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ceaf32707_4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19" name="Google Shape;119;g24ceaf32707_4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14686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ceaf32707_4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19" name="Google Shape;119;g24ceaf32707_4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1993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4ceaf32707_4_3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26" name="Google Shape;126;g24ceaf32707_4_3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4ceaf32707_4_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33" name="Google Shape;133;g24ceaf32707_4_5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25b50897ed_0_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40" name="Google Shape;140;g225b50897ed_0_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25b50897ed_0_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40" name="Google Shape;140;g225b50897ed_0_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5617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25b50897ed_0_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40" name="Google Shape;140;g225b50897ed_0_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9786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ceaf32707_4_6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61" name="Google Shape;161;g24ceaf32707_4_6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914400" y="4289425"/>
            <a:ext cx="5029200" cy="40640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5" name="Google Shape;65;p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2d7258216_2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68" name="Google Shape;168;g242d7258216_2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5ff463eea_0_11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12" name="Google Shape;112;g245ff463eea_0_1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841698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45ff463eea_0_4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80" name="Google Shape;180;g245ff463eea_0_4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45ff463eea_0_6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87" name="Google Shape;187;g245ff463eea_0_6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45ff463eea_0_5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94" name="Google Shape;194;g245ff463eea_0_5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5ff463eea_0_3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01" name="Google Shape;201;g245ff463eea_0_3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45ff463eea_0_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08" name="Google Shape;208;g245ff463eea_0_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45ff463eea_0_1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15" name="Google Shape;215;g245ff463eea_0_1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828085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45ff463eea_0_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21" name="Google Shape;221;g245ff463eea_0_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45ff463eea_0_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21" name="Google Shape;221;g245ff463eea_0_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0591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45ff463eea_0_9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72" name="Google Shape;72;g245ff463eea_0_9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5ff463eea_0_8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41" name="Google Shape;241;g245ff463eea_0_8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2d7258216_2_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49" name="Google Shape;249;g242d7258216_2_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48617192b5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54" name="Google Shape;254;g248617192b5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4461fee116_3_3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61" name="Google Shape;261;g24461fee116_3_3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100835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e2ddaacdd3_1_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67" name="Google Shape;267;g1e2ddaacdd3_1_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e2ddaacdd3_1_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74" name="Google Shape;274;g1e2ddaacdd3_1_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2d7258216_2_1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dirty="0"/>
              <a:t>Make sure to mention that the data is unstructured, which is good (for RDF), as opposed to the nested nature of LOM</a:t>
            </a:r>
            <a:endParaRPr dirty="0"/>
          </a:p>
        </p:txBody>
      </p:sp>
      <p:sp>
        <p:nvSpPr>
          <p:cNvPr id="280" name="Google Shape;280;g242d7258216_2_1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4461fee116_3_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86" name="Google Shape;286;g24461fee116_3_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4461fee116_3_1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94" name="Google Shape;294;g24461fee116_3_1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4461fee116_3_2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01" name="Google Shape;301;g24461fee116_3_2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42d7258216_0_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This is necessary background to all the learning objectives.</a:t>
            </a:r>
            <a:endParaRPr/>
          </a:p>
        </p:txBody>
      </p:sp>
      <p:sp>
        <p:nvSpPr>
          <p:cNvPr id="78" name="Google Shape;78;g242d7258216_0_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5d95c0b16_0_3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07" name="Google Shape;307;g225d95c0b16_0_3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25d95c0b16_0_4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13" name="Google Shape;313;g225d95c0b16_0_4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e2ddaacdd3_1_1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20" name="Google Shape;320;g1e2ddaacdd3_1_1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e2ddaacdd3_1_2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26" name="Google Shape;326;g1e2ddaacdd3_1_2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e2ddaacdd3_1_3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33" name="Google Shape;333;g1e2ddaacdd3_1_3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e2ddaacdd3_2_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39" name="Google Shape;339;g1e2ddaacdd3_2_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48617192b5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254" name="Google Shape;254;g248617192b5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57951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2615721669_1_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52" name="Google Shape;352;g22615721669_1_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25b50897ed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58" name="Google Shape;358;g225b50897ed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2615721669_1_1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64" name="Google Shape;364;g22615721669_1_1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25d95c0b16_0_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The term metadata was coined by a computer scientist as the data about data. The term was trademarked, but widely used to mean resource description (aside: the Greek prefix "meta-" doesn't mean "about" it means "after"; look up the etymology for metaphysics for how this usage came about)</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The problem is that most metadata that we deal with now isn't about data, unless we have some very expansive definition of data that include any information, which won't really do for the first use of "data" in that definition.</a:t>
            </a:r>
            <a:endParaRPr/>
          </a:p>
        </p:txBody>
      </p:sp>
      <p:sp>
        <p:nvSpPr>
          <p:cNvPr id="84" name="Google Shape;84;g225d95c0b16_0_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2615721669_1_3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70" name="Google Shape;370;g22615721669_1_3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2615721669_1_1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76" name="Google Shape;376;g22615721669_1_1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615721669_1_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82" name="Google Shape;382;g22615721669_1_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2615721669_1_4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88" name="Google Shape;388;g22615721669_1_4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2615721669_1_6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394" name="Google Shape;394;g22615721669_1_6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2615721669_1_7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00" name="Google Shape;400;g22615721669_1_7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2615721669_1_88: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06" name="Google Shape;406;g22615721669_1_88: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2615721669_1_7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12" name="Google Shape;412;g22615721669_1_7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2615721669_1_8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18" name="Google Shape;418;g22615721669_1_8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2615721669_1_3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24" name="Google Shape;424;g22615721669_1_3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25d95c0b16_0_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91" name="Google Shape;91;g225d95c0b16_0_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2615721669_1_5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30" name="Google Shape;430;g22615721669_1_5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2615721669_1_4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36" name="Google Shape;436;g22615721669_1_4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48617192b5_0_2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42" name="Google Shape;442;g248617192b5_0_2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25d95c0b16_0_5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49" name="Google Shape;449;g225d95c0b16_0_5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25d95c0b16_0_6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61" name="Google Shape;461;g225d95c0b16_0_6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25d95c0b16_0_8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68" name="Google Shape;468;g225d95c0b16_0_8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25d95c0b16_0_9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78" name="Google Shape;478;g225d95c0b16_0_9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5d95c0b16_0_103: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88" name="Google Shape;488;g225d95c0b16_0_103: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25d95c0b16_0_7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498" name="Google Shape;498;g225d95c0b16_0_7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25d95c0b16_0_7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04" name="Google Shape;504;g225d95c0b16_0_7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25d95c0b16_0_26: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r>
              <a:rPr lang="en-US"/>
              <a:t>Machine readable formats and data models for metadata have pretty much followed the data formats and models familiar to you from the history of computer science.</a:t>
            </a:r>
            <a:endParaRPr/>
          </a:p>
          <a:p>
            <a:pPr marL="0" lvl="0" indent="0" algn="l" rtl="0">
              <a:lnSpc>
                <a:spcPct val="100000"/>
              </a:lnSpc>
              <a:spcBef>
                <a:spcPts val="480"/>
              </a:spcBef>
              <a:spcAft>
                <a:spcPts val="0"/>
              </a:spcAft>
              <a:buSzPts val="1400"/>
              <a:buNone/>
            </a:pPr>
            <a:endParaRPr/>
          </a:p>
          <a:p>
            <a:pPr marL="0" lvl="0" indent="0" algn="l" rtl="0">
              <a:lnSpc>
                <a:spcPct val="100000"/>
              </a:lnSpc>
              <a:spcBef>
                <a:spcPts val="480"/>
              </a:spcBef>
              <a:spcAft>
                <a:spcPts val="0"/>
              </a:spcAft>
              <a:buSzPts val="1400"/>
              <a:buNone/>
            </a:pPr>
            <a:r>
              <a:rPr lang="en-US"/>
              <a:t>Can draw an important distinction between "nesting" of information as if it were fields in a catalog record (XML hierarchies mimic this) and identification of the different entities that need to be described (e.g. the resource, the person who created the resource) and the types of relationships between them (RDF / linked data is based on this). All are still valid, but we are more interested in the latter. Library world was quite early in its use of "relators" and authority files to describe common entities. An important milestone was FRBR around the turn of the century which identified abstract primary and secondary entities.</a:t>
            </a:r>
            <a:endParaRPr/>
          </a:p>
        </p:txBody>
      </p:sp>
      <p:sp>
        <p:nvSpPr>
          <p:cNvPr id="99" name="Google Shape;99;g225d95c0b16_0_26: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25d95c0b16_0_14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10" name="Google Shape;510;g225d95c0b16_0_14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25d95c0b16_0_16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26" name="Google Shape;526;g225d95c0b16_0_16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25d95c0b16_0_18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33" name="Google Shape;533;g225d95c0b16_0_18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25d95c0b16_0_19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43" name="Google Shape;543;g225d95c0b16_0_19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25d95c0b16_0_207: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49" name="Google Shape;549;g225d95c0b16_0_207: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25d95c0b16_0_21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55" name="Google Shape;555;g225d95c0b16_0_2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25d95c0b16_0_22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64" name="Google Shape;564;g225d95c0b16_0_22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25d95c0b16_0_22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70" name="Google Shape;570;g225d95c0b16_0_22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225d95c0b16_0_23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576" name="Google Shape;576;g225d95c0b16_0_23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25d95c0b16_0_265: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10" name="Google Shape;610;g225d95c0b16_0_265: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42d7258216_0_11: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07" name="Google Shape;107;g242d7258216_0_11: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25d95c0b16_0_299: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36" name="Google Shape;636;g225d95c0b16_0_299: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25d95c0b16_0_30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42" name="Google Shape;642;g225d95c0b16_0_30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4ceaf32707_4_7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48" name="Google Shape;648;g24ceaf32707_4_7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4ceaf32707_4_7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53" name="Google Shape;653;g24ceaf32707_4_7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4ceaf32707_4_8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59" name="Google Shape;659;g24ceaf32707_4_8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4ceaf32707_4_84: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65" name="Google Shape;665;g24ceaf32707_4_84: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48617192b5_0_30: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672" name="Google Shape;672;g248617192b5_0_30: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5ff463eea_0_112:notes"/>
          <p:cNvSpPr txBox="1">
            <a:spLocks noGrp="1"/>
          </p:cNvSpPr>
          <p:nvPr>
            <p:ph type="body" idx="1"/>
          </p:nvPr>
        </p:nvSpPr>
        <p:spPr>
          <a:xfrm>
            <a:off x="914400" y="4289425"/>
            <a:ext cx="5029200" cy="4064100"/>
          </a:xfrm>
          <a:prstGeom prst="rect">
            <a:avLst/>
          </a:prstGeom>
          <a:noFill/>
          <a:ln>
            <a:noFill/>
          </a:ln>
        </p:spPr>
        <p:txBody>
          <a:bodyPr spcFirstLastPara="1" wrap="square" lIns="90750" tIns="45375" rIns="90750" bIns="45375" anchor="t" anchorCtr="0">
            <a:noAutofit/>
          </a:bodyPr>
          <a:lstStyle/>
          <a:p>
            <a:pPr marL="0" lvl="0" indent="0" algn="l" rtl="0">
              <a:lnSpc>
                <a:spcPct val="100000"/>
              </a:lnSpc>
              <a:spcBef>
                <a:spcPts val="480"/>
              </a:spcBef>
              <a:spcAft>
                <a:spcPts val="0"/>
              </a:spcAft>
              <a:buSzPts val="1400"/>
              <a:buNone/>
            </a:pPr>
            <a:endParaRPr/>
          </a:p>
        </p:txBody>
      </p:sp>
      <p:sp>
        <p:nvSpPr>
          <p:cNvPr id="112" name="Google Shape;112;g245ff463eea_0_112:notes"/>
          <p:cNvSpPr>
            <a:spLocks noGrp="1" noRot="1" noChangeAspect="1"/>
          </p:cNvSpPr>
          <p:nvPr>
            <p:ph type="sldImg" idx="2"/>
          </p:nvPr>
        </p:nvSpPr>
        <p:spPr>
          <a:xfrm>
            <a:off x="419100" y="676275"/>
            <a:ext cx="6019800" cy="33861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
        <p:nvSpPr>
          <p:cNvPr id="4" name="Slide Number Placeholder 3">
            <a:extLst>
              <a:ext uri="{FF2B5EF4-FFF2-40B4-BE49-F238E27FC236}">
                <a16:creationId xmlns:a16="http://schemas.microsoft.com/office/drawing/2014/main" id="{2D4400B3-0901-CBA6-0987-009866E20E54}"/>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ulleted Text and Picture" userDrawn="1">
  <p:cSld name="Bulleted Text and Picture">
    <p:spTree>
      <p:nvGrpSpPr>
        <p:cNvPr id="1" name="Shape 50"/>
        <p:cNvGrpSpPr/>
        <p:nvPr/>
      </p:nvGrpSpPr>
      <p:grpSpPr>
        <a:xfrm>
          <a:off x="0" y="0"/>
          <a:ext cx="0" cy="0"/>
          <a:chOff x="0" y="0"/>
          <a:chExt cx="0" cy="0"/>
        </a:xfrm>
      </p:grpSpPr>
      <p:sp>
        <p:nvSpPr>
          <p:cNvPr id="53" name="Google Shape;53;p20"/>
          <p:cNvSpPr>
            <a:spLocks noGrp="1"/>
          </p:cNvSpPr>
          <p:nvPr>
            <p:ph type="pic" idx="2"/>
          </p:nvPr>
        </p:nvSpPr>
        <p:spPr>
          <a:xfrm>
            <a:off x="6105439" y="989946"/>
            <a:ext cx="5609483" cy="4896678"/>
          </a:xfrm>
          <a:prstGeom prst="rect">
            <a:avLst/>
          </a:prstGeom>
          <a:noFill/>
          <a:ln>
            <a:noFill/>
          </a:ln>
        </p:spPr>
      </p:sp>
      <p:sp>
        <p:nvSpPr>
          <p:cNvPr id="54" name="Google Shape;54;p20"/>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atin typeface="Arial" panose="020B0604020202020204" pitchFamily="34" charset="0"/>
                <a:cs typeface="Arial" panose="020B0604020202020204" pitchFamily="34" charset="0"/>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SzPts val="1000"/>
              <a:buChar char="■"/>
              <a:defRPr sz="2000">
                <a:solidFill>
                  <a:schemeClr val="dk1"/>
                </a:solidFill>
                <a:latin typeface="Calibri"/>
                <a:ea typeface="Calibri"/>
                <a:cs typeface="Calibri"/>
                <a:sym typeface="Calibri"/>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dirty="0"/>
          </a:p>
        </p:txBody>
      </p:sp>
      <p:sp>
        <p:nvSpPr>
          <p:cNvPr id="3" name="Google Shape;39;p17">
            <a:extLst>
              <a:ext uri="{FF2B5EF4-FFF2-40B4-BE49-F238E27FC236}">
                <a16:creationId xmlns:a16="http://schemas.microsoft.com/office/drawing/2014/main" id="{3CFA0F98-ECB4-4B42-0157-D6CF877309E5}"/>
              </a:ext>
            </a:extLst>
          </p:cNvPr>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effectLst>
                  <a:outerShdw blurRad="330200" dist="38100" dir="5400000" algn="t" rotWithShape="0">
                    <a:prstClr val="black">
                      <a:alpha val="82000"/>
                    </a:prst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lide Number Placeholder 3">
            <a:extLst>
              <a:ext uri="{FF2B5EF4-FFF2-40B4-BE49-F238E27FC236}">
                <a16:creationId xmlns:a16="http://schemas.microsoft.com/office/drawing/2014/main" id="{9C562F66-AB47-B021-5028-2B065F5A4935}"/>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196854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Google Shape;39;p17">
            <a:extLst>
              <a:ext uri="{FF2B5EF4-FFF2-40B4-BE49-F238E27FC236}">
                <a16:creationId xmlns:a16="http://schemas.microsoft.com/office/drawing/2014/main" id="{8E9FA2D7-9ABD-B78A-C0F5-55CCD0997EC3}"/>
              </a:ext>
            </a:extLst>
          </p:cNvPr>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effectLst>
                  <a:outerShdw blurRad="330200" dist="38100" dir="5400000" algn="t" rotWithShape="0">
                    <a:prstClr val="black">
                      <a:alpha val="82000"/>
                    </a:prst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lide Number Placeholder 3">
            <a:extLst>
              <a:ext uri="{FF2B5EF4-FFF2-40B4-BE49-F238E27FC236}">
                <a16:creationId xmlns:a16="http://schemas.microsoft.com/office/drawing/2014/main" id="{F2109137-8A03-8B9A-3622-865BD42C4A7B}"/>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5" name="Google Shape;39;p17">
            <a:extLst>
              <a:ext uri="{FF2B5EF4-FFF2-40B4-BE49-F238E27FC236}">
                <a16:creationId xmlns:a16="http://schemas.microsoft.com/office/drawing/2014/main" id="{B692FF72-498C-0061-462C-8B9AC52AE1B8}"/>
              </a:ext>
            </a:extLst>
          </p:cNvPr>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effectLst>
                  <a:outerShdw blurRad="330200" dist="38100" dir="5400000" algn="t" rotWithShape="0">
                    <a:prstClr val="black">
                      <a:alpha val="82000"/>
                    </a:prst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lide Number Placeholder 3">
            <a:extLst>
              <a:ext uri="{FF2B5EF4-FFF2-40B4-BE49-F238E27FC236}">
                <a16:creationId xmlns:a16="http://schemas.microsoft.com/office/drawing/2014/main" id="{35258C53-5D20-7E9A-AB69-B9724D26C8F7}"/>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ed Text">
  <p:cSld name="1_Bulleted Text">
    <p:spTree>
      <p:nvGrpSpPr>
        <p:cNvPr id="1" name="Shape 37"/>
        <p:cNvGrpSpPr/>
        <p:nvPr/>
      </p:nvGrpSpPr>
      <p:grpSpPr>
        <a:xfrm>
          <a:off x="0" y="0"/>
          <a:ext cx="0" cy="0"/>
          <a:chOff x="0" y="0"/>
          <a:chExt cx="0" cy="0"/>
        </a:xfrm>
      </p:grpSpPr>
      <p:sp>
        <p:nvSpPr>
          <p:cNvPr id="39" name="Google Shape;39;p1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Clr>
                <a:schemeClr val="dk1"/>
              </a:buClr>
              <a:buSzPts val="1000"/>
              <a:buFont typeface="Calibri"/>
              <a:buChar char="❖"/>
              <a:defRPr sz="2000">
                <a:latin typeface="Calibri"/>
                <a:ea typeface="Calibri"/>
                <a:cs typeface="Calibri"/>
                <a:sym typeface="Calibri"/>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3" name="Slide Number Placeholder 2">
            <a:extLst>
              <a:ext uri="{FF2B5EF4-FFF2-40B4-BE49-F238E27FC236}">
                <a16:creationId xmlns:a16="http://schemas.microsoft.com/office/drawing/2014/main" id="{212475E8-AFC1-4C35-9E08-990A3ADD126E}"/>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361990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ed Text" preserve="1" userDrawn="1">
  <p:cSld name="1_Bulleted Text">
    <p:spTree>
      <p:nvGrpSpPr>
        <p:cNvPr id="1" name="Shape 37"/>
        <p:cNvGrpSpPr/>
        <p:nvPr/>
      </p:nvGrpSpPr>
      <p:grpSpPr>
        <a:xfrm>
          <a:off x="0" y="0"/>
          <a:ext cx="0" cy="0"/>
          <a:chOff x="0" y="0"/>
          <a:chExt cx="0" cy="0"/>
        </a:xfrm>
      </p:grpSpPr>
      <p:sp>
        <p:nvSpPr>
          <p:cNvPr id="39" name="Google Shape;39;p1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 name="Slide Number Placeholder 2">
            <a:extLst>
              <a:ext uri="{FF2B5EF4-FFF2-40B4-BE49-F238E27FC236}">
                <a16:creationId xmlns:a16="http://schemas.microsoft.com/office/drawing/2014/main" id="{212475E8-AFC1-4C35-9E08-990A3ADD126E}"/>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429145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3"/>
        <p:cNvGrpSpPr/>
        <p:nvPr/>
      </p:nvGrpSpPr>
      <p:grpSpPr>
        <a:xfrm>
          <a:off x="0" y="0"/>
          <a:ext cx="0" cy="0"/>
          <a:chOff x="0" y="0"/>
          <a:chExt cx="0" cy="0"/>
        </a:xfrm>
      </p:grpSpPr>
      <p:sp>
        <p:nvSpPr>
          <p:cNvPr id="24" name="Google Shape;24;p16"/>
          <p:cNvSpPr txBox="1">
            <a:spLocks noGrp="1"/>
          </p:cNvSpPr>
          <p:nvPr>
            <p:ph type="body" idx="1"/>
          </p:nvPr>
        </p:nvSpPr>
        <p:spPr>
          <a:xfrm>
            <a:off x="871093" y="1858346"/>
            <a:ext cx="10449813" cy="1229411"/>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60"/>
              </a:spcBef>
              <a:spcAft>
                <a:spcPts val="0"/>
              </a:spcAft>
              <a:buSzPts val="2100"/>
              <a:buNone/>
              <a:defRPr sz="2800" b="1">
                <a:solidFill>
                  <a:srgbClr val="CC3300"/>
                </a:solidFill>
                <a:latin typeface="Tahoma"/>
                <a:ea typeface="Tahoma"/>
                <a:cs typeface="Tahoma"/>
                <a:sym typeface="Tahoma"/>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a:p>
        </p:txBody>
      </p:sp>
      <p:sp>
        <p:nvSpPr>
          <p:cNvPr id="25" name="Google Shape;25;p16"/>
          <p:cNvSpPr txBox="1">
            <a:spLocks noGrp="1"/>
          </p:cNvSpPr>
          <p:nvPr>
            <p:ph type="body" idx="2"/>
          </p:nvPr>
        </p:nvSpPr>
        <p:spPr>
          <a:xfrm>
            <a:off x="2070100" y="3565525"/>
            <a:ext cx="8478838" cy="193412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480"/>
              </a:spcBef>
              <a:spcAft>
                <a:spcPts val="0"/>
              </a:spcAft>
              <a:buSzPts val="1800"/>
              <a:buNone/>
              <a:defRPr sz="2400" b="1">
                <a:latin typeface="Arial" panose="020B0604020202020204" pitchFamily="34" charset="0"/>
                <a:ea typeface="Arial" panose="020B0604020202020204" pitchFamily="34" charset="0"/>
                <a:cs typeface="Arial" panose="020B0604020202020204" pitchFamily="34" charset="0"/>
                <a:sym typeface="Calibri"/>
              </a:defRPr>
            </a:lvl1pPr>
            <a:lvl2pPr marL="914400" lvl="1" indent="-314325" algn="l">
              <a:lnSpc>
                <a:spcPct val="100000"/>
              </a:lnSpc>
              <a:spcBef>
                <a:spcPts val="360"/>
              </a:spcBef>
              <a:spcAft>
                <a:spcPts val="0"/>
              </a:spcAft>
              <a:buSzPts val="1350"/>
              <a:buChar char="■"/>
              <a:defRPr/>
            </a:lvl2pPr>
            <a:lvl3pPr marL="1371600" lvl="2" indent="-285750" algn="l">
              <a:lnSpc>
                <a:spcPct val="100000"/>
              </a:lnSpc>
              <a:spcBef>
                <a:spcPts val="360"/>
              </a:spcBef>
              <a:spcAft>
                <a:spcPts val="0"/>
              </a:spcAft>
              <a:buSzPts val="900"/>
              <a:buChar char="■"/>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dirty="0"/>
          </a:p>
        </p:txBody>
      </p:sp>
      <p:grpSp>
        <p:nvGrpSpPr>
          <p:cNvPr id="26" name="Google Shape;26;p16"/>
          <p:cNvGrpSpPr/>
          <p:nvPr/>
        </p:nvGrpSpPr>
        <p:grpSpPr>
          <a:xfrm>
            <a:off x="177576" y="6503087"/>
            <a:ext cx="1127548" cy="282877"/>
            <a:chOff x="177576" y="6503087"/>
            <a:chExt cx="1127548" cy="282877"/>
          </a:xfrm>
        </p:grpSpPr>
        <p:sp>
          <p:nvSpPr>
            <p:cNvPr id="27" name="Google Shape;27;p16"/>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28" name="Google Shape;28;p16" descr="twitterlogosmall.png"/>
            <p:cNvPicPr preferRelativeResize="0"/>
            <p:nvPr/>
          </p:nvPicPr>
          <p:blipFill rotWithShape="1">
            <a:blip r:embed="rId2">
              <a:alphaModFix/>
            </a:blip>
            <a:srcRect/>
            <a:stretch/>
          </p:blipFill>
          <p:spPr>
            <a:xfrm>
              <a:off x="177576" y="6503087"/>
              <a:ext cx="424387" cy="257814"/>
            </a:xfrm>
            <a:prstGeom prst="rect">
              <a:avLst/>
            </a:prstGeom>
            <a:noFill/>
            <a:ln>
              <a:noFill/>
            </a:ln>
          </p:spPr>
        </p:pic>
      </p:grpSp>
      <p:grpSp>
        <p:nvGrpSpPr>
          <p:cNvPr id="29" name="Google Shape;29;p16"/>
          <p:cNvGrpSpPr/>
          <p:nvPr/>
        </p:nvGrpSpPr>
        <p:grpSpPr>
          <a:xfrm>
            <a:off x="1305124" y="6512595"/>
            <a:ext cx="1338900" cy="276999"/>
            <a:chOff x="2207996" y="6472185"/>
            <a:chExt cx="1338900" cy="276999"/>
          </a:xfrm>
        </p:grpSpPr>
        <p:pic>
          <p:nvPicPr>
            <p:cNvPr id="30" name="Google Shape;30;p16" descr="YouTube_icon_block.png"/>
            <p:cNvPicPr preferRelativeResize="0"/>
            <p:nvPr/>
          </p:nvPicPr>
          <p:blipFill rotWithShape="1">
            <a:blip r:embed="rId3">
              <a:alphaModFix/>
            </a:blip>
            <a:srcRect/>
            <a:stretch/>
          </p:blipFill>
          <p:spPr>
            <a:xfrm>
              <a:off x="2207996" y="6485179"/>
              <a:ext cx="334590" cy="250942"/>
            </a:xfrm>
            <a:prstGeom prst="rect">
              <a:avLst/>
            </a:prstGeom>
            <a:noFill/>
            <a:ln>
              <a:noFill/>
            </a:ln>
          </p:spPr>
        </p:pic>
        <p:sp>
          <p:nvSpPr>
            <p:cNvPr id="31" name="Google Shape;31;p16"/>
            <p:cNvSpPr/>
            <p:nvPr/>
          </p:nvSpPr>
          <p:spPr>
            <a:xfrm>
              <a:off x="2513023" y="6472185"/>
              <a:ext cx="103387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cxnSp>
        <p:nvCxnSpPr>
          <p:cNvPr id="32" name="Google Shape;32;p16"/>
          <p:cNvCxnSpPr/>
          <p:nvPr/>
        </p:nvCxnSpPr>
        <p:spPr>
          <a:xfrm>
            <a:off x="0" y="1352225"/>
            <a:ext cx="12192000" cy="0"/>
          </a:xfrm>
          <a:prstGeom prst="straightConnector1">
            <a:avLst/>
          </a:prstGeom>
          <a:noFill/>
          <a:ln w="38100" cap="flat" cmpd="sng">
            <a:solidFill>
              <a:schemeClr val="accent6"/>
            </a:solidFill>
            <a:prstDash val="solid"/>
            <a:round/>
            <a:headEnd type="none" w="sm" len="sm"/>
            <a:tailEnd type="none" w="sm" len="sm"/>
          </a:ln>
          <a:effectLst>
            <a:outerShdw blurRad="40000" dist="23000" dir="5400000" rotWithShape="0">
              <a:srgbClr val="000000">
                <a:alpha val="34509"/>
              </a:srgbClr>
            </a:outerShdw>
          </a:effectLst>
        </p:spPr>
      </p:cxnSp>
      <p:pic>
        <p:nvPicPr>
          <p:cNvPr id="33" name="Google Shape;33;p16"/>
          <p:cNvPicPr preferRelativeResize="0"/>
          <p:nvPr/>
        </p:nvPicPr>
        <p:blipFill rotWithShape="1">
          <a:blip r:embed="rId4">
            <a:alphaModFix/>
          </a:blip>
          <a:srcRect/>
          <a:stretch/>
        </p:blipFill>
        <p:spPr>
          <a:xfrm>
            <a:off x="0" y="-16800"/>
            <a:ext cx="12192000" cy="1357376"/>
          </a:xfrm>
          <a:prstGeom prst="rect">
            <a:avLst/>
          </a:prstGeom>
          <a:noFill/>
          <a:ln>
            <a:noFill/>
          </a:ln>
        </p:spPr>
      </p:pic>
      <p:pic>
        <p:nvPicPr>
          <p:cNvPr id="35" name="Google Shape;35;p16" descr="Text, logo&#10;&#10;Description automatically generated"/>
          <p:cNvPicPr preferRelativeResize="0"/>
          <p:nvPr/>
        </p:nvPicPr>
        <p:blipFill rotWithShape="1">
          <a:blip r:embed="rId5">
            <a:alphaModFix/>
          </a:blip>
          <a:srcRect/>
          <a:stretch/>
        </p:blipFill>
        <p:spPr>
          <a:xfrm>
            <a:off x="9937392" y="6352841"/>
            <a:ext cx="1094689" cy="438303"/>
          </a:xfrm>
          <a:prstGeom prst="rect">
            <a:avLst/>
          </a:prstGeom>
          <a:noFill/>
          <a:ln>
            <a:noFill/>
          </a:ln>
        </p:spPr>
      </p:pic>
      <p:pic>
        <p:nvPicPr>
          <p:cNvPr id="36" name="Google Shape;36;p16" descr="Icon&#10;&#10;Description automatically generated"/>
          <p:cNvPicPr preferRelativeResize="0"/>
          <p:nvPr/>
        </p:nvPicPr>
        <p:blipFill rotWithShape="1">
          <a:blip r:embed="rId6">
            <a:alphaModFix/>
          </a:blip>
          <a:srcRect l="21866" t="14373" r="23364" b="14477"/>
          <a:stretch/>
        </p:blipFill>
        <p:spPr>
          <a:xfrm>
            <a:off x="11440127" y="6051587"/>
            <a:ext cx="754512" cy="757378"/>
          </a:xfrm>
          <a:prstGeom prst="rect">
            <a:avLst/>
          </a:prstGeom>
          <a:noFill/>
          <a:ln>
            <a:noFill/>
          </a:ln>
        </p:spPr>
      </p:pic>
      <p:sp>
        <p:nvSpPr>
          <p:cNvPr id="3" name="Slide Number Placeholder 2">
            <a:extLst>
              <a:ext uri="{FF2B5EF4-FFF2-40B4-BE49-F238E27FC236}">
                <a16:creationId xmlns:a16="http://schemas.microsoft.com/office/drawing/2014/main" id="{AAC7C04E-EAD0-F7AA-51FF-993DECF09020}"/>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1452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37"/>
        <p:cNvGrpSpPr/>
        <p:nvPr/>
      </p:nvGrpSpPr>
      <p:grpSpPr>
        <a:xfrm>
          <a:off x="0" y="0"/>
          <a:ext cx="0" cy="0"/>
          <a:chOff x="0" y="0"/>
          <a:chExt cx="0" cy="0"/>
        </a:xfrm>
      </p:grpSpPr>
      <p:sp>
        <p:nvSpPr>
          <p:cNvPr id="39" name="Google Shape;39;p17"/>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effectLst>
                  <a:outerShdw blurRad="330200" dist="38100" dir="5400000" algn="t" rotWithShape="0">
                    <a:prstClr val="black">
                      <a:alpha val="82000"/>
                    </a:prst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17"/>
          <p:cNvSpPr txBox="1">
            <a:spLocks noGrp="1"/>
          </p:cNvSpPr>
          <p:nvPr>
            <p:ph type="body" idx="1"/>
          </p:nvPr>
        </p:nvSpPr>
        <p:spPr>
          <a:xfrm>
            <a:off x="480132" y="1046715"/>
            <a:ext cx="11250613" cy="5075237"/>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360"/>
              </a:spcBef>
              <a:spcAft>
                <a:spcPts val="0"/>
              </a:spcAft>
              <a:buSzPts val="1350"/>
              <a:buChar char="⮚"/>
              <a:defRPr>
                <a:latin typeface="Arial" panose="020B0604020202020204" pitchFamily="34" charset="0"/>
                <a:cs typeface="Arial" panose="020B0604020202020204" pitchFamily="34" charset="0"/>
              </a:defRPr>
            </a:lvl1pPr>
            <a:lvl2pPr marL="914400" lvl="1" indent="-314325" algn="l">
              <a:lnSpc>
                <a:spcPct val="100000"/>
              </a:lnSpc>
              <a:spcBef>
                <a:spcPts val="360"/>
              </a:spcBef>
              <a:spcAft>
                <a:spcPts val="0"/>
              </a:spcAft>
              <a:buSzPts val="1350"/>
              <a:buChar char="■"/>
              <a:defRPr/>
            </a:lvl2pPr>
            <a:lvl3pPr marL="1371600" lvl="2" indent="-292100" algn="l">
              <a:lnSpc>
                <a:spcPct val="100000"/>
              </a:lnSpc>
              <a:spcBef>
                <a:spcPts val="400"/>
              </a:spcBef>
              <a:spcAft>
                <a:spcPts val="0"/>
              </a:spcAft>
              <a:buClr>
                <a:schemeClr val="dk1"/>
              </a:buClr>
              <a:buSzPts val="1000"/>
              <a:buFont typeface="Calibri"/>
              <a:buChar char="❖"/>
              <a:defRPr sz="2000">
                <a:latin typeface="Calibri"/>
                <a:ea typeface="Calibri"/>
                <a:cs typeface="Calibri"/>
                <a:sym typeface="Calibri"/>
              </a:defRPr>
            </a:lvl3pPr>
            <a:lvl4pPr marL="1828800" lvl="3" indent="-291464" algn="l">
              <a:lnSpc>
                <a:spcPct val="100000"/>
              </a:lnSpc>
              <a:spcBef>
                <a:spcPts val="360"/>
              </a:spcBef>
              <a:spcAft>
                <a:spcPts val="0"/>
              </a:spcAft>
              <a:buSzPts val="990"/>
              <a:buChar char="■"/>
              <a:defRPr/>
            </a:lvl4pPr>
            <a:lvl5pPr marL="2286000" lvl="4" indent="-285750" algn="l">
              <a:lnSpc>
                <a:spcPct val="100000"/>
              </a:lnSpc>
              <a:spcBef>
                <a:spcPts val="360"/>
              </a:spcBef>
              <a:spcAft>
                <a:spcPts val="0"/>
              </a:spcAft>
              <a:buSzPts val="900"/>
              <a:buChar char="■"/>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dirty="0"/>
          </a:p>
        </p:txBody>
      </p:sp>
      <p:sp>
        <p:nvSpPr>
          <p:cNvPr id="3" name="Slide Number Placeholder 2">
            <a:extLst>
              <a:ext uri="{FF2B5EF4-FFF2-40B4-BE49-F238E27FC236}">
                <a16:creationId xmlns:a16="http://schemas.microsoft.com/office/drawing/2014/main" id="{2196C60A-D2EF-97B7-6678-F6320F0A6557}"/>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792285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41"/>
        <p:cNvGrpSpPr/>
        <p:nvPr/>
      </p:nvGrpSpPr>
      <p:grpSpPr>
        <a:xfrm>
          <a:off x="0" y="0"/>
          <a:ext cx="0" cy="0"/>
          <a:chOff x="0" y="0"/>
          <a:chExt cx="0" cy="0"/>
        </a:xfrm>
      </p:grpSpPr>
      <p:sp>
        <p:nvSpPr>
          <p:cNvPr id="43" name="Google Shape;43;p18"/>
          <p:cNvSpPr txBox="1">
            <a:spLocks noGrp="1"/>
          </p:cNvSpPr>
          <p:nvPr>
            <p:ph type="body" idx="1"/>
          </p:nvPr>
        </p:nvSpPr>
        <p:spPr>
          <a:xfrm>
            <a:off x="593061" y="1053389"/>
            <a:ext cx="10928351" cy="4890211"/>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560"/>
              </a:spcBef>
              <a:spcAft>
                <a:spcPts val="0"/>
              </a:spcAft>
              <a:buClr>
                <a:schemeClr val="dk1"/>
              </a:buClr>
              <a:buSzPts val="2100"/>
              <a:buChar char="⮚"/>
              <a:defRPr sz="280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342900" algn="l">
              <a:lnSpc>
                <a:spcPct val="100000"/>
              </a:lnSpc>
              <a:spcBef>
                <a:spcPts val="480"/>
              </a:spcBef>
              <a:spcAft>
                <a:spcPts val="0"/>
              </a:spcAft>
              <a:buClr>
                <a:schemeClr val="dk1"/>
              </a:buClr>
              <a:buSzPts val="1800"/>
              <a:buChar char="■"/>
              <a:defRPr sz="2400">
                <a:solidFill>
                  <a:schemeClr val="dk1"/>
                </a:solidFill>
                <a:latin typeface="Calibri"/>
                <a:ea typeface="Calibri"/>
                <a:cs typeface="Calibri"/>
                <a:sym typeface="Calibri"/>
              </a:defRPr>
            </a:lvl2pPr>
            <a:lvl3pPr marL="1371600" lvl="2" indent="-292100" algn="l">
              <a:lnSpc>
                <a:spcPct val="100000"/>
              </a:lnSpc>
              <a:spcBef>
                <a:spcPts val="400"/>
              </a:spcBef>
              <a:spcAft>
                <a:spcPts val="0"/>
              </a:spcAft>
              <a:buClr>
                <a:schemeClr val="dk1"/>
              </a:buClr>
              <a:buSzPts val="1000"/>
              <a:buChar char="■"/>
              <a:defRPr sz="2000">
                <a:solidFill>
                  <a:schemeClr val="dk1"/>
                </a:solidFill>
                <a:latin typeface="Calibri"/>
                <a:ea typeface="Calibri"/>
                <a:cs typeface="Calibri"/>
                <a:sym typeface="Calibri"/>
              </a:defRPr>
            </a:lvl3pPr>
            <a:lvl4pPr marL="1828800" lvl="3" indent="-291464" algn="l">
              <a:lnSpc>
                <a:spcPct val="100000"/>
              </a:lnSpc>
              <a:spcBef>
                <a:spcPts val="360"/>
              </a:spcBef>
              <a:spcAft>
                <a:spcPts val="0"/>
              </a:spcAft>
              <a:buClr>
                <a:schemeClr val="dk1"/>
              </a:buClr>
              <a:buSzPts val="990"/>
              <a:buChar char="■"/>
              <a:defRPr sz="1800">
                <a:solidFill>
                  <a:schemeClr val="dk1"/>
                </a:solidFill>
                <a:latin typeface="Calibri"/>
                <a:ea typeface="Calibri"/>
                <a:cs typeface="Calibri"/>
                <a:sym typeface="Calibri"/>
              </a:defRPr>
            </a:lvl4pPr>
            <a:lvl5pPr marL="2286000" lvl="4" indent="-285750" algn="l">
              <a:lnSpc>
                <a:spcPct val="100000"/>
              </a:lnSpc>
              <a:spcBef>
                <a:spcPts val="360"/>
              </a:spcBef>
              <a:spcAft>
                <a:spcPts val="0"/>
              </a:spcAft>
              <a:buClr>
                <a:schemeClr val="dk1"/>
              </a:buClr>
              <a:buSzPts val="900"/>
              <a:buChar char="■"/>
              <a:defRPr sz="1800">
                <a:solidFill>
                  <a:schemeClr val="dk1"/>
                </a:solidFill>
                <a:latin typeface="Calibri"/>
                <a:ea typeface="Calibri"/>
                <a:cs typeface="Calibri"/>
                <a:sym typeface="Calibri"/>
              </a:defRPr>
            </a:lvl5pPr>
            <a:lvl6pPr marL="2743200" lvl="5" indent="-285750" algn="l">
              <a:lnSpc>
                <a:spcPct val="100000"/>
              </a:lnSpc>
              <a:spcBef>
                <a:spcPts val="360"/>
              </a:spcBef>
              <a:spcAft>
                <a:spcPts val="0"/>
              </a:spcAft>
              <a:buSzPts val="900"/>
              <a:buChar char="■"/>
              <a:defRPr/>
            </a:lvl6pPr>
            <a:lvl7pPr marL="3200400" lvl="6" indent="-285750" algn="l">
              <a:lnSpc>
                <a:spcPct val="100000"/>
              </a:lnSpc>
              <a:spcBef>
                <a:spcPts val="360"/>
              </a:spcBef>
              <a:spcAft>
                <a:spcPts val="0"/>
              </a:spcAft>
              <a:buSzPts val="900"/>
              <a:buChar char="■"/>
              <a:defRPr/>
            </a:lvl7pPr>
            <a:lvl8pPr marL="3657600" lvl="7" indent="-285750" algn="l">
              <a:lnSpc>
                <a:spcPct val="100000"/>
              </a:lnSpc>
              <a:spcBef>
                <a:spcPts val="360"/>
              </a:spcBef>
              <a:spcAft>
                <a:spcPts val="0"/>
              </a:spcAft>
              <a:buSzPts val="900"/>
              <a:buChar char="■"/>
              <a:defRPr/>
            </a:lvl8pPr>
            <a:lvl9pPr marL="4114800" lvl="8" indent="-285750" algn="l">
              <a:lnSpc>
                <a:spcPct val="100000"/>
              </a:lnSpc>
              <a:spcBef>
                <a:spcPts val="360"/>
              </a:spcBef>
              <a:spcAft>
                <a:spcPts val="0"/>
              </a:spcAft>
              <a:buSzPts val="900"/>
              <a:buChar char="■"/>
              <a:defRPr/>
            </a:lvl9pPr>
          </a:lstStyle>
          <a:p>
            <a:endParaRPr dirty="0"/>
          </a:p>
        </p:txBody>
      </p:sp>
      <p:sp>
        <p:nvSpPr>
          <p:cNvPr id="3" name="Google Shape;39;p17">
            <a:extLst>
              <a:ext uri="{FF2B5EF4-FFF2-40B4-BE49-F238E27FC236}">
                <a16:creationId xmlns:a16="http://schemas.microsoft.com/office/drawing/2014/main" id="{C1312868-B37F-76BA-79A3-C16035BD3E26}"/>
              </a:ext>
            </a:extLst>
          </p:cNvPr>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effectLst>
                  <a:outerShdw blurRad="330200" dist="38100" dir="5400000" algn="t" rotWithShape="0">
                    <a:prstClr val="black">
                      <a:alpha val="82000"/>
                    </a:prst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lide Number Placeholder 3">
            <a:extLst>
              <a:ext uri="{FF2B5EF4-FFF2-40B4-BE49-F238E27FC236}">
                <a16:creationId xmlns:a16="http://schemas.microsoft.com/office/drawing/2014/main" id="{70A6219E-5934-A34E-F332-9E1F180B9668}"/>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163026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45"/>
        <p:cNvGrpSpPr/>
        <p:nvPr/>
      </p:nvGrpSpPr>
      <p:grpSpPr>
        <a:xfrm>
          <a:off x="0" y="0"/>
          <a:ext cx="0" cy="0"/>
          <a:chOff x="0" y="0"/>
          <a:chExt cx="0" cy="0"/>
        </a:xfrm>
      </p:grpSpPr>
      <p:sp>
        <p:nvSpPr>
          <p:cNvPr id="47" name="Google Shape;47;p19"/>
          <p:cNvSpPr txBox="1">
            <a:spLocks noGrp="1"/>
          </p:cNvSpPr>
          <p:nvPr>
            <p:ph type="body" idx="1"/>
          </p:nvPr>
        </p:nvSpPr>
        <p:spPr>
          <a:xfrm>
            <a:off x="508000" y="1097300"/>
            <a:ext cx="5361517"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323850" algn="l">
              <a:lnSpc>
                <a:spcPct val="100000"/>
              </a:lnSpc>
              <a:spcBef>
                <a:spcPts val="400"/>
              </a:spcBef>
              <a:spcAft>
                <a:spcPts val="0"/>
              </a:spcAft>
              <a:buClr>
                <a:schemeClr val="dk1"/>
              </a:buClr>
              <a:buSzPts val="1500"/>
              <a:buChar char="■"/>
              <a:defRPr sz="2000">
                <a:solidFill>
                  <a:schemeClr val="dk1"/>
                </a:solidFill>
              </a:defRPr>
            </a:lvl2pPr>
            <a:lvl3pPr marL="1371600" lvl="2" indent="-285750" algn="l">
              <a:lnSpc>
                <a:spcPct val="100000"/>
              </a:lnSpc>
              <a:spcBef>
                <a:spcPts val="360"/>
              </a:spcBef>
              <a:spcAft>
                <a:spcPts val="0"/>
              </a:spcAft>
              <a:buClr>
                <a:schemeClr val="dk1"/>
              </a:buClr>
              <a:buSzPts val="900"/>
              <a:buChar char="■"/>
              <a:defRPr sz="1800">
                <a:solidFill>
                  <a:schemeClr val="dk1"/>
                </a:solidFill>
              </a:defRPr>
            </a:lvl3pPr>
            <a:lvl4pPr marL="1828800" lvl="3" indent="-284480" algn="l">
              <a:lnSpc>
                <a:spcPct val="100000"/>
              </a:lnSpc>
              <a:spcBef>
                <a:spcPts val="320"/>
              </a:spcBef>
              <a:spcAft>
                <a:spcPts val="0"/>
              </a:spcAft>
              <a:buSzPts val="880"/>
              <a:buChar char="■"/>
              <a:defRPr sz="1600"/>
            </a:lvl4pPr>
            <a:lvl5pPr marL="2286000" lvl="4" indent="-279400" algn="l">
              <a:lnSpc>
                <a:spcPct val="100000"/>
              </a:lnSpc>
              <a:spcBef>
                <a:spcPts val="320"/>
              </a:spcBef>
              <a:spcAft>
                <a:spcPts val="0"/>
              </a:spcAft>
              <a:buSzPts val="800"/>
              <a:buChar char="■"/>
              <a:defRPr sz="1600"/>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dirty="0"/>
          </a:p>
        </p:txBody>
      </p:sp>
      <p:sp>
        <p:nvSpPr>
          <p:cNvPr id="48" name="Google Shape;48;p19"/>
          <p:cNvSpPr txBox="1">
            <a:spLocks noGrp="1"/>
          </p:cNvSpPr>
          <p:nvPr>
            <p:ph type="body" idx="2"/>
          </p:nvPr>
        </p:nvSpPr>
        <p:spPr>
          <a:xfrm>
            <a:off x="6072718" y="1097300"/>
            <a:ext cx="5363633" cy="4114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480"/>
              </a:spcBef>
              <a:spcAft>
                <a:spcPts val="0"/>
              </a:spcAft>
              <a:buClr>
                <a:schemeClr val="dk1"/>
              </a:buClr>
              <a:buSzPts val="1800"/>
              <a:buChar char="⮚"/>
              <a:defRPr sz="240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lvl="1" indent="-323850" algn="l">
              <a:lnSpc>
                <a:spcPct val="100000"/>
              </a:lnSpc>
              <a:spcBef>
                <a:spcPts val="400"/>
              </a:spcBef>
              <a:spcAft>
                <a:spcPts val="0"/>
              </a:spcAft>
              <a:buClr>
                <a:schemeClr val="dk1"/>
              </a:buClr>
              <a:buSzPts val="1500"/>
              <a:buChar char="■"/>
              <a:defRPr sz="2000">
                <a:solidFill>
                  <a:schemeClr val="dk1"/>
                </a:solidFill>
                <a:latin typeface="Calibri"/>
                <a:ea typeface="Calibri"/>
                <a:cs typeface="Calibri"/>
                <a:sym typeface="Calibri"/>
              </a:defRPr>
            </a:lvl2pPr>
            <a:lvl3pPr marL="1371600" lvl="2" indent="-285750" algn="l">
              <a:lnSpc>
                <a:spcPct val="100000"/>
              </a:lnSpc>
              <a:spcBef>
                <a:spcPts val="360"/>
              </a:spcBef>
              <a:spcAft>
                <a:spcPts val="0"/>
              </a:spcAft>
              <a:buClr>
                <a:schemeClr val="dk1"/>
              </a:buClr>
              <a:buSzPts val="900"/>
              <a:buChar char="■"/>
              <a:defRPr sz="1800">
                <a:solidFill>
                  <a:schemeClr val="dk1"/>
                </a:solidFill>
                <a:latin typeface="Calibri"/>
                <a:ea typeface="Calibri"/>
                <a:cs typeface="Calibri"/>
                <a:sym typeface="Calibri"/>
              </a:defRPr>
            </a:lvl3pPr>
            <a:lvl4pPr marL="1828800" lvl="3" indent="-284480" algn="l">
              <a:lnSpc>
                <a:spcPct val="100000"/>
              </a:lnSpc>
              <a:spcBef>
                <a:spcPts val="320"/>
              </a:spcBef>
              <a:spcAft>
                <a:spcPts val="0"/>
              </a:spcAft>
              <a:buSzPts val="880"/>
              <a:buChar char="■"/>
              <a:defRPr sz="1600">
                <a:latin typeface="Calibri"/>
                <a:ea typeface="Calibri"/>
                <a:cs typeface="Calibri"/>
                <a:sym typeface="Calibri"/>
              </a:defRPr>
            </a:lvl4pPr>
            <a:lvl5pPr marL="2286000" lvl="4" indent="-279400" algn="l">
              <a:lnSpc>
                <a:spcPct val="100000"/>
              </a:lnSpc>
              <a:spcBef>
                <a:spcPts val="320"/>
              </a:spcBef>
              <a:spcAft>
                <a:spcPts val="0"/>
              </a:spcAft>
              <a:buSzPts val="800"/>
              <a:buChar char="■"/>
              <a:defRPr sz="1600">
                <a:latin typeface="Calibri"/>
                <a:ea typeface="Calibri"/>
                <a:cs typeface="Calibri"/>
                <a:sym typeface="Calibri"/>
              </a:defRPr>
            </a:lvl5pPr>
            <a:lvl6pPr marL="2743200" lvl="5" indent="-285750" algn="l">
              <a:lnSpc>
                <a:spcPct val="100000"/>
              </a:lnSpc>
              <a:spcBef>
                <a:spcPts val="360"/>
              </a:spcBef>
              <a:spcAft>
                <a:spcPts val="0"/>
              </a:spcAft>
              <a:buSzPts val="900"/>
              <a:buChar char="■"/>
              <a:defRPr sz="1800"/>
            </a:lvl6pPr>
            <a:lvl7pPr marL="3200400" lvl="6" indent="-285750" algn="l">
              <a:lnSpc>
                <a:spcPct val="100000"/>
              </a:lnSpc>
              <a:spcBef>
                <a:spcPts val="360"/>
              </a:spcBef>
              <a:spcAft>
                <a:spcPts val="0"/>
              </a:spcAft>
              <a:buSzPts val="900"/>
              <a:buChar char="■"/>
              <a:defRPr sz="1800"/>
            </a:lvl7pPr>
            <a:lvl8pPr marL="3657600" lvl="7" indent="-285750" algn="l">
              <a:lnSpc>
                <a:spcPct val="100000"/>
              </a:lnSpc>
              <a:spcBef>
                <a:spcPts val="360"/>
              </a:spcBef>
              <a:spcAft>
                <a:spcPts val="0"/>
              </a:spcAft>
              <a:buSzPts val="900"/>
              <a:buChar char="■"/>
              <a:defRPr sz="1800"/>
            </a:lvl8pPr>
            <a:lvl9pPr marL="4114800" lvl="8" indent="-285750" algn="l">
              <a:lnSpc>
                <a:spcPct val="100000"/>
              </a:lnSpc>
              <a:spcBef>
                <a:spcPts val="360"/>
              </a:spcBef>
              <a:spcAft>
                <a:spcPts val="0"/>
              </a:spcAft>
              <a:buSzPts val="900"/>
              <a:buChar char="■"/>
              <a:defRPr sz="1800"/>
            </a:lvl9pPr>
          </a:lstStyle>
          <a:p>
            <a:endParaRPr dirty="0"/>
          </a:p>
        </p:txBody>
      </p:sp>
      <p:sp>
        <p:nvSpPr>
          <p:cNvPr id="3" name="Google Shape;39;p17">
            <a:extLst>
              <a:ext uri="{FF2B5EF4-FFF2-40B4-BE49-F238E27FC236}">
                <a16:creationId xmlns:a16="http://schemas.microsoft.com/office/drawing/2014/main" id="{5B9ABA71-FD3A-96C5-D300-52ED2805392D}"/>
              </a:ext>
            </a:extLst>
          </p:cNvPr>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effectLst>
                  <a:outerShdw blurRad="330200" dist="38100" dir="5400000" algn="t" rotWithShape="0">
                    <a:prstClr val="black">
                      <a:alpha val="82000"/>
                    </a:prst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Slide Number Placeholder 3">
            <a:extLst>
              <a:ext uri="{FF2B5EF4-FFF2-40B4-BE49-F238E27FC236}">
                <a16:creationId xmlns:a16="http://schemas.microsoft.com/office/drawing/2014/main" id="{74EBD8F5-EE05-0123-04B8-7ECEDF53F518}"/>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61458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image" Target="../media/image8.jpg"/><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
        <p:nvSpPr>
          <p:cNvPr id="7" name="Rectangle 6">
            <a:extLst>
              <a:ext uri="{FF2B5EF4-FFF2-40B4-BE49-F238E27FC236}">
                <a16:creationId xmlns:a16="http://schemas.microsoft.com/office/drawing/2014/main" id="{92BA5AC0-5E7E-2804-DAB4-4EFBE18CA55C}"/>
              </a:ext>
            </a:extLst>
          </p:cNvPr>
          <p:cNvSpPr/>
          <p:nvPr userDrawn="1"/>
        </p:nvSpPr>
        <p:spPr>
          <a:xfrm>
            <a:off x="-48985" y="0"/>
            <a:ext cx="12289971" cy="840969"/>
          </a:xfrm>
          <a:prstGeom prst="rect">
            <a:avLst/>
          </a:prstGeom>
          <a:solidFill>
            <a:srgbClr val="135C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84" r:id="rId4"/>
    <p:sldLayoutId id="2147483685"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body" idx="1"/>
          </p:nvPr>
        </p:nvSpPr>
        <p:spPr>
          <a:xfrm>
            <a:off x="601963" y="989946"/>
            <a:ext cx="11006952" cy="489667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560"/>
              </a:spcBef>
              <a:spcAft>
                <a:spcPts val="0"/>
              </a:spcAft>
              <a:buClr>
                <a:schemeClr val="dk1"/>
              </a:buClr>
              <a:buSzPts val="2100"/>
              <a:buFont typeface="Calibri"/>
              <a:buChar char="⮚"/>
              <a:defRPr sz="2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480"/>
              </a:spcBef>
              <a:spcAft>
                <a:spcPts val="0"/>
              </a:spcAft>
              <a:buClr>
                <a:schemeClr val="dk1"/>
              </a:buClr>
              <a:buSzPts val="1800"/>
              <a:buFont typeface="Calibri"/>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640"/>
              </a:spcBef>
              <a:spcAft>
                <a:spcPts val="0"/>
              </a:spcAft>
              <a:buClr>
                <a:schemeClr val="folHlink"/>
              </a:buClr>
              <a:buSzPts val="1600"/>
              <a:buFont typeface="Calibri"/>
              <a:buChar char="■"/>
              <a:defRPr sz="3200" b="0" i="0" u="none" strike="noStrike" cap="none">
                <a:solidFill>
                  <a:schemeClr val="dk1"/>
                </a:solidFill>
                <a:latin typeface="Tahoma"/>
                <a:ea typeface="Tahoma"/>
                <a:cs typeface="Tahoma"/>
                <a:sym typeface="Tahoma"/>
              </a:defRPr>
            </a:lvl3pPr>
            <a:lvl4pPr marL="1828800" marR="0" lvl="3" indent="-321754" algn="l" rtl="0">
              <a:lnSpc>
                <a:spcPct val="100000"/>
              </a:lnSpc>
              <a:spcBef>
                <a:spcPts val="533"/>
              </a:spcBef>
              <a:spcAft>
                <a:spcPts val="0"/>
              </a:spcAft>
              <a:buClr>
                <a:schemeClr val="accent2"/>
              </a:buClr>
              <a:buSzPts val="1467"/>
              <a:buFont typeface="Calibri"/>
              <a:buChar char="■"/>
              <a:defRPr sz="2667" b="0" i="0" u="none" strike="noStrike" cap="none">
                <a:solidFill>
                  <a:schemeClr val="dk1"/>
                </a:solidFill>
                <a:latin typeface="Tahoma"/>
                <a:ea typeface="Tahoma"/>
                <a:cs typeface="Tahoma"/>
                <a:sym typeface="Tahoma"/>
              </a:defRPr>
            </a:lvl4pPr>
            <a:lvl5pPr marL="2286000" marR="0" lvl="4" indent="-313308" algn="l" rtl="0">
              <a:lnSpc>
                <a:spcPct val="100000"/>
              </a:lnSpc>
              <a:spcBef>
                <a:spcPts val="533"/>
              </a:spcBef>
              <a:spcAft>
                <a:spcPts val="0"/>
              </a:spcAft>
              <a:buClr>
                <a:schemeClr val="accent1"/>
              </a:buClr>
              <a:buSzPts val="1334"/>
              <a:buFont typeface="Calibri"/>
              <a:buChar char="■"/>
              <a:defRPr sz="2667" b="0" i="0" u="none" strike="noStrike" cap="none">
                <a:solidFill>
                  <a:schemeClr val="dk1"/>
                </a:solidFill>
                <a:latin typeface="Tahoma"/>
                <a:ea typeface="Tahoma"/>
                <a:cs typeface="Tahoma"/>
                <a:sym typeface="Tahoma"/>
              </a:defRPr>
            </a:lvl5pPr>
            <a:lvl6pPr marL="2743200" marR="0" lvl="5" indent="-313308" algn="l" rtl="0">
              <a:lnSpc>
                <a:spcPct val="100000"/>
              </a:lnSpc>
              <a:spcBef>
                <a:spcPts val="533"/>
              </a:spcBef>
              <a:spcAft>
                <a:spcPts val="0"/>
              </a:spcAft>
              <a:buClr>
                <a:schemeClr val="accent1"/>
              </a:buClr>
              <a:buSzPts val="1334"/>
              <a:buFont typeface="Calibri"/>
              <a:buChar char="■"/>
              <a:defRPr sz="2667" b="0" i="0" u="none" strike="noStrike" cap="none">
                <a:solidFill>
                  <a:schemeClr val="dk1"/>
                </a:solidFill>
                <a:latin typeface="Tahoma"/>
                <a:ea typeface="Tahoma"/>
                <a:cs typeface="Tahoma"/>
                <a:sym typeface="Tahoma"/>
              </a:defRPr>
            </a:lvl6pPr>
            <a:lvl7pPr marL="3200400" marR="0" lvl="6" indent="-313308" algn="l" rtl="0">
              <a:lnSpc>
                <a:spcPct val="100000"/>
              </a:lnSpc>
              <a:spcBef>
                <a:spcPts val="533"/>
              </a:spcBef>
              <a:spcAft>
                <a:spcPts val="0"/>
              </a:spcAft>
              <a:buClr>
                <a:schemeClr val="accent1"/>
              </a:buClr>
              <a:buSzPts val="1334"/>
              <a:buFont typeface="Calibri"/>
              <a:buChar char="■"/>
              <a:defRPr sz="2667" b="0" i="0" u="none" strike="noStrike" cap="none">
                <a:solidFill>
                  <a:schemeClr val="dk1"/>
                </a:solidFill>
                <a:latin typeface="Tahoma"/>
                <a:ea typeface="Tahoma"/>
                <a:cs typeface="Tahoma"/>
                <a:sym typeface="Tahoma"/>
              </a:defRPr>
            </a:lvl7pPr>
            <a:lvl8pPr marL="3657600" marR="0" lvl="7" indent="-313309" algn="l" rtl="0">
              <a:lnSpc>
                <a:spcPct val="100000"/>
              </a:lnSpc>
              <a:spcBef>
                <a:spcPts val="533"/>
              </a:spcBef>
              <a:spcAft>
                <a:spcPts val="0"/>
              </a:spcAft>
              <a:buClr>
                <a:schemeClr val="accent1"/>
              </a:buClr>
              <a:buSzPts val="1334"/>
              <a:buFont typeface="Calibri"/>
              <a:buChar char="■"/>
              <a:defRPr sz="2667" b="0" i="0" u="none" strike="noStrike" cap="none">
                <a:solidFill>
                  <a:schemeClr val="dk1"/>
                </a:solidFill>
                <a:latin typeface="Tahoma"/>
                <a:ea typeface="Tahoma"/>
                <a:cs typeface="Tahoma"/>
                <a:sym typeface="Tahoma"/>
              </a:defRPr>
            </a:lvl8pPr>
            <a:lvl9pPr marL="4114800" marR="0" lvl="8" indent="-313309" algn="l" rtl="0">
              <a:lnSpc>
                <a:spcPct val="100000"/>
              </a:lnSpc>
              <a:spcBef>
                <a:spcPts val="533"/>
              </a:spcBef>
              <a:spcAft>
                <a:spcPts val="0"/>
              </a:spcAft>
              <a:buClr>
                <a:schemeClr val="accent1"/>
              </a:buClr>
              <a:buSzPts val="1334"/>
              <a:buFont typeface="Calibri"/>
              <a:buChar char="■"/>
              <a:defRPr sz="2667" b="0" i="0" u="none" strike="noStrike" cap="none">
                <a:solidFill>
                  <a:schemeClr val="dk1"/>
                </a:solidFill>
                <a:latin typeface="Tahoma"/>
                <a:ea typeface="Tahoma"/>
                <a:cs typeface="Tahoma"/>
                <a:sym typeface="Tahoma"/>
              </a:defRPr>
            </a:lvl9pPr>
          </a:lstStyle>
          <a:p>
            <a:endParaRPr dirty="0"/>
          </a:p>
        </p:txBody>
      </p:sp>
      <p:sp>
        <p:nvSpPr>
          <p:cNvPr id="11" name="Google Shape;11;p15"/>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endParaRPr/>
          </a:p>
        </p:txBody>
      </p:sp>
      <p:grpSp>
        <p:nvGrpSpPr>
          <p:cNvPr id="13" name="Google Shape;13;p15"/>
          <p:cNvGrpSpPr/>
          <p:nvPr/>
        </p:nvGrpSpPr>
        <p:grpSpPr>
          <a:xfrm>
            <a:off x="177576" y="6503087"/>
            <a:ext cx="1127548" cy="282877"/>
            <a:chOff x="177576" y="6503087"/>
            <a:chExt cx="1127548" cy="282877"/>
          </a:xfrm>
        </p:grpSpPr>
        <p:sp>
          <p:nvSpPr>
            <p:cNvPr id="14" name="Google Shape;14;p15"/>
            <p:cNvSpPr/>
            <p:nvPr/>
          </p:nvSpPr>
          <p:spPr>
            <a:xfrm>
              <a:off x="468035" y="6508965"/>
              <a:ext cx="83708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@IITSEC</a:t>
              </a:r>
              <a:endParaRPr sz="1400" b="0" i="0" u="none" strike="noStrike" cap="none">
                <a:solidFill>
                  <a:srgbClr val="000000"/>
                </a:solidFill>
                <a:latin typeface="Arial"/>
                <a:ea typeface="Arial"/>
                <a:cs typeface="Arial"/>
                <a:sym typeface="Arial"/>
              </a:endParaRPr>
            </a:p>
          </p:txBody>
        </p:sp>
        <p:pic>
          <p:nvPicPr>
            <p:cNvPr id="15" name="Google Shape;15;p15" descr="twitterlogosmall.png"/>
            <p:cNvPicPr preferRelativeResize="0"/>
            <p:nvPr/>
          </p:nvPicPr>
          <p:blipFill rotWithShape="1">
            <a:blip r:embed="rId7">
              <a:alphaModFix/>
            </a:blip>
            <a:srcRect/>
            <a:stretch/>
          </p:blipFill>
          <p:spPr>
            <a:xfrm>
              <a:off x="177576" y="6503087"/>
              <a:ext cx="424387" cy="257814"/>
            </a:xfrm>
            <a:prstGeom prst="rect">
              <a:avLst/>
            </a:prstGeom>
            <a:noFill/>
            <a:ln>
              <a:noFill/>
            </a:ln>
          </p:spPr>
        </p:pic>
      </p:grpSp>
      <p:grpSp>
        <p:nvGrpSpPr>
          <p:cNvPr id="16" name="Google Shape;16;p15"/>
          <p:cNvGrpSpPr/>
          <p:nvPr/>
        </p:nvGrpSpPr>
        <p:grpSpPr>
          <a:xfrm>
            <a:off x="1305124" y="6512595"/>
            <a:ext cx="1338900" cy="276999"/>
            <a:chOff x="2207996" y="6472185"/>
            <a:chExt cx="1338900" cy="276999"/>
          </a:xfrm>
        </p:grpSpPr>
        <p:pic>
          <p:nvPicPr>
            <p:cNvPr id="17" name="Google Shape;17;p15" descr="YouTube_icon_block.png"/>
            <p:cNvPicPr preferRelativeResize="0"/>
            <p:nvPr/>
          </p:nvPicPr>
          <p:blipFill rotWithShape="1">
            <a:blip r:embed="rId8">
              <a:alphaModFix/>
            </a:blip>
            <a:srcRect/>
            <a:stretch/>
          </p:blipFill>
          <p:spPr>
            <a:xfrm>
              <a:off x="2207996" y="6485179"/>
              <a:ext cx="334590" cy="250942"/>
            </a:xfrm>
            <a:prstGeom prst="rect">
              <a:avLst/>
            </a:prstGeom>
            <a:noFill/>
            <a:ln>
              <a:noFill/>
            </a:ln>
          </p:spPr>
        </p:pic>
        <p:sp>
          <p:nvSpPr>
            <p:cNvPr id="18" name="Google Shape;18;p15"/>
            <p:cNvSpPr/>
            <p:nvPr/>
          </p:nvSpPr>
          <p:spPr>
            <a:xfrm>
              <a:off x="2513023" y="6472185"/>
              <a:ext cx="103387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Arial"/>
                  <a:ea typeface="Arial"/>
                  <a:cs typeface="Arial"/>
                  <a:sym typeface="Arial"/>
                </a:rPr>
                <a:t>NTSAToday</a:t>
              </a:r>
              <a:endParaRPr sz="1200" b="1" i="0" u="none" strike="noStrike" cap="none">
                <a:solidFill>
                  <a:schemeClr val="dk1"/>
                </a:solidFill>
                <a:latin typeface="Arial"/>
                <a:ea typeface="Arial"/>
                <a:cs typeface="Arial"/>
                <a:sym typeface="Arial"/>
              </a:endParaRPr>
            </a:p>
          </p:txBody>
        </p:sp>
      </p:grpSp>
      <p:pic>
        <p:nvPicPr>
          <p:cNvPr id="19" name="Google Shape;19;p15" descr="Text, logo&#10;&#10;Description automatically generated"/>
          <p:cNvPicPr preferRelativeResize="0"/>
          <p:nvPr/>
        </p:nvPicPr>
        <p:blipFill rotWithShape="1">
          <a:blip r:embed="rId9">
            <a:alphaModFix/>
          </a:blip>
          <a:srcRect/>
          <a:stretch/>
        </p:blipFill>
        <p:spPr>
          <a:xfrm>
            <a:off x="9937392" y="6352841"/>
            <a:ext cx="1094689" cy="438303"/>
          </a:xfrm>
          <a:prstGeom prst="rect">
            <a:avLst/>
          </a:prstGeom>
          <a:noFill/>
          <a:ln>
            <a:noFill/>
          </a:ln>
        </p:spPr>
      </p:pic>
      <p:pic>
        <p:nvPicPr>
          <p:cNvPr id="20" name="Google Shape;20;p15" descr="Background pattern&#10;&#10;Description automatically generated"/>
          <p:cNvPicPr preferRelativeResize="0"/>
          <p:nvPr/>
        </p:nvPicPr>
        <p:blipFill rotWithShape="1">
          <a:blip r:embed="rId10">
            <a:alphaModFix/>
          </a:blip>
          <a:srcRect l="499" t="40511" b="50000"/>
          <a:stretch/>
        </p:blipFill>
        <p:spPr>
          <a:xfrm>
            <a:off x="0" y="1474"/>
            <a:ext cx="12212320" cy="823509"/>
          </a:xfrm>
          <a:prstGeom prst="rect">
            <a:avLst/>
          </a:prstGeom>
          <a:noFill/>
          <a:ln>
            <a:noFill/>
          </a:ln>
        </p:spPr>
      </p:pic>
      <p:pic>
        <p:nvPicPr>
          <p:cNvPr id="21" name="Google Shape;21;p15" descr="A picture containing invertebrate, coelenterate, jellyfish, blue&#10;&#10;Description automatically generated"/>
          <p:cNvPicPr preferRelativeResize="0"/>
          <p:nvPr/>
        </p:nvPicPr>
        <p:blipFill rotWithShape="1">
          <a:blip r:embed="rId11">
            <a:alphaModFix/>
          </a:blip>
          <a:srcRect l="19651" t="12754" b="39871"/>
          <a:stretch/>
        </p:blipFill>
        <p:spPr>
          <a:xfrm>
            <a:off x="0" y="0"/>
            <a:ext cx="1978893" cy="824983"/>
          </a:xfrm>
          <a:prstGeom prst="rect">
            <a:avLst/>
          </a:prstGeom>
          <a:noFill/>
          <a:ln>
            <a:noFill/>
          </a:ln>
        </p:spPr>
      </p:pic>
      <p:pic>
        <p:nvPicPr>
          <p:cNvPr id="22" name="Google Shape;22;p15" descr="Icon&#10;&#10;Description automatically generated"/>
          <p:cNvPicPr preferRelativeResize="0"/>
          <p:nvPr/>
        </p:nvPicPr>
        <p:blipFill rotWithShape="1">
          <a:blip r:embed="rId12">
            <a:alphaModFix/>
          </a:blip>
          <a:srcRect l="21866" t="14373" r="23364" b="14477"/>
          <a:stretch/>
        </p:blipFill>
        <p:spPr>
          <a:xfrm>
            <a:off x="11440127" y="6051587"/>
            <a:ext cx="754512" cy="757378"/>
          </a:xfrm>
          <a:prstGeom prst="rect">
            <a:avLst/>
          </a:prstGeom>
          <a:noFill/>
          <a:ln>
            <a:noFill/>
          </a:ln>
        </p:spPr>
      </p:pic>
      <p:sp>
        <p:nvSpPr>
          <p:cNvPr id="2" name="Rectangle 1">
            <a:extLst>
              <a:ext uri="{FF2B5EF4-FFF2-40B4-BE49-F238E27FC236}">
                <a16:creationId xmlns:a16="http://schemas.microsoft.com/office/drawing/2014/main" id="{037E5B41-A68D-91F3-2ACC-7723DC595323}"/>
              </a:ext>
            </a:extLst>
          </p:cNvPr>
          <p:cNvSpPr/>
          <p:nvPr userDrawn="1"/>
        </p:nvSpPr>
        <p:spPr>
          <a:xfrm>
            <a:off x="-48985" y="0"/>
            <a:ext cx="12289971" cy="840969"/>
          </a:xfrm>
          <a:prstGeom prst="rect">
            <a:avLst/>
          </a:prstGeom>
          <a:solidFill>
            <a:srgbClr val="135C8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8DE1D0D-F07D-3D7C-2B2B-8786125BE94F}"/>
              </a:ext>
            </a:extLst>
          </p:cNvPr>
          <p:cNvSpPr>
            <a:spLocks noGrp="1" noChangeArrowheads="1"/>
          </p:cNvSpPr>
          <p:nvPr>
            <p:ph type="sldNum" sz="quarter" idx="4"/>
          </p:nvPr>
        </p:nvSpPr>
        <p:spPr>
          <a:xfrm>
            <a:off x="10736966" y="6419966"/>
            <a:ext cx="821634" cy="340935"/>
          </a:xfrm>
          <a:prstGeom prst="rect">
            <a:avLst/>
          </a:prstGeom>
        </p:spPr>
        <p:txBody>
          <a:bodyPr/>
          <a:lstStyle>
            <a:lvl1pPr algn="ctr">
              <a:defRPr sz="1600" b="1"/>
            </a:lvl1pPr>
          </a:lstStyle>
          <a:p>
            <a:pPr>
              <a:defRPr/>
            </a:pPr>
            <a:fld id="{C8989B0E-7054-4294-A751-FDA661B31C0E}" type="slidenum">
              <a:rPr lang="en-US" smtClean="0"/>
              <a:pPr>
                <a:defRPr/>
              </a:pPr>
              <a:t>‹#›</a:t>
            </a:fld>
            <a:endParaRPr lang="en-US" dirty="0"/>
          </a:p>
        </p:txBody>
      </p:sp>
    </p:spTree>
    <p:extLst>
      <p:ext uri="{BB962C8B-B14F-4D97-AF65-F5344CB8AC3E}">
        <p14:creationId xmlns:p14="http://schemas.microsoft.com/office/powerpoint/2010/main" val="371791189"/>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meta.wikimedia.org/wiki/File:LOM.PN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lov.linkeddata.es/dataset/lov"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hyperlink" Target="https://www.emerald.com/insight/content/doi/10.1108/EL-10-2022-0228/full/htm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k12ocx.github.io/k12ocx-spec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irlernenonline.de/" TargetMode="External"/><Relationship Id="rId5" Type="http://schemas.openxmlformats.org/officeDocument/2006/relationships/hyperlink" Target="https://dmtclearinghouse.esipfed.org/home" TargetMode="External"/><Relationship Id="rId4" Type="http://schemas.openxmlformats.org/officeDocument/2006/relationships/hyperlink" Target="https://bioschemas.or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schema.org"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fdecomite/5471359307/"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example.org/comp/ec3f"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hyperlink" Target="https://opensource.ieee.org/scd/CompetencyDefini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cdn.ifla.org/wp-content/uploads/2019/05/assets/cataloguing/frbr/frbr_2008.pdf"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hyperlink" Target="https://purl.org/ctdlasn/terms/Competency" TargetMode="External"/><Relationship Id="rId3" Type="http://schemas.openxmlformats.org/officeDocument/2006/relationships/hyperlink" Target="http://purl.org/dcx/lrmi-terms/teaches" TargetMode="External"/><Relationship Id="rId7" Type="http://schemas.openxmlformats.org/officeDocument/2006/relationships/hyperlink" Target="https://opensource.ieee.org/scd/CompetencyDefinition"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hyperlink" Target="http://purl.org/dcx/lrmi-terms/LearningResource" TargetMode="External"/><Relationship Id="rId5" Type="http://schemas.openxmlformats.org/officeDocument/2006/relationships/hyperlink" Target="https://opensource.ieee.org/lmt/LearningEvent" TargetMode="External"/><Relationship Id="rId4" Type="http://schemas.openxmlformats.org/officeDocument/2006/relationships/hyperlink" Target="http://www.w3.org/1999/02/22-rdf-syntax-ns#Property" TargetMode="External"/><Relationship Id="rId9" Type="http://schemas.openxmlformats.org/officeDocument/2006/relationships/hyperlink" Target="http://purl.org/ASN/schema/core/Statement"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www.w3.org/TR/skos-primer/"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mailto:phil.barker@pjjk.co.uk"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hyperlink" Target="mailto:Andy.johnson.ctr@adlnet.gov" TargetMode="External"/><Relationship Id="rId4" Type="http://schemas.openxmlformats.org/officeDocument/2006/relationships/hyperlink" Target="http://people.pjjk.net/phi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551652" y="2662099"/>
            <a:ext cx="9088695" cy="1229411"/>
          </a:xfrm>
        </p:spPr>
        <p:txBody>
          <a:bodyPr/>
          <a:lstStyle/>
          <a:p>
            <a:pPr marL="0" lvl="0" indent="0" algn="ctr" rtl="0">
              <a:lnSpc>
                <a:spcPct val="100000"/>
              </a:lnSpc>
              <a:spcBef>
                <a:spcPts val="0"/>
              </a:spcBef>
              <a:spcAft>
                <a:spcPts val="0"/>
              </a:spcAft>
              <a:buSzPts val="2100"/>
              <a:buNone/>
            </a:pPr>
            <a:r>
              <a:rPr lang="en-US" dirty="0"/>
              <a:t>Managing Learning Resources through use of Metadata Standards</a:t>
            </a:r>
          </a:p>
        </p:txBody>
      </p:sp>
      <p:sp>
        <p:nvSpPr>
          <p:cNvPr id="10" name="Text Placeholder 9"/>
          <p:cNvSpPr>
            <a:spLocks noGrp="1"/>
          </p:cNvSpPr>
          <p:nvPr>
            <p:ph type="body" sz="quarter" idx="11"/>
          </p:nvPr>
        </p:nvSpPr>
        <p:spPr>
          <a:xfrm>
            <a:off x="2069870" y="4886187"/>
            <a:ext cx="8478838" cy="541096"/>
          </a:xfrm>
        </p:spPr>
        <p:txBody>
          <a:bodyPr/>
          <a:lstStyle/>
          <a:p>
            <a:pPr marL="0" lvl="0" indent="0" algn="l" rtl="0">
              <a:lnSpc>
                <a:spcPct val="100000"/>
              </a:lnSpc>
              <a:spcBef>
                <a:spcPts val="0"/>
              </a:spcBef>
              <a:spcAft>
                <a:spcPts val="0"/>
              </a:spcAft>
              <a:buSzPts val="1800"/>
              <a:buNone/>
            </a:pPr>
            <a:r>
              <a:rPr lang="en-US" dirty="0"/>
              <a:t>Andy Johnson (SETA Contractor) ADL Initiative</a:t>
            </a:r>
          </a:p>
        </p:txBody>
      </p:sp>
      <p:sp>
        <p:nvSpPr>
          <p:cNvPr id="2" name="Slide Number Placeholder 1">
            <a:extLst>
              <a:ext uri="{FF2B5EF4-FFF2-40B4-BE49-F238E27FC236}">
                <a16:creationId xmlns:a16="http://schemas.microsoft.com/office/drawing/2014/main" id="{E3D8A11D-8EA6-6E1E-1C49-5A0442F2A962}"/>
              </a:ext>
            </a:extLst>
          </p:cNvPr>
          <p:cNvSpPr>
            <a:spLocks noGrp="1"/>
          </p:cNvSpPr>
          <p:nvPr>
            <p:ph type="sldNum" sz="quarter" idx="4"/>
          </p:nvPr>
        </p:nvSpPr>
        <p:spPr/>
        <p:txBody>
          <a:bodyPr/>
          <a:lstStyle/>
          <a:p>
            <a:pPr>
              <a:defRPr/>
            </a:pPr>
            <a:fld id="{C8989B0E-7054-4294-A751-FDA661B31C0E}" type="slidenum">
              <a:rPr lang="en-US" smtClean="0"/>
              <a:pPr>
                <a:defRPr/>
              </a:pPr>
              <a:t>1</a:t>
            </a:fld>
            <a:endParaRPr lang="en-US" dirty="0"/>
          </a:p>
        </p:txBody>
      </p:sp>
      <p:pic>
        <p:nvPicPr>
          <p:cNvPr id="3" name="Google Shape;675;g248617192b5_0_30">
            <a:extLst>
              <a:ext uri="{FF2B5EF4-FFF2-40B4-BE49-F238E27FC236}">
                <a16:creationId xmlns:a16="http://schemas.microsoft.com/office/drawing/2014/main" id="{D7E475E8-DF53-A82B-5A18-51AEA6ECD2EC}"/>
              </a:ext>
            </a:extLst>
          </p:cNvPr>
          <p:cNvPicPr preferRelativeResize="0"/>
          <p:nvPr/>
        </p:nvPicPr>
        <p:blipFill rotWithShape="1">
          <a:blip r:embed="rId3">
            <a:alphaModFix/>
          </a:blip>
          <a:srcRect r="53940"/>
          <a:stretch/>
        </p:blipFill>
        <p:spPr>
          <a:xfrm>
            <a:off x="791953" y="4787244"/>
            <a:ext cx="1157094" cy="640039"/>
          </a:xfrm>
          <a:prstGeom prst="rect">
            <a:avLst/>
          </a:prstGeom>
          <a:noFill/>
          <a:ln>
            <a:noFill/>
          </a:ln>
        </p:spPr>
      </p:pic>
      <p:pic>
        <p:nvPicPr>
          <p:cNvPr id="4" name="Google Shape;676;g248617192b5_0_30">
            <a:extLst>
              <a:ext uri="{FF2B5EF4-FFF2-40B4-BE49-F238E27FC236}">
                <a16:creationId xmlns:a16="http://schemas.microsoft.com/office/drawing/2014/main" id="{89A9C0AB-551C-07BC-B27A-40717CE37D97}"/>
              </a:ext>
            </a:extLst>
          </p:cNvPr>
          <p:cNvPicPr preferRelativeResize="0"/>
          <p:nvPr/>
        </p:nvPicPr>
        <p:blipFill>
          <a:blip r:embed="rId4">
            <a:alphaModFix/>
          </a:blip>
          <a:stretch>
            <a:fillRect/>
          </a:stretch>
        </p:blipFill>
        <p:spPr>
          <a:xfrm>
            <a:off x="562918" y="5514192"/>
            <a:ext cx="1425440" cy="502179"/>
          </a:xfrm>
          <a:prstGeom prst="rect">
            <a:avLst/>
          </a:prstGeom>
          <a:noFill/>
          <a:ln>
            <a:noFill/>
          </a:ln>
        </p:spPr>
      </p:pic>
      <p:sp>
        <p:nvSpPr>
          <p:cNvPr id="5" name="Text Placeholder 9">
            <a:extLst>
              <a:ext uri="{FF2B5EF4-FFF2-40B4-BE49-F238E27FC236}">
                <a16:creationId xmlns:a16="http://schemas.microsoft.com/office/drawing/2014/main" id="{D47796F2-9C7F-9C80-CF1B-24191D2AE64B}"/>
              </a:ext>
            </a:extLst>
          </p:cNvPr>
          <p:cNvSpPr txBox="1">
            <a:spLocks/>
          </p:cNvSpPr>
          <p:nvPr/>
        </p:nvSpPr>
        <p:spPr bwMode="auto">
          <a:xfrm>
            <a:off x="2069870" y="5548577"/>
            <a:ext cx="8478838" cy="494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Clr>
                <a:schemeClr val="tx1"/>
              </a:buClr>
              <a:buSzPct val="75000"/>
              <a:buFont typeface="Wingdings" charset="2"/>
              <a:buNone/>
              <a:defRPr sz="24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algn="l">
              <a:spcBef>
                <a:spcPts val="0"/>
              </a:spcBef>
              <a:spcAft>
                <a:spcPts val="0"/>
              </a:spcAft>
              <a:buSzPts val="1800"/>
            </a:pPr>
            <a:r>
              <a:rPr lang="en-US" kern="0" dirty="0"/>
              <a:t>Phil Barker</a:t>
            </a:r>
            <a:r>
              <a:rPr lang="en-US" kern="0" dirty="0">
                <a:ea typeface="Calibri"/>
                <a:sym typeface="Calibri"/>
              </a:rPr>
              <a:t>, </a:t>
            </a:r>
            <a:r>
              <a:rPr lang="en-US" kern="0" dirty="0" err="1"/>
              <a:t>Cetis</a:t>
            </a:r>
            <a:r>
              <a:rPr lang="en-US" kern="0" dirty="0"/>
              <a:t> LLP, LRMI</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4ceaf32707_4_0"/>
          <p:cNvSpPr txBox="1">
            <a:spLocks noGrp="1"/>
          </p:cNvSpPr>
          <p:nvPr>
            <p:ph type="title"/>
          </p:nvPr>
        </p:nvSpPr>
        <p:spPr>
          <a:xfrm>
            <a:off x="174171" y="0"/>
            <a:ext cx="11854544"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a Use Case and What Should It Center On?</a:t>
            </a:r>
            <a:endParaRPr dirty="0"/>
          </a:p>
        </p:txBody>
      </p:sp>
      <p:sp>
        <p:nvSpPr>
          <p:cNvPr id="122" name="Google Shape;122;g24ceaf32707_4_0"/>
          <p:cNvSpPr txBox="1"/>
          <p:nvPr/>
        </p:nvSpPr>
        <p:spPr>
          <a:xfrm>
            <a:off x="1020294" y="4920571"/>
            <a:ext cx="10063275" cy="113874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Metadata is structured information that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describes</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explains</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locates</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or otherwise makes it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easier to</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retrieve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use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 or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manage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an information resource.</a:t>
            </a:r>
            <a:endParaRPr kumimoji="0" lang="en-US" sz="2400" b="0" i="1"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grpSp>
        <p:nvGrpSpPr>
          <p:cNvPr id="8" name="Group 7">
            <a:extLst>
              <a:ext uri="{FF2B5EF4-FFF2-40B4-BE49-F238E27FC236}">
                <a16:creationId xmlns:a16="http://schemas.microsoft.com/office/drawing/2014/main" id="{54E7CC04-20B5-98EE-138B-04C32F49BEFA}"/>
              </a:ext>
            </a:extLst>
          </p:cNvPr>
          <p:cNvGrpSpPr/>
          <p:nvPr/>
        </p:nvGrpSpPr>
        <p:grpSpPr>
          <a:xfrm>
            <a:off x="885022" y="1337121"/>
            <a:ext cx="10476218" cy="3246100"/>
            <a:chOff x="885022" y="1337121"/>
            <a:chExt cx="10476218" cy="3246100"/>
          </a:xfrm>
        </p:grpSpPr>
        <p:sp>
          <p:nvSpPr>
            <p:cNvPr id="3" name="Rectangle 2">
              <a:extLst>
                <a:ext uri="{FF2B5EF4-FFF2-40B4-BE49-F238E27FC236}">
                  <a16:creationId xmlns:a16="http://schemas.microsoft.com/office/drawing/2014/main" id="{9FAC7C9F-5FF8-E143-D9AA-9AF1F5905D6F}"/>
                </a:ext>
              </a:extLst>
            </p:cNvPr>
            <p:cNvSpPr/>
            <p:nvPr/>
          </p:nvSpPr>
          <p:spPr>
            <a:xfrm>
              <a:off x="1027420" y="1495922"/>
              <a:ext cx="10333820" cy="3087299"/>
            </a:xfrm>
            <a:prstGeom prst="rect">
              <a:avLst/>
            </a:prstGeom>
            <a:solidFill>
              <a:srgbClr val="1E518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C9CD3F2F-E903-B7AB-A3EA-0273038888D9}"/>
                </a:ext>
              </a:extLst>
            </p:cNvPr>
            <p:cNvSpPr/>
            <p:nvPr/>
          </p:nvSpPr>
          <p:spPr>
            <a:xfrm>
              <a:off x="885022" y="1337121"/>
              <a:ext cx="10333820" cy="3087298"/>
            </a:xfrm>
            <a:prstGeom prst="rect">
              <a:avLst/>
            </a:prstGeom>
            <a:solidFill>
              <a:srgbClr val="1E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07625C12-140F-3969-0155-D1E5586DF48C}"/>
                </a:ext>
              </a:extLst>
            </p:cNvPr>
            <p:cNvSpPr txBox="1"/>
            <p:nvPr/>
          </p:nvSpPr>
          <p:spPr>
            <a:xfrm>
              <a:off x="1101890" y="1368057"/>
              <a:ext cx="748826"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kern="2000" spc="200" dirty="0">
                  <a:solidFill>
                    <a:srgbClr val="2492C9"/>
                  </a:solidFill>
                  <a:latin typeface="Arial" panose="020B0604020202020204" pitchFamily="34" charset="0"/>
                </a:rPr>
                <a:t>“</a:t>
              </a:r>
              <a:endParaRPr lang="en-US" sz="8800" dirty="0"/>
            </a:p>
          </p:txBody>
        </p:sp>
        <p:sp>
          <p:nvSpPr>
            <p:cNvPr id="123" name="Google Shape;123;g24ceaf32707_4_0"/>
            <p:cNvSpPr txBox="1"/>
            <p:nvPr/>
          </p:nvSpPr>
          <p:spPr>
            <a:xfrm>
              <a:off x="1925186" y="1645965"/>
              <a:ext cx="8731795" cy="203129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 use case is a written description of how users will perform tasks on your website.  It outlines, from a user’s point of view, a system’s behavior as it responds to a request. Each use case is represented as a sequence of simple steps, beginning with a user's goal and ending when that goal is fulfilled.</a:t>
              </a:r>
            </a:p>
          </p:txBody>
        </p:sp>
        <p:sp>
          <p:nvSpPr>
            <p:cNvPr id="7" name="TextBox 6">
              <a:extLst>
                <a:ext uri="{FF2B5EF4-FFF2-40B4-BE49-F238E27FC236}">
                  <a16:creationId xmlns:a16="http://schemas.microsoft.com/office/drawing/2014/main" id="{983CBF3B-4B18-5907-D592-E162A66CE44F}"/>
                </a:ext>
              </a:extLst>
            </p:cNvPr>
            <p:cNvSpPr txBox="1"/>
            <p:nvPr/>
          </p:nvSpPr>
          <p:spPr>
            <a:xfrm>
              <a:off x="6910675" y="3633073"/>
              <a:ext cx="3680836" cy="461665"/>
            </a:xfrm>
            <a:prstGeom prst="rect">
              <a:avLst/>
            </a:prstGeom>
            <a:noFill/>
          </p:spPr>
          <p:txBody>
            <a:bodyPr wrap="square" rtlCol="0">
              <a:spAutoFit/>
            </a:bodyPr>
            <a:lstStyle/>
            <a:p>
              <a:pPr algn="r"/>
              <a:r>
                <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Usability.gov (2023)</a:t>
              </a:r>
              <a:endParaRPr lang="en-US" sz="2400" b="1" dirty="0"/>
            </a:p>
          </p:txBody>
        </p:sp>
      </p:grpSp>
      <p:sp>
        <p:nvSpPr>
          <p:cNvPr id="2" name="Slide Number Placeholder 1">
            <a:extLst>
              <a:ext uri="{FF2B5EF4-FFF2-40B4-BE49-F238E27FC236}">
                <a16:creationId xmlns:a16="http://schemas.microsoft.com/office/drawing/2014/main" id="{BFB226E3-D581-A9F5-48EB-4A70063857D7}"/>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4ceaf32707_4_0"/>
          <p:cNvSpPr txBox="1">
            <a:spLocks noGrp="1"/>
          </p:cNvSpPr>
          <p:nvPr>
            <p:ph type="title"/>
          </p:nvPr>
        </p:nvSpPr>
        <p:spPr>
          <a:xfrm>
            <a:off x="174171" y="0"/>
            <a:ext cx="11854544"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a Use Case and What Should It Center On?</a:t>
            </a:r>
            <a:endParaRPr dirty="0"/>
          </a:p>
        </p:txBody>
      </p:sp>
      <p:sp>
        <p:nvSpPr>
          <p:cNvPr id="122" name="Google Shape;122;g24ceaf32707_4_0"/>
          <p:cNvSpPr txBox="1"/>
          <p:nvPr/>
        </p:nvSpPr>
        <p:spPr>
          <a:xfrm>
            <a:off x="1020294" y="4920571"/>
            <a:ext cx="10063275" cy="113874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Metadata is structured information that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describes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explains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
                  </a:ext>
                </a:extLst>
              </a:rPr>
              <a:t>locates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rPr>
              <a:t>, or otherwise makes </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rPr>
              <a:t>it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9"/>
                  </a:ext>
                </a:extLst>
              </a:rPr>
              <a:t>easier to</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retrieve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2"/>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3"/>
                  </a:ext>
                </a:extLst>
              </a:rPr>
              <a:t>use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4"/>
                  </a:ext>
                </a:extLst>
              </a:rPr>
              <a:t>, or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manage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 an </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information resource.</a:t>
            </a:r>
            <a:endParaRPr kumimoji="0" lang="en-US" sz="2400" b="0" i="1"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grpSp>
        <p:nvGrpSpPr>
          <p:cNvPr id="8" name="Group 7">
            <a:extLst>
              <a:ext uri="{FF2B5EF4-FFF2-40B4-BE49-F238E27FC236}">
                <a16:creationId xmlns:a16="http://schemas.microsoft.com/office/drawing/2014/main" id="{54E7CC04-20B5-98EE-138B-04C32F49BEFA}"/>
              </a:ext>
            </a:extLst>
          </p:cNvPr>
          <p:cNvGrpSpPr/>
          <p:nvPr/>
        </p:nvGrpSpPr>
        <p:grpSpPr>
          <a:xfrm>
            <a:off x="885022" y="1337121"/>
            <a:ext cx="10476218" cy="3246100"/>
            <a:chOff x="885022" y="1337121"/>
            <a:chExt cx="10476218" cy="3246100"/>
          </a:xfrm>
        </p:grpSpPr>
        <p:sp>
          <p:nvSpPr>
            <p:cNvPr id="3" name="Rectangle 2">
              <a:extLst>
                <a:ext uri="{FF2B5EF4-FFF2-40B4-BE49-F238E27FC236}">
                  <a16:creationId xmlns:a16="http://schemas.microsoft.com/office/drawing/2014/main" id="{9FAC7C9F-5FF8-E143-D9AA-9AF1F5905D6F}"/>
                </a:ext>
              </a:extLst>
            </p:cNvPr>
            <p:cNvSpPr/>
            <p:nvPr/>
          </p:nvSpPr>
          <p:spPr>
            <a:xfrm>
              <a:off x="1027420" y="1495922"/>
              <a:ext cx="10333820" cy="3087299"/>
            </a:xfrm>
            <a:prstGeom prst="rect">
              <a:avLst/>
            </a:prstGeom>
            <a:solidFill>
              <a:srgbClr val="1E518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C9CD3F2F-E903-B7AB-A3EA-0273038888D9}"/>
                </a:ext>
              </a:extLst>
            </p:cNvPr>
            <p:cNvSpPr/>
            <p:nvPr/>
          </p:nvSpPr>
          <p:spPr>
            <a:xfrm>
              <a:off x="885022" y="1337121"/>
              <a:ext cx="10333820" cy="3087298"/>
            </a:xfrm>
            <a:prstGeom prst="rect">
              <a:avLst/>
            </a:prstGeom>
            <a:solidFill>
              <a:srgbClr val="1E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07625C12-140F-3969-0155-D1E5586DF48C}"/>
                </a:ext>
              </a:extLst>
            </p:cNvPr>
            <p:cNvSpPr txBox="1"/>
            <p:nvPr/>
          </p:nvSpPr>
          <p:spPr>
            <a:xfrm>
              <a:off x="1101890" y="1368057"/>
              <a:ext cx="748826"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kern="2000" spc="200" dirty="0">
                  <a:solidFill>
                    <a:srgbClr val="2492C9"/>
                  </a:solidFill>
                  <a:latin typeface="Arial" panose="020B0604020202020204" pitchFamily="34" charset="0"/>
                </a:rPr>
                <a:t>“</a:t>
              </a:r>
              <a:endParaRPr lang="en-US" sz="8800" dirty="0"/>
            </a:p>
          </p:txBody>
        </p:sp>
        <p:sp>
          <p:nvSpPr>
            <p:cNvPr id="123" name="Google Shape;123;g24ceaf32707_4_0"/>
            <p:cNvSpPr txBox="1"/>
            <p:nvPr/>
          </p:nvSpPr>
          <p:spPr>
            <a:xfrm>
              <a:off x="1925186" y="1645965"/>
              <a:ext cx="8731795" cy="203129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 use case is a written description of how users will perform tasks on your website.  It outlines, from a user’s point of view, a system’s behavior as it responds to a request. Each use case is represented as a sequence of simple steps, beginning with a user's goal and ending when that goal is fulfilled.</a:t>
              </a:r>
            </a:p>
          </p:txBody>
        </p:sp>
        <p:sp>
          <p:nvSpPr>
            <p:cNvPr id="7" name="TextBox 6">
              <a:extLst>
                <a:ext uri="{FF2B5EF4-FFF2-40B4-BE49-F238E27FC236}">
                  <a16:creationId xmlns:a16="http://schemas.microsoft.com/office/drawing/2014/main" id="{983CBF3B-4B18-5907-D592-E162A66CE44F}"/>
                </a:ext>
              </a:extLst>
            </p:cNvPr>
            <p:cNvSpPr txBox="1"/>
            <p:nvPr/>
          </p:nvSpPr>
          <p:spPr>
            <a:xfrm>
              <a:off x="6910675" y="3633073"/>
              <a:ext cx="3680836" cy="461665"/>
            </a:xfrm>
            <a:prstGeom prst="rect">
              <a:avLst/>
            </a:prstGeom>
            <a:noFill/>
          </p:spPr>
          <p:txBody>
            <a:bodyPr wrap="square" rtlCol="0">
              <a:spAutoFit/>
            </a:bodyPr>
            <a:lstStyle/>
            <a:p>
              <a:pPr algn="r"/>
              <a:r>
                <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Usability.gov (2023)</a:t>
              </a:r>
              <a:endParaRPr lang="en-US" sz="2400" b="1" dirty="0"/>
            </a:p>
          </p:txBody>
        </p:sp>
      </p:grpSp>
      <p:sp>
        <p:nvSpPr>
          <p:cNvPr id="2" name="Slide Number Placeholder 1">
            <a:extLst>
              <a:ext uri="{FF2B5EF4-FFF2-40B4-BE49-F238E27FC236}">
                <a16:creationId xmlns:a16="http://schemas.microsoft.com/office/drawing/2014/main" id="{F3543797-1D45-4A0D-9FE2-1DAAD8C155D5}"/>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11</a:t>
            </a:fld>
            <a:endParaRPr lang="en-US" dirty="0"/>
          </a:p>
        </p:txBody>
      </p:sp>
    </p:spTree>
    <p:extLst>
      <p:ext uri="{BB962C8B-B14F-4D97-AF65-F5344CB8AC3E}">
        <p14:creationId xmlns:p14="http://schemas.microsoft.com/office/powerpoint/2010/main" val="23641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4ceaf32707_4_0"/>
          <p:cNvSpPr txBox="1">
            <a:spLocks noGrp="1"/>
          </p:cNvSpPr>
          <p:nvPr>
            <p:ph type="title"/>
          </p:nvPr>
        </p:nvSpPr>
        <p:spPr>
          <a:xfrm>
            <a:off x="174171" y="0"/>
            <a:ext cx="11854544"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a Use Case and What Should It Center On?</a:t>
            </a:r>
            <a:endParaRPr dirty="0"/>
          </a:p>
        </p:txBody>
      </p:sp>
      <p:sp>
        <p:nvSpPr>
          <p:cNvPr id="122" name="Google Shape;122;g24ceaf32707_4_0"/>
          <p:cNvSpPr txBox="1"/>
          <p:nvPr/>
        </p:nvSpPr>
        <p:spPr>
          <a:xfrm>
            <a:off x="1020294" y="4920571"/>
            <a:ext cx="10063275" cy="113874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Metadata is structured information that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describes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4"/>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5"/>
                  </a:ext>
                </a:extLst>
              </a:rPr>
              <a:t>explains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7"/>
                  </a:ext>
                </a:extLst>
              </a:rPr>
              <a:t>locates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8"/>
                  </a:ext>
                </a:extLst>
              </a:rPr>
              <a:t>, or otherwise makes it </a:t>
            </a:r>
            <a:r>
              <a:rPr kumimoji="0" lang="en-US" sz="24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9"/>
                  </a:ext>
                </a:extLst>
              </a:rPr>
              <a:t>easier to</a:t>
            </a:r>
            <a:r>
              <a:rPr kumimoji="0" lang="en-US" sz="24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0"/>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1"/>
                  </a:ext>
                </a:extLst>
              </a:rPr>
              <a:t>retrieve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2"/>
                  </a:ext>
                </a:extLst>
              </a:rPr>
              <a:t>,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3"/>
                  </a:ext>
                </a:extLst>
              </a:rPr>
              <a:t>use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4"/>
                  </a:ext>
                </a:extLst>
              </a:rPr>
              <a:t>, or </a:t>
            </a:r>
            <a:r>
              <a:rPr kumimoji="0" lang="en-US" sz="2400" b="1"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5"/>
                  </a:ext>
                </a:extLst>
              </a:rPr>
              <a:t>manage</a:t>
            </a:r>
            <a:r>
              <a:rPr kumimoji="0" lang="en-US" sz="2400" b="0" i="0" u="none" strike="noStrike" kern="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 an information </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6"/>
                  </a:ext>
                </a:extLst>
              </a:rPr>
              <a:t>resource.</a:t>
            </a:r>
            <a:endParaRPr kumimoji="0" lang="en-US" sz="2400" b="0" i="1"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grpSp>
        <p:nvGrpSpPr>
          <p:cNvPr id="8" name="Group 7">
            <a:extLst>
              <a:ext uri="{FF2B5EF4-FFF2-40B4-BE49-F238E27FC236}">
                <a16:creationId xmlns:a16="http://schemas.microsoft.com/office/drawing/2014/main" id="{54E7CC04-20B5-98EE-138B-04C32F49BEFA}"/>
              </a:ext>
            </a:extLst>
          </p:cNvPr>
          <p:cNvGrpSpPr/>
          <p:nvPr/>
        </p:nvGrpSpPr>
        <p:grpSpPr>
          <a:xfrm>
            <a:off x="885022" y="1337121"/>
            <a:ext cx="10476218" cy="3246100"/>
            <a:chOff x="885022" y="1337121"/>
            <a:chExt cx="10476218" cy="3246100"/>
          </a:xfrm>
        </p:grpSpPr>
        <p:sp>
          <p:nvSpPr>
            <p:cNvPr id="3" name="Rectangle 2">
              <a:extLst>
                <a:ext uri="{FF2B5EF4-FFF2-40B4-BE49-F238E27FC236}">
                  <a16:creationId xmlns:a16="http://schemas.microsoft.com/office/drawing/2014/main" id="{9FAC7C9F-5FF8-E143-D9AA-9AF1F5905D6F}"/>
                </a:ext>
              </a:extLst>
            </p:cNvPr>
            <p:cNvSpPr/>
            <p:nvPr/>
          </p:nvSpPr>
          <p:spPr>
            <a:xfrm>
              <a:off x="1027420" y="1495922"/>
              <a:ext cx="10333820" cy="3087299"/>
            </a:xfrm>
            <a:prstGeom prst="rect">
              <a:avLst/>
            </a:prstGeom>
            <a:solidFill>
              <a:srgbClr val="1E518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C9CD3F2F-E903-B7AB-A3EA-0273038888D9}"/>
                </a:ext>
              </a:extLst>
            </p:cNvPr>
            <p:cNvSpPr/>
            <p:nvPr/>
          </p:nvSpPr>
          <p:spPr>
            <a:xfrm>
              <a:off x="885022" y="1337121"/>
              <a:ext cx="10333820" cy="3087298"/>
            </a:xfrm>
            <a:prstGeom prst="rect">
              <a:avLst/>
            </a:prstGeom>
            <a:solidFill>
              <a:srgbClr val="1E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07625C12-140F-3969-0155-D1E5586DF48C}"/>
                </a:ext>
              </a:extLst>
            </p:cNvPr>
            <p:cNvSpPr txBox="1"/>
            <p:nvPr/>
          </p:nvSpPr>
          <p:spPr>
            <a:xfrm>
              <a:off x="1101890" y="1368057"/>
              <a:ext cx="748826"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kern="2000" spc="200" dirty="0">
                  <a:solidFill>
                    <a:srgbClr val="2492C9"/>
                  </a:solidFill>
                  <a:latin typeface="Arial" panose="020B0604020202020204" pitchFamily="34" charset="0"/>
                </a:rPr>
                <a:t>“</a:t>
              </a:r>
              <a:endParaRPr lang="en-US" sz="8800" dirty="0"/>
            </a:p>
          </p:txBody>
        </p:sp>
        <p:sp>
          <p:nvSpPr>
            <p:cNvPr id="123" name="Google Shape;123;g24ceaf32707_4_0"/>
            <p:cNvSpPr txBox="1"/>
            <p:nvPr/>
          </p:nvSpPr>
          <p:spPr>
            <a:xfrm>
              <a:off x="1925186" y="1645965"/>
              <a:ext cx="8731795" cy="203129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 use case is a written description of how users will perform tasks on your website.  It outlines, from a user’s point of view, a system’s behavior as it responds to a request. Each use case is represented as a sequence of simple steps, beginning with a user's goal and ending when that goal is fulfilled.</a:t>
              </a:r>
            </a:p>
          </p:txBody>
        </p:sp>
        <p:sp>
          <p:nvSpPr>
            <p:cNvPr id="7" name="TextBox 6">
              <a:extLst>
                <a:ext uri="{FF2B5EF4-FFF2-40B4-BE49-F238E27FC236}">
                  <a16:creationId xmlns:a16="http://schemas.microsoft.com/office/drawing/2014/main" id="{983CBF3B-4B18-5907-D592-E162A66CE44F}"/>
                </a:ext>
              </a:extLst>
            </p:cNvPr>
            <p:cNvSpPr txBox="1"/>
            <p:nvPr/>
          </p:nvSpPr>
          <p:spPr>
            <a:xfrm>
              <a:off x="6910675" y="3633073"/>
              <a:ext cx="3680836" cy="461665"/>
            </a:xfrm>
            <a:prstGeom prst="rect">
              <a:avLst/>
            </a:prstGeom>
            <a:noFill/>
          </p:spPr>
          <p:txBody>
            <a:bodyPr wrap="square" rtlCol="0">
              <a:spAutoFit/>
            </a:bodyPr>
            <a:lstStyle/>
            <a:p>
              <a:pPr algn="r"/>
              <a:r>
                <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Usability.gov (2023)</a:t>
              </a:r>
              <a:endParaRPr lang="en-US" sz="2400" b="1" dirty="0"/>
            </a:p>
          </p:txBody>
        </p:sp>
      </p:grpSp>
      <p:sp>
        <p:nvSpPr>
          <p:cNvPr id="2" name="Slide Number Placeholder 1">
            <a:extLst>
              <a:ext uri="{FF2B5EF4-FFF2-40B4-BE49-F238E27FC236}">
                <a16:creationId xmlns:a16="http://schemas.microsoft.com/office/drawing/2014/main" id="{C2306A85-8BFD-E87C-6A5A-D7069AEE0690}"/>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12</a:t>
            </a:fld>
            <a:endParaRPr lang="en-US" dirty="0"/>
          </a:p>
        </p:txBody>
      </p:sp>
    </p:spTree>
    <p:extLst>
      <p:ext uri="{BB962C8B-B14F-4D97-AF65-F5344CB8AC3E}">
        <p14:creationId xmlns:p14="http://schemas.microsoft.com/office/powerpoint/2010/main" val="31175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4ceaf32707_4_0"/>
          <p:cNvSpPr txBox="1">
            <a:spLocks noGrp="1"/>
          </p:cNvSpPr>
          <p:nvPr>
            <p:ph type="title"/>
          </p:nvPr>
        </p:nvSpPr>
        <p:spPr>
          <a:xfrm>
            <a:off x="174171" y="0"/>
            <a:ext cx="11854544"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a Use Case and What Should It Center On?</a:t>
            </a:r>
            <a:endParaRPr dirty="0"/>
          </a:p>
        </p:txBody>
      </p:sp>
      <p:sp>
        <p:nvSpPr>
          <p:cNvPr id="122" name="Google Shape;122;g24ceaf32707_4_0"/>
          <p:cNvSpPr txBox="1"/>
          <p:nvPr/>
        </p:nvSpPr>
        <p:spPr>
          <a:xfrm>
            <a:off x="1020294" y="4920571"/>
            <a:ext cx="10063275" cy="113874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Metadata is structured information that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describes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explains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locates</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or otherwise makes it </a:t>
            </a:r>
            <a:r>
              <a:rPr kumimoji="0" lang="en-US" sz="24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easier to</a:t>
            </a:r>
            <a:r>
              <a:rPr kumimoji="0" lang="en-US" sz="24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retrieve</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use</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 or </a:t>
            </a:r>
            <a:r>
              <a:rPr kumimoji="0" lang="en-US" sz="2400" b="1" i="0" u="none" strike="noStrike" kern="0" cap="none" spc="0" normalizeH="0" baseline="0" noProof="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manage</a:t>
            </a: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an information resource.</a:t>
            </a:r>
            <a:endParaRPr kumimoji="0" lang="en-US" sz="2400" b="0" i="1"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grpSp>
        <p:nvGrpSpPr>
          <p:cNvPr id="8" name="Group 7">
            <a:extLst>
              <a:ext uri="{FF2B5EF4-FFF2-40B4-BE49-F238E27FC236}">
                <a16:creationId xmlns:a16="http://schemas.microsoft.com/office/drawing/2014/main" id="{54E7CC04-20B5-98EE-138B-04C32F49BEFA}"/>
              </a:ext>
            </a:extLst>
          </p:cNvPr>
          <p:cNvGrpSpPr/>
          <p:nvPr/>
        </p:nvGrpSpPr>
        <p:grpSpPr>
          <a:xfrm>
            <a:off x="885022" y="1337121"/>
            <a:ext cx="10476218" cy="3246100"/>
            <a:chOff x="885022" y="1337121"/>
            <a:chExt cx="10476218" cy="3246100"/>
          </a:xfrm>
        </p:grpSpPr>
        <p:sp>
          <p:nvSpPr>
            <p:cNvPr id="3" name="Rectangle 2">
              <a:extLst>
                <a:ext uri="{FF2B5EF4-FFF2-40B4-BE49-F238E27FC236}">
                  <a16:creationId xmlns:a16="http://schemas.microsoft.com/office/drawing/2014/main" id="{9FAC7C9F-5FF8-E143-D9AA-9AF1F5905D6F}"/>
                </a:ext>
              </a:extLst>
            </p:cNvPr>
            <p:cNvSpPr/>
            <p:nvPr/>
          </p:nvSpPr>
          <p:spPr>
            <a:xfrm>
              <a:off x="1027420" y="1495922"/>
              <a:ext cx="10333820" cy="3087299"/>
            </a:xfrm>
            <a:prstGeom prst="rect">
              <a:avLst/>
            </a:prstGeom>
            <a:solidFill>
              <a:srgbClr val="1E518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C9CD3F2F-E903-B7AB-A3EA-0273038888D9}"/>
                </a:ext>
              </a:extLst>
            </p:cNvPr>
            <p:cNvSpPr/>
            <p:nvPr/>
          </p:nvSpPr>
          <p:spPr>
            <a:xfrm>
              <a:off x="885022" y="1337121"/>
              <a:ext cx="10333820" cy="3087298"/>
            </a:xfrm>
            <a:prstGeom prst="rect">
              <a:avLst/>
            </a:prstGeom>
            <a:solidFill>
              <a:srgbClr val="1E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07625C12-140F-3969-0155-D1E5586DF48C}"/>
                </a:ext>
              </a:extLst>
            </p:cNvPr>
            <p:cNvSpPr txBox="1"/>
            <p:nvPr/>
          </p:nvSpPr>
          <p:spPr>
            <a:xfrm>
              <a:off x="1101890" y="1368057"/>
              <a:ext cx="748826"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kern="2000" spc="200" dirty="0">
                  <a:solidFill>
                    <a:srgbClr val="2492C9"/>
                  </a:solidFill>
                  <a:latin typeface="Arial" panose="020B0604020202020204" pitchFamily="34" charset="0"/>
                </a:rPr>
                <a:t>“</a:t>
              </a:r>
              <a:endParaRPr lang="en-US" sz="8800" dirty="0"/>
            </a:p>
          </p:txBody>
        </p:sp>
        <p:sp>
          <p:nvSpPr>
            <p:cNvPr id="123" name="Google Shape;123;g24ceaf32707_4_0"/>
            <p:cNvSpPr txBox="1"/>
            <p:nvPr/>
          </p:nvSpPr>
          <p:spPr>
            <a:xfrm>
              <a:off x="1925186" y="1645965"/>
              <a:ext cx="8731795" cy="203129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 use case is a written description of how users will perform tasks on your website.  It outlines, from a user’s point of view, a system’s behavior as it responds to a request. Each use case is represented as a sequence of simple steps, beginning with a user's goal and ending when that goal is fulfilled.</a:t>
              </a:r>
            </a:p>
          </p:txBody>
        </p:sp>
        <p:sp>
          <p:nvSpPr>
            <p:cNvPr id="7" name="TextBox 6">
              <a:extLst>
                <a:ext uri="{FF2B5EF4-FFF2-40B4-BE49-F238E27FC236}">
                  <a16:creationId xmlns:a16="http://schemas.microsoft.com/office/drawing/2014/main" id="{983CBF3B-4B18-5907-D592-E162A66CE44F}"/>
                </a:ext>
              </a:extLst>
            </p:cNvPr>
            <p:cNvSpPr txBox="1"/>
            <p:nvPr/>
          </p:nvSpPr>
          <p:spPr>
            <a:xfrm>
              <a:off x="6910675" y="3633073"/>
              <a:ext cx="3680836" cy="461665"/>
            </a:xfrm>
            <a:prstGeom prst="rect">
              <a:avLst/>
            </a:prstGeom>
            <a:noFill/>
          </p:spPr>
          <p:txBody>
            <a:bodyPr wrap="square" rtlCol="0">
              <a:spAutoFit/>
            </a:bodyPr>
            <a:lstStyle/>
            <a:p>
              <a:pPr algn="r"/>
              <a:r>
                <a:rPr kumimoji="0" lang="en-US" sz="2400" b="1"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Usability.gov (2023)</a:t>
              </a:r>
              <a:endParaRPr lang="en-US" sz="2400" b="1" dirty="0"/>
            </a:p>
          </p:txBody>
        </p:sp>
      </p:grpSp>
      <p:sp>
        <p:nvSpPr>
          <p:cNvPr id="2" name="Slide Number Placeholder 1">
            <a:extLst>
              <a:ext uri="{FF2B5EF4-FFF2-40B4-BE49-F238E27FC236}">
                <a16:creationId xmlns:a16="http://schemas.microsoft.com/office/drawing/2014/main" id="{EBFB20E0-F090-5D8A-F719-B684D3E43DF4}"/>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13</a:t>
            </a:fld>
            <a:endParaRPr lang="en-US" dirty="0"/>
          </a:p>
        </p:txBody>
      </p:sp>
    </p:spTree>
    <p:extLst>
      <p:ext uri="{BB962C8B-B14F-4D97-AF65-F5344CB8AC3E}">
        <p14:creationId xmlns:p14="http://schemas.microsoft.com/office/powerpoint/2010/main" val="385439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24ceaf32707_4_3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User Roles</a:t>
            </a:r>
            <a:endParaRPr/>
          </a:p>
        </p:txBody>
      </p:sp>
      <p:sp>
        <p:nvSpPr>
          <p:cNvPr id="129" name="Google Shape;129;g24ceaf32707_4_37"/>
          <p:cNvSpPr txBox="1">
            <a:spLocks noGrp="1"/>
          </p:cNvSpPr>
          <p:nvPr>
            <p:ph type="body" idx="1"/>
          </p:nvPr>
        </p:nvSpPr>
        <p:spPr>
          <a:xfrm>
            <a:off x="6096000" y="2256231"/>
            <a:ext cx="4840919" cy="3318491"/>
          </a:xfrm>
          <a:prstGeom prst="rect">
            <a:avLst/>
          </a:prstGeom>
          <a:noFill/>
          <a:ln>
            <a:noFill/>
          </a:ln>
        </p:spPr>
        <p:txBody>
          <a:bodyPr spcFirstLastPara="1" wrap="square" lIns="91425" tIns="45700" rIns="91425" bIns="45700" anchor="t" anchorCtr="0">
            <a:noAutofit/>
          </a:bodyPr>
          <a:lstStyle/>
          <a:p>
            <a:pPr marL="444500" indent="-342900">
              <a:lnSpc>
                <a:spcPct val="115000"/>
              </a:lnSpc>
              <a:spcBef>
                <a:spcPts val="0"/>
              </a:spcBef>
              <a:spcAft>
                <a:spcPts val="1200"/>
              </a:spcAft>
              <a:buClr>
                <a:srgbClr val="135C8B"/>
              </a:buClr>
              <a:buSzPts val="2000"/>
              <a:buFont typeface="Courier New" panose="02070309020205020404" pitchFamily="49" charset="0"/>
              <a:buChar char="o"/>
            </a:pPr>
            <a:r>
              <a:rPr lang="en-US" sz="2000" b="1" dirty="0">
                <a:solidFill>
                  <a:srgbClr val="0094C8"/>
                </a:solidFill>
                <a:latin typeface="Calibri"/>
                <a:ea typeface="Calibri"/>
                <a:cs typeface="Calibri"/>
                <a:sym typeface="Calibri"/>
              </a:rPr>
              <a:t>A Learner</a:t>
            </a:r>
            <a:r>
              <a:rPr lang="en-US" sz="2000" dirty="0">
                <a:latin typeface="Calibri"/>
                <a:ea typeface="Calibri"/>
                <a:cs typeface="Calibri"/>
                <a:sym typeface="Calibri"/>
              </a:rPr>
              <a:t>, seeking out an opportunity to advance their career or self.</a:t>
            </a:r>
            <a:endParaRPr sz="2000" dirty="0">
              <a:latin typeface="Calibri"/>
              <a:ea typeface="Calibri"/>
              <a:cs typeface="Calibri"/>
              <a:sym typeface="Calibri"/>
            </a:endParaRPr>
          </a:p>
          <a:p>
            <a:pPr marL="444500" indent="-342900">
              <a:lnSpc>
                <a:spcPct val="115000"/>
              </a:lnSpc>
              <a:spcBef>
                <a:spcPts val="0"/>
              </a:spcBef>
              <a:spcAft>
                <a:spcPts val="1200"/>
              </a:spcAft>
              <a:buClr>
                <a:srgbClr val="135C8B"/>
              </a:buClr>
              <a:buSzPts val="2000"/>
              <a:buFont typeface="Courier New" panose="02070309020205020404" pitchFamily="49" charset="0"/>
              <a:buChar char="o"/>
            </a:pPr>
            <a:r>
              <a:rPr lang="en-US" sz="2000" b="1" dirty="0">
                <a:solidFill>
                  <a:srgbClr val="0094C8"/>
                </a:solidFill>
                <a:latin typeface="Calibri"/>
                <a:ea typeface="Calibri"/>
                <a:cs typeface="Calibri"/>
                <a:sym typeface="Calibri"/>
              </a:rPr>
              <a:t>A Curriculum Administrator</a:t>
            </a:r>
            <a:r>
              <a:rPr lang="en-US" sz="2000" dirty="0">
                <a:latin typeface="Calibri"/>
                <a:ea typeface="Calibri"/>
                <a:cs typeface="Calibri"/>
                <a:sym typeface="Calibri"/>
              </a:rPr>
              <a:t>, looking for content to bring into their program.</a:t>
            </a:r>
            <a:endParaRPr sz="2000" dirty="0">
              <a:latin typeface="Calibri"/>
              <a:ea typeface="Calibri"/>
              <a:cs typeface="Calibri"/>
              <a:sym typeface="Calibri"/>
            </a:endParaRPr>
          </a:p>
          <a:p>
            <a:pPr marL="444500" indent="-342900">
              <a:lnSpc>
                <a:spcPct val="115000"/>
              </a:lnSpc>
              <a:spcBef>
                <a:spcPts val="0"/>
              </a:spcBef>
              <a:spcAft>
                <a:spcPts val="1200"/>
              </a:spcAft>
              <a:buClr>
                <a:srgbClr val="135C8B"/>
              </a:buClr>
              <a:buSzPts val="2000"/>
              <a:buFont typeface="Courier New" panose="02070309020205020404" pitchFamily="49" charset="0"/>
              <a:buChar char="o"/>
            </a:pPr>
            <a:r>
              <a:rPr lang="en-US" sz="2000" b="1" dirty="0">
                <a:solidFill>
                  <a:srgbClr val="0094C8"/>
                </a:solidFill>
                <a:latin typeface="Calibri"/>
                <a:ea typeface="Calibri"/>
                <a:cs typeface="Calibri"/>
                <a:sym typeface="Calibri"/>
              </a:rPr>
              <a:t>A Content Author</a:t>
            </a:r>
            <a:r>
              <a:rPr lang="en-US" sz="2000" dirty="0">
                <a:latin typeface="Calibri"/>
                <a:ea typeface="Calibri"/>
                <a:cs typeface="Calibri"/>
                <a:sym typeface="Calibri"/>
              </a:rPr>
              <a:t>, who wants to maintain a library of resources within their organization across a team.</a:t>
            </a:r>
            <a:endParaRPr sz="2000" dirty="0">
              <a:latin typeface="Calibri"/>
              <a:ea typeface="Calibri"/>
              <a:cs typeface="Calibri"/>
              <a:sym typeface="Calibri"/>
            </a:endParaRPr>
          </a:p>
          <a:p>
            <a:pPr marL="444500" indent="-342900">
              <a:lnSpc>
                <a:spcPct val="115000"/>
              </a:lnSpc>
              <a:spcBef>
                <a:spcPts val="0"/>
              </a:spcBef>
              <a:spcAft>
                <a:spcPts val="1200"/>
              </a:spcAft>
              <a:buClr>
                <a:srgbClr val="135C8B"/>
              </a:buClr>
              <a:buSzPts val="2000"/>
              <a:buFont typeface="Courier New" panose="02070309020205020404" pitchFamily="49" charset="0"/>
              <a:buChar char="o"/>
            </a:pPr>
            <a:r>
              <a:rPr lang="en-US" sz="2000" b="1" dirty="0">
                <a:solidFill>
                  <a:srgbClr val="0094C8"/>
                </a:solidFill>
                <a:latin typeface="Calibri"/>
                <a:ea typeface="Calibri"/>
                <a:cs typeface="Calibri"/>
                <a:sym typeface="Calibri"/>
              </a:rPr>
              <a:t>Many more possibilities.</a:t>
            </a:r>
            <a:endParaRPr sz="2000" b="1" dirty="0">
              <a:solidFill>
                <a:srgbClr val="0094C8"/>
              </a:solidFill>
              <a:latin typeface="Calibri"/>
              <a:ea typeface="Calibri"/>
              <a:cs typeface="Calibri"/>
              <a:sym typeface="Calibri"/>
            </a:endParaRPr>
          </a:p>
        </p:txBody>
      </p:sp>
      <p:pic>
        <p:nvPicPr>
          <p:cNvPr id="130" name="Google Shape;130;g24ceaf32707_4_37"/>
          <p:cNvPicPr preferRelativeResize="0"/>
          <p:nvPr/>
        </p:nvPicPr>
        <p:blipFill>
          <a:blip r:embed="rId3">
            <a:alphaModFix/>
          </a:blip>
          <a:stretch>
            <a:fillRect/>
          </a:stretch>
        </p:blipFill>
        <p:spPr>
          <a:xfrm>
            <a:off x="1037050" y="2120414"/>
            <a:ext cx="4835903" cy="3094978"/>
          </a:xfrm>
          <a:prstGeom prst="rect">
            <a:avLst/>
          </a:prstGeom>
          <a:noFill/>
          <a:ln>
            <a:noFill/>
          </a:ln>
        </p:spPr>
      </p:pic>
      <p:sp>
        <p:nvSpPr>
          <p:cNvPr id="2" name="TextBox 1">
            <a:extLst>
              <a:ext uri="{FF2B5EF4-FFF2-40B4-BE49-F238E27FC236}">
                <a16:creationId xmlns:a16="http://schemas.microsoft.com/office/drawing/2014/main" id="{201DF619-F6FE-133F-C5B6-002F6C165564}"/>
              </a:ext>
            </a:extLst>
          </p:cNvPr>
          <p:cNvSpPr txBox="1"/>
          <p:nvPr/>
        </p:nvSpPr>
        <p:spPr>
          <a:xfrm>
            <a:off x="6490105" y="1535639"/>
            <a:ext cx="4052711"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Roles</a:t>
            </a:r>
          </a:p>
        </p:txBody>
      </p:sp>
      <p:sp>
        <p:nvSpPr>
          <p:cNvPr id="3" name="Slide Number Placeholder 2">
            <a:extLst>
              <a:ext uri="{FF2B5EF4-FFF2-40B4-BE49-F238E27FC236}">
                <a16:creationId xmlns:a16="http://schemas.microsoft.com/office/drawing/2014/main" id="{CAAE7462-45DC-1330-8B68-20958ED64033}"/>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4ceaf32707_4_55"/>
          <p:cNvSpPr txBox="1">
            <a:spLocks noGrp="1"/>
          </p:cNvSpPr>
          <p:nvPr>
            <p:ph type="title"/>
          </p:nvPr>
        </p:nvSpPr>
        <p:spPr>
          <a:xfrm>
            <a:off x="1627498" y="0"/>
            <a:ext cx="8937005"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Metadata Responsibilities (By User Role)</a:t>
            </a:r>
            <a:endParaRPr dirty="0"/>
          </a:p>
        </p:txBody>
      </p:sp>
      <p:pic>
        <p:nvPicPr>
          <p:cNvPr id="137" name="Google Shape;137;g24ceaf32707_4_55"/>
          <p:cNvPicPr preferRelativeResize="0"/>
          <p:nvPr/>
        </p:nvPicPr>
        <p:blipFill>
          <a:blip r:embed="rId3">
            <a:alphaModFix/>
          </a:blip>
          <a:stretch>
            <a:fillRect/>
          </a:stretch>
        </p:blipFill>
        <p:spPr>
          <a:xfrm>
            <a:off x="6296752" y="1335145"/>
            <a:ext cx="3675535" cy="4773422"/>
          </a:xfrm>
          <a:prstGeom prst="rect">
            <a:avLst/>
          </a:prstGeom>
          <a:noFill/>
          <a:ln>
            <a:noFill/>
          </a:ln>
        </p:spPr>
      </p:pic>
      <p:sp>
        <p:nvSpPr>
          <p:cNvPr id="2" name="Google Shape;129;g24ceaf32707_4_37">
            <a:extLst>
              <a:ext uri="{FF2B5EF4-FFF2-40B4-BE49-F238E27FC236}">
                <a16:creationId xmlns:a16="http://schemas.microsoft.com/office/drawing/2014/main" id="{4676FA7D-598D-9DCF-42B1-64FD9A582831}"/>
              </a:ext>
            </a:extLst>
          </p:cNvPr>
          <p:cNvSpPr txBox="1">
            <a:spLocks/>
          </p:cNvSpPr>
          <p:nvPr/>
        </p:nvSpPr>
        <p:spPr>
          <a:xfrm>
            <a:off x="1021735" y="1686117"/>
            <a:ext cx="5463823" cy="42902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444500"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b="1" kern="0" dirty="0">
                <a:solidFill>
                  <a:srgbClr val="0094C8"/>
                </a:solidFill>
                <a:latin typeface="Calibri"/>
                <a:ea typeface="Calibri"/>
                <a:cs typeface="Calibri"/>
                <a:sym typeface="Calibri"/>
              </a:rPr>
              <a:t>Learner</a:t>
            </a:r>
            <a:endParaRPr lang="en-US" sz="1800" kern="0" dirty="0">
              <a:solidFill>
                <a:schemeClr val="tx1"/>
              </a:solidFill>
              <a:latin typeface="Calibri"/>
              <a:ea typeface="Calibri"/>
              <a:cs typeface="Calibri"/>
              <a:sym typeface="Calibri"/>
            </a:endParaRP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goals</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organizational roles</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a schedule</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preferences and history</a:t>
            </a:r>
          </a:p>
          <a:p>
            <a:pPr marL="444500"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b="1" kern="0" dirty="0">
                <a:solidFill>
                  <a:srgbClr val="0094C8"/>
                </a:solidFill>
                <a:latin typeface="Calibri"/>
                <a:ea typeface="Calibri"/>
                <a:cs typeface="Calibri"/>
                <a:sym typeface="Calibri"/>
              </a:rPr>
              <a:t>Administrator</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organizational goals</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a curriculum design</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competency requirements</a:t>
            </a:r>
          </a:p>
          <a:p>
            <a:pPr marL="444500"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b="1" kern="0" dirty="0">
                <a:solidFill>
                  <a:srgbClr val="0094C8"/>
                </a:solidFill>
                <a:latin typeface="Calibri"/>
                <a:ea typeface="Calibri"/>
                <a:cs typeface="Calibri"/>
                <a:sym typeface="Calibri"/>
              </a:rPr>
              <a:t>Content Author</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a content repository</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a versioning system</a:t>
            </a:r>
          </a:p>
          <a:p>
            <a:pPr marL="901700" lvl="1" indent="-342900" fontAlgn="auto">
              <a:lnSpc>
                <a:spcPct val="115000"/>
              </a:lnSpc>
              <a:spcBef>
                <a:spcPts val="0"/>
              </a:spcBef>
              <a:spcAft>
                <a:spcPts val="200"/>
              </a:spcAft>
              <a:buClr>
                <a:srgbClr val="135C8B"/>
              </a:buClr>
              <a:buSzPts val="2000"/>
              <a:buFont typeface="Courier New" panose="02070309020205020404" pitchFamily="49" charset="0"/>
              <a:buChar char="o"/>
            </a:pPr>
            <a:r>
              <a:rPr lang="en-US" sz="1800" kern="0" dirty="0">
                <a:solidFill>
                  <a:schemeClr val="tx1"/>
                </a:solidFill>
                <a:latin typeface="Calibri"/>
                <a:ea typeface="Calibri"/>
                <a:cs typeface="Calibri"/>
                <a:sym typeface="Calibri"/>
              </a:rPr>
              <a:t>Bring a team</a:t>
            </a:r>
          </a:p>
        </p:txBody>
      </p:sp>
      <p:sp>
        <p:nvSpPr>
          <p:cNvPr id="3" name="TextBox 2">
            <a:extLst>
              <a:ext uri="{FF2B5EF4-FFF2-40B4-BE49-F238E27FC236}">
                <a16:creationId xmlns:a16="http://schemas.microsoft.com/office/drawing/2014/main" id="{A54B7708-E7C2-44C8-31CD-5408AB09BD9A}"/>
              </a:ext>
            </a:extLst>
          </p:cNvPr>
          <p:cNvSpPr txBox="1"/>
          <p:nvPr/>
        </p:nvSpPr>
        <p:spPr>
          <a:xfrm>
            <a:off x="138335" y="1101342"/>
            <a:ext cx="4052711"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Responsibilities</a:t>
            </a:r>
          </a:p>
        </p:txBody>
      </p:sp>
      <p:sp>
        <p:nvSpPr>
          <p:cNvPr id="4" name="Slide Number Placeholder 3">
            <a:extLst>
              <a:ext uri="{FF2B5EF4-FFF2-40B4-BE49-F238E27FC236}">
                <a16:creationId xmlns:a16="http://schemas.microsoft.com/office/drawing/2014/main" id="{A87C1FD4-0CDD-08B5-AE9E-3E03F34C3E2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25b50897ed_0_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Use Cases #1</a:t>
            </a:r>
            <a:endParaRPr/>
          </a:p>
        </p:txBody>
      </p:sp>
      <p:sp>
        <p:nvSpPr>
          <p:cNvPr id="143" name="Google Shape;143;g225b50897ed_0_9"/>
          <p:cNvSpPr txBox="1">
            <a:spLocks noGrp="1"/>
          </p:cNvSpPr>
          <p:nvPr>
            <p:ph type="body" idx="1"/>
          </p:nvPr>
        </p:nvSpPr>
        <p:spPr>
          <a:xfrm>
            <a:off x="860824" y="1851373"/>
            <a:ext cx="4840065" cy="4120817"/>
          </a:xfrm>
          <a:prstGeom prst="rect">
            <a:avLst/>
          </a:prstGeom>
          <a:noFill/>
          <a:ln>
            <a:noFill/>
          </a:ln>
        </p:spPr>
        <p:txBody>
          <a:bodyPr spcFirstLastPara="1" wrap="square" lIns="91425" tIns="45700" rIns="91425" bIns="45700" anchor="t" anchorCtr="0">
            <a:noAutofit/>
          </a:bodyPr>
          <a:lstStyle/>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Search Google-style for some sort of media to watch online – expand this to any learning opportunity bullet.</a:t>
            </a:r>
            <a:endParaRPr sz="2400" dirty="0">
              <a:latin typeface="Calibri"/>
              <a:ea typeface="Calibri"/>
              <a:cs typeface="Calibri"/>
              <a:sym typeface="Calibri"/>
            </a:endParaRPr>
          </a:p>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Search Google-style for downloadable material, including entire courses to take and use or rebrand.</a:t>
            </a:r>
            <a:endParaRPr sz="2400" dirty="0">
              <a:latin typeface="Calibri"/>
              <a:ea typeface="Calibri"/>
              <a:cs typeface="Calibri"/>
              <a:sym typeface="Calibri"/>
            </a:endParaRPr>
          </a:p>
        </p:txBody>
      </p:sp>
      <p:sp>
        <p:nvSpPr>
          <p:cNvPr id="144" name="Google Shape;144;g225b50897ed_0_9"/>
          <p:cNvSpPr txBox="1">
            <a:spLocks noGrp="1"/>
          </p:cNvSpPr>
          <p:nvPr>
            <p:ph type="body" idx="1"/>
          </p:nvPr>
        </p:nvSpPr>
        <p:spPr>
          <a:xfrm>
            <a:off x="6219450" y="1851374"/>
            <a:ext cx="5041128" cy="4120817"/>
          </a:xfrm>
          <a:prstGeom prst="rect">
            <a:avLst/>
          </a:prstGeom>
          <a:noFill/>
          <a:ln>
            <a:noFill/>
          </a:ln>
        </p:spPr>
        <p:txBody>
          <a:bodyPr spcFirstLastPara="1" wrap="square" lIns="91425" tIns="45700" rIns="91425" bIns="45700" anchor="t" anchorCtr="0">
            <a:noAutofit/>
          </a:bodyPr>
          <a:lstStyle/>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Once seeing search results, use other data to make an informed decision about which opportunity is selected.</a:t>
            </a:r>
            <a:endParaRPr sz="2400" dirty="0">
              <a:latin typeface="Calibri"/>
              <a:ea typeface="Calibri"/>
              <a:cs typeface="Calibri"/>
              <a:sym typeface="Calibri"/>
            </a:endParaRPr>
          </a:p>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Remove the disambiguation of “this is the opportunity I need” (as opposed to something very close).</a:t>
            </a:r>
            <a:endParaRPr sz="2400" dirty="0">
              <a:latin typeface="Calibri"/>
              <a:ea typeface="Calibri"/>
              <a:cs typeface="Calibri"/>
              <a:sym typeface="Calibri"/>
            </a:endParaRPr>
          </a:p>
        </p:txBody>
      </p:sp>
      <p:sp>
        <p:nvSpPr>
          <p:cNvPr id="2" name="TextBox 1">
            <a:extLst>
              <a:ext uri="{FF2B5EF4-FFF2-40B4-BE49-F238E27FC236}">
                <a16:creationId xmlns:a16="http://schemas.microsoft.com/office/drawing/2014/main" id="{099E0F8E-FC51-DE87-4E25-00E65BE33317}"/>
              </a:ext>
            </a:extLst>
          </p:cNvPr>
          <p:cNvSpPr txBox="1"/>
          <p:nvPr/>
        </p:nvSpPr>
        <p:spPr>
          <a:xfrm>
            <a:off x="860824" y="1105414"/>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Describes</a:t>
            </a:r>
          </a:p>
        </p:txBody>
      </p:sp>
      <p:sp>
        <p:nvSpPr>
          <p:cNvPr id="3" name="TextBox 2">
            <a:extLst>
              <a:ext uri="{FF2B5EF4-FFF2-40B4-BE49-F238E27FC236}">
                <a16:creationId xmlns:a16="http://schemas.microsoft.com/office/drawing/2014/main" id="{E18C7403-3BF4-CB47-78DF-524A61F43112}"/>
              </a:ext>
            </a:extLst>
          </p:cNvPr>
          <p:cNvSpPr txBox="1"/>
          <p:nvPr/>
        </p:nvSpPr>
        <p:spPr>
          <a:xfrm>
            <a:off x="6219450" y="1105415"/>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Explains</a:t>
            </a:r>
          </a:p>
        </p:txBody>
      </p:sp>
      <p:sp>
        <p:nvSpPr>
          <p:cNvPr id="4" name="Slide Number Placeholder 3">
            <a:extLst>
              <a:ext uri="{FF2B5EF4-FFF2-40B4-BE49-F238E27FC236}">
                <a16:creationId xmlns:a16="http://schemas.microsoft.com/office/drawing/2014/main" id="{D989E02D-8F50-F1BC-3229-2E612C2B7CCE}"/>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25b50897ed_0_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Use Cases #2</a:t>
            </a:r>
            <a:endParaRPr dirty="0"/>
          </a:p>
        </p:txBody>
      </p:sp>
      <p:sp>
        <p:nvSpPr>
          <p:cNvPr id="143" name="Google Shape;143;g225b50897ed_0_9"/>
          <p:cNvSpPr txBox="1">
            <a:spLocks noGrp="1"/>
          </p:cNvSpPr>
          <p:nvPr>
            <p:ph type="body" idx="1"/>
          </p:nvPr>
        </p:nvSpPr>
        <p:spPr>
          <a:xfrm>
            <a:off x="860824" y="1851373"/>
            <a:ext cx="4840065" cy="4120817"/>
          </a:xfrm>
          <a:prstGeom prst="rect">
            <a:avLst/>
          </a:prstGeom>
          <a:noFill/>
          <a:ln>
            <a:noFill/>
          </a:ln>
        </p:spPr>
        <p:txBody>
          <a:bodyPr spcFirstLastPara="1" wrap="square" lIns="91425" tIns="45700" rIns="91425" bIns="45700" anchor="t" anchorCtr="0">
            <a:noAutofit/>
          </a:bodyPr>
          <a:lstStyle/>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Manage multiple versions of resources, such that the most recent version is available.</a:t>
            </a:r>
          </a:p>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Find the appropriate format of a resource, such that it is optimized for my environment.</a:t>
            </a:r>
          </a:p>
        </p:txBody>
      </p:sp>
      <p:sp>
        <p:nvSpPr>
          <p:cNvPr id="144" name="Google Shape;144;g225b50897ed_0_9"/>
          <p:cNvSpPr txBox="1">
            <a:spLocks noGrp="1"/>
          </p:cNvSpPr>
          <p:nvPr>
            <p:ph type="body" idx="1"/>
          </p:nvPr>
        </p:nvSpPr>
        <p:spPr>
          <a:xfrm>
            <a:off x="6219450" y="1851374"/>
            <a:ext cx="5041128" cy="4120817"/>
          </a:xfrm>
          <a:prstGeom prst="rect">
            <a:avLst/>
          </a:prstGeom>
          <a:noFill/>
          <a:ln>
            <a:noFill/>
          </a:ln>
        </p:spPr>
        <p:txBody>
          <a:bodyPr spcFirstLastPara="1" wrap="square" lIns="91425" tIns="45700" rIns="91425" bIns="45700" anchor="t" anchorCtr="0">
            <a:noAutofit/>
          </a:bodyPr>
          <a:lstStyle/>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Determine if a limited time/location opportunity fits in with my schedule.</a:t>
            </a:r>
          </a:p>
          <a:p>
            <a:pPr indent="-355600">
              <a:lnSpc>
                <a:spcPct val="115000"/>
              </a:lnSpc>
              <a:spcBef>
                <a:spcPts val="0"/>
              </a:spcBef>
              <a:spcAft>
                <a:spcPts val="600"/>
              </a:spcAft>
              <a:buClr>
                <a:srgbClr val="0094C8"/>
              </a:buClr>
              <a:buSzPts val="2000"/>
              <a:buFont typeface="Calibri"/>
              <a:buChar char="○"/>
            </a:pPr>
            <a:r>
              <a:rPr lang="en-US" sz="2400" dirty="0">
                <a:latin typeface="Calibri"/>
                <a:ea typeface="Calibri"/>
                <a:cs typeface="Calibri"/>
                <a:sym typeface="Calibri"/>
              </a:rPr>
              <a:t>Receive notifications when a new version of a resource becomes available.</a:t>
            </a:r>
          </a:p>
        </p:txBody>
      </p:sp>
      <p:sp>
        <p:nvSpPr>
          <p:cNvPr id="2" name="TextBox 1">
            <a:extLst>
              <a:ext uri="{FF2B5EF4-FFF2-40B4-BE49-F238E27FC236}">
                <a16:creationId xmlns:a16="http://schemas.microsoft.com/office/drawing/2014/main" id="{099E0F8E-FC51-DE87-4E25-00E65BE33317}"/>
              </a:ext>
            </a:extLst>
          </p:cNvPr>
          <p:cNvSpPr txBox="1"/>
          <p:nvPr/>
        </p:nvSpPr>
        <p:spPr>
          <a:xfrm>
            <a:off x="860824" y="1105414"/>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Locates</a:t>
            </a:r>
          </a:p>
        </p:txBody>
      </p:sp>
      <p:sp>
        <p:nvSpPr>
          <p:cNvPr id="3" name="TextBox 2">
            <a:extLst>
              <a:ext uri="{FF2B5EF4-FFF2-40B4-BE49-F238E27FC236}">
                <a16:creationId xmlns:a16="http://schemas.microsoft.com/office/drawing/2014/main" id="{E18C7403-3BF4-CB47-78DF-524A61F43112}"/>
              </a:ext>
            </a:extLst>
          </p:cNvPr>
          <p:cNvSpPr txBox="1"/>
          <p:nvPr/>
        </p:nvSpPr>
        <p:spPr>
          <a:xfrm>
            <a:off x="6219450" y="1105415"/>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Easier to Retrieve</a:t>
            </a:r>
          </a:p>
        </p:txBody>
      </p:sp>
      <p:sp>
        <p:nvSpPr>
          <p:cNvPr id="4" name="Slide Number Placeholder 3">
            <a:extLst>
              <a:ext uri="{FF2B5EF4-FFF2-40B4-BE49-F238E27FC236}">
                <a16:creationId xmlns:a16="http://schemas.microsoft.com/office/drawing/2014/main" id="{1EB3E634-0BB9-0068-5BB5-923D16C728BD}"/>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17</a:t>
            </a:fld>
            <a:endParaRPr lang="en-US" dirty="0"/>
          </a:p>
        </p:txBody>
      </p:sp>
    </p:spTree>
    <p:extLst>
      <p:ext uri="{BB962C8B-B14F-4D97-AF65-F5344CB8AC3E}">
        <p14:creationId xmlns:p14="http://schemas.microsoft.com/office/powerpoint/2010/main" val="1043149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25b50897ed_0_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Use Cases #3</a:t>
            </a:r>
            <a:endParaRPr dirty="0"/>
          </a:p>
        </p:txBody>
      </p:sp>
      <p:sp>
        <p:nvSpPr>
          <p:cNvPr id="143" name="Google Shape;143;g225b50897ed_0_9"/>
          <p:cNvSpPr txBox="1">
            <a:spLocks noGrp="1"/>
          </p:cNvSpPr>
          <p:nvPr>
            <p:ph type="body" idx="1"/>
          </p:nvPr>
        </p:nvSpPr>
        <p:spPr>
          <a:xfrm>
            <a:off x="860824" y="1851373"/>
            <a:ext cx="4482357" cy="4120817"/>
          </a:xfrm>
          <a:prstGeom prst="rect">
            <a:avLst/>
          </a:prstGeom>
          <a:noFill/>
          <a:ln>
            <a:noFill/>
          </a:ln>
        </p:spPr>
        <p:txBody>
          <a:bodyPr spcFirstLastPara="1" wrap="square" lIns="91425" tIns="45700" rIns="91425" bIns="45700" anchor="t" anchorCtr="0">
            <a:noAutofit/>
          </a:bodyPr>
          <a:lstStyle/>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Given a search history or profile, have recommendations for your preferences or role.</a:t>
            </a:r>
          </a:p>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Receive recommendations for specific resources related to what you need, such as competencies.</a:t>
            </a:r>
          </a:p>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Allow an AI (Artificial Intelligence) to deliver exactly what I need to my device.</a:t>
            </a:r>
          </a:p>
        </p:txBody>
      </p:sp>
      <p:sp>
        <p:nvSpPr>
          <p:cNvPr id="144" name="Google Shape;144;g225b50897ed_0_9"/>
          <p:cNvSpPr txBox="1">
            <a:spLocks noGrp="1"/>
          </p:cNvSpPr>
          <p:nvPr>
            <p:ph type="body" idx="1"/>
          </p:nvPr>
        </p:nvSpPr>
        <p:spPr>
          <a:xfrm>
            <a:off x="5977079" y="1851374"/>
            <a:ext cx="5041128" cy="4120817"/>
          </a:xfrm>
          <a:prstGeom prst="rect">
            <a:avLst/>
          </a:prstGeom>
          <a:noFill/>
          <a:ln>
            <a:noFill/>
          </a:ln>
        </p:spPr>
        <p:txBody>
          <a:bodyPr spcFirstLastPara="1" wrap="square" lIns="91425" tIns="45700" rIns="91425" bIns="45700" anchor="t" anchorCtr="0">
            <a:noAutofit/>
          </a:bodyPr>
          <a:lstStyle/>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Attribute positive or negative effectiveness or other measures to the appropriate resources  - Is it “good” or “bad” because of the contents, the technology, the instructor, etc.?</a:t>
            </a:r>
          </a:p>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Follow the paths of others who were similar to you to determine best fit for a learning opportunity.</a:t>
            </a:r>
          </a:p>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Restrict access and even results of a</a:t>
            </a:r>
            <a:r>
              <a:rPr lang="en-US" sz="1800" dirty="0">
                <a:latin typeface="Calibri"/>
                <a:cs typeface="Calibri"/>
              </a:rPr>
              <a:t> search for resources </a:t>
            </a:r>
            <a:r>
              <a:rPr lang="en-US" sz="1800" dirty="0">
                <a:latin typeface="Calibri"/>
                <a:ea typeface="Calibri"/>
                <a:cs typeface="Calibri"/>
                <a:sym typeface="Calibri"/>
              </a:rPr>
              <a:t>based on my credentials or role.</a:t>
            </a:r>
            <a:endParaRPr lang="en-US" sz="1800" dirty="0">
              <a:latin typeface="Calibri"/>
              <a:ea typeface="Calibri"/>
              <a:cs typeface="Calibri"/>
            </a:endParaRPr>
          </a:p>
          <a:p>
            <a:pPr indent="-355600">
              <a:lnSpc>
                <a:spcPct val="115000"/>
              </a:lnSpc>
              <a:spcBef>
                <a:spcPts val="0"/>
              </a:spcBef>
              <a:spcAft>
                <a:spcPts val="600"/>
              </a:spcAft>
              <a:buClr>
                <a:srgbClr val="0094C8"/>
              </a:buClr>
              <a:buSzPts val="2000"/>
              <a:buFont typeface="Calibri"/>
              <a:buChar char="○"/>
            </a:pPr>
            <a:r>
              <a:rPr lang="en-US" sz="1800" dirty="0">
                <a:latin typeface="Calibri"/>
                <a:ea typeface="Calibri"/>
                <a:cs typeface="Calibri"/>
                <a:sym typeface="Calibri"/>
              </a:rPr>
              <a:t>Trace who has used learning resource I have shared, so I can inform them if I make a revision they may want.</a:t>
            </a:r>
          </a:p>
        </p:txBody>
      </p:sp>
      <p:sp>
        <p:nvSpPr>
          <p:cNvPr id="2" name="TextBox 1">
            <a:extLst>
              <a:ext uri="{FF2B5EF4-FFF2-40B4-BE49-F238E27FC236}">
                <a16:creationId xmlns:a16="http://schemas.microsoft.com/office/drawing/2014/main" id="{099E0F8E-FC51-DE87-4E25-00E65BE33317}"/>
              </a:ext>
            </a:extLst>
          </p:cNvPr>
          <p:cNvSpPr txBox="1"/>
          <p:nvPr/>
        </p:nvSpPr>
        <p:spPr>
          <a:xfrm>
            <a:off x="860824" y="1105414"/>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Easier to Use</a:t>
            </a:r>
          </a:p>
        </p:txBody>
      </p:sp>
      <p:sp>
        <p:nvSpPr>
          <p:cNvPr id="3" name="TextBox 2">
            <a:extLst>
              <a:ext uri="{FF2B5EF4-FFF2-40B4-BE49-F238E27FC236}">
                <a16:creationId xmlns:a16="http://schemas.microsoft.com/office/drawing/2014/main" id="{E18C7403-3BF4-CB47-78DF-524A61F43112}"/>
              </a:ext>
            </a:extLst>
          </p:cNvPr>
          <p:cNvSpPr txBox="1"/>
          <p:nvPr/>
        </p:nvSpPr>
        <p:spPr>
          <a:xfrm>
            <a:off x="5977079" y="1105415"/>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Easier to Manage</a:t>
            </a:r>
          </a:p>
        </p:txBody>
      </p:sp>
      <p:sp>
        <p:nvSpPr>
          <p:cNvPr id="4" name="Slide Number Placeholder 3">
            <a:extLst>
              <a:ext uri="{FF2B5EF4-FFF2-40B4-BE49-F238E27FC236}">
                <a16:creationId xmlns:a16="http://schemas.microsoft.com/office/drawing/2014/main" id="{F8AEC392-23B6-29B9-B9A3-A49031FB825B}"/>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18</a:t>
            </a:fld>
            <a:endParaRPr lang="en-US" dirty="0"/>
          </a:p>
        </p:txBody>
      </p:sp>
    </p:spTree>
    <p:extLst>
      <p:ext uri="{BB962C8B-B14F-4D97-AF65-F5344CB8AC3E}">
        <p14:creationId xmlns:p14="http://schemas.microsoft.com/office/powerpoint/2010/main" val="335212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4ceaf32707_4_63"/>
          <p:cNvSpPr txBox="1">
            <a:spLocks noGrp="1"/>
          </p:cNvSpPr>
          <p:nvPr>
            <p:ph type="title"/>
          </p:nvPr>
        </p:nvSpPr>
        <p:spPr>
          <a:xfrm>
            <a:off x="0" y="0"/>
            <a:ext cx="12191999"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Gains through Responsibility and Use Case Satisfaction</a:t>
            </a:r>
            <a:endParaRPr dirty="0"/>
          </a:p>
        </p:txBody>
      </p:sp>
      <p:sp>
        <p:nvSpPr>
          <p:cNvPr id="164" name="Google Shape;164;g24ceaf32707_4_63"/>
          <p:cNvSpPr txBox="1">
            <a:spLocks noGrp="1"/>
          </p:cNvSpPr>
          <p:nvPr>
            <p:ph type="body" idx="1"/>
          </p:nvPr>
        </p:nvSpPr>
        <p:spPr>
          <a:xfrm>
            <a:off x="291958" y="1690189"/>
            <a:ext cx="8802478" cy="5075100"/>
          </a:xfrm>
          <a:prstGeom prst="rect">
            <a:avLst/>
          </a:prstGeom>
          <a:noFill/>
          <a:ln>
            <a:noFill/>
          </a:ln>
        </p:spPr>
        <p:txBody>
          <a:bodyPr spcFirstLastPara="1" wrap="square" lIns="91425" tIns="45700" rIns="91425" bIns="45700" anchor="t" anchorCtr="0">
            <a:noAutofit/>
          </a:bodyPr>
          <a:lstStyle/>
          <a:p>
            <a:pPr marL="914400" lvl="1" indent="-368300" algn="l" rtl="0">
              <a:lnSpc>
                <a:spcPct val="115000"/>
              </a:lnSpc>
              <a:spcBef>
                <a:spcPts val="0"/>
              </a:spcBef>
              <a:spcAft>
                <a:spcPts val="600"/>
              </a:spcAft>
              <a:buSzPts val="2200"/>
              <a:buFont typeface="Calibri"/>
              <a:buChar char="○"/>
            </a:pPr>
            <a:r>
              <a:rPr lang="en-US" sz="2200" b="1" dirty="0">
                <a:solidFill>
                  <a:srgbClr val="0094C8"/>
                </a:solidFill>
                <a:latin typeface="Calibri"/>
                <a:ea typeface="Calibri"/>
                <a:cs typeface="Calibri"/>
                <a:sym typeface="Calibri"/>
              </a:rPr>
              <a:t>Learner</a:t>
            </a:r>
            <a:endParaRPr sz="2600" b="1" dirty="0">
              <a:solidFill>
                <a:srgbClr val="0094C8"/>
              </a:solidFill>
              <a:latin typeface="Calibri"/>
              <a:ea typeface="Calibri"/>
              <a:cs typeface="Calibri"/>
              <a:sym typeface="Calibri"/>
            </a:endParaRPr>
          </a:p>
          <a:p>
            <a:pPr marL="1371600" lvl="2" indent="-292100" algn="l" rtl="0">
              <a:lnSpc>
                <a:spcPct val="115000"/>
              </a:lnSpc>
              <a:spcBef>
                <a:spcPts val="0"/>
              </a:spcBef>
              <a:spcAft>
                <a:spcPts val="600"/>
              </a:spcAft>
              <a:buSzPts val="1000"/>
              <a:buFont typeface="Calibri"/>
              <a:buChar char="■"/>
            </a:pPr>
            <a:r>
              <a:rPr lang="en-US" dirty="0">
                <a:latin typeface="Calibri"/>
                <a:ea typeface="Calibri"/>
                <a:cs typeface="Calibri"/>
                <a:sym typeface="Calibri"/>
              </a:rPr>
              <a:t>Finds the best learning path forward, aided by AI.</a:t>
            </a:r>
            <a:endParaRPr dirty="0">
              <a:latin typeface="Calibri"/>
              <a:ea typeface="Calibri"/>
              <a:cs typeface="Calibri"/>
              <a:sym typeface="Calibri"/>
            </a:endParaRPr>
          </a:p>
          <a:p>
            <a:pPr marL="1371600" lvl="2" indent="-292100" algn="l" rtl="0">
              <a:lnSpc>
                <a:spcPct val="115000"/>
              </a:lnSpc>
              <a:spcBef>
                <a:spcPts val="0"/>
              </a:spcBef>
              <a:spcAft>
                <a:spcPts val="600"/>
              </a:spcAft>
              <a:buSzPts val="1000"/>
              <a:buFont typeface="Calibri"/>
              <a:buChar char="■"/>
            </a:pPr>
            <a:r>
              <a:rPr lang="en-US" dirty="0">
                <a:latin typeface="Calibri"/>
                <a:ea typeface="Calibri"/>
                <a:cs typeface="Calibri"/>
                <a:sym typeface="Calibri"/>
              </a:rPr>
              <a:t>Delivery in right time and right place of these learning opportunities.</a:t>
            </a:r>
            <a:endParaRPr dirty="0">
              <a:latin typeface="Calibri"/>
              <a:ea typeface="Calibri"/>
              <a:cs typeface="Calibri"/>
              <a:sym typeface="Calibri"/>
            </a:endParaRPr>
          </a:p>
          <a:p>
            <a:pPr marL="914400" lvl="1" indent="-368300" algn="l" rtl="0">
              <a:lnSpc>
                <a:spcPct val="115000"/>
              </a:lnSpc>
              <a:spcBef>
                <a:spcPts val="0"/>
              </a:spcBef>
              <a:spcAft>
                <a:spcPts val="600"/>
              </a:spcAft>
              <a:buSzPts val="2200"/>
              <a:buFont typeface="Calibri"/>
              <a:buChar char="○"/>
            </a:pPr>
            <a:r>
              <a:rPr lang="en-US" sz="2200" b="1" dirty="0">
                <a:solidFill>
                  <a:srgbClr val="0094C8"/>
                </a:solidFill>
                <a:latin typeface="Calibri"/>
                <a:ea typeface="Calibri"/>
                <a:cs typeface="Calibri"/>
                <a:sym typeface="Calibri"/>
              </a:rPr>
              <a:t>Administrator</a:t>
            </a:r>
            <a:endParaRPr sz="2600" b="1" dirty="0">
              <a:solidFill>
                <a:srgbClr val="0094C8"/>
              </a:solidFill>
              <a:latin typeface="Calibri"/>
              <a:ea typeface="Calibri"/>
              <a:cs typeface="Calibri"/>
              <a:sym typeface="Calibri"/>
            </a:endParaRPr>
          </a:p>
          <a:p>
            <a:pPr marL="1371600" lvl="2" indent="-292100" algn="l" rtl="0">
              <a:lnSpc>
                <a:spcPct val="115000"/>
              </a:lnSpc>
              <a:spcBef>
                <a:spcPts val="0"/>
              </a:spcBef>
              <a:spcAft>
                <a:spcPts val="600"/>
              </a:spcAft>
              <a:buSzPts val="1000"/>
              <a:buFont typeface="Calibri"/>
              <a:buChar char="■"/>
            </a:pPr>
            <a:r>
              <a:rPr lang="en-US" dirty="0">
                <a:latin typeface="Calibri"/>
                <a:ea typeface="Calibri"/>
                <a:cs typeface="Calibri"/>
                <a:sym typeface="Calibri"/>
              </a:rPr>
              <a:t>Saves time and resources by finding applicable content.</a:t>
            </a:r>
            <a:endParaRPr dirty="0">
              <a:latin typeface="Calibri"/>
              <a:ea typeface="Calibri"/>
              <a:cs typeface="Calibri"/>
              <a:sym typeface="Calibri"/>
            </a:endParaRPr>
          </a:p>
          <a:p>
            <a:pPr marL="1371600" lvl="2" indent="-292100" algn="l" rtl="0">
              <a:lnSpc>
                <a:spcPct val="115000"/>
              </a:lnSpc>
              <a:spcBef>
                <a:spcPts val="0"/>
              </a:spcBef>
              <a:spcAft>
                <a:spcPts val="600"/>
              </a:spcAft>
              <a:buSzPts val="1000"/>
              <a:buFont typeface="Calibri"/>
              <a:buChar char="■"/>
            </a:pPr>
            <a:r>
              <a:rPr lang="en-US" dirty="0">
                <a:latin typeface="Calibri"/>
                <a:ea typeface="Calibri"/>
                <a:cs typeface="Calibri"/>
                <a:sym typeface="Calibri"/>
              </a:rPr>
              <a:t>Understands where improvement is needed most (in content, personnel, environment).</a:t>
            </a:r>
          </a:p>
          <a:p>
            <a:pPr marL="914400" lvl="1" indent="-368300" algn="l" rtl="0">
              <a:lnSpc>
                <a:spcPct val="115000"/>
              </a:lnSpc>
              <a:spcBef>
                <a:spcPts val="0"/>
              </a:spcBef>
              <a:spcAft>
                <a:spcPts val="600"/>
              </a:spcAft>
              <a:buSzPts val="2200"/>
              <a:buFont typeface="Calibri"/>
              <a:buChar char="○"/>
            </a:pPr>
            <a:r>
              <a:rPr lang="en-US" sz="2200" b="1" dirty="0">
                <a:solidFill>
                  <a:srgbClr val="0094C8"/>
                </a:solidFill>
                <a:latin typeface="Calibri"/>
                <a:ea typeface="Calibri"/>
                <a:cs typeface="Calibri"/>
                <a:sym typeface="Calibri"/>
              </a:rPr>
              <a:t>Content Author</a:t>
            </a:r>
            <a:endParaRPr lang="en-US" sz="2400" dirty="0">
              <a:latin typeface="Calibri"/>
              <a:ea typeface="Calibri"/>
              <a:cs typeface="Calibri"/>
              <a:sym typeface="Calibri"/>
            </a:endParaRPr>
          </a:p>
          <a:p>
            <a:pPr marL="1371600" lvl="2" indent="-292100" algn="l" rtl="0">
              <a:lnSpc>
                <a:spcPct val="115000"/>
              </a:lnSpc>
              <a:spcBef>
                <a:spcPts val="0"/>
              </a:spcBef>
              <a:spcAft>
                <a:spcPts val="600"/>
              </a:spcAft>
              <a:buSzPts val="1000"/>
              <a:buFont typeface="Calibri"/>
              <a:buChar char="■"/>
            </a:pPr>
            <a:r>
              <a:rPr lang="en-US" dirty="0">
                <a:latin typeface="Calibri"/>
                <a:ea typeface="Calibri"/>
                <a:cs typeface="Calibri"/>
                <a:sym typeface="Calibri"/>
              </a:rPr>
              <a:t>Achieves version control and notifications.</a:t>
            </a:r>
            <a:endParaRPr dirty="0">
              <a:latin typeface="Calibri"/>
              <a:ea typeface="Calibri"/>
              <a:cs typeface="Calibri"/>
              <a:sym typeface="Calibri"/>
            </a:endParaRPr>
          </a:p>
          <a:p>
            <a:pPr marL="1371600" lvl="2" indent="-292100" algn="l" rtl="0">
              <a:lnSpc>
                <a:spcPct val="115000"/>
              </a:lnSpc>
              <a:spcBef>
                <a:spcPts val="0"/>
              </a:spcBef>
              <a:spcAft>
                <a:spcPts val="600"/>
              </a:spcAft>
              <a:buSzPts val="1000"/>
              <a:buFont typeface="Calibri"/>
              <a:buChar char="■"/>
            </a:pPr>
            <a:r>
              <a:rPr lang="en-US" dirty="0">
                <a:latin typeface="Calibri"/>
                <a:ea typeface="Calibri"/>
                <a:cs typeface="Calibri"/>
                <a:sym typeface="Calibri"/>
              </a:rPr>
              <a:t>Knows content is correctly authorized.</a:t>
            </a:r>
            <a:endParaRPr dirty="0">
              <a:latin typeface="Calibri"/>
              <a:ea typeface="Calibri"/>
              <a:cs typeface="Calibri"/>
              <a:sym typeface="Calibri"/>
            </a:endParaRPr>
          </a:p>
          <a:p>
            <a:pPr marL="457200" lvl="0" indent="0" algn="l" rtl="0">
              <a:lnSpc>
                <a:spcPct val="115000"/>
              </a:lnSpc>
              <a:spcBef>
                <a:spcPts val="0"/>
              </a:spcBef>
              <a:spcAft>
                <a:spcPts val="600"/>
              </a:spcAft>
              <a:buNone/>
            </a:pPr>
            <a:endParaRPr b="1" dirty="0">
              <a:solidFill>
                <a:srgbClr val="262626"/>
              </a:solidFill>
              <a:latin typeface="Calibri"/>
              <a:ea typeface="Calibri"/>
              <a:cs typeface="Calibri"/>
              <a:sym typeface="Calibri"/>
            </a:endParaRPr>
          </a:p>
          <a:p>
            <a:pPr marL="0" lvl="0" indent="0" algn="l" rtl="0">
              <a:lnSpc>
                <a:spcPct val="100000"/>
              </a:lnSpc>
              <a:spcBef>
                <a:spcPts val="1000"/>
              </a:spcBef>
              <a:spcAft>
                <a:spcPts val="600"/>
              </a:spcAft>
              <a:buNone/>
            </a:pPr>
            <a:endParaRPr dirty="0">
              <a:latin typeface="Arial"/>
              <a:ea typeface="Arial"/>
              <a:cs typeface="Arial"/>
              <a:sym typeface="Arial"/>
            </a:endParaRPr>
          </a:p>
        </p:txBody>
      </p:sp>
      <p:pic>
        <p:nvPicPr>
          <p:cNvPr id="165" name="Google Shape;165;g24ceaf32707_4_63"/>
          <p:cNvPicPr preferRelativeResize="0"/>
          <p:nvPr/>
        </p:nvPicPr>
        <p:blipFill>
          <a:blip r:embed="rId3">
            <a:alphaModFix/>
          </a:blip>
          <a:stretch>
            <a:fillRect/>
          </a:stretch>
        </p:blipFill>
        <p:spPr>
          <a:xfrm>
            <a:off x="8695367" y="3090459"/>
            <a:ext cx="2726448" cy="2726448"/>
          </a:xfrm>
          <a:prstGeom prst="rect">
            <a:avLst/>
          </a:prstGeom>
          <a:noFill/>
          <a:ln>
            <a:noFill/>
          </a:ln>
        </p:spPr>
      </p:pic>
      <p:sp>
        <p:nvSpPr>
          <p:cNvPr id="2" name="TextBox 1">
            <a:extLst>
              <a:ext uri="{FF2B5EF4-FFF2-40B4-BE49-F238E27FC236}">
                <a16:creationId xmlns:a16="http://schemas.microsoft.com/office/drawing/2014/main" id="{87AE8E9B-E61C-9EAA-F079-867D7A7F722A}"/>
              </a:ext>
            </a:extLst>
          </p:cNvPr>
          <p:cNvSpPr txBox="1"/>
          <p:nvPr/>
        </p:nvSpPr>
        <p:spPr>
          <a:xfrm>
            <a:off x="640486" y="1105414"/>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Gains</a:t>
            </a:r>
          </a:p>
        </p:txBody>
      </p:sp>
      <p:sp>
        <p:nvSpPr>
          <p:cNvPr id="3" name="Slide Number Placeholder 2">
            <a:extLst>
              <a:ext uri="{FF2B5EF4-FFF2-40B4-BE49-F238E27FC236}">
                <a16:creationId xmlns:a16="http://schemas.microsoft.com/office/drawing/2014/main" id="{5B5EFBB0-8DC2-9E7F-2219-98B135D2D5D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Expected Learning Outcomes</a:t>
            </a:r>
            <a:endParaRPr/>
          </a:p>
        </p:txBody>
      </p:sp>
      <p:sp>
        <p:nvSpPr>
          <p:cNvPr id="5" name="Slide Number Placeholder 4">
            <a:extLst>
              <a:ext uri="{FF2B5EF4-FFF2-40B4-BE49-F238E27FC236}">
                <a16:creationId xmlns:a16="http://schemas.microsoft.com/office/drawing/2014/main" id="{86D5FD4F-D917-E199-3260-8F55D49240C3}"/>
              </a:ext>
            </a:extLst>
          </p:cNvPr>
          <p:cNvSpPr>
            <a:spLocks noGrp="1"/>
          </p:cNvSpPr>
          <p:nvPr>
            <p:ph type="sldNum" sz="quarter" idx="4"/>
          </p:nvPr>
        </p:nvSpPr>
        <p:spPr>
          <a:prstGeom prst="rect">
            <a:avLst/>
          </a:prstGeom>
        </p:spPr>
        <p:txBody>
          <a:bodyPr/>
          <a:lstStyle/>
          <a:p>
            <a:pPr>
              <a:defRPr/>
            </a:pPr>
            <a:fld id="{C8989B0E-7054-4294-A751-FDA661B31C0E}" type="slidenum">
              <a:rPr lang="en-US" smtClean="0"/>
              <a:pPr>
                <a:defRPr/>
              </a:pPr>
              <a:t>2</a:t>
            </a:fld>
            <a:endParaRPr lang="en-US" dirty="0"/>
          </a:p>
        </p:txBody>
      </p:sp>
      <p:sp>
        <p:nvSpPr>
          <p:cNvPr id="68" name="Google Shape;68;p2"/>
          <p:cNvSpPr txBox="1"/>
          <p:nvPr/>
        </p:nvSpPr>
        <p:spPr>
          <a:xfrm>
            <a:off x="761672" y="1906560"/>
            <a:ext cx="10505041" cy="4262675"/>
          </a:xfrm>
          <a:prstGeom prst="rect">
            <a:avLst/>
          </a:prstGeom>
          <a:noFill/>
          <a:ln>
            <a:noFill/>
          </a:ln>
        </p:spPr>
        <p:txBody>
          <a:bodyPr spcFirstLastPara="1" wrap="square" lIns="91425" tIns="91425" rIns="91425" bIns="91425" anchor="t" anchorCtr="0">
            <a:spAutoFit/>
          </a:bodyPr>
          <a:lstStyle/>
          <a:p>
            <a:pPr marL="457200" lvl="0" indent="-342900" algn="l" rtl="0">
              <a:lnSpc>
                <a:spcPct val="120000"/>
              </a:lnSpc>
              <a:spcBef>
                <a:spcPts val="0"/>
              </a:spcBef>
              <a:spcAft>
                <a:spcPts val="600"/>
              </a:spcAft>
              <a:buClr>
                <a:srgbClr val="0094C8"/>
              </a:buClr>
              <a:buSzPts val="1800"/>
              <a:buFont typeface="Open Sans"/>
              <a:buAutoNum type="arabicPeriod"/>
            </a:pPr>
            <a:r>
              <a:rPr lang="en-US" sz="2000" dirty="0">
                <a:solidFill>
                  <a:schemeClr val="dk1"/>
                </a:solidFill>
                <a:latin typeface="Open Sans"/>
                <a:ea typeface="Open Sans"/>
                <a:cs typeface="Open Sans"/>
                <a:sym typeface="Open Sans"/>
              </a:rPr>
              <a:t>Describe the use cases that a metadata strategy enables.</a:t>
            </a:r>
          </a:p>
          <a:p>
            <a:pPr marL="457200" lvl="0" indent="-342900" algn="l" rtl="0">
              <a:lnSpc>
                <a:spcPct val="120000"/>
              </a:lnSpc>
              <a:spcBef>
                <a:spcPts val="0"/>
              </a:spcBef>
              <a:spcAft>
                <a:spcPts val="600"/>
              </a:spcAft>
              <a:buClr>
                <a:srgbClr val="0094C8"/>
              </a:buClr>
              <a:buSzPts val="1800"/>
              <a:buFont typeface="Open Sans"/>
              <a:buAutoNum type="arabicPeriod"/>
            </a:pPr>
            <a:r>
              <a:rPr lang="en-US" sz="2000" dirty="0">
                <a:solidFill>
                  <a:schemeClr val="dk1"/>
                </a:solidFill>
                <a:latin typeface="Open Sans"/>
                <a:ea typeface="Open Sans"/>
                <a:cs typeface="Open Sans"/>
                <a:sym typeface="Open Sans"/>
              </a:rPr>
              <a:t>Describe the benefits of technical standards.</a:t>
            </a:r>
          </a:p>
          <a:p>
            <a:pPr marL="457200" lvl="0" indent="-342900" algn="l" rtl="0">
              <a:lnSpc>
                <a:spcPct val="120000"/>
              </a:lnSpc>
              <a:spcBef>
                <a:spcPts val="0"/>
              </a:spcBef>
              <a:spcAft>
                <a:spcPts val="600"/>
              </a:spcAft>
              <a:buClr>
                <a:srgbClr val="0094C8"/>
              </a:buClr>
              <a:buSzPts val="1800"/>
              <a:buFont typeface="Open Sans"/>
              <a:buAutoNum type="arabicPeriod"/>
            </a:pPr>
            <a:r>
              <a:rPr lang="en-US" sz="2000" dirty="0">
                <a:solidFill>
                  <a:schemeClr val="dk1"/>
                </a:solidFill>
                <a:latin typeface="Open Sans"/>
                <a:ea typeface="Open Sans"/>
                <a:cs typeface="Open Sans"/>
                <a:sym typeface="Open Sans"/>
              </a:rPr>
              <a:t>Describe what an RDF (Resource Description Framework) Application Profile is and some of the benefits for interoperability with current approaches</a:t>
            </a:r>
            <a:r>
              <a:rPr lang="en-US" sz="2000" dirty="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as related to metadata standards.</a:t>
            </a:r>
            <a:endParaRPr lang="en-US" sz="2000" dirty="0">
              <a:solidFill>
                <a:schemeClr val="dk1"/>
              </a:solidFill>
              <a:latin typeface="Open Sans"/>
              <a:ea typeface="Open Sans"/>
              <a:cs typeface="Open Sans"/>
              <a:sym typeface="Open Sans"/>
            </a:endParaRPr>
          </a:p>
          <a:p>
            <a:pPr marL="457200" lvl="0" indent="-342900" algn="l" rtl="0">
              <a:lnSpc>
                <a:spcPct val="120000"/>
              </a:lnSpc>
              <a:spcBef>
                <a:spcPts val="0"/>
              </a:spcBef>
              <a:spcAft>
                <a:spcPts val="600"/>
              </a:spcAft>
              <a:buClr>
                <a:srgbClr val="0094C8"/>
              </a:buClr>
              <a:buSzPts val="1800"/>
              <a:buFont typeface="Open Sans"/>
              <a:buAutoNum type="arabicPeriod"/>
            </a:pPr>
            <a:r>
              <a:rPr lang="en-US" sz="2000" dirty="0">
                <a:solidFill>
                  <a:schemeClr val="dk1"/>
                </a:solidFill>
                <a:latin typeface="Open Sans"/>
                <a:ea typeface="Open Sans"/>
                <a:cs typeface="Open Sans"/>
                <a:sym typeface="Open Sans"/>
              </a:rPr>
              <a:t>Describe how a P2881-centred metadata approach, which re-uses established standards like LRMI (Learning Resource Metadata Innovation) , directly enables many use cases.</a:t>
            </a:r>
          </a:p>
          <a:p>
            <a:pPr marL="457200" lvl="0" indent="-342900" algn="l" rtl="0">
              <a:lnSpc>
                <a:spcPct val="120000"/>
              </a:lnSpc>
              <a:spcBef>
                <a:spcPts val="0"/>
              </a:spcBef>
              <a:spcAft>
                <a:spcPts val="600"/>
              </a:spcAft>
              <a:buClr>
                <a:srgbClr val="0094C8"/>
              </a:buClr>
              <a:buSzPts val="1800"/>
              <a:buFont typeface="Open Sans"/>
              <a:buAutoNum type="arabicPeriod"/>
            </a:pPr>
            <a:r>
              <a:rPr lang="en-US" sz="2000" dirty="0">
                <a:solidFill>
                  <a:schemeClr val="dk1"/>
                </a:solidFill>
                <a:latin typeface="Open Sans"/>
                <a:ea typeface="Open Sans"/>
                <a:cs typeface="Open Sans"/>
                <a:sym typeface="Open Sans"/>
              </a:rPr>
              <a:t>Populate a metadata graph and understand how it enables the lifecycle of learning resources and learning events.</a:t>
            </a:r>
            <a:endParaRPr lang="en-US" sz="2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3893F00E-1646-8030-1E70-8F60B3B428F8}"/>
              </a:ext>
            </a:extLst>
          </p:cNvPr>
          <p:cNvSpPr txBox="1"/>
          <p:nvPr/>
        </p:nvSpPr>
        <p:spPr>
          <a:xfrm>
            <a:off x="533073" y="1156429"/>
            <a:ext cx="10243784"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After completing this </a:t>
            </a:r>
            <a:r>
              <a:rPr lang="en-US" b="1" dirty="0">
                <a:solidFill>
                  <a:srgbClr val="135C8B"/>
                </a:solidFill>
                <a:latin typeface="Calibri"/>
                <a:ea typeface="Calibri"/>
                <a:cs typeface="Calibri"/>
                <a:sym typeface="Calibri"/>
              </a:rPr>
              <a:t>t</a:t>
            </a:r>
            <a:r>
              <a:rPr lang="en-US" sz="3200" b="1" dirty="0">
                <a:solidFill>
                  <a:srgbClr val="135C8B"/>
                </a:solidFill>
                <a:latin typeface="Calibri"/>
                <a:ea typeface="Calibri"/>
                <a:cs typeface="Calibri"/>
                <a:sym typeface="Calibri"/>
              </a:rPr>
              <a:t>utorial, the Attendee will be able 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42d7258216_2_7"/>
          <p:cNvSpPr txBox="1">
            <a:spLocks noGrp="1"/>
          </p:cNvSpPr>
          <p:nvPr>
            <p:ph type="body" idx="1"/>
          </p:nvPr>
        </p:nvSpPr>
        <p:spPr>
          <a:xfrm>
            <a:off x="0" y="2489811"/>
            <a:ext cx="12192000" cy="3632003"/>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560"/>
              </a:spcBef>
              <a:spcAft>
                <a:spcPts val="0"/>
              </a:spcAft>
              <a:buNone/>
            </a:pPr>
            <a:endParaRPr dirty="0">
              <a:latin typeface="Arial"/>
              <a:ea typeface="Arial"/>
              <a:cs typeface="Arial"/>
              <a:sym typeface="Arial"/>
            </a:endParaRPr>
          </a:p>
          <a:p>
            <a:pPr marL="457200" lvl="0" indent="0" algn="ctr" rtl="0">
              <a:lnSpc>
                <a:spcPct val="100000"/>
              </a:lnSpc>
              <a:spcBef>
                <a:spcPts val="560"/>
              </a:spcBef>
              <a:spcAft>
                <a:spcPts val="0"/>
              </a:spcAft>
              <a:buNone/>
            </a:pPr>
            <a:r>
              <a:rPr lang="en-US" dirty="0">
                <a:latin typeface="Arial"/>
                <a:ea typeface="Arial"/>
                <a:cs typeface="Arial"/>
                <a:sym typeface="Arial"/>
              </a:rPr>
              <a:t>3. What Do Technical Standards </a:t>
            </a:r>
            <a:r>
              <a:rPr lang="en-US" b="1" dirty="0">
                <a:solidFill>
                  <a:srgbClr val="0094C8"/>
                </a:solidFill>
                <a:latin typeface="Arial"/>
                <a:ea typeface="Arial"/>
                <a:cs typeface="Arial"/>
                <a:sym typeface="Arial"/>
              </a:rPr>
              <a:t>Do?</a:t>
            </a:r>
            <a:endParaRPr b="1" dirty="0">
              <a:solidFill>
                <a:srgbClr val="0094C8"/>
              </a:solidFill>
              <a:latin typeface="Arial"/>
              <a:ea typeface="Arial"/>
              <a:cs typeface="Arial"/>
              <a:sym typeface="Arial"/>
            </a:endParaRPr>
          </a:p>
          <a:p>
            <a:pPr marL="133350" lvl="0" indent="0" algn="l" rtl="0">
              <a:lnSpc>
                <a:spcPct val="100000"/>
              </a:lnSpc>
              <a:spcBef>
                <a:spcPts val="560"/>
              </a:spcBef>
              <a:spcAft>
                <a:spcPts val="0"/>
              </a:spcAft>
              <a:buSzPts val="2100"/>
              <a:buNone/>
            </a:pPr>
            <a:endParaRPr dirty="0"/>
          </a:p>
        </p:txBody>
      </p:sp>
      <p:sp>
        <p:nvSpPr>
          <p:cNvPr id="2" name="Slide Number Placeholder 1">
            <a:extLst>
              <a:ext uri="{FF2B5EF4-FFF2-40B4-BE49-F238E27FC236}">
                <a16:creationId xmlns:a16="http://schemas.microsoft.com/office/drawing/2014/main" id="{56DD8A39-670B-E353-08AA-3A637FF1898C}"/>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4" name="Picture 3" descr="A picture containing screenshot, graphics, circle, logo&#10;&#10;Description automatically generated">
            <a:extLst>
              <a:ext uri="{FF2B5EF4-FFF2-40B4-BE49-F238E27FC236}">
                <a16:creationId xmlns:a16="http://schemas.microsoft.com/office/drawing/2014/main" id="{5E60A473-B0E0-44D1-C57D-6AFAF0E6D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951" y="1532683"/>
            <a:ext cx="5185275" cy="4526259"/>
          </a:xfrm>
          <a:prstGeom prst="rect">
            <a:avLst/>
          </a:prstGeom>
        </p:spPr>
      </p:pic>
      <p:sp>
        <p:nvSpPr>
          <p:cNvPr id="114" name="Google Shape;114;g245ff463eea_0_11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Expected Learning Outcome #2</a:t>
            </a:r>
            <a:endParaRPr dirty="0"/>
          </a:p>
        </p:txBody>
      </p:sp>
      <p:sp>
        <p:nvSpPr>
          <p:cNvPr id="116" name="Google Shape;116;g245ff463eea_0_112"/>
          <p:cNvSpPr txBox="1"/>
          <p:nvPr/>
        </p:nvSpPr>
        <p:spPr>
          <a:xfrm>
            <a:off x="5062136" y="2223547"/>
            <a:ext cx="5547107" cy="313929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After completing this section, the attendee will be able to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describe the benefits </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of technical standards. This includes benefits related to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products</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services</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risk aversion</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enforceability</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The attendee will be expected to understand how standards can work together to become stronger.</a:t>
            </a:r>
          </a:p>
        </p:txBody>
      </p:sp>
      <p:sp>
        <p:nvSpPr>
          <p:cNvPr id="2" name="Slide Number Placeholder 1">
            <a:extLst>
              <a:ext uri="{FF2B5EF4-FFF2-40B4-BE49-F238E27FC236}">
                <a16:creationId xmlns:a16="http://schemas.microsoft.com/office/drawing/2014/main" id="{5739CDAD-B9D1-3B8C-4B89-E6C7E0AE1967}"/>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21</a:t>
            </a:fld>
            <a:endParaRPr lang="en-US" dirty="0"/>
          </a:p>
        </p:txBody>
      </p:sp>
    </p:spTree>
    <p:extLst>
      <p:ext uri="{BB962C8B-B14F-4D97-AF65-F5344CB8AC3E}">
        <p14:creationId xmlns:p14="http://schemas.microsoft.com/office/powerpoint/2010/main" val="1214345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45ff463eea_0_48"/>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Earliest Standards</a:t>
            </a:r>
            <a:endParaRPr/>
          </a:p>
        </p:txBody>
      </p:sp>
      <p:pic>
        <p:nvPicPr>
          <p:cNvPr id="184" name="Google Shape;184;g245ff463eea_0_48"/>
          <p:cNvPicPr preferRelativeResize="0"/>
          <p:nvPr/>
        </p:nvPicPr>
        <p:blipFill>
          <a:blip r:embed="rId3">
            <a:alphaModFix/>
          </a:blip>
          <a:stretch>
            <a:fillRect/>
          </a:stretch>
        </p:blipFill>
        <p:spPr>
          <a:xfrm rot="207765">
            <a:off x="6802297" y="1443311"/>
            <a:ext cx="4318253" cy="4318253"/>
          </a:xfrm>
          <a:prstGeom prst="rect">
            <a:avLst/>
          </a:prstGeom>
          <a:noFill/>
          <a:ln>
            <a:noFill/>
          </a:ln>
          <a:effectLst>
            <a:outerShdw blurRad="127000" dist="38100" dir="2700000" algn="tl" rotWithShape="0">
              <a:prstClr val="black">
                <a:alpha val="40000"/>
              </a:prstClr>
            </a:outerShdw>
          </a:effectLst>
        </p:spPr>
      </p:pic>
      <p:sp>
        <p:nvSpPr>
          <p:cNvPr id="2" name="Google Shape;143;g225b50897ed_0_9">
            <a:extLst>
              <a:ext uri="{FF2B5EF4-FFF2-40B4-BE49-F238E27FC236}">
                <a16:creationId xmlns:a16="http://schemas.microsoft.com/office/drawing/2014/main" id="{306C8398-EDF7-2E19-1280-4F25FBCE942C}"/>
              </a:ext>
            </a:extLst>
          </p:cNvPr>
          <p:cNvSpPr txBox="1">
            <a:spLocks/>
          </p:cNvSpPr>
          <p:nvPr/>
        </p:nvSpPr>
        <p:spPr>
          <a:xfrm>
            <a:off x="860824" y="1851373"/>
            <a:ext cx="5235176"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Started with cavemen and tallies.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Marked animal bones based on occurrences of the moon.</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Sumerians used the numbers 5, 12, and 60 heavily and made a solar year with lunar cycles.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Egyptians recorded based on re-occurrence of a star every 365 days.</a:t>
            </a:r>
          </a:p>
        </p:txBody>
      </p:sp>
      <p:sp>
        <p:nvSpPr>
          <p:cNvPr id="3" name="TextBox 2">
            <a:extLst>
              <a:ext uri="{FF2B5EF4-FFF2-40B4-BE49-F238E27FC236}">
                <a16:creationId xmlns:a16="http://schemas.microsoft.com/office/drawing/2014/main" id="{23EB9B4D-AC34-3B41-7D64-C07CDCE8D39E}"/>
              </a:ext>
            </a:extLst>
          </p:cNvPr>
          <p:cNvSpPr txBox="1"/>
          <p:nvPr/>
        </p:nvSpPr>
        <p:spPr>
          <a:xfrm>
            <a:off x="860824" y="1266598"/>
            <a:ext cx="4052711"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Calendars</a:t>
            </a:r>
          </a:p>
        </p:txBody>
      </p:sp>
      <p:sp>
        <p:nvSpPr>
          <p:cNvPr id="4" name="Slide Number Placeholder 3">
            <a:extLst>
              <a:ext uri="{FF2B5EF4-FFF2-40B4-BE49-F238E27FC236}">
                <a16:creationId xmlns:a16="http://schemas.microsoft.com/office/drawing/2014/main" id="{BE93D428-A147-0371-292D-E12FA541A8B8}"/>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45ff463eea_0_6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First Use of “Standard”</a:t>
            </a:r>
            <a:endParaRPr/>
          </a:p>
        </p:txBody>
      </p:sp>
      <p:pic>
        <p:nvPicPr>
          <p:cNvPr id="191" name="Google Shape;191;g245ff463eea_0_64"/>
          <p:cNvPicPr preferRelativeResize="0"/>
          <p:nvPr/>
        </p:nvPicPr>
        <p:blipFill>
          <a:blip r:embed="rId3">
            <a:alphaModFix/>
          </a:blip>
          <a:stretch>
            <a:fillRect/>
          </a:stretch>
        </p:blipFill>
        <p:spPr>
          <a:xfrm>
            <a:off x="7184216" y="1317172"/>
            <a:ext cx="1611378" cy="4887686"/>
          </a:xfrm>
          <a:prstGeom prst="rect">
            <a:avLst/>
          </a:prstGeom>
          <a:noFill/>
          <a:ln>
            <a:noFill/>
          </a:ln>
        </p:spPr>
      </p:pic>
      <p:sp>
        <p:nvSpPr>
          <p:cNvPr id="5" name="Google Shape;143;g225b50897ed_0_9">
            <a:extLst>
              <a:ext uri="{FF2B5EF4-FFF2-40B4-BE49-F238E27FC236}">
                <a16:creationId xmlns:a16="http://schemas.microsoft.com/office/drawing/2014/main" id="{6CDE1D2A-D8A7-6BEC-77EC-E0A11B33141C}"/>
              </a:ext>
            </a:extLst>
          </p:cNvPr>
          <p:cNvSpPr txBox="1">
            <a:spLocks/>
          </p:cNvSpPr>
          <p:nvPr/>
        </p:nvSpPr>
        <p:spPr>
          <a:xfrm>
            <a:off x="1078538" y="1493039"/>
            <a:ext cx="5235176"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Used in Battle, a “flag.”</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Helps you not attack your allies.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When we talk about making a current standard, it has many of the same characteristics.</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Rallying people around you</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Joining a cause</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Being in a certain “camp”</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Being a champion</a:t>
            </a:r>
          </a:p>
        </p:txBody>
      </p:sp>
      <p:sp>
        <p:nvSpPr>
          <p:cNvPr id="2" name="Slide Number Placeholder 1">
            <a:extLst>
              <a:ext uri="{FF2B5EF4-FFF2-40B4-BE49-F238E27FC236}">
                <a16:creationId xmlns:a16="http://schemas.microsoft.com/office/drawing/2014/main" id="{18359175-A17A-25C7-2893-94E5EE35AB4B}"/>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45ff463eea_0_56"/>
          <p:cNvSpPr txBox="1">
            <a:spLocks noGrp="1"/>
          </p:cNvSpPr>
          <p:nvPr>
            <p:ph type="title"/>
          </p:nvPr>
        </p:nvSpPr>
        <p:spPr>
          <a:xfrm>
            <a:off x="1411513" y="0"/>
            <a:ext cx="9368975"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Interoperability Enables the Benefits of Standards</a:t>
            </a:r>
            <a:endParaRPr dirty="0"/>
          </a:p>
        </p:txBody>
      </p:sp>
      <p:pic>
        <p:nvPicPr>
          <p:cNvPr id="198" name="Google Shape;198;g245ff463eea_0_56"/>
          <p:cNvPicPr preferRelativeResize="0"/>
          <p:nvPr/>
        </p:nvPicPr>
        <p:blipFill>
          <a:blip r:embed="rId3">
            <a:alphaModFix/>
          </a:blip>
          <a:stretch>
            <a:fillRect/>
          </a:stretch>
        </p:blipFill>
        <p:spPr>
          <a:xfrm>
            <a:off x="5719474" y="1653069"/>
            <a:ext cx="5611702" cy="3558466"/>
          </a:xfrm>
          <a:prstGeom prst="rect">
            <a:avLst/>
          </a:prstGeom>
          <a:noFill/>
          <a:ln>
            <a:noFill/>
          </a:ln>
        </p:spPr>
      </p:pic>
      <p:sp>
        <p:nvSpPr>
          <p:cNvPr id="2" name="Google Shape;143;g225b50897ed_0_9">
            <a:extLst>
              <a:ext uri="{FF2B5EF4-FFF2-40B4-BE49-F238E27FC236}">
                <a16:creationId xmlns:a16="http://schemas.microsoft.com/office/drawing/2014/main" id="{8264AF7F-8DE7-9AA6-C511-8B3911656ED2}"/>
              </a:ext>
            </a:extLst>
          </p:cNvPr>
          <p:cNvSpPr txBox="1">
            <a:spLocks/>
          </p:cNvSpPr>
          <p:nvPr/>
        </p:nvSpPr>
        <p:spPr>
          <a:xfrm>
            <a:off x="860824" y="1653069"/>
            <a:ext cx="5235176"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Clarify Expectations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Lower Costs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Protect Consumers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Inform Buyers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Support Marketing</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Help Developers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Coordinate Other Standards</a:t>
            </a:r>
          </a:p>
        </p:txBody>
      </p:sp>
      <p:sp>
        <p:nvSpPr>
          <p:cNvPr id="3" name="Slide Number Placeholder 2">
            <a:extLst>
              <a:ext uri="{FF2B5EF4-FFF2-40B4-BE49-F238E27FC236}">
                <a16:creationId xmlns:a16="http://schemas.microsoft.com/office/drawing/2014/main" id="{B3FEBBC2-66D0-3506-5F7A-AE5086D43718}"/>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45ff463eea_0_3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What If I Don’t Have Interoperability?</a:t>
            </a:r>
            <a:endParaRPr/>
          </a:p>
        </p:txBody>
      </p:sp>
      <p:pic>
        <p:nvPicPr>
          <p:cNvPr id="205" name="Google Shape;205;g245ff463eea_0_34"/>
          <p:cNvPicPr preferRelativeResize="0"/>
          <p:nvPr/>
        </p:nvPicPr>
        <p:blipFill>
          <a:blip r:embed="rId3">
            <a:alphaModFix/>
          </a:blip>
          <a:stretch>
            <a:fillRect/>
          </a:stretch>
        </p:blipFill>
        <p:spPr>
          <a:xfrm>
            <a:off x="6364819" y="1493039"/>
            <a:ext cx="5030920" cy="3774809"/>
          </a:xfrm>
          <a:prstGeom prst="rect">
            <a:avLst/>
          </a:prstGeom>
          <a:noFill/>
          <a:ln>
            <a:noFill/>
          </a:ln>
        </p:spPr>
      </p:pic>
      <p:sp>
        <p:nvSpPr>
          <p:cNvPr id="2" name="Google Shape;143;g225b50897ed_0_9">
            <a:extLst>
              <a:ext uri="{FF2B5EF4-FFF2-40B4-BE49-F238E27FC236}">
                <a16:creationId xmlns:a16="http://schemas.microsoft.com/office/drawing/2014/main" id="{AE06044A-B716-99AC-8D28-F64FD45C52A9}"/>
              </a:ext>
            </a:extLst>
          </p:cNvPr>
          <p:cNvSpPr txBox="1">
            <a:spLocks/>
          </p:cNvSpPr>
          <p:nvPr/>
        </p:nvSpPr>
        <p:spPr>
          <a:xfrm>
            <a:off x="648880" y="1493039"/>
            <a:ext cx="5235176"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Organizations buy software products and services to meet their requirements.</a:t>
            </a:r>
          </a:p>
          <a:p>
            <a:pPr indent="-355600" fontAlgn="auto">
              <a:lnSpc>
                <a:spcPct val="115000"/>
              </a:lnSpc>
              <a:spcBef>
                <a:spcPts val="0"/>
              </a:spcBef>
              <a:spcAft>
                <a:spcPts val="600"/>
              </a:spcAft>
              <a:buClr>
                <a:srgbClr val="0094C8"/>
              </a:buClr>
              <a:buSzPts val="2000"/>
              <a:buFont typeface="Calibri"/>
              <a:buChar char="○"/>
            </a:pPr>
            <a:r>
              <a:rPr lang="en-US" sz="2400" kern="0" dirty="0">
                <a:latin typeface="Calibri"/>
                <a:ea typeface="Calibri"/>
                <a:cs typeface="Calibri"/>
                <a:sym typeface="Calibri"/>
              </a:rPr>
              <a:t>Despite having good products, some companies.</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Go out of business</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Ghost you</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Break promises</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Scale costs/addons unfairly</a:t>
            </a:r>
          </a:p>
          <a:p>
            <a:pPr lvl="1" indent="-355600" fontAlgn="auto">
              <a:lnSpc>
                <a:spcPct val="115000"/>
              </a:lnSpc>
              <a:spcBef>
                <a:spcPts val="0"/>
              </a:spcBef>
              <a:spcAft>
                <a:spcPts val="600"/>
              </a:spcAft>
              <a:buClr>
                <a:srgbClr val="0094C8"/>
              </a:buClr>
              <a:buSzPts val="2000"/>
              <a:buFont typeface="Wingdings" panose="05000000000000000000" pitchFamily="2" charset="2"/>
              <a:buChar char="§"/>
            </a:pPr>
            <a:endParaRPr lang="en-US" sz="2000" kern="0" dirty="0">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F16E224B-74A5-A7AE-3EBB-6B47AA6332C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25</a:t>
            </a:fld>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45ff463eea_0_2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Speaking the Standards “Lingo”</a:t>
            </a:r>
            <a:endParaRPr/>
          </a:p>
        </p:txBody>
      </p:sp>
      <p:pic>
        <p:nvPicPr>
          <p:cNvPr id="212" name="Google Shape;212;g245ff463eea_0_25"/>
          <p:cNvPicPr preferRelativeResize="0"/>
          <p:nvPr/>
        </p:nvPicPr>
        <p:blipFill>
          <a:blip r:embed="rId3">
            <a:alphaModFix/>
          </a:blip>
          <a:stretch>
            <a:fillRect/>
          </a:stretch>
        </p:blipFill>
        <p:spPr>
          <a:xfrm>
            <a:off x="6709351" y="1239398"/>
            <a:ext cx="4621825" cy="4621825"/>
          </a:xfrm>
          <a:prstGeom prst="rect">
            <a:avLst/>
          </a:prstGeom>
          <a:noFill/>
          <a:ln>
            <a:noFill/>
          </a:ln>
        </p:spPr>
      </p:pic>
      <p:sp>
        <p:nvSpPr>
          <p:cNvPr id="2" name="TextBox 1">
            <a:extLst>
              <a:ext uri="{FF2B5EF4-FFF2-40B4-BE49-F238E27FC236}">
                <a16:creationId xmlns:a16="http://schemas.microsoft.com/office/drawing/2014/main" id="{5C292FA8-A3E6-BC11-A255-ABDFCE94AB4D}"/>
              </a:ext>
            </a:extLst>
          </p:cNvPr>
          <p:cNvSpPr txBox="1"/>
          <p:nvPr/>
        </p:nvSpPr>
        <p:spPr>
          <a:xfrm>
            <a:off x="761673" y="1156429"/>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Four (or Five) Simple Words:</a:t>
            </a:r>
          </a:p>
        </p:txBody>
      </p:sp>
      <p:sp>
        <p:nvSpPr>
          <p:cNvPr id="3" name="Google Shape;143;g225b50897ed_0_9">
            <a:extLst>
              <a:ext uri="{FF2B5EF4-FFF2-40B4-BE49-F238E27FC236}">
                <a16:creationId xmlns:a16="http://schemas.microsoft.com/office/drawing/2014/main" id="{35563DC8-93F0-8FEE-7D2B-C81F66F89AB7}"/>
              </a:ext>
            </a:extLst>
          </p:cNvPr>
          <p:cNvSpPr txBox="1">
            <a:spLocks/>
          </p:cNvSpPr>
          <p:nvPr/>
        </p:nvSpPr>
        <p:spPr>
          <a:xfrm>
            <a:off x="935320" y="1872304"/>
            <a:ext cx="6622252" cy="35867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200"/>
              </a:spcAft>
              <a:buClr>
                <a:srgbClr val="0094C8"/>
              </a:buClr>
              <a:buSzPts val="2000"/>
              <a:buFont typeface="Calibri"/>
              <a:buChar char="○"/>
            </a:pPr>
            <a:r>
              <a:rPr lang="en-US" sz="2000" kern="0" dirty="0">
                <a:latin typeface="Calibri"/>
                <a:ea typeface="Calibri"/>
                <a:cs typeface="Calibri"/>
                <a:sym typeface="Calibri"/>
              </a:rPr>
              <a:t>MUST/SHALL</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Drives certification</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Absolute requirement</a:t>
            </a:r>
          </a:p>
          <a:p>
            <a:pPr indent="-355600" fontAlgn="auto">
              <a:lnSpc>
                <a:spcPct val="115000"/>
              </a:lnSpc>
              <a:spcBef>
                <a:spcPts val="0"/>
              </a:spcBef>
              <a:spcAft>
                <a:spcPts val="200"/>
              </a:spcAft>
              <a:buClr>
                <a:srgbClr val="0094C8"/>
              </a:buClr>
              <a:buSzPts val="2000"/>
              <a:buFont typeface="Calibri"/>
              <a:buChar char="○"/>
            </a:pPr>
            <a:r>
              <a:rPr lang="en-US" sz="2000" kern="0" dirty="0">
                <a:latin typeface="Calibri"/>
                <a:ea typeface="Calibri"/>
                <a:cs typeface="Calibri"/>
                <a:sym typeface="Calibri"/>
              </a:rPr>
              <a:t>SHOULD</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Best practices</a:t>
            </a:r>
          </a:p>
          <a:p>
            <a:pPr indent="-355600" fontAlgn="auto">
              <a:lnSpc>
                <a:spcPct val="115000"/>
              </a:lnSpc>
              <a:spcBef>
                <a:spcPts val="0"/>
              </a:spcBef>
              <a:spcAft>
                <a:spcPts val="200"/>
              </a:spcAft>
              <a:buClr>
                <a:srgbClr val="0094C8"/>
              </a:buClr>
              <a:buSzPts val="2000"/>
              <a:buFont typeface="Calibri"/>
              <a:buChar char="○"/>
            </a:pPr>
            <a:r>
              <a:rPr lang="en-US" sz="2000" kern="0" dirty="0">
                <a:latin typeface="Calibri"/>
                <a:ea typeface="Calibri"/>
                <a:cs typeface="Calibri"/>
                <a:sym typeface="Calibri"/>
              </a:rPr>
              <a:t>MAY</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Explore fringes</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Disallow testing of</a:t>
            </a:r>
          </a:p>
          <a:p>
            <a:pPr indent="-355600" fontAlgn="auto">
              <a:lnSpc>
                <a:spcPct val="115000"/>
              </a:lnSpc>
              <a:spcBef>
                <a:spcPts val="0"/>
              </a:spcBef>
              <a:spcAft>
                <a:spcPts val="200"/>
              </a:spcAft>
              <a:buClr>
                <a:srgbClr val="0094C8"/>
              </a:buClr>
              <a:buSzPts val="2000"/>
              <a:buFont typeface="Calibri"/>
              <a:buChar char="○"/>
            </a:pPr>
            <a:r>
              <a:rPr lang="en-US" sz="2000" kern="0" dirty="0">
                <a:latin typeface="Calibri"/>
                <a:ea typeface="Calibri"/>
                <a:cs typeface="Calibri"/>
                <a:sym typeface="Calibri"/>
              </a:rPr>
              <a:t>NOT</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Negation of SHOULD/MUST</a:t>
            </a:r>
          </a:p>
          <a:p>
            <a:pPr indent="-355600" fontAlgn="auto">
              <a:lnSpc>
                <a:spcPct val="115000"/>
              </a:lnSpc>
              <a:spcBef>
                <a:spcPts val="0"/>
              </a:spcBef>
              <a:spcAft>
                <a:spcPts val="200"/>
              </a:spcAft>
              <a:buClr>
                <a:srgbClr val="0094C8"/>
              </a:buClr>
              <a:buSzPts val="2000"/>
              <a:buFont typeface="Calibri"/>
              <a:buChar char="○"/>
            </a:pPr>
            <a:r>
              <a:rPr lang="en-US" sz="2000" kern="0" dirty="0">
                <a:latin typeface="Calibri"/>
                <a:ea typeface="Calibri"/>
                <a:cs typeface="Calibri"/>
                <a:sym typeface="Calibri"/>
              </a:rPr>
              <a:t>MAY NOT and MUST NOT mean the same thing</a:t>
            </a: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endParaRPr lang="en-US" sz="2000" kern="0" dirty="0">
              <a:latin typeface="Calibri"/>
              <a:ea typeface="Calibri"/>
              <a:cs typeface="Calibri"/>
              <a:sym typeface="Calibri"/>
            </a:endParaRPr>
          </a:p>
          <a:p>
            <a:pPr lvl="1" indent="-355600" fontAlgn="auto">
              <a:lnSpc>
                <a:spcPct val="115000"/>
              </a:lnSpc>
              <a:spcBef>
                <a:spcPts val="0"/>
              </a:spcBef>
              <a:spcAft>
                <a:spcPts val="200"/>
              </a:spcAft>
              <a:buClr>
                <a:srgbClr val="0094C8"/>
              </a:buClr>
              <a:buSzPts val="2000"/>
              <a:buFont typeface="Wingdings" panose="05000000000000000000" pitchFamily="2" charset="2"/>
              <a:buChar char="§"/>
            </a:pPr>
            <a:endParaRPr lang="en-US" sz="2000" kern="0" dirty="0">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C56D83BC-734B-4F7E-1AB7-F48B041D3CA2}"/>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7" name="Rectangle 6">
            <a:extLst>
              <a:ext uri="{FF2B5EF4-FFF2-40B4-BE49-F238E27FC236}">
                <a16:creationId xmlns:a16="http://schemas.microsoft.com/office/drawing/2014/main" id="{3AF576F6-AE0A-35AA-E4D0-29B5FEED1A5A}"/>
              </a:ext>
            </a:extLst>
          </p:cNvPr>
          <p:cNvSpPr/>
          <p:nvPr/>
        </p:nvSpPr>
        <p:spPr>
          <a:xfrm>
            <a:off x="4803354" y="1458922"/>
            <a:ext cx="5540176" cy="1229849"/>
          </a:xfrm>
          <a:prstGeom prst="rect">
            <a:avLst/>
          </a:prstGeom>
          <a:solidFill>
            <a:srgbClr val="1E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7" name="Google Shape;217;g245ff463eea_0_1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Example of Policy Using Standards</a:t>
            </a:r>
            <a:endParaRPr/>
          </a:p>
        </p:txBody>
      </p:sp>
      <p:sp>
        <p:nvSpPr>
          <p:cNvPr id="6" name="TextBox 5">
            <a:extLst>
              <a:ext uri="{FF2B5EF4-FFF2-40B4-BE49-F238E27FC236}">
                <a16:creationId xmlns:a16="http://schemas.microsoft.com/office/drawing/2014/main" id="{47C14AAC-666F-6632-D59A-3A63E6BB8433}"/>
              </a:ext>
            </a:extLst>
          </p:cNvPr>
          <p:cNvSpPr txBox="1"/>
          <p:nvPr/>
        </p:nvSpPr>
        <p:spPr>
          <a:xfrm>
            <a:off x="6187993" y="1719903"/>
            <a:ext cx="3985636" cy="707886"/>
          </a:xfrm>
          <a:prstGeom prst="rect">
            <a:avLst/>
          </a:prstGeom>
          <a:noFill/>
        </p:spPr>
        <p:txBody>
          <a:bodyPr wrap="square" rtlCol="0">
            <a:spAutoFit/>
          </a:bodyPr>
          <a:lstStyle/>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"Must use standards in the Defense IT Standards Registry"</a:t>
            </a:r>
          </a:p>
        </p:txBody>
      </p:sp>
      <p:sp>
        <p:nvSpPr>
          <p:cNvPr id="8" name="TextBox 3">
            <a:extLst>
              <a:ext uri="{FF2B5EF4-FFF2-40B4-BE49-F238E27FC236}">
                <a16:creationId xmlns:a16="http://schemas.microsoft.com/office/drawing/2014/main" id="{E29AA4AF-E4C6-35C3-236E-94F82488E99E}"/>
              </a:ext>
            </a:extLst>
          </p:cNvPr>
          <p:cNvSpPr txBox="1"/>
          <p:nvPr/>
        </p:nvSpPr>
        <p:spPr>
          <a:xfrm>
            <a:off x="5629699" y="1474320"/>
            <a:ext cx="372729"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kern="2000" spc="200" dirty="0">
                <a:solidFill>
                  <a:srgbClr val="2492C9"/>
                </a:solidFill>
                <a:latin typeface="Arial" panose="020B0604020202020204" pitchFamily="34" charset="0"/>
              </a:rPr>
              <a:t>“</a:t>
            </a:r>
            <a:endParaRPr lang="en-US" sz="8800" dirty="0"/>
          </a:p>
        </p:txBody>
      </p:sp>
      <p:pic>
        <p:nvPicPr>
          <p:cNvPr id="5" name="Picture 4">
            <a:extLst>
              <a:ext uri="{FF2B5EF4-FFF2-40B4-BE49-F238E27FC236}">
                <a16:creationId xmlns:a16="http://schemas.microsoft.com/office/drawing/2014/main" id="{E6239BF7-11D1-0B42-95A2-756BD82EE31E}"/>
              </a:ext>
            </a:extLst>
          </p:cNvPr>
          <p:cNvPicPr>
            <a:picLocks noChangeAspect="1"/>
          </p:cNvPicPr>
          <p:nvPr/>
        </p:nvPicPr>
        <p:blipFill>
          <a:blip r:embed="rId3"/>
          <a:stretch>
            <a:fillRect/>
          </a:stretch>
        </p:blipFill>
        <p:spPr>
          <a:xfrm>
            <a:off x="799637" y="1257234"/>
            <a:ext cx="4378292" cy="2672160"/>
          </a:xfrm>
          <a:prstGeom prst="rect">
            <a:avLst/>
          </a:prstGeom>
          <a:ln w="28575">
            <a:solidFill>
              <a:srgbClr val="D1EDF7"/>
            </a:solidFill>
          </a:ln>
          <a:effectLst>
            <a:outerShdw blurRad="101600" dist="38100" dir="5400000" algn="t" rotWithShape="0">
              <a:prstClr val="black">
                <a:alpha val="22000"/>
              </a:prstClr>
            </a:outerShdw>
          </a:effectLst>
        </p:spPr>
      </p:pic>
      <p:sp>
        <p:nvSpPr>
          <p:cNvPr id="10" name="Rectangle 9">
            <a:extLst>
              <a:ext uri="{FF2B5EF4-FFF2-40B4-BE49-F238E27FC236}">
                <a16:creationId xmlns:a16="http://schemas.microsoft.com/office/drawing/2014/main" id="{A54BFFC0-37C3-1785-DBD0-035AF1C63680}"/>
              </a:ext>
            </a:extLst>
          </p:cNvPr>
          <p:cNvSpPr/>
          <p:nvPr/>
        </p:nvSpPr>
        <p:spPr>
          <a:xfrm>
            <a:off x="1690566" y="4593316"/>
            <a:ext cx="5210978" cy="1229849"/>
          </a:xfrm>
          <a:prstGeom prst="rect">
            <a:avLst/>
          </a:prstGeom>
          <a:solidFill>
            <a:srgbClr val="1E5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BF39348E-B997-FE49-C63D-0F4923F44C65}"/>
              </a:ext>
            </a:extLst>
          </p:cNvPr>
          <p:cNvSpPr txBox="1"/>
          <p:nvPr/>
        </p:nvSpPr>
        <p:spPr>
          <a:xfrm>
            <a:off x="2746007" y="4854297"/>
            <a:ext cx="3985636" cy="707886"/>
          </a:xfrm>
          <a:prstGeom prst="rect">
            <a:avLst/>
          </a:prstGeom>
          <a:noFill/>
        </p:spPr>
        <p:txBody>
          <a:bodyPr wrap="square" rtlCol="0">
            <a:spAutoFit/>
          </a:bodyPr>
          <a:lstStyle/>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"Use prioritized standards for all learning system acquisition"</a:t>
            </a:r>
          </a:p>
        </p:txBody>
      </p:sp>
      <p:sp>
        <p:nvSpPr>
          <p:cNvPr id="12" name="TextBox 3">
            <a:extLst>
              <a:ext uri="{FF2B5EF4-FFF2-40B4-BE49-F238E27FC236}">
                <a16:creationId xmlns:a16="http://schemas.microsoft.com/office/drawing/2014/main" id="{C26B3B0B-7CF2-7A84-28C7-EF68C7F69AF4}"/>
              </a:ext>
            </a:extLst>
          </p:cNvPr>
          <p:cNvSpPr txBox="1"/>
          <p:nvPr/>
        </p:nvSpPr>
        <p:spPr>
          <a:xfrm>
            <a:off x="2187713" y="4608714"/>
            <a:ext cx="372729" cy="144655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kern="2000" spc="200" dirty="0">
                <a:solidFill>
                  <a:srgbClr val="2492C9"/>
                </a:solidFill>
                <a:latin typeface="Arial" panose="020B0604020202020204" pitchFamily="34" charset="0"/>
              </a:rPr>
              <a:t>“</a:t>
            </a:r>
            <a:endParaRPr lang="en-US" sz="8800" dirty="0"/>
          </a:p>
        </p:txBody>
      </p:sp>
      <p:pic>
        <p:nvPicPr>
          <p:cNvPr id="3" name="Picture 2">
            <a:extLst>
              <a:ext uri="{FF2B5EF4-FFF2-40B4-BE49-F238E27FC236}">
                <a16:creationId xmlns:a16="http://schemas.microsoft.com/office/drawing/2014/main" id="{B3BE915F-F1C4-024C-E2DD-1577EF644D6C}"/>
              </a:ext>
            </a:extLst>
          </p:cNvPr>
          <p:cNvPicPr>
            <a:picLocks noChangeAspect="1"/>
          </p:cNvPicPr>
          <p:nvPr/>
        </p:nvPicPr>
        <p:blipFill>
          <a:blip r:embed="rId4"/>
          <a:stretch>
            <a:fillRect/>
          </a:stretch>
        </p:blipFill>
        <p:spPr>
          <a:xfrm>
            <a:off x="6791326" y="3352693"/>
            <a:ext cx="4514209" cy="2883059"/>
          </a:xfrm>
          <a:prstGeom prst="rect">
            <a:avLst/>
          </a:prstGeom>
          <a:ln w="28575">
            <a:solidFill>
              <a:srgbClr val="D1EDF7"/>
            </a:solidFill>
          </a:ln>
          <a:effectLst>
            <a:outerShdw blurRad="101600" dist="38100" dir="5400000" algn="t" rotWithShape="0">
              <a:prstClr val="black">
                <a:alpha val="22000"/>
              </a:prstClr>
            </a:outerShdw>
          </a:effectLst>
        </p:spPr>
      </p:pic>
      <p:sp>
        <p:nvSpPr>
          <p:cNvPr id="2" name="Slide Number Placeholder 1">
            <a:extLst>
              <a:ext uri="{FF2B5EF4-FFF2-40B4-BE49-F238E27FC236}">
                <a16:creationId xmlns:a16="http://schemas.microsoft.com/office/drawing/2014/main" id="{30507410-EE76-290F-8BD7-3EF22BCAA89E}"/>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27</a:t>
            </a:fld>
            <a:endParaRPr lang="en-US" dirty="0"/>
          </a:p>
        </p:txBody>
      </p:sp>
    </p:spTree>
    <p:extLst>
      <p:ext uri="{BB962C8B-B14F-4D97-AF65-F5344CB8AC3E}">
        <p14:creationId xmlns:p14="http://schemas.microsoft.com/office/powerpoint/2010/main" val="3137185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5" name="Google Shape;226;g245ff463eea_0_5">
            <a:extLst>
              <a:ext uri="{FF2B5EF4-FFF2-40B4-BE49-F238E27FC236}">
                <a16:creationId xmlns:a16="http://schemas.microsoft.com/office/drawing/2014/main" id="{DC89770F-803E-C219-6C49-783221A8EC37}"/>
              </a:ext>
            </a:extLst>
          </p:cNvPr>
          <p:cNvPicPr preferRelativeResize="0"/>
          <p:nvPr/>
        </p:nvPicPr>
        <p:blipFill>
          <a:blip r:embed="rId3">
            <a:alphaModFix/>
          </a:blip>
          <a:stretch>
            <a:fillRect/>
          </a:stretch>
        </p:blipFill>
        <p:spPr>
          <a:xfrm>
            <a:off x="6923707" y="2900326"/>
            <a:ext cx="4005550" cy="4005550"/>
          </a:xfrm>
          <a:prstGeom prst="rect">
            <a:avLst/>
          </a:prstGeom>
          <a:noFill/>
          <a:ln>
            <a:noFill/>
          </a:ln>
        </p:spPr>
      </p:pic>
      <p:sp>
        <p:nvSpPr>
          <p:cNvPr id="223" name="Google Shape;223;g245ff463eea_0_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Use of Multiple Standards</a:t>
            </a:r>
            <a:endParaRPr/>
          </a:p>
        </p:txBody>
      </p:sp>
      <p:sp>
        <p:nvSpPr>
          <p:cNvPr id="224" name="Google Shape;224;g245ff463eea_0_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None/>
            </a:pPr>
            <a:endParaRPr dirty="0">
              <a:latin typeface="Arial"/>
              <a:ea typeface="Arial"/>
              <a:cs typeface="Arial"/>
              <a:sym typeface="Arial"/>
            </a:endParaRPr>
          </a:p>
          <a:p>
            <a:pPr marL="457188" lvl="0" indent="-323838" algn="l" rtl="0">
              <a:lnSpc>
                <a:spcPct val="100000"/>
              </a:lnSpc>
              <a:spcBef>
                <a:spcPts val="560"/>
              </a:spcBef>
              <a:spcAft>
                <a:spcPts val="0"/>
              </a:spcAft>
              <a:buSzPts val="2100"/>
              <a:buNone/>
            </a:pPr>
            <a:endParaRPr dirty="0"/>
          </a:p>
        </p:txBody>
      </p:sp>
      <p:pic>
        <p:nvPicPr>
          <p:cNvPr id="228" name="Google Shape;228;g245ff463eea_0_5"/>
          <p:cNvPicPr preferRelativeResize="0"/>
          <p:nvPr/>
        </p:nvPicPr>
        <p:blipFill>
          <a:blip r:embed="rId4">
            <a:alphaModFix/>
          </a:blip>
          <a:stretch>
            <a:fillRect/>
          </a:stretch>
        </p:blipFill>
        <p:spPr>
          <a:xfrm>
            <a:off x="6619051" y="1517082"/>
            <a:ext cx="1795608" cy="2167305"/>
          </a:xfrm>
          <a:prstGeom prst="rect">
            <a:avLst/>
          </a:prstGeom>
          <a:noFill/>
          <a:ln>
            <a:noFill/>
          </a:ln>
        </p:spPr>
      </p:pic>
      <p:pic>
        <p:nvPicPr>
          <p:cNvPr id="225" name="Google Shape;225;g245ff463eea_0_5"/>
          <p:cNvPicPr preferRelativeResize="0"/>
          <p:nvPr/>
        </p:nvPicPr>
        <p:blipFill>
          <a:blip r:embed="rId5">
            <a:alphaModFix/>
          </a:blip>
          <a:stretch>
            <a:fillRect/>
          </a:stretch>
        </p:blipFill>
        <p:spPr>
          <a:xfrm>
            <a:off x="9314246" y="1779080"/>
            <a:ext cx="1985125" cy="1985125"/>
          </a:xfrm>
          <a:prstGeom prst="rect">
            <a:avLst/>
          </a:prstGeom>
          <a:noFill/>
          <a:ln>
            <a:noFill/>
          </a:ln>
        </p:spPr>
      </p:pic>
      <p:sp>
        <p:nvSpPr>
          <p:cNvPr id="2" name="Google Shape;143;g225b50897ed_0_9">
            <a:extLst>
              <a:ext uri="{FF2B5EF4-FFF2-40B4-BE49-F238E27FC236}">
                <a16:creationId xmlns:a16="http://schemas.microsoft.com/office/drawing/2014/main" id="{FECBEFCC-510F-8083-AE48-CEC613CE002D}"/>
              </a:ext>
            </a:extLst>
          </p:cNvPr>
          <p:cNvSpPr txBox="1">
            <a:spLocks/>
          </p:cNvSpPr>
          <p:nvPr/>
        </p:nvSpPr>
        <p:spPr>
          <a:xfrm>
            <a:off x="648880" y="1493039"/>
            <a:ext cx="5340828"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Multiples of standards can be okay, but should allow for easy conversion.</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2000" kern="0" dirty="0">
                <a:latin typeface="Calibri"/>
                <a:ea typeface="Calibri"/>
                <a:cs typeface="Calibri"/>
                <a:sym typeface="Calibri"/>
              </a:rPr>
              <a:t>And not force duplication.</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Like the power stations at airports or on airplanes that can handle either a regular AC/DC outlet, or a USB.</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You just add a converter.</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Data is more forgiving than electricity!</a:t>
            </a:r>
          </a:p>
          <a:p>
            <a:pPr indent="-355600" fontAlgn="auto">
              <a:lnSpc>
                <a:spcPct val="115000"/>
              </a:lnSpc>
              <a:spcBef>
                <a:spcPts val="0"/>
              </a:spcBef>
              <a:spcAft>
                <a:spcPts val="1000"/>
              </a:spcAft>
              <a:buClr>
                <a:srgbClr val="0094C8"/>
              </a:buClr>
              <a:buSzPts val="2000"/>
              <a:buFont typeface="Calibri"/>
              <a:buChar char="○"/>
            </a:pPr>
            <a:endParaRPr lang="en-US" sz="2000" kern="0" dirty="0">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78AC38BF-2A81-6D98-E965-B03A0B586B5E}"/>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245ff463eea_0_5"/>
          <p:cNvSpPr txBox="1">
            <a:spLocks noGrp="1"/>
          </p:cNvSpPr>
          <p:nvPr>
            <p:ph type="title"/>
          </p:nvPr>
        </p:nvSpPr>
        <p:spPr>
          <a:xfrm>
            <a:off x="1262743" y="0"/>
            <a:ext cx="9666514"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“Layered” Standards are Application Profiles</a:t>
            </a:r>
            <a:endParaRPr dirty="0"/>
          </a:p>
        </p:txBody>
      </p:sp>
      <p:sp>
        <p:nvSpPr>
          <p:cNvPr id="224" name="Google Shape;224;g245ff463eea_0_5"/>
          <p:cNvSpPr txBox="1">
            <a:spLocks noGrp="1"/>
          </p:cNvSpPr>
          <p:nvPr>
            <p:ph type="body" idx="1"/>
          </p:nvPr>
        </p:nvSpPr>
        <p:spPr>
          <a:xfrm>
            <a:off x="480132" y="1046715"/>
            <a:ext cx="11250600"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None/>
            </a:pPr>
            <a:endParaRPr dirty="0">
              <a:latin typeface="Arial"/>
              <a:ea typeface="Arial"/>
              <a:cs typeface="Arial"/>
              <a:sym typeface="Arial"/>
            </a:endParaRPr>
          </a:p>
          <a:p>
            <a:pPr marL="457188" lvl="0" indent="-323838" algn="l" rtl="0">
              <a:lnSpc>
                <a:spcPct val="100000"/>
              </a:lnSpc>
              <a:spcBef>
                <a:spcPts val="560"/>
              </a:spcBef>
              <a:spcAft>
                <a:spcPts val="0"/>
              </a:spcAft>
              <a:buSzPts val="2100"/>
              <a:buNone/>
            </a:pPr>
            <a:endParaRPr dirty="0"/>
          </a:p>
        </p:txBody>
      </p:sp>
      <p:pic>
        <p:nvPicPr>
          <p:cNvPr id="226" name="Google Shape;226;g245ff463eea_0_5"/>
          <p:cNvPicPr preferRelativeResize="0"/>
          <p:nvPr/>
        </p:nvPicPr>
        <p:blipFill>
          <a:blip r:embed="rId3">
            <a:alphaModFix/>
          </a:blip>
          <a:stretch>
            <a:fillRect/>
          </a:stretch>
        </p:blipFill>
        <p:spPr>
          <a:xfrm>
            <a:off x="6923707" y="2900326"/>
            <a:ext cx="4005550" cy="4005550"/>
          </a:xfrm>
          <a:prstGeom prst="rect">
            <a:avLst/>
          </a:prstGeom>
          <a:noFill/>
          <a:ln>
            <a:noFill/>
          </a:ln>
        </p:spPr>
      </p:pic>
      <p:pic>
        <p:nvPicPr>
          <p:cNvPr id="228" name="Google Shape;228;g245ff463eea_0_5"/>
          <p:cNvPicPr preferRelativeResize="0"/>
          <p:nvPr/>
        </p:nvPicPr>
        <p:blipFill>
          <a:blip r:embed="rId4">
            <a:alphaModFix/>
          </a:blip>
          <a:stretch>
            <a:fillRect/>
          </a:stretch>
        </p:blipFill>
        <p:spPr>
          <a:xfrm>
            <a:off x="6619051" y="1517082"/>
            <a:ext cx="1795608" cy="2167305"/>
          </a:xfrm>
          <a:prstGeom prst="rect">
            <a:avLst/>
          </a:prstGeom>
          <a:noFill/>
          <a:ln>
            <a:noFill/>
          </a:ln>
        </p:spPr>
      </p:pic>
      <p:pic>
        <p:nvPicPr>
          <p:cNvPr id="225" name="Google Shape;225;g245ff463eea_0_5"/>
          <p:cNvPicPr preferRelativeResize="0"/>
          <p:nvPr/>
        </p:nvPicPr>
        <p:blipFill>
          <a:blip r:embed="rId5">
            <a:alphaModFix/>
          </a:blip>
          <a:stretch>
            <a:fillRect/>
          </a:stretch>
        </p:blipFill>
        <p:spPr>
          <a:xfrm>
            <a:off x="9314246" y="1779080"/>
            <a:ext cx="1985125" cy="1985125"/>
          </a:xfrm>
          <a:prstGeom prst="rect">
            <a:avLst/>
          </a:prstGeom>
          <a:noFill/>
          <a:ln>
            <a:noFill/>
          </a:ln>
        </p:spPr>
      </p:pic>
      <p:sp>
        <p:nvSpPr>
          <p:cNvPr id="2" name="Google Shape;143;g225b50897ed_0_9">
            <a:extLst>
              <a:ext uri="{FF2B5EF4-FFF2-40B4-BE49-F238E27FC236}">
                <a16:creationId xmlns:a16="http://schemas.microsoft.com/office/drawing/2014/main" id="{FECBEFCC-510F-8083-AE48-CEC613CE002D}"/>
              </a:ext>
            </a:extLst>
          </p:cNvPr>
          <p:cNvSpPr txBox="1">
            <a:spLocks/>
          </p:cNvSpPr>
          <p:nvPr/>
        </p:nvSpPr>
        <p:spPr>
          <a:xfrm>
            <a:off x="648880" y="1493039"/>
            <a:ext cx="5843466" cy="46287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Sometimes, additional specificity is needed from a standard.  </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While a connection may provide a range of electricity, a device may require a very specific amount.</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This is also true for data, more “rules” might be needed.</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Videos are ultimately different from pictures and would need additional data.</a:t>
            </a:r>
          </a:p>
        </p:txBody>
      </p:sp>
      <p:sp>
        <p:nvSpPr>
          <p:cNvPr id="3" name="Slide Number Placeholder 2">
            <a:extLst>
              <a:ext uri="{FF2B5EF4-FFF2-40B4-BE49-F238E27FC236}">
                <a16:creationId xmlns:a16="http://schemas.microsoft.com/office/drawing/2014/main" id="{4EEF9CDF-E938-3006-8571-B160FE1C480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29</a:t>
            </a:fld>
            <a:endParaRPr lang="en-US" dirty="0"/>
          </a:p>
        </p:txBody>
      </p:sp>
    </p:spTree>
    <p:extLst>
      <p:ext uri="{BB962C8B-B14F-4D97-AF65-F5344CB8AC3E}">
        <p14:creationId xmlns:p14="http://schemas.microsoft.com/office/powerpoint/2010/main" val="73908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245ff463eea_0_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Outline of the Tutorial</a:t>
            </a:r>
            <a:endParaRPr/>
          </a:p>
        </p:txBody>
      </p:sp>
      <p:sp>
        <p:nvSpPr>
          <p:cNvPr id="2" name="Slide Number Placeholder 1">
            <a:extLst>
              <a:ext uri="{FF2B5EF4-FFF2-40B4-BE49-F238E27FC236}">
                <a16:creationId xmlns:a16="http://schemas.microsoft.com/office/drawing/2014/main" id="{AB1A861D-BF90-470E-32D5-7B0AFE4A5F12}"/>
              </a:ext>
            </a:extLst>
          </p:cNvPr>
          <p:cNvSpPr>
            <a:spLocks noGrp="1"/>
          </p:cNvSpPr>
          <p:nvPr>
            <p:ph type="sldNum" sz="quarter" idx="4"/>
          </p:nvPr>
        </p:nvSpPr>
        <p:spPr>
          <a:prstGeom prst="rect">
            <a:avLst/>
          </a:prstGeom>
        </p:spPr>
        <p:txBody>
          <a:bodyPr/>
          <a:lstStyle/>
          <a:p>
            <a:pPr>
              <a:defRPr/>
            </a:pPr>
            <a:fld id="{C8989B0E-7054-4294-A751-FDA661B31C0E}" type="slidenum">
              <a:rPr lang="en-US" smtClean="0"/>
              <a:pPr>
                <a:defRPr/>
              </a:pPr>
              <a:t>3</a:t>
            </a:fld>
            <a:endParaRPr lang="en-US" dirty="0"/>
          </a:p>
        </p:txBody>
      </p:sp>
      <p:sp>
        <p:nvSpPr>
          <p:cNvPr id="75" name="Google Shape;75;g245ff463eea_0_97"/>
          <p:cNvSpPr txBox="1">
            <a:spLocks noGrp="1"/>
          </p:cNvSpPr>
          <p:nvPr>
            <p:ph type="body" idx="4294967295"/>
          </p:nvPr>
        </p:nvSpPr>
        <p:spPr>
          <a:xfrm>
            <a:off x="480133" y="1274763"/>
            <a:ext cx="11250612" cy="3667125"/>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560"/>
              </a:spcBef>
              <a:spcAft>
                <a:spcPts val="1200"/>
              </a:spcAft>
              <a:buClr>
                <a:srgbClr val="0094C8"/>
              </a:buClr>
              <a:buSzPts val="24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What is Metadata?</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81000" algn="l" rtl="0">
              <a:lnSpc>
                <a:spcPct val="100000"/>
              </a:lnSpc>
              <a:spcBef>
                <a:spcPts val="0"/>
              </a:spcBef>
              <a:spcAft>
                <a:spcPts val="1200"/>
              </a:spcAft>
              <a:buClr>
                <a:srgbClr val="0094C8"/>
              </a:buClr>
              <a:buSzPts val="24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Use Cases Enabled by Metadata</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81000" algn="l" rtl="0">
              <a:lnSpc>
                <a:spcPct val="100000"/>
              </a:lnSpc>
              <a:spcBef>
                <a:spcPts val="0"/>
              </a:spcBef>
              <a:spcAft>
                <a:spcPts val="1200"/>
              </a:spcAft>
              <a:buClr>
                <a:srgbClr val="0094C8"/>
              </a:buClr>
              <a:buSzPts val="24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What Do Technical Standards Do?</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81000" algn="l" rtl="0">
              <a:lnSpc>
                <a:spcPct val="100000"/>
              </a:lnSpc>
              <a:spcBef>
                <a:spcPts val="0"/>
              </a:spcBef>
              <a:spcAft>
                <a:spcPts val="1200"/>
              </a:spcAft>
              <a:buClr>
                <a:srgbClr val="0094C8"/>
              </a:buClr>
              <a:buSzPts val="24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Metadata Standards</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81000" algn="l" rtl="0">
              <a:lnSpc>
                <a:spcPct val="100000"/>
              </a:lnSpc>
              <a:spcBef>
                <a:spcPts val="0"/>
              </a:spcBef>
              <a:spcAft>
                <a:spcPts val="1200"/>
              </a:spcAft>
              <a:buClr>
                <a:srgbClr val="0094C8"/>
              </a:buClr>
              <a:buSzPts val="24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Graphing Metadata</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381000" algn="l" rtl="0">
              <a:lnSpc>
                <a:spcPct val="100000"/>
              </a:lnSpc>
              <a:spcBef>
                <a:spcPts val="0"/>
              </a:spcBef>
              <a:spcAft>
                <a:spcPts val="1200"/>
              </a:spcAft>
              <a:buClr>
                <a:srgbClr val="0094C8"/>
              </a:buClr>
              <a:buSzPts val="24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Summary - Metadata in a Learning Ecosystem</a:t>
            </a:r>
            <a:endParaRPr sz="2400" dirty="0">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45ff463eea_0_8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Communities of Practice</a:t>
            </a:r>
            <a:endParaRPr/>
          </a:p>
        </p:txBody>
      </p:sp>
      <p:pic>
        <p:nvPicPr>
          <p:cNvPr id="246" name="Google Shape;246;g245ff463eea_0_87"/>
          <p:cNvPicPr preferRelativeResize="0"/>
          <p:nvPr/>
        </p:nvPicPr>
        <p:blipFill>
          <a:blip r:embed="rId3">
            <a:alphaModFix/>
          </a:blip>
          <a:stretch>
            <a:fillRect/>
          </a:stretch>
        </p:blipFill>
        <p:spPr>
          <a:xfrm>
            <a:off x="6486275" y="1265509"/>
            <a:ext cx="4762469" cy="4710519"/>
          </a:xfrm>
          <a:prstGeom prst="rect">
            <a:avLst/>
          </a:prstGeom>
          <a:noFill/>
          <a:ln>
            <a:noFill/>
          </a:ln>
        </p:spPr>
      </p:pic>
      <p:sp>
        <p:nvSpPr>
          <p:cNvPr id="2" name="Google Shape;143;g225b50897ed_0_9">
            <a:extLst>
              <a:ext uri="{FF2B5EF4-FFF2-40B4-BE49-F238E27FC236}">
                <a16:creationId xmlns:a16="http://schemas.microsoft.com/office/drawing/2014/main" id="{9B917483-303D-7B6F-A7F2-B47171A0CEC0}"/>
              </a:ext>
            </a:extLst>
          </p:cNvPr>
          <p:cNvSpPr txBox="1">
            <a:spLocks/>
          </p:cNvSpPr>
          <p:nvPr/>
        </p:nvSpPr>
        <p:spPr>
          <a:xfrm>
            <a:off x="648880" y="1363480"/>
            <a:ext cx="5664834"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A Community of Practice has a specific domain, or area of expertise they share.</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Common requirements can be derived from their expertise.</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The collective expertise, when documented as best practices, become requirements.</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These requirements, on top of an established standard, creates an application profile.</a:t>
            </a:r>
          </a:p>
        </p:txBody>
      </p:sp>
      <p:sp>
        <p:nvSpPr>
          <p:cNvPr id="3" name="Slide Number Placeholder 2">
            <a:extLst>
              <a:ext uri="{FF2B5EF4-FFF2-40B4-BE49-F238E27FC236}">
                <a16:creationId xmlns:a16="http://schemas.microsoft.com/office/drawing/2014/main" id="{BF677DAB-2F61-0302-ECC5-E3EF4600DCCA}"/>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242d7258216_2_3"/>
          <p:cNvSpPr txBox="1">
            <a:spLocks noGrp="1"/>
          </p:cNvSpPr>
          <p:nvPr>
            <p:ph type="body" idx="1"/>
          </p:nvPr>
        </p:nvSpPr>
        <p:spPr>
          <a:xfrm>
            <a:off x="480132" y="1503915"/>
            <a:ext cx="11250600" cy="4537656"/>
          </a:xfrm>
          <a:prstGeom prst="rect">
            <a:avLst/>
          </a:prstGeom>
          <a:noFill/>
          <a:ln>
            <a:noFill/>
          </a:ln>
        </p:spPr>
        <p:txBody>
          <a:bodyPr spcFirstLastPara="1" wrap="square" lIns="91425" tIns="45700" rIns="91425" bIns="45700" anchor="t" anchorCtr="0">
            <a:noAutofit/>
          </a:bodyPr>
          <a:lstStyle/>
          <a:p>
            <a:pPr marL="457200" lvl="0" indent="0" algn="ctr" rtl="0">
              <a:lnSpc>
                <a:spcPct val="100000"/>
              </a:lnSpc>
              <a:spcBef>
                <a:spcPts val="0"/>
              </a:spcBef>
              <a:spcAft>
                <a:spcPts val="1200"/>
              </a:spcAft>
              <a:buNone/>
            </a:pPr>
            <a:r>
              <a:rPr lang="en-US" sz="360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Metadata Standards</a:t>
            </a:r>
            <a:endParaRPr sz="360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ctr" rtl="0">
              <a:spcBef>
                <a:spcPts val="0"/>
              </a:spcBef>
              <a:spcAft>
                <a:spcPts val="1800"/>
              </a:spcAft>
              <a:buClr>
                <a:schemeClr val="dk1"/>
              </a:buClr>
              <a:buSzPts val="1100"/>
              <a:buFont typeface="Arial"/>
              <a:buNone/>
            </a:pPr>
            <a:r>
              <a:rPr lang="en-US" i="1" dirty="0">
                <a:latin typeface="Calibri" panose="020F0502020204030204" pitchFamily="34" charset="0"/>
                <a:ea typeface="Calibri" panose="020F0502020204030204" pitchFamily="34" charset="0"/>
                <a:cs typeface="Calibri" panose="020F0502020204030204" pitchFamily="34" charset="0"/>
                <a:sym typeface="Arial"/>
              </a:rPr>
              <a:t>"Standards are great. Let's have lots of them."</a:t>
            </a:r>
            <a:endParaRPr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ctr" rtl="0">
              <a:spcBef>
                <a:spcPts val="0"/>
              </a:spcBef>
              <a:spcAft>
                <a:spcPts val="1200"/>
              </a:spcAft>
              <a:buClr>
                <a:schemeClr val="dk1"/>
              </a:buClr>
              <a:buSzPts val="1100"/>
              <a:buFont typeface="Arial"/>
              <a:buNone/>
            </a:pPr>
            <a:r>
              <a:rPr lang="en-US"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a) IEEE Learning Object Metadata (LOM)</a:t>
            </a:r>
            <a:endParaRPr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ctr" rtl="0">
              <a:lnSpc>
                <a:spcPct val="100000"/>
              </a:lnSpc>
              <a:spcBef>
                <a:spcPts val="0"/>
              </a:spcBef>
              <a:spcAft>
                <a:spcPts val="1200"/>
              </a:spcAft>
              <a:buNone/>
            </a:pPr>
            <a:r>
              <a:rPr lang="en-US"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b) Dublin Core</a:t>
            </a:r>
            <a:endParaRPr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ctr" rtl="0">
              <a:lnSpc>
                <a:spcPct val="100000"/>
              </a:lnSpc>
              <a:spcBef>
                <a:spcPts val="0"/>
              </a:spcBef>
              <a:spcAft>
                <a:spcPts val="1200"/>
              </a:spcAft>
              <a:buNone/>
            </a:pPr>
            <a:r>
              <a:rPr lang="en-US" dirty="0">
                <a:latin typeface="Calibri" panose="020F0502020204030204" pitchFamily="34" charset="0"/>
                <a:ea typeface="Calibri" panose="020F0502020204030204" pitchFamily="34" charset="0"/>
                <a:cs typeface="Calibri" panose="020F0502020204030204" pitchFamily="34" charset="0"/>
                <a:sym typeface="Arial"/>
              </a:rPr>
              <a:t>Interlude: Application Profiles</a:t>
            </a:r>
            <a:endParaRPr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ctr" rtl="0">
              <a:lnSpc>
                <a:spcPct val="100000"/>
              </a:lnSpc>
              <a:spcBef>
                <a:spcPts val="0"/>
              </a:spcBef>
              <a:spcAft>
                <a:spcPts val="1200"/>
              </a:spcAft>
              <a:buNone/>
            </a:pPr>
            <a:r>
              <a:rPr lang="en-US"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c) LRMI</a:t>
            </a:r>
            <a:endParaRPr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ctr" rtl="0">
              <a:lnSpc>
                <a:spcPct val="100000"/>
              </a:lnSpc>
              <a:spcBef>
                <a:spcPts val="0"/>
              </a:spcBef>
              <a:spcAft>
                <a:spcPts val="1200"/>
              </a:spcAft>
              <a:buNone/>
            </a:pPr>
            <a:r>
              <a:rPr lang="en-US"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d) IEEE P2881</a:t>
            </a:r>
            <a:endParaRPr b="1" dirty="0">
              <a:solidFill>
                <a:srgbClr val="0094C8"/>
              </a:solidFill>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45A1F290-E32E-970B-8780-FB164218E7C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7" name="Picture 6" descr="A blue circle with white text&#10;&#10;Description automatically generated with low confidence">
            <a:extLst>
              <a:ext uri="{FF2B5EF4-FFF2-40B4-BE49-F238E27FC236}">
                <a16:creationId xmlns:a16="http://schemas.microsoft.com/office/drawing/2014/main" id="{6F5B5496-E878-71B7-CCC9-B3AD73921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2" y="1658692"/>
            <a:ext cx="5185275" cy="4567129"/>
          </a:xfrm>
          <a:prstGeom prst="rect">
            <a:avLst/>
          </a:prstGeom>
        </p:spPr>
      </p:pic>
      <p:sp>
        <p:nvSpPr>
          <p:cNvPr id="256" name="Google Shape;256;g248617192b5_0_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Expected Learning Outcome #3</a:t>
            </a:r>
            <a:endParaRPr/>
          </a:p>
        </p:txBody>
      </p:sp>
      <p:sp>
        <p:nvSpPr>
          <p:cNvPr id="2" name="Google Shape;116;g245ff463eea_0_112">
            <a:extLst>
              <a:ext uri="{FF2B5EF4-FFF2-40B4-BE49-F238E27FC236}">
                <a16:creationId xmlns:a16="http://schemas.microsoft.com/office/drawing/2014/main" id="{31243D6A-7BDC-27D6-B47C-1EE547CF194A}"/>
              </a:ext>
            </a:extLst>
          </p:cNvPr>
          <p:cNvSpPr txBox="1"/>
          <p:nvPr/>
        </p:nvSpPr>
        <p:spPr>
          <a:xfrm>
            <a:off x="5062136" y="1814985"/>
            <a:ext cx="5405197" cy="350862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After completing this section, the attendee will be able to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a:t>
            </a:r>
            <a:r>
              <a:rPr kumimoji="0" lang="en-US" sz="240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be able to understand that there exist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several metadata standards relevant to describing learning resources</a:t>
            </a:r>
            <a:r>
              <a:rPr kumimoji="0" lang="en-US" sz="240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know the general history and benefits of each;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(b)</a:t>
            </a:r>
            <a:r>
              <a:rPr kumimoji="0" lang="en-US" sz="240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describe what an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RDF Application Profile </a:t>
            </a:r>
            <a:r>
              <a:rPr kumimoji="0" lang="en-US" sz="240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is, and the benefits of using one to combine different RDF vocabularies.</a:t>
            </a:r>
          </a:p>
        </p:txBody>
      </p:sp>
      <p:sp>
        <p:nvSpPr>
          <p:cNvPr id="3" name="Slide Number Placeholder 2">
            <a:extLst>
              <a:ext uri="{FF2B5EF4-FFF2-40B4-BE49-F238E27FC236}">
                <a16:creationId xmlns:a16="http://schemas.microsoft.com/office/drawing/2014/main" id="{959B4762-6B4A-C21C-5D83-B23F936DE25E}"/>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4461fee116_3_3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(a) IEEE LOM</a:t>
            </a:r>
            <a:endParaRPr/>
          </a:p>
        </p:txBody>
      </p:sp>
      <p:sp>
        <p:nvSpPr>
          <p:cNvPr id="2" name="Google Shape;143;g225b50897ed_0_9">
            <a:extLst>
              <a:ext uri="{FF2B5EF4-FFF2-40B4-BE49-F238E27FC236}">
                <a16:creationId xmlns:a16="http://schemas.microsoft.com/office/drawing/2014/main" id="{85450164-01CB-7457-BDBD-E8CF5179C44C}"/>
              </a:ext>
            </a:extLst>
          </p:cNvPr>
          <p:cNvSpPr txBox="1">
            <a:spLocks/>
          </p:cNvSpPr>
          <p:nvPr/>
        </p:nvSpPr>
        <p:spPr>
          <a:xfrm>
            <a:off x="880234" y="1715635"/>
            <a:ext cx="10781447" cy="41208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1484.12.1-2020 - IEEE Standard for Learning Object Metadata.</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Developed in late 1990s, published 2002, renewed 2020.</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Hierarchical structure of ~76 nested elements.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Nine top-level elements (General, Lifecycle, Technical, Educational, etc.)</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Eleven educational elements.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Describes all aspects of a "Learning Object."</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"any entity, digital or non-digital, that may be used for learning, education or training."</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XML based records.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Also basis the IMS (now 1EdTech) Learning Resource Meta-data.</a:t>
            </a:r>
          </a:p>
        </p:txBody>
      </p:sp>
      <p:sp>
        <p:nvSpPr>
          <p:cNvPr id="3" name="TextBox 2">
            <a:extLst>
              <a:ext uri="{FF2B5EF4-FFF2-40B4-BE49-F238E27FC236}">
                <a16:creationId xmlns:a16="http://schemas.microsoft.com/office/drawing/2014/main" id="{517326D7-E851-352C-3087-47FB9663C5BB}"/>
              </a:ext>
            </a:extLst>
          </p:cNvPr>
          <p:cNvSpPr txBox="1"/>
          <p:nvPr/>
        </p:nvSpPr>
        <p:spPr>
          <a:xfrm>
            <a:off x="761673" y="1059152"/>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The bare facts:</a:t>
            </a:r>
          </a:p>
        </p:txBody>
      </p:sp>
      <p:sp>
        <p:nvSpPr>
          <p:cNvPr id="4" name="Slide Number Placeholder 3">
            <a:extLst>
              <a:ext uri="{FF2B5EF4-FFF2-40B4-BE49-F238E27FC236}">
                <a16:creationId xmlns:a16="http://schemas.microsoft.com/office/drawing/2014/main" id="{9D539DB3-F359-D835-93D6-8EE4BE9A84C1}"/>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33</a:t>
            </a:fld>
            <a:endParaRPr lang="en-US" dirty="0"/>
          </a:p>
        </p:txBody>
      </p:sp>
    </p:spTree>
    <p:extLst>
      <p:ext uri="{BB962C8B-B14F-4D97-AF65-F5344CB8AC3E}">
        <p14:creationId xmlns:p14="http://schemas.microsoft.com/office/powerpoint/2010/main" val="479756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e2ddaacdd3_1_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(a) IEEE LOM</a:t>
            </a:r>
            <a:endParaRPr/>
          </a:p>
        </p:txBody>
      </p:sp>
      <p:pic>
        <p:nvPicPr>
          <p:cNvPr id="270" name="Google Shape;270;g1e2ddaacdd3_1_1"/>
          <p:cNvPicPr preferRelativeResize="0"/>
          <p:nvPr/>
        </p:nvPicPr>
        <p:blipFill>
          <a:blip r:embed="rId3">
            <a:alphaModFix/>
          </a:blip>
          <a:stretch>
            <a:fillRect/>
          </a:stretch>
        </p:blipFill>
        <p:spPr>
          <a:xfrm>
            <a:off x="1517675" y="964487"/>
            <a:ext cx="9156626" cy="5323825"/>
          </a:xfrm>
          <a:prstGeom prst="rect">
            <a:avLst/>
          </a:prstGeom>
          <a:noFill/>
          <a:ln>
            <a:noFill/>
          </a:ln>
        </p:spPr>
      </p:pic>
      <p:sp>
        <p:nvSpPr>
          <p:cNvPr id="271" name="Google Shape;271;g1e2ddaacdd3_1_1"/>
          <p:cNvSpPr txBox="1"/>
          <p:nvPr/>
        </p:nvSpPr>
        <p:spPr>
          <a:xfrm>
            <a:off x="2562750" y="6416310"/>
            <a:ext cx="7066500"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Source: </a:t>
            </a:r>
            <a:r>
              <a:rPr kumimoji="0" lang="en-US" sz="1600" b="0" i="0" u="none" strike="noStrike" kern="0" cap="none" spc="0" normalizeH="0" baseline="0" noProof="0" dirty="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https://meta.wikimedia.org/wiki/File:LOM.PNG </a:t>
            </a:r>
            <a:endParaRPr kumimoji="0" sz="1600" b="0" i="0" u="none" strike="noStrike" kern="0" cap="none" spc="0" normalizeH="0" baseline="0" noProof="0" dirty="0">
              <a:ln>
                <a:noFill/>
              </a:ln>
              <a:solidFill>
                <a:srgbClr val="0094C8"/>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 name="Slide Number Placeholder 1">
            <a:extLst>
              <a:ext uri="{FF2B5EF4-FFF2-40B4-BE49-F238E27FC236}">
                <a16:creationId xmlns:a16="http://schemas.microsoft.com/office/drawing/2014/main" id="{B3463386-04F8-8DF5-FA6E-191F735AFD0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g1e2ddaacdd3_1_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(a) IEEE LOM</a:t>
            </a:r>
            <a:endParaRPr/>
          </a:p>
        </p:txBody>
      </p:sp>
      <p:sp>
        <p:nvSpPr>
          <p:cNvPr id="3" name="TextBox 2">
            <a:extLst>
              <a:ext uri="{FF2B5EF4-FFF2-40B4-BE49-F238E27FC236}">
                <a16:creationId xmlns:a16="http://schemas.microsoft.com/office/drawing/2014/main" id="{E3951ED0-9DA9-514A-6F10-6F86F9EF6EEB}"/>
              </a:ext>
            </a:extLst>
          </p:cNvPr>
          <p:cNvSpPr txBox="1"/>
          <p:nvPr/>
        </p:nvSpPr>
        <p:spPr>
          <a:xfrm>
            <a:off x="761673" y="1222531"/>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Application:</a:t>
            </a:r>
          </a:p>
        </p:txBody>
      </p:sp>
      <p:sp>
        <p:nvSpPr>
          <p:cNvPr id="4" name="Google Shape;143;g225b50897ed_0_9">
            <a:extLst>
              <a:ext uri="{FF2B5EF4-FFF2-40B4-BE49-F238E27FC236}">
                <a16:creationId xmlns:a16="http://schemas.microsoft.com/office/drawing/2014/main" id="{04AD1764-C723-ADD2-EC31-B8F8741CAA2E}"/>
              </a:ext>
            </a:extLst>
          </p:cNvPr>
          <p:cNvSpPr txBox="1">
            <a:spLocks/>
          </p:cNvSpPr>
          <p:nvPr/>
        </p:nvSpPr>
        <p:spPr>
          <a:xfrm>
            <a:off x="880234" y="1879014"/>
            <a:ext cx="10781447" cy="11726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Basis for metadata in SCORM and other content packaging variants.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Used by some Learning Object Repositories.</a:t>
            </a:r>
          </a:p>
        </p:txBody>
      </p:sp>
      <p:sp>
        <p:nvSpPr>
          <p:cNvPr id="5" name="TextBox 4">
            <a:extLst>
              <a:ext uri="{FF2B5EF4-FFF2-40B4-BE49-F238E27FC236}">
                <a16:creationId xmlns:a16="http://schemas.microsoft.com/office/drawing/2014/main" id="{536947EF-8A77-008F-D5AF-3AB27263E7F0}"/>
              </a:ext>
            </a:extLst>
          </p:cNvPr>
          <p:cNvSpPr txBox="1"/>
          <p:nvPr/>
        </p:nvSpPr>
        <p:spPr>
          <a:xfrm>
            <a:off x="761673" y="3109705"/>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Influence:</a:t>
            </a:r>
          </a:p>
        </p:txBody>
      </p:sp>
      <p:sp>
        <p:nvSpPr>
          <p:cNvPr id="6" name="Google Shape;143;g225b50897ed_0_9">
            <a:extLst>
              <a:ext uri="{FF2B5EF4-FFF2-40B4-BE49-F238E27FC236}">
                <a16:creationId xmlns:a16="http://schemas.microsoft.com/office/drawing/2014/main" id="{B7E3D0B3-8B4B-C9F3-7694-4286FEECA64D}"/>
              </a:ext>
            </a:extLst>
          </p:cNvPr>
          <p:cNvSpPr txBox="1">
            <a:spLocks/>
          </p:cNvSpPr>
          <p:nvPr/>
        </p:nvSpPr>
        <p:spPr>
          <a:xfrm>
            <a:off x="880233" y="3805177"/>
            <a:ext cx="10781447" cy="11726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Pioneer for interoperability in educational technology.</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Showed which educational elements were useful (and which were problematic).</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Showed difficulty of covering everything in a monolithic standard.</a:t>
            </a:r>
          </a:p>
        </p:txBody>
      </p:sp>
      <p:sp>
        <p:nvSpPr>
          <p:cNvPr id="2" name="Slide Number Placeholder 1">
            <a:extLst>
              <a:ext uri="{FF2B5EF4-FFF2-40B4-BE49-F238E27FC236}">
                <a16:creationId xmlns:a16="http://schemas.microsoft.com/office/drawing/2014/main" id="{6EC3CEF4-ECAC-7856-08B7-8273FC3869F3}"/>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42d7258216_2_1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(b) Dublin Core</a:t>
            </a:r>
            <a:endParaRPr/>
          </a:p>
        </p:txBody>
      </p:sp>
      <p:sp>
        <p:nvSpPr>
          <p:cNvPr id="2" name="TextBox 1">
            <a:extLst>
              <a:ext uri="{FF2B5EF4-FFF2-40B4-BE49-F238E27FC236}">
                <a16:creationId xmlns:a16="http://schemas.microsoft.com/office/drawing/2014/main" id="{77FAD559-C1CA-AC9F-2EAB-1F59D9B401C5}"/>
              </a:ext>
            </a:extLst>
          </p:cNvPr>
          <p:cNvSpPr txBox="1"/>
          <p:nvPr/>
        </p:nvSpPr>
        <p:spPr>
          <a:xfrm>
            <a:off x="761673" y="1005357"/>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The bare facts:</a:t>
            </a:r>
          </a:p>
        </p:txBody>
      </p:sp>
      <p:sp>
        <p:nvSpPr>
          <p:cNvPr id="3" name="Google Shape;143;g225b50897ed_0_9">
            <a:extLst>
              <a:ext uri="{FF2B5EF4-FFF2-40B4-BE49-F238E27FC236}">
                <a16:creationId xmlns:a16="http://schemas.microsoft.com/office/drawing/2014/main" id="{D6289546-B44A-9B96-7EB7-AB3E8B393992}"/>
              </a:ext>
            </a:extLst>
          </p:cNvPr>
          <p:cNvSpPr txBox="1">
            <a:spLocks/>
          </p:cNvSpPr>
          <p:nvPr/>
        </p:nvSpPr>
        <p:spPr>
          <a:xfrm>
            <a:off x="880234" y="1595738"/>
            <a:ext cx="10781447" cy="46650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"Simple" Dublin Core / Dublin Core Element Set</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600" kern="0" dirty="0"/>
              <a:t>A flat list of f</a:t>
            </a:r>
            <a:r>
              <a:rPr lang="en-US" sz="1600" kern="0" dirty="0">
                <a:latin typeface="Calibri"/>
                <a:ea typeface="Calibri"/>
                <a:cs typeface="Calibri"/>
                <a:sym typeface="Calibri"/>
              </a:rPr>
              <a:t>ifteen broadly defined elements to describe content on the World Wide Web</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600" kern="0" dirty="0">
                <a:latin typeface="Calibri"/>
                <a:ea typeface="Calibri"/>
                <a:cs typeface="Calibri"/>
                <a:sym typeface="Calibri"/>
              </a:rPr>
              <a:t>First published 1995</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600" kern="0" dirty="0">
                <a:latin typeface="Calibri"/>
                <a:ea typeface="Calibri"/>
                <a:cs typeface="Calibri"/>
                <a:sym typeface="Calibri"/>
              </a:rPr>
              <a:t>IETC RFC 5791, ANSI/NISO Z39.85, ISO 15836</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Dublin Core Terms (last update 2020)</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600" kern="0" dirty="0">
                <a:latin typeface="Calibri"/>
                <a:ea typeface="Calibri"/>
                <a:cs typeface="Calibri"/>
                <a:sym typeface="Calibri"/>
              </a:rPr>
              <a:t>A flat list of 55 properties which refine and extend the Element Set</a:t>
            </a:r>
          </a:p>
          <a:p>
            <a:pPr lvl="2" indent="-355600" fontAlgn="auto">
              <a:lnSpc>
                <a:spcPct val="115000"/>
              </a:lnSpc>
              <a:spcBef>
                <a:spcPts val="0"/>
              </a:spcBef>
              <a:spcAft>
                <a:spcPts val="1000"/>
              </a:spcAft>
              <a:buClr>
                <a:srgbClr val="0094C8"/>
              </a:buClr>
              <a:buSzPts val="2000"/>
              <a:buFont typeface="Arial" panose="020B0604020202020204" pitchFamily="34" charset="0"/>
              <a:buChar char="•"/>
            </a:pPr>
            <a:r>
              <a:rPr lang="en-US" sz="1600" kern="0" dirty="0">
                <a:latin typeface="Calibri"/>
                <a:ea typeface="Calibri"/>
                <a:cs typeface="Calibri"/>
                <a:sym typeface="Calibri"/>
              </a:rPr>
              <a:t>refine: add detail to existing element; e.g.  modified, (date modified) refines </a:t>
            </a:r>
            <a:r>
              <a:rPr lang="en-US" sz="1600" kern="0" dirty="0" err="1">
                <a:latin typeface="Calibri"/>
                <a:ea typeface="Calibri"/>
                <a:cs typeface="Calibri"/>
                <a:sym typeface="Calibri"/>
              </a:rPr>
              <a:t>dc:date</a:t>
            </a:r>
            <a:endParaRPr lang="en-US" sz="1600" kern="0" dirty="0">
              <a:latin typeface="Calibri"/>
              <a:ea typeface="Calibri"/>
              <a:cs typeface="Calibri"/>
              <a:sym typeface="Calibri"/>
            </a:endParaRPr>
          </a:p>
          <a:p>
            <a:pPr lvl="2" indent="-355600" fontAlgn="auto">
              <a:lnSpc>
                <a:spcPct val="115000"/>
              </a:lnSpc>
              <a:spcBef>
                <a:spcPts val="0"/>
              </a:spcBef>
              <a:spcAft>
                <a:spcPts val="1000"/>
              </a:spcAft>
              <a:buClr>
                <a:srgbClr val="0094C8"/>
              </a:buClr>
              <a:buSzPts val="2000"/>
              <a:buFont typeface="Arial" panose="020B0604020202020204" pitchFamily="34" charset="0"/>
              <a:buChar char="•"/>
            </a:pPr>
            <a:r>
              <a:rPr lang="en-US" sz="1600" kern="0" dirty="0">
                <a:latin typeface="Calibri"/>
                <a:ea typeface="Calibri"/>
                <a:cs typeface="Calibri"/>
                <a:sym typeface="Calibri"/>
              </a:rPr>
              <a:t>extends: add new property; e.g. Instructional Method</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600" kern="0" dirty="0">
                <a:latin typeface="Calibri"/>
                <a:ea typeface="Calibri"/>
                <a:cs typeface="Calibri"/>
                <a:sym typeface="Calibri"/>
              </a:rPr>
              <a:t>Also adds classes and encoding schemes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Other related specifications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600" kern="0" dirty="0">
                <a:latin typeface="Calibri"/>
                <a:ea typeface="Calibri"/>
                <a:cs typeface="Calibri"/>
                <a:sym typeface="Calibri"/>
              </a:rPr>
              <a:t>Abstract Model, Singapore Frameworks for Application Profiles</a:t>
            </a:r>
          </a:p>
        </p:txBody>
      </p:sp>
      <p:sp>
        <p:nvSpPr>
          <p:cNvPr id="4" name="Slide Number Placeholder 3">
            <a:extLst>
              <a:ext uri="{FF2B5EF4-FFF2-40B4-BE49-F238E27FC236}">
                <a16:creationId xmlns:a16="http://schemas.microsoft.com/office/drawing/2014/main" id="{87767CEC-CAD1-D8E0-5F81-FE8C1C944436}"/>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4461fee116_3_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(b) Dublin Core</a:t>
            </a:r>
            <a:endParaRPr/>
          </a:p>
        </p:txBody>
      </p:sp>
      <p:sp>
        <p:nvSpPr>
          <p:cNvPr id="290" name="Google Shape;290;g24461fee116_3_3"/>
          <p:cNvSpPr txBox="1"/>
          <p:nvPr/>
        </p:nvSpPr>
        <p:spPr>
          <a:xfrm>
            <a:off x="4262425" y="5525058"/>
            <a:ext cx="7152300" cy="400200"/>
          </a:xfrm>
          <a:prstGeom prst="rect">
            <a:avLst/>
          </a:prstGeom>
          <a:noFill/>
          <a:ln>
            <a:noFill/>
          </a:ln>
        </p:spPr>
        <p:txBody>
          <a:bodyPr spcFirstLastPara="1" wrap="square" lIns="91425" tIns="91425" rIns="91425" bIns="91425" anchor="t" anchorCtr="0">
            <a:spAutoFit/>
          </a:bodyPr>
          <a:lstStyle/>
          <a:p>
            <a:pPr marL="457200" marR="0" lvl="0" indent="-317500" algn="r"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sng" strike="noStrike" kern="0" cap="none" spc="0" normalizeH="0" baseline="0" noProof="0" dirty="0">
                <a:ln>
                  <a:noFill/>
                </a:ln>
                <a:solidFill>
                  <a:srgbClr val="0094C8"/>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https://lov.linkeddata.es/dataset/lov</a:t>
            </a:r>
            <a:r>
              <a:rPr kumimoji="0" lang="en-US" sz="1400" b="0" i="0" u="none" strike="noStrike" kern="0" cap="none" spc="0" normalizeH="0" baseline="0" noProof="0" dirty="0">
                <a:ln>
                  <a:noFill/>
                </a:ln>
                <a:solidFill>
                  <a:srgbClr val="0094C8"/>
                </a:solidFill>
                <a:effectLst/>
                <a:uLnTx/>
                <a:uFillTx/>
                <a:latin typeface="Arial"/>
                <a:cs typeface="Arial"/>
                <a:sym typeface="Arial"/>
              </a:rPr>
              <a:t> </a:t>
            </a:r>
            <a:endParaRPr kumimoji="0" sz="1400" b="0" i="0" u="none" strike="noStrike" kern="0" cap="none" spc="0" normalizeH="0" baseline="0" noProof="0" dirty="0">
              <a:ln>
                <a:noFill/>
              </a:ln>
              <a:solidFill>
                <a:srgbClr val="0094C8"/>
              </a:solidFill>
              <a:effectLst/>
              <a:uLnTx/>
              <a:uFillTx/>
              <a:latin typeface="Arial"/>
              <a:cs typeface="Arial"/>
              <a:sym typeface="Arial"/>
            </a:endParaRPr>
          </a:p>
        </p:txBody>
      </p:sp>
      <p:pic>
        <p:nvPicPr>
          <p:cNvPr id="291" name="Google Shape;291;g24461fee116_3_3"/>
          <p:cNvPicPr preferRelativeResize="0"/>
          <p:nvPr/>
        </p:nvPicPr>
        <p:blipFill>
          <a:blip r:embed="rId4">
            <a:alphaModFix/>
          </a:blip>
          <a:stretch>
            <a:fillRect/>
          </a:stretch>
        </p:blipFill>
        <p:spPr>
          <a:xfrm>
            <a:off x="6789429" y="1360023"/>
            <a:ext cx="4656060" cy="4071294"/>
          </a:xfrm>
          <a:prstGeom prst="rect">
            <a:avLst/>
          </a:prstGeom>
          <a:noFill/>
          <a:ln>
            <a:noFill/>
          </a:ln>
        </p:spPr>
      </p:pic>
      <p:sp>
        <p:nvSpPr>
          <p:cNvPr id="2" name="TextBox 1">
            <a:extLst>
              <a:ext uri="{FF2B5EF4-FFF2-40B4-BE49-F238E27FC236}">
                <a16:creationId xmlns:a16="http://schemas.microsoft.com/office/drawing/2014/main" id="{E5BE95AF-C04C-41EA-E371-2F60E690ADF0}"/>
              </a:ext>
            </a:extLst>
          </p:cNvPr>
          <p:cNvSpPr txBox="1"/>
          <p:nvPr/>
        </p:nvSpPr>
        <p:spPr>
          <a:xfrm>
            <a:off x="761673" y="1112362"/>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Application:</a:t>
            </a:r>
          </a:p>
        </p:txBody>
      </p:sp>
      <p:sp>
        <p:nvSpPr>
          <p:cNvPr id="3" name="Google Shape;143;g225b50897ed_0_9">
            <a:extLst>
              <a:ext uri="{FF2B5EF4-FFF2-40B4-BE49-F238E27FC236}">
                <a16:creationId xmlns:a16="http://schemas.microsoft.com/office/drawing/2014/main" id="{8ADD1FB2-64D7-76CB-832B-187CFE3679E8}"/>
              </a:ext>
            </a:extLst>
          </p:cNvPr>
          <p:cNvSpPr txBox="1">
            <a:spLocks/>
          </p:cNvSpPr>
          <p:nvPr/>
        </p:nvSpPr>
        <p:spPr>
          <a:xfrm>
            <a:off x="880234" y="1790878"/>
            <a:ext cx="5250173" cy="31116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Element Set provides a top-level ontology to which many schema for information resources can map.</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DC Terms are very widely used in conjunction with specialized vocabularies.</a:t>
            </a:r>
          </a:p>
        </p:txBody>
      </p:sp>
      <p:sp>
        <p:nvSpPr>
          <p:cNvPr id="4" name="Slide Number Placeholder 3">
            <a:extLst>
              <a:ext uri="{FF2B5EF4-FFF2-40B4-BE49-F238E27FC236}">
                <a16:creationId xmlns:a16="http://schemas.microsoft.com/office/drawing/2014/main" id="{72C2A636-DE73-8D5C-8F04-9ABAB89805D8}"/>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24461fee116_3_1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(b) Dublin Core</a:t>
            </a:r>
            <a:endParaRPr/>
          </a:p>
        </p:txBody>
      </p:sp>
      <p:sp>
        <p:nvSpPr>
          <p:cNvPr id="298" name="Google Shape;298;g24461fee116_3_14"/>
          <p:cNvSpPr txBox="1"/>
          <p:nvPr/>
        </p:nvSpPr>
        <p:spPr>
          <a:xfrm>
            <a:off x="4527025" y="5721625"/>
            <a:ext cx="7152300" cy="400200"/>
          </a:xfrm>
          <a:prstGeom prst="rect">
            <a:avLst/>
          </a:prstGeom>
          <a:noFill/>
          <a:ln>
            <a:noFill/>
          </a:ln>
        </p:spPr>
        <p:txBody>
          <a:bodyPr spcFirstLastPara="1" wrap="square" lIns="91425" tIns="91425" rIns="91425" bIns="91425" anchor="t" anchorCtr="0">
            <a:spAutoFit/>
          </a:bodyPr>
          <a:lstStyle/>
          <a:p>
            <a:pPr marL="457200" marR="0" lvl="0" indent="-317500" algn="r"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US" sz="1400" b="0" i="0" u="sng" strike="noStrike" kern="0" cap="none" spc="0" normalizeH="0" baseline="0" noProof="0" dirty="0">
                <a:ln>
                  <a:noFill/>
                </a:ln>
                <a:solidFill>
                  <a:srgbClr val="0094C8"/>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Zhang, Zhang &amp; Jia et al (2023)</a:t>
            </a:r>
            <a:endParaRPr kumimoji="0" sz="1400" b="0" i="0" u="none" strike="noStrike" kern="0" cap="none" spc="0" normalizeH="0" baseline="0" noProof="0" dirty="0">
              <a:ln>
                <a:noFill/>
              </a:ln>
              <a:solidFill>
                <a:srgbClr val="0094C8"/>
              </a:solidFill>
              <a:effectLst/>
              <a:uLnTx/>
              <a:uFillTx/>
              <a:latin typeface="Arial"/>
              <a:cs typeface="Arial"/>
              <a:sym typeface="Arial"/>
            </a:endParaRPr>
          </a:p>
        </p:txBody>
      </p:sp>
      <p:sp>
        <p:nvSpPr>
          <p:cNvPr id="2" name="TextBox 1">
            <a:extLst>
              <a:ext uri="{FF2B5EF4-FFF2-40B4-BE49-F238E27FC236}">
                <a16:creationId xmlns:a16="http://schemas.microsoft.com/office/drawing/2014/main" id="{E3C1FB78-1A32-381B-2327-25345630DECC}"/>
              </a:ext>
            </a:extLst>
          </p:cNvPr>
          <p:cNvSpPr txBox="1"/>
          <p:nvPr/>
        </p:nvSpPr>
        <p:spPr>
          <a:xfrm>
            <a:off x="761673" y="1112362"/>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Application:</a:t>
            </a:r>
          </a:p>
        </p:txBody>
      </p:sp>
      <p:sp>
        <p:nvSpPr>
          <p:cNvPr id="3" name="Google Shape;143;g225b50897ed_0_9">
            <a:extLst>
              <a:ext uri="{FF2B5EF4-FFF2-40B4-BE49-F238E27FC236}">
                <a16:creationId xmlns:a16="http://schemas.microsoft.com/office/drawing/2014/main" id="{B087FEA6-6537-64BF-7097-8AE441BC6A61}"/>
              </a:ext>
            </a:extLst>
          </p:cNvPr>
          <p:cNvSpPr txBox="1">
            <a:spLocks/>
          </p:cNvSpPr>
          <p:nvPr/>
        </p:nvSpPr>
        <p:spPr>
          <a:xfrm>
            <a:off x="880234" y="1702743"/>
            <a:ext cx="10781447" cy="37855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Element Set provides a top-level ontology to which many schema for information resources can map.</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OAI-PMH (Open Archives Initiative Protocol for Metadata Harvesting)</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EPUB (E-Publication) Metadata</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DC Terms very widely used in conjunction with specialized vocabularies.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DCMI (Dublin Core Metadata Initiative) metadata terms were reused by 83.7% of LOV (Linked Open Vocabularies)</a:t>
            </a:r>
            <a:r>
              <a:rPr lang="en-US" sz="1800" kern="0" baseline="30000" dirty="0">
                <a:latin typeface="Calibri"/>
                <a:ea typeface="Calibri"/>
                <a:cs typeface="Calibri"/>
                <a:sym typeface="Calibri"/>
              </a:rPr>
              <a:t>1</a:t>
            </a:r>
            <a:r>
              <a:rPr lang="en-US" sz="1800" kern="0" dirty="0">
                <a:latin typeface="Calibri"/>
                <a:ea typeface="Calibri"/>
                <a:cs typeface="Calibri"/>
                <a:sym typeface="Calibri"/>
              </a:rPr>
              <a:t> </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DCAT (W3C Data Catalogue Vocabulary)</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European Learner Model</a:t>
            </a:r>
          </a:p>
        </p:txBody>
      </p:sp>
      <p:sp>
        <p:nvSpPr>
          <p:cNvPr id="4" name="Slide Number Placeholder 3">
            <a:extLst>
              <a:ext uri="{FF2B5EF4-FFF2-40B4-BE49-F238E27FC236}">
                <a16:creationId xmlns:a16="http://schemas.microsoft.com/office/drawing/2014/main" id="{597E9848-FA31-4F5C-189E-A8909261979D}"/>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24461fee116_3_2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(b) Dublin Core</a:t>
            </a:r>
            <a:endParaRPr/>
          </a:p>
        </p:txBody>
      </p:sp>
      <p:sp>
        <p:nvSpPr>
          <p:cNvPr id="2" name="TextBox 1">
            <a:extLst>
              <a:ext uri="{FF2B5EF4-FFF2-40B4-BE49-F238E27FC236}">
                <a16:creationId xmlns:a16="http://schemas.microsoft.com/office/drawing/2014/main" id="{12B46920-BBF0-EBFC-7893-F09BE3C1B989}"/>
              </a:ext>
            </a:extLst>
          </p:cNvPr>
          <p:cNvSpPr txBox="1"/>
          <p:nvPr/>
        </p:nvSpPr>
        <p:spPr>
          <a:xfrm>
            <a:off x="761673" y="1112362"/>
            <a:ext cx="5235176"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Influence:</a:t>
            </a:r>
          </a:p>
        </p:txBody>
      </p:sp>
      <p:sp>
        <p:nvSpPr>
          <p:cNvPr id="3" name="Google Shape;143;g225b50897ed_0_9">
            <a:extLst>
              <a:ext uri="{FF2B5EF4-FFF2-40B4-BE49-F238E27FC236}">
                <a16:creationId xmlns:a16="http://schemas.microsoft.com/office/drawing/2014/main" id="{455E577F-F587-5039-8F81-F9DE817A13E4}"/>
              </a:ext>
            </a:extLst>
          </p:cNvPr>
          <p:cNvSpPr txBox="1">
            <a:spLocks/>
          </p:cNvSpPr>
          <p:nvPr/>
        </p:nvSpPr>
        <p:spPr>
          <a:xfrm>
            <a:off x="880234" y="1702743"/>
            <a:ext cx="10781447" cy="46650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Showed how to design metadata terms that can be used for many applications.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"Weak semantics"—don't tie users down to specific use cases.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Broad definitions that can be narrowed later.</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Showed power of describing one thing at a time &amp; linking descriptions.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Don't embed the descriptions of "author" into the description of a book, it might be useful elsewhere.</a:t>
            </a:r>
          </a:p>
        </p:txBody>
      </p:sp>
      <p:sp>
        <p:nvSpPr>
          <p:cNvPr id="4" name="Slide Number Placeholder 3">
            <a:extLst>
              <a:ext uri="{FF2B5EF4-FFF2-40B4-BE49-F238E27FC236}">
                <a16:creationId xmlns:a16="http://schemas.microsoft.com/office/drawing/2014/main" id="{F8FC00C2-EB9D-D171-C294-DFE7E8547C5C}"/>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2" name="Group 1">
            <a:extLst>
              <a:ext uri="{FF2B5EF4-FFF2-40B4-BE49-F238E27FC236}">
                <a16:creationId xmlns:a16="http://schemas.microsoft.com/office/drawing/2014/main" id="{FF553541-0C3D-8ED6-C630-5622D59198C3}"/>
              </a:ext>
            </a:extLst>
          </p:cNvPr>
          <p:cNvGrpSpPr/>
          <p:nvPr/>
        </p:nvGrpSpPr>
        <p:grpSpPr>
          <a:xfrm>
            <a:off x="2885273" y="1711696"/>
            <a:ext cx="6421454" cy="3763415"/>
            <a:chOff x="2385089" y="1711696"/>
            <a:chExt cx="6421454" cy="3763415"/>
          </a:xfrm>
        </p:grpSpPr>
        <p:pic>
          <p:nvPicPr>
            <p:cNvPr id="80" name="Google Shape;80;g242d7258216_0_2" descr="Metadata.jpg"/>
            <p:cNvPicPr preferRelativeResize="0"/>
            <p:nvPr/>
          </p:nvPicPr>
          <p:blipFill rotWithShape="1">
            <a:blip r:embed="rId3">
              <a:alphaModFix/>
            </a:blip>
            <a:srcRect b="20087"/>
            <a:stretch/>
          </p:blipFill>
          <p:spPr>
            <a:xfrm>
              <a:off x="2452824" y="1711696"/>
              <a:ext cx="6353719" cy="3763415"/>
            </a:xfrm>
            <a:prstGeom prst="rect">
              <a:avLst/>
            </a:prstGeom>
            <a:noFill/>
            <a:ln>
              <a:noFill/>
            </a:ln>
          </p:spPr>
        </p:pic>
        <p:sp>
          <p:nvSpPr>
            <p:cNvPr id="81" name="Google Shape;81;g242d7258216_0_2"/>
            <p:cNvSpPr txBox="1"/>
            <p:nvPr/>
          </p:nvSpPr>
          <p:spPr>
            <a:xfrm>
              <a:off x="2385089" y="2502375"/>
              <a:ext cx="6353719" cy="86174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solidFill>
                    <a:schemeClr val="lt1"/>
                  </a:solidFill>
                  <a:latin typeface="Calibri" panose="020F0502020204030204" pitchFamily="34" charset="0"/>
                  <a:ea typeface="Calibri" panose="020F0502020204030204" pitchFamily="34" charset="0"/>
                  <a:cs typeface="Calibri" panose="020F0502020204030204" pitchFamily="34" charset="0"/>
                  <a:sym typeface="Tahoma"/>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What is</a:t>
              </a:r>
              <a:r>
                <a:rPr lang="en-US" sz="4400" b="1">
                  <a:solidFill>
                    <a:schemeClr val="lt1"/>
                  </a:solidFill>
                  <a:latin typeface="Calibri" panose="020F0502020204030204" pitchFamily="34" charset="0"/>
                  <a:ea typeface="Calibri" panose="020F0502020204030204" pitchFamily="34" charset="0"/>
                  <a:cs typeface="Calibri" panose="020F0502020204030204" pitchFamily="34" charset="0"/>
                  <a:sym typeface="Tahoma"/>
                </a:rPr>
                <a:t> </a:t>
              </a:r>
              <a:endParaRPr sz="4800">
                <a:latin typeface="Calibri" panose="020F0502020204030204" pitchFamily="34" charset="0"/>
                <a:ea typeface="Calibri" panose="020F0502020204030204" pitchFamily="34" charset="0"/>
                <a:cs typeface="Calibri" panose="020F0502020204030204" pitchFamily="34" charset="0"/>
              </a:endParaRPr>
            </a:p>
          </p:txBody>
        </p:sp>
      </p:grpSp>
      <p:sp>
        <p:nvSpPr>
          <p:cNvPr id="3" name="Slide Number Placeholder 2">
            <a:extLst>
              <a:ext uri="{FF2B5EF4-FFF2-40B4-BE49-F238E27FC236}">
                <a16:creationId xmlns:a16="http://schemas.microsoft.com/office/drawing/2014/main" id="{0375290F-C912-D304-685D-DADFB74B8B4C}"/>
              </a:ext>
            </a:extLst>
          </p:cNvPr>
          <p:cNvSpPr>
            <a:spLocks noGrp="1"/>
          </p:cNvSpPr>
          <p:nvPr>
            <p:ph type="sldNum" sz="quarter" idx="4"/>
          </p:nvPr>
        </p:nvSpPr>
        <p:spPr>
          <a:prstGeom prst="rect">
            <a:avLst/>
          </a:prstGeom>
        </p:spPr>
        <p:txBody>
          <a:bodyPr/>
          <a:lstStyle/>
          <a:p>
            <a:pPr>
              <a:defRPr/>
            </a:pPr>
            <a:fld id="{C8989B0E-7054-4294-A751-FDA661B31C0E}" type="slidenum">
              <a:rPr lang="en-US" smtClean="0"/>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25d95c0b16_0_38"/>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 Application Profile</a:t>
            </a:r>
            <a:endParaRPr/>
          </a:p>
        </p:txBody>
      </p:sp>
      <p:sp>
        <p:nvSpPr>
          <p:cNvPr id="310" name="Google Shape;310;g225d95c0b16_0_38"/>
          <p:cNvSpPr txBox="1">
            <a:spLocks noGrp="1"/>
          </p:cNvSpPr>
          <p:nvPr>
            <p:ph type="body" idx="1"/>
          </p:nvPr>
        </p:nvSpPr>
        <p:spPr>
          <a:xfrm>
            <a:off x="796112" y="1782900"/>
            <a:ext cx="10618753"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sym typeface="Arial"/>
              </a:rPr>
              <a:t>“Application profiles consist of data elements drawn from one or more vocabulary combined together by implementers and </a:t>
            </a:r>
            <a:r>
              <a:rPr lang="en-US" sz="2400" dirty="0" err="1">
                <a:latin typeface="Calibri" panose="020F0502020204030204" pitchFamily="34" charset="0"/>
                <a:ea typeface="Calibri" panose="020F0502020204030204" pitchFamily="34" charset="0"/>
                <a:cs typeface="Calibri" panose="020F0502020204030204" pitchFamily="34" charset="0"/>
                <a:sym typeface="Arial"/>
              </a:rPr>
              <a:t>optimised</a:t>
            </a:r>
            <a:r>
              <a:rPr lang="en-US" sz="2400" dirty="0">
                <a:latin typeface="Calibri" panose="020F0502020204030204" pitchFamily="34" charset="0"/>
                <a:ea typeface="Calibri" panose="020F0502020204030204" pitchFamily="34" charset="0"/>
                <a:cs typeface="Calibri" panose="020F0502020204030204" pitchFamily="34" charset="0"/>
                <a:sym typeface="Arial"/>
              </a:rPr>
              <a:t> for a particular local application.”</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0" lvl="0" indent="0" algn="r" rtl="0">
              <a:lnSpc>
                <a:spcPct val="100000"/>
              </a:lnSpc>
              <a:spcBef>
                <a:spcPts val="560"/>
              </a:spcBef>
              <a:spcAft>
                <a:spcPts val="1200"/>
              </a:spcAft>
              <a:buNone/>
            </a:pPr>
            <a:r>
              <a:rPr lang="en-US" sz="2400" b="1" dirty="0" err="1">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Heery</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 and Patel (2000)</a:t>
            </a:r>
            <a:endParaRPr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0" lvl="0" indent="0" algn="l" rtl="0">
              <a:lnSpc>
                <a:spcPct val="100000"/>
              </a:lnSpc>
              <a:spcBef>
                <a:spcPts val="56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sym typeface="Arial"/>
              </a:rPr>
              <a:t>“Application profiles describe, explain, and define rules for how existing vocabularies and models should be used in a metadata instance.”</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0" lvl="0" indent="0" algn="r" rtl="0">
              <a:lnSpc>
                <a:spcPct val="100000"/>
              </a:lnSpc>
              <a:spcBef>
                <a:spcPts val="560"/>
              </a:spcBef>
              <a:spcAft>
                <a:spcPts val="0"/>
              </a:spcAft>
              <a:buNone/>
            </a:pP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DCTAP (2023)</a:t>
            </a:r>
            <a:endParaRPr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A59E62D9-DEB0-0C9E-5275-8AF9223B3967}"/>
              </a:ext>
            </a:extLst>
          </p:cNvPr>
          <p:cNvSpPr txBox="1"/>
          <p:nvPr/>
        </p:nvSpPr>
        <p:spPr>
          <a:xfrm>
            <a:off x="761673" y="1112362"/>
            <a:ext cx="9285710"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Application Profiles: Mixing and Matching</a:t>
            </a:r>
          </a:p>
        </p:txBody>
      </p:sp>
      <p:sp>
        <p:nvSpPr>
          <p:cNvPr id="3" name="Slide Number Placeholder 2">
            <a:extLst>
              <a:ext uri="{FF2B5EF4-FFF2-40B4-BE49-F238E27FC236}">
                <a16:creationId xmlns:a16="http://schemas.microsoft.com/office/drawing/2014/main" id="{5DC2F272-2725-9E9D-3D60-D3B01EDC114D}"/>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25d95c0b16_0_4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Metadata Standards: Application Profile</a:t>
            </a:r>
            <a:endParaRPr dirty="0"/>
          </a:p>
        </p:txBody>
      </p:sp>
      <p:sp>
        <p:nvSpPr>
          <p:cNvPr id="4" name="TextBox 3">
            <a:extLst>
              <a:ext uri="{FF2B5EF4-FFF2-40B4-BE49-F238E27FC236}">
                <a16:creationId xmlns:a16="http://schemas.microsoft.com/office/drawing/2014/main" id="{4AD5CB59-4597-DF0A-A712-8895CB479DD8}"/>
              </a:ext>
            </a:extLst>
          </p:cNvPr>
          <p:cNvSpPr txBox="1"/>
          <p:nvPr/>
        </p:nvSpPr>
        <p:spPr>
          <a:xfrm>
            <a:off x="761673" y="1096982"/>
            <a:ext cx="9285710"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Vocabularies</a:t>
            </a:r>
          </a:p>
        </p:txBody>
      </p:sp>
      <p:sp>
        <p:nvSpPr>
          <p:cNvPr id="6" name="Google Shape;316;g225d95c0b16_0_46">
            <a:extLst>
              <a:ext uri="{FF2B5EF4-FFF2-40B4-BE49-F238E27FC236}">
                <a16:creationId xmlns:a16="http://schemas.microsoft.com/office/drawing/2014/main" id="{4EB708F4-C133-BD58-2A6D-C0A7D1F69C60}"/>
              </a:ext>
            </a:extLst>
          </p:cNvPr>
          <p:cNvSpPr txBox="1">
            <a:spLocks/>
          </p:cNvSpPr>
          <p:nvPr/>
        </p:nvSpPr>
        <p:spPr>
          <a:xfrm>
            <a:off x="761673" y="1627017"/>
            <a:ext cx="4368000" cy="26222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560"/>
              </a:spcBef>
              <a:buFont typeface="Calibri"/>
              <a:buNone/>
            </a:pPr>
            <a:r>
              <a:rPr lang="en-US" sz="2400" kern="0" dirty="0" err="1">
                <a:latin typeface="Calibri" panose="020F0502020204030204" pitchFamily="34" charset="0"/>
                <a:ea typeface="Calibri" panose="020F0502020204030204" pitchFamily="34" charset="0"/>
                <a:cs typeface="Calibri" panose="020F0502020204030204" pitchFamily="34" charset="0"/>
                <a:sym typeface="Arial"/>
              </a:rPr>
              <a:t>dct</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a:t>
            </a:r>
            <a:r>
              <a:rPr lang="en-US" sz="2400" kern="0" dirty="0" err="1">
                <a:latin typeface="Calibri" panose="020F0502020204030204" pitchFamily="34" charset="0"/>
                <a:ea typeface="Calibri" panose="020F0502020204030204" pitchFamily="34" charset="0"/>
                <a:cs typeface="Calibri" panose="020F0502020204030204" pitchFamily="34" charset="0"/>
                <a:sym typeface="Arial"/>
              </a:rPr>
              <a:t>Dublic</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Core Terms</a:t>
            </a:r>
          </a:p>
          <a:p>
            <a:pPr marL="0" indent="0" fontAlgn="auto">
              <a:spcBef>
                <a:spcPts val="560"/>
              </a:spcBef>
              <a:buFont typeface="Calibri"/>
              <a:buNone/>
            </a:pPr>
            <a:r>
              <a:rPr lang="en-US" sz="2400" kern="0" dirty="0" err="1">
                <a:latin typeface="Calibri" panose="020F0502020204030204" pitchFamily="34" charset="0"/>
                <a:ea typeface="Calibri" panose="020F0502020204030204" pitchFamily="34" charset="0"/>
                <a:cs typeface="Calibri" panose="020F0502020204030204" pitchFamily="34" charset="0"/>
                <a:sym typeface="Arial"/>
              </a:rPr>
              <a:t>foaf</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Friend of a Friend</a:t>
            </a:r>
          </a:p>
          <a:p>
            <a:pPr marL="0" indent="0" fontAlgn="auto">
              <a:spcBef>
                <a:spcPts val="560"/>
              </a:spcBef>
              <a:buFont typeface="Calibri"/>
              <a:buNone/>
            </a:pPr>
            <a:r>
              <a:rPr lang="en-US" sz="2400" kern="0" dirty="0" err="1">
                <a:latin typeface="Calibri" panose="020F0502020204030204" pitchFamily="34" charset="0"/>
                <a:ea typeface="Calibri" panose="020F0502020204030204" pitchFamily="34" charset="0"/>
                <a:cs typeface="Calibri" panose="020F0502020204030204" pitchFamily="34" charset="0"/>
                <a:sym typeface="Arial"/>
              </a:rPr>
              <a:t>sdo</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schema.org</a:t>
            </a:r>
          </a:p>
        </p:txBody>
      </p:sp>
      <p:sp>
        <p:nvSpPr>
          <p:cNvPr id="3" name="Slide Number Placeholder 2">
            <a:extLst>
              <a:ext uri="{FF2B5EF4-FFF2-40B4-BE49-F238E27FC236}">
                <a16:creationId xmlns:a16="http://schemas.microsoft.com/office/drawing/2014/main" id="{6C8E69AB-3A85-F386-DD97-E62283DFB3A5}"/>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41</a:t>
            </a:fld>
            <a:endParaRPr lang="en-US" dirty="0"/>
          </a:p>
        </p:txBody>
      </p:sp>
      <p:pic>
        <p:nvPicPr>
          <p:cNvPr id="11" name="Picture 10" descr="A screenshot of a computer&#10;&#10;Description automatically generated">
            <a:extLst>
              <a:ext uri="{FF2B5EF4-FFF2-40B4-BE49-F238E27FC236}">
                <a16:creationId xmlns:a16="http://schemas.microsoft.com/office/drawing/2014/main" id="{2038651F-4244-9248-5B7F-E81F320E4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365" y="2801564"/>
            <a:ext cx="9279690" cy="331737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e2ddaacdd3_1_1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(c) LRMI</a:t>
            </a:r>
            <a:endParaRPr/>
          </a:p>
        </p:txBody>
      </p:sp>
      <p:sp>
        <p:nvSpPr>
          <p:cNvPr id="2" name="TextBox 1">
            <a:extLst>
              <a:ext uri="{FF2B5EF4-FFF2-40B4-BE49-F238E27FC236}">
                <a16:creationId xmlns:a16="http://schemas.microsoft.com/office/drawing/2014/main" id="{A3CEDE25-18F7-3CE7-1C48-F872E94553E0}"/>
              </a:ext>
            </a:extLst>
          </p:cNvPr>
          <p:cNvSpPr txBox="1"/>
          <p:nvPr/>
        </p:nvSpPr>
        <p:spPr>
          <a:xfrm>
            <a:off x="761673" y="1112362"/>
            <a:ext cx="4173884"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The bare facts:</a:t>
            </a:r>
          </a:p>
        </p:txBody>
      </p:sp>
      <p:sp>
        <p:nvSpPr>
          <p:cNvPr id="3" name="Google Shape;143;g225b50897ed_0_9">
            <a:extLst>
              <a:ext uri="{FF2B5EF4-FFF2-40B4-BE49-F238E27FC236}">
                <a16:creationId xmlns:a16="http://schemas.microsoft.com/office/drawing/2014/main" id="{27662941-378A-12B9-706E-24A40C684D88}"/>
              </a:ext>
            </a:extLst>
          </p:cNvPr>
          <p:cNvSpPr txBox="1">
            <a:spLocks/>
          </p:cNvSpPr>
          <p:nvPr/>
        </p:nvSpPr>
        <p:spPr>
          <a:xfrm>
            <a:off x="880234" y="1702743"/>
            <a:ext cx="10781447" cy="46650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Learning Resource Metadata Innovation.</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Initiated in 2011 to enhance </a:t>
            </a:r>
            <a:r>
              <a:rPr lang="en-US" sz="2000" kern="0" dirty="0" err="1">
                <a:latin typeface="Calibri"/>
                <a:ea typeface="Calibri"/>
                <a:cs typeface="Calibri"/>
                <a:sym typeface="Calibri"/>
              </a:rPr>
              <a:t>Schema.org's</a:t>
            </a:r>
            <a:r>
              <a:rPr lang="en-US" sz="2000" kern="0" dirty="0">
                <a:latin typeface="Calibri"/>
                <a:ea typeface="Calibri"/>
                <a:cs typeface="Calibri"/>
                <a:sym typeface="Calibri"/>
              </a:rPr>
              <a:t> ability to describe learning resources.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latin typeface="Calibri"/>
                <a:ea typeface="Calibri"/>
                <a:cs typeface="Calibri"/>
                <a:sym typeface="Calibri"/>
              </a:rPr>
              <a:t>Schema.org: RDF/Linked data vocabulary for describing anything that can be found in web pages; sponsored by Google and other big search engines, used to provide descriptions embedded in web pages that enhance search experience</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Small number of terms covering education &amp; training designed to be used with other vocabularies that cover the rest.</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Now a Dublin Core Working Group.</a:t>
            </a:r>
          </a:p>
        </p:txBody>
      </p:sp>
      <p:sp>
        <p:nvSpPr>
          <p:cNvPr id="4" name="Slide Number Placeholder 3">
            <a:extLst>
              <a:ext uri="{FF2B5EF4-FFF2-40B4-BE49-F238E27FC236}">
                <a16:creationId xmlns:a16="http://schemas.microsoft.com/office/drawing/2014/main" id="{8CC32316-F025-FA86-7553-AE55A6C4AED6}"/>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e2ddaacdd3_1_2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(c) LRMI</a:t>
            </a:r>
            <a:endParaRPr/>
          </a:p>
        </p:txBody>
      </p:sp>
      <p:pic>
        <p:nvPicPr>
          <p:cNvPr id="329" name="Google Shape;329;g1e2ddaacdd3_1_29"/>
          <p:cNvPicPr preferRelativeResize="0"/>
          <p:nvPr/>
        </p:nvPicPr>
        <p:blipFill>
          <a:blip r:embed="rId3"/>
          <a:stretch>
            <a:fillRect/>
          </a:stretch>
        </p:blipFill>
        <p:spPr>
          <a:xfrm>
            <a:off x="506873" y="1296994"/>
            <a:ext cx="6340822" cy="4510893"/>
          </a:xfrm>
          <a:prstGeom prst="rect">
            <a:avLst/>
          </a:prstGeom>
          <a:ln w="28575">
            <a:noFill/>
          </a:ln>
          <a:effectLst>
            <a:outerShdw blurRad="101600" dist="38100" dir="5400000" algn="t" rotWithShape="0">
              <a:prstClr val="black">
                <a:alpha val="22000"/>
              </a:prstClr>
            </a:outerShdw>
          </a:effectLst>
        </p:spPr>
      </p:pic>
      <p:pic>
        <p:nvPicPr>
          <p:cNvPr id="330" name="Google Shape;330;g1e2ddaacdd3_1_29"/>
          <p:cNvPicPr preferRelativeResize="0">
            <a:picLocks noChangeAspect="1"/>
          </p:cNvPicPr>
          <p:nvPr/>
        </p:nvPicPr>
        <p:blipFill>
          <a:blip r:embed="rId4"/>
          <a:stretch>
            <a:fillRect/>
          </a:stretch>
        </p:blipFill>
        <p:spPr>
          <a:xfrm>
            <a:off x="7292119" y="1296994"/>
            <a:ext cx="4390224" cy="4507992"/>
          </a:xfrm>
          <a:prstGeom prst="rect">
            <a:avLst/>
          </a:prstGeom>
          <a:ln w="28575">
            <a:noFill/>
          </a:ln>
          <a:effectLst>
            <a:outerShdw blurRad="101600" dist="38100" dir="5400000" algn="t" rotWithShape="0">
              <a:prstClr val="black">
                <a:alpha val="22000"/>
              </a:prstClr>
            </a:outerShdw>
          </a:effectLst>
        </p:spPr>
      </p:pic>
      <p:sp>
        <p:nvSpPr>
          <p:cNvPr id="2" name="Slide Number Placeholder 1">
            <a:extLst>
              <a:ext uri="{FF2B5EF4-FFF2-40B4-BE49-F238E27FC236}">
                <a16:creationId xmlns:a16="http://schemas.microsoft.com/office/drawing/2014/main" id="{71B57B2C-B651-A22C-B76C-545D69227722}"/>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g1e2ddaacdd3_1_3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(c) LRMI</a:t>
            </a:r>
            <a:endParaRPr/>
          </a:p>
        </p:txBody>
      </p:sp>
      <p:sp>
        <p:nvSpPr>
          <p:cNvPr id="2" name="TextBox 1">
            <a:extLst>
              <a:ext uri="{FF2B5EF4-FFF2-40B4-BE49-F238E27FC236}">
                <a16:creationId xmlns:a16="http://schemas.microsoft.com/office/drawing/2014/main" id="{4ED0028B-70DE-2B9B-ED5A-0D69BC3F9E2E}"/>
              </a:ext>
            </a:extLst>
          </p:cNvPr>
          <p:cNvSpPr txBox="1"/>
          <p:nvPr/>
        </p:nvSpPr>
        <p:spPr>
          <a:xfrm>
            <a:off x="761673" y="1112362"/>
            <a:ext cx="4173884"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Application:</a:t>
            </a:r>
          </a:p>
        </p:txBody>
      </p:sp>
      <p:sp>
        <p:nvSpPr>
          <p:cNvPr id="3" name="Google Shape;143;g225b50897ed_0_9">
            <a:extLst>
              <a:ext uri="{FF2B5EF4-FFF2-40B4-BE49-F238E27FC236}">
                <a16:creationId xmlns:a16="http://schemas.microsoft.com/office/drawing/2014/main" id="{27A63A35-F73A-F97E-3B6C-2CFEF76DCDDA}"/>
              </a:ext>
            </a:extLst>
          </p:cNvPr>
          <p:cNvSpPr txBox="1">
            <a:spLocks/>
          </p:cNvSpPr>
          <p:nvPr/>
        </p:nvSpPr>
        <p:spPr>
          <a:xfrm>
            <a:off x="880234" y="1702743"/>
            <a:ext cx="10781447"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Used in several specifications to describe learning resources.</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a:solidFill>
                  <a:srgbClr val="0094C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K12-OCX</a:t>
            </a:r>
            <a:r>
              <a:rPr lang="en-US" sz="1800" kern="0" dirty="0">
                <a:latin typeface="Calibri"/>
                <a:ea typeface="Calibri"/>
                <a:cs typeface="Calibri"/>
                <a:sym typeface="Calibri"/>
              </a:rPr>
              <a:t> (Open Content Exchange)</a:t>
            </a: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err="1">
                <a:solidFill>
                  <a:srgbClr val="0094C8"/>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BioSchemas</a:t>
            </a:r>
            <a:r>
              <a:rPr lang="en-US" sz="1800" kern="0" dirty="0">
                <a:latin typeface="Calibri"/>
                <a:ea typeface="Calibri"/>
                <a:cs typeface="Calibri"/>
                <a:sym typeface="Calibri"/>
              </a:rPr>
              <a:t>, </a:t>
            </a:r>
            <a:r>
              <a:rPr lang="en-US" sz="1800" kern="0" dirty="0">
                <a:solidFill>
                  <a:srgbClr val="0094C8"/>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Earth Sciences Information Partnership</a:t>
            </a:r>
            <a:endParaRPr lang="en-US" sz="1800" kern="0" dirty="0">
              <a:solidFill>
                <a:srgbClr val="0094C8"/>
              </a:solidFill>
              <a:latin typeface="Calibri"/>
              <a:ea typeface="Calibri"/>
              <a:cs typeface="Calibri"/>
              <a:sym typeface="Calibri"/>
            </a:endParaRPr>
          </a:p>
          <a:p>
            <a:pPr lvl="1" indent="-355600" fontAlgn="auto">
              <a:lnSpc>
                <a:spcPct val="115000"/>
              </a:lnSpc>
              <a:spcBef>
                <a:spcPts val="0"/>
              </a:spcBef>
              <a:spcAft>
                <a:spcPts val="1000"/>
              </a:spcAft>
              <a:buClr>
                <a:srgbClr val="0094C8"/>
              </a:buClr>
              <a:buSzPts val="2000"/>
              <a:buFont typeface="Wingdings" panose="05000000000000000000" pitchFamily="2" charset="2"/>
              <a:buChar char="§"/>
            </a:pPr>
            <a:r>
              <a:rPr lang="en-US" sz="1800" kern="0" dirty="0" err="1">
                <a:solidFill>
                  <a:srgbClr val="0094C8"/>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WirLernenOnline</a:t>
            </a:r>
            <a:r>
              <a:rPr lang="en-US" sz="1800" kern="0" dirty="0">
                <a:latin typeface="Calibri"/>
                <a:ea typeface="Calibri"/>
                <a:cs typeface="Calibri"/>
                <a:sym typeface="Calibri"/>
              </a:rPr>
              <a:t> - The OER (Open Educational Resources) Hub in Germany</a:t>
            </a:r>
            <a:endParaRPr lang="en-US" sz="1600" kern="0" dirty="0">
              <a:latin typeface="Calibri"/>
              <a:ea typeface="Calibri"/>
              <a:cs typeface="Calibri"/>
              <a:sym typeface="Calibri"/>
            </a:endParaRPr>
          </a:p>
        </p:txBody>
      </p:sp>
      <p:sp>
        <p:nvSpPr>
          <p:cNvPr id="6" name="TextBox 5">
            <a:extLst>
              <a:ext uri="{FF2B5EF4-FFF2-40B4-BE49-F238E27FC236}">
                <a16:creationId xmlns:a16="http://schemas.microsoft.com/office/drawing/2014/main" id="{4E90AD38-C2F2-40AC-ABDA-06F7C2BAC67C}"/>
              </a:ext>
            </a:extLst>
          </p:cNvPr>
          <p:cNvSpPr txBox="1"/>
          <p:nvPr/>
        </p:nvSpPr>
        <p:spPr>
          <a:xfrm>
            <a:off x="761673" y="3549405"/>
            <a:ext cx="4173884"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Influence:</a:t>
            </a:r>
          </a:p>
        </p:txBody>
      </p:sp>
      <p:sp>
        <p:nvSpPr>
          <p:cNvPr id="7" name="Google Shape;143;g225b50897ed_0_9">
            <a:extLst>
              <a:ext uri="{FF2B5EF4-FFF2-40B4-BE49-F238E27FC236}">
                <a16:creationId xmlns:a16="http://schemas.microsoft.com/office/drawing/2014/main" id="{40EE4B8F-A783-4ED5-7B0A-B7A713A00E87}"/>
              </a:ext>
            </a:extLst>
          </p:cNvPr>
          <p:cNvSpPr txBox="1">
            <a:spLocks/>
          </p:cNvSpPr>
          <p:nvPr/>
        </p:nvSpPr>
        <p:spPr>
          <a:xfrm>
            <a:off x="880234" y="4139786"/>
            <a:ext cx="10781447"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Shows how to apply Dublin Core descriptive principles to learning resources.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Adopted by IEEE P2881.</a:t>
            </a:r>
          </a:p>
        </p:txBody>
      </p:sp>
      <p:sp>
        <p:nvSpPr>
          <p:cNvPr id="4" name="Slide Number Placeholder 3">
            <a:extLst>
              <a:ext uri="{FF2B5EF4-FFF2-40B4-BE49-F238E27FC236}">
                <a16:creationId xmlns:a16="http://schemas.microsoft.com/office/drawing/2014/main" id="{C46839A4-19D6-230F-398F-F90A6E0D6D2B}"/>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e2ddaacdd3_2_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Metadata Standards (d) IEEE P2881</a:t>
            </a:r>
            <a:endParaRPr/>
          </a:p>
        </p:txBody>
      </p:sp>
      <p:sp>
        <p:nvSpPr>
          <p:cNvPr id="2" name="TextBox 1">
            <a:extLst>
              <a:ext uri="{FF2B5EF4-FFF2-40B4-BE49-F238E27FC236}">
                <a16:creationId xmlns:a16="http://schemas.microsoft.com/office/drawing/2014/main" id="{8E4B2EC6-82B5-6313-5F12-D27099588143}"/>
              </a:ext>
            </a:extLst>
          </p:cNvPr>
          <p:cNvSpPr txBox="1"/>
          <p:nvPr/>
        </p:nvSpPr>
        <p:spPr>
          <a:xfrm>
            <a:off x="761673" y="1112362"/>
            <a:ext cx="4173884"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The bare facts:</a:t>
            </a:r>
          </a:p>
        </p:txBody>
      </p:sp>
      <p:sp>
        <p:nvSpPr>
          <p:cNvPr id="3" name="Google Shape;143;g225b50897ed_0_9">
            <a:extLst>
              <a:ext uri="{FF2B5EF4-FFF2-40B4-BE49-F238E27FC236}">
                <a16:creationId xmlns:a16="http://schemas.microsoft.com/office/drawing/2014/main" id="{44B3BB61-1692-66A3-A680-90012BB6D340}"/>
              </a:ext>
            </a:extLst>
          </p:cNvPr>
          <p:cNvSpPr txBox="1">
            <a:spLocks/>
          </p:cNvSpPr>
          <p:nvPr/>
        </p:nvSpPr>
        <p:spPr>
          <a:xfrm>
            <a:off x="880234" y="1702743"/>
            <a:ext cx="10781447"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IEEE P2881 Learning Metadata Working Group.</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Provides an alternative to IEEE 1484.12.1 LOM (does not replace it).</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Based on Linked Data, RDF principles.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Adopts Dublin Core Terms and LRMI, along with some other vocabularies.</a:t>
            </a:r>
          </a:p>
          <a:p>
            <a:pPr indent="-355600" fontAlgn="auto">
              <a:lnSpc>
                <a:spcPct val="115000"/>
              </a:lnSpc>
              <a:spcBef>
                <a:spcPts val="0"/>
              </a:spcBef>
              <a:spcAft>
                <a:spcPts val="1000"/>
              </a:spcAft>
              <a:buClr>
                <a:srgbClr val="0094C8"/>
              </a:buClr>
              <a:buSzPts val="2000"/>
              <a:buFont typeface="Calibri"/>
              <a:buChar char="○"/>
            </a:pPr>
            <a:r>
              <a:rPr lang="en-US" sz="2000" kern="0" dirty="0">
                <a:latin typeface="Calibri"/>
                <a:ea typeface="Calibri"/>
                <a:cs typeface="Calibri"/>
                <a:sym typeface="Calibri"/>
              </a:rPr>
              <a:t>Current status: Draft Standard in preparation.</a:t>
            </a:r>
          </a:p>
        </p:txBody>
      </p:sp>
      <p:sp>
        <p:nvSpPr>
          <p:cNvPr id="4" name="Slide Number Placeholder 3">
            <a:extLst>
              <a:ext uri="{FF2B5EF4-FFF2-40B4-BE49-F238E27FC236}">
                <a16:creationId xmlns:a16="http://schemas.microsoft.com/office/drawing/2014/main" id="{D266EDDA-C94F-7F9E-C921-CE741769C9DA}"/>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4" name="Picture 3" descr="A blue circle with white text&#10;&#10;Description automatically generated with medium confidence">
            <a:extLst>
              <a:ext uri="{FF2B5EF4-FFF2-40B4-BE49-F238E27FC236}">
                <a16:creationId xmlns:a16="http://schemas.microsoft.com/office/drawing/2014/main" id="{18AE0CA1-02C9-B84C-F9E1-A84E24724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63" y="1515963"/>
            <a:ext cx="5197431" cy="4709858"/>
          </a:xfrm>
          <a:prstGeom prst="rect">
            <a:avLst/>
          </a:prstGeom>
        </p:spPr>
      </p:pic>
      <p:sp>
        <p:nvSpPr>
          <p:cNvPr id="256" name="Google Shape;256;g248617192b5_0_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Expected Learning Outcome #4</a:t>
            </a:r>
            <a:endParaRPr dirty="0"/>
          </a:p>
        </p:txBody>
      </p:sp>
      <p:sp>
        <p:nvSpPr>
          <p:cNvPr id="2" name="Google Shape;116;g245ff463eea_0_112">
            <a:extLst>
              <a:ext uri="{FF2B5EF4-FFF2-40B4-BE49-F238E27FC236}">
                <a16:creationId xmlns:a16="http://schemas.microsoft.com/office/drawing/2014/main" id="{31243D6A-7BDC-27D6-B47C-1EE547CF194A}"/>
              </a:ext>
            </a:extLst>
          </p:cNvPr>
          <p:cNvSpPr txBox="1"/>
          <p:nvPr/>
        </p:nvSpPr>
        <p:spPr>
          <a:xfrm>
            <a:off x="4940950" y="1990083"/>
            <a:ext cx="5796016" cy="3139291"/>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After completing this section, the attendee will be able to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describe</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how a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P2881-centered metadata approach</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which uses established standards like LRMI, directly enables many use cases. This includes all of the use cases outlined earlier in the tutorial and generalized concepts of properties in the standards.</a:t>
            </a:r>
          </a:p>
        </p:txBody>
      </p:sp>
      <p:sp>
        <p:nvSpPr>
          <p:cNvPr id="3" name="Slide Number Placeholder 2">
            <a:extLst>
              <a:ext uri="{FF2B5EF4-FFF2-40B4-BE49-F238E27FC236}">
                <a16:creationId xmlns:a16="http://schemas.microsoft.com/office/drawing/2014/main" id="{349E03C0-C0C8-E663-37F7-C1E02D48DA91}"/>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46</a:t>
            </a:fld>
            <a:endParaRPr lang="en-US" dirty="0"/>
          </a:p>
        </p:txBody>
      </p:sp>
    </p:spTree>
    <p:extLst>
      <p:ext uri="{BB962C8B-B14F-4D97-AF65-F5344CB8AC3E}">
        <p14:creationId xmlns:p14="http://schemas.microsoft.com/office/powerpoint/2010/main" val="1730521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2615721669_1_7"/>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Learning Resources with Traditional Properties</a:t>
            </a:r>
            <a:endParaRPr dirty="0"/>
          </a:p>
        </p:txBody>
      </p:sp>
      <p:sp>
        <p:nvSpPr>
          <p:cNvPr id="2" name="TextBox 1">
            <a:extLst>
              <a:ext uri="{FF2B5EF4-FFF2-40B4-BE49-F238E27FC236}">
                <a16:creationId xmlns:a16="http://schemas.microsoft.com/office/drawing/2014/main" id="{5546E58C-1A45-8155-63A0-B9367A092A02}"/>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Search Google-style for downloadable material, including entire courses to take and use or rebrand:</a:t>
            </a:r>
          </a:p>
        </p:txBody>
      </p:sp>
      <p:sp>
        <p:nvSpPr>
          <p:cNvPr id="3" name="Google Shape;143;g225b50897ed_0_9">
            <a:extLst>
              <a:ext uri="{FF2B5EF4-FFF2-40B4-BE49-F238E27FC236}">
                <a16:creationId xmlns:a16="http://schemas.microsoft.com/office/drawing/2014/main" id="{90CEEF15-2653-DC46-8AC1-1A9118CF0BE2}"/>
              </a:ext>
            </a:extLst>
          </p:cNvPr>
          <p:cNvSpPr txBox="1">
            <a:spLocks/>
          </p:cNvSpPr>
          <p:nvPr/>
        </p:nvSpPr>
        <p:spPr>
          <a:xfrm>
            <a:off x="880234" y="2286637"/>
            <a:ext cx="10781447"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Class of Learning Resource </a:t>
            </a:r>
            <a:r>
              <a:rPr lang="en-US" sz="2400" b="0" i="0" dirty="0">
                <a:solidFill>
                  <a:srgbClr val="202124"/>
                </a:solidFill>
                <a:effectLst/>
                <a:latin typeface="Calibri" panose="02000000000000000000" pitchFamily="2" charset="0"/>
                <a:cs typeface="Arial" panose="020B0604020202020204" pitchFamily="34" charset="0"/>
              </a:rPr>
              <a:t>—</a:t>
            </a:r>
            <a:r>
              <a:rPr lang="en-US" sz="2400" kern="0" dirty="0">
                <a:latin typeface="Calibri"/>
                <a:ea typeface="Calibri"/>
                <a:cs typeface="Calibri"/>
                <a:sym typeface="Calibri"/>
              </a:rPr>
              <a:t> a reusable resource.</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such as description, keywords, language, title to help run the search.</a:t>
            </a:r>
          </a:p>
        </p:txBody>
      </p:sp>
      <p:sp>
        <p:nvSpPr>
          <p:cNvPr id="4" name="Slide Number Placeholder 3">
            <a:extLst>
              <a:ext uri="{FF2B5EF4-FFF2-40B4-BE49-F238E27FC236}">
                <a16:creationId xmlns:a16="http://schemas.microsoft.com/office/drawing/2014/main" id="{91069318-4FD6-595B-38B1-19DE8B50FA89}"/>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25b50897ed_0_0"/>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r>
              <a:rPr lang="en-US" dirty="0"/>
              <a:t>Learning Events with Traditional Properties</a:t>
            </a:r>
            <a:endParaRPr dirty="0"/>
          </a:p>
        </p:txBody>
      </p:sp>
      <p:sp>
        <p:nvSpPr>
          <p:cNvPr id="2" name="TextBox 1">
            <a:extLst>
              <a:ext uri="{FF2B5EF4-FFF2-40B4-BE49-F238E27FC236}">
                <a16:creationId xmlns:a16="http://schemas.microsoft.com/office/drawing/2014/main" id="{595938DE-E26C-D973-FD4D-2C07667F52ED}"/>
              </a:ext>
            </a:extLst>
          </p:cNvPr>
          <p:cNvSpPr txBox="1"/>
          <p:nvPr/>
        </p:nvSpPr>
        <p:spPr>
          <a:xfrm>
            <a:off x="761672" y="1112362"/>
            <a:ext cx="10563667"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Search Google-style for a live-streamed learning opportunity:</a:t>
            </a:r>
          </a:p>
        </p:txBody>
      </p:sp>
      <p:sp>
        <p:nvSpPr>
          <p:cNvPr id="3" name="Google Shape;143;g225b50897ed_0_9">
            <a:extLst>
              <a:ext uri="{FF2B5EF4-FFF2-40B4-BE49-F238E27FC236}">
                <a16:creationId xmlns:a16="http://schemas.microsoft.com/office/drawing/2014/main" id="{55DD4101-EE91-7552-581D-1A032A1A1B6E}"/>
              </a:ext>
            </a:extLst>
          </p:cNvPr>
          <p:cNvSpPr txBox="1">
            <a:spLocks/>
          </p:cNvSpPr>
          <p:nvPr/>
        </p:nvSpPr>
        <p:spPr>
          <a:xfrm>
            <a:off x="880234" y="1801895"/>
            <a:ext cx="10781447"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Class of Learning Event </a:t>
            </a:r>
            <a:r>
              <a:rPr lang="en-US" sz="1600" b="0" i="0" dirty="0">
                <a:solidFill>
                  <a:srgbClr val="202124"/>
                </a:solidFill>
                <a:effectLst/>
                <a:latin typeface="Calibri" panose="02000000000000000000" pitchFamily="2" charset="0"/>
                <a:cs typeface="Arial" panose="020B0604020202020204" pitchFamily="34" charset="0"/>
              </a:rPr>
              <a:t>—</a:t>
            </a:r>
            <a:r>
              <a:rPr lang="en-US" sz="2400" kern="0" dirty="0">
                <a:latin typeface="Calibri"/>
                <a:ea typeface="Calibri"/>
                <a:cs typeface="Calibri"/>
                <a:sym typeface="Calibri"/>
              </a:rPr>
              <a:t> an opportunity with time and place (can be “missed”).</a:t>
            </a:r>
          </a:p>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such as description, keywords, language, title to help run the search.</a:t>
            </a:r>
          </a:p>
        </p:txBody>
      </p:sp>
      <p:sp>
        <p:nvSpPr>
          <p:cNvPr id="4" name="Slide Number Placeholder 3">
            <a:extLst>
              <a:ext uri="{FF2B5EF4-FFF2-40B4-BE49-F238E27FC236}">
                <a16:creationId xmlns:a16="http://schemas.microsoft.com/office/drawing/2014/main" id="{568A29E7-916C-7407-5C13-5BE264DF8C61}"/>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2615721669_1_13"/>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Better Search Results</a:t>
            </a:r>
            <a:endParaRPr dirty="0"/>
          </a:p>
        </p:txBody>
      </p:sp>
      <p:sp>
        <p:nvSpPr>
          <p:cNvPr id="2" name="TextBox 1">
            <a:extLst>
              <a:ext uri="{FF2B5EF4-FFF2-40B4-BE49-F238E27FC236}">
                <a16:creationId xmlns:a16="http://schemas.microsoft.com/office/drawing/2014/main" id="{EECDBCDC-5864-A0F1-A886-AFA68C551F82}"/>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Once seeing search results, use other data to make an informed decision about which opportunity is selected</a:t>
            </a:r>
          </a:p>
        </p:txBody>
      </p:sp>
      <p:sp>
        <p:nvSpPr>
          <p:cNvPr id="3" name="Google Shape;143;g225b50897ed_0_9">
            <a:extLst>
              <a:ext uri="{FF2B5EF4-FFF2-40B4-BE49-F238E27FC236}">
                <a16:creationId xmlns:a16="http://schemas.microsoft.com/office/drawing/2014/main" id="{524674B8-42EA-EABC-3655-59FD9A11792A}"/>
              </a:ext>
            </a:extLst>
          </p:cNvPr>
          <p:cNvSpPr txBox="1">
            <a:spLocks/>
          </p:cNvSpPr>
          <p:nvPr/>
        </p:nvSpPr>
        <p:spPr>
          <a:xfrm>
            <a:off x="880234" y="2319688"/>
            <a:ext cx="10781447"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such as duration, start/end dates, educational or instructional levels or preferences, the instructor, the owner, subject, time required.</a:t>
            </a:r>
          </a:p>
        </p:txBody>
      </p:sp>
      <p:sp>
        <p:nvSpPr>
          <p:cNvPr id="4" name="Slide Number Placeholder 3">
            <a:extLst>
              <a:ext uri="{FF2B5EF4-FFF2-40B4-BE49-F238E27FC236}">
                <a16:creationId xmlns:a16="http://schemas.microsoft.com/office/drawing/2014/main" id="{124DE001-C92B-2BB2-ABFA-57E0B76CE69B}"/>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49</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225d95c0b16_0_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Metadata?</a:t>
            </a:r>
            <a:endParaRPr dirty="0"/>
          </a:p>
        </p:txBody>
      </p:sp>
      <p:sp>
        <p:nvSpPr>
          <p:cNvPr id="87" name="Google Shape;87;g225d95c0b16_0_0"/>
          <p:cNvSpPr txBox="1"/>
          <p:nvPr/>
        </p:nvSpPr>
        <p:spPr>
          <a:xfrm>
            <a:off x="955192" y="1848975"/>
            <a:ext cx="9972453"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3000"/>
              </a:spcAft>
              <a:buNone/>
            </a:pPr>
            <a:r>
              <a:rPr lang="en-US" sz="2800" b="1" dirty="0">
                <a:solidFill>
                  <a:srgbClr val="0094C8"/>
                </a:solidFill>
                <a:latin typeface="Calibri" panose="020F0502020204030204" pitchFamily="34" charset="0"/>
                <a:ea typeface="Calibri" panose="020F0502020204030204" pitchFamily="34" charset="0"/>
                <a:cs typeface="Calibri" panose="020F0502020204030204" pitchFamily="34" charset="0"/>
              </a:rPr>
              <a:t>Definition 1: </a:t>
            </a:r>
            <a:r>
              <a:rPr lang="en-US" sz="2800" dirty="0">
                <a:latin typeface="Calibri" panose="020F0502020204030204" pitchFamily="34" charset="0"/>
                <a:ea typeface="Calibri" panose="020F0502020204030204" pitchFamily="34" charset="0"/>
                <a:cs typeface="Calibri" panose="020F0502020204030204" pitchFamily="34" charset="0"/>
              </a:rPr>
              <a:t>Metadata is "data about data."</a:t>
            </a:r>
            <a:endParaRPr sz="28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800" b="1" dirty="0">
                <a:solidFill>
                  <a:srgbClr val="0094C8"/>
                </a:solidFill>
                <a:latin typeface="Calibri" panose="020F0502020204030204" pitchFamily="34" charset="0"/>
                <a:ea typeface="Calibri" panose="020F0502020204030204" pitchFamily="34" charset="0"/>
                <a:cs typeface="Calibri" panose="020F0502020204030204" pitchFamily="34" charset="0"/>
              </a:rPr>
              <a:t>Definition 2: </a:t>
            </a:r>
            <a:r>
              <a:rPr lang="en-US" sz="2800" dirty="0">
                <a:latin typeface="Calibri" panose="020F0502020204030204" pitchFamily="34" charset="0"/>
                <a:ea typeface="Calibri" panose="020F0502020204030204" pitchFamily="34" charset="0"/>
                <a:cs typeface="Calibri" panose="020F0502020204030204" pitchFamily="34" charset="0"/>
              </a:rPr>
              <a:t>"Metadata is structured information that describes, explains, locates, or otherwise makes it easier to retrieve, use, or manage an information resource."</a:t>
            </a:r>
            <a:endParaRPr sz="2800" dirty="0">
              <a:latin typeface="Calibri" panose="020F0502020204030204" pitchFamily="34" charset="0"/>
              <a:ea typeface="Calibri" panose="020F0502020204030204" pitchFamily="34" charset="0"/>
              <a:cs typeface="Calibri" panose="020F0502020204030204" pitchFamily="34" charset="0"/>
            </a:endParaRPr>
          </a:p>
          <a:p>
            <a:pPr marL="0" lvl="0" indent="0" algn="r" rtl="0">
              <a:spcBef>
                <a:spcPts val="180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rPr>
              <a:t>— J Riley (2004), Understanding Metadata, a NISO Primer </a:t>
            </a:r>
            <a:endParaRPr sz="24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88" name="Google Shape;88;g225d95c0b16_0_0"/>
          <p:cNvPicPr preferRelativeResize="0"/>
          <p:nvPr/>
        </p:nvPicPr>
        <p:blipFill>
          <a:blip r:embed="rId3">
            <a:alphaModFix/>
          </a:blip>
          <a:stretch>
            <a:fillRect/>
          </a:stretch>
        </p:blipFill>
        <p:spPr>
          <a:xfrm>
            <a:off x="7537633" y="1848975"/>
            <a:ext cx="625775" cy="625775"/>
          </a:xfrm>
          <a:prstGeom prst="rect">
            <a:avLst/>
          </a:prstGeom>
          <a:noFill/>
          <a:ln>
            <a:noFill/>
          </a:ln>
        </p:spPr>
      </p:pic>
      <p:sp>
        <p:nvSpPr>
          <p:cNvPr id="2" name="Slide Number Placeholder 1">
            <a:extLst>
              <a:ext uri="{FF2B5EF4-FFF2-40B4-BE49-F238E27FC236}">
                <a16:creationId xmlns:a16="http://schemas.microsoft.com/office/drawing/2014/main" id="{D313F528-3D30-927F-5635-EF848226DB0B}"/>
              </a:ext>
            </a:extLst>
          </p:cNvPr>
          <p:cNvSpPr>
            <a:spLocks noGrp="1"/>
          </p:cNvSpPr>
          <p:nvPr>
            <p:ph type="sldNum" sz="quarter" idx="4"/>
          </p:nvPr>
        </p:nvSpPr>
        <p:spPr>
          <a:xfrm>
            <a:off x="10736966" y="6355121"/>
            <a:ext cx="821634" cy="340935"/>
          </a:xfrm>
          <a:prstGeom prst="rect">
            <a:avLst/>
          </a:prstGeom>
        </p:spPr>
        <p:txBody>
          <a:bodyPr/>
          <a:lstStyle/>
          <a:p>
            <a:pPr>
              <a:defRPr/>
            </a:pPr>
            <a:fld id="{C8989B0E-7054-4294-A751-FDA661B31C0E}" type="slidenum">
              <a:rPr lang="en-US" smtClean="0"/>
              <a:pPr>
                <a:defRPr/>
              </a:pPr>
              <a:t>5</a:t>
            </a:fld>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2615721669_1_31"/>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Personal Recommendations</a:t>
            </a:r>
            <a:endParaRPr dirty="0"/>
          </a:p>
        </p:txBody>
      </p:sp>
      <p:sp>
        <p:nvSpPr>
          <p:cNvPr id="2" name="TextBox 1">
            <a:extLst>
              <a:ext uri="{FF2B5EF4-FFF2-40B4-BE49-F238E27FC236}">
                <a16:creationId xmlns:a16="http://schemas.microsoft.com/office/drawing/2014/main" id="{16E71582-77B2-5F73-CB93-1E5157291770}"/>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Receive recommendations for specific resources related to what you need</a:t>
            </a:r>
          </a:p>
        </p:txBody>
      </p:sp>
      <p:sp>
        <p:nvSpPr>
          <p:cNvPr id="3" name="Google Shape;143;g225b50897ed_0_9">
            <a:extLst>
              <a:ext uri="{FF2B5EF4-FFF2-40B4-BE49-F238E27FC236}">
                <a16:creationId xmlns:a16="http://schemas.microsoft.com/office/drawing/2014/main" id="{11789F92-8588-B509-2D22-DF232C950FE8}"/>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determine if the resource teaches me or assesses me in something specific that aligns to what my employer/school/goals say and how long it is expected to take.</a:t>
            </a:r>
          </a:p>
        </p:txBody>
      </p:sp>
      <p:sp>
        <p:nvSpPr>
          <p:cNvPr id="4" name="Slide Number Placeholder 3">
            <a:extLst>
              <a:ext uri="{FF2B5EF4-FFF2-40B4-BE49-F238E27FC236}">
                <a16:creationId xmlns:a16="http://schemas.microsoft.com/office/drawing/2014/main" id="{FC37CA44-B2C2-C00C-0C16-85772B16D90D}"/>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50</a:t>
            </a:fld>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2615721669_1_19"/>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Personal Recommendations</a:t>
            </a:r>
            <a:endParaRPr dirty="0"/>
          </a:p>
        </p:txBody>
      </p:sp>
      <p:sp>
        <p:nvSpPr>
          <p:cNvPr id="4" name="TextBox 3">
            <a:extLst>
              <a:ext uri="{FF2B5EF4-FFF2-40B4-BE49-F238E27FC236}">
                <a16:creationId xmlns:a16="http://schemas.microsoft.com/office/drawing/2014/main" id="{62C62DEC-41D7-D461-32B0-8FD9D77B52A7}"/>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Given a search history or profile, have recommendations for your preferences or role</a:t>
            </a:r>
          </a:p>
        </p:txBody>
      </p:sp>
      <p:sp>
        <p:nvSpPr>
          <p:cNvPr id="5" name="Google Shape;143;g225b50897ed_0_9">
            <a:extLst>
              <a:ext uri="{FF2B5EF4-FFF2-40B4-BE49-F238E27FC236}">
                <a16:creationId xmlns:a16="http://schemas.microsoft.com/office/drawing/2014/main" id="{179DB499-C298-239E-AFAF-64B8673117A4}"/>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align to the learner, such as competencies that it teaches or assesses (as aligning to the goals of an individual) , instructional method, types of the resources/materials, and subject (as interests).</a:t>
            </a:r>
          </a:p>
        </p:txBody>
      </p:sp>
      <p:sp>
        <p:nvSpPr>
          <p:cNvPr id="2" name="Slide Number Placeholder 1">
            <a:extLst>
              <a:ext uri="{FF2B5EF4-FFF2-40B4-BE49-F238E27FC236}">
                <a16:creationId xmlns:a16="http://schemas.microsoft.com/office/drawing/2014/main" id="{8BC412DE-55C2-CEB1-2AB8-295DA3AE26FC}"/>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2615721669_1_25"/>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Working on MY Time</a:t>
            </a:r>
            <a:endParaRPr dirty="0"/>
          </a:p>
        </p:txBody>
      </p:sp>
      <p:sp>
        <p:nvSpPr>
          <p:cNvPr id="2" name="TextBox 1">
            <a:extLst>
              <a:ext uri="{FF2B5EF4-FFF2-40B4-BE49-F238E27FC236}">
                <a16:creationId xmlns:a16="http://schemas.microsoft.com/office/drawing/2014/main" id="{59B276D6-7316-6C69-8768-C806F243936C}"/>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Determine if a limited time/location opportunity fits in with my schedule</a:t>
            </a:r>
          </a:p>
        </p:txBody>
      </p:sp>
      <p:sp>
        <p:nvSpPr>
          <p:cNvPr id="3" name="Google Shape;143;g225b50897ed_0_9">
            <a:extLst>
              <a:ext uri="{FF2B5EF4-FFF2-40B4-BE49-F238E27FC236}">
                <a16:creationId xmlns:a16="http://schemas.microsoft.com/office/drawing/2014/main" id="{F13BCCDF-4590-4323-9ACF-4C3106D99E4D}"/>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have to do with time, as related to Learning Events </a:t>
            </a:r>
            <a:r>
              <a:rPr lang="en-US" sz="2400" b="0" i="0" dirty="0">
                <a:solidFill>
                  <a:srgbClr val="202124"/>
                </a:solidFill>
                <a:effectLst/>
                <a:latin typeface="Calibri" panose="02000000000000000000" pitchFamily="2" charset="0"/>
                <a:cs typeface="Arial" panose="020B0604020202020204" pitchFamily="34" charset="0"/>
              </a:rPr>
              <a:t>—</a:t>
            </a:r>
            <a:r>
              <a:rPr lang="en-US" sz="2400" kern="0" dirty="0">
                <a:latin typeface="Calibri"/>
                <a:ea typeface="Calibri"/>
                <a:cs typeface="Calibri"/>
                <a:sym typeface="Calibri"/>
              </a:rPr>
              <a:t> duration, location, temporal characteristics, start/end date, and a full schedule (from </a:t>
            </a:r>
            <a:r>
              <a:rPr lang="en-US" sz="2400" kern="0" dirty="0">
                <a:solidFill>
                  <a:srgbClr val="0094C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schema.org</a:t>
            </a:r>
            <a:r>
              <a:rPr lang="en-US" sz="2400" kern="0" dirty="0">
                <a:latin typeface="Calibri"/>
                <a:ea typeface="Calibri"/>
                <a:cs typeface="Calibri"/>
                <a:sym typeface="Calibri"/>
              </a:rPr>
              <a:t>).</a:t>
            </a:r>
          </a:p>
        </p:txBody>
      </p:sp>
      <p:sp>
        <p:nvSpPr>
          <p:cNvPr id="4" name="Slide Number Placeholder 3">
            <a:extLst>
              <a:ext uri="{FF2B5EF4-FFF2-40B4-BE49-F238E27FC236}">
                <a16:creationId xmlns:a16="http://schemas.microsoft.com/office/drawing/2014/main" id="{77993CF6-E435-F0B4-3F38-4ACDFD45C5CC}"/>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2615721669_1_43"/>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Avoiding Mistakes and Reducing Time to Find</a:t>
            </a:r>
            <a:endParaRPr dirty="0"/>
          </a:p>
        </p:txBody>
      </p:sp>
      <p:sp>
        <p:nvSpPr>
          <p:cNvPr id="2" name="TextBox 1">
            <a:extLst>
              <a:ext uri="{FF2B5EF4-FFF2-40B4-BE49-F238E27FC236}">
                <a16:creationId xmlns:a16="http://schemas.microsoft.com/office/drawing/2014/main" id="{F7592B25-6F07-1149-25A0-BBB55D4C32A2}"/>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Remove the disambiguation of “this is the opportunity I need” (as opposed to something very close)</a:t>
            </a:r>
          </a:p>
        </p:txBody>
      </p:sp>
      <p:sp>
        <p:nvSpPr>
          <p:cNvPr id="3" name="Google Shape;143;g225b50897ed_0_9">
            <a:extLst>
              <a:ext uri="{FF2B5EF4-FFF2-40B4-BE49-F238E27FC236}">
                <a16:creationId xmlns:a16="http://schemas.microsoft.com/office/drawing/2014/main" id="{9930DE0C-9658-6980-3324-83A9B4EADDDC}"/>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determine if the resource is a part of something else, who offers it, who owns it, and many of the previously mentioned properties.</a:t>
            </a:r>
          </a:p>
        </p:txBody>
      </p:sp>
      <p:sp>
        <p:nvSpPr>
          <p:cNvPr id="4" name="Slide Number Placeholder 3">
            <a:extLst>
              <a:ext uri="{FF2B5EF4-FFF2-40B4-BE49-F238E27FC236}">
                <a16:creationId xmlns:a16="http://schemas.microsoft.com/office/drawing/2014/main" id="{68428B2F-2526-1CD2-5F24-15D27A1EE550}"/>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2615721669_1_61"/>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Peer-Based Recommendations</a:t>
            </a:r>
            <a:endParaRPr/>
          </a:p>
        </p:txBody>
      </p:sp>
      <p:sp>
        <p:nvSpPr>
          <p:cNvPr id="2" name="TextBox 1">
            <a:extLst>
              <a:ext uri="{FF2B5EF4-FFF2-40B4-BE49-F238E27FC236}">
                <a16:creationId xmlns:a16="http://schemas.microsoft.com/office/drawing/2014/main" id="{EC1C8A6F-5A96-2755-E0A8-CC72DC1447BF}"/>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Follow the paths of others who were similar to you to determine best fit for a learning opportunity</a:t>
            </a:r>
          </a:p>
        </p:txBody>
      </p:sp>
      <p:sp>
        <p:nvSpPr>
          <p:cNvPr id="3" name="Google Shape;143;g225b50897ed_0_9">
            <a:extLst>
              <a:ext uri="{FF2B5EF4-FFF2-40B4-BE49-F238E27FC236}">
                <a16:creationId xmlns:a16="http://schemas.microsoft.com/office/drawing/2014/main" id="{75B26C76-7329-B357-7A5F-F60FF6E07E03}"/>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Understanding competencies that are taught and assessed, who instructors are, what the audience (role) intended for the learning resource/opportunity, and the subject of resources.</a:t>
            </a:r>
          </a:p>
        </p:txBody>
      </p:sp>
      <p:sp>
        <p:nvSpPr>
          <p:cNvPr id="4" name="Slide Number Placeholder 3">
            <a:extLst>
              <a:ext uri="{FF2B5EF4-FFF2-40B4-BE49-F238E27FC236}">
                <a16:creationId xmlns:a16="http://schemas.microsoft.com/office/drawing/2014/main" id="{5BBF6422-1C7C-B100-806F-36BDA7B78405}"/>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54</a:t>
            </a:fld>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2615721669_1_70"/>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Lifecycle Management</a:t>
            </a:r>
            <a:endParaRPr dirty="0"/>
          </a:p>
        </p:txBody>
      </p:sp>
      <p:sp>
        <p:nvSpPr>
          <p:cNvPr id="2" name="TextBox 1">
            <a:extLst>
              <a:ext uri="{FF2B5EF4-FFF2-40B4-BE49-F238E27FC236}">
                <a16:creationId xmlns:a16="http://schemas.microsoft.com/office/drawing/2014/main" id="{90DE3AA8-9889-AEC6-0353-6BA6F77DCD5A}"/>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Receive notifications when a new version of a resource becomes available</a:t>
            </a:r>
          </a:p>
        </p:txBody>
      </p:sp>
      <p:sp>
        <p:nvSpPr>
          <p:cNvPr id="3" name="Google Shape;143;g225b50897ed_0_9">
            <a:extLst>
              <a:ext uri="{FF2B5EF4-FFF2-40B4-BE49-F238E27FC236}">
                <a16:creationId xmlns:a16="http://schemas.microsoft.com/office/drawing/2014/main" id="{9FC4A9F0-DB6F-8E0C-59BA-C5440F5CD765}"/>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show the lineage of all versions so that someone using any of those versions can know when a new version is available and who needs to know about that version.</a:t>
            </a:r>
          </a:p>
        </p:txBody>
      </p:sp>
      <p:sp>
        <p:nvSpPr>
          <p:cNvPr id="4" name="Slide Number Placeholder 3">
            <a:extLst>
              <a:ext uri="{FF2B5EF4-FFF2-40B4-BE49-F238E27FC236}">
                <a16:creationId xmlns:a16="http://schemas.microsoft.com/office/drawing/2014/main" id="{C216A8F3-45E9-B541-4516-372C9EAF36EF}"/>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2615721669_1_88"/>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Reusability Throughout Lifecycle</a:t>
            </a:r>
            <a:endParaRPr dirty="0"/>
          </a:p>
        </p:txBody>
      </p:sp>
      <p:sp>
        <p:nvSpPr>
          <p:cNvPr id="2" name="TextBox 1">
            <a:extLst>
              <a:ext uri="{FF2B5EF4-FFF2-40B4-BE49-F238E27FC236}">
                <a16:creationId xmlns:a16="http://schemas.microsoft.com/office/drawing/2014/main" id="{CE462733-73D5-38EC-4923-18AE7D4A07E2}"/>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Trace who has used the learning resource I have shared, so I can inform them if I make a revision they may want</a:t>
            </a:r>
          </a:p>
        </p:txBody>
      </p:sp>
      <p:sp>
        <p:nvSpPr>
          <p:cNvPr id="3" name="Google Shape;143;g225b50897ed_0_9">
            <a:extLst>
              <a:ext uri="{FF2B5EF4-FFF2-40B4-BE49-F238E27FC236}">
                <a16:creationId xmlns:a16="http://schemas.microsoft.com/office/drawing/2014/main" id="{9F9698A1-D740-3D6A-E58A-32961BE80AD0}"/>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show, within the context of versioning, the different adaptations/derivations that others make and the ability for them to be “known” to the original developers.</a:t>
            </a:r>
          </a:p>
        </p:txBody>
      </p:sp>
      <p:sp>
        <p:nvSpPr>
          <p:cNvPr id="4" name="Slide Number Placeholder 3">
            <a:extLst>
              <a:ext uri="{FF2B5EF4-FFF2-40B4-BE49-F238E27FC236}">
                <a16:creationId xmlns:a16="http://schemas.microsoft.com/office/drawing/2014/main" id="{785702D3-759F-649D-5332-C2A07B003EDB}"/>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56</a:t>
            </a:fld>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 name="TextBox 1">
            <a:extLst>
              <a:ext uri="{FF2B5EF4-FFF2-40B4-BE49-F238E27FC236}">
                <a16:creationId xmlns:a16="http://schemas.microsoft.com/office/drawing/2014/main" id="{9FBC4A6A-618E-D4D9-2CDE-2A1EC063C699}"/>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Find the appropriate format of a resource, such that it is optimized for my environment</a:t>
            </a:r>
          </a:p>
        </p:txBody>
      </p:sp>
      <p:sp>
        <p:nvSpPr>
          <p:cNvPr id="3" name="Google Shape;143;g225b50897ed_0_9">
            <a:extLst>
              <a:ext uri="{FF2B5EF4-FFF2-40B4-BE49-F238E27FC236}">
                <a16:creationId xmlns:a16="http://schemas.microsoft.com/office/drawing/2014/main" id="{EF959420-ABB8-A3BB-5BFC-EC16E1FB6668}"/>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adequately describe the format, all resources/events that are “the same” except for that format and resources that share that format.</a:t>
            </a:r>
          </a:p>
        </p:txBody>
      </p:sp>
      <p:sp>
        <p:nvSpPr>
          <p:cNvPr id="7" name="Google Shape;408;g22615721669_1_88">
            <a:extLst>
              <a:ext uri="{FF2B5EF4-FFF2-40B4-BE49-F238E27FC236}">
                <a16:creationId xmlns:a16="http://schemas.microsoft.com/office/drawing/2014/main" id="{F51C5224-5122-81F7-6BA5-924483884AFB}"/>
              </a:ext>
            </a:extLst>
          </p:cNvPr>
          <p:cNvSpPr txBox="1">
            <a:spLocks/>
          </p:cNvSpPr>
          <p:nvPr/>
        </p:nvSpPr>
        <p:spPr>
          <a:xfrm>
            <a:off x="1379700" y="0"/>
            <a:ext cx="9432600" cy="795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800" b="1" i="0" u="none" strike="noStrike" cap="none">
                <a:solidFill>
                  <a:schemeClr val="lt1"/>
                </a:solidFill>
                <a:effectLst>
                  <a:outerShdw blurRad="330200" dist="38100" dir="5400000" algn="t" rotWithShape="0">
                    <a:prstClr val="black">
                      <a:alpha val="82000"/>
                    </a:prstClr>
                  </a:outerShdw>
                </a:effectLst>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4267" b="1" i="0" u="none" strike="noStrike" cap="none">
                <a:solidFill>
                  <a:srgbClr val="F77B0B"/>
                </a:solidFill>
                <a:latin typeface="Tahoma"/>
                <a:ea typeface="Tahoma"/>
                <a:cs typeface="Tahoma"/>
                <a:sym typeface="Tahoma"/>
              </a:defRPr>
            </a:lvl9pPr>
          </a:lstStyle>
          <a:p>
            <a:pPr fontAlgn="auto"/>
            <a:r>
              <a:rPr lang="en-US" kern="0" dirty="0"/>
              <a:t>Format Management</a:t>
            </a:r>
          </a:p>
        </p:txBody>
      </p:sp>
      <p:sp>
        <p:nvSpPr>
          <p:cNvPr id="4" name="Slide Number Placeholder 3">
            <a:extLst>
              <a:ext uri="{FF2B5EF4-FFF2-40B4-BE49-F238E27FC236}">
                <a16:creationId xmlns:a16="http://schemas.microsoft.com/office/drawing/2014/main" id="{825BD46E-5939-26C0-AB8C-30BB72DC9528}"/>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57</a:t>
            </a:fld>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2615721669_1_82"/>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Access Management</a:t>
            </a:r>
            <a:endParaRPr dirty="0"/>
          </a:p>
        </p:txBody>
      </p:sp>
      <p:sp>
        <p:nvSpPr>
          <p:cNvPr id="2" name="TextBox 1">
            <a:extLst>
              <a:ext uri="{FF2B5EF4-FFF2-40B4-BE49-F238E27FC236}">
                <a16:creationId xmlns:a16="http://schemas.microsoft.com/office/drawing/2014/main" id="{66C96967-7A72-B730-1AC5-4E569A3A9AD6}"/>
              </a:ext>
            </a:extLst>
          </p:cNvPr>
          <p:cNvSpPr txBox="1"/>
          <p:nvPr/>
        </p:nvSpPr>
        <p:spPr>
          <a:xfrm>
            <a:off x="761672" y="1112362"/>
            <a:ext cx="10563667" cy="1077218"/>
          </a:xfrm>
          <a:prstGeom prst="rect">
            <a:avLst/>
          </a:prstGeom>
          <a:noFill/>
        </p:spPr>
        <p:txBody>
          <a:bodyPr wrap="square" lIns="91440" tIns="45720" rIns="91440" bIns="45720" rtlCol="0" anchor="t">
            <a:spAutoFit/>
          </a:bodyPr>
          <a:lstStyle/>
          <a:p>
            <a:r>
              <a:rPr lang="en-US" sz="3200" b="1" dirty="0">
                <a:solidFill>
                  <a:srgbClr val="135C8B"/>
                </a:solidFill>
                <a:latin typeface="Calibri"/>
                <a:ea typeface="Calibri"/>
                <a:cs typeface="Calibri"/>
                <a:sym typeface="Calibri"/>
              </a:rPr>
              <a:t>Restrict access and even results of a </a:t>
            </a:r>
            <a:r>
              <a:rPr lang="en-US" b="1" dirty="0">
                <a:solidFill>
                  <a:srgbClr val="135C8B"/>
                </a:solidFill>
                <a:latin typeface="Calibri"/>
                <a:ea typeface="Calibri"/>
                <a:cs typeface="Calibri"/>
                <a:sym typeface="Calibri"/>
              </a:rPr>
              <a:t>search for resources</a:t>
            </a:r>
            <a:r>
              <a:rPr lang="en-US" sz="3200" b="1" dirty="0">
                <a:solidFill>
                  <a:srgbClr val="135C8B"/>
                </a:solidFill>
                <a:latin typeface="Calibri"/>
                <a:ea typeface="Calibri"/>
                <a:cs typeface="Calibri"/>
                <a:sym typeface="Calibri"/>
              </a:rPr>
              <a:t> based on my credentials or role</a:t>
            </a:r>
          </a:p>
        </p:txBody>
      </p:sp>
      <p:sp>
        <p:nvSpPr>
          <p:cNvPr id="3" name="Google Shape;143;g225b50897ed_0_9">
            <a:extLst>
              <a:ext uri="{FF2B5EF4-FFF2-40B4-BE49-F238E27FC236}">
                <a16:creationId xmlns:a16="http://schemas.microsoft.com/office/drawing/2014/main" id="{8986B616-7F8B-3AB0-5008-137084441FC6}"/>
              </a:ext>
            </a:extLst>
          </p:cNvPr>
          <p:cNvSpPr txBox="1">
            <a:spLocks/>
          </p:cNvSpPr>
          <p:nvPr/>
        </p:nvSpPr>
        <p:spPr>
          <a:xfrm>
            <a:off x="880235" y="2319688"/>
            <a:ext cx="10015448"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show the ownership, who offers the resources/opportunities, and audience that it is intended for (with the intention that a system provides the audiences and controls access).</a:t>
            </a:r>
          </a:p>
        </p:txBody>
      </p:sp>
      <p:sp>
        <p:nvSpPr>
          <p:cNvPr id="4" name="Slide Number Placeholder 3">
            <a:extLst>
              <a:ext uri="{FF2B5EF4-FFF2-40B4-BE49-F238E27FC236}">
                <a16:creationId xmlns:a16="http://schemas.microsoft.com/office/drawing/2014/main" id="{0BB452A3-6B9F-5FD2-4625-B5E3DF124ABD}"/>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58</a:t>
            </a:fld>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2615721669_1_37"/>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Deep Contextualization of Success</a:t>
            </a:r>
            <a:endParaRPr dirty="0"/>
          </a:p>
        </p:txBody>
      </p:sp>
      <p:sp>
        <p:nvSpPr>
          <p:cNvPr id="2" name="TextBox 1">
            <a:extLst>
              <a:ext uri="{FF2B5EF4-FFF2-40B4-BE49-F238E27FC236}">
                <a16:creationId xmlns:a16="http://schemas.microsoft.com/office/drawing/2014/main" id="{AC5305BD-E17F-8EB2-8DE0-15F9A337C448}"/>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Attribute positive or negative effectiveness or other measures to the appropriate resources</a:t>
            </a:r>
          </a:p>
        </p:txBody>
      </p:sp>
      <p:sp>
        <p:nvSpPr>
          <p:cNvPr id="3" name="Google Shape;143;g225b50897ed_0_9">
            <a:extLst>
              <a:ext uri="{FF2B5EF4-FFF2-40B4-BE49-F238E27FC236}">
                <a16:creationId xmlns:a16="http://schemas.microsoft.com/office/drawing/2014/main" id="{6A557BA8-A738-E92B-24A3-455BB26B0973}"/>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While </a:t>
            </a:r>
            <a:r>
              <a:rPr lang="en-US" sz="2400" kern="0" dirty="0" err="1">
                <a:latin typeface="Calibri"/>
                <a:ea typeface="Calibri"/>
                <a:cs typeface="Calibri"/>
                <a:sym typeface="Calibri"/>
              </a:rPr>
              <a:t>paradata</a:t>
            </a:r>
            <a:r>
              <a:rPr lang="en-US" sz="2400" kern="0" dirty="0">
                <a:latin typeface="Calibri"/>
                <a:ea typeface="Calibri"/>
                <a:cs typeface="Calibri"/>
                <a:sym typeface="Calibri"/>
              </a:rPr>
              <a:t> isn’t defined as metadata, if that were implemented, the separation of all distinct versions, Learning Events as derived from Learning Resource, instructor, </a:t>
            </a:r>
            <a:r>
              <a:rPr lang="en-US" sz="2400" kern="0" dirty="0" err="1">
                <a:latin typeface="Calibri"/>
                <a:ea typeface="Calibri"/>
                <a:cs typeface="Calibri"/>
                <a:sym typeface="Calibri"/>
              </a:rPr>
              <a:t>offerer</a:t>
            </a:r>
            <a:r>
              <a:rPr lang="en-US" sz="2400" kern="0" dirty="0">
                <a:latin typeface="Calibri"/>
                <a:ea typeface="Calibri"/>
                <a:cs typeface="Calibri"/>
                <a:sym typeface="Calibri"/>
              </a:rPr>
              <a:t>, etc. all help determine where the positive and negative aspects are when compared to those with ONLY that property differing.</a:t>
            </a:r>
          </a:p>
        </p:txBody>
      </p:sp>
      <p:sp>
        <p:nvSpPr>
          <p:cNvPr id="4" name="Slide Number Placeholder 3">
            <a:extLst>
              <a:ext uri="{FF2B5EF4-FFF2-40B4-BE49-F238E27FC236}">
                <a16:creationId xmlns:a16="http://schemas.microsoft.com/office/drawing/2014/main" id="{119876DF-D198-4CEC-F0C0-25F4BBC0868E}"/>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225d95c0b16_0_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Metadata?</a:t>
            </a:r>
            <a:endParaRPr dirty="0"/>
          </a:p>
        </p:txBody>
      </p:sp>
      <p:sp>
        <p:nvSpPr>
          <p:cNvPr id="94" name="Google Shape;94;g225d95c0b16_0_9"/>
          <p:cNvSpPr txBox="1"/>
          <p:nvPr/>
        </p:nvSpPr>
        <p:spPr>
          <a:xfrm>
            <a:off x="530450" y="1297866"/>
            <a:ext cx="6163500" cy="45550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rPr>
              <a:t>250 BCE - </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rPr>
              <a:t>The </a:t>
            </a:r>
            <a:r>
              <a:rPr lang="en-US" sz="2400" b="1" dirty="0" err="1">
                <a:solidFill>
                  <a:srgbClr val="0094C8"/>
                </a:solidFill>
                <a:latin typeface="Calibri" panose="020F0502020204030204" pitchFamily="34" charset="0"/>
                <a:ea typeface="Calibri" panose="020F0502020204030204" pitchFamily="34" charset="0"/>
                <a:cs typeface="Calibri" panose="020F0502020204030204" pitchFamily="34" charset="0"/>
              </a:rPr>
              <a:t>Pinakes</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rPr>
              <a:t>, Library of Alexandria</a:t>
            </a:r>
          </a:p>
          <a:p>
            <a:pPr marL="0" lvl="0" indent="0" algn="l" rtl="0">
              <a:spcBef>
                <a:spcPts val="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rPr>
              <a:t>A list of authors and their works held by the library. By Callimachus. ca. </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1200"/>
              </a:spcAft>
              <a:buNone/>
            </a:pPr>
            <a:r>
              <a:rPr lang="en-US" sz="2400" dirty="0">
                <a:latin typeface="Calibri" panose="020F0502020204030204" pitchFamily="34" charset="0"/>
                <a:ea typeface="Calibri" panose="020F0502020204030204" pitchFamily="34" charset="0"/>
                <a:cs typeface="Calibri" panose="020F0502020204030204" pitchFamily="34" charset="0"/>
              </a:rPr>
              <a:t>. . .</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rPr>
              <a:t>1895 - </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rPr>
              <a:t>Mundaneum at Mons</a:t>
            </a:r>
          </a:p>
          <a:p>
            <a:pPr marL="0" lvl="0" indent="0" algn="l" rtl="0">
              <a:spcBef>
                <a:spcPts val="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rPr>
              <a:t>Classifying all the world's knowledge, initiated by Paul </a:t>
            </a:r>
            <a:r>
              <a:rPr lang="en-US" sz="2400" dirty="0" err="1">
                <a:latin typeface="Calibri" panose="020F0502020204030204" pitchFamily="34" charset="0"/>
                <a:ea typeface="Calibri" panose="020F0502020204030204" pitchFamily="34" charset="0"/>
                <a:cs typeface="Calibri" panose="020F0502020204030204" pitchFamily="34" charset="0"/>
              </a:rPr>
              <a:t>Otlet</a:t>
            </a:r>
            <a:r>
              <a:rPr lang="en-US" sz="2400" dirty="0">
                <a:latin typeface="Calibri" panose="020F0502020204030204" pitchFamily="34" charset="0"/>
                <a:ea typeface="Calibri" panose="020F0502020204030204" pitchFamily="34" charset="0"/>
                <a:cs typeface="Calibri" panose="020F0502020204030204" pitchFamily="34" charset="0"/>
              </a:rPr>
              <a:t> and Henri La Fontaine.</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1200"/>
              </a:spcAft>
              <a:buNone/>
            </a:pPr>
            <a:r>
              <a:rPr lang="en-US" sz="2400" dirty="0">
                <a:latin typeface="Calibri" panose="020F0502020204030204" pitchFamily="34" charset="0"/>
                <a:ea typeface="Calibri" panose="020F0502020204030204" pitchFamily="34" charset="0"/>
                <a:cs typeface="Calibri" panose="020F0502020204030204" pitchFamily="34" charset="0"/>
              </a:rPr>
              <a:t>. . .</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rPr>
              <a:t>1965 - </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rPr>
              <a:t>MARC, Library of Congress</a:t>
            </a:r>
            <a:endParaRPr sz="2400" b="1" dirty="0">
              <a:solidFill>
                <a:srgbClr val="0094C8"/>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rPr>
              <a:t>Machine Readable Cataloging standard. Led by Henriette Avram. </a:t>
            </a:r>
            <a:endParaRPr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95" name="Google Shape;95;g225d95c0b16_0_9"/>
          <p:cNvSpPr txBox="1"/>
          <p:nvPr/>
        </p:nvSpPr>
        <p:spPr>
          <a:xfrm>
            <a:off x="6874051" y="5150533"/>
            <a:ext cx="4950331" cy="92329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600" dirty="0">
                <a:latin typeface="Calibri" panose="020F0502020204030204" pitchFamily="34" charset="0"/>
                <a:ea typeface="Calibri" panose="020F0502020204030204" pitchFamily="34" charset="0"/>
                <a:cs typeface="Calibri" panose="020F0502020204030204" pitchFamily="34" charset="0"/>
              </a:rPr>
              <a:t>Drawers by user </a:t>
            </a:r>
            <a:r>
              <a:rPr lang="en-US" sz="1600" dirty="0" err="1">
                <a:latin typeface="Calibri" panose="020F0502020204030204" pitchFamily="34" charset="0"/>
                <a:ea typeface="Calibri" panose="020F0502020204030204" pitchFamily="34" charset="0"/>
                <a:cs typeface="Calibri" panose="020F0502020204030204" pitchFamily="34" charset="0"/>
              </a:rPr>
              <a:t>fdecomite</a:t>
            </a:r>
            <a:r>
              <a:rPr lang="en-US" sz="1600" dirty="0">
                <a:latin typeface="Calibri" panose="020F0502020204030204" pitchFamily="34" charset="0"/>
                <a:ea typeface="Calibri" panose="020F0502020204030204" pitchFamily="34" charset="0"/>
                <a:cs typeface="Calibri" panose="020F0502020204030204" pitchFamily="34" charset="0"/>
              </a:rPr>
              <a:t> via Flickr, CC:BY, taken 2011 at Mundaneum, Mons. </a:t>
            </a:r>
            <a:r>
              <a:rPr lang="en-US" sz="1600" dirty="0">
                <a:solidFill>
                  <a:srgbClr val="0094C8"/>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https://www.flickr.com/photos/fdecomite/5471359307/</a:t>
            </a:r>
            <a:endParaRPr sz="1600" dirty="0">
              <a:solidFill>
                <a:srgbClr val="0094C8"/>
              </a:solidFill>
              <a:latin typeface="Calibri" panose="020F0502020204030204" pitchFamily="34" charset="0"/>
              <a:ea typeface="Calibri" panose="020F0502020204030204" pitchFamily="34" charset="0"/>
              <a:cs typeface="Calibri" panose="020F0502020204030204" pitchFamily="34" charset="0"/>
            </a:endParaRPr>
          </a:p>
        </p:txBody>
      </p:sp>
      <p:pic>
        <p:nvPicPr>
          <p:cNvPr id="96" name="Google Shape;96;g225d95c0b16_0_9"/>
          <p:cNvPicPr preferRelativeResize="0"/>
          <p:nvPr/>
        </p:nvPicPr>
        <p:blipFill>
          <a:blip r:embed="rId4">
            <a:alphaModFix/>
          </a:blip>
          <a:stretch>
            <a:fillRect/>
          </a:stretch>
        </p:blipFill>
        <p:spPr>
          <a:xfrm>
            <a:off x="6874052" y="1297866"/>
            <a:ext cx="4950330" cy="3712758"/>
          </a:xfrm>
          <a:prstGeom prst="rect">
            <a:avLst/>
          </a:prstGeom>
          <a:noFill/>
          <a:ln>
            <a:noFill/>
          </a:ln>
        </p:spPr>
      </p:pic>
      <p:sp>
        <p:nvSpPr>
          <p:cNvPr id="2" name="Slide Number Placeholder 1">
            <a:extLst>
              <a:ext uri="{FF2B5EF4-FFF2-40B4-BE49-F238E27FC236}">
                <a16:creationId xmlns:a16="http://schemas.microsoft.com/office/drawing/2014/main" id="{977FD1F5-3BDC-ECAB-CD7D-CD65FAE11080}"/>
              </a:ext>
            </a:extLst>
          </p:cNvPr>
          <p:cNvSpPr>
            <a:spLocks noGrp="1"/>
          </p:cNvSpPr>
          <p:nvPr>
            <p:ph type="sldNum" sz="quarter" idx="4"/>
          </p:nvPr>
        </p:nvSpPr>
        <p:spPr>
          <a:xfrm>
            <a:off x="10736966" y="6355121"/>
            <a:ext cx="821634" cy="340935"/>
          </a:xfrm>
          <a:prstGeom prst="rect">
            <a:avLst/>
          </a:prstGeom>
        </p:spPr>
        <p:txBody>
          <a:bodyPr/>
          <a:lstStyle/>
          <a:p>
            <a:pPr>
              <a:defRPr/>
            </a:pPr>
            <a:fld id="{C8989B0E-7054-4294-A751-FDA661B31C0E}" type="slidenum">
              <a:rPr lang="en-US" smtClean="0"/>
              <a:pPr>
                <a:defRPr/>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2615721669_1_55"/>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Extensibility</a:t>
            </a:r>
            <a:endParaRPr dirty="0"/>
          </a:p>
        </p:txBody>
      </p:sp>
      <p:sp>
        <p:nvSpPr>
          <p:cNvPr id="2" name="TextBox 1">
            <a:extLst>
              <a:ext uri="{FF2B5EF4-FFF2-40B4-BE49-F238E27FC236}">
                <a16:creationId xmlns:a16="http://schemas.microsoft.com/office/drawing/2014/main" id="{5D7597C1-7629-35C3-EB05-7A9F9799176A}"/>
              </a:ext>
            </a:extLst>
          </p:cNvPr>
          <p:cNvSpPr txBox="1"/>
          <p:nvPr/>
        </p:nvSpPr>
        <p:spPr>
          <a:xfrm>
            <a:off x="761672" y="111236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Define special properties for a Community of Practice that is separate from “what Google might return” </a:t>
            </a:r>
          </a:p>
        </p:txBody>
      </p:sp>
      <p:sp>
        <p:nvSpPr>
          <p:cNvPr id="3" name="Google Shape;143;g225b50897ed_0_9">
            <a:extLst>
              <a:ext uri="{FF2B5EF4-FFF2-40B4-BE49-F238E27FC236}">
                <a16:creationId xmlns:a16="http://schemas.microsoft.com/office/drawing/2014/main" id="{E865C0FB-B584-8B9F-B053-E2F962C427AE}"/>
              </a:ext>
            </a:extLst>
          </p:cNvPr>
          <p:cNvSpPr txBox="1">
            <a:spLocks/>
          </p:cNvSpPr>
          <p:nvPr/>
        </p:nvSpPr>
        <p:spPr>
          <a:xfrm>
            <a:off x="880234" y="2319688"/>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Properties that aren’t in the “core” (the standard is extensible) also a “type” that a Community of Practice can claim and then effectively make a Class of that type and define properties (or provide more requirements on existing properties).</a:t>
            </a:r>
          </a:p>
        </p:txBody>
      </p:sp>
      <p:sp>
        <p:nvSpPr>
          <p:cNvPr id="4" name="Slide Number Placeholder 3">
            <a:extLst>
              <a:ext uri="{FF2B5EF4-FFF2-40B4-BE49-F238E27FC236}">
                <a16:creationId xmlns:a16="http://schemas.microsoft.com/office/drawing/2014/main" id="{02C8C274-8F56-3774-D428-7CCCE6DA935A}"/>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2615721669_1_49"/>
          <p:cNvSpPr txBox="1">
            <a:spLocks noGrp="1"/>
          </p:cNvSpPr>
          <p:nvPr>
            <p:ph type="title"/>
          </p:nvPr>
        </p:nvSpPr>
        <p:spPr>
          <a:xfrm>
            <a:off x="1379700" y="0"/>
            <a:ext cx="94326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AI-Enabled</a:t>
            </a:r>
            <a:endParaRPr dirty="0"/>
          </a:p>
        </p:txBody>
      </p:sp>
      <p:sp>
        <p:nvSpPr>
          <p:cNvPr id="2" name="TextBox 1">
            <a:extLst>
              <a:ext uri="{FF2B5EF4-FFF2-40B4-BE49-F238E27FC236}">
                <a16:creationId xmlns:a16="http://schemas.microsoft.com/office/drawing/2014/main" id="{22233B5D-FCF1-06DE-515F-03E3FD26944C}"/>
              </a:ext>
            </a:extLst>
          </p:cNvPr>
          <p:cNvSpPr txBox="1"/>
          <p:nvPr/>
        </p:nvSpPr>
        <p:spPr>
          <a:xfrm>
            <a:off x="761672" y="1112362"/>
            <a:ext cx="11113002" cy="1077218"/>
          </a:xfrm>
          <a:prstGeom prst="rect">
            <a:avLst/>
          </a:prstGeom>
          <a:noFill/>
        </p:spPr>
        <p:txBody>
          <a:bodyPr wrap="square" rtlCol="0">
            <a:spAutoFit/>
          </a:bodyPr>
          <a:lstStyle/>
          <a:p>
            <a:r>
              <a:rPr lang="en-US" b="1">
                <a:solidFill>
                  <a:srgbClr val="135C8B"/>
                </a:solidFill>
                <a:latin typeface="Calibri"/>
                <a:ea typeface="Calibri"/>
                <a:cs typeface="Calibri"/>
                <a:sym typeface="Calibri"/>
              </a:rPr>
              <a:t>Allow </a:t>
            </a:r>
            <a:r>
              <a:rPr lang="en-US" b="1" dirty="0">
                <a:solidFill>
                  <a:srgbClr val="135C8B"/>
                </a:solidFill>
                <a:latin typeface="Calibri"/>
                <a:ea typeface="Calibri"/>
                <a:cs typeface="Calibri"/>
                <a:sym typeface="Calibri"/>
              </a:rPr>
              <a:t>AI application to deliver exactly what I need to</a:t>
            </a:r>
          </a:p>
          <a:p>
            <a:r>
              <a:rPr lang="en-US" b="1" dirty="0">
                <a:solidFill>
                  <a:srgbClr val="135C8B"/>
                </a:solidFill>
                <a:latin typeface="Calibri"/>
                <a:ea typeface="Calibri"/>
                <a:cs typeface="Calibri"/>
                <a:sym typeface="Calibri"/>
              </a:rPr>
              <a:t>my device</a:t>
            </a:r>
          </a:p>
        </p:txBody>
      </p:sp>
      <p:sp>
        <p:nvSpPr>
          <p:cNvPr id="3" name="Google Shape;143;g225b50897ed_0_9">
            <a:extLst>
              <a:ext uri="{FF2B5EF4-FFF2-40B4-BE49-F238E27FC236}">
                <a16:creationId xmlns:a16="http://schemas.microsoft.com/office/drawing/2014/main" id="{20D0781B-C344-D06B-D269-A12B955A6033}"/>
              </a:ext>
            </a:extLst>
          </p:cNvPr>
          <p:cNvSpPr txBox="1">
            <a:spLocks/>
          </p:cNvSpPr>
          <p:nvPr/>
        </p:nvSpPr>
        <p:spPr>
          <a:xfrm>
            <a:off x="873447" y="2364057"/>
            <a:ext cx="10445105" cy="17262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355600" fontAlgn="auto">
              <a:lnSpc>
                <a:spcPct val="115000"/>
              </a:lnSpc>
              <a:spcBef>
                <a:spcPts val="0"/>
              </a:spcBef>
              <a:spcAft>
                <a:spcPts val="1000"/>
              </a:spcAft>
              <a:buClr>
                <a:srgbClr val="0094C8"/>
              </a:buClr>
              <a:buSzPts val="2000"/>
              <a:buFont typeface="Calibri"/>
              <a:buChar char="○"/>
            </a:pPr>
            <a:r>
              <a:rPr lang="en-US" sz="2400" kern="0" dirty="0">
                <a:latin typeface="Calibri"/>
                <a:ea typeface="Calibri"/>
                <a:cs typeface="Calibri"/>
                <a:sym typeface="Calibri"/>
              </a:rPr>
              <a:t>Every property mentioned and those specifics by communities of practice, particularly the format options for just-in-time delivery and ensuring the other “recommendation” type of use cases are met.</a:t>
            </a:r>
          </a:p>
        </p:txBody>
      </p:sp>
      <p:sp>
        <p:nvSpPr>
          <p:cNvPr id="4" name="Slide Number Placeholder 3">
            <a:extLst>
              <a:ext uri="{FF2B5EF4-FFF2-40B4-BE49-F238E27FC236}">
                <a16:creationId xmlns:a16="http://schemas.microsoft.com/office/drawing/2014/main" id="{BF3BE6D9-73D8-CAAE-B296-45ABFC6FA3CB}"/>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61</a:t>
            </a:fld>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5" name="Picture 4" descr="A blue circle with white text&#10;&#10;Description automatically generated with medium confidence">
            <a:extLst>
              <a:ext uri="{FF2B5EF4-FFF2-40B4-BE49-F238E27FC236}">
                <a16:creationId xmlns:a16="http://schemas.microsoft.com/office/drawing/2014/main" id="{B7A961CF-EE56-5EFA-BD2D-D115E41E7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51" y="1817783"/>
            <a:ext cx="5132937" cy="4288469"/>
          </a:xfrm>
          <a:prstGeom prst="rect">
            <a:avLst/>
          </a:prstGeom>
        </p:spPr>
      </p:pic>
      <p:sp>
        <p:nvSpPr>
          <p:cNvPr id="444" name="Google Shape;444;g248617192b5_0_2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Expected Learning Outcome #5</a:t>
            </a:r>
            <a:endParaRPr/>
          </a:p>
        </p:txBody>
      </p:sp>
      <p:sp>
        <p:nvSpPr>
          <p:cNvPr id="2" name="Google Shape;116;g245ff463eea_0_112">
            <a:extLst>
              <a:ext uri="{FF2B5EF4-FFF2-40B4-BE49-F238E27FC236}">
                <a16:creationId xmlns:a16="http://schemas.microsoft.com/office/drawing/2014/main" id="{1D1188E7-BFF1-150B-6163-32679AD4E1E1}"/>
              </a:ext>
            </a:extLst>
          </p:cNvPr>
          <p:cNvSpPr txBox="1"/>
          <p:nvPr/>
        </p:nvSpPr>
        <p:spPr>
          <a:xfrm>
            <a:off x="4940950" y="2223547"/>
            <a:ext cx="5613209" cy="276995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After completing this section, the attendee will be able to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populate a metadata graph </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understand how it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enables</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the lifecycle of learning resources and learning events. This includes the opportunity to put oneself in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specific metadata roles </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during an ISD Process Model (ADDIE).</a:t>
            </a:r>
          </a:p>
        </p:txBody>
      </p:sp>
      <p:sp>
        <p:nvSpPr>
          <p:cNvPr id="3" name="Slide Number Placeholder 2">
            <a:extLst>
              <a:ext uri="{FF2B5EF4-FFF2-40B4-BE49-F238E27FC236}">
                <a16:creationId xmlns:a16="http://schemas.microsoft.com/office/drawing/2014/main" id="{3694C2DD-B102-C6B4-6AF8-5215783F76A5}"/>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62</a:t>
            </a:fld>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25d95c0b16_0_52"/>
          <p:cNvSpPr txBox="1">
            <a:spLocks noGrp="1"/>
          </p:cNvSpPr>
          <p:nvPr>
            <p:ph type="body" idx="1"/>
          </p:nvPr>
        </p:nvSpPr>
        <p:spPr>
          <a:xfrm>
            <a:off x="778057" y="1697137"/>
            <a:ext cx="10547282" cy="507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1200"/>
              </a:spcAft>
              <a:buNone/>
            </a:pPr>
            <a:r>
              <a:rPr lang="en-US" dirty="0">
                <a:latin typeface="Calibri" panose="020F0502020204030204" pitchFamily="34" charset="0"/>
                <a:ea typeface="Calibri" panose="020F0502020204030204" pitchFamily="34" charset="0"/>
                <a:cs typeface="Calibri" panose="020F0502020204030204" pitchFamily="34" charset="0"/>
                <a:sym typeface="Arial"/>
              </a:rPr>
              <a:t>Imagine we are </a:t>
            </a:r>
            <a:r>
              <a:rPr lang="en-US"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commissioning</a:t>
            </a:r>
            <a:r>
              <a:rPr lang="en-US" dirty="0">
                <a:latin typeface="Calibri" panose="020F0502020204030204" pitchFamily="34" charset="0"/>
                <a:ea typeface="Calibri" panose="020F0502020204030204" pitchFamily="34" charset="0"/>
                <a:cs typeface="Calibri" panose="020F0502020204030204" pitchFamily="34" charset="0"/>
                <a:sym typeface="Arial"/>
              </a:rPr>
              <a:t> a Course to be deployed on platforms such as Coursera.</a:t>
            </a:r>
            <a:endParaRPr dirty="0">
              <a:latin typeface="Calibri" panose="020F0502020204030204" pitchFamily="34" charset="0"/>
              <a:ea typeface="Calibri" panose="020F0502020204030204" pitchFamily="34" charset="0"/>
              <a:cs typeface="Calibri" panose="020F0502020204030204" pitchFamily="34" charset="0"/>
              <a:sym typeface="Arial"/>
            </a:endParaRPr>
          </a:p>
          <a:p>
            <a:pPr lvl="0" algn="l" rtl="0">
              <a:lnSpc>
                <a:spcPct val="100000"/>
              </a:lnSpc>
              <a:spcBef>
                <a:spcPts val="560"/>
              </a:spcBef>
              <a:spcAft>
                <a:spcPts val="600"/>
              </a:spcAft>
              <a:buClr>
                <a:srgbClr val="0094C8"/>
              </a:buClr>
              <a:buSzPct val="1000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We need to </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allocate an identifier</a:t>
            </a:r>
            <a:r>
              <a:rPr lang="en-US" sz="2400" b="1" dirty="0">
                <a:latin typeface="Calibri" panose="020F0502020204030204" pitchFamily="34" charset="0"/>
                <a:ea typeface="Calibri" panose="020F0502020204030204" pitchFamily="34" charset="0"/>
                <a:cs typeface="Calibri" panose="020F0502020204030204" pitchFamily="34" charset="0"/>
                <a:sym typeface="Arial"/>
              </a:rPr>
              <a:t> </a:t>
            </a:r>
            <a:r>
              <a:rPr lang="en-US" sz="2400" dirty="0">
                <a:latin typeface="Calibri" panose="020F0502020204030204" pitchFamily="34" charset="0"/>
                <a:ea typeface="Calibri" panose="020F0502020204030204" pitchFamily="34" charset="0"/>
                <a:cs typeface="Calibri" panose="020F0502020204030204" pitchFamily="34" charset="0"/>
                <a:sym typeface="Arial"/>
              </a:rPr>
              <a:t>(such as an </a:t>
            </a:r>
            <a:r>
              <a:rPr lang="en-US" sz="2400" dirty="0" err="1">
                <a:latin typeface="Calibri" panose="020F0502020204030204" pitchFamily="34" charset="0"/>
                <a:ea typeface="Calibri" panose="020F0502020204030204" pitchFamily="34" charset="0"/>
                <a:cs typeface="Calibri" panose="020F0502020204030204" pitchFamily="34" charset="0"/>
                <a:sym typeface="Arial"/>
              </a:rPr>
              <a:t>Internationized</a:t>
            </a:r>
            <a:r>
              <a:rPr lang="en-US" sz="2400" dirty="0">
                <a:latin typeface="Calibri" panose="020F0502020204030204" pitchFamily="34" charset="0"/>
                <a:ea typeface="Calibri" panose="020F0502020204030204" pitchFamily="34" charset="0"/>
                <a:cs typeface="Calibri" panose="020F0502020204030204" pitchFamily="34" charset="0"/>
                <a:sym typeface="Arial"/>
              </a:rPr>
              <a:t> Resource Identifier (IRI)) for the thing we are creating.</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lvl="0" algn="l" rtl="0">
              <a:lnSpc>
                <a:spcPct val="100000"/>
              </a:lnSpc>
              <a:spcBef>
                <a:spcPts val="0"/>
              </a:spcBef>
              <a:spcAft>
                <a:spcPts val="600"/>
              </a:spcAft>
              <a:buClr>
                <a:srgbClr val="0094C8"/>
              </a:buClr>
              <a:buSzPct val="1000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Note that this is not the URL of the course when it is deployed, of which there may be several as the course may be deployed more than once on different platforms. </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lvl="0" algn="l" rtl="0">
              <a:lnSpc>
                <a:spcPct val="100000"/>
              </a:lnSpc>
              <a:spcBef>
                <a:spcPts val="0"/>
              </a:spcBef>
              <a:spcAft>
                <a:spcPts val="600"/>
              </a:spcAft>
              <a:buClr>
                <a:srgbClr val="0094C8"/>
              </a:buClr>
              <a:buSzPct val="100000"/>
              <a:buFont typeface="Courier New" panose="02070309020205020404" pitchFamily="49" charset="0"/>
              <a:buChar char="o"/>
            </a:pPr>
            <a:r>
              <a:rPr lang="en-US" sz="2400" dirty="0">
                <a:latin typeface="Calibri" panose="020F0502020204030204" pitchFamily="34" charset="0"/>
                <a:ea typeface="Calibri" panose="020F0502020204030204" pitchFamily="34" charset="0"/>
                <a:cs typeface="Calibri" panose="020F0502020204030204" pitchFamily="34" charset="0"/>
                <a:sym typeface="Arial"/>
              </a:rPr>
              <a:t>This identifier should resolve to a representation of the course, e.g. a description of it.</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0" indent="0" algn="l" rtl="0">
              <a:lnSpc>
                <a:spcPct val="100000"/>
              </a:lnSpc>
              <a:spcBef>
                <a:spcPts val="560"/>
              </a:spcBef>
              <a:spcAft>
                <a:spcPts val="0"/>
              </a:spcAft>
              <a:buNone/>
            </a:pPr>
            <a:endParaRPr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52" name="Google Shape;452;g225d95c0b16_0_5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322E789B-BE60-3B5F-E1EF-9F3900D81DF7}"/>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Example: Online Course</a:t>
            </a:r>
          </a:p>
        </p:txBody>
      </p:sp>
      <p:sp>
        <p:nvSpPr>
          <p:cNvPr id="3" name="Slide Number Placeholder 2">
            <a:extLst>
              <a:ext uri="{FF2B5EF4-FFF2-40B4-BE49-F238E27FC236}">
                <a16:creationId xmlns:a16="http://schemas.microsoft.com/office/drawing/2014/main" id="{42F7697D-3ABA-FA13-4DAC-1E8058ABBDF2}"/>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225d95c0b16_0_6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465" name="Google Shape;465;g225d95c0b16_0_64"/>
          <p:cNvSpPr txBox="1">
            <a:spLocks noGrp="1"/>
          </p:cNvSpPr>
          <p:nvPr>
            <p:ph type="body" idx="1"/>
          </p:nvPr>
        </p:nvSpPr>
        <p:spPr>
          <a:xfrm>
            <a:off x="480127" y="1322146"/>
            <a:ext cx="11164701" cy="129986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1200"/>
              </a:spcAft>
              <a:buNone/>
            </a:pPr>
            <a:r>
              <a:rPr lang="en-US" sz="2400" dirty="0">
                <a:latin typeface="Calibri" panose="020F0502020204030204" pitchFamily="34" charset="0"/>
                <a:ea typeface="Calibri" panose="020F0502020204030204" pitchFamily="34" charset="0"/>
                <a:cs typeface="Calibri" panose="020F0502020204030204" pitchFamily="34" charset="0"/>
                <a:sym typeface="Arial"/>
              </a:rPr>
              <a:t>So, we have a </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notional resource</a:t>
            </a:r>
            <a:r>
              <a:rPr lang="en-US" sz="2400" dirty="0">
                <a:latin typeface="Calibri" panose="020F0502020204030204" pitchFamily="34" charset="0"/>
                <a:ea typeface="Calibri" panose="020F0502020204030204" pitchFamily="34" charset="0"/>
                <a:cs typeface="Calibri" panose="020F0502020204030204" pitchFamily="34" charset="0"/>
                <a:sym typeface="Arial"/>
              </a:rPr>
              <a:t> and have assigned an identifier to it.</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0" lvl="0" indent="0" algn="l" rtl="0">
              <a:lnSpc>
                <a:spcPct val="100000"/>
              </a:lnSpc>
              <a:spcBef>
                <a:spcPts val="560"/>
              </a:spcBef>
              <a:spcAft>
                <a:spcPts val="0"/>
              </a:spcAft>
              <a:buNone/>
            </a:pPr>
            <a:r>
              <a:rPr lang="en-US" sz="2400" dirty="0">
                <a:latin typeface="Calibri" panose="020F0502020204030204" pitchFamily="34" charset="0"/>
                <a:ea typeface="Calibri" panose="020F0502020204030204" pitchFamily="34" charset="0"/>
                <a:cs typeface="Calibri" panose="020F0502020204030204" pitchFamily="34" charset="0"/>
                <a:sym typeface="Arial"/>
              </a:rPr>
              <a:t>We </a:t>
            </a:r>
            <a:r>
              <a:rPr lang="en-US" sz="2400" b="1"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represent that graphically </a:t>
            </a:r>
            <a:r>
              <a:rPr lang="en-US" sz="2400" dirty="0">
                <a:latin typeface="Calibri" panose="020F0502020204030204" pitchFamily="34" charset="0"/>
                <a:ea typeface="Calibri" panose="020F0502020204030204" pitchFamily="34" charset="0"/>
                <a:cs typeface="Calibri" panose="020F0502020204030204" pitchFamily="34" charset="0"/>
                <a:sym typeface="Arial"/>
              </a:rPr>
              <a:t>like this.</a:t>
            </a:r>
            <a:endParaRPr sz="2400"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471;g225d95c0b16_0_81">
            <a:extLst>
              <a:ext uri="{FF2B5EF4-FFF2-40B4-BE49-F238E27FC236}">
                <a16:creationId xmlns:a16="http://schemas.microsoft.com/office/drawing/2014/main" id="{A6B41951-AE2A-3A95-A384-4F5051134762}"/>
              </a:ext>
            </a:extLst>
          </p:cNvPr>
          <p:cNvSpPr/>
          <p:nvPr/>
        </p:nvSpPr>
        <p:spPr>
          <a:xfrm>
            <a:off x="5692362" y="4548204"/>
            <a:ext cx="5143500" cy="795000"/>
          </a:xfrm>
          <a:prstGeom prst="ellipse">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t>https://example.org/resources/0001</a:t>
            </a:r>
            <a:endParaRPr sz="1600" dirty="0"/>
          </a:p>
        </p:txBody>
      </p:sp>
      <p:sp>
        <p:nvSpPr>
          <p:cNvPr id="3" name="Slide Number Placeholder 2">
            <a:extLst>
              <a:ext uri="{FF2B5EF4-FFF2-40B4-BE49-F238E27FC236}">
                <a16:creationId xmlns:a16="http://schemas.microsoft.com/office/drawing/2014/main" id="{E9ABDCF3-C332-5D7D-362D-FB5A8C3E6F77}"/>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3" name="Google Shape;465;g225d95c0b16_0_64">
            <a:extLst>
              <a:ext uri="{FF2B5EF4-FFF2-40B4-BE49-F238E27FC236}">
                <a16:creationId xmlns:a16="http://schemas.microsoft.com/office/drawing/2014/main" id="{0FD8F538-A7DF-F62B-7636-B50EABF67F5A}"/>
              </a:ext>
            </a:extLst>
          </p:cNvPr>
          <p:cNvSpPr txBox="1">
            <a:spLocks/>
          </p:cNvSpPr>
          <p:nvPr/>
        </p:nvSpPr>
        <p:spPr>
          <a:xfrm>
            <a:off x="480127" y="1322146"/>
            <a:ext cx="11164701" cy="12998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0"/>
              </a:spcBef>
              <a:spcAft>
                <a:spcPts val="1200"/>
              </a:spcAft>
              <a:buFont typeface="Calibri"/>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We know that this is a </a:t>
            </a:r>
            <a:r>
              <a:rPr lang="en-US" sz="2400" b="1"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Learning Resource</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as defined by LRMI.</a:t>
            </a:r>
          </a:p>
          <a:p>
            <a:pPr marL="0" indent="0" fontAlgn="auto">
              <a:spcBef>
                <a:spcPts val="0"/>
              </a:spcBef>
              <a:spcAft>
                <a:spcPts val="1200"/>
              </a:spcAft>
              <a:buFont typeface="Calibri"/>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Let's also </a:t>
            </a:r>
            <a:r>
              <a:rPr lang="en-US" sz="2400" b="1"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assert</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that it is a </a:t>
            </a:r>
            <a:r>
              <a:rPr lang="en-US" sz="2400" b="1"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Course</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as defined by Schema.org.</a:t>
            </a:r>
          </a:p>
        </p:txBody>
      </p:sp>
      <p:sp>
        <p:nvSpPr>
          <p:cNvPr id="470" name="Google Shape;470;g225d95c0b16_0_8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472" name="Google Shape;472;g225d95c0b16_0_81"/>
          <p:cNvSpPr txBox="1">
            <a:spLocks noGrp="1"/>
          </p:cNvSpPr>
          <p:nvPr>
            <p:ph type="body" idx="1"/>
          </p:nvPr>
        </p:nvSpPr>
        <p:spPr>
          <a:xfrm>
            <a:off x="480127" y="2614241"/>
            <a:ext cx="8062800" cy="22879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600"/>
              </a:spcAft>
              <a:buNone/>
            </a:pPr>
            <a:r>
              <a:rPr lang="en-US" sz="2400" dirty="0">
                <a:latin typeface="Calibri" panose="020F0502020204030204" pitchFamily="34" charset="0"/>
                <a:ea typeface="Calibri" panose="020F0502020204030204" pitchFamily="34" charset="0"/>
                <a:cs typeface="Calibri" panose="020F0502020204030204" pitchFamily="34" charset="0"/>
                <a:sym typeface="Arial"/>
              </a:rPr>
              <a:t>note the "compact URIs":</a:t>
            </a:r>
            <a:endParaRPr sz="2400" dirty="0">
              <a:latin typeface="Calibri" panose="020F0502020204030204" pitchFamily="34" charset="0"/>
              <a:ea typeface="Calibri" panose="020F0502020204030204" pitchFamily="34" charset="0"/>
              <a:cs typeface="Calibri" panose="020F0502020204030204" pitchFamily="34" charset="0"/>
              <a:sym typeface="Arial"/>
            </a:endParaRPr>
          </a:p>
          <a:p>
            <a:pPr marL="457200" lvl="1" indent="0">
              <a:spcBef>
                <a:spcPts val="560"/>
              </a:spcBef>
              <a:spcAft>
                <a:spcPts val="600"/>
              </a:spcAft>
              <a:buNone/>
            </a:pPr>
            <a:r>
              <a:rPr lang="en-US" sz="1800" dirty="0">
                <a:latin typeface="Consolas" panose="020B0609020204030204" pitchFamily="49" charset="0"/>
                <a:ea typeface="Calibri" panose="020F0502020204030204" pitchFamily="34" charset="0"/>
                <a:cs typeface="Calibri" panose="020F0502020204030204" pitchFamily="34" charset="0"/>
                <a:sym typeface="Arial"/>
              </a:rPr>
              <a:t>prefix </a:t>
            </a:r>
            <a:r>
              <a:rPr lang="en-US" sz="1800" dirty="0" err="1">
                <a:latin typeface="Consolas" panose="020B0609020204030204" pitchFamily="49" charset="0"/>
                <a:ea typeface="Calibri" panose="020F0502020204030204" pitchFamily="34" charset="0"/>
                <a:cs typeface="Calibri" panose="020F0502020204030204" pitchFamily="34" charset="0"/>
                <a:sym typeface="Arial"/>
              </a:rPr>
              <a:t>lrmi</a:t>
            </a:r>
            <a:r>
              <a:rPr lang="en-US" sz="1800" dirty="0">
                <a:latin typeface="Consolas" panose="020B0609020204030204" pitchFamily="49" charset="0"/>
                <a:ea typeface="Calibri" panose="020F0502020204030204" pitchFamily="34" charset="0"/>
                <a:cs typeface="Calibri" panose="020F0502020204030204" pitchFamily="34" charset="0"/>
                <a:sym typeface="Arial"/>
              </a:rPr>
              <a:t>: == "http://purl.org/dcx/</a:t>
            </a:r>
            <a:r>
              <a:rPr lang="en-US" sz="1800" dirty="0" err="1">
                <a:latin typeface="Consolas" panose="020B0609020204030204" pitchFamily="49" charset="0"/>
                <a:ea typeface="Calibri" panose="020F0502020204030204" pitchFamily="34" charset="0"/>
                <a:cs typeface="Calibri" panose="020F0502020204030204" pitchFamily="34" charset="0"/>
                <a:sym typeface="Arial"/>
              </a:rPr>
              <a:t>lrmi</a:t>
            </a:r>
            <a:r>
              <a:rPr lang="en-US" sz="1800" dirty="0">
                <a:latin typeface="Consolas" panose="020B0609020204030204" pitchFamily="49" charset="0"/>
                <a:ea typeface="Calibri" panose="020F0502020204030204" pitchFamily="34" charset="0"/>
                <a:cs typeface="Calibri" panose="020F0502020204030204" pitchFamily="34" charset="0"/>
                <a:sym typeface="Arial"/>
              </a:rPr>
              <a:t>-terms/"</a:t>
            </a:r>
            <a:endParaRPr sz="1800" dirty="0">
              <a:latin typeface="Consolas" panose="020B0609020204030204" pitchFamily="49" charset="0"/>
              <a:ea typeface="Calibri" panose="020F0502020204030204" pitchFamily="34" charset="0"/>
              <a:cs typeface="Calibri" panose="020F0502020204030204" pitchFamily="34" charset="0"/>
              <a:sym typeface="Arial"/>
            </a:endParaRPr>
          </a:p>
          <a:p>
            <a:pPr marL="457200" lvl="1" indent="0">
              <a:spcBef>
                <a:spcPts val="560"/>
              </a:spcBef>
              <a:spcAft>
                <a:spcPts val="600"/>
              </a:spcAft>
              <a:buNone/>
            </a:pPr>
            <a:r>
              <a:rPr lang="en-US" sz="1800" dirty="0">
                <a:latin typeface="Consolas" panose="020B0609020204030204" pitchFamily="49" charset="0"/>
                <a:ea typeface="Calibri" panose="020F0502020204030204" pitchFamily="34" charset="0"/>
                <a:cs typeface="Calibri" panose="020F0502020204030204" pitchFamily="34" charset="0"/>
                <a:sym typeface="Arial"/>
              </a:rPr>
              <a:t>prefix schema: == "https://schema.org/"</a:t>
            </a:r>
            <a:endParaRPr sz="1800" dirty="0">
              <a:latin typeface="Consolas" panose="020B0609020204030204" pitchFamily="49" charset="0"/>
              <a:ea typeface="Calibri" panose="020F0502020204030204" pitchFamily="34" charset="0"/>
              <a:cs typeface="Calibri" panose="020F0502020204030204" pitchFamily="34" charset="0"/>
              <a:sym typeface="Arial"/>
            </a:endParaRPr>
          </a:p>
        </p:txBody>
      </p:sp>
      <p:sp>
        <p:nvSpPr>
          <p:cNvPr id="473" name="Google Shape;473;g225d95c0b16_0_81"/>
          <p:cNvSpPr txBox="1"/>
          <p:nvPr/>
        </p:nvSpPr>
        <p:spPr>
          <a:xfrm>
            <a:off x="7481952" y="2810610"/>
            <a:ext cx="2323089"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Arial" panose="020B0604020202020204" pitchFamily="34" charset="0"/>
                <a:ea typeface="Calibri"/>
                <a:cs typeface="Arial" panose="020B0604020202020204" pitchFamily="34" charset="0"/>
                <a:sym typeface="Calibri"/>
              </a:rPr>
              <a:t>lrmi:LearningResource</a:t>
            </a:r>
            <a:br>
              <a:rPr lang="en-US" sz="1600" dirty="0">
                <a:latin typeface="Arial" panose="020B0604020202020204" pitchFamily="34" charset="0"/>
                <a:ea typeface="Calibri"/>
                <a:cs typeface="Arial" panose="020B0604020202020204" pitchFamily="34" charset="0"/>
                <a:sym typeface="Calibri"/>
              </a:rPr>
            </a:br>
            <a:r>
              <a:rPr lang="en-US" sz="1600" dirty="0" err="1">
                <a:latin typeface="Arial" panose="020B0604020202020204" pitchFamily="34" charset="0"/>
                <a:ea typeface="Calibri"/>
                <a:cs typeface="Arial" panose="020B0604020202020204" pitchFamily="34" charset="0"/>
                <a:sym typeface="Calibri"/>
              </a:rPr>
              <a:t>schema:Course</a:t>
            </a:r>
            <a:endParaRPr sz="1600" dirty="0">
              <a:latin typeface="Arial" panose="020B0604020202020204" pitchFamily="34" charset="0"/>
              <a:ea typeface="Calibri"/>
              <a:cs typeface="Arial" panose="020B0604020202020204" pitchFamily="34" charset="0"/>
              <a:sym typeface="Calibri"/>
            </a:endParaRPr>
          </a:p>
        </p:txBody>
      </p:sp>
      <p:cxnSp>
        <p:nvCxnSpPr>
          <p:cNvPr id="474" name="Google Shape;474;g225d95c0b16_0_81"/>
          <p:cNvCxnSpPr>
            <a:cxnSpLocks/>
            <a:stCxn id="471" idx="0"/>
            <a:endCxn id="473" idx="2"/>
          </p:cNvCxnSpPr>
          <p:nvPr/>
        </p:nvCxnSpPr>
        <p:spPr>
          <a:xfrm flipH="1" flipV="1">
            <a:off x="8643497" y="3487688"/>
            <a:ext cx="1" cy="1060516"/>
          </a:xfrm>
          <a:prstGeom prst="straightConnector1">
            <a:avLst/>
          </a:prstGeom>
          <a:noFill/>
          <a:ln w="28575" cap="flat" cmpd="sng">
            <a:solidFill>
              <a:schemeClr val="dk2"/>
            </a:solidFill>
            <a:prstDash val="solid"/>
            <a:round/>
            <a:headEnd type="none" w="med" len="med"/>
            <a:tailEnd type="triangle" w="med" len="med"/>
          </a:ln>
        </p:spPr>
      </p:cxnSp>
      <p:sp>
        <p:nvSpPr>
          <p:cNvPr id="475" name="Google Shape;475;g225d95c0b16_0_81"/>
          <p:cNvSpPr txBox="1"/>
          <p:nvPr/>
        </p:nvSpPr>
        <p:spPr>
          <a:xfrm>
            <a:off x="7872434" y="3776909"/>
            <a:ext cx="1542127" cy="430857"/>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Arial" panose="020B0604020202020204" pitchFamily="34" charset="0"/>
                <a:ea typeface="Calibri"/>
                <a:cs typeface="Arial" panose="020B0604020202020204" pitchFamily="34" charset="0"/>
                <a:sym typeface="Calibri"/>
              </a:rPr>
              <a:t>rdf:type</a:t>
            </a:r>
            <a:endParaRPr sz="1600" dirty="0">
              <a:latin typeface="Arial" panose="020B0604020202020204" pitchFamily="34" charset="0"/>
              <a:ea typeface="Calibri"/>
              <a:cs typeface="Arial" panose="020B0604020202020204" pitchFamily="34" charset="0"/>
              <a:sym typeface="Calibri"/>
            </a:endParaRPr>
          </a:p>
        </p:txBody>
      </p:sp>
      <p:sp>
        <p:nvSpPr>
          <p:cNvPr id="471" name="Google Shape;471;g225d95c0b16_0_81"/>
          <p:cNvSpPr/>
          <p:nvPr/>
        </p:nvSpPr>
        <p:spPr>
          <a:xfrm>
            <a:off x="6071748" y="4548204"/>
            <a:ext cx="5143500" cy="795000"/>
          </a:xfrm>
          <a:prstGeom prst="ellipse">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t>https://example.org/resources/0001</a:t>
            </a:r>
            <a:endParaRPr sz="1600" dirty="0"/>
          </a:p>
        </p:txBody>
      </p:sp>
      <p:sp>
        <p:nvSpPr>
          <p:cNvPr id="2" name="Slide Number Placeholder 1">
            <a:extLst>
              <a:ext uri="{FF2B5EF4-FFF2-40B4-BE49-F238E27FC236}">
                <a16:creationId xmlns:a16="http://schemas.microsoft.com/office/drawing/2014/main" id="{D10AF6AF-E059-91C5-C151-8D0ADA31ACF1}"/>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65</a:t>
            </a:fld>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 name="Google Shape;482;g225d95c0b16_0_93">
            <a:extLst>
              <a:ext uri="{FF2B5EF4-FFF2-40B4-BE49-F238E27FC236}">
                <a16:creationId xmlns:a16="http://schemas.microsoft.com/office/drawing/2014/main" id="{8469FA1D-52BD-E502-D898-719174A46D6E}"/>
              </a:ext>
            </a:extLst>
          </p:cNvPr>
          <p:cNvSpPr txBox="1">
            <a:spLocks/>
          </p:cNvSpPr>
          <p:nvPr/>
        </p:nvSpPr>
        <p:spPr>
          <a:xfrm>
            <a:off x="670092" y="1802435"/>
            <a:ext cx="6435788" cy="14450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0"/>
              </a:spcBef>
              <a:buFont typeface="Calibri"/>
              <a:buNone/>
            </a:pPr>
            <a:r>
              <a:rPr lang="en-US" sz="1800" kern="0" dirty="0">
                <a:latin typeface="Consolas"/>
                <a:ea typeface="Consolas"/>
                <a:cs typeface="Consolas"/>
                <a:sym typeface="Consolas"/>
              </a:rPr>
              <a:t>@prefix </a:t>
            </a:r>
            <a:r>
              <a:rPr lang="en-US" sz="1800" kern="0" dirty="0" err="1">
                <a:latin typeface="Consolas"/>
                <a:ea typeface="Consolas"/>
                <a:cs typeface="Consolas"/>
                <a:sym typeface="Consolas"/>
              </a:rPr>
              <a:t>lrmi</a:t>
            </a:r>
            <a:r>
              <a:rPr lang="en-US" sz="1800" kern="0" dirty="0">
                <a:latin typeface="Consolas"/>
                <a:ea typeface="Consolas"/>
                <a:cs typeface="Consolas"/>
                <a:sym typeface="Consolas"/>
              </a:rPr>
              <a:t>: &lt;http://purl.org/dcx/lrmi-terms/&gt; .</a:t>
            </a:r>
          </a:p>
          <a:p>
            <a:pPr marL="0" indent="0" fontAlgn="auto">
              <a:spcBef>
                <a:spcPts val="0"/>
              </a:spcBef>
              <a:buFont typeface="Calibri"/>
              <a:buNone/>
            </a:pPr>
            <a:r>
              <a:rPr lang="en-US" sz="1800" kern="0" dirty="0">
                <a:latin typeface="Consolas"/>
                <a:ea typeface="Consolas"/>
                <a:cs typeface="Consolas"/>
                <a:sym typeface="Consolas"/>
              </a:rPr>
              <a:t>@prefix schema: &lt;https://schema.org/&gt; .</a:t>
            </a:r>
          </a:p>
          <a:p>
            <a:pPr marL="0" indent="0" fontAlgn="auto">
              <a:spcBef>
                <a:spcPts val="0"/>
              </a:spcBef>
              <a:buFont typeface="Calibri"/>
              <a:buNone/>
            </a:pPr>
            <a:r>
              <a:rPr lang="en-US" sz="1800" kern="0" dirty="0">
                <a:latin typeface="Consolas"/>
                <a:ea typeface="Consolas"/>
                <a:cs typeface="Consolas"/>
                <a:sym typeface="Consolas"/>
              </a:rPr>
              <a:t>&lt;https://example.org/resources/0001&gt; a </a:t>
            </a:r>
            <a:r>
              <a:rPr lang="en-US" sz="1800" kern="0" dirty="0" err="1">
                <a:latin typeface="Consolas"/>
                <a:ea typeface="Consolas"/>
                <a:cs typeface="Consolas"/>
                <a:sym typeface="Consolas"/>
              </a:rPr>
              <a:t>lrmi:LearningResource</a:t>
            </a:r>
            <a:r>
              <a:rPr lang="en-US" sz="1800" kern="0" dirty="0">
                <a:latin typeface="Consolas"/>
                <a:ea typeface="Consolas"/>
                <a:cs typeface="Consolas"/>
                <a:sym typeface="Consolas"/>
              </a:rPr>
              <a:t> .</a:t>
            </a:r>
          </a:p>
          <a:p>
            <a:pPr marL="0" indent="0" fontAlgn="auto">
              <a:spcBef>
                <a:spcPts val="0"/>
              </a:spcBef>
              <a:buSzPts val="1100"/>
              <a:buFont typeface="Arial"/>
              <a:buNone/>
            </a:pPr>
            <a:r>
              <a:rPr lang="en-US" sz="1800" kern="0" dirty="0">
                <a:latin typeface="Consolas"/>
                <a:ea typeface="Consolas"/>
                <a:cs typeface="Consolas"/>
                <a:sym typeface="Consolas"/>
              </a:rPr>
              <a:t>&lt;https://example.org/resources/0001&gt; a </a:t>
            </a:r>
            <a:r>
              <a:rPr lang="en-US" sz="1800" kern="0" dirty="0" err="1">
                <a:latin typeface="Consolas"/>
                <a:ea typeface="Consolas"/>
                <a:cs typeface="Consolas"/>
                <a:sym typeface="Consolas"/>
              </a:rPr>
              <a:t>schema:Course</a:t>
            </a:r>
            <a:r>
              <a:rPr lang="en-US" sz="1800" kern="0" dirty="0">
                <a:latin typeface="Consolas"/>
                <a:ea typeface="Consolas"/>
                <a:cs typeface="Consolas"/>
                <a:sym typeface="Consolas"/>
              </a:rPr>
              <a:t> .</a:t>
            </a:r>
            <a:endParaRPr lang="en-US" kern="0" dirty="0">
              <a:latin typeface="Arial"/>
              <a:ea typeface="Arial"/>
              <a:cs typeface="Arial"/>
              <a:sym typeface="Arial"/>
            </a:endParaRPr>
          </a:p>
        </p:txBody>
      </p:sp>
      <p:sp>
        <p:nvSpPr>
          <p:cNvPr id="480" name="Google Shape;480;g225d95c0b16_0_9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482" name="Google Shape;482;g225d95c0b16_0_93"/>
          <p:cNvSpPr txBox="1">
            <a:spLocks noGrp="1"/>
          </p:cNvSpPr>
          <p:nvPr>
            <p:ph type="body" idx="1"/>
          </p:nvPr>
        </p:nvSpPr>
        <p:spPr>
          <a:xfrm>
            <a:off x="670092" y="4259386"/>
            <a:ext cx="4728173" cy="106049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dirty="0">
                <a:latin typeface="Consolas"/>
                <a:ea typeface="Consolas"/>
                <a:cs typeface="Consolas"/>
                <a:sym typeface="Consolas"/>
              </a:rPr>
              <a:t>&lt;https://example.org/resources/0001&gt; a </a:t>
            </a:r>
            <a:r>
              <a:rPr lang="en-US" sz="1800" dirty="0" err="1">
                <a:latin typeface="Consolas"/>
                <a:ea typeface="Consolas"/>
                <a:cs typeface="Consolas"/>
                <a:sym typeface="Consolas"/>
              </a:rPr>
              <a:t>lrmi:LearningResource</a:t>
            </a:r>
            <a:r>
              <a:rPr lang="en-US" sz="1800" dirty="0">
                <a:latin typeface="Consolas"/>
                <a:ea typeface="Consolas"/>
                <a:cs typeface="Consolas"/>
                <a:sym typeface="Consolas"/>
              </a:rPr>
              <a:t> , </a:t>
            </a:r>
            <a:r>
              <a:rPr lang="en-US" sz="1800" dirty="0" err="1">
                <a:latin typeface="Consolas"/>
                <a:ea typeface="Consolas"/>
                <a:cs typeface="Consolas"/>
                <a:sym typeface="Consolas"/>
              </a:rPr>
              <a:t>schema:Course</a:t>
            </a:r>
            <a:r>
              <a:rPr lang="en-US" sz="1800" dirty="0">
                <a:latin typeface="Consolas"/>
                <a:ea typeface="Consolas"/>
                <a:cs typeface="Consolas"/>
                <a:sym typeface="Consolas"/>
              </a:rPr>
              <a:t> .</a:t>
            </a:r>
            <a:endParaRPr dirty="0">
              <a:latin typeface="Arial"/>
              <a:ea typeface="Arial"/>
              <a:cs typeface="Arial"/>
              <a:sym typeface="Arial"/>
            </a:endParaRPr>
          </a:p>
        </p:txBody>
      </p:sp>
      <p:sp>
        <p:nvSpPr>
          <p:cNvPr id="2" name="Google Shape;465;g225d95c0b16_0_64">
            <a:extLst>
              <a:ext uri="{FF2B5EF4-FFF2-40B4-BE49-F238E27FC236}">
                <a16:creationId xmlns:a16="http://schemas.microsoft.com/office/drawing/2014/main" id="{DE0496B3-C005-2E66-0A9D-83C928AA5371}"/>
              </a:ext>
            </a:extLst>
          </p:cNvPr>
          <p:cNvSpPr txBox="1">
            <a:spLocks/>
          </p:cNvSpPr>
          <p:nvPr/>
        </p:nvSpPr>
        <p:spPr>
          <a:xfrm>
            <a:off x="480128" y="1322146"/>
            <a:ext cx="6107960" cy="44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0"/>
              </a:spcBef>
              <a:spcAft>
                <a:spcPts val="1200"/>
              </a:spcAft>
              <a:buFont typeface="Calibri"/>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In code (terse triple language, </a:t>
            </a:r>
            <a:r>
              <a:rPr lang="en-US" sz="2400" kern="0" dirty="0" err="1">
                <a:latin typeface="Calibri" panose="020F0502020204030204" pitchFamily="34" charset="0"/>
                <a:ea typeface="Calibri" panose="020F0502020204030204" pitchFamily="34" charset="0"/>
                <a:cs typeface="Calibri" panose="020F0502020204030204" pitchFamily="34" charset="0"/>
                <a:sym typeface="Arial"/>
              </a:rPr>
              <a:t>ttl</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turtle)</a:t>
            </a:r>
          </a:p>
        </p:txBody>
      </p:sp>
      <p:sp>
        <p:nvSpPr>
          <p:cNvPr id="3" name="Google Shape;465;g225d95c0b16_0_64">
            <a:extLst>
              <a:ext uri="{FF2B5EF4-FFF2-40B4-BE49-F238E27FC236}">
                <a16:creationId xmlns:a16="http://schemas.microsoft.com/office/drawing/2014/main" id="{12E11461-C210-1EC7-6110-6070111AEF77}"/>
              </a:ext>
            </a:extLst>
          </p:cNvPr>
          <p:cNvSpPr txBox="1">
            <a:spLocks/>
          </p:cNvSpPr>
          <p:nvPr/>
        </p:nvSpPr>
        <p:spPr>
          <a:xfrm>
            <a:off x="480128" y="3764946"/>
            <a:ext cx="6107960" cy="44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0"/>
              </a:spcBef>
              <a:spcAft>
                <a:spcPts val="1200"/>
              </a:spcAft>
              <a:buFont typeface="Calibri"/>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or, more compactly</a:t>
            </a:r>
          </a:p>
        </p:txBody>
      </p:sp>
      <p:sp>
        <p:nvSpPr>
          <p:cNvPr id="5" name="Slide Number Placeholder 4">
            <a:extLst>
              <a:ext uri="{FF2B5EF4-FFF2-40B4-BE49-F238E27FC236}">
                <a16:creationId xmlns:a16="http://schemas.microsoft.com/office/drawing/2014/main" id="{82A9D034-C9F5-83C4-5509-1DC935752BDE}"/>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66</a:t>
            </a:fld>
            <a:endParaRPr lang="en-US" dirty="0"/>
          </a:p>
        </p:txBody>
      </p:sp>
      <p:sp>
        <p:nvSpPr>
          <p:cNvPr id="17" name="Google Shape;473;g225d95c0b16_0_81">
            <a:extLst>
              <a:ext uri="{FF2B5EF4-FFF2-40B4-BE49-F238E27FC236}">
                <a16:creationId xmlns:a16="http://schemas.microsoft.com/office/drawing/2014/main" id="{52CF76C4-05F8-86C2-A684-676D57CA7C5B}"/>
              </a:ext>
            </a:extLst>
          </p:cNvPr>
          <p:cNvSpPr txBox="1"/>
          <p:nvPr/>
        </p:nvSpPr>
        <p:spPr>
          <a:xfrm>
            <a:off x="7481952" y="2810610"/>
            <a:ext cx="2323089"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Arial" panose="020B0604020202020204" pitchFamily="34" charset="0"/>
                <a:ea typeface="Calibri"/>
                <a:cs typeface="Arial" panose="020B0604020202020204" pitchFamily="34" charset="0"/>
                <a:sym typeface="Calibri"/>
              </a:rPr>
              <a:t>lrmi:LearningResource</a:t>
            </a:r>
            <a:br>
              <a:rPr lang="en-US" sz="1600" dirty="0">
                <a:latin typeface="Arial" panose="020B0604020202020204" pitchFamily="34" charset="0"/>
                <a:ea typeface="Calibri"/>
                <a:cs typeface="Arial" panose="020B0604020202020204" pitchFamily="34" charset="0"/>
                <a:sym typeface="Calibri"/>
              </a:rPr>
            </a:br>
            <a:r>
              <a:rPr lang="en-US" sz="1600" dirty="0" err="1">
                <a:latin typeface="Arial" panose="020B0604020202020204" pitchFamily="34" charset="0"/>
                <a:ea typeface="Calibri"/>
                <a:cs typeface="Arial" panose="020B0604020202020204" pitchFamily="34" charset="0"/>
                <a:sym typeface="Calibri"/>
              </a:rPr>
              <a:t>schema:Course</a:t>
            </a:r>
            <a:endParaRPr sz="1600" dirty="0">
              <a:latin typeface="Arial" panose="020B0604020202020204" pitchFamily="34" charset="0"/>
              <a:ea typeface="Calibri"/>
              <a:cs typeface="Arial" panose="020B0604020202020204" pitchFamily="34" charset="0"/>
              <a:sym typeface="Calibri"/>
            </a:endParaRPr>
          </a:p>
        </p:txBody>
      </p:sp>
      <p:cxnSp>
        <p:nvCxnSpPr>
          <p:cNvPr id="18" name="Google Shape;474;g225d95c0b16_0_81">
            <a:extLst>
              <a:ext uri="{FF2B5EF4-FFF2-40B4-BE49-F238E27FC236}">
                <a16:creationId xmlns:a16="http://schemas.microsoft.com/office/drawing/2014/main" id="{D012A048-251A-B2F0-D186-FA287076B99E}"/>
              </a:ext>
            </a:extLst>
          </p:cNvPr>
          <p:cNvCxnSpPr>
            <a:cxnSpLocks/>
            <a:stCxn id="20" idx="0"/>
            <a:endCxn id="17" idx="2"/>
          </p:cNvCxnSpPr>
          <p:nvPr/>
        </p:nvCxnSpPr>
        <p:spPr>
          <a:xfrm flipH="1" flipV="1">
            <a:off x="8643497" y="3487688"/>
            <a:ext cx="1" cy="1060516"/>
          </a:xfrm>
          <a:prstGeom prst="straightConnector1">
            <a:avLst/>
          </a:prstGeom>
          <a:noFill/>
          <a:ln w="28575" cap="flat" cmpd="sng">
            <a:solidFill>
              <a:schemeClr val="dk2"/>
            </a:solidFill>
            <a:prstDash val="solid"/>
            <a:round/>
            <a:headEnd type="none" w="med" len="med"/>
            <a:tailEnd type="triangle" w="med" len="med"/>
          </a:ln>
        </p:spPr>
      </p:cxnSp>
      <p:sp>
        <p:nvSpPr>
          <p:cNvPr id="19" name="Google Shape;475;g225d95c0b16_0_81">
            <a:extLst>
              <a:ext uri="{FF2B5EF4-FFF2-40B4-BE49-F238E27FC236}">
                <a16:creationId xmlns:a16="http://schemas.microsoft.com/office/drawing/2014/main" id="{00982BEC-D65A-3B1D-3E0F-DBC6E7457604}"/>
              </a:ext>
            </a:extLst>
          </p:cNvPr>
          <p:cNvSpPr txBox="1"/>
          <p:nvPr/>
        </p:nvSpPr>
        <p:spPr>
          <a:xfrm>
            <a:off x="7872434" y="3776909"/>
            <a:ext cx="1542127" cy="430857"/>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Arial" panose="020B0604020202020204" pitchFamily="34" charset="0"/>
                <a:ea typeface="Calibri"/>
                <a:cs typeface="Arial" panose="020B0604020202020204" pitchFamily="34" charset="0"/>
                <a:sym typeface="Calibri"/>
              </a:rPr>
              <a:t>rdf:type</a:t>
            </a:r>
            <a:endParaRPr sz="1600" dirty="0">
              <a:latin typeface="Arial" panose="020B0604020202020204" pitchFamily="34" charset="0"/>
              <a:ea typeface="Calibri"/>
              <a:cs typeface="Arial" panose="020B0604020202020204" pitchFamily="34" charset="0"/>
              <a:sym typeface="Calibri"/>
            </a:endParaRPr>
          </a:p>
        </p:txBody>
      </p:sp>
      <p:sp>
        <p:nvSpPr>
          <p:cNvPr id="20" name="Google Shape;471;g225d95c0b16_0_81">
            <a:extLst>
              <a:ext uri="{FF2B5EF4-FFF2-40B4-BE49-F238E27FC236}">
                <a16:creationId xmlns:a16="http://schemas.microsoft.com/office/drawing/2014/main" id="{05AF75B4-37AD-2225-21FC-41E60DA0D89C}"/>
              </a:ext>
            </a:extLst>
          </p:cNvPr>
          <p:cNvSpPr/>
          <p:nvPr/>
        </p:nvSpPr>
        <p:spPr>
          <a:xfrm>
            <a:off x="6071748" y="4548204"/>
            <a:ext cx="5143500" cy="795000"/>
          </a:xfrm>
          <a:prstGeom prst="ellipse">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t>https://example.org/resources/0001</a:t>
            </a:r>
            <a:endParaRPr sz="16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25d95c0b16_0_103"/>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492" name="Google Shape;492;g225d95c0b16_0_103"/>
          <p:cNvSpPr txBox="1">
            <a:spLocks noGrp="1"/>
          </p:cNvSpPr>
          <p:nvPr>
            <p:ph type="body" idx="1"/>
          </p:nvPr>
        </p:nvSpPr>
        <p:spPr>
          <a:xfrm>
            <a:off x="731380" y="1916437"/>
            <a:ext cx="5818841" cy="507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"@id" : "https://example.org/resources/0001"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"@type" :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"http://purl.org/dcx/</a:t>
            </a:r>
            <a:r>
              <a:rPr lang="en-US" sz="1800" dirty="0" err="1">
                <a:latin typeface="Consolas"/>
                <a:ea typeface="Consolas"/>
                <a:cs typeface="Consolas"/>
                <a:sym typeface="Consolas"/>
              </a:rPr>
              <a:t>lrmi</a:t>
            </a:r>
            <a:r>
              <a:rPr lang="en-US" sz="1800" dirty="0">
                <a:latin typeface="Consolas"/>
                <a:ea typeface="Consolas"/>
                <a:cs typeface="Consolas"/>
                <a:sym typeface="Consolas"/>
              </a:rPr>
              <a:t>-terms/</a:t>
            </a:r>
            <a:r>
              <a:rPr lang="en-US" sz="1800" dirty="0" err="1">
                <a:latin typeface="Consolas"/>
                <a:ea typeface="Consolas"/>
                <a:cs typeface="Consolas"/>
                <a:sym typeface="Consolas"/>
              </a:rPr>
              <a:t>LearningResource</a:t>
            </a:r>
            <a:r>
              <a:rPr lang="en-US" sz="1800" dirty="0">
                <a:latin typeface="Consolas"/>
                <a:ea typeface="Consolas"/>
                <a:cs typeface="Consolas"/>
                <a:sym typeface="Consolas"/>
              </a:rPr>
              <a:t>" ,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"https://schema.org/:Course"</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a:t>
            </a:r>
            <a:endParaRPr sz="1800" dirty="0">
              <a:latin typeface="Consolas"/>
              <a:ea typeface="Consolas"/>
              <a:cs typeface="Consolas"/>
              <a:sym typeface="Consolas"/>
            </a:endParaRPr>
          </a:p>
          <a:p>
            <a:pPr marL="0" lvl="0" indent="0" algn="l" rtl="0">
              <a:spcBef>
                <a:spcPts val="0"/>
              </a:spcBef>
              <a:spcAft>
                <a:spcPts val="0"/>
              </a:spcAft>
              <a:buNone/>
            </a:pPr>
            <a:endParaRPr sz="2000" dirty="0">
              <a:latin typeface="Arial"/>
              <a:ea typeface="Arial"/>
              <a:cs typeface="Arial"/>
              <a:sym typeface="Arial"/>
            </a:endParaRPr>
          </a:p>
        </p:txBody>
      </p:sp>
      <p:sp>
        <p:nvSpPr>
          <p:cNvPr id="7" name="Google Shape;465;g225d95c0b16_0_64">
            <a:extLst>
              <a:ext uri="{FF2B5EF4-FFF2-40B4-BE49-F238E27FC236}">
                <a16:creationId xmlns:a16="http://schemas.microsoft.com/office/drawing/2014/main" id="{8CE949CC-8BBF-ABB7-E170-5A63334D0384}"/>
              </a:ext>
            </a:extLst>
          </p:cNvPr>
          <p:cNvSpPr txBox="1">
            <a:spLocks/>
          </p:cNvSpPr>
          <p:nvPr/>
        </p:nvSpPr>
        <p:spPr>
          <a:xfrm>
            <a:off x="480128" y="1322146"/>
            <a:ext cx="6107960" cy="442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0"/>
              </a:spcBef>
              <a:spcAft>
                <a:spcPts val="1200"/>
              </a:spcAft>
              <a:buFont typeface="Calibri"/>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In code (JSON-LD):</a:t>
            </a:r>
          </a:p>
        </p:txBody>
      </p:sp>
      <p:sp>
        <p:nvSpPr>
          <p:cNvPr id="8" name="Slide Number Placeholder 7">
            <a:extLst>
              <a:ext uri="{FF2B5EF4-FFF2-40B4-BE49-F238E27FC236}">
                <a16:creationId xmlns:a16="http://schemas.microsoft.com/office/drawing/2014/main" id="{97FE1E38-8268-D14A-0F9A-76BE4D524610}"/>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67</a:t>
            </a:fld>
            <a:endParaRPr lang="en-US" dirty="0"/>
          </a:p>
        </p:txBody>
      </p:sp>
      <p:sp>
        <p:nvSpPr>
          <p:cNvPr id="12" name="Google Shape;473;g225d95c0b16_0_81">
            <a:extLst>
              <a:ext uri="{FF2B5EF4-FFF2-40B4-BE49-F238E27FC236}">
                <a16:creationId xmlns:a16="http://schemas.microsoft.com/office/drawing/2014/main" id="{0F7AF3ED-C940-C272-A37A-CBE22D279F3E}"/>
              </a:ext>
            </a:extLst>
          </p:cNvPr>
          <p:cNvSpPr txBox="1"/>
          <p:nvPr/>
        </p:nvSpPr>
        <p:spPr>
          <a:xfrm>
            <a:off x="7481952" y="2810610"/>
            <a:ext cx="2323089"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Arial" panose="020B0604020202020204" pitchFamily="34" charset="0"/>
                <a:ea typeface="Calibri"/>
                <a:cs typeface="Arial" panose="020B0604020202020204" pitchFamily="34" charset="0"/>
                <a:sym typeface="Calibri"/>
              </a:rPr>
              <a:t>lrmi:LearningResource</a:t>
            </a:r>
            <a:br>
              <a:rPr lang="en-US" sz="1600" dirty="0">
                <a:latin typeface="Arial" panose="020B0604020202020204" pitchFamily="34" charset="0"/>
                <a:ea typeface="Calibri"/>
                <a:cs typeface="Arial" panose="020B0604020202020204" pitchFamily="34" charset="0"/>
                <a:sym typeface="Calibri"/>
              </a:rPr>
            </a:br>
            <a:r>
              <a:rPr lang="en-US" sz="1600" dirty="0" err="1">
                <a:latin typeface="Arial" panose="020B0604020202020204" pitchFamily="34" charset="0"/>
                <a:ea typeface="Calibri"/>
                <a:cs typeface="Arial" panose="020B0604020202020204" pitchFamily="34" charset="0"/>
                <a:sym typeface="Calibri"/>
              </a:rPr>
              <a:t>schema:Course</a:t>
            </a:r>
            <a:endParaRPr sz="1600" dirty="0">
              <a:latin typeface="Arial" panose="020B0604020202020204" pitchFamily="34" charset="0"/>
              <a:ea typeface="Calibri"/>
              <a:cs typeface="Arial" panose="020B0604020202020204" pitchFamily="34" charset="0"/>
              <a:sym typeface="Calibri"/>
            </a:endParaRPr>
          </a:p>
        </p:txBody>
      </p:sp>
      <p:cxnSp>
        <p:nvCxnSpPr>
          <p:cNvPr id="13" name="Google Shape;474;g225d95c0b16_0_81">
            <a:extLst>
              <a:ext uri="{FF2B5EF4-FFF2-40B4-BE49-F238E27FC236}">
                <a16:creationId xmlns:a16="http://schemas.microsoft.com/office/drawing/2014/main" id="{88D5C5C1-082F-223E-6AB6-88E5F2976AAB}"/>
              </a:ext>
            </a:extLst>
          </p:cNvPr>
          <p:cNvCxnSpPr>
            <a:cxnSpLocks/>
            <a:stCxn id="15" idx="0"/>
            <a:endCxn id="12" idx="2"/>
          </p:cNvCxnSpPr>
          <p:nvPr/>
        </p:nvCxnSpPr>
        <p:spPr>
          <a:xfrm flipH="1" flipV="1">
            <a:off x="8643497" y="3487688"/>
            <a:ext cx="1" cy="1060516"/>
          </a:xfrm>
          <a:prstGeom prst="straightConnector1">
            <a:avLst/>
          </a:prstGeom>
          <a:noFill/>
          <a:ln w="28575" cap="flat" cmpd="sng">
            <a:solidFill>
              <a:schemeClr val="dk2"/>
            </a:solidFill>
            <a:prstDash val="solid"/>
            <a:round/>
            <a:headEnd type="none" w="med" len="med"/>
            <a:tailEnd type="triangle" w="med" len="med"/>
          </a:ln>
        </p:spPr>
      </p:cxnSp>
      <p:sp>
        <p:nvSpPr>
          <p:cNvPr id="14" name="Google Shape;475;g225d95c0b16_0_81">
            <a:extLst>
              <a:ext uri="{FF2B5EF4-FFF2-40B4-BE49-F238E27FC236}">
                <a16:creationId xmlns:a16="http://schemas.microsoft.com/office/drawing/2014/main" id="{DA9A9181-DC53-3569-80BD-958DCCB70264}"/>
              </a:ext>
            </a:extLst>
          </p:cNvPr>
          <p:cNvSpPr txBox="1"/>
          <p:nvPr/>
        </p:nvSpPr>
        <p:spPr>
          <a:xfrm>
            <a:off x="7872434" y="3776909"/>
            <a:ext cx="1542127" cy="430857"/>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Arial" panose="020B0604020202020204" pitchFamily="34" charset="0"/>
                <a:ea typeface="Calibri"/>
                <a:cs typeface="Arial" panose="020B0604020202020204" pitchFamily="34" charset="0"/>
                <a:sym typeface="Calibri"/>
              </a:rPr>
              <a:t>rdf:type</a:t>
            </a:r>
            <a:endParaRPr sz="1600" dirty="0">
              <a:latin typeface="Arial" panose="020B0604020202020204" pitchFamily="34" charset="0"/>
              <a:ea typeface="Calibri"/>
              <a:cs typeface="Arial" panose="020B0604020202020204" pitchFamily="34" charset="0"/>
              <a:sym typeface="Calibri"/>
            </a:endParaRPr>
          </a:p>
        </p:txBody>
      </p:sp>
      <p:sp>
        <p:nvSpPr>
          <p:cNvPr id="15" name="Google Shape;471;g225d95c0b16_0_81">
            <a:extLst>
              <a:ext uri="{FF2B5EF4-FFF2-40B4-BE49-F238E27FC236}">
                <a16:creationId xmlns:a16="http://schemas.microsoft.com/office/drawing/2014/main" id="{D8E67836-FEE5-EE36-0C3C-C7FE623CBCDC}"/>
              </a:ext>
            </a:extLst>
          </p:cNvPr>
          <p:cNvSpPr/>
          <p:nvPr/>
        </p:nvSpPr>
        <p:spPr>
          <a:xfrm>
            <a:off x="6071748" y="4548204"/>
            <a:ext cx="5143500" cy="795000"/>
          </a:xfrm>
          <a:prstGeom prst="ellipse">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t>https://example.org/resources/0001</a:t>
            </a:r>
            <a:endParaRPr sz="16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g225d95c0b16_0_7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BA3492C8-2398-848D-F4C8-15D850679D3C}"/>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Example: Online Course</a:t>
            </a:r>
          </a:p>
        </p:txBody>
      </p:sp>
      <p:sp>
        <p:nvSpPr>
          <p:cNvPr id="3" name="Google Shape;451;g225d95c0b16_0_52">
            <a:extLst>
              <a:ext uri="{FF2B5EF4-FFF2-40B4-BE49-F238E27FC236}">
                <a16:creationId xmlns:a16="http://schemas.microsoft.com/office/drawing/2014/main" id="{2933AC6F-5370-0E01-5A4B-0A8062222E69}"/>
              </a:ext>
            </a:extLst>
          </p:cNvPr>
          <p:cNvSpPr txBox="1">
            <a:spLocks/>
          </p:cNvSpPr>
          <p:nvPr/>
        </p:nvSpPr>
        <p:spPr>
          <a:xfrm>
            <a:off x="778057" y="1697137"/>
            <a:ext cx="10547282" cy="20997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517525" indent="-374650" fontAlgn="auto">
              <a:spcBef>
                <a:spcPts val="560"/>
              </a:spcBef>
              <a:spcAft>
                <a:spcPts val="600"/>
              </a:spcAft>
              <a:buClr>
                <a:srgbClr val="0094C8"/>
              </a:buClr>
              <a:buSzPct val="100000"/>
              <a:buFont typeface="Courier New" panose="02070309020205020404" pitchFamily="49" charset="0"/>
              <a:buChar char="o"/>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What might we know about / assign to our course at the commissioning stage?</a:t>
            </a:r>
          </a:p>
          <a:p>
            <a:pPr lvl="1" fontAlgn="auto">
              <a:spcBef>
                <a:spcPts val="560"/>
              </a:spcBef>
              <a:spcAft>
                <a:spcPts val="600"/>
              </a:spcAft>
              <a:buClr>
                <a:srgbClr val="0094C8"/>
              </a:buClr>
              <a:buSzPct val="100000"/>
              <a:buFont typeface="Wingdings" panose="05000000000000000000" pitchFamily="2" charset="2"/>
              <a:buChar char="§"/>
            </a:pPr>
            <a:r>
              <a:rPr lang="en-US" kern="0" dirty="0">
                <a:latin typeface="Calibri" panose="020F0502020204030204" pitchFamily="34" charset="0"/>
                <a:ea typeface="Calibri" panose="020F0502020204030204" pitchFamily="34" charset="0"/>
                <a:cs typeface="Calibri" panose="020F0502020204030204" pitchFamily="34" charset="0"/>
                <a:sym typeface="Arial"/>
              </a:rPr>
              <a:t>Learning Objectives</a:t>
            </a:r>
          </a:p>
          <a:p>
            <a:pPr lvl="1" fontAlgn="auto">
              <a:spcBef>
                <a:spcPts val="560"/>
              </a:spcBef>
              <a:spcAft>
                <a:spcPts val="600"/>
              </a:spcAft>
              <a:buClr>
                <a:srgbClr val="0094C8"/>
              </a:buClr>
              <a:buSzPct val="100000"/>
              <a:buFont typeface="Wingdings" panose="05000000000000000000" pitchFamily="2" charset="2"/>
              <a:buChar char="§"/>
            </a:pPr>
            <a:r>
              <a:rPr lang="en-US" kern="0" dirty="0">
                <a:latin typeface="Calibri" panose="020F0502020204030204" pitchFamily="34" charset="0"/>
                <a:ea typeface="Calibri" panose="020F0502020204030204" pitchFamily="34" charset="0"/>
                <a:cs typeface="Calibri" panose="020F0502020204030204" pitchFamily="34" charset="0"/>
                <a:sym typeface="Arial"/>
              </a:rPr>
              <a:t>Audience</a:t>
            </a:r>
          </a:p>
          <a:p>
            <a:pPr lvl="1" fontAlgn="auto">
              <a:spcBef>
                <a:spcPts val="560"/>
              </a:spcBef>
              <a:spcAft>
                <a:spcPts val="600"/>
              </a:spcAft>
              <a:buClr>
                <a:srgbClr val="0094C8"/>
              </a:buClr>
              <a:buSzPct val="100000"/>
              <a:buFont typeface="Wingdings" panose="05000000000000000000" pitchFamily="2" charset="2"/>
              <a:buChar char="§"/>
            </a:pPr>
            <a:r>
              <a:rPr lang="en-US" kern="0" dirty="0">
                <a:latin typeface="Calibri" panose="020F0502020204030204" pitchFamily="34" charset="0"/>
                <a:ea typeface="Calibri" panose="020F0502020204030204" pitchFamily="34" charset="0"/>
                <a:cs typeface="Calibri" panose="020F0502020204030204" pitchFamily="34" charset="0"/>
                <a:sym typeface="Arial"/>
              </a:rPr>
              <a:t>Educational level</a:t>
            </a:r>
          </a:p>
          <a:p>
            <a:pPr indent="0" fontAlgn="auto">
              <a:spcBef>
                <a:spcPts val="560"/>
              </a:spcBef>
              <a:buFont typeface="Calibri"/>
              <a:buNone/>
            </a:pPr>
            <a:endParaRPr lang="en-US" kern="0"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Google Shape;451;g225d95c0b16_0_52">
            <a:extLst>
              <a:ext uri="{FF2B5EF4-FFF2-40B4-BE49-F238E27FC236}">
                <a16:creationId xmlns:a16="http://schemas.microsoft.com/office/drawing/2014/main" id="{E20F2D40-1CE8-1E62-BD42-78CB7E0A1450}"/>
              </a:ext>
            </a:extLst>
          </p:cNvPr>
          <p:cNvSpPr txBox="1">
            <a:spLocks/>
          </p:cNvSpPr>
          <p:nvPr/>
        </p:nvSpPr>
        <p:spPr>
          <a:xfrm>
            <a:off x="761672" y="3873988"/>
            <a:ext cx="10547282" cy="14814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560"/>
              </a:spcBef>
              <a:spcAft>
                <a:spcPts val="1200"/>
              </a:spcAft>
              <a:buFont typeface="Calibri"/>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Let's assume that our organization uses a well-defined competency framework to define Learning Objectives and has a controlled vocabulary for educational level, but is a bit looser about describing audiences.</a:t>
            </a:r>
          </a:p>
        </p:txBody>
      </p:sp>
      <p:sp>
        <p:nvSpPr>
          <p:cNvPr id="5" name="Slide Number Placeholder 4">
            <a:extLst>
              <a:ext uri="{FF2B5EF4-FFF2-40B4-BE49-F238E27FC236}">
                <a16:creationId xmlns:a16="http://schemas.microsoft.com/office/drawing/2014/main" id="{4006EA02-17A1-0E56-E254-162DFBDBEB68}"/>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7" name="Google Shape;507;g225d95c0b16_0_7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B80EABB4-7C8B-BBCF-D9AF-3444F08AD5DF}"/>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Example: Learning Objective</a:t>
            </a:r>
          </a:p>
        </p:txBody>
      </p:sp>
      <p:sp>
        <p:nvSpPr>
          <p:cNvPr id="3" name="Google Shape;451;g225d95c0b16_0_52">
            <a:extLst>
              <a:ext uri="{FF2B5EF4-FFF2-40B4-BE49-F238E27FC236}">
                <a16:creationId xmlns:a16="http://schemas.microsoft.com/office/drawing/2014/main" id="{77770580-BAE2-FDE3-81E2-5B0F41FE4922}"/>
              </a:ext>
            </a:extLst>
          </p:cNvPr>
          <p:cNvSpPr txBox="1">
            <a:spLocks/>
          </p:cNvSpPr>
          <p:nvPr/>
        </p:nvSpPr>
        <p:spPr>
          <a:xfrm>
            <a:off x="778057" y="1697137"/>
            <a:ext cx="10767620" cy="47146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560"/>
              </a:spcBef>
              <a:spcAft>
                <a:spcPts val="1200"/>
              </a:spcAft>
              <a:buFont typeface="Calibri"/>
              <a:buNone/>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Our organization uses a well-defined competency framework to define Learning Objectives.</a:t>
            </a:r>
          </a:p>
          <a:p>
            <a:pPr marL="573088" indent="-341313" fontAlgn="auto">
              <a:spcBef>
                <a:spcPts val="560"/>
              </a:spcBef>
              <a:spcAft>
                <a:spcPts val="1200"/>
              </a:spcAft>
              <a:buClr>
                <a:srgbClr val="0094C8"/>
              </a:buClr>
              <a:buSzPct val="100000"/>
              <a:buFont typeface="Courier New" panose="02070309020205020404" pitchFamily="49" charset="0"/>
              <a:buChar char="o"/>
            </a:pPr>
            <a:r>
              <a:rPr lang="fr-FR" sz="2200" kern="0" dirty="0">
                <a:latin typeface="Calibri" panose="020F0502020204030204" pitchFamily="34" charset="0"/>
                <a:ea typeface="Calibri" panose="020F0502020204030204" pitchFamily="34" charset="0"/>
                <a:cs typeface="Calibri" panose="020F0502020204030204" pitchFamily="34" charset="0"/>
                <a:sym typeface="Arial"/>
              </a:rPr>
              <a:t>Identifier: </a:t>
            </a:r>
            <a:r>
              <a:rPr lang="fr-FR" sz="2200"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https://example.org/comp/ec3f</a:t>
            </a:r>
            <a:endParaRPr lang="fr-FR" sz="2200"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0" lvl="0" indent="0" algn="l" rtl="0">
              <a:spcBef>
                <a:spcPts val="560"/>
              </a:spcBef>
              <a:spcAft>
                <a:spcPts val="1200"/>
              </a:spcAft>
              <a:buNone/>
            </a:pPr>
            <a:r>
              <a:rPr lang="en-US" sz="2200" dirty="0">
                <a:latin typeface="Arial"/>
                <a:ea typeface="Arial"/>
                <a:cs typeface="Arial"/>
                <a:sym typeface="Arial"/>
              </a:rPr>
              <a:t>IEEE P2881 doesn't cover how to describe competencies, because several other standards do, e.g. IEEE 1484.20.3 Shareable Competency Definitions.</a:t>
            </a:r>
          </a:p>
          <a:p>
            <a:pPr marL="573088" indent="-341313" fontAlgn="auto">
              <a:spcBef>
                <a:spcPts val="0"/>
              </a:spcBef>
              <a:spcAft>
                <a:spcPts val="6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type: </a:t>
            </a:r>
            <a:r>
              <a:rPr lang="en-US" sz="2200"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https://opensource.ieee.org/scd/CompetencyDefinition</a:t>
            </a:r>
            <a:endParaRPr lang="en-US" sz="2200"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endParaRPr>
          </a:p>
          <a:p>
            <a:pPr marL="573088" indent="-341313" fontAlgn="auto">
              <a:spcBef>
                <a:spcPts val="0"/>
              </a:spcBef>
              <a:spcAft>
                <a:spcPts val="6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name: "Graphing Metadata"</a:t>
            </a:r>
          </a:p>
          <a:p>
            <a:pPr marL="573088" indent="-341313" fontAlgn="auto">
              <a:spcBef>
                <a:spcPts val="0"/>
              </a:spcBef>
              <a:spcAft>
                <a:spcPts val="600"/>
              </a:spcAft>
              <a:buClr>
                <a:srgbClr val="0094C8"/>
              </a:buClr>
              <a:buSzPct val="100000"/>
              <a:buFont typeface="Courier New" panose="02070309020205020404" pitchFamily="49" charset="0"/>
              <a:buChar char="o"/>
            </a:pPr>
            <a:r>
              <a:rPr lang="en-US" sz="2200" kern="0" dirty="0" err="1">
                <a:latin typeface="Calibri" panose="020F0502020204030204" pitchFamily="34" charset="0"/>
                <a:ea typeface="Calibri" panose="020F0502020204030204" pitchFamily="34" charset="0"/>
                <a:cs typeface="Calibri" panose="020F0502020204030204" pitchFamily="34" charset="0"/>
                <a:sym typeface="Arial"/>
              </a:rPr>
              <a:t>competencyStatement</a:t>
            </a:r>
            <a:r>
              <a:rPr lang="en-US" sz="2200" kern="0" dirty="0">
                <a:latin typeface="Calibri" panose="020F0502020204030204" pitchFamily="34" charset="0"/>
                <a:ea typeface="Calibri" panose="020F0502020204030204" pitchFamily="34" charset="0"/>
                <a:cs typeface="Calibri" panose="020F0502020204030204" pitchFamily="34" charset="0"/>
                <a:sym typeface="Arial"/>
              </a:rPr>
              <a:t>: "The attendee will be expected to populate a metadata graph and understand how it enables the lifecycle of learning resources and learning events."</a:t>
            </a:r>
          </a:p>
        </p:txBody>
      </p:sp>
      <p:sp>
        <p:nvSpPr>
          <p:cNvPr id="4" name="Slide Number Placeholder 3">
            <a:extLst>
              <a:ext uri="{FF2B5EF4-FFF2-40B4-BE49-F238E27FC236}">
                <a16:creationId xmlns:a16="http://schemas.microsoft.com/office/drawing/2014/main" id="{ED96AA79-D1C0-28F5-2FD1-DCE98C7DBA06}"/>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25d95c0b16_0_26"/>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What is Metadata?</a:t>
            </a:r>
            <a:endParaRPr dirty="0"/>
          </a:p>
        </p:txBody>
      </p:sp>
      <p:sp>
        <p:nvSpPr>
          <p:cNvPr id="102" name="Google Shape;102;g225d95c0b16_0_26"/>
          <p:cNvSpPr txBox="1"/>
          <p:nvPr/>
        </p:nvSpPr>
        <p:spPr>
          <a:xfrm>
            <a:off x="530449" y="1862390"/>
            <a:ext cx="6597463" cy="3108513"/>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600"/>
              </a:spcAft>
              <a:buClr>
                <a:srgbClr val="0094C8"/>
              </a:buClr>
              <a:buSzPts val="2400"/>
              <a:buFont typeface="Courier New" panose="02070309020205020404" pitchFamily="49" charset="0"/>
              <a:buChar char="o"/>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Initially (1965) MARC used fields in a text record.</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81000" algn="l" rtl="0">
              <a:spcBef>
                <a:spcPts val="0"/>
              </a:spcBef>
              <a:spcAft>
                <a:spcPts val="600"/>
              </a:spcAft>
              <a:buClr>
                <a:srgbClr val="0094C8"/>
              </a:buClr>
              <a:buSzPts val="2400"/>
              <a:buFont typeface="Courier New" panose="02070309020205020404" pitchFamily="49" charset="0"/>
              <a:buChar char="o"/>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From mid 1970s Entity–Relationship models.</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81000" algn="l" rtl="0">
              <a:spcBef>
                <a:spcPts val="0"/>
              </a:spcBef>
              <a:spcAft>
                <a:spcPts val="600"/>
              </a:spcAft>
              <a:buClr>
                <a:srgbClr val="0094C8"/>
              </a:buClr>
              <a:buSzPts val="2400"/>
              <a:buFont typeface="Courier New" panose="02070309020205020404" pitchFamily="49" charset="0"/>
              <a:buChar char="o"/>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From late 1990s / early 2000s, various standards in XML hierarchies.</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81000" algn="l" rtl="0">
              <a:spcBef>
                <a:spcPts val="0"/>
              </a:spcBef>
              <a:spcAft>
                <a:spcPts val="600"/>
              </a:spcAft>
              <a:buClr>
                <a:srgbClr val="0094C8"/>
              </a:buClr>
              <a:buSzPts val="2400"/>
              <a:buFont typeface="Courier New" panose="02070309020205020404" pitchFamily="49" charset="0"/>
              <a:buChar char="o"/>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From 1997 FRBR (Functional Requirement for Bibliographic Records) conceptual model.</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81000" algn="l" rtl="0">
              <a:spcBef>
                <a:spcPts val="0"/>
              </a:spcBef>
              <a:spcAft>
                <a:spcPts val="600"/>
              </a:spcAft>
              <a:buClr>
                <a:srgbClr val="0094C8"/>
              </a:buClr>
              <a:buSzPts val="2400"/>
              <a:buFont typeface="Courier New" panose="02070309020205020404" pitchFamily="49" charset="0"/>
              <a:buChar char="o"/>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From 2005 RDF / Semantic web / graph-based models.</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a:p>
            <a:pPr marL="457200" lvl="0" indent="-381000" algn="l" rtl="0">
              <a:spcBef>
                <a:spcPts val="0"/>
              </a:spcBef>
              <a:spcAft>
                <a:spcPts val="600"/>
              </a:spcAft>
              <a:buClr>
                <a:srgbClr val="0094C8"/>
              </a:buClr>
              <a:buSzPts val="2400"/>
              <a:buFont typeface="Courier New" panose="02070309020205020404" pitchFamily="49" charset="0"/>
              <a:buChar char="o"/>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From 2010 JSON-LD hybrid object oriented / RDF graph.</a:t>
            </a: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pic>
        <p:nvPicPr>
          <p:cNvPr id="103" name="Google Shape;103;g225d95c0b16_0_26"/>
          <p:cNvPicPr preferRelativeResize="0"/>
          <p:nvPr/>
        </p:nvPicPr>
        <p:blipFill>
          <a:blip r:embed="rId3">
            <a:alphaModFix/>
          </a:blip>
          <a:stretch>
            <a:fillRect/>
          </a:stretch>
        </p:blipFill>
        <p:spPr>
          <a:xfrm>
            <a:off x="7094861" y="1133069"/>
            <a:ext cx="4453897" cy="4777582"/>
          </a:xfrm>
          <a:prstGeom prst="rect">
            <a:avLst/>
          </a:prstGeom>
          <a:noFill/>
          <a:ln>
            <a:noFill/>
          </a:ln>
        </p:spPr>
      </p:pic>
      <p:sp>
        <p:nvSpPr>
          <p:cNvPr id="104" name="Google Shape;104;g225d95c0b16_0_26"/>
          <p:cNvSpPr txBox="1"/>
          <p:nvPr/>
        </p:nvSpPr>
        <p:spPr>
          <a:xfrm>
            <a:off x="610191" y="4960933"/>
            <a:ext cx="63222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t>Functional requirements for bibliographic records, Final Report. IFLA (1997, rev 2009). </a:t>
            </a:r>
            <a:r>
              <a:rPr lang="en-US" sz="1400" dirty="0">
                <a:solidFill>
                  <a:srgbClr val="0094C8"/>
                </a:solidFill>
                <a:hlinkClick r:id="rId4">
                  <a:extLst>
                    <a:ext uri="{A12FA001-AC4F-418D-AE19-62706E023703}">
                      <ahyp:hlinkClr xmlns:ahyp="http://schemas.microsoft.com/office/drawing/2018/hyperlinkcolor" val="tx"/>
                    </a:ext>
                  </a:extLst>
                </a:hlinkClick>
              </a:rPr>
              <a:t>https://cdn.ifla.org/wp-content/uploads/2019/05/assets/cataloguing/frbr/frbr_2008.pdf</a:t>
            </a:r>
            <a:endParaRPr sz="1400" dirty="0">
              <a:solidFill>
                <a:srgbClr val="0094C8"/>
              </a:solidFill>
            </a:endParaRPr>
          </a:p>
        </p:txBody>
      </p:sp>
      <p:sp>
        <p:nvSpPr>
          <p:cNvPr id="2" name="TextBox 1">
            <a:extLst>
              <a:ext uri="{FF2B5EF4-FFF2-40B4-BE49-F238E27FC236}">
                <a16:creationId xmlns:a16="http://schemas.microsoft.com/office/drawing/2014/main" id="{CF6A7477-9382-19EB-8649-57E6281A920F}"/>
              </a:ext>
            </a:extLst>
          </p:cNvPr>
          <p:cNvSpPr txBox="1"/>
          <p:nvPr/>
        </p:nvSpPr>
        <p:spPr>
          <a:xfrm>
            <a:off x="533073" y="1277615"/>
            <a:ext cx="5768575" cy="584775"/>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Metadata formats and models:</a:t>
            </a:r>
          </a:p>
        </p:txBody>
      </p:sp>
      <p:sp>
        <p:nvSpPr>
          <p:cNvPr id="3" name="Slide Number Placeholder 2">
            <a:extLst>
              <a:ext uri="{FF2B5EF4-FFF2-40B4-BE49-F238E27FC236}">
                <a16:creationId xmlns:a16="http://schemas.microsoft.com/office/drawing/2014/main" id="{E4FCF521-9EC6-C388-F2A9-4165C962E0CE}"/>
              </a:ext>
            </a:extLst>
          </p:cNvPr>
          <p:cNvSpPr>
            <a:spLocks noGrp="1"/>
          </p:cNvSpPr>
          <p:nvPr>
            <p:ph type="sldNum" sz="quarter" idx="4"/>
          </p:nvPr>
        </p:nvSpPr>
        <p:spPr>
          <a:xfrm>
            <a:off x="10736966" y="6355121"/>
            <a:ext cx="821634" cy="340935"/>
          </a:xfrm>
          <a:prstGeom prst="rect">
            <a:avLst/>
          </a:prstGeom>
        </p:spPr>
        <p:txBody>
          <a:bodyPr/>
          <a:lstStyle/>
          <a:p>
            <a:pPr>
              <a:defRPr/>
            </a:pPr>
            <a:fld id="{C8989B0E-7054-4294-A751-FDA661B31C0E}" type="slidenum">
              <a:rPr lang="en-US" smtClean="0"/>
              <a:pPr>
                <a:defRPr/>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g225d95c0b16_0_14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514" name="Google Shape;514;g225d95c0b16_0_140"/>
          <p:cNvSpPr txBox="1">
            <a:spLocks noGrp="1"/>
          </p:cNvSpPr>
          <p:nvPr>
            <p:ph type="body" idx="1"/>
          </p:nvPr>
        </p:nvSpPr>
        <p:spPr>
          <a:xfrm>
            <a:off x="456525" y="1444225"/>
            <a:ext cx="5882652" cy="507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latin typeface="Consolas"/>
                <a:ea typeface="Consolas"/>
                <a:cs typeface="Consolas"/>
                <a:sym typeface="Consolas"/>
              </a:rPr>
              <a:t>&lt;https://example.org/comp/ec3f&gt; a </a:t>
            </a:r>
            <a:r>
              <a:rPr lang="en-US" sz="1800" dirty="0" err="1">
                <a:latin typeface="Consolas"/>
                <a:ea typeface="Consolas"/>
                <a:cs typeface="Consolas"/>
                <a:sym typeface="Consolas"/>
              </a:rPr>
              <a:t>scd:CompetencyDefinition</a:t>
            </a: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scd:name</a:t>
            </a:r>
            <a:r>
              <a:rPr lang="en-US" sz="1800" dirty="0">
                <a:latin typeface="Consolas"/>
                <a:ea typeface="Consolas"/>
                <a:cs typeface="Consolas"/>
                <a:sym typeface="Consolas"/>
              </a:rPr>
              <a:t> "Graphing Metadata"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scd:statement</a:t>
            </a:r>
            <a:r>
              <a:rPr lang="en-US" sz="1800" dirty="0">
                <a:latin typeface="Consolas"/>
                <a:ea typeface="Consolas"/>
                <a:cs typeface="Consolas"/>
                <a:sym typeface="Consolas"/>
              </a:rPr>
              <a:t> "The attendee will …" .</a:t>
            </a:r>
            <a:endParaRPr sz="1800" dirty="0">
              <a:latin typeface="Consolas"/>
              <a:ea typeface="Consolas"/>
              <a:cs typeface="Consolas"/>
              <a:sym typeface="Consolas"/>
            </a:endParaRPr>
          </a:p>
          <a:p>
            <a:pPr marL="0" lvl="0" indent="0" algn="l" rtl="0">
              <a:spcBef>
                <a:spcPts val="0"/>
              </a:spcBef>
              <a:spcAft>
                <a:spcPts val="0"/>
              </a:spcAft>
              <a:buNone/>
            </a:pPr>
            <a:endParaRPr sz="1800" dirty="0">
              <a:latin typeface="Consolas"/>
              <a:ea typeface="Consolas"/>
              <a:cs typeface="Consolas"/>
              <a:sym typeface="Consolas"/>
            </a:endParaRPr>
          </a:p>
          <a:p>
            <a:pPr marL="0" lvl="0" indent="0" algn="l" rtl="0">
              <a:spcBef>
                <a:spcPts val="0"/>
              </a:spcBef>
              <a:spcAft>
                <a:spcPts val="0"/>
              </a:spcAft>
              <a:buNone/>
            </a:pP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"@id": "https://example.org/comp/ec3f",</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"@type":  "</a:t>
            </a:r>
            <a:r>
              <a:rPr lang="en-US" sz="1800" dirty="0" err="1">
                <a:latin typeface="Consolas"/>
                <a:ea typeface="Consolas"/>
                <a:cs typeface="Consolas"/>
                <a:sym typeface="Consolas"/>
              </a:rPr>
              <a:t>scd:CompetencyDefinition</a:t>
            </a:r>
            <a:r>
              <a:rPr lang="en-US" sz="1800" dirty="0">
                <a:latin typeface="Consolas"/>
                <a:ea typeface="Consolas"/>
                <a:cs typeface="Consolas"/>
                <a:sym typeface="Consolas"/>
              </a:rPr>
              <a:t>",</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scd:name</a:t>
            </a:r>
            <a:r>
              <a:rPr lang="en-US" sz="1800" dirty="0">
                <a:latin typeface="Consolas"/>
                <a:ea typeface="Consolas"/>
                <a:cs typeface="Consolas"/>
                <a:sym typeface="Consolas"/>
              </a:rPr>
              <a:t>": "Graphing Metadata",</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scd:statement</a:t>
            </a:r>
            <a:r>
              <a:rPr lang="en-US" sz="1800" dirty="0">
                <a:latin typeface="Consolas"/>
                <a:ea typeface="Consolas"/>
                <a:cs typeface="Consolas"/>
                <a:sym typeface="Consolas"/>
              </a:rPr>
              <a:t>":  "The attendee will …"</a:t>
            </a:r>
            <a:endParaRPr sz="18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US" sz="1800" dirty="0">
                <a:latin typeface="Consolas"/>
                <a:ea typeface="Consolas"/>
                <a:cs typeface="Consolas"/>
                <a:sym typeface="Consolas"/>
              </a:rPr>
              <a:t>}</a:t>
            </a:r>
            <a:endParaRPr sz="1800" dirty="0">
              <a:latin typeface="Consolas"/>
              <a:ea typeface="Consolas"/>
              <a:cs typeface="Consolas"/>
              <a:sym typeface="Consolas"/>
            </a:endParaRPr>
          </a:p>
        </p:txBody>
      </p:sp>
      <p:sp>
        <p:nvSpPr>
          <p:cNvPr id="3" name="Slide Number Placeholder 2">
            <a:extLst>
              <a:ext uri="{FF2B5EF4-FFF2-40B4-BE49-F238E27FC236}">
                <a16:creationId xmlns:a16="http://schemas.microsoft.com/office/drawing/2014/main" id="{419F31DC-5874-3DCD-C513-03512BEBC842}"/>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70</a:t>
            </a:fld>
            <a:endParaRPr lang="en-US" dirty="0"/>
          </a:p>
        </p:txBody>
      </p:sp>
      <p:sp>
        <p:nvSpPr>
          <p:cNvPr id="4" name="Google Shape;515;g225d95c0b16_0_140">
            <a:extLst>
              <a:ext uri="{FF2B5EF4-FFF2-40B4-BE49-F238E27FC236}">
                <a16:creationId xmlns:a16="http://schemas.microsoft.com/office/drawing/2014/main" id="{BD98B8F9-35AD-578B-0356-69E42BFDFC7D}"/>
              </a:ext>
            </a:extLst>
          </p:cNvPr>
          <p:cNvSpPr txBox="1"/>
          <p:nvPr/>
        </p:nvSpPr>
        <p:spPr>
          <a:xfrm>
            <a:off x="7149205" y="1228796"/>
            <a:ext cx="2417604" cy="43085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err="1">
                <a:latin typeface="Calibri" panose="020F0502020204030204" pitchFamily="34" charset="0"/>
                <a:ea typeface="Calibri" panose="020F0502020204030204" pitchFamily="34" charset="0"/>
                <a:cs typeface="Calibri" panose="020F0502020204030204" pitchFamily="34" charset="0"/>
                <a:sym typeface="Calibri"/>
              </a:rPr>
              <a:t>scd:CompetencyDefinition</a:t>
            </a:r>
            <a:endParaRPr sz="16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5" name="Google Shape;516;g225d95c0b16_0_140">
            <a:extLst>
              <a:ext uri="{FF2B5EF4-FFF2-40B4-BE49-F238E27FC236}">
                <a16:creationId xmlns:a16="http://schemas.microsoft.com/office/drawing/2014/main" id="{CB334CDC-E2C7-A17D-519C-949124182211}"/>
              </a:ext>
            </a:extLst>
          </p:cNvPr>
          <p:cNvCxnSpPr>
            <a:cxnSpLocks/>
            <a:stCxn id="13" idx="0"/>
            <a:endCxn id="4" idx="2"/>
          </p:cNvCxnSpPr>
          <p:nvPr/>
        </p:nvCxnSpPr>
        <p:spPr>
          <a:xfrm flipV="1">
            <a:off x="8358007" y="1659653"/>
            <a:ext cx="0" cy="1020729"/>
          </a:xfrm>
          <a:prstGeom prst="straightConnector1">
            <a:avLst/>
          </a:prstGeom>
          <a:noFill/>
          <a:ln w="38100" cap="flat" cmpd="sng">
            <a:solidFill>
              <a:srgbClr val="226982"/>
            </a:solidFill>
            <a:prstDash val="solid"/>
            <a:round/>
            <a:headEnd type="none" w="med" len="med"/>
            <a:tailEnd type="triangle" w="med" len="med"/>
          </a:ln>
        </p:spPr>
      </p:cxnSp>
      <p:sp>
        <p:nvSpPr>
          <p:cNvPr id="6" name="Google Shape;518;g225d95c0b16_0_140">
            <a:extLst>
              <a:ext uri="{FF2B5EF4-FFF2-40B4-BE49-F238E27FC236}">
                <a16:creationId xmlns:a16="http://schemas.microsoft.com/office/drawing/2014/main" id="{5F3C4D4E-3EA1-02E7-ADCF-03C201D8AF47}"/>
              </a:ext>
            </a:extLst>
          </p:cNvPr>
          <p:cNvSpPr txBox="1"/>
          <p:nvPr/>
        </p:nvSpPr>
        <p:spPr>
          <a:xfrm>
            <a:off x="5717628" y="4699269"/>
            <a:ext cx="18381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panose="020F0502020204030204" pitchFamily="34" charset="0"/>
                <a:ea typeface="Calibri" panose="020F0502020204030204" pitchFamily="34" charset="0"/>
                <a:cs typeface="Calibri" panose="020F0502020204030204" pitchFamily="34" charset="0"/>
                <a:sym typeface="Calibri"/>
              </a:rPr>
              <a:t>"Graphing Metadata"</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7" name="Google Shape;519;g225d95c0b16_0_140">
            <a:extLst>
              <a:ext uri="{FF2B5EF4-FFF2-40B4-BE49-F238E27FC236}">
                <a16:creationId xmlns:a16="http://schemas.microsoft.com/office/drawing/2014/main" id="{63BAACE0-C8B8-A907-6827-E95582CDD507}"/>
              </a:ext>
            </a:extLst>
          </p:cNvPr>
          <p:cNvCxnSpPr>
            <a:cxnSpLocks/>
            <a:stCxn id="13" idx="4"/>
            <a:endCxn id="6" idx="0"/>
          </p:cNvCxnSpPr>
          <p:nvPr/>
        </p:nvCxnSpPr>
        <p:spPr>
          <a:xfrm flipH="1">
            <a:off x="6636678" y="3475382"/>
            <a:ext cx="1721329" cy="1223887"/>
          </a:xfrm>
          <a:prstGeom prst="straightConnector1">
            <a:avLst/>
          </a:prstGeom>
          <a:noFill/>
          <a:ln w="38100" cap="flat" cmpd="sng">
            <a:solidFill>
              <a:srgbClr val="226982"/>
            </a:solidFill>
            <a:prstDash val="solid"/>
            <a:round/>
            <a:headEnd type="none" w="med" len="med"/>
            <a:tailEnd type="triangle" w="med" len="med"/>
          </a:ln>
        </p:spPr>
      </p:cxnSp>
      <p:sp>
        <p:nvSpPr>
          <p:cNvPr id="8" name="Google Shape;520;g225d95c0b16_0_140">
            <a:extLst>
              <a:ext uri="{FF2B5EF4-FFF2-40B4-BE49-F238E27FC236}">
                <a16:creationId xmlns:a16="http://schemas.microsoft.com/office/drawing/2014/main" id="{2DEDE300-D44D-4ADC-DC59-D9CF36C3B14B}"/>
              </a:ext>
            </a:extLst>
          </p:cNvPr>
          <p:cNvSpPr txBox="1"/>
          <p:nvPr/>
        </p:nvSpPr>
        <p:spPr>
          <a:xfrm>
            <a:off x="6367382" y="3811906"/>
            <a:ext cx="1721330" cy="46163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scd:name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9" name="Google Shape;521;g225d95c0b16_0_140">
            <a:extLst>
              <a:ext uri="{FF2B5EF4-FFF2-40B4-BE49-F238E27FC236}">
                <a16:creationId xmlns:a16="http://schemas.microsoft.com/office/drawing/2014/main" id="{6B2690D5-ECF1-D6AD-E6E1-7F02864E1D46}"/>
              </a:ext>
            </a:extLst>
          </p:cNvPr>
          <p:cNvSpPr txBox="1"/>
          <p:nvPr/>
        </p:nvSpPr>
        <p:spPr>
          <a:xfrm>
            <a:off x="7950380" y="4401860"/>
            <a:ext cx="3503363" cy="156963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panose="020F0502020204030204" pitchFamily="34" charset="0"/>
                <a:ea typeface="Calibri" panose="020F0502020204030204" pitchFamily="34" charset="0"/>
                <a:cs typeface="Calibri" panose="020F0502020204030204" pitchFamily="34" charset="0"/>
                <a:sym typeface="Calibri"/>
              </a:rPr>
              <a:t> "The attendee will be expected to populate a metadata graph and understand how it enables the lifecycle of learning resources and learning events."</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10" name="Google Shape;522;g225d95c0b16_0_140">
            <a:extLst>
              <a:ext uri="{FF2B5EF4-FFF2-40B4-BE49-F238E27FC236}">
                <a16:creationId xmlns:a16="http://schemas.microsoft.com/office/drawing/2014/main" id="{373AB8F1-F3D8-7882-57E0-997F6F0182DA}"/>
              </a:ext>
            </a:extLst>
          </p:cNvPr>
          <p:cNvCxnSpPr>
            <a:cxnSpLocks/>
            <a:stCxn id="13" idx="4"/>
            <a:endCxn id="9" idx="0"/>
          </p:cNvCxnSpPr>
          <p:nvPr/>
        </p:nvCxnSpPr>
        <p:spPr>
          <a:xfrm>
            <a:off x="8358007" y="3475382"/>
            <a:ext cx="1344055" cy="926478"/>
          </a:xfrm>
          <a:prstGeom prst="straightConnector1">
            <a:avLst/>
          </a:prstGeom>
          <a:noFill/>
          <a:ln w="38100" cap="flat" cmpd="sng">
            <a:solidFill>
              <a:srgbClr val="226982"/>
            </a:solidFill>
            <a:prstDash val="solid"/>
            <a:round/>
            <a:headEnd type="none" w="med" len="med"/>
            <a:tailEnd type="triangle" w="med" len="med"/>
          </a:ln>
        </p:spPr>
      </p:cxnSp>
      <p:sp>
        <p:nvSpPr>
          <p:cNvPr id="11" name="Google Shape;523;g225d95c0b16_0_140">
            <a:extLst>
              <a:ext uri="{FF2B5EF4-FFF2-40B4-BE49-F238E27FC236}">
                <a16:creationId xmlns:a16="http://schemas.microsoft.com/office/drawing/2014/main" id="{2B86493E-834E-6161-27A6-C31820481025}"/>
              </a:ext>
            </a:extLst>
          </p:cNvPr>
          <p:cNvSpPr txBox="1"/>
          <p:nvPr/>
        </p:nvSpPr>
        <p:spPr>
          <a:xfrm>
            <a:off x="8655506" y="3728377"/>
            <a:ext cx="2484000" cy="461635"/>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scd:statement</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2" name="Google Shape;475;g225d95c0b16_0_81">
            <a:extLst>
              <a:ext uri="{FF2B5EF4-FFF2-40B4-BE49-F238E27FC236}">
                <a16:creationId xmlns:a16="http://schemas.microsoft.com/office/drawing/2014/main" id="{57F67503-223D-4A4E-9AD5-8A74ED258335}"/>
              </a:ext>
            </a:extLst>
          </p:cNvPr>
          <p:cNvSpPr txBox="1"/>
          <p:nvPr/>
        </p:nvSpPr>
        <p:spPr>
          <a:xfrm>
            <a:off x="7586944" y="1968912"/>
            <a:ext cx="1542127" cy="46163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rdf:type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3" name="Google Shape;513;g225d95c0b16_0_140">
            <a:extLst>
              <a:ext uri="{FF2B5EF4-FFF2-40B4-BE49-F238E27FC236}">
                <a16:creationId xmlns:a16="http://schemas.microsoft.com/office/drawing/2014/main" id="{C0F02D28-0636-CF98-8C87-CCDFC035A2D7}"/>
              </a:ext>
            </a:extLst>
          </p:cNvPr>
          <p:cNvSpPr/>
          <p:nvPr/>
        </p:nvSpPr>
        <p:spPr>
          <a:xfrm>
            <a:off x="6091417" y="2680382"/>
            <a:ext cx="4533180"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https://example.org/comp/ec3f</a:t>
            </a:r>
            <a:endParaRPr sz="1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25d95c0b16_0_16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graphicFrame>
        <p:nvGraphicFramePr>
          <p:cNvPr id="530" name="Google Shape;530;g225d95c0b16_0_161"/>
          <p:cNvGraphicFramePr/>
          <p:nvPr>
            <p:extLst>
              <p:ext uri="{D42A27DB-BD31-4B8C-83A1-F6EECF244321}">
                <p14:modId xmlns:p14="http://schemas.microsoft.com/office/powerpoint/2010/main" val="535745359"/>
              </p:ext>
            </p:extLst>
          </p:nvPr>
        </p:nvGraphicFramePr>
        <p:xfrm>
          <a:off x="1274550" y="2106427"/>
          <a:ext cx="9642900" cy="4056190"/>
        </p:xfrm>
        <a:graphic>
          <a:graphicData uri="http://schemas.openxmlformats.org/drawingml/2006/table">
            <a:tbl>
              <a:tblPr>
                <a:noFill/>
              </a:tblPr>
              <a:tblGrid>
                <a:gridCol w="1715325">
                  <a:extLst>
                    <a:ext uri="{9D8B030D-6E8A-4147-A177-3AD203B41FA5}">
                      <a16:colId xmlns:a16="http://schemas.microsoft.com/office/drawing/2014/main" val="20000"/>
                    </a:ext>
                  </a:extLst>
                </a:gridCol>
                <a:gridCol w="7927575">
                  <a:extLst>
                    <a:ext uri="{9D8B030D-6E8A-4147-A177-3AD203B41FA5}">
                      <a16:colId xmlns:a16="http://schemas.microsoft.com/office/drawing/2014/main" val="20001"/>
                    </a:ext>
                  </a:extLst>
                </a:gridCol>
              </a:tblGrid>
              <a:tr h="382600">
                <a:tc>
                  <a:txBody>
                    <a:bodyPr/>
                    <a:lstStyle/>
                    <a:p>
                      <a:pPr marL="0" lvl="0" indent="0" algn="r" rtl="0">
                        <a:spcBef>
                          <a:spcPts val="0"/>
                        </a:spcBef>
                        <a:spcAft>
                          <a:spcPts val="0"/>
                        </a:spcAft>
                        <a:buNone/>
                      </a:pPr>
                      <a:r>
                        <a:rPr lang="en-US" sz="1600" b="1">
                          <a:highlight>
                            <a:srgbClr val="FFFFFF"/>
                          </a:highlight>
                          <a:latin typeface="Calibri"/>
                          <a:ea typeface="Calibri"/>
                          <a:cs typeface="Calibri"/>
                          <a:sym typeface="Calibri"/>
                        </a:rPr>
                        <a:t>URI</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spcBef>
                          <a:spcPts val="0"/>
                        </a:spcBef>
                        <a:spcAft>
                          <a:spcPts val="0"/>
                        </a:spcAft>
                        <a:buNone/>
                      </a:pPr>
                      <a:r>
                        <a:rPr lang="en-US" sz="1600">
                          <a:solidFill>
                            <a:srgbClr val="0094C8"/>
                          </a:solidFill>
                          <a:highlight>
                            <a:srgbClr val="FFFFFF"/>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http://purl.org/dcx/lrmi-terms/teaches</a:t>
                      </a:r>
                      <a:endParaRPr sz="1600">
                        <a:solidFill>
                          <a:srgbClr val="0094C8"/>
                        </a:solidFill>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0"/>
                  </a:ext>
                </a:extLst>
              </a:tr>
              <a:tr h="382600">
                <a:tc>
                  <a:txBody>
                    <a:bodyPr/>
                    <a:lstStyle/>
                    <a:p>
                      <a:pPr marL="0" lvl="0" indent="0" algn="r" rtl="0">
                        <a:spcBef>
                          <a:spcPts val="0"/>
                        </a:spcBef>
                        <a:spcAft>
                          <a:spcPts val="0"/>
                        </a:spcAft>
                        <a:buNone/>
                      </a:pPr>
                      <a:r>
                        <a:rPr lang="en-US" sz="1600" b="1">
                          <a:highlight>
                            <a:srgbClr val="FFFFFF"/>
                          </a:highlight>
                          <a:latin typeface="Calibri"/>
                          <a:ea typeface="Calibri"/>
                          <a:cs typeface="Calibri"/>
                          <a:sym typeface="Calibri"/>
                        </a:rPr>
                        <a:t>Label</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spcBef>
                          <a:spcPts val="0"/>
                        </a:spcBef>
                        <a:spcAft>
                          <a:spcPts val="0"/>
                        </a:spcAft>
                        <a:buNone/>
                      </a:pPr>
                      <a:r>
                        <a:rPr lang="en-US" sz="1600">
                          <a:highlight>
                            <a:srgbClr val="FFFFFF"/>
                          </a:highlight>
                          <a:latin typeface="Calibri"/>
                          <a:ea typeface="Calibri"/>
                          <a:cs typeface="Calibri"/>
                          <a:sym typeface="Calibri"/>
                        </a:rPr>
                        <a:t>Teaches</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1"/>
                  </a:ext>
                </a:extLst>
              </a:tr>
              <a:tr h="595150">
                <a:tc>
                  <a:txBody>
                    <a:bodyPr/>
                    <a:lstStyle/>
                    <a:p>
                      <a:pPr marL="0" lvl="0" indent="0" algn="r" rtl="0">
                        <a:spcBef>
                          <a:spcPts val="0"/>
                        </a:spcBef>
                        <a:spcAft>
                          <a:spcPts val="0"/>
                        </a:spcAft>
                        <a:buNone/>
                      </a:pPr>
                      <a:r>
                        <a:rPr lang="en-US" sz="1600" b="1">
                          <a:highlight>
                            <a:srgbClr val="FFFFFF"/>
                          </a:highlight>
                          <a:latin typeface="Calibri"/>
                          <a:ea typeface="Calibri"/>
                          <a:cs typeface="Calibri"/>
                          <a:sym typeface="Calibri"/>
                        </a:rPr>
                        <a:t>Definition</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spcBef>
                          <a:spcPts val="0"/>
                        </a:spcBef>
                        <a:spcAft>
                          <a:spcPts val="0"/>
                        </a:spcAft>
                        <a:buNone/>
                      </a:pPr>
                      <a:r>
                        <a:rPr lang="en-US" sz="1600">
                          <a:highlight>
                            <a:srgbClr val="FFFFFF"/>
                          </a:highlight>
                          <a:latin typeface="Calibri"/>
                          <a:ea typeface="Calibri"/>
                          <a:cs typeface="Calibri"/>
                          <a:sym typeface="Calibri"/>
                        </a:rPr>
                        <a:t>The item being described is intended to help a person learn the competency or learning outcome defined by the referenced term. </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2"/>
                  </a:ext>
                </a:extLst>
              </a:tr>
              <a:tr h="382600">
                <a:tc>
                  <a:txBody>
                    <a:bodyPr/>
                    <a:lstStyle/>
                    <a:p>
                      <a:pPr marL="0" lvl="0" indent="0" algn="r" rtl="0">
                        <a:spcBef>
                          <a:spcPts val="0"/>
                        </a:spcBef>
                        <a:spcAft>
                          <a:spcPts val="0"/>
                        </a:spcAft>
                        <a:buNone/>
                      </a:pPr>
                      <a:r>
                        <a:rPr lang="en-US" sz="1600" b="1">
                          <a:highlight>
                            <a:srgbClr val="FFFFFF"/>
                          </a:highlight>
                          <a:latin typeface="Calibri"/>
                          <a:ea typeface="Calibri"/>
                          <a:cs typeface="Calibri"/>
                          <a:sym typeface="Calibri"/>
                        </a:rPr>
                        <a:t>Comment</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spcBef>
                          <a:spcPts val="0"/>
                        </a:spcBef>
                        <a:spcAft>
                          <a:spcPts val="0"/>
                        </a:spcAft>
                        <a:buNone/>
                      </a:pPr>
                      <a:r>
                        <a:rPr lang="en-US" sz="1600">
                          <a:highlight>
                            <a:srgbClr val="FFFFFF"/>
                          </a:highlight>
                          <a:latin typeface="Calibri"/>
                          <a:ea typeface="Calibri"/>
                          <a:cs typeface="Calibri"/>
                          <a:sym typeface="Calibri"/>
                        </a:rPr>
                        <a:t>A specific Competency that this resource is intended to teach.</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3"/>
                  </a:ext>
                </a:extLst>
              </a:tr>
              <a:tr h="429375">
                <a:tc>
                  <a:txBody>
                    <a:bodyPr/>
                    <a:lstStyle/>
                    <a:p>
                      <a:pPr marL="0" lvl="0" indent="0" algn="r" rtl="0">
                        <a:spcBef>
                          <a:spcPts val="0"/>
                        </a:spcBef>
                        <a:spcAft>
                          <a:spcPts val="0"/>
                        </a:spcAft>
                        <a:buNone/>
                      </a:pPr>
                      <a:r>
                        <a:rPr lang="en-US" sz="1600" b="1">
                          <a:latin typeface="Calibri"/>
                          <a:ea typeface="Calibri"/>
                          <a:cs typeface="Calibri"/>
                          <a:sym typeface="Calibri"/>
                        </a:rPr>
                        <a:t>Type of Term</a:t>
                      </a:r>
                      <a:endParaRPr sz="1600">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lnSpc>
                          <a:spcPct val="130000"/>
                        </a:lnSpc>
                        <a:spcBef>
                          <a:spcPts val="0"/>
                        </a:spcBef>
                        <a:spcAft>
                          <a:spcPts val="0"/>
                        </a:spcAft>
                        <a:buNone/>
                      </a:pPr>
                      <a:r>
                        <a:rPr lang="en-US" sz="1600">
                          <a:solidFill>
                            <a:srgbClr val="0094C8"/>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http://www.w3.org/1999/02/22-rdf-syntax-ns#Property</a:t>
                      </a:r>
                      <a:endParaRPr sz="1600">
                        <a:solidFill>
                          <a:srgbClr val="0094C8"/>
                        </a:solidFill>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4"/>
                  </a:ext>
                </a:extLst>
              </a:tr>
              <a:tr h="595150">
                <a:tc>
                  <a:txBody>
                    <a:bodyPr/>
                    <a:lstStyle/>
                    <a:p>
                      <a:pPr marL="0" lvl="0" indent="0" algn="r" rtl="0">
                        <a:spcBef>
                          <a:spcPts val="0"/>
                        </a:spcBef>
                        <a:spcAft>
                          <a:spcPts val="0"/>
                        </a:spcAft>
                        <a:buNone/>
                      </a:pPr>
                      <a:r>
                        <a:rPr lang="en-US" sz="1600" b="1">
                          <a:highlight>
                            <a:srgbClr val="FFFFFF"/>
                          </a:highlight>
                          <a:latin typeface="Calibri"/>
                          <a:ea typeface="Calibri"/>
                          <a:cs typeface="Calibri"/>
                          <a:sym typeface="Calibri"/>
                        </a:rPr>
                        <a:t>Domain Includes</a:t>
                      </a:r>
                      <a:endParaRPr sz="1600" b="1">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spcBef>
                          <a:spcPts val="0"/>
                        </a:spcBef>
                        <a:spcAft>
                          <a:spcPts val="0"/>
                        </a:spcAft>
                        <a:buNone/>
                      </a:pPr>
                      <a:r>
                        <a:rPr lang="en-US" sz="1600">
                          <a:solidFill>
                            <a:srgbClr val="0094C8"/>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https://opensource.ieee.org/lmt/LearningEvent</a:t>
                      </a:r>
                      <a:endParaRPr sz="1600">
                        <a:solidFill>
                          <a:srgbClr val="0094C8"/>
                        </a:solidFill>
                        <a:highlight>
                          <a:srgbClr val="FFFFFF"/>
                        </a:highlight>
                        <a:latin typeface="Calibri"/>
                        <a:ea typeface="Calibri"/>
                        <a:cs typeface="Calibri"/>
                        <a:sym typeface="Calibri"/>
                      </a:endParaRPr>
                    </a:p>
                    <a:p>
                      <a:pPr marL="0" lvl="0" indent="0" algn="l" rtl="0">
                        <a:spcBef>
                          <a:spcPts val="0"/>
                        </a:spcBef>
                        <a:spcAft>
                          <a:spcPts val="0"/>
                        </a:spcAft>
                        <a:buNone/>
                      </a:pPr>
                      <a:r>
                        <a:rPr lang="en-US" sz="1600">
                          <a:solidFill>
                            <a:srgbClr val="0094C8"/>
                          </a:solidFill>
                          <a:highlight>
                            <a:srgbClr val="FFFFFF"/>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http://purl.org/dcx/lrmi-terms/LearningResource </a:t>
                      </a:r>
                      <a:endParaRPr sz="1600">
                        <a:solidFill>
                          <a:srgbClr val="0094C8"/>
                        </a:solidFill>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5"/>
                  </a:ext>
                </a:extLst>
              </a:tr>
              <a:tr h="862975">
                <a:tc>
                  <a:txBody>
                    <a:bodyPr/>
                    <a:lstStyle/>
                    <a:p>
                      <a:pPr marL="0" lvl="0" indent="0" algn="r" rtl="0">
                        <a:spcBef>
                          <a:spcPts val="0"/>
                        </a:spcBef>
                        <a:spcAft>
                          <a:spcPts val="0"/>
                        </a:spcAft>
                        <a:buNone/>
                      </a:pPr>
                      <a:r>
                        <a:rPr lang="en-US" sz="1600" b="1">
                          <a:highlight>
                            <a:srgbClr val="FFFFFF"/>
                          </a:highlight>
                          <a:latin typeface="Calibri"/>
                          <a:ea typeface="Calibri"/>
                          <a:cs typeface="Calibri"/>
                          <a:sym typeface="Calibri"/>
                        </a:rPr>
                        <a:t>Range Includes</a:t>
                      </a:r>
                      <a:endParaRPr sz="1600">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tc>
                  <a:txBody>
                    <a:bodyPr/>
                    <a:lstStyle/>
                    <a:p>
                      <a:pPr marL="0" lvl="0" indent="0" algn="l" rtl="0">
                        <a:lnSpc>
                          <a:spcPct val="107916"/>
                        </a:lnSpc>
                        <a:spcBef>
                          <a:spcPts val="0"/>
                        </a:spcBef>
                        <a:spcAft>
                          <a:spcPts val="0"/>
                        </a:spcAft>
                        <a:buNone/>
                      </a:pPr>
                      <a:r>
                        <a:rPr lang="en-US" sz="1600" dirty="0">
                          <a:solidFill>
                            <a:srgbClr val="0094C8"/>
                          </a:solidFill>
                          <a:highlight>
                            <a:srgbClr val="FFFFFF"/>
                          </a:highlight>
                          <a:latin typeface="Calibri"/>
                          <a:ea typeface="Calibri"/>
                          <a:cs typeface="Calibri"/>
                          <a:sym typeface="Calibri"/>
                          <a:hlinkClick r:id="rId7">
                            <a:extLst>
                              <a:ext uri="{A12FA001-AC4F-418D-AE19-62706E023703}">
                                <ahyp:hlinkClr xmlns:ahyp="http://schemas.microsoft.com/office/drawing/2018/hyperlinkcolor" val="tx"/>
                              </a:ext>
                            </a:extLst>
                          </a:hlinkClick>
                        </a:rPr>
                        <a:t>https://opensource.ieee.org/scd/CompetencyDefinition</a:t>
                      </a:r>
                      <a:endParaRPr sz="1600" dirty="0">
                        <a:solidFill>
                          <a:srgbClr val="0094C8"/>
                        </a:solidFill>
                        <a:highlight>
                          <a:srgbClr val="FFFFFF"/>
                        </a:highlight>
                        <a:latin typeface="Calibri"/>
                        <a:ea typeface="Calibri"/>
                        <a:cs typeface="Calibri"/>
                        <a:sym typeface="Calibri"/>
                      </a:endParaRPr>
                    </a:p>
                    <a:p>
                      <a:pPr marL="0" lvl="0" indent="0" algn="l" rtl="0">
                        <a:lnSpc>
                          <a:spcPct val="107916"/>
                        </a:lnSpc>
                        <a:spcBef>
                          <a:spcPts val="0"/>
                        </a:spcBef>
                        <a:spcAft>
                          <a:spcPts val="0"/>
                        </a:spcAft>
                        <a:buNone/>
                      </a:pPr>
                      <a:r>
                        <a:rPr lang="en-US" sz="1600" dirty="0">
                          <a:solidFill>
                            <a:srgbClr val="0094C8"/>
                          </a:solidFill>
                          <a:highlight>
                            <a:srgbClr val="FFFFFF"/>
                          </a:highlight>
                          <a:latin typeface="Calibri"/>
                          <a:ea typeface="Calibri"/>
                          <a:cs typeface="Calibri"/>
                          <a:sym typeface="Calibri"/>
                          <a:hlinkClick r:id="rId8">
                            <a:extLst>
                              <a:ext uri="{A12FA001-AC4F-418D-AE19-62706E023703}">
                                <ahyp:hlinkClr xmlns:ahyp="http://schemas.microsoft.com/office/drawing/2018/hyperlinkcolor" val="tx"/>
                              </a:ext>
                            </a:extLst>
                          </a:hlinkClick>
                        </a:rPr>
                        <a:t>https://purl.org/ctdlasn/terms/Competency</a:t>
                      </a:r>
                      <a:endParaRPr sz="1600" dirty="0">
                        <a:solidFill>
                          <a:srgbClr val="0094C8"/>
                        </a:solidFill>
                        <a:highlight>
                          <a:srgbClr val="FFFFFF"/>
                        </a:highlight>
                        <a:latin typeface="Calibri"/>
                        <a:ea typeface="Calibri"/>
                        <a:cs typeface="Calibri"/>
                        <a:sym typeface="Calibri"/>
                      </a:endParaRPr>
                    </a:p>
                    <a:p>
                      <a:pPr marL="0" lvl="0" indent="0" algn="l" rtl="0">
                        <a:lnSpc>
                          <a:spcPct val="107916"/>
                        </a:lnSpc>
                        <a:spcBef>
                          <a:spcPts val="0"/>
                        </a:spcBef>
                        <a:spcAft>
                          <a:spcPts val="0"/>
                        </a:spcAft>
                        <a:buNone/>
                      </a:pPr>
                      <a:r>
                        <a:rPr lang="en-US" sz="1600" u="sng" dirty="0">
                          <a:solidFill>
                            <a:srgbClr val="0094C8"/>
                          </a:solidFill>
                          <a:highlight>
                            <a:srgbClr val="FFFFFF"/>
                          </a:highlight>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http://purl.org/ASN/schema/core/Statement</a:t>
                      </a:r>
                      <a:endParaRPr sz="1600" u="sng" dirty="0">
                        <a:solidFill>
                          <a:srgbClr val="0094C8"/>
                        </a:solidFill>
                        <a:highlight>
                          <a:srgbClr val="FFFFFF"/>
                        </a:highlight>
                        <a:latin typeface="Calibri"/>
                        <a:ea typeface="Calibri"/>
                        <a:cs typeface="Calibri"/>
                        <a:sym typeface="Calibri"/>
                      </a:endParaRPr>
                    </a:p>
                  </a:txBody>
                  <a:tcPr marT="91440" marB="91440" anchor="ctr">
                    <a:lnL w="28575" cap="flat" cmpd="sng" algn="ctr">
                      <a:solidFill>
                        <a:srgbClr val="D9E9EF"/>
                      </a:solidFill>
                      <a:prstDash val="solid"/>
                      <a:round/>
                      <a:headEnd type="none" w="med" len="med"/>
                      <a:tailEnd type="none" w="med" len="med"/>
                    </a:lnL>
                    <a:lnR w="28575" cap="flat" cmpd="sng" algn="ctr">
                      <a:solidFill>
                        <a:srgbClr val="D9E9EF"/>
                      </a:solidFill>
                      <a:prstDash val="solid"/>
                      <a:round/>
                      <a:headEnd type="none" w="med" len="med"/>
                      <a:tailEnd type="none" w="med" len="med"/>
                    </a:lnR>
                    <a:lnT w="28575" cap="flat" cmpd="sng" algn="ctr">
                      <a:solidFill>
                        <a:srgbClr val="D9E9EF"/>
                      </a:solidFill>
                      <a:prstDash val="solid"/>
                      <a:round/>
                      <a:headEnd type="none" w="med" len="med"/>
                      <a:tailEnd type="none" w="med" len="med"/>
                    </a:lnT>
                    <a:lnB w="28575" cap="flat" cmpd="sng" algn="ctr">
                      <a:solidFill>
                        <a:srgbClr val="D9E9E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E74F14D6-B72F-C31B-F1FE-B864E252C01E}"/>
              </a:ext>
            </a:extLst>
          </p:cNvPr>
          <p:cNvSpPr txBox="1"/>
          <p:nvPr/>
        </p:nvSpPr>
        <p:spPr>
          <a:xfrm>
            <a:off x="761672" y="1047046"/>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Example: Linking Data</a:t>
            </a:r>
          </a:p>
        </p:txBody>
      </p:sp>
      <p:sp>
        <p:nvSpPr>
          <p:cNvPr id="3" name="Google Shape;451;g225d95c0b16_0_52">
            <a:extLst>
              <a:ext uri="{FF2B5EF4-FFF2-40B4-BE49-F238E27FC236}">
                <a16:creationId xmlns:a16="http://schemas.microsoft.com/office/drawing/2014/main" id="{7973EA30-00DB-DAC1-0FA3-8D09F9A74628}"/>
              </a:ext>
            </a:extLst>
          </p:cNvPr>
          <p:cNvSpPr txBox="1">
            <a:spLocks/>
          </p:cNvSpPr>
          <p:nvPr/>
        </p:nvSpPr>
        <p:spPr>
          <a:xfrm>
            <a:off x="712190" y="1467222"/>
            <a:ext cx="10767620" cy="5847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algn="ctr" fontAlgn="auto">
              <a:spcBef>
                <a:spcPts val="560"/>
              </a:spcBef>
              <a:spcAft>
                <a:spcPts val="1200"/>
              </a:spcAft>
              <a:buFont typeface="Calibri"/>
              <a:buNone/>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IEEE P2881 does tell you how to link a Learning Resource to a Competency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25d95c0b16_0_181"/>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536" name="Google Shape;536;g225d95c0b16_0_181"/>
          <p:cNvSpPr/>
          <p:nvPr/>
        </p:nvSpPr>
        <p:spPr>
          <a:xfrm>
            <a:off x="6863349" y="5000562"/>
            <a:ext cx="4517383"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https://example.org/comp/ec3f</a:t>
            </a:r>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537" name="Google Shape;537;g225d95c0b16_0_181"/>
          <p:cNvSpPr txBox="1">
            <a:spLocks noGrp="1"/>
          </p:cNvSpPr>
          <p:nvPr>
            <p:ph type="body" idx="1"/>
          </p:nvPr>
        </p:nvSpPr>
        <p:spPr>
          <a:xfrm>
            <a:off x="563738" y="1854453"/>
            <a:ext cx="6299612" cy="507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"@id" : "https://example.org/resources/0001"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"@type" :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"http://purl.org/dcx/</a:t>
            </a:r>
            <a:r>
              <a:rPr lang="en-US" sz="1800" dirty="0" err="1">
                <a:latin typeface="Consolas"/>
                <a:ea typeface="Consolas"/>
                <a:cs typeface="Consolas"/>
                <a:sym typeface="Consolas"/>
              </a:rPr>
              <a:t>lrmi</a:t>
            </a:r>
            <a:r>
              <a:rPr lang="en-US" sz="1800" dirty="0">
                <a:latin typeface="Consolas"/>
                <a:ea typeface="Consolas"/>
                <a:cs typeface="Consolas"/>
                <a:sym typeface="Consolas"/>
              </a:rPr>
              <a:t>-terms/</a:t>
            </a:r>
            <a:r>
              <a:rPr lang="en-US" sz="1800" dirty="0" err="1">
                <a:latin typeface="Consolas"/>
                <a:ea typeface="Consolas"/>
                <a:cs typeface="Consolas"/>
                <a:sym typeface="Consolas"/>
              </a:rPr>
              <a:t>LearningResource</a:t>
            </a:r>
            <a:r>
              <a:rPr lang="en-US" sz="1800" dirty="0">
                <a:latin typeface="Consolas"/>
                <a:ea typeface="Consolas"/>
                <a:cs typeface="Consolas"/>
                <a:sym typeface="Consolas"/>
              </a:rPr>
              <a:t>" ,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"https://schema.org/:Course"</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lrmi:teaches</a:t>
            </a:r>
            <a:r>
              <a:rPr lang="en-US" sz="1800" dirty="0">
                <a:latin typeface="Consolas"/>
                <a:ea typeface="Consolas"/>
                <a:cs typeface="Consolas"/>
                <a:sym typeface="Consolas"/>
              </a:rPr>
              <a:t>": "https://example.org/comp/ec3f"</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"@id": "https://example.org/comp/ec3f",</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"@type":  "</a:t>
            </a:r>
            <a:r>
              <a:rPr lang="en-US" sz="1800" dirty="0" err="1">
                <a:latin typeface="Consolas"/>
                <a:ea typeface="Consolas"/>
                <a:cs typeface="Consolas"/>
                <a:sym typeface="Consolas"/>
              </a:rPr>
              <a:t>scd:CompetencyDefinition</a:t>
            </a:r>
            <a:r>
              <a:rPr lang="en-US" sz="1800" dirty="0">
                <a:latin typeface="Consolas"/>
                <a:ea typeface="Consolas"/>
                <a:cs typeface="Consolas"/>
                <a:sym typeface="Consolas"/>
              </a:rPr>
              <a:t>",</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scd:name</a:t>
            </a:r>
            <a:r>
              <a:rPr lang="en-US" sz="1800" dirty="0">
                <a:latin typeface="Consolas"/>
                <a:ea typeface="Consolas"/>
                <a:cs typeface="Consolas"/>
                <a:sym typeface="Consolas"/>
              </a:rPr>
              <a:t>": "Graphing Metadata",</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scd:statement</a:t>
            </a:r>
            <a:r>
              <a:rPr lang="en-US" sz="1800" dirty="0">
                <a:latin typeface="Consolas"/>
                <a:ea typeface="Consolas"/>
                <a:cs typeface="Consolas"/>
                <a:sym typeface="Consolas"/>
              </a:rPr>
              <a:t>":  "The attendee will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a:t>
            </a:r>
            <a:endParaRPr sz="1800" dirty="0">
              <a:latin typeface="Consolas"/>
              <a:ea typeface="Consolas"/>
              <a:cs typeface="Consolas"/>
              <a:sym typeface="Consolas"/>
            </a:endParaRPr>
          </a:p>
        </p:txBody>
      </p:sp>
      <p:sp>
        <p:nvSpPr>
          <p:cNvPr id="538" name="Google Shape;538;g225d95c0b16_0_181"/>
          <p:cNvSpPr/>
          <p:nvPr/>
        </p:nvSpPr>
        <p:spPr>
          <a:xfrm>
            <a:off x="6562808" y="2898843"/>
            <a:ext cx="5118466" cy="884601"/>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https://example.org/resources/0001</a:t>
            </a:r>
            <a:endParaRPr sz="1800" dirty="0">
              <a:latin typeface="Calibri" panose="020F0502020204030204" pitchFamily="34" charset="0"/>
              <a:ea typeface="Calibri" panose="020F0502020204030204" pitchFamily="34" charset="0"/>
              <a:cs typeface="Calibri" panose="020F0502020204030204" pitchFamily="34" charset="0"/>
            </a:endParaRPr>
          </a:p>
        </p:txBody>
      </p:sp>
      <p:cxnSp>
        <p:nvCxnSpPr>
          <p:cNvPr id="539" name="Google Shape;539;g225d95c0b16_0_181"/>
          <p:cNvCxnSpPr>
            <a:cxnSpLocks/>
            <a:stCxn id="538" idx="4"/>
            <a:endCxn id="536" idx="0"/>
          </p:cNvCxnSpPr>
          <p:nvPr/>
        </p:nvCxnSpPr>
        <p:spPr>
          <a:xfrm>
            <a:off x="9122041" y="3783444"/>
            <a:ext cx="0" cy="1217118"/>
          </a:xfrm>
          <a:prstGeom prst="straightConnector1">
            <a:avLst/>
          </a:prstGeom>
          <a:noFill/>
          <a:ln w="38100" cap="flat" cmpd="sng">
            <a:solidFill>
              <a:srgbClr val="226982"/>
            </a:solidFill>
            <a:prstDash val="solid"/>
            <a:round/>
            <a:headEnd type="none" w="med" len="med"/>
            <a:tailEnd type="triangle" w="med" len="med"/>
          </a:ln>
        </p:spPr>
      </p:cxnSp>
      <p:sp>
        <p:nvSpPr>
          <p:cNvPr id="540" name="Google Shape;540;g225d95c0b16_0_181"/>
          <p:cNvSpPr txBox="1"/>
          <p:nvPr/>
        </p:nvSpPr>
        <p:spPr>
          <a:xfrm>
            <a:off x="7874330" y="4117831"/>
            <a:ext cx="2495423" cy="46163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lrmi:teaches</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 name="Google Shape;537;g225d95c0b16_0_181">
            <a:extLst>
              <a:ext uri="{FF2B5EF4-FFF2-40B4-BE49-F238E27FC236}">
                <a16:creationId xmlns:a16="http://schemas.microsoft.com/office/drawing/2014/main" id="{438A44CB-334D-E68E-2CB2-C3616D3B8CA3}"/>
              </a:ext>
            </a:extLst>
          </p:cNvPr>
          <p:cNvSpPr txBox="1">
            <a:spLocks/>
          </p:cNvSpPr>
          <p:nvPr/>
        </p:nvSpPr>
        <p:spPr>
          <a:xfrm>
            <a:off x="554250" y="1212812"/>
            <a:ext cx="11083500" cy="6331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0"/>
              </a:spcBef>
              <a:buFont typeface="Calibri"/>
              <a:buNone/>
            </a:pPr>
            <a:r>
              <a:rPr lang="en-US" sz="1800" kern="0" dirty="0">
                <a:latin typeface="Consolas"/>
                <a:ea typeface="Consolas"/>
                <a:cs typeface="Consolas"/>
                <a:sym typeface="Consolas"/>
              </a:rPr>
              <a:t>&lt;https://example.org/resources/0001&gt; </a:t>
            </a:r>
            <a:r>
              <a:rPr lang="en-US" sz="1800" kern="0" dirty="0" err="1">
                <a:latin typeface="Consolas"/>
                <a:ea typeface="Consolas"/>
                <a:cs typeface="Consolas"/>
                <a:sym typeface="Consolas"/>
              </a:rPr>
              <a:t>lrmi:teaches</a:t>
            </a:r>
            <a:r>
              <a:rPr lang="en-US" sz="1800" kern="0" dirty="0">
                <a:latin typeface="Consolas"/>
                <a:ea typeface="Consolas"/>
                <a:cs typeface="Consolas"/>
                <a:sym typeface="Consolas"/>
              </a:rPr>
              <a:t> &lt;https://example.org/comp/ec3f&gt;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6" name="Google Shape;546;g225d95c0b16_0_19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8EC6A78E-C1FC-AD13-AAEA-53274B5E8F11}"/>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Exercise: Educational Level</a:t>
            </a:r>
          </a:p>
        </p:txBody>
      </p:sp>
      <p:sp>
        <p:nvSpPr>
          <p:cNvPr id="3" name="Google Shape;451;g225d95c0b16_0_52">
            <a:extLst>
              <a:ext uri="{FF2B5EF4-FFF2-40B4-BE49-F238E27FC236}">
                <a16:creationId xmlns:a16="http://schemas.microsoft.com/office/drawing/2014/main" id="{F653AA81-18EE-9DA4-3DBE-2E4E165E079C}"/>
              </a:ext>
            </a:extLst>
          </p:cNvPr>
          <p:cNvSpPr txBox="1">
            <a:spLocks/>
          </p:cNvSpPr>
          <p:nvPr/>
        </p:nvSpPr>
        <p:spPr>
          <a:xfrm>
            <a:off x="516475" y="1697137"/>
            <a:ext cx="11054059" cy="47146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573088" indent="-341313"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Educational Levels are Concepts that can be encoded using SKOS.</a:t>
            </a:r>
          </a:p>
          <a:p>
            <a:pPr marL="1030288" lvl="1" indent="-341313" fontAlgn="auto">
              <a:spcBef>
                <a:spcPts val="0"/>
              </a:spcBef>
              <a:spcAft>
                <a:spcPts val="600"/>
              </a:spcAft>
              <a:buClr>
                <a:srgbClr val="0094C8"/>
              </a:buClr>
              <a:buSzPct val="100000"/>
              <a:buFont typeface="Wingdings" panose="05000000000000000000" pitchFamily="2" charset="2"/>
              <a:buChar char="§"/>
            </a:pPr>
            <a:r>
              <a:rPr lang="en-US" sz="1800" kern="0" dirty="0">
                <a:latin typeface="Calibri" panose="020F0502020204030204" pitchFamily="34" charset="0"/>
                <a:ea typeface="Calibri" panose="020F0502020204030204" pitchFamily="34" charset="0"/>
                <a:cs typeface="Calibri" panose="020F0502020204030204" pitchFamily="34" charset="0"/>
                <a:sym typeface="Arial"/>
              </a:rPr>
              <a:t>See SKOS Simple Knowledge Organization System Primer, W3C Working Group Note 18 Aug 2009, </a:t>
            </a:r>
            <a:r>
              <a:rPr lang="en-US" sz="1800"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https://www.w3.org/TR/skos-primer/</a:t>
            </a:r>
            <a:r>
              <a:rPr lang="en-US" sz="1800"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a:t>
            </a:r>
          </a:p>
          <a:p>
            <a:pPr marL="1030288" lvl="1" indent="-341313" fontAlgn="auto">
              <a:spcBef>
                <a:spcPts val="0"/>
              </a:spcBef>
              <a:spcAft>
                <a:spcPts val="600"/>
              </a:spcAft>
              <a:buClr>
                <a:srgbClr val="0094C8"/>
              </a:buClr>
              <a:buSzPct val="100000"/>
              <a:buFont typeface="Wingdings" panose="05000000000000000000" pitchFamily="2" charset="2"/>
              <a:buChar char="§"/>
            </a:pPr>
            <a:r>
              <a:rPr lang="en-US" sz="1800" kern="0" dirty="0">
                <a:latin typeface="Calibri" panose="020F0502020204030204" pitchFamily="34" charset="0"/>
                <a:ea typeface="Calibri" panose="020F0502020204030204" pitchFamily="34" charset="0"/>
                <a:cs typeface="Calibri" panose="020F0502020204030204" pitchFamily="34" charset="0"/>
                <a:sym typeface="Arial"/>
              </a:rPr>
              <a:t>type: </a:t>
            </a:r>
            <a:r>
              <a:rPr lang="en-US" sz="1800" kern="0" dirty="0" err="1">
                <a:latin typeface="Calibri" panose="020F0502020204030204" pitchFamily="34" charset="0"/>
                <a:ea typeface="Calibri" panose="020F0502020204030204" pitchFamily="34" charset="0"/>
                <a:cs typeface="Calibri" panose="020F0502020204030204" pitchFamily="34" charset="0"/>
                <a:sym typeface="Arial"/>
              </a:rPr>
              <a:t>skos:Concept</a:t>
            </a:r>
            <a:endParaRPr lang="en-US" sz="1800" kern="0" dirty="0">
              <a:latin typeface="Calibri" panose="020F0502020204030204" pitchFamily="34" charset="0"/>
              <a:ea typeface="Calibri" panose="020F0502020204030204" pitchFamily="34" charset="0"/>
              <a:cs typeface="Calibri" panose="020F0502020204030204" pitchFamily="34" charset="0"/>
              <a:sym typeface="Arial"/>
            </a:endParaRPr>
          </a:p>
          <a:p>
            <a:pPr marL="1030288" lvl="1" indent="-341313" fontAlgn="auto">
              <a:spcBef>
                <a:spcPts val="0"/>
              </a:spcBef>
              <a:spcAft>
                <a:spcPts val="600"/>
              </a:spcAft>
              <a:buClr>
                <a:srgbClr val="0094C8"/>
              </a:buClr>
              <a:buSzPct val="100000"/>
              <a:buFont typeface="Wingdings" panose="05000000000000000000" pitchFamily="2" charset="2"/>
              <a:buChar char="§"/>
            </a:pPr>
            <a:r>
              <a:rPr lang="en-US" sz="1800" kern="0" dirty="0">
                <a:latin typeface="Calibri" panose="020F0502020204030204" pitchFamily="34" charset="0"/>
                <a:ea typeface="Calibri" panose="020F0502020204030204" pitchFamily="34" charset="0"/>
                <a:cs typeface="Calibri" panose="020F0502020204030204" pitchFamily="34" charset="0"/>
                <a:sym typeface="Arial"/>
              </a:rPr>
              <a:t>useful properties: </a:t>
            </a:r>
          </a:p>
          <a:p>
            <a:pPr marL="1603375" lvl="3" indent="0" fontAlgn="auto">
              <a:spcBef>
                <a:spcPts val="0"/>
              </a:spcBef>
              <a:spcAft>
                <a:spcPts val="600"/>
              </a:spcAft>
              <a:buClr>
                <a:srgbClr val="0094C8"/>
              </a:buClr>
              <a:buSzPct val="100000"/>
              <a:buNone/>
            </a:pPr>
            <a:r>
              <a:rPr lang="en-US" sz="1800" kern="0" dirty="0" err="1">
                <a:latin typeface="Calibri" panose="020F0502020204030204" pitchFamily="34" charset="0"/>
                <a:ea typeface="Calibri" panose="020F0502020204030204" pitchFamily="34" charset="0"/>
                <a:cs typeface="Calibri" panose="020F0502020204030204" pitchFamily="34" charset="0"/>
                <a:sym typeface="Arial"/>
              </a:rPr>
              <a:t>skos:prefLabel</a:t>
            </a:r>
            <a:r>
              <a:rPr lang="en-US" sz="1800" kern="0" dirty="0">
                <a:latin typeface="Calibri" panose="020F0502020204030204" pitchFamily="34" charset="0"/>
                <a:ea typeface="Calibri" panose="020F0502020204030204" pitchFamily="34" charset="0"/>
                <a:cs typeface="Calibri" panose="020F0502020204030204" pitchFamily="34" charset="0"/>
                <a:sym typeface="Arial"/>
              </a:rPr>
              <a:t>, </a:t>
            </a:r>
            <a:r>
              <a:rPr lang="en-US" sz="1800" kern="0" dirty="0" err="1">
                <a:latin typeface="Calibri" panose="020F0502020204030204" pitchFamily="34" charset="0"/>
                <a:ea typeface="Calibri" panose="020F0502020204030204" pitchFamily="34" charset="0"/>
                <a:cs typeface="Calibri" panose="020F0502020204030204" pitchFamily="34" charset="0"/>
                <a:sym typeface="Arial"/>
              </a:rPr>
              <a:t>skos:definition</a:t>
            </a:r>
            <a:r>
              <a:rPr lang="en-US" sz="1800" kern="0" dirty="0">
                <a:latin typeface="Calibri" panose="020F0502020204030204" pitchFamily="34" charset="0"/>
                <a:ea typeface="Calibri" panose="020F0502020204030204" pitchFamily="34" charset="0"/>
                <a:cs typeface="Calibri" panose="020F0502020204030204" pitchFamily="34" charset="0"/>
                <a:sym typeface="Arial"/>
              </a:rPr>
              <a:t>, </a:t>
            </a:r>
            <a:r>
              <a:rPr lang="en-US" sz="1800" kern="0" dirty="0" err="1">
                <a:latin typeface="Calibri" panose="020F0502020204030204" pitchFamily="34" charset="0"/>
                <a:ea typeface="Calibri" panose="020F0502020204030204" pitchFamily="34" charset="0"/>
                <a:cs typeface="Calibri" panose="020F0502020204030204" pitchFamily="34" charset="0"/>
                <a:sym typeface="Arial"/>
              </a:rPr>
              <a:t>skos:notation</a:t>
            </a:r>
            <a:endParaRPr lang="en-US" sz="1800" kern="0" dirty="0">
              <a:latin typeface="Calibri" panose="020F0502020204030204" pitchFamily="34" charset="0"/>
              <a:ea typeface="Calibri" panose="020F0502020204030204" pitchFamily="34" charset="0"/>
              <a:cs typeface="Calibri" panose="020F0502020204030204" pitchFamily="34" charset="0"/>
              <a:sym typeface="Arial"/>
            </a:endParaRPr>
          </a:p>
          <a:p>
            <a:pPr marL="573088" marR="0" lvl="0" indent="-341313" algn="l" defTabSz="914400" rtl="0" eaLnBrk="1" fontAlgn="auto" latinLnBrk="0" hangingPunct="1">
              <a:lnSpc>
                <a:spcPct val="100000"/>
              </a:lnSpc>
              <a:spcBef>
                <a:spcPts val="560"/>
              </a:spcBef>
              <a:spcAft>
                <a:spcPts val="1200"/>
              </a:spcAft>
              <a:buClr>
                <a:srgbClr val="0094C8"/>
              </a:buClr>
              <a:buSzPct val="100000"/>
              <a:buFont typeface="Courier New" panose="02070309020205020404" pitchFamily="49" charset="0"/>
              <a:buChar char="o"/>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P2881 includes the property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dcterms:educationLevel</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with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skos:Concept</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as a suggested value type.</a:t>
            </a:r>
          </a:p>
          <a:p>
            <a:pPr marL="231775" marR="0" lvl="0" indent="0" algn="l" defTabSz="914400" rtl="0" eaLnBrk="1" fontAlgn="auto" latinLnBrk="0" hangingPunct="1">
              <a:lnSpc>
                <a:spcPct val="100000"/>
              </a:lnSpc>
              <a:spcBef>
                <a:spcPts val="560"/>
              </a:spcBef>
              <a:spcAft>
                <a:spcPts val="1200"/>
              </a:spcAft>
              <a:buClr>
                <a:srgbClr val="0094C8"/>
              </a:buClr>
              <a:buSzPct val="100000"/>
              <a:buNone/>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What does the graph look like to say that the Course is aimed at Level "A2: Beginners level 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2" name="Google Shape;552;g225d95c0b16_0_207"/>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2026A16A-FE5A-665D-A331-4A299230ADEC}"/>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Exercise: Audience</a:t>
            </a:r>
          </a:p>
        </p:txBody>
      </p:sp>
      <p:sp>
        <p:nvSpPr>
          <p:cNvPr id="3" name="Google Shape;451;g225d95c0b16_0_52">
            <a:extLst>
              <a:ext uri="{FF2B5EF4-FFF2-40B4-BE49-F238E27FC236}">
                <a16:creationId xmlns:a16="http://schemas.microsoft.com/office/drawing/2014/main" id="{1902EDDC-EA51-F4CD-1BBF-8B87292B94F6}"/>
              </a:ext>
            </a:extLst>
          </p:cNvPr>
          <p:cNvSpPr txBox="1">
            <a:spLocks/>
          </p:cNvSpPr>
          <p:nvPr/>
        </p:nvSpPr>
        <p:spPr>
          <a:xfrm>
            <a:off x="516475" y="1697137"/>
            <a:ext cx="11054059" cy="47146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573088" indent="-341313"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It is valid to </a:t>
            </a:r>
            <a:r>
              <a:rPr lang="en-US" sz="2200" kern="0" dirty="0" err="1">
                <a:latin typeface="Calibri" panose="020F0502020204030204" pitchFamily="34" charset="0"/>
                <a:ea typeface="Calibri" panose="020F0502020204030204" pitchFamily="34" charset="0"/>
                <a:cs typeface="Calibri" panose="020F0502020204030204" pitchFamily="34" charset="0"/>
                <a:sym typeface="Arial"/>
              </a:rPr>
              <a:t>skos</a:t>
            </a:r>
            <a:r>
              <a:rPr lang="en-US" sz="2200" kern="0" dirty="0">
                <a:latin typeface="Calibri" panose="020F0502020204030204" pitchFamily="34" charset="0"/>
                <a:ea typeface="Calibri" panose="020F0502020204030204" pitchFamily="34" charset="0"/>
                <a:cs typeface="Calibri" panose="020F0502020204030204" pitchFamily="34" charset="0"/>
                <a:sym typeface="Arial"/>
              </a:rPr>
              <a:t> properties on untyped objects.</a:t>
            </a:r>
          </a:p>
          <a:p>
            <a:pPr marL="1030288" lvl="1" indent="-341313" fontAlgn="auto">
              <a:spcBef>
                <a:spcPts val="0"/>
              </a:spcBef>
              <a:spcAft>
                <a:spcPts val="600"/>
              </a:spcAft>
              <a:buClr>
                <a:srgbClr val="0094C8"/>
              </a:buClr>
              <a:buSzPct val="100000"/>
              <a:buFont typeface="Wingdings" panose="05000000000000000000" pitchFamily="2" charset="2"/>
              <a:buChar char="§"/>
            </a:pPr>
            <a:r>
              <a:rPr lang="en-US" sz="1800" kern="0" dirty="0">
                <a:latin typeface="Calibri" panose="020F0502020204030204" pitchFamily="34" charset="0"/>
                <a:ea typeface="Calibri" panose="020F0502020204030204" pitchFamily="34" charset="0"/>
                <a:cs typeface="Calibri" panose="020F0502020204030204" pitchFamily="34" charset="0"/>
                <a:sym typeface="Arial"/>
              </a:rPr>
              <a:t>This puts the onus on the data consumer to make sense of the data. </a:t>
            </a:r>
          </a:p>
          <a:p>
            <a:pPr marL="1030288" lvl="1" indent="-341313" fontAlgn="auto">
              <a:spcBef>
                <a:spcPts val="0"/>
              </a:spcBef>
              <a:spcAft>
                <a:spcPts val="600"/>
              </a:spcAft>
              <a:buClr>
                <a:srgbClr val="0094C8"/>
              </a:buClr>
              <a:buSzPct val="100000"/>
              <a:buFont typeface="Wingdings" panose="05000000000000000000" pitchFamily="2" charset="2"/>
              <a:buChar char="§"/>
            </a:pPr>
            <a:r>
              <a:rPr lang="en-US" sz="1800" kern="0" dirty="0">
                <a:latin typeface="Calibri" panose="020F0502020204030204" pitchFamily="34" charset="0"/>
                <a:ea typeface="Calibri" panose="020F0502020204030204" pitchFamily="34" charset="0"/>
                <a:cs typeface="Calibri" panose="020F0502020204030204" pitchFamily="34" charset="0"/>
                <a:sym typeface="Arial"/>
              </a:rPr>
              <a:t>The definition of properties can (sometimes) then be used to infer the type of the resource.</a:t>
            </a:r>
          </a:p>
          <a:p>
            <a:pPr marL="1030288" lvl="1" indent="-341313" fontAlgn="auto">
              <a:spcBef>
                <a:spcPts val="0"/>
              </a:spcBef>
              <a:spcAft>
                <a:spcPts val="600"/>
              </a:spcAft>
              <a:buClr>
                <a:srgbClr val="0094C8"/>
              </a:buClr>
              <a:buSzPct val="100000"/>
              <a:buFont typeface="Wingdings" panose="05000000000000000000" pitchFamily="2" charset="2"/>
              <a:buChar char="§"/>
            </a:pPr>
            <a:r>
              <a:rPr lang="en-US" sz="1800" kern="0" dirty="0">
                <a:latin typeface="Calibri" panose="020F0502020204030204" pitchFamily="34" charset="0"/>
                <a:ea typeface="Calibri" panose="020F0502020204030204" pitchFamily="34" charset="0"/>
                <a:cs typeface="Calibri" panose="020F0502020204030204" pitchFamily="34" charset="0"/>
                <a:sym typeface="Arial"/>
              </a:rPr>
              <a:t>You might not think this is a good idea.</a:t>
            </a:r>
          </a:p>
          <a:p>
            <a:pPr marL="573088" marR="0" lvl="0" indent="-341313" algn="l" defTabSz="914400" rtl="0" eaLnBrk="1" fontAlgn="auto" latinLnBrk="0" hangingPunct="1">
              <a:lnSpc>
                <a:spcPct val="100000"/>
              </a:lnSpc>
              <a:spcBef>
                <a:spcPts val="560"/>
              </a:spcBef>
              <a:spcAft>
                <a:spcPts val="1200"/>
              </a:spcAft>
              <a:buClr>
                <a:srgbClr val="0094C8"/>
              </a:buClr>
              <a:buSzPct val="100000"/>
              <a:buFont typeface="Courier New" panose="02070309020205020404" pitchFamily="49" charset="0"/>
              <a:buChar char="o"/>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No properties in SKOS (or RDF in general) are inherently mandatory.</a:t>
            </a:r>
          </a:p>
          <a:p>
            <a:pPr marL="573088" marR="0" lvl="0" indent="-341313" algn="l" defTabSz="914400" rtl="0" eaLnBrk="1" fontAlgn="auto" latinLnBrk="0" hangingPunct="1">
              <a:lnSpc>
                <a:spcPct val="100000"/>
              </a:lnSpc>
              <a:spcBef>
                <a:spcPts val="560"/>
              </a:spcBef>
              <a:spcAft>
                <a:spcPts val="1200"/>
              </a:spcAft>
              <a:buClr>
                <a:srgbClr val="0094C8"/>
              </a:buClr>
              <a:buSzPct val="100000"/>
              <a:buFont typeface="Courier New" panose="02070309020205020404" pitchFamily="49" charset="0"/>
              <a:buChar char="o"/>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So you can just create an object.</a:t>
            </a:r>
          </a:p>
          <a:p>
            <a:pPr marL="688975" lvl="1" indent="0" fontAlgn="auto">
              <a:spcBef>
                <a:spcPts val="560"/>
              </a:spcBef>
              <a:spcAft>
                <a:spcPts val="1200"/>
              </a:spcAft>
              <a:buClr>
                <a:srgbClr val="0094C8"/>
              </a:buClr>
              <a:buSzPct val="100000"/>
              <a:buNone/>
              <a:defRPr/>
            </a:pPr>
            <a:r>
              <a:rPr kumimoji="0" lang="en-US" sz="1800" b="0" i="0" u="none" strike="noStrike" kern="0" cap="none" spc="0" normalizeH="0" baseline="0" noProof="0" dirty="0">
                <a:ln>
                  <a:noFill/>
                </a:ln>
                <a:solidFill>
                  <a:srgbClr val="000000"/>
                </a:solidFill>
                <a:effectLst/>
                <a:uLnTx/>
                <a:uFillTx/>
                <a:latin typeface="Consolas" panose="020B0609020204030204" pitchFamily="49"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000000"/>
                </a:solidFill>
                <a:effectLst/>
                <a:uLnTx/>
                <a:uFillTx/>
                <a:latin typeface="Consolas" panose="020B0609020204030204" pitchFamily="49" charset="0"/>
                <a:ea typeface="Calibri" panose="020F0502020204030204" pitchFamily="34" charset="0"/>
                <a:cs typeface="Calibri" panose="020F0502020204030204" pitchFamily="34" charset="0"/>
                <a:sym typeface="Arial"/>
              </a:rPr>
              <a:t>skos:description</a:t>
            </a:r>
            <a:r>
              <a:rPr kumimoji="0" lang="en-US" sz="1800" b="0" i="0" u="none" strike="noStrike" kern="0" cap="none" spc="0" normalizeH="0" baseline="0" noProof="0" dirty="0">
                <a:ln>
                  <a:noFill/>
                </a:ln>
                <a:solidFill>
                  <a:srgbClr val="000000"/>
                </a:solidFill>
                <a:effectLst/>
                <a:uLnTx/>
                <a:uFillTx/>
                <a:latin typeface="Consolas" panose="020B0609020204030204" pitchFamily="49" charset="0"/>
                <a:ea typeface="Calibri" panose="020F0502020204030204" pitchFamily="34" charset="0"/>
                <a:cs typeface="Calibri" panose="020F0502020204030204" pitchFamily="34" charset="0"/>
                <a:sym typeface="Arial"/>
              </a:rPr>
              <a:t>": "Assumes no previous knowledge of RDF." }</a:t>
            </a:r>
          </a:p>
          <a:p>
            <a:pPr marL="573088" marR="0" lvl="0" indent="-341313" algn="l" defTabSz="914400" rtl="0" eaLnBrk="1" fontAlgn="auto" latinLnBrk="0" hangingPunct="1">
              <a:lnSpc>
                <a:spcPct val="100000"/>
              </a:lnSpc>
              <a:spcBef>
                <a:spcPts val="560"/>
              </a:spcBef>
              <a:spcAft>
                <a:spcPts val="1200"/>
              </a:spcAft>
              <a:buClr>
                <a:srgbClr val="0094C8"/>
              </a:buClr>
              <a:buSzPct val="100000"/>
              <a:buFont typeface="Courier New" panose="02070309020205020404" pitchFamily="49" charset="0"/>
              <a:buChar char="o"/>
              <a:tabLst/>
              <a:defRPr/>
            </a:pP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P2881 uses the </a:t>
            </a:r>
            <a:r>
              <a:rPr kumimoji="0" lang="en-US" sz="22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dcterms:audience</a:t>
            </a:r>
            <a:r>
              <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to link to a description of the audience.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8" name="Google Shape;558;g225d95c0b16_0_21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559" name="Google Shape;559;g225d95c0b16_0_212"/>
          <p:cNvSpPr txBox="1">
            <a:spLocks noGrp="1"/>
          </p:cNvSpPr>
          <p:nvPr>
            <p:ph type="body" idx="1"/>
          </p:nvPr>
        </p:nvSpPr>
        <p:spPr>
          <a:xfrm>
            <a:off x="480125" y="4714963"/>
            <a:ext cx="5394600" cy="12434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latin typeface="Consolas"/>
                <a:ea typeface="Consolas"/>
                <a:cs typeface="Consolas"/>
                <a:sym typeface="Consolas"/>
              </a:rPr>
              <a:t>&lt;https://example.org/resources/0001&gt;</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dcterms:audience</a:t>
            </a: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skos:description</a:t>
            </a: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US" sz="1800" dirty="0">
                <a:latin typeface="Consolas"/>
                <a:ea typeface="Consolas"/>
                <a:cs typeface="Consolas"/>
                <a:sym typeface="Consolas"/>
              </a:rPr>
              <a:t>   ] .</a:t>
            </a:r>
            <a:endParaRPr sz="1800" dirty="0">
              <a:latin typeface="Consolas"/>
              <a:ea typeface="Consolas"/>
              <a:cs typeface="Consolas"/>
              <a:sym typeface="Consolas"/>
            </a:endParaRPr>
          </a:p>
        </p:txBody>
      </p:sp>
      <p:sp>
        <p:nvSpPr>
          <p:cNvPr id="560" name="Google Shape;560;g225d95c0b16_0_212"/>
          <p:cNvSpPr txBox="1">
            <a:spLocks noGrp="1"/>
          </p:cNvSpPr>
          <p:nvPr>
            <p:ph type="body" idx="1"/>
          </p:nvPr>
        </p:nvSpPr>
        <p:spPr>
          <a:xfrm>
            <a:off x="480125" y="2300429"/>
            <a:ext cx="5394600" cy="133430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err="1">
                <a:latin typeface="Consolas"/>
                <a:ea typeface="Consolas"/>
                <a:cs typeface="Consolas"/>
                <a:sym typeface="Consolas"/>
              </a:rPr>
              <a:t>dcterms:audience</a:t>
            </a: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US" sz="1800" dirty="0">
                <a:latin typeface="Consolas"/>
                <a:ea typeface="Consolas"/>
                <a:cs typeface="Consolas"/>
                <a:sym typeface="Consolas"/>
              </a:rPr>
              <a:t>    </a:t>
            </a:r>
            <a:r>
              <a:rPr lang="en-US" sz="1800" dirty="0" err="1">
                <a:latin typeface="Consolas"/>
                <a:ea typeface="Consolas"/>
                <a:cs typeface="Consolas"/>
                <a:sym typeface="Consolas"/>
              </a:rPr>
              <a:t>rdfs:range</a:t>
            </a:r>
            <a:r>
              <a:rPr lang="en-US" sz="1800" dirty="0">
                <a:latin typeface="Consolas"/>
                <a:ea typeface="Consolas"/>
                <a:cs typeface="Consolas"/>
                <a:sym typeface="Consolas"/>
              </a:rPr>
              <a:t> </a:t>
            </a:r>
            <a:r>
              <a:rPr lang="en-US" sz="1800" dirty="0" err="1">
                <a:latin typeface="Consolas"/>
                <a:ea typeface="Consolas"/>
                <a:cs typeface="Consolas"/>
                <a:sym typeface="Consolas"/>
              </a:rPr>
              <a:t>skos:Concept</a:t>
            </a:r>
            <a:r>
              <a:rPr lang="en-US"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endParaRPr lang="en-US" sz="2000" dirty="0">
              <a:latin typeface="Calibri" panose="020F0502020204030204" pitchFamily="34" charset="0"/>
              <a:ea typeface="Calibri" panose="020F0502020204030204" pitchFamily="34" charset="0"/>
              <a:cs typeface="Calibri" panose="020F0502020204030204" pitchFamily="34" charset="0"/>
              <a:sym typeface="Arial"/>
            </a:endParaRPr>
          </a:p>
          <a:p>
            <a:pPr marL="0" lvl="0" indent="0" algn="l" rtl="0">
              <a:spcBef>
                <a:spcPts val="0"/>
              </a:spcBef>
              <a:spcAft>
                <a:spcPts val="0"/>
              </a:spcAft>
              <a:buNone/>
            </a:pPr>
            <a:r>
              <a:rPr lang="en-US" sz="2000" dirty="0">
                <a:latin typeface="Calibri" panose="020F0502020204030204" pitchFamily="34" charset="0"/>
                <a:ea typeface="Calibri" panose="020F0502020204030204" pitchFamily="34" charset="0"/>
                <a:cs typeface="Calibri" panose="020F0502020204030204" pitchFamily="34" charset="0"/>
                <a:sym typeface="Arial"/>
              </a:rPr>
              <a:t>* We don't say this, but the consuming application might.</a:t>
            </a:r>
            <a:endParaRPr sz="2000"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61" name="Google Shape;561;g225d95c0b16_0_212"/>
          <p:cNvSpPr txBox="1"/>
          <p:nvPr/>
        </p:nvSpPr>
        <p:spPr>
          <a:xfrm>
            <a:off x="5770400" y="2827249"/>
            <a:ext cx="63597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800" dirty="0">
                <a:solidFill>
                  <a:schemeClr val="dk1"/>
                </a:solidFill>
                <a:latin typeface="Consolas"/>
                <a:ea typeface="Consolas"/>
                <a:cs typeface="Consolas"/>
                <a:sym typeface="Consolas"/>
              </a:rPr>
              <a:t>&lt;https://example.org/resources/0001&gt;</a:t>
            </a:r>
            <a:endParaRPr sz="1800" dirty="0">
              <a:solidFill>
                <a:schemeClr val="dk1"/>
              </a:solidFill>
              <a:latin typeface="Consolas"/>
              <a:ea typeface="Consolas"/>
              <a:cs typeface="Consolas"/>
              <a:sym typeface="Consolas"/>
            </a:endParaRPr>
          </a:p>
          <a:p>
            <a:pPr marL="0" lvl="0" indent="0" algn="l" rtl="0">
              <a:spcBef>
                <a:spcPts val="0"/>
              </a:spcBef>
              <a:spcAft>
                <a:spcPts val="0"/>
              </a:spcAft>
              <a:buNone/>
            </a:pPr>
            <a:r>
              <a:rPr lang="en-US" sz="1800" dirty="0">
                <a:solidFill>
                  <a:schemeClr val="dk1"/>
                </a:solidFill>
                <a:latin typeface="Consolas"/>
                <a:ea typeface="Consolas"/>
                <a:cs typeface="Consolas"/>
                <a:sym typeface="Consolas"/>
              </a:rPr>
              <a:t>   </a:t>
            </a:r>
            <a:r>
              <a:rPr lang="en-US" sz="1800" dirty="0" err="1">
                <a:solidFill>
                  <a:schemeClr val="dk1"/>
                </a:solidFill>
                <a:latin typeface="Consolas"/>
                <a:ea typeface="Consolas"/>
                <a:cs typeface="Consolas"/>
                <a:sym typeface="Consolas"/>
              </a:rPr>
              <a:t>dcterms:audience</a:t>
            </a:r>
            <a:r>
              <a:rPr lang="en-US"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US" sz="1800" dirty="0">
                <a:solidFill>
                  <a:schemeClr val="dk1"/>
                </a:solidFill>
                <a:latin typeface="Consolas"/>
                <a:ea typeface="Consolas"/>
                <a:cs typeface="Consolas"/>
                <a:sym typeface="Consolas"/>
              </a:rPr>
              <a:t>      a </a:t>
            </a:r>
            <a:r>
              <a:rPr lang="en-US" sz="1800" dirty="0" err="1">
                <a:solidFill>
                  <a:schemeClr val="dk1"/>
                </a:solidFill>
                <a:latin typeface="Consolas"/>
                <a:ea typeface="Consolas"/>
                <a:cs typeface="Consolas"/>
                <a:sym typeface="Consolas"/>
              </a:rPr>
              <a:t>skos:Concept</a:t>
            </a:r>
            <a:endParaRPr sz="18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US" sz="1800" dirty="0">
                <a:solidFill>
                  <a:schemeClr val="dk1"/>
                </a:solidFill>
                <a:latin typeface="Consolas"/>
                <a:ea typeface="Consolas"/>
                <a:cs typeface="Consolas"/>
                <a:sym typeface="Consolas"/>
              </a:rPr>
              <a:t>      </a:t>
            </a:r>
            <a:r>
              <a:rPr lang="en-US" sz="1800" dirty="0" err="1">
                <a:solidFill>
                  <a:schemeClr val="dk1"/>
                </a:solidFill>
                <a:latin typeface="Consolas"/>
                <a:ea typeface="Consolas"/>
                <a:cs typeface="Consolas"/>
                <a:sym typeface="Consolas"/>
              </a:rPr>
              <a:t>skos:description</a:t>
            </a:r>
            <a:r>
              <a:rPr lang="en-US" sz="1800" dirty="0">
                <a:solidFill>
                  <a:schemeClr val="dk1"/>
                </a:solidFill>
                <a:latin typeface="Consolas"/>
                <a:ea typeface="Consolas"/>
                <a:cs typeface="Consolas"/>
                <a:sym typeface="Consolas"/>
              </a:rPr>
              <a:t> "..."</a:t>
            </a:r>
            <a:endParaRPr sz="18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US" sz="1800" dirty="0">
                <a:solidFill>
                  <a:schemeClr val="dk1"/>
                </a:solidFill>
                <a:latin typeface="Consolas"/>
                <a:ea typeface="Consolas"/>
                <a:cs typeface="Consolas"/>
                <a:sym typeface="Consolas"/>
              </a:rPr>
              <a:t>   ] .</a:t>
            </a:r>
            <a:endParaRPr dirty="0">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8E364E72-3A7D-6A25-3409-0EA4B72136B2}"/>
              </a:ext>
            </a:extLst>
          </p:cNvPr>
          <p:cNvSpPr txBox="1"/>
          <p:nvPr/>
        </p:nvSpPr>
        <p:spPr>
          <a:xfrm>
            <a:off x="461275" y="1776213"/>
            <a:ext cx="4869475" cy="523220"/>
          </a:xfrm>
          <a:prstGeom prst="rect">
            <a:avLst/>
          </a:prstGeom>
          <a:noFill/>
        </p:spPr>
        <p:txBody>
          <a:bodyPr wrap="square" rtlCol="0">
            <a:spAutoFit/>
          </a:bodyPr>
          <a:lstStyle/>
          <a:p>
            <a:r>
              <a:rPr lang="en-US" sz="2800" b="1" dirty="0">
                <a:solidFill>
                  <a:srgbClr val="135C8B"/>
                </a:solidFill>
                <a:latin typeface="Calibri"/>
                <a:ea typeface="Calibri"/>
                <a:cs typeface="Calibri"/>
                <a:sym typeface="Calibri"/>
              </a:rPr>
              <a:t>T-Box (term definitions)</a:t>
            </a:r>
          </a:p>
        </p:txBody>
      </p:sp>
      <p:sp>
        <p:nvSpPr>
          <p:cNvPr id="3" name="TextBox 2">
            <a:extLst>
              <a:ext uri="{FF2B5EF4-FFF2-40B4-BE49-F238E27FC236}">
                <a16:creationId xmlns:a16="http://schemas.microsoft.com/office/drawing/2014/main" id="{CB7FAF48-519B-60CB-7C33-4D22C62D32E2}"/>
              </a:ext>
            </a:extLst>
          </p:cNvPr>
          <p:cNvSpPr txBox="1"/>
          <p:nvPr/>
        </p:nvSpPr>
        <p:spPr>
          <a:xfrm>
            <a:off x="480125" y="4177528"/>
            <a:ext cx="4869475" cy="523220"/>
          </a:xfrm>
          <a:prstGeom prst="rect">
            <a:avLst/>
          </a:prstGeom>
          <a:noFill/>
        </p:spPr>
        <p:txBody>
          <a:bodyPr wrap="square" rtlCol="0">
            <a:spAutoFit/>
          </a:bodyPr>
          <a:lstStyle/>
          <a:p>
            <a:r>
              <a:rPr lang="en-US" sz="2800" b="1" dirty="0">
                <a:solidFill>
                  <a:srgbClr val="135C8B"/>
                </a:solidFill>
                <a:latin typeface="Calibri"/>
                <a:ea typeface="Calibri"/>
                <a:cs typeface="Calibri"/>
                <a:sym typeface="Calibri"/>
              </a:rPr>
              <a:t>A-Box (assertions)</a:t>
            </a:r>
          </a:p>
        </p:txBody>
      </p:sp>
      <p:sp>
        <p:nvSpPr>
          <p:cNvPr id="4" name="Arrow: Right 3">
            <a:extLst>
              <a:ext uri="{FF2B5EF4-FFF2-40B4-BE49-F238E27FC236}">
                <a16:creationId xmlns:a16="http://schemas.microsoft.com/office/drawing/2014/main" id="{5E45C595-1133-1D1E-BE11-341D27EA4AD5}"/>
              </a:ext>
            </a:extLst>
          </p:cNvPr>
          <p:cNvSpPr/>
          <p:nvPr/>
        </p:nvSpPr>
        <p:spPr>
          <a:xfrm>
            <a:off x="5893575" y="2410716"/>
            <a:ext cx="507225" cy="337457"/>
          </a:xfrm>
          <a:prstGeom prst="rightArrow">
            <a:avLst/>
          </a:prstGeom>
          <a:gradFill>
            <a:gsLst>
              <a:gs pos="0">
                <a:srgbClr val="0094C8"/>
              </a:gs>
              <a:gs pos="100000">
                <a:srgbClr val="22698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272461-FC91-E1E5-A8AA-735990974DF8}"/>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Knowledge Graphs and Semantic Inferencing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7" name="Google Shape;567;g225d95c0b16_0_22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3" name="TextBox 2">
            <a:extLst>
              <a:ext uri="{FF2B5EF4-FFF2-40B4-BE49-F238E27FC236}">
                <a16:creationId xmlns:a16="http://schemas.microsoft.com/office/drawing/2014/main" id="{EA96B879-13A0-E07F-1861-E96FC80BA905}"/>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Exercise: What else?</a:t>
            </a:r>
          </a:p>
        </p:txBody>
      </p:sp>
      <p:sp>
        <p:nvSpPr>
          <p:cNvPr id="4" name="Google Shape;451;g225d95c0b16_0_52">
            <a:extLst>
              <a:ext uri="{FF2B5EF4-FFF2-40B4-BE49-F238E27FC236}">
                <a16:creationId xmlns:a16="http://schemas.microsoft.com/office/drawing/2014/main" id="{EB8B2A68-BFC4-CB81-FCF3-87DF8B516844}"/>
              </a:ext>
            </a:extLst>
          </p:cNvPr>
          <p:cNvSpPr txBox="1">
            <a:spLocks/>
          </p:cNvSpPr>
          <p:nvPr/>
        </p:nvSpPr>
        <p:spPr>
          <a:xfrm>
            <a:off x="516475" y="1697137"/>
            <a:ext cx="11054059" cy="33816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573088" indent="-341313" fontAlgn="auto">
              <a:spcBef>
                <a:spcPts val="560"/>
              </a:spcBef>
              <a:spcAft>
                <a:spcPts val="1200"/>
              </a:spcAft>
              <a:buClr>
                <a:srgbClr val="0094C8"/>
              </a:buClr>
              <a:buSzPct val="100000"/>
              <a:buFont typeface="Courier New" panose="02070309020205020404" pitchFamily="49" charset="0"/>
              <a:buChar char="o"/>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What else would you want to say about your course at the commissioning stage?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3" name="Google Shape;573;g225d95c0b16_0_22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1C13FEB1-258C-E136-A312-81AC407B2A63}"/>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Example: Online Course</a:t>
            </a:r>
          </a:p>
        </p:txBody>
      </p:sp>
      <p:sp>
        <p:nvSpPr>
          <p:cNvPr id="3" name="Google Shape;451;g225d95c0b16_0_52">
            <a:extLst>
              <a:ext uri="{FF2B5EF4-FFF2-40B4-BE49-F238E27FC236}">
                <a16:creationId xmlns:a16="http://schemas.microsoft.com/office/drawing/2014/main" id="{9F645A07-468C-7828-F17C-A07DB3DBE9A1}"/>
              </a:ext>
            </a:extLst>
          </p:cNvPr>
          <p:cNvSpPr txBox="1">
            <a:spLocks/>
          </p:cNvSpPr>
          <p:nvPr/>
        </p:nvSpPr>
        <p:spPr>
          <a:xfrm>
            <a:off x="516475" y="1697137"/>
            <a:ext cx="11054059" cy="3381639"/>
          </a:xfrm>
          <a:prstGeom prst="rect">
            <a:avLst/>
          </a:prstGeom>
          <a:noFill/>
          <a:ln>
            <a:noFill/>
          </a:ln>
        </p:spPr>
        <p:txBody>
          <a:bodyPr spcFirstLastPara="1" wrap="square" lIns="91425" tIns="91440" rIns="91425" bIns="9144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560"/>
              </a:spcBef>
              <a:spcAft>
                <a:spcPts val="1200"/>
              </a:spcAft>
              <a:buClr>
                <a:srgbClr val="0094C8"/>
              </a:buClr>
              <a:buSzPct val="100000"/>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Imagine the course we are </a:t>
            </a:r>
            <a:r>
              <a:rPr lang="en-US" sz="2400" b="1"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building</a:t>
            </a:r>
            <a:r>
              <a:rPr lang="en-US" sz="2400" kern="0" dirty="0">
                <a:latin typeface="Calibri" panose="020F0502020204030204" pitchFamily="34" charset="0"/>
                <a:ea typeface="Calibri" panose="020F0502020204030204" pitchFamily="34" charset="0"/>
                <a:cs typeface="Calibri" panose="020F0502020204030204" pitchFamily="34" charset="0"/>
                <a:sym typeface="Arial"/>
              </a:rPr>
              <a:t> is a Course to be deployed on platforms such as Coursera.</a:t>
            </a:r>
          </a:p>
          <a:p>
            <a:pPr marL="0" indent="0" fontAlgn="auto">
              <a:spcBef>
                <a:spcPts val="560"/>
              </a:spcBef>
              <a:spcAft>
                <a:spcPts val="1200"/>
              </a:spcAft>
              <a:buClr>
                <a:srgbClr val="0094C8"/>
              </a:buClr>
              <a:buSzPct val="100000"/>
              <a:buNone/>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We are good users of Learning Objects, so we will build out of existing components where possible.</a:t>
            </a:r>
          </a:p>
          <a:p>
            <a:pPr indent="-287338" fontAlgn="auto">
              <a:spcBef>
                <a:spcPts val="560"/>
              </a:spcBef>
              <a:spcAft>
                <a:spcPts val="1200"/>
              </a:spcAft>
              <a:buClr>
                <a:srgbClr val="0094C8"/>
              </a:buClr>
              <a:buSzPct val="100000"/>
              <a:buFont typeface="Courier New" panose="02070309020205020404" pitchFamily="49" charset="0"/>
              <a:buChar char="o"/>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What properties defined during commissioning would you use to find existing components?</a:t>
            </a:r>
          </a:p>
          <a:p>
            <a:pPr indent="-287338" fontAlgn="auto">
              <a:spcBef>
                <a:spcPts val="560"/>
              </a:spcBef>
              <a:spcAft>
                <a:spcPts val="1200"/>
              </a:spcAft>
              <a:buClr>
                <a:srgbClr val="0094C8"/>
              </a:buClr>
              <a:buSzPct val="100000"/>
              <a:buFont typeface="Courier New" panose="02070309020205020404" pitchFamily="49" charset="0"/>
              <a:buChar char="o"/>
            </a:pPr>
            <a:r>
              <a:rPr lang="en-US" sz="2400" kern="0" dirty="0">
                <a:latin typeface="Calibri" panose="020F0502020204030204" pitchFamily="34" charset="0"/>
                <a:ea typeface="Calibri" panose="020F0502020204030204" pitchFamily="34" charset="0"/>
                <a:cs typeface="Calibri" panose="020F0502020204030204" pitchFamily="34" charset="0"/>
                <a:sym typeface="Arial"/>
              </a:rPr>
              <a:t>What metadata would you want about those components?</a:t>
            </a:r>
          </a:p>
          <a:p>
            <a:pPr marL="0" indent="0" fontAlgn="auto">
              <a:spcBef>
                <a:spcPts val="560"/>
              </a:spcBef>
              <a:spcAft>
                <a:spcPts val="1200"/>
              </a:spcAft>
              <a:buClr>
                <a:srgbClr val="0094C8"/>
              </a:buClr>
              <a:buSzPct val="100000"/>
              <a:buNone/>
            </a:pPr>
            <a:endParaRPr lang="en-US" sz="2400" kern="0" dirty="0">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g225d95c0b16_0_23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582" name="Google Shape;582;g225d95c0b16_0_230"/>
          <p:cNvSpPr txBox="1"/>
          <p:nvPr/>
        </p:nvSpPr>
        <p:spPr>
          <a:xfrm>
            <a:off x="1612235" y="2509043"/>
            <a:ext cx="238840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lrmi:LearningResource</a:t>
            </a:r>
            <a:br>
              <a:rPr lang="en-US" sz="1800" dirty="0">
                <a:latin typeface="Calibri" panose="020F0502020204030204" pitchFamily="34" charset="0"/>
                <a:ea typeface="Calibri" panose="020F0502020204030204" pitchFamily="34" charset="0"/>
                <a:cs typeface="Calibri" panose="020F0502020204030204" pitchFamily="34" charset="0"/>
                <a:sym typeface="Calibri"/>
              </a:rPr>
            </a:br>
            <a:r>
              <a:rPr lang="en-US" sz="1800" dirty="0" err="1">
                <a:latin typeface="Calibri" panose="020F0502020204030204" pitchFamily="34" charset="0"/>
                <a:ea typeface="Calibri" panose="020F0502020204030204" pitchFamily="34" charset="0"/>
                <a:cs typeface="Calibri" panose="020F0502020204030204" pitchFamily="34" charset="0"/>
                <a:sym typeface="Calibri"/>
              </a:rPr>
              <a:t>schema:Course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583" name="Google Shape;583;g225d95c0b16_0_230"/>
          <p:cNvCxnSpPr>
            <a:cxnSpLocks/>
            <a:stCxn id="580" idx="0"/>
            <a:endCxn id="582" idx="2"/>
          </p:cNvCxnSpPr>
          <p:nvPr/>
        </p:nvCxnSpPr>
        <p:spPr>
          <a:xfrm flipV="1">
            <a:off x="2803190" y="3247676"/>
            <a:ext cx="3249" cy="824059"/>
          </a:xfrm>
          <a:prstGeom prst="straightConnector1">
            <a:avLst/>
          </a:prstGeom>
          <a:noFill/>
          <a:ln w="28575" cap="flat" cmpd="sng">
            <a:solidFill>
              <a:schemeClr val="dk2"/>
            </a:solidFill>
            <a:prstDash val="solid"/>
            <a:round/>
            <a:headEnd type="none" w="med" len="med"/>
            <a:tailEnd type="triangle" w="med" len="med"/>
          </a:ln>
        </p:spPr>
      </p:cxnSp>
      <p:sp>
        <p:nvSpPr>
          <p:cNvPr id="584" name="Google Shape;584;g225d95c0b16_0_230"/>
          <p:cNvSpPr txBox="1"/>
          <p:nvPr/>
        </p:nvSpPr>
        <p:spPr>
          <a:xfrm>
            <a:off x="2099162" y="3507196"/>
            <a:ext cx="1416299" cy="369317"/>
          </a:xfrm>
          <a:prstGeom prst="rect">
            <a:avLst/>
          </a:prstGeom>
          <a:solidFill>
            <a:schemeClr val="lt1"/>
          </a:solid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rdf:type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85" name="Google Shape;585;g225d95c0b16_0_230"/>
          <p:cNvSpPr/>
          <p:nvPr/>
        </p:nvSpPr>
        <p:spPr>
          <a:xfrm>
            <a:off x="3830857" y="2046538"/>
            <a:ext cx="4521975"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https://example.org/comp/ec3f</a:t>
            </a:r>
            <a:endParaRPr sz="1800">
              <a:latin typeface="Calibri" panose="020F0502020204030204" pitchFamily="34" charset="0"/>
              <a:ea typeface="Calibri" panose="020F0502020204030204" pitchFamily="34" charset="0"/>
              <a:cs typeface="Calibri" panose="020F0502020204030204" pitchFamily="34" charset="0"/>
            </a:endParaRPr>
          </a:p>
        </p:txBody>
      </p:sp>
      <p:cxnSp>
        <p:nvCxnSpPr>
          <p:cNvPr id="586" name="Google Shape;586;g225d95c0b16_0_230"/>
          <p:cNvCxnSpPr>
            <a:cxnSpLocks/>
            <a:stCxn id="580" idx="7"/>
            <a:endCxn id="585" idx="4"/>
          </p:cNvCxnSpPr>
          <p:nvPr/>
        </p:nvCxnSpPr>
        <p:spPr>
          <a:xfrm flipV="1">
            <a:off x="4621692" y="2841538"/>
            <a:ext cx="1470153" cy="1346622"/>
          </a:xfrm>
          <a:prstGeom prst="straightConnector1">
            <a:avLst/>
          </a:prstGeom>
          <a:noFill/>
          <a:ln w="38100" cap="flat" cmpd="sng">
            <a:solidFill>
              <a:srgbClr val="226982"/>
            </a:solidFill>
            <a:prstDash val="solid"/>
            <a:round/>
            <a:headEnd type="none" w="med" len="med"/>
            <a:tailEnd type="triangle" w="med" len="med"/>
          </a:ln>
        </p:spPr>
      </p:cxnSp>
      <p:sp>
        <p:nvSpPr>
          <p:cNvPr id="588" name="Google Shape;588;g225d95c0b16_0_230"/>
          <p:cNvSpPr/>
          <p:nvPr/>
        </p:nvSpPr>
        <p:spPr>
          <a:xfrm>
            <a:off x="6012419" y="4925063"/>
            <a:ext cx="5143500"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https://example.org/resources/0004</a:t>
            </a:r>
            <a:endParaRPr sz="1800">
              <a:latin typeface="Calibri" panose="020F0502020204030204" pitchFamily="34" charset="0"/>
              <a:ea typeface="Calibri" panose="020F0502020204030204" pitchFamily="34" charset="0"/>
              <a:cs typeface="Calibri" panose="020F0502020204030204" pitchFamily="34" charset="0"/>
            </a:endParaRPr>
          </a:p>
        </p:txBody>
      </p:sp>
      <p:sp>
        <p:nvSpPr>
          <p:cNvPr id="589" name="Google Shape;589;g225d95c0b16_0_230"/>
          <p:cNvSpPr/>
          <p:nvPr/>
        </p:nvSpPr>
        <p:spPr>
          <a:xfrm>
            <a:off x="5630129" y="5219704"/>
            <a:ext cx="5143500"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a:latin typeface="Calibri" panose="020F0502020204030204" pitchFamily="34" charset="0"/>
                <a:ea typeface="Calibri" panose="020F0502020204030204" pitchFamily="34" charset="0"/>
                <a:cs typeface="Calibri" panose="020F0502020204030204" pitchFamily="34" charset="0"/>
              </a:rPr>
              <a:t>https://example.org/resources/0003</a:t>
            </a:r>
            <a:endParaRPr sz="1800">
              <a:latin typeface="Calibri" panose="020F0502020204030204" pitchFamily="34" charset="0"/>
              <a:ea typeface="Calibri" panose="020F0502020204030204" pitchFamily="34" charset="0"/>
              <a:cs typeface="Calibri" panose="020F0502020204030204" pitchFamily="34" charset="0"/>
            </a:endParaRPr>
          </a:p>
        </p:txBody>
      </p:sp>
      <p:sp>
        <p:nvSpPr>
          <p:cNvPr id="590" name="Google Shape;590;g225d95c0b16_0_230"/>
          <p:cNvSpPr/>
          <p:nvPr/>
        </p:nvSpPr>
        <p:spPr>
          <a:xfrm>
            <a:off x="5251315" y="5514345"/>
            <a:ext cx="5143500"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https://example.org/resources/0002</a:t>
            </a:r>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591" name="Google Shape;591;g225d95c0b16_0_230"/>
          <p:cNvSpPr txBox="1"/>
          <p:nvPr/>
        </p:nvSpPr>
        <p:spPr>
          <a:xfrm>
            <a:off x="4580768" y="3360197"/>
            <a:ext cx="1438654" cy="369317"/>
          </a:xfrm>
          <a:prstGeom prst="rect">
            <a:avLst/>
          </a:prstGeom>
          <a:solidFill>
            <a:schemeClr val="lt1"/>
          </a:solid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lrmi:teaches</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592" name="Google Shape;592;g225d95c0b16_0_230"/>
          <p:cNvCxnSpPr>
            <a:cxnSpLocks/>
            <a:stCxn id="580" idx="5"/>
            <a:endCxn id="588" idx="2"/>
          </p:cNvCxnSpPr>
          <p:nvPr/>
        </p:nvCxnSpPr>
        <p:spPr>
          <a:xfrm>
            <a:off x="4621692" y="4750310"/>
            <a:ext cx="1390727" cy="572253"/>
          </a:xfrm>
          <a:prstGeom prst="straightConnector1">
            <a:avLst/>
          </a:prstGeom>
          <a:noFill/>
          <a:ln w="38100" cap="flat" cmpd="sng">
            <a:solidFill>
              <a:srgbClr val="226982"/>
            </a:solidFill>
            <a:prstDash val="solid"/>
            <a:round/>
            <a:headEnd type="none" w="med" len="med"/>
            <a:tailEnd type="triangle" w="med" len="med"/>
          </a:ln>
        </p:spPr>
      </p:cxnSp>
      <p:cxnSp>
        <p:nvCxnSpPr>
          <p:cNvPr id="593" name="Google Shape;593;g225d95c0b16_0_230"/>
          <p:cNvCxnSpPr>
            <a:cxnSpLocks/>
          </p:cNvCxnSpPr>
          <p:nvPr/>
        </p:nvCxnSpPr>
        <p:spPr>
          <a:xfrm>
            <a:off x="4662040" y="4791650"/>
            <a:ext cx="1008437" cy="866894"/>
          </a:xfrm>
          <a:prstGeom prst="straightConnector1">
            <a:avLst/>
          </a:prstGeom>
          <a:noFill/>
          <a:ln w="38100" cap="flat" cmpd="sng">
            <a:solidFill>
              <a:srgbClr val="226982"/>
            </a:solidFill>
            <a:prstDash val="solid"/>
            <a:round/>
            <a:headEnd type="none" w="med" len="med"/>
            <a:tailEnd type="triangle" w="med" len="med"/>
          </a:ln>
        </p:spPr>
      </p:cxnSp>
      <p:cxnSp>
        <p:nvCxnSpPr>
          <p:cNvPr id="594" name="Google Shape;594;g225d95c0b16_0_230"/>
          <p:cNvCxnSpPr>
            <a:cxnSpLocks/>
            <a:stCxn id="580" idx="5"/>
            <a:endCxn id="590" idx="2"/>
          </p:cNvCxnSpPr>
          <p:nvPr/>
        </p:nvCxnSpPr>
        <p:spPr>
          <a:xfrm>
            <a:off x="4621692" y="4750310"/>
            <a:ext cx="629623" cy="1161535"/>
          </a:xfrm>
          <a:prstGeom prst="straightConnector1">
            <a:avLst/>
          </a:prstGeom>
          <a:noFill/>
          <a:ln w="38100" cap="flat" cmpd="sng">
            <a:solidFill>
              <a:srgbClr val="226982"/>
            </a:solidFill>
            <a:prstDash val="solid"/>
            <a:round/>
            <a:headEnd type="none" w="med" len="med"/>
            <a:tailEnd type="triangle" w="med" len="med"/>
          </a:ln>
        </p:spPr>
      </p:cxnSp>
      <p:sp>
        <p:nvSpPr>
          <p:cNvPr id="595" name="Google Shape;595;g225d95c0b16_0_230"/>
          <p:cNvSpPr txBox="1"/>
          <p:nvPr/>
        </p:nvSpPr>
        <p:spPr>
          <a:xfrm>
            <a:off x="4645170" y="4899028"/>
            <a:ext cx="1089135" cy="553998"/>
          </a:xfrm>
          <a:prstGeom prst="rect">
            <a:avLst/>
          </a:prstGeom>
          <a:solidFill>
            <a:schemeClr val="lt1"/>
          </a:solidFill>
          <a:ln>
            <a:noFill/>
          </a:ln>
        </p:spPr>
        <p:txBody>
          <a:bodyPr spcFirstLastPara="1" wrap="square" lIns="0" tIns="0" rIns="0" bIns="0"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dcterms</a:t>
            </a:r>
            <a:r>
              <a:rPr lang="en-US" sz="1800" dirty="0">
                <a:latin typeface="Calibri" panose="020F0502020204030204" pitchFamily="34" charset="0"/>
                <a:ea typeface="Calibri" panose="020F0502020204030204" pitchFamily="34" charset="0"/>
                <a:cs typeface="Calibri" panose="020F0502020204030204" pitchFamily="34" charset="0"/>
                <a:sym typeface="Calibri"/>
              </a:rPr>
              <a:t>:</a:t>
            </a:r>
          </a:p>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hasPart</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597" name="Google Shape;597;g225d95c0b16_0_230"/>
          <p:cNvCxnSpPr>
            <a:cxnSpLocks/>
            <a:endCxn id="585" idx="4"/>
          </p:cNvCxnSpPr>
          <p:nvPr/>
        </p:nvCxnSpPr>
        <p:spPr>
          <a:xfrm flipH="1" flipV="1">
            <a:off x="6091845" y="2841538"/>
            <a:ext cx="1594232" cy="1188262"/>
          </a:xfrm>
          <a:prstGeom prst="straightConnector1">
            <a:avLst/>
          </a:prstGeom>
          <a:noFill/>
          <a:ln w="38100" cap="flat" cmpd="sng">
            <a:solidFill>
              <a:srgbClr val="226982"/>
            </a:solidFill>
            <a:prstDash val="solid"/>
            <a:round/>
            <a:headEnd type="none" w="med" len="med"/>
            <a:tailEnd type="triangle" w="med" len="med"/>
          </a:ln>
        </p:spPr>
      </p:cxnSp>
      <p:sp>
        <p:nvSpPr>
          <p:cNvPr id="598" name="Google Shape;598;g225d95c0b16_0_230"/>
          <p:cNvSpPr txBox="1"/>
          <p:nvPr/>
        </p:nvSpPr>
        <p:spPr>
          <a:xfrm>
            <a:off x="6231103" y="3348571"/>
            <a:ext cx="1641829" cy="369317"/>
          </a:xfrm>
          <a:prstGeom prst="rect">
            <a:avLst/>
          </a:prstGeom>
          <a:solidFill>
            <a:schemeClr val="lt1"/>
          </a:solid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lrmi:assesses</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99" name="Google Shape;599;g225d95c0b16_0_230"/>
          <p:cNvSpPr txBox="1"/>
          <p:nvPr/>
        </p:nvSpPr>
        <p:spPr>
          <a:xfrm>
            <a:off x="8167272" y="2378963"/>
            <a:ext cx="2538214"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lrmi:LearningResource</a:t>
            </a:r>
            <a:br>
              <a:rPr lang="en-US" sz="1800" dirty="0">
                <a:latin typeface="Calibri" panose="020F0502020204030204" pitchFamily="34" charset="0"/>
                <a:ea typeface="Calibri" panose="020F0502020204030204" pitchFamily="34" charset="0"/>
                <a:cs typeface="Calibri" panose="020F0502020204030204" pitchFamily="34" charset="0"/>
                <a:sym typeface="Calibri"/>
              </a:rPr>
            </a:b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lrmi:Assessment</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600" name="Google Shape;600;g225d95c0b16_0_230"/>
          <p:cNvCxnSpPr>
            <a:cxnSpLocks/>
            <a:endCxn id="599" idx="2"/>
          </p:cNvCxnSpPr>
          <p:nvPr/>
        </p:nvCxnSpPr>
        <p:spPr>
          <a:xfrm flipH="1" flipV="1">
            <a:off x="9436379" y="3117596"/>
            <a:ext cx="18040" cy="795779"/>
          </a:xfrm>
          <a:prstGeom prst="straightConnector1">
            <a:avLst/>
          </a:prstGeom>
          <a:noFill/>
          <a:ln w="28575" cap="flat" cmpd="sng">
            <a:solidFill>
              <a:schemeClr val="dk2"/>
            </a:solidFill>
            <a:prstDash val="solid"/>
            <a:round/>
            <a:headEnd type="none" w="med" len="med"/>
            <a:tailEnd type="triangle" w="med" len="med"/>
          </a:ln>
        </p:spPr>
      </p:cxnSp>
      <p:sp>
        <p:nvSpPr>
          <p:cNvPr id="601" name="Google Shape;601;g225d95c0b16_0_230"/>
          <p:cNvSpPr txBox="1"/>
          <p:nvPr/>
        </p:nvSpPr>
        <p:spPr>
          <a:xfrm>
            <a:off x="8696454" y="3371088"/>
            <a:ext cx="1479850" cy="369317"/>
          </a:xfrm>
          <a:prstGeom prst="rect">
            <a:avLst/>
          </a:prstGeom>
          <a:solidFill>
            <a:schemeClr val="lt1"/>
          </a:solidFill>
          <a:ln>
            <a:noFill/>
          </a:ln>
        </p:spPr>
        <p:txBody>
          <a:bodyPr spcFirstLastPara="1" wrap="square" lIns="91425" tIns="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rdf:type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587" name="Google Shape;587;g225d95c0b16_0_230"/>
          <p:cNvSpPr/>
          <p:nvPr/>
        </p:nvSpPr>
        <p:spPr>
          <a:xfrm>
            <a:off x="6747485" y="3913375"/>
            <a:ext cx="5377788"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https://example.org/assessment/0001</a:t>
            </a:r>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ADE6676-D3CC-2A01-6AC2-28CE4506E2BC}"/>
              </a:ext>
            </a:extLst>
          </p:cNvPr>
          <p:cNvSpPr txBox="1"/>
          <p:nvPr/>
        </p:nvSpPr>
        <p:spPr>
          <a:xfrm>
            <a:off x="450387"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A Course of Parts</a:t>
            </a:r>
          </a:p>
        </p:txBody>
      </p:sp>
      <p:sp>
        <p:nvSpPr>
          <p:cNvPr id="580" name="Google Shape;580;g225d95c0b16_0_230"/>
          <p:cNvSpPr/>
          <p:nvPr/>
        </p:nvSpPr>
        <p:spPr>
          <a:xfrm>
            <a:off x="231440" y="4071735"/>
            <a:ext cx="5143500"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https://example.org/resources/0001</a:t>
            </a:r>
            <a:endParaRPr sz="1800" dirty="0">
              <a:latin typeface="Calibri" panose="020F0502020204030204" pitchFamily="34" charset="0"/>
              <a:ea typeface="Calibri" panose="020F0502020204030204" pitchFamily="34" charset="0"/>
              <a:cs typeface="Calibri" panose="020F0502020204030204" pitchFamily="34" charset="0"/>
            </a:endParaRPr>
          </a:p>
        </p:txBody>
      </p:sp>
      <p:cxnSp>
        <p:nvCxnSpPr>
          <p:cNvPr id="596" name="Google Shape;596;g225d95c0b16_0_230"/>
          <p:cNvCxnSpPr>
            <a:cxnSpLocks/>
            <a:stCxn id="580" idx="6"/>
          </p:cNvCxnSpPr>
          <p:nvPr/>
        </p:nvCxnSpPr>
        <p:spPr>
          <a:xfrm flipV="1">
            <a:off x="5374940" y="4310875"/>
            <a:ext cx="1523578" cy="158360"/>
          </a:xfrm>
          <a:prstGeom prst="straightConnector1">
            <a:avLst/>
          </a:prstGeom>
          <a:noFill/>
          <a:ln w="38100" cap="flat" cmpd="sng">
            <a:solidFill>
              <a:srgbClr val="226982"/>
            </a:solidFill>
            <a:prstDash val="solid"/>
            <a:round/>
            <a:headEnd type="none" w="med" len="med"/>
            <a:tailEnd type="triangle" w="med" len="med"/>
          </a:ln>
        </p:spPr>
      </p:cxnSp>
      <p:sp>
        <p:nvSpPr>
          <p:cNvPr id="578" name="Google Shape;578;g225d95c0b16_0_230"/>
          <p:cNvSpPr txBox="1"/>
          <p:nvPr/>
        </p:nvSpPr>
        <p:spPr>
          <a:xfrm>
            <a:off x="5588301" y="3999328"/>
            <a:ext cx="919130" cy="738633"/>
          </a:xfrm>
          <a:prstGeom prst="rect">
            <a:avLst/>
          </a:prstGeom>
          <a:solidFill>
            <a:schemeClr val="lt1"/>
          </a:solidFill>
          <a:ln>
            <a:noFill/>
          </a:ln>
        </p:spPr>
        <p:txBody>
          <a:bodyPr spcFirstLastPara="1" wrap="square" lIns="0" tIns="91425" rIns="0"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dcterms</a:t>
            </a:r>
            <a:r>
              <a:rPr lang="en-US" sz="1800" dirty="0">
                <a:latin typeface="Calibri" panose="020F0502020204030204" pitchFamily="34" charset="0"/>
                <a:ea typeface="Calibri" panose="020F0502020204030204" pitchFamily="34" charset="0"/>
                <a:cs typeface="Calibri" panose="020F0502020204030204" pitchFamily="34" charset="0"/>
                <a:sym typeface="Calibri"/>
              </a:rPr>
              <a:t>:</a:t>
            </a:r>
          </a:p>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hasPart</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25d95c0b16_0_265"/>
          <p:cNvSpPr txBox="1"/>
          <p:nvPr/>
        </p:nvSpPr>
        <p:spPr>
          <a:xfrm>
            <a:off x="5666798" y="3456107"/>
            <a:ext cx="1345179" cy="738633"/>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lmt</a:t>
            </a:r>
            <a:r>
              <a:rPr lang="en-US" sz="1800" dirty="0">
                <a:latin typeface="Calibri" panose="020F0502020204030204" pitchFamily="34" charset="0"/>
                <a:ea typeface="Calibri" panose="020F0502020204030204" pitchFamily="34" charset="0"/>
                <a:cs typeface="Calibri" panose="020F0502020204030204" pitchFamily="34" charset="0"/>
                <a:sym typeface="Calibri"/>
              </a:rPr>
              <a:t>:</a:t>
            </a:r>
          </a:p>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hasEvent</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13" name="Google Shape;613;g225d95c0b16_0_265"/>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615" name="Google Shape;615;g225d95c0b16_0_265"/>
          <p:cNvSpPr txBox="1"/>
          <p:nvPr/>
        </p:nvSpPr>
        <p:spPr>
          <a:xfrm>
            <a:off x="1848255" y="2318262"/>
            <a:ext cx="2365765"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lrmi:LearningResource</a:t>
            </a:r>
            <a:br>
              <a:rPr lang="en-US" sz="1800" dirty="0">
                <a:latin typeface="Calibri" panose="020F0502020204030204" pitchFamily="34" charset="0"/>
                <a:ea typeface="Calibri" panose="020F0502020204030204" pitchFamily="34" charset="0"/>
                <a:cs typeface="Calibri" panose="020F0502020204030204" pitchFamily="34" charset="0"/>
                <a:sym typeface="Calibri"/>
              </a:rPr>
            </a:br>
            <a:r>
              <a:rPr lang="en-US" sz="1800" dirty="0" err="1">
                <a:latin typeface="Calibri" panose="020F0502020204030204" pitchFamily="34" charset="0"/>
                <a:ea typeface="Calibri" panose="020F0502020204030204" pitchFamily="34" charset="0"/>
                <a:cs typeface="Calibri" panose="020F0502020204030204" pitchFamily="34" charset="0"/>
                <a:sym typeface="Calibri"/>
              </a:rPr>
              <a:t>schema:Course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616" name="Google Shape;616;g225d95c0b16_0_265"/>
          <p:cNvCxnSpPr>
            <a:cxnSpLocks/>
            <a:stCxn id="614" idx="0"/>
            <a:endCxn id="615" idx="2"/>
          </p:cNvCxnSpPr>
          <p:nvPr/>
        </p:nvCxnSpPr>
        <p:spPr>
          <a:xfrm flipH="1" flipV="1">
            <a:off x="3031138" y="3056895"/>
            <a:ext cx="4062" cy="841876"/>
          </a:xfrm>
          <a:prstGeom prst="straightConnector1">
            <a:avLst/>
          </a:prstGeom>
          <a:noFill/>
          <a:ln w="38100" cap="flat" cmpd="sng">
            <a:solidFill>
              <a:srgbClr val="226982"/>
            </a:solidFill>
            <a:prstDash val="solid"/>
            <a:round/>
            <a:headEnd type="none" w="med" len="med"/>
            <a:tailEnd type="triangle" w="med" len="med"/>
          </a:ln>
        </p:spPr>
      </p:cxnSp>
      <p:sp>
        <p:nvSpPr>
          <p:cNvPr id="617" name="Google Shape;617;g225d95c0b16_0_265"/>
          <p:cNvSpPr txBox="1"/>
          <p:nvPr/>
        </p:nvSpPr>
        <p:spPr>
          <a:xfrm>
            <a:off x="2322987" y="3316978"/>
            <a:ext cx="1416299" cy="415483"/>
          </a:xfrm>
          <a:prstGeom prst="rect">
            <a:avLst/>
          </a:prstGeom>
          <a:solidFill>
            <a:schemeClr val="lt1"/>
          </a:solidFill>
          <a:ln>
            <a:noFill/>
          </a:ln>
        </p:spPr>
        <p:txBody>
          <a:bodyPr spcFirstLastPara="1" wrap="square" lIns="91425" tIns="4572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rdf:type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18" name="Google Shape;618;g225d95c0b16_0_265"/>
          <p:cNvSpPr/>
          <p:nvPr/>
        </p:nvSpPr>
        <p:spPr>
          <a:xfrm>
            <a:off x="3534164" y="1562024"/>
            <a:ext cx="5143500" cy="795000"/>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https://example.org/comp/ec3f</a:t>
            </a:r>
            <a:endParaRPr sz="1800" dirty="0">
              <a:latin typeface="Calibri" panose="020F0502020204030204" pitchFamily="34" charset="0"/>
              <a:ea typeface="Calibri" panose="020F0502020204030204" pitchFamily="34" charset="0"/>
              <a:cs typeface="Calibri" panose="020F0502020204030204" pitchFamily="34" charset="0"/>
            </a:endParaRPr>
          </a:p>
        </p:txBody>
      </p:sp>
      <p:sp>
        <p:nvSpPr>
          <p:cNvPr id="614" name="Google Shape;614;g225d95c0b16_0_265"/>
          <p:cNvSpPr/>
          <p:nvPr/>
        </p:nvSpPr>
        <p:spPr>
          <a:xfrm>
            <a:off x="489626" y="3898771"/>
            <a:ext cx="5091147" cy="630927"/>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marL="0" lvl="0" indent="0" algn="ctr" rtl="0">
              <a:spcBef>
                <a:spcPts val="0"/>
              </a:spcBef>
              <a:spcAft>
                <a:spcPts val="0"/>
              </a:spcAft>
              <a:buNone/>
            </a:pPr>
            <a:r>
              <a:rPr lang="en-US" sz="1800" dirty="0">
                <a:latin typeface="Calibri" panose="020F0502020204030204" pitchFamily="34" charset="0"/>
                <a:ea typeface="Calibri" panose="020F0502020204030204" pitchFamily="34" charset="0"/>
                <a:cs typeface="Calibri" panose="020F0502020204030204" pitchFamily="34" charset="0"/>
              </a:rPr>
              <a:t>https://example.org/resources/0001</a:t>
            </a:r>
            <a:endParaRPr sz="1800" dirty="0">
              <a:latin typeface="Calibri" panose="020F0502020204030204" pitchFamily="34" charset="0"/>
              <a:ea typeface="Calibri" panose="020F0502020204030204" pitchFamily="34" charset="0"/>
              <a:cs typeface="Calibri" panose="020F0502020204030204" pitchFamily="34" charset="0"/>
            </a:endParaRPr>
          </a:p>
        </p:txBody>
      </p:sp>
      <p:cxnSp>
        <p:nvCxnSpPr>
          <p:cNvPr id="619" name="Google Shape;619;g225d95c0b16_0_265"/>
          <p:cNvCxnSpPr>
            <a:cxnSpLocks/>
            <a:stCxn id="614" idx="7"/>
            <a:endCxn id="618" idx="4"/>
          </p:cNvCxnSpPr>
          <p:nvPr/>
        </p:nvCxnSpPr>
        <p:spPr>
          <a:xfrm flipV="1">
            <a:off x="4835192" y="2357024"/>
            <a:ext cx="1270722" cy="1634144"/>
          </a:xfrm>
          <a:prstGeom prst="straightConnector1">
            <a:avLst/>
          </a:prstGeom>
          <a:noFill/>
          <a:ln w="38100" cap="flat" cmpd="sng">
            <a:solidFill>
              <a:srgbClr val="226982"/>
            </a:solidFill>
            <a:prstDash val="solid"/>
            <a:round/>
            <a:headEnd type="none" w="med" len="med"/>
            <a:tailEnd type="triangle" w="med" len="med"/>
          </a:ln>
        </p:spPr>
      </p:cxnSp>
      <p:sp>
        <p:nvSpPr>
          <p:cNvPr id="621" name="Google Shape;621;g225d95c0b16_0_265"/>
          <p:cNvSpPr txBox="1"/>
          <p:nvPr/>
        </p:nvSpPr>
        <p:spPr>
          <a:xfrm>
            <a:off x="4416627" y="2995362"/>
            <a:ext cx="2086130" cy="46163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lrmi:teaches</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622" name="Google Shape;622;g225d95c0b16_0_265"/>
          <p:cNvCxnSpPr>
            <a:cxnSpLocks/>
            <a:stCxn id="614" idx="6"/>
            <a:endCxn id="620" idx="2"/>
          </p:cNvCxnSpPr>
          <p:nvPr/>
        </p:nvCxnSpPr>
        <p:spPr>
          <a:xfrm>
            <a:off x="5580773" y="4214235"/>
            <a:ext cx="1631126" cy="0"/>
          </a:xfrm>
          <a:prstGeom prst="straightConnector1">
            <a:avLst/>
          </a:prstGeom>
          <a:noFill/>
          <a:ln w="38100" cap="flat" cmpd="sng">
            <a:solidFill>
              <a:srgbClr val="226982"/>
            </a:solidFill>
            <a:prstDash val="solid"/>
            <a:round/>
            <a:headEnd type="none" w="med" len="med"/>
            <a:tailEnd type="triangle" w="med" len="med"/>
          </a:ln>
        </p:spPr>
      </p:cxnSp>
      <p:cxnSp>
        <p:nvCxnSpPr>
          <p:cNvPr id="623" name="Google Shape;623;g225d95c0b16_0_265"/>
          <p:cNvCxnSpPr>
            <a:cxnSpLocks/>
            <a:stCxn id="620" idx="1"/>
            <a:endCxn id="618" idx="4"/>
          </p:cNvCxnSpPr>
          <p:nvPr/>
        </p:nvCxnSpPr>
        <p:spPr>
          <a:xfrm flipH="1" flipV="1">
            <a:off x="6105914" y="2357024"/>
            <a:ext cx="1763600" cy="1634144"/>
          </a:xfrm>
          <a:prstGeom prst="straightConnector1">
            <a:avLst/>
          </a:prstGeom>
          <a:noFill/>
          <a:ln w="38100" cap="flat" cmpd="sng">
            <a:solidFill>
              <a:srgbClr val="226982"/>
            </a:solidFill>
            <a:prstDash val="solid"/>
            <a:round/>
            <a:headEnd type="none" w="med" len="med"/>
            <a:tailEnd type="triangle" w="med" len="med"/>
          </a:ln>
        </p:spPr>
      </p:cxnSp>
      <p:sp>
        <p:nvSpPr>
          <p:cNvPr id="624" name="Google Shape;624;g225d95c0b16_0_265"/>
          <p:cNvSpPr txBox="1"/>
          <p:nvPr/>
        </p:nvSpPr>
        <p:spPr>
          <a:xfrm>
            <a:off x="5951891" y="2994738"/>
            <a:ext cx="2237747" cy="461635"/>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lrmi:teaches</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25" name="Google Shape;625;g225d95c0b16_0_265"/>
          <p:cNvSpPr txBox="1"/>
          <p:nvPr/>
        </p:nvSpPr>
        <p:spPr>
          <a:xfrm>
            <a:off x="8220480" y="2310270"/>
            <a:ext cx="2490809"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lmt:LearningEvent</a:t>
            </a:r>
            <a:br>
              <a:rPr lang="en-US" sz="1800" dirty="0">
                <a:latin typeface="Calibri" panose="020F0502020204030204" pitchFamily="34" charset="0"/>
                <a:ea typeface="Calibri" panose="020F0502020204030204" pitchFamily="34" charset="0"/>
                <a:cs typeface="Calibri" panose="020F0502020204030204" pitchFamily="34" charset="0"/>
                <a:sym typeface="Calibri"/>
              </a:rPr>
            </a:br>
            <a:r>
              <a:rPr lang="en-US" sz="1800" dirty="0" err="1">
                <a:latin typeface="Calibri" panose="020F0502020204030204" pitchFamily="34" charset="0"/>
                <a:ea typeface="Calibri" panose="020F0502020204030204" pitchFamily="34" charset="0"/>
                <a:cs typeface="Calibri" panose="020F0502020204030204" pitchFamily="34" charset="0"/>
                <a:sym typeface="Calibri"/>
              </a:rPr>
              <a:t>schema:CourseInstance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626" name="Google Shape;626;g225d95c0b16_0_265"/>
          <p:cNvCxnSpPr>
            <a:cxnSpLocks/>
            <a:stCxn id="620" idx="0"/>
            <a:endCxn id="625" idx="2"/>
          </p:cNvCxnSpPr>
          <p:nvPr/>
        </p:nvCxnSpPr>
        <p:spPr>
          <a:xfrm flipV="1">
            <a:off x="9457137" y="3048903"/>
            <a:ext cx="8748" cy="849868"/>
          </a:xfrm>
          <a:prstGeom prst="straightConnector1">
            <a:avLst/>
          </a:prstGeom>
          <a:noFill/>
          <a:ln w="38100" cap="flat" cmpd="sng">
            <a:solidFill>
              <a:srgbClr val="226982"/>
            </a:solidFill>
            <a:prstDash val="solid"/>
            <a:round/>
            <a:headEnd type="none" w="med" len="med"/>
            <a:tailEnd type="triangle" w="med" len="med"/>
          </a:ln>
        </p:spPr>
      </p:cxnSp>
      <p:sp>
        <p:nvSpPr>
          <p:cNvPr id="627" name="Google Shape;627;g225d95c0b16_0_265"/>
          <p:cNvSpPr txBox="1"/>
          <p:nvPr/>
        </p:nvSpPr>
        <p:spPr>
          <a:xfrm>
            <a:off x="8712583" y="3343975"/>
            <a:ext cx="1506601" cy="415483"/>
          </a:xfrm>
          <a:prstGeom prst="rect">
            <a:avLst/>
          </a:prstGeom>
          <a:solidFill>
            <a:schemeClr val="lt1"/>
          </a:solidFill>
          <a:ln>
            <a:noFill/>
          </a:ln>
        </p:spPr>
        <p:txBody>
          <a:bodyPr spcFirstLastPara="1" wrap="square" lIns="91425" tIns="4572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rdf:type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28" name="Google Shape;628;g225d95c0b16_0_265"/>
          <p:cNvSpPr txBox="1"/>
          <p:nvPr/>
        </p:nvSpPr>
        <p:spPr>
          <a:xfrm>
            <a:off x="7670965" y="5713698"/>
            <a:ext cx="1534793"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panose="020F0502020204030204" pitchFamily="34" charset="0"/>
                <a:ea typeface="Calibri" panose="020F0502020204030204" pitchFamily="34" charset="0"/>
                <a:cs typeface="Calibri" panose="020F0502020204030204" pitchFamily="34" charset="0"/>
                <a:sym typeface="Calibri"/>
              </a:rPr>
              <a:t>2023-11-20</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29" name="Google Shape;629;g225d95c0b16_0_265"/>
          <p:cNvSpPr txBox="1"/>
          <p:nvPr/>
        </p:nvSpPr>
        <p:spPr>
          <a:xfrm>
            <a:off x="9785052" y="5713698"/>
            <a:ext cx="1414564"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dirty="0">
                <a:latin typeface="Calibri" panose="020F0502020204030204" pitchFamily="34" charset="0"/>
                <a:ea typeface="Calibri" panose="020F0502020204030204" pitchFamily="34" charset="0"/>
                <a:cs typeface="Calibri" panose="020F0502020204030204" pitchFamily="34" charset="0"/>
                <a:sym typeface="Calibri"/>
              </a:rPr>
              <a:t>2023-12-20</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630" name="Google Shape;630;g225d95c0b16_0_265"/>
          <p:cNvCxnSpPr>
            <a:cxnSpLocks/>
            <a:stCxn id="620" idx="4"/>
            <a:endCxn id="628" idx="0"/>
          </p:cNvCxnSpPr>
          <p:nvPr/>
        </p:nvCxnSpPr>
        <p:spPr>
          <a:xfrm flipH="1">
            <a:off x="8438362" y="4529699"/>
            <a:ext cx="1018775" cy="1183999"/>
          </a:xfrm>
          <a:prstGeom prst="straightConnector1">
            <a:avLst/>
          </a:prstGeom>
          <a:noFill/>
          <a:ln w="38100" cap="flat" cmpd="sng">
            <a:solidFill>
              <a:srgbClr val="226982"/>
            </a:solidFill>
            <a:prstDash val="solid"/>
            <a:round/>
            <a:headEnd type="none" w="med" len="med"/>
            <a:tailEnd type="triangle" w="med" len="med"/>
          </a:ln>
        </p:spPr>
      </p:cxnSp>
      <p:cxnSp>
        <p:nvCxnSpPr>
          <p:cNvPr id="631" name="Google Shape;631;g225d95c0b16_0_265"/>
          <p:cNvCxnSpPr>
            <a:cxnSpLocks/>
            <a:stCxn id="620" idx="4"/>
            <a:endCxn id="629" idx="0"/>
          </p:cNvCxnSpPr>
          <p:nvPr/>
        </p:nvCxnSpPr>
        <p:spPr>
          <a:xfrm>
            <a:off x="9457137" y="4529699"/>
            <a:ext cx="1035197" cy="1183999"/>
          </a:xfrm>
          <a:prstGeom prst="straightConnector1">
            <a:avLst/>
          </a:prstGeom>
          <a:noFill/>
          <a:ln w="38100" cap="flat" cmpd="sng">
            <a:solidFill>
              <a:srgbClr val="226982"/>
            </a:solidFill>
            <a:prstDash val="solid"/>
            <a:round/>
            <a:headEnd type="none" w="med" len="med"/>
            <a:tailEnd type="triangle" w="med" len="med"/>
          </a:ln>
        </p:spPr>
      </p:cxnSp>
      <p:sp>
        <p:nvSpPr>
          <p:cNvPr id="632" name="Google Shape;632;g225d95c0b16_0_265"/>
          <p:cNvSpPr txBox="1"/>
          <p:nvPr/>
        </p:nvSpPr>
        <p:spPr>
          <a:xfrm>
            <a:off x="8217473" y="5019590"/>
            <a:ext cx="1126731" cy="415483"/>
          </a:xfrm>
          <a:prstGeom prst="rect">
            <a:avLst/>
          </a:prstGeom>
          <a:solidFill>
            <a:schemeClr val="lt1"/>
          </a:solidFill>
          <a:ln>
            <a:noFill/>
          </a:ln>
        </p:spPr>
        <p:txBody>
          <a:bodyPr spcFirstLastPara="1" wrap="square" lIns="91425" tIns="4572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startDate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33" name="Google Shape;633;g225d95c0b16_0_265"/>
          <p:cNvSpPr txBox="1"/>
          <p:nvPr/>
        </p:nvSpPr>
        <p:spPr>
          <a:xfrm>
            <a:off x="9425749" y="5004809"/>
            <a:ext cx="1249164" cy="415483"/>
          </a:xfrm>
          <a:prstGeom prst="rect">
            <a:avLst/>
          </a:prstGeom>
          <a:solidFill>
            <a:schemeClr val="lt1"/>
          </a:solidFill>
          <a:ln>
            <a:noFill/>
          </a:ln>
        </p:spPr>
        <p:txBody>
          <a:bodyPr spcFirstLastPara="1" wrap="square" lIns="91425" tIns="45720" rIns="91425" bIns="91425" anchor="t" anchorCtr="0">
            <a:spAutoFit/>
          </a:bodyPr>
          <a:lstStyle/>
          <a:p>
            <a:pPr marL="0" lvl="0" indent="0" algn="ctr" rtl="0">
              <a:spcBef>
                <a:spcPts val="0"/>
              </a:spcBef>
              <a:spcAft>
                <a:spcPts val="0"/>
              </a:spcAft>
              <a:buNone/>
            </a:pPr>
            <a:r>
              <a:rPr lang="en-US" sz="1800" dirty="0" err="1">
                <a:latin typeface="Calibri" panose="020F0502020204030204" pitchFamily="34" charset="0"/>
                <a:ea typeface="Calibri" panose="020F0502020204030204" pitchFamily="34" charset="0"/>
                <a:cs typeface="Calibri" panose="020F0502020204030204" pitchFamily="34" charset="0"/>
                <a:sym typeface="Calibri"/>
              </a:rPr>
              <a:t>endDate</a:t>
            </a:r>
            <a:endParaRPr sz="1800" dirty="0">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20" name="Google Shape;620;g225d95c0b16_0_265"/>
          <p:cNvSpPr/>
          <p:nvPr/>
        </p:nvSpPr>
        <p:spPr>
          <a:xfrm>
            <a:off x="7211899" y="3898771"/>
            <a:ext cx="4490475" cy="630928"/>
          </a:xfrm>
          <a:prstGeom prst="ellipse">
            <a:avLst/>
          </a:prstGeom>
          <a:solidFill>
            <a:srgbClr val="FCE5CD"/>
          </a:solidFill>
          <a:ln w="57150" cap="flat" cmpd="sng">
            <a:solidFill>
              <a:schemeClr val="bg1"/>
            </a:solidFill>
            <a:prstDash val="solid"/>
            <a:round/>
            <a:headEnd type="none" w="sm" len="sm"/>
            <a:tailEnd type="none" w="sm" len="sm"/>
          </a:ln>
        </p:spPr>
        <p:txBody>
          <a:bodyPr spcFirstLastPara="1" wrap="square" lIns="91425" tIns="45720" rIns="91425" bIns="91425" anchor="ctr" anchorCtr="0">
            <a:noAutofit/>
          </a:bodyPr>
          <a:lstStyle/>
          <a:p>
            <a:pPr algn="ctr">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https://example.org/RDFCourse</a:t>
            </a:r>
            <a:endParaRPr sz="1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42d7258216_0_11"/>
          <p:cNvSpPr txBox="1">
            <a:spLocks noGrp="1"/>
          </p:cNvSpPr>
          <p:nvPr>
            <p:ph type="body" idx="1"/>
          </p:nvPr>
        </p:nvSpPr>
        <p:spPr>
          <a:xfrm>
            <a:off x="480132" y="3245681"/>
            <a:ext cx="11250600" cy="631046"/>
          </a:xfrm>
          <a:prstGeom prst="rect">
            <a:avLst/>
          </a:prstGeom>
          <a:noFill/>
          <a:ln>
            <a:noFill/>
          </a:ln>
        </p:spPr>
        <p:txBody>
          <a:bodyPr spcFirstLastPara="1" wrap="square" lIns="91425" tIns="45700" rIns="91425" bIns="45700" anchor="t" anchorCtr="0">
            <a:noAutofit/>
          </a:bodyPr>
          <a:lstStyle/>
          <a:p>
            <a:pPr marL="457200" lvl="0" indent="0" algn="ctr" rtl="0">
              <a:lnSpc>
                <a:spcPct val="100000"/>
              </a:lnSpc>
              <a:spcBef>
                <a:spcPts val="560"/>
              </a:spcBef>
              <a:spcAft>
                <a:spcPts val="0"/>
              </a:spcAft>
              <a:buNone/>
            </a:pPr>
            <a:r>
              <a:rPr lang="en-US" dirty="0">
                <a:latin typeface="Arial"/>
                <a:ea typeface="Arial"/>
                <a:cs typeface="Arial"/>
                <a:sym typeface="Arial"/>
              </a:rPr>
              <a:t>Use Cases Enabled by Metadata</a:t>
            </a:r>
            <a:endParaRPr dirty="0">
              <a:latin typeface="Arial"/>
              <a:ea typeface="Arial"/>
              <a:cs typeface="Arial"/>
              <a:sym typeface="Arial"/>
            </a:endParaRPr>
          </a:p>
          <a:p>
            <a:pPr marL="133350" lvl="0" indent="0" algn="l" rtl="0">
              <a:lnSpc>
                <a:spcPct val="100000"/>
              </a:lnSpc>
              <a:spcBef>
                <a:spcPts val="560"/>
              </a:spcBef>
              <a:spcAft>
                <a:spcPts val="0"/>
              </a:spcAft>
              <a:buSzPts val="2100"/>
              <a:buNone/>
            </a:pPr>
            <a:endParaRPr dirty="0"/>
          </a:p>
        </p:txBody>
      </p:sp>
      <p:sp>
        <p:nvSpPr>
          <p:cNvPr id="2" name="Slide Number Placeholder 1">
            <a:extLst>
              <a:ext uri="{FF2B5EF4-FFF2-40B4-BE49-F238E27FC236}">
                <a16:creationId xmlns:a16="http://schemas.microsoft.com/office/drawing/2014/main" id="{339B4C2B-91D5-5AAE-2FB9-337260991857}"/>
              </a:ext>
            </a:extLst>
          </p:cNvPr>
          <p:cNvSpPr>
            <a:spLocks noGrp="1"/>
          </p:cNvSpPr>
          <p:nvPr>
            <p:ph type="sldNum" sz="quarter" idx="4"/>
          </p:nvPr>
        </p:nvSpPr>
        <p:spPr>
          <a:xfrm>
            <a:off x="10736966" y="6355121"/>
            <a:ext cx="821634" cy="340935"/>
          </a:xfrm>
          <a:prstGeom prst="rect">
            <a:avLst/>
          </a:prstGeom>
        </p:spPr>
        <p:txBody>
          <a:bodyPr/>
          <a:lstStyle/>
          <a:p>
            <a:pPr>
              <a:defRPr/>
            </a:pPr>
            <a:fld id="{C8989B0E-7054-4294-A751-FDA661B31C0E}" type="slidenum">
              <a:rPr lang="en-US" smtClean="0"/>
              <a:pPr>
                <a:defRPr/>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9" name="Google Shape;639;g225d95c0b16_0_299"/>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742875FB-7486-E465-D519-B52E2F8F5EEC}"/>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Exercise: Deployed Course</a:t>
            </a:r>
          </a:p>
        </p:txBody>
      </p:sp>
      <p:sp>
        <p:nvSpPr>
          <p:cNvPr id="3" name="Google Shape;451;g225d95c0b16_0_52">
            <a:extLst>
              <a:ext uri="{FF2B5EF4-FFF2-40B4-BE49-F238E27FC236}">
                <a16:creationId xmlns:a16="http://schemas.microsoft.com/office/drawing/2014/main" id="{C6C1AA35-C83D-2AFE-20EF-C8DBD2A8A172}"/>
              </a:ext>
            </a:extLst>
          </p:cNvPr>
          <p:cNvSpPr txBox="1">
            <a:spLocks/>
          </p:cNvSpPr>
          <p:nvPr/>
        </p:nvSpPr>
        <p:spPr>
          <a:xfrm>
            <a:off x="516475" y="1697137"/>
            <a:ext cx="11054059" cy="3381639"/>
          </a:xfrm>
          <a:prstGeom prst="rect">
            <a:avLst/>
          </a:prstGeom>
          <a:noFill/>
          <a:ln>
            <a:noFill/>
          </a:ln>
        </p:spPr>
        <p:txBody>
          <a:bodyPr spcFirstLastPara="1" wrap="square" lIns="91425" tIns="91440" rIns="91425" bIns="9144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indent="-287338"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What properties might a Learning Event have that the resource of which it is an event?</a:t>
            </a:r>
          </a:p>
          <a:p>
            <a:pPr indent="-287338"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What properties will a Learning Event inherit from the resource of which it is an event?</a:t>
            </a:r>
          </a:p>
          <a:p>
            <a:pPr indent="-287338"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What properties will be present on Learning Event and Learning Resource but with different values?</a:t>
            </a:r>
          </a:p>
          <a:p>
            <a:pPr marL="0" indent="0" fontAlgn="auto">
              <a:spcBef>
                <a:spcPts val="560"/>
              </a:spcBef>
              <a:spcAft>
                <a:spcPts val="1200"/>
              </a:spcAft>
              <a:buClr>
                <a:srgbClr val="0094C8"/>
              </a:buClr>
              <a:buSzPct val="100000"/>
              <a:buNone/>
            </a:pPr>
            <a:endParaRPr lang="en-US" sz="2200" kern="0" dirty="0">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5" name="Google Shape;645;g225d95c0b16_0_30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Graphing Metadata</a:t>
            </a:r>
            <a:endParaRPr/>
          </a:p>
        </p:txBody>
      </p:sp>
      <p:sp>
        <p:nvSpPr>
          <p:cNvPr id="2" name="TextBox 1">
            <a:extLst>
              <a:ext uri="{FF2B5EF4-FFF2-40B4-BE49-F238E27FC236}">
                <a16:creationId xmlns:a16="http://schemas.microsoft.com/office/drawing/2014/main" id="{FF50A2CC-EAAA-2BE5-2BE1-6CB152B28944}"/>
              </a:ext>
            </a:extLst>
          </p:cNvPr>
          <p:cNvSpPr txBox="1"/>
          <p:nvPr/>
        </p:nvSpPr>
        <p:spPr>
          <a:xfrm>
            <a:off x="761672" y="111236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Example: Online Course</a:t>
            </a:r>
          </a:p>
        </p:txBody>
      </p:sp>
      <p:sp>
        <p:nvSpPr>
          <p:cNvPr id="3" name="Google Shape;451;g225d95c0b16_0_52">
            <a:extLst>
              <a:ext uri="{FF2B5EF4-FFF2-40B4-BE49-F238E27FC236}">
                <a16:creationId xmlns:a16="http://schemas.microsoft.com/office/drawing/2014/main" id="{4152FC61-2BA5-1926-04C2-05BC03201E32}"/>
              </a:ext>
            </a:extLst>
          </p:cNvPr>
          <p:cNvSpPr txBox="1">
            <a:spLocks/>
          </p:cNvSpPr>
          <p:nvPr/>
        </p:nvSpPr>
        <p:spPr>
          <a:xfrm>
            <a:off x="516475" y="1697138"/>
            <a:ext cx="11054059" cy="2843332"/>
          </a:xfrm>
          <a:prstGeom prst="rect">
            <a:avLst/>
          </a:prstGeom>
          <a:noFill/>
          <a:ln>
            <a:noFill/>
          </a:ln>
        </p:spPr>
        <p:txBody>
          <a:bodyPr spcFirstLastPara="1" wrap="square" lIns="91425" tIns="91440" rIns="91425" bIns="9144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0" indent="0" fontAlgn="auto">
              <a:spcBef>
                <a:spcPts val="560"/>
              </a:spcBef>
              <a:spcAft>
                <a:spcPts val="1200"/>
              </a:spcAft>
              <a:buClr>
                <a:srgbClr val="0094C8"/>
              </a:buClr>
              <a:buSzPct val="100000"/>
              <a:buNone/>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Imagine we are </a:t>
            </a:r>
            <a:r>
              <a:rPr lang="en-US" sz="2200" b="1"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revising</a:t>
            </a:r>
            <a:r>
              <a:rPr lang="en-US" sz="2200" kern="0" dirty="0">
                <a:latin typeface="Calibri" panose="020F0502020204030204" pitchFamily="34" charset="0"/>
                <a:ea typeface="Calibri" panose="020F0502020204030204" pitchFamily="34" charset="0"/>
                <a:cs typeface="Calibri" panose="020F0502020204030204" pitchFamily="34" charset="0"/>
                <a:sym typeface="Arial"/>
              </a:rPr>
              <a:t> the course.</a:t>
            </a:r>
          </a:p>
          <a:p>
            <a:pPr indent="-287338"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We might just make a minor changes to create a new version of the Course.</a:t>
            </a:r>
          </a:p>
          <a:p>
            <a:pPr lvl="1" indent="-287338" fontAlgn="auto">
              <a:spcBef>
                <a:spcPts val="560"/>
              </a:spcBef>
              <a:spcAft>
                <a:spcPts val="1200"/>
              </a:spcAft>
              <a:buClr>
                <a:srgbClr val="0094C8"/>
              </a:buClr>
              <a:buSzPct val="100000"/>
              <a:buFont typeface="Wingdings" panose="05000000000000000000" pitchFamily="2" charset="2"/>
              <a:buChar char="§"/>
            </a:pPr>
            <a:r>
              <a:rPr lang="en-US" sz="2000" kern="0" dirty="0">
                <a:latin typeface="Calibri" panose="020F0502020204030204" pitchFamily="34" charset="0"/>
                <a:ea typeface="Calibri" panose="020F0502020204030204" pitchFamily="34" charset="0"/>
                <a:cs typeface="Calibri" panose="020F0502020204030204" pitchFamily="34" charset="0"/>
                <a:sym typeface="Arial"/>
              </a:rPr>
              <a:t>Most of the same metadata about objectives, audience, level, etc. will apply.</a:t>
            </a:r>
          </a:p>
          <a:p>
            <a:pPr indent="-287338" fontAlgn="auto">
              <a:spcBef>
                <a:spcPts val="560"/>
              </a:spcBef>
              <a:spcAft>
                <a:spcPts val="1200"/>
              </a:spcAft>
              <a:buClr>
                <a:srgbClr val="0094C8"/>
              </a:buClr>
              <a:buSzPct val="100000"/>
              <a:buFont typeface="Courier New" panose="02070309020205020404" pitchFamily="49" charset="0"/>
              <a:buChar char="o"/>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Or we might make substantial changes in content to create an </a:t>
            </a:r>
            <a:r>
              <a:rPr lang="en-US" sz="2200" b="1" kern="0" dirty="0">
                <a:solidFill>
                  <a:srgbClr val="0094C8"/>
                </a:solidFill>
                <a:latin typeface="Calibri" panose="020F0502020204030204" pitchFamily="34" charset="0"/>
                <a:ea typeface="Calibri" panose="020F0502020204030204" pitchFamily="34" charset="0"/>
                <a:cs typeface="Calibri" panose="020F0502020204030204" pitchFamily="34" charset="0"/>
                <a:sym typeface="Arial"/>
              </a:rPr>
              <a:t>adaptation</a:t>
            </a:r>
            <a:r>
              <a:rPr lang="en-US" sz="2200" kern="0" dirty="0">
                <a:latin typeface="Calibri" panose="020F0502020204030204" pitchFamily="34" charset="0"/>
                <a:ea typeface="Calibri" panose="020F0502020204030204" pitchFamily="34" charset="0"/>
                <a:cs typeface="Calibri" panose="020F0502020204030204" pitchFamily="34" charset="0"/>
                <a:sym typeface="Arial"/>
              </a:rPr>
              <a:t> of the Course.</a:t>
            </a:r>
          </a:p>
          <a:p>
            <a:pPr lvl="1" indent="-287338" fontAlgn="auto">
              <a:spcBef>
                <a:spcPts val="560"/>
              </a:spcBef>
              <a:spcAft>
                <a:spcPts val="1200"/>
              </a:spcAft>
              <a:buClr>
                <a:srgbClr val="0094C8"/>
              </a:buClr>
              <a:buSzPct val="100000"/>
              <a:buFont typeface="Wingdings" panose="05000000000000000000" pitchFamily="2" charset="2"/>
              <a:buChar char="§"/>
            </a:pPr>
            <a:r>
              <a:rPr lang="en-US" sz="2000" kern="0" dirty="0">
                <a:latin typeface="Calibri" panose="020F0502020204030204" pitchFamily="34" charset="0"/>
                <a:ea typeface="Calibri" panose="020F0502020204030204" pitchFamily="34" charset="0"/>
                <a:cs typeface="Calibri" panose="020F0502020204030204" pitchFamily="34" charset="0"/>
                <a:sym typeface="Arial"/>
              </a:rPr>
              <a:t>Some of the metadata about objectives, audience, level, etc. will change.</a:t>
            </a:r>
            <a:endParaRPr lang="en-US" kern="0" dirty="0">
              <a:latin typeface="Calibri" panose="020F0502020204030204" pitchFamily="34" charset="0"/>
              <a:ea typeface="Calibri" panose="020F0502020204030204" pitchFamily="34" charset="0"/>
              <a:cs typeface="Calibri" panose="020F0502020204030204" pitchFamily="34" charset="0"/>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2" name="TextBox 1">
            <a:extLst>
              <a:ext uri="{FF2B5EF4-FFF2-40B4-BE49-F238E27FC236}">
                <a16:creationId xmlns:a16="http://schemas.microsoft.com/office/drawing/2014/main" id="{8EE5686D-4A97-99A7-F7A3-EDA8FC98456C}"/>
              </a:ext>
            </a:extLst>
          </p:cNvPr>
          <p:cNvSpPr txBox="1"/>
          <p:nvPr/>
        </p:nvSpPr>
        <p:spPr>
          <a:xfrm>
            <a:off x="761672" y="3136612"/>
            <a:ext cx="10563667" cy="584775"/>
          </a:xfrm>
          <a:prstGeom prst="rect">
            <a:avLst/>
          </a:prstGeom>
          <a:noFill/>
        </p:spPr>
        <p:txBody>
          <a:bodyPr wrap="square" rtlCol="0">
            <a:spAutoFit/>
          </a:bodyPr>
          <a:lstStyle/>
          <a:p>
            <a:pPr algn="ctr"/>
            <a:r>
              <a:rPr lang="en-US" sz="3200" b="1" dirty="0">
                <a:solidFill>
                  <a:srgbClr val="135C8B"/>
                </a:solidFill>
                <a:latin typeface="Calibri"/>
                <a:ea typeface="Calibri"/>
                <a:cs typeface="Calibri"/>
                <a:sym typeface="Calibri"/>
              </a:rPr>
              <a:t>Summary — Metadata in a Learning Ecosystem</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4ceaf32707_4_7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Metadata Aligned to Data Standards</a:t>
            </a:r>
            <a:endParaRPr dirty="0"/>
          </a:p>
        </p:txBody>
      </p:sp>
      <p:grpSp>
        <p:nvGrpSpPr>
          <p:cNvPr id="11" name="Group 10">
            <a:extLst>
              <a:ext uri="{FF2B5EF4-FFF2-40B4-BE49-F238E27FC236}">
                <a16:creationId xmlns:a16="http://schemas.microsoft.com/office/drawing/2014/main" id="{D8BBECB9-B9F4-D62F-ED67-06A9B1D02A45}"/>
              </a:ext>
            </a:extLst>
          </p:cNvPr>
          <p:cNvGrpSpPr/>
          <p:nvPr/>
        </p:nvGrpSpPr>
        <p:grpSpPr>
          <a:xfrm>
            <a:off x="1502480" y="1309558"/>
            <a:ext cx="8910549" cy="4812288"/>
            <a:chOff x="903390" y="953141"/>
            <a:chExt cx="10387120" cy="5609734"/>
          </a:xfrm>
        </p:grpSpPr>
        <p:sp>
          <p:nvSpPr>
            <p:cNvPr id="2" name="Rectangle 1">
              <a:extLst>
                <a:ext uri="{FF2B5EF4-FFF2-40B4-BE49-F238E27FC236}">
                  <a16:creationId xmlns:a16="http://schemas.microsoft.com/office/drawing/2014/main" id="{BA8BB0B9-33C8-8E46-0C16-220478DB9590}"/>
                </a:ext>
              </a:extLst>
            </p:cNvPr>
            <p:cNvSpPr/>
            <p:nvPr/>
          </p:nvSpPr>
          <p:spPr>
            <a:xfrm>
              <a:off x="903390" y="953141"/>
              <a:ext cx="4360412" cy="2448460"/>
            </a:xfrm>
            <a:prstGeom prst="rect">
              <a:avLst/>
            </a:prstGeom>
            <a:gradFill flip="none" rotWithShape="1">
              <a:gsLst>
                <a:gs pos="100000">
                  <a:srgbClr val="C1DAE9"/>
                </a:gs>
                <a:gs pos="0">
                  <a:srgbClr val="86B6D4"/>
                </a:gs>
              </a:gsLst>
              <a:lin ang="16200000" scaled="1"/>
              <a:tileRect/>
            </a:gradFill>
            <a:ln w="38100" cap="flat" cmpd="sng" algn="ctr">
              <a:solidFill>
                <a:srgbClr val="D1EDF7"/>
              </a:solidFill>
              <a:prstDash val="solid"/>
              <a:miter lim="800000"/>
            </a:ln>
            <a:effectLst>
              <a:outerShdw blurRad="50800" dist="38100" dir="2700000" algn="tl" rotWithShape="0">
                <a:prstClr val="black">
                  <a:alpha val="40000"/>
                </a:prstClr>
              </a:outerShdw>
            </a:effectLst>
          </p:spPr>
          <p:txBody>
            <a:bodyPr lIns="457200" tIns="91440" rIns="457200" bIns="91440"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LEARNING OUTCOMES</a:t>
              </a:r>
              <a:b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b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a:t>
              </a:r>
              <a:r>
                <a:rPr kumimoji="0" lang="en-US" sz="2000" b="1" i="0" u="none" strike="noStrike" kern="0" cap="none" spc="0" normalizeH="0" baseline="0" noProof="0" dirty="0" err="1">
                  <a:ln>
                    <a:noFill/>
                  </a:ln>
                  <a:solidFill>
                    <a:srgbClr val="000000"/>
                  </a:solidFill>
                  <a:effectLst/>
                  <a:uLnTx/>
                  <a:uFillTx/>
                  <a:latin typeface="Calibri" panose="020F0502020204030204"/>
                  <a:ea typeface="+mn-ea"/>
                  <a:cs typeface="+mn-cs"/>
                </a:rPr>
                <a:t>xAPI</a:t>
              </a: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 IEEE 9274.1.1)</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(How did the Learner do?)</a:t>
              </a:r>
            </a:p>
          </p:txBody>
        </p:sp>
        <p:sp>
          <p:nvSpPr>
            <p:cNvPr id="3" name="Rectangle 2">
              <a:extLst>
                <a:ext uri="{FF2B5EF4-FFF2-40B4-BE49-F238E27FC236}">
                  <a16:creationId xmlns:a16="http://schemas.microsoft.com/office/drawing/2014/main" id="{F04BCCA6-5BA4-C69C-481F-5A8CD3EA0E8E}"/>
                </a:ext>
              </a:extLst>
            </p:cNvPr>
            <p:cNvSpPr/>
            <p:nvPr/>
          </p:nvSpPr>
          <p:spPr>
            <a:xfrm>
              <a:off x="6930098" y="953141"/>
              <a:ext cx="4360412" cy="2448460"/>
            </a:xfrm>
            <a:prstGeom prst="rect">
              <a:avLst/>
            </a:prstGeom>
            <a:gradFill flip="none" rotWithShape="1">
              <a:gsLst>
                <a:gs pos="100000">
                  <a:srgbClr val="C1DAE9"/>
                </a:gs>
                <a:gs pos="0">
                  <a:srgbClr val="86B6D4"/>
                </a:gs>
              </a:gsLst>
              <a:lin ang="16200000" scaled="1"/>
              <a:tileRect/>
            </a:gradFill>
            <a:ln w="38100" cap="flat" cmpd="sng" algn="ctr">
              <a:solidFill>
                <a:srgbClr val="D1EDF7"/>
              </a:solidFill>
              <a:prstDash val="solid"/>
              <a:miter lim="800000"/>
            </a:ln>
            <a:effectLst>
              <a:outerShdw blurRad="50800" dist="38100" dir="2700000" algn="tl" rotWithShape="0">
                <a:prstClr val="black">
                  <a:alpha val="40000"/>
                </a:prstClr>
              </a:outerShdw>
            </a:effectLst>
          </p:spPr>
          <p:txBody>
            <a:bodyPr lIns="457200" tIns="91440" rIns="457200" bIns="91440" rtlCol="0" anchor="ctr"/>
            <a:lstStyle/>
            <a:p>
              <a:pPr algn="ctr" fontAlgn="auto">
                <a:spcBef>
                  <a:spcPts val="0"/>
                </a:spcBef>
                <a:spcAft>
                  <a:spcPts val="600"/>
                </a:spcAft>
                <a:defRPr/>
              </a:pP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LEARNING </a:t>
              </a:r>
              <a:r>
                <a:rPr lang="en-US" sz="2000" b="1" kern="0" dirty="0">
                  <a:solidFill>
                    <a:srgbClr val="000000"/>
                  </a:solidFill>
                  <a:latin typeface="Calibri" panose="020F0502020204030204"/>
                </a:rPr>
                <a:t>RESOURCE/EVENT METADATA</a:t>
              </a:r>
              <a:b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b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(LRMI &amp; IEEE P2881)</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(Everything discussed so far)</a:t>
              </a:r>
              <a:endParaRPr kumimoji="0" lang="en-US" sz="1400" b="0" i="0" u="none" strike="noStrike" kern="0" cap="none" spc="0" normalizeH="0" baseline="0" noProof="0" dirty="0">
                <a:ln>
                  <a:noFill/>
                </a:ln>
                <a:solidFill>
                  <a:srgbClr val="000000"/>
                </a:solidFill>
                <a:effectLst/>
                <a:uLnTx/>
                <a:uFillTx/>
                <a:latin typeface="Calibri" panose="020F0502020204030204"/>
                <a:ea typeface="+mn-ea"/>
                <a:cs typeface="Calibri"/>
              </a:endParaRPr>
            </a:p>
          </p:txBody>
        </p:sp>
        <p:sp>
          <p:nvSpPr>
            <p:cNvPr id="4" name="Rectangle 3">
              <a:extLst>
                <a:ext uri="{FF2B5EF4-FFF2-40B4-BE49-F238E27FC236}">
                  <a16:creationId xmlns:a16="http://schemas.microsoft.com/office/drawing/2014/main" id="{D47DAFE7-460C-7D61-7B6E-D5CF94B7F533}"/>
                </a:ext>
              </a:extLst>
            </p:cNvPr>
            <p:cNvSpPr/>
            <p:nvPr/>
          </p:nvSpPr>
          <p:spPr>
            <a:xfrm>
              <a:off x="3915794" y="4345581"/>
              <a:ext cx="4360412" cy="2217294"/>
            </a:xfrm>
            <a:prstGeom prst="rect">
              <a:avLst/>
            </a:prstGeom>
            <a:gradFill flip="none" rotWithShape="1">
              <a:gsLst>
                <a:gs pos="100000">
                  <a:srgbClr val="C1DAE9"/>
                </a:gs>
                <a:gs pos="0">
                  <a:srgbClr val="86B6D4"/>
                </a:gs>
              </a:gsLst>
              <a:lin ang="16200000" scaled="1"/>
              <a:tileRect/>
            </a:gradFill>
            <a:ln w="38100" cap="flat" cmpd="sng" algn="ctr">
              <a:solidFill>
                <a:srgbClr val="D1EDF7"/>
              </a:solidFill>
              <a:prstDash val="solid"/>
              <a:miter lim="800000"/>
            </a:ln>
            <a:effectLst>
              <a:outerShdw blurRad="50800" dist="38100" dir="2700000" algn="tl" rotWithShape="0">
                <a:prstClr val="black">
                  <a:alpha val="40000"/>
                </a:prstClr>
              </a:outerShdw>
            </a:effectLst>
          </p:spPr>
          <p:txBody>
            <a:bodyPr lIns="274320" tIns="91440" rIns="274320" bIns="365760"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LEARNER PROFILE</a:t>
              </a:r>
              <a:b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br>
              <a:r>
                <a:rPr kumimoji="0" lang="en-US" sz="2000" b="1" i="0" u="none" strike="noStrike" kern="0" cap="none" spc="0" normalizeH="0" baseline="0" noProof="0" dirty="0">
                  <a:ln>
                    <a:noFill/>
                  </a:ln>
                  <a:solidFill>
                    <a:srgbClr val="000000"/>
                  </a:solidFill>
                  <a:effectLst/>
                  <a:uLnTx/>
                  <a:uFillTx/>
                  <a:latin typeface="Calibri" panose="020F0502020204030204"/>
                  <a:ea typeface="+mn-ea"/>
                  <a:cs typeface="+mn-cs"/>
                </a:rPr>
                <a:t>(IEEE </a:t>
              </a:r>
              <a:r>
                <a:rPr lang="en-US" sz="2000" b="1" kern="0" dirty="0">
                  <a:solidFill>
                    <a:srgbClr val="000000"/>
                  </a:solidFill>
                  <a:latin typeface="Calibri" panose="020F0502020204030204"/>
                </a:rPr>
                <a:t>P2997)</a:t>
              </a:r>
              <a:endParaRPr lang="en-US" sz="2000" b="1" i="0" u="none" strike="noStrike" kern="0" cap="none" spc="0" normalizeH="0" baseline="0" noProof="0" dirty="0">
                <a:ln>
                  <a:noFill/>
                </a:ln>
                <a:solidFill>
                  <a:srgbClr val="000000"/>
                </a:solidFill>
                <a:effectLst/>
                <a:uLnTx/>
                <a:uFillTx/>
                <a:latin typeface="Calibri" panose="020F0502020204030204"/>
                <a:ea typeface="Calibri"/>
                <a:cs typeface="Calibri"/>
              </a:endParaRP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ea typeface="+mn-ea"/>
                  <a:cs typeface="+mn-cs"/>
                </a:rPr>
                <a:t>(What is the summation of what the Learner CAN do?)</a:t>
              </a:r>
            </a:p>
          </p:txBody>
        </p:sp>
        <p:grpSp>
          <p:nvGrpSpPr>
            <p:cNvPr id="6" name="Group 5">
              <a:extLst>
                <a:ext uri="{FF2B5EF4-FFF2-40B4-BE49-F238E27FC236}">
                  <a16:creationId xmlns:a16="http://schemas.microsoft.com/office/drawing/2014/main" id="{FE908CD7-2446-1F2E-7146-009AF5B1028E}"/>
                </a:ext>
              </a:extLst>
            </p:cNvPr>
            <p:cNvGrpSpPr/>
            <p:nvPr/>
          </p:nvGrpSpPr>
          <p:grpSpPr>
            <a:xfrm>
              <a:off x="4461425" y="2390222"/>
              <a:ext cx="3271046" cy="2130043"/>
              <a:chOff x="4685472" y="2214015"/>
              <a:chExt cx="2396073" cy="1560277"/>
            </a:xfrm>
            <a:solidFill>
              <a:srgbClr val="115E7D"/>
            </a:solidFill>
          </p:grpSpPr>
          <p:sp>
            <p:nvSpPr>
              <p:cNvPr id="8" name="Up Arrow 44">
                <a:extLst>
                  <a:ext uri="{FF2B5EF4-FFF2-40B4-BE49-F238E27FC236}">
                    <a16:creationId xmlns:a16="http://schemas.microsoft.com/office/drawing/2014/main" id="{641B8F26-2E4F-057A-D944-56D0607E409E}"/>
                  </a:ext>
                </a:extLst>
              </p:cNvPr>
              <p:cNvSpPr/>
              <p:nvPr/>
            </p:nvSpPr>
            <p:spPr>
              <a:xfrm rot="3693703">
                <a:off x="6575896" y="2225121"/>
                <a:ext cx="516754" cy="494544"/>
              </a:xfrm>
              <a:prstGeom prst="upArrow">
                <a:avLst/>
              </a:prstGeom>
              <a:solidFill>
                <a:srgbClr val="387CAA"/>
              </a:solidFill>
              <a:ln w="12700" cap="flat" cmpd="sng" algn="ctr">
                <a:noFill/>
                <a:prstDash val="solid"/>
                <a:miter lim="800000"/>
              </a:ln>
              <a:effectLst>
                <a:outerShdw blurRad="50800" dist="38100" dir="5400000" algn="t" rotWithShape="0">
                  <a:prstClr val="black">
                    <a:alpha val="40000"/>
                  </a:prstClr>
                </a:outerShdw>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Up Arrow 45">
                <a:extLst>
                  <a:ext uri="{FF2B5EF4-FFF2-40B4-BE49-F238E27FC236}">
                    <a16:creationId xmlns:a16="http://schemas.microsoft.com/office/drawing/2014/main" id="{0522A614-6EFF-E3E9-EF21-DF2FA4704FEF}"/>
                  </a:ext>
                </a:extLst>
              </p:cNvPr>
              <p:cNvSpPr/>
              <p:nvPr/>
            </p:nvSpPr>
            <p:spPr>
              <a:xfrm rot="17906297" flipH="1">
                <a:off x="4674367" y="2225120"/>
                <a:ext cx="516754" cy="494544"/>
              </a:xfrm>
              <a:prstGeom prst="upArrow">
                <a:avLst/>
              </a:prstGeom>
              <a:solidFill>
                <a:srgbClr val="387CAA"/>
              </a:solidFill>
              <a:ln w="12700" cap="flat" cmpd="sng" algn="ctr">
                <a:noFill/>
                <a:prstDash val="solid"/>
                <a:miter lim="800000"/>
              </a:ln>
              <a:effectLst>
                <a:outerShdw blurRad="50800" dist="38100" dir="5400000" algn="t" rotWithShape="0">
                  <a:prstClr val="black">
                    <a:alpha val="40000"/>
                  </a:prstClr>
                </a:outerShdw>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 name="Up Arrow 46">
                <a:extLst>
                  <a:ext uri="{FF2B5EF4-FFF2-40B4-BE49-F238E27FC236}">
                    <a16:creationId xmlns:a16="http://schemas.microsoft.com/office/drawing/2014/main" id="{7F9D95B8-D79B-6E45-93FF-6F94D01AA5DE}"/>
                  </a:ext>
                </a:extLst>
              </p:cNvPr>
              <p:cNvSpPr/>
              <p:nvPr/>
            </p:nvSpPr>
            <p:spPr>
              <a:xfrm rot="10800000" flipH="1">
                <a:off x="5634183" y="3279748"/>
                <a:ext cx="516754" cy="494544"/>
              </a:xfrm>
              <a:prstGeom prst="upArrow">
                <a:avLst/>
              </a:prstGeom>
              <a:solidFill>
                <a:srgbClr val="387CAA"/>
              </a:solidFill>
              <a:ln w="12700" cap="flat" cmpd="sng" algn="ctr">
                <a:noFill/>
                <a:prstDash val="solid"/>
                <a:miter lim="800000"/>
              </a:ln>
              <a:effectLst>
                <a:outerShdw blurRad="50800" dist="38100" dir="5400000" algn="t" rotWithShape="0">
                  <a:prstClr val="black">
                    <a:alpha val="40000"/>
                  </a:prstClr>
                </a:outerShdw>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7" name="Flowchart: Alternate Process 6">
              <a:extLst>
                <a:ext uri="{FF2B5EF4-FFF2-40B4-BE49-F238E27FC236}">
                  <a16:creationId xmlns:a16="http://schemas.microsoft.com/office/drawing/2014/main" id="{D843D3B7-44D1-2B6C-0BAF-A1ACC70840C7}"/>
                </a:ext>
              </a:extLst>
            </p:cNvPr>
            <p:cNvSpPr/>
            <p:nvPr/>
          </p:nvSpPr>
          <p:spPr>
            <a:xfrm>
              <a:off x="4897140" y="2713417"/>
              <a:ext cx="2397435" cy="1333619"/>
            </a:xfrm>
            <a:prstGeom prst="flowChartAlternateProcess">
              <a:avLst/>
            </a:prstGeom>
            <a:solidFill>
              <a:srgbClr val="387CAA"/>
            </a:solidFill>
            <a:ln w="12700" cap="flat" cmpd="sng" algn="ctr">
              <a:noFill/>
              <a:prstDash val="solid"/>
              <a:miter lim="800000"/>
            </a:ln>
            <a:effectLst>
              <a:outerShdw blurRad="63500" sx="102000" sy="102000" algn="ctr" rotWithShape="0">
                <a:prstClr val="black">
                  <a:alpha val="40000"/>
                </a:prstClr>
              </a:outerShdw>
            </a:effectLst>
          </p:spPr>
          <p:txBody>
            <a:bodyPr lIns="91440" tIns="91440" r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latin typeface="Calibri" panose="020F0502020204030204"/>
                  <a:ea typeface="+mn-ea"/>
                  <a:cs typeface="+mn-cs"/>
                </a:rPr>
                <a:t>Competencies</a:t>
              </a:r>
              <a:br>
                <a:rPr kumimoji="0" lang="en-US" sz="1600" b="1" i="0" u="none" strike="noStrike" kern="0" cap="none" spc="0" normalizeH="0" baseline="0" noProof="0" dirty="0">
                  <a:ln>
                    <a:noFill/>
                  </a:ln>
                  <a:solidFill>
                    <a:schemeClr val="bg1"/>
                  </a:solidFill>
                  <a:effectLst/>
                  <a:uLnTx/>
                  <a:uFillTx/>
                  <a:latin typeface="Calibri" panose="020F0502020204030204"/>
                  <a:ea typeface="+mn-ea"/>
                  <a:cs typeface="+mn-cs"/>
                </a:rPr>
              </a:br>
              <a:r>
                <a:rPr kumimoji="0" lang="en-US" sz="1600" b="1" i="0" u="none" strike="noStrike" kern="0" cap="none" spc="0" normalizeH="0" baseline="0" noProof="0" dirty="0">
                  <a:ln>
                    <a:noFill/>
                  </a:ln>
                  <a:solidFill>
                    <a:schemeClr val="bg1"/>
                  </a:solidFill>
                  <a:effectLst/>
                  <a:uLnTx/>
                  <a:uFillTx/>
                  <a:latin typeface="Calibri" panose="020F0502020204030204"/>
                  <a:ea typeface="+mn-ea"/>
                  <a:cs typeface="+mn-cs"/>
                </a:rPr>
                <a:t>(IEEE 1484.20.3)</a:t>
              </a:r>
              <a:r>
                <a:rPr kumimoji="0" lang="en-US" sz="1600" b="0" i="0" u="none" strike="noStrike" kern="0" cap="none" spc="0" normalizeH="0" baseline="0" noProof="0" dirty="0">
                  <a:ln>
                    <a:noFill/>
                  </a:ln>
                  <a:solidFill>
                    <a:schemeClr val="bg1"/>
                  </a:solidFill>
                  <a:effectLst/>
                  <a:uLnTx/>
                  <a:uFillTx/>
                  <a:latin typeface="Calibri" panose="020F0502020204030204"/>
                  <a:ea typeface="+mn-ea"/>
                  <a:cs typeface="+mn-cs"/>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Calibri" panose="020F0502020204030204"/>
                  <a:ea typeface="+mn-ea"/>
                  <a:cs typeface="+mn-cs"/>
                </a:rPr>
                <a:t>(Knowledgee, Skills,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Calibri" panose="020F0502020204030204"/>
                  <a:ea typeface="+mn-ea"/>
                  <a:cs typeface="+mn-cs"/>
                </a:rPr>
                <a:t>Tasks, etc.)</a:t>
              </a: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4" name="Picture 3" descr="A computer monitor with a black screen&#10;&#10;Description automatically generated with medium confidence">
            <a:extLst>
              <a:ext uri="{FF2B5EF4-FFF2-40B4-BE49-F238E27FC236}">
                <a16:creationId xmlns:a16="http://schemas.microsoft.com/office/drawing/2014/main" id="{B9CD3474-6EE3-A27C-7048-D5CD6AE6A2B5}"/>
              </a:ext>
            </a:extLst>
          </p:cNvPr>
          <p:cNvPicPr>
            <a:picLocks noChangeAspect="1"/>
          </p:cNvPicPr>
          <p:nvPr/>
        </p:nvPicPr>
        <p:blipFill rotWithShape="1">
          <a:blip r:embed="rId3"/>
          <a:srcRect t="1" b="46601"/>
          <a:stretch/>
        </p:blipFill>
        <p:spPr>
          <a:xfrm>
            <a:off x="611287" y="1060419"/>
            <a:ext cx="10969427" cy="5077622"/>
          </a:xfrm>
          <a:prstGeom prst="rect">
            <a:avLst/>
          </a:prstGeom>
        </p:spPr>
      </p:pic>
      <p:sp>
        <p:nvSpPr>
          <p:cNvPr id="661" name="Google Shape;661;g24ceaf32707_4_80"/>
          <p:cNvSpPr txBox="1">
            <a:spLocks noGrp="1"/>
          </p:cNvSpPr>
          <p:nvPr>
            <p:ph type="title"/>
          </p:nvPr>
        </p:nvSpPr>
        <p:spPr>
          <a:xfrm>
            <a:off x="2139196" y="0"/>
            <a:ext cx="7913609"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Metadata Aligned to Credentials and Jobs</a:t>
            </a:r>
            <a:endParaRPr dirty="0"/>
          </a:p>
        </p:txBody>
      </p:sp>
      <p:pic>
        <p:nvPicPr>
          <p:cNvPr id="662" name="Google Shape;662;g24ceaf32707_4_80"/>
          <p:cNvPicPr preferRelativeResize="0"/>
          <p:nvPr/>
        </p:nvPicPr>
        <p:blipFill>
          <a:blip r:embed="rId4">
            <a:alphaModFix/>
          </a:blip>
          <a:stretch>
            <a:fillRect/>
          </a:stretch>
        </p:blipFill>
        <p:spPr>
          <a:xfrm>
            <a:off x="1061327" y="1408386"/>
            <a:ext cx="10069345" cy="482194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24ceaf32707_4_84"/>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Learning Objectives (Revisited)</a:t>
            </a:r>
            <a:endParaRPr/>
          </a:p>
        </p:txBody>
      </p:sp>
      <p:sp>
        <p:nvSpPr>
          <p:cNvPr id="2" name="Google Shape;451;g225d95c0b16_0_52">
            <a:extLst>
              <a:ext uri="{FF2B5EF4-FFF2-40B4-BE49-F238E27FC236}">
                <a16:creationId xmlns:a16="http://schemas.microsoft.com/office/drawing/2014/main" id="{06AEF2C3-A0F5-8ED4-FF57-A84540F69CBD}"/>
              </a:ext>
            </a:extLst>
          </p:cNvPr>
          <p:cNvSpPr txBox="1">
            <a:spLocks/>
          </p:cNvSpPr>
          <p:nvPr/>
        </p:nvSpPr>
        <p:spPr>
          <a:xfrm>
            <a:off x="516475" y="2096530"/>
            <a:ext cx="11054059" cy="4009980"/>
          </a:xfrm>
          <a:prstGeom prst="rect">
            <a:avLst/>
          </a:prstGeom>
          <a:noFill/>
          <a:ln>
            <a:noFill/>
          </a:ln>
        </p:spPr>
        <p:txBody>
          <a:bodyPr spcFirstLastPara="1" wrap="square" lIns="91425" tIns="91440" rIns="91425" bIns="91440" anchor="t" anchorCtr="0">
            <a:noAutofit/>
          </a:bodyPr>
          <a:lstStyle>
            <a:defPPr marR="0" lvl="0" algn="l" rtl="0">
              <a:lnSpc>
                <a:spcPct val="100000"/>
              </a:lnSpc>
              <a:spcBef>
                <a:spcPts val="0"/>
              </a:spcBef>
              <a:spcAft>
                <a:spcPts val="0"/>
              </a:spcAft>
            </a:defPPr>
            <a:lvl1pPr marL="457200" marR="0" lvl="0" indent="-314325" algn="l" rtl="0">
              <a:lnSpc>
                <a:spcPct val="100000"/>
              </a:lnSpc>
              <a:spcBef>
                <a:spcPts val="360"/>
              </a:spcBef>
              <a:spcAft>
                <a:spcPts val="0"/>
              </a:spcAft>
              <a:buClr>
                <a:schemeClr val="dk1"/>
              </a:buClr>
              <a:buSzPts val="1350"/>
              <a:buFont typeface="Calibri"/>
              <a:buChar char="⮚"/>
              <a:defRPr sz="2800" b="0" i="0" u="none" strike="noStrike" cap="none">
                <a:solidFill>
                  <a:schemeClr val="dk1"/>
                </a:solidFill>
                <a:latin typeface="Calibri"/>
                <a:ea typeface="Calibri"/>
                <a:cs typeface="Calibri"/>
                <a:sym typeface="Calibri"/>
              </a:defRPr>
            </a:lvl1pPr>
            <a:lvl2pPr marL="914400" marR="0" lvl="1" indent="-314325" algn="l" rtl="0">
              <a:lnSpc>
                <a:spcPct val="100000"/>
              </a:lnSpc>
              <a:spcBef>
                <a:spcPts val="360"/>
              </a:spcBef>
              <a:spcAft>
                <a:spcPts val="0"/>
              </a:spcAft>
              <a:buClr>
                <a:schemeClr val="dk1"/>
              </a:buClr>
              <a:buSzPts val="1350"/>
              <a:buFont typeface="Calibri"/>
              <a:buChar char="■"/>
              <a:defRPr sz="2400" b="0" i="0" u="none" strike="noStrike" cap="none">
                <a:solidFill>
                  <a:schemeClr val="dk1"/>
                </a:solidFill>
                <a:latin typeface="Calibri"/>
                <a:ea typeface="Calibri"/>
                <a:cs typeface="Calibri"/>
                <a:sym typeface="Calibri"/>
              </a:defRPr>
            </a:lvl2pPr>
            <a:lvl3pPr marL="1371600" marR="0" lvl="2" indent="-292100" algn="l" rtl="0">
              <a:lnSpc>
                <a:spcPct val="100000"/>
              </a:lnSpc>
              <a:spcBef>
                <a:spcPts val="400"/>
              </a:spcBef>
              <a:spcAft>
                <a:spcPts val="0"/>
              </a:spcAft>
              <a:buClr>
                <a:schemeClr val="dk1"/>
              </a:buClr>
              <a:buSzPts val="1000"/>
              <a:buFont typeface="Calibri"/>
              <a:buChar char="❖"/>
              <a:defRPr sz="2000" b="0" i="0" u="none" strike="noStrike" cap="none">
                <a:solidFill>
                  <a:schemeClr val="dk1"/>
                </a:solidFill>
                <a:latin typeface="Calibri"/>
                <a:ea typeface="Calibri"/>
                <a:cs typeface="Calibri"/>
                <a:sym typeface="Calibri"/>
              </a:defRPr>
            </a:lvl3pPr>
            <a:lvl4pPr marL="1828800" marR="0" lvl="3" indent="-291464" algn="l" rtl="0">
              <a:lnSpc>
                <a:spcPct val="100000"/>
              </a:lnSpc>
              <a:spcBef>
                <a:spcPts val="360"/>
              </a:spcBef>
              <a:spcAft>
                <a:spcPts val="0"/>
              </a:spcAft>
              <a:buClr>
                <a:schemeClr val="accent2"/>
              </a:buClr>
              <a:buSzPts val="990"/>
              <a:buFont typeface="Calibri"/>
              <a:buChar char="■"/>
              <a:defRPr sz="2667" b="0" i="0" u="none" strike="noStrike" cap="none">
                <a:solidFill>
                  <a:schemeClr val="dk1"/>
                </a:solidFill>
                <a:latin typeface="Tahoma"/>
                <a:ea typeface="Tahoma"/>
                <a:cs typeface="Tahoma"/>
                <a:sym typeface="Tahoma"/>
              </a:defRPr>
            </a:lvl4pPr>
            <a:lvl5pPr marL="2286000" marR="0" lvl="4"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Calibri"/>
              <a:buChar char="■"/>
              <a:defRPr sz="2667" b="0" i="0" u="none" strike="noStrike" cap="none">
                <a:solidFill>
                  <a:schemeClr val="dk1"/>
                </a:solidFill>
                <a:latin typeface="Tahoma"/>
                <a:ea typeface="Tahoma"/>
                <a:cs typeface="Tahoma"/>
                <a:sym typeface="Tahoma"/>
              </a:defRPr>
            </a:lvl9pPr>
          </a:lstStyle>
          <a:p>
            <a:pPr marL="627062" indent="-457200" fontAlgn="auto">
              <a:spcBef>
                <a:spcPts val="560"/>
              </a:spcBef>
              <a:spcAft>
                <a:spcPts val="1200"/>
              </a:spcAft>
              <a:buClr>
                <a:srgbClr val="0094C8"/>
              </a:buClr>
              <a:buSzPct val="100000"/>
              <a:buFont typeface="+mj-lt"/>
              <a:buAutoNum type="arabicPeriod"/>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Describe the use cases that a metadata strategy enables.</a:t>
            </a:r>
          </a:p>
          <a:p>
            <a:pPr marL="627062" indent="-457200" fontAlgn="auto">
              <a:spcBef>
                <a:spcPts val="560"/>
              </a:spcBef>
              <a:spcAft>
                <a:spcPts val="1200"/>
              </a:spcAft>
              <a:buClr>
                <a:srgbClr val="0094C8"/>
              </a:buClr>
              <a:buSzPct val="100000"/>
              <a:buFont typeface="+mj-lt"/>
              <a:buAutoNum type="arabicPeriod"/>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Describe the benefits of technical standards.</a:t>
            </a:r>
          </a:p>
          <a:p>
            <a:pPr marL="627062" indent="-457200" fontAlgn="auto">
              <a:spcBef>
                <a:spcPts val="560"/>
              </a:spcBef>
              <a:spcAft>
                <a:spcPts val="1200"/>
              </a:spcAft>
              <a:buClr>
                <a:srgbClr val="0094C8"/>
              </a:buClr>
              <a:buSzPct val="100000"/>
              <a:buFont typeface="+mj-lt"/>
              <a:buAutoNum type="arabicPeriod"/>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Describe what an RDF Application Profile is and some of the benefits for interoperability with current approaches as related to metadata standards.</a:t>
            </a:r>
          </a:p>
          <a:p>
            <a:pPr marL="627062" indent="-457200" fontAlgn="auto">
              <a:spcBef>
                <a:spcPts val="560"/>
              </a:spcBef>
              <a:spcAft>
                <a:spcPts val="1200"/>
              </a:spcAft>
              <a:buClr>
                <a:srgbClr val="0094C8"/>
              </a:buClr>
              <a:buSzPct val="100000"/>
              <a:buFont typeface="+mj-lt"/>
              <a:buAutoNum type="arabicPeriod"/>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Describe how a P2881-centred metadata approach, which re-uses established standards like LRMI, directly enables many use cases.</a:t>
            </a:r>
          </a:p>
          <a:p>
            <a:pPr marL="627062" indent="-457200" fontAlgn="auto">
              <a:spcBef>
                <a:spcPts val="560"/>
              </a:spcBef>
              <a:spcAft>
                <a:spcPts val="1200"/>
              </a:spcAft>
              <a:buClr>
                <a:srgbClr val="0094C8"/>
              </a:buClr>
              <a:buSzPct val="100000"/>
              <a:buFont typeface="+mj-lt"/>
              <a:buAutoNum type="arabicPeriod"/>
            </a:pPr>
            <a:r>
              <a:rPr lang="en-US" sz="2200" kern="0" dirty="0">
                <a:latin typeface="Calibri" panose="020F0502020204030204" pitchFamily="34" charset="0"/>
                <a:ea typeface="Calibri" panose="020F0502020204030204" pitchFamily="34" charset="0"/>
                <a:cs typeface="Calibri" panose="020F0502020204030204" pitchFamily="34" charset="0"/>
                <a:sym typeface="Arial"/>
              </a:rPr>
              <a:t>Populate a metadata graph and understand how it enables the lifecycle of learning resources and learning events.</a:t>
            </a:r>
          </a:p>
        </p:txBody>
      </p:sp>
      <p:sp>
        <p:nvSpPr>
          <p:cNvPr id="3" name="TextBox 2">
            <a:extLst>
              <a:ext uri="{FF2B5EF4-FFF2-40B4-BE49-F238E27FC236}">
                <a16:creationId xmlns:a16="http://schemas.microsoft.com/office/drawing/2014/main" id="{962A5BF3-2BF6-010E-9452-53DBF039D065}"/>
              </a:ext>
            </a:extLst>
          </p:cNvPr>
          <p:cNvSpPr txBox="1"/>
          <p:nvPr/>
        </p:nvSpPr>
        <p:spPr>
          <a:xfrm>
            <a:off x="761672" y="1019312"/>
            <a:ext cx="10563667" cy="1077218"/>
          </a:xfrm>
          <a:prstGeom prst="rect">
            <a:avLst/>
          </a:prstGeom>
          <a:noFill/>
        </p:spPr>
        <p:txBody>
          <a:bodyPr wrap="square" rtlCol="0">
            <a:spAutoFit/>
          </a:bodyPr>
          <a:lstStyle/>
          <a:p>
            <a:r>
              <a:rPr lang="en-US" sz="3200" b="1" dirty="0">
                <a:solidFill>
                  <a:srgbClr val="135C8B"/>
                </a:solidFill>
                <a:latin typeface="Calibri"/>
                <a:ea typeface="Calibri"/>
                <a:cs typeface="Calibri"/>
                <a:sym typeface="Calibri"/>
              </a:rPr>
              <a:t>Now that you have completed the tutorial, you should be able to: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48617192b5_0_30"/>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Questions?</a:t>
            </a:r>
            <a:endParaRPr/>
          </a:p>
        </p:txBody>
      </p:sp>
      <p:sp>
        <p:nvSpPr>
          <p:cNvPr id="677" name="Google Shape;677;g248617192b5_0_30"/>
          <p:cNvSpPr txBox="1"/>
          <p:nvPr/>
        </p:nvSpPr>
        <p:spPr>
          <a:xfrm>
            <a:off x="1088440" y="3794682"/>
            <a:ext cx="5459700" cy="18774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rgbClr val="0079A4"/>
                </a:solidFill>
                <a:latin typeface="Calibri" panose="020F0502020204030204" pitchFamily="34" charset="0"/>
                <a:ea typeface="Calibri" panose="020F0502020204030204" pitchFamily="34" charset="0"/>
                <a:cs typeface="Calibri" panose="020F0502020204030204" pitchFamily="34" charset="0"/>
              </a:rPr>
              <a:t>Phil Barker</a:t>
            </a:r>
            <a:endParaRPr sz="2800" b="1" dirty="0">
              <a:solidFill>
                <a:srgbClr val="0079A4"/>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1200"/>
              </a:spcAft>
              <a:buNone/>
            </a:pPr>
            <a:r>
              <a:rPr lang="en-US" sz="2400" dirty="0">
                <a:latin typeface="Calibri" panose="020F0502020204030204" pitchFamily="34" charset="0"/>
                <a:ea typeface="Calibri" panose="020F0502020204030204" pitchFamily="34" charset="0"/>
                <a:cs typeface="Calibri" panose="020F0502020204030204" pitchFamily="34" charset="0"/>
              </a:rPr>
              <a:t>Technology and Standards Consultant</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400" u="sng" dirty="0">
                <a:solidFill>
                  <a:srgbClr val="0094C8"/>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phil.barker@pjjk.co.uk</a:t>
            </a:r>
            <a:r>
              <a:rPr lang="en-US" sz="2400" dirty="0">
                <a:solidFill>
                  <a:srgbClr val="0094C8"/>
                </a:solidFill>
                <a:latin typeface="Calibri" panose="020F0502020204030204" pitchFamily="34" charset="0"/>
                <a:ea typeface="Calibri" panose="020F0502020204030204" pitchFamily="34" charset="0"/>
                <a:cs typeface="Calibri" panose="020F0502020204030204" pitchFamily="34" charset="0"/>
              </a:rPr>
              <a:t> </a:t>
            </a:r>
            <a:br>
              <a:rPr lang="en-US" sz="2400" dirty="0">
                <a:solidFill>
                  <a:srgbClr val="0094C8"/>
                </a:solidFill>
                <a:latin typeface="Calibri" panose="020F0502020204030204" pitchFamily="34" charset="0"/>
                <a:ea typeface="Calibri" panose="020F0502020204030204" pitchFamily="34" charset="0"/>
                <a:cs typeface="Calibri" panose="020F0502020204030204" pitchFamily="34" charset="0"/>
              </a:rPr>
            </a:br>
            <a:r>
              <a:rPr lang="en-US" sz="2400" u="sng" dirty="0">
                <a:solidFill>
                  <a:srgbClr val="0094C8"/>
                </a:solidFill>
                <a:latin typeface="Calibri" panose="020F0502020204030204" pitchFamily="34" charset="0"/>
                <a:ea typeface="Calibri" panose="020F050202020403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http://people.pjjk.net/phil</a:t>
            </a:r>
            <a:endParaRPr sz="2400" dirty="0">
              <a:solidFill>
                <a:srgbClr val="0094C8"/>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677;g248617192b5_0_30">
            <a:extLst>
              <a:ext uri="{FF2B5EF4-FFF2-40B4-BE49-F238E27FC236}">
                <a16:creationId xmlns:a16="http://schemas.microsoft.com/office/drawing/2014/main" id="{1CA11C38-4EF8-B672-1914-E13FB7DEF7C9}"/>
              </a:ext>
            </a:extLst>
          </p:cNvPr>
          <p:cNvSpPr txBox="1"/>
          <p:nvPr/>
        </p:nvSpPr>
        <p:spPr>
          <a:xfrm>
            <a:off x="1088440" y="1469971"/>
            <a:ext cx="5459700" cy="18774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dirty="0">
                <a:solidFill>
                  <a:srgbClr val="0079A4"/>
                </a:solidFill>
                <a:latin typeface="Calibri" panose="020F0502020204030204" pitchFamily="34" charset="0"/>
                <a:ea typeface="Calibri" panose="020F0502020204030204" pitchFamily="34" charset="0"/>
                <a:cs typeface="Calibri" panose="020F0502020204030204" pitchFamily="34" charset="0"/>
              </a:rPr>
              <a:t>Andy Johnson</a:t>
            </a:r>
            <a:endParaRPr sz="2800" b="1" dirty="0">
              <a:solidFill>
                <a:srgbClr val="0079A4"/>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1200"/>
              </a:spcAft>
              <a:buNone/>
            </a:pPr>
            <a:r>
              <a:rPr lang="en-US" sz="2400" dirty="0">
                <a:latin typeface="Calibri" panose="020F0502020204030204" pitchFamily="34" charset="0"/>
                <a:ea typeface="Calibri" panose="020F0502020204030204" pitchFamily="34" charset="0"/>
                <a:cs typeface="Calibri" panose="020F0502020204030204" pitchFamily="34" charset="0"/>
              </a:rPr>
              <a:t>Specs and Standards Manager (SETA)</a:t>
            </a:r>
            <a:endParaRPr sz="2400" dirty="0">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400" u="sng" dirty="0">
                <a:solidFill>
                  <a:srgbClr val="0094C8"/>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Andy.johnson.ctr@adlnet.gov</a:t>
            </a:r>
            <a:endParaRPr lang="en-US" sz="2400" u="sng" dirty="0">
              <a:solidFill>
                <a:srgbClr val="0094C8"/>
              </a:solidFill>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2400" u="sng" dirty="0">
                <a:solidFill>
                  <a:srgbClr val="0094C8"/>
                </a:solidFill>
                <a:latin typeface="Calibri" panose="020F0502020204030204" pitchFamily="34" charset="0"/>
                <a:ea typeface="Calibri" panose="020F0502020204030204" pitchFamily="34" charset="0"/>
                <a:cs typeface="Calibri" panose="020F0502020204030204" pitchFamily="34" charset="0"/>
              </a:rPr>
              <a:t>@AndyJohnsonADL</a:t>
            </a:r>
            <a:endParaRPr sz="2400" dirty="0">
              <a:solidFill>
                <a:srgbClr val="0094C8"/>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45ff463eea_0_112"/>
          <p:cNvSpPr txBox="1">
            <a:spLocks noGrp="1"/>
          </p:cNvSpPr>
          <p:nvPr>
            <p:ph type="title"/>
          </p:nvPr>
        </p:nvSpPr>
        <p:spPr>
          <a:xfrm>
            <a:off x="2397039" y="0"/>
            <a:ext cx="7416900" cy="79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Expected Learning Outcome #1</a:t>
            </a:r>
            <a:endParaRPr dirty="0"/>
          </a:p>
        </p:txBody>
      </p:sp>
      <p:pic>
        <p:nvPicPr>
          <p:cNvPr id="3" name="Picture 2" descr="A blue circle with white text&#10;&#10;Description automatically generated with medium confidence">
            <a:extLst>
              <a:ext uri="{FF2B5EF4-FFF2-40B4-BE49-F238E27FC236}">
                <a16:creationId xmlns:a16="http://schemas.microsoft.com/office/drawing/2014/main" id="{622000CC-8847-4EFC-FE3F-B92905902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10" y="1588102"/>
            <a:ext cx="5159735" cy="4763224"/>
          </a:xfrm>
          <a:prstGeom prst="rect">
            <a:avLst/>
          </a:prstGeom>
        </p:spPr>
      </p:pic>
      <p:sp>
        <p:nvSpPr>
          <p:cNvPr id="116" name="Google Shape;116;g245ff463eea_0_112"/>
          <p:cNvSpPr txBox="1"/>
          <p:nvPr/>
        </p:nvSpPr>
        <p:spPr>
          <a:xfrm>
            <a:off x="5062136" y="2157915"/>
            <a:ext cx="5405197" cy="276995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After completing this section, the attendee will be able to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describe the use cases </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that a metadata strategy enables. This includes the range of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roles</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a:t>
            </a:r>
            <a:r>
              <a:rPr kumimoji="0" lang="en-US" sz="2400" b="1"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responsibilities</a:t>
            </a:r>
            <a:r>
              <a:rPr kumimoji="0" lang="en-US"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in ecosystems and how those roles are enabled through meeting use cases.</a:t>
            </a:r>
            <a:endParaRPr kumimoji="0" sz="2400" b="0" i="1" u="none" strike="noStrike" kern="0" cap="none" spc="0" normalizeH="0" baseline="0" noProof="0" dirty="0">
              <a:ln>
                <a:noFill/>
              </a:ln>
              <a:solidFill>
                <a:srgbClr val="135C8B"/>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Slide Number Placeholder 1">
            <a:extLst>
              <a:ext uri="{FF2B5EF4-FFF2-40B4-BE49-F238E27FC236}">
                <a16:creationId xmlns:a16="http://schemas.microsoft.com/office/drawing/2014/main" id="{EE139C40-4A0F-5305-D7BB-298B956F6EDA}"/>
              </a:ext>
            </a:extLst>
          </p:cNvPr>
          <p:cNvSpPr>
            <a:spLocks noGrp="1"/>
          </p:cNvSpPr>
          <p:nvPr>
            <p:ph type="sldNum" sz="quarter" idx="4"/>
          </p:nvPr>
        </p:nvSpPr>
        <p:spPr>
          <a:xfrm>
            <a:off x="10736966" y="6355121"/>
            <a:ext cx="821634" cy="340935"/>
          </a:xfrm>
        </p:spPr>
        <p:txBody>
          <a:bodyPr/>
          <a:lstStyle/>
          <a:p>
            <a:pPr>
              <a:defRPr/>
            </a:pPr>
            <a:fld id="{C8989B0E-7054-4294-A751-FDA661B31C0E}" type="slidenum">
              <a:rPr lang="en-US" smtClean="0"/>
              <a:pPr>
                <a:defRPr/>
              </a:pPr>
              <a:t>9</a:t>
            </a:fld>
            <a:endParaRPr lang="en-US" dirty="0"/>
          </a:p>
        </p:txBody>
      </p:sp>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011825DAC5C84A9B0D45D0634E4FCD" ma:contentTypeVersion="24" ma:contentTypeDescription="Create a new document." ma:contentTypeScope="" ma:versionID="8fde5f0dd6a92f437e61b41572a5a4fc">
  <xsd:schema xmlns:xsd="http://www.w3.org/2001/XMLSchema" xmlns:xs="http://www.w3.org/2001/XMLSchema" xmlns:p="http://schemas.microsoft.com/office/2006/metadata/properties" xmlns:ns2="25a08ab9-08d8-4e6f-b971-389e989ea08b" xmlns:ns3="d5c30206-b20c-4436-a434-976ebbce6046" targetNamespace="http://schemas.microsoft.com/office/2006/metadata/properties" ma:root="true" ma:fieldsID="aa59f56d6b5e688390de8431caf65857" ns2:_="" ns3:_="">
    <xsd:import namespace="25a08ab9-08d8-4e6f-b971-389e989ea08b"/>
    <xsd:import namespace="d5c30206-b20c-4436-a434-976ebbce60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DateTime" minOccurs="0"/>
                <xsd:element ref="ns2:jf826ff1cf384319abf9e757c88a258c" minOccurs="0"/>
                <xsd:element ref="ns3:TaxCatchAll" minOccurs="0"/>
                <xsd:element ref="ns2:p87121205dfd492aad9052d385ed51e8" minOccurs="0"/>
                <xsd:element ref="ns2:lcf76f155ced4ddcb4097134ff3c332f" minOccurs="0"/>
                <xsd:element ref="ns3:_dlc_DocId" minOccurs="0"/>
                <xsd:element ref="ns3:_dlc_DocIdUrl" minOccurs="0"/>
                <xsd:element ref="ns3:_dlc_DocIdPersistId" minOccurs="0"/>
                <xsd:element ref="ns2:MediaServiceObjectDetectorVersions" minOccurs="0"/>
                <xsd:element ref="ns2:Stakeholders" minOccurs="0"/>
                <xsd:element ref="ns2:Presen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08ab9-08d8-4e6f-b971-389e989ea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DateTime" ma:index="21" nillable="true" ma:displayName="Date &amp; Time" ma:format="DateOnly" ma:internalName="DateTime">
      <xsd:simpleType>
        <xsd:restriction base="dms:DateTime"/>
      </xsd:simpleType>
    </xsd:element>
    <xsd:element name="jf826ff1cf384319abf9e757c88a258c" ma:index="23" nillable="true" ma:taxonomy="true" ma:internalName="jf826ff1cf384319abf9e757c88a258c" ma:taxonomyFieldName="Project" ma:displayName="Project" ma:default="" ma:fieldId="{3f826ff1-cf38-4319-abf9-e757c88a258c}" ma:sspId="5276964e-7e33-4fc0-9ca8-8dfa34fa0c35" ma:termSetId="6a306066-5970-49a3-873e-51828fd6023e" ma:anchorId="00000000-0000-0000-0000-000000000000" ma:open="false" ma:isKeyword="false">
      <xsd:complexType>
        <xsd:sequence>
          <xsd:element ref="pc:Terms" minOccurs="0" maxOccurs="1"/>
        </xsd:sequence>
      </xsd:complexType>
    </xsd:element>
    <xsd:element name="p87121205dfd492aad9052d385ed51e8" ma:index="26" nillable="true" ma:taxonomy="true" ma:internalName="p87121205dfd492aad9052d385ed51e8" ma:taxonomyFieldName="Event" ma:displayName="Event" ma:default="" ma:fieldId="{98712120-5dfd-492a-ad90-52d385ed51e8}" ma:sspId="5276964e-7e33-4fc0-9ca8-8dfa34fa0c35" ma:termSetId="6a306066-5970-49a3-873e-51828fd6023e" ma:anchorId="00000000-0000-0000-0000-000000000000" ma:open="false" ma:isKeyword="false">
      <xsd:complexType>
        <xsd:sequence>
          <xsd:element ref="pc:Terms" minOccurs="0" maxOccurs="1"/>
        </xsd:sequence>
      </xsd:complex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5276964e-7e33-4fc0-9ca8-8dfa34fa0c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Stakeholders" ma:index="33" nillable="true" ma:displayName="Audience" ma:format="Dropdown" ma:list="UserInfo" ma:SharePointGroup="0" ma:internalName="Stakehold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esenter" ma:index="34" nillable="true" ma:displayName="Presenter" ma:format="Dropdown" ma:list="UserInfo" ma:SharePointGroup="0" ma:internalName="Presen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c30206-b20c-4436-a434-976ebbce604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2b2839e-2280-4d97-896a-e51d3844dc20}" ma:internalName="TaxCatchAll" ma:showField="CatchAllData" ma:web="d5c30206-b20c-4436-a434-976ebbce6046">
      <xsd:complexType>
        <xsd:complexContent>
          <xsd:extension base="dms:MultiChoiceLookup">
            <xsd:sequence>
              <xsd:element name="Value" type="dms:Lookup" maxOccurs="unbounded" minOccurs="0" nillable="true"/>
            </xsd:sequence>
          </xsd:extension>
        </xsd:complexContent>
      </xsd:complexType>
    </xsd:element>
    <xsd:element name="_dlc_DocId" ma:index="29" nillable="true" ma:displayName="Document ID Value" ma:description="The value of the document ID assigned to this item." ma:indexed="true" ma:internalName="_dlc_DocId" ma:readOnly="true">
      <xsd:simpleType>
        <xsd:restriction base="dms:Text"/>
      </xsd:simple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documentManagement>
    <p87121205dfd492aad9052d385ed51e8 xmlns="25a08ab9-08d8-4e6f-b971-389e989ea08b">
      <Terms xmlns="http://schemas.microsoft.com/office/infopath/2007/PartnerControls"/>
    </p87121205dfd492aad9052d385ed51e8>
    <TaxCatchAll xmlns="d5c30206-b20c-4436-a434-976ebbce6046" xsi:nil="true"/>
    <lcf76f155ced4ddcb4097134ff3c332f xmlns="25a08ab9-08d8-4e6f-b971-389e989ea08b">
      <Terms xmlns="http://schemas.microsoft.com/office/infopath/2007/PartnerControls"/>
    </lcf76f155ced4ddcb4097134ff3c332f>
    <DateTime xmlns="25a08ab9-08d8-4e6f-b971-389e989ea08b" xsi:nil="true"/>
    <jf826ff1cf384319abf9e757c88a258c xmlns="25a08ab9-08d8-4e6f-b971-389e989ea08b">
      <Terms xmlns="http://schemas.microsoft.com/office/infopath/2007/PartnerControls"/>
    </jf826ff1cf384319abf9e757c88a258c>
    <_dlc_DocId xmlns="d5c30206-b20c-4436-a434-976ebbce6046">QWHD4EZQWT22-1942840796-153496</_dlc_DocId>
    <_dlc_DocIdUrl xmlns="d5c30206-b20c-4436-a434-976ebbce6046">
      <Url>https://adloffice365.sharepoint.com/sites/Outreach/_layouts/15/DocIdRedir.aspx?ID=QWHD4EZQWT22-1942840796-153496</Url>
      <Description>QWHD4EZQWT22-1942840796-153496</Description>
    </_dlc_DocIdUrl>
    <Stakeholders xmlns="25a08ab9-08d8-4e6f-b971-389e989ea08b">
      <UserInfo>
        <DisplayName/>
        <AccountId xsi:nil="true"/>
        <AccountType/>
      </UserInfo>
    </Stakeholders>
    <Presenter xmlns="25a08ab9-08d8-4e6f-b971-389e989ea08b">
      <UserInfo>
        <DisplayName/>
        <AccountId xsi:nil="true"/>
        <AccountType/>
      </UserInfo>
    </Presenter>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960F1ACA-CD6C-4C23-938D-CEFAEB924C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08ab9-08d8-4e6f-b971-389e989ea08b"/>
    <ds:schemaRef ds:uri="d5c30206-b20c-4436-a434-976ebbce60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4EACAE-56D9-4F1D-B0BB-E1856CBD7C49}">
  <ds:schemaRefs>
    <ds:schemaRef ds:uri="http://schemas.microsoft.com/sharepoint/events"/>
  </ds:schemaRefs>
</ds:datastoreItem>
</file>

<file path=customXml/itemProps4.xml><?xml version="1.0" encoding="utf-8"?>
<ds:datastoreItem xmlns:ds="http://schemas.openxmlformats.org/officeDocument/2006/customXml" ds:itemID="{8C709B06-5FA7-40B8-A752-7128AA94FE0C}">
  <ds:schemaRefs>
    <ds:schemaRef ds:uri="25a08ab9-08d8-4e6f-b971-389e989ea08b"/>
    <ds:schemaRef ds:uri="d5c30206-b20c-4436-a434-976ebbce60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6505</TotalTime>
  <Words>5991</Words>
  <Application>Microsoft Office PowerPoint</Application>
  <PresentationFormat>Widescreen</PresentationFormat>
  <Paragraphs>651</Paragraphs>
  <Slides>86</Slides>
  <Notes>86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Wingdings</vt:lpstr>
      <vt:lpstr>Open Sans</vt:lpstr>
      <vt:lpstr>Consolas</vt:lpstr>
      <vt:lpstr>Courier New</vt:lpstr>
      <vt:lpstr>Arial</vt:lpstr>
      <vt:lpstr>Calibri</vt:lpstr>
      <vt:lpstr>Tahoma</vt:lpstr>
      <vt:lpstr>Blends</vt:lpstr>
      <vt:lpstr>1_Blends</vt:lpstr>
      <vt:lpstr>PowerPoint Presentation</vt:lpstr>
      <vt:lpstr>Expected Learning Outcomes</vt:lpstr>
      <vt:lpstr>Outline of the Tutorial</vt:lpstr>
      <vt:lpstr>PowerPoint Presentation</vt:lpstr>
      <vt:lpstr>What is Metadata?</vt:lpstr>
      <vt:lpstr>What is Metadata?</vt:lpstr>
      <vt:lpstr>What is Metadata?</vt:lpstr>
      <vt:lpstr>PowerPoint Presentation</vt:lpstr>
      <vt:lpstr>Expected Learning Outcome #1</vt:lpstr>
      <vt:lpstr>What is a Use Case and What Should It Center On?</vt:lpstr>
      <vt:lpstr>What is a Use Case and What Should It Center On?</vt:lpstr>
      <vt:lpstr>What is a Use Case and What Should It Center On?</vt:lpstr>
      <vt:lpstr>What is a Use Case and What Should It Center On?</vt:lpstr>
      <vt:lpstr>Metadata User Roles</vt:lpstr>
      <vt:lpstr>Metadata Responsibilities (By User Role)</vt:lpstr>
      <vt:lpstr>Use Cases #1</vt:lpstr>
      <vt:lpstr>Use Cases #2</vt:lpstr>
      <vt:lpstr>Use Cases #3</vt:lpstr>
      <vt:lpstr>Gains through Responsibility and Use Case Satisfaction</vt:lpstr>
      <vt:lpstr>PowerPoint Presentation</vt:lpstr>
      <vt:lpstr>Expected Learning Outcome #2</vt:lpstr>
      <vt:lpstr>Earliest Standards</vt:lpstr>
      <vt:lpstr>First Use of “Standard”</vt:lpstr>
      <vt:lpstr>Interoperability Enables the Benefits of Standards</vt:lpstr>
      <vt:lpstr>What If I Don’t Have Interoperability?</vt:lpstr>
      <vt:lpstr>Speaking the Standards “Lingo”</vt:lpstr>
      <vt:lpstr>Example of Policy Using Standards</vt:lpstr>
      <vt:lpstr>Use of Multiple Standards</vt:lpstr>
      <vt:lpstr>“Layered” Standards are Application Profiles</vt:lpstr>
      <vt:lpstr>Communities of Practice</vt:lpstr>
      <vt:lpstr>PowerPoint Presentation</vt:lpstr>
      <vt:lpstr>Expected Learning Outcome #3</vt:lpstr>
      <vt:lpstr>Metadata Standards (a) IEEE LOM</vt:lpstr>
      <vt:lpstr>Metadata Standards (a) IEEE LOM</vt:lpstr>
      <vt:lpstr>Metadata Standards (a) IEEE LOM</vt:lpstr>
      <vt:lpstr>Metadata Standards (b) Dublin Core</vt:lpstr>
      <vt:lpstr>Metadata Standards (b) Dublin Core</vt:lpstr>
      <vt:lpstr>Metadata Standards (b) Dublin Core</vt:lpstr>
      <vt:lpstr>Metadata Standards (b) Dublin Core</vt:lpstr>
      <vt:lpstr>Metadata Standards : Application Profile</vt:lpstr>
      <vt:lpstr>Metadata Standards: Application Profile</vt:lpstr>
      <vt:lpstr>Metadata Standards (c) LRMI</vt:lpstr>
      <vt:lpstr>Metadata Standards (c) LRMI</vt:lpstr>
      <vt:lpstr>Metadata Standards (c) LRMI</vt:lpstr>
      <vt:lpstr>Metadata Standards (d) IEEE P2881</vt:lpstr>
      <vt:lpstr>Expected Learning Outcome #4</vt:lpstr>
      <vt:lpstr>Learning Resources with Traditional Properties</vt:lpstr>
      <vt:lpstr>Learning Events with Traditional Properties</vt:lpstr>
      <vt:lpstr>Better Search Results</vt:lpstr>
      <vt:lpstr>Personal Recommendations</vt:lpstr>
      <vt:lpstr>Personal Recommendations</vt:lpstr>
      <vt:lpstr>Working on MY Time</vt:lpstr>
      <vt:lpstr>Avoiding Mistakes and Reducing Time to Find</vt:lpstr>
      <vt:lpstr>Peer-Based Recommendations</vt:lpstr>
      <vt:lpstr>Lifecycle Management</vt:lpstr>
      <vt:lpstr>Reusability Throughout Lifecycle</vt:lpstr>
      <vt:lpstr>PowerPoint Presentation</vt:lpstr>
      <vt:lpstr>Access Management</vt:lpstr>
      <vt:lpstr>Deep Contextualization of Success</vt:lpstr>
      <vt:lpstr>Extensibility</vt:lpstr>
      <vt:lpstr>AI-Enabled</vt:lpstr>
      <vt:lpstr>Expected Learning Outcome #5</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Graphing Metadata</vt:lpstr>
      <vt:lpstr>PowerPoint Presentation</vt:lpstr>
      <vt:lpstr>Metadata Aligned to Data Standards</vt:lpstr>
      <vt:lpstr>Metadata Aligned to Credentials and Jobs</vt:lpstr>
      <vt:lpstr>Learning Objectives (Revisited)</vt:lpstr>
      <vt:lpstr>Questions?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Andy Johnson</cp:lastModifiedBy>
  <cp:revision>65</cp:revision>
  <cp:lastPrinted>1601-01-01T00:00:00Z</cp:lastPrinted>
  <dcterms:created xsi:type="dcterms:W3CDTF">2016-03-29T15:29:36Z</dcterms:created>
  <dcterms:modified xsi:type="dcterms:W3CDTF">2023-09-22T13:29:02Z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0x01010087011825DAC5C84A9B0D45D0634E4FCD</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y fmtid="{D5CDD505-2E9C-101B-9397-08002B2CF9AE}" pid="5" name="Project">
    <vt:lpwstr/>
  </property>
  <property fmtid="{D5CDD505-2E9C-101B-9397-08002B2CF9AE}" pid="6" name="Event">
    <vt:lpwstr/>
  </property>
  <property fmtid="{D5CDD505-2E9C-101B-9397-08002B2CF9AE}" pid="7" name="_dlc_DocIdItemGuid">
    <vt:lpwstr>66d11b7f-010c-4693-a0ec-2612f9ecd6c0</vt:lpwstr>
  </property>
</Properties>
</file>