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79"/>
  </p:notesMasterIdLst>
  <p:handoutMasterIdLst>
    <p:handoutMasterId r:id="rId80"/>
  </p:handoutMasterIdLst>
  <p:sldIdLst>
    <p:sldId id="303" r:id="rId5"/>
    <p:sldId id="287" r:id="rId6"/>
    <p:sldId id="391" r:id="rId7"/>
    <p:sldId id="392" r:id="rId8"/>
    <p:sldId id="757" r:id="rId9"/>
    <p:sldId id="373" r:id="rId10"/>
    <p:sldId id="375" r:id="rId11"/>
    <p:sldId id="840" r:id="rId12"/>
    <p:sldId id="842" r:id="rId13"/>
    <p:sldId id="843" r:id="rId14"/>
    <p:sldId id="427" r:id="rId15"/>
    <p:sldId id="428" r:id="rId16"/>
    <p:sldId id="429" r:id="rId17"/>
    <p:sldId id="434" r:id="rId18"/>
    <p:sldId id="448" r:id="rId19"/>
    <p:sldId id="397" r:id="rId20"/>
    <p:sldId id="845" r:id="rId21"/>
    <p:sldId id="846" r:id="rId22"/>
    <p:sldId id="847" r:id="rId23"/>
    <p:sldId id="848" r:id="rId24"/>
    <p:sldId id="849" r:id="rId25"/>
    <p:sldId id="395" r:id="rId26"/>
    <p:sldId id="419" r:id="rId27"/>
    <p:sldId id="405" r:id="rId28"/>
    <p:sldId id="437" r:id="rId29"/>
    <p:sldId id="402" r:id="rId30"/>
    <p:sldId id="858" r:id="rId31"/>
    <p:sldId id="859" r:id="rId32"/>
    <p:sldId id="694" r:id="rId33"/>
    <p:sldId id="695" r:id="rId34"/>
    <p:sldId id="860" r:id="rId35"/>
    <p:sldId id="861" r:id="rId36"/>
    <p:sldId id="862" r:id="rId37"/>
    <p:sldId id="864" r:id="rId38"/>
    <p:sldId id="424" r:id="rId39"/>
    <p:sldId id="398" r:id="rId40"/>
    <p:sldId id="738" r:id="rId41"/>
    <p:sldId id="836" r:id="rId42"/>
    <p:sldId id="740" r:id="rId43"/>
    <p:sldId id="420" r:id="rId44"/>
    <p:sldId id="835" r:id="rId45"/>
    <p:sldId id="819" r:id="rId46"/>
    <p:sldId id="423" r:id="rId47"/>
    <p:sldId id="742" r:id="rId48"/>
    <p:sldId id="745" r:id="rId49"/>
    <p:sldId id="748" r:id="rId50"/>
    <p:sldId id="751" r:id="rId51"/>
    <p:sldId id="753" r:id="rId52"/>
    <p:sldId id="754" r:id="rId53"/>
    <p:sldId id="304" r:id="rId54"/>
    <p:sldId id="838" r:id="rId55"/>
    <p:sldId id="839" r:id="rId56"/>
    <p:sldId id="406" r:id="rId57"/>
    <p:sldId id="407" r:id="rId58"/>
    <p:sldId id="306" r:id="rId59"/>
    <p:sldId id="307" r:id="rId60"/>
    <p:sldId id="308" r:id="rId61"/>
    <p:sldId id="412" r:id="rId62"/>
    <p:sldId id="315" r:id="rId63"/>
    <p:sldId id="316" r:id="rId64"/>
    <p:sldId id="850" r:id="rId65"/>
    <p:sldId id="852" r:id="rId66"/>
    <p:sldId id="854" r:id="rId67"/>
    <p:sldId id="855" r:id="rId68"/>
    <p:sldId id="318" r:id="rId69"/>
    <p:sldId id="409" r:id="rId70"/>
    <p:sldId id="446" r:id="rId71"/>
    <p:sldId id="415" r:id="rId72"/>
    <p:sldId id="413" r:id="rId73"/>
    <p:sldId id="410" r:id="rId74"/>
    <p:sldId id="382" r:id="rId75"/>
    <p:sldId id="319" r:id="rId76"/>
    <p:sldId id="384" r:id="rId77"/>
    <p:sldId id="383" r:id="rId78"/>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22458A"/>
    <a:srgbClr val="2B56AB"/>
    <a:srgbClr val="0033CC"/>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9" autoAdjust="0"/>
    <p:restoredTop sz="86403" autoAdjust="0"/>
  </p:normalViewPr>
  <p:slideViewPr>
    <p:cSldViewPr snapToGrid="0">
      <p:cViewPr varScale="1">
        <p:scale>
          <a:sx n="96" d="100"/>
          <a:sy n="96" d="100"/>
        </p:scale>
        <p:origin x="354" y="72"/>
      </p:cViewPr>
      <p:guideLst>
        <p:guide orient="horz" pos="2160"/>
        <p:guide pos="3840"/>
      </p:guideLst>
    </p:cSldViewPr>
  </p:slideViewPr>
  <p:outlineViewPr>
    <p:cViewPr>
      <p:scale>
        <a:sx n="33" d="100"/>
        <a:sy n="33" d="100"/>
      </p:scale>
      <p:origin x="0" y="-50496"/>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83E520-2079-4ABA-8C10-0584C69118E0}"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3BCE8238-02A0-42CE-9083-66A620ED870D}">
      <dgm:prSet phldrT="[Text]"/>
      <dgm:spPr/>
      <dgm:t>
        <a:bodyPr/>
        <a:lstStyle/>
        <a:p>
          <a:r>
            <a:rPr lang="en-US" dirty="0">
              <a:solidFill>
                <a:schemeClr val="tx1"/>
              </a:solidFill>
            </a:rPr>
            <a:t>ITAR</a:t>
          </a:r>
        </a:p>
        <a:p>
          <a:r>
            <a:rPr lang="en-US" dirty="0">
              <a:solidFill>
                <a:schemeClr val="tx1"/>
              </a:solidFill>
            </a:rPr>
            <a:t>USML</a:t>
          </a:r>
        </a:p>
      </dgm:t>
    </dgm:pt>
    <dgm:pt modelId="{5A93C24E-FD36-466F-9029-46D8D60699F3}" type="parTrans" cxnId="{63EBFBF8-A644-4397-A9AA-48EAAEA9547B}">
      <dgm:prSet/>
      <dgm:spPr/>
      <dgm:t>
        <a:bodyPr/>
        <a:lstStyle/>
        <a:p>
          <a:endParaRPr lang="en-US"/>
        </a:p>
      </dgm:t>
    </dgm:pt>
    <dgm:pt modelId="{76FF59EB-DA29-474F-ADC1-CD61DD049CC4}" type="sibTrans" cxnId="{63EBFBF8-A644-4397-A9AA-48EAAEA9547B}">
      <dgm:prSet/>
      <dgm:spPr/>
      <dgm:t>
        <a:bodyPr/>
        <a:lstStyle/>
        <a:p>
          <a:endParaRPr lang="en-US"/>
        </a:p>
      </dgm:t>
    </dgm:pt>
    <dgm:pt modelId="{6F81A5F4-23E3-4F76-9291-A37E10052577}">
      <dgm:prSet phldrT="[Text]"/>
      <dgm:spPr/>
      <dgm:t>
        <a:bodyPr/>
        <a:lstStyle/>
        <a:p>
          <a:r>
            <a:rPr lang="en-US" dirty="0">
              <a:solidFill>
                <a:schemeClr val="tx1"/>
              </a:solidFill>
            </a:rPr>
            <a:t>ITAR Specially Designed*</a:t>
          </a:r>
        </a:p>
      </dgm:t>
    </dgm:pt>
    <dgm:pt modelId="{01CAE753-4719-450B-973A-DAD114E56E08}" type="parTrans" cxnId="{A637772C-6CE0-4C71-8955-2AA4311D5C38}">
      <dgm:prSet/>
      <dgm:spPr/>
      <dgm:t>
        <a:bodyPr/>
        <a:lstStyle/>
        <a:p>
          <a:endParaRPr lang="en-US"/>
        </a:p>
      </dgm:t>
    </dgm:pt>
    <dgm:pt modelId="{87780E04-DF38-44B8-9E8A-A7C40B1D7C26}" type="sibTrans" cxnId="{A637772C-6CE0-4C71-8955-2AA4311D5C38}">
      <dgm:prSet/>
      <dgm:spPr/>
      <dgm:t>
        <a:bodyPr/>
        <a:lstStyle/>
        <a:p>
          <a:endParaRPr lang="en-US"/>
        </a:p>
      </dgm:t>
    </dgm:pt>
    <dgm:pt modelId="{A49109E6-0B2A-48D1-B855-9B299928043D}">
      <dgm:prSet/>
      <dgm:spPr/>
      <dgm:t>
        <a:bodyPr/>
        <a:lstStyle/>
        <a:p>
          <a:r>
            <a:rPr lang="en-US" dirty="0">
              <a:solidFill>
                <a:schemeClr val="tx1"/>
              </a:solidFill>
            </a:rPr>
            <a:t>EAR</a:t>
          </a:r>
        </a:p>
        <a:p>
          <a:r>
            <a:rPr lang="en-US" dirty="0">
              <a:solidFill>
                <a:schemeClr val="tx1"/>
              </a:solidFill>
            </a:rPr>
            <a:t>600 Series</a:t>
          </a:r>
        </a:p>
      </dgm:t>
    </dgm:pt>
    <dgm:pt modelId="{43E1C72C-BFAB-48EA-9306-789C082B5D99}" type="parTrans" cxnId="{7B82860D-F52B-4357-B7EB-8CE7993EA98D}">
      <dgm:prSet/>
      <dgm:spPr/>
      <dgm:t>
        <a:bodyPr/>
        <a:lstStyle/>
        <a:p>
          <a:endParaRPr lang="en-US"/>
        </a:p>
      </dgm:t>
    </dgm:pt>
    <dgm:pt modelId="{A4D7BC0B-F8C7-4C17-A816-2238A32415BB}" type="sibTrans" cxnId="{7B82860D-F52B-4357-B7EB-8CE7993EA98D}">
      <dgm:prSet/>
      <dgm:spPr/>
      <dgm:t>
        <a:bodyPr/>
        <a:lstStyle/>
        <a:p>
          <a:endParaRPr lang="en-US"/>
        </a:p>
      </dgm:t>
    </dgm:pt>
    <dgm:pt modelId="{5F28904E-1601-41AA-AF3F-F563E1FBAC27}">
      <dgm:prSet/>
      <dgm:spPr/>
      <dgm:t>
        <a:bodyPr/>
        <a:lstStyle/>
        <a:p>
          <a:r>
            <a:rPr lang="en-US" dirty="0">
              <a:solidFill>
                <a:schemeClr val="tx1"/>
              </a:solidFill>
            </a:rPr>
            <a:t>EAR Specially Designed</a:t>
          </a:r>
        </a:p>
      </dgm:t>
    </dgm:pt>
    <dgm:pt modelId="{DD893D5D-A176-4297-A109-C7F9AB107669}" type="parTrans" cxnId="{A963A326-4B57-4EB9-B1A1-B9851A948E28}">
      <dgm:prSet/>
      <dgm:spPr/>
      <dgm:t>
        <a:bodyPr/>
        <a:lstStyle/>
        <a:p>
          <a:endParaRPr lang="en-US"/>
        </a:p>
      </dgm:t>
    </dgm:pt>
    <dgm:pt modelId="{010D13E6-1AC7-4925-ACC7-ED517CAF9351}" type="sibTrans" cxnId="{A963A326-4B57-4EB9-B1A1-B9851A948E28}">
      <dgm:prSet/>
      <dgm:spPr/>
      <dgm:t>
        <a:bodyPr/>
        <a:lstStyle/>
        <a:p>
          <a:endParaRPr lang="en-US"/>
        </a:p>
      </dgm:t>
    </dgm:pt>
    <dgm:pt modelId="{C3348808-5E43-4B4C-80EC-016BD02C859C}">
      <dgm:prSet/>
      <dgm:spPr/>
      <dgm:t>
        <a:bodyPr/>
        <a:lstStyle/>
        <a:p>
          <a:r>
            <a:rPr lang="en-US" dirty="0">
              <a:solidFill>
                <a:schemeClr val="tx1"/>
              </a:solidFill>
            </a:rPr>
            <a:t>EAR</a:t>
          </a:r>
        </a:p>
        <a:p>
          <a:r>
            <a:rPr lang="en-US" dirty="0">
              <a:solidFill>
                <a:schemeClr val="tx1"/>
              </a:solidFill>
            </a:rPr>
            <a:t>CCL</a:t>
          </a:r>
        </a:p>
      </dgm:t>
    </dgm:pt>
    <dgm:pt modelId="{20FD6238-C4B1-4ADC-A109-93F8267F2934}" type="parTrans" cxnId="{B9280F8E-DF92-4C17-80D1-7A480C639BCF}">
      <dgm:prSet/>
      <dgm:spPr/>
      <dgm:t>
        <a:bodyPr/>
        <a:lstStyle/>
        <a:p>
          <a:endParaRPr lang="en-US"/>
        </a:p>
      </dgm:t>
    </dgm:pt>
    <dgm:pt modelId="{82B056B3-EF8A-43BE-B1F3-7371BDA642CF}" type="sibTrans" cxnId="{B9280F8E-DF92-4C17-80D1-7A480C639BCF}">
      <dgm:prSet/>
      <dgm:spPr/>
      <dgm:t>
        <a:bodyPr/>
        <a:lstStyle/>
        <a:p>
          <a:endParaRPr lang="en-US"/>
        </a:p>
      </dgm:t>
    </dgm:pt>
    <dgm:pt modelId="{487973B6-ADD3-43B2-8CCF-90B6ADDB5BB5}">
      <dgm:prSet/>
      <dgm:spPr/>
      <dgm:t>
        <a:bodyPr/>
        <a:lstStyle/>
        <a:p>
          <a:r>
            <a:rPr lang="en-US" dirty="0">
              <a:solidFill>
                <a:schemeClr val="tx1"/>
              </a:solidFill>
            </a:rPr>
            <a:t>EAR99</a:t>
          </a:r>
        </a:p>
      </dgm:t>
    </dgm:pt>
    <dgm:pt modelId="{A4158954-596A-4D72-8EBE-E6ED15AFEF1F}" type="parTrans" cxnId="{17C2E1FA-964E-47C1-B32C-9CF5C37217DD}">
      <dgm:prSet/>
      <dgm:spPr/>
      <dgm:t>
        <a:bodyPr/>
        <a:lstStyle/>
        <a:p>
          <a:endParaRPr lang="en-US"/>
        </a:p>
      </dgm:t>
    </dgm:pt>
    <dgm:pt modelId="{562FF62B-814A-4BCE-AE20-1C94225E174B}" type="sibTrans" cxnId="{17C2E1FA-964E-47C1-B32C-9CF5C37217DD}">
      <dgm:prSet/>
      <dgm:spPr/>
      <dgm:t>
        <a:bodyPr/>
        <a:lstStyle/>
        <a:p>
          <a:endParaRPr lang="en-US"/>
        </a:p>
      </dgm:t>
    </dgm:pt>
    <dgm:pt modelId="{0F8EE150-4629-4C0E-AD0F-56B1D96612C1}" type="pres">
      <dgm:prSet presAssocID="{E483E520-2079-4ABA-8C10-0584C69118E0}" presName="CompostProcess" presStyleCnt="0">
        <dgm:presLayoutVars>
          <dgm:dir/>
          <dgm:resizeHandles val="exact"/>
        </dgm:presLayoutVars>
      </dgm:prSet>
      <dgm:spPr/>
    </dgm:pt>
    <dgm:pt modelId="{734BA4E1-80C7-4F35-ADBC-8186F1513664}" type="pres">
      <dgm:prSet presAssocID="{E483E520-2079-4ABA-8C10-0584C69118E0}" presName="arrow" presStyleLbl="bgShp" presStyleIdx="0" presStyleCnt="1"/>
      <dgm:spPr>
        <a:solidFill>
          <a:srgbClr val="00B0F0"/>
        </a:solidFill>
      </dgm:spPr>
    </dgm:pt>
    <dgm:pt modelId="{74D016CA-426A-4A76-A0E1-FCC9A43EE8E3}" type="pres">
      <dgm:prSet presAssocID="{E483E520-2079-4ABA-8C10-0584C69118E0}" presName="linearProcess" presStyleCnt="0"/>
      <dgm:spPr/>
    </dgm:pt>
    <dgm:pt modelId="{A9ACFE5A-061E-40E9-8661-0F240EFB4C3B}" type="pres">
      <dgm:prSet presAssocID="{3BCE8238-02A0-42CE-9083-66A620ED870D}" presName="textNode" presStyleLbl="node1" presStyleIdx="0" presStyleCnt="6">
        <dgm:presLayoutVars>
          <dgm:bulletEnabled val="1"/>
        </dgm:presLayoutVars>
      </dgm:prSet>
      <dgm:spPr/>
    </dgm:pt>
    <dgm:pt modelId="{7E8CBCE0-254D-4B81-BCC4-F7AD5EF89DF9}" type="pres">
      <dgm:prSet presAssocID="{76FF59EB-DA29-474F-ADC1-CD61DD049CC4}" presName="sibTrans" presStyleCnt="0"/>
      <dgm:spPr/>
    </dgm:pt>
    <dgm:pt modelId="{BD1A4399-3406-443B-BADE-B3BBEDF739F9}" type="pres">
      <dgm:prSet presAssocID="{6F81A5F4-23E3-4F76-9291-A37E10052577}" presName="textNode" presStyleLbl="node1" presStyleIdx="1" presStyleCnt="6">
        <dgm:presLayoutVars>
          <dgm:bulletEnabled val="1"/>
        </dgm:presLayoutVars>
      </dgm:prSet>
      <dgm:spPr/>
    </dgm:pt>
    <dgm:pt modelId="{862C7BEF-BC11-4A33-95A6-83167F0333E4}" type="pres">
      <dgm:prSet presAssocID="{87780E04-DF38-44B8-9E8A-A7C40B1D7C26}" presName="sibTrans" presStyleCnt="0"/>
      <dgm:spPr/>
    </dgm:pt>
    <dgm:pt modelId="{E1AF7824-F1AD-4910-BE00-C8A7E06637A2}" type="pres">
      <dgm:prSet presAssocID="{A49109E6-0B2A-48D1-B855-9B299928043D}" presName="textNode" presStyleLbl="node1" presStyleIdx="2" presStyleCnt="6">
        <dgm:presLayoutVars>
          <dgm:bulletEnabled val="1"/>
        </dgm:presLayoutVars>
      </dgm:prSet>
      <dgm:spPr/>
    </dgm:pt>
    <dgm:pt modelId="{84059AEC-AEB1-439E-883D-985DB23A57C3}" type="pres">
      <dgm:prSet presAssocID="{A4D7BC0B-F8C7-4C17-A816-2238A32415BB}" presName="sibTrans" presStyleCnt="0"/>
      <dgm:spPr/>
    </dgm:pt>
    <dgm:pt modelId="{70C849C8-F46A-4418-AC29-D0BDF822E6FE}" type="pres">
      <dgm:prSet presAssocID="{5F28904E-1601-41AA-AF3F-F563E1FBAC27}" presName="textNode" presStyleLbl="node1" presStyleIdx="3" presStyleCnt="6">
        <dgm:presLayoutVars>
          <dgm:bulletEnabled val="1"/>
        </dgm:presLayoutVars>
      </dgm:prSet>
      <dgm:spPr/>
    </dgm:pt>
    <dgm:pt modelId="{5A8FA2A4-AD33-4A96-B3FC-20CCC2113E3D}" type="pres">
      <dgm:prSet presAssocID="{010D13E6-1AC7-4925-ACC7-ED517CAF9351}" presName="sibTrans" presStyleCnt="0"/>
      <dgm:spPr/>
    </dgm:pt>
    <dgm:pt modelId="{A70ADDB7-6C55-4BFD-AD8F-C292623CA880}" type="pres">
      <dgm:prSet presAssocID="{C3348808-5E43-4B4C-80EC-016BD02C859C}" presName="textNode" presStyleLbl="node1" presStyleIdx="4" presStyleCnt="6">
        <dgm:presLayoutVars>
          <dgm:bulletEnabled val="1"/>
        </dgm:presLayoutVars>
      </dgm:prSet>
      <dgm:spPr/>
    </dgm:pt>
    <dgm:pt modelId="{7F217D31-5D23-4E73-AA72-74F10356B1FF}" type="pres">
      <dgm:prSet presAssocID="{82B056B3-EF8A-43BE-B1F3-7371BDA642CF}" presName="sibTrans" presStyleCnt="0"/>
      <dgm:spPr/>
    </dgm:pt>
    <dgm:pt modelId="{90092F94-5E03-4B2F-A2D4-A648ECAA1454}" type="pres">
      <dgm:prSet presAssocID="{487973B6-ADD3-43B2-8CCF-90B6ADDB5BB5}" presName="textNode" presStyleLbl="node1" presStyleIdx="5" presStyleCnt="6">
        <dgm:presLayoutVars>
          <dgm:bulletEnabled val="1"/>
        </dgm:presLayoutVars>
      </dgm:prSet>
      <dgm:spPr/>
    </dgm:pt>
  </dgm:ptLst>
  <dgm:cxnLst>
    <dgm:cxn modelId="{7B82860D-F52B-4357-B7EB-8CE7993EA98D}" srcId="{E483E520-2079-4ABA-8C10-0584C69118E0}" destId="{A49109E6-0B2A-48D1-B855-9B299928043D}" srcOrd="2" destOrd="0" parTransId="{43E1C72C-BFAB-48EA-9306-789C082B5D99}" sibTransId="{A4D7BC0B-F8C7-4C17-A816-2238A32415BB}"/>
    <dgm:cxn modelId="{A963A326-4B57-4EB9-B1A1-B9851A948E28}" srcId="{E483E520-2079-4ABA-8C10-0584C69118E0}" destId="{5F28904E-1601-41AA-AF3F-F563E1FBAC27}" srcOrd="3" destOrd="0" parTransId="{DD893D5D-A176-4297-A109-C7F9AB107669}" sibTransId="{010D13E6-1AC7-4925-ACC7-ED517CAF9351}"/>
    <dgm:cxn modelId="{A637772C-6CE0-4C71-8955-2AA4311D5C38}" srcId="{E483E520-2079-4ABA-8C10-0584C69118E0}" destId="{6F81A5F4-23E3-4F76-9291-A37E10052577}" srcOrd="1" destOrd="0" parTransId="{01CAE753-4719-450B-973A-DAD114E56E08}" sibTransId="{87780E04-DF38-44B8-9E8A-A7C40B1D7C26}"/>
    <dgm:cxn modelId="{702EBC34-6F7B-4C91-ABC0-84CAEDF93295}" type="presOf" srcId="{5F28904E-1601-41AA-AF3F-F563E1FBAC27}" destId="{70C849C8-F46A-4418-AC29-D0BDF822E6FE}" srcOrd="0" destOrd="0" presId="urn:microsoft.com/office/officeart/2005/8/layout/hProcess9"/>
    <dgm:cxn modelId="{A9E9AE35-D151-42E1-8512-16CB8789DCC5}" type="presOf" srcId="{C3348808-5E43-4B4C-80EC-016BD02C859C}" destId="{A70ADDB7-6C55-4BFD-AD8F-C292623CA880}" srcOrd="0" destOrd="0" presId="urn:microsoft.com/office/officeart/2005/8/layout/hProcess9"/>
    <dgm:cxn modelId="{ECF60C67-BD31-4094-BB4E-000C6B451405}" type="presOf" srcId="{E483E520-2079-4ABA-8C10-0584C69118E0}" destId="{0F8EE150-4629-4C0E-AD0F-56B1D96612C1}" srcOrd="0" destOrd="0" presId="urn:microsoft.com/office/officeart/2005/8/layout/hProcess9"/>
    <dgm:cxn modelId="{B9280F8E-DF92-4C17-80D1-7A480C639BCF}" srcId="{E483E520-2079-4ABA-8C10-0584C69118E0}" destId="{C3348808-5E43-4B4C-80EC-016BD02C859C}" srcOrd="4" destOrd="0" parTransId="{20FD6238-C4B1-4ADC-A109-93F8267F2934}" sibTransId="{82B056B3-EF8A-43BE-B1F3-7371BDA642CF}"/>
    <dgm:cxn modelId="{E5A65DA9-4D84-4A18-9688-DAB127FD8590}" type="presOf" srcId="{A49109E6-0B2A-48D1-B855-9B299928043D}" destId="{E1AF7824-F1AD-4910-BE00-C8A7E06637A2}" srcOrd="0" destOrd="0" presId="urn:microsoft.com/office/officeart/2005/8/layout/hProcess9"/>
    <dgm:cxn modelId="{B98CABAD-90B4-4A8A-A3F4-F78554D37E22}" type="presOf" srcId="{6F81A5F4-23E3-4F76-9291-A37E10052577}" destId="{BD1A4399-3406-443B-BADE-B3BBEDF739F9}" srcOrd="0" destOrd="0" presId="urn:microsoft.com/office/officeart/2005/8/layout/hProcess9"/>
    <dgm:cxn modelId="{80CEC6B1-DF5B-4D74-93DD-858099C39B3C}" type="presOf" srcId="{3BCE8238-02A0-42CE-9083-66A620ED870D}" destId="{A9ACFE5A-061E-40E9-8661-0F240EFB4C3B}" srcOrd="0" destOrd="0" presId="urn:microsoft.com/office/officeart/2005/8/layout/hProcess9"/>
    <dgm:cxn modelId="{8CFDFFE4-3850-4B57-95DB-003E7E4F5D9E}" type="presOf" srcId="{487973B6-ADD3-43B2-8CCF-90B6ADDB5BB5}" destId="{90092F94-5E03-4B2F-A2D4-A648ECAA1454}" srcOrd="0" destOrd="0" presId="urn:microsoft.com/office/officeart/2005/8/layout/hProcess9"/>
    <dgm:cxn modelId="{63EBFBF8-A644-4397-A9AA-48EAAEA9547B}" srcId="{E483E520-2079-4ABA-8C10-0584C69118E0}" destId="{3BCE8238-02A0-42CE-9083-66A620ED870D}" srcOrd="0" destOrd="0" parTransId="{5A93C24E-FD36-466F-9029-46D8D60699F3}" sibTransId="{76FF59EB-DA29-474F-ADC1-CD61DD049CC4}"/>
    <dgm:cxn modelId="{17C2E1FA-964E-47C1-B32C-9CF5C37217DD}" srcId="{E483E520-2079-4ABA-8C10-0584C69118E0}" destId="{487973B6-ADD3-43B2-8CCF-90B6ADDB5BB5}" srcOrd="5" destOrd="0" parTransId="{A4158954-596A-4D72-8EBE-E6ED15AFEF1F}" sibTransId="{562FF62B-814A-4BCE-AE20-1C94225E174B}"/>
    <dgm:cxn modelId="{E92869F1-3CF6-46D5-95BC-1F8943D234F7}" type="presParOf" srcId="{0F8EE150-4629-4C0E-AD0F-56B1D96612C1}" destId="{734BA4E1-80C7-4F35-ADBC-8186F1513664}" srcOrd="0" destOrd="0" presId="urn:microsoft.com/office/officeart/2005/8/layout/hProcess9"/>
    <dgm:cxn modelId="{14076F9F-7F3D-41CB-B1DF-8A5B2755A8F7}" type="presParOf" srcId="{0F8EE150-4629-4C0E-AD0F-56B1D96612C1}" destId="{74D016CA-426A-4A76-A0E1-FCC9A43EE8E3}" srcOrd="1" destOrd="0" presId="urn:microsoft.com/office/officeart/2005/8/layout/hProcess9"/>
    <dgm:cxn modelId="{38522C5B-C662-4F94-A4AC-0487EE1030C0}" type="presParOf" srcId="{74D016CA-426A-4A76-A0E1-FCC9A43EE8E3}" destId="{A9ACFE5A-061E-40E9-8661-0F240EFB4C3B}" srcOrd="0" destOrd="0" presId="urn:microsoft.com/office/officeart/2005/8/layout/hProcess9"/>
    <dgm:cxn modelId="{DD2AA347-2C68-4CE0-92D4-6D77D5C3E47F}" type="presParOf" srcId="{74D016CA-426A-4A76-A0E1-FCC9A43EE8E3}" destId="{7E8CBCE0-254D-4B81-BCC4-F7AD5EF89DF9}" srcOrd="1" destOrd="0" presId="urn:microsoft.com/office/officeart/2005/8/layout/hProcess9"/>
    <dgm:cxn modelId="{A4AEBAE1-08FF-45BC-A884-297978EE02DF}" type="presParOf" srcId="{74D016CA-426A-4A76-A0E1-FCC9A43EE8E3}" destId="{BD1A4399-3406-443B-BADE-B3BBEDF739F9}" srcOrd="2" destOrd="0" presId="urn:microsoft.com/office/officeart/2005/8/layout/hProcess9"/>
    <dgm:cxn modelId="{84E29158-2A5A-4E0E-8C02-0DEA6225E9F8}" type="presParOf" srcId="{74D016CA-426A-4A76-A0E1-FCC9A43EE8E3}" destId="{862C7BEF-BC11-4A33-95A6-83167F0333E4}" srcOrd="3" destOrd="0" presId="urn:microsoft.com/office/officeart/2005/8/layout/hProcess9"/>
    <dgm:cxn modelId="{343ABF94-504A-4953-8B46-C24201CC8CB7}" type="presParOf" srcId="{74D016CA-426A-4A76-A0E1-FCC9A43EE8E3}" destId="{E1AF7824-F1AD-4910-BE00-C8A7E06637A2}" srcOrd="4" destOrd="0" presId="urn:microsoft.com/office/officeart/2005/8/layout/hProcess9"/>
    <dgm:cxn modelId="{94E221DE-3721-4AB2-9CEF-5FEEC9FF79CD}" type="presParOf" srcId="{74D016CA-426A-4A76-A0E1-FCC9A43EE8E3}" destId="{84059AEC-AEB1-439E-883D-985DB23A57C3}" srcOrd="5" destOrd="0" presId="urn:microsoft.com/office/officeart/2005/8/layout/hProcess9"/>
    <dgm:cxn modelId="{2EF44314-6DC6-4EBE-8EF5-5684779E1D67}" type="presParOf" srcId="{74D016CA-426A-4A76-A0E1-FCC9A43EE8E3}" destId="{70C849C8-F46A-4418-AC29-D0BDF822E6FE}" srcOrd="6" destOrd="0" presId="urn:microsoft.com/office/officeart/2005/8/layout/hProcess9"/>
    <dgm:cxn modelId="{A0DBC71B-8184-464B-B7D3-8ADD2EEB0723}" type="presParOf" srcId="{74D016CA-426A-4A76-A0E1-FCC9A43EE8E3}" destId="{5A8FA2A4-AD33-4A96-B3FC-20CCC2113E3D}" srcOrd="7" destOrd="0" presId="urn:microsoft.com/office/officeart/2005/8/layout/hProcess9"/>
    <dgm:cxn modelId="{5B6167E0-D827-45A1-BCBB-B3AE141B5DC3}" type="presParOf" srcId="{74D016CA-426A-4A76-A0E1-FCC9A43EE8E3}" destId="{A70ADDB7-6C55-4BFD-AD8F-C292623CA880}" srcOrd="8" destOrd="0" presId="urn:microsoft.com/office/officeart/2005/8/layout/hProcess9"/>
    <dgm:cxn modelId="{37B6ADC0-8477-4CAB-BFDB-41F135B3FC06}" type="presParOf" srcId="{74D016CA-426A-4A76-A0E1-FCC9A43EE8E3}" destId="{7F217D31-5D23-4E73-AA72-74F10356B1FF}" srcOrd="9" destOrd="0" presId="urn:microsoft.com/office/officeart/2005/8/layout/hProcess9"/>
    <dgm:cxn modelId="{3132549F-FFF4-4A1E-86DF-9AD3DE130F46}" type="presParOf" srcId="{74D016CA-426A-4A76-A0E1-FCC9A43EE8E3}" destId="{90092F94-5E03-4B2F-A2D4-A648ECAA1454}"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B768B3-89B0-4A4B-8582-A222424BFD43}" type="doc">
      <dgm:prSet loTypeId="urn:microsoft.com/office/officeart/2008/layout/LinedList" loCatId="list" qsTypeId="urn:microsoft.com/office/officeart/2005/8/quickstyle/simple4" qsCatId="simple" csTypeId="urn:microsoft.com/office/officeart/2005/8/colors/accent4_2" csCatId="accent4" phldr="1"/>
      <dgm:spPr/>
      <dgm:t>
        <a:bodyPr/>
        <a:lstStyle/>
        <a:p>
          <a:endParaRPr lang="en-US"/>
        </a:p>
      </dgm:t>
    </dgm:pt>
    <dgm:pt modelId="{45A215A0-0EFA-46F3-88C1-2AF9EF4B88AD}">
      <dgm:prSet/>
      <dgm:spPr/>
      <dgm:t>
        <a:bodyPr/>
        <a:lstStyle/>
        <a:p>
          <a:r>
            <a:rPr lang="en-US" dirty="0"/>
            <a:t>I – Firearms, Close Assault Weapons and Combat Shotguns</a:t>
          </a:r>
        </a:p>
      </dgm:t>
    </dgm:pt>
    <dgm:pt modelId="{A06B3728-F640-4736-9E18-8C1DBB726F58}" type="parTrans" cxnId="{D24952FD-A489-486C-99AF-17EEE5D3BDC3}">
      <dgm:prSet/>
      <dgm:spPr/>
      <dgm:t>
        <a:bodyPr/>
        <a:lstStyle/>
        <a:p>
          <a:endParaRPr lang="en-US"/>
        </a:p>
      </dgm:t>
    </dgm:pt>
    <dgm:pt modelId="{6AA4CE39-D2E2-4400-BDC9-CC1C87DEB6F0}" type="sibTrans" cxnId="{D24952FD-A489-486C-99AF-17EEE5D3BDC3}">
      <dgm:prSet/>
      <dgm:spPr/>
      <dgm:t>
        <a:bodyPr/>
        <a:lstStyle/>
        <a:p>
          <a:endParaRPr lang="en-US"/>
        </a:p>
      </dgm:t>
    </dgm:pt>
    <dgm:pt modelId="{C17967B5-58E4-42A2-9943-973DB26C42CB}">
      <dgm:prSet/>
      <dgm:spPr/>
      <dgm:t>
        <a:bodyPr/>
        <a:lstStyle/>
        <a:p>
          <a:r>
            <a:rPr lang="en-US" dirty="0"/>
            <a:t>II – Guns and Armament</a:t>
          </a:r>
        </a:p>
      </dgm:t>
    </dgm:pt>
    <dgm:pt modelId="{B34FBFB3-C66E-45CE-87FF-7AD2884C41BE}" type="parTrans" cxnId="{A91787F6-CE8D-4B6D-910D-CDD2A129793D}">
      <dgm:prSet/>
      <dgm:spPr/>
      <dgm:t>
        <a:bodyPr/>
        <a:lstStyle/>
        <a:p>
          <a:endParaRPr lang="en-US"/>
        </a:p>
      </dgm:t>
    </dgm:pt>
    <dgm:pt modelId="{33A76FC8-5E01-4427-B4FD-2A9960F4A630}" type="sibTrans" cxnId="{A91787F6-CE8D-4B6D-910D-CDD2A129793D}">
      <dgm:prSet/>
      <dgm:spPr/>
      <dgm:t>
        <a:bodyPr/>
        <a:lstStyle/>
        <a:p>
          <a:endParaRPr lang="en-US"/>
        </a:p>
      </dgm:t>
    </dgm:pt>
    <dgm:pt modelId="{C2304317-A895-4734-8D39-FD521EE93278}">
      <dgm:prSet/>
      <dgm:spPr/>
      <dgm:t>
        <a:bodyPr/>
        <a:lstStyle/>
        <a:p>
          <a:r>
            <a:rPr lang="en-US" dirty="0"/>
            <a:t>III – Ammunition/Ordnance</a:t>
          </a:r>
        </a:p>
      </dgm:t>
    </dgm:pt>
    <dgm:pt modelId="{9F2525DA-B6F3-4B9F-86B2-43C4D5655C47}" type="parTrans" cxnId="{FB47B841-A1A3-4BE7-9B83-22740CDA7076}">
      <dgm:prSet/>
      <dgm:spPr/>
      <dgm:t>
        <a:bodyPr/>
        <a:lstStyle/>
        <a:p>
          <a:endParaRPr lang="en-US"/>
        </a:p>
      </dgm:t>
    </dgm:pt>
    <dgm:pt modelId="{B7538A61-A5FF-4F7A-8879-741D3A4CB35B}" type="sibTrans" cxnId="{FB47B841-A1A3-4BE7-9B83-22740CDA7076}">
      <dgm:prSet/>
      <dgm:spPr/>
      <dgm:t>
        <a:bodyPr/>
        <a:lstStyle/>
        <a:p>
          <a:endParaRPr lang="en-US"/>
        </a:p>
      </dgm:t>
    </dgm:pt>
    <dgm:pt modelId="{6F3EB039-58B8-4EF9-9681-AF903F51123F}">
      <dgm:prSet/>
      <dgm:spPr/>
      <dgm:t>
        <a:bodyPr/>
        <a:lstStyle/>
        <a:p>
          <a:r>
            <a:rPr lang="en-US" dirty="0"/>
            <a:t>IV – Launch vehicles, Guided Missiles, Ballistic Missiles, Rockets, Torpedoes, Bombs, and Mines</a:t>
          </a:r>
        </a:p>
      </dgm:t>
    </dgm:pt>
    <dgm:pt modelId="{EEBD4103-0DCD-472C-9733-158E6876852E}" type="parTrans" cxnId="{D00BE6E6-BDF0-48BC-B84A-08BC14F5B6D6}">
      <dgm:prSet/>
      <dgm:spPr/>
      <dgm:t>
        <a:bodyPr/>
        <a:lstStyle/>
        <a:p>
          <a:endParaRPr lang="en-US"/>
        </a:p>
      </dgm:t>
    </dgm:pt>
    <dgm:pt modelId="{9BBB13DC-68D6-4E2E-B7EA-126B9173BA76}" type="sibTrans" cxnId="{D00BE6E6-BDF0-48BC-B84A-08BC14F5B6D6}">
      <dgm:prSet/>
      <dgm:spPr/>
      <dgm:t>
        <a:bodyPr/>
        <a:lstStyle/>
        <a:p>
          <a:endParaRPr lang="en-US"/>
        </a:p>
      </dgm:t>
    </dgm:pt>
    <dgm:pt modelId="{91B5B59D-AB46-4B11-8B99-60915A608D31}">
      <dgm:prSet/>
      <dgm:spPr/>
      <dgm:t>
        <a:bodyPr/>
        <a:lstStyle/>
        <a:p>
          <a:r>
            <a:rPr lang="en-US" dirty="0"/>
            <a:t>V – Explosives and Energetic Materials, Propellants, Incendiary Agents, and Their Constituents</a:t>
          </a:r>
        </a:p>
      </dgm:t>
    </dgm:pt>
    <dgm:pt modelId="{A11395F1-2137-4055-8399-99D5CC1C6464}" type="parTrans" cxnId="{FAB55A9B-709E-4094-8590-99C6B516D2DB}">
      <dgm:prSet/>
      <dgm:spPr/>
      <dgm:t>
        <a:bodyPr/>
        <a:lstStyle/>
        <a:p>
          <a:endParaRPr lang="en-US"/>
        </a:p>
      </dgm:t>
    </dgm:pt>
    <dgm:pt modelId="{C39E338A-8ED7-4F04-BBB4-E365E266FBC7}" type="sibTrans" cxnId="{FAB55A9B-709E-4094-8590-99C6B516D2DB}">
      <dgm:prSet/>
      <dgm:spPr/>
      <dgm:t>
        <a:bodyPr/>
        <a:lstStyle/>
        <a:p>
          <a:endParaRPr lang="en-US"/>
        </a:p>
      </dgm:t>
    </dgm:pt>
    <dgm:pt modelId="{DE39C086-3E61-4569-9E31-CAE112D99132}">
      <dgm:prSet/>
      <dgm:spPr/>
      <dgm:t>
        <a:bodyPr/>
        <a:lstStyle/>
        <a:p>
          <a:r>
            <a:rPr lang="en-US" dirty="0"/>
            <a:t>VI – Surface Vessels of War and Special Naval Equipment</a:t>
          </a:r>
        </a:p>
      </dgm:t>
    </dgm:pt>
    <dgm:pt modelId="{5B8F70DF-7B78-4EE9-9661-6A92A7048A7F}" type="parTrans" cxnId="{6345250A-4DD9-42A9-AA29-D0A2021341D0}">
      <dgm:prSet/>
      <dgm:spPr/>
      <dgm:t>
        <a:bodyPr/>
        <a:lstStyle/>
        <a:p>
          <a:endParaRPr lang="en-US"/>
        </a:p>
      </dgm:t>
    </dgm:pt>
    <dgm:pt modelId="{C6AE57A2-B433-47C5-B3F7-ECBF4CAF92DC}" type="sibTrans" cxnId="{6345250A-4DD9-42A9-AA29-D0A2021341D0}">
      <dgm:prSet/>
      <dgm:spPr/>
      <dgm:t>
        <a:bodyPr/>
        <a:lstStyle/>
        <a:p>
          <a:endParaRPr lang="en-US"/>
        </a:p>
      </dgm:t>
    </dgm:pt>
    <dgm:pt modelId="{AE441E72-AF3C-4A7C-B424-C19D623D1AF1}">
      <dgm:prSet/>
      <dgm:spPr/>
      <dgm:t>
        <a:bodyPr/>
        <a:lstStyle/>
        <a:p>
          <a:r>
            <a:rPr lang="en-US" dirty="0"/>
            <a:t>VII – Ground Vehicles</a:t>
          </a:r>
        </a:p>
      </dgm:t>
    </dgm:pt>
    <dgm:pt modelId="{5B820A62-AA23-4429-89EB-D63EA53B2ABA}" type="parTrans" cxnId="{DCB80BB5-0C64-48DB-919E-D4ABE0A4085A}">
      <dgm:prSet/>
      <dgm:spPr/>
      <dgm:t>
        <a:bodyPr/>
        <a:lstStyle/>
        <a:p>
          <a:endParaRPr lang="en-US"/>
        </a:p>
      </dgm:t>
    </dgm:pt>
    <dgm:pt modelId="{8EE37847-D839-49BE-B425-4719C728FF3C}" type="sibTrans" cxnId="{DCB80BB5-0C64-48DB-919E-D4ABE0A4085A}">
      <dgm:prSet/>
      <dgm:spPr/>
      <dgm:t>
        <a:bodyPr/>
        <a:lstStyle/>
        <a:p>
          <a:endParaRPr lang="en-US"/>
        </a:p>
      </dgm:t>
    </dgm:pt>
    <dgm:pt modelId="{C2C59857-0915-43A0-B132-DDCFB6E9D233}">
      <dgm:prSet/>
      <dgm:spPr/>
      <dgm:t>
        <a:bodyPr/>
        <a:lstStyle/>
        <a:p>
          <a:r>
            <a:rPr lang="en-US" dirty="0"/>
            <a:t>VIII – Aircraft and Related Articles</a:t>
          </a:r>
        </a:p>
      </dgm:t>
    </dgm:pt>
    <dgm:pt modelId="{47CBBED7-900A-4F51-A221-71D9D059829C}" type="parTrans" cxnId="{C5E99B53-8945-435D-9AEE-E74E6AA5E2A4}">
      <dgm:prSet/>
      <dgm:spPr/>
      <dgm:t>
        <a:bodyPr/>
        <a:lstStyle/>
        <a:p>
          <a:endParaRPr lang="en-US"/>
        </a:p>
      </dgm:t>
    </dgm:pt>
    <dgm:pt modelId="{73A080B2-6319-4963-B3F7-7633144DE339}" type="sibTrans" cxnId="{C5E99B53-8945-435D-9AEE-E74E6AA5E2A4}">
      <dgm:prSet/>
      <dgm:spPr/>
      <dgm:t>
        <a:bodyPr/>
        <a:lstStyle/>
        <a:p>
          <a:endParaRPr lang="en-US"/>
        </a:p>
      </dgm:t>
    </dgm:pt>
    <dgm:pt modelId="{0961C797-F24E-44D3-B201-F634670973AA}">
      <dgm:prSet/>
      <dgm:spPr/>
      <dgm:t>
        <a:bodyPr/>
        <a:lstStyle/>
        <a:p>
          <a:r>
            <a:rPr lang="en-US" dirty="0"/>
            <a:t>IX – Military Training Equipment and Training</a:t>
          </a:r>
        </a:p>
      </dgm:t>
    </dgm:pt>
    <dgm:pt modelId="{86B212DE-19C1-4AED-B85B-7E307BF9B9DA}" type="parTrans" cxnId="{8A97C27B-C215-4740-9DC4-4B2D3D29573A}">
      <dgm:prSet/>
      <dgm:spPr/>
      <dgm:t>
        <a:bodyPr/>
        <a:lstStyle/>
        <a:p>
          <a:endParaRPr lang="en-US"/>
        </a:p>
      </dgm:t>
    </dgm:pt>
    <dgm:pt modelId="{6A661013-FCEC-445D-883E-035B7C2D12E1}" type="sibTrans" cxnId="{8A97C27B-C215-4740-9DC4-4B2D3D29573A}">
      <dgm:prSet/>
      <dgm:spPr/>
      <dgm:t>
        <a:bodyPr/>
        <a:lstStyle/>
        <a:p>
          <a:endParaRPr lang="en-US"/>
        </a:p>
      </dgm:t>
    </dgm:pt>
    <dgm:pt modelId="{6BC4250C-5BAC-44F5-B8BE-4A23F6678449}">
      <dgm:prSet/>
      <dgm:spPr/>
      <dgm:t>
        <a:bodyPr/>
        <a:lstStyle/>
        <a:p>
          <a:r>
            <a:rPr lang="en-US" dirty="0"/>
            <a:t>X – Personal Protective Equipment</a:t>
          </a:r>
        </a:p>
      </dgm:t>
    </dgm:pt>
    <dgm:pt modelId="{9F2C4FBC-D26C-48D7-8D10-54E1FC058E11}" type="parTrans" cxnId="{5361AB56-AE8E-4E27-B60C-4F46C615FADC}">
      <dgm:prSet/>
      <dgm:spPr/>
      <dgm:t>
        <a:bodyPr/>
        <a:lstStyle/>
        <a:p>
          <a:endParaRPr lang="en-US"/>
        </a:p>
      </dgm:t>
    </dgm:pt>
    <dgm:pt modelId="{9F5779EF-1590-4A29-A350-451F825FD8A2}" type="sibTrans" cxnId="{5361AB56-AE8E-4E27-B60C-4F46C615FADC}">
      <dgm:prSet/>
      <dgm:spPr/>
      <dgm:t>
        <a:bodyPr/>
        <a:lstStyle/>
        <a:p>
          <a:endParaRPr lang="en-US"/>
        </a:p>
      </dgm:t>
    </dgm:pt>
    <dgm:pt modelId="{B9F41024-9E26-4872-BE36-416D1DF54831}">
      <dgm:prSet/>
      <dgm:spPr/>
      <dgm:t>
        <a:bodyPr/>
        <a:lstStyle/>
        <a:p>
          <a:r>
            <a:rPr lang="en-US" dirty="0"/>
            <a:t>XI – Military Electronics</a:t>
          </a:r>
        </a:p>
      </dgm:t>
    </dgm:pt>
    <dgm:pt modelId="{818022AC-CF00-4D20-AA3D-E23EBB00A133}" type="parTrans" cxnId="{8B8D6A59-2FC5-435D-96E3-56A9FA408A6A}">
      <dgm:prSet/>
      <dgm:spPr/>
      <dgm:t>
        <a:bodyPr/>
        <a:lstStyle/>
        <a:p>
          <a:endParaRPr lang="en-US"/>
        </a:p>
      </dgm:t>
    </dgm:pt>
    <dgm:pt modelId="{8905B797-FFFE-48EB-AA0B-E060F4FE8EAA}" type="sibTrans" cxnId="{8B8D6A59-2FC5-435D-96E3-56A9FA408A6A}">
      <dgm:prSet/>
      <dgm:spPr/>
      <dgm:t>
        <a:bodyPr/>
        <a:lstStyle/>
        <a:p>
          <a:endParaRPr lang="en-US"/>
        </a:p>
      </dgm:t>
    </dgm:pt>
    <dgm:pt modelId="{A0B7989D-2058-4C00-89CC-5EEF38561F82}" type="pres">
      <dgm:prSet presAssocID="{C3B768B3-89B0-4A4B-8582-A222424BFD43}" presName="vert0" presStyleCnt="0">
        <dgm:presLayoutVars>
          <dgm:dir/>
          <dgm:animOne val="branch"/>
          <dgm:animLvl val="lvl"/>
        </dgm:presLayoutVars>
      </dgm:prSet>
      <dgm:spPr/>
    </dgm:pt>
    <dgm:pt modelId="{3D389E8C-4F95-42FC-A448-D454C054B583}" type="pres">
      <dgm:prSet presAssocID="{45A215A0-0EFA-46F3-88C1-2AF9EF4B88AD}" presName="thickLine" presStyleLbl="alignNode1" presStyleIdx="0" presStyleCnt="11"/>
      <dgm:spPr/>
    </dgm:pt>
    <dgm:pt modelId="{200826CC-5B73-41FD-9221-1839FB6DE9A8}" type="pres">
      <dgm:prSet presAssocID="{45A215A0-0EFA-46F3-88C1-2AF9EF4B88AD}" presName="horz1" presStyleCnt="0"/>
      <dgm:spPr/>
    </dgm:pt>
    <dgm:pt modelId="{4204F8FE-44C1-4CF5-8F82-5070566E9B64}" type="pres">
      <dgm:prSet presAssocID="{45A215A0-0EFA-46F3-88C1-2AF9EF4B88AD}" presName="tx1" presStyleLbl="revTx" presStyleIdx="0" presStyleCnt="11"/>
      <dgm:spPr/>
    </dgm:pt>
    <dgm:pt modelId="{5F75C533-1B87-48DB-9C03-1143C74723DA}" type="pres">
      <dgm:prSet presAssocID="{45A215A0-0EFA-46F3-88C1-2AF9EF4B88AD}" presName="vert1" presStyleCnt="0"/>
      <dgm:spPr/>
    </dgm:pt>
    <dgm:pt modelId="{4C16BCEF-B973-47FD-A2C0-30FCBFCC3E4A}" type="pres">
      <dgm:prSet presAssocID="{C17967B5-58E4-42A2-9943-973DB26C42CB}" presName="thickLine" presStyleLbl="alignNode1" presStyleIdx="1" presStyleCnt="11"/>
      <dgm:spPr/>
    </dgm:pt>
    <dgm:pt modelId="{7E0F22DD-EA0C-4FB2-8E6C-3BCF9BF0E0E8}" type="pres">
      <dgm:prSet presAssocID="{C17967B5-58E4-42A2-9943-973DB26C42CB}" presName="horz1" presStyleCnt="0"/>
      <dgm:spPr/>
    </dgm:pt>
    <dgm:pt modelId="{DB33DF16-D36C-4DF2-BC00-688922E1B1D5}" type="pres">
      <dgm:prSet presAssocID="{C17967B5-58E4-42A2-9943-973DB26C42CB}" presName="tx1" presStyleLbl="revTx" presStyleIdx="1" presStyleCnt="11"/>
      <dgm:spPr/>
    </dgm:pt>
    <dgm:pt modelId="{259D1084-B978-413A-AE46-31C69265179D}" type="pres">
      <dgm:prSet presAssocID="{C17967B5-58E4-42A2-9943-973DB26C42CB}" presName="vert1" presStyleCnt="0"/>
      <dgm:spPr/>
    </dgm:pt>
    <dgm:pt modelId="{BB5B3EED-E00B-47C7-988A-EB93C06D4F22}" type="pres">
      <dgm:prSet presAssocID="{C2304317-A895-4734-8D39-FD521EE93278}" presName="thickLine" presStyleLbl="alignNode1" presStyleIdx="2" presStyleCnt="11"/>
      <dgm:spPr/>
    </dgm:pt>
    <dgm:pt modelId="{BFA41A3D-E993-42B9-A8BD-8FFDD94392E1}" type="pres">
      <dgm:prSet presAssocID="{C2304317-A895-4734-8D39-FD521EE93278}" presName="horz1" presStyleCnt="0"/>
      <dgm:spPr/>
    </dgm:pt>
    <dgm:pt modelId="{4D0D57F4-748D-4B00-AD40-4052C5101F1B}" type="pres">
      <dgm:prSet presAssocID="{C2304317-A895-4734-8D39-FD521EE93278}" presName="tx1" presStyleLbl="revTx" presStyleIdx="2" presStyleCnt="11"/>
      <dgm:spPr/>
    </dgm:pt>
    <dgm:pt modelId="{021725E4-9344-4CF0-8DDE-5F1B78F0D3B9}" type="pres">
      <dgm:prSet presAssocID="{C2304317-A895-4734-8D39-FD521EE93278}" presName="vert1" presStyleCnt="0"/>
      <dgm:spPr/>
    </dgm:pt>
    <dgm:pt modelId="{BA3E4C53-AE95-47AD-8AFF-474724FD6615}" type="pres">
      <dgm:prSet presAssocID="{6F3EB039-58B8-4EF9-9681-AF903F51123F}" presName="thickLine" presStyleLbl="alignNode1" presStyleIdx="3" presStyleCnt="11"/>
      <dgm:spPr/>
    </dgm:pt>
    <dgm:pt modelId="{CE8BCDF4-FB06-43B2-9BE0-9D5DAA058EBB}" type="pres">
      <dgm:prSet presAssocID="{6F3EB039-58B8-4EF9-9681-AF903F51123F}" presName="horz1" presStyleCnt="0"/>
      <dgm:spPr/>
    </dgm:pt>
    <dgm:pt modelId="{8523698D-0ACF-4039-A633-146CE2533F1F}" type="pres">
      <dgm:prSet presAssocID="{6F3EB039-58B8-4EF9-9681-AF903F51123F}" presName="tx1" presStyleLbl="revTx" presStyleIdx="3" presStyleCnt="11"/>
      <dgm:spPr/>
    </dgm:pt>
    <dgm:pt modelId="{C7E404C3-06DD-415E-A38C-03E94F58813A}" type="pres">
      <dgm:prSet presAssocID="{6F3EB039-58B8-4EF9-9681-AF903F51123F}" presName="vert1" presStyleCnt="0"/>
      <dgm:spPr/>
    </dgm:pt>
    <dgm:pt modelId="{828E83A0-C263-4E94-9183-C739D3EC10C6}" type="pres">
      <dgm:prSet presAssocID="{91B5B59D-AB46-4B11-8B99-60915A608D31}" presName="thickLine" presStyleLbl="alignNode1" presStyleIdx="4" presStyleCnt="11"/>
      <dgm:spPr/>
    </dgm:pt>
    <dgm:pt modelId="{9D9587DF-F53C-49C7-9F30-339630904B8D}" type="pres">
      <dgm:prSet presAssocID="{91B5B59D-AB46-4B11-8B99-60915A608D31}" presName="horz1" presStyleCnt="0"/>
      <dgm:spPr/>
    </dgm:pt>
    <dgm:pt modelId="{54B141D5-F0C7-4D76-BC88-9AEDF7AA8E93}" type="pres">
      <dgm:prSet presAssocID="{91B5B59D-AB46-4B11-8B99-60915A608D31}" presName="tx1" presStyleLbl="revTx" presStyleIdx="4" presStyleCnt="11"/>
      <dgm:spPr/>
    </dgm:pt>
    <dgm:pt modelId="{DE6D4E99-374D-4050-B31A-40B632EE2F8D}" type="pres">
      <dgm:prSet presAssocID="{91B5B59D-AB46-4B11-8B99-60915A608D31}" presName="vert1" presStyleCnt="0"/>
      <dgm:spPr/>
    </dgm:pt>
    <dgm:pt modelId="{BD57F8D7-D118-4C7A-BAD8-FA7E52AB7B29}" type="pres">
      <dgm:prSet presAssocID="{DE39C086-3E61-4569-9E31-CAE112D99132}" presName="thickLine" presStyleLbl="alignNode1" presStyleIdx="5" presStyleCnt="11"/>
      <dgm:spPr/>
    </dgm:pt>
    <dgm:pt modelId="{F48352BC-96BE-47E9-9669-34F6B5D12F0C}" type="pres">
      <dgm:prSet presAssocID="{DE39C086-3E61-4569-9E31-CAE112D99132}" presName="horz1" presStyleCnt="0"/>
      <dgm:spPr/>
    </dgm:pt>
    <dgm:pt modelId="{52511723-3864-4E1D-AF4F-0C9D48755576}" type="pres">
      <dgm:prSet presAssocID="{DE39C086-3E61-4569-9E31-CAE112D99132}" presName="tx1" presStyleLbl="revTx" presStyleIdx="5" presStyleCnt="11"/>
      <dgm:spPr/>
    </dgm:pt>
    <dgm:pt modelId="{F18D7F92-2495-4F76-8582-992BF745E6BF}" type="pres">
      <dgm:prSet presAssocID="{DE39C086-3E61-4569-9E31-CAE112D99132}" presName="vert1" presStyleCnt="0"/>
      <dgm:spPr/>
    </dgm:pt>
    <dgm:pt modelId="{87C9922F-975E-401F-8633-055814EAE12F}" type="pres">
      <dgm:prSet presAssocID="{AE441E72-AF3C-4A7C-B424-C19D623D1AF1}" presName="thickLine" presStyleLbl="alignNode1" presStyleIdx="6" presStyleCnt="11"/>
      <dgm:spPr/>
    </dgm:pt>
    <dgm:pt modelId="{0A763E0F-4D43-400B-8608-305F5CACAA56}" type="pres">
      <dgm:prSet presAssocID="{AE441E72-AF3C-4A7C-B424-C19D623D1AF1}" presName="horz1" presStyleCnt="0"/>
      <dgm:spPr/>
    </dgm:pt>
    <dgm:pt modelId="{DC2F58A9-4E62-4FE4-BB56-50AD624CAB96}" type="pres">
      <dgm:prSet presAssocID="{AE441E72-AF3C-4A7C-B424-C19D623D1AF1}" presName="tx1" presStyleLbl="revTx" presStyleIdx="6" presStyleCnt="11"/>
      <dgm:spPr/>
    </dgm:pt>
    <dgm:pt modelId="{7D6B9426-C5DD-4F0A-B953-FA0DDE5AB6C2}" type="pres">
      <dgm:prSet presAssocID="{AE441E72-AF3C-4A7C-B424-C19D623D1AF1}" presName="vert1" presStyleCnt="0"/>
      <dgm:spPr/>
    </dgm:pt>
    <dgm:pt modelId="{8D9AA4AC-3030-472C-9183-71D5B8FC4761}" type="pres">
      <dgm:prSet presAssocID="{C2C59857-0915-43A0-B132-DDCFB6E9D233}" presName="thickLine" presStyleLbl="alignNode1" presStyleIdx="7" presStyleCnt="11"/>
      <dgm:spPr/>
    </dgm:pt>
    <dgm:pt modelId="{7DA8AE6C-74E3-42E9-8DEE-C2A437A788B5}" type="pres">
      <dgm:prSet presAssocID="{C2C59857-0915-43A0-B132-DDCFB6E9D233}" presName="horz1" presStyleCnt="0"/>
      <dgm:spPr/>
    </dgm:pt>
    <dgm:pt modelId="{5F07B29F-2D8A-4685-88EC-04720255043C}" type="pres">
      <dgm:prSet presAssocID="{C2C59857-0915-43A0-B132-DDCFB6E9D233}" presName="tx1" presStyleLbl="revTx" presStyleIdx="7" presStyleCnt="11"/>
      <dgm:spPr/>
    </dgm:pt>
    <dgm:pt modelId="{B72D1AD9-8C63-487D-A94B-F7437729A310}" type="pres">
      <dgm:prSet presAssocID="{C2C59857-0915-43A0-B132-DDCFB6E9D233}" presName="vert1" presStyleCnt="0"/>
      <dgm:spPr/>
    </dgm:pt>
    <dgm:pt modelId="{44B55B8A-797B-44C0-88B7-0D9BA4E41F0F}" type="pres">
      <dgm:prSet presAssocID="{0961C797-F24E-44D3-B201-F634670973AA}" presName="thickLine" presStyleLbl="alignNode1" presStyleIdx="8" presStyleCnt="11"/>
      <dgm:spPr/>
    </dgm:pt>
    <dgm:pt modelId="{36EBD2AA-6874-412F-9ADD-8D8B5115A193}" type="pres">
      <dgm:prSet presAssocID="{0961C797-F24E-44D3-B201-F634670973AA}" presName="horz1" presStyleCnt="0"/>
      <dgm:spPr/>
    </dgm:pt>
    <dgm:pt modelId="{AF8ED2CF-723F-4E26-9EEE-5ABA46B21C80}" type="pres">
      <dgm:prSet presAssocID="{0961C797-F24E-44D3-B201-F634670973AA}" presName="tx1" presStyleLbl="revTx" presStyleIdx="8" presStyleCnt="11"/>
      <dgm:spPr/>
    </dgm:pt>
    <dgm:pt modelId="{9517BBC1-C451-4E74-ACA7-06C0E7C1BC92}" type="pres">
      <dgm:prSet presAssocID="{0961C797-F24E-44D3-B201-F634670973AA}" presName="vert1" presStyleCnt="0"/>
      <dgm:spPr/>
    </dgm:pt>
    <dgm:pt modelId="{B436BB98-DEE1-4099-AAD1-740CFA0680B6}" type="pres">
      <dgm:prSet presAssocID="{6BC4250C-5BAC-44F5-B8BE-4A23F6678449}" presName="thickLine" presStyleLbl="alignNode1" presStyleIdx="9" presStyleCnt="11"/>
      <dgm:spPr/>
    </dgm:pt>
    <dgm:pt modelId="{1CCE5987-C54A-403A-8D09-B94390AEA267}" type="pres">
      <dgm:prSet presAssocID="{6BC4250C-5BAC-44F5-B8BE-4A23F6678449}" presName="horz1" presStyleCnt="0"/>
      <dgm:spPr/>
    </dgm:pt>
    <dgm:pt modelId="{287EB9F5-6059-4041-A406-6EF744995F4E}" type="pres">
      <dgm:prSet presAssocID="{6BC4250C-5BAC-44F5-B8BE-4A23F6678449}" presName="tx1" presStyleLbl="revTx" presStyleIdx="9" presStyleCnt="11"/>
      <dgm:spPr/>
    </dgm:pt>
    <dgm:pt modelId="{A2F853A1-78C6-483C-94D2-A7FC7E945B0A}" type="pres">
      <dgm:prSet presAssocID="{6BC4250C-5BAC-44F5-B8BE-4A23F6678449}" presName="vert1" presStyleCnt="0"/>
      <dgm:spPr/>
    </dgm:pt>
    <dgm:pt modelId="{7C4F6306-B919-481C-91D2-9D071F919977}" type="pres">
      <dgm:prSet presAssocID="{B9F41024-9E26-4872-BE36-416D1DF54831}" presName="thickLine" presStyleLbl="alignNode1" presStyleIdx="10" presStyleCnt="11"/>
      <dgm:spPr/>
    </dgm:pt>
    <dgm:pt modelId="{468CA947-0609-45AD-9BB1-2B94D8521D1C}" type="pres">
      <dgm:prSet presAssocID="{B9F41024-9E26-4872-BE36-416D1DF54831}" presName="horz1" presStyleCnt="0"/>
      <dgm:spPr/>
    </dgm:pt>
    <dgm:pt modelId="{E37E25C9-743F-423E-9630-A111B962EBC2}" type="pres">
      <dgm:prSet presAssocID="{B9F41024-9E26-4872-BE36-416D1DF54831}" presName="tx1" presStyleLbl="revTx" presStyleIdx="10" presStyleCnt="11"/>
      <dgm:spPr/>
    </dgm:pt>
    <dgm:pt modelId="{FAF441D8-E253-4990-9359-DBAA4FE1BEC7}" type="pres">
      <dgm:prSet presAssocID="{B9F41024-9E26-4872-BE36-416D1DF54831}" presName="vert1" presStyleCnt="0"/>
      <dgm:spPr/>
    </dgm:pt>
  </dgm:ptLst>
  <dgm:cxnLst>
    <dgm:cxn modelId="{06F30504-0A79-47D8-9CF1-CC32D6A12414}" type="presOf" srcId="{45A215A0-0EFA-46F3-88C1-2AF9EF4B88AD}" destId="{4204F8FE-44C1-4CF5-8F82-5070566E9B64}" srcOrd="0" destOrd="0" presId="urn:microsoft.com/office/officeart/2008/layout/LinedList"/>
    <dgm:cxn modelId="{6345250A-4DD9-42A9-AA29-D0A2021341D0}" srcId="{C3B768B3-89B0-4A4B-8582-A222424BFD43}" destId="{DE39C086-3E61-4569-9E31-CAE112D99132}" srcOrd="5" destOrd="0" parTransId="{5B8F70DF-7B78-4EE9-9661-6A92A7048A7F}" sibTransId="{C6AE57A2-B433-47C5-B3F7-ECBF4CAF92DC}"/>
    <dgm:cxn modelId="{FB47B841-A1A3-4BE7-9B83-22740CDA7076}" srcId="{C3B768B3-89B0-4A4B-8582-A222424BFD43}" destId="{C2304317-A895-4734-8D39-FD521EE93278}" srcOrd="2" destOrd="0" parTransId="{9F2525DA-B6F3-4B9F-86B2-43C4D5655C47}" sibTransId="{B7538A61-A5FF-4F7A-8879-741D3A4CB35B}"/>
    <dgm:cxn modelId="{23E8C662-540D-401E-B0C1-2CB9A38A7183}" type="presOf" srcId="{AE441E72-AF3C-4A7C-B424-C19D623D1AF1}" destId="{DC2F58A9-4E62-4FE4-BB56-50AD624CAB96}" srcOrd="0" destOrd="0" presId="urn:microsoft.com/office/officeart/2008/layout/LinedList"/>
    <dgm:cxn modelId="{E7262969-F2FF-4F3B-97C8-5689A28E3887}" type="presOf" srcId="{C3B768B3-89B0-4A4B-8582-A222424BFD43}" destId="{A0B7989D-2058-4C00-89CC-5EEF38561F82}" srcOrd="0" destOrd="0" presId="urn:microsoft.com/office/officeart/2008/layout/LinedList"/>
    <dgm:cxn modelId="{AB78B569-B403-4617-8FE1-61DB90B516E3}" type="presOf" srcId="{6F3EB039-58B8-4EF9-9681-AF903F51123F}" destId="{8523698D-0ACF-4039-A633-146CE2533F1F}" srcOrd="0" destOrd="0" presId="urn:microsoft.com/office/officeart/2008/layout/LinedList"/>
    <dgm:cxn modelId="{DDA4106E-42F3-43F5-9AA1-BA8471F372DA}" type="presOf" srcId="{6BC4250C-5BAC-44F5-B8BE-4A23F6678449}" destId="{287EB9F5-6059-4041-A406-6EF744995F4E}" srcOrd="0" destOrd="0" presId="urn:microsoft.com/office/officeart/2008/layout/LinedList"/>
    <dgm:cxn modelId="{C5E99B53-8945-435D-9AEE-E74E6AA5E2A4}" srcId="{C3B768B3-89B0-4A4B-8582-A222424BFD43}" destId="{C2C59857-0915-43A0-B132-DDCFB6E9D233}" srcOrd="7" destOrd="0" parTransId="{47CBBED7-900A-4F51-A221-71D9D059829C}" sibTransId="{73A080B2-6319-4963-B3F7-7633144DE339}"/>
    <dgm:cxn modelId="{F6B32E55-456B-4BDD-904E-C66A5590BEFE}" type="presOf" srcId="{DE39C086-3E61-4569-9E31-CAE112D99132}" destId="{52511723-3864-4E1D-AF4F-0C9D48755576}" srcOrd="0" destOrd="0" presId="urn:microsoft.com/office/officeart/2008/layout/LinedList"/>
    <dgm:cxn modelId="{5361AB56-AE8E-4E27-B60C-4F46C615FADC}" srcId="{C3B768B3-89B0-4A4B-8582-A222424BFD43}" destId="{6BC4250C-5BAC-44F5-B8BE-4A23F6678449}" srcOrd="9" destOrd="0" parTransId="{9F2C4FBC-D26C-48D7-8D10-54E1FC058E11}" sibTransId="{9F5779EF-1590-4A29-A350-451F825FD8A2}"/>
    <dgm:cxn modelId="{8B8D6A59-2FC5-435D-96E3-56A9FA408A6A}" srcId="{C3B768B3-89B0-4A4B-8582-A222424BFD43}" destId="{B9F41024-9E26-4872-BE36-416D1DF54831}" srcOrd="10" destOrd="0" parTransId="{818022AC-CF00-4D20-AA3D-E23EBB00A133}" sibTransId="{8905B797-FFFE-48EB-AA0B-E060F4FE8EAA}"/>
    <dgm:cxn modelId="{8A97C27B-C215-4740-9DC4-4B2D3D29573A}" srcId="{C3B768B3-89B0-4A4B-8582-A222424BFD43}" destId="{0961C797-F24E-44D3-B201-F634670973AA}" srcOrd="8" destOrd="0" parTransId="{86B212DE-19C1-4AED-B85B-7E307BF9B9DA}" sibTransId="{6A661013-FCEC-445D-883E-035B7C2D12E1}"/>
    <dgm:cxn modelId="{FAB55A9B-709E-4094-8590-99C6B516D2DB}" srcId="{C3B768B3-89B0-4A4B-8582-A222424BFD43}" destId="{91B5B59D-AB46-4B11-8B99-60915A608D31}" srcOrd="4" destOrd="0" parTransId="{A11395F1-2137-4055-8399-99D5CC1C6464}" sibTransId="{C39E338A-8ED7-4F04-BBB4-E365E266FBC7}"/>
    <dgm:cxn modelId="{DCB80BB5-0C64-48DB-919E-D4ABE0A4085A}" srcId="{C3B768B3-89B0-4A4B-8582-A222424BFD43}" destId="{AE441E72-AF3C-4A7C-B424-C19D623D1AF1}" srcOrd="6" destOrd="0" parTransId="{5B820A62-AA23-4429-89EB-D63EA53B2ABA}" sibTransId="{8EE37847-D839-49BE-B425-4719C728FF3C}"/>
    <dgm:cxn modelId="{5B25B0B5-7F0B-4A22-9666-DCF1A2BC4A55}" type="presOf" srcId="{C2304317-A895-4734-8D39-FD521EE93278}" destId="{4D0D57F4-748D-4B00-AD40-4052C5101F1B}" srcOrd="0" destOrd="0" presId="urn:microsoft.com/office/officeart/2008/layout/LinedList"/>
    <dgm:cxn modelId="{C9DCCAC3-A5AF-4593-9800-590413CB5AC7}" type="presOf" srcId="{91B5B59D-AB46-4B11-8B99-60915A608D31}" destId="{54B141D5-F0C7-4D76-BC88-9AEDF7AA8E93}" srcOrd="0" destOrd="0" presId="urn:microsoft.com/office/officeart/2008/layout/LinedList"/>
    <dgm:cxn modelId="{B57D7BD5-D2E7-4616-963D-238C9F3CF976}" type="presOf" srcId="{C2C59857-0915-43A0-B132-DDCFB6E9D233}" destId="{5F07B29F-2D8A-4685-88EC-04720255043C}" srcOrd="0" destOrd="0" presId="urn:microsoft.com/office/officeart/2008/layout/LinedList"/>
    <dgm:cxn modelId="{EC421AE0-FFFB-426A-9B8A-390B114A1117}" type="presOf" srcId="{0961C797-F24E-44D3-B201-F634670973AA}" destId="{AF8ED2CF-723F-4E26-9EEE-5ABA46B21C80}" srcOrd="0" destOrd="0" presId="urn:microsoft.com/office/officeart/2008/layout/LinedList"/>
    <dgm:cxn modelId="{D00BE6E6-BDF0-48BC-B84A-08BC14F5B6D6}" srcId="{C3B768B3-89B0-4A4B-8582-A222424BFD43}" destId="{6F3EB039-58B8-4EF9-9681-AF903F51123F}" srcOrd="3" destOrd="0" parTransId="{EEBD4103-0DCD-472C-9733-158E6876852E}" sibTransId="{9BBB13DC-68D6-4E2E-B7EA-126B9173BA76}"/>
    <dgm:cxn modelId="{A12E0BEB-29DD-4E9A-A36B-D4E6B8A15364}" type="presOf" srcId="{C17967B5-58E4-42A2-9943-973DB26C42CB}" destId="{DB33DF16-D36C-4DF2-BC00-688922E1B1D5}" srcOrd="0" destOrd="0" presId="urn:microsoft.com/office/officeart/2008/layout/LinedList"/>
    <dgm:cxn modelId="{F81CF3EB-DCD3-48C1-B381-FF06F662F06F}" type="presOf" srcId="{B9F41024-9E26-4872-BE36-416D1DF54831}" destId="{E37E25C9-743F-423E-9630-A111B962EBC2}" srcOrd="0" destOrd="0" presId="urn:microsoft.com/office/officeart/2008/layout/LinedList"/>
    <dgm:cxn modelId="{A91787F6-CE8D-4B6D-910D-CDD2A129793D}" srcId="{C3B768B3-89B0-4A4B-8582-A222424BFD43}" destId="{C17967B5-58E4-42A2-9943-973DB26C42CB}" srcOrd="1" destOrd="0" parTransId="{B34FBFB3-C66E-45CE-87FF-7AD2884C41BE}" sibTransId="{33A76FC8-5E01-4427-B4FD-2A9960F4A630}"/>
    <dgm:cxn modelId="{D24952FD-A489-486C-99AF-17EEE5D3BDC3}" srcId="{C3B768B3-89B0-4A4B-8582-A222424BFD43}" destId="{45A215A0-0EFA-46F3-88C1-2AF9EF4B88AD}" srcOrd="0" destOrd="0" parTransId="{A06B3728-F640-4736-9E18-8C1DBB726F58}" sibTransId="{6AA4CE39-D2E2-4400-BDC9-CC1C87DEB6F0}"/>
    <dgm:cxn modelId="{B417E8EB-F22A-4784-BDC2-D36018817D39}" type="presParOf" srcId="{A0B7989D-2058-4C00-89CC-5EEF38561F82}" destId="{3D389E8C-4F95-42FC-A448-D454C054B583}" srcOrd="0" destOrd="0" presId="urn:microsoft.com/office/officeart/2008/layout/LinedList"/>
    <dgm:cxn modelId="{799F6703-02B2-4101-B5B1-26AB4ECEA5C5}" type="presParOf" srcId="{A0B7989D-2058-4C00-89CC-5EEF38561F82}" destId="{200826CC-5B73-41FD-9221-1839FB6DE9A8}" srcOrd="1" destOrd="0" presId="urn:microsoft.com/office/officeart/2008/layout/LinedList"/>
    <dgm:cxn modelId="{2D06E4A9-F2DE-4633-BD32-9BB0049AA517}" type="presParOf" srcId="{200826CC-5B73-41FD-9221-1839FB6DE9A8}" destId="{4204F8FE-44C1-4CF5-8F82-5070566E9B64}" srcOrd="0" destOrd="0" presId="urn:microsoft.com/office/officeart/2008/layout/LinedList"/>
    <dgm:cxn modelId="{E92A3212-E0E8-486E-8350-6C15C0C35EA5}" type="presParOf" srcId="{200826CC-5B73-41FD-9221-1839FB6DE9A8}" destId="{5F75C533-1B87-48DB-9C03-1143C74723DA}" srcOrd="1" destOrd="0" presId="urn:microsoft.com/office/officeart/2008/layout/LinedList"/>
    <dgm:cxn modelId="{68D3DD14-F2E7-4F67-BAC2-95F474B7ACD7}" type="presParOf" srcId="{A0B7989D-2058-4C00-89CC-5EEF38561F82}" destId="{4C16BCEF-B973-47FD-A2C0-30FCBFCC3E4A}" srcOrd="2" destOrd="0" presId="urn:microsoft.com/office/officeart/2008/layout/LinedList"/>
    <dgm:cxn modelId="{D673F72A-7677-447E-B7EE-004D5D799665}" type="presParOf" srcId="{A0B7989D-2058-4C00-89CC-5EEF38561F82}" destId="{7E0F22DD-EA0C-4FB2-8E6C-3BCF9BF0E0E8}" srcOrd="3" destOrd="0" presId="urn:microsoft.com/office/officeart/2008/layout/LinedList"/>
    <dgm:cxn modelId="{B351A97D-7F6A-4349-93D4-4157B5790DFF}" type="presParOf" srcId="{7E0F22DD-EA0C-4FB2-8E6C-3BCF9BF0E0E8}" destId="{DB33DF16-D36C-4DF2-BC00-688922E1B1D5}" srcOrd="0" destOrd="0" presId="urn:microsoft.com/office/officeart/2008/layout/LinedList"/>
    <dgm:cxn modelId="{4AD2EC5B-117B-4604-B655-6D22DFFD0F61}" type="presParOf" srcId="{7E0F22DD-EA0C-4FB2-8E6C-3BCF9BF0E0E8}" destId="{259D1084-B978-413A-AE46-31C69265179D}" srcOrd="1" destOrd="0" presId="urn:microsoft.com/office/officeart/2008/layout/LinedList"/>
    <dgm:cxn modelId="{30FB7DF6-2511-40AC-B174-A3F454A6BB98}" type="presParOf" srcId="{A0B7989D-2058-4C00-89CC-5EEF38561F82}" destId="{BB5B3EED-E00B-47C7-988A-EB93C06D4F22}" srcOrd="4" destOrd="0" presId="urn:microsoft.com/office/officeart/2008/layout/LinedList"/>
    <dgm:cxn modelId="{102FB192-F258-469B-BA47-7357E853D99B}" type="presParOf" srcId="{A0B7989D-2058-4C00-89CC-5EEF38561F82}" destId="{BFA41A3D-E993-42B9-A8BD-8FFDD94392E1}" srcOrd="5" destOrd="0" presId="urn:microsoft.com/office/officeart/2008/layout/LinedList"/>
    <dgm:cxn modelId="{BF78A805-0C0D-4FAE-836A-FA8CFF8C7FC8}" type="presParOf" srcId="{BFA41A3D-E993-42B9-A8BD-8FFDD94392E1}" destId="{4D0D57F4-748D-4B00-AD40-4052C5101F1B}" srcOrd="0" destOrd="0" presId="urn:microsoft.com/office/officeart/2008/layout/LinedList"/>
    <dgm:cxn modelId="{82722F84-C557-4830-A762-2FD205DB6A99}" type="presParOf" srcId="{BFA41A3D-E993-42B9-A8BD-8FFDD94392E1}" destId="{021725E4-9344-4CF0-8DDE-5F1B78F0D3B9}" srcOrd="1" destOrd="0" presId="urn:microsoft.com/office/officeart/2008/layout/LinedList"/>
    <dgm:cxn modelId="{F985CB3D-B381-45F2-89E0-3CD6F0E5D133}" type="presParOf" srcId="{A0B7989D-2058-4C00-89CC-5EEF38561F82}" destId="{BA3E4C53-AE95-47AD-8AFF-474724FD6615}" srcOrd="6" destOrd="0" presId="urn:microsoft.com/office/officeart/2008/layout/LinedList"/>
    <dgm:cxn modelId="{E05D21EA-B789-4355-A018-CE45414487E7}" type="presParOf" srcId="{A0B7989D-2058-4C00-89CC-5EEF38561F82}" destId="{CE8BCDF4-FB06-43B2-9BE0-9D5DAA058EBB}" srcOrd="7" destOrd="0" presId="urn:microsoft.com/office/officeart/2008/layout/LinedList"/>
    <dgm:cxn modelId="{65D30481-5017-42FB-B819-DBB61729FCC6}" type="presParOf" srcId="{CE8BCDF4-FB06-43B2-9BE0-9D5DAA058EBB}" destId="{8523698D-0ACF-4039-A633-146CE2533F1F}" srcOrd="0" destOrd="0" presId="urn:microsoft.com/office/officeart/2008/layout/LinedList"/>
    <dgm:cxn modelId="{6877DF41-940E-4A9A-94D0-B99C9D312C4B}" type="presParOf" srcId="{CE8BCDF4-FB06-43B2-9BE0-9D5DAA058EBB}" destId="{C7E404C3-06DD-415E-A38C-03E94F58813A}" srcOrd="1" destOrd="0" presId="urn:microsoft.com/office/officeart/2008/layout/LinedList"/>
    <dgm:cxn modelId="{733E9BF7-6726-4F87-AA25-CEEBF158C23C}" type="presParOf" srcId="{A0B7989D-2058-4C00-89CC-5EEF38561F82}" destId="{828E83A0-C263-4E94-9183-C739D3EC10C6}" srcOrd="8" destOrd="0" presId="urn:microsoft.com/office/officeart/2008/layout/LinedList"/>
    <dgm:cxn modelId="{7EEB9D72-AA01-4CE4-8983-3650E2B41415}" type="presParOf" srcId="{A0B7989D-2058-4C00-89CC-5EEF38561F82}" destId="{9D9587DF-F53C-49C7-9F30-339630904B8D}" srcOrd="9" destOrd="0" presId="urn:microsoft.com/office/officeart/2008/layout/LinedList"/>
    <dgm:cxn modelId="{66E0004C-51F8-4390-87EC-943706C469F7}" type="presParOf" srcId="{9D9587DF-F53C-49C7-9F30-339630904B8D}" destId="{54B141D5-F0C7-4D76-BC88-9AEDF7AA8E93}" srcOrd="0" destOrd="0" presId="urn:microsoft.com/office/officeart/2008/layout/LinedList"/>
    <dgm:cxn modelId="{1BB9E36D-2465-4FBA-A555-0AE0A25E0D64}" type="presParOf" srcId="{9D9587DF-F53C-49C7-9F30-339630904B8D}" destId="{DE6D4E99-374D-4050-B31A-40B632EE2F8D}" srcOrd="1" destOrd="0" presId="urn:microsoft.com/office/officeart/2008/layout/LinedList"/>
    <dgm:cxn modelId="{A422DA9A-04EB-41CC-B261-CB02DC669B82}" type="presParOf" srcId="{A0B7989D-2058-4C00-89CC-5EEF38561F82}" destId="{BD57F8D7-D118-4C7A-BAD8-FA7E52AB7B29}" srcOrd="10" destOrd="0" presId="urn:microsoft.com/office/officeart/2008/layout/LinedList"/>
    <dgm:cxn modelId="{6EB48728-A788-466F-A019-1BCDE7012DE3}" type="presParOf" srcId="{A0B7989D-2058-4C00-89CC-5EEF38561F82}" destId="{F48352BC-96BE-47E9-9669-34F6B5D12F0C}" srcOrd="11" destOrd="0" presId="urn:microsoft.com/office/officeart/2008/layout/LinedList"/>
    <dgm:cxn modelId="{4FA053BE-3FFE-45D2-AC96-C800535BCCBF}" type="presParOf" srcId="{F48352BC-96BE-47E9-9669-34F6B5D12F0C}" destId="{52511723-3864-4E1D-AF4F-0C9D48755576}" srcOrd="0" destOrd="0" presId="urn:microsoft.com/office/officeart/2008/layout/LinedList"/>
    <dgm:cxn modelId="{14FECE72-7211-4604-8577-114227A87C9E}" type="presParOf" srcId="{F48352BC-96BE-47E9-9669-34F6B5D12F0C}" destId="{F18D7F92-2495-4F76-8582-992BF745E6BF}" srcOrd="1" destOrd="0" presId="urn:microsoft.com/office/officeart/2008/layout/LinedList"/>
    <dgm:cxn modelId="{57249259-4813-4056-B837-A1D8B1227097}" type="presParOf" srcId="{A0B7989D-2058-4C00-89CC-5EEF38561F82}" destId="{87C9922F-975E-401F-8633-055814EAE12F}" srcOrd="12" destOrd="0" presId="urn:microsoft.com/office/officeart/2008/layout/LinedList"/>
    <dgm:cxn modelId="{63B0C83F-799B-497C-A268-14F444EF40ED}" type="presParOf" srcId="{A0B7989D-2058-4C00-89CC-5EEF38561F82}" destId="{0A763E0F-4D43-400B-8608-305F5CACAA56}" srcOrd="13" destOrd="0" presId="urn:microsoft.com/office/officeart/2008/layout/LinedList"/>
    <dgm:cxn modelId="{437A5762-BD86-4DD0-81CB-FC5486478E36}" type="presParOf" srcId="{0A763E0F-4D43-400B-8608-305F5CACAA56}" destId="{DC2F58A9-4E62-4FE4-BB56-50AD624CAB96}" srcOrd="0" destOrd="0" presId="urn:microsoft.com/office/officeart/2008/layout/LinedList"/>
    <dgm:cxn modelId="{34C52691-2DF8-4F1E-92E0-FA6C5778834E}" type="presParOf" srcId="{0A763E0F-4D43-400B-8608-305F5CACAA56}" destId="{7D6B9426-C5DD-4F0A-B953-FA0DDE5AB6C2}" srcOrd="1" destOrd="0" presId="urn:microsoft.com/office/officeart/2008/layout/LinedList"/>
    <dgm:cxn modelId="{62CB67DE-C88B-42C7-947D-AF05DEC597E6}" type="presParOf" srcId="{A0B7989D-2058-4C00-89CC-5EEF38561F82}" destId="{8D9AA4AC-3030-472C-9183-71D5B8FC4761}" srcOrd="14" destOrd="0" presId="urn:microsoft.com/office/officeart/2008/layout/LinedList"/>
    <dgm:cxn modelId="{D5C68ED2-7DA5-418E-A3D2-0D81C669D369}" type="presParOf" srcId="{A0B7989D-2058-4C00-89CC-5EEF38561F82}" destId="{7DA8AE6C-74E3-42E9-8DEE-C2A437A788B5}" srcOrd="15" destOrd="0" presId="urn:microsoft.com/office/officeart/2008/layout/LinedList"/>
    <dgm:cxn modelId="{B9272CF2-14FC-47F1-92E6-DE6A44E8F2B5}" type="presParOf" srcId="{7DA8AE6C-74E3-42E9-8DEE-C2A437A788B5}" destId="{5F07B29F-2D8A-4685-88EC-04720255043C}" srcOrd="0" destOrd="0" presId="urn:microsoft.com/office/officeart/2008/layout/LinedList"/>
    <dgm:cxn modelId="{ADA9E361-68B3-41AE-AE60-CA7B0F428DD3}" type="presParOf" srcId="{7DA8AE6C-74E3-42E9-8DEE-C2A437A788B5}" destId="{B72D1AD9-8C63-487D-A94B-F7437729A310}" srcOrd="1" destOrd="0" presId="urn:microsoft.com/office/officeart/2008/layout/LinedList"/>
    <dgm:cxn modelId="{630DD6EA-466F-4521-86F6-2F10437E6AFF}" type="presParOf" srcId="{A0B7989D-2058-4C00-89CC-5EEF38561F82}" destId="{44B55B8A-797B-44C0-88B7-0D9BA4E41F0F}" srcOrd="16" destOrd="0" presId="urn:microsoft.com/office/officeart/2008/layout/LinedList"/>
    <dgm:cxn modelId="{F33FC3D4-CDFF-4CC8-A03B-24EF17456BF2}" type="presParOf" srcId="{A0B7989D-2058-4C00-89CC-5EEF38561F82}" destId="{36EBD2AA-6874-412F-9ADD-8D8B5115A193}" srcOrd="17" destOrd="0" presId="urn:microsoft.com/office/officeart/2008/layout/LinedList"/>
    <dgm:cxn modelId="{7F1ABB79-3661-4EAD-8CDF-9DA22CEF537A}" type="presParOf" srcId="{36EBD2AA-6874-412F-9ADD-8D8B5115A193}" destId="{AF8ED2CF-723F-4E26-9EEE-5ABA46B21C80}" srcOrd="0" destOrd="0" presId="urn:microsoft.com/office/officeart/2008/layout/LinedList"/>
    <dgm:cxn modelId="{6979940D-21E5-449F-B67F-B3E7B98F161B}" type="presParOf" srcId="{36EBD2AA-6874-412F-9ADD-8D8B5115A193}" destId="{9517BBC1-C451-4E74-ACA7-06C0E7C1BC92}" srcOrd="1" destOrd="0" presId="urn:microsoft.com/office/officeart/2008/layout/LinedList"/>
    <dgm:cxn modelId="{51A85185-B1E5-4836-B287-BEE12AFC8ED8}" type="presParOf" srcId="{A0B7989D-2058-4C00-89CC-5EEF38561F82}" destId="{B436BB98-DEE1-4099-AAD1-740CFA0680B6}" srcOrd="18" destOrd="0" presId="urn:microsoft.com/office/officeart/2008/layout/LinedList"/>
    <dgm:cxn modelId="{E733A7B0-50A8-4135-B1C9-4AD5E2AF2BCE}" type="presParOf" srcId="{A0B7989D-2058-4C00-89CC-5EEF38561F82}" destId="{1CCE5987-C54A-403A-8D09-B94390AEA267}" srcOrd="19" destOrd="0" presId="urn:microsoft.com/office/officeart/2008/layout/LinedList"/>
    <dgm:cxn modelId="{502F4FEE-21D6-456F-B98F-D7ADEFBB7BCF}" type="presParOf" srcId="{1CCE5987-C54A-403A-8D09-B94390AEA267}" destId="{287EB9F5-6059-4041-A406-6EF744995F4E}" srcOrd="0" destOrd="0" presId="urn:microsoft.com/office/officeart/2008/layout/LinedList"/>
    <dgm:cxn modelId="{23471E29-6B51-4445-8CFD-507FE1D51933}" type="presParOf" srcId="{1CCE5987-C54A-403A-8D09-B94390AEA267}" destId="{A2F853A1-78C6-483C-94D2-A7FC7E945B0A}" srcOrd="1" destOrd="0" presId="urn:microsoft.com/office/officeart/2008/layout/LinedList"/>
    <dgm:cxn modelId="{7BE7D37A-4677-4C2B-BE04-9D7ACA95CC66}" type="presParOf" srcId="{A0B7989D-2058-4C00-89CC-5EEF38561F82}" destId="{7C4F6306-B919-481C-91D2-9D071F919977}" srcOrd="20" destOrd="0" presId="urn:microsoft.com/office/officeart/2008/layout/LinedList"/>
    <dgm:cxn modelId="{DDC71ACA-EA99-4CAD-BDCA-764A7CA5164E}" type="presParOf" srcId="{A0B7989D-2058-4C00-89CC-5EEF38561F82}" destId="{468CA947-0609-45AD-9BB1-2B94D8521D1C}" srcOrd="21" destOrd="0" presId="urn:microsoft.com/office/officeart/2008/layout/LinedList"/>
    <dgm:cxn modelId="{C7FF96CE-EC3E-4076-8942-5E6A3E6BC44B}" type="presParOf" srcId="{468CA947-0609-45AD-9BB1-2B94D8521D1C}" destId="{E37E25C9-743F-423E-9630-A111B962EBC2}" srcOrd="0" destOrd="0" presId="urn:microsoft.com/office/officeart/2008/layout/LinedList"/>
    <dgm:cxn modelId="{8D48A552-AB58-45C0-B749-A57B40621FB0}" type="presParOf" srcId="{468CA947-0609-45AD-9BB1-2B94D8521D1C}" destId="{FAF441D8-E253-4990-9359-DBAA4FE1BEC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B768B3-89B0-4A4B-8582-A222424BFD43}" type="doc">
      <dgm:prSet loTypeId="urn:microsoft.com/office/officeart/2008/layout/LinedList" loCatId="list" qsTypeId="urn:microsoft.com/office/officeart/2005/8/quickstyle/simple4" qsCatId="simple" csTypeId="urn:microsoft.com/office/officeart/2005/8/colors/accent4_2" csCatId="accent4" phldr="1"/>
      <dgm:spPr/>
      <dgm:t>
        <a:bodyPr/>
        <a:lstStyle/>
        <a:p>
          <a:endParaRPr lang="en-US"/>
        </a:p>
      </dgm:t>
    </dgm:pt>
    <dgm:pt modelId="{45A215A0-0EFA-46F3-88C1-2AF9EF4B88AD}">
      <dgm:prSet/>
      <dgm:spPr/>
      <dgm:t>
        <a:bodyPr/>
        <a:lstStyle/>
        <a:p>
          <a:r>
            <a:rPr lang="en-US" dirty="0"/>
            <a:t>XII – Fire Control, Laser, Imaging, and Guidance Equipment</a:t>
          </a:r>
        </a:p>
      </dgm:t>
    </dgm:pt>
    <dgm:pt modelId="{A06B3728-F640-4736-9E18-8C1DBB726F58}" type="parTrans" cxnId="{D24952FD-A489-486C-99AF-17EEE5D3BDC3}">
      <dgm:prSet/>
      <dgm:spPr/>
      <dgm:t>
        <a:bodyPr/>
        <a:lstStyle/>
        <a:p>
          <a:endParaRPr lang="en-US"/>
        </a:p>
      </dgm:t>
    </dgm:pt>
    <dgm:pt modelId="{6AA4CE39-D2E2-4400-BDC9-CC1C87DEB6F0}" type="sibTrans" cxnId="{D24952FD-A489-486C-99AF-17EEE5D3BDC3}">
      <dgm:prSet/>
      <dgm:spPr/>
      <dgm:t>
        <a:bodyPr/>
        <a:lstStyle/>
        <a:p>
          <a:endParaRPr lang="en-US"/>
        </a:p>
      </dgm:t>
    </dgm:pt>
    <dgm:pt modelId="{C17967B5-58E4-42A2-9943-973DB26C42CB}">
      <dgm:prSet/>
      <dgm:spPr/>
      <dgm:t>
        <a:bodyPr/>
        <a:lstStyle/>
        <a:p>
          <a:r>
            <a:rPr lang="en-US" dirty="0"/>
            <a:t>XIII – Materials and Miscellaneous Articles</a:t>
          </a:r>
        </a:p>
      </dgm:t>
    </dgm:pt>
    <dgm:pt modelId="{B34FBFB3-C66E-45CE-87FF-7AD2884C41BE}" type="parTrans" cxnId="{A91787F6-CE8D-4B6D-910D-CDD2A129793D}">
      <dgm:prSet/>
      <dgm:spPr/>
      <dgm:t>
        <a:bodyPr/>
        <a:lstStyle/>
        <a:p>
          <a:endParaRPr lang="en-US"/>
        </a:p>
      </dgm:t>
    </dgm:pt>
    <dgm:pt modelId="{33A76FC8-5E01-4427-B4FD-2A9960F4A630}" type="sibTrans" cxnId="{A91787F6-CE8D-4B6D-910D-CDD2A129793D}">
      <dgm:prSet/>
      <dgm:spPr/>
      <dgm:t>
        <a:bodyPr/>
        <a:lstStyle/>
        <a:p>
          <a:endParaRPr lang="en-US"/>
        </a:p>
      </dgm:t>
    </dgm:pt>
    <dgm:pt modelId="{C2304317-A895-4734-8D39-FD521EE93278}">
      <dgm:prSet/>
      <dgm:spPr/>
      <dgm:t>
        <a:bodyPr/>
        <a:lstStyle/>
        <a:p>
          <a:r>
            <a:rPr lang="en-US" dirty="0"/>
            <a:t>XIV – Toxicological Agents, Including Chemical Agents, Biological Agents, and Associated Equipment</a:t>
          </a:r>
        </a:p>
      </dgm:t>
    </dgm:pt>
    <dgm:pt modelId="{9F2525DA-B6F3-4B9F-86B2-43C4D5655C47}" type="parTrans" cxnId="{FB47B841-A1A3-4BE7-9B83-22740CDA7076}">
      <dgm:prSet/>
      <dgm:spPr/>
      <dgm:t>
        <a:bodyPr/>
        <a:lstStyle/>
        <a:p>
          <a:endParaRPr lang="en-US"/>
        </a:p>
      </dgm:t>
    </dgm:pt>
    <dgm:pt modelId="{B7538A61-A5FF-4F7A-8879-741D3A4CB35B}" type="sibTrans" cxnId="{FB47B841-A1A3-4BE7-9B83-22740CDA7076}">
      <dgm:prSet/>
      <dgm:spPr/>
      <dgm:t>
        <a:bodyPr/>
        <a:lstStyle/>
        <a:p>
          <a:endParaRPr lang="en-US"/>
        </a:p>
      </dgm:t>
    </dgm:pt>
    <dgm:pt modelId="{6F3EB039-58B8-4EF9-9681-AF903F51123F}">
      <dgm:prSet/>
      <dgm:spPr/>
      <dgm:t>
        <a:bodyPr/>
        <a:lstStyle/>
        <a:p>
          <a:r>
            <a:rPr lang="en-US" dirty="0"/>
            <a:t>XV – Spacecraft and Related Articles</a:t>
          </a:r>
        </a:p>
      </dgm:t>
    </dgm:pt>
    <dgm:pt modelId="{EEBD4103-0DCD-472C-9733-158E6876852E}" type="parTrans" cxnId="{D00BE6E6-BDF0-48BC-B84A-08BC14F5B6D6}">
      <dgm:prSet/>
      <dgm:spPr/>
      <dgm:t>
        <a:bodyPr/>
        <a:lstStyle/>
        <a:p>
          <a:endParaRPr lang="en-US"/>
        </a:p>
      </dgm:t>
    </dgm:pt>
    <dgm:pt modelId="{9BBB13DC-68D6-4E2E-B7EA-126B9173BA76}" type="sibTrans" cxnId="{D00BE6E6-BDF0-48BC-B84A-08BC14F5B6D6}">
      <dgm:prSet/>
      <dgm:spPr/>
      <dgm:t>
        <a:bodyPr/>
        <a:lstStyle/>
        <a:p>
          <a:endParaRPr lang="en-US"/>
        </a:p>
      </dgm:t>
    </dgm:pt>
    <dgm:pt modelId="{91B5B59D-AB46-4B11-8B99-60915A608D31}">
      <dgm:prSet/>
      <dgm:spPr/>
      <dgm:t>
        <a:bodyPr/>
        <a:lstStyle/>
        <a:p>
          <a:r>
            <a:rPr lang="en-US" dirty="0"/>
            <a:t>XVI – Nuclear Weapons Related Articles</a:t>
          </a:r>
        </a:p>
      </dgm:t>
    </dgm:pt>
    <dgm:pt modelId="{A11395F1-2137-4055-8399-99D5CC1C6464}" type="parTrans" cxnId="{FAB55A9B-709E-4094-8590-99C6B516D2DB}">
      <dgm:prSet/>
      <dgm:spPr/>
      <dgm:t>
        <a:bodyPr/>
        <a:lstStyle/>
        <a:p>
          <a:endParaRPr lang="en-US"/>
        </a:p>
      </dgm:t>
    </dgm:pt>
    <dgm:pt modelId="{C39E338A-8ED7-4F04-BBB4-E365E266FBC7}" type="sibTrans" cxnId="{FAB55A9B-709E-4094-8590-99C6B516D2DB}">
      <dgm:prSet/>
      <dgm:spPr/>
      <dgm:t>
        <a:bodyPr/>
        <a:lstStyle/>
        <a:p>
          <a:endParaRPr lang="en-US"/>
        </a:p>
      </dgm:t>
    </dgm:pt>
    <dgm:pt modelId="{DE39C086-3E61-4569-9E31-CAE112D99132}">
      <dgm:prSet/>
      <dgm:spPr/>
      <dgm:t>
        <a:bodyPr/>
        <a:lstStyle/>
        <a:p>
          <a:r>
            <a:rPr lang="en-US" dirty="0"/>
            <a:t>XVII – Classified Articles, Technical Data and Defense Services Not Otherwise Enumerated</a:t>
          </a:r>
        </a:p>
      </dgm:t>
    </dgm:pt>
    <dgm:pt modelId="{5B8F70DF-7B78-4EE9-9661-6A92A7048A7F}" type="parTrans" cxnId="{6345250A-4DD9-42A9-AA29-D0A2021341D0}">
      <dgm:prSet/>
      <dgm:spPr/>
      <dgm:t>
        <a:bodyPr/>
        <a:lstStyle/>
        <a:p>
          <a:endParaRPr lang="en-US"/>
        </a:p>
      </dgm:t>
    </dgm:pt>
    <dgm:pt modelId="{C6AE57A2-B433-47C5-B3F7-ECBF4CAF92DC}" type="sibTrans" cxnId="{6345250A-4DD9-42A9-AA29-D0A2021341D0}">
      <dgm:prSet/>
      <dgm:spPr/>
      <dgm:t>
        <a:bodyPr/>
        <a:lstStyle/>
        <a:p>
          <a:endParaRPr lang="en-US"/>
        </a:p>
      </dgm:t>
    </dgm:pt>
    <dgm:pt modelId="{AE441E72-AF3C-4A7C-B424-C19D623D1AF1}">
      <dgm:prSet/>
      <dgm:spPr/>
      <dgm:t>
        <a:bodyPr/>
        <a:lstStyle/>
        <a:p>
          <a:r>
            <a:rPr lang="en-US" dirty="0"/>
            <a:t>XVIII – Directed Energy Weapons</a:t>
          </a:r>
        </a:p>
      </dgm:t>
    </dgm:pt>
    <dgm:pt modelId="{5B820A62-AA23-4429-89EB-D63EA53B2ABA}" type="parTrans" cxnId="{DCB80BB5-0C64-48DB-919E-D4ABE0A4085A}">
      <dgm:prSet/>
      <dgm:spPr/>
      <dgm:t>
        <a:bodyPr/>
        <a:lstStyle/>
        <a:p>
          <a:endParaRPr lang="en-US"/>
        </a:p>
      </dgm:t>
    </dgm:pt>
    <dgm:pt modelId="{8EE37847-D839-49BE-B425-4719C728FF3C}" type="sibTrans" cxnId="{DCB80BB5-0C64-48DB-919E-D4ABE0A4085A}">
      <dgm:prSet/>
      <dgm:spPr/>
      <dgm:t>
        <a:bodyPr/>
        <a:lstStyle/>
        <a:p>
          <a:endParaRPr lang="en-US"/>
        </a:p>
      </dgm:t>
    </dgm:pt>
    <dgm:pt modelId="{C2C59857-0915-43A0-B132-DDCFB6E9D233}">
      <dgm:prSet/>
      <dgm:spPr/>
      <dgm:t>
        <a:bodyPr/>
        <a:lstStyle/>
        <a:p>
          <a:r>
            <a:rPr lang="en-US" dirty="0"/>
            <a:t>XIX – Gas Turbine Engines and Associated Equipment</a:t>
          </a:r>
        </a:p>
      </dgm:t>
    </dgm:pt>
    <dgm:pt modelId="{47CBBED7-900A-4F51-A221-71D9D059829C}" type="parTrans" cxnId="{C5E99B53-8945-435D-9AEE-E74E6AA5E2A4}">
      <dgm:prSet/>
      <dgm:spPr/>
      <dgm:t>
        <a:bodyPr/>
        <a:lstStyle/>
        <a:p>
          <a:endParaRPr lang="en-US"/>
        </a:p>
      </dgm:t>
    </dgm:pt>
    <dgm:pt modelId="{73A080B2-6319-4963-B3F7-7633144DE339}" type="sibTrans" cxnId="{C5E99B53-8945-435D-9AEE-E74E6AA5E2A4}">
      <dgm:prSet/>
      <dgm:spPr/>
      <dgm:t>
        <a:bodyPr/>
        <a:lstStyle/>
        <a:p>
          <a:endParaRPr lang="en-US"/>
        </a:p>
      </dgm:t>
    </dgm:pt>
    <dgm:pt modelId="{0961C797-F24E-44D3-B201-F634670973AA}">
      <dgm:prSet/>
      <dgm:spPr/>
      <dgm:t>
        <a:bodyPr/>
        <a:lstStyle/>
        <a:p>
          <a:r>
            <a:rPr lang="en-US" dirty="0"/>
            <a:t>XX – Submersible Vessels and Related Articles </a:t>
          </a:r>
        </a:p>
      </dgm:t>
    </dgm:pt>
    <dgm:pt modelId="{86B212DE-19C1-4AED-B85B-7E307BF9B9DA}" type="parTrans" cxnId="{8A97C27B-C215-4740-9DC4-4B2D3D29573A}">
      <dgm:prSet/>
      <dgm:spPr/>
      <dgm:t>
        <a:bodyPr/>
        <a:lstStyle/>
        <a:p>
          <a:endParaRPr lang="en-US"/>
        </a:p>
      </dgm:t>
    </dgm:pt>
    <dgm:pt modelId="{6A661013-FCEC-445D-883E-035B7C2D12E1}" type="sibTrans" cxnId="{8A97C27B-C215-4740-9DC4-4B2D3D29573A}">
      <dgm:prSet/>
      <dgm:spPr/>
      <dgm:t>
        <a:bodyPr/>
        <a:lstStyle/>
        <a:p>
          <a:endParaRPr lang="en-US"/>
        </a:p>
      </dgm:t>
    </dgm:pt>
    <dgm:pt modelId="{6BC4250C-5BAC-44F5-B8BE-4A23F6678449}">
      <dgm:prSet/>
      <dgm:spPr/>
      <dgm:t>
        <a:bodyPr/>
        <a:lstStyle/>
        <a:p>
          <a:r>
            <a:rPr lang="en-US" dirty="0"/>
            <a:t>XXI – Articles, Technical Data, and Defense Services Not Otherwise Enumerated</a:t>
          </a:r>
        </a:p>
      </dgm:t>
    </dgm:pt>
    <dgm:pt modelId="{9F2C4FBC-D26C-48D7-8D10-54E1FC058E11}" type="parTrans" cxnId="{5361AB56-AE8E-4E27-B60C-4F46C615FADC}">
      <dgm:prSet/>
      <dgm:spPr/>
      <dgm:t>
        <a:bodyPr/>
        <a:lstStyle/>
        <a:p>
          <a:endParaRPr lang="en-US"/>
        </a:p>
      </dgm:t>
    </dgm:pt>
    <dgm:pt modelId="{9F5779EF-1590-4A29-A350-451F825FD8A2}" type="sibTrans" cxnId="{5361AB56-AE8E-4E27-B60C-4F46C615FADC}">
      <dgm:prSet/>
      <dgm:spPr/>
      <dgm:t>
        <a:bodyPr/>
        <a:lstStyle/>
        <a:p>
          <a:endParaRPr lang="en-US"/>
        </a:p>
      </dgm:t>
    </dgm:pt>
    <dgm:pt modelId="{A0B7989D-2058-4C00-89CC-5EEF38561F82}" type="pres">
      <dgm:prSet presAssocID="{C3B768B3-89B0-4A4B-8582-A222424BFD43}" presName="vert0" presStyleCnt="0">
        <dgm:presLayoutVars>
          <dgm:dir/>
          <dgm:animOne val="branch"/>
          <dgm:animLvl val="lvl"/>
        </dgm:presLayoutVars>
      </dgm:prSet>
      <dgm:spPr/>
    </dgm:pt>
    <dgm:pt modelId="{3D389E8C-4F95-42FC-A448-D454C054B583}" type="pres">
      <dgm:prSet presAssocID="{45A215A0-0EFA-46F3-88C1-2AF9EF4B88AD}" presName="thickLine" presStyleLbl="alignNode1" presStyleIdx="0" presStyleCnt="10"/>
      <dgm:spPr/>
    </dgm:pt>
    <dgm:pt modelId="{200826CC-5B73-41FD-9221-1839FB6DE9A8}" type="pres">
      <dgm:prSet presAssocID="{45A215A0-0EFA-46F3-88C1-2AF9EF4B88AD}" presName="horz1" presStyleCnt="0"/>
      <dgm:spPr/>
    </dgm:pt>
    <dgm:pt modelId="{4204F8FE-44C1-4CF5-8F82-5070566E9B64}" type="pres">
      <dgm:prSet presAssocID="{45A215A0-0EFA-46F3-88C1-2AF9EF4B88AD}" presName="tx1" presStyleLbl="revTx" presStyleIdx="0" presStyleCnt="10"/>
      <dgm:spPr/>
    </dgm:pt>
    <dgm:pt modelId="{5F75C533-1B87-48DB-9C03-1143C74723DA}" type="pres">
      <dgm:prSet presAssocID="{45A215A0-0EFA-46F3-88C1-2AF9EF4B88AD}" presName="vert1" presStyleCnt="0"/>
      <dgm:spPr/>
    </dgm:pt>
    <dgm:pt modelId="{4C16BCEF-B973-47FD-A2C0-30FCBFCC3E4A}" type="pres">
      <dgm:prSet presAssocID="{C17967B5-58E4-42A2-9943-973DB26C42CB}" presName="thickLine" presStyleLbl="alignNode1" presStyleIdx="1" presStyleCnt="10"/>
      <dgm:spPr/>
    </dgm:pt>
    <dgm:pt modelId="{7E0F22DD-EA0C-4FB2-8E6C-3BCF9BF0E0E8}" type="pres">
      <dgm:prSet presAssocID="{C17967B5-58E4-42A2-9943-973DB26C42CB}" presName="horz1" presStyleCnt="0"/>
      <dgm:spPr/>
    </dgm:pt>
    <dgm:pt modelId="{DB33DF16-D36C-4DF2-BC00-688922E1B1D5}" type="pres">
      <dgm:prSet presAssocID="{C17967B5-58E4-42A2-9943-973DB26C42CB}" presName="tx1" presStyleLbl="revTx" presStyleIdx="1" presStyleCnt="10"/>
      <dgm:spPr/>
    </dgm:pt>
    <dgm:pt modelId="{259D1084-B978-413A-AE46-31C69265179D}" type="pres">
      <dgm:prSet presAssocID="{C17967B5-58E4-42A2-9943-973DB26C42CB}" presName="vert1" presStyleCnt="0"/>
      <dgm:spPr/>
    </dgm:pt>
    <dgm:pt modelId="{BB5B3EED-E00B-47C7-988A-EB93C06D4F22}" type="pres">
      <dgm:prSet presAssocID="{C2304317-A895-4734-8D39-FD521EE93278}" presName="thickLine" presStyleLbl="alignNode1" presStyleIdx="2" presStyleCnt="10"/>
      <dgm:spPr/>
    </dgm:pt>
    <dgm:pt modelId="{BFA41A3D-E993-42B9-A8BD-8FFDD94392E1}" type="pres">
      <dgm:prSet presAssocID="{C2304317-A895-4734-8D39-FD521EE93278}" presName="horz1" presStyleCnt="0"/>
      <dgm:spPr/>
    </dgm:pt>
    <dgm:pt modelId="{4D0D57F4-748D-4B00-AD40-4052C5101F1B}" type="pres">
      <dgm:prSet presAssocID="{C2304317-A895-4734-8D39-FD521EE93278}" presName="tx1" presStyleLbl="revTx" presStyleIdx="2" presStyleCnt="10"/>
      <dgm:spPr/>
    </dgm:pt>
    <dgm:pt modelId="{021725E4-9344-4CF0-8DDE-5F1B78F0D3B9}" type="pres">
      <dgm:prSet presAssocID="{C2304317-A895-4734-8D39-FD521EE93278}" presName="vert1" presStyleCnt="0"/>
      <dgm:spPr/>
    </dgm:pt>
    <dgm:pt modelId="{BA3E4C53-AE95-47AD-8AFF-474724FD6615}" type="pres">
      <dgm:prSet presAssocID="{6F3EB039-58B8-4EF9-9681-AF903F51123F}" presName="thickLine" presStyleLbl="alignNode1" presStyleIdx="3" presStyleCnt="10"/>
      <dgm:spPr/>
    </dgm:pt>
    <dgm:pt modelId="{CE8BCDF4-FB06-43B2-9BE0-9D5DAA058EBB}" type="pres">
      <dgm:prSet presAssocID="{6F3EB039-58B8-4EF9-9681-AF903F51123F}" presName="horz1" presStyleCnt="0"/>
      <dgm:spPr/>
    </dgm:pt>
    <dgm:pt modelId="{8523698D-0ACF-4039-A633-146CE2533F1F}" type="pres">
      <dgm:prSet presAssocID="{6F3EB039-58B8-4EF9-9681-AF903F51123F}" presName="tx1" presStyleLbl="revTx" presStyleIdx="3" presStyleCnt="10"/>
      <dgm:spPr/>
    </dgm:pt>
    <dgm:pt modelId="{C7E404C3-06DD-415E-A38C-03E94F58813A}" type="pres">
      <dgm:prSet presAssocID="{6F3EB039-58B8-4EF9-9681-AF903F51123F}" presName="vert1" presStyleCnt="0"/>
      <dgm:spPr/>
    </dgm:pt>
    <dgm:pt modelId="{828E83A0-C263-4E94-9183-C739D3EC10C6}" type="pres">
      <dgm:prSet presAssocID="{91B5B59D-AB46-4B11-8B99-60915A608D31}" presName="thickLine" presStyleLbl="alignNode1" presStyleIdx="4" presStyleCnt="10"/>
      <dgm:spPr/>
    </dgm:pt>
    <dgm:pt modelId="{9D9587DF-F53C-49C7-9F30-339630904B8D}" type="pres">
      <dgm:prSet presAssocID="{91B5B59D-AB46-4B11-8B99-60915A608D31}" presName="horz1" presStyleCnt="0"/>
      <dgm:spPr/>
    </dgm:pt>
    <dgm:pt modelId="{54B141D5-F0C7-4D76-BC88-9AEDF7AA8E93}" type="pres">
      <dgm:prSet presAssocID="{91B5B59D-AB46-4B11-8B99-60915A608D31}" presName="tx1" presStyleLbl="revTx" presStyleIdx="4" presStyleCnt="10"/>
      <dgm:spPr/>
    </dgm:pt>
    <dgm:pt modelId="{DE6D4E99-374D-4050-B31A-40B632EE2F8D}" type="pres">
      <dgm:prSet presAssocID="{91B5B59D-AB46-4B11-8B99-60915A608D31}" presName="vert1" presStyleCnt="0"/>
      <dgm:spPr/>
    </dgm:pt>
    <dgm:pt modelId="{BD57F8D7-D118-4C7A-BAD8-FA7E52AB7B29}" type="pres">
      <dgm:prSet presAssocID="{DE39C086-3E61-4569-9E31-CAE112D99132}" presName="thickLine" presStyleLbl="alignNode1" presStyleIdx="5" presStyleCnt="10"/>
      <dgm:spPr/>
    </dgm:pt>
    <dgm:pt modelId="{F48352BC-96BE-47E9-9669-34F6B5D12F0C}" type="pres">
      <dgm:prSet presAssocID="{DE39C086-3E61-4569-9E31-CAE112D99132}" presName="horz1" presStyleCnt="0"/>
      <dgm:spPr/>
    </dgm:pt>
    <dgm:pt modelId="{52511723-3864-4E1D-AF4F-0C9D48755576}" type="pres">
      <dgm:prSet presAssocID="{DE39C086-3E61-4569-9E31-CAE112D99132}" presName="tx1" presStyleLbl="revTx" presStyleIdx="5" presStyleCnt="10"/>
      <dgm:spPr/>
    </dgm:pt>
    <dgm:pt modelId="{F18D7F92-2495-4F76-8582-992BF745E6BF}" type="pres">
      <dgm:prSet presAssocID="{DE39C086-3E61-4569-9E31-CAE112D99132}" presName="vert1" presStyleCnt="0"/>
      <dgm:spPr/>
    </dgm:pt>
    <dgm:pt modelId="{87C9922F-975E-401F-8633-055814EAE12F}" type="pres">
      <dgm:prSet presAssocID="{AE441E72-AF3C-4A7C-B424-C19D623D1AF1}" presName="thickLine" presStyleLbl="alignNode1" presStyleIdx="6" presStyleCnt="10"/>
      <dgm:spPr/>
    </dgm:pt>
    <dgm:pt modelId="{0A763E0F-4D43-400B-8608-305F5CACAA56}" type="pres">
      <dgm:prSet presAssocID="{AE441E72-AF3C-4A7C-B424-C19D623D1AF1}" presName="horz1" presStyleCnt="0"/>
      <dgm:spPr/>
    </dgm:pt>
    <dgm:pt modelId="{DC2F58A9-4E62-4FE4-BB56-50AD624CAB96}" type="pres">
      <dgm:prSet presAssocID="{AE441E72-AF3C-4A7C-B424-C19D623D1AF1}" presName="tx1" presStyleLbl="revTx" presStyleIdx="6" presStyleCnt="10"/>
      <dgm:spPr/>
    </dgm:pt>
    <dgm:pt modelId="{7D6B9426-C5DD-4F0A-B953-FA0DDE5AB6C2}" type="pres">
      <dgm:prSet presAssocID="{AE441E72-AF3C-4A7C-B424-C19D623D1AF1}" presName="vert1" presStyleCnt="0"/>
      <dgm:spPr/>
    </dgm:pt>
    <dgm:pt modelId="{8D9AA4AC-3030-472C-9183-71D5B8FC4761}" type="pres">
      <dgm:prSet presAssocID="{C2C59857-0915-43A0-B132-DDCFB6E9D233}" presName="thickLine" presStyleLbl="alignNode1" presStyleIdx="7" presStyleCnt="10"/>
      <dgm:spPr/>
    </dgm:pt>
    <dgm:pt modelId="{7DA8AE6C-74E3-42E9-8DEE-C2A437A788B5}" type="pres">
      <dgm:prSet presAssocID="{C2C59857-0915-43A0-B132-DDCFB6E9D233}" presName="horz1" presStyleCnt="0"/>
      <dgm:spPr/>
    </dgm:pt>
    <dgm:pt modelId="{5F07B29F-2D8A-4685-88EC-04720255043C}" type="pres">
      <dgm:prSet presAssocID="{C2C59857-0915-43A0-B132-DDCFB6E9D233}" presName="tx1" presStyleLbl="revTx" presStyleIdx="7" presStyleCnt="10"/>
      <dgm:spPr/>
    </dgm:pt>
    <dgm:pt modelId="{B72D1AD9-8C63-487D-A94B-F7437729A310}" type="pres">
      <dgm:prSet presAssocID="{C2C59857-0915-43A0-B132-DDCFB6E9D233}" presName="vert1" presStyleCnt="0"/>
      <dgm:spPr/>
    </dgm:pt>
    <dgm:pt modelId="{44B55B8A-797B-44C0-88B7-0D9BA4E41F0F}" type="pres">
      <dgm:prSet presAssocID="{0961C797-F24E-44D3-B201-F634670973AA}" presName="thickLine" presStyleLbl="alignNode1" presStyleIdx="8" presStyleCnt="10"/>
      <dgm:spPr/>
    </dgm:pt>
    <dgm:pt modelId="{36EBD2AA-6874-412F-9ADD-8D8B5115A193}" type="pres">
      <dgm:prSet presAssocID="{0961C797-F24E-44D3-B201-F634670973AA}" presName="horz1" presStyleCnt="0"/>
      <dgm:spPr/>
    </dgm:pt>
    <dgm:pt modelId="{AF8ED2CF-723F-4E26-9EEE-5ABA46B21C80}" type="pres">
      <dgm:prSet presAssocID="{0961C797-F24E-44D3-B201-F634670973AA}" presName="tx1" presStyleLbl="revTx" presStyleIdx="8" presStyleCnt="10"/>
      <dgm:spPr/>
    </dgm:pt>
    <dgm:pt modelId="{9517BBC1-C451-4E74-ACA7-06C0E7C1BC92}" type="pres">
      <dgm:prSet presAssocID="{0961C797-F24E-44D3-B201-F634670973AA}" presName="vert1" presStyleCnt="0"/>
      <dgm:spPr/>
    </dgm:pt>
    <dgm:pt modelId="{B436BB98-DEE1-4099-AAD1-740CFA0680B6}" type="pres">
      <dgm:prSet presAssocID="{6BC4250C-5BAC-44F5-B8BE-4A23F6678449}" presName="thickLine" presStyleLbl="alignNode1" presStyleIdx="9" presStyleCnt="10"/>
      <dgm:spPr/>
    </dgm:pt>
    <dgm:pt modelId="{1CCE5987-C54A-403A-8D09-B94390AEA267}" type="pres">
      <dgm:prSet presAssocID="{6BC4250C-5BAC-44F5-B8BE-4A23F6678449}" presName="horz1" presStyleCnt="0"/>
      <dgm:spPr/>
    </dgm:pt>
    <dgm:pt modelId="{287EB9F5-6059-4041-A406-6EF744995F4E}" type="pres">
      <dgm:prSet presAssocID="{6BC4250C-5BAC-44F5-B8BE-4A23F6678449}" presName="tx1" presStyleLbl="revTx" presStyleIdx="9" presStyleCnt="10"/>
      <dgm:spPr/>
    </dgm:pt>
    <dgm:pt modelId="{A2F853A1-78C6-483C-94D2-A7FC7E945B0A}" type="pres">
      <dgm:prSet presAssocID="{6BC4250C-5BAC-44F5-B8BE-4A23F6678449}" presName="vert1" presStyleCnt="0"/>
      <dgm:spPr/>
    </dgm:pt>
  </dgm:ptLst>
  <dgm:cxnLst>
    <dgm:cxn modelId="{06F30504-0A79-47D8-9CF1-CC32D6A12414}" type="presOf" srcId="{45A215A0-0EFA-46F3-88C1-2AF9EF4B88AD}" destId="{4204F8FE-44C1-4CF5-8F82-5070566E9B64}" srcOrd="0" destOrd="0" presId="urn:microsoft.com/office/officeart/2008/layout/LinedList"/>
    <dgm:cxn modelId="{6345250A-4DD9-42A9-AA29-D0A2021341D0}" srcId="{C3B768B3-89B0-4A4B-8582-A222424BFD43}" destId="{DE39C086-3E61-4569-9E31-CAE112D99132}" srcOrd="5" destOrd="0" parTransId="{5B8F70DF-7B78-4EE9-9661-6A92A7048A7F}" sibTransId="{C6AE57A2-B433-47C5-B3F7-ECBF4CAF92DC}"/>
    <dgm:cxn modelId="{FB47B841-A1A3-4BE7-9B83-22740CDA7076}" srcId="{C3B768B3-89B0-4A4B-8582-A222424BFD43}" destId="{C2304317-A895-4734-8D39-FD521EE93278}" srcOrd="2" destOrd="0" parTransId="{9F2525DA-B6F3-4B9F-86B2-43C4D5655C47}" sibTransId="{B7538A61-A5FF-4F7A-8879-741D3A4CB35B}"/>
    <dgm:cxn modelId="{23E8C662-540D-401E-B0C1-2CB9A38A7183}" type="presOf" srcId="{AE441E72-AF3C-4A7C-B424-C19D623D1AF1}" destId="{DC2F58A9-4E62-4FE4-BB56-50AD624CAB96}" srcOrd="0" destOrd="0" presId="urn:microsoft.com/office/officeart/2008/layout/LinedList"/>
    <dgm:cxn modelId="{E7262969-F2FF-4F3B-97C8-5689A28E3887}" type="presOf" srcId="{C3B768B3-89B0-4A4B-8582-A222424BFD43}" destId="{A0B7989D-2058-4C00-89CC-5EEF38561F82}" srcOrd="0" destOrd="0" presId="urn:microsoft.com/office/officeart/2008/layout/LinedList"/>
    <dgm:cxn modelId="{AB78B569-B403-4617-8FE1-61DB90B516E3}" type="presOf" srcId="{6F3EB039-58B8-4EF9-9681-AF903F51123F}" destId="{8523698D-0ACF-4039-A633-146CE2533F1F}" srcOrd="0" destOrd="0" presId="urn:microsoft.com/office/officeart/2008/layout/LinedList"/>
    <dgm:cxn modelId="{DDA4106E-42F3-43F5-9AA1-BA8471F372DA}" type="presOf" srcId="{6BC4250C-5BAC-44F5-B8BE-4A23F6678449}" destId="{287EB9F5-6059-4041-A406-6EF744995F4E}" srcOrd="0" destOrd="0" presId="urn:microsoft.com/office/officeart/2008/layout/LinedList"/>
    <dgm:cxn modelId="{C5E99B53-8945-435D-9AEE-E74E6AA5E2A4}" srcId="{C3B768B3-89B0-4A4B-8582-A222424BFD43}" destId="{C2C59857-0915-43A0-B132-DDCFB6E9D233}" srcOrd="7" destOrd="0" parTransId="{47CBBED7-900A-4F51-A221-71D9D059829C}" sibTransId="{73A080B2-6319-4963-B3F7-7633144DE339}"/>
    <dgm:cxn modelId="{F6B32E55-456B-4BDD-904E-C66A5590BEFE}" type="presOf" srcId="{DE39C086-3E61-4569-9E31-CAE112D99132}" destId="{52511723-3864-4E1D-AF4F-0C9D48755576}" srcOrd="0" destOrd="0" presId="urn:microsoft.com/office/officeart/2008/layout/LinedList"/>
    <dgm:cxn modelId="{5361AB56-AE8E-4E27-B60C-4F46C615FADC}" srcId="{C3B768B3-89B0-4A4B-8582-A222424BFD43}" destId="{6BC4250C-5BAC-44F5-B8BE-4A23F6678449}" srcOrd="9" destOrd="0" parTransId="{9F2C4FBC-D26C-48D7-8D10-54E1FC058E11}" sibTransId="{9F5779EF-1590-4A29-A350-451F825FD8A2}"/>
    <dgm:cxn modelId="{8A97C27B-C215-4740-9DC4-4B2D3D29573A}" srcId="{C3B768B3-89B0-4A4B-8582-A222424BFD43}" destId="{0961C797-F24E-44D3-B201-F634670973AA}" srcOrd="8" destOrd="0" parTransId="{86B212DE-19C1-4AED-B85B-7E307BF9B9DA}" sibTransId="{6A661013-FCEC-445D-883E-035B7C2D12E1}"/>
    <dgm:cxn modelId="{FAB55A9B-709E-4094-8590-99C6B516D2DB}" srcId="{C3B768B3-89B0-4A4B-8582-A222424BFD43}" destId="{91B5B59D-AB46-4B11-8B99-60915A608D31}" srcOrd="4" destOrd="0" parTransId="{A11395F1-2137-4055-8399-99D5CC1C6464}" sibTransId="{C39E338A-8ED7-4F04-BBB4-E365E266FBC7}"/>
    <dgm:cxn modelId="{DCB80BB5-0C64-48DB-919E-D4ABE0A4085A}" srcId="{C3B768B3-89B0-4A4B-8582-A222424BFD43}" destId="{AE441E72-AF3C-4A7C-B424-C19D623D1AF1}" srcOrd="6" destOrd="0" parTransId="{5B820A62-AA23-4429-89EB-D63EA53B2ABA}" sibTransId="{8EE37847-D839-49BE-B425-4719C728FF3C}"/>
    <dgm:cxn modelId="{5B25B0B5-7F0B-4A22-9666-DCF1A2BC4A55}" type="presOf" srcId="{C2304317-A895-4734-8D39-FD521EE93278}" destId="{4D0D57F4-748D-4B00-AD40-4052C5101F1B}" srcOrd="0" destOrd="0" presId="urn:microsoft.com/office/officeart/2008/layout/LinedList"/>
    <dgm:cxn modelId="{C9DCCAC3-A5AF-4593-9800-590413CB5AC7}" type="presOf" srcId="{91B5B59D-AB46-4B11-8B99-60915A608D31}" destId="{54B141D5-F0C7-4D76-BC88-9AEDF7AA8E93}" srcOrd="0" destOrd="0" presId="urn:microsoft.com/office/officeart/2008/layout/LinedList"/>
    <dgm:cxn modelId="{B57D7BD5-D2E7-4616-963D-238C9F3CF976}" type="presOf" srcId="{C2C59857-0915-43A0-B132-DDCFB6E9D233}" destId="{5F07B29F-2D8A-4685-88EC-04720255043C}" srcOrd="0" destOrd="0" presId="urn:microsoft.com/office/officeart/2008/layout/LinedList"/>
    <dgm:cxn modelId="{EC421AE0-FFFB-426A-9B8A-390B114A1117}" type="presOf" srcId="{0961C797-F24E-44D3-B201-F634670973AA}" destId="{AF8ED2CF-723F-4E26-9EEE-5ABA46B21C80}" srcOrd="0" destOrd="0" presId="urn:microsoft.com/office/officeart/2008/layout/LinedList"/>
    <dgm:cxn modelId="{D00BE6E6-BDF0-48BC-B84A-08BC14F5B6D6}" srcId="{C3B768B3-89B0-4A4B-8582-A222424BFD43}" destId="{6F3EB039-58B8-4EF9-9681-AF903F51123F}" srcOrd="3" destOrd="0" parTransId="{EEBD4103-0DCD-472C-9733-158E6876852E}" sibTransId="{9BBB13DC-68D6-4E2E-B7EA-126B9173BA76}"/>
    <dgm:cxn modelId="{A12E0BEB-29DD-4E9A-A36B-D4E6B8A15364}" type="presOf" srcId="{C17967B5-58E4-42A2-9943-973DB26C42CB}" destId="{DB33DF16-D36C-4DF2-BC00-688922E1B1D5}" srcOrd="0" destOrd="0" presId="urn:microsoft.com/office/officeart/2008/layout/LinedList"/>
    <dgm:cxn modelId="{A91787F6-CE8D-4B6D-910D-CDD2A129793D}" srcId="{C3B768B3-89B0-4A4B-8582-A222424BFD43}" destId="{C17967B5-58E4-42A2-9943-973DB26C42CB}" srcOrd="1" destOrd="0" parTransId="{B34FBFB3-C66E-45CE-87FF-7AD2884C41BE}" sibTransId="{33A76FC8-5E01-4427-B4FD-2A9960F4A630}"/>
    <dgm:cxn modelId="{D24952FD-A489-486C-99AF-17EEE5D3BDC3}" srcId="{C3B768B3-89B0-4A4B-8582-A222424BFD43}" destId="{45A215A0-0EFA-46F3-88C1-2AF9EF4B88AD}" srcOrd="0" destOrd="0" parTransId="{A06B3728-F640-4736-9E18-8C1DBB726F58}" sibTransId="{6AA4CE39-D2E2-4400-BDC9-CC1C87DEB6F0}"/>
    <dgm:cxn modelId="{B417E8EB-F22A-4784-BDC2-D36018817D39}" type="presParOf" srcId="{A0B7989D-2058-4C00-89CC-5EEF38561F82}" destId="{3D389E8C-4F95-42FC-A448-D454C054B583}" srcOrd="0" destOrd="0" presId="urn:microsoft.com/office/officeart/2008/layout/LinedList"/>
    <dgm:cxn modelId="{799F6703-02B2-4101-B5B1-26AB4ECEA5C5}" type="presParOf" srcId="{A0B7989D-2058-4C00-89CC-5EEF38561F82}" destId="{200826CC-5B73-41FD-9221-1839FB6DE9A8}" srcOrd="1" destOrd="0" presId="urn:microsoft.com/office/officeart/2008/layout/LinedList"/>
    <dgm:cxn modelId="{2D06E4A9-F2DE-4633-BD32-9BB0049AA517}" type="presParOf" srcId="{200826CC-5B73-41FD-9221-1839FB6DE9A8}" destId="{4204F8FE-44C1-4CF5-8F82-5070566E9B64}" srcOrd="0" destOrd="0" presId="urn:microsoft.com/office/officeart/2008/layout/LinedList"/>
    <dgm:cxn modelId="{E92A3212-E0E8-486E-8350-6C15C0C35EA5}" type="presParOf" srcId="{200826CC-5B73-41FD-9221-1839FB6DE9A8}" destId="{5F75C533-1B87-48DB-9C03-1143C74723DA}" srcOrd="1" destOrd="0" presId="urn:microsoft.com/office/officeart/2008/layout/LinedList"/>
    <dgm:cxn modelId="{68D3DD14-F2E7-4F67-BAC2-95F474B7ACD7}" type="presParOf" srcId="{A0B7989D-2058-4C00-89CC-5EEF38561F82}" destId="{4C16BCEF-B973-47FD-A2C0-30FCBFCC3E4A}" srcOrd="2" destOrd="0" presId="urn:microsoft.com/office/officeart/2008/layout/LinedList"/>
    <dgm:cxn modelId="{D673F72A-7677-447E-B7EE-004D5D799665}" type="presParOf" srcId="{A0B7989D-2058-4C00-89CC-5EEF38561F82}" destId="{7E0F22DD-EA0C-4FB2-8E6C-3BCF9BF0E0E8}" srcOrd="3" destOrd="0" presId="urn:microsoft.com/office/officeart/2008/layout/LinedList"/>
    <dgm:cxn modelId="{B351A97D-7F6A-4349-93D4-4157B5790DFF}" type="presParOf" srcId="{7E0F22DD-EA0C-4FB2-8E6C-3BCF9BF0E0E8}" destId="{DB33DF16-D36C-4DF2-BC00-688922E1B1D5}" srcOrd="0" destOrd="0" presId="urn:microsoft.com/office/officeart/2008/layout/LinedList"/>
    <dgm:cxn modelId="{4AD2EC5B-117B-4604-B655-6D22DFFD0F61}" type="presParOf" srcId="{7E0F22DD-EA0C-4FB2-8E6C-3BCF9BF0E0E8}" destId="{259D1084-B978-413A-AE46-31C69265179D}" srcOrd="1" destOrd="0" presId="urn:microsoft.com/office/officeart/2008/layout/LinedList"/>
    <dgm:cxn modelId="{30FB7DF6-2511-40AC-B174-A3F454A6BB98}" type="presParOf" srcId="{A0B7989D-2058-4C00-89CC-5EEF38561F82}" destId="{BB5B3EED-E00B-47C7-988A-EB93C06D4F22}" srcOrd="4" destOrd="0" presId="urn:microsoft.com/office/officeart/2008/layout/LinedList"/>
    <dgm:cxn modelId="{102FB192-F258-469B-BA47-7357E853D99B}" type="presParOf" srcId="{A0B7989D-2058-4C00-89CC-5EEF38561F82}" destId="{BFA41A3D-E993-42B9-A8BD-8FFDD94392E1}" srcOrd="5" destOrd="0" presId="urn:microsoft.com/office/officeart/2008/layout/LinedList"/>
    <dgm:cxn modelId="{BF78A805-0C0D-4FAE-836A-FA8CFF8C7FC8}" type="presParOf" srcId="{BFA41A3D-E993-42B9-A8BD-8FFDD94392E1}" destId="{4D0D57F4-748D-4B00-AD40-4052C5101F1B}" srcOrd="0" destOrd="0" presId="urn:microsoft.com/office/officeart/2008/layout/LinedList"/>
    <dgm:cxn modelId="{82722F84-C557-4830-A762-2FD205DB6A99}" type="presParOf" srcId="{BFA41A3D-E993-42B9-A8BD-8FFDD94392E1}" destId="{021725E4-9344-4CF0-8DDE-5F1B78F0D3B9}" srcOrd="1" destOrd="0" presId="urn:microsoft.com/office/officeart/2008/layout/LinedList"/>
    <dgm:cxn modelId="{F985CB3D-B381-45F2-89E0-3CD6F0E5D133}" type="presParOf" srcId="{A0B7989D-2058-4C00-89CC-5EEF38561F82}" destId="{BA3E4C53-AE95-47AD-8AFF-474724FD6615}" srcOrd="6" destOrd="0" presId="urn:microsoft.com/office/officeart/2008/layout/LinedList"/>
    <dgm:cxn modelId="{E05D21EA-B789-4355-A018-CE45414487E7}" type="presParOf" srcId="{A0B7989D-2058-4C00-89CC-5EEF38561F82}" destId="{CE8BCDF4-FB06-43B2-9BE0-9D5DAA058EBB}" srcOrd="7" destOrd="0" presId="urn:microsoft.com/office/officeart/2008/layout/LinedList"/>
    <dgm:cxn modelId="{65D30481-5017-42FB-B819-DBB61729FCC6}" type="presParOf" srcId="{CE8BCDF4-FB06-43B2-9BE0-9D5DAA058EBB}" destId="{8523698D-0ACF-4039-A633-146CE2533F1F}" srcOrd="0" destOrd="0" presId="urn:microsoft.com/office/officeart/2008/layout/LinedList"/>
    <dgm:cxn modelId="{6877DF41-940E-4A9A-94D0-B99C9D312C4B}" type="presParOf" srcId="{CE8BCDF4-FB06-43B2-9BE0-9D5DAA058EBB}" destId="{C7E404C3-06DD-415E-A38C-03E94F58813A}" srcOrd="1" destOrd="0" presId="urn:microsoft.com/office/officeart/2008/layout/LinedList"/>
    <dgm:cxn modelId="{733E9BF7-6726-4F87-AA25-CEEBF158C23C}" type="presParOf" srcId="{A0B7989D-2058-4C00-89CC-5EEF38561F82}" destId="{828E83A0-C263-4E94-9183-C739D3EC10C6}" srcOrd="8" destOrd="0" presId="urn:microsoft.com/office/officeart/2008/layout/LinedList"/>
    <dgm:cxn modelId="{7EEB9D72-AA01-4CE4-8983-3650E2B41415}" type="presParOf" srcId="{A0B7989D-2058-4C00-89CC-5EEF38561F82}" destId="{9D9587DF-F53C-49C7-9F30-339630904B8D}" srcOrd="9" destOrd="0" presId="urn:microsoft.com/office/officeart/2008/layout/LinedList"/>
    <dgm:cxn modelId="{66E0004C-51F8-4390-87EC-943706C469F7}" type="presParOf" srcId="{9D9587DF-F53C-49C7-9F30-339630904B8D}" destId="{54B141D5-F0C7-4D76-BC88-9AEDF7AA8E93}" srcOrd="0" destOrd="0" presId="urn:microsoft.com/office/officeart/2008/layout/LinedList"/>
    <dgm:cxn modelId="{1BB9E36D-2465-4FBA-A555-0AE0A25E0D64}" type="presParOf" srcId="{9D9587DF-F53C-49C7-9F30-339630904B8D}" destId="{DE6D4E99-374D-4050-B31A-40B632EE2F8D}" srcOrd="1" destOrd="0" presId="urn:microsoft.com/office/officeart/2008/layout/LinedList"/>
    <dgm:cxn modelId="{A422DA9A-04EB-41CC-B261-CB02DC669B82}" type="presParOf" srcId="{A0B7989D-2058-4C00-89CC-5EEF38561F82}" destId="{BD57F8D7-D118-4C7A-BAD8-FA7E52AB7B29}" srcOrd="10" destOrd="0" presId="urn:microsoft.com/office/officeart/2008/layout/LinedList"/>
    <dgm:cxn modelId="{6EB48728-A788-466F-A019-1BCDE7012DE3}" type="presParOf" srcId="{A0B7989D-2058-4C00-89CC-5EEF38561F82}" destId="{F48352BC-96BE-47E9-9669-34F6B5D12F0C}" srcOrd="11" destOrd="0" presId="urn:microsoft.com/office/officeart/2008/layout/LinedList"/>
    <dgm:cxn modelId="{4FA053BE-3FFE-45D2-AC96-C800535BCCBF}" type="presParOf" srcId="{F48352BC-96BE-47E9-9669-34F6B5D12F0C}" destId="{52511723-3864-4E1D-AF4F-0C9D48755576}" srcOrd="0" destOrd="0" presId="urn:microsoft.com/office/officeart/2008/layout/LinedList"/>
    <dgm:cxn modelId="{14FECE72-7211-4604-8577-114227A87C9E}" type="presParOf" srcId="{F48352BC-96BE-47E9-9669-34F6B5D12F0C}" destId="{F18D7F92-2495-4F76-8582-992BF745E6BF}" srcOrd="1" destOrd="0" presId="urn:microsoft.com/office/officeart/2008/layout/LinedList"/>
    <dgm:cxn modelId="{57249259-4813-4056-B837-A1D8B1227097}" type="presParOf" srcId="{A0B7989D-2058-4C00-89CC-5EEF38561F82}" destId="{87C9922F-975E-401F-8633-055814EAE12F}" srcOrd="12" destOrd="0" presId="urn:microsoft.com/office/officeart/2008/layout/LinedList"/>
    <dgm:cxn modelId="{63B0C83F-799B-497C-A268-14F444EF40ED}" type="presParOf" srcId="{A0B7989D-2058-4C00-89CC-5EEF38561F82}" destId="{0A763E0F-4D43-400B-8608-305F5CACAA56}" srcOrd="13" destOrd="0" presId="urn:microsoft.com/office/officeart/2008/layout/LinedList"/>
    <dgm:cxn modelId="{437A5762-BD86-4DD0-81CB-FC5486478E36}" type="presParOf" srcId="{0A763E0F-4D43-400B-8608-305F5CACAA56}" destId="{DC2F58A9-4E62-4FE4-BB56-50AD624CAB96}" srcOrd="0" destOrd="0" presId="urn:microsoft.com/office/officeart/2008/layout/LinedList"/>
    <dgm:cxn modelId="{34C52691-2DF8-4F1E-92E0-FA6C5778834E}" type="presParOf" srcId="{0A763E0F-4D43-400B-8608-305F5CACAA56}" destId="{7D6B9426-C5DD-4F0A-B953-FA0DDE5AB6C2}" srcOrd="1" destOrd="0" presId="urn:microsoft.com/office/officeart/2008/layout/LinedList"/>
    <dgm:cxn modelId="{62CB67DE-C88B-42C7-947D-AF05DEC597E6}" type="presParOf" srcId="{A0B7989D-2058-4C00-89CC-5EEF38561F82}" destId="{8D9AA4AC-3030-472C-9183-71D5B8FC4761}" srcOrd="14" destOrd="0" presId="urn:microsoft.com/office/officeart/2008/layout/LinedList"/>
    <dgm:cxn modelId="{D5C68ED2-7DA5-418E-A3D2-0D81C669D369}" type="presParOf" srcId="{A0B7989D-2058-4C00-89CC-5EEF38561F82}" destId="{7DA8AE6C-74E3-42E9-8DEE-C2A437A788B5}" srcOrd="15" destOrd="0" presId="urn:microsoft.com/office/officeart/2008/layout/LinedList"/>
    <dgm:cxn modelId="{B9272CF2-14FC-47F1-92E6-DE6A44E8F2B5}" type="presParOf" srcId="{7DA8AE6C-74E3-42E9-8DEE-C2A437A788B5}" destId="{5F07B29F-2D8A-4685-88EC-04720255043C}" srcOrd="0" destOrd="0" presId="urn:microsoft.com/office/officeart/2008/layout/LinedList"/>
    <dgm:cxn modelId="{ADA9E361-68B3-41AE-AE60-CA7B0F428DD3}" type="presParOf" srcId="{7DA8AE6C-74E3-42E9-8DEE-C2A437A788B5}" destId="{B72D1AD9-8C63-487D-A94B-F7437729A310}" srcOrd="1" destOrd="0" presId="urn:microsoft.com/office/officeart/2008/layout/LinedList"/>
    <dgm:cxn modelId="{630DD6EA-466F-4521-86F6-2F10437E6AFF}" type="presParOf" srcId="{A0B7989D-2058-4C00-89CC-5EEF38561F82}" destId="{44B55B8A-797B-44C0-88B7-0D9BA4E41F0F}" srcOrd="16" destOrd="0" presId="urn:microsoft.com/office/officeart/2008/layout/LinedList"/>
    <dgm:cxn modelId="{F33FC3D4-CDFF-4CC8-A03B-24EF17456BF2}" type="presParOf" srcId="{A0B7989D-2058-4C00-89CC-5EEF38561F82}" destId="{36EBD2AA-6874-412F-9ADD-8D8B5115A193}" srcOrd="17" destOrd="0" presId="urn:microsoft.com/office/officeart/2008/layout/LinedList"/>
    <dgm:cxn modelId="{7F1ABB79-3661-4EAD-8CDF-9DA22CEF537A}" type="presParOf" srcId="{36EBD2AA-6874-412F-9ADD-8D8B5115A193}" destId="{AF8ED2CF-723F-4E26-9EEE-5ABA46B21C80}" srcOrd="0" destOrd="0" presId="urn:microsoft.com/office/officeart/2008/layout/LinedList"/>
    <dgm:cxn modelId="{6979940D-21E5-449F-B67F-B3E7B98F161B}" type="presParOf" srcId="{36EBD2AA-6874-412F-9ADD-8D8B5115A193}" destId="{9517BBC1-C451-4E74-ACA7-06C0E7C1BC92}" srcOrd="1" destOrd="0" presId="urn:microsoft.com/office/officeart/2008/layout/LinedList"/>
    <dgm:cxn modelId="{51A85185-B1E5-4836-B287-BEE12AFC8ED8}" type="presParOf" srcId="{A0B7989D-2058-4C00-89CC-5EEF38561F82}" destId="{B436BB98-DEE1-4099-AAD1-740CFA0680B6}" srcOrd="18" destOrd="0" presId="urn:microsoft.com/office/officeart/2008/layout/LinedList"/>
    <dgm:cxn modelId="{E733A7B0-50A8-4135-B1C9-4AD5E2AF2BCE}" type="presParOf" srcId="{A0B7989D-2058-4C00-89CC-5EEF38561F82}" destId="{1CCE5987-C54A-403A-8D09-B94390AEA267}" srcOrd="19" destOrd="0" presId="urn:microsoft.com/office/officeart/2008/layout/LinedList"/>
    <dgm:cxn modelId="{502F4FEE-21D6-456F-B98F-D7ADEFBB7BCF}" type="presParOf" srcId="{1CCE5987-C54A-403A-8D09-B94390AEA267}" destId="{287EB9F5-6059-4041-A406-6EF744995F4E}" srcOrd="0" destOrd="0" presId="urn:microsoft.com/office/officeart/2008/layout/LinedList"/>
    <dgm:cxn modelId="{23471E29-6B51-4445-8CFD-507FE1D51933}" type="presParOf" srcId="{1CCE5987-C54A-403A-8D09-B94390AEA267}" destId="{A2F853A1-78C6-483C-94D2-A7FC7E945B0A}"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B768B3-89B0-4A4B-8582-A222424BFD43}" type="doc">
      <dgm:prSet loTypeId="urn:microsoft.com/office/officeart/2008/layout/LinedList" loCatId="list" qsTypeId="urn:microsoft.com/office/officeart/2005/8/quickstyle/simple4" qsCatId="simple" csTypeId="urn:microsoft.com/office/officeart/2005/8/colors/accent4_2" csCatId="accent4"/>
      <dgm:spPr/>
      <dgm:t>
        <a:bodyPr/>
        <a:lstStyle/>
        <a:p>
          <a:endParaRPr lang="en-US"/>
        </a:p>
      </dgm:t>
    </dgm:pt>
    <dgm:pt modelId="{45A215A0-0EFA-46F3-88C1-2AF9EF4B88AD}">
      <dgm:prSet/>
      <dgm:spPr/>
      <dgm:t>
        <a:bodyPr/>
        <a:lstStyle/>
        <a:p>
          <a:r>
            <a:rPr lang="en-US" dirty="0"/>
            <a:t>0 - Nuclear Materials, Facilities &amp; Equipment (Misc. Items)</a:t>
          </a:r>
        </a:p>
      </dgm:t>
    </dgm:pt>
    <dgm:pt modelId="{A06B3728-F640-4736-9E18-8C1DBB726F58}" type="parTrans" cxnId="{D24952FD-A489-486C-99AF-17EEE5D3BDC3}">
      <dgm:prSet/>
      <dgm:spPr/>
      <dgm:t>
        <a:bodyPr/>
        <a:lstStyle/>
        <a:p>
          <a:endParaRPr lang="en-US"/>
        </a:p>
      </dgm:t>
    </dgm:pt>
    <dgm:pt modelId="{6AA4CE39-D2E2-4400-BDC9-CC1C87DEB6F0}" type="sibTrans" cxnId="{D24952FD-A489-486C-99AF-17EEE5D3BDC3}">
      <dgm:prSet/>
      <dgm:spPr/>
      <dgm:t>
        <a:bodyPr/>
        <a:lstStyle/>
        <a:p>
          <a:endParaRPr lang="en-US"/>
        </a:p>
      </dgm:t>
    </dgm:pt>
    <dgm:pt modelId="{C17967B5-58E4-42A2-9943-973DB26C42CB}">
      <dgm:prSet/>
      <dgm:spPr/>
      <dgm:t>
        <a:bodyPr/>
        <a:lstStyle/>
        <a:p>
          <a:r>
            <a:rPr lang="en-US" dirty="0"/>
            <a:t>1 - Materials, Chemicals, Microorganisms, and Toxins</a:t>
          </a:r>
        </a:p>
      </dgm:t>
    </dgm:pt>
    <dgm:pt modelId="{B34FBFB3-C66E-45CE-87FF-7AD2884C41BE}" type="parTrans" cxnId="{A91787F6-CE8D-4B6D-910D-CDD2A129793D}">
      <dgm:prSet/>
      <dgm:spPr/>
      <dgm:t>
        <a:bodyPr/>
        <a:lstStyle/>
        <a:p>
          <a:endParaRPr lang="en-US"/>
        </a:p>
      </dgm:t>
    </dgm:pt>
    <dgm:pt modelId="{33A76FC8-5E01-4427-B4FD-2A9960F4A630}" type="sibTrans" cxnId="{A91787F6-CE8D-4B6D-910D-CDD2A129793D}">
      <dgm:prSet/>
      <dgm:spPr/>
      <dgm:t>
        <a:bodyPr/>
        <a:lstStyle/>
        <a:p>
          <a:endParaRPr lang="en-US"/>
        </a:p>
      </dgm:t>
    </dgm:pt>
    <dgm:pt modelId="{C2304317-A895-4734-8D39-FD521EE93278}">
      <dgm:prSet/>
      <dgm:spPr/>
      <dgm:t>
        <a:bodyPr/>
        <a:lstStyle/>
        <a:p>
          <a:r>
            <a:rPr lang="en-US" dirty="0"/>
            <a:t>2 - Materials Processing</a:t>
          </a:r>
        </a:p>
      </dgm:t>
    </dgm:pt>
    <dgm:pt modelId="{9F2525DA-B6F3-4B9F-86B2-43C4D5655C47}" type="parTrans" cxnId="{FB47B841-A1A3-4BE7-9B83-22740CDA7076}">
      <dgm:prSet/>
      <dgm:spPr/>
      <dgm:t>
        <a:bodyPr/>
        <a:lstStyle/>
        <a:p>
          <a:endParaRPr lang="en-US"/>
        </a:p>
      </dgm:t>
    </dgm:pt>
    <dgm:pt modelId="{B7538A61-A5FF-4F7A-8879-741D3A4CB35B}" type="sibTrans" cxnId="{FB47B841-A1A3-4BE7-9B83-22740CDA7076}">
      <dgm:prSet/>
      <dgm:spPr/>
      <dgm:t>
        <a:bodyPr/>
        <a:lstStyle/>
        <a:p>
          <a:endParaRPr lang="en-US"/>
        </a:p>
      </dgm:t>
    </dgm:pt>
    <dgm:pt modelId="{6F3EB039-58B8-4EF9-9681-AF903F51123F}">
      <dgm:prSet/>
      <dgm:spPr/>
      <dgm:t>
        <a:bodyPr/>
        <a:lstStyle/>
        <a:p>
          <a:r>
            <a:rPr lang="en-US" dirty="0"/>
            <a:t>3 - Electronics</a:t>
          </a:r>
        </a:p>
      </dgm:t>
    </dgm:pt>
    <dgm:pt modelId="{EEBD4103-0DCD-472C-9733-158E6876852E}" type="parTrans" cxnId="{D00BE6E6-BDF0-48BC-B84A-08BC14F5B6D6}">
      <dgm:prSet/>
      <dgm:spPr/>
      <dgm:t>
        <a:bodyPr/>
        <a:lstStyle/>
        <a:p>
          <a:endParaRPr lang="en-US"/>
        </a:p>
      </dgm:t>
    </dgm:pt>
    <dgm:pt modelId="{9BBB13DC-68D6-4E2E-B7EA-126B9173BA76}" type="sibTrans" cxnId="{D00BE6E6-BDF0-48BC-B84A-08BC14F5B6D6}">
      <dgm:prSet/>
      <dgm:spPr/>
      <dgm:t>
        <a:bodyPr/>
        <a:lstStyle/>
        <a:p>
          <a:endParaRPr lang="en-US"/>
        </a:p>
      </dgm:t>
    </dgm:pt>
    <dgm:pt modelId="{91B5B59D-AB46-4B11-8B99-60915A608D31}">
      <dgm:prSet/>
      <dgm:spPr/>
      <dgm:t>
        <a:bodyPr/>
        <a:lstStyle/>
        <a:p>
          <a:r>
            <a:rPr lang="en-US" dirty="0"/>
            <a:t>4 - Computers</a:t>
          </a:r>
        </a:p>
      </dgm:t>
    </dgm:pt>
    <dgm:pt modelId="{A11395F1-2137-4055-8399-99D5CC1C6464}" type="parTrans" cxnId="{FAB55A9B-709E-4094-8590-99C6B516D2DB}">
      <dgm:prSet/>
      <dgm:spPr/>
      <dgm:t>
        <a:bodyPr/>
        <a:lstStyle/>
        <a:p>
          <a:endParaRPr lang="en-US"/>
        </a:p>
      </dgm:t>
    </dgm:pt>
    <dgm:pt modelId="{C39E338A-8ED7-4F04-BBB4-E365E266FBC7}" type="sibTrans" cxnId="{FAB55A9B-709E-4094-8590-99C6B516D2DB}">
      <dgm:prSet/>
      <dgm:spPr/>
      <dgm:t>
        <a:bodyPr/>
        <a:lstStyle/>
        <a:p>
          <a:endParaRPr lang="en-US"/>
        </a:p>
      </dgm:t>
    </dgm:pt>
    <dgm:pt modelId="{DE39C086-3E61-4569-9E31-CAE112D99132}">
      <dgm:prSet/>
      <dgm:spPr/>
      <dgm:t>
        <a:bodyPr/>
        <a:lstStyle/>
        <a:p>
          <a:r>
            <a:rPr lang="en-US" dirty="0"/>
            <a:t>5 - Part 1 – Telecommunication</a:t>
          </a:r>
        </a:p>
      </dgm:t>
    </dgm:pt>
    <dgm:pt modelId="{5B8F70DF-7B78-4EE9-9661-6A92A7048A7F}" type="parTrans" cxnId="{6345250A-4DD9-42A9-AA29-D0A2021341D0}">
      <dgm:prSet/>
      <dgm:spPr/>
      <dgm:t>
        <a:bodyPr/>
        <a:lstStyle/>
        <a:p>
          <a:endParaRPr lang="en-US"/>
        </a:p>
      </dgm:t>
    </dgm:pt>
    <dgm:pt modelId="{C6AE57A2-B433-47C5-B3F7-ECBF4CAF92DC}" type="sibTrans" cxnId="{6345250A-4DD9-42A9-AA29-D0A2021341D0}">
      <dgm:prSet/>
      <dgm:spPr/>
      <dgm:t>
        <a:bodyPr/>
        <a:lstStyle/>
        <a:p>
          <a:endParaRPr lang="en-US"/>
        </a:p>
      </dgm:t>
    </dgm:pt>
    <dgm:pt modelId="{AE441E72-AF3C-4A7C-B424-C19D623D1AF1}">
      <dgm:prSet/>
      <dgm:spPr/>
      <dgm:t>
        <a:bodyPr/>
        <a:lstStyle/>
        <a:p>
          <a:r>
            <a:rPr lang="en-US" dirty="0"/>
            <a:t>5 - Part 2 – Information Security </a:t>
          </a:r>
        </a:p>
      </dgm:t>
    </dgm:pt>
    <dgm:pt modelId="{5B820A62-AA23-4429-89EB-D63EA53B2ABA}" type="parTrans" cxnId="{DCB80BB5-0C64-48DB-919E-D4ABE0A4085A}">
      <dgm:prSet/>
      <dgm:spPr/>
      <dgm:t>
        <a:bodyPr/>
        <a:lstStyle/>
        <a:p>
          <a:endParaRPr lang="en-US"/>
        </a:p>
      </dgm:t>
    </dgm:pt>
    <dgm:pt modelId="{8EE37847-D839-49BE-B425-4719C728FF3C}" type="sibTrans" cxnId="{DCB80BB5-0C64-48DB-919E-D4ABE0A4085A}">
      <dgm:prSet/>
      <dgm:spPr/>
      <dgm:t>
        <a:bodyPr/>
        <a:lstStyle/>
        <a:p>
          <a:endParaRPr lang="en-US"/>
        </a:p>
      </dgm:t>
    </dgm:pt>
    <dgm:pt modelId="{C2C59857-0915-43A0-B132-DDCFB6E9D233}">
      <dgm:prSet/>
      <dgm:spPr/>
      <dgm:t>
        <a:bodyPr/>
        <a:lstStyle/>
        <a:p>
          <a:r>
            <a:rPr lang="en-US" dirty="0"/>
            <a:t>6 - Sensors &amp; Lasers</a:t>
          </a:r>
        </a:p>
      </dgm:t>
    </dgm:pt>
    <dgm:pt modelId="{47CBBED7-900A-4F51-A221-71D9D059829C}" type="parTrans" cxnId="{C5E99B53-8945-435D-9AEE-E74E6AA5E2A4}">
      <dgm:prSet/>
      <dgm:spPr/>
      <dgm:t>
        <a:bodyPr/>
        <a:lstStyle/>
        <a:p>
          <a:endParaRPr lang="en-US"/>
        </a:p>
      </dgm:t>
    </dgm:pt>
    <dgm:pt modelId="{73A080B2-6319-4963-B3F7-7633144DE339}" type="sibTrans" cxnId="{C5E99B53-8945-435D-9AEE-E74E6AA5E2A4}">
      <dgm:prSet/>
      <dgm:spPr/>
      <dgm:t>
        <a:bodyPr/>
        <a:lstStyle/>
        <a:p>
          <a:endParaRPr lang="en-US"/>
        </a:p>
      </dgm:t>
    </dgm:pt>
    <dgm:pt modelId="{0961C797-F24E-44D3-B201-F634670973AA}">
      <dgm:prSet/>
      <dgm:spPr/>
      <dgm:t>
        <a:bodyPr/>
        <a:lstStyle/>
        <a:p>
          <a:r>
            <a:rPr lang="en-US" dirty="0"/>
            <a:t>7 - Navigation &amp; Avionics</a:t>
          </a:r>
        </a:p>
      </dgm:t>
    </dgm:pt>
    <dgm:pt modelId="{86B212DE-19C1-4AED-B85B-7E307BF9B9DA}" type="parTrans" cxnId="{8A97C27B-C215-4740-9DC4-4B2D3D29573A}">
      <dgm:prSet/>
      <dgm:spPr/>
      <dgm:t>
        <a:bodyPr/>
        <a:lstStyle/>
        <a:p>
          <a:endParaRPr lang="en-US"/>
        </a:p>
      </dgm:t>
    </dgm:pt>
    <dgm:pt modelId="{6A661013-FCEC-445D-883E-035B7C2D12E1}" type="sibTrans" cxnId="{8A97C27B-C215-4740-9DC4-4B2D3D29573A}">
      <dgm:prSet/>
      <dgm:spPr/>
      <dgm:t>
        <a:bodyPr/>
        <a:lstStyle/>
        <a:p>
          <a:endParaRPr lang="en-US"/>
        </a:p>
      </dgm:t>
    </dgm:pt>
    <dgm:pt modelId="{6BC4250C-5BAC-44F5-B8BE-4A23F6678449}">
      <dgm:prSet/>
      <dgm:spPr/>
      <dgm:t>
        <a:bodyPr/>
        <a:lstStyle/>
        <a:p>
          <a:r>
            <a:rPr lang="en-US" dirty="0"/>
            <a:t>8 - Marine</a:t>
          </a:r>
        </a:p>
      </dgm:t>
    </dgm:pt>
    <dgm:pt modelId="{9F2C4FBC-D26C-48D7-8D10-54E1FC058E11}" type="parTrans" cxnId="{5361AB56-AE8E-4E27-B60C-4F46C615FADC}">
      <dgm:prSet/>
      <dgm:spPr/>
      <dgm:t>
        <a:bodyPr/>
        <a:lstStyle/>
        <a:p>
          <a:endParaRPr lang="en-US"/>
        </a:p>
      </dgm:t>
    </dgm:pt>
    <dgm:pt modelId="{9F5779EF-1590-4A29-A350-451F825FD8A2}" type="sibTrans" cxnId="{5361AB56-AE8E-4E27-B60C-4F46C615FADC}">
      <dgm:prSet/>
      <dgm:spPr/>
      <dgm:t>
        <a:bodyPr/>
        <a:lstStyle/>
        <a:p>
          <a:endParaRPr lang="en-US"/>
        </a:p>
      </dgm:t>
    </dgm:pt>
    <dgm:pt modelId="{B9F41024-9E26-4872-BE36-416D1DF54831}">
      <dgm:prSet/>
      <dgm:spPr/>
      <dgm:t>
        <a:bodyPr/>
        <a:lstStyle/>
        <a:p>
          <a:r>
            <a:rPr lang="en-US" dirty="0"/>
            <a:t>9 - Aerospace &amp; Propulsion</a:t>
          </a:r>
        </a:p>
      </dgm:t>
    </dgm:pt>
    <dgm:pt modelId="{818022AC-CF00-4D20-AA3D-E23EBB00A133}" type="parTrans" cxnId="{8B8D6A59-2FC5-435D-96E3-56A9FA408A6A}">
      <dgm:prSet/>
      <dgm:spPr/>
      <dgm:t>
        <a:bodyPr/>
        <a:lstStyle/>
        <a:p>
          <a:endParaRPr lang="en-US"/>
        </a:p>
      </dgm:t>
    </dgm:pt>
    <dgm:pt modelId="{8905B797-FFFE-48EB-AA0B-E060F4FE8EAA}" type="sibTrans" cxnId="{8B8D6A59-2FC5-435D-96E3-56A9FA408A6A}">
      <dgm:prSet/>
      <dgm:spPr/>
      <dgm:t>
        <a:bodyPr/>
        <a:lstStyle/>
        <a:p>
          <a:endParaRPr lang="en-US"/>
        </a:p>
      </dgm:t>
    </dgm:pt>
    <dgm:pt modelId="{A0B7989D-2058-4C00-89CC-5EEF38561F82}" type="pres">
      <dgm:prSet presAssocID="{C3B768B3-89B0-4A4B-8582-A222424BFD43}" presName="vert0" presStyleCnt="0">
        <dgm:presLayoutVars>
          <dgm:dir/>
          <dgm:animOne val="branch"/>
          <dgm:animLvl val="lvl"/>
        </dgm:presLayoutVars>
      </dgm:prSet>
      <dgm:spPr/>
    </dgm:pt>
    <dgm:pt modelId="{3D389E8C-4F95-42FC-A448-D454C054B583}" type="pres">
      <dgm:prSet presAssocID="{45A215A0-0EFA-46F3-88C1-2AF9EF4B88AD}" presName="thickLine" presStyleLbl="alignNode1" presStyleIdx="0" presStyleCnt="11"/>
      <dgm:spPr/>
    </dgm:pt>
    <dgm:pt modelId="{200826CC-5B73-41FD-9221-1839FB6DE9A8}" type="pres">
      <dgm:prSet presAssocID="{45A215A0-0EFA-46F3-88C1-2AF9EF4B88AD}" presName="horz1" presStyleCnt="0"/>
      <dgm:spPr/>
    </dgm:pt>
    <dgm:pt modelId="{4204F8FE-44C1-4CF5-8F82-5070566E9B64}" type="pres">
      <dgm:prSet presAssocID="{45A215A0-0EFA-46F3-88C1-2AF9EF4B88AD}" presName="tx1" presStyleLbl="revTx" presStyleIdx="0" presStyleCnt="11"/>
      <dgm:spPr/>
    </dgm:pt>
    <dgm:pt modelId="{5F75C533-1B87-48DB-9C03-1143C74723DA}" type="pres">
      <dgm:prSet presAssocID="{45A215A0-0EFA-46F3-88C1-2AF9EF4B88AD}" presName="vert1" presStyleCnt="0"/>
      <dgm:spPr/>
    </dgm:pt>
    <dgm:pt modelId="{4C16BCEF-B973-47FD-A2C0-30FCBFCC3E4A}" type="pres">
      <dgm:prSet presAssocID="{C17967B5-58E4-42A2-9943-973DB26C42CB}" presName="thickLine" presStyleLbl="alignNode1" presStyleIdx="1" presStyleCnt="11"/>
      <dgm:spPr/>
    </dgm:pt>
    <dgm:pt modelId="{7E0F22DD-EA0C-4FB2-8E6C-3BCF9BF0E0E8}" type="pres">
      <dgm:prSet presAssocID="{C17967B5-58E4-42A2-9943-973DB26C42CB}" presName="horz1" presStyleCnt="0"/>
      <dgm:spPr/>
    </dgm:pt>
    <dgm:pt modelId="{DB33DF16-D36C-4DF2-BC00-688922E1B1D5}" type="pres">
      <dgm:prSet presAssocID="{C17967B5-58E4-42A2-9943-973DB26C42CB}" presName="tx1" presStyleLbl="revTx" presStyleIdx="1" presStyleCnt="11"/>
      <dgm:spPr/>
    </dgm:pt>
    <dgm:pt modelId="{259D1084-B978-413A-AE46-31C69265179D}" type="pres">
      <dgm:prSet presAssocID="{C17967B5-58E4-42A2-9943-973DB26C42CB}" presName="vert1" presStyleCnt="0"/>
      <dgm:spPr/>
    </dgm:pt>
    <dgm:pt modelId="{BB5B3EED-E00B-47C7-988A-EB93C06D4F22}" type="pres">
      <dgm:prSet presAssocID="{C2304317-A895-4734-8D39-FD521EE93278}" presName="thickLine" presStyleLbl="alignNode1" presStyleIdx="2" presStyleCnt="11"/>
      <dgm:spPr/>
    </dgm:pt>
    <dgm:pt modelId="{BFA41A3D-E993-42B9-A8BD-8FFDD94392E1}" type="pres">
      <dgm:prSet presAssocID="{C2304317-A895-4734-8D39-FD521EE93278}" presName="horz1" presStyleCnt="0"/>
      <dgm:spPr/>
    </dgm:pt>
    <dgm:pt modelId="{4D0D57F4-748D-4B00-AD40-4052C5101F1B}" type="pres">
      <dgm:prSet presAssocID="{C2304317-A895-4734-8D39-FD521EE93278}" presName="tx1" presStyleLbl="revTx" presStyleIdx="2" presStyleCnt="11"/>
      <dgm:spPr/>
    </dgm:pt>
    <dgm:pt modelId="{021725E4-9344-4CF0-8DDE-5F1B78F0D3B9}" type="pres">
      <dgm:prSet presAssocID="{C2304317-A895-4734-8D39-FD521EE93278}" presName="vert1" presStyleCnt="0"/>
      <dgm:spPr/>
    </dgm:pt>
    <dgm:pt modelId="{BA3E4C53-AE95-47AD-8AFF-474724FD6615}" type="pres">
      <dgm:prSet presAssocID="{6F3EB039-58B8-4EF9-9681-AF903F51123F}" presName="thickLine" presStyleLbl="alignNode1" presStyleIdx="3" presStyleCnt="11"/>
      <dgm:spPr/>
    </dgm:pt>
    <dgm:pt modelId="{CE8BCDF4-FB06-43B2-9BE0-9D5DAA058EBB}" type="pres">
      <dgm:prSet presAssocID="{6F3EB039-58B8-4EF9-9681-AF903F51123F}" presName="horz1" presStyleCnt="0"/>
      <dgm:spPr/>
    </dgm:pt>
    <dgm:pt modelId="{8523698D-0ACF-4039-A633-146CE2533F1F}" type="pres">
      <dgm:prSet presAssocID="{6F3EB039-58B8-4EF9-9681-AF903F51123F}" presName="tx1" presStyleLbl="revTx" presStyleIdx="3" presStyleCnt="11"/>
      <dgm:spPr/>
    </dgm:pt>
    <dgm:pt modelId="{C7E404C3-06DD-415E-A38C-03E94F58813A}" type="pres">
      <dgm:prSet presAssocID="{6F3EB039-58B8-4EF9-9681-AF903F51123F}" presName="vert1" presStyleCnt="0"/>
      <dgm:spPr/>
    </dgm:pt>
    <dgm:pt modelId="{828E83A0-C263-4E94-9183-C739D3EC10C6}" type="pres">
      <dgm:prSet presAssocID="{91B5B59D-AB46-4B11-8B99-60915A608D31}" presName="thickLine" presStyleLbl="alignNode1" presStyleIdx="4" presStyleCnt="11"/>
      <dgm:spPr/>
    </dgm:pt>
    <dgm:pt modelId="{9D9587DF-F53C-49C7-9F30-339630904B8D}" type="pres">
      <dgm:prSet presAssocID="{91B5B59D-AB46-4B11-8B99-60915A608D31}" presName="horz1" presStyleCnt="0"/>
      <dgm:spPr/>
    </dgm:pt>
    <dgm:pt modelId="{54B141D5-F0C7-4D76-BC88-9AEDF7AA8E93}" type="pres">
      <dgm:prSet presAssocID="{91B5B59D-AB46-4B11-8B99-60915A608D31}" presName="tx1" presStyleLbl="revTx" presStyleIdx="4" presStyleCnt="11"/>
      <dgm:spPr/>
    </dgm:pt>
    <dgm:pt modelId="{DE6D4E99-374D-4050-B31A-40B632EE2F8D}" type="pres">
      <dgm:prSet presAssocID="{91B5B59D-AB46-4B11-8B99-60915A608D31}" presName="vert1" presStyleCnt="0"/>
      <dgm:spPr/>
    </dgm:pt>
    <dgm:pt modelId="{BD57F8D7-D118-4C7A-BAD8-FA7E52AB7B29}" type="pres">
      <dgm:prSet presAssocID="{DE39C086-3E61-4569-9E31-CAE112D99132}" presName="thickLine" presStyleLbl="alignNode1" presStyleIdx="5" presStyleCnt="11"/>
      <dgm:spPr/>
    </dgm:pt>
    <dgm:pt modelId="{F48352BC-96BE-47E9-9669-34F6B5D12F0C}" type="pres">
      <dgm:prSet presAssocID="{DE39C086-3E61-4569-9E31-CAE112D99132}" presName="horz1" presStyleCnt="0"/>
      <dgm:spPr/>
    </dgm:pt>
    <dgm:pt modelId="{52511723-3864-4E1D-AF4F-0C9D48755576}" type="pres">
      <dgm:prSet presAssocID="{DE39C086-3E61-4569-9E31-CAE112D99132}" presName="tx1" presStyleLbl="revTx" presStyleIdx="5" presStyleCnt="11"/>
      <dgm:spPr/>
    </dgm:pt>
    <dgm:pt modelId="{F18D7F92-2495-4F76-8582-992BF745E6BF}" type="pres">
      <dgm:prSet presAssocID="{DE39C086-3E61-4569-9E31-CAE112D99132}" presName="vert1" presStyleCnt="0"/>
      <dgm:spPr/>
    </dgm:pt>
    <dgm:pt modelId="{87C9922F-975E-401F-8633-055814EAE12F}" type="pres">
      <dgm:prSet presAssocID="{AE441E72-AF3C-4A7C-B424-C19D623D1AF1}" presName="thickLine" presStyleLbl="alignNode1" presStyleIdx="6" presStyleCnt="11"/>
      <dgm:spPr/>
    </dgm:pt>
    <dgm:pt modelId="{0A763E0F-4D43-400B-8608-305F5CACAA56}" type="pres">
      <dgm:prSet presAssocID="{AE441E72-AF3C-4A7C-B424-C19D623D1AF1}" presName="horz1" presStyleCnt="0"/>
      <dgm:spPr/>
    </dgm:pt>
    <dgm:pt modelId="{DC2F58A9-4E62-4FE4-BB56-50AD624CAB96}" type="pres">
      <dgm:prSet presAssocID="{AE441E72-AF3C-4A7C-B424-C19D623D1AF1}" presName="tx1" presStyleLbl="revTx" presStyleIdx="6" presStyleCnt="11"/>
      <dgm:spPr/>
    </dgm:pt>
    <dgm:pt modelId="{7D6B9426-C5DD-4F0A-B953-FA0DDE5AB6C2}" type="pres">
      <dgm:prSet presAssocID="{AE441E72-AF3C-4A7C-B424-C19D623D1AF1}" presName="vert1" presStyleCnt="0"/>
      <dgm:spPr/>
    </dgm:pt>
    <dgm:pt modelId="{8D9AA4AC-3030-472C-9183-71D5B8FC4761}" type="pres">
      <dgm:prSet presAssocID="{C2C59857-0915-43A0-B132-DDCFB6E9D233}" presName="thickLine" presStyleLbl="alignNode1" presStyleIdx="7" presStyleCnt="11"/>
      <dgm:spPr/>
    </dgm:pt>
    <dgm:pt modelId="{7DA8AE6C-74E3-42E9-8DEE-C2A437A788B5}" type="pres">
      <dgm:prSet presAssocID="{C2C59857-0915-43A0-B132-DDCFB6E9D233}" presName="horz1" presStyleCnt="0"/>
      <dgm:spPr/>
    </dgm:pt>
    <dgm:pt modelId="{5F07B29F-2D8A-4685-88EC-04720255043C}" type="pres">
      <dgm:prSet presAssocID="{C2C59857-0915-43A0-B132-DDCFB6E9D233}" presName="tx1" presStyleLbl="revTx" presStyleIdx="7" presStyleCnt="11"/>
      <dgm:spPr/>
    </dgm:pt>
    <dgm:pt modelId="{B72D1AD9-8C63-487D-A94B-F7437729A310}" type="pres">
      <dgm:prSet presAssocID="{C2C59857-0915-43A0-B132-DDCFB6E9D233}" presName="vert1" presStyleCnt="0"/>
      <dgm:spPr/>
    </dgm:pt>
    <dgm:pt modelId="{44B55B8A-797B-44C0-88B7-0D9BA4E41F0F}" type="pres">
      <dgm:prSet presAssocID="{0961C797-F24E-44D3-B201-F634670973AA}" presName="thickLine" presStyleLbl="alignNode1" presStyleIdx="8" presStyleCnt="11"/>
      <dgm:spPr/>
    </dgm:pt>
    <dgm:pt modelId="{36EBD2AA-6874-412F-9ADD-8D8B5115A193}" type="pres">
      <dgm:prSet presAssocID="{0961C797-F24E-44D3-B201-F634670973AA}" presName="horz1" presStyleCnt="0"/>
      <dgm:spPr/>
    </dgm:pt>
    <dgm:pt modelId="{AF8ED2CF-723F-4E26-9EEE-5ABA46B21C80}" type="pres">
      <dgm:prSet presAssocID="{0961C797-F24E-44D3-B201-F634670973AA}" presName="tx1" presStyleLbl="revTx" presStyleIdx="8" presStyleCnt="11"/>
      <dgm:spPr/>
    </dgm:pt>
    <dgm:pt modelId="{9517BBC1-C451-4E74-ACA7-06C0E7C1BC92}" type="pres">
      <dgm:prSet presAssocID="{0961C797-F24E-44D3-B201-F634670973AA}" presName="vert1" presStyleCnt="0"/>
      <dgm:spPr/>
    </dgm:pt>
    <dgm:pt modelId="{B436BB98-DEE1-4099-AAD1-740CFA0680B6}" type="pres">
      <dgm:prSet presAssocID="{6BC4250C-5BAC-44F5-B8BE-4A23F6678449}" presName="thickLine" presStyleLbl="alignNode1" presStyleIdx="9" presStyleCnt="11"/>
      <dgm:spPr/>
    </dgm:pt>
    <dgm:pt modelId="{1CCE5987-C54A-403A-8D09-B94390AEA267}" type="pres">
      <dgm:prSet presAssocID="{6BC4250C-5BAC-44F5-B8BE-4A23F6678449}" presName="horz1" presStyleCnt="0"/>
      <dgm:spPr/>
    </dgm:pt>
    <dgm:pt modelId="{287EB9F5-6059-4041-A406-6EF744995F4E}" type="pres">
      <dgm:prSet presAssocID="{6BC4250C-5BAC-44F5-B8BE-4A23F6678449}" presName="tx1" presStyleLbl="revTx" presStyleIdx="9" presStyleCnt="11"/>
      <dgm:spPr/>
    </dgm:pt>
    <dgm:pt modelId="{A2F853A1-78C6-483C-94D2-A7FC7E945B0A}" type="pres">
      <dgm:prSet presAssocID="{6BC4250C-5BAC-44F5-B8BE-4A23F6678449}" presName="vert1" presStyleCnt="0"/>
      <dgm:spPr/>
    </dgm:pt>
    <dgm:pt modelId="{7C4F6306-B919-481C-91D2-9D071F919977}" type="pres">
      <dgm:prSet presAssocID="{B9F41024-9E26-4872-BE36-416D1DF54831}" presName="thickLine" presStyleLbl="alignNode1" presStyleIdx="10" presStyleCnt="11"/>
      <dgm:spPr/>
    </dgm:pt>
    <dgm:pt modelId="{468CA947-0609-45AD-9BB1-2B94D8521D1C}" type="pres">
      <dgm:prSet presAssocID="{B9F41024-9E26-4872-BE36-416D1DF54831}" presName="horz1" presStyleCnt="0"/>
      <dgm:spPr/>
    </dgm:pt>
    <dgm:pt modelId="{E37E25C9-743F-423E-9630-A111B962EBC2}" type="pres">
      <dgm:prSet presAssocID="{B9F41024-9E26-4872-BE36-416D1DF54831}" presName="tx1" presStyleLbl="revTx" presStyleIdx="10" presStyleCnt="11"/>
      <dgm:spPr/>
    </dgm:pt>
    <dgm:pt modelId="{FAF441D8-E253-4990-9359-DBAA4FE1BEC7}" type="pres">
      <dgm:prSet presAssocID="{B9F41024-9E26-4872-BE36-416D1DF54831}" presName="vert1" presStyleCnt="0"/>
      <dgm:spPr/>
    </dgm:pt>
  </dgm:ptLst>
  <dgm:cxnLst>
    <dgm:cxn modelId="{06F30504-0A79-47D8-9CF1-CC32D6A12414}" type="presOf" srcId="{45A215A0-0EFA-46F3-88C1-2AF9EF4B88AD}" destId="{4204F8FE-44C1-4CF5-8F82-5070566E9B64}" srcOrd="0" destOrd="0" presId="urn:microsoft.com/office/officeart/2008/layout/LinedList"/>
    <dgm:cxn modelId="{6345250A-4DD9-42A9-AA29-D0A2021341D0}" srcId="{C3B768B3-89B0-4A4B-8582-A222424BFD43}" destId="{DE39C086-3E61-4569-9E31-CAE112D99132}" srcOrd="5" destOrd="0" parTransId="{5B8F70DF-7B78-4EE9-9661-6A92A7048A7F}" sibTransId="{C6AE57A2-B433-47C5-B3F7-ECBF4CAF92DC}"/>
    <dgm:cxn modelId="{FB47B841-A1A3-4BE7-9B83-22740CDA7076}" srcId="{C3B768B3-89B0-4A4B-8582-A222424BFD43}" destId="{C2304317-A895-4734-8D39-FD521EE93278}" srcOrd="2" destOrd="0" parTransId="{9F2525DA-B6F3-4B9F-86B2-43C4D5655C47}" sibTransId="{B7538A61-A5FF-4F7A-8879-741D3A4CB35B}"/>
    <dgm:cxn modelId="{23E8C662-540D-401E-B0C1-2CB9A38A7183}" type="presOf" srcId="{AE441E72-AF3C-4A7C-B424-C19D623D1AF1}" destId="{DC2F58A9-4E62-4FE4-BB56-50AD624CAB96}" srcOrd="0" destOrd="0" presId="urn:microsoft.com/office/officeart/2008/layout/LinedList"/>
    <dgm:cxn modelId="{E7262969-F2FF-4F3B-97C8-5689A28E3887}" type="presOf" srcId="{C3B768B3-89B0-4A4B-8582-A222424BFD43}" destId="{A0B7989D-2058-4C00-89CC-5EEF38561F82}" srcOrd="0" destOrd="0" presId="urn:microsoft.com/office/officeart/2008/layout/LinedList"/>
    <dgm:cxn modelId="{AB78B569-B403-4617-8FE1-61DB90B516E3}" type="presOf" srcId="{6F3EB039-58B8-4EF9-9681-AF903F51123F}" destId="{8523698D-0ACF-4039-A633-146CE2533F1F}" srcOrd="0" destOrd="0" presId="urn:microsoft.com/office/officeart/2008/layout/LinedList"/>
    <dgm:cxn modelId="{DDA4106E-42F3-43F5-9AA1-BA8471F372DA}" type="presOf" srcId="{6BC4250C-5BAC-44F5-B8BE-4A23F6678449}" destId="{287EB9F5-6059-4041-A406-6EF744995F4E}" srcOrd="0" destOrd="0" presId="urn:microsoft.com/office/officeart/2008/layout/LinedList"/>
    <dgm:cxn modelId="{C5E99B53-8945-435D-9AEE-E74E6AA5E2A4}" srcId="{C3B768B3-89B0-4A4B-8582-A222424BFD43}" destId="{C2C59857-0915-43A0-B132-DDCFB6E9D233}" srcOrd="7" destOrd="0" parTransId="{47CBBED7-900A-4F51-A221-71D9D059829C}" sibTransId="{73A080B2-6319-4963-B3F7-7633144DE339}"/>
    <dgm:cxn modelId="{F6B32E55-456B-4BDD-904E-C66A5590BEFE}" type="presOf" srcId="{DE39C086-3E61-4569-9E31-CAE112D99132}" destId="{52511723-3864-4E1D-AF4F-0C9D48755576}" srcOrd="0" destOrd="0" presId="urn:microsoft.com/office/officeart/2008/layout/LinedList"/>
    <dgm:cxn modelId="{5361AB56-AE8E-4E27-B60C-4F46C615FADC}" srcId="{C3B768B3-89B0-4A4B-8582-A222424BFD43}" destId="{6BC4250C-5BAC-44F5-B8BE-4A23F6678449}" srcOrd="9" destOrd="0" parTransId="{9F2C4FBC-D26C-48D7-8D10-54E1FC058E11}" sibTransId="{9F5779EF-1590-4A29-A350-451F825FD8A2}"/>
    <dgm:cxn modelId="{8B8D6A59-2FC5-435D-96E3-56A9FA408A6A}" srcId="{C3B768B3-89B0-4A4B-8582-A222424BFD43}" destId="{B9F41024-9E26-4872-BE36-416D1DF54831}" srcOrd="10" destOrd="0" parTransId="{818022AC-CF00-4D20-AA3D-E23EBB00A133}" sibTransId="{8905B797-FFFE-48EB-AA0B-E060F4FE8EAA}"/>
    <dgm:cxn modelId="{8A97C27B-C215-4740-9DC4-4B2D3D29573A}" srcId="{C3B768B3-89B0-4A4B-8582-A222424BFD43}" destId="{0961C797-F24E-44D3-B201-F634670973AA}" srcOrd="8" destOrd="0" parTransId="{86B212DE-19C1-4AED-B85B-7E307BF9B9DA}" sibTransId="{6A661013-FCEC-445D-883E-035B7C2D12E1}"/>
    <dgm:cxn modelId="{FAB55A9B-709E-4094-8590-99C6B516D2DB}" srcId="{C3B768B3-89B0-4A4B-8582-A222424BFD43}" destId="{91B5B59D-AB46-4B11-8B99-60915A608D31}" srcOrd="4" destOrd="0" parTransId="{A11395F1-2137-4055-8399-99D5CC1C6464}" sibTransId="{C39E338A-8ED7-4F04-BBB4-E365E266FBC7}"/>
    <dgm:cxn modelId="{DCB80BB5-0C64-48DB-919E-D4ABE0A4085A}" srcId="{C3B768B3-89B0-4A4B-8582-A222424BFD43}" destId="{AE441E72-AF3C-4A7C-B424-C19D623D1AF1}" srcOrd="6" destOrd="0" parTransId="{5B820A62-AA23-4429-89EB-D63EA53B2ABA}" sibTransId="{8EE37847-D839-49BE-B425-4719C728FF3C}"/>
    <dgm:cxn modelId="{5B25B0B5-7F0B-4A22-9666-DCF1A2BC4A55}" type="presOf" srcId="{C2304317-A895-4734-8D39-FD521EE93278}" destId="{4D0D57F4-748D-4B00-AD40-4052C5101F1B}" srcOrd="0" destOrd="0" presId="urn:microsoft.com/office/officeart/2008/layout/LinedList"/>
    <dgm:cxn modelId="{C9DCCAC3-A5AF-4593-9800-590413CB5AC7}" type="presOf" srcId="{91B5B59D-AB46-4B11-8B99-60915A608D31}" destId="{54B141D5-F0C7-4D76-BC88-9AEDF7AA8E93}" srcOrd="0" destOrd="0" presId="urn:microsoft.com/office/officeart/2008/layout/LinedList"/>
    <dgm:cxn modelId="{B57D7BD5-D2E7-4616-963D-238C9F3CF976}" type="presOf" srcId="{C2C59857-0915-43A0-B132-DDCFB6E9D233}" destId="{5F07B29F-2D8A-4685-88EC-04720255043C}" srcOrd="0" destOrd="0" presId="urn:microsoft.com/office/officeart/2008/layout/LinedList"/>
    <dgm:cxn modelId="{EC421AE0-FFFB-426A-9B8A-390B114A1117}" type="presOf" srcId="{0961C797-F24E-44D3-B201-F634670973AA}" destId="{AF8ED2CF-723F-4E26-9EEE-5ABA46B21C80}" srcOrd="0" destOrd="0" presId="urn:microsoft.com/office/officeart/2008/layout/LinedList"/>
    <dgm:cxn modelId="{D00BE6E6-BDF0-48BC-B84A-08BC14F5B6D6}" srcId="{C3B768B3-89B0-4A4B-8582-A222424BFD43}" destId="{6F3EB039-58B8-4EF9-9681-AF903F51123F}" srcOrd="3" destOrd="0" parTransId="{EEBD4103-0DCD-472C-9733-158E6876852E}" sibTransId="{9BBB13DC-68D6-4E2E-B7EA-126B9173BA76}"/>
    <dgm:cxn modelId="{A12E0BEB-29DD-4E9A-A36B-D4E6B8A15364}" type="presOf" srcId="{C17967B5-58E4-42A2-9943-973DB26C42CB}" destId="{DB33DF16-D36C-4DF2-BC00-688922E1B1D5}" srcOrd="0" destOrd="0" presId="urn:microsoft.com/office/officeart/2008/layout/LinedList"/>
    <dgm:cxn modelId="{F81CF3EB-DCD3-48C1-B381-FF06F662F06F}" type="presOf" srcId="{B9F41024-9E26-4872-BE36-416D1DF54831}" destId="{E37E25C9-743F-423E-9630-A111B962EBC2}" srcOrd="0" destOrd="0" presId="urn:microsoft.com/office/officeart/2008/layout/LinedList"/>
    <dgm:cxn modelId="{A91787F6-CE8D-4B6D-910D-CDD2A129793D}" srcId="{C3B768B3-89B0-4A4B-8582-A222424BFD43}" destId="{C17967B5-58E4-42A2-9943-973DB26C42CB}" srcOrd="1" destOrd="0" parTransId="{B34FBFB3-C66E-45CE-87FF-7AD2884C41BE}" sibTransId="{33A76FC8-5E01-4427-B4FD-2A9960F4A630}"/>
    <dgm:cxn modelId="{D24952FD-A489-486C-99AF-17EEE5D3BDC3}" srcId="{C3B768B3-89B0-4A4B-8582-A222424BFD43}" destId="{45A215A0-0EFA-46F3-88C1-2AF9EF4B88AD}" srcOrd="0" destOrd="0" parTransId="{A06B3728-F640-4736-9E18-8C1DBB726F58}" sibTransId="{6AA4CE39-D2E2-4400-BDC9-CC1C87DEB6F0}"/>
    <dgm:cxn modelId="{B417E8EB-F22A-4784-BDC2-D36018817D39}" type="presParOf" srcId="{A0B7989D-2058-4C00-89CC-5EEF38561F82}" destId="{3D389E8C-4F95-42FC-A448-D454C054B583}" srcOrd="0" destOrd="0" presId="urn:microsoft.com/office/officeart/2008/layout/LinedList"/>
    <dgm:cxn modelId="{799F6703-02B2-4101-B5B1-26AB4ECEA5C5}" type="presParOf" srcId="{A0B7989D-2058-4C00-89CC-5EEF38561F82}" destId="{200826CC-5B73-41FD-9221-1839FB6DE9A8}" srcOrd="1" destOrd="0" presId="urn:microsoft.com/office/officeart/2008/layout/LinedList"/>
    <dgm:cxn modelId="{2D06E4A9-F2DE-4633-BD32-9BB0049AA517}" type="presParOf" srcId="{200826CC-5B73-41FD-9221-1839FB6DE9A8}" destId="{4204F8FE-44C1-4CF5-8F82-5070566E9B64}" srcOrd="0" destOrd="0" presId="urn:microsoft.com/office/officeart/2008/layout/LinedList"/>
    <dgm:cxn modelId="{E92A3212-E0E8-486E-8350-6C15C0C35EA5}" type="presParOf" srcId="{200826CC-5B73-41FD-9221-1839FB6DE9A8}" destId="{5F75C533-1B87-48DB-9C03-1143C74723DA}" srcOrd="1" destOrd="0" presId="urn:microsoft.com/office/officeart/2008/layout/LinedList"/>
    <dgm:cxn modelId="{68D3DD14-F2E7-4F67-BAC2-95F474B7ACD7}" type="presParOf" srcId="{A0B7989D-2058-4C00-89CC-5EEF38561F82}" destId="{4C16BCEF-B973-47FD-A2C0-30FCBFCC3E4A}" srcOrd="2" destOrd="0" presId="urn:microsoft.com/office/officeart/2008/layout/LinedList"/>
    <dgm:cxn modelId="{D673F72A-7677-447E-B7EE-004D5D799665}" type="presParOf" srcId="{A0B7989D-2058-4C00-89CC-5EEF38561F82}" destId="{7E0F22DD-EA0C-4FB2-8E6C-3BCF9BF0E0E8}" srcOrd="3" destOrd="0" presId="urn:microsoft.com/office/officeart/2008/layout/LinedList"/>
    <dgm:cxn modelId="{B351A97D-7F6A-4349-93D4-4157B5790DFF}" type="presParOf" srcId="{7E0F22DD-EA0C-4FB2-8E6C-3BCF9BF0E0E8}" destId="{DB33DF16-D36C-4DF2-BC00-688922E1B1D5}" srcOrd="0" destOrd="0" presId="urn:microsoft.com/office/officeart/2008/layout/LinedList"/>
    <dgm:cxn modelId="{4AD2EC5B-117B-4604-B655-6D22DFFD0F61}" type="presParOf" srcId="{7E0F22DD-EA0C-4FB2-8E6C-3BCF9BF0E0E8}" destId="{259D1084-B978-413A-AE46-31C69265179D}" srcOrd="1" destOrd="0" presId="urn:microsoft.com/office/officeart/2008/layout/LinedList"/>
    <dgm:cxn modelId="{30FB7DF6-2511-40AC-B174-A3F454A6BB98}" type="presParOf" srcId="{A0B7989D-2058-4C00-89CC-5EEF38561F82}" destId="{BB5B3EED-E00B-47C7-988A-EB93C06D4F22}" srcOrd="4" destOrd="0" presId="urn:microsoft.com/office/officeart/2008/layout/LinedList"/>
    <dgm:cxn modelId="{102FB192-F258-469B-BA47-7357E853D99B}" type="presParOf" srcId="{A0B7989D-2058-4C00-89CC-5EEF38561F82}" destId="{BFA41A3D-E993-42B9-A8BD-8FFDD94392E1}" srcOrd="5" destOrd="0" presId="urn:microsoft.com/office/officeart/2008/layout/LinedList"/>
    <dgm:cxn modelId="{BF78A805-0C0D-4FAE-836A-FA8CFF8C7FC8}" type="presParOf" srcId="{BFA41A3D-E993-42B9-A8BD-8FFDD94392E1}" destId="{4D0D57F4-748D-4B00-AD40-4052C5101F1B}" srcOrd="0" destOrd="0" presId="urn:microsoft.com/office/officeart/2008/layout/LinedList"/>
    <dgm:cxn modelId="{82722F84-C557-4830-A762-2FD205DB6A99}" type="presParOf" srcId="{BFA41A3D-E993-42B9-A8BD-8FFDD94392E1}" destId="{021725E4-9344-4CF0-8DDE-5F1B78F0D3B9}" srcOrd="1" destOrd="0" presId="urn:microsoft.com/office/officeart/2008/layout/LinedList"/>
    <dgm:cxn modelId="{F985CB3D-B381-45F2-89E0-3CD6F0E5D133}" type="presParOf" srcId="{A0B7989D-2058-4C00-89CC-5EEF38561F82}" destId="{BA3E4C53-AE95-47AD-8AFF-474724FD6615}" srcOrd="6" destOrd="0" presId="urn:microsoft.com/office/officeart/2008/layout/LinedList"/>
    <dgm:cxn modelId="{E05D21EA-B789-4355-A018-CE45414487E7}" type="presParOf" srcId="{A0B7989D-2058-4C00-89CC-5EEF38561F82}" destId="{CE8BCDF4-FB06-43B2-9BE0-9D5DAA058EBB}" srcOrd="7" destOrd="0" presId="urn:microsoft.com/office/officeart/2008/layout/LinedList"/>
    <dgm:cxn modelId="{65D30481-5017-42FB-B819-DBB61729FCC6}" type="presParOf" srcId="{CE8BCDF4-FB06-43B2-9BE0-9D5DAA058EBB}" destId="{8523698D-0ACF-4039-A633-146CE2533F1F}" srcOrd="0" destOrd="0" presId="urn:microsoft.com/office/officeart/2008/layout/LinedList"/>
    <dgm:cxn modelId="{6877DF41-940E-4A9A-94D0-B99C9D312C4B}" type="presParOf" srcId="{CE8BCDF4-FB06-43B2-9BE0-9D5DAA058EBB}" destId="{C7E404C3-06DD-415E-A38C-03E94F58813A}" srcOrd="1" destOrd="0" presId="urn:microsoft.com/office/officeart/2008/layout/LinedList"/>
    <dgm:cxn modelId="{733E9BF7-6726-4F87-AA25-CEEBF158C23C}" type="presParOf" srcId="{A0B7989D-2058-4C00-89CC-5EEF38561F82}" destId="{828E83A0-C263-4E94-9183-C739D3EC10C6}" srcOrd="8" destOrd="0" presId="urn:microsoft.com/office/officeart/2008/layout/LinedList"/>
    <dgm:cxn modelId="{7EEB9D72-AA01-4CE4-8983-3650E2B41415}" type="presParOf" srcId="{A0B7989D-2058-4C00-89CC-5EEF38561F82}" destId="{9D9587DF-F53C-49C7-9F30-339630904B8D}" srcOrd="9" destOrd="0" presId="urn:microsoft.com/office/officeart/2008/layout/LinedList"/>
    <dgm:cxn modelId="{66E0004C-51F8-4390-87EC-943706C469F7}" type="presParOf" srcId="{9D9587DF-F53C-49C7-9F30-339630904B8D}" destId="{54B141D5-F0C7-4D76-BC88-9AEDF7AA8E93}" srcOrd="0" destOrd="0" presId="urn:microsoft.com/office/officeart/2008/layout/LinedList"/>
    <dgm:cxn modelId="{1BB9E36D-2465-4FBA-A555-0AE0A25E0D64}" type="presParOf" srcId="{9D9587DF-F53C-49C7-9F30-339630904B8D}" destId="{DE6D4E99-374D-4050-B31A-40B632EE2F8D}" srcOrd="1" destOrd="0" presId="urn:microsoft.com/office/officeart/2008/layout/LinedList"/>
    <dgm:cxn modelId="{A422DA9A-04EB-41CC-B261-CB02DC669B82}" type="presParOf" srcId="{A0B7989D-2058-4C00-89CC-5EEF38561F82}" destId="{BD57F8D7-D118-4C7A-BAD8-FA7E52AB7B29}" srcOrd="10" destOrd="0" presId="urn:microsoft.com/office/officeart/2008/layout/LinedList"/>
    <dgm:cxn modelId="{6EB48728-A788-466F-A019-1BCDE7012DE3}" type="presParOf" srcId="{A0B7989D-2058-4C00-89CC-5EEF38561F82}" destId="{F48352BC-96BE-47E9-9669-34F6B5D12F0C}" srcOrd="11" destOrd="0" presId="urn:microsoft.com/office/officeart/2008/layout/LinedList"/>
    <dgm:cxn modelId="{4FA053BE-3FFE-45D2-AC96-C800535BCCBF}" type="presParOf" srcId="{F48352BC-96BE-47E9-9669-34F6B5D12F0C}" destId="{52511723-3864-4E1D-AF4F-0C9D48755576}" srcOrd="0" destOrd="0" presId="urn:microsoft.com/office/officeart/2008/layout/LinedList"/>
    <dgm:cxn modelId="{14FECE72-7211-4604-8577-114227A87C9E}" type="presParOf" srcId="{F48352BC-96BE-47E9-9669-34F6B5D12F0C}" destId="{F18D7F92-2495-4F76-8582-992BF745E6BF}" srcOrd="1" destOrd="0" presId="urn:microsoft.com/office/officeart/2008/layout/LinedList"/>
    <dgm:cxn modelId="{57249259-4813-4056-B837-A1D8B1227097}" type="presParOf" srcId="{A0B7989D-2058-4C00-89CC-5EEF38561F82}" destId="{87C9922F-975E-401F-8633-055814EAE12F}" srcOrd="12" destOrd="0" presId="urn:microsoft.com/office/officeart/2008/layout/LinedList"/>
    <dgm:cxn modelId="{63B0C83F-799B-497C-A268-14F444EF40ED}" type="presParOf" srcId="{A0B7989D-2058-4C00-89CC-5EEF38561F82}" destId="{0A763E0F-4D43-400B-8608-305F5CACAA56}" srcOrd="13" destOrd="0" presId="urn:microsoft.com/office/officeart/2008/layout/LinedList"/>
    <dgm:cxn modelId="{437A5762-BD86-4DD0-81CB-FC5486478E36}" type="presParOf" srcId="{0A763E0F-4D43-400B-8608-305F5CACAA56}" destId="{DC2F58A9-4E62-4FE4-BB56-50AD624CAB96}" srcOrd="0" destOrd="0" presId="urn:microsoft.com/office/officeart/2008/layout/LinedList"/>
    <dgm:cxn modelId="{34C52691-2DF8-4F1E-92E0-FA6C5778834E}" type="presParOf" srcId="{0A763E0F-4D43-400B-8608-305F5CACAA56}" destId="{7D6B9426-C5DD-4F0A-B953-FA0DDE5AB6C2}" srcOrd="1" destOrd="0" presId="urn:microsoft.com/office/officeart/2008/layout/LinedList"/>
    <dgm:cxn modelId="{62CB67DE-C88B-42C7-947D-AF05DEC597E6}" type="presParOf" srcId="{A0B7989D-2058-4C00-89CC-5EEF38561F82}" destId="{8D9AA4AC-3030-472C-9183-71D5B8FC4761}" srcOrd="14" destOrd="0" presId="urn:microsoft.com/office/officeart/2008/layout/LinedList"/>
    <dgm:cxn modelId="{D5C68ED2-7DA5-418E-A3D2-0D81C669D369}" type="presParOf" srcId="{A0B7989D-2058-4C00-89CC-5EEF38561F82}" destId="{7DA8AE6C-74E3-42E9-8DEE-C2A437A788B5}" srcOrd="15" destOrd="0" presId="urn:microsoft.com/office/officeart/2008/layout/LinedList"/>
    <dgm:cxn modelId="{B9272CF2-14FC-47F1-92E6-DE6A44E8F2B5}" type="presParOf" srcId="{7DA8AE6C-74E3-42E9-8DEE-C2A437A788B5}" destId="{5F07B29F-2D8A-4685-88EC-04720255043C}" srcOrd="0" destOrd="0" presId="urn:microsoft.com/office/officeart/2008/layout/LinedList"/>
    <dgm:cxn modelId="{ADA9E361-68B3-41AE-AE60-CA7B0F428DD3}" type="presParOf" srcId="{7DA8AE6C-74E3-42E9-8DEE-C2A437A788B5}" destId="{B72D1AD9-8C63-487D-A94B-F7437729A310}" srcOrd="1" destOrd="0" presId="urn:microsoft.com/office/officeart/2008/layout/LinedList"/>
    <dgm:cxn modelId="{630DD6EA-466F-4521-86F6-2F10437E6AFF}" type="presParOf" srcId="{A0B7989D-2058-4C00-89CC-5EEF38561F82}" destId="{44B55B8A-797B-44C0-88B7-0D9BA4E41F0F}" srcOrd="16" destOrd="0" presId="urn:microsoft.com/office/officeart/2008/layout/LinedList"/>
    <dgm:cxn modelId="{F33FC3D4-CDFF-4CC8-A03B-24EF17456BF2}" type="presParOf" srcId="{A0B7989D-2058-4C00-89CC-5EEF38561F82}" destId="{36EBD2AA-6874-412F-9ADD-8D8B5115A193}" srcOrd="17" destOrd="0" presId="urn:microsoft.com/office/officeart/2008/layout/LinedList"/>
    <dgm:cxn modelId="{7F1ABB79-3661-4EAD-8CDF-9DA22CEF537A}" type="presParOf" srcId="{36EBD2AA-6874-412F-9ADD-8D8B5115A193}" destId="{AF8ED2CF-723F-4E26-9EEE-5ABA46B21C80}" srcOrd="0" destOrd="0" presId="urn:microsoft.com/office/officeart/2008/layout/LinedList"/>
    <dgm:cxn modelId="{6979940D-21E5-449F-B67F-B3E7B98F161B}" type="presParOf" srcId="{36EBD2AA-6874-412F-9ADD-8D8B5115A193}" destId="{9517BBC1-C451-4E74-ACA7-06C0E7C1BC92}" srcOrd="1" destOrd="0" presId="urn:microsoft.com/office/officeart/2008/layout/LinedList"/>
    <dgm:cxn modelId="{51A85185-B1E5-4836-B287-BEE12AFC8ED8}" type="presParOf" srcId="{A0B7989D-2058-4C00-89CC-5EEF38561F82}" destId="{B436BB98-DEE1-4099-AAD1-740CFA0680B6}" srcOrd="18" destOrd="0" presId="urn:microsoft.com/office/officeart/2008/layout/LinedList"/>
    <dgm:cxn modelId="{E733A7B0-50A8-4135-B1C9-4AD5E2AF2BCE}" type="presParOf" srcId="{A0B7989D-2058-4C00-89CC-5EEF38561F82}" destId="{1CCE5987-C54A-403A-8D09-B94390AEA267}" srcOrd="19" destOrd="0" presId="urn:microsoft.com/office/officeart/2008/layout/LinedList"/>
    <dgm:cxn modelId="{502F4FEE-21D6-456F-B98F-D7ADEFBB7BCF}" type="presParOf" srcId="{1CCE5987-C54A-403A-8D09-B94390AEA267}" destId="{287EB9F5-6059-4041-A406-6EF744995F4E}" srcOrd="0" destOrd="0" presId="urn:microsoft.com/office/officeart/2008/layout/LinedList"/>
    <dgm:cxn modelId="{23471E29-6B51-4445-8CFD-507FE1D51933}" type="presParOf" srcId="{1CCE5987-C54A-403A-8D09-B94390AEA267}" destId="{A2F853A1-78C6-483C-94D2-A7FC7E945B0A}" srcOrd="1" destOrd="0" presId="urn:microsoft.com/office/officeart/2008/layout/LinedList"/>
    <dgm:cxn modelId="{7BE7D37A-4677-4C2B-BE04-9D7ACA95CC66}" type="presParOf" srcId="{A0B7989D-2058-4C00-89CC-5EEF38561F82}" destId="{7C4F6306-B919-481C-91D2-9D071F919977}" srcOrd="20" destOrd="0" presId="urn:microsoft.com/office/officeart/2008/layout/LinedList"/>
    <dgm:cxn modelId="{DDC71ACA-EA99-4CAD-BDCA-764A7CA5164E}" type="presParOf" srcId="{A0B7989D-2058-4C00-89CC-5EEF38561F82}" destId="{468CA947-0609-45AD-9BB1-2B94D8521D1C}" srcOrd="21" destOrd="0" presId="urn:microsoft.com/office/officeart/2008/layout/LinedList"/>
    <dgm:cxn modelId="{C7FF96CE-EC3E-4076-8942-5E6A3E6BC44B}" type="presParOf" srcId="{468CA947-0609-45AD-9BB1-2B94D8521D1C}" destId="{E37E25C9-743F-423E-9630-A111B962EBC2}" srcOrd="0" destOrd="0" presId="urn:microsoft.com/office/officeart/2008/layout/LinedList"/>
    <dgm:cxn modelId="{8D48A552-AB58-45C0-B749-A57B40621FB0}" type="presParOf" srcId="{468CA947-0609-45AD-9BB1-2B94D8521D1C}" destId="{FAF441D8-E253-4990-9359-DBAA4FE1BEC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BA4E1-80C7-4F35-ADBC-8186F1513664}">
      <dsp:nvSpPr>
        <dsp:cNvPr id="0" name=""/>
        <dsp:cNvSpPr/>
      </dsp:nvSpPr>
      <dsp:spPr>
        <a:xfrm>
          <a:off x="457199" y="0"/>
          <a:ext cx="5181600" cy="4064000"/>
        </a:xfrm>
        <a:prstGeom prst="rightArrow">
          <a:avLst/>
        </a:prstGeom>
        <a:solidFill>
          <a:srgbClr val="00B0F0"/>
        </a:solidFill>
        <a:ln>
          <a:noFill/>
        </a:ln>
        <a:effectLst/>
      </dsp:spPr>
      <dsp:style>
        <a:lnRef idx="0">
          <a:scrgbClr r="0" g="0" b="0"/>
        </a:lnRef>
        <a:fillRef idx="1">
          <a:scrgbClr r="0" g="0" b="0"/>
        </a:fillRef>
        <a:effectRef idx="0">
          <a:scrgbClr r="0" g="0" b="0"/>
        </a:effectRef>
        <a:fontRef idx="minor"/>
      </dsp:style>
    </dsp:sp>
    <dsp:sp modelId="{A9ACFE5A-061E-40E9-8661-0F240EFB4C3B}">
      <dsp:nvSpPr>
        <dsp:cNvPr id="0" name=""/>
        <dsp:cNvSpPr/>
      </dsp:nvSpPr>
      <dsp:spPr>
        <a:xfrm>
          <a:off x="2299" y="1219199"/>
          <a:ext cx="944416"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ITAR</a:t>
          </a:r>
        </a:p>
        <a:p>
          <a:pPr marL="0" lvl="0" indent="0" algn="ctr" defTabSz="533400">
            <a:lnSpc>
              <a:spcPct val="90000"/>
            </a:lnSpc>
            <a:spcBef>
              <a:spcPct val="0"/>
            </a:spcBef>
            <a:spcAft>
              <a:spcPct val="35000"/>
            </a:spcAft>
            <a:buNone/>
          </a:pPr>
          <a:r>
            <a:rPr lang="en-US" sz="1200" kern="1200" dirty="0">
              <a:solidFill>
                <a:schemeClr val="tx1"/>
              </a:solidFill>
            </a:rPr>
            <a:t>USML</a:t>
          </a:r>
        </a:p>
      </dsp:txBody>
      <dsp:txXfrm>
        <a:off x="48402" y="1265302"/>
        <a:ext cx="852210" cy="1533394"/>
      </dsp:txXfrm>
    </dsp:sp>
    <dsp:sp modelId="{BD1A4399-3406-443B-BADE-B3BBEDF739F9}">
      <dsp:nvSpPr>
        <dsp:cNvPr id="0" name=""/>
        <dsp:cNvSpPr/>
      </dsp:nvSpPr>
      <dsp:spPr>
        <a:xfrm>
          <a:off x="1031696" y="1219199"/>
          <a:ext cx="944416"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ITAR Specially Designed*</a:t>
          </a:r>
        </a:p>
      </dsp:txBody>
      <dsp:txXfrm>
        <a:off x="1077799" y="1265302"/>
        <a:ext cx="852210" cy="1533394"/>
      </dsp:txXfrm>
    </dsp:sp>
    <dsp:sp modelId="{E1AF7824-F1AD-4910-BE00-C8A7E06637A2}">
      <dsp:nvSpPr>
        <dsp:cNvPr id="0" name=""/>
        <dsp:cNvSpPr/>
      </dsp:nvSpPr>
      <dsp:spPr>
        <a:xfrm>
          <a:off x="2061093" y="1219199"/>
          <a:ext cx="944416"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EAR</a:t>
          </a:r>
        </a:p>
        <a:p>
          <a:pPr marL="0" lvl="0" indent="0" algn="ctr" defTabSz="533400">
            <a:lnSpc>
              <a:spcPct val="90000"/>
            </a:lnSpc>
            <a:spcBef>
              <a:spcPct val="0"/>
            </a:spcBef>
            <a:spcAft>
              <a:spcPct val="35000"/>
            </a:spcAft>
            <a:buNone/>
          </a:pPr>
          <a:r>
            <a:rPr lang="en-US" sz="1200" kern="1200" dirty="0">
              <a:solidFill>
                <a:schemeClr val="tx1"/>
              </a:solidFill>
            </a:rPr>
            <a:t>600 Series</a:t>
          </a:r>
        </a:p>
      </dsp:txBody>
      <dsp:txXfrm>
        <a:off x="2107196" y="1265302"/>
        <a:ext cx="852210" cy="1533394"/>
      </dsp:txXfrm>
    </dsp:sp>
    <dsp:sp modelId="{70C849C8-F46A-4418-AC29-D0BDF822E6FE}">
      <dsp:nvSpPr>
        <dsp:cNvPr id="0" name=""/>
        <dsp:cNvSpPr/>
      </dsp:nvSpPr>
      <dsp:spPr>
        <a:xfrm>
          <a:off x="3090490" y="1219199"/>
          <a:ext cx="944416"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EAR Specially Designed</a:t>
          </a:r>
        </a:p>
      </dsp:txBody>
      <dsp:txXfrm>
        <a:off x="3136593" y="1265302"/>
        <a:ext cx="852210" cy="1533394"/>
      </dsp:txXfrm>
    </dsp:sp>
    <dsp:sp modelId="{A70ADDB7-6C55-4BFD-AD8F-C292623CA880}">
      <dsp:nvSpPr>
        <dsp:cNvPr id="0" name=""/>
        <dsp:cNvSpPr/>
      </dsp:nvSpPr>
      <dsp:spPr>
        <a:xfrm>
          <a:off x="4119887" y="1219199"/>
          <a:ext cx="944416"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EAR</a:t>
          </a:r>
        </a:p>
        <a:p>
          <a:pPr marL="0" lvl="0" indent="0" algn="ctr" defTabSz="533400">
            <a:lnSpc>
              <a:spcPct val="90000"/>
            </a:lnSpc>
            <a:spcBef>
              <a:spcPct val="0"/>
            </a:spcBef>
            <a:spcAft>
              <a:spcPct val="35000"/>
            </a:spcAft>
            <a:buNone/>
          </a:pPr>
          <a:r>
            <a:rPr lang="en-US" sz="1200" kern="1200" dirty="0">
              <a:solidFill>
                <a:schemeClr val="tx1"/>
              </a:solidFill>
            </a:rPr>
            <a:t>CCL</a:t>
          </a:r>
        </a:p>
      </dsp:txBody>
      <dsp:txXfrm>
        <a:off x="4165990" y="1265302"/>
        <a:ext cx="852210" cy="1533394"/>
      </dsp:txXfrm>
    </dsp:sp>
    <dsp:sp modelId="{90092F94-5E03-4B2F-A2D4-A648ECAA1454}">
      <dsp:nvSpPr>
        <dsp:cNvPr id="0" name=""/>
        <dsp:cNvSpPr/>
      </dsp:nvSpPr>
      <dsp:spPr>
        <a:xfrm>
          <a:off x="5149284" y="1219199"/>
          <a:ext cx="944416"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EAR99</a:t>
          </a:r>
        </a:p>
      </dsp:txBody>
      <dsp:txXfrm>
        <a:off x="5195387" y="1265302"/>
        <a:ext cx="852210" cy="15333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89E8C-4F95-42FC-A448-D454C054B583}">
      <dsp:nvSpPr>
        <dsp:cNvPr id="0" name=""/>
        <dsp:cNvSpPr/>
      </dsp:nvSpPr>
      <dsp:spPr>
        <a:xfrm>
          <a:off x="0" y="2703"/>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204F8FE-44C1-4CF5-8F82-5070566E9B64}">
      <dsp:nvSpPr>
        <dsp:cNvPr id="0" name=""/>
        <dsp:cNvSpPr/>
      </dsp:nvSpPr>
      <dsp:spPr>
        <a:xfrm>
          <a:off x="0" y="2703"/>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I – Firearms, Close Assault Weapons and Combat Shotguns</a:t>
          </a:r>
        </a:p>
      </dsp:txBody>
      <dsp:txXfrm>
        <a:off x="0" y="2703"/>
        <a:ext cx="5184184" cy="502861"/>
      </dsp:txXfrm>
    </dsp:sp>
    <dsp:sp modelId="{4C16BCEF-B973-47FD-A2C0-30FCBFCC3E4A}">
      <dsp:nvSpPr>
        <dsp:cNvPr id="0" name=""/>
        <dsp:cNvSpPr/>
      </dsp:nvSpPr>
      <dsp:spPr>
        <a:xfrm>
          <a:off x="0" y="505565"/>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B33DF16-D36C-4DF2-BC00-688922E1B1D5}">
      <dsp:nvSpPr>
        <dsp:cNvPr id="0" name=""/>
        <dsp:cNvSpPr/>
      </dsp:nvSpPr>
      <dsp:spPr>
        <a:xfrm>
          <a:off x="0" y="505565"/>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II – Guns and Armament</a:t>
          </a:r>
        </a:p>
      </dsp:txBody>
      <dsp:txXfrm>
        <a:off x="0" y="505565"/>
        <a:ext cx="5184184" cy="502861"/>
      </dsp:txXfrm>
    </dsp:sp>
    <dsp:sp modelId="{BB5B3EED-E00B-47C7-988A-EB93C06D4F22}">
      <dsp:nvSpPr>
        <dsp:cNvPr id="0" name=""/>
        <dsp:cNvSpPr/>
      </dsp:nvSpPr>
      <dsp:spPr>
        <a:xfrm>
          <a:off x="0" y="1008426"/>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D0D57F4-748D-4B00-AD40-4052C5101F1B}">
      <dsp:nvSpPr>
        <dsp:cNvPr id="0" name=""/>
        <dsp:cNvSpPr/>
      </dsp:nvSpPr>
      <dsp:spPr>
        <a:xfrm>
          <a:off x="0" y="1008426"/>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III – Ammunition/Ordnance</a:t>
          </a:r>
        </a:p>
      </dsp:txBody>
      <dsp:txXfrm>
        <a:off x="0" y="1008426"/>
        <a:ext cx="5184184" cy="502861"/>
      </dsp:txXfrm>
    </dsp:sp>
    <dsp:sp modelId="{BA3E4C53-AE95-47AD-8AFF-474724FD6615}">
      <dsp:nvSpPr>
        <dsp:cNvPr id="0" name=""/>
        <dsp:cNvSpPr/>
      </dsp:nvSpPr>
      <dsp:spPr>
        <a:xfrm>
          <a:off x="0" y="1511287"/>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523698D-0ACF-4039-A633-146CE2533F1F}">
      <dsp:nvSpPr>
        <dsp:cNvPr id="0" name=""/>
        <dsp:cNvSpPr/>
      </dsp:nvSpPr>
      <dsp:spPr>
        <a:xfrm>
          <a:off x="0" y="1511287"/>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IV – Launch vehicles, Guided Missiles, Ballistic Missiles, Rockets, Torpedoes, Bombs, and Mines</a:t>
          </a:r>
        </a:p>
      </dsp:txBody>
      <dsp:txXfrm>
        <a:off x="0" y="1511287"/>
        <a:ext cx="5184184" cy="502861"/>
      </dsp:txXfrm>
    </dsp:sp>
    <dsp:sp modelId="{828E83A0-C263-4E94-9183-C739D3EC10C6}">
      <dsp:nvSpPr>
        <dsp:cNvPr id="0" name=""/>
        <dsp:cNvSpPr/>
      </dsp:nvSpPr>
      <dsp:spPr>
        <a:xfrm>
          <a:off x="0" y="2014149"/>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4B141D5-F0C7-4D76-BC88-9AEDF7AA8E93}">
      <dsp:nvSpPr>
        <dsp:cNvPr id="0" name=""/>
        <dsp:cNvSpPr/>
      </dsp:nvSpPr>
      <dsp:spPr>
        <a:xfrm>
          <a:off x="0" y="2014149"/>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V – Explosives and Energetic Materials, Propellants, Incendiary Agents, and Their Constituents</a:t>
          </a:r>
        </a:p>
      </dsp:txBody>
      <dsp:txXfrm>
        <a:off x="0" y="2014149"/>
        <a:ext cx="5184184" cy="502861"/>
      </dsp:txXfrm>
    </dsp:sp>
    <dsp:sp modelId="{BD57F8D7-D118-4C7A-BAD8-FA7E52AB7B29}">
      <dsp:nvSpPr>
        <dsp:cNvPr id="0" name=""/>
        <dsp:cNvSpPr/>
      </dsp:nvSpPr>
      <dsp:spPr>
        <a:xfrm>
          <a:off x="0" y="2517010"/>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2511723-3864-4E1D-AF4F-0C9D48755576}">
      <dsp:nvSpPr>
        <dsp:cNvPr id="0" name=""/>
        <dsp:cNvSpPr/>
      </dsp:nvSpPr>
      <dsp:spPr>
        <a:xfrm>
          <a:off x="0" y="2517010"/>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VI – Surface Vessels of War and Special Naval Equipment</a:t>
          </a:r>
        </a:p>
      </dsp:txBody>
      <dsp:txXfrm>
        <a:off x="0" y="2517010"/>
        <a:ext cx="5184184" cy="502861"/>
      </dsp:txXfrm>
    </dsp:sp>
    <dsp:sp modelId="{87C9922F-975E-401F-8633-055814EAE12F}">
      <dsp:nvSpPr>
        <dsp:cNvPr id="0" name=""/>
        <dsp:cNvSpPr/>
      </dsp:nvSpPr>
      <dsp:spPr>
        <a:xfrm>
          <a:off x="0" y="3019872"/>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C2F58A9-4E62-4FE4-BB56-50AD624CAB96}">
      <dsp:nvSpPr>
        <dsp:cNvPr id="0" name=""/>
        <dsp:cNvSpPr/>
      </dsp:nvSpPr>
      <dsp:spPr>
        <a:xfrm>
          <a:off x="0" y="3019872"/>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VII – Ground Vehicles</a:t>
          </a:r>
        </a:p>
      </dsp:txBody>
      <dsp:txXfrm>
        <a:off x="0" y="3019872"/>
        <a:ext cx="5184184" cy="502861"/>
      </dsp:txXfrm>
    </dsp:sp>
    <dsp:sp modelId="{8D9AA4AC-3030-472C-9183-71D5B8FC4761}">
      <dsp:nvSpPr>
        <dsp:cNvPr id="0" name=""/>
        <dsp:cNvSpPr/>
      </dsp:nvSpPr>
      <dsp:spPr>
        <a:xfrm>
          <a:off x="0" y="3522733"/>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F07B29F-2D8A-4685-88EC-04720255043C}">
      <dsp:nvSpPr>
        <dsp:cNvPr id="0" name=""/>
        <dsp:cNvSpPr/>
      </dsp:nvSpPr>
      <dsp:spPr>
        <a:xfrm>
          <a:off x="0" y="3522733"/>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VIII – Aircraft and Related Articles</a:t>
          </a:r>
        </a:p>
      </dsp:txBody>
      <dsp:txXfrm>
        <a:off x="0" y="3522733"/>
        <a:ext cx="5184184" cy="502861"/>
      </dsp:txXfrm>
    </dsp:sp>
    <dsp:sp modelId="{44B55B8A-797B-44C0-88B7-0D9BA4E41F0F}">
      <dsp:nvSpPr>
        <dsp:cNvPr id="0" name=""/>
        <dsp:cNvSpPr/>
      </dsp:nvSpPr>
      <dsp:spPr>
        <a:xfrm>
          <a:off x="0" y="4025595"/>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F8ED2CF-723F-4E26-9EEE-5ABA46B21C80}">
      <dsp:nvSpPr>
        <dsp:cNvPr id="0" name=""/>
        <dsp:cNvSpPr/>
      </dsp:nvSpPr>
      <dsp:spPr>
        <a:xfrm>
          <a:off x="0" y="4025595"/>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IX – Military Training Equipment and Training</a:t>
          </a:r>
        </a:p>
      </dsp:txBody>
      <dsp:txXfrm>
        <a:off x="0" y="4025595"/>
        <a:ext cx="5184184" cy="502861"/>
      </dsp:txXfrm>
    </dsp:sp>
    <dsp:sp modelId="{B436BB98-DEE1-4099-AAD1-740CFA0680B6}">
      <dsp:nvSpPr>
        <dsp:cNvPr id="0" name=""/>
        <dsp:cNvSpPr/>
      </dsp:nvSpPr>
      <dsp:spPr>
        <a:xfrm>
          <a:off x="0" y="4528456"/>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87EB9F5-6059-4041-A406-6EF744995F4E}">
      <dsp:nvSpPr>
        <dsp:cNvPr id="0" name=""/>
        <dsp:cNvSpPr/>
      </dsp:nvSpPr>
      <dsp:spPr>
        <a:xfrm>
          <a:off x="0" y="4528456"/>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X – Personal Protective Equipment</a:t>
          </a:r>
        </a:p>
      </dsp:txBody>
      <dsp:txXfrm>
        <a:off x="0" y="4528456"/>
        <a:ext cx="5184184" cy="502861"/>
      </dsp:txXfrm>
    </dsp:sp>
    <dsp:sp modelId="{7C4F6306-B919-481C-91D2-9D071F919977}">
      <dsp:nvSpPr>
        <dsp:cNvPr id="0" name=""/>
        <dsp:cNvSpPr/>
      </dsp:nvSpPr>
      <dsp:spPr>
        <a:xfrm>
          <a:off x="0" y="5031317"/>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37E25C9-743F-423E-9630-A111B962EBC2}">
      <dsp:nvSpPr>
        <dsp:cNvPr id="0" name=""/>
        <dsp:cNvSpPr/>
      </dsp:nvSpPr>
      <dsp:spPr>
        <a:xfrm>
          <a:off x="0" y="5031317"/>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XI – Military Electronics</a:t>
          </a:r>
        </a:p>
      </dsp:txBody>
      <dsp:txXfrm>
        <a:off x="0" y="5031317"/>
        <a:ext cx="5184184" cy="5028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89E8C-4F95-42FC-A448-D454C054B583}">
      <dsp:nvSpPr>
        <dsp:cNvPr id="0" name=""/>
        <dsp:cNvSpPr/>
      </dsp:nvSpPr>
      <dsp:spPr>
        <a:xfrm>
          <a:off x="0" y="675"/>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204F8FE-44C1-4CF5-8F82-5070566E9B64}">
      <dsp:nvSpPr>
        <dsp:cNvPr id="0" name=""/>
        <dsp:cNvSpPr/>
      </dsp:nvSpPr>
      <dsp:spPr>
        <a:xfrm>
          <a:off x="0" y="675"/>
          <a:ext cx="5184184" cy="55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XII – Fire Control, Laser, Imaging, and Guidance Equipment</a:t>
          </a:r>
        </a:p>
      </dsp:txBody>
      <dsp:txXfrm>
        <a:off x="0" y="675"/>
        <a:ext cx="5184184" cy="553553"/>
      </dsp:txXfrm>
    </dsp:sp>
    <dsp:sp modelId="{4C16BCEF-B973-47FD-A2C0-30FCBFCC3E4A}">
      <dsp:nvSpPr>
        <dsp:cNvPr id="0" name=""/>
        <dsp:cNvSpPr/>
      </dsp:nvSpPr>
      <dsp:spPr>
        <a:xfrm>
          <a:off x="0" y="554229"/>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B33DF16-D36C-4DF2-BC00-688922E1B1D5}">
      <dsp:nvSpPr>
        <dsp:cNvPr id="0" name=""/>
        <dsp:cNvSpPr/>
      </dsp:nvSpPr>
      <dsp:spPr>
        <a:xfrm>
          <a:off x="0" y="554229"/>
          <a:ext cx="5184184" cy="55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XIII – Materials and Miscellaneous Articles</a:t>
          </a:r>
        </a:p>
      </dsp:txBody>
      <dsp:txXfrm>
        <a:off x="0" y="554229"/>
        <a:ext cx="5184184" cy="553553"/>
      </dsp:txXfrm>
    </dsp:sp>
    <dsp:sp modelId="{BB5B3EED-E00B-47C7-988A-EB93C06D4F22}">
      <dsp:nvSpPr>
        <dsp:cNvPr id="0" name=""/>
        <dsp:cNvSpPr/>
      </dsp:nvSpPr>
      <dsp:spPr>
        <a:xfrm>
          <a:off x="0" y="1107782"/>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D0D57F4-748D-4B00-AD40-4052C5101F1B}">
      <dsp:nvSpPr>
        <dsp:cNvPr id="0" name=""/>
        <dsp:cNvSpPr/>
      </dsp:nvSpPr>
      <dsp:spPr>
        <a:xfrm>
          <a:off x="0" y="1107782"/>
          <a:ext cx="5184184" cy="55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XIV – Toxicological Agents, Including Chemical Agents, Biological Agents, and Associated Equipment</a:t>
          </a:r>
        </a:p>
      </dsp:txBody>
      <dsp:txXfrm>
        <a:off x="0" y="1107782"/>
        <a:ext cx="5184184" cy="553553"/>
      </dsp:txXfrm>
    </dsp:sp>
    <dsp:sp modelId="{BA3E4C53-AE95-47AD-8AFF-474724FD6615}">
      <dsp:nvSpPr>
        <dsp:cNvPr id="0" name=""/>
        <dsp:cNvSpPr/>
      </dsp:nvSpPr>
      <dsp:spPr>
        <a:xfrm>
          <a:off x="0" y="1661335"/>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523698D-0ACF-4039-A633-146CE2533F1F}">
      <dsp:nvSpPr>
        <dsp:cNvPr id="0" name=""/>
        <dsp:cNvSpPr/>
      </dsp:nvSpPr>
      <dsp:spPr>
        <a:xfrm>
          <a:off x="0" y="1661335"/>
          <a:ext cx="5184184" cy="55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XV – Spacecraft and Related Articles</a:t>
          </a:r>
        </a:p>
      </dsp:txBody>
      <dsp:txXfrm>
        <a:off x="0" y="1661335"/>
        <a:ext cx="5184184" cy="553553"/>
      </dsp:txXfrm>
    </dsp:sp>
    <dsp:sp modelId="{828E83A0-C263-4E94-9183-C739D3EC10C6}">
      <dsp:nvSpPr>
        <dsp:cNvPr id="0" name=""/>
        <dsp:cNvSpPr/>
      </dsp:nvSpPr>
      <dsp:spPr>
        <a:xfrm>
          <a:off x="0" y="2214888"/>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4B141D5-F0C7-4D76-BC88-9AEDF7AA8E93}">
      <dsp:nvSpPr>
        <dsp:cNvPr id="0" name=""/>
        <dsp:cNvSpPr/>
      </dsp:nvSpPr>
      <dsp:spPr>
        <a:xfrm>
          <a:off x="0" y="2214888"/>
          <a:ext cx="5184184" cy="55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XVI – Nuclear Weapons Related Articles</a:t>
          </a:r>
        </a:p>
      </dsp:txBody>
      <dsp:txXfrm>
        <a:off x="0" y="2214888"/>
        <a:ext cx="5184184" cy="553553"/>
      </dsp:txXfrm>
    </dsp:sp>
    <dsp:sp modelId="{BD57F8D7-D118-4C7A-BAD8-FA7E52AB7B29}">
      <dsp:nvSpPr>
        <dsp:cNvPr id="0" name=""/>
        <dsp:cNvSpPr/>
      </dsp:nvSpPr>
      <dsp:spPr>
        <a:xfrm>
          <a:off x="0" y="2768441"/>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2511723-3864-4E1D-AF4F-0C9D48755576}">
      <dsp:nvSpPr>
        <dsp:cNvPr id="0" name=""/>
        <dsp:cNvSpPr/>
      </dsp:nvSpPr>
      <dsp:spPr>
        <a:xfrm>
          <a:off x="0" y="2768441"/>
          <a:ext cx="5184184" cy="55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XVII – Classified Articles, Technical Data and Defense Services Not Otherwise Enumerated</a:t>
          </a:r>
        </a:p>
      </dsp:txBody>
      <dsp:txXfrm>
        <a:off x="0" y="2768441"/>
        <a:ext cx="5184184" cy="553553"/>
      </dsp:txXfrm>
    </dsp:sp>
    <dsp:sp modelId="{87C9922F-975E-401F-8633-055814EAE12F}">
      <dsp:nvSpPr>
        <dsp:cNvPr id="0" name=""/>
        <dsp:cNvSpPr/>
      </dsp:nvSpPr>
      <dsp:spPr>
        <a:xfrm>
          <a:off x="0" y="3321994"/>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C2F58A9-4E62-4FE4-BB56-50AD624CAB96}">
      <dsp:nvSpPr>
        <dsp:cNvPr id="0" name=""/>
        <dsp:cNvSpPr/>
      </dsp:nvSpPr>
      <dsp:spPr>
        <a:xfrm>
          <a:off x="0" y="3321994"/>
          <a:ext cx="5184184" cy="55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XVIII – Directed Energy Weapons</a:t>
          </a:r>
        </a:p>
      </dsp:txBody>
      <dsp:txXfrm>
        <a:off x="0" y="3321994"/>
        <a:ext cx="5184184" cy="553553"/>
      </dsp:txXfrm>
    </dsp:sp>
    <dsp:sp modelId="{8D9AA4AC-3030-472C-9183-71D5B8FC4761}">
      <dsp:nvSpPr>
        <dsp:cNvPr id="0" name=""/>
        <dsp:cNvSpPr/>
      </dsp:nvSpPr>
      <dsp:spPr>
        <a:xfrm>
          <a:off x="0" y="3875547"/>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F07B29F-2D8A-4685-88EC-04720255043C}">
      <dsp:nvSpPr>
        <dsp:cNvPr id="0" name=""/>
        <dsp:cNvSpPr/>
      </dsp:nvSpPr>
      <dsp:spPr>
        <a:xfrm>
          <a:off x="0" y="3875547"/>
          <a:ext cx="5184184" cy="55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XIX – Gas Turbine Engines and Associated Equipment</a:t>
          </a:r>
        </a:p>
      </dsp:txBody>
      <dsp:txXfrm>
        <a:off x="0" y="3875547"/>
        <a:ext cx="5184184" cy="553553"/>
      </dsp:txXfrm>
    </dsp:sp>
    <dsp:sp modelId="{44B55B8A-797B-44C0-88B7-0D9BA4E41F0F}">
      <dsp:nvSpPr>
        <dsp:cNvPr id="0" name=""/>
        <dsp:cNvSpPr/>
      </dsp:nvSpPr>
      <dsp:spPr>
        <a:xfrm>
          <a:off x="0" y="4429100"/>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F8ED2CF-723F-4E26-9EEE-5ABA46B21C80}">
      <dsp:nvSpPr>
        <dsp:cNvPr id="0" name=""/>
        <dsp:cNvSpPr/>
      </dsp:nvSpPr>
      <dsp:spPr>
        <a:xfrm>
          <a:off x="0" y="4429100"/>
          <a:ext cx="5184184" cy="55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XX – Submersible Vessels and Related Articles </a:t>
          </a:r>
        </a:p>
      </dsp:txBody>
      <dsp:txXfrm>
        <a:off x="0" y="4429100"/>
        <a:ext cx="5184184" cy="553553"/>
      </dsp:txXfrm>
    </dsp:sp>
    <dsp:sp modelId="{B436BB98-DEE1-4099-AAD1-740CFA0680B6}">
      <dsp:nvSpPr>
        <dsp:cNvPr id="0" name=""/>
        <dsp:cNvSpPr/>
      </dsp:nvSpPr>
      <dsp:spPr>
        <a:xfrm>
          <a:off x="0" y="4982653"/>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87EB9F5-6059-4041-A406-6EF744995F4E}">
      <dsp:nvSpPr>
        <dsp:cNvPr id="0" name=""/>
        <dsp:cNvSpPr/>
      </dsp:nvSpPr>
      <dsp:spPr>
        <a:xfrm>
          <a:off x="0" y="4982653"/>
          <a:ext cx="5184184" cy="55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XXI – Articles, Technical Data, and Defense Services Not Otherwise Enumerated</a:t>
          </a:r>
        </a:p>
      </dsp:txBody>
      <dsp:txXfrm>
        <a:off x="0" y="4982653"/>
        <a:ext cx="5184184" cy="5535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89E8C-4F95-42FC-A448-D454C054B583}">
      <dsp:nvSpPr>
        <dsp:cNvPr id="0" name=""/>
        <dsp:cNvSpPr/>
      </dsp:nvSpPr>
      <dsp:spPr>
        <a:xfrm>
          <a:off x="0" y="2703"/>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204F8FE-44C1-4CF5-8F82-5070566E9B64}">
      <dsp:nvSpPr>
        <dsp:cNvPr id="0" name=""/>
        <dsp:cNvSpPr/>
      </dsp:nvSpPr>
      <dsp:spPr>
        <a:xfrm>
          <a:off x="0" y="2703"/>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0 - Nuclear Materials, Facilities &amp; Equipment (Misc. Items)</a:t>
          </a:r>
        </a:p>
      </dsp:txBody>
      <dsp:txXfrm>
        <a:off x="0" y="2703"/>
        <a:ext cx="5184184" cy="502861"/>
      </dsp:txXfrm>
    </dsp:sp>
    <dsp:sp modelId="{4C16BCEF-B973-47FD-A2C0-30FCBFCC3E4A}">
      <dsp:nvSpPr>
        <dsp:cNvPr id="0" name=""/>
        <dsp:cNvSpPr/>
      </dsp:nvSpPr>
      <dsp:spPr>
        <a:xfrm>
          <a:off x="0" y="505565"/>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B33DF16-D36C-4DF2-BC00-688922E1B1D5}">
      <dsp:nvSpPr>
        <dsp:cNvPr id="0" name=""/>
        <dsp:cNvSpPr/>
      </dsp:nvSpPr>
      <dsp:spPr>
        <a:xfrm>
          <a:off x="0" y="505565"/>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1 - Materials, Chemicals, Microorganisms, and Toxins</a:t>
          </a:r>
        </a:p>
      </dsp:txBody>
      <dsp:txXfrm>
        <a:off x="0" y="505565"/>
        <a:ext cx="5184184" cy="502861"/>
      </dsp:txXfrm>
    </dsp:sp>
    <dsp:sp modelId="{BB5B3EED-E00B-47C7-988A-EB93C06D4F22}">
      <dsp:nvSpPr>
        <dsp:cNvPr id="0" name=""/>
        <dsp:cNvSpPr/>
      </dsp:nvSpPr>
      <dsp:spPr>
        <a:xfrm>
          <a:off x="0" y="1008426"/>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D0D57F4-748D-4B00-AD40-4052C5101F1B}">
      <dsp:nvSpPr>
        <dsp:cNvPr id="0" name=""/>
        <dsp:cNvSpPr/>
      </dsp:nvSpPr>
      <dsp:spPr>
        <a:xfrm>
          <a:off x="0" y="1008426"/>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2 - Materials Processing</a:t>
          </a:r>
        </a:p>
      </dsp:txBody>
      <dsp:txXfrm>
        <a:off x="0" y="1008426"/>
        <a:ext cx="5184184" cy="502861"/>
      </dsp:txXfrm>
    </dsp:sp>
    <dsp:sp modelId="{BA3E4C53-AE95-47AD-8AFF-474724FD6615}">
      <dsp:nvSpPr>
        <dsp:cNvPr id="0" name=""/>
        <dsp:cNvSpPr/>
      </dsp:nvSpPr>
      <dsp:spPr>
        <a:xfrm>
          <a:off x="0" y="1511287"/>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523698D-0ACF-4039-A633-146CE2533F1F}">
      <dsp:nvSpPr>
        <dsp:cNvPr id="0" name=""/>
        <dsp:cNvSpPr/>
      </dsp:nvSpPr>
      <dsp:spPr>
        <a:xfrm>
          <a:off x="0" y="1511287"/>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3 - Electronics</a:t>
          </a:r>
        </a:p>
      </dsp:txBody>
      <dsp:txXfrm>
        <a:off x="0" y="1511287"/>
        <a:ext cx="5184184" cy="502861"/>
      </dsp:txXfrm>
    </dsp:sp>
    <dsp:sp modelId="{828E83A0-C263-4E94-9183-C739D3EC10C6}">
      <dsp:nvSpPr>
        <dsp:cNvPr id="0" name=""/>
        <dsp:cNvSpPr/>
      </dsp:nvSpPr>
      <dsp:spPr>
        <a:xfrm>
          <a:off x="0" y="2014149"/>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4B141D5-F0C7-4D76-BC88-9AEDF7AA8E93}">
      <dsp:nvSpPr>
        <dsp:cNvPr id="0" name=""/>
        <dsp:cNvSpPr/>
      </dsp:nvSpPr>
      <dsp:spPr>
        <a:xfrm>
          <a:off x="0" y="2014149"/>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4 - Computers</a:t>
          </a:r>
        </a:p>
      </dsp:txBody>
      <dsp:txXfrm>
        <a:off x="0" y="2014149"/>
        <a:ext cx="5184184" cy="502861"/>
      </dsp:txXfrm>
    </dsp:sp>
    <dsp:sp modelId="{BD57F8D7-D118-4C7A-BAD8-FA7E52AB7B29}">
      <dsp:nvSpPr>
        <dsp:cNvPr id="0" name=""/>
        <dsp:cNvSpPr/>
      </dsp:nvSpPr>
      <dsp:spPr>
        <a:xfrm>
          <a:off x="0" y="2517010"/>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2511723-3864-4E1D-AF4F-0C9D48755576}">
      <dsp:nvSpPr>
        <dsp:cNvPr id="0" name=""/>
        <dsp:cNvSpPr/>
      </dsp:nvSpPr>
      <dsp:spPr>
        <a:xfrm>
          <a:off x="0" y="2517010"/>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5 - Part 1 – Telecommunication</a:t>
          </a:r>
        </a:p>
      </dsp:txBody>
      <dsp:txXfrm>
        <a:off x="0" y="2517010"/>
        <a:ext cx="5184184" cy="502861"/>
      </dsp:txXfrm>
    </dsp:sp>
    <dsp:sp modelId="{87C9922F-975E-401F-8633-055814EAE12F}">
      <dsp:nvSpPr>
        <dsp:cNvPr id="0" name=""/>
        <dsp:cNvSpPr/>
      </dsp:nvSpPr>
      <dsp:spPr>
        <a:xfrm>
          <a:off x="0" y="3019872"/>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C2F58A9-4E62-4FE4-BB56-50AD624CAB96}">
      <dsp:nvSpPr>
        <dsp:cNvPr id="0" name=""/>
        <dsp:cNvSpPr/>
      </dsp:nvSpPr>
      <dsp:spPr>
        <a:xfrm>
          <a:off x="0" y="3019872"/>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5 - Part 2 – Information Security </a:t>
          </a:r>
        </a:p>
      </dsp:txBody>
      <dsp:txXfrm>
        <a:off x="0" y="3019872"/>
        <a:ext cx="5184184" cy="502861"/>
      </dsp:txXfrm>
    </dsp:sp>
    <dsp:sp modelId="{8D9AA4AC-3030-472C-9183-71D5B8FC4761}">
      <dsp:nvSpPr>
        <dsp:cNvPr id="0" name=""/>
        <dsp:cNvSpPr/>
      </dsp:nvSpPr>
      <dsp:spPr>
        <a:xfrm>
          <a:off x="0" y="3522733"/>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F07B29F-2D8A-4685-88EC-04720255043C}">
      <dsp:nvSpPr>
        <dsp:cNvPr id="0" name=""/>
        <dsp:cNvSpPr/>
      </dsp:nvSpPr>
      <dsp:spPr>
        <a:xfrm>
          <a:off x="0" y="3522733"/>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6 - Sensors &amp; Lasers</a:t>
          </a:r>
        </a:p>
      </dsp:txBody>
      <dsp:txXfrm>
        <a:off x="0" y="3522733"/>
        <a:ext cx="5184184" cy="502861"/>
      </dsp:txXfrm>
    </dsp:sp>
    <dsp:sp modelId="{44B55B8A-797B-44C0-88B7-0D9BA4E41F0F}">
      <dsp:nvSpPr>
        <dsp:cNvPr id="0" name=""/>
        <dsp:cNvSpPr/>
      </dsp:nvSpPr>
      <dsp:spPr>
        <a:xfrm>
          <a:off x="0" y="4025595"/>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F8ED2CF-723F-4E26-9EEE-5ABA46B21C80}">
      <dsp:nvSpPr>
        <dsp:cNvPr id="0" name=""/>
        <dsp:cNvSpPr/>
      </dsp:nvSpPr>
      <dsp:spPr>
        <a:xfrm>
          <a:off x="0" y="4025595"/>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7 - Navigation &amp; Avionics</a:t>
          </a:r>
        </a:p>
      </dsp:txBody>
      <dsp:txXfrm>
        <a:off x="0" y="4025595"/>
        <a:ext cx="5184184" cy="502861"/>
      </dsp:txXfrm>
    </dsp:sp>
    <dsp:sp modelId="{B436BB98-DEE1-4099-AAD1-740CFA0680B6}">
      <dsp:nvSpPr>
        <dsp:cNvPr id="0" name=""/>
        <dsp:cNvSpPr/>
      </dsp:nvSpPr>
      <dsp:spPr>
        <a:xfrm>
          <a:off x="0" y="4528456"/>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87EB9F5-6059-4041-A406-6EF744995F4E}">
      <dsp:nvSpPr>
        <dsp:cNvPr id="0" name=""/>
        <dsp:cNvSpPr/>
      </dsp:nvSpPr>
      <dsp:spPr>
        <a:xfrm>
          <a:off x="0" y="4528456"/>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8 - Marine</a:t>
          </a:r>
        </a:p>
      </dsp:txBody>
      <dsp:txXfrm>
        <a:off x="0" y="4528456"/>
        <a:ext cx="5184184" cy="502861"/>
      </dsp:txXfrm>
    </dsp:sp>
    <dsp:sp modelId="{7C4F6306-B919-481C-91D2-9D071F919977}">
      <dsp:nvSpPr>
        <dsp:cNvPr id="0" name=""/>
        <dsp:cNvSpPr/>
      </dsp:nvSpPr>
      <dsp:spPr>
        <a:xfrm>
          <a:off x="0" y="5031317"/>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37E25C9-743F-423E-9630-A111B962EBC2}">
      <dsp:nvSpPr>
        <dsp:cNvPr id="0" name=""/>
        <dsp:cNvSpPr/>
      </dsp:nvSpPr>
      <dsp:spPr>
        <a:xfrm>
          <a:off x="0" y="5031317"/>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9 - Aerospace &amp; Propulsion</a:t>
          </a:r>
        </a:p>
      </dsp:txBody>
      <dsp:txXfrm>
        <a:off x="0" y="5031317"/>
        <a:ext cx="5184184" cy="50286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pmddtc.state.gov/commodity_jurisdiction/determination.htm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7C711FA2-FDF8-4250-892A-975758CEBE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1EF1C17E-312D-4785-814A-E711D7F2B4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6564" name="Slide Number Placeholder 3">
            <a:extLst>
              <a:ext uri="{FF2B5EF4-FFF2-40B4-BE49-F238E27FC236}">
                <a16:creationId xmlns:a16="http://schemas.microsoft.com/office/drawing/2014/main" id="{896C1FEA-B420-4DB2-B5C3-F5866A1014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0403BBA-3830-4FEF-8475-36671748916C}" type="slidenum">
              <a:rPr lang="en-US" altLang="en-US" smtClean="0"/>
              <a:pPr/>
              <a:t>24</a:t>
            </a:fld>
            <a:endParaRPr lang="en-US" altLang="en-US"/>
          </a:p>
        </p:txBody>
      </p:sp>
    </p:spTree>
    <p:extLst>
      <p:ext uri="{BB962C8B-B14F-4D97-AF65-F5344CB8AC3E}">
        <p14:creationId xmlns:p14="http://schemas.microsoft.com/office/powerpoint/2010/main" val="2958399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42DE89EC-5ADA-4FE3-B6AD-C32A7434C3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59C6C79E-171D-4902-9836-0216932072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8612" name="Slide Number Placeholder 3">
            <a:extLst>
              <a:ext uri="{FF2B5EF4-FFF2-40B4-BE49-F238E27FC236}">
                <a16:creationId xmlns:a16="http://schemas.microsoft.com/office/drawing/2014/main" id="{3D565DDC-6BA2-4157-AE96-67DFA1F953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6E797F-D071-4972-AA3C-F2EC765828F9}" type="slidenum">
              <a:rPr lang="en-US" altLang="en-US" smtClean="0"/>
              <a:pPr/>
              <a:t>25</a:t>
            </a:fld>
            <a:endParaRPr lang="en-US" altLang="en-US"/>
          </a:p>
        </p:txBody>
      </p:sp>
    </p:spTree>
    <p:extLst>
      <p:ext uri="{BB962C8B-B14F-4D97-AF65-F5344CB8AC3E}">
        <p14:creationId xmlns:p14="http://schemas.microsoft.com/office/powerpoint/2010/main" val="1560167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Restriction on export 600</a:t>
            </a:r>
            <a:r>
              <a:rPr lang="en-US" baseline="0" dirty="0"/>
              <a:t> series items to China</a:t>
            </a: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26</a:t>
            </a:fld>
            <a:endParaRPr lang="en-US" dirty="0"/>
          </a:p>
        </p:txBody>
      </p:sp>
    </p:spTree>
    <p:extLst>
      <p:ext uri="{BB962C8B-B14F-4D97-AF65-F5344CB8AC3E}">
        <p14:creationId xmlns:p14="http://schemas.microsoft.com/office/powerpoint/2010/main" val="1693205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 734.9(f)</a:t>
            </a:r>
            <a:r>
              <a:rPr lang="en-US" baseline="0" dirty="0"/>
              <a:t> and (g) Russian/Belarus Foreign Direct Product rule</a:t>
            </a:r>
            <a:endParaRPr lang="en-US" dirty="0"/>
          </a:p>
        </p:txBody>
      </p:sp>
      <p:sp>
        <p:nvSpPr>
          <p:cNvPr id="4" name="Slide Number Placeholder 3"/>
          <p:cNvSpPr>
            <a:spLocks noGrp="1"/>
          </p:cNvSpPr>
          <p:nvPr>
            <p:ph type="sldNum" sz="quarter" idx="5"/>
          </p:nvPr>
        </p:nvSpPr>
        <p:spPr/>
        <p:txBody>
          <a:bodyPr/>
          <a:lstStyle/>
          <a:p>
            <a:fld id="{C1D53323-881A-450A-AC31-8FF22FFB0BFE}" type="slidenum">
              <a:rPr lang="en-US" smtClean="0"/>
              <a:t>27</a:t>
            </a:fld>
            <a:endParaRPr lang="en-US"/>
          </a:p>
        </p:txBody>
      </p:sp>
    </p:spTree>
    <p:extLst>
      <p:ext uri="{BB962C8B-B14F-4D97-AF65-F5344CB8AC3E}">
        <p14:creationId xmlns:p14="http://schemas.microsoft.com/office/powerpoint/2010/main" val="1209512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740.11(b)(2)(i) – items for personal use by personnel and agencies of the USG</a:t>
            </a:r>
          </a:p>
          <a:p>
            <a:r>
              <a:rPr lang="en-US" dirty="0"/>
              <a:t>(b)(2)(ii) – exports, reexports, and transfer (in-country) made by or consigned to a department or agency of the USG</a:t>
            </a:r>
          </a:p>
        </p:txBody>
      </p:sp>
    </p:spTree>
    <p:extLst>
      <p:ext uri="{BB962C8B-B14F-4D97-AF65-F5344CB8AC3E}">
        <p14:creationId xmlns:p14="http://schemas.microsoft.com/office/powerpoint/2010/main" val="1525938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Knowledge - includes not only positive knowledge that the circumstance exists or is substantially certain to occur, but also an awareness of a high probability of its existence or future occurrence. Such awareness is inferred from evidence of the conscious disregard of facts known to a person and is also inferred from a person's willful avoidance of facts</a:t>
            </a:r>
          </a:p>
          <a:p>
            <a:endParaRPr lang="en-US" dirty="0"/>
          </a:p>
        </p:txBody>
      </p:sp>
    </p:spTree>
    <p:extLst>
      <p:ext uri="{BB962C8B-B14F-4D97-AF65-F5344CB8AC3E}">
        <p14:creationId xmlns:p14="http://schemas.microsoft.com/office/powerpoint/2010/main" val="483336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D53323-881A-450A-AC31-8FF22FFB0BFE}" type="slidenum">
              <a:rPr lang="en-US" smtClean="0"/>
              <a:t>31</a:t>
            </a:fld>
            <a:endParaRPr lang="en-US"/>
          </a:p>
        </p:txBody>
      </p:sp>
    </p:spTree>
    <p:extLst>
      <p:ext uri="{BB962C8B-B14F-4D97-AF65-F5344CB8AC3E}">
        <p14:creationId xmlns:p14="http://schemas.microsoft.com/office/powerpoint/2010/main" val="691447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62B13A05-05B5-46E8-96EC-96362DDA1D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8E077847-27D3-474F-8E02-F2E58340AC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2800" dirty="0">
                <a:latin typeface="Arial Narrow" panose="020B0606020202030204" pitchFamily="34" charset="0"/>
              </a:rPr>
              <a:t>Always review the ITAR first!</a:t>
            </a:r>
          </a:p>
          <a:p>
            <a:pPr marL="742931" lvl="1" indent="-285743" eaLnBrk="1" hangingPunct="1">
              <a:defRPr/>
            </a:pPr>
            <a:r>
              <a:rPr lang="en-US" sz="2400" dirty="0">
                <a:solidFill>
                  <a:schemeClr val="tx1"/>
                </a:solidFill>
                <a:latin typeface="Arial Narrow" panose="020B0606020202030204" pitchFamily="34" charset="0"/>
              </a:rPr>
              <a:t>Review the USML and determine whether any paragraph potentially captures your item.</a:t>
            </a:r>
          </a:p>
          <a:p>
            <a:pPr marL="742931" lvl="1" indent="-285743" eaLnBrk="1" hangingPunct="1">
              <a:defRPr/>
            </a:pPr>
            <a:r>
              <a:rPr lang="en-US" sz="2400" dirty="0">
                <a:solidFill>
                  <a:schemeClr val="tx1"/>
                </a:solidFill>
                <a:latin typeface="Arial Narrow" panose="020B0606020202030204" pitchFamily="34" charset="0"/>
              </a:rPr>
              <a:t>This may include applying the “specially designed” analysis.</a:t>
            </a:r>
          </a:p>
          <a:p>
            <a:pPr marL="342892" indent="-342892" eaLnBrk="1" hangingPunct="1">
              <a:buFont typeface="Wingdings" charset="2"/>
              <a:buChar char="Ø"/>
              <a:defRPr/>
            </a:pPr>
            <a:endParaRPr lang="en-US" sz="2400" dirty="0">
              <a:latin typeface="Arial Narrow" panose="020B0606020202030204" pitchFamily="34" charset="0"/>
            </a:endParaRPr>
          </a:p>
          <a:p>
            <a:pPr>
              <a:defRPr/>
            </a:pPr>
            <a:r>
              <a:rPr lang="en-US" sz="2800" dirty="0">
                <a:latin typeface="Arial Narrow" panose="020B0606020202030204" pitchFamily="34" charset="0"/>
              </a:rPr>
              <a:t>If you are unable to determine whether the item is included on the USML, ITAR 120.4 allows the submission of a Commodity Jurisdiction request to DDTC.</a:t>
            </a:r>
          </a:p>
          <a:p>
            <a:pPr marL="876286" lvl="1" indent="-342900">
              <a:defRPr/>
            </a:pPr>
            <a:r>
              <a:rPr lang="en-US" sz="2400" dirty="0">
                <a:solidFill>
                  <a:schemeClr val="tx1"/>
                </a:solidFill>
                <a:latin typeface="Arial Narrow" panose="020B0606020202030204" pitchFamily="34" charset="0"/>
              </a:rPr>
              <a:t>New DECCS system for submission of CJs</a:t>
            </a:r>
          </a:p>
          <a:p>
            <a:pPr marL="342892" indent="-342892" eaLnBrk="1" hangingPunct="1">
              <a:buFont typeface="Wingdings" charset="2"/>
              <a:buChar char="Ø"/>
              <a:defRPr/>
            </a:pPr>
            <a:endParaRPr lang="en-US" sz="2400" dirty="0">
              <a:latin typeface="Arial Narrow" panose="020B0606020202030204" pitchFamily="34" charset="0"/>
            </a:endParaRPr>
          </a:p>
          <a:p>
            <a:pPr>
              <a:defRPr/>
            </a:pPr>
            <a:r>
              <a:rPr lang="en-US" sz="2800" dirty="0">
                <a:latin typeface="Arial Narrow" panose="020B0606020202030204" pitchFamily="34" charset="0"/>
              </a:rPr>
              <a:t>DDTC CJ Determination Database may also be helpful:</a:t>
            </a:r>
          </a:p>
          <a:p>
            <a:pPr marL="0" indent="0" eaLnBrk="1" hangingPunct="1">
              <a:buFont typeface="Wingdings" panose="05000000000000000000" pitchFamily="2" charset="2"/>
              <a:buNone/>
              <a:defRPr/>
            </a:pPr>
            <a:r>
              <a:rPr lang="en-US" sz="2400" dirty="0">
                <a:hlinkClick r:id="rId3"/>
              </a:rPr>
              <a:t>http://pmddtc.state.gov/commodity_jurisdiction/determination.html</a:t>
            </a:r>
            <a:endParaRPr lang="en-US" sz="2400" dirty="0"/>
          </a:p>
          <a:p>
            <a:endParaRPr lang="en-US" altLang="en-US" dirty="0"/>
          </a:p>
          <a:p>
            <a:endParaRPr lang="en-US" altLang="en-US" dirty="0"/>
          </a:p>
          <a:p>
            <a:r>
              <a:rPr lang="en-US" altLang="en-US" dirty="0"/>
              <a:t>Work with technical experts, build a team so that collaborative effort</a:t>
            </a:r>
          </a:p>
        </p:txBody>
      </p:sp>
      <p:sp>
        <p:nvSpPr>
          <p:cNvPr id="45060" name="Slide Number Placeholder 3">
            <a:extLst>
              <a:ext uri="{FF2B5EF4-FFF2-40B4-BE49-F238E27FC236}">
                <a16:creationId xmlns:a16="http://schemas.microsoft.com/office/drawing/2014/main" id="{EB7761AB-7564-4696-BCF6-2352BA7522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023533-C545-4A25-A8D4-27286DDCEE75}" type="slidenum">
              <a:rPr lang="en-US" altLang="en-US" smtClean="0">
                <a:latin typeface="Arial" panose="020B0604020202020204" pitchFamily="34" charset="0"/>
              </a:rPr>
              <a:pPr>
                <a:spcBef>
                  <a:spcPct val="0"/>
                </a:spcBef>
              </a:pPr>
              <a:t>36</a:t>
            </a:fld>
            <a:endParaRPr lang="en-US" altLang="en-US">
              <a:latin typeface="Arial" panose="020B0604020202020204" pitchFamily="34" charset="0"/>
            </a:endParaRPr>
          </a:p>
        </p:txBody>
      </p:sp>
    </p:spTree>
    <p:extLst>
      <p:ext uri="{BB962C8B-B14F-4D97-AF65-F5344CB8AC3E}">
        <p14:creationId xmlns:p14="http://schemas.microsoft.com/office/powerpoint/2010/main" val="3374167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Times New Roman" pitchFamily="18" charset="0"/>
              </a:rPr>
              <a:t>The USML is more “positive” and specific than before ECR</a:t>
            </a:r>
          </a:p>
          <a:p>
            <a:pPr lvl="1" eaLnBrk="1" hangingPunct="1"/>
            <a:r>
              <a:rPr lang="en-US" dirty="0">
                <a:cs typeface="Times New Roman" pitchFamily="18" charset="0"/>
              </a:rPr>
              <a:t>For example: </a:t>
            </a:r>
          </a:p>
          <a:p>
            <a:pPr lvl="2"/>
            <a:r>
              <a:rPr lang="en-US" dirty="0">
                <a:cs typeface="Times New Roman" pitchFamily="18" charset="0"/>
              </a:rPr>
              <a:t>Pre- reform Category VIII(a): “Aircraft . . . specifically designed, modified or equipped for military purposes.”</a:t>
            </a:r>
          </a:p>
          <a:p>
            <a:pPr lvl="2"/>
            <a:r>
              <a:rPr lang="en-US" dirty="0">
                <a:cs typeface="Times New Roman" pitchFamily="18" charset="0"/>
              </a:rPr>
              <a:t>Post-reform Category VIII(a): “Aircraft, as follows: bombers, fighters ... attack helicopters, unarmed military unmanned aerial vehicles...”</a:t>
            </a:r>
          </a:p>
          <a:p>
            <a:pPr eaLnBrk="1" hangingPunct="1"/>
            <a:r>
              <a:rPr lang="en-US" dirty="0">
                <a:cs typeface="Times New Roman" pitchFamily="18" charset="0"/>
              </a:rPr>
              <a:t>This should make it easier to determine whether your item is enumerated</a:t>
            </a:r>
          </a:p>
          <a:p>
            <a:pPr eaLnBrk="1" hangingPunct="1"/>
            <a:endParaRPr lang="en-US" dirty="0">
              <a:cs typeface="Times New Roman" pitchFamily="18" charset="0"/>
            </a:endParaRPr>
          </a:p>
          <a:p>
            <a:r>
              <a:rPr lang="en-US" dirty="0"/>
              <a:t>Example:</a:t>
            </a:r>
          </a:p>
          <a:p>
            <a:pPr lvl="1"/>
            <a:r>
              <a:rPr lang="en-US" dirty="0"/>
              <a:t>USML Cat. IX(b)(1) – Simulators, as follows: </a:t>
            </a:r>
          </a:p>
          <a:p>
            <a:pPr marL="457200" lvl="1" indent="0">
              <a:buNone/>
            </a:pPr>
            <a:r>
              <a:rPr lang="en-US" dirty="0"/>
              <a:t>System specific simulators that replicate the operation of an individual crew station, a mission system, or a weapon of an end-item that is controlled in this subchapter</a:t>
            </a:r>
          </a:p>
          <a:p>
            <a:r>
              <a:rPr lang="en-US" dirty="0"/>
              <a:t>If that is what you are analyzing, your review is complete</a:t>
            </a:r>
          </a:p>
          <a:p>
            <a:pPr eaLnBrk="1" hangingPunct="1"/>
            <a:endParaRPr lang="en-US" dirty="0">
              <a:cs typeface="Times New Roman" pitchFamily="18" charset="0"/>
            </a:endParaRP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37</a:t>
            </a:fld>
            <a:endParaRPr lang="en-US" dirty="0"/>
          </a:p>
        </p:txBody>
      </p:sp>
    </p:spTree>
    <p:extLst>
      <p:ext uri="{BB962C8B-B14F-4D97-AF65-F5344CB8AC3E}">
        <p14:creationId xmlns:p14="http://schemas.microsoft.com/office/powerpoint/2010/main" val="2642865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2800" dirty="0">
                <a:latin typeface="Arial Narrow" panose="020B0606020202030204" pitchFamily="34" charset="0"/>
                <a:ea typeface="Arial Narrow" panose="020B0606020202030204" pitchFamily="34" charset="0"/>
                <a:cs typeface="Arial Narrow" panose="020B0606020202030204" pitchFamily="34" charset="0"/>
              </a:rPr>
              <a:t>EAR provides a process, similar to the ITAR Commodity Jurisdiction, that permits submission of a Classification Request to BIS:</a:t>
            </a:r>
          </a:p>
          <a:p>
            <a:pPr marL="398463" lvl="1" indent="0" eaLnBrk="1" hangingPunct="1">
              <a:buFont typeface="Wingdings" panose="05000000000000000000" pitchFamily="2" charset="2"/>
              <a:buNone/>
            </a:pPr>
            <a:endParaRPr lang="en-US" altLang="en-US" dirty="0">
              <a:latin typeface="Arial Narrow" panose="020B0606020202030204" pitchFamily="34" charset="0"/>
              <a:ea typeface="Arial Narrow" panose="020B0606020202030204" pitchFamily="34" charset="0"/>
              <a:cs typeface="Arial Narrow" panose="020B0606020202030204" pitchFamily="34" charset="0"/>
              <a:hlinkClick r:id="" action="ppaction://noaction"/>
            </a:endParaRPr>
          </a:p>
          <a:p>
            <a:pPr marL="398463" lvl="1" indent="0" eaLnBrk="1" hangingPunct="1">
              <a:buFont typeface="Wingdings" panose="05000000000000000000" pitchFamily="2" charset="2"/>
              <a:buNone/>
            </a:pPr>
            <a:r>
              <a:rPr lang="en-US" altLang="en-US" dirty="0">
                <a:latin typeface="Arial Narrow" panose="020B0606020202030204" pitchFamily="34" charset="0"/>
                <a:ea typeface="Arial Narrow" panose="020B0606020202030204" pitchFamily="34" charset="0"/>
                <a:cs typeface="Arial Narrow" panose="020B0606020202030204" pitchFamily="34" charset="0"/>
                <a:hlinkClick r:id="" action="ppaction://noaction"/>
              </a:rPr>
              <a:t>http://www.bis.doc.gov/index.php/licensing/commerce-control-list-classification/classification-request-guidelines</a:t>
            </a:r>
            <a:endParaRPr lang="en-US" altLang="en-US" dirty="0">
              <a:latin typeface="Arial Narrow" panose="020B0606020202030204" pitchFamily="34" charset="0"/>
              <a:ea typeface="Arial Narrow" panose="020B0606020202030204" pitchFamily="34" charset="0"/>
              <a:cs typeface="Arial Narrow" panose="020B0606020202030204" pitchFamily="34" charset="0"/>
            </a:endParaRPr>
          </a:p>
          <a:p>
            <a:pPr eaLnBrk="1" hangingPunct="1"/>
            <a:endParaRPr lang="en-US" altLang="en-US" dirty="0">
              <a:latin typeface="Arial Narrow" panose="020B0606020202030204" pitchFamily="34" charset="0"/>
              <a:ea typeface="Arial Narrow" panose="020B0606020202030204" pitchFamily="34" charset="0"/>
              <a:cs typeface="Arial Narrow" panose="020B0606020202030204" pitchFamily="34" charset="0"/>
            </a:endParaRPr>
          </a:p>
          <a:p>
            <a:pPr eaLnBrk="1" hangingPunct="1"/>
            <a:r>
              <a:rPr lang="en-US" altLang="en-US" sz="2800" dirty="0">
                <a:latin typeface="Arial Narrow" panose="020B0606020202030204" pitchFamily="34" charset="0"/>
                <a:ea typeface="Arial Narrow" panose="020B0606020202030204" pitchFamily="34" charset="0"/>
                <a:cs typeface="Arial Narrow" panose="020B0606020202030204" pitchFamily="34" charset="0"/>
              </a:rPr>
              <a:t>Note, this is not legally binding if the ITAR should have governed the item!</a:t>
            </a:r>
          </a:p>
          <a:p>
            <a:pPr eaLnBrk="1" hangingPunct="1"/>
            <a:endParaRPr lang="en-US" altLang="en-US" sz="2800" dirty="0">
              <a:latin typeface="Arial Narrow" panose="020B0606020202030204" pitchFamily="34" charset="0"/>
              <a:ea typeface="Arial Narrow" panose="020B0606020202030204" pitchFamily="34" charset="0"/>
              <a:cs typeface="Arial Narrow" panose="020B0606020202030204" pitchFamily="34" charset="0"/>
            </a:endParaRPr>
          </a:p>
          <a:p>
            <a:r>
              <a:rPr lang="en-US" altLang="en-US" sz="2400" dirty="0"/>
              <a:t>Use the same information you used on the ITAR side, to review the CCL</a:t>
            </a:r>
          </a:p>
          <a:p>
            <a:pPr lvl="1"/>
            <a:r>
              <a:rPr lang="en-US" altLang="en-US" sz="2000" dirty="0"/>
              <a:t>Review characteristics of item to determine applicable CCL category and product group, </a:t>
            </a:r>
            <a:r>
              <a:rPr lang="en-US" altLang="en-US" sz="2000" i="1" dirty="0"/>
              <a:t>e.g.</a:t>
            </a:r>
            <a:r>
              <a:rPr lang="en-US" altLang="en-US" sz="2000" dirty="0"/>
              <a:t>, aircraft part, start with Category 9 </a:t>
            </a:r>
          </a:p>
          <a:p>
            <a:pPr lvl="1"/>
            <a:r>
              <a:rPr lang="en-US" altLang="en-US" sz="2000" dirty="0"/>
              <a:t>Review applicable 600 series/515 ECCNs</a:t>
            </a:r>
          </a:p>
          <a:p>
            <a:pPr lvl="2"/>
            <a:r>
              <a:rPr lang="en-US" altLang="en-US" sz="1800" dirty="0"/>
              <a:t>Specifically enumerated items</a:t>
            </a:r>
          </a:p>
          <a:p>
            <a:pPr lvl="2"/>
            <a:r>
              <a:rPr lang="en-US" altLang="en-US" sz="1800" dirty="0"/>
              <a:t>“Catch-all” controls and EAR definition of “specially designed”</a:t>
            </a:r>
          </a:p>
          <a:p>
            <a:pPr lvl="1"/>
            <a:r>
              <a:rPr lang="en-US" altLang="en-US" sz="2000" dirty="0"/>
              <a:t>Review applicable non-600/non-515 series ECCNs</a:t>
            </a:r>
          </a:p>
          <a:p>
            <a:pPr eaLnBrk="1" hangingPunct="1"/>
            <a:endParaRPr lang="en-US" altLang="en-US" sz="2800" dirty="0">
              <a:latin typeface="Arial Narrow" panose="020B0606020202030204" pitchFamily="34" charset="0"/>
              <a:ea typeface="Arial Narrow" panose="020B0606020202030204" pitchFamily="34" charset="0"/>
              <a:cs typeface="Arial Narrow" panose="020B0606020202030204" pitchFamily="34" charset="0"/>
            </a:endParaRP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40</a:t>
            </a:fld>
            <a:endParaRPr lang="en-US" dirty="0"/>
          </a:p>
        </p:txBody>
      </p:sp>
    </p:spTree>
    <p:extLst>
      <p:ext uri="{BB962C8B-B14F-4D97-AF65-F5344CB8AC3E}">
        <p14:creationId xmlns:p14="http://schemas.microsoft.com/office/powerpoint/2010/main" val="3431443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C8D6DF3-177F-4C42-AB32-613C3BCD33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a:extLst>
              <a:ext uri="{FF2B5EF4-FFF2-40B4-BE49-F238E27FC236}">
                <a16:creationId xmlns:a16="http://schemas.microsoft.com/office/drawing/2014/main" id="{3F8D9A56-1F9F-417E-AC2C-26E4955916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Export in the News:</a:t>
            </a:r>
          </a:p>
          <a:p>
            <a:endParaRPr lang="en-US" dirty="0"/>
          </a:p>
          <a:p>
            <a:r>
              <a:rPr lang="en-US" dirty="0"/>
              <a:t>China</a:t>
            </a:r>
          </a:p>
          <a:p>
            <a:pPr lvl="1"/>
            <a:r>
              <a:rPr lang="en-US" dirty="0"/>
              <a:t>China support of Russia</a:t>
            </a:r>
          </a:p>
          <a:p>
            <a:pPr lvl="1"/>
            <a:r>
              <a:rPr lang="en-US" dirty="0"/>
              <a:t>Calls for TikTok bans</a:t>
            </a:r>
          </a:p>
          <a:p>
            <a:pPr lvl="1"/>
            <a:r>
              <a:rPr lang="en-US" dirty="0"/>
              <a:t>Export restrictions on advanced computing and semiconductor manufacturing commodities </a:t>
            </a:r>
          </a:p>
          <a:p>
            <a:endParaRPr lang="en-US" dirty="0"/>
          </a:p>
          <a:p>
            <a:r>
              <a:rPr lang="en-US" dirty="0"/>
              <a:t>Russia &amp; Belarus</a:t>
            </a:r>
          </a:p>
          <a:p>
            <a:pPr lvl="1"/>
            <a:r>
              <a:rPr lang="en-US" dirty="0"/>
              <a:t>Export restrictions on U.S. and certain foreign made commodities</a:t>
            </a:r>
          </a:p>
          <a:p>
            <a:pPr lvl="1"/>
            <a:r>
              <a:rPr lang="en-US" dirty="0"/>
              <a:t>Sanctions on certain industry sectors result of Ukraine invasion</a:t>
            </a:r>
          </a:p>
          <a:p>
            <a:pPr lvl="1"/>
            <a:r>
              <a:rPr lang="en-US" dirty="0"/>
              <a:t>Sanctions on government entities, individuals and private entities in Russia and Belarus supporting the invasion efforts</a:t>
            </a:r>
          </a:p>
          <a:p>
            <a:endParaRPr lang="en-US" altLang="en-US" dirty="0"/>
          </a:p>
          <a:p>
            <a:r>
              <a:rPr lang="en-US" altLang="en-US" dirty="0"/>
              <a:t>Benefits include protecting proprietary information for companies</a:t>
            </a:r>
          </a:p>
        </p:txBody>
      </p:sp>
    </p:spTree>
    <p:extLst>
      <p:ext uri="{BB962C8B-B14F-4D97-AF65-F5344CB8AC3E}">
        <p14:creationId xmlns:p14="http://schemas.microsoft.com/office/powerpoint/2010/main" val="2777873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releases</a:t>
            </a:r>
            <a:r>
              <a:rPr lang="en-US" baseline="0" dirty="0"/>
              <a:t> under the EAR</a:t>
            </a:r>
          </a:p>
          <a:p>
            <a:r>
              <a:rPr lang="en-US" baseline="0" dirty="0"/>
              <a:t>Same concepts reflected in both definitions</a:t>
            </a: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45</a:t>
            </a:fld>
            <a:endParaRPr lang="en-US" dirty="0"/>
          </a:p>
        </p:txBody>
      </p:sp>
    </p:spTree>
    <p:extLst>
      <p:ext uri="{BB962C8B-B14F-4D97-AF65-F5344CB8AC3E}">
        <p14:creationId xmlns:p14="http://schemas.microsoft.com/office/powerpoint/2010/main" val="2636838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r>
              <a:rPr lang="en-US" dirty="0">
                <a:cs typeface="Times New Roman" pitchFamily="18" charset="0"/>
              </a:rPr>
              <a:t>“Equivalent” is defined to mean form has been modified solely for fit purposes.</a:t>
            </a:r>
          </a:p>
          <a:p>
            <a:pPr lvl="1" eaLnBrk="1" hangingPunct="1"/>
            <a:r>
              <a:rPr lang="en-US" dirty="0">
                <a:cs typeface="Times New Roman" pitchFamily="18" charset="0"/>
              </a:rPr>
              <a:t>“Production” means all production stages, such as product engineering, manufacture, integration, assembly (mounting), inspection, testing and quality assurance.</a:t>
            </a:r>
          </a:p>
          <a:p>
            <a:pPr lvl="1" eaLnBrk="1" hangingPunct="1"/>
            <a:r>
              <a:rPr lang="en-US" dirty="0">
                <a:cs typeface="Times New Roman" pitchFamily="18" charset="0"/>
              </a:rPr>
              <a:t>“Development” is related to all stages prior to serial production, such as: design, design research, design analyses, design concepts, assembly and testing of prototypes, pilot production schemes, design data, process of transforming design data into a product, configuration, design, integration design, layouts.</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46</a:t>
            </a:fld>
            <a:endParaRPr lang="en-US" dirty="0"/>
          </a:p>
        </p:txBody>
      </p:sp>
    </p:spTree>
    <p:extLst>
      <p:ext uri="{BB962C8B-B14F-4D97-AF65-F5344CB8AC3E}">
        <p14:creationId xmlns:p14="http://schemas.microsoft.com/office/powerpoint/2010/main" val="3587512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2546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0"/>
              </a:spcBef>
              <a:spcAft>
                <a:spcPts val="1200"/>
              </a:spcAft>
            </a:pPr>
            <a:r>
              <a:rPr lang="en-US" dirty="0">
                <a:cs typeface="Times New Roman" pitchFamily="18" charset="0"/>
              </a:rPr>
              <a:t>Must have documents contemporaneous with development</a:t>
            </a:r>
          </a:p>
          <a:p>
            <a:pPr lvl="1">
              <a:spcBef>
                <a:spcPts val="0"/>
              </a:spcBef>
              <a:spcAft>
                <a:spcPts val="600"/>
              </a:spcAft>
            </a:pPr>
            <a:r>
              <a:rPr lang="en-US" b="1" u="sng" dirty="0">
                <a:cs typeface="Times New Roman" pitchFamily="18" charset="0"/>
              </a:rPr>
              <a:t>Contemporaneous</a:t>
            </a:r>
            <a:r>
              <a:rPr lang="en-US" dirty="0">
                <a:cs typeface="Times New Roman" pitchFamily="18" charset="0"/>
              </a:rPr>
              <a:t> documentation:</a:t>
            </a:r>
          </a:p>
          <a:p>
            <a:pPr lvl="2">
              <a:spcBef>
                <a:spcPts val="0"/>
              </a:spcBef>
              <a:spcAft>
                <a:spcPts val="600"/>
              </a:spcAft>
            </a:pPr>
            <a:r>
              <a:rPr lang="en-US" sz="2000" dirty="0">
                <a:cs typeface="Times New Roman" pitchFamily="18" charset="0"/>
              </a:rPr>
              <a:t>Design information, marketing plans, declarations in patent applications, or contracts</a:t>
            </a:r>
            <a:endParaRPr lang="en-US" sz="1600" dirty="0">
              <a:cs typeface="+mn-cs"/>
            </a:endParaRPr>
          </a:p>
          <a:p>
            <a:pPr lvl="1"/>
            <a:r>
              <a:rPr lang="en-US" sz="2000" dirty="0"/>
              <a:t>If you invoke a release, you need to be able to support the decision</a:t>
            </a:r>
          </a:p>
          <a:p>
            <a:pPr lvl="1"/>
            <a:r>
              <a:rPr lang="en-US" sz="2000" dirty="0"/>
              <a:t>Maintain a record</a:t>
            </a:r>
            <a:endParaRPr lang="en-US" sz="2000" dirty="0">
              <a:cs typeface="Times New Roman" pitchFamily="18" charset="0"/>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48</a:t>
            </a:fld>
            <a:endParaRPr lang="en-US" dirty="0"/>
          </a:p>
        </p:txBody>
      </p:sp>
    </p:spTree>
    <p:extLst>
      <p:ext uri="{BB962C8B-B14F-4D97-AF65-F5344CB8AC3E}">
        <p14:creationId xmlns:p14="http://schemas.microsoft.com/office/powerpoint/2010/main" val="2794052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F-35 Cockpit is IX(b)(1) - </a:t>
            </a:r>
            <a:r>
              <a:rPr lang="en-US" b="0" i="0" dirty="0">
                <a:solidFill>
                  <a:srgbClr val="000000"/>
                </a:solidFill>
                <a:effectLst/>
                <a:latin typeface="Open Sans"/>
              </a:rPr>
              <a:t> System specific simulators that replicate the operation of an individual crew station, a mission system, or a weapon of an end-item that is controlled in this subchapter</a:t>
            </a:r>
          </a:p>
          <a:p>
            <a:endParaRPr lang="en-US" b="0" i="0" dirty="0">
              <a:solidFill>
                <a:srgbClr val="000000"/>
              </a:solidFill>
              <a:effectLst/>
              <a:latin typeface="Open Sans"/>
            </a:endParaRPr>
          </a:p>
          <a:p>
            <a:r>
              <a:rPr lang="en-US" b="0" i="0" dirty="0">
                <a:solidFill>
                  <a:srgbClr val="000000"/>
                </a:solidFill>
                <a:effectLst/>
                <a:latin typeface="Open Sans"/>
              </a:rPr>
              <a:t>MASH Simulation System 0A614 – </a:t>
            </a:r>
            <a:r>
              <a:rPr lang="en-US" b="0" i="0" dirty="0" err="1">
                <a:solidFill>
                  <a:srgbClr val="000000"/>
                </a:solidFill>
                <a:effectLst/>
                <a:latin typeface="Open Sans"/>
              </a:rPr>
              <a:t>Miltiary</a:t>
            </a:r>
            <a:r>
              <a:rPr lang="en-US" b="0" i="0" dirty="0">
                <a:solidFill>
                  <a:srgbClr val="000000"/>
                </a:solidFill>
                <a:effectLst/>
                <a:latin typeface="Open Sans"/>
              </a:rPr>
              <a:t> Training Equipment: </a:t>
            </a:r>
            <a:r>
              <a:rPr lang="en-US" dirty="0"/>
              <a:t>“Equipment” “specially designed” for military training that is not enumerated or otherwise described in USML Category IX.</a:t>
            </a:r>
          </a:p>
        </p:txBody>
      </p:sp>
      <p:sp>
        <p:nvSpPr>
          <p:cNvPr id="4" name="Slide Number Placeholder 3"/>
          <p:cNvSpPr>
            <a:spLocks noGrp="1"/>
          </p:cNvSpPr>
          <p:nvPr>
            <p:ph type="sldNum" sz="quarter" idx="5"/>
          </p:nvPr>
        </p:nvSpPr>
        <p:spPr/>
        <p:txBody>
          <a:bodyPr/>
          <a:lstStyle/>
          <a:p>
            <a:fld id="{85D9B890-3B6E-417C-BD92-47816D5AB620}" type="slidenum">
              <a:rPr lang="en-US" smtClean="0"/>
              <a:pPr/>
              <a:t>49</a:t>
            </a:fld>
            <a:endParaRPr lang="en-US" dirty="0"/>
          </a:p>
        </p:txBody>
      </p:sp>
    </p:spTree>
    <p:extLst>
      <p:ext uri="{BB962C8B-B14F-4D97-AF65-F5344CB8AC3E}">
        <p14:creationId xmlns:p14="http://schemas.microsoft.com/office/powerpoint/2010/main" val="2279325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600" b="1" i="0" kern="1200" dirty="0">
                <a:solidFill>
                  <a:schemeClr val="tx1"/>
                </a:solidFill>
                <a:effectLst/>
                <a:latin typeface="Arial" charset="0"/>
                <a:ea typeface="+mn-ea"/>
                <a:cs typeface="+mn-cs"/>
              </a:rPr>
              <a:t>120.50   Release.</a:t>
            </a:r>
          </a:p>
          <a:p>
            <a:r>
              <a:rPr kumimoji="1" lang="en-US" sz="1600" b="0" i="0" kern="1200" dirty="0">
                <a:solidFill>
                  <a:schemeClr val="tx1"/>
                </a:solidFill>
                <a:effectLst/>
                <a:latin typeface="Arial" charset="0"/>
                <a:ea typeface="+mn-ea"/>
                <a:cs typeface="+mn-cs"/>
              </a:rPr>
              <a:t>(a) Technical data is released through:</a:t>
            </a:r>
          </a:p>
          <a:p>
            <a:r>
              <a:rPr kumimoji="1" lang="en-US" sz="1600" b="0" i="0" kern="1200" dirty="0">
                <a:solidFill>
                  <a:schemeClr val="tx1"/>
                </a:solidFill>
                <a:effectLst/>
                <a:latin typeface="Arial" charset="0"/>
                <a:ea typeface="+mn-ea"/>
                <a:cs typeface="+mn-cs"/>
              </a:rPr>
              <a:t>(1) Visual or other inspection by foreign persons of a defense article that reveals technical data to a foreign person;</a:t>
            </a:r>
          </a:p>
          <a:p>
            <a:r>
              <a:rPr kumimoji="1" lang="en-US" sz="1600" b="0" i="0" kern="1200" dirty="0">
                <a:solidFill>
                  <a:schemeClr val="tx1"/>
                </a:solidFill>
                <a:effectLst/>
                <a:latin typeface="Arial" charset="0"/>
                <a:ea typeface="+mn-ea"/>
                <a:cs typeface="+mn-cs"/>
              </a:rPr>
              <a:t>(2) Oral or written exchanges with foreign persons of technical data in the United States or abroad;</a:t>
            </a:r>
          </a:p>
          <a:p>
            <a:r>
              <a:rPr kumimoji="1" lang="en-US" sz="1600" b="0" i="0" kern="1200" dirty="0">
                <a:solidFill>
                  <a:schemeClr val="tx1"/>
                </a:solidFill>
                <a:effectLst/>
                <a:latin typeface="Arial" charset="0"/>
                <a:ea typeface="+mn-ea"/>
                <a:cs typeface="+mn-cs"/>
              </a:rPr>
              <a:t>(3) The use of access information to cause or enable a foreign person, including yourself, to access, view, or possess unencrypted technical data; or</a:t>
            </a:r>
          </a:p>
          <a:p>
            <a:r>
              <a:rPr kumimoji="1" lang="en-US" sz="1600" b="0" i="0" kern="1200" dirty="0">
                <a:solidFill>
                  <a:schemeClr val="tx1"/>
                </a:solidFill>
                <a:effectLst/>
                <a:latin typeface="Arial" charset="0"/>
                <a:ea typeface="+mn-ea"/>
                <a:cs typeface="+mn-cs"/>
              </a:rPr>
              <a:t>(4) The use of access information to cause technical data outside of the United States to be in unencrypted form.</a:t>
            </a:r>
          </a:p>
          <a:p>
            <a:r>
              <a:rPr kumimoji="1" lang="en-US" sz="1600" b="0" i="0" kern="1200" dirty="0">
                <a:solidFill>
                  <a:schemeClr val="tx1"/>
                </a:solidFill>
                <a:effectLst/>
                <a:latin typeface="Arial" charset="0"/>
                <a:ea typeface="+mn-ea"/>
                <a:cs typeface="+mn-cs"/>
              </a:rPr>
              <a:t>(b) Authorization for a release of technical data to a foreign person is required to provide access information to that foreign person, if that access </a:t>
            </a:r>
            <a:r>
              <a:rPr kumimoji="1" lang="en-US" sz="1600" b="0" i="0" kern="1200" dirty="0" err="1">
                <a:solidFill>
                  <a:schemeClr val="tx1"/>
                </a:solidFill>
                <a:effectLst/>
                <a:latin typeface="Arial" charset="0"/>
                <a:ea typeface="+mn-ea"/>
                <a:cs typeface="+mn-cs"/>
              </a:rPr>
              <a:t>infor</a:t>
            </a:r>
            <a:endParaRPr kumimoji="1" lang="en-US" sz="1600" b="0" i="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52</a:t>
            </a:fld>
            <a:endParaRPr lang="en-US" dirty="0"/>
          </a:p>
        </p:txBody>
      </p:sp>
    </p:spTree>
    <p:extLst>
      <p:ext uri="{BB962C8B-B14F-4D97-AF65-F5344CB8AC3E}">
        <p14:creationId xmlns:p14="http://schemas.microsoft.com/office/powerpoint/2010/main" val="2691849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Narrow" panose="020B0606020202030204" pitchFamily="34" charset="0"/>
                <a:ea typeface="Arial Narrow" panose="020B0606020202030204" pitchFamily="34" charset="0"/>
                <a:cs typeface="Arial Narrow" panose="020B0606020202030204" pitchFamily="34" charset="0"/>
              </a:rPr>
              <a:t>Note that, from the EAR perspective, a foreign person must actually access controlled technology for an export to have occurred, i.e., opened the network file, not merely received theoretical access to it.</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53</a:t>
            </a:fld>
            <a:endParaRPr lang="en-US" dirty="0"/>
          </a:p>
        </p:txBody>
      </p:sp>
    </p:spTree>
    <p:extLst>
      <p:ext uri="{BB962C8B-B14F-4D97-AF65-F5344CB8AC3E}">
        <p14:creationId xmlns:p14="http://schemas.microsoft.com/office/powerpoint/2010/main" val="20301784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reexports controlled vary by regulation</a:t>
            </a:r>
          </a:p>
          <a:p>
            <a:endParaRPr lang="en-US" dirty="0"/>
          </a:p>
          <a:p>
            <a:r>
              <a:rPr lang="en-US" dirty="0"/>
              <a:t>ITAR “see through” rule</a:t>
            </a:r>
          </a:p>
          <a:p>
            <a:endParaRPr lang="en-US" dirty="0"/>
          </a:p>
          <a:p>
            <a:r>
              <a:rPr lang="en-US" dirty="0"/>
              <a:t>EAR must reach de minimis levels</a:t>
            </a:r>
          </a:p>
        </p:txBody>
      </p:sp>
      <p:sp>
        <p:nvSpPr>
          <p:cNvPr id="4" name="Slide Number Placeholder 3"/>
          <p:cNvSpPr>
            <a:spLocks noGrp="1"/>
          </p:cNvSpPr>
          <p:nvPr>
            <p:ph type="sldNum" sz="quarter" idx="5"/>
          </p:nvPr>
        </p:nvSpPr>
        <p:spPr/>
        <p:txBody>
          <a:bodyPr/>
          <a:lstStyle/>
          <a:p>
            <a:fld id="{85D9B890-3B6E-417C-BD92-47816D5AB620}" type="slidenum">
              <a:rPr lang="en-US" smtClean="0"/>
              <a:pPr/>
              <a:t>55</a:t>
            </a:fld>
            <a:endParaRPr lang="en-US" dirty="0"/>
          </a:p>
        </p:txBody>
      </p:sp>
    </p:spTree>
    <p:extLst>
      <p:ext uri="{BB962C8B-B14F-4D97-AF65-F5344CB8AC3E}">
        <p14:creationId xmlns:p14="http://schemas.microsoft.com/office/powerpoint/2010/main" val="1085425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56</a:t>
            </a:fld>
            <a:endParaRPr lang="en-US" dirty="0"/>
          </a:p>
        </p:txBody>
      </p:sp>
    </p:spTree>
    <p:extLst>
      <p:ext uri="{BB962C8B-B14F-4D97-AF65-F5344CB8AC3E}">
        <p14:creationId xmlns:p14="http://schemas.microsoft.com/office/powerpoint/2010/main" val="2386034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Persons may hold more than one citizenship or nationality – dual nationalities.  Also may hold citizenship/nationality different than their foreign employer – third country nationals</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Like U.S. companies, foreign companies employ persons from around the world.</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You  need to be confident that no one with a nationality or citizenship of an ITAR 126.1 country is involved, unless you are able to satisfy the requirements of ITAR 126.18</a:t>
            </a:r>
          </a:p>
          <a:p>
            <a:pPr eaLnBrk="1" hangingPunct="1"/>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57</a:t>
            </a:fld>
            <a:endParaRPr lang="en-US" dirty="0"/>
          </a:p>
        </p:txBody>
      </p:sp>
    </p:spTree>
    <p:extLst>
      <p:ext uri="{BB962C8B-B14F-4D97-AF65-F5344CB8AC3E}">
        <p14:creationId xmlns:p14="http://schemas.microsoft.com/office/powerpoint/2010/main" val="2288389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Initial Questions:</a:t>
            </a:r>
          </a:p>
          <a:p>
            <a:r>
              <a:rPr lang="en-US" dirty="0"/>
              <a:t>What is the U.S. company providing?</a:t>
            </a:r>
          </a:p>
          <a:p>
            <a:r>
              <a:rPr lang="en-US" dirty="0"/>
              <a:t>Where is it going?</a:t>
            </a:r>
          </a:p>
          <a:p>
            <a:r>
              <a:rPr lang="en-US" dirty="0"/>
              <a:t>What is the transaction?</a:t>
            </a:r>
          </a:p>
          <a:p>
            <a:r>
              <a:rPr lang="en-US" dirty="0"/>
              <a:t>Who are the parties involved?</a:t>
            </a:r>
          </a:p>
          <a:p>
            <a:r>
              <a:rPr lang="en-US" dirty="0"/>
              <a:t>How will the items be used?</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a:t>
            </a:fld>
            <a:endParaRPr lang="en-US" dirty="0"/>
          </a:p>
        </p:txBody>
      </p:sp>
    </p:spTree>
    <p:extLst>
      <p:ext uri="{BB962C8B-B14F-4D97-AF65-F5344CB8AC3E}">
        <p14:creationId xmlns:p14="http://schemas.microsoft.com/office/powerpoint/2010/main" val="2451940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7F108496-7F38-4ABD-9D75-F848A7F479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1E7CEB3E-3407-4573-91D8-53CFFF6161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Essential to plan ahead.  The earlier you have compliance involved in the activities, the more likely the Company will be to deliver on-time.  Export compliance, by its nature, cannot be saved for the last minute.  If authorization is required it could take months to obtain.  Best practice is to figure out the compliance requirements at the beginning of the transaction.</a:t>
            </a:r>
          </a:p>
        </p:txBody>
      </p:sp>
      <p:sp>
        <p:nvSpPr>
          <p:cNvPr id="81924" name="Slide Number Placeholder 3">
            <a:extLst>
              <a:ext uri="{FF2B5EF4-FFF2-40B4-BE49-F238E27FC236}">
                <a16:creationId xmlns:a16="http://schemas.microsoft.com/office/drawing/2014/main" id="{941F0A84-E39D-4E18-A642-E58CDE1D54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567480F-7B8D-4BA1-8B1A-BECD94701958}" type="slidenum">
              <a:rPr lang="en-US" altLang="en-US" smtClean="0"/>
              <a:pPr/>
              <a:t>58</a:t>
            </a:fld>
            <a:endParaRPr lang="en-US" altLang="en-US"/>
          </a:p>
        </p:txBody>
      </p:sp>
    </p:spTree>
    <p:extLst>
      <p:ext uri="{BB962C8B-B14F-4D97-AF65-F5344CB8AC3E}">
        <p14:creationId xmlns:p14="http://schemas.microsoft.com/office/powerpoint/2010/main" val="41160767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Anyone engaged </a:t>
            </a:r>
            <a:r>
              <a:rPr lang="en-US" dirty="0"/>
              <a:t>in manufacturing and exporting or temporary importing of defense articles and defense services must register.  Can only apply for license or use exemptions if registered.</a:t>
            </a:r>
          </a:p>
        </p:txBody>
      </p:sp>
      <p:sp>
        <p:nvSpPr>
          <p:cNvPr id="4" name="Slide Number Placeholder 3"/>
          <p:cNvSpPr>
            <a:spLocks noGrp="1"/>
          </p:cNvSpPr>
          <p:nvPr>
            <p:ph type="sldNum" sz="quarter" idx="5"/>
          </p:nvPr>
        </p:nvSpPr>
        <p:spPr/>
        <p:txBody>
          <a:bodyPr/>
          <a:lstStyle/>
          <a:p>
            <a:fld id="{85D9B890-3B6E-417C-BD92-47816D5AB620}" type="slidenum">
              <a:rPr lang="en-US" smtClean="0"/>
              <a:pPr/>
              <a:t>59</a:t>
            </a:fld>
            <a:endParaRPr lang="en-US" dirty="0"/>
          </a:p>
        </p:txBody>
      </p:sp>
    </p:spTree>
    <p:extLst>
      <p:ext uri="{BB962C8B-B14F-4D97-AF65-F5344CB8AC3E}">
        <p14:creationId xmlns:p14="http://schemas.microsoft.com/office/powerpoint/2010/main" val="842803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June 29, 2020 – China, Venezuela</a:t>
            </a:r>
            <a:r>
              <a:rPr lang="en-US" baseline="0" dirty="0"/>
              <a:t> and Russia Military end-use and end-user license requirement.</a:t>
            </a: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66</a:t>
            </a:fld>
            <a:endParaRPr lang="en-US" dirty="0"/>
          </a:p>
        </p:txBody>
      </p:sp>
    </p:spTree>
    <p:extLst>
      <p:ext uri="{BB962C8B-B14F-4D97-AF65-F5344CB8AC3E}">
        <p14:creationId xmlns:p14="http://schemas.microsoft.com/office/powerpoint/2010/main" val="541650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dirty="0">
                <a:latin typeface="Arial Narrow" panose="020B0606020202030204" pitchFamily="34" charset="0"/>
                <a:ea typeface="ＭＳ Ｐゴシック" panose="020B0600070205080204" pitchFamily="34" charset="-128"/>
              </a:rPr>
              <a:t>Many EAR-controlled exports will be eligible for a License Exception.</a:t>
            </a:r>
          </a:p>
          <a:p>
            <a:pPr eaLnBrk="1" hangingPunct="1">
              <a:lnSpc>
                <a:spcPct val="90000"/>
              </a:lnSpc>
            </a:pPr>
            <a:r>
              <a:rPr lang="en-US" altLang="en-US" dirty="0">
                <a:latin typeface="Arial Narrow" panose="020B0606020202030204" pitchFamily="34" charset="0"/>
                <a:ea typeface="ＭＳ Ｐゴシック" panose="020B0600070205080204" pitchFamily="34" charset="-128"/>
              </a:rPr>
              <a:t>Pre-approved authorization to export items controlled under the EAR to certain destinations.</a:t>
            </a:r>
          </a:p>
          <a:p>
            <a:pPr eaLnBrk="1" hangingPunct="1">
              <a:lnSpc>
                <a:spcPct val="90000"/>
              </a:lnSpc>
            </a:pPr>
            <a:r>
              <a:rPr lang="en-US" altLang="en-US" dirty="0">
                <a:latin typeface="Arial Narrow" panose="020B0606020202030204" pitchFamily="34" charset="0"/>
                <a:ea typeface="ＭＳ Ｐゴシック" panose="020B0600070205080204" pitchFamily="34" charset="-128"/>
              </a:rPr>
              <a:t>No need for license application.</a:t>
            </a:r>
          </a:p>
          <a:p>
            <a:pPr eaLnBrk="1" hangingPunct="1">
              <a:lnSpc>
                <a:spcPct val="90000"/>
              </a:lnSpc>
            </a:pPr>
            <a:r>
              <a:rPr lang="en-US" altLang="en-US" dirty="0">
                <a:latin typeface="Arial Narrow" panose="020B0606020202030204" pitchFamily="34" charset="0"/>
                <a:ea typeface="ＭＳ Ｐゴシック" panose="020B0600070205080204" pitchFamily="34" charset="-128"/>
              </a:rPr>
              <a:t>Certain requirements need to be met.</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67</a:t>
            </a:fld>
            <a:endParaRPr lang="en-US" dirty="0"/>
          </a:p>
        </p:txBody>
      </p:sp>
    </p:spTree>
    <p:extLst>
      <p:ext uri="{BB962C8B-B14F-4D97-AF65-F5344CB8AC3E}">
        <p14:creationId xmlns:p14="http://schemas.microsoft.com/office/powerpoint/2010/main" val="8837652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Huawei</a:t>
            </a:r>
            <a:r>
              <a:rPr lang="en-US" baseline="0" dirty="0"/>
              <a:t> and 69 entities on entities list</a:t>
            </a: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69</a:t>
            </a:fld>
            <a:endParaRPr lang="en-US" dirty="0"/>
          </a:p>
        </p:txBody>
      </p:sp>
    </p:spTree>
    <p:extLst>
      <p:ext uri="{BB962C8B-B14F-4D97-AF65-F5344CB8AC3E}">
        <p14:creationId xmlns:p14="http://schemas.microsoft.com/office/powerpoint/2010/main" val="4570147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DDTC and BIS are working toward a single license form</a:t>
            </a: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70</a:t>
            </a:fld>
            <a:endParaRPr lang="en-US" dirty="0"/>
          </a:p>
        </p:txBody>
      </p:sp>
    </p:spTree>
    <p:extLst>
      <p:ext uri="{BB962C8B-B14F-4D97-AF65-F5344CB8AC3E}">
        <p14:creationId xmlns:p14="http://schemas.microsoft.com/office/powerpoint/2010/main" val="36238708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90588" lvl="1" indent="-457200">
              <a:lnSpc>
                <a:spcPct val="80000"/>
              </a:lnSpc>
            </a:pPr>
            <a:r>
              <a:rPr lang="en-US" altLang="en-US" sz="2400" dirty="0">
                <a:solidFill>
                  <a:schemeClr val="tx1"/>
                </a:solidFill>
                <a:latin typeface="Arial Narrow" panose="020B0606020202030204" pitchFamily="34" charset="0"/>
                <a:ea typeface="ＭＳ Ｐゴシック" panose="020B0600070205080204" pitchFamily="34" charset="-128"/>
              </a:rPr>
              <a:t>Memoranda</a:t>
            </a:r>
          </a:p>
          <a:p>
            <a:pPr marL="590588" lvl="1" indent="-457200">
              <a:lnSpc>
                <a:spcPct val="80000"/>
              </a:lnSpc>
            </a:pPr>
            <a:r>
              <a:rPr lang="en-US" altLang="en-US" sz="2400" dirty="0">
                <a:solidFill>
                  <a:schemeClr val="tx1"/>
                </a:solidFill>
                <a:latin typeface="Arial Narrow" panose="020B0606020202030204" pitchFamily="34" charset="0"/>
                <a:ea typeface="ＭＳ Ｐゴシック" panose="020B0600070205080204" pitchFamily="34" charset="-128"/>
              </a:rPr>
              <a:t>Notes</a:t>
            </a:r>
          </a:p>
          <a:p>
            <a:pPr marL="590588" lvl="1" indent="-457200">
              <a:lnSpc>
                <a:spcPct val="80000"/>
              </a:lnSpc>
            </a:pPr>
            <a:r>
              <a:rPr lang="en-US" altLang="en-US" sz="2400" dirty="0">
                <a:solidFill>
                  <a:schemeClr val="tx1"/>
                </a:solidFill>
                <a:latin typeface="Arial Narrow" panose="020B0606020202030204" pitchFamily="34" charset="0"/>
                <a:ea typeface="ＭＳ Ｐゴシック" panose="020B0600070205080204" pitchFamily="34" charset="-128"/>
              </a:rPr>
              <a:t>Correspondence</a:t>
            </a:r>
          </a:p>
          <a:p>
            <a:pPr marL="590588" lvl="1" indent="-457200">
              <a:lnSpc>
                <a:spcPct val="80000"/>
              </a:lnSpc>
            </a:pPr>
            <a:r>
              <a:rPr lang="en-US" altLang="en-US" sz="2400" dirty="0">
                <a:solidFill>
                  <a:schemeClr val="tx1"/>
                </a:solidFill>
                <a:latin typeface="Arial Narrow" panose="020B0606020202030204" pitchFamily="34" charset="0"/>
                <a:ea typeface="ＭＳ Ｐゴシック" panose="020B0600070205080204" pitchFamily="34" charset="-128"/>
              </a:rPr>
              <a:t>Contracts</a:t>
            </a:r>
          </a:p>
          <a:p>
            <a:pPr marL="590588" lvl="1" indent="-457200">
              <a:lnSpc>
                <a:spcPct val="80000"/>
              </a:lnSpc>
            </a:pPr>
            <a:r>
              <a:rPr lang="en-US" altLang="en-US" sz="2400" dirty="0">
                <a:solidFill>
                  <a:schemeClr val="tx1"/>
                </a:solidFill>
                <a:latin typeface="Arial Narrow" panose="020B0606020202030204" pitchFamily="34" charset="0"/>
                <a:ea typeface="ＭＳ Ｐゴシック" panose="020B0600070205080204" pitchFamily="34" charset="-128"/>
              </a:rPr>
              <a:t>Invitations to bid</a:t>
            </a:r>
          </a:p>
          <a:p>
            <a:pPr marL="590588" lvl="1" indent="-457200">
              <a:lnSpc>
                <a:spcPct val="80000"/>
              </a:lnSpc>
            </a:pPr>
            <a:r>
              <a:rPr lang="en-US" altLang="en-US" sz="2400" dirty="0">
                <a:solidFill>
                  <a:schemeClr val="tx1"/>
                </a:solidFill>
                <a:latin typeface="Arial Narrow" panose="020B0606020202030204" pitchFamily="34" charset="0"/>
                <a:ea typeface="ＭＳ Ｐゴシック" panose="020B0600070205080204" pitchFamily="34" charset="-128"/>
              </a:rPr>
              <a:t>Books of account</a:t>
            </a:r>
          </a:p>
          <a:p>
            <a:pPr marL="590588" lvl="1" indent="-457200">
              <a:lnSpc>
                <a:spcPct val="80000"/>
              </a:lnSpc>
            </a:pPr>
            <a:r>
              <a:rPr lang="en-US" altLang="en-US" sz="2400" dirty="0">
                <a:solidFill>
                  <a:schemeClr val="tx1"/>
                </a:solidFill>
                <a:latin typeface="Arial Narrow" panose="020B0606020202030204" pitchFamily="34" charset="0"/>
                <a:ea typeface="ＭＳ Ｐゴシック" panose="020B0600070205080204" pitchFamily="34" charset="-128"/>
              </a:rPr>
              <a:t>Financial records</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71</a:t>
            </a:fld>
            <a:endParaRPr lang="en-US" dirty="0"/>
          </a:p>
        </p:txBody>
      </p:sp>
    </p:spTree>
    <p:extLst>
      <p:ext uri="{BB962C8B-B14F-4D97-AF65-F5344CB8AC3E}">
        <p14:creationId xmlns:p14="http://schemas.microsoft.com/office/powerpoint/2010/main" val="31281641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C30D5291-85DA-4409-8A91-EE5EE86DE7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EE6D209D-A9BB-4E0C-9C78-38A55F4E54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4452" name="Slide Number Placeholder 3">
            <a:extLst>
              <a:ext uri="{FF2B5EF4-FFF2-40B4-BE49-F238E27FC236}">
                <a16:creationId xmlns:a16="http://schemas.microsoft.com/office/drawing/2014/main" id="{B5BCD643-9D53-4713-91A4-115ABDF74F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712E6E-E5B1-4552-AD4B-D07F68D5B0F7}" type="slidenum">
              <a:rPr lang="en-US" altLang="en-US" smtClean="0">
                <a:latin typeface="Arial" panose="020B0604020202020204" pitchFamily="34" charset="0"/>
              </a:rPr>
              <a:pPr>
                <a:spcBef>
                  <a:spcPct val="0"/>
                </a:spcBef>
              </a:pPr>
              <a:t>74</a:t>
            </a:fld>
            <a:endParaRPr lang="en-US" altLang="en-US">
              <a:latin typeface="Arial" panose="020B0604020202020204" pitchFamily="34" charset="0"/>
            </a:endParaRPr>
          </a:p>
        </p:txBody>
      </p:sp>
    </p:spTree>
    <p:extLst>
      <p:ext uri="{BB962C8B-B14F-4D97-AF65-F5344CB8AC3E}">
        <p14:creationId xmlns:p14="http://schemas.microsoft.com/office/powerpoint/2010/main" val="2375452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dirty="0">
                <a:latin typeface="Arial Narrow" panose="020B0606020202030204" pitchFamily="34" charset="0"/>
                <a:ea typeface="ＭＳ Ｐゴシック" panose="020B0600070205080204" pitchFamily="34" charset="-128"/>
              </a:rPr>
              <a:t>Examples of potentially controlled transactions:</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Installation of aircraft trainer in Qatar</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Shipment of terrain generation software to the U.K. to a foreign subsidiary</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Demonstrations of simulation software to foreign persons, including at trade shows such as I/ITSEC</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a:t>
            </a:fld>
            <a:endParaRPr lang="en-US" dirty="0"/>
          </a:p>
        </p:txBody>
      </p:sp>
    </p:spTree>
    <p:extLst>
      <p:ext uri="{BB962C8B-B14F-4D97-AF65-F5344CB8AC3E}">
        <p14:creationId xmlns:p14="http://schemas.microsoft.com/office/powerpoint/2010/main" val="1165557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a:t>
            </a:fld>
            <a:endParaRPr lang="en-US" dirty="0"/>
          </a:p>
        </p:txBody>
      </p:sp>
    </p:spTree>
    <p:extLst>
      <p:ext uri="{BB962C8B-B14F-4D97-AF65-F5344CB8AC3E}">
        <p14:creationId xmlns:p14="http://schemas.microsoft.com/office/powerpoint/2010/main" val="3613921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rule making changes took effect September 6, 2022 – focus on definitions</a:t>
            </a:r>
          </a:p>
          <a:p>
            <a:r>
              <a:rPr lang="en-US" dirty="0"/>
              <a:t>Substantive rules will be published periodically</a:t>
            </a:r>
          </a:p>
          <a:p>
            <a:pPr lvl="1"/>
            <a:r>
              <a:rPr lang="en-US" dirty="0"/>
              <a:t>Exemptions migration</a:t>
            </a:r>
          </a:p>
          <a:p>
            <a:pPr lvl="1"/>
            <a:r>
              <a:rPr lang="en-US" dirty="0"/>
              <a:t>More linear articulation of licensing process and requirements</a:t>
            </a:r>
          </a:p>
          <a:p>
            <a:pPr lvl="1"/>
            <a:r>
              <a:rPr lang="en-US" dirty="0"/>
              <a:t>Update to compliance elements – registration and violations provisions</a:t>
            </a:r>
          </a:p>
          <a:p>
            <a:pPr lvl="1"/>
            <a:r>
              <a:rPr lang="en-US" dirty="0"/>
              <a:t>Brokering update</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a:t>
            </a:fld>
            <a:endParaRPr lang="en-US" dirty="0"/>
          </a:p>
        </p:txBody>
      </p:sp>
    </p:spTree>
    <p:extLst>
      <p:ext uri="{BB962C8B-B14F-4D97-AF65-F5344CB8AC3E}">
        <p14:creationId xmlns:p14="http://schemas.microsoft.com/office/powerpoint/2010/main" val="3033819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13</a:t>
            </a:fld>
            <a:endParaRPr lang="en-US" dirty="0"/>
          </a:p>
        </p:txBody>
      </p:sp>
    </p:spTree>
    <p:extLst>
      <p:ext uri="{BB962C8B-B14F-4D97-AF65-F5344CB8AC3E}">
        <p14:creationId xmlns:p14="http://schemas.microsoft.com/office/powerpoint/2010/main" val="912567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6D02E934-6716-4003-BE64-BFBDD810E1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a:extLst>
              <a:ext uri="{FF2B5EF4-FFF2-40B4-BE49-F238E27FC236}">
                <a16:creationId xmlns:a16="http://schemas.microsoft.com/office/drawing/2014/main" id="{8B0A103D-9FE7-48ED-8E8B-825667275A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Export Control Reform</a:t>
            </a:r>
            <a:r>
              <a:rPr lang="en-US" altLang="en-US" baseline="0" dirty="0"/>
              <a:t> Act (passed August 13, 2018) requires BIS to identify Emerging Technologies essential to national security and implement controls.</a:t>
            </a:r>
            <a:endParaRPr lang="en-US" altLang="en-US" dirty="0"/>
          </a:p>
        </p:txBody>
      </p:sp>
    </p:spTree>
    <p:extLst>
      <p:ext uri="{BB962C8B-B14F-4D97-AF65-F5344CB8AC3E}">
        <p14:creationId xmlns:p14="http://schemas.microsoft.com/office/powerpoint/2010/main" val="3636978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600" dirty="0">
                <a:latin typeface="Arial Narrow" panose="020B0606020202030204" pitchFamily="34" charset="0"/>
                <a:ea typeface="ＭＳ Ｐゴシック" panose="020B0600070205080204" pitchFamily="34" charset="-128"/>
              </a:rPr>
              <a:t>Keep in Mind : Foreign origin items in the U.S. or that include U.S. parts or technology, can be subject to the ITAR or EAR.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600" dirty="0">
              <a:latin typeface="Arial Narrow" panose="020B060602020203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Narrow" panose="020B0606020202030204" pitchFamily="34" charset="0"/>
                <a:ea typeface="ＭＳ Ｐゴシック" panose="020B0600070205080204" pitchFamily="34" charset="-128"/>
              </a:rPr>
              <a:t>If a U.S. person modifies a foreign technology that has military applications, that can also create ITAR or EAR control</a:t>
            </a:r>
            <a:endParaRPr lang="en-US" altLang="en-US" dirty="0">
              <a:solidFill>
                <a:schemeClr val="tx1"/>
              </a:solidFill>
              <a:latin typeface="Arial Narrow" panose="020B0606020202030204" pitchFamily="34" charset="0"/>
              <a:ea typeface="ＭＳ Ｐゴシック" panose="020B0600070205080204" pitchFamily="34" charset="-128"/>
            </a:endParaRPr>
          </a:p>
          <a:p>
            <a:endParaRPr lang="en-US" dirty="0"/>
          </a:p>
          <a:p>
            <a:r>
              <a:rPr lang="en-US" dirty="0"/>
              <a:t>De minimis</a:t>
            </a:r>
          </a:p>
        </p:txBody>
      </p:sp>
      <p:sp>
        <p:nvSpPr>
          <p:cNvPr id="4" name="Slide Number Placeholder 3"/>
          <p:cNvSpPr>
            <a:spLocks noGrp="1"/>
          </p:cNvSpPr>
          <p:nvPr>
            <p:ph type="sldNum" sz="quarter" idx="5"/>
          </p:nvPr>
        </p:nvSpPr>
        <p:spPr/>
        <p:txBody>
          <a:bodyPr/>
          <a:lstStyle/>
          <a:p>
            <a:fld id="{85D9B890-3B6E-417C-BD92-47816D5AB620}" type="slidenum">
              <a:rPr lang="en-US" smtClean="0"/>
              <a:pPr/>
              <a:t>23</a:t>
            </a:fld>
            <a:endParaRPr lang="en-US" dirty="0"/>
          </a:p>
        </p:txBody>
      </p:sp>
    </p:spTree>
    <p:extLst>
      <p:ext uri="{BB962C8B-B14F-4D97-AF65-F5344CB8AC3E}">
        <p14:creationId xmlns:p14="http://schemas.microsoft.com/office/powerpoint/2010/main" val="15211709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17" name="Group 16"/>
          <p:cNvGrpSpPr/>
          <p:nvPr userDrawn="1"/>
        </p:nvGrpSpPr>
        <p:grpSpPr>
          <a:xfrm>
            <a:off x="177576" y="6503087"/>
            <a:ext cx="1127548" cy="282877"/>
            <a:chOff x="177576" y="6503087"/>
            <a:chExt cx="1127548" cy="282877"/>
          </a:xfrm>
        </p:grpSpPr>
        <p:sp>
          <p:nvSpPr>
            <p:cNvPr id="18" name="Rectangle 17"/>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19" name="Picture 18" descr="twitterlogosmal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cxnSp>
        <p:nvCxnSpPr>
          <p:cNvPr id="2" name="Straight Connector 1">
            <a:extLst>
              <a:ext uri="{FF2B5EF4-FFF2-40B4-BE49-F238E27FC236}">
                <a16:creationId xmlns:a16="http://schemas.microsoft.com/office/drawing/2014/main" id="{763CD88B-3D8E-5930-8860-B89DE42D2953}"/>
              </a:ext>
            </a:extLst>
          </p:cNvPr>
          <p:cNvCxnSpPr/>
          <p:nvPr userDrawn="1"/>
        </p:nvCxnSpPr>
        <p:spPr bwMode="auto">
          <a:xfrm>
            <a:off x="0" y="1352225"/>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5" name="Picture 4">
            <a:extLst>
              <a:ext uri="{FF2B5EF4-FFF2-40B4-BE49-F238E27FC236}">
                <a16:creationId xmlns:a16="http://schemas.microsoft.com/office/drawing/2014/main" id="{C33F177E-FD1D-3429-0967-6E068024731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6800"/>
            <a:ext cx="12192000" cy="1357376"/>
          </a:xfrm>
          <a:prstGeom prst="rect">
            <a:avLst/>
          </a:prstGeom>
        </p:spPr>
      </p:pic>
      <p:sp>
        <p:nvSpPr>
          <p:cNvPr id="3" name="Rectangle 3">
            <a:extLst>
              <a:ext uri="{FF2B5EF4-FFF2-40B4-BE49-F238E27FC236}">
                <a16:creationId xmlns:a16="http://schemas.microsoft.com/office/drawing/2014/main" id="{A766377A-1CC7-F23C-F050-9E1DCE18A19A}"/>
              </a:ext>
            </a:extLst>
          </p:cNvPr>
          <p:cNvSpPr>
            <a:spLocks noGrp="1" noChangeArrowheads="1"/>
          </p:cNvSpPr>
          <p:nvPr>
            <p:ph type="sldNum" sz="quarter" idx="4"/>
          </p:nvPr>
        </p:nvSpPr>
        <p:spPr>
          <a:xfrm>
            <a:off x="10893288" y="6477001"/>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pic>
        <p:nvPicPr>
          <p:cNvPr id="6" name="Picture 5" descr="Text, logo&#10;&#10;Description automatically generated">
            <a:extLst>
              <a:ext uri="{FF2B5EF4-FFF2-40B4-BE49-F238E27FC236}">
                <a16:creationId xmlns:a16="http://schemas.microsoft.com/office/drawing/2014/main" id="{C4D1BEE9-8F14-69B8-58BA-5D627C31D0F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7" name="Picture 6" descr="Icon&#10;&#10;Description automatically generated">
            <a:extLst>
              <a:ext uri="{FF2B5EF4-FFF2-40B4-BE49-F238E27FC236}">
                <a16:creationId xmlns:a16="http://schemas.microsoft.com/office/drawing/2014/main" id="{C73F2B42-8C5E-9E9F-6EEB-8313D0556BD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1866" t="14373" r="23364" b="14479"/>
          <a:stretch/>
        </p:blipFill>
        <p:spPr>
          <a:xfrm>
            <a:off x="11440127" y="6051587"/>
            <a:ext cx="754512" cy="7573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rial Narrow" pitchFamily="34" charset="0"/>
              </a:defRPr>
            </a:lvl1pPr>
            <a:lvl2pPr>
              <a:buClr>
                <a:schemeClr val="tx1"/>
              </a:buClr>
              <a:defRPr sz="2400">
                <a:solidFill>
                  <a:schemeClr val="tx1"/>
                </a:solidFill>
                <a:latin typeface="Arial Narrow" pitchFamily="34" charset="0"/>
              </a:defRPr>
            </a:lvl2pPr>
            <a:lvl3pPr>
              <a:buClr>
                <a:schemeClr val="tx1"/>
              </a:buClr>
              <a:defRPr sz="2000">
                <a:solidFill>
                  <a:schemeClr val="tx1"/>
                </a:solidFill>
                <a:latin typeface="Arial Narrow"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noChangeArrowheads="1"/>
          </p:cNvSpPr>
          <p:nvPr>
            <p:ph type="sldNum" sz="quarter" idx="4"/>
          </p:nvPr>
        </p:nvSpPr>
        <p:spPr>
          <a:xfrm>
            <a:off x="8432800" y="6477001"/>
            <a:ext cx="2844800" cy="244475"/>
          </a:xfrm>
          <a:prstGeom prst="rect">
            <a:avLst/>
          </a:prstGeom>
        </p:spPr>
        <p:txBody>
          <a:bodyPr/>
          <a:lstStyle>
            <a:lvl1pPr algn="r">
              <a:defRPr sz="1600"/>
            </a:lvl1pPr>
          </a:lstStyle>
          <a:p>
            <a:pPr>
              <a:defRPr/>
            </a:pPr>
            <a:fld id="{D68E8870-17DE-45C4-A8DD-7644B24229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6498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E5B9D6-8766-4717-8291-81AD78183277}" type="datetimeFigureOut">
              <a:rPr lang="en-US" smtClean="0"/>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42EC27-E4F5-40D4-A6DE-D810C0A3AF86}" type="slidenum">
              <a:rPr lang="en-US" smtClean="0"/>
              <a:t>‹#›</a:t>
            </a:fld>
            <a:endParaRPr lang="en-US"/>
          </a:p>
        </p:txBody>
      </p:sp>
    </p:spTree>
    <p:extLst>
      <p:ext uri="{BB962C8B-B14F-4D97-AF65-F5344CB8AC3E}">
        <p14:creationId xmlns:p14="http://schemas.microsoft.com/office/powerpoint/2010/main" val="4148559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477001"/>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177576" y="6503087"/>
            <a:ext cx="1127548" cy="282877"/>
            <a:chOff x="177576" y="6503087"/>
            <a:chExt cx="1127548"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descr="twitterlogosmall.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17" name="Picture 16" descr="Text, logo&#10;&#10;Description automatically generated">
            <a:extLst>
              <a:ext uri="{FF2B5EF4-FFF2-40B4-BE49-F238E27FC236}">
                <a16:creationId xmlns:a16="http://schemas.microsoft.com/office/drawing/2014/main" id="{54782887-490E-0144-831D-68E3D84E5E2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2" name="Picture 1" descr="Background pattern&#10;&#10;Description automatically generated">
            <a:extLst>
              <a:ext uri="{FF2B5EF4-FFF2-40B4-BE49-F238E27FC236}">
                <a16:creationId xmlns:a16="http://schemas.microsoft.com/office/drawing/2014/main" id="{E329B4E3-77EA-8607-736D-5A7B3EC41ECC}"/>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499" t="40511" b="50000"/>
          <a:stretch/>
        </p:blipFill>
        <p:spPr>
          <a:xfrm>
            <a:off x="0" y="1474"/>
            <a:ext cx="12212320" cy="823509"/>
          </a:xfrm>
          <a:prstGeom prst="rect">
            <a:avLst/>
          </a:prstGeom>
        </p:spPr>
      </p:pic>
      <p:pic>
        <p:nvPicPr>
          <p:cNvPr id="3" name="Picture 2" descr="A picture containing invertebrate, coelenterate, jellyfish, blue&#10;&#10;Description automatically generated">
            <a:extLst>
              <a:ext uri="{FF2B5EF4-FFF2-40B4-BE49-F238E27FC236}">
                <a16:creationId xmlns:a16="http://schemas.microsoft.com/office/drawing/2014/main" id="{CBD59682-4B33-AFD0-0B4D-7723900C6F9A}"/>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19651" t="12754" b="39872"/>
          <a:stretch/>
        </p:blipFill>
        <p:spPr>
          <a:xfrm>
            <a:off x="0" y="0"/>
            <a:ext cx="1978893" cy="824983"/>
          </a:xfrm>
          <a:prstGeom prst="rect">
            <a:avLst/>
          </a:prstGeom>
        </p:spPr>
      </p:pic>
      <p:pic>
        <p:nvPicPr>
          <p:cNvPr id="4" name="Picture 3" descr="Icon&#10;&#10;Description automatically generated">
            <a:extLst>
              <a:ext uri="{FF2B5EF4-FFF2-40B4-BE49-F238E27FC236}">
                <a16:creationId xmlns:a16="http://schemas.microsoft.com/office/drawing/2014/main" id="{75EB692B-7839-957D-8369-379C66509042}"/>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l="21866" t="14373" r="23364" b="14479"/>
          <a:stretch/>
        </p:blipFill>
        <p:spPr>
          <a:xfrm>
            <a:off x="11440127" y="6051587"/>
            <a:ext cx="754512" cy="75737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76" r:id="rId4"/>
    <p:sldLayoutId id="2147483677" r:id="rId5"/>
  </p:sldLayoutIdLst>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ecfr.gov/current/title-22/section-120.32" TargetMode="External"/><Relationship Id="rId2" Type="http://schemas.openxmlformats.org/officeDocument/2006/relationships/hyperlink" Target="https://www.ecfr.gov/current/title-22/section-120.33" TargetMode="External"/><Relationship Id="rId1" Type="http://schemas.openxmlformats.org/officeDocument/2006/relationships/slideLayout" Target="../slideLayouts/slideLayout2.xml"/><Relationship Id="rId4" Type="http://schemas.openxmlformats.org/officeDocument/2006/relationships/hyperlink" Target="https://www.ecfr.gov/current/title-22/section-120.32#p-120.32(a)(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bis.doc.gov/index.php/export-control-classification-interactive-tool" TargetMode="External"/><Relationship Id="rId2" Type="http://schemas.openxmlformats.org/officeDocument/2006/relationships/hyperlink" Target="http://pmddtc.state.gov/licensing/dt_OrderofReview.ht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dreamstime.com/stock-photos-flags-world-globe-arrow-vector-illustration-image33069853"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defenceimages/4604399208" TargetMode="External"/><Relationship Id="rId7" Type="http://schemas.openxmlformats.org/officeDocument/2006/relationships/hyperlink" Target="https://creativecommons.org/licenses/by-sa/3.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virtualrealitypost.blogspot.com/p/history-of-vr-technology.html" TargetMode="External"/><Relationship Id="rId5" Type="http://schemas.openxmlformats.org/officeDocument/2006/relationships/image" Target="../media/image9.jpeg"/><Relationship Id="rId4" Type="http://schemas.openxmlformats.org/officeDocument/2006/relationships/hyperlink" Target="https://creativecommons.org/licenses/by-nc-nd/3.0/"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hyperlink" Target="http://www.siaed.org/" TargetMode="External"/><Relationship Id="rId3" Type="http://schemas.openxmlformats.org/officeDocument/2006/relationships/hyperlink" Target="http://www.pmddtc.state.gov/" TargetMode="External"/><Relationship Id="rId7" Type="http://schemas.openxmlformats.org/officeDocument/2006/relationships/hyperlink" Target="http://elisa.osd.mil/Elisa_Results.aspx"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snapr.bis.doc.gov/snapr/" TargetMode="External"/><Relationship Id="rId5" Type="http://schemas.openxmlformats.org/officeDocument/2006/relationships/hyperlink" Target="http://www.bis.doc.gov/" TargetMode="External"/><Relationship Id="rId4" Type="http://schemas.openxmlformats.org/officeDocument/2006/relationships/hyperlink" Target="http://www.pmddtc.state.gov/DTRADE/index.html" TargetMode="External"/><Relationship Id="rId9" Type="http://schemas.openxmlformats.org/officeDocument/2006/relationships/hyperlink" Target="http://www.export.gov/"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56793" y="2352650"/>
            <a:ext cx="10449813" cy="1229411"/>
          </a:xfrm>
        </p:spPr>
        <p:txBody>
          <a:bodyPr/>
          <a:lstStyle/>
          <a:p>
            <a:r>
              <a:rPr lang="en-US" dirty="0"/>
              <a:t>Keeping Up With U.S. Export Controls in 2023</a:t>
            </a:r>
          </a:p>
          <a:p>
            <a:endParaRPr lang="en-US" sz="2000" dirty="0">
              <a:solidFill>
                <a:srgbClr val="00B050"/>
              </a:solidFill>
            </a:endParaRPr>
          </a:p>
          <a:p>
            <a:endParaRPr lang="en-US" dirty="0"/>
          </a:p>
          <a:p>
            <a:endParaRPr lang="en-US" dirty="0"/>
          </a:p>
        </p:txBody>
      </p:sp>
      <p:sp>
        <p:nvSpPr>
          <p:cNvPr id="10" name="Text Placeholder 9"/>
          <p:cNvSpPr>
            <a:spLocks noGrp="1"/>
          </p:cNvSpPr>
          <p:nvPr>
            <p:ph type="body" sz="quarter" idx="11"/>
          </p:nvPr>
        </p:nvSpPr>
        <p:spPr>
          <a:xfrm>
            <a:off x="1509562" y="3582061"/>
            <a:ext cx="8478838" cy="2003275"/>
          </a:xfrm>
        </p:spPr>
        <p:txBody>
          <a:bodyPr/>
          <a:lstStyle/>
          <a:p>
            <a:r>
              <a:rPr lang="en-US" dirty="0">
                <a:latin typeface="Arial Narrow" pitchFamily="34" charset="0"/>
              </a:rPr>
              <a:t>Darren Riley, Founding Partner</a:t>
            </a:r>
          </a:p>
          <a:p>
            <a:endParaRPr lang="en-US" dirty="0"/>
          </a:p>
        </p:txBody>
      </p:sp>
      <p:pic>
        <p:nvPicPr>
          <p:cNvPr id="4" name="Picture 3" descr="A close up of a sign&#10;&#10;Description automatically generated">
            <a:extLst>
              <a:ext uri="{FF2B5EF4-FFF2-40B4-BE49-F238E27FC236}">
                <a16:creationId xmlns:a16="http://schemas.microsoft.com/office/drawing/2014/main" id="{0980A65C-FD5A-4D1F-963A-FE34812AB7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8550" y="4326773"/>
            <a:ext cx="3864062" cy="969397"/>
          </a:xfrm>
          <a:prstGeom prst="rect">
            <a:avLst/>
          </a:prstGeom>
        </p:spPr>
      </p:pic>
    </p:spTree>
    <p:extLst>
      <p:ext uri="{BB962C8B-B14F-4D97-AF65-F5344CB8AC3E}">
        <p14:creationId xmlns:p14="http://schemas.microsoft.com/office/powerpoint/2010/main" val="3210017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72427-BD9B-7063-E5B5-33637F57EF91}"/>
              </a:ext>
            </a:extLst>
          </p:cNvPr>
          <p:cNvSpPr>
            <a:spLocks noGrp="1"/>
          </p:cNvSpPr>
          <p:nvPr>
            <p:ph type="title"/>
          </p:nvPr>
        </p:nvSpPr>
        <p:spPr/>
        <p:txBody>
          <a:bodyPr/>
          <a:lstStyle/>
          <a:p>
            <a:r>
              <a:rPr lang="en-US" dirty="0"/>
              <a:t>First Phase of Changes</a:t>
            </a:r>
          </a:p>
        </p:txBody>
      </p:sp>
      <p:sp>
        <p:nvSpPr>
          <p:cNvPr id="3" name="Content Placeholder 2">
            <a:extLst>
              <a:ext uri="{FF2B5EF4-FFF2-40B4-BE49-F238E27FC236}">
                <a16:creationId xmlns:a16="http://schemas.microsoft.com/office/drawing/2014/main" id="{1B8A23CE-2775-A9FA-5466-2DD4A5D0789C}"/>
              </a:ext>
            </a:extLst>
          </p:cNvPr>
          <p:cNvSpPr>
            <a:spLocks noGrp="1"/>
          </p:cNvSpPr>
          <p:nvPr>
            <p:ph sz="quarter" idx="11"/>
          </p:nvPr>
        </p:nvSpPr>
        <p:spPr/>
        <p:txBody>
          <a:bodyPr/>
          <a:lstStyle/>
          <a:p>
            <a:r>
              <a:rPr lang="en-US" dirty="0"/>
              <a:t>Consolidates and co-locates authorities, general guidance, and definitions that have become dispersed throughout the ITAR</a:t>
            </a:r>
          </a:p>
          <a:p>
            <a:pPr lvl="1"/>
            <a:r>
              <a:rPr lang="en-US" dirty="0"/>
              <a:t>ITAR Part 120 – Purpose and Definition, now broken into subparts</a:t>
            </a:r>
          </a:p>
          <a:p>
            <a:pPr lvl="2"/>
            <a:r>
              <a:rPr lang="en-US" dirty="0"/>
              <a:t>Subpart A – General Information</a:t>
            </a:r>
          </a:p>
          <a:p>
            <a:pPr lvl="2"/>
            <a:r>
              <a:rPr lang="en-US" dirty="0"/>
              <a:t>Subpart B – General Policies  and Processes</a:t>
            </a:r>
          </a:p>
          <a:p>
            <a:pPr lvl="2"/>
            <a:r>
              <a:rPr lang="en-US" dirty="0"/>
              <a:t>Subpart C – Definitions</a:t>
            </a:r>
          </a:p>
          <a:p>
            <a:pPr lvl="3"/>
            <a:r>
              <a:rPr lang="en-US" sz="1800" dirty="0"/>
              <a:t>Definitions now start at ITAR 120.30</a:t>
            </a:r>
          </a:p>
          <a:p>
            <a:r>
              <a:rPr lang="en-US" dirty="0"/>
              <a:t>New locations for key defined terms</a:t>
            </a:r>
          </a:p>
          <a:p>
            <a:pPr lvl="1"/>
            <a:r>
              <a:rPr lang="en-US" dirty="0"/>
              <a:t>Defense Article – 120.31 (formerly 120.6)</a:t>
            </a:r>
          </a:p>
          <a:p>
            <a:pPr lvl="1"/>
            <a:r>
              <a:rPr lang="en-US" dirty="0"/>
              <a:t>Defense Service – 120.32 (formerly 120.9)</a:t>
            </a:r>
          </a:p>
          <a:p>
            <a:pPr lvl="1"/>
            <a:r>
              <a:rPr lang="en-US" dirty="0"/>
              <a:t>Technical Data – 120.33 (formerly 120.10)</a:t>
            </a:r>
          </a:p>
          <a:p>
            <a:endParaRPr lang="en-US" dirty="0"/>
          </a:p>
        </p:txBody>
      </p:sp>
      <p:sp>
        <p:nvSpPr>
          <p:cNvPr id="4" name="Slide Number Placeholder 5">
            <a:extLst>
              <a:ext uri="{FF2B5EF4-FFF2-40B4-BE49-F238E27FC236}">
                <a16:creationId xmlns:a16="http://schemas.microsoft.com/office/drawing/2014/main" id="{349F079D-4154-094B-8120-DEE0581D7B2D}"/>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10</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224694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a:extLst>
              <a:ext uri="{FF2B5EF4-FFF2-40B4-BE49-F238E27FC236}">
                <a16:creationId xmlns:a16="http://schemas.microsoft.com/office/drawing/2014/main" id="{A911B475-A5ED-4793-9A2D-58C3C2AA0331}"/>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11</a:t>
            </a:fld>
            <a:endParaRPr lang="en-US" altLang="en-US" sz="1600">
              <a:latin typeface="Arial" panose="020B0604020202020204" pitchFamily="34" charset="0"/>
              <a:ea typeface="ＭＳ Ｐゴシック" panose="020B0600070205080204" pitchFamily="34" charset="-128"/>
            </a:endParaRPr>
          </a:p>
        </p:txBody>
      </p:sp>
      <p:sp>
        <p:nvSpPr>
          <p:cNvPr id="54275" name="Rectangle 2">
            <a:extLst>
              <a:ext uri="{FF2B5EF4-FFF2-40B4-BE49-F238E27FC236}">
                <a16:creationId xmlns:a16="http://schemas.microsoft.com/office/drawing/2014/main" id="{B9794CC6-513A-40D2-8C24-1DB22376EB09}"/>
              </a:ext>
            </a:extLst>
          </p:cNvPr>
          <p:cNvSpPr>
            <a:spLocks noGrp="1" noChangeArrowheads="1"/>
          </p:cNvSpPr>
          <p:nvPr>
            <p:ph type="title"/>
          </p:nvPr>
        </p:nvSpPr>
        <p:spPr>
          <a:xfrm>
            <a:off x="1828800" y="55563"/>
            <a:ext cx="7416800" cy="990600"/>
          </a:xfrm>
        </p:spPr>
        <p:txBody>
          <a:bodyPr/>
          <a:lstStyle/>
          <a:p>
            <a:pPr eaLnBrk="1" hangingPunct="1"/>
            <a:r>
              <a:rPr lang="en-US" altLang="en-US" dirty="0">
                <a:solidFill>
                  <a:schemeClr val="bg1"/>
                </a:solidFill>
                <a:ea typeface="ＭＳ Ｐゴシック" panose="020B0600070205080204" pitchFamily="34" charset="-128"/>
              </a:rPr>
              <a:t>ITAR Defense Articles</a:t>
            </a:r>
          </a:p>
        </p:txBody>
      </p:sp>
      <p:sp>
        <p:nvSpPr>
          <p:cNvPr id="54276" name="Rectangle 3">
            <a:extLst>
              <a:ext uri="{FF2B5EF4-FFF2-40B4-BE49-F238E27FC236}">
                <a16:creationId xmlns:a16="http://schemas.microsoft.com/office/drawing/2014/main" id="{5914CEF3-4B0E-48A3-BB54-48CB1B177F6F}"/>
              </a:ext>
            </a:extLst>
          </p:cNvPr>
          <p:cNvSpPr>
            <a:spLocks noGrp="1" noChangeArrowheads="1"/>
          </p:cNvSpPr>
          <p:nvPr>
            <p:ph sz="quarter" idx="11"/>
          </p:nvPr>
        </p:nvSpPr>
        <p:spPr>
          <a:xfrm>
            <a:off x="479425" y="1046163"/>
            <a:ext cx="11250613" cy="5075237"/>
          </a:xfrm>
        </p:spPr>
        <p:txBody>
          <a:bodyPr/>
          <a:lstStyle/>
          <a:p>
            <a:pPr eaLnBrk="1" hangingPunct="1"/>
            <a:r>
              <a:rPr lang="en-US" altLang="en-US" dirty="0">
                <a:latin typeface="Arial Narrow" panose="020B0606020202030204" pitchFamily="34" charset="0"/>
                <a:ea typeface="ＭＳ Ｐゴシック" panose="020B0600070205080204" pitchFamily="34" charset="-128"/>
              </a:rPr>
              <a:t>A “defense article” includes:</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Any item or technical data designated on the U.S. Munitions List</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It </a:t>
            </a:r>
            <a:r>
              <a:rPr lang="en-US" altLang="en-US" u="sng" dirty="0">
                <a:solidFill>
                  <a:schemeClr val="tx1"/>
                </a:solidFill>
                <a:latin typeface="Arial Narrow" panose="020B0606020202030204" pitchFamily="34" charset="0"/>
                <a:ea typeface="ＭＳ Ｐゴシック" panose="020B0600070205080204" pitchFamily="34" charset="-128"/>
              </a:rPr>
              <a:t>does not include</a:t>
            </a:r>
            <a:r>
              <a:rPr lang="en-US" altLang="en-US" dirty="0">
                <a:solidFill>
                  <a:schemeClr val="tx1"/>
                </a:solidFill>
                <a:latin typeface="Arial Narrow" panose="020B0606020202030204" pitchFamily="34" charset="0"/>
                <a:ea typeface="ＭＳ Ｐゴシック" panose="020B0600070205080204" pitchFamily="34" charset="-128"/>
              </a:rPr>
              <a:t> basic marketing information on function or purpose or general system descriptions – but it may cover demonstrations</a:t>
            </a:r>
          </a:p>
          <a:p>
            <a:pPr marL="1141413" lvl="2" indent="-227013" eaLnBrk="1" hangingPunct="1">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Trade shows such as I/ITSEC</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Example:</a:t>
            </a:r>
          </a:p>
          <a:p>
            <a:pPr marL="1141413" lvl="2" indent="-227013" eaLnBrk="1" hangingPunct="1">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Infrared scene generators</a:t>
            </a:r>
          </a:p>
          <a:p>
            <a:pPr marL="1141413" lvl="2" indent="-227013" eaLnBrk="1" hangingPunct="1">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Missile launch trainers</a:t>
            </a:r>
          </a:p>
          <a:p>
            <a:pPr marL="1141413" lvl="2" indent="-227013" eaLnBrk="1" hangingPunct="1">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Software that can be used to model or simulate battle management</a:t>
            </a:r>
          </a:p>
        </p:txBody>
      </p:sp>
    </p:spTree>
    <p:extLst>
      <p:ext uri="{BB962C8B-B14F-4D97-AF65-F5344CB8AC3E}">
        <p14:creationId xmlns:p14="http://schemas.microsoft.com/office/powerpoint/2010/main" val="1247186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a:extLst>
              <a:ext uri="{FF2B5EF4-FFF2-40B4-BE49-F238E27FC236}">
                <a16:creationId xmlns:a16="http://schemas.microsoft.com/office/drawing/2014/main" id="{0BC44C66-2FF3-4847-95BB-B30772928091}"/>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12</a:t>
            </a:fld>
            <a:endParaRPr lang="en-US" altLang="en-US" sz="1600">
              <a:latin typeface="Arial" panose="020B0604020202020204" pitchFamily="34" charset="0"/>
              <a:ea typeface="ＭＳ Ｐゴシック" panose="020B0600070205080204" pitchFamily="34" charset="-128"/>
            </a:endParaRPr>
          </a:p>
        </p:txBody>
      </p:sp>
      <p:sp>
        <p:nvSpPr>
          <p:cNvPr id="55299" name="Rectangle 2">
            <a:extLst>
              <a:ext uri="{FF2B5EF4-FFF2-40B4-BE49-F238E27FC236}">
                <a16:creationId xmlns:a16="http://schemas.microsoft.com/office/drawing/2014/main" id="{0D74B559-3394-4C57-B41C-B3F93C468DEE}"/>
              </a:ext>
            </a:extLst>
          </p:cNvPr>
          <p:cNvSpPr>
            <a:spLocks noGrp="1" noChangeArrowheads="1"/>
          </p:cNvSpPr>
          <p:nvPr>
            <p:ph type="title"/>
          </p:nvPr>
        </p:nvSpPr>
        <p:spPr>
          <a:xfrm>
            <a:off x="1970881" y="-122237"/>
            <a:ext cx="7416800" cy="990600"/>
          </a:xfrm>
        </p:spPr>
        <p:txBody>
          <a:bodyPr/>
          <a:lstStyle/>
          <a:p>
            <a:pPr eaLnBrk="1" hangingPunct="1"/>
            <a:r>
              <a:rPr lang="en-US" altLang="en-US" dirty="0">
                <a:solidFill>
                  <a:schemeClr val="bg1"/>
                </a:solidFill>
                <a:ea typeface="ＭＳ Ｐゴシック" panose="020B0600070205080204" pitchFamily="34" charset="-128"/>
              </a:rPr>
              <a:t>ITAR Technical Data</a:t>
            </a:r>
          </a:p>
        </p:txBody>
      </p:sp>
      <p:sp>
        <p:nvSpPr>
          <p:cNvPr id="55300" name="Rectangle 3">
            <a:extLst>
              <a:ext uri="{FF2B5EF4-FFF2-40B4-BE49-F238E27FC236}">
                <a16:creationId xmlns:a16="http://schemas.microsoft.com/office/drawing/2014/main" id="{82A1922C-9EEA-4900-9708-F3CE9B6A1E78}"/>
              </a:ext>
            </a:extLst>
          </p:cNvPr>
          <p:cNvSpPr>
            <a:spLocks noGrp="1" noChangeArrowheads="1"/>
          </p:cNvSpPr>
          <p:nvPr>
            <p:ph sz="quarter" idx="11"/>
          </p:nvPr>
        </p:nvSpPr>
        <p:spPr>
          <a:xfrm>
            <a:off x="479425" y="1046163"/>
            <a:ext cx="11250613" cy="5075237"/>
          </a:xfrm>
        </p:spPr>
        <p:txBody>
          <a:bodyPr/>
          <a:lstStyle/>
          <a:p>
            <a:pPr eaLnBrk="1" hangingPunct="1">
              <a:buFontTx/>
              <a:buNone/>
            </a:pPr>
            <a:endParaRPr lang="en-US" altLang="en-US" dirty="0">
              <a:latin typeface="Arial Narrow" panose="020B0606020202030204" pitchFamily="34" charset="0"/>
              <a:ea typeface="ＭＳ Ｐゴシック" panose="020B0600070205080204" pitchFamily="34" charset="-128"/>
            </a:endParaRPr>
          </a:p>
          <a:p>
            <a:pPr eaLnBrk="1" hangingPunct="1">
              <a:buFontTx/>
              <a:buNone/>
            </a:pPr>
            <a:r>
              <a:rPr lang="en-US" altLang="en-US" dirty="0">
                <a:latin typeface="Arial Narrow" panose="020B0606020202030204" pitchFamily="34" charset="0"/>
                <a:ea typeface="ＭＳ Ｐゴシック" panose="020B0600070205080204" pitchFamily="34" charset="-128"/>
              </a:rPr>
              <a:t>“Technical data” includes:</a:t>
            </a:r>
          </a:p>
          <a:p>
            <a:pPr lvl="1" eaLnBrk="1" hangingPunct="1">
              <a:buFont typeface="Arial Narrow" panose="020B0606020202030204" pitchFamily="34" charset="0"/>
              <a:buChar char="–"/>
            </a:pPr>
            <a:r>
              <a:rPr lang="en-US" altLang="en-US" dirty="0">
                <a:solidFill>
                  <a:schemeClr val="tx1"/>
                </a:solidFill>
                <a:latin typeface="Arial Narrow" panose="020B0606020202030204" pitchFamily="34" charset="0"/>
                <a:ea typeface="ＭＳ Ｐゴシック" panose="020B0600070205080204" pitchFamily="34" charset="-128"/>
              </a:rPr>
              <a:t>Information which is required for the design, development, production, manufacture, assembly, operation, repair, testing, maintenance, or modification of defense articles, including blueprints, drawings, photographs, plans, instructions or documentation – ITAR 120.10 </a:t>
            </a:r>
          </a:p>
        </p:txBody>
      </p:sp>
      <p:sp>
        <p:nvSpPr>
          <p:cNvPr id="120836" name="Text Box 4">
            <a:extLst>
              <a:ext uri="{FF2B5EF4-FFF2-40B4-BE49-F238E27FC236}">
                <a16:creationId xmlns:a16="http://schemas.microsoft.com/office/drawing/2014/main" id="{1ACEDFD1-54CF-4D44-BAF5-24872ADF6B4D}"/>
              </a:ext>
            </a:extLst>
          </p:cNvPr>
          <p:cNvSpPr txBox="1">
            <a:spLocks noChangeArrowheads="1"/>
          </p:cNvSpPr>
          <p:nvPr/>
        </p:nvSpPr>
        <p:spPr bwMode="auto">
          <a:xfrm rot="-562408">
            <a:off x="2684463" y="4216400"/>
            <a:ext cx="59896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Ø"/>
              <a:defRPr sz="28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1pPr>
            <a:lvl2pPr marL="742950" indent="-285750">
              <a:spcBef>
                <a:spcPct val="20000"/>
              </a:spcBef>
              <a:buClr>
                <a:schemeClr val="tx1"/>
              </a:buClr>
              <a:buSzPct val="75000"/>
              <a:buFont typeface="Wingdings" panose="05000000000000000000" pitchFamily="2" charset="2"/>
              <a:buChar char="n"/>
              <a:defRPr sz="24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2pPr>
            <a:lvl3pPr marL="1143000" indent="-228600">
              <a:spcBef>
                <a:spcPct val="20000"/>
              </a:spcBef>
              <a:buClr>
                <a:schemeClr val="folHlink"/>
              </a:buClr>
              <a:buSzPct val="50000"/>
              <a:buFont typeface="Wingdings" panose="05000000000000000000" pitchFamily="2" charset="2"/>
              <a:buChar char="n"/>
              <a:defRPr sz="3200">
                <a:solidFill>
                  <a:schemeClr val="tx1"/>
                </a:solidFill>
                <a:latin typeface="Tahoma" panose="020B0604030504040204" pitchFamily="34" charset="0"/>
                <a:ea typeface="Arial Narrow" panose="020B0606020202030204" pitchFamily="34" charset="0"/>
                <a:cs typeface="Arial Narrow" panose="020B0606020202030204" pitchFamily="34" charset="0"/>
              </a:defRPr>
            </a:lvl3pPr>
            <a:lvl4pPr marL="1600200" indent="-228600">
              <a:spcBef>
                <a:spcPct val="20000"/>
              </a:spcBef>
              <a:buClr>
                <a:schemeClr val="accent2"/>
              </a:buClr>
              <a:buSzPct val="55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4pPr>
            <a:lvl5pPr marL="2057400" indent="-228600">
              <a:spcBef>
                <a:spcPct val="20000"/>
              </a:spcBef>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9pPr>
          </a:lstStyle>
          <a:p>
            <a:pPr algn="ctr" eaLnBrk="1" hangingPunct="1">
              <a:spcBef>
                <a:spcPct val="50000"/>
              </a:spcBef>
              <a:buClrTx/>
              <a:buSzTx/>
              <a:buFontTx/>
              <a:buNone/>
            </a:pPr>
            <a:r>
              <a:rPr lang="en-US" altLang="en-US" sz="2000" i="1" dirty="0">
                <a:solidFill>
                  <a:srgbClr val="C00000"/>
                </a:solidFill>
                <a:latin typeface="Arial Black" panose="020B0A04020102020204" pitchFamily="34" charset="0"/>
              </a:rPr>
              <a:t>If it is technical information related to a defense article it is “technical data”</a:t>
            </a:r>
          </a:p>
        </p:txBody>
      </p:sp>
    </p:spTree>
    <p:extLst>
      <p:ext uri="{BB962C8B-B14F-4D97-AF65-F5344CB8AC3E}">
        <p14:creationId xmlns:p14="http://schemas.microsoft.com/office/powerpoint/2010/main" val="3210287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a:extLst>
              <a:ext uri="{FF2B5EF4-FFF2-40B4-BE49-F238E27FC236}">
                <a16:creationId xmlns:a16="http://schemas.microsoft.com/office/drawing/2014/main" id="{309109B3-F709-484B-B0FB-531A3FE95772}"/>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13</a:t>
            </a:fld>
            <a:endParaRPr lang="en-US" altLang="en-US" sz="1600">
              <a:latin typeface="Arial" panose="020B0604020202020204" pitchFamily="34" charset="0"/>
              <a:ea typeface="ＭＳ Ｐゴシック" panose="020B0600070205080204" pitchFamily="34" charset="-128"/>
            </a:endParaRPr>
          </a:p>
        </p:txBody>
      </p:sp>
      <p:sp>
        <p:nvSpPr>
          <p:cNvPr id="56323" name="Rectangle 2">
            <a:extLst>
              <a:ext uri="{FF2B5EF4-FFF2-40B4-BE49-F238E27FC236}">
                <a16:creationId xmlns:a16="http://schemas.microsoft.com/office/drawing/2014/main" id="{D9F391F5-CAF5-4EF7-BA67-03114BDF3514}"/>
              </a:ext>
            </a:extLst>
          </p:cNvPr>
          <p:cNvSpPr>
            <a:spLocks noGrp="1" noChangeArrowheads="1"/>
          </p:cNvSpPr>
          <p:nvPr>
            <p:ph type="title"/>
          </p:nvPr>
        </p:nvSpPr>
        <p:spPr>
          <a:xfrm>
            <a:off x="1859280" y="55563"/>
            <a:ext cx="7416800" cy="990600"/>
          </a:xfrm>
        </p:spPr>
        <p:txBody>
          <a:bodyPr/>
          <a:lstStyle/>
          <a:p>
            <a:pPr eaLnBrk="1" hangingPunct="1"/>
            <a:r>
              <a:rPr lang="en-US" altLang="en-US" dirty="0">
                <a:solidFill>
                  <a:schemeClr val="bg1"/>
                </a:solidFill>
                <a:ea typeface="ＭＳ Ｐゴシック" panose="020B0600070205080204" pitchFamily="34" charset="-128"/>
              </a:rPr>
              <a:t>ITAR Technical Data</a:t>
            </a:r>
          </a:p>
        </p:txBody>
      </p:sp>
      <p:sp>
        <p:nvSpPr>
          <p:cNvPr id="56324" name="Rectangle 3">
            <a:extLst>
              <a:ext uri="{FF2B5EF4-FFF2-40B4-BE49-F238E27FC236}">
                <a16:creationId xmlns:a16="http://schemas.microsoft.com/office/drawing/2014/main" id="{7DDAD01B-EFAB-4854-9FF8-5C88AE06257F}"/>
              </a:ext>
            </a:extLst>
          </p:cNvPr>
          <p:cNvSpPr>
            <a:spLocks noGrp="1" noChangeArrowheads="1"/>
          </p:cNvSpPr>
          <p:nvPr>
            <p:ph sz="quarter" idx="11"/>
          </p:nvPr>
        </p:nvSpPr>
        <p:spPr>
          <a:xfrm>
            <a:off x="479425" y="1046163"/>
            <a:ext cx="11250613" cy="5075237"/>
          </a:xfrm>
        </p:spPr>
        <p:txBody>
          <a:bodyPr/>
          <a:lstStyle/>
          <a:p>
            <a:pPr eaLnBrk="1" hangingPunct="1">
              <a:lnSpc>
                <a:spcPct val="90000"/>
              </a:lnSpc>
            </a:pPr>
            <a:r>
              <a:rPr lang="en-US" altLang="en-US" dirty="0">
                <a:latin typeface="Arial Narrow" panose="020B0606020202030204" pitchFamily="34" charset="0"/>
                <a:ea typeface="ＭＳ Ｐゴシック" panose="020B0600070205080204" pitchFamily="34" charset="-128"/>
              </a:rPr>
              <a:t>“Technical Data” also includes:</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Classified information</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Software related to a defense article</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General scientific, mathematical or engineering principles, and public domain information, is generally excluded BUT these categories are specifically defined and limited in the ITAR.</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Example:</a:t>
            </a:r>
          </a:p>
          <a:p>
            <a:pPr marL="1141413" lvl="2" indent="-227013" eaLnBrk="1" hangingPunct="1">
              <a:lnSpc>
                <a:spcPct val="90000"/>
              </a:lnSpc>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Simulation software</a:t>
            </a:r>
          </a:p>
          <a:p>
            <a:pPr marL="1141413" lvl="2" indent="-227013" eaLnBrk="1" hangingPunct="1">
              <a:lnSpc>
                <a:spcPct val="90000"/>
              </a:lnSpc>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Software operator manuals</a:t>
            </a:r>
          </a:p>
          <a:p>
            <a:pPr marL="1141413" lvl="2" indent="-227013" eaLnBrk="1" hangingPunct="1">
              <a:lnSpc>
                <a:spcPct val="90000"/>
              </a:lnSpc>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Design documents</a:t>
            </a:r>
          </a:p>
          <a:p>
            <a:pPr marL="1141413" lvl="2" indent="-227013" eaLnBrk="1" hangingPunct="1">
              <a:lnSpc>
                <a:spcPct val="90000"/>
              </a:lnSpc>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Technical proposals describing  your solution</a:t>
            </a:r>
          </a:p>
        </p:txBody>
      </p:sp>
    </p:spTree>
    <p:extLst>
      <p:ext uri="{BB962C8B-B14F-4D97-AF65-F5344CB8AC3E}">
        <p14:creationId xmlns:p14="http://schemas.microsoft.com/office/powerpoint/2010/main" val="2692905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a:extLst>
              <a:ext uri="{FF2B5EF4-FFF2-40B4-BE49-F238E27FC236}">
                <a16:creationId xmlns:a16="http://schemas.microsoft.com/office/drawing/2014/main" id="{F9A6E162-D2F2-455D-A128-263046C1377D}"/>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14</a:t>
            </a:fld>
            <a:endParaRPr lang="en-US" altLang="en-US" sz="1600">
              <a:latin typeface="Arial" panose="020B0604020202020204" pitchFamily="34" charset="0"/>
              <a:ea typeface="ＭＳ Ｐゴシック" panose="020B0600070205080204" pitchFamily="34" charset="-128"/>
            </a:endParaRPr>
          </a:p>
        </p:txBody>
      </p:sp>
      <p:sp>
        <p:nvSpPr>
          <p:cNvPr id="58371" name="Rectangle 2">
            <a:extLst>
              <a:ext uri="{FF2B5EF4-FFF2-40B4-BE49-F238E27FC236}">
                <a16:creationId xmlns:a16="http://schemas.microsoft.com/office/drawing/2014/main" id="{027A8801-E40E-4563-8851-19964D52B0C5}"/>
              </a:ext>
            </a:extLst>
          </p:cNvPr>
          <p:cNvSpPr>
            <a:spLocks noGrp="1" noChangeArrowheads="1"/>
          </p:cNvSpPr>
          <p:nvPr>
            <p:ph type="title"/>
          </p:nvPr>
        </p:nvSpPr>
        <p:spPr>
          <a:xfrm>
            <a:off x="1859280" y="55563"/>
            <a:ext cx="7416800" cy="990600"/>
          </a:xfrm>
        </p:spPr>
        <p:txBody>
          <a:bodyPr/>
          <a:lstStyle/>
          <a:p>
            <a:pPr eaLnBrk="1" hangingPunct="1"/>
            <a:r>
              <a:rPr lang="en-US" altLang="en-US" dirty="0">
                <a:solidFill>
                  <a:schemeClr val="bg1"/>
                </a:solidFill>
                <a:ea typeface="ＭＳ Ｐゴシック" panose="020B0600070205080204" pitchFamily="34" charset="-128"/>
              </a:rPr>
              <a:t>ITAR Defense Service</a:t>
            </a:r>
          </a:p>
        </p:txBody>
      </p:sp>
      <p:sp>
        <p:nvSpPr>
          <p:cNvPr id="58372" name="Rectangle 3">
            <a:extLst>
              <a:ext uri="{FF2B5EF4-FFF2-40B4-BE49-F238E27FC236}">
                <a16:creationId xmlns:a16="http://schemas.microsoft.com/office/drawing/2014/main" id="{1A891F96-42EC-449F-934D-5F6C42057C95}"/>
              </a:ext>
            </a:extLst>
          </p:cNvPr>
          <p:cNvSpPr>
            <a:spLocks noGrp="1" noChangeArrowheads="1"/>
          </p:cNvSpPr>
          <p:nvPr>
            <p:ph sz="quarter" idx="11"/>
          </p:nvPr>
        </p:nvSpPr>
        <p:spPr>
          <a:xfrm>
            <a:off x="479425" y="1046163"/>
            <a:ext cx="11250613" cy="5075237"/>
          </a:xfrm>
        </p:spPr>
        <p:txBody>
          <a:bodyPr/>
          <a:lstStyle/>
          <a:p>
            <a:pPr eaLnBrk="1" hangingPunct="1"/>
            <a:endParaRPr lang="en-US" altLang="en-US" dirty="0">
              <a:latin typeface="Arial Narrow" panose="020B0606020202030204" pitchFamily="34" charset="0"/>
              <a:ea typeface="ＭＳ Ｐゴシック" panose="020B0600070205080204" pitchFamily="34" charset="-128"/>
            </a:endParaRPr>
          </a:p>
          <a:p>
            <a:pPr eaLnBrk="1" hangingPunct="1"/>
            <a:r>
              <a:rPr lang="en-US" altLang="en-US" dirty="0">
                <a:latin typeface="Arial Narrow" panose="020B0606020202030204" pitchFamily="34" charset="0"/>
                <a:ea typeface="ＭＳ Ｐゴシック" panose="020B0600070205080204" pitchFamily="34" charset="-128"/>
              </a:rPr>
              <a:t>A “defense service” includes:</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Furnishing of assistance (including training) to foreign persons, whether in the U.S. or abroad in the design, development, engineering, manufacture, production, assembly, testing, repair, maintenance, modification, operation, demilitarization, destruction, processing or use of defense articles – ITAR 120.9</a:t>
            </a:r>
          </a:p>
          <a:p>
            <a:pPr eaLnBrk="1" hangingPunct="1"/>
            <a:endParaRPr lang="en-US" altLang="en-US" dirty="0">
              <a:latin typeface="Arial Narrow" panose="020B0606020202030204" pitchFamily="34" charset="0"/>
              <a:ea typeface="ＭＳ Ｐゴシック" panose="020B0600070205080204" pitchFamily="34" charset="-128"/>
            </a:endParaRPr>
          </a:p>
        </p:txBody>
      </p:sp>
      <p:sp>
        <p:nvSpPr>
          <p:cNvPr id="122884" name="Text Box 4">
            <a:extLst>
              <a:ext uri="{FF2B5EF4-FFF2-40B4-BE49-F238E27FC236}">
                <a16:creationId xmlns:a16="http://schemas.microsoft.com/office/drawing/2014/main" id="{2E912C5E-5698-49B8-85FD-BC2BA550FDA9}"/>
              </a:ext>
            </a:extLst>
          </p:cNvPr>
          <p:cNvSpPr txBox="1">
            <a:spLocks noChangeArrowheads="1"/>
          </p:cNvSpPr>
          <p:nvPr/>
        </p:nvSpPr>
        <p:spPr bwMode="auto">
          <a:xfrm>
            <a:off x="2106613" y="4068763"/>
            <a:ext cx="80978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Ø"/>
              <a:defRPr sz="28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1pPr>
            <a:lvl2pPr marL="742950" indent="-285750">
              <a:spcBef>
                <a:spcPct val="20000"/>
              </a:spcBef>
              <a:buClr>
                <a:schemeClr val="tx1"/>
              </a:buClr>
              <a:buSzPct val="75000"/>
              <a:buFont typeface="Wingdings" panose="05000000000000000000" pitchFamily="2" charset="2"/>
              <a:buChar char="n"/>
              <a:defRPr sz="24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2pPr>
            <a:lvl3pPr marL="1143000" indent="-228600">
              <a:spcBef>
                <a:spcPct val="20000"/>
              </a:spcBef>
              <a:buClr>
                <a:schemeClr val="folHlink"/>
              </a:buClr>
              <a:buSzPct val="50000"/>
              <a:buFont typeface="Wingdings" panose="05000000000000000000" pitchFamily="2" charset="2"/>
              <a:buChar char="n"/>
              <a:defRPr sz="3200">
                <a:solidFill>
                  <a:schemeClr val="tx1"/>
                </a:solidFill>
                <a:latin typeface="Tahoma" panose="020B0604030504040204" pitchFamily="34" charset="0"/>
                <a:ea typeface="Arial Narrow" panose="020B0606020202030204" pitchFamily="34" charset="0"/>
                <a:cs typeface="Arial Narrow" panose="020B0606020202030204" pitchFamily="34" charset="0"/>
              </a:defRPr>
            </a:lvl3pPr>
            <a:lvl4pPr marL="1600200" indent="-228600">
              <a:spcBef>
                <a:spcPct val="20000"/>
              </a:spcBef>
              <a:buClr>
                <a:schemeClr val="accent2"/>
              </a:buClr>
              <a:buSzPct val="55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4pPr>
            <a:lvl5pPr marL="2057400" indent="-228600">
              <a:spcBef>
                <a:spcPct val="20000"/>
              </a:spcBef>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9pPr>
          </a:lstStyle>
          <a:p>
            <a:pPr algn="ctr" eaLnBrk="1" hangingPunct="1">
              <a:spcBef>
                <a:spcPct val="50000"/>
              </a:spcBef>
              <a:buClrTx/>
              <a:buSzTx/>
              <a:buFontTx/>
              <a:buNone/>
            </a:pPr>
            <a:r>
              <a:rPr lang="en-US" altLang="en-US" sz="2000" i="1" dirty="0">
                <a:solidFill>
                  <a:srgbClr val="C00000"/>
                </a:solidFill>
                <a:latin typeface="Arial Black" panose="020B0A04020102020204" pitchFamily="34" charset="0"/>
              </a:rPr>
              <a:t>Translation – If you are helping a foreign person and it relates to any type of military product or application, it is likely an ITAR-controlled defense service.</a:t>
            </a:r>
          </a:p>
        </p:txBody>
      </p:sp>
    </p:spTree>
    <p:extLst>
      <p:ext uri="{BB962C8B-B14F-4D97-AF65-F5344CB8AC3E}">
        <p14:creationId xmlns:p14="http://schemas.microsoft.com/office/powerpoint/2010/main" val="3858203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a:extLst>
              <a:ext uri="{FF2B5EF4-FFF2-40B4-BE49-F238E27FC236}">
                <a16:creationId xmlns:a16="http://schemas.microsoft.com/office/drawing/2014/main" id="{C9160DF4-D80B-412A-AD4A-636A281A837F}"/>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15</a:t>
            </a:fld>
            <a:endParaRPr lang="en-US" altLang="en-US" sz="1600">
              <a:latin typeface="Arial" panose="020B0604020202020204" pitchFamily="34" charset="0"/>
              <a:ea typeface="ＭＳ Ｐゴシック" panose="020B0600070205080204" pitchFamily="34" charset="-128"/>
            </a:endParaRPr>
          </a:p>
        </p:txBody>
      </p:sp>
      <p:sp>
        <p:nvSpPr>
          <p:cNvPr id="59395" name="Rectangle 2">
            <a:extLst>
              <a:ext uri="{FF2B5EF4-FFF2-40B4-BE49-F238E27FC236}">
                <a16:creationId xmlns:a16="http://schemas.microsoft.com/office/drawing/2014/main" id="{8EFAE77A-D1AC-418C-BFBE-0913FAB03AE6}"/>
              </a:ext>
            </a:extLst>
          </p:cNvPr>
          <p:cNvSpPr>
            <a:spLocks noGrp="1" noChangeArrowheads="1"/>
          </p:cNvSpPr>
          <p:nvPr>
            <p:ph type="title"/>
          </p:nvPr>
        </p:nvSpPr>
        <p:spPr>
          <a:xfrm>
            <a:off x="1828800" y="-38100"/>
            <a:ext cx="7416800" cy="990600"/>
          </a:xfrm>
        </p:spPr>
        <p:txBody>
          <a:bodyPr/>
          <a:lstStyle/>
          <a:p>
            <a:pPr eaLnBrk="1" hangingPunct="1"/>
            <a:r>
              <a:rPr lang="en-US" altLang="en-US" dirty="0">
                <a:solidFill>
                  <a:schemeClr val="bg1"/>
                </a:solidFill>
                <a:ea typeface="ＭＳ Ｐゴシック" panose="020B0600070205080204" pitchFamily="34" charset="-128"/>
              </a:rPr>
              <a:t>ITAR Defense Service</a:t>
            </a:r>
          </a:p>
        </p:txBody>
      </p:sp>
      <p:sp>
        <p:nvSpPr>
          <p:cNvPr id="59396" name="Rectangle 3">
            <a:extLst>
              <a:ext uri="{FF2B5EF4-FFF2-40B4-BE49-F238E27FC236}">
                <a16:creationId xmlns:a16="http://schemas.microsoft.com/office/drawing/2014/main" id="{CAA3CA6D-87C9-43CE-AC55-0EB9E9C66479}"/>
              </a:ext>
            </a:extLst>
          </p:cNvPr>
          <p:cNvSpPr>
            <a:spLocks noGrp="1" noChangeArrowheads="1"/>
          </p:cNvSpPr>
          <p:nvPr>
            <p:ph sz="quarter" idx="11"/>
          </p:nvPr>
        </p:nvSpPr>
        <p:spPr>
          <a:xfrm>
            <a:off x="470693" y="891381"/>
            <a:ext cx="11250613" cy="5075237"/>
          </a:xfrm>
        </p:spPr>
        <p:txBody>
          <a:bodyPr>
            <a:noAutofit/>
          </a:bodyPr>
          <a:lstStyle/>
          <a:p>
            <a:pPr eaLnBrk="1" hangingPunct="1">
              <a:defRPr/>
            </a:pPr>
            <a:r>
              <a:rPr lang="en-US" altLang="en-US" sz="2800" dirty="0">
                <a:latin typeface="Arial Narrow" panose="020B0606020202030204" pitchFamily="34" charset="0"/>
                <a:ea typeface="ＭＳ Ｐゴシック" panose="020B0600070205080204" pitchFamily="34" charset="-128"/>
              </a:rPr>
              <a:t>“Defense services” also include:</a:t>
            </a:r>
          </a:p>
          <a:p>
            <a:pPr lvl="1" eaLnBrk="1" hangingPunct="1">
              <a:defRPr/>
            </a:pPr>
            <a:r>
              <a:rPr lang="en-US" altLang="en-US" sz="2400" dirty="0">
                <a:solidFill>
                  <a:schemeClr val="tx1"/>
                </a:solidFill>
                <a:latin typeface="Arial Narrow" panose="020B0606020202030204" pitchFamily="34" charset="0"/>
                <a:ea typeface="ＭＳ Ｐゴシック" panose="020B0600070205080204" pitchFamily="34" charset="-128"/>
              </a:rPr>
              <a:t>Furnishing to foreign persons of any technical data controlled under the ITAR</a:t>
            </a:r>
          </a:p>
          <a:p>
            <a:pPr lvl="1" eaLnBrk="1" hangingPunct="1">
              <a:defRPr/>
            </a:pPr>
            <a:r>
              <a:rPr lang="en-US" altLang="en-US" sz="2400" dirty="0">
                <a:solidFill>
                  <a:schemeClr val="tx1"/>
                </a:solidFill>
                <a:latin typeface="Arial Narrow" panose="020B0606020202030204" pitchFamily="34" charset="0"/>
                <a:ea typeface="ＭＳ Ｐゴシック" panose="020B0600070205080204" pitchFamily="34" charset="-128"/>
              </a:rPr>
              <a:t>Military training of foreign units and forces</a:t>
            </a:r>
          </a:p>
          <a:p>
            <a:pPr lvl="1" eaLnBrk="1" hangingPunct="1">
              <a:defRPr/>
            </a:pPr>
            <a:r>
              <a:rPr lang="en-US" altLang="en-US" sz="2400" dirty="0">
                <a:solidFill>
                  <a:schemeClr val="tx1"/>
                </a:solidFill>
                <a:latin typeface="Arial Narrow" panose="020B0606020202030204" pitchFamily="34" charset="0"/>
                <a:ea typeface="ＭＳ Ｐゴシック" panose="020B0600070205080204" pitchFamily="34" charset="-128"/>
              </a:rPr>
              <a:t>Be aware that defense services may be provided on the basis of only public domain information!</a:t>
            </a:r>
          </a:p>
          <a:p>
            <a:pPr eaLnBrk="1" hangingPunct="1">
              <a:defRPr/>
            </a:pPr>
            <a:r>
              <a:rPr lang="en-US" altLang="en-US" sz="2800" dirty="0">
                <a:latin typeface="Arial Narrow" panose="020B0606020202030204" pitchFamily="34" charset="0"/>
                <a:ea typeface="ＭＳ Ｐゴシック" panose="020B0600070205080204" pitchFamily="34" charset="-128"/>
              </a:rPr>
              <a:t>Examples:</a:t>
            </a:r>
          </a:p>
          <a:p>
            <a:pPr lvl="1" eaLnBrk="1" hangingPunct="1">
              <a:defRPr/>
            </a:pPr>
            <a:r>
              <a:rPr lang="en-US" altLang="en-US" sz="2400" dirty="0">
                <a:solidFill>
                  <a:schemeClr val="tx1"/>
                </a:solidFill>
                <a:latin typeface="Arial Narrow" panose="020B0606020202030204" pitchFamily="34" charset="0"/>
                <a:ea typeface="ＭＳ Ｐゴシック" panose="020B0600070205080204" pitchFamily="34" charset="-128"/>
              </a:rPr>
              <a:t>Technical support for simulation software</a:t>
            </a:r>
          </a:p>
          <a:p>
            <a:pPr lvl="1" eaLnBrk="1" hangingPunct="1">
              <a:defRPr/>
            </a:pPr>
            <a:r>
              <a:rPr lang="en-US" altLang="en-US" sz="2400" dirty="0">
                <a:solidFill>
                  <a:schemeClr val="tx1"/>
                </a:solidFill>
                <a:latin typeface="Arial Narrow" panose="020B0606020202030204" pitchFamily="34" charset="0"/>
                <a:ea typeface="ＭＳ Ｐゴシック" panose="020B0600070205080204" pitchFamily="34" charset="-128"/>
              </a:rPr>
              <a:t>Installation of equipment or software</a:t>
            </a:r>
          </a:p>
          <a:p>
            <a:pPr lvl="1" eaLnBrk="1" hangingPunct="1">
              <a:defRPr/>
            </a:pPr>
            <a:r>
              <a:rPr lang="en-US" altLang="en-US" sz="2400" dirty="0">
                <a:solidFill>
                  <a:schemeClr val="tx1"/>
                </a:solidFill>
                <a:latin typeface="Arial Narrow" panose="020B0606020202030204" pitchFamily="34" charset="0"/>
                <a:ea typeface="ＭＳ Ｐゴシック" panose="020B0600070205080204" pitchFamily="34" charset="-128"/>
              </a:rPr>
              <a:t>Training on use of a trainer</a:t>
            </a:r>
          </a:p>
        </p:txBody>
      </p:sp>
    </p:spTree>
    <p:extLst>
      <p:ext uri="{BB962C8B-B14F-4D97-AF65-F5344CB8AC3E}">
        <p14:creationId xmlns:p14="http://schemas.microsoft.com/office/powerpoint/2010/main" val="3022131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a:extLst>
              <a:ext uri="{FF2B5EF4-FFF2-40B4-BE49-F238E27FC236}">
                <a16:creationId xmlns:a16="http://schemas.microsoft.com/office/drawing/2014/main" id="{69AA5C55-50B1-4DA1-8479-67C2FED056E6}"/>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16</a:t>
            </a:fld>
            <a:endParaRPr lang="en-US" altLang="en-US" sz="1600">
              <a:latin typeface="Arial" panose="020B0604020202020204" pitchFamily="34" charset="0"/>
              <a:ea typeface="ＭＳ Ｐゴシック" panose="020B0600070205080204" pitchFamily="34" charset="-128"/>
            </a:endParaRPr>
          </a:p>
        </p:txBody>
      </p:sp>
      <p:sp>
        <p:nvSpPr>
          <p:cNvPr id="39939" name="Title 1">
            <a:extLst>
              <a:ext uri="{FF2B5EF4-FFF2-40B4-BE49-F238E27FC236}">
                <a16:creationId xmlns:a16="http://schemas.microsoft.com/office/drawing/2014/main" id="{C20E436D-3281-4867-8DFC-520504E6A5DD}"/>
              </a:ext>
            </a:extLst>
          </p:cNvPr>
          <p:cNvSpPr>
            <a:spLocks noGrp="1"/>
          </p:cNvSpPr>
          <p:nvPr>
            <p:ph type="title"/>
          </p:nvPr>
        </p:nvSpPr>
        <p:spPr>
          <a:xfrm>
            <a:off x="772731" y="15240"/>
            <a:ext cx="9987567" cy="990600"/>
          </a:xfrm>
        </p:spPr>
        <p:txBody>
          <a:bodyPr/>
          <a:lstStyle/>
          <a:p>
            <a:pPr eaLnBrk="1" hangingPunct="1"/>
            <a:r>
              <a:rPr lang="en-US" altLang="en-US" dirty="0">
                <a:ea typeface="ＭＳ Ｐゴシック" panose="020B0600070205080204" pitchFamily="34" charset="-128"/>
              </a:rPr>
              <a:t>U</a:t>
            </a:r>
            <a:r>
              <a:rPr lang="en-US" altLang="en-US" dirty="0">
                <a:solidFill>
                  <a:schemeClr val="bg1"/>
                </a:solidFill>
                <a:ea typeface="ＭＳ Ｐゴシック" panose="020B0600070205080204" pitchFamily="34" charset="-128"/>
              </a:rPr>
              <a:t>SML Cat IX - Military Training Equipment &amp; Training </a:t>
            </a:r>
          </a:p>
        </p:txBody>
      </p:sp>
      <p:sp>
        <p:nvSpPr>
          <p:cNvPr id="39940" name="Content Placeholder 2">
            <a:extLst>
              <a:ext uri="{FF2B5EF4-FFF2-40B4-BE49-F238E27FC236}">
                <a16:creationId xmlns:a16="http://schemas.microsoft.com/office/drawing/2014/main" id="{D4539EB5-770D-49B3-AA42-988B89C6A5D2}"/>
              </a:ext>
            </a:extLst>
          </p:cNvPr>
          <p:cNvSpPr>
            <a:spLocks noGrp="1"/>
          </p:cNvSpPr>
          <p:nvPr>
            <p:ph sz="quarter" idx="11"/>
          </p:nvPr>
        </p:nvSpPr>
        <p:spPr>
          <a:xfrm>
            <a:off x="470693" y="1325562"/>
            <a:ext cx="11250613" cy="5075238"/>
          </a:xfrm>
        </p:spPr>
        <p:txBody>
          <a:bodyPr>
            <a:normAutofit lnSpcReduction="10000"/>
          </a:bodyPr>
          <a:lstStyle/>
          <a:p>
            <a:pPr marL="0" indent="0">
              <a:buNone/>
            </a:pPr>
            <a:r>
              <a:rPr lang="en-US" dirty="0"/>
              <a:t>(a) Training equipment, as follows: </a:t>
            </a:r>
          </a:p>
          <a:p>
            <a:pPr marL="0" indent="0">
              <a:buNone/>
            </a:pPr>
            <a:r>
              <a:rPr lang="en-US" dirty="0"/>
              <a:t>(1) Ground, surface, submersible, space, or towed airborne targets that: </a:t>
            </a:r>
          </a:p>
          <a:p>
            <a:pPr marL="0" indent="0">
              <a:buNone/>
            </a:pPr>
            <a:r>
              <a:rPr lang="en-US" dirty="0"/>
              <a:t>(i) Have an infrared, radar, acoustic, magnetic, or thermal signature that mimic a specific defense article, specific other item, or specific person; or </a:t>
            </a:r>
          </a:p>
          <a:p>
            <a:pPr marL="0" indent="0">
              <a:buNone/>
            </a:pPr>
            <a:r>
              <a:rPr lang="en-US" dirty="0"/>
              <a:t>(ii) Are instrumented to provide hit/miss performance information for defense articles controlled in this subchapter;</a:t>
            </a:r>
          </a:p>
          <a:p>
            <a:pPr marL="0" indent="0">
              <a:buNone/>
            </a:pPr>
            <a:r>
              <a:rPr lang="en-US" dirty="0"/>
              <a:t>(2) Devices that are mockups of articles enumerated in this subchapter used for maintenance training or disposal training for ordnance enumerated in this subchapter, that reveal technical data or contain parts, components, accessories, or attachments controlled in this subchapter; </a:t>
            </a:r>
          </a:p>
          <a:p>
            <a:pPr marL="0" indent="0">
              <a:buNone/>
            </a:pPr>
            <a:r>
              <a:rPr lang="en-US" dirty="0"/>
              <a:t>(3) Air combat maneuvering instrumentation and ground stations therefor;</a:t>
            </a:r>
          </a:p>
          <a:p>
            <a:pPr marL="0" indent="0" eaLnBrk="1" hangingPunct="1">
              <a:buNone/>
              <a:defRPr/>
            </a:pPr>
            <a:endParaRPr lang="en-US" altLang="en-US" dirty="0">
              <a:latin typeface="Arial Narrow" panose="020B0606020202030204" pitchFamily="34" charset="0"/>
              <a:ea typeface="ＭＳ Ｐゴシック" panose="020B0600070205080204" pitchFamily="34" charset="-128"/>
            </a:endParaRPr>
          </a:p>
          <a:p>
            <a:pPr marL="342892" indent="-342892" eaLnBrk="1" hangingPunct="1">
              <a:buFont typeface="Wingdings" charset="2"/>
              <a:buChar char="Ø"/>
              <a:defRPr/>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393374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a:extLst>
              <a:ext uri="{FF2B5EF4-FFF2-40B4-BE49-F238E27FC236}">
                <a16:creationId xmlns:a16="http://schemas.microsoft.com/office/drawing/2014/main" id="{69AA5C55-50B1-4DA1-8479-67C2FED056E6}"/>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17</a:t>
            </a:fld>
            <a:endParaRPr lang="en-US" altLang="en-US" sz="1600">
              <a:latin typeface="Arial" panose="020B0604020202020204" pitchFamily="34" charset="0"/>
              <a:ea typeface="ＭＳ Ｐゴシック" panose="020B0600070205080204" pitchFamily="34" charset="-128"/>
            </a:endParaRPr>
          </a:p>
        </p:txBody>
      </p:sp>
      <p:sp>
        <p:nvSpPr>
          <p:cNvPr id="39939" name="Title 1">
            <a:extLst>
              <a:ext uri="{FF2B5EF4-FFF2-40B4-BE49-F238E27FC236}">
                <a16:creationId xmlns:a16="http://schemas.microsoft.com/office/drawing/2014/main" id="{C20E436D-3281-4867-8DFC-520504E6A5DD}"/>
              </a:ext>
            </a:extLst>
          </p:cNvPr>
          <p:cNvSpPr>
            <a:spLocks noGrp="1"/>
          </p:cNvSpPr>
          <p:nvPr>
            <p:ph type="title"/>
          </p:nvPr>
        </p:nvSpPr>
        <p:spPr>
          <a:xfrm>
            <a:off x="772731" y="15240"/>
            <a:ext cx="9987567" cy="990600"/>
          </a:xfrm>
        </p:spPr>
        <p:txBody>
          <a:bodyPr/>
          <a:lstStyle/>
          <a:p>
            <a:pPr eaLnBrk="1" hangingPunct="1"/>
            <a:r>
              <a:rPr lang="en-US" altLang="en-US" dirty="0">
                <a:ea typeface="ＭＳ Ｐゴシック" panose="020B0600070205080204" pitchFamily="34" charset="-128"/>
              </a:rPr>
              <a:t>U</a:t>
            </a:r>
            <a:r>
              <a:rPr lang="en-US" altLang="en-US" dirty="0">
                <a:solidFill>
                  <a:schemeClr val="bg1"/>
                </a:solidFill>
                <a:ea typeface="ＭＳ Ｐゴシック" panose="020B0600070205080204" pitchFamily="34" charset="-128"/>
              </a:rPr>
              <a:t>SML Cat IX - Military Training Equipment &amp; Training </a:t>
            </a:r>
          </a:p>
        </p:txBody>
      </p:sp>
      <p:sp>
        <p:nvSpPr>
          <p:cNvPr id="39940" name="Content Placeholder 2">
            <a:extLst>
              <a:ext uri="{FF2B5EF4-FFF2-40B4-BE49-F238E27FC236}">
                <a16:creationId xmlns:a16="http://schemas.microsoft.com/office/drawing/2014/main" id="{D4539EB5-770D-49B3-AA42-988B89C6A5D2}"/>
              </a:ext>
            </a:extLst>
          </p:cNvPr>
          <p:cNvSpPr>
            <a:spLocks noGrp="1"/>
          </p:cNvSpPr>
          <p:nvPr>
            <p:ph sz="quarter" idx="11"/>
          </p:nvPr>
        </p:nvSpPr>
        <p:spPr>
          <a:xfrm>
            <a:off x="470693" y="1325562"/>
            <a:ext cx="11250613" cy="5075238"/>
          </a:xfrm>
        </p:spPr>
        <p:txBody>
          <a:bodyPr>
            <a:normAutofit/>
          </a:bodyPr>
          <a:lstStyle/>
          <a:p>
            <a:pPr marL="0" indent="0">
              <a:buNone/>
            </a:pPr>
            <a:r>
              <a:rPr lang="en-US" dirty="0"/>
              <a:t>(4) Physiological flight trainers for fighter aircraft or attack helicopters; </a:t>
            </a:r>
          </a:p>
          <a:p>
            <a:pPr marL="0" indent="0">
              <a:buNone/>
            </a:pPr>
            <a:r>
              <a:rPr lang="en-US" dirty="0"/>
              <a:t>(5) Radar trainers specially designed for training on radar controlled by USML Category XI; </a:t>
            </a:r>
          </a:p>
          <a:p>
            <a:pPr marL="0" indent="0">
              <a:buNone/>
            </a:pPr>
            <a:r>
              <a:rPr lang="en-US" dirty="0"/>
              <a:t>(6) Training devices specially designed to be attached to a crew station, mission system, or weapon of an article controlled in this subchapter;</a:t>
            </a:r>
          </a:p>
          <a:p>
            <a:pPr marL="0" indent="0">
              <a:buNone/>
            </a:pPr>
            <a:r>
              <a:rPr lang="en-US" dirty="0"/>
              <a:t>(7) Anti-submarine warfare trainers; </a:t>
            </a:r>
          </a:p>
          <a:p>
            <a:pPr marL="0" indent="0">
              <a:buNone/>
            </a:pPr>
            <a:r>
              <a:rPr lang="en-US" dirty="0"/>
              <a:t>(8) Missile launch trainers; </a:t>
            </a:r>
          </a:p>
          <a:p>
            <a:pPr marL="0" indent="0">
              <a:buNone/>
            </a:pPr>
            <a:r>
              <a:rPr lang="en-US" dirty="0"/>
              <a:t>(9) Radar target generators; </a:t>
            </a:r>
          </a:p>
          <a:p>
            <a:pPr marL="0" indent="0">
              <a:buNone/>
            </a:pPr>
            <a:r>
              <a:rPr lang="en-US" dirty="0"/>
              <a:t>(10) Infrared scene generators; or</a:t>
            </a:r>
          </a:p>
          <a:p>
            <a:pPr marL="0" indent="0">
              <a:buNone/>
            </a:pPr>
            <a:endParaRPr lang="en-US" altLang="en-US" dirty="0">
              <a:latin typeface="Arial Narrow" panose="020B0606020202030204" pitchFamily="34" charset="0"/>
              <a:ea typeface="ＭＳ Ｐゴシック" panose="020B0600070205080204" pitchFamily="34" charset="-128"/>
            </a:endParaRPr>
          </a:p>
          <a:p>
            <a:pPr marL="342892" indent="-342892" eaLnBrk="1" hangingPunct="1">
              <a:buFont typeface="Wingdings" charset="2"/>
              <a:buChar char="Ø"/>
              <a:defRPr/>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161536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a:extLst>
              <a:ext uri="{FF2B5EF4-FFF2-40B4-BE49-F238E27FC236}">
                <a16:creationId xmlns:a16="http://schemas.microsoft.com/office/drawing/2014/main" id="{69AA5C55-50B1-4DA1-8479-67C2FED056E6}"/>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18</a:t>
            </a:fld>
            <a:endParaRPr lang="en-US" altLang="en-US" sz="1600">
              <a:latin typeface="Arial" panose="020B0604020202020204" pitchFamily="34" charset="0"/>
              <a:ea typeface="ＭＳ Ｐゴシック" panose="020B0600070205080204" pitchFamily="34" charset="-128"/>
            </a:endParaRPr>
          </a:p>
        </p:txBody>
      </p:sp>
      <p:sp>
        <p:nvSpPr>
          <p:cNvPr id="39939" name="Title 1">
            <a:extLst>
              <a:ext uri="{FF2B5EF4-FFF2-40B4-BE49-F238E27FC236}">
                <a16:creationId xmlns:a16="http://schemas.microsoft.com/office/drawing/2014/main" id="{C20E436D-3281-4867-8DFC-520504E6A5DD}"/>
              </a:ext>
            </a:extLst>
          </p:cNvPr>
          <p:cNvSpPr>
            <a:spLocks noGrp="1"/>
          </p:cNvSpPr>
          <p:nvPr>
            <p:ph type="title"/>
          </p:nvPr>
        </p:nvSpPr>
        <p:spPr>
          <a:xfrm>
            <a:off x="772731" y="15240"/>
            <a:ext cx="9987567" cy="990600"/>
          </a:xfrm>
        </p:spPr>
        <p:txBody>
          <a:bodyPr/>
          <a:lstStyle/>
          <a:p>
            <a:pPr eaLnBrk="1" hangingPunct="1"/>
            <a:r>
              <a:rPr lang="en-US" altLang="en-US" dirty="0">
                <a:ea typeface="ＭＳ Ｐゴシック" panose="020B0600070205080204" pitchFamily="34" charset="-128"/>
              </a:rPr>
              <a:t>U</a:t>
            </a:r>
            <a:r>
              <a:rPr lang="en-US" altLang="en-US" dirty="0">
                <a:solidFill>
                  <a:schemeClr val="bg1"/>
                </a:solidFill>
                <a:ea typeface="ＭＳ Ｐゴシック" panose="020B0600070205080204" pitchFamily="34" charset="-128"/>
              </a:rPr>
              <a:t>SML Cat IX - Military Training Equipment &amp; Training </a:t>
            </a:r>
          </a:p>
        </p:txBody>
      </p:sp>
      <p:sp>
        <p:nvSpPr>
          <p:cNvPr id="39940" name="Content Placeholder 2">
            <a:extLst>
              <a:ext uri="{FF2B5EF4-FFF2-40B4-BE49-F238E27FC236}">
                <a16:creationId xmlns:a16="http://schemas.microsoft.com/office/drawing/2014/main" id="{D4539EB5-770D-49B3-AA42-988B89C6A5D2}"/>
              </a:ext>
            </a:extLst>
          </p:cNvPr>
          <p:cNvSpPr>
            <a:spLocks noGrp="1"/>
          </p:cNvSpPr>
          <p:nvPr>
            <p:ph sz="quarter" idx="11"/>
          </p:nvPr>
        </p:nvSpPr>
        <p:spPr>
          <a:xfrm>
            <a:off x="470693" y="1325562"/>
            <a:ext cx="11250613" cy="5075238"/>
          </a:xfrm>
        </p:spPr>
        <p:txBody>
          <a:bodyPr>
            <a:normAutofit/>
          </a:bodyPr>
          <a:lstStyle/>
          <a:p>
            <a:pPr marL="0" indent="0">
              <a:buNone/>
            </a:pPr>
            <a:r>
              <a:rPr lang="en-US" dirty="0"/>
              <a:t>*(11) Any training device that: </a:t>
            </a:r>
          </a:p>
          <a:p>
            <a:pPr marL="0" indent="0">
              <a:buNone/>
            </a:pPr>
            <a:r>
              <a:rPr lang="en-US" dirty="0"/>
              <a:t>(i) Is classified; </a:t>
            </a:r>
          </a:p>
          <a:p>
            <a:pPr marL="0" indent="0">
              <a:buNone/>
            </a:pPr>
            <a:r>
              <a:rPr lang="en-US" dirty="0"/>
              <a:t>(ii) Contains classified software directly related to defense articles in this subchapter or 600 series items subject to the EAR; or </a:t>
            </a:r>
          </a:p>
          <a:p>
            <a:pPr marL="0" indent="0">
              <a:buNone/>
            </a:pPr>
            <a:r>
              <a:rPr lang="en-US" dirty="0"/>
              <a:t>(iii) Is being developed using classified information.</a:t>
            </a:r>
          </a:p>
          <a:p>
            <a:pPr marL="0" indent="0">
              <a:buNone/>
            </a:pPr>
            <a:endParaRPr lang="en-US" dirty="0"/>
          </a:p>
          <a:p>
            <a:pPr marL="0" indent="0">
              <a:buNone/>
            </a:pPr>
            <a:endParaRPr lang="en-US" altLang="en-US" dirty="0">
              <a:latin typeface="Arial Narrow" panose="020B0606020202030204" pitchFamily="34" charset="0"/>
              <a:ea typeface="ＭＳ Ｐゴシック" panose="020B0600070205080204" pitchFamily="34" charset="-128"/>
            </a:endParaRPr>
          </a:p>
          <a:p>
            <a:pPr marL="342892" indent="-342892" eaLnBrk="1" hangingPunct="1">
              <a:buFont typeface="Wingdings" charset="2"/>
              <a:buChar char="Ø"/>
              <a:defRPr/>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012045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a:extLst>
              <a:ext uri="{FF2B5EF4-FFF2-40B4-BE49-F238E27FC236}">
                <a16:creationId xmlns:a16="http://schemas.microsoft.com/office/drawing/2014/main" id="{69AA5C55-50B1-4DA1-8479-67C2FED056E6}"/>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19</a:t>
            </a:fld>
            <a:endParaRPr lang="en-US" altLang="en-US" sz="1600">
              <a:latin typeface="Arial" panose="020B0604020202020204" pitchFamily="34" charset="0"/>
              <a:ea typeface="ＭＳ Ｐゴシック" panose="020B0600070205080204" pitchFamily="34" charset="-128"/>
            </a:endParaRPr>
          </a:p>
        </p:txBody>
      </p:sp>
      <p:sp>
        <p:nvSpPr>
          <p:cNvPr id="39939" name="Title 1">
            <a:extLst>
              <a:ext uri="{FF2B5EF4-FFF2-40B4-BE49-F238E27FC236}">
                <a16:creationId xmlns:a16="http://schemas.microsoft.com/office/drawing/2014/main" id="{C20E436D-3281-4867-8DFC-520504E6A5DD}"/>
              </a:ext>
            </a:extLst>
          </p:cNvPr>
          <p:cNvSpPr>
            <a:spLocks noGrp="1"/>
          </p:cNvSpPr>
          <p:nvPr>
            <p:ph type="title"/>
          </p:nvPr>
        </p:nvSpPr>
        <p:spPr>
          <a:xfrm>
            <a:off x="772731" y="15240"/>
            <a:ext cx="9987567" cy="990600"/>
          </a:xfrm>
        </p:spPr>
        <p:txBody>
          <a:bodyPr/>
          <a:lstStyle/>
          <a:p>
            <a:pPr eaLnBrk="1" hangingPunct="1"/>
            <a:r>
              <a:rPr lang="en-US" altLang="en-US" dirty="0">
                <a:ea typeface="ＭＳ Ｐゴシック" panose="020B0600070205080204" pitchFamily="34" charset="-128"/>
              </a:rPr>
              <a:t>U</a:t>
            </a:r>
            <a:r>
              <a:rPr lang="en-US" altLang="en-US" dirty="0">
                <a:solidFill>
                  <a:schemeClr val="bg1"/>
                </a:solidFill>
                <a:ea typeface="ＭＳ Ｐゴシック" panose="020B0600070205080204" pitchFamily="34" charset="-128"/>
              </a:rPr>
              <a:t>SML Cat IX - Military Training Equipment &amp; Training </a:t>
            </a:r>
          </a:p>
        </p:txBody>
      </p:sp>
      <p:sp>
        <p:nvSpPr>
          <p:cNvPr id="39940" name="Content Placeholder 2">
            <a:extLst>
              <a:ext uri="{FF2B5EF4-FFF2-40B4-BE49-F238E27FC236}">
                <a16:creationId xmlns:a16="http://schemas.microsoft.com/office/drawing/2014/main" id="{D4539EB5-770D-49B3-AA42-988B89C6A5D2}"/>
              </a:ext>
            </a:extLst>
          </p:cNvPr>
          <p:cNvSpPr>
            <a:spLocks noGrp="1"/>
          </p:cNvSpPr>
          <p:nvPr>
            <p:ph sz="quarter" idx="11"/>
          </p:nvPr>
        </p:nvSpPr>
        <p:spPr>
          <a:xfrm>
            <a:off x="470693" y="1325562"/>
            <a:ext cx="11250613" cy="5075238"/>
          </a:xfrm>
        </p:spPr>
        <p:txBody>
          <a:bodyPr>
            <a:normAutofit lnSpcReduction="10000"/>
          </a:bodyPr>
          <a:lstStyle/>
          <a:p>
            <a:pPr marL="0" indent="0">
              <a:buNone/>
            </a:pPr>
            <a:r>
              <a:rPr lang="en-US" dirty="0"/>
              <a:t>(b) Simulators, as follows: </a:t>
            </a:r>
          </a:p>
          <a:p>
            <a:pPr marL="0" indent="0">
              <a:buNone/>
            </a:pPr>
            <a:r>
              <a:rPr lang="en-US" dirty="0"/>
              <a:t>(1) System specific simulators that replicate the operation of an individual crew station, a mission system, or a weapon of an end-item that is controlled in this subchapter; </a:t>
            </a:r>
          </a:p>
          <a:p>
            <a:pPr marL="0" indent="0">
              <a:buNone/>
            </a:pPr>
            <a:r>
              <a:rPr lang="en-US" dirty="0"/>
              <a:t>(2)–(3) [Reserved] </a:t>
            </a:r>
          </a:p>
          <a:p>
            <a:pPr marL="0" indent="0">
              <a:buNone/>
            </a:pPr>
            <a:r>
              <a:rPr lang="en-US" dirty="0"/>
              <a:t>(4) Software and associated databases not elsewhere enumerated in this subchapter that can be used to model or simulate the following: </a:t>
            </a:r>
          </a:p>
          <a:p>
            <a:pPr marL="0" indent="0">
              <a:buNone/>
            </a:pPr>
            <a:r>
              <a:rPr lang="en-US" dirty="0"/>
              <a:t>(i) Trainers enumerated in paragraph (a) of this category; </a:t>
            </a:r>
          </a:p>
          <a:p>
            <a:pPr marL="0" indent="0">
              <a:buNone/>
            </a:pPr>
            <a:r>
              <a:rPr lang="en-US" dirty="0"/>
              <a:t>(ii) Battle management; </a:t>
            </a:r>
          </a:p>
          <a:p>
            <a:pPr marL="0" indent="0">
              <a:buNone/>
            </a:pPr>
            <a:r>
              <a:rPr lang="en-US" dirty="0"/>
              <a:t>(iii) Military test scenarios/models; or </a:t>
            </a:r>
          </a:p>
          <a:p>
            <a:pPr marL="0" indent="0">
              <a:buNone/>
            </a:pPr>
            <a:r>
              <a:rPr lang="en-US" dirty="0"/>
              <a:t>(iv) Effects of weapons enumerated in this subchapter; or</a:t>
            </a:r>
          </a:p>
          <a:p>
            <a:pPr marL="0" indent="0">
              <a:buNone/>
            </a:pPr>
            <a:endParaRPr lang="en-US" dirty="0"/>
          </a:p>
          <a:p>
            <a:pPr marL="0" indent="0">
              <a:buNone/>
            </a:pPr>
            <a:endParaRPr lang="en-US" dirty="0"/>
          </a:p>
          <a:p>
            <a:pPr marL="0" indent="0">
              <a:buNone/>
            </a:pPr>
            <a:endParaRPr lang="en-US" altLang="en-US" dirty="0">
              <a:latin typeface="Arial Narrow" panose="020B0606020202030204" pitchFamily="34" charset="0"/>
              <a:ea typeface="ＭＳ Ｐゴシック" panose="020B0600070205080204" pitchFamily="34" charset="-128"/>
            </a:endParaRPr>
          </a:p>
          <a:p>
            <a:pPr marL="342892" indent="-342892" eaLnBrk="1" hangingPunct="1">
              <a:buFont typeface="Wingdings" charset="2"/>
              <a:buChar char="Ø"/>
              <a:defRPr/>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093451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a:extLst>
              <a:ext uri="{FF2B5EF4-FFF2-40B4-BE49-F238E27FC236}">
                <a16:creationId xmlns:a16="http://schemas.microsoft.com/office/drawing/2014/main" id="{9D662FFF-5ABC-4E08-97EE-A275C30D049A}"/>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2</a:t>
            </a:fld>
            <a:endParaRPr lang="en-US" altLang="en-US" sz="1600">
              <a:latin typeface="Arial" panose="020B0604020202020204" pitchFamily="34" charset="0"/>
              <a:ea typeface="ＭＳ Ｐゴシック" panose="020B0600070205080204" pitchFamily="34" charset="-128"/>
            </a:endParaRPr>
          </a:p>
        </p:txBody>
      </p:sp>
      <p:sp>
        <p:nvSpPr>
          <p:cNvPr id="24579" name="Rectangle 2">
            <a:extLst>
              <a:ext uri="{FF2B5EF4-FFF2-40B4-BE49-F238E27FC236}">
                <a16:creationId xmlns:a16="http://schemas.microsoft.com/office/drawing/2014/main" id="{B36EA5BE-EB07-4D63-8EB3-06952F9D75DF}"/>
              </a:ext>
            </a:extLst>
          </p:cNvPr>
          <p:cNvSpPr>
            <a:spLocks noGrp="1" noChangeArrowheads="1"/>
          </p:cNvSpPr>
          <p:nvPr>
            <p:ph type="title"/>
          </p:nvPr>
        </p:nvSpPr>
        <p:spPr>
          <a:xfrm>
            <a:off x="1874520" y="0"/>
            <a:ext cx="7416800" cy="990600"/>
          </a:xfrm>
        </p:spPr>
        <p:txBody>
          <a:bodyPr/>
          <a:lstStyle/>
          <a:p>
            <a:pPr eaLnBrk="1" hangingPunct="1"/>
            <a:r>
              <a:rPr lang="en-US" altLang="en-US" dirty="0">
                <a:solidFill>
                  <a:schemeClr val="bg1"/>
                </a:solidFill>
                <a:ea typeface="ＭＳ Ｐゴシック" panose="020B0600070205080204" pitchFamily="34" charset="-128"/>
              </a:rPr>
              <a:t>Learning Objectives</a:t>
            </a:r>
          </a:p>
        </p:txBody>
      </p:sp>
      <p:sp>
        <p:nvSpPr>
          <p:cNvPr id="112643" name="Rectangle 3">
            <a:extLst>
              <a:ext uri="{FF2B5EF4-FFF2-40B4-BE49-F238E27FC236}">
                <a16:creationId xmlns:a16="http://schemas.microsoft.com/office/drawing/2014/main" id="{812CC608-EBA4-4449-8F49-06D47AE43BD9}"/>
              </a:ext>
            </a:extLst>
          </p:cNvPr>
          <p:cNvSpPr>
            <a:spLocks noGrp="1" noChangeArrowheads="1"/>
          </p:cNvSpPr>
          <p:nvPr>
            <p:ph sz="quarter" idx="11"/>
          </p:nvPr>
        </p:nvSpPr>
        <p:spPr>
          <a:xfrm>
            <a:off x="479425" y="1046163"/>
            <a:ext cx="11250613" cy="5075237"/>
          </a:xfrm>
        </p:spPr>
        <p:txBody>
          <a:bodyPr/>
          <a:lstStyle/>
          <a:p>
            <a:pPr marL="514350" indent="-514350" eaLnBrk="1" hangingPunct="1">
              <a:buFont typeface="Wingdings" charset="2"/>
              <a:buChar char="Ø"/>
              <a:defRPr/>
            </a:pPr>
            <a:endParaRPr lang="en-US" dirty="0"/>
          </a:p>
          <a:p>
            <a:pPr lvl="0"/>
            <a:r>
              <a:rPr lang="en-US" sz="2400" dirty="0"/>
              <a:t>Be able to identify and apply the requirements of the U.S. export laws that govern exports of simulation-related data, software, hardware and services to international transactions.</a:t>
            </a:r>
          </a:p>
          <a:p>
            <a:pPr lvl="0"/>
            <a:r>
              <a:rPr lang="en-US" sz="2400" dirty="0"/>
              <a:t>Be able to perform the Order of Review.</a:t>
            </a:r>
          </a:p>
          <a:p>
            <a:r>
              <a:rPr lang="en-US" sz="2400" dirty="0"/>
              <a:t>Be </a:t>
            </a:r>
            <a:r>
              <a:rPr lang="en-US" sz="2400"/>
              <a:t>able to identify </a:t>
            </a:r>
            <a:r>
              <a:rPr lang="en-US" sz="2400" dirty="0"/>
              <a:t>business advantages in implementing export compliance systems to successfully address the requirements of the U.S. export laws.</a:t>
            </a:r>
          </a:p>
          <a:p>
            <a:pPr marL="0" indent="0" eaLnBrk="1" hangingPunct="1">
              <a:buNone/>
              <a:defRPr/>
            </a:pPr>
            <a:endParaRPr lang="en-US" sz="2400" dirty="0"/>
          </a:p>
          <a:p>
            <a:pPr marL="0" indent="0" eaLnBrk="1" hangingPunct="1">
              <a:buNone/>
              <a:defRPr/>
            </a:pPr>
            <a:endParaRPr lang="en-US" dirty="0"/>
          </a:p>
        </p:txBody>
      </p:sp>
    </p:spTree>
    <p:extLst>
      <p:ext uri="{BB962C8B-B14F-4D97-AF65-F5344CB8AC3E}">
        <p14:creationId xmlns:p14="http://schemas.microsoft.com/office/powerpoint/2010/main" val="438433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a:extLst>
              <a:ext uri="{FF2B5EF4-FFF2-40B4-BE49-F238E27FC236}">
                <a16:creationId xmlns:a16="http://schemas.microsoft.com/office/drawing/2014/main" id="{69AA5C55-50B1-4DA1-8479-67C2FED056E6}"/>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20</a:t>
            </a:fld>
            <a:endParaRPr lang="en-US" altLang="en-US" sz="1600">
              <a:latin typeface="Arial" panose="020B0604020202020204" pitchFamily="34" charset="0"/>
              <a:ea typeface="ＭＳ Ｐゴシック" panose="020B0600070205080204" pitchFamily="34" charset="-128"/>
            </a:endParaRPr>
          </a:p>
        </p:txBody>
      </p:sp>
      <p:sp>
        <p:nvSpPr>
          <p:cNvPr id="39939" name="Title 1">
            <a:extLst>
              <a:ext uri="{FF2B5EF4-FFF2-40B4-BE49-F238E27FC236}">
                <a16:creationId xmlns:a16="http://schemas.microsoft.com/office/drawing/2014/main" id="{C20E436D-3281-4867-8DFC-520504E6A5DD}"/>
              </a:ext>
            </a:extLst>
          </p:cNvPr>
          <p:cNvSpPr>
            <a:spLocks noGrp="1"/>
          </p:cNvSpPr>
          <p:nvPr>
            <p:ph type="title"/>
          </p:nvPr>
        </p:nvSpPr>
        <p:spPr>
          <a:xfrm>
            <a:off x="772731" y="15240"/>
            <a:ext cx="9987567" cy="990600"/>
          </a:xfrm>
        </p:spPr>
        <p:txBody>
          <a:bodyPr/>
          <a:lstStyle/>
          <a:p>
            <a:pPr eaLnBrk="1" hangingPunct="1"/>
            <a:r>
              <a:rPr lang="en-US" altLang="en-US" dirty="0">
                <a:ea typeface="ＭＳ Ｐゴシック" panose="020B0600070205080204" pitchFamily="34" charset="-128"/>
              </a:rPr>
              <a:t>U</a:t>
            </a:r>
            <a:r>
              <a:rPr lang="en-US" altLang="en-US" dirty="0">
                <a:solidFill>
                  <a:schemeClr val="bg1"/>
                </a:solidFill>
                <a:ea typeface="ＭＳ Ｐゴシック" panose="020B0600070205080204" pitchFamily="34" charset="-128"/>
              </a:rPr>
              <a:t>SML Cat IX - Military Training Equipment &amp; Training </a:t>
            </a:r>
          </a:p>
        </p:txBody>
      </p:sp>
      <p:sp>
        <p:nvSpPr>
          <p:cNvPr id="39940" name="Content Placeholder 2">
            <a:extLst>
              <a:ext uri="{FF2B5EF4-FFF2-40B4-BE49-F238E27FC236}">
                <a16:creationId xmlns:a16="http://schemas.microsoft.com/office/drawing/2014/main" id="{D4539EB5-770D-49B3-AA42-988B89C6A5D2}"/>
              </a:ext>
            </a:extLst>
          </p:cNvPr>
          <p:cNvSpPr>
            <a:spLocks noGrp="1"/>
          </p:cNvSpPr>
          <p:nvPr>
            <p:ph sz="quarter" idx="11"/>
          </p:nvPr>
        </p:nvSpPr>
        <p:spPr>
          <a:xfrm>
            <a:off x="470693" y="1325562"/>
            <a:ext cx="11250613" cy="5075238"/>
          </a:xfrm>
        </p:spPr>
        <p:txBody>
          <a:bodyPr>
            <a:normAutofit/>
          </a:bodyPr>
          <a:lstStyle/>
          <a:p>
            <a:pPr marL="0" indent="0">
              <a:buNone/>
            </a:pPr>
            <a:r>
              <a:rPr lang="en-US" dirty="0"/>
              <a:t>* (5) Simulators that: </a:t>
            </a:r>
          </a:p>
          <a:p>
            <a:pPr marL="0" indent="0">
              <a:buNone/>
            </a:pPr>
            <a:r>
              <a:rPr lang="en-US" dirty="0"/>
              <a:t>(i) Are classified; </a:t>
            </a:r>
          </a:p>
          <a:p>
            <a:pPr marL="0" indent="0">
              <a:buNone/>
            </a:pPr>
            <a:r>
              <a:rPr lang="en-US" dirty="0"/>
              <a:t>(ii) Contain classified software directly related to defense articles in this subchapter or 600 series items subject to the EAR; or </a:t>
            </a:r>
          </a:p>
          <a:p>
            <a:pPr marL="0" indent="0">
              <a:buNone/>
            </a:pPr>
            <a:r>
              <a:rPr lang="en-US" dirty="0"/>
              <a:t>(iii) Are being developed using classified information. </a:t>
            </a:r>
          </a:p>
          <a:p>
            <a:pPr marL="0" indent="0">
              <a:buNone/>
            </a:pPr>
            <a:r>
              <a:rPr lang="en-US" dirty="0"/>
              <a:t>(c)–(d) [Reserved]</a:t>
            </a:r>
          </a:p>
          <a:p>
            <a:pPr marL="0" indent="0">
              <a:buNone/>
            </a:pPr>
            <a:endParaRPr lang="en-US" dirty="0"/>
          </a:p>
          <a:p>
            <a:pPr marL="0" indent="0">
              <a:buNone/>
            </a:pPr>
            <a:endParaRPr lang="en-US" dirty="0"/>
          </a:p>
          <a:p>
            <a:pPr marL="0" indent="0">
              <a:buNone/>
            </a:pPr>
            <a:endParaRPr lang="en-US" altLang="en-US" dirty="0">
              <a:latin typeface="Arial Narrow" panose="020B0606020202030204" pitchFamily="34" charset="0"/>
              <a:ea typeface="ＭＳ Ｐゴシック" panose="020B0600070205080204" pitchFamily="34" charset="-128"/>
            </a:endParaRPr>
          </a:p>
          <a:p>
            <a:pPr marL="342892" indent="-342892" eaLnBrk="1" hangingPunct="1">
              <a:buFont typeface="Wingdings" charset="2"/>
              <a:buChar char="Ø"/>
              <a:defRPr/>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501246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a:extLst>
              <a:ext uri="{FF2B5EF4-FFF2-40B4-BE49-F238E27FC236}">
                <a16:creationId xmlns:a16="http://schemas.microsoft.com/office/drawing/2014/main" id="{69AA5C55-50B1-4DA1-8479-67C2FED056E6}"/>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21</a:t>
            </a:fld>
            <a:endParaRPr lang="en-US" altLang="en-US" sz="1600">
              <a:latin typeface="Arial" panose="020B0604020202020204" pitchFamily="34" charset="0"/>
              <a:ea typeface="ＭＳ Ｐゴシック" panose="020B0600070205080204" pitchFamily="34" charset="-128"/>
            </a:endParaRPr>
          </a:p>
        </p:txBody>
      </p:sp>
      <p:sp>
        <p:nvSpPr>
          <p:cNvPr id="39939" name="Title 1">
            <a:extLst>
              <a:ext uri="{FF2B5EF4-FFF2-40B4-BE49-F238E27FC236}">
                <a16:creationId xmlns:a16="http://schemas.microsoft.com/office/drawing/2014/main" id="{C20E436D-3281-4867-8DFC-520504E6A5DD}"/>
              </a:ext>
            </a:extLst>
          </p:cNvPr>
          <p:cNvSpPr>
            <a:spLocks noGrp="1"/>
          </p:cNvSpPr>
          <p:nvPr>
            <p:ph type="title"/>
          </p:nvPr>
        </p:nvSpPr>
        <p:spPr>
          <a:xfrm>
            <a:off x="772731" y="15240"/>
            <a:ext cx="9987567" cy="990600"/>
          </a:xfrm>
        </p:spPr>
        <p:txBody>
          <a:bodyPr/>
          <a:lstStyle/>
          <a:p>
            <a:pPr eaLnBrk="1" hangingPunct="1"/>
            <a:r>
              <a:rPr lang="en-US" altLang="en-US" dirty="0">
                <a:ea typeface="ＭＳ Ｐゴシック" panose="020B0600070205080204" pitchFamily="34" charset="-128"/>
              </a:rPr>
              <a:t>U</a:t>
            </a:r>
            <a:r>
              <a:rPr lang="en-US" altLang="en-US" dirty="0">
                <a:solidFill>
                  <a:schemeClr val="bg1"/>
                </a:solidFill>
                <a:ea typeface="ＭＳ Ｐゴシック" panose="020B0600070205080204" pitchFamily="34" charset="-128"/>
              </a:rPr>
              <a:t>SML Cat IX - Military Training Equipment &amp; Training </a:t>
            </a:r>
          </a:p>
        </p:txBody>
      </p:sp>
      <p:sp>
        <p:nvSpPr>
          <p:cNvPr id="39940" name="Content Placeholder 2">
            <a:extLst>
              <a:ext uri="{FF2B5EF4-FFF2-40B4-BE49-F238E27FC236}">
                <a16:creationId xmlns:a16="http://schemas.microsoft.com/office/drawing/2014/main" id="{D4539EB5-770D-49B3-AA42-988B89C6A5D2}"/>
              </a:ext>
            </a:extLst>
          </p:cNvPr>
          <p:cNvSpPr>
            <a:spLocks noGrp="1"/>
          </p:cNvSpPr>
          <p:nvPr>
            <p:ph sz="quarter" idx="11"/>
          </p:nvPr>
        </p:nvSpPr>
        <p:spPr>
          <a:xfrm>
            <a:off x="470693" y="1325562"/>
            <a:ext cx="11250613" cy="5075238"/>
          </a:xfrm>
        </p:spPr>
        <p:txBody>
          <a:bodyPr>
            <a:normAutofit fontScale="92500"/>
          </a:bodyPr>
          <a:lstStyle/>
          <a:p>
            <a:pPr marL="0" indent="0">
              <a:buNone/>
            </a:pPr>
            <a:r>
              <a:rPr lang="en-US" dirty="0"/>
              <a:t>(e) Technical data (see </a:t>
            </a:r>
            <a:r>
              <a:rPr lang="en-US" dirty="0">
                <a:hlinkClick r:id="rId2"/>
              </a:rPr>
              <a:t>§ 120.33 of this subchapter</a:t>
            </a:r>
            <a:r>
              <a:rPr lang="en-US" dirty="0"/>
              <a:t>) and defense services (see </a:t>
            </a:r>
            <a:r>
              <a:rPr lang="en-US" dirty="0">
                <a:hlinkClick r:id="rId3"/>
              </a:rPr>
              <a:t>§ 120.32 of this subchapter</a:t>
            </a:r>
            <a:r>
              <a:rPr lang="en-US" dirty="0"/>
              <a:t>): </a:t>
            </a:r>
          </a:p>
          <a:p>
            <a:pPr marL="0" indent="0">
              <a:buNone/>
            </a:pPr>
            <a:r>
              <a:rPr lang="en-US" dirty="0"/>
              <a:t>(1) Directly related to the defense articles enumerated in paragraphs (a) and (b) of this category; </a:t>
            </a:r>
          </a:p>
          <a:p>
            <a:pPr marL="0" indent="0">
              <a:buNone/>
            </a:pPr>
            <a:r>
              <a:rPr lang="en-US" dirty="0"/>
              <a:t>(2) Directly related to the software and associated databases enumerated in paragraph (b)(4) of this category even if no defense articles are used or transferred; or </a:t>
            </a:r>
          </a:p>
          <a:p>
            <a:pPr marL="0" indent="0">
              <a:buNone/>
            </a:pPr>
            <a:r>
              <a:rPr lang="en-US" dirty="0"/>
              <a:t>(3) Military training (see </a:t>
            </a:r>
            <a:r>
              <a:rPr lang="en-US" dirty="0">
                <a:hlinkClick r:id="rId4"/>
              </a:rPr>
              <a:t>§ 120.32(a)(3) of this subchapter</a:t>
            </a:r>
            <a:r>
              <a:rPr lang="en-US" dirty="0"/>
              <a:t>) not directly related to defense articles or technical data enumerated in this subchapter.</a:t>
            </a:r>
          </a:p>
          <a:p>
            <a:pPr marL="0" indent="0">
              <a:buNone/>
            </a:pPr>
            <a:r>
              <a:rPr lang="en-US" dirty="0"/>
              <a:t>(f)–(w) [Reserved] </a:t>
            </a:r>
          </a:p>
          <a:p>
            <a:pPr marL="0" indent="0">
              <a:buNone/>
            </a:pPr>
            <a:r>
              <a:rPr lang="en-US" dirty="0"/>
              <a:t>(x) Commodities, software, and technical data subject to the EAR used in or with defense articles.</a:t>
            </a:r>
          </a:p>
          <a:p>
            <a:pPr marL="0" indent="0">
              <a:buNone/>
            </a:pPr>
            <a:endParaRPr lang="en-US" dirty="0"/>
          </a:p>
          <a:p>
            <a:pPr marL="0" indent="0">
              <a:buNone/>
            </a:pPr>
            <a:endParaRPr lang="en-US" dirty="0"/>
          </a:p>
          <a:p>
            <a:pPr marL="0" indent="0">
              <a:buNone/>
            </a:pPr>
            <a:endParaRPr lang="en-US" altLang="en-US" dirty="0">
              <a:latin typeface="Arial Narrow" panose="020B0606020202030204" pitchFamily="34" charset="0"/>
              <a:ea typeface="ＭＳ Ｐゴシック" panose="020B0600070205080204" pitchFamily="34" charset="-128"/>
            </a:endParaRPr>
          </a:p>
          <a:p>
            <a:pPr marL="342892" indent="-342892" eaLnBrk="1" hangingPunct="1">
              <a:buFont typeface="Wingdings" charset="2"/>
              <a:buChar char="Ø"/>
              <a:defRPr/>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379798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33B3E60-F0A7-430C-A458-8BAE611666F1}"/>
              </a:ext>
            </a:extLst>
          </p:cNvPr>
          <p:cNvSpPr txBox="1">
            <a:spLocks noGrp="1" noChangeArrowheads="1"/>
          </p:cNvSpPr>
          <p:nvPr/>
        </p:nvSpPr>
        <p:spPr bwMode="auto">
          <a:xfrm>
            <a:off x="4648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1"/>
              </a:buClr>
              <a:buSzPct val="75000"/>
              <a:buFont typeface="Wingdings" panose="05000000000000000000" pitchFamily="2" charset="2"/>
              <a:buChar char="Ø"/>
              <a:defRPr sz="28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1pPr>
            <a:lvl2pPr marL="742950" indent="-285750">
              <a:spcBef>
                <a:spcPct val="20000"/>
              </a:spcBef>
              <a:buClr>
                <a:schemeClr val="tx1"/>
              </a:buClr>
              <a:buSzPct val="75000"/>
              <a:buFont typeface="Wingdings" panose="05000000000000000000" pitchFamily="2" charset="2"/>
              <a:buChar char="n"/>
              <a:defRPr sz="24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2pPr>
            <a:lvl3pPr marL="1143000" indent="-228600">
              <a:spcBef>
                <a:spcPct val="20000"/>
              </a:spcBef>
              <a:buClr>
                <a:schemeClr val="folHlink"/>
              </a:buClr>
              <a:buSzPct val="50000"/>
              <a:buFont typeface="Wingdings" panose="05000000000000000000" pitchFamily="2" charset="2"/>
              <a:buChar char="n"/>
              <a:defRPr sz="3200">
                <a:solidFill>
                  <a:schemeClr val="tx1"/>
                </a:solidFill>
                <a:latin typeface="Tahoma" panose="020B0604030504040204" pitchFamily="34" charset="0"/>
                <a:ea typeface="Arial Narrow" panose="020B0606020202030204" pitchFamily="34" charset="0"/>
                <a:cs typeface="Arial Narrow" panose="020B0606020202030204" pitchFamily="34" charset="0"/>
              </a:defRPr>
            </a:lvl3pPr>
            <a:lvl4pPr marL="1600200" indent="-228600">
              <a:spcBef>
                <a:spcPct val="20000"/>
              </a:spcBef>
              <a:buClr>
                <a:schemeClr val="accent2"/>
              </a:buClr>
              <a:buSzPct val="55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4pPr>
            <a:lvl5pPr marL="2057400" indent="-228600">
              <a:spcBef>
                <a:spcPct val="20000"/>
              </a:spcBef>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9pPr>
          </a:lstStyle>
          <a:p>
            <a:pPr algn="ctr" eaLnBrk="1" hangingPunct="1">
              <a:spcBef>
                <a:spcPct val="0"/>
              </a:spcBef>
              <a:buClrTx/>
              <a:buSzTx/>
              <a:buFontTx/>
              <a:buNone/>
            </a:pPr>
            <a:endParaRPr lang="en-US" altLang="en-US" sz="1200">
              <a:latin typeface="Arial" panose="020B0604020202020204" pitchFamily="34" charset="0"/>
            </a:endParaRPr>
          </a:p>
        </p:txBody>
      </p:sp>
      <p:sp>
        <p:nvSpPr>
          <p:cNvPr id="35843" name="Slide Number Placeholder 4">
            <a:extLst>
              <a:ext uri="{FF2B5EF4-FFF2-40B4-BE49-F238E27FC236}">
                <a16:creationId xmlns:a16="http://schemas.microsoft.com/office/drawing/2014/main" id="{AD4D02B6-FE31-42E9-8A53-D619382BF862}"/>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22</a:t>
            </a:fld>
            <a:endParaRPr lang="en-US" altLang="en-US" sz="1600">
              <a:latin typeface="Arial" panose="020B0604020202020204" pitchFamily="34" charset="0"/>
              <a:ea typeface="ＭＳ Ｐゴシック" panose="020B0600070205080204" pitchFamily="34" charset="-128"/>
            </a:endParaRPr>
          </a:p>
        </p:txBody>
      </p:sp>
      <p:sp>
        <p:nvSpPr>
          <p:cNvPr id="35844" name="Rectangle 2">
            <a:extLst>
              <a:ext uri="{FF2B5EF4-FFF2-40B4-BE49-F238E27FC236}">
                <a16:creationId xmlns:a16="http://schemas.microsoft.com/office/drawing/2014/main" id="{8E3C06B2-4D06-4247-8B3E-52DD822FC0A8}"/>
              </a:ext>
            </a:extLst>
          </p:cNvPr>
          <p:cNvSpPr>
            <a:spLocks noGrp="1" noChangeArrowheads="1"/>
          </p:cNvSpPr>
          <p:nvPr>
            <p:ph type="title"/>
          </p:nvPr>
        </p:nvSpPr>
        <p:spPr>
          <a:xfrm>
            <a:off x="1905000" y="55563"/>
            <a:ext cx="7416800" cy="990600"/>
          </a:xfrm>
        </p:spPr>
        <p:txBody>
          <a:bodyPr/>
          <a:lstStyle/>
          <a:p>
            <a:pPr eaLnBrk="1" hangingPunct="1"/>
            <a:r>
              <a:rPr lang="en-US" altLang="en-US" dirty="0">
                <a:solidFill>
                  <a:schemeClr val="bg1"/>
                </a:solidFill>
                <a:ea typeface="ＭＳ Ｐゴシック" panose="020B0600070205080204" pitchFamily="34" charset="-128"/>
              </a:rPr>
              <a:t>The U.S. Export Laws</a:t>
            </a:r>
          </a:p>
        </p:txBody>
      </p:sp>
      <p:sp>
        <p:nvSpPr>
          <p:cNvPr id="7172" name="Rectangle 3">
            <a:extLst>
              <a:ext uri="{FF2B5EF4-FFF2-40B4-BE49-F238E27FC236}">
                <a16:creationId xmlns:a16="http://schemas.microsoft.com/office/drawing/2014/main" id="{3B431E17-4167-476C-A7BA-C0A223EAE336}"/>
              </a:ext>
            </a:extLst>
          </p:cNvPr>
          <p:cNvSpPr>
            <a:spLocks noGrp="1" noChangeArrowheads="1"/>
          </p:cNvSpPr>
          <p:nvPr>
            <p:ph sz="quarter" idx="11"/>
          </p:nvPr>
        </p:nvSpPr>
        <p:spPr>
          <a:xfrm>
            <a:off x="479425" y="1046163"/>
            <a:ext cx="11250613" cy="5075237"/>
          </a:xfrm>
        </p:spPr>
        <p:txBody>
          <a:bodyPr/>
          <a:lstStyle/>
          <a:p>
            <a:pPr>
              <a:defRPr/>
            </a:pPr>
            <a:r>
              <a:rPr lang="en-US" dirty="0">
                <a:latin typeface="Arial Narrow" panose="020B0606020202030204" pitchFamily="34" charset="0"/>
              </a:rPr>
              <a:t>Export Administration Regulations (EAR)</a:t>
            </a:r>
          </a:p>
          <a:p>
            <a:pPr marL="1009650" lvl="1" indent="-609600" eaLnBrk="1" hangingPunct="1">
              <a:defRPr/>
            </a:pPr>
            <a:r>
              <a:rPr lang="en-US" dirty="0">
                <a:solidFill>
                  <a:schemeClr val="tx1"/>
                </a:solidFill>
                <a:latin typeface="Arial Narrow" panose="020B0606020202030204" pitchFamily="34" charset="0"/>
              </a:rPr>
              <a:t>Administered by the Department of Commerce, Bureau of Industry and Security (BIS)</a:t>
            </a:r>
          </a:p>
          <a:p>
            <a:pPr marL="1009650" lvl="1" indent="-609600" eaLnBrk="1" hangingPunct="1">
              <a:defRPr/>
            </a:pPr>
            <a:r>
              <a:rPr lang="en-US" dirty="0">
                <a:solidFill>
                  <a:schemeClr val="tx1"/>
                </a:solidFill>
                <a:latin typeface="Arial Narrow" panose="020B0606020202030204" pitchFamily="34" charset="0"/>
              </a:rPr>
              <a:t>Control temporary and permanent exports and retransfers of equipment, materials, software and technology identified on the Commerce Control List (CCL) by Export Control Classification Number (ECCN) including some defense articles</a:t>
            </a:r>
          </a:p>
          <a:p>
            <a:pPr marL="990600" lvl="1" indent="-533400" eaLnBrk="1" hangingPunct="1">
              <a:defRPr/>
            </a:pPr>
            <a:r>
              <a:rPr lang="en-US" dirty="0">
                <a:solidFill>
                  <a:schemeClr val="tx1"/>
                </a:solidFill>
                <a:latin typeface="Arial Narrow" panose="020B0606020202030204" pitchFamily="34" charset="0"/>
              </a:rPr>
              <a:t>Examples: human rated centrifuges, equipment “specially designed” for military training not on the USML</a:t>
            </a:r>
          </a:p>
        </p:txBody>
      </p:sp>
      <p:pic>
        <p:nvPicPr>
          <p:cNvPr id="35846" name="Picture 3">
            <a:extLst>
              <a:ext uri="{FF2B5EF4-FFF2-40B4-BE49-F238E27FC236}">
                <a16:creationId xmlns:a16="http://schemas.microsoft.com/office/drawing/2014/main" id="{E44DE341-BE24-4901-B7E6-CA50086ED44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8777" y="4784559"/>
            <a:ext cx="1463841" cy="146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5208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a:extLst>
              <a:ext uri="{FF2B5EF4-FFF2-40B4-BE49-F238E27FC236}">
                <a16:creationId xmlns:a16="http://schemas.microsoft.com/office/drawing/2014/main" id="{92F26E16-A93B-4C79-A12C-BB64591D368E}"/>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23</a:t>
            </a:fld>
            <a:endParaRPr lang="en-US" altLang="en-US" sz="1600">
              <a:latin typeface="Arial" panose="020B0604020202020204" pitchFamily="34" charset="0"/>
              <a:ea typeface="ＭＳ Ｐゴシック" panose="020B0600070205080204" pitchFamily="34" charset="-128"/>
            </a:endParaRPr>
          </a:p>
        </p:txBody>
      </p:sp>
      <p:sp>
        <p:nvSpPr>
          <p:cNvPr id="60419" name="Rectangle 2">
            <a:extLst>
              <a:ext uri="{FF2B5EF4-FFF2-40B4-BE49-F238E27FC236}">
                <a16:creationId xmlns:a16="http://schemas.microsoft.com/office/drawing/2014/main" id="{ACE797DD-2749-428B-A885-DEE23CA7055F}"/>
              </a:ext>
            </a:extLst>
          </p:cNvPr>
          <p:cNvSpPr>
            <a:spLocks noGrp="1" noChangeArrowheads="1"/>
          </p:cNvSpPr>
          <p:nvPr>
            <p:ph type="title"/>
          </p:nvPr>
        </p:nvSpPr>
        <p:spPr>
          <a:xfrm>
            <a:off x="1844040" y="0"/>
            <a:ext cx="7416800" cy="990600"/>
          </a:xfrm>
        </p:spPr>
        <p:txBody>
          <a:bodyPr/>
          <a:lstStyle/>
          <a:p>
            <a:pPr eaLnBrk="1" hangingPunct="1"/>
            <a:r>
              <a:rPr lang="en-US" altLang="en-US" dirty="0">
                <a:solidFill>
                  <a:schemeClr val="bg1"/>
                </a:solidFill>
                <a:ea typeface="ＭＳ Ｐゴシック" panose="020B0600070205080204" pitchFamily="34" charset="-128"/>
              </a:rPr>
              <a:t>Scope of the EAR</a:t>
            </a:r>
          </a:p>
        </p:txBody>
      </p:sp>
      <p:sp>
        <p:nvSpPr>
          <p:cNvPr id="60420" name="Rectangle 3">
            <a:extLst>
              <a:ext uri="{FF2B5EF4-FFF2-40B4-BE49-F238E27FC236}">
                <a16:creationId xmlns:a16="http://schemas.microsoft.com/office/drawing/2014/main" id="{C74FF2BA-6B42-4F46-B3F3-7E4A2CF9361D}"/>
              </a:ext>
            </a:extLst>
          </p:cNvPr>
          <p:cNvSpPr>
            <a:spLocks noGrp="1" noChangeArrowheads="1"/>
          </p:cNvSpPr>
          <p:nvPr>
            <p:ph sz="quarter" idx="11"/>
          </p:nvPr>
        </p:nvSpPr>
        <p:spPr>
          <a:xfrm>
            <a:off x="479425" y="1046163"/>
            <a:ext cx="11250613" cy="5075237"/>
          </a:xfrm>
        </p:spPr>
        <p:txBody>
          <a:bodyPr/>
          <a:lstStyle/>
          <a:p>
            <a:pPr eaLnBrk="1" hangingPunct="1"/>
            <a:r>
              <a:rPr lang="en-US" altLang="en-US" dirty="0">
                <a:latin typeface="Arial Narrow" panose="020B0606020202030204" pitchFamily="34" charset="0"/>
                <a:ea typeface="ＭＳ Ｐゴシック" panose="020B0600070205080204" pitchFamily="34" charset="-128"/>
              </a:rPr>
              <a:t>EAR 734</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a:t>
            </a:r>
            <a:r>
              <a:rPr lang="en-US" altLang="en-US" i="1" dirty="0">
                <a:solidFill>
                  <a:schemeClr val="tx1"/>
                </a:solidFill>
                <a:latin typeface="Arial Narrow" panose="020B0606020202030204" pitchFamily="34" charset="0"/>
                <a:ea typeface="ＭＳ Ｐゴシック" panose="020B0600070205080204" pitchFamily="34" charset="-128"/>
              </a:rPr>
              <a:t>Subject to the EAR</a:t>
            </a:r>
            <a:r>
              <a:rPr lang="en-US" altLang="en-US" dirty="0">
                <a:solidFill>
                  <a:schemeClr val="tx1"/>
                </a:solidFill>
                <a:latin typeface="Arial Narrow" panose="020B0606020202030204" pitchFamily="34" charset="0"/>
                <a:ea typeface="ＭＳ Ｐゴシック" panose="020B0600070205080204" pitchFamily="34" charset="-128"/>
              </a:rPr>
              <a:t>”:  Those items and activities over which BIS exercises regulatory jurisdiction under the EAR</a:t>
            </a:r>
          </a:p>
          <a:p>
            <a:pPr marL="1141413" lvl="2" indent="-227013" eaLnBrk="1" hangingPunct="1">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In the United States</a:t>
            </a:r>
          </a:p>
          <a:p>
            <a:pPr marL="1141413" lvl="2" indent="-227013" eaLnBrk="1" hangingPunct="1">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U.S. origin items</a:t>
            </a:r>
          </a:p>
          <a:p>
            <a:pPr marL="1141413" lvl="2" indent="-227013" eaLnBrk="1" hangingPunct="1">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U.S. origin items integrated into foreign products</a:t>
            </a:r>
          </a:p>
          <a:p>
            <a:pPr marL="1141413" lvl="2" indent="-227013" eaLnBrk="1" hangingPunct="1">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Foreign-made products of U.S. origin technology</a:t>
            </a:r>
          </a:p>
          <a:p>
            <a:pPr eaLnBrk="1" hangingPunct="1"/>
            <a:r>
              <a:rPr lang="en-US" altLang="en-US" dirty="0">
                <a:latin typeface="Arial Narrow" panose="020B0606020202030204" pitchFamily="34" charset="0"/>
                <a:ea typeface="ＭＳ Ｐゴシック" panose="020B0600070205080204" pitchFamily="34" charset="-128"/>
              </a:rPr>
              <a:t>EAR 738 – Commerce Control List Overview &amp; Country Chart (Supplement No. 1)</a:t>
            </a:r>
          </a:p>
          <a:p>
            <a:pPr eaLnBrk="1" hangingPunct="1"/>
            <a:r>
              <a:rPr lang="en-US" altLang="en-US" dirty="0">
                <a:latin typeface="Arial Narrow" panose="020B0606020202030204" pitchFamily="34" charset="0"/>
                <a:ea typeface="ＭＳ Ｐゴシック" panose="020B0600070205080204" pitchFamily="34" charset="-128"/>
              </a:rPr>
              <a:t>EAR 774 – Commerce Control List</a:t>
            </a:r>
          </a:p>
          <a:p>
            <a:pPr eaLnBrk="1" hangingPunct="1"/>
            <a:endParaRPr lang="en-US" altLang="en-US"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191980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1">
            <a:extLst>
              <a:ext uri="{FF2B5EF4-FFF2-40B4-BE49-F238E27FC236}">
                <a16:creationId xmlns:a16="http://schemas.microsoft.com/office/drawing/2014/main" id="{19955F4D-7165-4464-9FCB-FEB0538858F6}"/>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24</a:t>
            </a:fld>
            <a:endParaRPr lang="en-US" altLang="en-US" sz="1600"/>
          </a:p>
        </p:txBody>
      </p:sp>
      <p:sp>
        <p:nvSpPr>
          <p:cNvPr id="65539" name="Title 1">
            <a:extLst>
              <a:ext uri="{FF2B5EF4-FFF2-40B4-BE49-F238E27FC236}">
                <a16:creationId xmlns:a16="http://schemas.microsoft.com/office/drawing/2014/main" id="{0EF1A8BE-1360-4F98-8E03-36EA06A4D91F}"/>
              </a:ext>
            </a:extLst>
          </p:cNvPr>
          <p:cNvSpPr>
            <a:spLocks noGrp="1"/>
          </p:cNvSpPr>
          <p:nvPr>
            <p:ph type="title"/>
          </p:nvPr>
        </p:nvSpPr>
        <p:spPr>
          <a:xfrm>
            <a:off x="1950720" y="-122237"/>
            <a:ext cx="7416800" cy="990600"/>
          </a:xfrm>
        </p:spPr>
        <p:txBody>
          <a:bodyPr/>
          <a:lstStyle/>
          <a:p>
            <a:pPr eaLnBrk="1" hangingPunct="1"/>
            <a:r>
              <a:rPr lang="en-US" altLang="en-US" dirty="0">
                <a:solidFill>
                  <a:schemeClr val="bg1"/>
                </a:solidFill>
              </a:rPr>
              <a:t>EAR Technology</a:t>
            </a:r>
          </a:p>
        </p:txBody>
      </p:sp>
      <p:sp>
        <p:nvSpPr>
          <p:cNvPr id="65540" name="Content Placeholder 2">
            <a:extLst>
              <a:ext uri="{FF2B5EF4-FFF2-40B4-BE49-F238E27FC236}">
                <a16:creationId xmlns:a16="http://schemas.microsoft.com/office/drawing/2014/main" id="{599934CA-82CD-43C6-B367-C4928D81BF5B}"/>
              </a:ext>
            </a:extLst>
          </p:cNvPr>
          <p:cNvSpPr>
            <a:spLocks noGrp="1"/>
          </p:cNvSpPr>
          <p:nvPr>
            <p:ph sz="quarter" idx="11"/>
          </p:nvPr>
        </p:nvSpPr>
        <p:spPr>
          <a:xfrm>
            <a:off x="479425" y="1046163"/>
            <a:ext cx="11250613" cy="5075237"/>
          </a:xfrm>
        </p:spPr>
        <p:txBody>
          <a:bodyPr/>
          <a:lstStyle/>
          <a:p>
            <a:pPr eaLnBrk="1" hangingPunct="1"/>
            <a:r>
              <a:rPr lang="en-US" altLang="en-US" dirty="0">
                <a:latin typeface="Arial Narrow" panose="020B0606020202030204" pitchFamily="34" charset="0"/>
                <a:ea typeface="Arial Narrow" panose="020B0606020202030204" pitchFamily="34" charset="0"/>
                <a:cs typeface="Arial Narrow" panose="020B0606020202030204" pitchFamily="34" charset="0"/>
              </a:rPr>
              <a:t>“Technology” consists of specific information necessary for the “development”, “production”, or “use” of a product. The information takes the form of ‘technical data’ or ‘technical assistance’.</a:t>
            </a:r>
          </a:p>
          <a:p>
            <a:pPr eaLnBrk="1" hangingPunct="1"/>
            <a:r>
              <a:rPr lang="en-US" altLang="en-US" dirty="0">
                <a:latin typeface="Arial Narrow" panose="020B0606020202030204" pitchFamily="34" charset="0"/>
                <a:ea typeface="Arial Narrow" panose="020B0606020202030204" pitchFamily="34" charset="0"/>
                <a:cs typeface="Arial Narrow" panose="020B0606020202030204" pitchFamily="34" charset="0"/>
              </a:rPr>
              <a:t>Similar to ITAR concept of technical data and defense service, but generally considered to be more narrow.</a:t>
            </a:r>
          </a:p>
          <a:p>
            <a:pPr lvl="1" eaLnBrk="1" hangingPunct="1"/>
            <a:r>
              <a:rPr lang="en-US" altLang="en-US" dirty="0">
                <a:solidFill>
                  <a:schemeClr val="tx1"/>
                </a:solidFill>
                <a:latin typeface="Arial Narrow" panose="020B0606020202030204" pitchFamily="34" charset="0"/>
                <a:ea typeface="Arial Narrow" panose="020B0606020202030204" pitchFamily="34" charset="0"/>
                <a:cs typeface="Arial Narrow" panose="020B0606020202030204" pitchFamily="34" charset="0"/>
              </a:rPr>
              <a:t>A service is only controlled under the EAR if it involves an export of technology.</a:t>
            </a:r>
          </a:p>
          <a:p>
            <a:pPr lvl="1" eaLnBrk="1" hangingPunct="1"/>
            <a:r>
              <a:rPr lang="en-US" altLang="en-US" dirty="0">
                <a:solidFill>
                  <a:schemeClr val="tx1"/>
                </a:solidFill>
                <a:latin typeface="Arial Narrow" panose="020B0606020202030204" pitchFamily="34" charset="0"/>
                <a:ea typeface="Arial Narrow" panose="020B0606020202030204" pitchFamily="34" charset="0"/>
                <a:cs typeface="Arial Narrow" panose="020B0606020202030204" pitchFamily="34" charset="0"/>
              </a:rPr>
              <a:t>Installation, for example, may not be controlled if you are not teaching a foreign person.</a:t>
            </a:r>
          </a:p>
        </p:txBody>
      </p:sp>
    </p:spTree>
    <p:extLst>
      <p:ext uri="{BB962C8B-B14F-4D97-AF65-F5344CB8AC3E}">
        <p14:creationId xmlns:p14="http://schemas.microsoft.com/office/powerpoint/2010/main" val="2615135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1">
            <a:extLst>
              <a:ext uri="{FF2B5EF4-FFF2-40B4-BE49-F238E27FC236}">
                <a16:creationId xmlns:a16="http://schemas.microsoft.com/office/drawing/2014/main" id="{D9257CC0-E8DF-4A7C-AC4D-AB2D31FFC0F8}"/>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25</a:t>
            </a:fld>
            <a:endParaRPr lang="en-US" altLang="en-US" sz="1600"/>
          </a:p>
        </p:txBody>
      </p:sp>
      <p:sp>
        <p:nvSpPr>
          <p:cNvPr id="67587" name="Title 1">
            <a:extLst>
              <a:ext uri="{FF2B5EF4-FFF2-40B4-BE49-F238E27FC236}">
                <a16:creationId xmlns:a16="http://schemas.microsoft.com/office/drawing/2014/main" id="{4DCF39B3-7BDB-46FA-A2FE-3371385EF492}"/>
              </a:ext>
            </a:extLst>
          </p:cNvPr>
          <p:cNvSpPr>
            <a:spLocks noGrp="1"/>
          </p:cNvSpPr>
          <p:nvPr>
            <p:ph type="title"/>
          </p:nvPr>
        </p:nvSpPr>
        <p:spPr>
          <a:xfrm>
            <a:off x="1874520" y="-122237"/>
            <a:ext cx="7416800" cy="990600"/>
          </a:xfrm>
        </p:spPr>
        <p:txBody>
          <a:bodyPr/>
          <a:lstStyle/>
          <a:p>
            <a:pPr eaLnBrk="1" hangingPunct="1"/>
            <a:r>
              <a:rPr lang="en-US" altLang="en-US" dirty="0">
                <a:solidFill>
                  <a:schemeClr val="bg1"/>
                </a:solidFill>
              </a:rPr>
              <a:t>EAR Technology</a:t>
            </a:r>
          </a:p>
        </p:txBody>
      </p:sp>
      <p:sp>
        <p:nvSpPr>
          <p:cNvPr id="67588" name="Content Placeholder 2">
            <a:extLst>
              <a:ext uri="{FF2B5EF4-FFF2-40B4-BE49-F238E27FC236}">
                <a16:creationId xmlns:a16="http://schemas.microsoft.com/office/drawing/2014/main" id="{C1726D84-4EF0-47F9-ADBA-7F3BB276A12A}"/>
              </a:ext>
            </a:extLst>
          </p:cNvPr>
          <p:cNvSpPr>
            <a:spLocks noGrp="1"/>
          </p:cNvSpPr>
          <p:nvPr>
            <p:ph sz="quarter" idx="11"/>
          </p:nvPr>
        </p:nvSpPr>
        <p:spPr>
          <a:xfrm>
            <a:off x="479425" y="1046163"/>
            <a:ext cx="11250613" cy="5075237"/>
          </a:xfrm>
        </p:spPr>
        <p:txBody>
          <a:bodyPr/>
          <a:lstStyle/>
          <a:p>
            <a:pPr eaLnBrk="1" hangingPunct="1"/>
            <a:r>
              <a:rPr lang="en-US" altLang="en-US" dirty="0">
                <a:latin typeface="Arial Narrow" panose="020B0606020202030204" pitchFamily="34" charset="0"/>
                <a:ea typeface="Arial Narrow" panose="020B0606020202030204" pitchFamily="34" charset="0"/>
                <a:cs typeface="Arial Narrow" panose="020B0606020202030204" pitchFamily="34" charset="0"/>
              </a:rPr>
              <a:t>Note that it is possible to perform an ITAR-controlled defense service on purely EAR-controlled hardware/software. </a:t>
            </a:r>
          </a:p>
          <a:p>
            <a:pPr lvl="1" eaLnBrk="1" hangingPunct="1"/>
            <a:r>
              <a:rPr lang="en-US" altLang="en-US" dirty="0">
                <a:solidFill>
                  <a:schemeClr val="tx1"/>
                </a:solidFill>
                <a:latin typeface="Arial Narrow" panose="020B0606020202030204" pitchFamily="34" charset="0"/>
                <a:ea typeface="Arial Narrow" panose="020B0606020202030204" pitchFamily="34" charset="0"/>
                <a:cs typeface="Arial Narrow" panose="020B0606020202030204" pitchFamily="34" charset="0"/>
              </a:rPr>
              <a:t>Modify an EAR-controlled trainer to incorporate specific battle management techniques?</a:t>
            </a:r>
          </a:p>
          <a:p>
            <a:pPr lvl="1" eaLnBrk="1" hangingPunct="1"/>
            <a:r>
              <a:rPr lang="en-US" altLang="en-US" dirty="0">
                <a:solidFill>
                  <a:schemeClr val="tx1"/>
                </a:solidFill>
                <a:latin typeface="Arial Narrow" panose="020B0606020202030204" pitchFamily="34" charset="0"/>
                <a:ea typeface="Arial Narrow" panose="020B0606020202030204" pitchFamily="34" charset="0"/>
                <a:cs typeface="Arial Narrow" panose="020B0606020202030204" pitchFamily="34" charset="0"/>
              </a:rPr>
              <a:t>Incorporate ITAR-controlled missile behaviors into an EAR-controlled trainer?</a:t>
            </a:r>
          </a:p>
          <a:p>
            <a:pPr lvl="1" eaLnBrk="1" hangingPunct="1"/>
            <a:r>
              <a:rPr lang="en-US" altLang="en-US" dirty="0">
                <a:solidFill>
                  <a:schemeClr val="tx1"/>
                </a:solidFill>
                <a:latin typeface="Arial Narrow" panose="020B0606020202030204" pitchFamily="34" charset="0"/>
                <a:ea typeface="Arial Narrow" panose="020B0606020202030204" pitchFamily="34" charset="0"/>
                <a:cs typeface="Arial Narrow" panose="020B0606020202030204" pitchFamily="34" charset="0"/>
              </a:rPr>
              <a:t>Provide tactical training to a foreign military using EAR-controlled simulation software?</a:t>
            </a:r>
          </a:p>
        </p:txBody>
      </p:sp>
      <p:pic>
        <p:nvPicPr>
          <p:cNvPr id="67589" name="Picture 1">
            <a:extLst>
              <a:ext uri="{FF2B5EF4-FFF2-40B4-BE49-F238E27FC236}">
                <a16:creationId xmlns:a16="http://schemas.microsoft.com/office/drawing/2014/main" id="{07872B7A-3447-400E-B7A5-EAB762958D5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2211" y="4422336"/>
            <a:ext cx="1667577" cy="138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945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a:extLst>
              <a:ext uri="{FF2B5EF4-FFF2-40B4-BE49-F238E27FC236}">
                <a16:creationId xmlns:a16="http://schemas.microsoft.com/office/drawing/2014/main" id="{3A8F694C-3018-4EF0-B13B-FD8287E4BB9D}"/>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26</a:t>
            </a:fld>
            <a:endParaRPr lang="en-US" altLang="en-US" sz="1600">
              <a:latin typeface="Arial" panose="020B0604020202020204" pitchFamily="34" charset="0"/>
            </a:endParaRPr>
          </a:p>
        </p:txBody>
      </p:sp>
      <p:sp>
        <p:nvSpPr>
          <p:cNvPr id="40963" name="Title 1">
            <a:extLst>
              <a:ext uri="{FF2B5EF4-FFF2-40B4-BE49-F238E27FC236}">
                <a16:creationId xmlns:a16="http://schemas.microsoft.com/office/drawing/2014/main" id="{CFC51021-A590-41CF-AFBA-C3A089CC13E4}"/>
              </a:ext>
            </a:extLst>
          </p:cNvPr>
          <p:cNvSpPr>
            <a:spLocks noGrp="1"/>
          </p:cNvSpPr>
          <p:nvPr>
            <p:ph type="title"/>
          </p:nvPr>
        </p:nvSpPr>
        <p:spPr>
          <a:xfrm>
            <a:off x="1920240" y="0"/>
            <a:ext cx="7416800" cy="990600"/>
          </a:xfrm>
        </p:spPr>
        <p:txBody>
          <a:bodyPr/>
          <a:lstStyle/>
          <a:p>
            <a:pPr eaLnBrk="1" hangingPunct="1"/>
            <a:r>
              <a:rPr lang="en-US" altLang="en-US" dirty="0">
                <a:solidFill>
                  <a:schemeClr val="bg1"/>
                </a:solidFill>
              </a:rPr>
              <a:t>EAR and Simulation</a:t>
            </a:r>
          </a:p>
        </p:txBody>
      </p:sp>
      <p:sp>
        <p:nvSpPr>
          <p:cNvPr id="40964" name="Content Placeholder 2">
            <a:extLst>
              <a:ext uri="{FF2B5EF4-FFF2-40B4-BE49-F238E27FC236}">
                <a16:creationId xmlns:a16="http://schemas.microsoft.com/office/drawing/2014/main" id="{E1AE2C14-0FCE-46B3-A7F6-5F0F332542D9}"/>
              </a:ext>
            </a:extLst>
          </p:cNvPr>
          <p:cNvSpPr>
            <a:spLocks noGrp="1"/>
          </p:cNvSpPr>
          <p:nvPr>
            <p:ph sz="quarter" idx="11"/>
          </p:nvPr>
        </p:nvSpPr>
        <p:spPr>
          <a:xfrm>
            <a:off x="470693" y="1180916"/>
            <a:ext cx="11250613" cy="5075237"/>
          </a:xfrm>
        </p:spPr>
        <p:txBody>
          <a:bodyPr/>
          <a:lstStyle/>
          <a:p>
            <a:pPr eaLnBrk="1" hangingPunct="1"/>
            <a:r>
              <a:rPr lang="en-US" altLang="en-US" sz="2800" dirty="0">
                <a:latin typeface="Arial Narrow" panose="020B0606020202030204" pitchFamily="34" charset="0"/>
                <a:ea typeface="Arial Narrow" panose="020B0606020202030204" pitchFamily="34" charset="0"/>
                <a:cs typeface="Arial Narrow" panose="020B0606020202030204" pitchFamily="34" charset="0"/>
              </a:rPr>
              <a:t>0A614 – Military Training Equipment</a:t>
            </a:r>
          </a:p>
          <a:p>
            <a:pPr lvl="1" eaLnBrk="1" hangingPunct="1"/>
            <a:r>
              <a:rPr lang="en-US" altLang="en-US" sz="2400" dirty="0">
                <a:solidFill>
                  <a:schemeClr val="tx1"/>
                </a:solidFill>
                <a:latin typeface="Arial Narrow" panose="020B0606020202030204" pitchFamily="34" charset="0"/>
                <a:ea typeface="Arial Narrow" panose="020B0606020202030204" pitchFamily="34" charset="0"/>
                <a:cs typeface="Arial Narrow" panose="020B0606020202030204" pitchFamily="34" charset="0"/>
              </a:rPr>
              <a:t>“Equipment” “specially designed” for military training that is not enumerated or otherwise described in USML Category IX</a:t>
            </a:r>
          </a:p>
          <a:p>
            <a:pPr lvl="1" eaLnBrk="1" hangingPunct="1"/>
            <a:r>
              <a:rPr lang="en-US" altLang="en-US" sz="2400" dirty="0">
                <a:solidFill>
                  <a:schemeClr val="tx1"/>
                </a:solidFill>
                <a:latin typeface="Arial Narrow" panose="020B0606020202030204" pitchFamily="34" charset="0"/>
                <a:ea typeface="Arial Narrow" panose="020B0606020202030204" pitchFamily="34" charset="0"/>
                <a:cs typeface="Arial Narrow" panose="020B0606020202030204" pitchFamily="34" charset="0"/>
              </a:rPr>
              <a:t>“This entry includes operational flight trainers, radar target trainers, flight simulators for aircraft classified under ECCN 9A610.a, human-rated centrifuges, instrument flight trainers for military aircraft, navigation trainers for military items, target equipment, armament trainers, military pilotless aircraft trainers, mobile training units and training “equipment” for ground military operation.”</a:t>
            </a:r>
          </a:p>
          <a:p>
            <a:pPr eaLnBrk="1" hangingPunct="1"/>
            <a:r>
              <a:rPr lang="en-US" altLang="en-US" sz="2800" dirty="0">
                <a:latin typeface="Arial Narrow" panose="020B0606020202030204" pitchFamily="34" charset="0"/>
                <a:ea typeface="Arial Narrow" panose="020B0606020202030204" pitchFamily="34" charset="0"/>
                <a:cs typeface="Arial Narrow" panose="020B0606020202030204" pitchFamily="34" charset="0"/>
              </a:rPr>
              <a:t>0D614 – Software related to military training equipment</a:t>
            </a:r>
          </a:p>
          <a:p>
            <a:pPr eaLnBrk="1" hangingPunct="1"/>
            <a:r>
              <a:rPr lang="en-US" altLang="en-US" sz="2800" dirty="0">
                <a:latin typeface="Arial Narrow" panose="020B0606020202030204" pitchFamily="34" charset="0"/>
                <a:ea typeface="Arial Narrow" panose="020B0606020202030204" pitchFamily="34" charset="0"/>
                <a:cs typeface="Arial Narrow" panose="020B0606020202030204" pitchFamily="34" charset="0"/>
              </a:rPr>
              <a:t>0E614 – Technology required for the development, production, operation, installation, maintenance, repair, overhaul, or refurbishing of commodities or software controlled by ECCNs 0A614, 0B614, or 0D614</a:t>
            </a:r>
          </a:p>
        </p:txBody>
      </p:sp>
    </p:spTree>
    <p:extLst>
      <p:ext uri="{BB962C8B-B14F-4D97-AF65-F5344CB8AC3E}">
        <p14:creationId xmlns:p14="http://schemas.microsoft.com/office/powerpoint/2010/main" val="3970753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F5245-D49C-F0C1-303B-67EC08065AE2}"/>
              </a:ext>
            </a:extLst>
          </p:cNvPr>
          <p:cNvSpPr>
            <a:spLocks noGrp="1"/>
          </p:cNvSpPr>
          <p:nvPr>
            <p:ph type="title"/>
          </p:nvPr>
        </p:nvSpPr>
        <p:spPr/>
        <p:txBody>
          <a:bodyPr/>
          <a:lstStyle/>
          <a:p>
            <a:r>
              <a:rPr lang="en-US" dirty="0"/>
              <a:t>Russia and Belarus Sanctions – EAR 746.8</a:t>
            </a:r>
          </a:p>
        </p:txBody>
      </p:sp>
      <p:sp>
        <p:nvSpPr>
          <p:cNvPr id="3" name="Content Placeholder 2">
            <a:extLst>
              <a:ext uri="{FF2B5EF4-FFF2-40B4-BE49-F238E27FC236}">
                <a16:creationId xmlns:a16="http://schemas.microsoft.com/office/drawing/2014/main" id="{76954B71-57C8-8B78-F996-5CF45CD4183E}"/>
              </a:ext>
            </a:extLst>
          </p:cNvPr>
          <p:cNvSpPr>
            <a:spLocks noGrp="1"/>
          </p:cNvSpPr>
          <p:nvPr>
            <p:ph sz="quarter" idx="11"/>
          </p:nvPr>
        </p:nvSpPr>
        <p:spPr>
          <a:xfrm>
            <a:off x="296828" y="1138870"/>
            <a:ext cx="11250613" cy="4266965"/>
          </a:xfrm>
        </p:spPr>
        <p:txBody>
          <a:bodyPr/>
          <a:lstStyle/>
          <a:p>
            <a:r>
              <a:rPr lang="en-US" dirty="0"/>
              <a:t>Effective April 8, 2021 a license is required to export, reexport, or transfer (in-country) to or within Russia or Belarus any item subject to the EAR and specified in any ECCN on the CCL.</a:t>
            </a:r>
          </a:p>
          <a:p>
            <a:pPr lvl="1"/>
            <a:r>
              <a:rPr lang="en-US" dirty="0"/>
              <a:t>Excludes deemed exports and deemed reexports</a:t>
            </a:r>
          </a:p>
          <a:p>
            <a:r>
              <a:rPr lang="en-US" dirty="0"/>
              <a:t>License is required to reexport, export from abroad, or transfer (in-country) to any destination any foreign-produced items that are not designated EAR99 and that are direct product of U.S. origin technology or software or  direct product of a complete plant or major component of a plant if there is knowledge that the foreign-produced item is destined for Russia or Belarus or will be incorporated into or used in the production or development of any part, component, or equipment not designated EAR99 and produced in or destined to Russia or Belarus</a:t>
            </a:r>
          </a:p>
          <a:p>
            <a:endParaRPr lang="en-US" dirty="0"/>
          </a:p>
        </p:txBody>
      </p:sp>
      <p:sp>
        <p:nvSpPr>
          <p:cNvPr id="4" name="Slide Number Placeholder 4">
            <a:extLst>
              <a:ext uri="{FF2B5EF4-FFF2-40B4-BE49-F238E27FC236}">
                <a16:creationId xmlns:a16="http://schemas.microsoft.com/office/drawing/2014/main" id="{9097D901-158B-0924-5151-4E05F670DAD4}"/>
              </a:ext>
            </a:extLst>
          </p:cNvPr>
          <p:cNvSpPr txBox="1">
            <a:spLocks/>
          </p:cNvSpPr>
          <p:nvPr/>
        </p:nvSpPr>
        <p:spPr bwMode="auto">
          <a:xfrm>
            <a:off x="10386811" y="283335"/>
            <a:ext cx="803928" cy="7800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r" defTabSz="457200" rtl="0" eaLnBrk="0" fontAlgn="base" latinLnBrk="0" hangingPunct="0">
              <a:spcBef>
                <a:spcPct val="0"/>
              </a:spcBef>
              <a:spcAft>
                <a:spcPct val="0"/>
              </a:spcAft>
              <a:defRPr sz="1600" b="0" i="0" kern="1200">
                <a:solidFill>
                  <a:schemeClr val="tx1"/>
                </a:solidFill>
                <a:latin typeface="Arial" panose="020B0604020202020204" pitchFamily="34" charset="0"/>
                <a:ea typeface="+mn-ea"/>
                <a:cs typeface="+mn-cs"/>
              </a:defRPr>
            </a:lvl1pPr>
            <a:lvl2pPr marL="609585" algn="l" defTabSz="457200" rtl="0" eaLnBrk="1" fontAlgn="base" latinLnBrk="0" hangingPunct="1">
              <a:spcBef>
                <a:spcPct val="0"/>
              </a:spcBef>
              <a:spcAft>
                <a:spcPct val="0"/>
              </a:spcAft>
              <a:defRPr sz="3200" kern="1200">
                <a:solidFill>
                  <a:schemeClr val="tx1"/>
                </a:solidFill>
                <a:latin typeface="Tahoma" charset="0"/>
                <a:ea typeface="+mn-ea"/>
                <a:cs typeface="+mn-cs"/>
              </a:defRPr>
            </a:lvl2pPr>
            <a:lvl3pPr marL="1219170" algn="l" defTabSz="457200" rtl="0" eaLnBrk="1" fontAlgn="base" latinLnBrk="0" hangingPunct="1">
              <a:spcBef>
                <a:spcPct val="0"/>
              </a:spcBef>
              <a:spcAft>
                <a:spcPct val="0"/>
              </a:spcAft>
              <a:defRPr sz="3200" kern="1200">
                <a:solidFill>
                  <a:schemeClr val="tx1"/>
                </a:solidFill>
                <a:latin typeface="Tahoma" charset="0"/>
                <a:ea typeface="+mn-ea"/>
                <a:cs typeface="+mn-cs"/>
              </a:defRPr>
            </a:lvl3pPr>
            <a:lvl4pPr marL="1828754" algn="l" defTabSz="457200" rtl="0" eaLnBrk="1" fontAlgn="base" latinLnBrk="0" hangingPunct="1">
              <a:spcBef>
                <a:spcPct val="0"/>
              </a:spcBef>
              <a:spcAft>
                <a:spcPct val="0"/>
              </a:spcAft>
              <a:defRPr sz="3200" kern="1200">
                <a:solidFill>
                  <a:schemeClr val="tx1"/>
                </a:solidFill>
                <a:latin typeface="Tahoma" charset="0"/>
                <a:ea typeface="+mn-ea"/>
                <a:cs typeface="+mn-cs"/>
              </a:defRPr>
            </a:lvl4pPr>
            <a:lvl5pPr marL="2438339" algn="l" defTabSz="457200" rtl="0" eaLnBrk="1" fontAlgn="base" latinLnBrk="0" hangingPunct="1">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27</a:t>
            </a:fld>
            <a:endParaRPr lang="en-US" altLang="en-US" dirty="0">
              <a:ea typeface="ＭＳ Ｐゴシック" panose="020B0600070205080204" pitchFamily="34" charset="-128"/>
            </a:endParaRPr>
          </a:p>
        </p:txBody>
      </p:sp>
      <p:sp>
        <p:nvSpPr>
          <p:cNvPr id="5" name="Slide Number Placeholder 5">
            <a:extLst>
              <a:ext uri="{FF2B5EF4-FFF2-40B4-BE49-F238E27FC236}">
                <a16:creationId xmlns:a16="http://schemas.microsoft.com/office/drawing/2014/main" id="{B5FD720C-B122-B4AA-CAA5-D835B4B5FD8E}"/>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27</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961106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EE5BB-B1F3-1617-10AF-FAB067F6A583}"/>
              </a:ext>
            </a:extLst>
          </p:cNvPr>
          <p:cNvSpPr>
            <a:spLocks noGrp="1"/>
          </p:cNvSpPr>
          <p:nvPr>
            <p:ph type="title"/>
          </p:nvPr>
        </p:nvSpPr>
        <p:spPr/>
        <p:txBody>
          <a:bodyPr/>
          <a:lstStyle/>
          <a:p>
            <a:r>
              <a:rPr lang="en-US" dirty="0"/>
              <a:t>Russia and Belarus Sanctions – EAR 746.8</a:t>
            </a:r>
          </a:p>
        </p:txBody>
      </p:sp>
      <p:sp>
        <p:nvSpPr>
          <p:cNvPr id="3" name="Content Placeholder 2">
            <a:extLst>
              <a:ext uri="{FF2B5EF4-FFF2-40B4-BE49-F238E27FC236}">
                <a16:creationId xmlns:a16="http://schemas.microsoft.com/office/drawing/2014/main" id="{FE3C7FFE-164D-28A4-69D1-611D89D01B53}"/>
              </a:ext>
            </a:extLst>
          </p:cNvPr>
          <p:cNvSpPr>
            <a:spLocks noGrp="1"/>
          </p:cNvSpPr>
          <p:nvPr>
            <p:ph sz="quarter" idx="11"/>
          </p:nvPr>
        </p:nvSpPr>
        <p:spPr>
          <a:xfrm>
            <a:off x="397480" y="1185900"/>
            <a:ext cx="11250613" cy="4094245"/>
          </a:xfrm>
        </p:spPr>
        <p:txBody>
          <a:bodyPr>
            <a:noAutofit/>
          </a:bodyPr>
          <a:lstStyle/>
          <a:p>
            <a:r>
              <a:rPr lang="en-US" sz="2400" dirty="0"/>
              <a:t>Russia/Belarus – Military End User Foreign Direct Product Rule</a:t>
            </a:r>
          </a:p>
          <a:p>
            <a:pPr lvl="1"/>
            <a:r>
              <a:rPr lang="en-US" sz="2000" dirty="0"/>
              <a:t>License requirement</a:t>
            </a:r>
          </a:p>
          <a:p>
            <a:pPr lvl="1"/>
            <a:r>
              <a:rPr lang="en-US" sz="2000" dirty="0"/>
              <a:t>Applies to any foreign-produced items that are direct products, including EAR99 items</a:t>
            </a:r>
          </a:p>
          <a:p>
            <a:pPr lvl="1"/>
            <a:r>
              <a:rPr lang="en-US" sz="2000" dirty="0"/>
              <a:t>Foreign-produced item will be incorporated into or used in the production or development of any part, component, or equipment produced, purchased, or ordered by any entity with a footnote 3 designation in the license requirement column of the Entity List or is a party to any transaction involving the foreign-produced item </a:t>
            </a:r>
            <a:r>
              <a:rPr lang="en-US" sz="2000" i="1" dirty="0"/>
              <a:t>(e.g</a:t>
            </a:r>
            <a:r>
              <a:rPr lang="en-US" sz="2000" dirty="0"/>
              <a:t>., as purchaser, intermediate consignee, ultimate consignee, or end-user).</a:t>
            </a:r>
          </a:p>
          <a:p>
            <a:r>
              <a:rPr lang="en-US" sz="2400" dirty="0"/>
              <a:t>Exports and reexports from countries listed in Supplement No. 3 to EAR 746 are not subject to the license requirements</a:t>
            </a:r>
          </a:p>
          <a:p>
            <a:r>
              <a:rPr lang="en-US" sz="2400" dirty="0"/>
              <a:t>License review policy – policy of denial; some case-by-case (e.g., flight and maritime safety)</a:t>
            </a:r>
          </a:p>
          <a:p>
            <a:r>
              <a:rPr lang="en-US" sz="2400" dirty="0"/>
              <a:t>Some license exceptions available</a:t>
            </a:r>
          </a:p>
        </p:txBody>
      </p:sp>
      <p:sp>
        <p:nvSpPr>
          <p:cNvPr id="4" name="Slide Number Placeholder 4">
            <a:extLst>
              <a:ext uri="{FF2B5EF4-FFF2-40B4-BE49-F238E27FC236}">
                <a16:creationId xmlns:a16="http://schemas.microsoft.com/office/drawing/2014/main" id="{736ADF58-E67A-7F4B-C6BB-6B58AD43D76A}"/>
              </a:ext>
            </a:extLst>
          </p:cNvPr>
          <p:cNvSpPr txBox="1">
            <a:spLocks/>
          </p:cNvSpPr>
          <p:nvPr/>
        </p:nvSpPr>
        <p:spPr bwMode="auto">
          <a:xfrm>
            <a:off x="10386811" y="283335"/>
            <a:ext cx="803928" cy="7800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r" defTabSz="457200" rtl="0" eaLnBrk="0" fontAlgn="base" latinLnBrk="0" hangingPunct="0">
              <a:spcBef>
                <a:spcPct val="0"/>
              </a:spcBef>
              <a:spcAft>
                <a:spcPct val="0"/>
              </a:spcAft>
              <a:defRPr sz="1600" b="0" i="0" kern="1200">
                <a:solidFill>
                  <a:schemeClr val="tx1"/>
                </a:solidFill>
                <a:latin typeface="Arial" panose="020B0604020202020204" pitchFamily="34" charset="0"/>
                <a:ea typeface="+mn-ea"/>
                <a:cs typeface="+mn-cs"/>
              </a:defRPr>
            </a:lvl1pPr>
            <a:lvl2pPr marL="609585" algn="l" defTabSz="457200" rtl="0" eaLnBrk="1" fontAlgn="base" latinLnBrk="0" hangingPunct="1">
              <a:spcBef>
                <a:spcPct val="0"/>
              </a:spcBef>
              <a:spcAft>
                <a:spcPct val="0"/>
              </a:spcAft>
              <a:defRPr sz="3200" kern="1200">
                <a:solidFill>
                  <a:schemeClr val="tx1"/>
                </a:solidFill>
                <a:latin typeface="Tahoma" charset="0"/>
                <a:ea typeface="+mn-ea"/>
                <a:cs typeface="+mn-cs"/>
              </a:defRPr>
            </a:lvl2pPr>
            <a:lvl3pPr marL="1219170" algn="l" defTabSz="457200" rtl="0" eaLnBrk="1" fontAlgn="base" latinLnBrk="0" hangingPunct="1">
              <a:spcBef>
                <a:spcPct val="0"/>
              </a:spcBef>
              <a:spcAft>
                <a:spcPct val="0"/>
              </a:spcAft>
              <a:defRPr sz="3200" kern="1200">
                <a:solidFill>
                  <a:schemeClr val="tx1"/>
                </a:solidFill>
                <a:latin typeface="Tahoma" charset="0"/>
                <a:ea typeface="+mn-ea"/>
                <a:cs typeface="+mn-cs"/>
              </a:defRPr>
            </a:lvl3pPr>
            <a:lvl4pPr marL="1828754" algn="l" defTabSz="457200" rtl="0" eaLnBrk="1" fontAlgn="base" latinLnBrk="0" hangingPunct="1">
              <a:spcBef>
                <a:spcPct val="0"/>
              </a:spcBef>
              <a:spcAft>
                <a:spcPct val="0"/>
              </a:spcAft>
              <a:defRPr sz="3200" kern="1200">
                <a:solidFill>
                  <a:schemeClr val="tx1"/>
                </a:solidFill>
                <a:latin typeface="Tahoma" charset="0"/>
                <a:ea typeface="+mn-ea"/>
                <a:cs typeface="+mn-cs"/>
              </a:defRPr>
            </a:lvl4pPr>
            <a:lvl5pPr marL="2438339" algn="l" defTabSz="457200" rtl="0" eaLnBrk="1" fontAlgn="base" latinLnBrk="0" hangingPunct="1">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28</a:t>
            </a:fld>
            <a:endParaRPr lang="en-US" altLang="en-US" dirty="0">
              <a:ea typeface="ＭＳ Ｐゴシック" panose="020B0600070205080204" pitchFamily="34" charset="-128"/>
            </a:endParaRPr>
          </a:p>
        </p:txBody>
      </p:sp>
      <p:sp>
        <p:nvSpPr>
          <p:cNvPr id="5" name="Slide Number Placeholder 5">
            <a:extLst>
              <a:ext uri="{FF2B5EF4-FFF2-40B4-BE49-F238E27FC236}">
                <a16:creationId xmlns:a16="http://schemas.microsoft.com/office/drawing/2014/main" id="{8A18FB08-5F29-1845-4437-8F62C606BA97}"/>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28</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525733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451F2-A594-414D-8131-5297E385397B}"/>
              </a:ext>
            </a:extLst>
          </p:cNvPr>
          <p:cNvSpPr>
            <a:spLocks noGrp="1"/>
          </p:cNvSpPr>
          <p:nvPr>
            <p:ph type="title"/>
          </p:nvPr>
        </p:nvSpPr>
        <p:spPr/>
        <p:txBody>
          <a:bodyPr>
            <a:normAutofit/>
          </a:bodyPr>
          <a:lstStyle/>
          <a:p>
            <a:r>
              <a:rPr lang="en-US" dirty="0"/>
              <a:t>Military End-use and End-user Rule</a:t>
            </a:r>
          </a:p>
        </p:txBody>
      </p:sp>
      <p:sp>
        <p:nvSpPr>
          <p:cNvPr id="3" name="Content Placeholder 2">
            <a:extLst>
              <a:ext uri="{FF2B5EF4-FFF2-40B4-BE49-F238E27FC236}">
                <a16:creationId xmlns:a16="http://schemas.microsoft.com/office/drawing/2014/main" id="{38A0177D-B080-4761-92AC-C07F54E1A001}"/>
              </a:ext>
            </a:extLst>
          </p:cNvPr>
          <p:cNvSpPr>
            <a:spLocks noGrp="1"/>
          </p:cNvSpPr>
          <p:nvPr>
            <p:ph idx="1"/>
          </p:nvPr>
        </p:nvSpPr>
        <p:spPr>
          <a:xfrm>
            <a:off x="1103312" y="1474632"/>
            <a:ext cx="8946541" cy="4773768"/>
          </a:xfrm>
        </p:spPr>
        <p:txBody>
          <a:bodyPr>
            <a:noAutofit/>
          </a:bodyPr>
          <a:lstStyle/>
          <a:p>
            <a:r>
              <a:rPr lang="en-US" sz="2400" dirty="0"/>
              <a:t>EAR 744.21 – Restrictions on Certain  ‘Military End Use’ or ‘Military End User’ in the Belarus, Burma, Cambodia, People’s Republic of China, Russian Federation or Venezuela if at time of export have knowledge intended for military end use or military end user</a:t>
            </a:r>
          </a:p>
          <a:p>
            <a:r>
              <a:rPr lang="en-US" sz="2400" dirty="0"/>
              <a:t>May not export, reexport or transfer(in-country) </a:t>
            </a:r>
          </a:p>
          <a:p>
            <a:pPr lvl="1"/>
            <a:r>
              <a:rPr lang="en-US" sz="2000" dirty="0"/>
              <a:t>an item listed in EAR 744 Supplement No. 2 to Burma, Cambodia, PRC, or Venezuela without a license</a:t>
            </a:r>
          </a:p>
          <a:p>
            <a:pPr lvl="1"/>
            <a:r>
              <a:rPr lang="en-US" sz="2000" dirty="0"/>
              <a:t>Any item subject to the EAR to Belarus or Russia Federation without a license</a:t>
            </a:r>
          </a:p>
          <a:p>
            <a:r>
              <a:rPr lang="en-US" sz="2400" dirty="0"/>
              <a:t>Military End User (MEU) List (EAR 744 Supplement No. 7) – Entities determined to be military end users</a:t>
            </a:r>
          </a:p>
          <a:p>
            <a:pPr lvl="1"/>
            <a:r>
              <a:rPr lang="en-US" sz="2000" dirty="0"/>
              <a:t>Not an exhaustive list</a:t>
            </a:r>
          </a:p>
        </p:txBody>
      </p:sp>
      <p:sp>
        <p:nvSpPr>
          <p:cNvPr id="5" name="Slide Number Placeholder 4">
            <a:extLst>
              <a:ext uri="{FF2B5EF4-FFF2-40B4-BE49-F238E27FC236}">
                <a16:creationId xmlns:a16="http://schemas.microsoft.com/office/drawing/2014/main" id="{33AC163F-ABE4-1696-2541-100BA880FFEE}"/>
              </a:ext>
            </a:extLst>
          </p:cNvPr>
          <p:cNvSpPr txBox="1">
            <a:spLocks/>
          </p:cNvSpPr>
          <p:nvPr/>
        </p:nvSpPr>
        <p:spPr bwMode="auto">
          <a:xfrm>
            <a:off x="10373933" y="452718"/>
            <a:ext cx="803928" cy="7800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r" defTabSz="457200" rtl="0" eaLnBrk="0" fontAlgn="base" latinLnBrk="0" hangingPunct="0">
              <a:spcBef>
                <a:spcPct val="0"/>
              </a:spcBef>
              <a:spcAft>
                <a:spcPct val="0"/>
              </a:spcAft>
              <a:defRPr sz="1600" b="0" i="0" kern="1200">
                <a:solidFill>
                  <a:schemeClr val="tx1"/>
                </a:solidFill>
                <a:latin typeface="Arial" panose="020B0604020202020204" pitchFamily="34" charset="0"/>
                <a:ea typeface="+mn-ea"/>
                <a:cs typeface="+mn-cs"/>
              </a:defRPr>
            </a:lvl1pPr>
            <a:lvl2pPr marL="609585" algn="l" defTabSz="457200" rtl="0" eaLnBrk="1" fontAlgn="base" latinLnBrk="0" hangingPunct="1">
              <a:spcBef>
                <a:spcPct val="0"/>
              </a:spcBef>
              <a:spcAft>
                <a:spcPct val="0"/>
              </a:spcAft>
              <a:defRPr sz="3200" kern="1200">
                <a:solidFill>
                  <a:schemeClr val="tx1"/>
                </a:solidFill>
                <a:latin typeface="Tahoma" charset="0"/>
                <a:ea typeface="+mn-ea"/>
                <a:cs typeface="+mn-cs"/>
              </a:defRPr>
            </a:lvl2pPr>
            <a:lvl3pPr marL="1219170" algn="l" defTabSz="457200" rtl="0" eaLnBrk="1" fontAlgn="base" latinLnBrk="0" hangingPunct="1">
              <a:spcBef>
                <a:spcPct val="0"/>
              </a:spcBef>
              <a:spcAft>
                <a:spcPct val="0"/>
              </a:spcAft>
              <a:defRPr sz="3200" kern="1200">
                <a:solidFill>
                  <a:schemeClr val="tx1"/>
                </a:solidFill>
                <a:latin typeface="Tahoma" charset="0"/>
                <a:ea typeface="+mn-ea"/>
                <a:cs typeface="+mn-cs"/>
              </a:defRPr>
            </a:lvl3pPr>
            <a:lvl4pPr marL="1828754" algn="l" defTabSz="457200" rtl="0" eaLnBrk="1" fontAlgn="base" latinLnBrk="0" hangingPunct="1">
              <a:spcBef>
                <a:spcPct val="0"/>
              </a:spcBef>
              <a:spcAft>
                <a:spcPct val="0"/>
              </a:spcAft>
              <a:defRPr sz="3200" kern="1200">
                <a:solidFill>
                  <a:schemeClr val="tx1"/>
                </a:solidFill>
                <a:latin typeface="Tahoma" charset="0"/>
                <a:ea typeface="+mn-ea"/>
                <a:cs typeface="+mn-cs"/>
              </a:defRPr>
            </a:lvl4pPr>
            <a:lvl5pPr marL="2438339" algn="l" defTabSz="457200" rtl="0" eaLnBrk="1" fontAlgn="base" latinLnBrk="0" hangingPunct="1">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29</a:t>
            </a:fld>
            <a:endParaRPr lang="en-US" altLang="en-US" dirty="0">
              <a:ea typeface="ＭＳ Ｐゴシック" panose="020B0600070205080204" pitchFamily="34" charset="-128"/>
            </a:endParaRPr>
          </a:p>
        </p:txBody>
      </p:sp>
      <p:sp>
        <p:nvSpPr>
          <p:cNvPr id="4" name="Slide Number Placeholder 5">
            <a:extLst>
              <a:ext uri="{FF2B5EF4-FFF2-40B4-BE49-F238E27FC236}">
                <a16:creationId xmlns:a16="http://schemas.microsoft.com/office/drawing/2014/main" id="{4A63C98A-ED70-55BD-71A8-6D50D7864AB1}"/>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29</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244867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a:extLst>
              <a:ext uri="{FF2B5EF4-FFF2-40B4-BE49-F238E27FC236}">
                <a16:creationId xmlns:a16="http://schemas.microsoft.com/office/drawing/2014/main" id="{C1E2DD2D-CE1F-4DDF-83D2-3960439C2A02}"/>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3</a:t>
            </a:fld>
            <a:endParaRPr lang="en-US" altLang="en-US" sz="1600" dirty="0">
              <a:latin typeface="Arial" panose="020B0604020202020204" pitchFamily="34" charset="0"/>
              <a:ea typeface="ＭＳ Ｐゴシック" panose="020B0600070205080204" pitchFamily="34" charset="-128"/>
            </a:endParaRPr>
          </a:p>
        </p:txBody>
      </p:sp>
      <p:sp>
        <p:nvSpPr>
          <p:cNvPr id="25603" name="Title 1">
            <a:extLst>
              <a:ext uri="{FF2B5EF4-FFF2-40B4-BE49-F238E27FC236}">
                <a16:creationId xmlns:a16="http://schemas.microsoft.com/office/drawing/2014/main" id="{3E449930-AF05-412E-B35D-E8920DC50F2D}"/>
              </a:ext>
            </a:extLst>
          </p:cNvPr>
          <p:cNvSpPr>
            <a:spLocks noGrp="1"/>
          </p:cNvSpPr>
          <p:nvPr>
            <p:ph type="title"/>
          </p:nvPr>
        </p:nvSpPr>
        <p:spPr>
          <a:xfrm>
            <a:off x="1859280" y="55563"/>
            <a:ext cx="7416800" cy="990600"/>
          </a:xfrm>
        </p:spPr>
        <p:txBody>
          <a:bodyPr/>
          <a:lstStyle/>
          <a:p>
            <a:pPr eaLnBrk="1" hangingPunct="1"/>
            <a:r>
              <a:rPr lang="en-US" altLang="en-US" dirty="0">
                <a:solidFill>
                  <a:schemeClr val="bg1"/>
                </a:solidFill>
                <a:ea typeface="ＭＳ Ｐゴシック" panose="020B0600070205080204" pitchFamily="34" charset="-128"/>
              </a:rPr>
              <a:t>Agenda</a:t>
            </a:r>
          </a:p>
        </p:txBody>
      </p:sp>
      <p:sp>
        <p:nvSpPr>
          <p:cNvPr id="25604" name="Content Placeholder 2">
            <a:extLst>
              <a:ext uri="{FF2B5EF4-FFF2-40B4-BE49-F238E27FC236}">
                <a16:creationId xmlns:a16="http://schemas.microsoft.com/office/drawing/2014/main" id="{1E8FCFD4-D08F-4D2B-9E2A-72A907DCEEE8}"/>
              </a:ext>
            </a:extLst>
          </p:cNvPr>
          <p:cNvSpPr>
            <a:spLocks noGrp="1"/>
          </p:cNvSpPr>
          <p:nvPr>
            <p:ph sz="quarter" idx="11"/>
          </p:nvPr>
        </p:nvSpPr>
        <p:spPr>
          <a:xfrm>
            <a:off x="479425" y="1046163"/>
            <a:ext cx="11250613" cy="5075237"/>
          </a:xfrm>
        </p:spPr>
        <p:txBody>
          <a:bodyPr>
            <a:normAutofit/>
          </a:bodyPr>
          <a:lstStyle/>
          <a:p>
            <a:pPr eaLnBrk="1" hangingPunct="1">
              <a:defRPr/>
            </a:pPr>
            <a:endParaRPr lang="en-US" altLang="en-US" dirty="0">
              <a:latin typeface="Arial Narrow" panose="020B0606020202030204" pitchFamily="34" charset="0"/>
              <a:ea typeface="ＭＳ Ｐゴシック" panose="020B0600070205080204" pitchFamily="34" charset="-128"/>
            </a:endParaRPr>
          </a:p>
          <a:p>
            <a:pPr eaLnBrk="1" hangingPunct="1">
              <a:defRPr/>
            </a:pPr>
            <a:r>
              <a:rPr lang="en-US" altLang="en-US" dirty="0">
                <a:latin typeface="Arial Narrow" panose="020B0606020202030204" pitchFamily="34" charset="0"/>
                <a:ea typeface="ＭＳ Ｐゴシック" panose="020B0600070205080204" pitchFamily="34" charset="-128"/>
              </a:rPr>
              <a:t>Overview of the U.S. Export Laws</a:t>
            </a:r>
            <a:endParaRPr lang="en-US" altLang="en-US" sz="2400" dirty="0">
              <a:latin typeface="Arial Narrow" panose="020B0606020202030204" pitchFamily="34" charset="0"/>
              <a:ea typeface="ＭＳ Ｐゴシック" panose="020B0600070205080204" pitchFamily="34" charset="-128"/>
            </a:endParaRPr>
          </a:p>
          <a:p>
            <a:pPr eaLnBrk="1" hangingPunct="1">
              <a:defRPr/>
            </a:pPr>
            <a:r>
              <a:rPr lang="en-US" altLang="en-US" dirty="0">
                <a:latin typeface="Arial Narrow" panose="020B0606020202030204" pitchFamily="34" charset="0"/>
                <a:ea typeface="ＭＳ Ｐゴシック" panose="020B0600070205080204" pitchFamily="34" charset="-128"/>
              </a:rPr>
              <a:t>Order of Review -  Export Control Jurisdiction and Classification</a:t>
            </a:r>
            <a:endParaRPr lang="en-US" altLang="en-US" dirty="0">
              <a:solidFill>
                <a:schemeClr val="accent4"/>
              </a:solidFill>
              <a:latin typeface="Arial Narrow" panose="020B0606020202030204" pitchFamily="34" charset="0"/>
              <a:ea typeface="ＭＳ Ｐゴシック" panose="020B0600070205080204" pitchFamily="34" charset="-128"/>
            </a:endParaRPr>
          </a:p>
          <a:p>
            <a:pPr eaLnBrk="1" hangingPunct="1">
              <a:defRPr/>
            </a:pPr>
            <a:r>
              <a:rPr lang="en-US" altLang="en-US" dirty="0">
                <a:solidFill>
                  <a:schemeClr val="accent4"/>
                </a:solidFill>
                <a:latin typeface="Arial Narrow" panose="020B0606020202030204" pitchFamily="34" charset="0"/>
                <a:ea typeface="ＭＳ Ｐゴシック" panose="020B0600070205080204" pitchFamily="34" charset="-128"/>
              </a:rPr>
              <a:t>Determining Export Authorization Requirements</a:t>
            </a:r>
          </a:p>
          <a:p>
            <a:pPr eaLnBrk="1" hangingPunct="1">
              <a:defRPr/>
            </a:pPr>
            <a:r>
              <a:rPr lang="en-US" altLang="en-US" dirty="0">
                <a:solidFill>
                  <a:schemeClr val="accent4"/>
                </a:solidFill>
                <a:latin typeface="Arial Narrow" panose="020B0606020202030204" pitchFamily="34" charset="0"/>
                <a:ea typeface="ＭＳ Ｐゴシック" panose="020B0600070205080204" pitchFamily="34" charset="-128"/>
              </a:rPr>
              <a:t>Discussion of Case Studies</a:t>
            </a:r>
          </a:p>
        </p:txBody>
      </p:sp>
    </p:spTree>
    <p:extLst>
      <p:ext uri="{BB962C8B-B14F-4D97-AF65-F5344CB8AC3E}">
        <p14:creationId xmlns:p14="http://schemas.microsoft.com/office/powerpoint/2010/main" val="1744930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37C47-12F6-4598-935D-B9BEB70F57AD}"/>
              </a:ext>
            </a:extLst>
          </p:cNvPr>
          <p:cNvSpPr>
            <a:spLocks noGrp="1"/>
          </p:cNvSpPr>
          <p:nvPr>
            <p:ph type="title"/>
          </p:nvPr>
        </p:nvSpPr>
        <p:spPr>
          <a:xfrm>
            <a:off x="1946095" y="39757"/>
            <a:ext cx="7416800" cy="795130"/>
          </a:xfrm>
        </p:spPr>
        <p:txBody>
          <a:bodyPr>
            <a:normAutofit/>
          </a:bodyPr>
          <a:lstStyle/>
          <a:p>
            <a:r>
              <a:rPr lang="en-US" sz="2400" dirty="0"/>
              <a:t>Military End-use and End-user Rule</a:t>
            </a:r>
            <a:endParaRPr lang="en-US" sz="2400" dirty="0">
              <a:solidFill>
                <a:schemeClr val="tx1"/>
              </a:solidFill>
            </a:endParaRPr>
          </a:p>
        </p:txBody>
      </p:sp>
      <p:sp>
        <p:nvSpPr>
          <p:cNvPr id="3" name="Text Placeholder 2">
            <a:extLst>
              <a:ext uri="{FF2B5EF4-FFF2-40B4-BE49-F238E27FC236}">
                <a16:creationId xmlns:a16="http://schemas.microsoft.com/office/drawing/2014/main" id="{E791E9FA-82DE-4805-9B10-E6BB77A5131E}"/>
              </a:ext>
            </a:extLst>
          </p:cNvPr>
          <p:cNvSpPr>
            <a:spLocks noGrp="1"/>
          </p:cNvSpPr>
          <p:nvPr>
            <p:ph type="body" idx="1"/>
          </p:nvPr>
        </p:nvSpPr>
        <p:spPr/>
        <p:txBody>
          <a:bodyPr/>
          <a:lstStyle/>
          <a:p>
            <a:r>
              <a:rPr lang="en-US" dirty="0">
                <a:solidFill>
                  <a:srgbClr val="FF0000"/>
                </a:solidFill>
              </a:rPr>
              <a:t>Military End Use</a:t>
            </a:r>
            <a:r>
              <a:rPr lang="en-US" dirty="0"/>
              <a:t>	</a:t>
            </a:r>
          </a:p>
        </p:txBody>
      </p:sp>
      <p:sp>
        <p:nvSpPr>
          <p:cNvPr id="4" name="Content Placeholder 3">
            <a:extLst>
              <a:ext uri="{FF2B5EF4-FFF2-40B4-BE49-F238E27FC236}">
                <a16:creationId xmlns:a16="http://schemas.microsoft.com/office/drawing/2014/main" id="{FAE286D8-C242-4106-A48E-0DA49F17872A}"/>
              </a:ext>
            </a:extLst>
          </p:cNvPr>
          <p:cNvSpPr>
            <a:spLocks noGrp="1"/>
          </p:cNvSpPr>
          <p:nvPr>
            <p:ph sz="half" idx="2"/>
          </p:nvPr>
        </p:nvSpPr>
        <p:spPr/>
        <p:txBody>
          <a:bodyPr>
            <a:normAutofit/>
          </a:bodyPr>
          <a:lstStyle/>
          <a:p>
            <a:pPr marL="0" indent="0">
              <a:buNone/>
            </a:pPr>
            <a:r>
              <a:rPr lang="en-US" dirty="0"/>
              <a:t>Incorporation into a military item described on the USML; incorporation into items classified under ECCNs ending in “A018” or under “600 series” ECCNs; or </a:t>
            </a:r>
            <a:r>
              <a:rPr lang="en-US" i="1" dirty="0"/>
              <a:t>any item that supports or contributes to the operation, installation, maintenance, repair, overhaul, refurbishing, development, or production</a:t>
            </a:r>
            <a:r>
              <a:rPr lang="en-US" dirty="0"/>
              <a:t>, of military items described on the USML, or items classified under ECCNs ending in “A018” or under “600 series” ECCNs</a:t>
            </a:r>
          </a:p>
        </p:txBody>
      </p:sp>
      <p:sp>
        <p:nvSpPr>
          <p:cNvPr id="5" name="Text Placeholder 4">
            <a:extLst>
              <a:ext uri="{FF2B5EF4-FFF2-40B4-BE49-F238E27FC236}">
                <a16:creationId xmlns:a16="http://schemas.microsoft.com/office/drawing/2014/main" id="{5EFD27CC-F472-43B9-A0A0-D865CD3E0133}"/>
              </a:ext>
            </a:extLst>
          </p:cNvPr>
          <p:cNvSpPr>
            <a:spLocks noGrp="1"/>
          </p:cNvSpPr>
          <p:nvPr>
            <p:ph type="body" sz="quarter" idx="3"/>
          </p:nvPr>
        </p:nvSpPr>
        <p:spPr/>
        <p:txBody>
          <a:bodyPr/>
          <a:lstStyle/>
          <a:p>
            <a:r>
              <a:rPr lang="en-US" dirty="0">
                <a:solidFill>
                  <a:srgbClr val="FF0000"/>
                </a:solidFill>
              </a:rPr>
              <a:t>Military End-User</a:t>
            </a:r>
          </a:p>
        </p:txBody>
      </p:sp>
      <p:sp>
        <p:nvSpPr>
          <p:cNvPr id="6" name="Content Placeholder 5">
            <a:extLst>
              <a:ext uri="{FF2B5EF4-FFF2-40B4-BE49-F238E27FC236}">
                <a16:creationId xmlns:a16="http://schemas.microsoft.com/office/drawing/2014/main" id="{0E4D7F60-CC14-40B9-9975-C6CB450F6F33}"/>
              </a:ext>
            </a:extLst>
          </p:cNvPr>
          <p:cNvSpPr>
            <a:spLocks noGrp="1"/>
          </p:cNvSpPr>
          <p:nvPr>
            <p:ph sz="quarter" idx="4"/>
          </p:nvPr>
        </p:nvSpPr>
        <p:spPr/>
        <p:txBody>
          <a:bodyPr>
            <a:normAutofit/>
          </a:bodyPr>
          <a:lstStyle/>
          <a:p>
            <a:pPr marL="0" indent="0">
              <a:buNone/>
            </a:pPr>
            <a:r>
              <a:rPr lang="en-US" sz="2000" dirty="0"/>
              <a:t>The national armed services (army, navy, marine, air force, or coast guard), as well as the national guard and national police, government intelligence or reconnaissance organizations, or </a:t>
            </a:r>
            <a:r>
              <a:rPr lang="en-US" sz="2000" i="1" dirty="0"/>
              <a:t>any person or entity whose actions or functions are intended to support military end uses</a:t>
            </a:r>
          </a:p>
        </p:txBody>
      </p:sp>
      <p:sp>
        <p:nvSpPr>
          <p:cNvPr id="8" name="Slide Number Placeholder 4">
            <a:extLst>
              <a:ext uri="{FF2B5EF4-FFF2-40B4-BE49-F238E27FC236}">
                <a16:creationId xmlns:a16="http://schemas.microsoft.com/office/drawing/2014/main" id="{4064D05C-9AFC-47D0-96E4-D772EEFBF5E0}"/>
              </a:ext>
            </a:extLst>
          </p:cNvPr>
          <p:cNvSpPr txBox="1">
            <a:spLocks/>
          </p:cNvSpPr>
          <p:nvPr/>
        </p:nvSpPr>
        <p:spPr bwMode="auto">
          <a:xfrm>
            <a:off x="10386811" y="283335"/>
            <a:ext cx="803928" cy="7800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r" defTabSz="457200" rtl="0" eaLnBrk="0" fontAlgn="base" latinLnBrk="0" hangingPunct="0">
              <a:spcBef>
                <a:spcPct val="0"/>
              </a:spcBef>
              <a:spcAft>
                <a:spcPct val="0"/>
              </a:spcAft>
              <a:defRPr sz="1600" b="0" i="0" kern="1200">
                <a:solidFill>
                  <a:schemeClr val="tx1"/>
                </a:solidFill>
                <a:latin typeface="Arial" panose="020B0604020202020204" pitchFamily="34" charset="0"/>
                <a:ea typeface="+mn-ea"/>
                <a:cs typeface="+mn-cs"/>
              </a:defRPr>
            </a:lvl1pPr>
            <a:lvl2pPr marL="609585" algn="l" defTabSz="457200" rtl="0" eaLnBrk="1" fontAlgn="base" latinLnBrk="0" hangingPunct="1">
              <a:spcBef>
                <a:spcPct val="0"/>
              </a:spcBef>
              <a:spcAft>
                <a:spcPct val="0"/>
              </a:spcAft>
              <a:defRPr sz="3200" kern="1200">
                <a:solidFill>
                  <a:schemeClr val="tx1"/>
                </a:solidFill>
                <a:latin typeface="Tahoma" charset="0"/>
                <a:ea typeface="+mn-ea"/>
                <a:cs typeface="+mn-cs"/>
              </a:defRPr>
            </a:lvl2pPr>
            <a:lvl3pPr marL="1219170" algn="l" defTabSz="457200" rtl="0" eaLnBrk="1" fontAlgn="base" latinLnBrk="0" hangingPunct="1">
              <a:spcBef>
                <a:spcPct val="0"/>
              </a:spcBef>
              <a:spcAft>
                <a:spcPct val="0"/>
              </a:spcAft>
              <a:defRPr sz="3200" kern="1200">
                <a:solidFill>
                  <a:schemeClr val="tx1"/>
                </a:solidFill>
                <a:latin typeface="Tahoma" charset="0"/>
                <a:ea typeface="+mn-ea"/>
                <a:cs typeface="+mn-cs"/>
              </a:defRPr>
            </a:lvl3pPr>
            <a:lvl4pPr marL="1828754" algn="l" defTabSz="457200" rtl="0" eaLnBrk="1" fontAlgn="base" latinLnBrk="0" hangingPunct="1">
              <a:spcBef>
                <a:spcPct val="0"/>
              </a:spcBef>
              <a:spcAft>
                <a:spcPct val="0"/>
              </a:spcAft>
              <a:defRPr sz="3200" kern="1200">
                <a:solidFill>
                  <a:schemeClr val="tx1"/>
                </a:solidFill>
                <a:latin typeface="Tahoma" charset="0"/>
                <a:ea typeface="+mn-ea"/>
                <a:cs typeface="+mn-cs"/>
              </a:defRPr>
            </a:lvl4pPr>
            <a:lvl5pPr marL="2438339" algn="l" defTabSz="457200" rtl="0" eaLnBrk="1" fontAlgn="base" latinLnBrk="0" hangingPunct="1">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30</a:t>
            </a:fld>
            <a:endParaRPr lang="en-US" altLang="en-US" dirty="0">
              <a:ea typeface="ＭＳ Ｐゴシック" panose="020B0600070205080204" pitchFamily="34" charset="-128"/>
            </a:endParaRPr>
          </a:p>
        </p:txBody>
      </p:sp>
      <p:sp>
        <p:nvSpPr>
          <p:cNvPr id="9" name="TextBox 8">
            <a:extLst>
              <a:ext uri="{FF2B5EF4-FFF2-40B4-BE49-F238E27FC236}">
                <a16:creationId xmlns:a16="http://schemas.microsoft.com/office/drawing/2014/main" id="{E12C8900-D40A-2F6D-78CA-0D2FED3E658C}"/>
              </a:ext>
            </a:extLst>
          </p:cNvPr>
          <p:cNvSpPr txBox="1"/>
          <p:nvPr/>
        </p:nvSpPr>
        <p:spPr>
          <a:xfrm>
            <a:off x="496957" y="954488"/>
            <a:ext cx="11032434" cy="1015663"/>
          </a:xfrm>
          <a:prstGeom prst="rect">
            <a:avLst/>
          </a:prstGeom>
          <a:noFill/>
        </p:spPr>
        <p:txBody>
          <a:bodyPr wrap="square">
            <a:spAutoFit/>
          </a:bodyPr>
          <a:lstStyle/>
          <a:p>
            <a:r>
              <a:rPr lang="en-US" sz="2000" dirty="0">
                <a:solidFill>
                  <a:schemeClr val="tx1"/>
                </a:solidFill>
              </a:rPr>
              <a:t>License required to export, reexport or transfer (in-country) if at the time of export, reexport or transfer you have ‘knowledge’ that the item is intended for a military end-user or entirely or in part for a military end-use</a:t>
            </a:r>
            <a:endParaRPr lang="en-US" sz="2000" dirty="0"/>
          </a:p>
        </p:txBody>
      </p:sp>
      <p:sp>
        <p:nvSpPr>
          <p:cNvPr id="7" name="Slide Number Placeholder 5">
            <a:extLst>
              <a:ext uri="{FF2B5EF4-FFF2-40B4-BE49-F238E27FC236}">
                <a16:creationId xmlns:a16="http://schemas.microsoft.com/office/drawing/2014/main" id="{8F5F1928-7263-9E05-A541-16F5253C2AF5}"/>
              </a:ext>
            </a:extLst>
          </p:cNvPr>
          <p:cNvSpPr>
            <a:spLocks noGrp="1"/>
          </p:cNvSpPr>
          <p:nvPr>
            <p:ph type="sldNum" sz="quarter" idx="12"/>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30</a:t>
            </a:fld>
            <a:endParaRPr lang="en-US" altLang="en-US" sz="160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83719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96D4-AD1F-9DDD-E0CA-2213C2FBB2CC}"/>
              </a:ext>
            </a:extLst>
          </p:cNvPr>
          <p:cNvSpPr>
            <a:spLocks noGrp="1"/>
          </p:cNvSpPr>
          <p:nvPr>
            <p:ph type="title"/>
          </p:nvPr>
        </p:nvSpPr>
        <p:spPr/>
        <p:txBody>
          <a:bodyPr/>
          <a:lstStyle/>
          <a:p>
            <a:r>
              <a:rPr lang="en-US" dirty="0"/>
              <a:t>Military End-use and End-user Rule</a:t>
            </a:r>
          </a:p>
        </p:txBody>
      </p:sp>
      <p:sp>
        <p:nvSpPr>
          <p:cNvPr id="3" name="Content Placeholder 2">
            <a:extLst>
              <a:ext uri="{FF2B5EF4-FFF2-40B4-BE49-F238E27FC236}">
                <a16:creationId xmlns:a16="http://schemas.microsoft.com/office/drawing/2014/main" id="{800609F0-E5A0-D927-26FC-BB71BAF2AF81}"/>
              </a:ext>
            </a:extLst>
          </p:cNvPr>
          <p:cNvSpPr>
            <a:spLocks noGrp="1"/>
          </p:cNvSpPr>
          <p:nvPr>
            <p:ph idx="1"/>
          </p:nvPr>
        </p:nvSpPr>
        <p:spPr>
          <a:xfrm>
            <a:off x="980963" y="1569961"/>
            <a:ext cx="8946541" cy="4195481"/>
          </a:xfrm>
        </p:spPr>
        <p:txBody>
          <a:bodyPr/>
          <a:lstStyle/>
          <a:p>
            <a:r>
              <a:rPr lang="en-US" dirty="0"/>
              <a:t>License review policy</a:t>
            </a:r>
          </a:p>
          <a:p>
            <a:pPr lvl="1"/>
            <a:r>
              <a:rPr lang="en-US" dirty="0"/>
              <a:t>Presumption of denial for Burma, Cambodia, PRC, or Venezuela </a:t>
            </a:r>
          </a:p>
          <a:p>
            <a:pPr lvl="1"/>
            <a:r>
              <a:rPr lang="en-US" dirty="0"/>
              <a:t>Policy of denial for Russia or Belarus, except food or medicine (case-by-case)</a:t>
            </a:r>
          </a:p>
          <a:p>
            <a:r>
              <a:rPr lang="en-US" dirty="0"/>
              <a:t>Only License Exception GOV (EAR 740.11(b)(2)(i) and (ii)) available – exports for the U.S. Government</a:t>
            </a:r>
          </a:p>
          <a:p>
            <a:endParaRPr lang="en-US" dirty="0"/>
          </a:p>
        </p:txBody>
      </p:sp>
      <p:sp>
        <p:nvSpPr>
          <p:cNvPr id="4" name="Slide Number Placeholder 4">
            <a:extLst>
              <a:ext uri="{FF2B5EF4-FFF2-40B4-BE49-F238E27FC236}">
                <a16:creationId xmlns:a16="http://schemas.microsoft.com/office/drawing/2014/main" id="{231C886F-7E9B-4C62-D2B8-AB32E6051274}"/>
              </a:ext>
            </a:extLst>
          </p:cNvPr>
          <p:cNvSpPr txBox="1">
            <a:spLocks/>
          </p:cNvSpPr>
          <p:nvPr/>
        </p:nvSpPr>
        <p:spPr bwMode="auto">
          <a:xfrm>
            <a:off x="10386811" y="283335"/>
            <a:ext cx="803928" cy="7800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r" defTabSz="457200" rtl="0" eaLnBrk="0" fontAlgn="base" latinLnBrk="0" hangingPunct="0">
              <a:spcBef>
                <a:spcPct val="0"/>
              </a:spcBef>
              <a:spcAft>
                <a:spcPct val="0"/>
              </a:spcAft>
              <a:defRPr sz="1600" b="0" i="0" kern="1200">
                <a:solidFill>
                  <a:schemeClr val="tx1"/>
                </a:solidFill>
                <a:latin typeface="Arial" panose="020B0604020202020204" pitchFamily="34" charset="0"/>
                <a:ea typeface="+mn-ea"/>
                <a:cs typeface="+mn-cs"/>
              </a:defRPr>
            </a:lvl1pPr>
            <a:lvl2pPr marL="609585" algn="l" defTabSz="457200" rtl="0" eaLnBrk="1" fontAlgn="base" latinLnBrk="0" hangingPunct="1">
              <a:spcBef>
                <a:spcPct val="0"/>
              </a:spcBef>
              <a:spcAft>
                <a:spcPct val="0"/>
              </a:spcAft>
              <a:defRPr sz="3200" kern="1200">
                <a:solidFill>
                  <a:schemeClr val="tx1"/>
                </a:solidFill>
                <a:latin typeface="Tahoma" charset="0"/>
                <a:ea typeface="+mn-ea"/>
                <a:cs typeface="+mn-cs"/>
              </a:defRPr>
            </a:lvl2pPr>
            <a:lvl3pPr marL="1219170" algn="l" defTabSz="457200" rtl="0" eaLnBrk="1" fontAlgn="base" latinLnBrk="0" hangingPunct="1">
              <a:spcBef>
                <a:spcPct val="0"/>
              </a:spcBef>
              <a:spcAft>
                <a:spcPct val="0"/>
              </a:spcAft>
              <a:defRPr sz="3200" kern="1200">
                <a:solidFill>
                  <a:schemeClr val="tx1"/>
                </a:solidFill>
                <a:latin typeface="Tahoma" charset="0"/>
                <a:ea typeface="+mn-ea"/>
                <a:cs typeface="+mn-cs"/>
              </a:defRPr>
            </a:lvl3pPr>
            <a:lvl4pPr marL="1828754" algn="l" defTabSz="457200" rtl="0" eaLnBrk="1" fontAlgn="base" latinLnBrk="0" hangingPunct="1">
              <a:spcBef>
                <a:spcPct val="0"/>
              </a:spcBef>
              <a:spcAft>
                <a:spcPct val="0"/>
              </a:spcAft>
              <a:defRPr sz="3200" kern="1200">
                <a:solidFill>
                  <a:schemeClr val="tx1"/>
                </a:solidFill>
                <a:latin typeface="Tahoma" charset="0"/>
                <a:ea typeface="+mn-ea"/>
                <a:cs typeface="+mn-cs"/>
              </a:defRPr>
            </a:lvl4pPr>
            <a:lvl5pPr marL="2438339" algn="l" defTabSz="457200" rtl="0" eaLnBrk="1" fontAlgn="base" latinLnBrk="0" hangingPunct="1">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31</a:t>
            </a:fld>
            <a:endParaRPr lang="en-US" altLang="en-US" dirty="0">
              <a:ea typeface="ＭＳ Ｐゴシック" panose="020B0600070205080204" pitchFamily="34" charset="-128"/>
            </a:endParaRPr>
          </a:p>
        </p:txBody>
      </p:sp>
      <p:sp>
        <p:nvSpPr>
          <p:cNvPr id="5" name="Slide Number Placeholder 5">
            <a:extLst>
              <a:ext uri="{FF2B5EF4-FFF2-40B4-BE49-F238E27FC236}">
                <a16:creationId xmlns:a16="http://schemas.microsoft.com/office/drawing/2014/main" id="{8D9FC746-282A-59BE-6147-707655F1CC22}"/>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31</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468540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F74B4-3BB3-5CD4-5941-2B0EAFB39529}"/>
              </a:ext>
            </a:extLst>
          </p:cNvPr>
          <p:cNvSpPr>
            <a:spLocks noGrp="1"/>
          </p:cNvSpPr>
          <p:nvPr>
            <p:ph type="title"/>
          </p:nvPr>
        </p:nvSpPr>
        <p:spPr/>
        <p:txBody>
          <a:bodyPr/>
          <a:lstStyle/>
          <a:p>
            <a:r>
              <a:rPr lang="en-US" dirty="0"/>
              <a:t>Military Intelligence End Uses or End Users</a:t>
            </a:r>
          </a:p>
        </p:txBody>
      </p:sp>
      <p:sp>
        <p:nvSpPr>
          <p:cNvPr id="3" name="Content Placeholder 2">
            <a:extLst>
              <a:ext uri="{FF2B5EF4-FFF2-40B4-BE49-F238E27FC236}">
                <a16:creationId xmlns:a16="http://schemas.microsoft.com/office/drawing/2014/main" id="{DB47B38C-D826-13C8-B7ED-16A62431FE12}"/>
              </a:ext>
            </a:extLst>
          </p:cNvPr>
          <p:cNvSpPr>
            <a:spLocks noGrp="1"/>
          </p:cNvSpPr>
          <p:nvPr>
            <p:ph idx="1"/>
          </p:nvPr>
        </p:nvSpPr>
        <p:spPr/>
        <p:txBody>
          <a:bodyPr>
            <a:normAutofit/>
          </a:bodyPr>
          <a:lstStyle/>
          <a:p>
            <a:r>
              <a:rPr lang="en-US" sz="2400" dirty="0"/>
              <a:t>May not export, reexport, or transfer (In-country) any items subject to the EAR without a license if at the time of export, reexport, or transfer (in-country), you have knowledge that the item is intended, entirely or in part for a military intelligence end use or a military intelligence end user in Belarus, Burma, Cambodia, PRC, Russia , Venezuela, Cuba, Iran, North Korea or Syria</a:t>
            </a:r>
          </a:p>
          <a:p>
            <a:r>
              <a:rPr lang="en-US" sz="2400" dirty="0"/>
              <a:t>License review policy – presumption of denial</a:t>
            </a:r>
          </a:p>
        </p:txBody>
      </p:sp>
      <p:sp>
        <p:nvSpPr>
          <p:cNvPr id="4" name="Slide Number Placeholder 4">
            <a:extLst>
              <a:ext uri="{FF2B5EF4-FFF2-40B4-BE49-F238E27FC236}">
                <a16:creationId xmlns:a16="http://schemas.microsoft.com/office/drawing/2014/main" id="{BC133848-4965-B627-1D4A-F5062F4A1E45}"/>
              </a:ext>
            </a:extLst>
          </p:cNvPr>
          <p:cNvSpPr txBox="1">
            <a:spLocks/>
          </p:cNvSpPr>
          <p:nvPr/>
        </p:nvSpPr>
        <p:spPr bwMode="auto">
          <a:xfrm>
            <a:off x="10386811" y="283335"/>
            <a:ext cx="803928" cy="7800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r" defTabSz="457200" rtl="0" eaLnBrk="0" fontAlgn="base" latinLnBrk="0" hangingPunct="0">
              <a:spcBef>
                <a:spcPct val="0"/>
              </a:spcBef>
              <a:spcAft>
                <a:spcPct val="0"/>
              </a:spcAft>
              <a:defRPr sz="1600" b="0" i="0" kern="1200">
                <a:solidFill>
                  <a:schemeClr val="tx1"/>
                </a:solidFill>
                <a:latin typeface="Arial" panose="020B0604020202020204" pitchFamily="34" charset="0"/>
                <a:ea typeface="+mn-ea"/>
                <a:cs typeface="+mn-cs"/>
              </a:defRPr>
            </a:lvl1pPr>
            <a:lvl2pPr marL="609585" algn="l" defTabSz="457200" rtl="0" eaLnBrk="1" fontAlgn="base" latinLnBrk="0" hangingPunct="1">
              <a:spcBef>
                <a:spcPct val="0"/>
              </a:spcBef>
              <a:spcAft>
                <a:spcPct val="0"/>
              </a:spcAft>
              <a:defRPr sz="3200" kern="1200">
                <a:solidFill>
                  <a:schemeClr val="tx1"/>
                </a:solidFill>
                <a:latin typeface="Tahoma" charset="0"/>
                <a:ea typeface="+mn-ea"/>
                <a:cs typeface="+mn-cs"/>
              </a:defRPr>
            </a:lvl2pPr>
            <a:lvl3pPr marL="1219170" algn="l" defTabSz="457200" rtl="0" eaLnBrk="1" fontAlgn="base" latinLnBrk="0" hangingPunct="1">
              <a:spcBef>
                <a:spcPct val="0"/>
              </a:spcBef>
              <a:spcAft>
                <a:spcPct val="0"/>
              </a:spcAft>
              <a:defRPr sz="3200" kern="1200">
                <a:solidFill>
                  <a:schemeClr val="tx1"/>
                </a:solidFill>
                <a:latin typeface="Tahoma" charset="0"/>
                <a:ea typeface="+mn-ea"/>
                <a:cs typeface="+mn-cs"/>
              </a:defRPr>
            </a:lvl3pPr>
            <a:lvl4pPr marL="1828754" algn="l" defTabSz="457200" rtl="0" eaLnBrk="1" fontAlgn="base" latinLnBrk="0" hangingPunct="1">
              <a:spcBef>
                <a:spcPct val="0"/>
              </a:spcBef>
              <a:spcAft>
                <a:spcPct val="0"/>
              </a:spcAft>
              <a:defRPr sz="3200" kern="1200">
                <a:solidFill>
                  <a:schemeClr val="tx1"/>
                </a:solidFill>
                <a:latin typeface="Tahoma" charset="0"/>
                <a:ea typeface="+mn-ea"/>
                <a:cs typeface="+mn-cs"/>
              </a:defRPr>
            </a:lvl4pPr>
            <a:lvl5pPr marL="2438339" algn="l" defTabSz="457200" rtl="0" eaLnBrk="1" fontAlgn="base" latinLnBrk="0" hangingPunct="1">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32</a:t>
            </a:fld>
            <a:endParaRPr lang="en-US" altLang="en-US" dirty="0">
              <a:ea typeface="ＭＳ Ｐゴシック" panose="020B0600070205080204" pitchFamily="34" charset="-128"/>
            </a:endParaRPr>
          </a:p>
        </p:txBody>
      </p:sp>
      <p:sp>
        <p:nvSpPr>
          <p:cNvPr id="5" name="Slide Number Placeholder 5">
            <a:extLst>
              <a:ext uri="{FF2B5EF4-FFF2-40B4-BE49-F238E27FC236}">
                <a16:creationId xmlns:a16="http://schemas.microsoft.com/office/drawing/2014/main" id="{EB15849B-AED4-8DB1-C6B0-16051601D261}"/>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32</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204115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6AD2E-1058-B209-6B81-D232CDE04A36}"/>
              </a:ext>
            </a:extLst>
          </p:cNvPr>
          <p:cNvSpPr>
            <a:spLocks noGrp="1"/>
          </p:cNvSpPr>
          <p:nvPr>
            <p:ph type="title"/>
          </p:nvPr>
        </p:nvSpPr>
        <p:spPr/>
        <p:txBody>
          <a:bodyPr/>
          <a:lstStyle/>
          <a:p>
            <a:r>
              <a:rPr lang="en-US" dirty="0"/>
              <a:t>Definitions</a:t>
            </a:r>
          </a:p>
        </p:txBody>
      </p:sp>
      <p:sp>
        <p:nvSpPr>
          <p:cNvPr id="3" name="Text Placeholder 2">
            <a:extLst>
              <a:ext uri="{FF2B5EF4-FFF2-40B4-BE49-F238E27FC236}">
                <a16:creationId xmlns:a16="http://schemas.microsoft.com/office/drawing/2014/main" id="{5EEF450F-CE0C-B473-FE98-2E48FE2D282E}"/>
              </a:ext>
            </a:extLst>
          </p:cNvPr>
          <p:cNvSpPr>
            <a:spLocks noGrp="1"/>
          </p:cNvSpPr>
          <p:nvPr>
            <p:ph type="body" idx="1"/>
          </p:nvPr>
        </p:nvSpPr>
        <p:spPr/>
        <p:txBody>
          <a:bodyPr/>
          <a:lstStyle/>
          <a:p>
            <a:r>
              <a:rPr lang="en-US" dirty="0"/>
              <a:t>Military Intelligence End Use	</a:t>
            </a:r>
          </a:p>
        </p:txBody>
      </p:sp>
      <p:sp>
        <p:nvSpPr>
          <p:cNvPr id="4" name="Content Placeholder 3">
            <a:extLst>
              <a:ext uri="{FF2B5EF4-FFF2-40B4-BE49-F238E27FC236}">
                <a16:creationId xmlns:a16="http://schemas.microsoft.com/office/drawing/2014/main" id="{078731DF-A848-6EC9-C661-7D0B047E6F58}"/>
              </a:ext>
            </a:extLst>
          </p:cNvPr>
          <p:cNvSpPr>
            <a:spLocks noGrp="1"/>
          </p:cNvSpPr>
          <p:nvPr>
            <p:ph sz="half" idx="2"/>
          </p:nvPr>
        </p:nvSpPr>
        <p:spPr/>
        <p:txBody>
          <a:bodyPr/>
          <a:lstStyle/>
          <a:p>
            <a:pPr marL="0" indent="0">
              <a:buNone/>
            </a:pPr>
            <a:r>
              <a:rPr lang="en-US" dirty="0"/>
              <a:t>The development, production, operation, installation (including on-site installation), maintenance (checking), repair, overhaul, or refurbishing of, or incorporation into, items described on the USML, or classified under ECCNs ending in “A018” or under “600 Series” ECCNs, which are intended to support the actions or functions of a military intelligence end user.</a:t>
            </a:r>
          </a:p>
        </p:txBody>
      </p:sp>
      <p:sp>
        <p:nvSpPr>
          <p:cNvPr id="5" name="Text Placeholder 4">
            <a:extLst>
              <a:ext uri="{FF2B5EF4-FFF2-40B4-BE49-F238E27FC236}">
                <a16:creationId xmlns:a16="http://schemas.microsoft.com/office/drawing/2014/main" id="{5731FDA3-9099-AEB0-2DC3-F98C30CBA59B}"/>
              </a:ext>
            </a:extLst>
          </p:cNvPr>
          <p:cNvSpPr>
            <a:spLocks noGrp="1"/>
          </p:cNvSpPr>
          <p:nvPr>
            <p:ph type="body" sz="quarter" idx="3"/>
          </p:nvPr>
        </p:nvSpPr>
        <p:spPr/>
        <p:txBody>
          <a:bodyPr/>
          <a:lstStyle/>
          <a:p>
            <a:r>
              <a:rPr lang="en-US" dirty="0"/>
              <a:t>Military Intelligence End User</a:t>
            </a:r>
          </a:p>
        </p:txBody>
      </p:sp>
      <p:sp>
        <p:nvSpPr>
          <p:cNvPr id="6" name="Content Placeholder 5">
            <a:extLst>
              <a:ext uri="{FF2B5EF4-FFF2-40B4-BE49-F238E27FC236}">
                <a16:creationId xmlns:a16="http://schemas.microsoft.com/office/drawing/2014/main" id="{8C903B1F-9738-8A82-EFAF-D8A4B6EA3038}"/>
              </a:ext>
            </a:extLst>
          </p:cNvPr>
          <p:cNvSpPr>
            <a:spLocks noGrp="1"/>
          </p:cNvSpPr>
          <p:nvPr>
            <p:ph sz="quarter" idx="4"/>
          </p:nvPr>
        </p:nvSpPr>
        <p:spPr/>
        <p:txBody>
          <a:bodyPr/>
          <a:lstStyle/>
          <a:p>
            <a:pPr marL="0" indent="0">
              <a:buNone/>
            </a:pPr>
            <a:r>
              <a:rPr lang="en-US" dirty="0"/>
              <a:t>Any intelligence or reconnaissance organization of the armed services (army, navy, marine, air force, or coast guard); or national guard.</a:t>
            </a:r>
          </a:p>
          <a:p>
            <a:pPr marL="685800" lvl="1"/>
            <a:r>
              <a:rPr lang="en-US" dirty="0"/>
              <a:t>EAR 744.22(f)(2) identifies specific military intelligence end users </a:t>
            </a:r>
          </a:p>
          <a:p>
            <a:pPr marL="685800" lvl="1"/>
            <a:r>
              <a:rPr lang="en-US" dirty="0"/>
              <a:t>Not an exhaustive list  </a:t>
            </a:r>
          </a:p>
        </p:txBody>
      </p:sp>
      <p:sp>
        <p:nvSpPr>
          <p:cNvPr id="7" name="Slide Number Placeholder 4">
            <a:extLst>
              <a:ext uri="{FF2B5EF4-FFF2-40B4-BE49-F238E27FC236}">
                <a16:creationId xmlns:a16="http://schemas.microsoft.com/office/drawing/2014/main" id="{946AB7C4-E54E-359B-0FCA-81F2AC02F98A}"/>
              </a:ext>
            </a:extLst>
          </p:cNvPr>
          <p:cNvSpPr txBox="1">
            <a:spLocks/>
          </p:cNvSpPr>
          <p:nvPr/>
        </p:nvSpPr>
        <p:spPr bwMode="auto">
          <a:xfrm>
            <a:off x="10386811" y="283335"/>
            <a:ext cx="803928" cy="7800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r" defTabSz="457200" rtl="0" eaLnBrk="0" fontAlgn="base" latinLnBrk="0" hangingPunct="0">
              <a:spcBef>
                <a:spcPct val="0"/>
              </a:spcBef>
              <a:spcAft>
                <a:spcPct val="0"/>
              </a:spcAft>
              <a:defRPr sz="1600" b="0" i="0" kern="1200">
                <a:solidFill>
                  <a:schemeClr val="tx1"/>
                </a:solidFill>
                <a:latin typeface="Arial" panose="020B0604020202020204" pitchFamily="34" charset="0"/>
                <a:ea typeface="+mn-ea"/>
                <a:cs typeface="+mn-cs"/>
              </a:defRPr>
            </a:lvl1pPr>
            <a:lvl2pPr marL="609585" algn="l" defTabSz="457200" rtl="0" eaLnBrk="1" fontAlgn="base" latinLnBrk="0" hangingPunct="1">
              <a:spcBef>
                <a:spcPct val="0"/>
              </a:spcBef>
              <a:spcAft>
                <a:spcPct val="0"/>
              </a:spcAft>
              <a:defRPr sz="3200" kern="1200">
                <a:solidFill>
                  <a:schemeClr val="tx1"/>
                </a:solidFill>
                <a:latin typeface="Tahoma" charset="0"/>
                <a:ea typeface="+mn-ea"/>
                <a:cs typeface="+mn-cs"/>
              </a:defRPr>
            </a:lvl2pPr>
            <a:lvl3pPr marL="1219170" algn="l" defTabSz="457200" rtl="0" eaLnBrk="1" fontAlgn="base" latinLnBrk="0" hangingPunct="1">
              <a:spcBef>
                <a:spcPct val="0"/>
              </a:spcBef>
              <a:spcAft>
                <a:spcPct val="0"/>
              </a:spcAft>
              <a:defRPr sz="3200" kern="1200">
                <a:solidFill>
                  <a:schemeClr val="tx1"/>
                </a:solidFill>
                <a:latin typeface="Tahoma" charset="0"/>
                <a:ea typeface="+mn-ea"/>
                <a:cs typeface="+mn-cs"/>
              </a:defRPr>
            </a:lvl3pPr>
            <a:lvl4pPr marL="1828754" algn="l" defTabSz="457200" rtl="0" eaLnBrk="1" fontAlgn="base" latinLnBrk="0" hangingPunct="1">
              <a:spcBef>
                <a:spcPct val="0"/>
              </a:spcBef>
              <a:spcAft>
                <a:spcPct val="0"/>
              </a:spcAft>
              <a:defRPr sz="3200" kern="1200">
                <a:solidFill>
                  <a:schemeClr val="tx1"/>
                </a:solidFill>
                <a:latin typeface="Tahoma" charset="0"/>
                <a:ea typeface="+mn-ea"/>
                <a:cs typeface="+mn-cs"/>
              </a:defRPr>
            </a:lvl4pPr>
            <a:lvl5pPr marL="2438339" algn="l" defTabSz="457200" rtl="0" eaLnBrk="1" fontAlgn="base" latinLnBrk="0" hangingPunct="1">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33</a:t>
            </a:fld>
            <a:endParaRPr lang="en-US" altLang="en-US" dirty="0">
              <a:ea typeface="ＭＳ Ｐゴシック" panose="020B0600070205080204" pitchFamily="34" charset="-128"/>
            </a:endParaRPr>
          </a:p>
        </p:txBody>
      </p:sp>
      <p:sp>
        <p:nvSpPr>
          <p:cNvPr id="8" name="Slide Number Placeholder 5">
            <a:extLst>
              <a:ext uri="{FF2B5EF4-FFF2-40B4-BE49-F238E27FC236}">
                <a16:creationId xmlns:a16="http://schemas.microsoft.com/office/drawing/2014/main" id="{DE4BB200-C64B-5BA0-B736-68281E6A6DD9}"/>
              </a:ext>
            </a:extLst>
          </p:cNvPr>
          <p:cNvSpPr>
            <a:spLocks noGrp="1"/>
          </p:cNvSpPr>
          <p:nvPr>
            <p:ph type="sldNum" sz="quarter" idx="12"/>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33</a:t>
            </a:fld>
            <a:endParaRPr lang="en-US" altLang="en-US" sz="160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54845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6360A-808D-9C97-7CCE-95F28B49BF24}"/>
              </a:ext>
            </a:extLst>
          </p:cNvPr>
          <p:cNvSpPr>
            <a:spLocks noGrp="1"/>
          </p:cNvSpPr>
          <p:nvPr>
            <p:ph type="title"/>
          </p:nvPr>
        </p:nvSpPr>
        <p:spPr/>
        <p:txBody>
          <a:bodyPr/>
          <a:lstStyle/>
          <a:p>
            <a:r>
              <a:rPr lang="en-US" dirty="0"/>
              <a:t>Advanced Computing Restrictions for China</a:t>
            </a:r>
          </a:p>
        </p:txBody>
      </p:sp>
      <p:sp>
        <p:nvSpPr>
          <p:cNvPr id="3" name="Content Placeholder 2">
            <a:extLst>
              <a:ext uri="{FF2B5EF4-FFF2-40B4-BE49-F238E27FC236}">
                <a16:creationId xmlns:a16="http://schemas.microsoft.com/office/drawing/2014/main" id="{0269936C-1FF5-D30E-5B9A-507CDA84378A}"/>
              </a:ext>
            </a:extLst>
          </p:cNvPr>
          <p:cNvSpPr>
            <a:spLocks noGrp="1"/>
          </p:cNvSpPr>
          <p:nvPr>
            <p:ph sz="quarter" idx="11"/>
          </p:nvPr>
        </p:nvSpPr>
        <p:spPr/>
        <p:txBody>
          <a:bodyPr/>
          <a:lstStyle/>
          <a:p>
            <a:endParaRPr lang="en-US" dirty="0"/>
          </a:p>
          <a:p>
            <a:r>
              <a:rPr lang="en-US" dirty="0"/>
              <a:t>New ECCNs created to control advanced computing chips, computer commodities that contain them, and associated software and technology</a:t>
            </a:r>
          </a:p>
          <a:p>
            <a:pPr lvl="1"/>
            <a:r>
              <a:rPr lang="en-US" dirty="0"/>
              <a:t>3A090 controls specified high performance integrated circuits (IC)</a:t>
            </a:r>
          </a:p>
          <a:p>
            <a:pPr lvl="1"/>
            <a:r>
              <a:rPr lang="en-US" dirty="0"/>
              <a:t>4A090 controls computers, electronic assemblies, and components containing </a:t>
            </a:r>
            <a:r>
              <a:rPr lang="en-US" dirty="0" err="1"/>
              <a:t>Ics</a:t>
            </a:r>
            <a:r>
              <a:rPr lang="en-US" dirty="0"/>
              <a:t>, any of which exceeds the limit in 3A090.a</a:t>
            </a:r>
          </a:p>
          <a:p>
            <a:r>
              <a:rPr lang="en-US" dirty="0"/>
              <a:t>License requirements for items destined for supercomputer or semiconductor development or production end use in China, including semiconductor fabrication facilities in China fabricating specified ICs</a:t>
            </a:r>
          </a:p>
          <a:p>
            <a:r>
              <a:rPr lang="en-US" dirty="0"/>
              <a:t>Restricts certain foreign produced advanced computing items and foreign produced items for supercomputer end uses</a:t>
            </a:r>
          </a:p>
        </p:txBody>
      </p:sp>
      <p:sp>
        <p:nvSpPr>
          <p:cNvPr id="4" name="Slide Number Placeholder 5">
            <a:extLst>
              <a:ext uri="{FF2B5EF4-FFF2-40B4-BE49-F238E27FC236}">
                <a16:creationId xmlns:a16="http://schemas.microsoft.com/office/drawing/2014/main" id="{9B23CA6A-4A1D-11C6-3148-01303429ACD6}"/>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34</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154645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a:extLst>
              <a:ext uri="{FF2B5EF4-FFF2-40B4-BE49-F238E27FC236}">
                <a16:creationId xmlns:a16="http://schemas.microsoft.com/office/drawing/2014/main" id="{08DF135D-2D41-4155-820B-020B2AED4E32}"/>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35</a:t>
            </a:fld>
            <a:endParaRPr lang="en-US" altLang="en-US" sz="1600">
              <a:latin typeface="Arial" panose="020B0604020202020204" pitchFamily="34" charset="0"/>
            </a:endParaRPr>
          </a:p>
        </p:txBody>
      </p:sp>
      <p:sp>
        <p:nvSpPr>
          <p:cNvPr id="46083" name="Title 1">
            <a:extLst>
              <a:ext uri="{FF2B5EF4-FFF2-40B4-BE49-F238E27FC236}">
                <a16:creationId xmlns:a16="http://schemas.microsoft.com/office/drawing/2014/main" id="{996C1F49-6E08-475A-AF04-0F54A7587258}"/>
              </a:ext>
            </a:extLst>
          </p:cNvPr>
          <p:cNvSpPr>
            <a:spLocks noGrp="1"/>
          </p:cNvSpPr>
          <p:nvPr>
            <p:ph type="title"/>
          </p:nvPr>
        </p:nvSpPr>
        <p:spPr>
          <a:xfrm>
            <a:off x="1950720" y="0"/>
            <a:ext cx="7416800" cy="990600"/>
          </a:xfrm>
        </p:spPr>
        <p:txBody>
          <a:bodyPr/>
          <a:lstStyle/>
          <a:p>
            <a:pPr eaLnBrk="1" hangingPunct="1"/>
            <a:r>
              <a:rPr lang="en-US" altLang="en-US" dirty="0">
                <a:solidFill>
                  <a:schemeClr val="bg1"/>
                </a:solidFill>
              </a:rPr>
              <a:t>Determining Export Control Jurisdiction</a:t>
            </a:r>
          </a:p>
        </p:txBody>
      </p:sp>
      <p:sp>
        <p:nvSpPr>
          <p:cNvPr id="3" name="Content Placeholder 2">
            <a:extLst>
              <a:ext uri="{FF2B5EF4-FFF2-40B4-BE49-F238E27FC236}">
                <a16:creationId xmlns:a16="http://schemas.microsoft.com/office/drawing/2014/main" id="{3857747C-0895-4276-A683-75DAB8685007}"/>
              </a:ext>
            </a:extLst>
          </p:cNvPr>
          <p:cNvSpPr>
            <a:spLocks noGrp="1"/>
          </p:cNvSpPr>
          <p:nvPr>
            <p:ph sz="quarter" idx="11"/>
          </p:nvPr>
        </p:nvSpPr>
        <p:spPr>
          <a:xfrm>
            <a:off x="479425" y="1046163"/>
            <a:ext cx="11250613" cy="5075237"/>
          </a:xfrm>
        </p:spPr>
        <p:txBody>
          <a:bodyPr>
            <a:normAutofit/>
          </a:bodyPr>
          <a:lstStyle/>
          <a:p>
            <a:pPr>
              <a:defRPr/>
            </a:pPr>
            <a:r>
              <a:rPr lang="en-US" dirty="0">
                <a:latin typeface="Arial Narrow" panose="020B0606020202030204" pitchFamily="34" charset="0"/>
              </a:rPr>
              <a:t>Which Regulations apply to the F-35 Cockpit Simulator System?</a:t>
            </a:r>
          </a:p>
          <a:p>
            <a:pPr>
              <a:defRPr/>
            </a:pPr>
            <a:r>
              <a:rPr lang="en-US" sz="2800" dirty="0">
                <a:latin typeface="Arial Narrow" panose="020B0606020202030204" pitchFamily="34" charset="0"/>
              </a:rPr>
              <a:t>The jurisdiction and classification process is governed by an “Order of Review”</a:t>
            </a:r>
          </a:p>
          <a:p>
            <a:pPr marL="742931" lvl="1" indent="-285743" eaLnBrk="1" hangingPunct="1">
              <a:defRPr/>
            </a:pPr>
            <a:r>
              <a:rPr lang="en-US" sz="2400" dirty="0">
                <a:solidFill>
                  <a:schemeClr val="tx1"/>
                </a:solidFill>
                <a:latin typeface="Arial Narrow" panose="020B0606020202030204" pitchFamily="34" charset="0"/>
              </a:rPr>
              <a:t>ITAR 121.1(b)(1)</a:t>
            </a:r>
          </a:p>
          <a:p>
            <a:pPr lvl="2" eaLnBrk="1" hangingPunct="1">
              <a:defRPr/>
            </a:pPr>
            <a:r>
              <a:rPr lang="en-US" sz="2200" dirty="0">
                <a:latin typeface="Arial Narrow" panose="020B0606020202030204" pitchFamily="34" charset="0"/>
              </a:rPr>
              <a:t>Online Decision Tool: </a:t>
            </a:r>
          </a:p>
          <a:p>
            <a:pPr marL="914400" lvl="2" indent="0" eaLnBrk="1" hangingPunct="1">
              <a:buFont typeface="Wingdings" charset="2"/>
              <a:buNone/>
              <a:defRPr/>
            </a:pPr>
            <a:r>
              <a:rPr lang="en-US" sz="2400" dirty="0">
                <a:hlinkClick r:id="rId2"/>
              </a:rPr>
              <a:t>http://pmddtc.state.gov/licensing/dt_OrderofReview.htm</a:t>
            </a:r>
            <a:endParaRPr lang="en-US" sz="2400" dirty="0"/>
          </a:p>
          <a:p>
            <a:pPr marL="742931" lvl="1" indent="-285743" eaLnBrk="1" hangingPunct="1">
              <a:defRPr/>
            </a:pPr>
            <a:r>
              <a:rPr lang="en-US" sz="2400" dirty="0">
                <a:solidFill>
                  <a:schemeClr val="tx1"/>
                </a:solidFill>
                <a:latin typeface="Arial Narrow" panose="020B0606020202030204" pitchFamily="34" charset="0"/>
              </a:rPr>
              <a:t>EAR 774 Supplement No. 4</a:t>
            </a:r>
          </a:p>
          <a:p>
            <a:pPr lvl="2" eaLnBrk="1" hangingPunct="1">
              <a:defRPr/>
            </a:pPr>
            <a:r>
              <a:rPr lang="en-US" sz="2200" dirty="0">
                <a:latin typeface="Arial Narrow" panose="020B0606020202030204" pitchFamily="34" charset="0"/>
              </a:rPr>
              <a:t>Online Decision Tool:</a:t>
            </a:r>
          </a:p>
          <a:p>
            <a:pPr marL="914400" lvl="2" indent="0" eaLnBrk="1" hangingPunct="1">
              <a:buFont typeface="Wingdings" charset="2"/>
              <a:buNone/>
              <a:defRPr/>
            </a:pPr>
            <a:r>
              <a:rPr lang="en-US" sz="2400" dirty="0">
                <a:hlinkClick r:id="rId3"/>
              </a:rPr>
              <a:t>http://www.bis.doc.gov/index.php/export-control-classification-interactive-tool</a:t>
            </a:r>
            <a:endParaRPr lang="en-US" sz="2400" dirty="0"/>
          </a:p>
          <a:p>
            <a:pPr>
              <a:defRPr/>
            </a:pPr>
            <a:r>
              <a:rPr lang="en-US" sz="2800" dirty="0">
                <a:latin typeface="Arial Narrow" panose="020B0606020202030204" pitchFamily="34" charset="0"/>
              </a:rPr>
              <a:t>The Order of Review defines the steps for reviewing the ITAR and then the EAR to assess jurisdiction and classification.</a:t>
            </a:r>
          </a:p>
          <a:p>
            <a:pPr marL="914400" lvl="2" indent="0" eaLnBrk="1" hangingPunct="1">
              <a:buFont typeface="Wingdings" charset="2"/>
              <a:buNone/>
              <a:defRPr/>
            </a:pPr>
            <a:endParaRPr lang="en-US" dirty="0"/>
          </a:p>
        </p:txBody>
      </p:sp>
    </p:spTree>
    <p:extLst>
      <p:ext uri="{BB962C8B-B14F-4D97-AF65-F5344CB8AC3E}">
        <p14:creationId xmlns:p14="http://schemas.microsoft.com/office/powerpoint/2010/main" val="9299991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a:extLst>
              <a:ext uri="{FF2B5EF4-FFF2-40B4-BE49-F238E27FC236}">
                <a16:creationId xmlns:a16="http://schemas.microsoft.com/office/drawing/2014/main" id="{72BBE449-626C-4724-9C44-B27737FB0D87}"/>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36</a:t>
            </a:fld>
            <a:endParaRPr lang="en-US" altLang="en-US" sz="1600">
              <a:latin typeface="Arial" panose="020B0604020202020204" pitchFamily="34" charset="0"/>
              <a:ea typeface="ＭＳ Ｐゴシック" panose="020B0600070205080204" pitchFamily="34" charset="-128"/>
            </a:endParaRPr>
          </a:p>
        </p:txBody>
      </p:sp>
      <p:sp>
        <p:nvSpPr>
          <p:cNvPr id="44035" name="Rectangle 2">
            <a:extLst>
              <a:ext uri="{FF2B5EF4-FFF2-40B4-BE49-F238E27FC236}">
                <a16:creationId xmlns:a16="http://schemas.microsoft.com/office/drawing/2014/main" id="{30AA1CDD-9439-4EB4-A635-E6DAFE348784}"/>
              </a:ext>
            </a:extLst>
          </p:cNvPr>
          <p:cNvSpPr>
            <a:spLocks noGrp="1" noChangeArrowheads="1"/>
          </p:cNvSpPr>
          <p:nvPr>
            <p:ph type="title"/>
          </p:nvPr>
        </p:nvSpPr>
        <p:spPr>
          <a:xfrm>
            <a:off x="1981200" y="0"/>
            <a:ext cx="7416800" cy="990600"/>
          </a:xfrm>
        </p:spPr>
        <p:txBody>
          <a:bodyPr/>
          <a:lstStyle/>
          <a:p>
            <a:pPr eaLnBrk="1" hangingPunct="1"/>
            <a:r>
              <a:rPr lang="en-US" altLang="en-US" dirty="0">
                <a:solidFill>
                  <a:schemeClr val="bg1"/>
                </a:solidFill>
                <a:ea typeface="ＭＳ Ｐゴシック" panose="020B0600070205080204" pitchFamily="34" charset="-128"/>
              </a:rPr>
              <a:t>ITAR or EAR?</a:t>
            </a:r>
          </a:p>
        </p:txBody>
      </p:sp>
      <p:sp>
        <p:nvSpPr>
          <p:cNvPr id="44036" name="Rectangle 3">
            <a:extLst>
              <a:ext uri="{FF2B5EF4-FFF2-40B4-BE49-F238E27FC236}">
                <a16:creationId xmlns:a16="http://schemas.microsoft.com/office/drawing/2014/main" id="{3DBFAEE9-5DBD-4B34-A3C9-59FE65D89695}"/>
              </a:ext>
            </a:extLst>
          </p:cNvPr>
          <p:cNvSpPr>
            <a:spLocks noGrp="1" noChangeArrowheads="1"/>
          </p:cNvSpPr>
          <p:nvPr>
            <p:ph sz="quarter" idx="11"/>
          </p:nvPr>
        </p:nvSpPr>
        <p:spPr>
          <a:xfrm>
            <a:off x="479425" y="1046163"/>
            <a:ext cx="11250613" cy="5075237"/>
          </a:xfrm>
        </p:spPr>
        <p:txBody>
          <a:bodyPr/>
          <a:lstStyle/>
          <a:p>
            <a:pPr eaLnBrk="1" hangingPunct="1"/>
            <a:r>
              <a:rPr lang="en-US" altLang="en-US" dirty="0">
                <a:latin typeface="Arial Narrow" panose="020B0606020202030204" pitchFamily="34" charset="0"/>
                <a:ea typeface="ＭＳ Ｐゴシック" panose="020B0600070205080204" pitchFamily="34" charset="-128"/>
              </a:rPr>
              <a:t>“Order of Review”</a:t>
            </a:r>
          </a:p>
        </p:txBody>
      </p:sp>
      <p:graphicFrame>
        <p:nvGraphicFramePr>
          <p:cNvPr id="5" name="Diagram 4">
            <a:extLst>
              <a:ext uri="{FF2B5EF4-FFF2-40B4-BE49-F238E27FC236}">
                <a16:creationId xmlns:a16="http://schemas.microsoft.com/office/drawing/2014/main" id="{BF421037-4A1E-4852-A4A9-E4DC9E0C23A4}"/>
              </a:ext>
            </a:extLst>
          </p:cNvPr>
          <p:cNvGraphicFramePr/>
          <p:nvPr/>
        </p:nvGraphicFramePr>
        <p:xfrm>
          <a:off x="3048000" y="1676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040" name="TextBox 7">
            <a:extLst>
              <a:ext uri="{FF2B5EF4-FFF2-40B4-BE49-F238E27FC236}">
                <a16:creationId xmlns:a16="http://schemas.microsoft.com/office/drawing/2014/main" id="{6D46BB77-7CC9-4A5A-9F8D-1D0D97B2C6CA}"/>
              </a:ext>
            </a:extLst>
          </p:cNvPr>
          <p:cNvSpPr txBox="1">
            <a:spLocks noChangeArrowheads="1"/>
          </p:cNvSpPr>
          <p:nvPr/>
        </p:nvSpPr>
        <p:spPr bwMode="auto">
          <a:xfrm>
            <a:off x="2667000" y="5791200"/>
            <a:ext cx="70262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Ø"/>
              <a:defRPr sz="28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1pPr>
            <a:lvl2pPr marL="742950" indent="-285750">
              <a:spcBef>
                <a:spcPct val="20000"/>
              </a:spcBef>
              <a:buClr>
                <a:schemeClr val="tx1"/>
              </a:buClr>
              <a:buSzPct val="75000"/>
              <a:buFont typeface="Wingdings" panose="05000000000000000000" pitchFamily="2" charset="2"/>
              <a:buChar char="n"/>
              <a:defRPr sz="24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2pPr>
            <a:lvl3pPr marL="1143000" indent="-228600">
              <a:spcBef>
                <a:spcPct val="20000"/>
              </a:spcBef>
              <a:buClr>
                <a:schemeClr val="folHlink"/>
              </a:buClr>
              <a:buSzPct val="50000"/>
              <a:buFont typeface="Wingdings" panose="05000000000000000000" pitchFamily="2" charset="2"/>
              <a:buChar char="n"/>
              <a:defRPr sz="3200">
                <a:solidFill>
                  <a:schemeClr val="tx1"/>
                </a:solidFill>
                <a:latin typeface="Tahoma" panose="020B0604030504040204" pitchFamily="34" charset="0"/>
                <a:ea typeface="Arial Narrow" panose="020B0606020202030204" pitchFamily="34" charset="0"/>
                <a:cs typeface="Arial Narrow" panose="020B0606020202030204" pitchFamily="34" charset="0"/>
              </a:defRPr>
            </a:lvl3pPr>
            <a:lvl4pPr marL="1600200" indent="-228600">
              <a:spcBef>
                <a:spcPct val="20000"/>
              </a:spcBef>
              <a:buClr>
                <a:schemeClr val="accent2"/>
              </a:buClr>
              <a:buSzPct val="55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4pPr>
            <a:lvl5pPr marL="2057400" indent="-228600">
              <a:spcBef>
                <a:spcPct val="20000"/>
              </a:spcBef>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9pPr>
          </a:lstStyle>
          <a:p>
            <a:pPr eaLnBrk="1" hangingPunct="1">
              <a:spcBef>
                <a:spcPct val="0"/>
              </a:spcBef>
              <a:buClrTx/>
              <a:buSzTx/>
              <a:buFontTx/>
              <a:buNone/>
            </a:pPr>
            <a:r>
              <a:rPr lang="en-US" altLang="en-US" sz="1600" dirty="0">
                <a:latin typeface="Arial" panose="020B0604020202020204" pitchFamily="34" charset="0"/>
              </a:rPr>
              <a:t>Only analyze “specially designed” if term is used in a catch-all paragraph</a:t>
            </a:r>
          </a:p>
        </p:txBody>
      </p:sp>
    </p:spTree>
    <p:extLst>
      <p:ext uri="{BB962C8B-B14F-4D97-AF65-F5344CB8AC3E}">
        <p14:creationId xmlns:p14="http://schemas.microsoft.com/office/powerpoint/2010/main" val="7505237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cap="small" dirty="0">
                <a:latin typeface="+mn-lt"/>
                <a:cs typeface="Times New Roman" pitchFamily="18" charset="0"/>
              </a:rPr>
              <a:t>Order of Review</a:t>
            </a:r>
          </a:p>
        </p:txBody>
      </p:sp>
      <p:sp>
        <p:nvSpPr>
          <p:cNvPr id="9219" name="Rectangle 3"/>
          <p:cNvSpPr>
            <a:spLocks noGrp="1" noChangeArrowheads="1"/>
          </p:cNvSpPr>
          <p:nvPr>
            <p:ph idx="1"/>
          </p:nvPr>
        </p:nvSpPr>
        <p:spPr>
          <a:xfrm>
            <a:off x="701040" y="1219200"/>
            <a:ext cx="8229600" cy="4419600"/>
          </a:xfrm>
        </p:spPr>
        <p:txBody>
          <a:bodyPr>
            <a:normAutofit/>
          </a:bodyPr>
          <a:lstStyle/>
          <a:p>
            <a:pPr eaLnBrk="1" hangingPunct="1"/>
            <a:r>
              <a:rPr lang="en-US" dirty="0">
                <a:cs typeface="Times New Roman" pitchFamily="18" charset="0"/>
              </a:rPr>
              <a:t>Is your item specifically enumerated within the United States Munitions List (USML)?</a:t>
            </a:r>
          </a:p>
          <a:p>
            <a:pPr lvl="1" eaLnBrk="1" hangingPunct="1"/>
            <a:r>
              <a:rPr lang="en-US" dirty="0">
                <a:cs typeface="Times New Roman" pitchFamily="18" charset="0"/>
              </a:rPr>
              <a:t>USML is divided into 21 categories, </a:t>
            </a:r>
            <a:r>
              <a:rPr lang="en-US" i="1" dirty="0">
                <a:cs typeface="Times New Roman" pitchFamily="18" charset="0"/>
              </a:rPr>
              <a:t>e.g.</a:t>
            </a:r>
            <a:r>
              <a:rPr lang="en-US" dirty="0">
                <a:cs typeface="Times New Roman" pitchFamily="18" charset="0"/>
              </a:rPr>
              <a:t>, Ground Vehicles </a:t>
            </a:r>
            <a:r>
              <a:rPr lang="en-US" dirty="0"/>
              <a:t>All USML Categories have been revised per ECR</a:t>
            </a:r>
            <a:endParaRPr lang="en-US" dirty="0">
              <a:cs typeface="Times New Roman" pitchFamily="18" charset="0"/>
            </a:endParaRPr>
          </a:p>
          <a:p>
            <a:pPr lvl="1" eaLnBrk="1" hangingPunct="1"/>
            <a:r>
              <a:rPr lang="en-US" dirty="0">
                <a:cs typeface="Times New Roman" pitchFamily="18" charset="0"/>
              </a:rPr>
              <a:t>Each category includes paragraphs for articles, technical data, and defense services</a:t>
            </a:r>
          </a:p>
          <a:p>
            <a:pPr lvl="1" eaLnBrk="1" hangingPunct="1"/>
            <a:r>
              <a:rPr lang="en-US" dirty="0">
                <a:cs typeface="Times New Roman" pitchFamily="18" charset="0"/>
              </a:rPr>
              <a:t>Review each category to determine whether your item is specifically listed (“enumerated”)</a:t>
            </a:r>
          </a:p>
          <a:p>
            <a:pPr lvl="2"/>
            <a:r>
              <a:rPr lang="en-US" dirty="0">
                <a:cs typeface="Times New Roman" pitchFamily="18" charset="0"/>
              </a:rPr>
              <a:t>If yes, your analysis is complete and the item is ITAR controlled</a:t>
            </a:r>
            <a:endParaRPr lang="en-US" sz="2800" dirty="0">
              <a:cs typeface="Times New Roman" pitchFamily="18" charset="0"/>
            </a:endParaRPr>
          </a:p>
        </p:txBody>
      </p:sp>
      <p:sp>
        <p:nvSpPr>
          <p:cNvPr id="5" name="Slide Number Placeholder 3"/>
          <p:cNvSpPr txBox="1">
            <a:spLocks/>
          </p:cNvSpPr>
          <p:nvPr/>
        </p:nvSpPr>
        <p:spPr>
          <a:xfrm>
            <a:off x="8534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9C6218FC-FBB1-47DB-A280-139DC9A6BA97}" type="slidenum">
              <a:rPr lang="en-US">
                <a:solidFill>
                  <a:srgbClr val="FFFFFF"/>
                </a:solidFill>
              </a:rPr>
              <a:pPr algn="r" fontAlgn="auto">
                <a:spcBef>
                  <a:spcPts val="0"/>
                </a:spcBef>
                <a:spcAft>
                  <a:spcPts val="0"/>
                </a:spcAft>
                <a:defRPr/>
              </a:pPr>
              <a:t>37</a:t>
            </a:fld>
            <a:endParaRPr lang="en-US" dirty="0">
              <a:solidFill>
                <a:srgbClr val="FFFFFF"/>
              </a:solidFill>
            </a:endParaRPr>
          </a:p>
        </p:txBody>
      </p:sp>
      <p:pic>
        <p:nvPicPr>
          <p:cNvPr id="2" name="Picture 1">
            <a:extLst>
              <a:ext uri="{FF2B5EF4-FFF2-40B4-BE49-F238E27FC236}">
                <a16:creationId xmlns:a16="http://schemas.microsoft.com/office/drawing/2014/main" id="{9AA90B6B-DBAF-471A-A3CA-0AA8D0E3A9AD}"/>
              </a:ext>
            </a:extLst>
          </p:cNvPr>
          <p:cNvPicPr>
            <a:picLocks noChangeAspect="1"/>
          </p:cNvPicPr>
          <p:nvPr/>
        </p:nvPicPr>
        <p:blipFill>
          <a:blip r:embed="rId3"/>
          <a:stretch>
            <a:fillRect/>
          </a:stretch>
        </p:blipFill>
        <p:spPr>
          <a:xfrm>
            <a:off x="9621521" y="934721"/>
            <a:ext cx="2209800" cy="1781175"/>
          </a:xfrm>
          <a:prstGeom prst="rect">
            <a:avLst/>
          </a:prstGeom>
        </p:spPr>
      </p:pic>
      <p:sp>
        <p:nvSpPr>
          <p:cNvPr id="3" name="Slide Number Placeholder 5">
            <a:extLst>
              <a:ext uri="{FF2B5EF4-FFF2-40B4-BE49-F238E27FC236}">
                <a16:creationId xmlns:a16="http://schemas.microsoft.com/office/drawing/2014/main" id="{A3DCC7A2-9866-ADA4-E8B2-CF886566314C}"/>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37</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5124019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57950" y="6356351"/>
            <a:ext cx="2057400" cy="365125"/>
          </a:xfrm>
          <a:prstGeom prst="rect">
            <a:avLst/>
          </a:prstGeom>
        </p:spPr>
        <p:txBody>
          <a:bodyPr vert="horz" lIns="91440" tIns="45720" rIns="91440" bIns="45720" rtlCol="0" anchor="ctr">
            <a:normAutofit/>
          </a:bodyPr>
          <a:lstStyle>
            <a:defPPr>
              <a:defRPr lang="en-US"/>
            </a:defPPr>
            <a:lvl1pPr algn="r" rtl="0" eaLnBrk="0" fontAlgn="base" hangingPunct="0">
              <a:spcBef>
                <a:spcPct val="0"/>
              </a:spcBef>
              <a:spcAft>
                <a:spcPct val="0"/>
              </a:spcAft>
              <a:defRPr sz="900"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pPr>
              <a:spcAft>
                <a:spcPts val="600"/>
              </a:spcAft>
            </a:pPr>
            <a:fld id="{05A5A5C3-8902-438B-9106-6EFBC43B4FBF}" type="slidenum">
              <a:rPr lang="en-US" altLang="en-US" smtClean="0">
                <a:solidFill>
                  <a:srgbClr val="000000"/>
                </a:solidFill>
              </a:rPr>
              <a:pPr>
                <a:spcAft>
                  <a:spcPts val="600"/>
                </a:spcAft>
              </a:pPr>
              <a:t>38</a:t>
            </a:fld>
            <a:endParaRPr lang="en-US" altLang="en-US" dirty="0"/>
          </a:p>
        </p:txBody>
      </p:sp>
      <p:graphicFrame>
        <p:nvGraphicFramePr>
          <p:cNvPr id="6" name="Content Placeholder 2">
            <a:extLst>
              <a:ext uri="{FF2B5EF4-FFF2-40B4-BE49-F238E27FC236}">
                <a16:creationId xmlns:a16="http://schemas.microsoft.com/office/drawing/2014/main" id="{5DF981E3-6C66-4663-B500-C0219B36E685}"/>
              </a:ext>
            </a:extLst>
          </p:cNvPr>
          <p:cNvGraphicFramePr>
            <a:graphicFrameLocks noGrp="1"/>
          </p:cNvGraphicFramePr>
          <p:nvPr>
            <p:ph idx="1"/>
            <p:extLst>
              <p:ext uri="{D42A27DB-BD31-4B8C-83A1-F6EECF244321}">
                <p14:modId xmlns:p14="http://schemas.microsoft.com/office/powerpoint/2010/main" val="1626792240"/>
              </p:ext>
            </p:extLst>
          </p:nvPr>
        </p:nvGraphicFramePr>
        <p:xfrm>
          <a:off x="1008810" y="1077957"/>
          <a:ext cx="5184184" cy="5536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2C4166D5-27B0-5F6A-A8A8-9504B573B108}"/>
              </a:ext>
            </a:extLst>
          </p:cNvPr>
          <p:cNvSpPr>
            <a:spLocks noGrp="1"/>
          </p:cNvSpPr>
          <p:nvPr>
            <p:ph type="title"/>
          </p:nvPr>
        </p:nvSpPr>
        <p:spPr/>
        <p:txBody>
          <a:bodyPr/>
          <a:lstStyle/>
          <a:p>
            <a:r>
              <a:rPr lang="en-US" dirty="0"/>
              <a:t>USML CATEGORIES</a:t>
            </a:r>
          </a:p>
        </p:txBody>
      </p:sp>
      <p:graphicFrame>
        <p:nvGraphicFramePr>
          <p:cNvPr id="9" name="Content Placeholder 2">
            <a:extLst>
              <a:ext uri="{FF2B5EF4-FFF2-40B4-BE49-F238E27FC236}">
                <a16:creationId xmlns:a16="http://schemas.microsoft.com/office/drawing/2014/main" id="{EC097FD3-B79A-0540-E700-D52C15E1851C}"/>
              </a:ext>
            </a:extLst>
          </p:cNvPr>
          <p:cNvGraphicFramePr>
            <a:graphicFrameLocks/>
          </p:cNvGraphicFramePr>
          <p:nvPr>
            <p:extLst>
              <p:ext uri="{D42A27DB-BD31-4B8C-83A1-F6EECF244321}">
                <p14:modId xmlns:p14="http://schemas.microsoft.com/office/powerpoint/2010/main" val="3989640840"/>
              </p:ext>
            </p:extLst>
          </p:nvPr>
        </p:nvGraphicFramePr>
        <p:xfrm>
          <a:off x="6559604" y="1077956"/>
          <a:ext cx="5184184" cy="55368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Slide Number Placeholder 5">
            <a:extLst>
              <a:ext uri="{FF2B5EF4-FFF2-40B4-BE49-F238E27FC236}">
                <a16:creationId xmlns:a16="http://schemas.microsoft.com/office/drawing/2014/main" id="{C89D82E3-FD55-3C88-D2DE-633EE4EC3F04}"/>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38</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366771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small" dirty="0">
                <a:latin typeface="+mn-lt"/>
                <a:cs typeface="Times New Roman" pitchFamily="18" charset="0"/>
              </a:rPr>
              <a:t>Order of Review</a:t>
            </a:r>
            <a:endParaRPr lang="en-US" dirty="0">
              <a:latin typeface="+mn-lt"/>
            </a:endParaRP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dirty="0">
                <a:cs typeface="Times New Roman" pitchFamily="18" charset="0"/>
              </a:rPr>
              <a:t>If your item is not enumerated, move to the next step of the ITAR review</a:t>
            </a:r>
          </a:p>
          <a:p>
            <a:pPr eaLnBrk="1" hangingPunct="1"/>
            <a:r>
              <a:rPr lang="en-US" dirty="0">
                <a:cs typeface="Times New Roman" pitchFamily="18" charset="0"/>
              </a:rPr>
              <a:t>Review the USML to determine whether your item is described in a “catch-all” paragraph using the phrase “specially designed”</a:t>
            </a:r>
          </a:p>
          <a:p>
            <a:r>
              <a:rPr lang="en-US" dirty="0">
                <a:cs typeface="Times New Roman" pitchFamily="18" charset="0"/>
              </a:rPr>
              <a:t>Example: </a:t>
            </a:r>
          </a:p>
          <a:p>
            <a:pPr lvl="1"/>
            <a:r>
              <a:rPr lang="en-US" dirty="0">
                <a:cs typeface="Times New Roman" pitchFamily="18" charset="0"/>
              </a:rPr>
              <a:t>USML Cat. XI(c) – Military Electronics</a:t>
            </a:r>
          </a:p>
          <a:p>
            <a:pPr marL="457200" lvl="1" indent="0">
              <a:buNone/>
            </a:pPr>
            <a:r>
              <a:rPr lang="en-US" dirty="0">
                <a:cs typeface="Times New Roman" pitchFamily="18" charset="0"/>
              </a:rPr>
              <a:t>Parts, components, accessories, attachments, and associated equipment as follows: ... (2) Printed Circuit Boards (PCBs) and populated circuit card assemblies for which the layout is specially designed for defense articles in this subchapter; </a:t>
            </a:r>
          </a:p>
          <a:p>
            <a:pPr lvl="2"/>
            <a:r>
              <a:rPr lang="en-US" dirty="0">
                <a:cs typeface="Times New Roman" pitchFamily="18" charset="0"/>
              </a:rPr>
              <a:t>If yes, you must review the definition of “specially designed” in ITAR §120.41</a:t>
            </a:r>
          </a:p>
          <a:p>
            <a:pPr lvl="2"/>
            <a:r>
              <a:rPr lang="en-US" dirty="0">
                <a:cs typeface="Times New Roman" pitchFamily="18" charset="0"/>
              </a:rPr>
              <a:t>If no (and your item is not enumerated), your item is not ITAR-controlled and the review moves to the EAR</a:t>
            </a:r>
          </a:p>
          <a:p>
            <a:pPr eaLnBrk="1" hangingPunct="1"/>
            <a:endParaRPr lang="en-US" sz="2400" dirty="0">
              <a:cs typeface="Times New Roman" pitchFamily="18" charset="0"/>
            </a:endParaRPr>
          </a:p>
        </p:txBody>
      </p:sp>
      <p:sp>
        <p:nvSpPr>
          <p:cNvPr id="5" name="Slide Number Placeholder 3"/>
          <p:cNvSpPr txBox="1">
            <a:spLocks/>
          </p:cNvSpPr>
          <p:nvPr/>
        </p:nvSpPr>
        <p:spPr>
          <a:xfrm>
            <a:off x="8534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9C6218FC-FBB1-47DB-A280-139DC9A6BA97}" type="slidenum">
              <a:rPr lang="en-US">
                <a:solidFill>
                  <a:srgbClr val="FFFFFF"/>
                </a:solidFill>
              </a:rPr>
              <a:pPr algn="r" fontAlgn="auto">
                <a:spcBef>
                  <a:spcPts val="0"/>
                </a:spcBef>
                <a:spcAft>
                  <a:spcPts val="0"/>
                </a:spcAft>
                <a:defRPr/>
              </a:pPr>
              <a:t>39</a:t>
            </a:fld>
            <a:endParaRPr lang="en-US" dirty="0">
              <a:solidFill>
                <a:srgbClr val="FFFFFF"/>
              </a:solidFill>
            </a:endParaRPr>
          </a:p>
        </p:txBody>
      </p:sp>
      <p:sp>
        <p:nvSpPr>
          <p:cNvPr id="4" name="Slide Number Placeholder 5">
            <a:extLst>
              <a:ext uri="{FF2B5EF4-FFF2-40B4-BE49-F238E27FC236}">
                <a16:creationId xmlns:a16="http://schemas.microsoft.com/office/drawing/2014/main" id="{98FD7DCB-5A97-58B4-52D4-06DBF68CBC7F}"/>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39</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225564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1F96F7E-8AF1-4B0B-8CAD-709E52039E09}"/>
              </a:ext>
            </a:extLst>
          </p:cNvPr>
          <p:cNvSpPr txBox="1">
            <a:spLocks noGrp="1" noChangeArrowheads="1"/>
          </p:cNvSpPr>
          <p:nvPr/>
        </p:nvSpPr>
        <p:spPr bwMode="auto">
          <a:xfrm>
            <a:off x="4572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1"/>
              </a:buClr>
              <a:buSzPct val="75000"/>
              <a:buFont typeface="Wingdings" panose="05000000000000000000" pitchFamily="2" charset="2"/>
              <a:buChar char="Ø"/>
              <a:defRPr sz="28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1pPr>
            <a:lvl2pPr marL="742950" indent="-285750">
              <a:spcBef>
                <a:spcPct val="20000"/>
              </a:spcBef>
              <a:buClr>
                <a:schemeClr val="tx1"/>
              </a:buClr>
              <a:buSzPct val="75000"/>
              <a:buFont typeface="Wingdings" panose="05000000000000000000" pitchFamily="2" charset="2"/>
              <a:buChar char="n"/>
              <a:defRPr sz="24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2pPr>
            <a:lvl3pPr marL="1143000" indent="-228600">
              <a:spcBef>
                <a:spcPct val="20000"/>
              </a:spcBef>
              <a:buClr>
                <a:schemeClr val="folHlink"/>
              </a:buClr>
              <a:buSzPct val="50000"/>
              <a:buFont typeface="Wingdings" panose="05000000000000000000" pitchFamily="2" charset="2"/>
              <a:buChar char="n"/>
              <a:defRPr sz="3200">
                <a:solidFill>
                  <a:schemeClr val="tx1"/>
                </a:solidFill>
                <a:latin typeface="Tahoma" panose="020B0604030504040204" pitchFamily="34" charset="0"/>
                <a:ea typeface="Arial Narrow" panose="020B0606020202030204" pitchFamily="34" charset="0"/>
                <a:cs typeface="Arial Narrow" panose="020B0606020202030204" pitchFamily="34" charset="0"/>
              </a:defRPr>
            </a:lvl3pPr>
            <a:lvl4pPr marL="1600200" indent="-228600">
              <a:spcBef>
                <a:spcPct val="20000"/>
              </a:spcBef>
              <a:buClr>
                <a:schemeClr val="accent2"/>
              </a:buClr>
              <a:buSzPct val="55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4pPr>
            <a:lvl5pPr marL="2057400" indent="-228600">
              <a:spcBef>
                <a:spcPct val="20000"/>
              </a:spcBef>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9pPr>
          </a:lstStyle>
          <a:p>
            <a:pPr algn="ctr" eaLnBrk="1" hangingPunct="1">
              <a:spcBef>
                <a:spcPct val="0"/>
              </a:spcBef>
              <a:buClrTx/>
              <a:buSzTx/>
              <a:buFontTx/>
              <a:buNone/>
            </a:pPr>
            <a:r>
              <a:rPr lang="en-US" altLang="en-US" sz="1200">
                <a:latin typeface="Arial" panose="020B0604020202020204" pitchFamily="34" charset="0"/>
              </a:rPr>
              <a:t> </a:t>
            </a:r>
          </a:p>
        </p:txBody>
      </p:sp>
      <p:sp>
        <p:nvSpPr>
          <p:cNvPr id="26627" name="Slide Number Placeholder 5">
            <a:extLst>
              <a:ext uri="{FF2B5EF4-FFF2-40B4-BE49-F238E27FC236}">
                <a16:creationId xmlns:a16="http://schemas.microsoft.com/office/drawing/2014/main" id="{1F11324B-F63B-4058-9B71-DA3B4A461238}"/>
              </a:ext>
            </a:extLst>
          </p:cNvPr>
          <p:cNvSpPr>
            <a:spLocks noGrp="1"/>
          </p:cNvSpPr>
          <p:nvPr>
            <p:ph type="sldNum" sz="quarter" idx="12"/>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4</a:t>
            </a:fld>
            <a:endParaRPr lang="en-US" altLang="en-US" sz="1600" dirty="0">
              <a:latin typeface="Arial" panose="020B0604020202020204" pitchFamily="34" charset="0"/>
              <a:ea typeface="ＭＳ Ｐゴシック" panose="020B0600070205080204" pitchFamily="34" charset="-128"/>
            </a:endParaRPr>
          </a:p>
        </p:txBody>
      </p:sp>
      <p:sp>
        <p:nvSpPr>
          <p:cNvPr id="26628" name="Rectangle 2">
            <a:extLst>
              <a:ext uri="{FF2B5EF4-FFF2-40B4-BE49-F238E27FC236}">
                <a16:creationId xmlns:a16="http://schemas.microsoft.com/office/drawing/2014/main" id="{9A796796-EF78-450F-8464-715A85C4D551}"/>
              </a:ext>
            </a:extLst>
          </p:cNvPr>
          <p:cNvSpPr>
            <a:spLocks noGrp="1" noChangeArrowheads="1"/>
          </p:cNvSpPr>
          <p:nvPr>
            <p:ph type="title"/>
          </p:nvPr>
        </p:nvSpPr>
        <p:spPr>
          <a:xfrm>
            <a:off x="1935480" y="0"/>
            <a:ext cx="7416800" cy="990600"/>
          </a:xfrm>
        </p:spPr>
        <p:txBody>
          <a:bodyPr/>
          <a:lstStyle/>
          <a:p>
            <a:pPr eaLnBrk="1" hangingPunct="1"/>
            <a:br>
              <a:rPr lang="en-US" altLang="en-US" dirty="0">
                <a:ea typeface="ＭＳ Ｐゴシック" panose="020B0600070205080204" pitchFamily="34" charset="-128"/>
              </a:rPr>
            </a:br>
            <a:r>
              <a:rPr lang="en-US" altLang="en-US" dirty="0">
                <a:solidFill>
                  <a:schemeClr val="bg1"/>
                </a:solidFill>
                <a:ea typeface="ＭＳ Ｐゴシック" panose="020B0600070205080204" pitchFamily="34" charset="-128"/>
              </a:rPr>
              <a:t>What are the U.S. export laws?</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p:txBody>
      </p:sp>
      <p:sp>
        <p:nvSpPr>
          <p:cNvPr id="26629" name="Rectangle 6">
            <a:extLst>
              <a:ext uri="{FF2B5EF4-FFF2-40B4-BE49-F238E27FC236}">
                <a16:creationId xmlns:a16="http://schemas.microsoft.com/office/drawing/2014/main" id="{E76E4F64-03A9-45D7-958C-9A4DBF5542D5}"/>
              </a:ext>
            </a:extLst>
          </p:cNvPr>
          <p:cNvSpPr>
            <a:spLocks noGrp="1" noChangeArrowheads="1"/>
          </p:cNvSpPr>
          <p:nvPr>
            <p:ph sz="quarter" idx="11"/>
          </p:nvPr>
        </p:nvSpPr>
        <p:spPr>
          <a:xfrm>
            <a:off x="479425" y="1046163"/>
            <a:ext cx="11250613" cy="5075237"/>
          </a:xfrm>
        </p:spPr>
        <p:txBody>
          <a:bodyPr/>
          <a:lstStyle/>
          <a:p>
            <a:pPr eaLnBrk="1" hangingPunct="1">
              <a:lnSpc>
                <a:spcPct val="80000"/>
              </a:lnSpc>
            </a:pPr>
            <a:endParaRPr lang="en-US" altLang="en-US" dirty="0">
              <a:latin typeface="Arial Narrow" panose="020B0606020202030204" pitchFamily="34" charset="0"/>
              <a:ea typeface="ＭＳ Ｐゴシック" panose="020B0600070205080204" pitchFamily="34" charset="-128"/>
            </a:endParaRPr>
          </a:p>
          <a:p>
            <a:pPr eaLnBrk="1" hangingPunct="1">
              <a:lnSpc>
                <a:spcPct val="80000"/>
              </a:lnSpc>
            </a:pPr>
            <a:r>
              <a:rPr lang="en-US" altLang="en-US" dirty="0">
                <a:latin typeface="Arial Narrow" panose="020B0606020202030204" pitchFamily="34" charset="0"/>
                <a:ea typeface="ＭＳ Ｐゴシック" panose="020B0600070205080204" pitchFamily="34" charset="-128"/>
              </a:rPr>
              <a:t>The Primary Export Control Laws:</a:t>
            </a:r>
          </a:p>
          <a:p>
            <a:pPr lvl="1" eaLnBrk="1" hangingPunct="1">
              <a:lnSpc>
                <a:spcPct val="80000"/>
              </a:lnSpc>
            </a:pPr>
            <a:r>
              <a:rPr lang="en-US" altLang="en-US" dirty="0">
                <a:solidFill>
                  <a:schemeClr val="accent4"/>
                </a:solidFill>
                <a:latin typeface="Arial Narrow" panose="020B0606020202030204" pitchFamily="34" charset="0"/>
                <a:ea typeface="ＭＳ Ｐゴシック" panose="020B0600070205080204" pitchFamily="34" charset="-128"/>
              </a:rPr>
              <a:t>International Traffic in Arms Regulations (ITAR)</a:t>
            </a:r>
          </a:p>
          <a:p>
            <a:pPr lvl="1" eaLnBrk="1" hangingPunct="1">
              <a:lnSpc>
                <a:spcPct val="80000"/>
              </a:lnSpc>
            </a:pPr>
            <a:r>
              <a:rPr lang="en-US" altLang="en-US" dirty="0">
                <a:solidFill>
                  <a:schemeClr val="accent4"/>
                </a:solidFill>
                <a:latin typeface="Arial Narrow" panose="020B0606020202030204" pitchFamily="34" charset="0"/>
                <a:ea typeface="ＭＳ Ｐゴシック" panose="020B0600070205080204" pitchFamily="34" charset="-128"/>
              </a:rPr>
              <a:t>Export Administration Regulations (EAR)</a:t>
            </a:r>
          </a:p>
          <a:p>
            <a:pPr eaLnBrk="1" hangingPunct="1">
              <a:lnSpc>
                <a:spcPct val="80000"/>
              </a:lnSpc>
            </a:pPr>
            <a:r>
              <a:rPr lang="en-US" altLang="en-US" dirty="0">
                <a:latin typeface="Arial Narrow" panose="020B0606020202030204" pitchFamily="34" charset="0"/>
                <a:ea typeface="ＭＳ Ｐゴシック" panose="020B0600070205080204" pitchFamily="34" charset="-128"/>
              </a:rPr>
              <a:t>Other Laws</a:t>
            </a:r>
          </a:p>
          <a:p>
            <a:pPr lvl="1">
              <a:lnSpc>
                <a:spcPct val="80000"/>
              </a:lnSpc>
            </a:pPr>
            <a:r>
              <a:rPr lang="en-US" altLang="en-US" dirty="0">
                <a:solidFill>
                  <a:schemeClr val="accent4"/>
                </a:solidFill>
                <a:latin typeface="Arial Narrow" panose="020B0606020202030204" pitchFamily="34" charset="0"/>
                <a:ea typeface="ＭＳ Ｐゴシック" panose="020B0600070205080204" pitchFamily="34" charset="-128"/>
              </a:rPr>
              <a:t>Office of Foreign Asset Control Regulations (OFAC Regulations) </a:t>
            </a:r>
          </a:p>
          <a:p>
            <a:pPr lvl="1">
              <a:lnSpc>
                <a:spcPct val="80000"/>
              </a:lnSpc>
            </a:pPr>
            <a:r>
              <a:rPr lang="en-US" altLang="en-US" dirty="0">
                <a:latin typeface="Arial Narrow" panose="020B0606020202030204" pitchFamily="34" charset="0"/>
                <a:ea typeface="ＭＳ Ｐゴシック" panose="020B0600070205080204" pitchFamily="34" charset="-128"/>
              </a:rPr>
              <a:t>U.S. Customs &amp; Border Protection</a:t>
            </a:r>
          </a:p>
          <a:p>
            <a:pPr lvl="1">
              <a:lnSpc>
                <a:spcPct val="80000"/>
              </a:lnSpc>
            </a:pPr>
            <a:r>
              <a:rPr lang="en-US" altLang="en-US" dirty="0">
                <a:latin typeface="Arial Narrow" panose="020B0606020202030204" pitchFamily="34" charset="0"/>
                <a:ea typeface="ＭＳ Ｐゴシック" panose="020B0600070205080204" pitchFamily="34" charset="-128"/>
              </a:rPr>
              <a:t>Bureau of Alcohol Tobacco Firearms &amp; Explosives</a:t>
            </a:r>
          </a:p>
          <a:p>
            <a:pPr eaLnBrk="1" hangingPunct="1">
              <a:lnSpc>
                <a:spcPct val="80000"/>
              </a:lnSpc>
            </a:pPr>
            <a:r>
              <a:rPr lang="en-US" altLang="en-US" dirty="0">
                <a:latin typeface="Arial Narrow" panose="020B0606020202030204" pitchFamily="34" charset="0"/>
                <a:ea typeface="ＭＳ Ｐゴシック" panose="020B0600070205080204" pitchFamily="34" charset="-128"/>
              </a:rPr>
              <a:t>Reasons for the Laws</a:t>
            </a:r>
          </a:p>
          <a:p>
            <a:pPr lvl="1">
              <a:lnSpc>
                <a:spcPct val="80000"/>
              </a:lnSpc>
            </a:pPr>
            <a:r>
              <a:rPr lang="en-US" altLang="en-US" dirty="0">
                <a:solidFill>
                  <a:schemeClr val="accent4"/>
                </a:solidFill>
                <a:latin typeface="Arial Narrow" panose="020B0606020202030204" pitchFamily="34" charset="0"/>
                <a:ea typeface="ＭＳ Ｐゴシック" panose="020B0600070205080204" pitchFamily="34" charset="-128"/>
              </a:rPr>
              <a:t>Protect national security</a:t>
            </a:r>
          </a:p>
          <a:p>
            <a:pPr lvl="1">
              <a:lnSpc>
                <a:spcPct val="80000"/>
              </a:lnSpc>
            </a:pPr>
            <a:r>
              <a:rPr lang="en-US" altLang="en-US" dirty="0">
                <a:solidFill>
                  <a:schemeClr val="accent4"/>
                </a:solidFill>
                <a:latin typeface="Arial Narrow" panose="020B0606020202030204" pitchFamily="34" charset="0"/>
                <a:ea typeface="ＭＳ Ｐゴシック" panose="020B0600070205080204" pitchFamily="34" charset="-128"/>
              </a:rPr>
              <a:t>Advance foreign policy</a:t>
            </a:r>
          </a:p>
          <a:p>
            <a:pPr lvl="1">
              <a:lnSpc>
                <a:spcPct val="80000"/>
              </a:lnSpc>
            </a:pPr>
            <a:r>
              <a:rPr lang="en-US" altLang="en-US" dirty="0">
                <a:solidFill>
                  <a:schemeClr val="accent4"/>
                </a:solidFill>
                <a:latin typeface="Arial Narrow" panose="020B0606020202030204" pitchFamily="34" charset="0"/>
                <a:ea typeface="ＭＳ Ｐゴシック" panose="020B0600070205080204" pitchFamily="34" charset="-128"/>
              </a:rPr>
              <a:t>Further interoperability with allies</a:t>
            </a:r>
          </a:p>
          <a:p>
            <a:pPr marL="609585" lvl="1" indent="0" eaLnBrk="1" hangingPunct="1">
              <a:lnSpc>
                <a:spcPct val="80000"/>
              </a:lnSpc>
              <a:buNone/>
            </a:pPr>
            <a:endParaRPr lang="en-US" altLang="en-US" dirty="0">
              <a:solidFill>
                <a:schemeClr val="accent4"/>
              </a:solidFill>
              <a:latin typeface="Arial Narrow" panose="020B0606020202030204" pitchFamily="34" charset="0"/>
              <a:ea typeface="ＭＳ Ｐゴシック" panose="020B0600070205080204" pitchFamily="34" charset="-128"/>
              <a:cs typeface="Times New Roman" panose="02020603050405020304" pitchFamily="18" charset="0"/>
            </a:endParaRPr>
          </a:p>
          <a:p>
            <a:pPr eaLnBrk="1" hangingPunct="1">
              <a:lnSpc>
                <a:spcPct val="80000"/>
              </a:lnSpc>
            </a:pPr>
            <a:endParaRPr lang="en-US" altLang="en-US" sz="2000"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202212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a:extLst>
              <a:ext uri="{FF2B5EF4-FFF2-40B4-BE49-F238E27FC236}">
                <a16:creationId xmlns:a16="http://schemas.microsoft.com/office/drawing/2014/main" id="{5DB1026C-C4A4-4E0B-867F-265FE303F674}"/>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40</a:t>
            </a:fld>
            <a:endParaRPr lang="en-US" altLang="en-US" sz="1600">
              <a:latin typeface="Arial" panose="020B0604020202020204" pitchFamily="34" charset="0"/>
              <a:ea typeface="ＭＳ Ｐゴシック" panose="020B0600070205080204" pitchFamily="34" charset="-128"/>
            </a:endParaRPr>
          </a:p>
        </p:txBody>
      </p:sp>
      <p:sp>
        <p:nvSpPr>
          <p:cNvPr id="50179" name="Rectangle 2">
            <a:extLst>
              <a:ext uri="{FF2B5EF4-FFF2-40B4-BE49-F238E27FC236}">
                <a16:creationId xmlns:a16="http://schemas.microsoft.com/office/drawing/2014/main" id="{C819C3F5-F5AE-4EB2-8163-56DEF3015CA9}"/>
              </a:ext>
            </a:extLst>
          </p:cNvPr>
          <p:cNvSpPr>
            <a:spLocks noGrp="1" noChangeArrowheads="1"/>
          </p:cNvSpPr>
          <p:nvPr>
            <p:ph type="title"/>
          </p:nvPr>
        </p:nvSpPr>
        <p:spPr>
          <a:xfrm>
            <a:off x="1905000" y="0"/>
            <a:ext cx="7416800" cy="990600"/>
          </a:xfrm>
        </p:spPr>
        <p:txBody>
          <a:bodyPr/>
          <a:lstStyle/>
          <a:p>
            <a:pPr eaLnBrk="1" hangingPunct="1"/>
            <a:r>
              <a:rPr lang="en-US" altLang="en-US" dirty="0">
                <a:solidFill>
                  <a:schemeClr val="bg1"/>
                </a:solidFill>
                <a:ea typeface="ＭＳ Ｐゴシック" panose="020B0600070205080204" pitchFamily="34" charset="-128"/>
              </a:rPr>
              <a:t>EAR Classification</a:t>
            </a:r>
          </a:p>
        </p:txBody>
      </p:sp>
      <p:sp>
        <p:nvSpPr>
          <p:cNvPr id="50180" name="Rectangle 3">
            <a:extLst>
              <a:ext uri="{FF2B5EF4-FFF2-40B4-BE49-F238E27FC236}">
                <a16:creationId xmlns:a16="http://schemas.microsoft.com/office/drawing/2014/main" id="{CF257001-F4AA-4102-B332-15596228DA1D}"/>
              </a:ext>
            </a:extLst>
          </p:cNvPr>
          <p:cNvSpPr>
            <a:spLocks noGrp="1" noChangeArrowheads="1"/>
          </p:cNvSpPr>
          <p:nvPr>
            <p:ph sz="quarter" idx="11"/>
          </p:nvPr>
        </p:nvSpPr>
        <p:spPr>
          <a:xfrm>
            <a:off x="470693" y="1401764"/>
            <a:ext cx="11250613" cy="5075237"/>
          </a:xfrm>
        </p:spPr>
        <p:txBody>
          <a:bodyPr/>
          <a:lstStyle/>
          <a:p>
            <a:pPr eaLnBrk="1" hangingPunct="1"/>
            <a:r>
              <a:rPr lang="en-US" altLang="en-US" sz="2800" dirty="0">
                <a:latin typeface="Arial Narrow" panose="020B0606020202030204" pitchFamily="34" charset="0"/>
                <a:ea typeface="ＭＳ Ｐゴシック" panose="020B0600070205080204" pitchFamily="34" charset="-128"/>
              </a:rPr>
              <a:t>If your item is not on the USML, then you move to a review of the EAR, starting with “600 series” and “9x515” ECCNs.</a:t>
            </a:r>
          </a:p>
          <a:p>
            <a:pPr eaLnBrk="1" hangingPunct="1"/>
            <a:r>
              <a:rPr lang="en-US" altLang="en-US" sz="2800" dirty="0">
                <a:latin typeface="Arial Narrow" panose="020B0606020202030204" pitchFamily="34" charset="0"/>
                <a:ea typeface="ＭＳ Ｐゴシック" panose="020B0600070205080204" pitchFamily="34" charset="-128"/>
              </a:rPr>
              <a:t>Export Control Classification Numbers (ECCN) and destination</a:t>
            </a:r>
            <a:r>
              <a:rPr lang="en-US" altLang="en-US" sz="2800" dirty="0">
                <a:solidFill>
                  <a:srgbClr val="FF0000"/>
                </a:solidFill>
                <a:latin typeface="Arial Narrow" panose="020B0606020202030204" pitchFamily="34" charset="0"/>
                <a:ea typeface="ＭＳ Ｐゴシック" panose="020B0600070205080204" pitchFamily="34" charset="-128"/>
              </a:rPr>
              <a:t> </a:t>
            </a:r>
            <a:r>
              <a:rPr lang="en-US" altLang="en-US" sz="2800" dirty="0">
                <a:latin typeface="Arial Narrow" panose="020B0606020202030204" pitchFamily="34" charset="0"/>
                <a:ea typeface="ＭＳ Ｐゴシック" panose="020B0600070205080204" pitchFamily="34" charset="-128"/>
              </a:rPr>
              <a:t>determine whether an export license is needed.</a:t>
            </a:r>
          </a:p>
          <a:p>
            <a:pPr eaLnBrk="1" hangingPunct="1"/>
            <a:r>
              <a:rPr lang="en-US" altLang="en-US" sz="2800" dirty="0">
                <a:latin typeface="Arial Narrow" panose="020B0606020202030204" pitchFamily="34" charset="0"/>
                <a:ea typeface="ＭＳ Ｐゴシック" panose="020B0600070205080204" pitchFamily="34" charset="-128"/>
              </a:rPr>
              <a:t>The ECCN is an alpha-numeric code:</a:t>
            </a:r>
          </a:p>
          <a:p>
            <a:pPr lvl="1" eaLnBrk="1" hangingPunct="1"/>
            <a:r>
              <a:rPr lang="en-US" altLang="en-US" sz="2400" dirty="0">
                <a:solidFill>
                  <a:schemeClr val="tx1"/>
                </a:solidFill>
                <a:latin typeface="Arial Narrow" panose="020B0606020202030204" pitchFamily="34" charset="0"/>
                <a:ea typeface="ＭＳ Ｐゴシック" panose="020B0600070205080204" pitchFamily="34" charset="-128"/>
              </a:rPr>
              <a:t>describes a particular item or type of item </a:t>
            </a:r>
          </a:p>
          <a:p>
            <a:pPr lvl="1" eaLnBrk="1" hangingPunct="1"/>
            <a:r>
              <a:rPr lang="en-US" altLang="en-US" sz="2400" dirty="0">
                <a:solidFill>
                  <a:schemeClr val="tx1"/>
                </a:solidFill>
                <a:latin typeface="Arial Narrow" panose="020B0606020202030204" pitchFamily="34" charset="0"/>
                <a:ea typeface="ＭＳ Ｐゴシック" panose="020B0600070205080204" pitchFamily="34" charset="-128"/>
              </a:rPr>
              <a:t>shows the controls placed on that item </a:t>
            </a:r>
          </a:p>
          <a:p>
            <a:pPr eaLnBrk="1" hangingPunct="1"/>
            <a:r>
              <a:rPr lang="en-US" altLang="en-US" sz="2800" dirty="0">
                <a:latin typeface="Arial Narrow" panose="020B0606020202030204" pitchFamily="34" charset="0"/>
                <a:ea typeface="ＭＳ Ｐゴシック" panose="020B0600070205080204" pitchFamily="34" charset="-128"/>
              </a:rPr>
              <a:t>ECCN found in the CCL at Part 774 of the EAR.</a:t>
            </a:r>
          </a:p>
          <a:p>
            <a:pPr eaLnBrk="1" hangingPunct="1"/>
            <a:r>
              <a:rPr lang="en-US" altLang="en-US" sz="2800" dirty="0">
                <a:latin typeface="Arial Narrow" panose="020B0606020202030204" pitchFamily="34" charset="0"/>
                <a:ea typeface="ＭＳ Ｐゴシック" panose="020B0600070205080204" pitchFamily="34" charset="-128"/>
              </a:rPr>
              <a:t>Note - EAR99: a type of classification for items that are covered by the EAR but are not specified on the CCL.</a:t>
            </a:r>
          </a:p>
          <a:p>
            <a:pPr lvl="1" eaLnBrk="1" hangingPunct="1"/>
            <a:endParaRPr lang="en-US" altLang="en-US"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5298269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280" y="1349681"/>
            <a:ext cx="2603126" cy="2165679"/>
          </a:xfrm>
        </p:spPr>
        <p:txBody>
          <a:bodyPr anchor="t">
            <a:normAutofit/>
          </a:bodyPr>
          <a:lstStyle/>
          <a:p>
            <a:r>
              <a:rPr lang="en-US" sz="3300" cap="small" dirty="0">
                <a:solidFill>
                  <a:schemeClr val="tx1"/>
                </a:solidFill>
              </a:rPr>
              <a:t>CCL Categories</a:t>
            </a:r>
          </a:p>
        </p:txBody>
      </p:sp>
      <p:sp>
        <p:nvSpPr>
          <p:cNvPr id="4" name="Slide Number Placeholder 3"/>
          <p:cNvSpPr>
            <a:spLocks noGrp="1"/>
          </p:cNvSpPr>
          <p:nvPr>
            <p:ph type="sldNum" sz="quarter" idx="12"/>
          </p:nvPr>
        </p:nvSpPr>
        <p:spPr>
          <a:xfrm>
            <a:off x="6457950" y="6356351"/>
            <a:ext cx="2057400" cy="365125"/>
          </a:xfrm>
          <a:prstGeom prst="rect">
            <a:avLst/>
          </a:prstGeom>
        </p:spPr>
        <p:txBody>
          <a:bodyPr vert="horz" lIns="91440" tIns="45720" rIns="91440" bIns="45720" rtlCol="0" anchor="ctr">
            <a:normAutofit/>
          </a:bodyPr>
          <a:lstStyle>
            <a:defPPr>
              <a:defRPr lang="en-US"/>
            </a:defPPr>
            <a:lvl1pPr algn="r" rtl="0" eaLnBrk="0" fontAlgn="base" hangingPunct="0">
              <a:spcBef>
                <a:spcPct val="0"/>
              </a:spcBef>
              <a:spcAft>
                <a:spcPct val="0"/>
              </a:spcAft>
              <a:defRPr sz="900"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pPr>
              <a:spcAft>
                <a:spcPts val="600"/>
              </a:spcAft>
            </a:pPr>
            <a:fld id="{05A5A5C3-8902-438B-9106-6EFBC43B4FBF}" type="slidenum">
              <a:rPr lang="en-US" altLang="en-US" smtClean="0">
                <a:solidFill>
                  <a:srgbClr val="000000"/>
                </a:solidFill>
              </a:rPr>
              <a:pPr>
                <a:spcAft>
                  <a:spcPts val="600"/>
                </a:spcAft>
              </a:pPr>
              <a:t>41</a:t>
            </a:fld>
            <a:endParaRPr lang="en-US" altLang="en-US" dirty="0"/>
          </a:p>
        </p:txBody>
      </p:sp>
      <p:graphicFrame>
        <p:nvGraphicFramePr>
          <p:cNvPr id="6" name="Content Placeholder 2">
            <a:extLst>
              <a:ext uri="{FF2B5EF4-FFF2-40B4-BE49-F238E27FC236}">
                <a16:creationId xmlns:a16="http://schemas.microsoft.com/office/drawing/2014/main" id="{5DF981E3-6C66-4663-B500-C0219B36E685}"/>
              </a:ext>
            </a:extLst>
          </p:cNvPr>
          <p:cNvGraphicFramePr>
            <a:graphicFrameLocks noGrp="1"/>
          </p:cNvGraphicFramePr>
          <p:nvPr>
            <p:ph idx="1"/>
            <p:extLst>
              <p:ext uri="{D42A27DB-BD31-4B8C-83A1-F6EECF244321}">
                <p14:modId xmlns:p14="http://schemas.microsoft.com/office/powerpoint/2010/main" val="81664123"/>
              </p:ext>
            </p:extLst>
          </p:nvPr>
        </p:nvGraphicFramePr>
        <p:xfrm>
          <a:off x="4208406" y="1077957"/>
          <a:ext cx="5184184" cy="5536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5">
            <a:extLst>
              <a:ext uri="{FF2B5EF4-FFF2-40B4-BE49-F238E27FC236}">
                <a16:creationId xmlns:a16="http://schemas.microsoft.com/office/drawing/2014/main" id="{F3A74F9B-E646-4F08-F9B3-0D7D20A6A613}"/>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41</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3033108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a:xfrm>
            <a:off x="1550462" y="57246"/>
            <a:ext cx="8229600" cy="371905"/>
          </a:xfrm>
        </p:spPr>
        <p:txBody>
          <a:bodyPr/>
          <a:lstStyle/>
          <a:p>
            <a:br>
              <a:rPr lang="en-US" altLang="en-US" dirty="0"/>
            </a:br>
            <a:r>
              <a:rPr lang="en-US" altLang="en-US" dirty="0"/>
              <a:t>Sample ECCN</a:t>
            </a:r>
          </a:p>
        </p:txBody>
      </p:sp>
      <p:pic>
        <p:nvPicPr>
          <p:cNvPr id="6" name="Content Placeholder 5"/>
          <p:cNvPicPr>
            <a:picLocks noGrp="1" noChangeAspect="1"/>
          </p:cNvPicPr>
          <p:nvPr>
            <p:ph sz="quarter" idx="11"/>
          </p:nvPr>
        </p:nvPicPr>
        <p:blipFill>
          <a:blip r:embed="rId2"/>
          <a:stretch>
            <a:fillRect/>
          </a:stretch>
        </p:blipFill>
        <p:spPr>
          <a:xfrm>
            <a:off x="5360989" y="870271"/>
            <a:ext cx="4251321" cy="1798004"/>
          </a:xfrm>
          <a:prstGeom prst="rect">
            <a:avLst/>
          </a:prstGeom>
        </p:spPr>
      </p:pic>
      <p:sp>
        <p:nvSpPr>
          <p:cNvPr id="44034" name="Slide Number Placeholder 5"/>
          <p:cNvSpPr>
            <a:spLocks noGrp="1"/>
          </p:cNvSpPr>
          <p:nvPr>
            <p:ph type="sldNum" sz="quarter" idx="12"/>
          </p:nvPr>
        </p:nvSpPr>
        <p:spPr bwMode="auto">
          <a:xfrm>
            <a:off x="6457950" y="6356351"/>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0" fontAlgn="base" hangingPunct="0">
              <a:spcBef>
                <a:spcPct val="0"/>
              </a:spcBef>
              <a:spcAft>
                <a:spcPct val="0"/>
              </a:spcAft>
              <a:defRPr sz="900"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ClrTx/>
              <a:buSzTx/>
              <a:buFontTx/>
              <a:buNone/>
              <a:defRPr/>
            </a:pPr>
            <a:fld id="{05826234-BB17-461C-B764-EBBB9C49AD1F}" type="slidenum">
              <a:rPr lang="en-US" smtClean="0"/>
              <a:pPr>
                <a:spcBef>
                  <a:spcPct val="0"/>
                </a:spcBef>
                <a:buClrTx/>
                <a:buSzTx/>
                <a:buFontTx/>
                <a:buNone/>
                <a:defRPr/>
              </a:pPr>
              <a:t>42</a:t>
            </a:fld>
            <a:endParaRPr lang="en-US" altLang="en-US" sz="1200" dirty="0">
              <a:latin typeface="Arial Black" panose="020B0A04020102020204" pitchFamily="34" charset="0"/>
            </a:endParaRPr>
          </a:p>
        </p:txBody>
      </p:sp>
      <p:sp>
        <p:nvSpPr>
          <p:cNvPr id="44037" name="TextBox 5"/>
          <p:cNvSpPr txBox="1">
            <a:spLocks noChangeArrowheads="1"/>
          </p:cNvSpPr>
          <p:nvPr/>
        </p:nvSpPr>
        <p:spPr bwMode="auto">
          <a:xfrm>
            <a:off x="737316" y="1826654"/>
            <a:ext cx="4191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Ø"/>
              <a:defRPr sz="21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1pPr>
            <a:lvl2pPr marL="742950" indent="-285750">
              <a:spcBef>
                <a:spcPct val="20000"/>
              </a:spcBef>
              <a:buClr>
                <a:schemeClr val="tx1"/>
              </a:buClr>
              <a:buSzPct val="75000"/>
              <a:buFont typeface="Wingdings" panose="05000000000000000000" pitchFamily="2" charset="2"/>
              <a:buChar char="n"/>
              <a:defRPr>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Arial Narrow" panose="020B0606020202030204" pitchFamily="34" charset="0"/>
                <a:cs typeface="Arial Narrow" panose="020B060602020203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Arial Narrow" panose="020B0606020202030204" pitchFamily="34" charset="0"/>
                <a:cs typeface="Arial Narrow" panose="020B060602020203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Arial Narrow" panose="020B0606020202030204" pitchFamily="34" charset="0"/>
                <a:cs typeface="Arial Narrow" panose="020B060602020203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Arial Narrow" panose="020B0606020202030204" pitchFamily="34" charset="0"/>
                <a:cs typeface="Arial Narrow" panose="020B060602020203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Arial Narrow" panose="020B0606020202030204" pitchFamily="34" charset="0"/>
                <a:cs typeface="Arial Narrow" panose="020B060602020203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Arial Narrow" panose="020B0606020202030204" pitchFamily="34" charset="0"/>
                <a:cs typeface="Arial Narrow" panose="020B060602020203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Arial Narrow" panose="020B0606020202030204" pitchFamily="34" charset="0"/>
                <a:cs typeface="Arial Narrow" panose="020B0606020202030204" pitchFamily="34" charset="0"/>
              </a:defRPr>
            </a:lvl9pPr>
          </a:lstStyle>
          <a:p>
            <a:pPr marL="285750" indent="-285750">
              <a:spcBef>
                <a:spcPct val="0"/>
              </a:spcBef>
              <a:buClrTx/>
              <a:buSzTx/>
              <a:buFont typeface="Wingdings" panose="05000000000000000000" pitchFamily="2" charset="2"/>
              <a:buChar char="q"/>
            </a:pPr>
            <a:r>
              <a:rPr lang="en-US" altLang="en-US" sz="1800" dirty="0">
                <a:latin typeface="Arial" panose="020B0604020202020204" pitchFamily="34" charset="0"/>
              </a:rPr>
              <a:t>ECCN 7A611</a:t>
            </a:r>
          </a:p>
          <a:p>
            <a:pPr>
              <a:spcBef>
                <a:spcPct val="0"/>
              </a:spcBef>
              <a:buClrTx/>
              <a:buSzTx/>
              <a:buFontTx/>
              <a:buNone/>
            </a:pPr>
            <a:r>
              <a:rPr lang="en-US" altLang="en-US" sz="1800" dirty="0">
                <a:latin typeface="Arial" panose="020B0604020202020204" pitchFamily="34" charset="0"/>
              </a:rPr>
              <a:t>“7” is the CCL Category</a:t>
            </a:r>
          </a:p>
          <a:p>
            <a:pPr>
              <a:spcBef>
                <a:spcPct val="0"/>
              </a:spcBef>
              <a:buClrTx/>
              <a:buSzTx/>
              <a:buFontTx/>
              <a:buNone/>
            </a:pPr>
            <a:r>
              <a:rPr lang="en-US" altLang="en-US" sz="1800" dirty="0">
                <a:latin typeface="Arial" panose="020B0604020202020204" pitchFamily="34" charset="0"/>
              </a:rPr>
              <a:t>“A” the Product Group</a:t>
            </a:r>
          </a:p>
          <a:p>
            <a:pPr>
              <a:spcBef>
                <a:spcPct val="0"/>
              </a:spcBef>
              <a:buClrTx/>
              <a:buSzTx/>
              <a:buFontTx/>
              <a:buNone/>
            </a:pPr>
            <a:r>
              <a:rPr lang="en-US" altLang="en-US" sz="1800" dirty="0">
                <a:latin typeface="Arial" panose="020B0604020202020204" pitchFamily="34" charset="0"/>
              </a:rPr>
              <a:t>	A -Systems, Equipment and 	Components</a:t>
            </a:r>
          </a:p>
          <a:p>
            <a:pPr>
              <a:spcBef>
                <a:spcPct val="0"/>
              </a:spcBef>
              <a:buClrTx/>
              <a:buSzTx/>
              <a:buFontTx/>
              <a:buNone/>
            </a:pPr>
            <a:r>
              <a:rPr lang="en-US" altLang="en-US" sz="1800" dirty="0">
                <a:latin typeface="Arial" panose="020B0604020202020204" pitchFamily="34" charset="0"/>
              </a:rPr>
              <a:t>	B - Test, Inspection and 	Production Equipment</a:t>
            </a:r>
          </a:p>
          <a:p>
            <a:pPr>
              <a:spcBef>
                <a:spcPct val="0"/>
              </a:spcBef>
              <a:buClrTx/>
              <a:buSzTx/>
              <a:buFontTx/>
              <a:buNone/>
            </a:pPr>
            <a:r>
              <a:rPr lang="en-US" altLang="en-US" sz="1800" dirty="0">
                <a:latin typeface="Arial" panose="020B0604020202020204" pitchFamily="34" charset="0"/>
              </a:rPr>
              <a:t>	C – Material</a:t>
            </a:r>
          </a:p>
          <a:p>
            <a:pPr>
              <a:spcBef>
                <a:spcPct val="0"/>
              </a:spcBef>
              <a:buClrTx/>
              <a:buSzTx/>
              <a:buFontTx/>
              <a:buNone/>
            </a:pPr>
            <a:r>
              <a:rPr lang="en-US" altLang="en-US" sz="1800" dirty="0">
                <a:latin typeface="Arial" panose="020B0604020202020204" pitchFamily="34" charset="0"/>
              </a:rPr>
              <a:t>	D - Software</a:t>
            </a:r>
          </a:p>
          <a:p>
            <a:pPr>
              <a:spcBef>
                <a:spcPct val="0"/>
              </a:spcBef>
              <a:buClrTx/>
              <a:buSzTx/>
              <a:buFontTx/>
              <a:buNone/>
            </a:pPr>
            <a:r>
              <a:rPr lang="en-US" altLang="en-US" sz="1800" dirty="0">
                <a:latin typeface="Arial" panose="020B0604020202020204" pitchFamily="34" charset="0"/>
              </a:rPr>
              <a:t>	E – Technology</a:t>
            </a:r>
          </a:p>
          <a:p>
            <a:pPr>
              <a:spcBef>
                <a:spcPct val="0"/>
              </a:spcBef>
              <a:buClrTx/>
              <a:buSzTx/>
              <a:buFontTx/>
              <a:buNone/>
            </a:pPr>
            <a:r>
              <a:rPr lang="en-US" altLang="en-US" sz="1800" dirty="0">
                <a:latin typeface="Arial" panose="020B0604020202020204" pitchFamily="34" charset="0"/>
              </a:rPr>
              <a:t>“6” indicates 600 series</a:t>
            </a:r>
          </a:p>
          <a:p>
            <a:pPr>
              <a:spcBef>
                <a:spcPct val="0"/>
              </a:spcBef>
              <a:buClrTx/>
              <a:buSzTx/>
              <a:buFontTx/>
              <a:buNone/>
            </a:pPr>
            <a:r>
              <a:rPr lang="en-US" altLang="en-US" sz="1800" dirty="0">
                <a:latin typeface="Arial" panose="020B0604020202020204" pitchFamily="34" charset="0"/>
              </a:rPr>
              <a:t>“11” generally tracks multilateral regime</a:t>
            </a:r>
          </a:p>
          <a:p>
            <a:pPr>
              <a:spcBef>
                <a:spcPct val="0"/>
              </a:spcBef>
              <a:buClrTx/>
              <a:buSzTx/>
              <a:buFontTx/>
              <a:buNone/>
            </a:pPr>
            <a:r>
              <a:rPr lang="en-US" altLang="en-US" sz="1800" dirty="0">
                <a:latin typeface="Arial" panose="020B0604020202020204" pitchFamily="34" charset="0"/>
              </a:rPr>
              <a:t>Identifies certain license exceptions, definitions and descriptions of controlled items</a:t>
            </a:r>
          </a:p>
        </p:txBody>
      </p:sp>
      <p:pic>
        <p:nvPicPr>
          <p:cNvPr id="7" name="Picture 6"/>
          <p:cNvPicPr>
            <a:picLocks noChangeAspect="1"/>
          </p:cNvPicPr>
          <p:nvPr/>
        </p:nvPicPr>
        <p:blipFill>
          <a:blip r:embed="rId3"/>
          <a:stretch>
            <a:fillRect/>
          </a:stretch>
        </p:blipFill>
        <p:spPr>
          <a:xfrm>
            <a:off x="5750417" y="2515236"/>
            <a:ext cx="2819400" cy="4206240"/>
          </a:xfrm>
          <a:prstGeom prst="rect">
            <a:avLst/>
          </a:prstGeom>
        </p:spPr>
      </p:pic>
      <p:sp>
        <p:nvSpPr>
          <p:cNvPr id="2" name="Slide Number Placeholder 5">
            <a:extLst>
              <a:ext uri="{FF2B5EF4-FFF2-40B4-BE49-F238E27FC236}">
                <a16:creationId xmlns:a16="http://schemas.microsoft.com/office/drawing/2014/main" id="{B0D278A1-E4BC-2BA5-7118-1DBACDFECFEC}"/>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42</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3472967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a:extLst>
              <a:ext uri="{FF2B5EF4-FFF2-40B4-BE49-F238E27FC236}">
                <a16:creationId xmlns:a16="http://schemas.microsoft.com/office/drawing/2014/main" id="{B6E9C4B8-A2C9-455E-A3EB-EF256E72B127}"/>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43</a:t>
            </a:fld>
            <a:endParaRPr lang="en-US" altLang="en-US" sz="1600">
              <a:latin typeface="Arial" panose="020B0604020202020204" pitchFamily="34" charset="0"/>
              <a:ea typeface="ＭＳ Ｐゴシック" panose="020B0600070205080204" pitchFamily="34" charset="-128"/>
            </a:endParaRPr>
          </a:p>
        </p:txBody>
      </p:sp>
      <p:sp>
        <p:nvSpPr>
          <p:cNvPr id="49155" name="Title 1">
            <a:extLst>
              <a:ext uri="{FF2B5EF4-FFF2-40B4-BE49-F238E27FC236}">
                <a16:creationId xmlns:a16="http://schemas.microsoft.com/office/drawing/2014/main" id="{6A8363A9-69BB-4C96-B045-59461E304254}"/>
              </a:ext>
            </a:extLst>
          </p:cNvPr>
          <p:cNvSpPr>
            <a:spLocks noGrp="1"/>
          </p:cNvSpPr>
          <p:nvPr>
            <p:ph type="title"/>
          </p:nvPr>
        </p:nvSpPr>
        <p:spPr>
          <a:xfrm>
            <a:off x="1889760" y="0"/>
            <a:ext cx="7416800" cy="990600"/>
          </a:xfrm>
        </p:spPr>
        <p:txBody>
          <a:bodyPr/>
          <a:lstStyle/>
          <a:p>
            <a:pPr eaLnBrk="1" hangingPunct="1"/>
            <a:r>
              <a:rPr lang="en-US" altLang="en-US" dirty="0">
                <a:solidFill>
                  <a:schemeClr val="bg1"/>
                </a:solidFill>
                <a:ea typeface="ＭＳ Ｐゴシック" panose="020B0600070205080204" pitchFamily="34" charset="-128"/>
              </a:rPr>
              <a:t>“Specially Designed”</a:t>
            </a:r>
          </a:p>
        </p:txBody>
      </p:sp>
      <p:sp>
        <p:nvSpPr>
          <p:cNvPr id="49156" name="Content Placeholder 2">
            <a:extLst>
              <a:ext uri="{FF2B5EF4-FFF2-40B4-BE49-F238E27FC236}">
                <a16:creationId xmlns:a16="http://schemas.microsoft.com/office/drawing/2014/main" id="{48772191-E7B7-44AE-BDA3-9F20621A445A}"/>
              </a:ext>
            </a:extLst>
          </p:cNvPr>
          <p:cNvSpPr>
            <a:spLocks noGrp="1"/>
          </p:cNvSpPr>
          <p:nvPr>
            <p:ph sz="quarter" idx="11"/>
          </p:nvPr>
        </p:nvSpPr>
        <p:spPr>
          <a:xfrm>
            <a:off x="470693" y="1401764"/>
            <a:ext cx="11250613" cy="5075237"/>
          </a:xfrm>
        </p:spPr>
        <p:txBody>
          <a:bodyPr/>
          <a:lstStyle/>
          <a:p>
            <a:pPr eaLnBrk="1" hangingPunct="1"/>
            <a:r>
              <a:rPr lang="en-US" altLang="en-US" sz="2800" dirty="0">
                <a:latin typeface="Arial Narrow" panose="020B0606020202030204" pitchFamily="34" charset="0"/>
                <a:ea typeface="ＭＳ Ｐゴシック" panose="020B0600070205080204" pitchFamily="34" charset="-128"/>
              </a:rPr>
              <a:t>ECR implemented a definition of the term “specially designed” which will be used in USML Categories and ECCNs, e.g., “radar trainers “specially designed” for training on radars controlled by Category XI.”</a:t>
            </a:r>
          </a:p>
          <a:p>
            <a:pPr eaLnBrk="1" hangingPunct="1"/>
            <a:endParaRPr lang="en-US" altLang="en-US" sz="2800" dirty="0">
              <a:latin typeface="Arial Narrow" panose="020B0606020202030204" pitchFamily="34" charset="0"/>
              <a:ea typeface="ＭＳ Ｐゴシック" panose="020B0600070205080204" pitchFamily="34" charset="-128"/>
            </a:endParaRPr>
          </a:p>
          <a:p>
            <a:pPr eaLnBrk="1" hangingPunct="1"/>
            <a:r>
              <a:rPr lang="en-US" altLang="en-US" sz="2800" dirty="0">
                <a:latin typeface="Arial Narrow" panose="020B0606020202030204" pitchFamily="34" charset="0"/>
                <a:ea typeface="ＭＳ Ｐゴシック" panose="020B0600070205080204" pitchFamily="34" charset="-128"/>
              </a:rPr>
              <a:t>ITAR 120.41 “specially designed” provides catch and release analysis for items used in defense articles with releases for such things as: minor items (screws, bolts, springs, wires); items that have equivalent commercial versions; or that were developed for military and commercial purposes.</a:t>
            </a:r>
          </a:p>
          <a:p>
            <a:pPr eaLnBrk="1" hangingPunct="1"/>
            <a:endParaRPr lang="en-US" altLang="en-US" sz="2800" dirty="0">
              <a:latin typeface="Arial Narrow" panose="020B0606020202030204" pitchFamily="34" charset="0"/>
              <a:ea typeface="ＭＳ Ｐゴシック" panose="020B0600070205080204" pitchFamily="34" charset="-128"/>
            </a:endParaRPr>
          </a:p>
          <a:p>
            <a:pPr eaLnBrk="1" hangingPunct="1"/>
            <a:r>
              <a:rPr lang="en-US" altLang="en-US" sz="2800" dirty="0">
                <a:latin typeface="Arial Narrow" panose="020B0606020202030204" pitchFamily="34" charset="0"/>
                <a:ea typeface="ＭＳ Ｐゴシック" panose="020B0600070205080204" pitchFamily="34" charset="-128"/>
              </a:rPr>
              <a:t>A similar but not identical definition is found in EAR 772</a:t>
            </a:r>
          </a:p>
        </p:txBody>
      </p:sp>
    </p:spTree>
    <p:extLst>
      <p:ext uri="{BB962C8B-B14F-4D97-AF65-F5344CB8AC3E}">
        <p14:creationId xmlns:p14="http://schemas.microsoft.com/office/powerpoint/2010/main" val="1885598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sz="4000" cap="small" dirty="0">
                <a:latin typeface="+mn-lt"/>
                <a:cs typeface="Times New Roman" pitchFamily="18" charset="0"/>
              </a:rPr>
              <a:t>Specially Designed</a:t>
            </a:r>
            <a:endParaRPr lang="en-US" sz="4000" dirty="0">
              <a:latin typeface="+mn-lt"/>
              <a:cs typeface="Times New Roman" pitchFamily="18" charset="0"/>
            </a:endParaRPr>
          </a:p>
        </p:txBody>
      </p:sp>
      <p:sp>
        <p:nvSpPr>
          <p:cNvPr id="14339"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dirty="0">
                <a:cs typeface="Times New Roman" pitchFamily="18" charset="0"/>
              </a:rPr>
              <a:t>“Specially Designed” uses a “catch and release” structure.  There are two “catches,” in paragraph (a).</a:t>
            </a:r>
          </a:p>
          <a:p>
            <a:pPr eaLnBrk="1" hangingPunct="1"/>
            <a:r>
              <a:rPr lang="en-US" dirty="0">
                <a:cs typeface="Times New Roman" pitchFamily="18" charset="0"/>
              </a:rPr>
              <a:t>A commodity or software is specially designed if it:</a:t>
            </a:r>
          </a:p>
          <a:p>
            <a:pPr lvl="1" eaLnBrk="1" hangingPunct="1"/>
            <a:r>
              <a:rPr lang="en-US" dirty="0">
                <a:cs typeface="Times New Roman" pitchFamily="18" charset="0"/>
              </a:rPr>
              <a:t>(a)(1) As a result of development, has properties peculiarly responsible for achieving or exceeding the controlled performance levels, characteristics, or functions described in the relevant USML paragraph; or</a:t>
            </a:r>
          </a:p>
          <a:p>
            <a:pPr lvl="1"/>
            <a:r>
              <a:rPr lang="en-US">
                <a:cs typeface="Times New Roman" pitchFamily="18" charset="0"/>
              </a:rPr>
              <a:t>(a</a:t>
            </a:r>
            <a:r>
              <a:rPr lang="en-US" dirty="0">
                <a:cs typeface="Times New Roman" pitchFamily="18" charset="0"/>
              </a:rPr>
              <a:t>)(2) Is a part, component, accessory, attachment, or software for use in or with a defense article</a:t>
            </a:r>
          </a:p>
          <a:p>
            <a:pPr lvl="2"/>
            <a:r>
              <a:rPr lang="en-US" sz="2400" dirty="0">
                <a:latin typeface="Arial Narrow" panose="020B0606020202030204" pitchFamily="34" charset="0"/>
                <a:cs typeface="Times New Roman" pitchFamily="18" charset="0"/>
              </a:rPr>
              <a:t>This is a very broad catch; the item need only be used in or with a defense article</a:t>
            </a:r>
          </a:p>
        </p:txBody>
      </p:sp>
      <p:sp>
        <p:nvSpPr>
          <p:cNvPr id="5" name="Slide Number Placeholder 3"/>
          <p:cNvSpPr txBox="1">
            <a:spLocks/>
          </p:cNvSpPr>
          <p:nvPr/>
        </p:nvSpPr>
        <p:spPr>
          <a:xfrm>
            <a:off x="8534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9C6218FC-FBB1-47DB-A280-139DC9A6BA97}" type="slidenum">
              <a:rPr lang="en-US">
                <a:solidFill>
                  <a:srgbClr val="FFFFFF"/>
                </a:solidFill>
              </a:rPr>
              <a:pPr algn="r" fontAlgn="auto">
                <a:spcBef>
                  <a:spcPts val="0"/>
                </a:spcBef>
                <a:spcAft>
                  <a:spcPts val="0"/>
                </a:spcAft>
                <a:defRPr/>
              </a:pPr>
              <a:t>44</a:t>
            </a:fld>
            <a:endParaRPr lang="en-US" dirty="0">
              <a:solidFill>
                <a:srgbClr val="FFFFFF"/>
              </a:solidFill>
            </a:endParaRPr>
          </a:p>
        </p:txBody>
      </p:sp>
      <p:sp>
        <p:nvSpPr>
          <p:cNvPr id="2" name="Slide Number Placeholder 5">
            <a:extLst>
              <a:ext uri="{FF2B5EF4-FFF2-40B4-BE49-F238E27FC236}">
                <a16:creationId xmlns:a16="http://schemas.microsoft.com/office/drawing/2014/main" id="{76F968F8-E613-6988-7830-9CACE9EF0D2C}"/>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44</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4820810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r>
              <a:rPr lang="en-US" sz="4000" cap="small" dirty="0">
                <a:latin typeface="+mn-lt"/>
                <a:cs typeface="Times New Roman" pitchFamily="18" charset="0"/>
              </a:rPr>
              <a:t>Specially Designed</a:t>
            </a:r>
            <a:endParaRPr lang="en-US" sz="4000" dirty="0">
              <a:latin typeface="+mn-lt"/>
              <a:cs typeface="Times New Roman" pitchFamily="18" charset="0"/>
            </a:endParaRPr>
          </a:p>
        </p:txBody>
      </p:sp>
      <p:sp>
        <p:nvSpPr>
          <p:cNvPr id="16387" name="Content Placeholder 2"/>
          <p:cNvSpPr>
            <a:spLocks noGrp="1"/>
          </p:cNvSpPr>
          <p:nvPr>
            <p:ph idx="1"/>
          </p:nvPr>
        </p:nvSpPr>
        <p:spPr>
          <a:xfrm>
            <a:off x="1889760" y="1181100"/>
            <a:ext cx="8229600" cy="4495800"/>
          </a:xfrm>
          <a:noFill/>
          <a:ln w="9525">
            <a:noFill/>
            <a:miter lim="800000"/>
            <a:headEnd/>
            <a:tailEnd/>
          </a:ln>
        </p:spPr>
        <p:txBody>
          <a:bodyPr vert="horz" wrap="square" lIns="91440" tIns="45720" rIns="91440" bIns="45720" numCol="1" anchor="t" anchorCtr="0" compatLnSpc="1">
            <a:prstTxWarp prst="textNoShape">
              <a:avLst/>
            </a:prstTxWarp>
            <a:normAutofit/>
          </a:bodyPr>
          <a:lstStyle/>
          <a:p>
            <a:r>
              <a:rPr lang="en-US" dirty="0">
                <a:cs typeface="Times New Roman" pitchFamily="18" charset="0"/>
              </a:rPr>
              <a:t>There are five possible “releases” in paragraph (b) that are only applicable to parts, components, accessories, attachments or software:</a:t>
            </a:r>
          </a:p>
          <a:p>
            <a:pPr eaLnBrk="1" hangingPunct="1"/>
            <a:r>
              <a:rPr lang="en-US" dirty="0">
                <a:cs typeface="Times New Roman" pitchFamily="18" charset="0"/>
              </a:rPr>
              <a:t>First release:</a:t>
            </a:r>
          </a:p>
          <a:p>
            <a:pPr lvl="1" eaLnBrk="1" hangingPunct="1"/>
            <a:r>
              <a:rPr lang="en-US" dirty="0">
                <a:cs typeface="Times New Roman" pitchFamily="18" charset="0"/>
              </a:rPr>
              <a:t>(b)(1) Is subject to the EAR pursuant to a CJ</a:t>
            </a:r>
          </a:p>
          <a:p>
            <a:pPr eaLnBrk="1" hangingPunct="1"/>
            <a:r>
              <a:rPr lang="en-US" dirty="0">
                <a:cs typeface="Times New Roman" pitchFamily="18" charset="0"/>
              </a:rPr>
              <a:t>Second release:</a:t>
            </a:r>
          </a:p>
          <a:p>
            <a:pPr lvl="1" eaLnBrk="1" hangingPunct="1"/>
            <a:r>
              <a:rPr lang="en-US" dirty="0">
                <a:cs typeface="Times New Roman" pitchFamily="18" charset="0"/>
              </a:rPr>
              <a:t>(b)(2) Is, regardless of form or fit, a fastener (</a:t>
            </a:r>
            <a:r>
              <a:rPr lang="en-US" i="1" dirty="0">
                <a:cs typeface="Times New Roman" pitchFamily="18" charset="0"/>
              </a:rPr>
              <a:t>e.g.</a:t>
            </a:r>
            <a:r>
              <a:rPr lang="en-US" dirty="0">
                <a:cs typeface="Times New Roman" pitchFamily="18" charset="0"/>
              </a:rPr>
              <a:t>, screws, bolts, nuts, nut plates, studs, inserts, clips, rivets, pins), washer, spacer, insulator, grommet, bushing, spring, wire, or solder</a:t>
            </a:r>
          </a:p>
          <a:p>
            <a:pPr lvl="1" eaLnBrk="1" hangingPunct="1"/>
            <a:endParaRPr lang="en-US" dirty="0">
              <a:cs typeface="Times New Roman" pitchFamily="18" charset="0"/>
            </a:endParaRPr>
          </a:p>
        </p:txBody>
      </p:sp>
      <p:sp>
        <p:nvSpPr>
          <p:cNvPr id="5" name="Slide Number Placeholder 3"/>
          <p:cNvSpPr txBox="1">
            <a:spLocks/>
          </p:cNvSpPr>
          <p:nvPr/>
        </p:nvSpPr>
        <p:spPr>
          <a:xfrm>
            <a:off x="8534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9C6218FC-FBB1-47DB-A280-139DC9A6BA97}" type="slidenum">
              <a:rPr lang="en-US">
                <a:solidFill>
                  <a:srgbClr val="FFFFFF"/>
                </a:solidFill>
              </a:rPr>
              <a:pPr algn="r" fontAlgn="auto">
                <a:spcBef>
                  <a:spcPts val="0"/>
                </a:spcBef>
                <a:spcAft>
                  <a:spcPts val="0"/>
                </a:spcAft>
                <a:defRPr/>
              </a:pPr>
              <a:t>45</a:t>
            </a:fld>
            <a:endParaRPr lang="en-US" dirty="0">
              <a:solidFill>
                <a:srgbClr val="FFFFFF"/>
              </a:solidFill>
            </a:endParaRPr>
          </a:p>
        </p:txBody>
      </p:sp>
      <p:sp>
        <p:nvSpPr>
          <p:cNvPr id="2" name="Slide Number Placeholder 5">
            <a:extLst>
              <a:ext uri="{FF2B5EF4-FFF2-40B4-BE49-F238E27FC236}">
                <a16:creationId xmlns:a16="http://schemas.microsoft.com/office/drawing/2014/main" id="{C877BB0C-8F92-C8F3-7EBA-8659CF8F16B5}"/>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45</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6952331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sz="4000" cap="small" dirty="0">
                <a:latin typeface="+mn-lt"/>
                <a:cs typeface="Times New Roman" pitchFamily="18" charset="0"/>
              </a:rPr>
              <a:t>Specially Designed</a:t>
            </a:r>
            <a:endParaRPr lang="en-US" sz="4000" dirty="0">
              <a:latin typeface="+mn-lt"/>
              <a:cs typeface="Times New Roman" pitchFamily="18" charset="0"/>
            </a:endParaRPr>
          </a:p>
        </p:txBody>
      </p:sp>
      <p:sp>
        <p:nvSpPr>
          <p:cNvPr id="17411"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dirty="0">
                <a:cs typeface="Times New Roman" pitchFamily="18" charset="0"/>
              </a:rPr>
              <a:t>Third release:</a:t>
            </a:r>
          </a:p>
          <a:p>
            <a:pPr lvl="1" eaLnBrk="1" hangingPunct="1"/>
            <a:r>
              <a:rPr lang="en-US" dirty="0">
                <a:cs typeface="Times New Roman" pitchFamily="18" charset="0"/>
              </a:rPr>
              <a:t>(b)(3) Has the same function, performance capabilities, and the same or “equivalent” form and fit as a commodity or software used in or with a commodity that:</a:t>
            </a:r>
          </a:p>
          <a:p>
            <a:pPr lvl="2" eaLnBrk="1" hangingPunct="1"/>
            <a:r>
              <a:rPr lang="en-US" sz="2000" dirty="0">
                <a:cs typeface="Times New Roman" pitchFamily="18" charset="0"/>
              </a:rPr>
              <a:t>Is or was in production (i.e., not in development); and</a:t>
            </a:r>
          </a:p>
          <a:p>
            <a:pPr lvl="2" eaLnBrk="1" hangingPunct="1"/>
            <a:r>
              <a:rPr lang="en-US" sz="2000" dirty="0">
                <a:cs typeface="Times New Roman" pitchFamily="18" charset="0"/>
              </a:rPr>
              <a:t>Is not enumerated on the USML</a:t>
            </a:r>
          </a:p>
          <a:p>
            <a:pPr lvl="1"/>
            <a:r>
              <a:rPr lang="en-US" dirty="0">
                <a:cs typeface="Times New Roman" pitchFamily="18" charset="0"/>
              </a:rPr>
              <a:t>Is there another item out there that does the same thing but is used in a non-ITAR item?</a:t>
            </a:r>
          </a:p>
          <a:p>
            <a:pPr eaLnBrk="1" hangingPunct="1"/>
            <a:endParaRPr lang="en-US" dirty="0">
              <a:latin typeface="Times New Roman" pitchFamily="18" charset="0"/>
              <a:cs typeface="Times New Roman" pitchFamily="18" charset="0"/>
            </a:endParaRPr>
          </a:p>
        </p:txBody>
      </p:sp>
      <p:sp>
        <p:nvSpPr>
          <p:cNvPr id="5" name="Slide Number Placeholder 3"/>
          <p:cNvSpPr txBox="1">
            <a:spLocks/>
          </p:cNvSpPr>
          <p:nvPr/>
        </p:nvSpPr>
        <p:spPr>
          <a:xfrm>
            <a:off x="8534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9C6218FC-FBB1-47DB-A280-139DC9A6BA97}" type="slidenum">
              <a:rPr lang="en-US">
                <a:solidFill>
                  <a:srgbClr val="FFFFFF"/>
                </a:solidFill>
              </a:rPr>
              <a:pPr algn="r" fontAlgn="auto">
                <a:spcBef>
                  <a:spcPts val="0"/>
                </a:spcBef>
                <a:spcAft>
                  <a:spcPts val="0"/>
                </a:spcAft>
                <a:defRPr/>
              </a:pPr>
              <a:t>46</a:t>
            </a:fld>
            <a:endParaRPr lang="en-US" dirty="0">
              <a:solidFill>
                <a:srgbClr val="FFFFFF"/>
              </a:solidFill>
            </a:endParaRPr>
          </a:p>
        </p:txBody>
      </p:sp>
      <p:sp>
        <p:nvSpPr>
          <p:cNvPr id="2" name="Slide Number Placeholder 5">
            <a:extLst>
              <a:ext uri="{FF2B5EF4-FFF2-40B4-BE49-F238E27FC236}">
                <a16:creationId xmlns:a16="http://schemas.microsoft.com/office/drawing/2014/main" id="{B27A804D-B583-125D-CA37-108F1D5C17D6}"/>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46</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9762770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sz="4000" cap="small" dirty="0">
                <a:latin typeface="+mn-lt"/>
                <a:cs typeface="Times New Roman" pitchFamily="18" charset="0"/>
              </a:rPr>
              <a:t>Specially Designed</a:t>
            </a:r>
            <a:endParaRPr lang="en-US" sz="4000" dirty="0">
              <a:latin typeface="+mn-lt"/>
              <a:cs typeface="Times New Roman" pitchFamily="18" charset="0"/>
            </a:endParaRPr>
          </a:p>
        </p:txBody>
      </p:sp>
      <p:sp>
        <p:nvSpPr>
          <p:cNvPr id="3" name="Content Placeholder 2"/>
          <p:cNvSpPr>
            <a:spLocks noGrp="1"/>
          </p:cNvSpPr>
          <p:nvPr>
            <p:ph idx="1"/>
          </p:nvPr>
        </p:nvSpPr>
        <p:spPr>
          <a:xfrm>
            <a:off x="1456509" y="1367246"/>
            <a:ext cx="8708571" cy="4267200"/>
          </a:xfrm>
          <a:noFill/>
          <a:ln w="9525">
            <a:noFill/>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en-US" dirty="0">
                <a:cs typeface="Times New Roman" pitchFamily="18" charset="0"/>
              </a:rPr>
              <a:t>Form, Fit, Function and Performance Capability:</a:t>
            </a:r>
          </a:p>
          <a:p>
            <a:pPr lvl="1" eaLnBrk="1" hangingPunct="1"/>
            <a:r>
              <a:rPr lang="en-US" dirty="0">
                <a:cs typeface="Times New Roman" pitchFamily="18" charset="0"/>
              </a:rPr>
              <a:t>“Form” is defined by its configuration (including the geometrically measured configuration), material, and material properties that uniquely characterize it </a:t>
            </a:r>
          </a:p>
          <a:p>
            <a:pPr lvl="1" eaLnBrk="1" hangingPunct="1"/>
            <a:r>
              <a:rPr lang="en-US" dirty="0">
                <a:cs typeface="Times New Roman" pitchFamily="18" charset="0"/>
              </a:rPr>
              <a:t>“Fit” is defined by its ability to physically interface or connect with or become an integral part of another commodity </a:t>
            </a:r>
          </a:p>
          <a:p>
            <a:pPr lvl="1" eaLnBrk="1" hangingPunct="1"/>
            <a:r>
              <a:rPr lang="en-US" dirty="0">
                <a:cs typeface="Times New Roman" pitchFamily="18" charset="0"/>
              </a:rPr>
              <a:t>“Function” means the action or actions it is designed to perform </a:t>
            </a:r>
          </a:p>
          <a:p>
            <a:pPr lvl="1" eaLnBrk="1" hangingPunct="1"/>
            <a:r>
              <a:rPr lang="en-US" dirty="0">
                <a:cs typeface="Times New Roman" pitchFamily="18" charset="0"/>
              </a:rPr>
              <a:t>“Performance capability” is the measure of a commodity's effectiveness to perform a designated function in a given environment </a:t>
            </a:r>
          </a:p>
        </p:txBody>
      </p:sp>
      <p:sp>
        <p:nvSpPr>
          <p:cNvPr id="2" name="Slide Number Placeholder 5">
            <a:extLst>
              <a:ext uri="{FF2B5EF4-FFF2-40B4-BE49-F238E27FC236}">
                <a16:creationId xmlns:a16="http://schemas.microsoft.com/office/drawing/2014/main" id="{03D578A4-447F-D6D4-022E-B3E25BAF1DC9}"/>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47</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0529537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sz="4000" cap="small" dirty="0">
                <a:latin typeface="+mn-lt"/>
                <a:cs typeface="Times New Roman" pitchFamily="18" charset="0"/>
              </a:rPr>
              <a:t>Specially Designed</a:t>
            </a:r>
            <a:endParaRPr lang="en-US" sz="4000" dirty="0">
              <a:latin typeface="+mn-lt"/>
              <a:cs typeface="Times New Roman" pitchFamily="18" charset="0"/>
            </a:endParaRPr>
          </a:p>
        </p:txBody>
      </p:sp>
      <p:sp>
        <p:nvSpPr>
          <p:cNvPr id="18435"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dirty="0">
                <a:cs typeface="Times New Roman" pitchFamily="18" charset="0"/>
              </a:rPr>
              <a:t>Fourth release:</a:t>
            </a:r>
          </a:p>
          <a:p>
            <a:pPr lvl="1" eaLnBrk="1" hangingPunct="1"/>
            <a:r>
              <a:rPr lang="en-US" dirty="0">
                <a:cs typeface="Times New Roman" pitchFamily="18" charset="0"/>
              </a:rPr>
              <a:t>(b)(4) Was or is being developed with knowledge that it is or would be for use in or with both defense articles and commodities not on the USML</a:t>
            </a:r>
          </a:p>
          <a:p>
            <a:pPr eaLnBrk="1" hangingPunct="1"/>
            <a:r>
              <a:rPr lang="en-US" dirty="0">
                <a:cs typeface="Times New Roman" pitchFamily="18" charset="0"/>
              </a:rPr>
              <a:t>Fifth release:</a:t>
            </a:r>
          </a:p>
          <a:p>
            <a:pPr lvl="1" eaLnBrk="1" hangingPunct="1"/>
            <a:r>
              <a:rPr lang="en-US" dirty="0">
                <a:cs typeface="Times New Roman" pitchFamily="18" charset="0"/>
              </a:rPr>
              <a:t>(b)(5) Was or is being developed as a general purpose commodity or software, with no knowledge for use in or with a particular commodity or type of commodity (</a:t>
            </a:r>
            <a:r>
              <a:rPr lang="en-US" i="1" dirty="0">
                <a:cs typeface="Times New Roman" pitchFamily="18" charset="0"/>
              </a:rPr>
              <a:t>e.g.</a:t>
            </a:r>
            <a:r>
              <a:rPr lang="en-US" dirty="0">
                <a:cs typeface="Times New Roman" pitchFamily="18" charset="0"/>
              </a:rPr>
              <a:t>, an aircraft or machine tool)</a:t>
            </a:r>
          </a:p>
          <a:p>
            <a:r>
              <a:rPr lang="en-US" dirty="0">
                <a:cs typeface="Times New Roman" pitchFamily="18" charset="0"/>
              </a:rPr>
              <a:t>EAR Definition has a sixth release:</a:t>
            </a:r>
          </a:p>
          <a:p>
            <a:pPr lvl="1"/>
            <a:r>
              <a:rPr lang="en-US" dirty="0">
                <a:cs typeface="Times New Roman" pitchFamily="18" charset="0"/>
              </a:rPr>
              <a:t>(b)(6) Was or is being developed with knowledge that it would be for use in or with commodities or software described:</a:t>
            </a:r>
          </a:p>
          <a:p>
            <a:pPr lvl="2"/>
            <a:r>
              <a:rPr lang="en-US" sz="2000" dirty="0">
                <a:cs typeface="Times New Roman" pitchFamily="18" charset="0"/>
              </a:rPr>
              <a:t>In an ECCN controlled for AT-only reasons and also EAR99 commodities or software; or</a:t>
            </a:r>
          </a:p>
          <a:p>
            <a:pPr lvl="2"/>
            <a:r>
              <a:rPr lang="en-US" sz="2000" dirty="0">
                <a:cs typeface="Times New Roman" pitchFamily="18" charset="0"/>
              </a:rPr>
              <a:t>Exclusively for use in or with EAR99 commodities or software</a:t>
            </a:r>
          </a:p>
          <a:p>
            <a:pPr lvl="1"/>
            <a:endParaRPr lang="en-US" dirty="0">
              <a:cs typeface="Times New Roman" pitchFamily="18" charset="0"/>
            </a:endParaRPr>
          </a:p>
        </p:txBody>
      </p:sp>
      <p:sp>
        <p:nvSpPr>
          <p:cNvPr id="5" name="Slide Number Placeholder 3"/>
          <p:cNvSpPr txBox="1">
            <a:spLocks/>
          </p:cNvSpPr>
          <p:nvPr/>
        </p:nvSpPr>
        <p:spPr>
          <a:xfrm>
            <a:off x="8534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9C6218FC-FBB1-47DB-A280-139DC9A6BA97}" type="slidenum">
              <a:rPr lang="en-US">
                <a:solidFill>
                  <a:srgbClr val="FFFFFF"/>
                </a:solidFill>
              </a:rPr>
              <a:pPr algn="r" fontAlgn="auto">
                <a:spcBef>
                  <a:spcPts val="0"/>
                </a:spcBef>
                <a:spcAft>
                  <a:spcPts val="0"/>
                </a:spcAft>
                <a:defRPr/>
              </a:pPr>
              <a:t>48</a:t>
            </a:fld>
            <a:endParaRPr lang="en-US" dirty="0">
              <a:solidFill>
                <a:srgbClr val="FFFFFF"/>
              </a:solidFill>
            </a:endParaRPr>
          </a:p>
        </p:txBody>
      </p:sp>
      <p:sp>
        <p:nvSpPr>
          <p:cNvPr id="2" name="Slide Number Placeholder 5">
            <a:extLst>
              <a:ext uri="{FF2B5EF4-FFF2-40B4-BE49-F238E27FC236}">
                <a16:creationId xmlns:a16="http://schemas.microsoft.com/office/drawing/2014/main" id="{779285B6-E377-641D-F22C-70496F7D0C8B}"/>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48</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999329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D5532-3A7E-4D4E-A864-7968AC028ECF}"/>
              </a:ext>
            </a:extLst>
          </p:cNvPr>
          <p:cNvSpPr>
            <a:spLocks noGrp="1"/>
          </p:cNvSpPr>
          <p:nvPr>
            <p:ph type="title"/>
          </p:nvPr>
        </p:nvSpPr>
        <p:spPr/>
        <p:txBody>
          <a:bodyPr/>
          <a:lstStyle/>
          <a:p>
            <a:r>
              <a:rPr lang="en-US" dirty="0"/>
              <a:t>Let’s Practice</a:t>
            </a:r>
          </a:p>
        </p:txBody>
      </p:sp>
      <p:sp>
        <p:nvSpPr>
          <p:cNvPr id="3" name="Content Placeholder 2">
            <a:extLst>
              <a:ext uri="{FF2B5EF4-FFF2-40B4-BE49-F238E27FC236}">
                <a16:creationId xmlns:a16="http://schemas.microsoft.com/office/drawing/2014/main" id="{9EEB2F15-F211-41E8-A915-FF5E39B6464C}"/>
              </a:ext>
            </a:extLst>
          </p:cNvPr>
          <p:cNvSpPr>
            <a:spLocks noGrp="1"/>
          </p:cNvSpPr>
          <p:nvPr>
            <p:ph idx="1"/>
          </p:nvPr>
        </p:nvSpPr>
        <p:spPr/>
        <p:txBody>
          <a:bodyPr/>
          <a:lstStyle/>
          <a:p>
            <a:r>
              <a:rPr lang="en-US" dirty="0"/>
              <a:t>What is the jurisdiction and classification of the AH-2023 Simulator System?</a:t>
            </a:r>
          </a:p>
        </p:txBody>
      </p:sp>
      <p:sp>
        <p:nvSpPr>
          <p:cNvPr id="4" name="Slide Number Placeholder 5">
            <a:extLst>
              <a:ext uri="{FF2B5EF4-FFF2-40B4-BE49-F238E27FC236}">
                <a16:creationId xmlns:a16="http://schemas.microsoft.com/office/drawing/2014/main" id="{C504E26F-6BA7-3388-75ED-3E4509AF5BCF}"/>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49</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251647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C4F4E-E895-45CA-983C-3E59259C2B68}"/>
              </a:ext>
            </a:extLst>
          </p:cNvPr>
          <p:cNvSpPr>
            <a:spLocks noGrp="1"/>
          </p:cNvSpPr>
          <p:nvPr>
            <p:ph type="title"/>
          </p:nvPr>
        </p:nvSpPr>
        <p:spPr/>
        <p:txBody>
          <a:bodyPr/>
          <a:lstStyle/>
          <a:p>
            <a:r>
              <a:rPr lang="en-US" dirty="0"/>
              <a:t>The Scenario</a:t>
            </a:r>
          </a:p>
        </p:txBody>
      </p:sp>
      <p:sp>
        <p:nvSpPr>
          <p:cNvPr id="3" name="Content Placeholder 2">
            <a:extLst>
              <a:ext uri="{FF2B5EF4-FFF2-40B4-BE49-F238E27FC236}">
                <a16:creationId xmlns:a16="http://schemas.microsoft.com/office/drawing/2014/main" id="{7EE01691-9400-41FA-BAB9-ED7C39D4E29F}"/>
              </a:ext>
            </a:extLst>
          </p:cNvPr>
          <p:cNvSpPr>
            <a:spLocks noGrp="1"/>
          </p:cNvSpPr>
          <p:nvPr>
            <p:ph sz="quarter" idx="11"/>
          </p:nvPr>
        </p:nvSpPr>
        <p:spPr/>
        <p:txBody>
          <a:bodyPr/>
          <a:lstStyle/>
          <a:p>
            <a:pPr marL="0" indent="0">
              <a:buNone/>
            </a:pPr>
            <a:r>
              <a:rPr lang="en-US" dirty="0" err="1"/>
              <a:t>Jumpback</a:t>
            </a:r>
            <a:r>
              <a:rPr lang="en-US" dirty="0"/>
              <a:t>, Inc., is a U.S. company that produces the AH-2023 simulation system that used to provide maintenance training for the Apache Attack Helicopter in a simulated environment.  The Italian MoD has purchased 2 AH-2023 systems from  </a:t>
            </a:r>
            <a:r>
              <a:rPr lang="en-US" dirty="0" err="1"/>
              <a:t>Jumpback</a:t>
            </a:r>
            <a:r>
              <a:rPr lang="en-US" dirty="0"/>
              <a:t>, Inc. with support for periodic software updates.  The systems are to be delivered by August 30, 2024.  The Italian MoD will use the systems to train members of its armed forces to service and maintain Apache helicopters in its fleet.  </a:t>
            </a:r>
          </a:p>
          <a:p>
            <a:pPr marL="0" indent="0">
              <a:buNone/>
            </a:pPr>
            <a:endParaRPr lang="en-US" dirty="0"/>
          </a:p>
          <a:p>
            <a:pPr marL="0" indent="0" algn="ctr">
              <a:buNone/>
            </a:pPr>
            <a:r>
              <a:rPr lang="en-US" i="1" dirty="0"/>
              <a:t>What is happening in this scenario?</a:t>
            </a:r>
          </a:p>
        </p:txBody>
      </p:sp>
      <p:sp>
        <p:nvSpPr>
          <p:cNvPr id="4" name="Slide Number Placeholder 5">
            <a:extLst>
              <a:ext uri="{FF2B5EF4-FFF2-40B4-BE49-F238E27FC236}">
                <a16:creationId xmlns:a16="http://schemas.microsoft.com/office/drawing/2014/main" id="{BC54177A-EFF3-A797-6DA0-C78C214DD3C3}"/>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5</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889236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a:extLst>
              <a:ext uri="{FF2B5EF4-FFF2-40B4-BE49-F238E27FC236}">
                <a16:creationId xmlns:a16="http://schemas.microsoft.com/office/drawing/2014/main" id="{8834F339-C29F-4FB3-9947-36AF96903D91}"/>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50</a:t>
            </a:fld>
            <a:endParaRPr lang="en-US" altLang="en-US" sz="1600">
              <a:latin typeface="Arial" panose="020B0604020202020204" pitchFamily="34" charset="0"/>
              <a:ea typeface="ＭＳ Ｐゴシック" panose="020B0600070205080204" pitchFamily="34" charset="-128"/>
            </a:endParaRPr>
          </a:p>
        </p:txBody>
      </p:sp>
      <p:sp>
        <p:nvSpPr>
          <p:cNvPr id="69635" name="Rectangle 2">
            <a:extLst>
              <a:ext uri="{FF2B5EF4-FFF2-40B4-BE49-F238E27FC236}">
                <a16:creationId xmlns:a16="http://schemas.microsoft.com/office/drawing/2014/main" id="{49FBEEFF-B0F9-4CCA-A53A-EE5B4D3B4905}"/>
              </a:ext>
            </a:extLst>
          </p:cNvPr>
          <p:cNvSpPr>
            <a:spLocks noGrp="1" noChangeArrowheads="1"/>
          </p:cNvSpPr>
          <p:nvPr>
            <p:ph type="title"/>
          </p:nvPr>
        </p:nvSpPr>
        <p:spPr>
          <a:xfrm>
            <a:off x="1908175" y="-71438"/>
            <a:ext cx="7416800" cy="1012825"/>
          </a:xfrm>
        </p:spPr>
        <p:txBody>
          <a:bodyPr/>
          <a:lstStyle/>
          <a:p>
            <a:pPr eaLnBrk="1" hangingPunct="1"/>
            <a:r>
              <a:rPr lang="en-US" altLang="en-US" dirty="0">
                <a:solidFill>
                  <a:schemeClr val="bg1"/>
                </a:solidFill>
                <a:ea typeface="ＭＳ Ｐゴシック" panose="020B0600070205080204" pitchFamily="34" charset="-128"/>
              </a:rPr>
              <a:t>ITAR Export</a:t>
            </a:r>
          </a:p>
        </p:txBody>
      </p:sp>
      <p:sp>
        <p:nvSpPr>
          <p:cNvPr id="69636" name="Rectangle 3">
            <a:extLst>
              <a:ext uri="{FF2B5EF4-FFF2-40B4-BE49-F238E27FC236}">
                <a16:creationId xmlns:a16="http://schemas.microsoft.com/office/drawing/2014/main" id="{82E0A3CA-89E5-41DE-8091-940CA4D251B3}"/>
              </a:ext>
            </a:extLst>
          </p:cNvPr>
          <p:cNvSpPr>
            <a:spLocks noGrp="1" noChangeArrowheads="1"/>
          </p:cNvSpPr>
          <p:nvPr>
            <p:ph sz="quarter" idx="11"/>
          </p:nvPr>
        </p:nvSpPr>
        <p:spPr>
          <a:xfrm>
            <a:off x="479425" y="1046163"/>
            <a:ext cx="11250613" cy="5075237"/>
          </a:xfrm>
        </p:spPr>
        <p:txBody>
          <a:bodyPr/>
          <a:lstStyle/>
          <a:p>
            <a:pPr eaLnBrk="1" hangingPunct="1"/>
            <a:r>
              <a:rPr lang="en-US" altLang="en-US" dirty="0">
                <a:latin typeface="Arial Narrow" panose="020B0606020202030204" pitchFamily="34" charset="0"/>
                <a:ea typeface="ＭＳ Ｐゴシック" panose="020B0600070205080204" pitchFamily="34" charset="-128"/>
              </a:rPr>
              <a:t>What is an “export”?</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Sending or taking a defense article out of the United States in any manner</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Releasing or transferring technical data to a foreign person in the United States</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Performing a defense service on behalf of, or for the benefit of, a foreign person, whether in the United States or abroad</a:t>
            </a:r>
          </a:p>
        </p:txBody>
      </p:sp>
      <p:sp>
        <p:nvSpPr>
          <p:cNvPr id="69637" name="Text Box 4">
            <a:extLst>
              <a:ext uri="{FF2B5EF4-FFF2-40B4-BE49-F238E27FC236}">
                <a16:creationId xmlns:a16="http://schemas.microsoft.com/office/drawing/2014/main" id="{A81ECFC9-58A9-4614-B8A0-3304B887088A}"/>
              </a:ext>
            </a:extLst>
          </p:cNvPr>
          <p:cNvSpPr txBox="1">
            <a:spLocks noChangeArrowheads="1"/>
          </p:cNvSpPr>
          <p:nvPr/>
        </p:nvSpPr>
        <p:spPr bwMode="auto">
          <a:xfrm>
            <a:off x="1908175" y="3583781"/>
            <a:ext cx="83232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Ø"/>
              <a:defRPr sz="28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1pPr>
            <a:lvl2pPr marL="742950" indent="-285750">
              <a:spcBef>
                <a:spcPct val="20000"/>
              </a:spcBef>
              <a:buClr>
                <a:schemeClr val="tx1"/>
              </a:buClr>
              <a:buSzPct val="75000"/>
              <a:buFont typeface="Wingdings" panose="05000000000000000000" pitchFamily="2" charset="2"/>
              <a:buChar char="n"/>
              <a:defRPr sz="24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2pPr>
            <a:lvl3pPr marL="1143000" indent="-228600">
              <a:spcBef>
                <a:spcPct val="20000"/>
              </a:spcBef>
              <a:buClr>
                <a:schemeClr val="folHlink"/>
              </a:buClr>
              <a:buSzPct val="50000"/>
              <a:buFont typeface="Wingdings" panose="05000000000000000000" pitchFamily="2" charset="2"/>
              <a:buChar char="n"/>
              <a:defRPr sz="3200">
                <a:solidFill>
                  <a:schemeClr val="tx1"/>
                </a:solidFill>
                <a:latin typeface="Tahoma" panose="020B0604030504040204" pitchFamily="34" charset="0"/>
                <a:ea typeface="Arial Narrow" panose="020B0606020202030204" pitchFamily="34" charset="0"/>
                <a:cs typeface="Arial Narrow" panose="020B0606020202030204" pitchFamily="34" charset="0"/>
              </a:defRPr>
            </a:lvl3pPr>
            <a:lvl4pPr marL="1600200" indent="-228600">
              <a:spcBef>
                <a:spcPct val="20000"/>
              </a:spcBef>
              <a:buClr>
                <a:schemeClr val="accent2"/>
              </a:buClr>
              <a:buSzPct val="55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4pPr>
            <a:lvl5pPr marL="2057400" indent="-228600">
              <a:spcBef>
                <a:spcPct val="20000"/>
              </a:spcBef>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9pPr>
          </a:lstStyle>
          <a:p>
            <a:pPr algn="ctr" eaLnBrk="1" hangingPunct="1">
              <a:spcBef>
                <a:spcPct val="50000"/>
              </a:spcBef>
              <a:buClrTx/>
              <a:buSzTx/>
              <a:buFontTx/>
              <a:buNone/>
            </a:pPr>
            <a:r>
              <a:rPr lang="en-US" altLang="en-US" sz="2000" i="1" dirty="0">
                <a:solidFill>
                  <a:srgbClr val="C00000"/>
                </a:solidFill>
                <a:latin typeface="Arial Black" panose="020B0A04020102020204" pitchFamily="34" charset="0"/>
              </a:rPr>
              <a:t>Beware – an export does not require any person or product to leave the United States!</a:t>
            </a:r>
          </a:p>
        </p:txBody>
      </p:sp>
    </p:spTree>
    <p:extLst>
      <p:ext uri="{BB962C8B-B14F-4D97-AF65-F5344CB8AC3E}">
        <p14:creationId xmlns:p14="http://schemas.microsoft.com/office/powerpoint/2010/main" val="5705891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732FC-32BA-415B-8790-1A4DAED81BEE}"/>
              </a:ext>
            </a:extLst>
          </p:cNvPr>
          <p:cNvSpPr>
            <a:spLocks noGrp="1"/>
          </p:cNvSpPr>
          <p:nvPr>
            <p:ph type="title"/>
          </p:nvPr>
        </p:nvSpPr>
        <p:spPr/>
        <p:txBody>
          <a:bodyPr/>
          <a:lstStyle/>
          <a:p>
            <a:r>
              <a:rPr lang="en-US" dirty="0"/>
              <a:t>What is Not an Export?</a:t>
            </a:r>
          </a:p>
        </p:txBody>
      </p:sp>
      <p:sp>
        <p:nvSpPr>
          <p:cNvPr id="3" name="Content Placeholder 2">
            <a:extLst>
              <a:ext uri="{FF2B5EF4-FFF2-40B4-BE49-F238E27FC236}">
                <a16:creationId xmlns:a16="http://schemas.microsoft.com/office/drawing/2014/main" id="{D91BA70B-2217-4F80-AB0A-44CDF8D83846}"/>
              </a:ext>
            </a:extLst>
          </p:cNvPr>
          <p:cNvSpPr>
            <a:spLocks noGrp="1"/>
          </p:cNvSpPr>
          <p:nvPr>
            <p:ph sz="quarter" idx="11"/>
          </p:nvPr>
        </p:nvSpPr>
        <p:spPr/>
        <p:txBody>
          <a:bodyPr/>
          <a:lstStyle/>
          <a:p>
            <a:r>
              <a:rPr lang="en-US" dirty="0"/>
              <a:t>ITAR 120.54 – Activities that are not Exports, Reexports, Retransfers, or Temporary Imports</a:t>
            </a:r>
          </a:p>
          <a:p>
            <a:r>
              <a:rPr lang="en-US" dirty="0"/>
              <a:t>Added March 25, 2020</a:t>
            </a:r>
          </a:p>
          <a:p>
            <a:r>
              <a:rPr lang="en-US" dirty="0"/>
              <a:t>Key Provisions:</a:t>
            </a:r>
          </a:p>
          <a:p>
            <a:pPr lvl="1"/>
            <a:r>
              <a:rPr lang="en-US" dirty="0"/>
              <a:t>120.54(a)(5) – Sending, taking or storing technical data that is:</a:t>
            </a:r>
          </a:p>
          <a:p>
            <a:pPr lvl="2"/>
            <a:r>
              <a:rPr lang="en-US" dirty="0"/>
              <a:t>Unclassified</a:t>
            </a:r>
          </a:p>
          <a:p>
            <a:pPr lvl="2"/>
            <a:r>
              <a:rPr lang="en-US" dirty="0"/>
              <a:t>Secured using end-to-end encryption;</a:t>
            </a:r>
          </a:p>
          <a:p>
            <a:pPr lvl="2"/>
            <a:r>
              <a:rPr lang="en-US" dirty="0"/>
              <a:t>Secured using cryptographic modules (hardware or software) compliant with FIPS 140-2….or by other cryptographic means that provide security strength that is at least comparable to the minimum 128 bits of security strength achieved by AES-128;</a:t>
            </a:r>
          </a:p>
          <a:p>
            <a:pPr lvl="2"/>
            <a:r>
              <a:rPr lang="en-US" dirty="0"/>
              <a:t>Not intentionally sent to or stored in a proscribed 126.1 country or the Russian Federation; and </a:t>
            </a:r>
          </a:p>
          <a:p>
            <a:pPr lvl="2"/>
            <a:r>
              <a:rPr lang="en-US" dirty="0"/>
              <a:t>Not sent from a proscribed 126.1 country or the Russian Federation</a:t>
            </a:r>
          </a:p>
        </p:txBody>
      </p:sp>
      <p:sp>
        <p:nvSpPr>
          <p:cNvPr id="4" name="Slide Number Placeholder 5">
            <a:extLst>
              <a:ext uri="{FF2B5EF4-FFF2-40B4-BE49-F238E27FC236}">
                <a16:creationId xmlns:a16="http://schemas.microsoft.com/office/drawing/2014/main" id="{FDC87028-5188-AF80-08ED-CE68F66203D7}"/>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51</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6400745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47D5E-1C4E-4E8C-AFB8-1C0088A7AA3E}"/>
              </a:ext>
            </a:extLst>
          </p:cNvPr>
          <p:cNvSpPr>
            <a:spLocks noGrp="1"/>
          </p:cNvSpPr>
          <p:nvPr>
            <p:ph type="title"/>
          </p:nvPr>
        </p:nvSpPr>
        <p:spPr/>
        <p:txBody>
          <a:bodyPr/>
          <a:lstStyle/>
          <a:p>
            <a:r>
              <a:rPr lang="en-US" dirty="0"/>
              <a:t>What is Not an Export?</a:t>
            </a:r>
          </a:p>
        </p:txBody>
      </p:sp>
      <p:sp>
        <p:nvSpPr>
          <p:cNvPr id="3" name="Content Placeholder 2">
            <a:extLst>
              <a:ext uri="{FF2B5EF4-FFF2-40B4-BE49-F238E27FC236}">
                <a16:creationId xmlns:a16="http://schemas.microsoft.com/office/drawing/2014/main" id="{D4A57993-23CE-4683-A8A3-42CBDFEBD703}"/>
              </a:ext>
            </a:extLst>
          </p:cNvPr>
          <p:cNvSpPr>
            <a:spLocks noGrp="1"/>
          </p:cNvSpPr>
          <p:nvPr>
            <p:ph sz="quarter" idx="11"/>
          </p:nvPr>
        </p:nvSpPr>
        <p:spPr>
          <a:xfrm>
            <a:off x="480132" y="1046715"/>
            <a:ext cx="11250613" cy="5242325"/>
          </a:xfrm>
        </p:spPr>
        <p:txBody>
          <a:bodyPr/>
          <a:lstStyle/>
          <a:p>
            <a:r>
              <a:rPr lang="en-US" dirty="0"/>
              <a:t>120.54(b)(1) defines end-to-end encryption as:</a:t>
            </a:r>
          </a:p>
          <a:p>
            <a:pPr lvl="1"/>
            <a:r>
              <a:rPr lang="en-US" dirty="0"/>
              <a:t>The provision of cryptographic protection of data, such that the data is not in an unencrypted form, between an originator (or the originator’s in-country security boundary) and an intended recipient (or the recipient’s in-country security boundary); and</a:t>
            </a:r>
          </a:p>
          <a:p>
            <a:pPr lvl="1"/>
            <a:r>
              <a:rPr lang="en-US" dirty="0"/>
              <a:t>The means of decryption are not provided to any third party. </a:t>
            </a:r>
          </a:p>
          <a:p>
            <a:r>
              <a:rPr lang="en-US" dirty="0"/>
              <a:t>120.54(b)(2) - The originator and the intended recipient may be the same person. The intended recipient must be the originator, a U.S. person in the United States, or a person otherwise authorized to receive the technical data, such as by a license or other approval pursuant to this subchapter</a:t>
            </a:r>
          </a:p>
          <a:p>
            <a:r>
              <a:rPr lang="en-US" dirty="0"/>
              <a:t>120.54(c) - The ability to access technical data in encrypted form that satisfies the criteria set forth in paragraph (a)(5) of this section does not constitute the release or export of such technical data</a:t>
            </a:r>
          </a:p>
        </p:txBody>
      </p:sp>
      <p:sp>
        <p:nvSpPr>
          <p:cNvPr id="4" name="Slide Number Placeholder 5">
            <a:extLst>
              <a:ext uri="{FF2B5EF4-FFF2-40B4-BE49-F238E27FC236}">
                <a16:creationId xmlns:a16="http://schemas.microsoft.com/office/drawing/2014/main" id="{1AB2C0B7-0763-D6CA-5BE5-474D9B6444CA}"/>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52</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4771190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a:extLst>
              <a:ext uri="{FF2B5EF4-FFF2-40B4-BE49-F238E27FC236}">
                <a16:creationId xmlns:a16="http://schemas.microsoft.com/office/drawing/2014/main" id="{E2944FDC-5EB8-431A-973A-9E62F242878D}"/>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53</a:t>
            </a:fld>
            <a:endParaRPr lang="en-US" altLang="en-US" sz="1600">
              <a:latin typeface="Arial" panose="020B0604020202020204" pitchFamily="34" charset="0"/>
              <a:ea typeface="ＭＳ Ｐゴシック" panose="020B0600070205080204" pitchFamily="34" charset="-128"/>
            </a:endParaRPr>
          </a:p>
        </p:txBody>
      </p:sp>
      <p:sp>
        <p:nvSpPr>
          <p:cNvPr id="70659" name="Rectangle 2">
            <a:extLst>
              <a:ext uri="{FF2B5EF4-FFF2-40B4-BE49-F238E27FC236}">
                <a16:creationId xmlns:a16="http://schemas.microsoft.com/office/drawing/2014/main" id="{5C885A0D-E990-43F1-B4CD-C7A4FF680FF4}"/>
              </a:ext>
            </a:extLst>
          </p:cNvPr>
          <p:cNvSpPr>
            <a:spLocks noGrp="1" noChangeArrowheads="1"/>
          </p:cNvSpPr>
          <p:nvPr>
            <p:ph type="title"/>
          </p:nvPr>
        </p:nvSpPr>
        <p:spPr>
          <a:xfrm>
            <a:off x="1874520" y="17146"/>
            <a:ext cx="7416800" cy="990600"/>
          </a:xfrm>
        </p:spPr>
        <p:txBody>
          <a:bodyPr/>
          <a:lstStyle/>
          <a:p>
            <a:pPr eaLnBrk="1" hangingPunct="1"/>
            <a:r>
              <a:rPr lang="en-US" altLang="en-US" dirty="0">
                <a:solidFill>
                  <a:schemeClr val="bg1"/>
                </a:solidFill>
                <a:ea typeface="ＭＳ Ｐゴシック" panose="020B0600070205080204" pitchFamily="34" charset="-128"/>
              </a:rPr>
              <a:t>EAR Export</a:t>
            </a:r>
          </a:p>
        </p:txBody>
      </p:sp>
      <p:sp>
        <p:nvSpPr>
          <p:cNvPr id="70660" name="Rectangle 3">
            <a:extLst>
              <a:ext uri="{FF2B5EF4-FFF2-40B4-BE49-F238E27FC236}">
                <a16:creationId xmlns:a16="http://schemas.microsoft.com/office/drawing/2014/main" id="{404D15B8-B8AF-4633-8EBE-3A213B6CD22E}"/>
              </a:ext>
            </a:extLst>
          </p:cNvPr>
          <p:cNvSpPr>
            <a:spLocks noGrp="1" noChangeArrowheads="1"/>
          </p:cNvSpPr>
          <p:nvPr>
            <p:ph sz="quarter" idx="11"/>
          </p:nvPr>
        </p:nvSpPr>
        <p:spPr>
          <a:xfrm>
            <a:off x="479425" y="1046163"/>
            <a:ext cx="11250613" cy="5075237"/>
          </a:xfrm>
        </p:spPr>
        <p:txBody>
          <a:bodyPr/>
          <a:lstStyle/>
          <a:p>
            <a:pPr eaLnBrk="1" hangingPunct="1"/>
            <a:r>
              <a:rPr lang="en-US" altLang="en-US" dirty="0">
                <a:latin typeface="Arial Narrow" panose="020B0606020202030204" pitchFamily="34" charset="0"/>
                <a:ea typeface="ＭＳ Ｐゴシック" panose="020B0600070205080204" pitchFamily="34" charset="-128"/>
              </a:rPr>
              <a:t>An actual shipment or transmission of items subject to the EAR out of the United States; or </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Release of technology or source code:</a:t>
            </a:r>
          </a:p>
          <a:p>
            <a:pPr marL="1141413" lvl="2" indent="-227013" eaLnBrk="1" hangingPunct="1">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Visual or other inspection by foreign national that reveals technology or source code</a:t>
            </a:r>
          </a:p>
          <a:p>
            <a:pPr marL="1141413" lvl="2" indent="-227013" eaLnBrk="1" hangingPunct="1">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Oral or written exchange of technology or source code in the United States or abroad</a:t>
            </a:r>
          </a:p>
          <a:p>
            <a:r>
              <a:rPr lang="en-US" altLang="en-US" dirty="0">
                <a:latin typeface="Arial Narrow" panose="020B0606020202030204" pitchFamily="34" charset="0"/>
                <a:ea typeface="ＭＳ Ｐゴシック" panose="020B0600070205080204" pitchFamily="34" charset="-128"/>
              </a:rPr>
              <a:t>EAR 734.18 Activities that are Not Exports, Reexports or Transfers has provision that is the same as the ITAR encryption provision</a:t>
            </a:r>
          </a:p>
        </p:txBody>
      </p:sp>
    </p:spTree>
    <p:extLst>
      <p:ext uri="{BB962C8B-B14F-4D97-AF65-F5344CB8AC3E}">
        <p14:creationId xmlns:p14="http://schemas.microsoft.com/office/powerpoint/2010/main" val="9600342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a:extLst>
              <a:ext uri="{FF2B5EF4-FFF2-40B4-BE49-F238E27FC236}">
                <a16:creationId xmlns:a16="http://schemas.microsoft.com/office/drawing/2014/main" id="{757A25D5-9C1E-4126-8589-5AB405F53F54}"/>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54</a:t>
            </a:fld>
            <a:endParaRPr lang="en-US" altLang="en-US" sz="1600">
              <a:latin typeface="Arial" panose="020B0604020202020204" pitchFamily="34" charset="0"/>
              <a:ea typeface="ＭＳ Ｐゴシック" panose="020B0600070205080204" pitchFamily="34" charset="-128"/>
            </a:endParaRPr>
          </a:p>
        </p:txBody>
      </p:sp>
      <p:sp>
        <p:nvSpPr>
          <p:cNvPr id="71683" name="Rectangle 2">
            <a:extLst>
              <a:ext uri="{FF2B5EF4-FFF2-40B4-BE49-F238E27FC236}">
                <a16:creationId xmlns:a16="http://schemas.microsoft.com/office/drawing/2014/main" id="{B9DC607E-2990-4002-B720-628C4550BC55}"/>
              </a:ext>
            </a:extLst>
          </p:cNvPr>
          <p:cNvSpPr>
            <a:spLocks noGrp="1" noChangeArrowheads="1"/>
          </p:cNvSpPr>
          <p:nvPr>
            <p:ph type="title"/>
          </p:nvPr>
        </p:nvSpPr>
        <p:spPr>
          <a:xfrm>
            <a:off x="1844040" y="35877"/>
            <a:ext cx="7416800" cy="990600"/>
          </a:xfrm>
        </p:spPr>
        <p:txBody>
          <a:bodyPr/>
          <a:lstStyle/>
          <a:p>
            <a:pPr eaLnBrk="1" hangingPunct="1"/>
            <a:r>
              <a:rPr lang="en-US" altLang="en-US" dirty="0">
                <a:solidFill>
                  <a:schemeClr val="bg1"/>
                </a:solidFill>
                <a:ea typeface="ＭＳ Ｐゴシック" panose="020B0600070205080204" pitchFamily="34" charset="-128"/>
              </a:rPr>
              <a:t>EAR Deemed Export</a:t>
            </a:r>
          </a:p>
        </p:txBody>
      </p:sp>
      <p:sp>
        <p:nvSpPr>
          <p:cNvPr id="71684" name="Rectangle 3">
            <a:extLst>
              <a:ext uri="{FF2B5EF4-FFF2-40B4-BE49-F238E27FC236}">
                <a16:creationId xmlns:a16="http://schemas.microsoft.com/office/drawing/2014/main" id="{A53026D5-EF31-48DE-8E4A-E40B8D4145C7}"/>
              </a:ext>
            </a:extLst>
          </p:cNvPr>
          <p:cNvSpPr>
            <a:spLocks noGrp="1" noChangeArrowheads="1"/>
          </p:cNvSpPr>
          <p:nvPr>
            <p:ph sz="quarter" idx="11"/>
          </p:nvPr>
        </p:nvSpPr>
        <p:spPr>
          <a:xfrm>
            <a:off x="470693" y="1183908"/>
            <a:ext cx="11250613" cy="5072246"/>
          </a:xfrm>
        </p:spPr>
        <p:txBody>
          <a:bodyPr/>
          <a:lstStyle/>
          <a:p>
            <a:pPr eaLnBrk="1" hangingPunct="1"/>
            <a:r>
              <a:rPr lang="en-US" altLang="en-US" dirty="0">
                <a:latin typeface="Arial Narrow" panose="020B0606020202030204" pitchFamily="34" charset="0"/>
                <a:ea typeface="ＭＳ Ｐゴシック" panose="020B0600070205080204" pitchFamily="34" charset="-128"/>
              </a:rPr>
              <a:t>Deemed Export:  the release of software or technology to a foreign national within the United States</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“Deemed” to be an export to the foreign person’s country of nationality</a:t>
            </a:r>
          </a:p>
          <a:p>
            <a:pPr eaLnBrk="1" hangingPunct="1"/>
            <a:endParaRPr lang="en-US" altLang="en-US" dirty="0">
              <a:latin typeface="Arial Narrow" panose="020B0606020202030204" pitchFamily="34" charset="0"/>
              <a:ea typeface="ＭＳ Ｐゴシック" panose="020B0600070205080204" pitchFamily="34" charset="-128"/>
            </a:endParaRPr>
          </a:p>
        </p:txBody>
      </p:sp>
      <p:pic>
        <p:nvPicPr>
          <p:cNvPr id="3" name="Picture 2" descr="A picture containing transport, aircraft&#10;&#10;Description automatically generated">
            <a:extLst>
              <a:ext uri="{FF2B5EF4-FFF2-40B4-BE49-F238E27FC236}">
                <a16:creationId xmlns:a16="http://schemas.microsoft.com/office/drawing/2014/main" id="{7B5F7BF4-95FA-4F5B-A6BB-DAD07AAEE2F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82744" y="2733269"/>
            <a:ext cx="3602719" cy="3680316"/>
          </a:xfrm>
          <a:prstGeom prst="rect">
            <a:avLst/>
          </a:prstGeom>
        </p:spPr>
      </p:pic>
    </p:spTree>
    <p:extLst>
      <p:ext uri="{BB962C8B-B14F-4D97-AF65-F5344CB8AC3E}">
        <p14:creationId xmlns:p14="http://schemas.microsoft.com/office/powerpoint/2010/main" val="20919878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a:extLst>
              <a:ext uri="{FF2B5EF4-FFF2-40B4-BE49-F238E27FC236}">
                <a16:creationId xmlns:a16="http://schemas.microsoft.com/office/drawing/2014/main" id="{6E7BAA7C-AD40-4898-825F-8892926DFA83}"/>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55</a:t>
            </a:fld>
            <a:endParaRPr lang="en-US" altLang="en-US" sz="1600">
              <a:latin typeface="Arial" panose="020B0604020202020204" pitchFamily="34" charset="0"/>
              <a:ea typeface="ＭＳ Ｐゴシック" panose="020B0600070205080204" pitchFamily="34" charset="-128"/>
            </a:endParaRPr>
          </a:p>
        </p:txBody>
      </p:sp>
      <p:sp>
        <p:nvSpPr>
          <p:cNvPr id="73731" name="Rectangle 2">
            <a:extLst>
              <a:ext uri="{FF2B5EF4-FFF2-40B4-BE49-F238E27FC236}">
                <a16:creationId xmlns:a16="http://schemas.microsoft.com/office/drawing/2014/main" id="{424375DA-3ED4-4A5D-A8D6-F274F1D20D10}"/>
              </a:ext>
            </a:extLst>
          </p:cNvPr>
          <p:cNvSpPr>
            <a:spLocks noGrp="1" noChangeArrowheads="1"/>
          </p:cNvSpPr>
          <p:nvPr>
            <p:ph type="title"/>
          </p:nvPr>
        </p:nvSpPr>
        <p:spPr>
          <a:xfrm>
            <a:off x="1965960" y="-38100"/>
            <a:ext cx="7416800" cy="990600"/>
          </a:xfrm>
        </p:spPr>
        <p:txBody>
          <a:bodyPr/>
          <a:lstStyle/>
          <a:p>
            <a:pPr eaLnBrk="1" hangingPunct="1"/>
            <a:r>
              <a:rPr lang="en-US" altLang="en-US" dirty="0">
                <a:solidFill>
                  <a:schemeClr val="bg1"/>
                </a:solidFill>
                <a:ea typeface="ＭＳ Ｐゴシック" panose="020B0600070205080204" pitchFamily="34" charset="-128"/>
              </a:rPr>
              <a:t>Reexports</a:t>
            </a:r>
          </a:p>
        </p:txBody>
      </p:sp>
      <p:sp>
        <p:nvSpPr>
          <p:cNvPr id="73732" name="Rectangle 3">
            <a:extLst>
              <a:ext uri="{FF2B5EF4-FFF2-40B4-BE49-F238E27FC236}">
                <a16:creationId xmlns:a16="http://schemas.microsoft.com/office/drawing/2014/main" id="{16974980-1E72-4556-813C-15D9022E167B}"/>
              </a:ext>
            </a:extLst>
          </p:cNvPr>
          <p:cNvSpPr>
            <a:spLocks noGrp="1" noChangeArrowheads="1"/>
          </p:cNvSpPr>
          <p:nvPr>
            <p:ph sz="quarter" idx="11"/>
          </p:nvPr>
        </p:nvSpPr>
        <p:spPr>
          <a:xfrm>
            <a:off x="470693" y="952500"/>
            <a:ext cx="11250613" cy="5075237"/>
          </a:xfrm>
        </p:spPr>
        <p:txBody>
          <a:bodyPr/>
          <a:lstStyle/>
          <a:p>
            <a:pPr eaLnBrk="1" hangingPunct="1">
              <a:spcAft>
                <a:spcPts val="600"/>
              </a:spcAft>
            </a:pPr>
            <a:r>
              <a:rPr lang="en-US" altLang="en-US" dirty="0">
                <a:latin typeface="Arial Narrow" panose="020B0606020202030204" pitchFamily="34" charset="0"/>
                <a:ea typeface="ＭＳ Ｐゴシック" panose="020B0600070205080204" pitchFamily="34" charset="-128"/>
              </a:rPr>
              <a:t>The ITAR and EAR also control “reexports”.</a:t>
            </a:r>
          </a:p>
          <a:p>
            <a:pPr eaLnBrk="1" hangingPunct="1">
              <a:spcAft>
                <a:spcPts val="600"/>
              </a:spcAft>
            </a:pPr>
            <a:r>
              <a:rPr lang="en-US" altLang="en-US" dirty="0">
                <a:latin typeface="Arial Narrow" panose="020B0606020202030204" pitchFamily="34" charset="0"/>
                <a:ea typeface="ＭＳ Ｐゴシック" panose="020B0600070205080204" pitchFamily="34" charset="-128"/>
              </a:rPr>
              <a:t>Exported items generally remain subject to the ITAR and EAR even after leaving the United States.</a:t>
            </a:r>
          </a:p>
          <a:p>
            <a:pPr eaLnBrk="1" hangingPunct="1">
              <a:spcAft>
                <a:spcPts val="600"/>
              </a:spcAft>
            </a:pPr>
            <a:r>
              <a:rPr lang="en-US" altLang="en-US" dirty="0">
                <a:latin typeface="Arial Narrow" panose="020B0606020202030204" pitchFamily="34" charset="0"/>
                <a:ea typeface="ＭＳ Ｐゴシック" panose="020B0600070205080204" pitchFamily="34" charset="-128"/>
              </a:rPr>
              <a:t>This means that foreign recipients must continue to track and identify ITAR and EAR-controlled items</a:t>
            </a:r>
          </a:p>
          <a:p>
            <a:pPr eaLnBrk="1" hangingPunct="1"/>
            <a:r>
              <a:rPr lang="en-US" altLang="en-US" dirty="0">
                <a:latin typeface="Arial Narrow" panose="020B0606020202030204" pitchFamily="34" charset="0"/>
                <a:ea typeface="ＭＳ Ｐゴシック" panose="020B0600070205080204" pitchFamily="34" charset="-128"/>
              </a:rPr>
              <a:t>Real-life impact: If you deliver software for a combat flight trainer to a prime contractor in France, and they incorporate it into the finished trainer, when they send it to their customer, the Australian Ministry of </a:t>
            </a:r>
            <a:r>
              <a:rPr lang="en-US" altLang="en-US" dirty="0" err="1">
                <a:latin typeface="Arial Narrow" panose="020B0606020202030204" pitchFamily="34" charset="0"/>
                <a:ea typeface="ＭＳ Ｐゴシック" panose="020B0600070205080204" pitchFamily="34" charset="-128"/>
              </a:rPr>
              <a:t>Defence</a:t>
            </a:r>
            <a:r>
              <a:rPr lang="en-US" altLang="en-US" dirty="0">
                <a:latin typeface="Arial Narrow" panose="020B0606020202030204" pitchFamily="34" charset="0"/>
                <a:ea typeface="ＭＳ Ｐゴシック" panose="020B0600070205080204" pitchFamily="34" charset="-128"/>
              </a:rPr>
              <a:t>, they need a reexport authorization from the U.S. Government.</a:t>
            </a:r>
          </a:p>
        </p:txBody>
      </p:sp>
    </p:spTree>
    <p:extLst>
      <p:ext uri="{BB962C8B-B14F-4D97-AF65-F5344CB8AC3E}">
        <p14:creationId xmlns:p14="http://schemas.microsoft.com/office/powerpoint/2010/main" val="31785019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a:extLst>
              <a:ext uri="{FF2B5EF4-FFF2-40B4-BE49-F238E27FC236}">
                <a16:creationId xmlns:a16="http://schemas.microsoft.com/office/drawing/2014/main" id="{D5D56D7B-7D37-4250-97D6-F1C2230A6A0C}"/>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56</a:t>
            </a:fld>
            <a:endParaRPr lang="en-US" altLang="en-US" sz="1600">
              <a:latin typeface="Arial" panose="020B0604020202020204" pitchFamily="34" charset="0"/>
              <a:ea typeface="ＭＳ Ｐゴシック" panose="020B0600070205080204" pitchFamily="34" charset="-128"/>
            </a:endParaRPr>
          </a:p>
        </p:txBody>
      </p:sp>
      <p:sp>
        <p:nvSpPr>
          <p:cNvPr id="74755" name="Rectangle 2">
            <a:extLst>
              <a:ext uri="{FF2B5EF4-FFF2-40B4-BE49-F238E27FC236}">
                <a16:creationId xmlns:a16="http://schemas.microsoft.com/office/drawing/2014/main" id="{26EF4D8E-05F3-4AB3-8FA6-DFF6897B1D31}"/>
              </a:ext>
            </a:extLst>
          </p:cNvPr>
          <p:cNvSpPr>
            <a:spLocks noGrp="1" noChangeArrowheads="1"/>
          </p:cNvSpPr>
          <p:nvPr>
            <p:ph type="title"/>
          </p:nvPr>
        </p:nvSpPr>
        <p:spPr>
          <a:xfrm>
            <a:off x="1828800" y="-38100"/>
            <a:ext cx="7416800" cy="990600"/>
          </a:xfrm>
        </p:spPr>
        <p:txBody>
          <a:bodyPr/>
          <a:lstStyle/>
          <a:p>
            <a:pPr eaLnBrk="1" hangingPunct="1"/>
            <a:r>
              <a:rPr lang="en-US" altLang="en-US" dirty="0">
                <a:solidFill>
                  <a:schemeClr val="bg1"/>
                </a:solidFill>
                <a:ea typeface="ＭＳ Ｐゴシック" panose="020B0600070205080204" pitchFamily="34" charset="-128"/>
              </a:rPr>
              <a:t>Who is a U.S. Person?</a:t>
            </a:r>
          </a:p>
        </p:txBody>
      </p:sp>
      <p:sp>
        <p:nvSpPr>
          <p:cNvPr id="74756" name="Rectangle 3">
            <a:extLst>
              <a:ext uri="{FF2B5EF4-FFF2-40B4-BE49-F238E27FC236}">
                <a16:creationId xmlns:a16="http://schemas.microsoft.com/office/drawing/2014/main" id="{16CD78D6-71EE-4C1F-9BD1-38732DAB0A75}"/>
              </a:ext>
            </a:extLst>
          </p:cNvPr>
          <p:cNvSpPr>
            <a:spLocks noGrp="1" noChangeArrowheads="1"/>
          </p:cNvSpPr>
          <p:nvPr>
            <p:ph sz="quarter" idx="11"/>
          </p:nvPr>
        </p:nvSpPr>
        <p:spPr>
          <a:xfrm>
            <a:off x="585303" y="1325563"/>
            <a:ext cx="11250613" cy="5075237"/>
          </a:xfrm>
        </p:spPr>
        <p:txBody>
          <a:bodyPr/>
          <a:lstStyle/>
          <a:p>
            <a:pPr eaLnBrk="1" hangingPunct="1"/>
            <a:r>
              <a:rPr lang="en-US" altLang="en-US" dirty="0">
                <a:latin typeface="Arial Narrow" panose="020B0606020202030204" pitchFamily="34" charset="0"/>
                <a:ea typeface="ＭＳ Ｐゴシック" panose="020B0600070205080204" pitchFamily="34" charset="-128"/>
              </a:rPr>
              <a:t>ITAR and EAR U.S. Person</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A U.S. citizen</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A person who is a lawful permanent resident [of the U.S., also known as a green card holder] </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A person who is a protected individual as defined by 8 U.S.C. 1324b(a)(3) (refugee, asylee)</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Any corporation, business, association, partnership, society, trust, or any other entity organization or group that is incorporated to do business in the United States  </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Any governmental entity</a:t>
            </a:r>
          </a:p>
          <a:p>
            <a:pPr eaLnBrk="1" hangingPunct="1"/>
            <a:endParaRPr lang="en-US" altLang="en-US"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1425770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a:extLst>
              <a:ext uri="{FF2B5EF4-FFF2-40B4-BE49-F238E27FC236}">
                <a16:creationId xmlns:a16="http://schemas.microsoft.com/office/drawing/2014/main" id="{EA4C82A1-3798-4390-8CEB-3A34847EB104}"/>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57</a:t>
            </a:fld>
            <a:endParaRPr lang="en-US" altLang="en-US" sz="1600">
              <a:latin typeface="Arial" panose="020B0604020202020204" pitchFamily="34" charset="0"/>
              <a:ea typeface="ＭＳ Ｐゴシック" panose="020B0600070205080204" pitchFamily="34" charset="-128"/>
            </a:endParaRPr>
          </a:p>
        </p:txBody>
      </p:sp>
      <p:sp>
        <p:nvSpPr>
          <p:cNvPr id="75779" name="Rectangle 2">
            <a:extLst>
              <a:ext uri="{FF2B5EF4-FFF2-40B4-BE49-F238E27FC236}">
                <a16:creationId xmlns:a16="http://schemas.microsoft.com/office/drawing/2014/main" id="{521F63A9-E259-4EAA-A624-2DC5906BB050}"/>
              </a:ext>
            </a:extLst>
          </p:cNvPr>
          <p:cNvSpPr>
            <a:spLocks noGrp="1" noChangeArrowheads="1"/>
          </p:cNvSpPr>
          <p:nvPr>
            <p:ph type="title"/>
          </p:nvPr>
        </p:nvSpPr>
        <p:spPr>
          <a:xfrm>
            <a:off x="1828800" y="0"/>
            <a:ext cx="7416800" cy="990600"/>
          </a:xfrm>
        </p:spPr>
        <p:txBody>
          <a:bodyPr/>
          <a:lstStyle/>
          <a:p>
            <a:pPr eaLnBrk="1" hangingPunct="1"/>
            <a:r>
              <a:rPr lang="en-US" altLang="en-US" dirty="0">
                <a:solidFill>
                  <a:schemeClr val="bg1"/>
                </a:solidFill>
                <a:ea typeface="ＭＳ Ｐゴシック" panose="020B0600070205080204" pitchFamily="34" charset="-128"/>
              </a:rPr>
              <a:t>Who is a Foreign Person?</a:t>
            </a:r>
          </a:p>
        </p:txBody>
      </p:sp>
      <p:sp>
        <p:nvSpPr>
          <p:cNvPr id="75780" name="Rectangle 3">
            <a:extLst>
              <a:ext uri="{FF2B5EF4-FFF2-40B4-BE49-F238E27FC236}">
                <a16:creationId xmlns:a16="http://schemas.microsoft.com/office/drawing/2014/main" id="{DE02053E-7151-49B4-A042-941A4B48B8E9}"/>
              </a:ext>
            </a:extLst>
          </p:cNvPr>
          <p:cNvSpPr>
            <a:spLocks noGrp="1" noChangeArrowheads="1"/>
          </p:cNvSpPr>
          <p:nvPr>
            <p:ph sz="quarter" idx="11"/>
          </p:nvPr>
        </p:nvSpPr>
        <p:spPr>
          <a:xfrm>
            <a:off x="479425" y="1046163"/>
            <a:ext cx="11250613" cy="5075237"/>
          </a:xfrm>
        </p:spPr>
        <p:txBody>
          <a:bodyPr/>
          <a:lstStyle/>
          <a:p>
            <a:pPr eaLnBrk="1" hangingPunct="1"/>
            <a:r>
              <a:rPr lang="en-US" altLang="en-US" dirty="0">
                <a:latin typeface="Arial Narrow" panose="020B0606020202030204" pitchFamily="34" charset="0"/>
                <a:ea typeface="ＭＳ Ｐゴシック" panose="020B0600070205080204" pitchFamily="34" charset="-128"/>
              </a:rPr>
              <a:t>ITAR and EAR Foreign Person</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Any natural person or entity who is not a U.S. Person</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This includes:</a:t>
            </a:r>
          </a:p>
          <a:p>
            <a:pPr marL="1141413" lvl="2" indent="-227013" eaLnBrk="1" hangingPunct="1">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Persons in the U.S. on visas (e.g., H1B);</a:t>
            </a:r>
          </a:p>
          <a:p>
            <a:pPr marL="1141413" lvl="2" indent="-227013" eaLnBrk="1" hangingPunct="1">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Foreign government entities;</a:t>
            </a:r>
          </a:p>
          <a:p>
            <a:pPr marL="1141413" lvl="2" indent="-227013" eaLnBrk="1" hangingPunct="1">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Foreign companies or organizations such as NATO; and</a:t>
            </a:r>
          </a:p>
          <a:p>
            <a:pPr marL="1141413" lvl="2" indent="-227013" eaLnBrk="1" hangingPunct="1">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Persons in the U.S., regardless of citizenship, who represent a foreign entity.</a:t>
            </a:r>
          </a:p>
          <a:p>
            <a:pPr lvl="1" eaLnBrk="1" hangingPunct="1"/>
            <a:r>
              <a:rPr lang="en-US" altLang="en-US" i="1" dirty="0">
                <a:solidFill>
                  <a:schemeClr val="tx1"/>
                </a:solidFill>
                <a:latin typeface="Arial Narrow" panose="020B0606020202030204" pitchFamily="34" charset="0"/>
                <a:ea typeface="ＭＳ Ｐゴシック" panose="020B0600070205080204" pitchFamily="34" charset="-128"/>
              </a:rPr>
              <a:t>NOTE WELL: A foreign person located in the United States is still a foreign person, even if they are on a U.S. Government installation or employed by a U.S. company.</a:t>
            </a:r>
          </a:p>
          <a:p>
            <a:pPr eaLnBrk="1" hangingPunct="1"/>
            <a:endParaRPr lang="en-US" altLang="en-US"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27692498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Slide Number Placeholder 1">
            <a:extLst>
              <a:ext uri="{FF2B5EF4-FFF2-40B4-BE49-F238E27FC236}">
                <a16:creationId xmlns:a16="http://schemas.microsoft.com/office/drawing/2014/main" id="{E821CE04-412D-43B4-8B01-733804158B21}"/>
              </a:ext>
            </a:extLst>
          </p:cNvPr>
          <p:cNvSpPr>
            <a:spLocks noGrp="1"/>
          </p:cNvSpPr>
          <p:nvPr>
            <p:ph type="sldNum" sz="quarter" idx="12"/>
          </p:nvPr>
        </p:nvSpPr>
        <p:spPr bwMode="auto">
          <a:xfrm>
            <a:off x="8432800" y="6477001"/>
            <a:ext cx="2844800" cy="2444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58</a:t>
            </a:fld>
            <a:endParaRPr lang="en-US" altLang="en-US" dirty="0"/>
          </a:p>
        </p:txBody>
      </p:sp>
      <p:sp>
        <p:nvSpPr>
          <p:cNvPr id="80899" name="Title 1">
            <a:extLst>
              <a:ext uri="{FF2B5EF4-FFF2-40B4-BE49-F238E27FC236}">
                <a16:creationId xmlns:a16="http://schemas.microsoft.com/office/drawing/2014/main" id="{1E1539E6-533E-4DCD-99C8-47979D917E99}"/>
              </a:ext>
            </a:extLst>
          </p:cNvPr>
          <p:cNvSpPr>
            <a:spLocks noGrp="1"/>
          </p:cNvSpPr>
          <p:nvPr>
            <p:ph type="title"/>
          </p:nvPr>
        </p:nvSpPr>
        <p:spPr>
          <a:xfrm>
            <a:off x="1828800" y="0"/>
            <a:ext cx="7416800" cy="990600"/>
          </a:xfrm>
        </p:spPr>
        <p:txBody>
          <a:bodyPr/>
          <a:lstStyle/>
          <a:p>
            <a:pPr eaLnBrk="1" hangingPunct="1"/>
            <a:r>
              <a:rPr lang="en-US" altLang="en-US" dirty="0">
                <a:solidFill>
                  <a:schemeClr val="bg1"/>
                </a:solidFill>
              </a:rPr>
              <a:t>Export Steps</a:t>
            </a:r>
          </a:p>
        </p:txBody>
      </p:sp>
      <p:sp>
        <p:nvSpPr>
          <p:cNvPr id="80900" name="Content Placeholder 2">
            <a:extLst>
              <a:ext uri="{FF2B5EF4-FFF2-40B4-BE49-F238E27FC236}">
                <a16:creationId xmlns:a16="http://schemas.microsoft.com/office/drawing/2014/main" id="{207854E7-DA83-452C-B0E8-6DE8205616D1}"/>
              </a:ext>
            </a:extLst>
          </p:cNvPr>
          <p:cNvSpPr>
            <a:spLocks noGrp="1"/>
          </p:cNvSpPr>
          <p:nvPr>
            <p:ph sz="quarter" idx="11"/>
          </p:nvPr>
        </p:nvSpPr>
        <p:spPr>
          <a:xfrm>
            <a:off x="479425" y="1046163"/>
            <a:ext cx="11250613" cy="5075237"/>
          </a:xfrm>
        </p:spPr>
        <p:txBody>
          <a:bodyPr/>
          <a:lstStyle/>
          <a:p>
            <a:pPr eaLnBrk="1" hangingPunct="1"/>
            <a:r>
              <a:rPr lang="en-US" altLang="en-US" dirty="0">
                <a:latin typeface="Arial Narrow" panose="020B0606020202030204" pitchFamily="34" charset="0"/>
                <a:ea typeface="Arial Narrow" panose="020B0606020202030204" pitchFamily="34" charset="0"/>
                <a:cs typeface="Arial Narrow" panose="020B0606020202030204" pitchFamily="34" charset="0"/>
              </a:rPr>
              <a:t>Determine jurisdiction/classification of item.</a:t>
            </a:r>
          </a:p>
          <a:p>
            <a:pPr eaLnBrk="1" hangingPunct="1"/>
            <a:r>
              <a:rPr lang="en-US" altLang="en-US" dirty="0">
                <a:latin typeface="Arial Narrow" panose="020B0606020202030204" pitchFamily="34" charset="0"/>
                <a:ea typeface="Arial Narrow" panose="020B0606020202030204" pitchFamily="34" charset="0"/>
                <a:cs typeface="Arial Narrow" panose="020B0606020202030204" pitchFamily="34" charset="0"/>
              </a:rPr>
              <a:t>Identify applicable licensing requirements based on:</a:t>
            </a:r>
          </a:p>
          <a:p>
            <a:pPr lvl="1" eaLnBrk="1" hangingPunct="1"/>
            <a:r>
              <a:rPr lang="en-US" altLang="en-US" dirty="0">
                <a:solidFill>
                  <a:schemeClr val="tx1"/>
                </a:solidFill>
                <a:latin typeface="Arial Narrow" panose="020B0606020202030204" pitchFamily="34" charset="0"/>
                <a:ea typeface="Arial Narrow" panose="020B0606020202030204" pitchFamily="34" charset="0"/>
                <a:cs typeface="Arial Narrow" panose="020B0606020202030204" pitchFamily="34" charset="0"/>
              </a:rPr>
              <a:t>Jurisdiction/classification</a:t>
            </a:r>
          </a:p>
          <a:p>
            <a:pPr lvl="1" eaLnBrk="1" hangingPunct="1"/>
            <a:r>
              <a:rPr lang="en-US" altLang="en-US" dirty="0">
                <a:solidFill>
                  <a:schemeClr val="tx1"/>
                </a:solidFill>
                <a:latin typeface="Arial Narrow" panose="020B0606020202030204" pitchFamily="34" charset="0"/>
                <a:ea typeface="Arial Narrow" panose="020B0606020202030204" pitchFamily="34" charset="0"/>
                <a:cs typeface="Arial Narrow" panose="020B0606020202030204" pitchFamily="34" charset="0"/>
              </a:rPr>
              <a:t>Destinations</a:t>
            </a:r>
          </a:p>
          <a:p>
            <a:pPr lvl="1" eaLnBrk="1" hangingPunct="1"/>
            <a:r>
              <a:rPr lang="en-US" altLang="en-US" dirty="0">
                <a:solidFill>
                  <a:schemeClr val="tx1"/>
                </a:solidFill>
                <a:latin typeface="Arial Narrow" panose="020B0606020202030204" pitchFamily="34" charset="0"/>
                <a:ea typeface="Arial Narrow" panose="020B0606020202030204" pitchFamily="34" charset="0"/>
                <a:cs typeface="Arial Narrow" panose="020B0606020202030204" pitchFamily="34" charset="0"/>
              </a:rPr>
              <a:t>End-users and Consignees</a:t>
            </a:r>
          </a:p>
          <a:p>
            <a:pPr lvl="1" eaLnBrk="1" hangingPunct="1"/>
            <a:r>
              <a:rPr lang="en-US" altLang="en-US" dirty="0">
                <a:solidFill>
                  <a:schemeClr val="tx1"/>
                </a:solidFill>
                <a:latin typeface="Arial Narrow" panose="020B0606020202030204" pitchFamily="34" charset="0"/>
                <a:ea typeface="Arial Narrow" panose="020B0606020202030204" pitchFamily="34" charset="0"/>
                <a:cs typeface="Arial Narrow" panose="020B0606020202030204" pitchFamily="34" charset="0"/>
              </a:rPr>
              <a:t>End-uses</a:t>
            </a:r>
          </a:p>
          <a:p>
            <a:pPr eaLnBrk="1" hangingPunct="1"/>
            <a:r>
              <a:rPr lang="en-US" altLang="en-US" dirty="0">
                <a:latin typeface="Arial Narrow" panose="020B0606020202030204" pitchFamily="34" charset="0"/>
                <a:ea typeface="Arial Narrow" panose="020B0606020202030204" pitchFamily="34" charset="0"/>
                <a:cs typeface="Arial Narrow" panose="020B0606020202030204" pitchFamily="34" charset="0"/>
              </a:rPr>
              <a:t>Conduct screening.</a:t>
            </a:r>
          </a:p>
          <a:p>
            <a:pPr eaLnBrk="1" hangingPunct="1"/>
            <a:r>
              <a:rPr lang="en-US" altLang="en-US" dirty="0">
                <a:latin typeface="Arial Narrow" panose="020B0606020202030204" pitchFamily="34" charset="0"/>
                <a:ea typeface="Arial Narrow" panose="020B0606020202030204" pitchFamily="34" charset="0"/>
                <a:cs typeface="Arial Narrow" panose="020B0606020202030204" pitchFamily="34" charset="0"/>
              </a:rPr>
              <a:t>Maintain appropriate records.</a:t>
            </a:r>
          </a:p>
        </p:txBody>
      </p:sp>
    </p:spTree>
    <p:extLst>
      <p:ext uri="{BB962C8B-B14F-4D97-AF65-F5344CB8AC3E}">
        <p14:creationId xmlns:p14="http://schemas.microsoft.com/office/powerpoint/2010/main" val="30094340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a:extLst>
              <a:ext uri="{FF2B5EF4-FFF2-40B4-BE49-F238E27FC236}">
                <a16:creationId xmlns:a16="http://schemas.microsoft.com/office/drawing/2014/main" id="{CE0ABEE0-DED1-436F-A77E-9F0A61598E13}"/>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59</a:t>
            </a:fld>
            <a:endParaRPr lang="en-US" altLang="en-US" sz="1600">
              <a:latin typeface="Arial" panose="020B0604020202020204" pitchFamily="34" charset="0"/>
              <a:ea typeface="ＭＳ Ｐゴシック" panose="020B0600070205080204" pitchFamily="34" charset="-128"/>
            </a:endParaRPr>
          </a:p>
        </p:txBody>
      </p:sp>
      <p:sp>
        <p:nvSpPr>
          <p:cNvPr id="82947" name="Rectangle 2">
            <a:extLst>
              <a:ext uri="{FF2B5EF4-FFF2-40B4-BE49-F238E27FC236}">
                <a16:creationId xmlns:a16="http://schemas.microsoft.com/office/drawing/2014/main" id="{A371FB23-56E5-4BDF-B1EC-CFB0016B7DE7}"/>
              </a:ext>
            </a:extLst>
          </p:cNvPr>
          <p:cNvSpPr>
            <a:spLocks noGrp="1" noChangeArrowheads="1"/>
          </p:cNvSpPr>
          <p:nvPr>
            <p:ph type="title"/>
          </p:nvPr>
        </p:nvSpPr>
        <p:spPr>
          <a:xfrm>
            <a:off x="2087880" y="72224"/>
            <a:ext cx="7416800" cy="990600"/>
          </a:xfrm>
        </p:spPr>
        <p:txBody>
          <a:bodyPr/>
          <a:lstStyle/>
          <a:p>
            <a:pPr eaLnBrk="1" hangingPunct="1"/>
            <a:r>
              <a:rPr lang="en-US" altLang="en-US" dirty="0">
                <a:solidFill>
                  <a:schemeClr val="bg1"/>
                </a:solidFill>
                <a:ea typeface="ＭＳ Ｐゴシック" panose="020B0600070205080204" pitchFamily="34" charset="-128"/>
              </a:rPr>
              <a:t>ITAR Export Licenses</a:t>
            </a:r>
          </a:p>
        </p:txBody>
      </p:sp>
      <p:sp>
        <p:nvSpPr>
          <p:cNvPr id="82948" name="Rectangle 3">
            <a:extLst>
              <a:ext uri="{FF2B5EF4-FFF2-40B4-BE49-F238E27FC236}">
                <a16:creationId xmlns:a16="http://schemas.microsoft.com/office/drawing/2014/main" id="{CF4860A4-BCD1-4A1E-983A-4532D57332F4}"/>
              </a:ext>
            </a:extLst>
          </p:cNvPr>
          <p:cNvSpPr>
            <a:spLocks noGrp="1" noChangeArrowheads="1"/>
          </p:cNvSpPr>
          <p:nvPr>
            <p:ph sz="quarter" idx="11"/>
          </p:nvPr>
        </p:nvSpPr>
        <p:spPr>
          <a:xfrm>
            <a:off x="470693" y="1180917"/>
            <a:ext cx="11250613" cy="5075237"/>
          </a:xfrm>
        </p:spPr>
        <p:txBody>
          <a:bodyPr/>
          <a:lstStyle/>
          <a:p>
            <a:pPr eaLnBrk="1" hangingPunct="1">
              <a:lnSpc>
                <a:spcPct val="80000"/>
              </a:lnSpc>
            </a:pPr>
            <a:r>
              <a:rPr lang="en-US" altLang="en-US" sz="2800" dirty="0">
                <a:latin typeface="Arial Narrow" panose="020B0606020202030204" pitchFamily="34" charset="0"/>
                <a:ea typeface="ＭＳ Ｐゴシック" panose="020B0600070205080204" pitchFamily="34" charset="-128"/>
              </a:rPr>
              <a:t>Nearly all ITAR exports will require an authorization from the Department of State.</a:t>
            </a:r>
          </a:p>
          <a:p>
            <a:pPr eaLnBrk="1" hangingPunct="1">
              <a:lnSpc>
                <a:spcPct val="80000"/>
              </a:lnSpc>
            </a:pPr>
            <a:r>
              <a:rPr lang="en-US" altLang="en-US" sz="2800" dirty="0">
                <a:latin typeface="Arial Narrow" panose="020B0606020202030204" pitchFamily="34" charset="0"/>
                <a:ea typeface="ＭＳ Ｐゴシック" panose="020B0600070205080204" pitchFamily="34" charset="-128"/>
              </a:rPr>
              <a:t>Defense Export Control </a:t>
            </a:r>
            <a:r>
              <a:rPr lang="en-US" altLang="en-US" dirty="0">
                <a:latin typeface="Arial Narrow" panose="020B0606020202030204" pitchFamily="34" charset="0"/>
                <a:ea typeface="ＭＳ Ｐゴシック" panose="020B0600070205080204" pitchFamily="34" charset="-128"/>
              </a:rPr>
              <a:t>and Compliance System (DECCS)</a:t>
            </a:r>
          </a:p>
          <a:p>
            <a:pPr lvl="1">
              <a:lnSpc>
                <a:spcPct val="80000"/>
              </a:lnSpc>
            </a:pPr>
            <a:r>
              <a:rPr lang="en-US" altLang="en-US" dirty="0">
                <a:latin typeface="Arial Narrow" panose="020B0606020202030204" pitchFamily="34" charset="0"/>
                <a:ea typeface="ＭＳ Ｐゴシック" panose="020B0600070205080204" pitchFamily="34" charset="-128"/>
              </a:rPr>
              <a:t>System for ITAR Submissions</a:t>
            </a:r>
          </a:p>
          <a:p>
            <a:pPr lvl="1">
              <a:lnSpc>
                <a:spcPct val="80000"/>
              </a:lnSpc>
            </a:pPr>
            <a:r>
              <a:rPr lang="en-US" altLang="en-US" dirty="0">
                <a:latin typeface="Arial Narrow" panose="020B0606020202030204" pitchFamily="34" charset="0"/>
                <a:ea typeface="ＭＳ Ｐゴシック" panose="020B0600070205080204" pitchFamily="34" charset="-128"/>
              </a:rPr>
              <a:t>Used for Commodity Jurisdiction Requests, Advisory Opinions, Registration, Licensing</a:t>
            </a:r>
          </a:p>
          <a:p>
            <a:pPr eaLnBrk="1" hangingPunct="1">
              <a:lnSpc>
                <a:spcPct val="80000"/>
              </a:lnSpc>
            </a:pPr>
            <a:r>
              <a:rPr lang="en-US" altLang="en-US" sz="2800" dirty="0">
                <a:latin typeface="Arial Narrow" panose="020B0606020202030204" pitchFamily="34" charset="0"/>
                <a:ea typeface="ＭＳ Ｐゴシック" panose="020B0600070205080204" pitchFamily="34" charset="-128"/>
              </a:rPr>
              <a:t>Licenses/Agreements</a:t>
            </a:r>
          </a:p>
          <a:p>
            <a:pPr lvl="1" eaLnBrk="1" hangingPunct="1">
              <a:lnSpc>
                <a:spcPct val="80000"/>
              </a:lnSpc>
            </a:pPr>
            <a:r>
              <a:rPr lang="en-US" altLang="en-US" sz="2400" dirty="0">
                <a:solidFill>
                  <a:schemeClr val="tx1"/>
                </a:solidFill>
                <a:latin typeface="Arial Narrow" panose="020B0606020202030204" pitchFamily="34" charset="0"/>
                <a:ea typeface="ＭＳ Ｐゴシック" panose="020B0600070205080204" pitchFamily="34" charset="-128"/>
              </a:rPr>
              <a:t>D-Trade system permits electronic application and approval of licenses</a:t>
            </a:r>
          </a:p>
          <a:p>
            <a:pPr lvl="1" eaLnBrk="1" hangingPunct="1">
              <a:lnSpc>
                <a:spcPct val="80000"/>
              </a:lnSpc>
            </a:pPr>
            <a:r>
              <a:rPr lang="en-US" altLang="en-US" sz="2400" dirty="0">
                <a:solidFill>
                  <a:schemeClr val="tx1"/>
                </a:solidFill>
                <a:latin typeface="Arial Narrow" panose="020B0606020202030204" pitchFamily="34" charset="0"/>
                <a:ea typeface="ＭＳ Ｐゴシック" panose="020B0600070205080204" pitchFamily="34" charset="-128"/>
              </a:rPr>
              <a:t>DSP-5 (6) - permanent export of unclassified defense articles and technical data</a:t>
            </a:r>
          </a:p>
          <a:p>
            <a:pPr lvl="1" eaLnBrk="1" hangingPunct="1">
              <a:lnSpc>
                <a:spcPct val="80000"/>
              </a:lnSpc>
            </a:pPr>
            <a:r>
              <a:rPr lang="en-US" altLang="en-US" sz="2400" dirty="0">
                <a:solidFill>
                  <a:schemeClr val="tx1"/>
                </a:solidFill>
                <a:latin typeface="Arial Narrow" panose="020B0606020202030204" pitchFamily="34" charset="0"/>
                <a:ea typeface="ＭＳ Ｐゴシック" panose="020B0600070205080204" pitchFamily="34" charset="-128"/>
              </a:rPr>
              <a:t>DSP-61 (62) – temporary imports of unclassified defense articles</a:t>
            </a:r>
          </a:p>
          <a:p>
            <a:pPr lvl="1" eaLnBrk="1" hangingPunct="1">
              <a:lnSpc>
                <a:spcPct val="80000"/>
              </a:lnSpc>
            </a:pPr>
            <a:r>
              <a:rPr lang="en-US" altLang="en-US" sz="2400" dirty="0">
                <a:solidFill>
                  <a:schemeClr val="tx1"/>
                </a:solidFill>
                <a:latin typeface="Arial Narrow" panose="020B0606020202030204" pitchFamily="34" charset="0"/>
                <a:ea typeface="ＭＳ Ｐゴシック" panose="020B0600070205080204" pitchFamily="34" charset="-128"/>
              </a:rPr>
              <a:t>DSP-73 (74)– temporary exports of unclassified defense articles</a:t>
            </a:r>
          </a:p>
          <a:p>
            <a:pPr marL="1141413" lvl="2" indent="-227013" eaLnBrk="1" hangingPunct="1">
              <a:lnSpc>
                <a:spcPct val="80000"/>
              </a:lnSpc>
              <a:buFont typeface="Wingdings" panose="05000000000000000000" pitchFamily="2" charset="2"/>
              <a:buChar char="v"/>
            </a:pPr>
            <a:r>
              <a:rPr lang="en-US" altLang="en-US" sz="2200" dirty="0">
                <a:latin typeface="Arial Narrow" panose="020B0606020202030204" pitchFamily="34" charset="0"/>
                <a:ea typeface="ＭＳ Ｐゴシック" panose="020B0600070205080204" pitchFamily="34" charset="-128"/>
              </a:rPr>
              <a:t>Require identification of articles and data, quantity, value, end-users, consignees and end-use</a:t>
            </a:r>
          </a:p>
          <a:p>
            <a:pPr marL="1141413" lvl="2" indent="-227013" eaLnBrk="1" hangingPunct="1">
              <a:lnSpc>
                <a:spcPct val="80000"/>
              </a:lnSpc>
              <a:buFont typeface="Wingdings" panose="05000000000000000000" pitchFamily="2" charset="2"/>
              <a:buChar char="v"/>
            </a:pPr>
            <a:r>
              <a:rPr lang="en-US" altLang="en-US" sz="2200" dirty="0">
                <a:latin typeface="Arial Narrow" panose="020B0606020202030204" pitchFamily="34" charset="0"/>
                <a:ea typeface="ＭＳ Ｐゴシック" panose="020B0600070205080204" pitchFamily="34" charset="-128"/>
              </a:rPr>
              <a:t>Generally valid for four (4) years</a:t>
            </a:r>
          </a:p>
          <a:p>
            <a:pPr marL="1141413" lvl="2" indent="-227013" eaLnBrk="1" hangingPunct="1">
              <a:lnSpc>
                <a:spcPct val="80000"/>
              </a:lnSpc>
              <a:buFont typeface="Wingdings" panose="05000000000000000000" pitchFamily="2" charset="2"/>
              <a:buChar char="v"/>
            </a:pPr>
            <a:r>
              <a:rPr lang="en-US" altLang="en-US" sz="2200" dirty="0">
                <a:latin typeface="Arial Narrow" panose="020B0606020202030204" pitchFamily="34" charset="0"/>
                <a:ea typeface="ＭＳ Ｐゴシック" panose="020B0600070205080204" pitchFamily="34" charset="-128"/>
              </a:rPr>
              <a:t>Generally approved in 30-60 days</a:t>
            </a:r>
          </a:p>
          <a:p>
            <a:pPr marL="1141413" lvl="2" indent="-227013" eaLnBrk="1" hangingPunct="1">
              <a:lnSpc>
                <a:spcPct val="80000"/>
              </a:lnSpc>
              <a:buFont typeface="Wingdings" panose="05000000000000000000" pitchFamily="2" charset="2"/>
              <a:buChar char="v"/>
            </a:pPr>
            <a:r>
              <a:rPr lang="en-US" altLang="en-US" sz="2200" dirty="0">
                <a:latin typeface="Arial Narrow" panose="020B0606020202030204" pitchFamily="34" charset="0"/>
                <a:ea typeface="ＭＳ Ｐゴシック" panose="020B0600070205080204" pitchFamily="34" charset="-128"/>
              </a:rPr>
              <a:t>All exports must be decremented on the license</a:t>
            </a:r>
          </a:p>
          <a:p>
            <a:pPr marL="1141413" lvl="2" indent="-227013" eaLnBrk="1" hangingPunct="1">
              <a:lnSpc>
                <a:spcPct val="80000"/>
              </a:lnSpc>
              <a:buFont typeface="Wingdings" panose="05000000000000000000" pitchFamily="2" charset="2"/>
              <a:buChar char="v"/>
            </a:pPr>
            <a:r>
              <a:rPr lang="en-US" altLang="en-US" sz="2200" dirty="0">
                <a:latin typeface="Arial Narrow" panose="020B0606020202030204" pitchFamily="34" charset="0"/>
                <a:ea typeface="ＭＳ Ｐゴシック" panose="020B0600070205080204" pitchFamily="34" charset="-128"/>
              </a:rPr>
              <a:t>License must be returned to DDTC when exhausted or expired</a:t>
            </a:r>
          </a:p>
          <a:p>
            <a:pPr eaLnBrk="1" hangingPunct="1">
              <a:lnSpc>
                <a:spcPct val="80000"/>
              </a:lnSpc>
            </a:pPr>
            <a:endParaRPr lang="en-US" altLang="en-US" sz="2000"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1851103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a:extLst>
              <a:ext uri="{FF2B5EF4-FFF2-40B4-BE49-F238E27FC236}">
                <a16:creationId xmlns:a16="http://schemas.microsoft.com/office/drawing/2014/main" id="{D39A4951-111A-4976-9504-D9D0DEF7BB42}"/>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6</a:t>
            </a:fld>
            <a:endParaRPr lang="en-US" altLang="en-US" sz="1600">
              <a:latin typeface="Arial" panose="020B0604020202020204" pitchFamily="34" charset="0"/>
              <a:ea typeface="ＭＳ Ｐゴシック" panose="020B0600070205080204" pitchFamily="34" charset="-128"/>
            </a:endParaRPr>
          </a:p>
        </p:txBody>
      </p:sp>
      <p:sp>
        <p:nvSpPr>
          <p:cNvPr id="28675" name="Title 1">
            <a:extLst>
              <a:ext uri="{FF2B5EF4-FFF2-40B4-BE49-F238E27FC236}">
                <a16:creationId xmlns:a16="http://schemas.microsoft.com/office/drawing/2014/main" id="{A25AA033-CA76-4955-B45F-3165D61127CE}"/>
              </a:ext>
            </a:extLst>
          </p:cNvPr>
          <p:cNvSpPr>
            <a:spLocks noGrp="1"/>
          </p:cNvSpPr>
          <p:nvPr>
            <p:ph type="title"/>
          </p:nvPr>
        </p:nvSpPr>
        <p:spPr>
          <a:xfrm>
            <a:off x="1803400" y="55563"/>
            <a:ext cx="7416800" cy="990600"/>
          </a:xfrm>
        </p:spPr>
        <p:txBody>
          <a:bodyPr/>
          <a:lstStyle/>
          <a:p>
            <a:pPr eaLnBrk="1" hangingPunct="1"/>
            <a:r>
              <a:rPr lang="en-US" altLang="en-US" dirty="0">
                <a:solidFill>
                  <a:schemeClr val="bg1"/>
                </a:solidFill>
                <a:ea typeface="ＭＳ Ｐゴシック" panose="020B0600070205080204" pitchFamily="34" charset="-128"/>
              </a:rPr>
              <a:t>What is controlled?</a:t>
            </a:r>
          </a:p>
        </p:txBody>
      </p:sp>
      <p:sp>
        <p:nvSpPr>
          <p:cNvPr id="28676" name="Content Placeholder 2">
            <a:extLst>
              <a:ext uri="{FF2B5EF4-FFF2-40B4-BE49-F238E27FC236}">
                <a16:creationId xmlns:a16="http://schemas.microsoft.com/office/drawing/2014/main" id="{098781BB-BACC-42E9-90D9-D2C243E34E69}"/>
              </a:ext>
            </a:extLst>
          </p:cNvPr>
          <p:cNvSpPr>
            <a:spLocks noGrp="1"/>
          </p:cNvSpPr>
          <p:nvPr>
            <p:ph sz="quarter" idx="11"/>
          </p:nvPr>
        </p:nvSpPr>
        <p:spPr>
          <a:xfrm>
            <a:off x="479425" y="1046163"/>
            <a:ext cx="11250613" cy="5075237"/>
          </a:xfrm>
        </p:spPr>
        <p:txBody>
          <a:bodyPr/>
          <a:lstStyle/>
          <a:p>
            <a:pPr eaLnBrk="1" hangingPunct="1"/>
            <a:r>
              <a:rPr lang="en-US" altLang="en-US" sz="2800" dirty="0">
                <a:latin typeface="Arial Narrow" panose="020B0606020202030204" pitchFamily="34" charset="0"/>
                <a:ea typeface="ＭＳ Ｐゴシック" panose="020B0600070205080204" pitchFamily="34" charset="-128"/>
              </a:rPr>
              <a:t>Hardware</a:t>
            </a:r>
          </a:p>
          <a:p>
            <a:pPr lvl="1" eaLnBrk="1" hangingPunct="1"/>
            <a:r>
              <a:rPr lang="en-US" altLang="en-US" sz="2400" dirty="0">
                <a:solidFill>
                  <a:schemeClr val="accent4"/>
                </a:solidFill>
                <a:latin typeface="Arial Narrow" panose="020B0606020202030204" pitchFamily="34" charset="0"/>
                <a:ea typeface="ＭＳ Ｐゴシック" panose="020B0600070205080204" pitchFamily="34" charset="-128"/>
              </a:rPr>
              <a:t>Computer systems</a:t>
            </a:r>
          </a:p>
          <a:p>
            <a:pPr lvl="1" eaLnBrk="1" hangingPunct="1"/>
            <a:r>
              <a:rPr lang="en-US" altLang="en-US" sz="2400" dirty="0">
                <a:solidFill>
                  <a:schemeClr val="accent4"/>
                </a:solidFill>
                <a:latin typeface="Arial Narrow" panose="020B0606020202030204" pitchFamily="34" charset="0"/>
                <a:ea typeface="ＭＳ Ｐゴシック" panose="020B0600070205080204" pitchFamily="34" charset="-128"/>
              </a:rPr>
              <a:t>Simulated weapons</a:t>
            </a:r>
          </a:p>
          <a:p>
            <a:pPr lvl="1" eaLnBrk="1" hangingPunct="1"/>
            <a:r>
              <a:rPr lang="en-US" altLang="en-US" sz="2400" dirty="0">
                <a:solidFill>
                  <a:schemeClr val="accent4"/>
                </a:solidFill>
                <a:latin typeface="Arial Narrow" panose="020B0606020202030204" pitchFamily="34" charset="0"/>
                <a:ea typeface="ＭＳ Ｐゴシック" panose="020B0600070205080204" pitchFamily="34" charset="-128"/>
              </a:rPr>
              <a:t>Simulated equipment</a:t>
            </a:r>
          </a:p>
          <a:p>
            <a:pPr eaLnBrk="1" hangingPunct="1"/>
            <a:r>
              <a:rPr lang="en-US" altLang="en-US" sz="2800" dirty="0">
                <a:latin typeface="Arial Narrow" panose="020B0606020202030204" pitchFamily="34" charset="0"/>
                <a:ea typeface="ＭＳ Ｐゴシック" panose="020B0600070205080204" pitchFamily="34" charset="-128"/>
              </a:rPr>
              <a:t>Data and Technology (including software)</a:t>
            </a:r>
          </a:p>
          <a:p>
            <a:pPr lvl="1" eaLnBrk="1" hangingPunct="1"/>
            <a:r>
              <a:rPr lang="en-US" altLang="en-US" sz="2400" dirty="0">
                <a:solidFill>
                  <a:schemeClr val="accent4"/>
                </a:solidFill>
                <a:latin typeface="Arial Narrow" panose="020B0606020202030204" pitchFamily="34" charset="0"/>
                <a:ea typeface="ＭＳ Ｐゴシック" panose="020B0600070205080204" pitchFamily="34" charset="-128"/>
              </a:rPr>
              <a:t>Simulation programs</a:t>
            </a:r>
          </a:p>
          <a:p>
            <a:pPr lvl="1" eaLnBrk="1" hangingPunct="1"/>
            <a:r>
              <a:rPr lang="en-US" altLang="en-US" sz="2400" dirty="0">
                <a:solidFill>
                  <a:schemeClr val="accent4"/>
                </a:solidFill>
                <a:latin typeface="Arial Narrow" panose="020B0606020202030204" pitchFamily="34" charset="0"/>
                <a:ea typeface="ＭＳ Ｐゴシック" panose="020B0600070205080204" pitchFamily="34" charset="-128"/>
              </a:rPr>
              <a:t>Databases</a:t>
            </a:r>
          </a:p>
          <a:p>
            <a:pPr eaLnBrk="1" hangingPunct="1"/>
            <a:r>
              <a:rPr lang="en-US" altLang="en-US" sz="2800" dirty="0">
                <a:latin typeface="Arial Narrow" panose="020B0606020202030204" pitchFamily="34" charset="0"/>
                <a:ea typeface="ＭＳ Ｐゴシック" panose="020B0600070205080204" pitchFamily="34" charset="-128"/>
              </a:rPr>
              <a:t>Services</a:t>
            </a:r>
          </a:p>
          <a:p>
            <a:pPr lvl="1" eaLnBrk="1" hangingPunct="1"/>
            <a:r>
              <a:rPr lang="en-US" altLang="en-US" sz="2400" dirty="0">
                <a:solidFill>
                  <a:schemeClr val="accent4"/>
                </a:solidFill>
                <a:latin typeface="Arial Narrow" panose="020B0606020202030204" pitchFamily="34" charset="0"/>
                <a:ea typeface="ＭＳ Ｐゴシック" panose="020B0600070205080204" pitchFamily="34" charset="-128"/>
              </a:rPr>
              <a:t>Installation</a:t>
            </a:r>
          </a:p>
          <a:p>
            <a:pPr lvl="1" eaLnBrk="1" hangingPunct="1"/>
            <a:r>
              <a:rPr lang="en-US" altLang="en-US" sz="2400" dirty="0">
                <a:solidFill>
                  <a:schemeClr val="accent4"/>
                </a:solidFill>
                <a:latin typeface="Arial Narrow" panose="020B0606020202030204" pitchFamily="34" charset="0"/>
                <a:ea typeface="ＭＳ Ｐゴシック" panose="020B0600070205080204" pitchFamily="34" charset="-128"/>
              </a:rPr>
              <a:t>Training</a:t>
            </a:r>
          </a:p>
          <a:p>
            <a:pPr lvl="1" eaLnBrk="1" hangingPunct="1"/>
            <a:r>
              <a:rPr lang="en-US" altLang="en-US" sz="2400" dirty="0">
                <a:solidFill>
                  <a:schemeClr val="accent4"/>
                </a:solidFill>
                <a:latin typeface="Arial Narrow" panose="020B0606020202030204" pitchFamily="34" charset="0"/>
                <a:ea typeface="ＭＳ Ｐゴシック" panose="020B0600070205080204" pitchFamily="34" charset="-128"/>
              </a:rPr>
              <a:t>Design/Customization</a:t>
            </a:r>
          </a:p>
          <a:p>
            <a:pPr eaLnBrk="1" hangingPunct="1">
              <a:buFontTx/>
              <a:buNone/>
            </a:pPr>
            <a:r>
              <a:rPr lang="en-US" altLang="en-US" sz="8800" dirty="0">
                <a:solidFill>
                  <a:srgbClr val="FF9900"/>
                </a:solidFill>
                <a:latin typeface="Arial Narrow" panose="020B0606020202030204" pitchFamily="34" charset="0"/>
                <a:ea typeface="ＭＳ Ｐゴシック" panose="020B0600070205080204" pitchFamily="34" charset="-128"/>
              </a:rPr>
              <a:t>			</a:t>
            </a:r>
          </a:p>
        </p:txBody>
      </p:sp>
      <p:sp>
        <p:nvSpPr>
          <p:cNvPr id="4" name="TextBox 3">
            <a:extLst>
              <a:ext uri="{FF2B5EF4-FFF2-40B4-BE49-F238E27FC236}">
                <a16:creationId xmlns:a16="http://schemas.microsoft.com/office/drawing/2014/main" id="{5F7221AF-7373-4AF5-B570-99A6FE2FD503}"/>
              </a:ext>
            </a:extLst>
          </p:cNvPr>
          <p:cNvSpPr txBox="1"/>
          <p:nvPr/>
        </p:nvSpPr>
        <p:spPr>
          <a:xfrm>
            <a:off x="2038350" y="6134100"/>
            <a:ext cx="8115300" cy="230832"/>
          </a:xfrm>
          <a:prstGeom prst="rect">
            <a:avLst/>
          </a:prstGeom>
          <a:noFill/>
        </p:spPr>
        <p:txBody>
          <a:bodyPr wrap="square" rtlCol="0">
            <a:spAutoFit/>
          </a:bodyPr>
          <a:lstStyle/>
          <a:p>
            <a:r>
              <a:rPr lang="en-US" sz="900">
                <a:hlinkClick r:id="rId3" tooltip="https://www.flickr.com/photos/defenceimages/4604399208"/>
              </a:rPr>
              <a:t>This Photo</a:t>
            </a:r>
            <a:r>
              <a:rPr lang="en-US" sz="900"/>
              <a:t> by Unknown Author is licensed under </a:t>
            </a:r>
            <a:r>
              <a:rPr lang="en-US" sz="900">
                <a:hlinkClick r:id="rId4" tooltip="https://creativecommons.org/licenses/by-nc-nd/3.0/"/>
              </a:rPr>
              <a:t>CC BY-NC-ND</a:t>
            </a:r>
            <a:endParaRPr lang="en-US" sz="900"/>
          </a:p>
        </p:txBody>
      </p:sp>
      <p:pic>
        <p:nvPicPr>
          <p:cNvPr id="6" name="Picture 5" descr="A picture containing car, indoor, sitting, computer&#10;&#10;Description automatically generated">
            <a:extLst>
              <a:ext uri="{FF2B5EF4-FFF2-40B4-BE49-F238E27FC236}">
                <a16:creationId xmlns:a16="http://schemas.microsoft.com/office/drawing/2014/main" id="{A9C63232-3427-4D88-AF46-7A9C04A2BC11}"/>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546668" y="1315403"/>
            <a:ext cx="5445035" cy="4083776"/>
          </a:xfrm>
          <a:prstGeom prst="rect">
            <a:avLst/>
          </a:prstGeom>
        </p:spPr>
      </p:pic>
      <p:sp>
        <p:nvSpPr>
          <p:cNvPr id="7" name="TextBox 6">
            <a:extLst>
              <a:ext uri="{FF2B5EF4-FFF2-40B4-BE49-F238E27FC236}">
                <a16:creationId xmlns:a16="http://schemas.microsoft.com/office/drawing/2014/main" id="{802FA3CA-E655-4E9F-B338-138B8B4FABF8}"/>
              </a:ext>
            </a:extLst>
          </p:cNvPr>
          <p:cNvSpPr txBox="1"/>
          <p:nvPr/>
        </p:nvSpPr>
        <p:spPr>
          <a:xfrm>
            <a:off x="1524000" y="6858000"/>
            <a:ext cx="2349137" cy="369332"/>
          </a:xfrm>
          <a:prstGeom prst="rect">
            <a:avLst/>
          </a:prstGeom>
          <a:noFill/>
        </p:spPr>
        <p:txBody>
          <a:bodyPr wrap="square" rtlCol="0">
            <a:spAutoFit/>
          </a:bodyPr>
          <a:lstStyle/>
          <a:p>
            <a:r>
              <a:rPr lang="en-US" sz="900">
                <a:hlinkClick r:id="rId6" tooltip="http://virtualrealitypost.blogspot.com/p/history-of-vr-technology.html"/>
              </a:rPr>
              <a:t>This Photo</a:t>
            </a:r>
            <a:r>
              <a:rPr lang="en-US" sz="900"/>
              <a:t> by Unknown Author is licensed under </a:t>
            </a:r>
            <a:r>
              <a:rPr lang="en-US" sz="900">
                <a:hlinkClick r:id="rId7" tooltip="https://creativecommons.org/licenses/by-sa/3.0/"/>
              </a:rPr>
              <a:t>CC BY-SA</a:t>
            </a:r>
            <a:endParaRPr lang="en-US" sz="900"/>
          </a:p>
        </p:txBody>
      </p:sp>
    </p:spTree>
    <p:extLst>
      <p:ext uri="{BB962C8B-B14F-4D97-AF65-F5344CB8AC3E}">
        <p14:creationId xmlns:p14="http://schemas.microsoft.com/office/powerpoint/2010/main" val="14673737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a:extLst>
              <a:ext uri="{FF2B5EF4-FFF2-40B4-BE49-F238E27FC236}">
                <a16:creationId xmlns:a16="http://schemas.microsoft.com/office/drawing/2014/main" id="{70AEEAEA-2C0B-4014-A08F-7CD7B2A86E4A}"/>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60</a:t>
            </a:fld>
            <a:endParaRPr lang="en-US" altLang="en-US" sz="1600">
              <a:latin typeface="Arial" panose="020B0604020202020204" pitchFamily="34" charset="0"/>
              <a:ea typeface="ＭＳ Ｐゴシック" panose="020B0600070205080204" pitchFamily="34" charset="-128"/>
            </a:endParaRPr>
          </a:p>
        </p:txBody>
      </p:sp>
      <p:sp>
        <p:nvSpPr>
          <p:cNvPr id="83971" name="Rectangle 2">
            <a:extLst>
              <a:ext uri="{FF2B5EF4-FFF2-40B4-BE49-F238E27FC236}">
                <a16:creationId xmlns:a16="http://schemas.microsoft.com/office/drawing/2014/main" id="{3C06024A-B5EE-4EE9-9658-1A41D7D2B8C4}"/>
              </a:ext>
            </a:extLst>
          </p:cNvPr>
          <p:cNvSpPr>
            <a:spLocks noGrp="1" noChangeArrowheads="1"/>
          </p:cNvSpPr>
          <p:nvPr>
            <p:ph type="title"/>
          </p:nvPr>
        </p:nvSpPr>
        <p:spPr>
          <a:xfrm>
            <a:off x="1844040" y="0"/>
            <a:ext cx="7416800" cy="990600"/>
          </a:xfrm>
        </p:spPr>
        <p:txBody>
          <a:bodyPr/>
          <a:lstStyle/>
          <a:p>
            <a:pPr eaLnBrk="1" hangingPunct="1"/>
            <a:r>
              <a:rPr lang="en-US" altLang="en-US" dirty="0">
                <a:solidFill>
                  <a:schemeClr val="bg1"/>
                </a:solidFill>
                <a:ea typeface="ＭＳ Ｐゴシック" panose="020B0600070205080204" pitchFamily="34" charset="-128"/>
              </a:rPr>
              <a:t>ITAR Export Authorizations</a:t>
            </a:r>
          </a:p>
        </p:txBody>
      </p:sp>
      <p:sp>
        <p:nvSpPr>
          <p:cNvPr id="83972" name="Rectangle 3">
            <a:extLst>
              <a:ext uri="{FF2B5EF4-FFF2-40B4-BE49-F238E27FC236}">
                <a16:creationId xmlns:a16="http://schemas.microsoft.com/office/drawing/2014/main" id="{32D2D47C-73E1-4BC1-ADB6-EFDC00F335D9}"/>
              </a:ext>
            </a:extLst>
          </p:cNvPr>
          <p:cNvSpPr>
            <a:spLocks noGrp="1" noChangeArrowheads="1"/>
          </p:cNvSpPr>
          <p:nvPr>
            <p:ph sz="quarter" idx="11"/>
          </p:nvPr>
        </p:nvSpPr>
        <p:spPr>
          <a:xfrm>
            <a:off x="470693" y="1229043"/>
            <a:ext cx="11250613" cy="5075237"/>
          </a:xfrm>
        </p:spPr>
        <p:txBody>
          <a:bodyPr/>
          <a:lstStyle/>
          <a:p>
            <a:pPr eaLnBrk="1" hangingPunct="1"/>
            <a:r>
              <a:rPr lang="en-US" altLang="en-US" dirty="0">
                <a:latin typeface="Arial Narrow" panose="020B0606020202030204" pitchFamily="34" charset="0"/>
                <a:ea typeface="ＭＳ Ｐゴシック" panose="020B0600070205080204" pitchFamily="34" charset="-128"/>
              </a:rPr>
              <a:t>Technical Assistance Agreement (TAA)</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Used for exports of technical data and defense services (assistance)</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Format may change to a DSP-5</a:t>
            </a:r>
          </a:p>
          <a:p>
            <a:pPr eaLnBrk="1" hangingPunct="1"/>
            <a:r>
              <a:rPr lang="en-US" altLang="en-US" dirty="0">
                <a:latin typeface="Arial Narrow" panose="020B0606020202030204" pitchFamily="34" charset="0"/>
                <a:ea typeface="ＭＳ Ｐゴシック" panose="020B0600070205080204" pitchFamily="34" charset="-128"/>
              </a:rPr>
              <a:t>Manufacturing License Agreement (MLA)</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Similar in form to a TAA, but includes manufacturing know-how/licensed manufacture of defense articles</a:t>
            </a:r>
          </a:p>
          <a:p>
            <a:pPr eaLnBrk="1" hangingPunct="1"/>
            <a:r>
              <a:rPr lang="en-US" altLang="en-US" dirty="0">
                <a:latin typeface="Arial Narrow" panose="020B0606020202030204" pitchFamily="34" charset="0"/>
                <a:ea typeface="ＭＳ Ｐゴシック" panose="020B0600070205080204" pitchFamily="34" charset="-128"/>
              </a:rPr>
              <a:t>Warehouse Distribution Agreement (WDA)</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Authorizes establishment of a warehouse and distribution point abroad for defense articles exported from the U.S. and distribution within an approved sales territory</a:t>
            </a:r>
          </a:p>
          <a:p>
            <a:pPr eaLnBrk="1" hangingPunct="1"/>
            <a:endParaRPr lang="en-US" altLang="en-US" dirty="0">
              <a:latin typeface="Arial Narrow" panose="020B0606020202030204" pitchFamily="34" charset="0"/>
              <a:ea typeface="ＭＳ Ｐゴシック" panose="020B0600070205080204" pitchFamily="34" charset="-128"/>
            </a:endParaRPr>
          </a:p>
          <a:p>
            <a:pPr eaLnBrk="1" hangingPunct="1"/>
            <a:endParaRPr lang="en-US" altLang="en-US" sz="2000" dirty="0">
              <a:latin typeface="Arial Narrow" panose="020B0606020202030204" pitchFamily="34" charset="0"/>
              <a:ea typeface="ＭＳ Ｐゴシック" panose="020B0600070205080204" pitchFamily="34" charset="-128"/>
            </a:endParaRPr>
          </a:p>
          <a:p>
            <a:pPr lvl="1" eaLnBrk="1" hangingPunct="1"/>
            <a:endParaRPr lang="en-US" altLang="en-US" dirty="0">
              <a:latin typeface="Arial Narrow" panose="020B0606020202030204" pitchFamily="34" charset="0"/>
              <a:ea typeface="ＭＳ Ｐゴシック" panose="020B0600070205080204" pitchFamily="34" charset="-128"/>
            </a:endParaRPr>
          </a:p>
          <a:p>
            <a:pPr eaLnBrk="1" hangingPunct="1"/>
            <a:endParaRPr lang="en-US" altLang="en-US" sz="2000"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37828815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a:extLst>
              <a:ext uri="{FF2B5EF4-FFF2-40B4-BE49-F238E27FC236}">
                <a16:creationId xmlns:a16="http://schemas.microsoft.com/office/drawing/2014/main" id="{70AEEAEA-2C0B-4014-A08F-7CD7B2A86E4A}"/>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61</a:t>
            </a:fld>
            <a:endParaRPr lang="en-US" altLang="en-US" sz="1600">
              <a:latin typeface="Arial" panose="020B0604020202020204" pitchFamily="34" charset="0"/>
              <a:ea typeface="ＭＳ Ｐゴシック" panose="020B0600070205080204" pitchFamily="34" charset="-128"/>
            </a:endParaRPr>
          </a:p>
        </p:txBody>
      </p:sp>
      <p:sp>
        <p:nvSpPr>
          <p:cNvPr id="83971" name="Rectangle 2">
            <a:extLst>
              <a:ext uri="{FF2B5EF4-FFF2-40B4-BE49-F238E27FC236}">
                <a16:creationId xmlns:a16="http://schemas.microsoft.com/office/drawing/2014/main" id="{3C06024A-B5EE-4EE9-9658-1A41D7D2B8C4}"/>
              </a:ext>
            </a:extLst>
          </p:cNvPr>
          <p:cNvSpPr>
            <a:spLocks noGrp="1" noChangeArrowheads="1"/>
          </p:cNvSpPr>
          <p:nvPr>
            <p:ph type="title"/>
          </p:nvPr>
        </p:nvSpPr>
        <p:spPr>
          <a:xfrm>
            <a:off x="1844040" y="0"/>
            <a:ext cx="7416800" cy="990600"/>
          </a:xfrm>
        </p:spPr>
        <p:txBody>
          <a:bodyPr/>
          <a:lstStyle/>
          <a:p>
            <a:pPr eaLnBrk="1" hangingPunct="1"/>
            <a:r>
              <a:rPr lang="en-US" altLang="en-US" dirty="0">
                <a:solidFill>
                  <a:schemeClr val="bg1"/>
                </a:solidFill>
                <a:ea typeface="ＭＳ Ｐゴシック" panose="020B0600070205080204" pitchFamily="34" charset="-128"/>
              </a:rPr>
              <a:t>ITAR Export Authorizations</a:t>
            </a:r>
          </a:p>
        </p:txBody>
      </p:sp>
      <p:sp>
        <p:nvSpPr>
          <p:cNvPr id="83972" name="Rectangle 3">
            <a:extLst>
              <a:ext uri="{FF2B5EF4-FFF2-40B4-BE49-F238E27FC236}">
                <a16:creationId xmlns:a16="http://schemas.microsoft.com/office/drawing/2014/main" id="{32D2D47C-73E1-4BC1-ADB6-EFDC00F335D9}"/>
              </a:ext>
            </a:extLst>
          </p:cNvPr>
          <p:cNvSpPr>
            <a:spLocks noGrp="1" noChangeArrowheads="1"/>
          </p:cNvSpPr>
          <p:nvPr>
            <p:ph sz="quarter" idx="11"/>
          </p:nvPr>
        </p:nvSpPr>
        <p:spPr>
          <a:xfrm>
            <a:off x="470693" y="1229043"/>
            <a:ext cx="11250613" cy="5075237"/>
          </a:xfrm>
        </p:spPr>
        <p:txBody>
          <a:bodyPr/>
          <a:lstStyle/>
          <a:p>
            <a:pPr eaLnBrk="1" hangingPunct="1"/>
            <a:r>
              <a:rPr lang="en-US" altLang="en-US" dirty="0">
                <a:latin typeface="Arial Narrow" panose="020B0606020202030204" pitchFamily="34" charset="0"/>
                <a:ea typeface="ＭＳ Ｐゴシック" panose="020B0600070205080204" pitchFamily="34" charset="-128"/>
              </a:rPr>
              <a:t>Open General Licenses</a:t>
            </a:r>
          </a:p>
          <a:p>
            <a:r>
              <a:rPr lang="en-US" dirty="0"/>
              <a:t>New approach to licensing being tested by DDTC</a:t>
            </a:r>
          </a:p>
          <a:p>
            <a:pPr lvl="1"/>
            <a:r>
              <a:rPr lang="en-US" dirty="0"/>
              <a:t>Pilot program</a:t>
            </a:r>
          </a:p>
          <a:p>
            <a:pPr lvl="1"/>
            <a:r>
              <a:rPr lang="en-US" dirty="0"/>
              <a:t>Valid for one year, August 1, 2022 – July 31, 2023</a:t>
            </a:r>
          </a:p>
          <a:p>
            <a:r>
              <a:rPr lang="en-US" dirty="0"/>
              <a:t>Facilitate defense trade with partners and allies</a:t>
            </a:r>
          </a:p>
          <a:p>
            <a:r>
              <a:rPr lang="en-US" dirty="0"/>
              <a:t>Increase operational readiness and interoperability of U.S. partners and allies</a:t>
            </a:r>
          </a:p>
          <a:p>
            <a:r>
              <a:rPr lang="en-US" dirty="0"/>
              <a:t>Further the development of a modern and agile U.S. export control system</a:t>
            </a:r>
          </a:p>
          <a:p>
            <a:r>
              <a:rPr lang="en-US" dirty="0"/>
              <a:t>Similar to approach currently implemented in other countries</a:t>
            </a:r>
          </a:p>
          <a:p>
            <a:r>
              <a:rPr lang="en-US" dirty="0"/>
              <a:t>Authority for OGL based in the treaties with Australia and the United Kingdom and existing regulatory provisions (</a:t>
            </a:r>
            <a:r>
              <a:rPr lang="en-US" i="1" dirty="0"/>
              <a:t>e.g., </a:t>
            </a:r>
            <a:r>
              <a:rPr lang="en-US" dirty="0"/>
              <a:t>ITAR 126.5)</a:t>
            </a:r>
          </a:p>
          <a:p>
            <a:pPr eaLnBrk="1" hangingPunct="1"/>
            <a:endParaRPr lang="en-US" altLang="en-US" dirty="0">
              <a:latin typeface="Arial Narrow" panose="020B0606020202030204" pitchFamily="34" charset="0"/>
              <a:ea typeface="ＭＳ Ｐゴシック" panose="020B0600070205080204" pitchFamily="34" charset="-128"/>
            </a:endParaRPr>
          </a:p>
          <a:p>
            <a:pPr eaLnBrk="1" hangingPunct="1"/>
            <a:endParaRPr lang="en-US" altLang="en-US" sz="2000" dirty="0">
              <a:latin typeface="Arial Narrow" panose="020B0606020202030204" pitchFamily="34" charset="0"/>
              <a:ea typeface="ＭＳ Ｐゴシック" panose="020B0600070205080204" pitchFamily="34" charset="-128"/>
            </a:endParaRPr>
          </a:p>
          <a:p>
            <a:pPr lvl="1" eaLnBrk="1" hangingPunct="1"/>
            <a:endParaRPr lang="en-US" altLang="en-US" dirty="0">
              <a:latin typeface="Arial Narrow" panose="020B0606020202030204" pitchFamily="34" charset="0"/>
              <a:ea typeface="ＭＳ Ｐゴシック" panose="020B0600070205080204" pitchFamily="34" charset="-128"/>
            </a:endParaRPr>
          </a:p>
          <a:p>
            <a:pPr eaLnBrk="1" hangingPunct="1"/>
            <a:endParaRPr lang="en-US" altLang="en-US" sz="2000"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34990932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1A01E-1FD2-9F65-667B-26C0740FEBDB}"/>
              </a:ext>
            </a:extLst>
          </p:cNvPr>
          <p:cNvSpPr>
            <a:spLocks noGrp="1"/>
          </p:cNvSpPr>
          <p:nvPr>
            <p:ph type="title"/>
          </p:nvPr>
        </p:nvSpPr>
        <p:spPr/>
        <p:txBody>
          <a:bodyPr/>
          <a:lstStyle/>
          <a:p>
            <a:r>
              <a:rPr lang="en-US" dirty="0"/>
              <a:t>Open General License 1 - Retransfers</a:t>
            </a:r>
          </a:p>
        </p:txBody>
      </p:sp>
      <p:sp>
        <p:nvSpPr>
          <p:cNvPr id="3" name="Content Placeholder 2">
            <a:extLst>
              <a:ext uri="{FF2B5EF4-FFF2-40B4-BE49-F238E27FC236}">
                <a16:creationId xmlns:a16="http://schemas.microsoft.com/office/drawing/2014/main" id="{B9726CE1-F39F-4DF0-195D-F48A9F2BE59F}"/>
              </a:ext>
            </a:extLst>
          </p:cNvPr>
          <p:cNvSpPr>
            <a:spLocks noGrp="1"/>
          </p:cNvSpPr>
          <p:nvPr>
            <p:ph idx="1"/>
          </p:nvPr>
        </p:nvSpPr>
        <p:spPr/>
        <p:txBody>
          <a:bodyPr>
            <a:normAutofit lnSpcReduction="10000"/>
          </a:bodyPr>
          <a:lstStyle/>
          <a:p>
            <a:r>
              <a:rPr lang="en-US" dirty="0"/>
              <a:t>Authorizes </a:t>
            </a:r>
            <a:r>
              <a:rPr lang="en-US" i="1" dirty="0"/>
              <a:t>retransfers</a:t>
            </a:r>
            <a:r>
              <a:rPr lang="en-US" dirty="0"/>
              <a:t> of unclassified defense articles </a:t>
            </a:r>
            <a:r>
              <a:rPr lang="en-US" i="1" dirty="0"/>
              <a:t>within</a:t>
            </a:r>
            <a:r>
              <a:rPr lang="en-US" dirty="0"/>
              <a:t> Australia, Canada and the United Kingdom</a:t>
            </a:r>
          </a:p>
          <a:p>
            <a:r>
              <a:rPr lang="en-US" dirty="0"/>
              <a:t>Approved Recipients</a:t>
            </a:r>
          </a:p>
          <a:p>
            <a:pPr lvl="1"/>
            <a:r>
              <a:rPr lang="en-US" sz="2400" dirty="0"/>
              <a:t>Australia, Canada and UK Governments</a:t>
            </a:r>
          </a:p>
          <a:p>
            <a:pPr lvl="1"/>
            <a:r>
              <a:rPr lang="en-US" sz="2400" dirty="0"/>
              <a:t>Members of Australia and UK Communities as defined by ITAR 126.16(d) and 126.17(d), respectively</a:t>
            </a:r>
          </a:p>
          <a:p>
            <a:pPr lvl="1"/>
            <a:r>
              <a:rPr lang="en-US" sz="2400" dirty="0"/>
              <a:t>Canadian-Registered Persons as defined in ITAR 126.5(b)</a:t>
            </a:r>
          </a:p>
          <a:p>
            <a:r>
              <a:rPr lang="en-US" dirty="0"/>
              <a:t>Requirements</a:t>
            </a:r>
          </a:p>
          <a:p>
            <a:pPr lvl="1"/>
            <a:r>
              <a:rPr lang="en-US" sz="2400" dirty="0"/>
              <a:t>Inform end-user of information enumerated in ITAR 123.9(b)</a:t>
            </a:r>
          </a:p>
          <a:p>
            <a:pPr lvl="1"/>
            <a:r>
              <a:rPr lang="en-US" sz="2400" dirty="0"/>
              <a:t>Maintain records of each transfer and make them available to DDTC upon request</a:t>
            </a:r>
          </a:p>
          <a:p>
            <a:pPr lvl="1"/>
            <a:r>
              <a:rPr lang="en-US" sz="2400" dirty="0"/>
              <a:t>Cite “Open General License No. 1” as the license or other approval number citation</a:t>
            </a:r>
          </a:p>
        </p:txBody>
      </p:sp>
      <p:sp>
        <p:nvSpPr>
          <p:cNvPr id="4" name="Slide Number Placeholder 4">
            <a:extLst>
              <a:ext uri="{FF2B5EF4-FFF2-40B4-BE49-F238E27FC236}">
                <a16:creationId xmlns:a16="http://schemas.microsoft.com/office/drawing/2014/main" id="{68B48B03-45BE-0418-D4DA-0B2606BD9B6F}"/>
              </a:ext>
            </a:extLst>
          </p:cNvPr>
          <p:cNvSpPr txBox="1">
            <a:spLocks/>
          </p:cNvSpPr>
          <p:nvPr/>
        </p:nvSpPr>
        <p:spPr bwMode="auto">
          <a:xfrm>
            <a:off x="10386811" y="283335"/>
            <a:ext cx="803928" cy="7800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r" defTabSz="457200" rtl="0" eaLnBrk="0" fontAlgn="base" latinLnBrk="0" hangingPunct="0">
              <a:spcBef>
                <a:spcPct val="0"/>
              </a:spcBef>
              <a:spcAft>
                <a:spcPct val="0"/>
              </a:spcAft>
              <a:defRPr sz="1600" b="0" i="0" kern="1200">
                <a:solidFill>
                  <a:schemeClr val="tx1"/>
                </a:solidFill>
                <a:latin typeface="Arial" panose="020B0604020202020204" pitchFamily="34" charset="0"/>
                <a:ea typeface="+mn-ea"/>
                <a:cs typeface="+mn-cs"/>
              </a:defRPr>
            </a:lvl1pPr>
            <a:lvl2pPr marL="609585" algn="l" defTabSz="457200" rtl="0" eaLnBrk="1" fontAlgn="base" latinLnBrk="0" hangingPunct="1">
              <a:spcBef>
                <a:spcPct val="0"/>
              </a:spcBef>
              <a:spcAft>
                <a:spcPct val="0"/>
              </a:spcAft>
              <a:defRPr sz="3200" kern="1200">
                <a:solidFill>
                  <a:schemeClr val="tx1"/>
                </a:solidFill>
                <a:latin typeface="Tahoma" charset="0"/>
                <a:ea typeface="+mn-ea"/>
                <a:cs typeface="+mn-cs"/>
              </a:defRPr>
            </a:lvl2pPr>
            <a:lvl3pPr marL="1219170" algn="l" defTabSz="457200" rtl="0" eaLnBrk="1" fontAlgn="base" latinLnBrk="0" hangingPunct="1">
              <a:spcBef>
                <a:spcPct val="0"/>
              </a:spcBef>
              <a:spcAft>
                <a:spcPct val="0"/>
              </a:spcAft>
              <a:defRPr sz="3200" kern="1200">
                <a:solidFill>
                  <a:schemeClr val="tx1"/>
                </a:solidFill>
                <a:latin typeface="Tahoma" charset="0"/>
                <a:ea typeface="+mn-ea"/>
                <a:cs typeface="+mn-cs"/>
              </a:defRPr>
            </a:lvl3pPr>
            <a:lvl4pPr marL="1828754" algn="l" defTabSz="457200" rtl="0" eaLnBrk="1" fontAlgn="base" latinLnBrk="0" hangingPunct="1">
              <a:spcBef>
                <a:spcPct val="0"/>
              </a:spcBef>
              <a:spcAft>
                <a:spcPct val="0"/>
              </a:spcAft>
              <a:defRPr sz="3200" kern="1200">
                <a:solidFill>
                  <a:schemeClr val="tx1"/>
                </a:solidFill>
                <a:latin typeface="Tahoma" charset="0"/>
                <a:ea typeface="+mn-ea"/>
                <a:cs typeface="+mn-cs"/>
              </a:defRPr>
            </a:lvl4pPr>
            <a:lvl5pPr marL="2438339" algn="l" defTabSz="457200" rtl="0" eaLnBrk="1" fontAlgn="base" latinLnBrk="0" hangingPunct="1">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62</a:t>
            </a:fld>
            <a:endParaRPr lang="en-US" altLang="en-US" dirty="0">
              <a:ea typeface="ＭＳ Ｐゴシック" panose="020B0600070205080204" pitchFamily="34" charset="-128"/>
            </a:endParaRPr>
          </a:p>
        </p:txBody>
      </p:sp>
      <p:sp>
        <p:nvSpPr>
          <p:cNvPr id="5" name="Slide Number Placeholder 5">
            <a:extLst>
              <a:ext uri="{FF2B5EF4-FFF2-40B4-BE49-F238E27FC236}">
                <a16:creationId xmlns:a16="http://schemas.microsoft.com/office/drawing/2014/main" id="{304F6D3A-1169-A012-051F-FE00E6C67EB0}"/>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62</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9204451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D6A3B-9F06-24FE-B484-B4583A9E18F5}"/>
              </a:ext>
            </a:extLst>
          </p:cNvPr>
          <p:cNvSpPr>
            <a:spLocks noGrp="1"/>
          </p:cNvSpPr>
          <p:nvPr>
            <p:ph type="title"/>
          </p:nvPr>
        </p:nvSpPr>
        <p:spPr/>
        <p:txBody>
          <a:bodyPr/>
          <a:lstStyle/>
          <a:p>
            <a:r>
              <a:rPr lang="en-US" dirty="0"/>
              <a:t>Open General License 1</a:t>
            </a:r>
          </a:p>
        </p:txBody>
      </p:sp>
      <p:sp>
        <p:nvSpPr>
          <p:cNvPr id="3" name="Content Placeholder 2">
            <a:extLst>
              <a:ext uri="{FF2B5EF4-FFF2-40B4-BE49-F238E27FC236}">
                <a16:creationId xmlns:a16="http://schemas.microsoft.com/office/drawing/2014/main" id="{AD7C6DA5-CE71-85D5-2686-79743B6691BD}"/>
              </a:ext>
            </a:extLst>
          </p:cNvPr>
          <p:cNvSpPr>
            <a:spLocks noGrp="1"/>
          </p:cNvSpPr>
          <p:nvPr>
            <p:ph idx="1"/>
          </p:nvPr>
        </p:nvSpPr>
        <p:spPr>
          <a:xfrm>
            <a:off x="955205" y="1331259"/>
            <a:ext cx="8946541" cy="4869918"/>
          </a:xfrm>
        </p:spPr>
        <p:txBody>
          <a:bodyPr>
            <a:normAutofit fontScale="47500" lnSpcReduction="20000"/>
          </a:bodyPr>
          <a:lstStyle/>
          <a:p>
            <a:r>
              <a:rPr lang="en-US" sz="5900" dirty="0"/>
              <a:t>Limitations &amp; Provisos</a:t>
            </a:r>
          </a:p>
          <a:p>
            <a:pPr lvl="1"/>
            <a:r>
              <a:rPr lang="en-US" sz="4200" dirty="0"/>
              <a:t>Defense articles were originally exported pursuant to a DDTC license or other approval</a:t>
            </a:r>
          </a:p>
          <a:p>
            <a:pPr lvl="1"/>
            <a:r>
              <a:rPr lang="en-US" sz="4200" dirty="0"/>
              <a:t>No defense articles originally exported via an FMS program</a:t>
            </a:r>
          </a:p>
          <a:p>
            <a:pPr lvl="1"/>
            <a:r>
              <a:rPr lang="en-US" sz="4200" dirty="0"/>
              <a:t>No Missile Technology Control Regime (MTCR) or Missile Technology (MT) items/support to related programs</a:t>
            </a:r>
          </a:p>
          <a:p>
            <a:pPr lvl="1"/>
            <a:r>
              <a:rPr lang="en-US" sz="4200" dirty="0"/>
              <a:t>Technical data only for purpose of organizational-level, intermediate-level, or depot-level maintenance, repair, or storage of a defense article</a:t>
            </a:r>
          </a:p>
          <a:p>
            <a:pPr lvl="1"/>
            <a:r>
              <a:rPr lang="en-US" sz="4200" dirty="0"/>
              <a:t>Restrictions on transfer for maintenance &amp; repair if the value of the defense articles exceed $100,000,000 or $25,000,000 for major defense equipment</a:t>
            </a:r>
          </a:p>
          <a:p>
            <a:pPr lvl="1"/>
            <a:r>
              <a:rPr lang="en-US" sz="4200" dirty="0"/>
              <a:t>Retransfer must take place wholly within physical territory of the countries</a:t>
            </a:r>
          </a:p>
          <a:p>
            <a:pPr lvl="1"/>
            <a:r>
              <a:rPr lang="en-US" sz="4200" dirty="0"/>
              <a:t>Must be for end use by, or operation on behalf of Australia, Canada and UK governments</a:t>
            </a:r>
          </a:p>
          <a:p>
            <a:pPr lvl="1"/>
            <a:r>
              <a:rPr lang="en-US" sz="4200" dirty="0"/>
              <a:t>OGL 1 cannot be used by persons to whom a presumption of denial is applied (</a:t>
            </a:r>
            <a:r>
              <a:rPr lang="en-US" sz="4200" i="1" dirty="0"/>
              <a:t>i.e</a:t>
            </a:r>
            <a:r>
              <a:rPr lang="en-US" sz="4200" dirty="0"/>
              <a:t>., persons who have been convicted of certain U.S. criminal statutes or are ineligible to contract with or receive an export or import license from an agency of the U.S. Government)</a:t>
            </a:r>
          </a:p>
          <a:p>
            <a:pPr marL="0" indent="0">
              <a:buNone/>
            </a:pPr>
            <a:endParaRPr lang="en-US" dirty="0"/>
          </a:p>
        </p:txBody>
      </p:sp>
      <p:sp>
        <p:nvSpPr>
          <p:cNvPr id="4" name="Slide Number Placeholder 4">
            <a:extLst>
              <a:ext uri="{FF2B5EF4-FFF2-40B4-BE49-F238E27FC236}">
                <a16:creationId xmlns:a16="http://schemas.microsoft.com/office/drawing/2014/main" id="{41C6AA77-6C9F-37AA-DD3D-2B677802A69D}"/>
              </a:ext>
            </a:extLst>
          </p:cNvPr>
          <p:cNvSpPr txBox="1">
            <a:spLocks/>
          </p:cNvSpPr>
          <p:nvPr/>
        </p:nvSpPr>
        <p:spPr bwMode="auto">
          <a:xfrm>
            <a:off x="10386811" y="283335"/>
            <a:ext cx="803928" cy="7800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r" defTabSz="457200" rtl="0" eaLnBrk="0" fontAlgn="base" latinLnBrk="0" hangingPunct="0">
              <a:spcBef>
                <a:spcPct val="0"/>
              </a:spcBef>
              <a:spcAft>
                <a:spcPct val="0"/>
              </a:spcAft>
              <a:defRPr sz="1600" b="0" i="0" kern="1200">
                <a:solidFill>
                  <a:schemeClr val="tx1"/>
                </a:solidFill>
                <a:latin typeface="Arial" panose="020B0604020202020204" pitchFamily="34" charset="0"/>
                <a:ea typeface="+mn-ea"/>
                <a:cs typeface="+mn-cs"/>
              </a:defRPr>
            </a:lvl1pPr>
            <a:lvl2pPr marL="609585" algn="l" defTabSz="457200" rtl="0" eaLnBrk="1" fontAlgn="base" latinLnBrk="0" hangingPunct="1">
              <a:spcBef>
                <a:spcPct val="0"/>
              </a:spcBef>
              <a:spcAft>
                <a:spcPct val="0"/>
              </a:spcAft>
              <a:defRPr sz="3200" kern="1200">
                <a:solidFill>
                  <a:schemeClr val="tx1"/>
                </a:solidFill>
                <a:latin typeface="Tahoma" charset="0"/>
                <a:ea typeface="+mn-ea"/>
                <a:cs typeface="+mn-cs"/>
              </a:defRPr>
            </a:lvl2pPr>
            <a:lvl3pPr marL="1219170" algn="l" defTabSz="457200" rtl="0" eaLnBrk="1" fontAlgn="base" latinLnBrk="0" hangingPunct="1">
              <a:spcBef>
                <a:spcPct val="0"/>
              </a:spcBef>
              <a:spcAft>
                <a:spcPct val="0"/>
              </a:spcAft>
              <a:defRPr sz="3200" kern="1200">
                <a:solidFill>
                  <a:schemeClr val="tx1"/>
                </a:solidFill>
                <a:latin typeface="Tahoma" charset="0"/>
                <a:ea typeface="+mn-ea"/>
                <a:cs typeface="+mn-cs"/>
              </a:defRPr>
            </a:lvl3pPr>
            <a:lvl4pPr marL="1828754" algn="l" defTabSz="457200" rtl="0" eaLnBrk="1" fontAlgn="base" latinLnBrk="0" hangingPunct="1">
              <a:spcBef>
                <a:spcPct val="0"/>
              </a:spcBef>
              <a:spcAft>
                <a:spcPct val="0"/>
              </a:spcAft>
              <a:defRPr sz="3200" kern="1200">
                <a:solidFill>
                  <a:schemeClr val="tx1"/>
                </a:solidFill>
                <a:latin typeface="Tahoma" charset="0"/>
                <a:ea typeface="+mn-ea"/>
                <a:cs typeface="+mn-cs"/>
              </a:defRPr>
            </a:lvl4pPr>
            <a:lvl5pPr marL="2438339" algn="l" defTabSz="457200" rtl="0" eaLnBrk="1" fontAlgn="base" latinLnBrk="0" hangingPunct="1">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63</a:t>
            </a:fld>
            <a:endParaRPr lang="en-US" altLang="en-US" dirty="0">
              <a:ea typeface="ＭＳ Ｐゴシック" panose="020B0600070205080204" pitchFamily="34" charset="-128"/>
            </a:endParaRPr>
          </a:p>
        </p:txBody>
      </p:sp>
      <p:sp>
        <p:nvSpPr>
          <p:cNvPr id="5" name="Slide Number Placeholder 5">
            <a:extLst>
              <a:ext uri="{FF2B5EF4-FFF2-40B4-BE49-F238E27FC236}">
                <a16:creationId xmlns:a16="http://schemas.microsoft.com/office/drawing/2014/main" id="{2E8DE73A-3439-89E7-10EE-87CA9825B6AA}"/>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63</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4819191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F46F8-7DD6-A128-FF8E-E0B9D120E84A}"/>
              </a:ext>
            </a:extLst>
          </p:cNvPr>
          <p:cNvSpPr>
            <a:spLocks noGrp="1"/>
          </p:cNvSpPr>
          <p:nvPr>
            <p:ph type="title"/>
          </p:nvPr>
        </p:nvSpPr>
        <p:spPr/>
        <p:txBody>
          <a:bodyPr/>
          <a:lstStyle/>
          <a:p>
            <a:r>
              <a:rPr lang="en-US" dirty="0"/>
              <a:t>Open General License 2 - Reexports</a:t>
            </a:r>
          </a:p>
        </p:txBody>
      </p:sp>
      <p:sp>
        <p:nvSpPr>
          <p:cNvPr id="3" name="Content Placeholder 2">
            <a:extLst>
              <a:ext uri="{FF2B5EF4-FFF2-40B4-BE49-F238E27FC236}">
                <a16:creationId xmlns:a16="http://schemas.microsoft.com/office/drawing/2014/main" id="{16046FCF-DA49-543C-6084-6A5A09C6DD93}"/>
              </a:ext>
            </a:extLst>
          </p:cNvPr>
          <p:cNvSpPr>
            <a:spLocks noGrp="1"/>
          </p:cNvSpPr>
          <p:nvPr>
            <p:ph idx="1"/>
          </p:nvPr>
        </p:nvSpPr>
        <p:spPr/>
        <p:txBody>
          <a:bodyPr/>
          <a:lstStyle/>
          <a:p>
            <a:r>
              <a:rPr lang="en-US" dirty="0"/>
              <a:t>Authorizes </a:t>
            </a:r>
            <a:r>
              <a:rPr lang="en-US" i="1" dirty="0"/>
              <a:t>reexports</a:t>
            </a:r>
            <a:r>
              <a:rPr lang="en-US" dirty="0"/>
              <a:t> of unclassified defense articles </a:t>
            </a:r>
            <a:r>
              <a:rPr lang="en-US" i="1" dirty="0"/>
              <a:t>between or among</a:t>
            </a:r>
            <a:r>
              <a:rPr lang="en-US" dirty="0"/>
              <a:t> Australia, Canada and the United Kingdom</a:t>
            </a:r>
          </a:p>
          <a:p>
            <a:r>
              <a:rPr lang="en-US" dirty="0"/>
              <a:t>Approved Recipients</a:t>
            </a:r>
          </a:p>
          <a:p>
            <a:pPr lvl="1"/>
            <a:r>
              <a:rPr lang="en-US" sz="2000" dirty="0"/>
              <a:t>Australia, Canada and UK Governments</a:t>
            </a:r>
          </a:p>
          <a:p>
            <a:pPr lvl="1"/>
            <a:r>
              <a:rPr lang="en-US" sz="2000" dirty="0"/>
              <a:t>Members of Australia and UK Communities as defined by ITAR 126.16(d) and 126.17(d), respectively</a:t>
            </a:r>
          </a:p>
          <a:p>
            <a:pPr lvl="1"/>
            <a:r>
              <a:rPr lang="en-US" sz="2000" dirty="0"/>
              <a:t>Canadian-Registered Persons as defined in ITAR 126.5(b)</a:t>
            </a:r>
          </a:p>
          <a:p>
            <a:r>
              <a:rPr lang="en-US" dirty="0"/>
              <a:t>Same Requirements as OGL 1 except</a:t>
            </a:r>
          </a:p>
          <a:p>
            <a:pPr lvl="1"/>
            <a:r>
              <a:rPr lang="en-US" sz="2000" dirty="0"/>
              <a:t>Cite “Open General License No. 2” as the license or other approval number citation</a:t>
            </a:r>
          </a:p>
          <a:p>
            <a:r>
              <a:rPr lang="en-US" dirty="0"/>
              <a:t>Same Limitations and Provisos except</a:t>
            </a:r>
          </a:p>
          <a:p>
            <a:pPr lvl="1"/>
            <a:r>
              <a:rPr lang="en-US" sz="2000" dirty="0"/>
              <a:t>Reexports must take place wholly within or between the physical territory of Australia, Canada and the UK</a:t>
            </a:r>
          </a:p>
          <a:p>
            <a:pPr lvl="1"/>
            <a:r>
              <a:rPr lang="en-US" sz="2000" dirty="0"/>
              <a:t>Includes end use by the U.S. Government</a:t>
            </a:r>
          </a:p>
          <a:p>
            <a:endParaRPr lang="en-US" dirty="0"/>
          </a:p>
        </p:txBody>
      </p:sp>
      <p:sp>
        <p:nvSpPr>
          <p:cNvPr id="4" name="Slide Number Placeholder 4">
            <a:extLst>
              <a:ext uri="{FF2B5EF4-FFF2-40B4-BE49-F238E27FC236}">
                <a16:creationId xmlns:a16="http://schemas.microsoft.com/office/drawing/2014/main" id="{4EB37F1A-2A38-FDD3-096A-0586FCB7DED5}"/>
              </a:ext>
            </a:extLst>
          </p:cNvPr>
          <p:cNvSpPr txBox="1">
            <a:spLocks/>
          </p:cNvSpPr>
          <p:nvPr/>
        </p:nvSpPr>
        <p:spPr bwMode="auto">
          <a:xfrm>
            <a:off x="10386811" y="283335"/>
            <a:ext cx="803928" cy="7800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r" defTabSz="457200" rtl="0" eaLnBrk="0" fontAlgn="base" latinLnBrk="0" hangingPunct="0">
              <a:spcBef>
                <a:spcPct val="0"/>
              </a:spcBef>
              <a:spcAft>
                <a:spcPct val="0"/>
              </a:spcAft>
              <a:defRPr sz="1600" b="0" i="0" kern="1200">
                <a:solidFill>
                  <a:schemeClr val="tx1"/>
                </a:solidFill>
                <a:latin typeface="Arial" panose="020B0604020202020204" pitchFamily="34" charset="0"/>
                <a:ea typeface="+mn-ea"/>
                <a:cs typeface="+mn-cs"/>
              </a:defRPr>
            </a:lvl1pPr>
            <a:lvl2pPr marL="609585" algn="l" defTabSz="457200" rtl="0" eaLnBrk="1" fontAlgn="base" latinLnBrk="0" hangingPunct="1">
              <a:spcBef>
                <a:spcPct val="0"/>
              </a:spcBef>
              <a:spcAft>
                <a:spcPct val="0"/>
              </a:spcAft>
              <a:defRPr sz="3200" kern="1200">
                <a:solidFill>
                  <a:schemeClr val="tx1"/>
                </a:solidFill>
                <a:latin typeface="Tahoma" charset="0"/>
                <a:ea typeface="+mn-ea"/>
                <a:cs typeface="+mn-cs"/>
              </a:defRPr>
            </a:lvl2pPr>
            <a:lvl3pPr marL="1219170" algn="l" defTabSz="457200" rtl="0" eaLnBrk="1" fontAlgn="base" latinLnBrk="0" hangingPunct="1">
              <a:spcBef>
                <a:spcPct val="0"/>
              </a:spcBef>
              <a:spcAft>
                <a:spcPct val="0"/>
              </a:spcAft>
              <a:defRPr sz="3200" kern="1200">
                <a:solidFill>
                  <a:schemeClr val="tx1"/>
                </a:solidFill>
                <a:latin typeface="Tahoma" charset="0"/>
                <a:ea typeface="+mn-ea"/>
                <a:cs typeface="+mn-cs"/>
              </a:defRPr>
            </a:lvl3pPr>
            <a:lvl4pPr marL="1828754" algn="l" defTabSz="457200" rtl="0" eaLnBrk="1" fontAlgn="base" latinLnBrk="0" hangingPunct="1">
              <a:spcBef>
                <a:spcPct val="0"/>
              </a:spcBef>
              <a:spcAft>
                <a:spcPct val="0"/>
              </a:spcAft>
              <a:defRPr sz="3200" kern="1200">
                <a:solidFill>
                  <a:schemeClr val="tx1"/>
                </a:solidFill>
                <a:latin typeface="Tahoma" charset="0"/>
                <a:ea typeface="+mn-ea"/>
                <a:cs typeface="+mn-cs"/>
              </a:defRPr>
            </a:lvl4pPr>
            <a:lvl5pPr marL="2438339" algn="l" defTabSz="457200" rtl="0" eaLnBrk="1" fontAlgn="base" latinLnBrk="0" hangingPunct="1">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64</a:t>
            </a:fld>
            <a:endParaRPr lang="en-US" altLang="en-US" dirty="0">
              <a:ea typeface="ＭＳ Ｐゴシック" panose="020B0600070205080204" pitchFamily="34" charset="-128"/>
            </a:endParaRPr>
          </a:p>
        </p:txBody>
      </p:sp>
      <p:sp>
        <p:nvSpPr>
          <p:cNvPr id="5" name="Slide Number Placeholder 5">
            <a:extLst>
              <a:ext uri="{FF2B5EF4-FFF2-40B4-BE49-F238E27FC236}">
                <a16:creationId xmlns:a16="http://schemas.microsoft.com/office/drawing/2014/main" id="{F9882122-F83B-5724-7A4F-625D8E55463C}"/>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64</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9162654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a:extLst>
              <a:ext uri="{FF2B5EF4-FFF2-40B4-BE49-F238E27FC236}">
                <a16:creationId xmlns:a16="http://schemas.microsoft.com/office/drawing/2014/main" id="{16A350D8-196A-4573-8572-86C7C417D98B}"/>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65</a:t>
            </a:fld>
            <a:endParaRPr lang="en-US" altLang="en-US" sz="1600">
              <a:latin typeface="Arial" panose="020B0604020202020204" pitchFamily="34" charset="0"/>
              <a:ea typeface="ＭＳ Ｐゴシック" panose="020B0600070205080204" pitchFamily="34" charset="-128"/>
            </a:endParaRPr>
          </a:p>
        </p:txBody>
      </p:sp>
      <p:sp>
        <p:nvSpPr>
          <p:cNvPr id="84995" name="Rectangle 2">
            <a:extLst>
              <a:ext uri="{FF2B5EF4-FFF2-40B4-BE49-F238E27FC236}">
                <a16:creationId xmlns:a16="http://schemas.microsoft.com/office/drawing/2014/main" id="{D26AE5A1-0D3E-4F92-862A-073CE4F397AB}"/>
              </a:ext>
            </a:extLst>
          </p:cNvPr>
          <p:cNvSpPr>
            <a:spLocks noGrp="1" noChangeArrowheads="1"/>
          </p:cNvSpPr>
          <p:nvPr>
            <p:ph type="title"/>
          </p:nvPr>
        </p:nvSpPr>
        <p:spPr>
          <a:xfrm>
            <a:off x="1828800" y="0"/>
            <a:ext cx="7416800" cy="990600"/>
          </a:xfrm>
        </p:spPr>
        <p:txBody>
          <a:bodyPr/>
          <a:lstStyle/>
          <a:p>
            <a:pPr eaLnBrk="1" hangingPunct="1"/>
            <a:r>
              <a:rPr lang="en-US" altLang="en-US" dirty="0">
                <a:solidFill>
                  <a:schemeClr val="bg1"/>
                </a:solidFill>
                <a:ea typeface="ＭＳ Ｐゴシック" panose="020B0600070205080204" pitchFamily="34" charset="-128"/>
              </a:rPr>
              <a:t>ITAR Exemptions</a:t>
            </a:r>
          </a:p>
        </p:txBody>
      </p:sp>
      <p:sp>
        <p:nvSpPr>
          <p:cNvPr id="73732" name="Rectangle 3">
            <a:extLst>
              <a:ext uri="{FF2B5EF4-FFF2-40B4-BE49-F238E27FC236}">
                <a16:creationId xmlns:a16="http://schemas.microsoft.com/office/drawing/2014/main" id="{CFB7D994-5955-4D62-B02E-8882EFDB39BF}"/>
              </a:ext>
            </a:extLst>
          </p:cNvPr>
          <p:cNvSpPr>
            <a:spLocks noGrp="1" noChangeArrowheads="1"/>
          </p:cNvSpPr>
          <p:nvPr>
            <p:ph sz="quarter" idx="11"/>
          </p:nvPr>
        </p:nvSpPr>
        <p:spPr>
          <a:xfrm>
            <a:off x="383172" y="1229043"/>
            <a:ext cx="11250613" cy="5075237"/>
          </a:xfrm>
        </p:spPr>
        <p:txBody>
          <a:bodyPr>
            <a:normAutofit fontScale="92500" lnSpcReduction="20000"/>
          </a:bodyPr>
          <a:lstStyle/>
          <a:p>
            <a:pPr>
              <a:defRPr/>
            </a:pPr>
            <a:r>
              <a:rPr lang="en-US" altLang="en-US" sz="3300" dirty="0">
                <a:latin typeface="Arial Narrow" panose="020B0606020202030204" pitchFamily="34" charset="0"/>
                <a:ea typeface="ＭＳ Ｐゴシック" panose="020B0600070205080204" pitchFamily="34" charset="-128"/>
              </a:rPr>
              <a:t>In certain situations, the ITAR provide exemptions that permit exports or imports without prior approval from DDTC.</a:t>
            </a:r>
          </a:p>
          <a:p>
            <a:pPr>
              <a:defRPr/>
            </a:pPr>
            <a:r>
              <a:rPr lang="en-US" altLang="en-US" sz="3300" dirty="0">
                <a:latin typeface="Arial Narrow" panose="020B0606020202030204" pitchFamily="34" charset="0"/>
                <a:ea typeface="ＭＳ Ｐゴシック" panose="020B0600070205080204" pitchFamily="34" charset="-128"/>
              </a:rPr>
              <a:t>Each exemption includes specific requirements that must be fully satisfied </a:t>
            </a:r>
            <a:r>
              <a:rPr lang="en-US" altLang="en-US" sz="3300" i="1" dirty="0">
                <a:latin typeface="Arial Narrow" panose="020B0606020202030204" pitchFamily="34" charset="0"/>
                <a:ea typeface="ＭＳ Ｐゴシック" panose="020B0600070205080204" pitchFamily="34" charset="-128"/>
              </a:rPr>
              <a:t>before</a:t>
            </a:r>
            <a:r>
              <a:rPr lang="en-US" altLang="en-US" sz="3300" dirty="0">
                <a:latin typeface="Arial Narrow" panose="020B0606020202030204" pitchFamily="34" charset="0"/>
                <a:ea typeface="ＭＳ Ｐゴシック" panose="020B0600070205080204" pitchFamily="34" charset="-128"/>
              </a:rPr>
              <a:t> invoking the exemption.</a:t>
            </a:r>
          </a:p>
          <a:p>
            <a:pPr>
              <a:defRPr/>
            </a:pPr>
            <a:r>
              <a:rPr lang="en-US" altLang="en-US" sz="3300" dirty="0">
                <a:latin typeface="Arial Narrow" panose="020B0606020202030204" pitchFamily="34" charset="0"/>
                <a:ea typeface="ＭＳ Ｐゴシック" panose="020B0600070205080204" pitchFamily="34" charset="-128"/>
              </a:rPr>
              <a:t>Examples:</a:t>
            </a:r>
          </a:p>
          <a:p>
            <a:pPr marL="990575" lvl="1" indent="-380990" eaLnBrk="1" hangingPunct="1">
              <a:defRPr/>
            </a:pPr>
            <a:r>
              <a:rPr lang="en-US" altLang="en-US" dirty="0">
                <a:solidFill>
                  <a:schemeClr val="tx1"/>
                </a:solidFill>
                <a:latin typeface="Arial Narrow" panose="020B0606020202030204" pitchFamily="34" charset="0"/>
                <a:ea typeface="ＭＳ Ｐゴシック" panose="020B0600070205080204" pitchFamily="34" charset="-128"/>
              </a:rPr>
              <a:t>123.4 – Temporary imports of defense articles for specific purposes</a:t>
            </a:r>
          </a:p>
          <a:p>
            <a:pPr marL="990575" lvl="1" indent="-380990" eaLnBrk="1" hangingPunct="1">
              <a:defRPr/>
            </a:pPr>
            <a:r>
              <a:rPr lang="en-US" altLang="en-US" dirty="0">
                <a:solidFill>
                  <a:schemeClr val="tx1"/>
                </a:solidFill>
                <a:latin typeface="Arial Narrow" panose="020B0606020202030204" pitchFamily="34" charset="0"/>
                <a:ea typeface="ＭＳ Ｐゴシック" panose="020B0600070205080204" pitchFamily="34" charset="-128"/>
              </a:rPr>
              <a:t>124.2(a) – Training in the basic operation and maintenance of defense articles lawfully export or authorized for export to the same recipient</a:t>
            </a:r>
          </a:p>
          <a:p>
            <a:pPr marL="990575" lvl="1" indent="-380990" eaLnBrk="1" hangingPunct="1">
              <a:defRPr/>
            </a:pPr>
            <a:r>
              <a:rPr lang="en-US" altLang="en-US" dirty="0">
                <a:solidFill>
                  <a:schemeClr val="tx1"/>
                </a:solidFill>
                <a:latin typeface="Arial Narrow" panose="020B0606020202030204" pitchFamily="34" charset="0"/>
                <a:ea typeface="ＭＳ Ｐゴシック" panose="020B0600070205080204" pitchFamily="34" charset="-128"/>
              </a:rPr>
              <a:t>125.4(b)(1) – Exports of technical data disclosed pursuant to an official request or directive from the U.S. DoD</a:t>
            </a:r>
          </a:p>
          <a:p>
            <a:pPr marL="990575" lvl="1" indent="-380990" eaLnBrk="1" hangingPunct="1">
              <a:defRPr/>
            </a:pPr>
            <a:r>
              <a:rPr lang="en-US" altLang="en-US" dirty="0">
                <a:solidFill>
                  <a:schemeClr val="tx1"/>
                </a:solidFill>
                <a:latin typeface="Arial Narrow" panose="020B0606020202030204" pitchFamily="34" charset="0"/>
                <a:ea typeface="ＭＳ Ｐゴシック" panose="020B0600070205080204" pitchFamily="34" charset="-128"/>
              </a:rPr>
              <a:t>125.4(b)(9) – Exports of technical data sent by a U.S. corporation to a U.S. person employed by that corporation overseas or to a U.S. Government agency</a:t>
            </a:r>
          </a:p>
          <a:p>
            <a:pPr marL="990575" lvl="1" indent="-380990" eaLnBrk="1" hangingPunct="1">
              <a:defRPr/>
            </a:pPr>
            <a:r>
              <a:rPr lang="en-US" altLang="en-US" dirty="0">
                <a:solidFill>
                  <a:schemeClr val="tx1"/>
                </a:solidFill>
                <a:latin typeface="Arial Narrow" panose="020B0606020202030204" pitchFamily="34" charset="0"/>
                <a:ea typeface="ＭＳ Ｐゴシック" panose="020B0600070205080204" pitchFamily="34" charset="-128"/>
              </a:rPr>
              <a:t>126.5 (Canadian exemption) – Exports of technical data and defense articles to Canada</a:t>
            </a:r>
          </a:p>
          <a:p>
            <a:pPr marL="457189" indent="-457189" eaLnBrk="1" hangingPunct="1">
              <a:buFont typeface="Wingdings" charset="2"/>
              <a:buChar char="Ø"/>
              <a:defRPr/>
            </a:pPr>
            <a:endParaRPr lang="en-US" altLang="en-US"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32456489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3">
            <a:extLst>
              <a:ext uri="{FF2B5EF4-FFF2-40B4-BE49-F238E27FC236}">
                <a16:creationId xmlns:a16="http://schemas.microsoft.com/office/drawing/2014/main" id="{FBA03808-0317-43BE-9F11-95C0AB4FD3A4}"/>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66</a:t>
            </a:fld>
            <a:endParaRPr lang="en-US" altLang="en-US" sz="1600">
              <a:latin typeface="Arial" panose="020B0604020202020204" pitchFamily="34" charset="0"/>
              <a:ea typeface="ＭＳ Ｐゴシック" panose="020B0600070205080204" pitchFamily="34" charset="-128"/>
            </a:endParaRPr>
          </a:p>
        </p:txBody>
      </p:sp>
      <p:sp>
        <p:nvSpPr>
          <p:cNvPr id="86019" name="Rectangle 2">
            <a:extLst>
              <a:ext uri="{FF2B5EF4-FFF2-40B4-BE49-F238E27FC236}">
                <a16:creationId xmlns:a16="http://schemas.microsoft.com/office/drawing/2014/main" id="{91B2B1D1-923E-4C28-9467-C15F86D11684}"/>
              </a:ext>
            </a:extLst>
          </p:cNvPr>
          <p:cNvSpPr>
            <a:spLocks noGrp="1" noChangeArrowheads="1"/>
          </p:cNvSpPr>
          <p:nvPr>
            <p:ph type="title"/>
          </p:nvPr>
        </p:nvSpPr>
        <p:spPr>
          <a:xfrm>
            <a:off x="1920240" y="0"/>
            <a:ext cx="7416800" cy="990600"/>
          </a:xfrm>
        </p:spPr>
        <p:txBody>
          <a:bodyPr/>
          <a:lstStyle/>
          <a:p>
            <a:pPr eaLnBrk="1" hangingPunct="1"/>
            <a:r>
              <a:rPr lang="en-US" altLang="en-US" dirty="0">
                <a:solidFill>
                  <a:schemeClr val="bg1"/>
                </a:solidFill>
                <a:ea typeface="ＭＳ Ｐゴシック" panose="020B0600070205080204" pitchFamily="34" charset="-128"/>
              </a:rPr>
              <a:t>EAR Licensing</a:t>
            </a:r>
          </a:p>
        </p:txBody>
      </p:sp>
      <p:sp>
        <p:nvSpPr>
          <p:cNvPr id="74756" name="Rectangle 3">
            <a:extLst>
              <a:ext uri="{FF2B5EF4-FFF2-40B4-BE49-F238E27FC236}">
                <a16:creationId xmlns:a16="http://schemas.microsoft.com/office/drawing/2014/main" id="{DC2B1163-B940-4CD6-826C-1129854F1A4F}"/>
              </a:ext>
            </a:extLst>
          </p:cNvPr>
          <p:cNvSpPr>
            <a:spLocks noGrp="1" noChangeArrowheads="1"/>
          </p:cNvSpPr>
          <p:nvPr>
            <p:ph sz="quarter" idx="11"/>
          </p:nvPr>
        </p:nvSpPr>
        <p:spPr>
          <a:xfrm>
            <a:off x="470693" y="1209793"/>
            <a:ext cx="11250613" cy="5075237"/>
          </a:xfrm>
        </p:spPr>
        <p:txBody>
          <a:bodyPr>
            <a:normAutofit fontScale="55000" lnSpcReduction="20000"/>
          </a:bodyPr>
          <a:lstStyle/>
          <a:p>
            <a:pPr>
              <a:lnSpc>
                <a:spcPct val="90000"/>
              </a:lnSpc>
              <a:defRPr/>
            </a:pPr>
            <a:r>
              <a:rPr lang="en-US" altLang="en-US" sz="5100" dirty="0">
                <a:latin typeface="Arial Narrow" panose="020B0606020202030204" pitchFamily="34" charset="0"/>
                <a:ea typeface="ＭＳ Ｐゴシック" panose="020B0600070205080204" pitchFamily="34" charset="-128"/>
              </a:rPr>
              <a:t>License determinations require a review of the ECCN, Country Chart and Reasons for Control.</a:t>
            </a:r>
          </a:p>
          <a:p>
            <a:pPr>
              <a:lnSpc>
                <a:spcPct val="90000"/>
              </a:lnSpc>
              <a:defRPr/>
            </a:pPr>
            <a:r>
              <a:rPr lang="en-US" altLang="en-US" sz="5100" dirty="0">
                <a:latin typeface="Arial Narrow" panose="020B0606020202030204" pitchFamily="34" charset="0"/>
                <a:ea typeface="ＭＳ Ｐゴシック" panose="020B0600070205080204" pitchFamily="34" charset="-128"/>
              </a:rPr>
              <a:t>Also should include a review of General Prohibitions and Red Flags.</a:t>
            </a:r>
          </a:p>
          <a:p>
            <a:pPr>
              <a:lnSpc>
                <a:spcPct val="90000"/>
              </a:lnSpc>
              <a:defRPr/>
            </a:pPr>
            <a:r>
              <a:rPr lang="en-US" altLang="en-US" sz="5100" dirty="0">
                <a:latin typeface="Arial Narrow" panose="020B0606020202030204" pitchFamily="34" charset="0"/>
                <a:ea typeface="ＭＳ Ｐゴシック" panose="020B0600070205080204" pitchFamily="34" charset="-128"/>
              </a:rPr>
              <a:t>Review the EAR General Prohibitions – EAR 736.2(b) including:</a:t>
            </a:r>
          </a:p>
          <a:p>
            <a:pPr marL="990575" lvl="1" indent="-380990" eaLnBrk="1" hangingPunct="1">
              <a:lnSpc>
                <a:spcPct val="90000"/>
              </a:lnSpc>
              <a:defRPr/>
            </a:pPr>
            <a:r>
              <a:rPr lang="en-US" altLang="en-US" sz="4000" dirty="0">
                <a:solidFill>
                  <a:schemeClr val="tx1"/>
                </a:solidFill>
                <a:latin typeface="Arial Narrow" panose="020B0606020202030204" pitchFamily="34" charset="0"/>
                <a:ea typeface="ＭＳ Ｐゴシック" panose="020B0600070205080204" pitchFamily="34" charset="-128"/>
              </a:rPr>
              <a:t>Export and reexport of controlled items to listed countries</a:t>
            </a:r>
          </a:p>
          <a:p>
            <a:pPr marL="990575" lvl="1" indent="-380990" eaLnBrk="1" hangingPunct="1">
              <a:lnSpc>
                <a:spcPct val="90000"/>
              </a:lnSpc>
              <a:defRPr/>
            </a:pPr>
            <a:r>
              <a:rPr lang="en-US" altLang="en-US" sz="4000" dirty="0">
                <a:solidFill>
                  <a:schemeClr val="tx1"/>
                </a:solidFill>
                <a:latin typeface="Arial Narrow" panose="020B0606020202030204" pitchFamily="34" charset="0"/>
                <a:ea typeface="ＭＳ Ｐゴシック" panose="020B0600070205080204" pitchFamily="34" charset="-128"/>
              </a:rPr>
              <a:t>Reexport and export from abroad of foreign-made items incorporating more than a de minimis amount of controlled U.S. content</a:t>
            </a:r>
          </a:p>
          <a:p>
            <a:pPr marL="990575" lvl="1" indent="-380990" eaLnBrk="1" hangingPunct="1">
              <a:lnSpc>
                <a:spcPct val="90000"/>
              </a:lnSpc>
              <a:defRPr/>
            </a:pPr>
            <a:r>
              <a:rPr lang="en-US" altLang="en-US" sz="4000" dirty="0">
                <a:solidFill>
                  <a:schemeClr val="tx1"/>
                </a:solidFill>
                <a:latin typeface="Arial Narrow" panose="020B0606020202030204" pitchFamily="34" charset="0"/>
                <a:ea typeface="ＭＳ Ｐゴシック" panose="020B0600070205080204" pitchFamily="34" charset="-128"/>
              </a:rPr>
              <a:t>Reexport and export from abroad of the foreign produced direct product of U.S. technology and software</a:t>
            </a:r>
          </a:p>
          <a:p>
            <a:pPr marL="990575" lvl="1" indent="-380990" eaLnBrk="1" hangingPunct="1">
              <a:lnSpc>
                <a:spcPct val="90000"/>
              </a:lnSpc>
              <a:defRPr/>
            </a:pPr>
            <a:r>
              <a:rPr lang="en-US" altLang="en-US" sz="4000" dirty="0">
                <a:solidFill>
                  <a:schemeClr val="tx1"/>
                </a:solidFill>
                <a:latin typeface="Arial Narrow" panose="020B0606020202030204" pitchFamily="34" charset="0"/>
                <a:ea typeface="ＭＳ Ｐゴシック" panose="020B0600070205080204" pitchFamily="34" charset="-128"/>
              </a:rPr>
              <a:t>Export or reexport to prohibited end-uses or end-users</a:t>
            </a:r>
          </a:p>
          <a:p>
            <a:pPr lvl="2" indent="-380990">
              <a:lnSpc>
                <a:spcPct val="90000"/>
              </a:lnSpc>
              <a:defRPr/>
            </a:pPr>
            <a:r>
              <a:rPr lang="en-US" altLang="en-US" sz="3600" dirty="0">
                <a:latin typeface="Arial Narrow" panose="020B0606020202030204" pitchFamily="34" charset="0"/>
                <a:ea typeface="ＭＳ Ｐゴシック" panose="020B0600070205080204" pitchFamily="34" charset="-128"/>
              </a:rPr>
              <a:t>New China, Russia and Venezuela military end-use and end-user restrictions</a:t>
            </a:r>
            <a:endParaRPr lang="en-US" altLang="en-US" sz="3600" dirty="0">
              <a:solidFill>
                <a:schemeClr val="tx1"/>
              </a:solidFill>
              <a:latin typeface="Arial Narrow" panose="020B0606020202030204" pitchFamily="34" charset="0"/>
              <a:ea typeface="ＭＳ Ｐゴシック" panose="020B0600070205080204" pitchFamily="34" charset="-128"/>
            </a:endParaRPr>
          </a:p>
          <a:p>
            <a:pPr marL="990575" lvl="1" indent="-380990" eaLnBrk="1" hangingPunct="1">
              <a:lnSpc>
                <a:spcPct val="90000"/>
              </a:lnSpc>
              <a:defRPr/>
            </a:pPr>
            <a:r>
              <a:rPr lang="en-US" altLang="en-US" sz="4000" dirty="0">
                <a:solidFill>
                  <a:schemeClr val="tx1"/>
                </a:solidFill>
                <a:latin typeface="Arial Narrow" panose="020B0606020202030204" pitchFamily="34" charset="0"/>
                <a:ea typeface="ＭＳ Ｐゴシック" panose="020B0600070205080204" pitchFamily="34" charset="-128"/>
              </a:rPr>
              <a:t>Export or reexport to embargoed destinations</a:t>
            </a:r>
          </a:p>
          <a:p>
            <a:pPr marL="990575" lvl="1" indent="-380990" eaLnBrk="1" hangingPunct="1">
              <a:lnSpc>
                <a:spcPct val="90000"/>
              </a:lnSpc>
              <a:defRPr/>
            </a:pPr>
            <a:r>
              <a:rPr lang="en-US" altLang="en-US" sz="4000" dirty="0">
                <a:solidFill>
                  <a:schemeClr val="tx1"/>
                </a:solidFill>
                <a:latin typeface="Arial Narrow" panose="020B0606020202030204" pitchFamily="34" charset="0"/>
                <a:ea typeface="ＭＳ Ｐゴシック" panose="020B0600070205080204" pitchFamily="34" charset="-128"/>
              </a:rPr>
              <a:t>Support of proliferation activities</a:t>
            </a:r>
          </a:p>
          <a:p>
            <a:pPr marL="990575" lvl="1" indent="-380990" eaLnBrk="1" hangingPunct="1">
              <a:lnSpc>
                <a:spcPct val="90000"/>
              </a:lnSpc>
              <a:defRPr/>
            </a:pPr>
            <a:r>
              <a:rPr lang="en-US" altLang="en-US" sz="4000" dirty="0">
                <a:solidFill>
                  <a:schemeClr val="tx1"/>
                </a:solidFill>
                <a:latin typeface="Arial Narrow" panose="020B0606020202030204" pitchFamily="34" charset="0"/>
                <a:ea typeface="ＭＳ Ｐゴシック" panose="020B0600070205080204" pitchFamily="34" charset="-128"/>
              </a:rPr>
              <a:t>Proceeding with transactions with knowledge that a violation has occurred or is about to occur</a:t>
            </a:r>
          </a:p>
          <a:p>
            <a:pPr marL="457189" indent="-457189" eaLnBrk="1" hangingPunct="1">
              <a:lnSpc>
                <a:spcPct val="90000"/>
              </a:lnSpc>
              <a:buFont typeface="Wingdings" charset="2"/>
              <a:buChar char="Ø"/>
              <a:defRPr/>
            </a:pPr>
            <a:endParaRPr lang="en-US" altLang="en-US" dirty="0">
              <a:latin typeface="Arial Narrow" panose="020B0606020202030204" pitchFamily="34" charset="0"/>
              <a:ea typeface="ＭＳ Ｐゴシック" panose="020B0600070205080204" pitchFamily="34" charset="-128"/>
            </a:endParaRPr>
          </a:p>
          <a:p>
            <a:pPr marL="457189" indent="-457189" eaLnBrk="1" hangingPunct="1">
              <a:lnSpc>
                <a:spcPct val="90000"/>
              </a:lnSpc>
              <a:buFont typeface="Wingdings" charset="2"/>
              <a:buChar char="Ø"/>
              <a:defRPr/>
            </a:pPr>
            <a:endParaRPr lang="en-US" altLang="en-US"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31825515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1256C-C02F-48E3-B281-C6B3602DC7C2}"/>
              </a:ext>
            </a:extLst>
          </p:cNvPr>
          <p:cNvSpPr>
            <a:spLocks noGrp="1"/>
          </p:cNvSpPr>
          <p:nvPr>
            <p:ph type="title"/>
          </p:nvPr>
        </p:nvSpPr>
        <p:spPr>
          <a:xfrm>
            <a:off x="1859796" y="0"/>
            <a:ext cx="7416800" cy="990600"/>
          </a:xfrm>
        </p:spPr>
        <p:txBody>
          <a:bodyPr/>
          <a:lstStyle/>
          <a:p>
            <a:r>
              <a:rPr lang="en-US" altLang="en-US" dirty="0">
                <a:solidFill>
                  <a:schemeClr val="bg1"/>
                </a:solidFill>
              </a:rPr>
              <a:t>EAR License Exceptions</a:t>
            </a:r>
            <a:endParaRPr lang="en-US" dirty="0"/>
          </a:p>
        </p:txBody>
      </p:sp>
      <p:sp>
        <p:nvSpPr>
          <p:cNvPr id="3" name="Content Placeholder 2">
            <a:extLst>
              <a:ext uri="{FF2B5EF4-FFF2-40B4-BE49-F238E27FC236}">
                <a16:creationId xmlns:a16="http://schemas.microsoft.com/office/drawing/2014/main" id="{110FAF77-687F-4D48-A68D-A15D06F93071}"/>
              </a:ext>
            </a:extLst>
          </p:cNvPr>
          <p:cNvSpPr>
            <a:spLocks noGrp="1"/>
          </p:cNvSpPr>
          <p:nvPr>
            <p:ph sz="quarter" idx="11"/>
          </p:nvPr>
        </p:nvSpPr>
        <p:spPr/>
        <p:txBody>
          <a:bodyPr/>
          <a:lstStyle/>
          <a:p>
            <a:pPr eaLnBrk="1" hangingPunct="1">
              <a:lnSpc>
                <a:spcPct val="90000"/>
              </a:lnSpc>
            </a:pPr>
            <a:r>
              <a:rPr lang="en-US" altLang="en-US" dirty="0">
                <a:latin typeface="Arial Narrow" panose="020B0606020202030204" pitchFamily="34" charset="0"/>
                <a:ea typeface="ＭＳ Ｐゴシック" panose="020B0600070205080204" pitchFamily="34" charset="-128"/>
              </a:rPr>
              <a:t>17 license exceptions available, depending on circumstances and purpose</a:t>
            </a:r>
          </a:p>
          <a:p>
            <a:pPr eaLnBrk="1" hangingPunct="1">
              <a:lnSpc>
                <a:spcPct val="90000"/>
              </a:lnSpc>
            </a:pPr>
            <a:r>
              <a:rPr lang="en-US" altLang="en-US" dirty="0">
                <a:latin typeface="Arial Narrow" panose="020B0606020202030204" pitchFamily="34" charset="0"/>
                <a:ea typeface="ＭＳ Ｐゴシック" panose="020B0600070205080204" pitchFamily="34" charset="-128"/>
              </a:rPr>
              <a:t>Examples include:</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STA – Strategic Trade Authorization</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GOV – Governments, International Organizations and International Inspections</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TMP – Temporary Imports, Exports and Reexports</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TSU – Technology and Software (Unrestricted)</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TSR – Technology and Software Under Restriction</a:t>
            </a:r>
          </a:p>
          <a:p>
            <a:endParaRPr lang="en-US" dirty="0"/>
          </a:p>
          <a:p>
            <a:pPr marL="457189" indent="-457189" eaLnBrk="1" hangingPunct="1">
              <a:lnSpc>
                <a:spcPct val="90000"/>
              </a:lnSpc>
              <a:buFont typeface="Wingdings" charset="2"/>
              <a:buChar char="Ø"/>
              <a:defRPr/>
            </a:pPr>
            <a:endParaRPr lang="en-US" altLang="en-US" dirty="0">
              <a:latin typeface="Arial Narrow" panose="020B0606020202030204" pitchFamily="34" charset="0"/>
              <a:ea typeface="ＭＳ Ｐゴシック" panose="020B0600070205080204" pitchFamily="34" charset="-128"/>
            </a:endParaRPr>
          </a:p>
        </p:txBody>
      </p:sp>
      <p:sp>
        <p:nvSpPr>
          <p:cNvPr id="4" name="Slide Number Placeholder 5">
            <a:extLst>
              <a:ext uri="{FF2B5EF4-FFF2-40B4-BE49-F238E27FC236}">
                <a16:creationId xmlns:a16="http://schemas.microsoft.com/office/drawing/2014/main" id="{00E1DBDA-C728-0C2E-44C2-2E81FF9F34D5}"/>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67</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5788667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5">
            <a:extLst>
              <a:ext uri="{FF2B5EF4-FFF2-40B4-BE49-F238E27FC236}">
                <a16:creationId xmlns:a16="http://schemas.microsoft.com/office/drawing/2014/main" id="{D0F8F121-2902-4FB6-A3AF-72D1A17045A0}"/>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68</a:t>
            </a:fld>
            <a:endParaRPr lang="en-US" altLang="en-US" sz="1600">
              <a:latin typeface="Arial" panose="020B0604020202020204" pitchFamily="34" charset="0"/>
              <a:ea typeface="ＭＳ Ｐゴシック" panose="020B0600070205080204" pitchFamily="34" charset="-128"/>
            </a:endParaRPr>
          </a:p>
        </p:txBody>
      </p:sp>
      <p:sp>
        <p:nvSpPr>
          <p:cNvPr id="87043" name="Rectangle 2">
            <a:extLst>
              <a:ext uri="{FF2B5EF4-FFF2-40B4-BE49-F238E27FC236}">
                <a16:creationId xmlns:a16="http://schemas.microsoft.com/office/drawing/2014/main" id="{87DD912D-ED8F-430B-9291-503FD51DA6AF}"/>
              </a:ext>
            </a:extLst>
          </p:cNvPr>
          <p:cNvSpPr>
            <a:spLocks noGrp="1" noChangeArrowheads="1"/>
          </p:cNvSpPr>
          <p:nvPr>
            <p:ph type="title"/>
          </p:nvPr>
        </p:nvSpPr>
        <p:spPr>
          <a:xfrm>
            <a:off x="1906571" y="-20636"/>
            <a:ext cx="7416800" cy="990600"/>
          </a:xfrm>
        </p:spPr>
        <p:txBody>
          <a:bodyPr/>
          <a:lstStyle/>
          <a:p>
            <a:pPr eaLnBrk="1" hangingPunct="1"/>
            <a:r>
              <a:rPr lang="en-US" altLang="en-US" dirty="0">
                <a:solidFill>
                  <a:schemeClr val="bg1"/>
                </a:solidFill>
                <a:ea typeface="ＭＳ Ｐゴシック" panose="020B0600070205080204" pitchFamily="34" charset="-128"/>
              </a:rPr>
              <a:t>EAR Red Flags</a:t>
            </a:r>
          </a:p>
        </p:txBody>
      </p:sp>
      <p:sp>
        <p:nvSpPr>
          <p:cNvPr id="87044" name="Rectangle 3">
            <a:extLst>
              <a:ext uri="{FF2B5EF4-FFF2-40B4-BE49-F238E27FC236}">
                <a16:creationId xmlns:a16="http://schemas.microsoft.com/office/drawing/2014/main" id="{C459F317-CDAA-4FA3-8E85-06F11BD08FF8}"/>
              </a:ext>
            </a:extLst>
          </p:cNvPr>
          <p:cNvSpPr>
            <a:spLocks noGrp="1" noChangeArrowheads="1"/>
          </p:cNvSpPr>
          <p:nvPr>
            <p:ph sz="quarter" idx="11"/>
          </p:nvPr>
        </p:nvSpPr>
        <p:spPr>
          <a:xfrm>
            <a:off x="470693" y="1185864"/>
            <a:ext cx="11250613" cy="5075237"/>
          </a:xfrm>
        </p:spPr>
        <p:txBody>
          <a:bodyPr/>
          <a:lstStyle/>
          <a:p>
            <a:pPr eaLnBrk="1" hangingPunct="1">
              <a:lnSpc>
                <a:spcPct val="80000"/>
              </a:lnSpc>
            </a:pPr>
            <a:r>
              <a:rPr lang="en-US" altLang="en-US" dirty="0">
                <a:latin typeface="Arial Narrow" panose="020B0606020202030204" pitchFamily="34" charset="0"/>
                <a:ea typeface="ＭＳ Ｐゴシック" panose="020B0600070205080204" pitchFamily="34" charset="-128"/>
              </a:rPr>
              <a:t>Make sure the transaction passes the “smell test”</a:t>
            </a:r>
          </a:p>
          <a:p>
            <a:pPr eaLnBrk="1" hangingPunct="1">
              <a:lnSpc>
                <a:spcPct val="80000"/>
              </a:lnSpc>
            </a:pPr>
            <a:r>
              <a:rPr lang="en-US" altLang="en-US" dirty="0">
                <a:latin typeface="Arial Narrow" panose="020B0606020202030204" pitchFamily="34" charset="0"/>
                <a:ea typeface="ＭＳ Ｐゴシック" panose="020B0600070205080204" pitchFamily="34" charset="-128"/>
              </a:rPr>
              <a:t>Examples of red flags include:</a:t>
            </a:r>
          </a:p>
          <a:p>
            <a:pPr marL="590588" lvl="1" indent="-457200">
              <a:lnSpc>
                <a:spcPct val="80000"/>
              </a:lnSpc>
            </a:pPr>
            <a:r>
              <a:rPr lang="en-US" altLang="en-US" dirty="0">
                <a:solidFill>
                  <a:schemeClr val="tx1"/>
                </a:solidFill>
                <a:latin typeface="Arial Narrow" panose="020B0606020202030204" pitchFamily="34" charset="0"/>
                <a:ea typeface="ＭＳ Ｐゴシック" panose="020B0600070205080204" pitchFamily="34" charset="-128"/>
              </a:rPr>
              <a:t>The customer or its address is similar to one of the parties found on a list</a:t>
            </a:r>
          </a:p>
          <a:p>
            <a:pPr marL="590588" lvl="1" indent="-457200">
              <a:lnSpc>
                <a:spcPct val="80000"/>
              </a:lnSpc>
            </a:pPr>
            <a:r>
              <a:rPr lang="en-US" altLang="en-US" dirty="0">
                <a:solidFill>
                  <a:schemeClr val="tx1"/>
                </a:solidFill>
                <a:latin typeface="Arial Narrow" panose="020B0606020202030204" pitchFamily="34" charset="0"/>
                <a:ea typeface="ＭＳ Ｐゴシック" panose="020B0600070205080204" pitchFamily="34" charset="-128"/>
              </a:rPr>
              <a:t>The customer or purchasing agent is reluctant to offer information about the end-use of the item</a:t>
            </a:r>
          </a:p>
          <a:p>
            <a:pPr marL="590588" lvl="1" indent="-457200">
              <a:lnSpc>
                <a:spcPct val="80000"/>
              </a:lnSpc>
            </a:pPr>
            <a:r>
              <a:rPr lang="en-US" altLang="en-US" dirty="0">
                <a:solidFill>
                  <a:schemeClr val="tx1"/>
                </a:solidFill>
                <a:latin typeface="Arial Narrow" panose="020B0606020202030204" pitchFamily="34" charset="0"/>
                <a:ea typeface="ＭＳ Ｐゴシック" panose="020B0600070205080204" pitchFamily="34" charset="-128"/>
              </a:rPr>
              <a:t>Routine installation, training, or maintenance services are declined by the customer</a:t>
            </a:r>
          </a:p>
          <a:p>
            <a:r>
              <a:rPr lang="en-US" altLang="en-US" dirty="0">
                <a:latin typeface="Arial Narrow" panose="020B0606020202030204" pitchFamily="34" charset="0"/>
                <a:ea typeface="ＭＳ Ｐゴシック" panose="020B0600070205080204" pitchFamily="34" charset="-128"/>
              </a:rPr>
              <a:t>Addressing Red Flags</a:t>
            </a:r>
          </a:p>
          <a:p>
            <a:pPr lvl="1"/>
            <a:r>
              <a:rPr lang="en-US" altLang="en-US" dirty="0">
                <a:latin typeface="Arial Narrow" panose="020B0606020202030204" pitchFamily="34" charset="0"/>
                <a:ea typeface="ＭＳ Ｐゴシック" panose="020B0600070205080204" pitchFamily="34" charset="-128"/>
              </a:rPr>
              <a:t>Duty to check out the suspicious circumstances and inquire about the end-use, end-user, or ultimate country of destination</a:t>
            </a:r>
          </a:p>
          <a:p>
            <a:pPr lvl="1"/>
            <a:r>
              <a:rPr lang="en-US" altLang="en-US" dirty="0">
                <a:latin typeface="Arial Narrow" panose="020B0606020202030204" pitchFamily="34" charset="0"/>
                <a:ea typeface="ＭＳ Ｐゴシック" panose="020B0600070205080204" pitchFamily="34" charset="-128"/>
              </a:rPr>
              <a:t>Document this review</a:t>
            </a:r>
          </a:p>
          <a:p>
            <a:pPr lvl="1"/>
            <a:r>
              <a:rPr lang="en-US" altLang="en-US" dirty="0">
                <a:latin typeface="Arial Narrow" panose="020B0606020202030204" pitchFamily="34" charset="0"/>
                <a:ea typeface="ＭＳ Ｐゴシック" panose="020B0600070205080204" pitchFamily="34" charset="-128"/>
              </a:rPr>
              <a:t>Contact BIS if necessary – (800) 424-2980</a:t>
            </a:r>
          </a:p>
          <a:p>
            <a:r>
              <a:rPr lang="en-US" altLang="en-US" dirty="0">
                <a:latin typeface="Arial Narrow" panose="020B0606020202030204" pitchFamily="34" charset="0"/>
                <a:ea typeface="ＭＳ Ｐゴシック" panose="020B0600070205080204" pitchFamily="34" charset="-128"/>
              </a:rPr>
              <a:t>These Red Flags apply to ITAR transactions too!</a:t>
            </a:r>
            <a:endParaRPr lang="en-US" altLang="en-US" sz="2000" dirty="0">
              <a:latin typeface="Arial Narrow" panose="020B0606020202030204" pitchFamily="34" charset="0"/>
              <a:ea typeface="ＭＳ Ｐゴシック" panose="020B0600070205080204" pitchFamily="34" charset="-128"/>
            </a:endParaRPr>
          </a:p>
        </p:txBody>
      </p:sp>
      <p:pic>
        <p:nvPicPr>
          <p:cNvPr id="87045" name="Picture 5" descr="MCj04339170000[1]">
            <a:extLst>
              <a:ext uri="{FF2B5EF4-FFF2-40B4-BE49-F238E27FC236}">
                <a16:creationId xmlns:a16="http://schemas.microsoft.com/office/drawing/2014/main" id="{A0A82EB6-5618-4071-812E-CC3AC5F5A5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9154" y="792512"/>
            <a:ext cx="13525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67651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4">
            <a:extLst>
              <a:ext uri="{FF2B5EF4-FFF2-40B4-BE49-F238E27FC236}">
                <a16:creationId xmlns:a16="http://schemas.microsoft.com/office/drawing/2014/main" id="{6EC35B4F-0F67-4E53-A5E9-A1465783A0CA}"/>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69</a:t>
            </a:fld>
            <a:endParaRPr lang="en-US" altLang="en-US" sz="1600">
              <a:latin typeface="Arial" panose="020B0604020202020204" pitchFamily="34" charset="0"/>
              <a:ea typeface="ＭＳ Ｐゴシック" panose="020B0600070205080204" pitchFamily="34" charset="-128"/>
            </a:endParaRPr>
          </a:p>
        </p:txBody>
      </p:sp>
      <p:sp>
        <p:nvSpPr>
          <p:cNvPr id="89091" name="Rectangle 2">
            <a:extLst>
              <a:ext uri="{FF2B5EF4-FFF2-40B4-BE49-F238E27FC236}">
                <a16:creationId xmlns:a16="http://schemas.microsoft.com/office/drawing/2014/main" id="{8E6F977F-0717-4F46-9BE4-1B11A2CAE543}"/>
              </a:ext>
            </a:extLst>
          </p:cNvPr>
          <p:cNvSpPr>
            <a:spLocks noGrp="1" noChangeArrowheads="1"/>
          </p:cNvSpPr>
          <p:nvPr>
            <p:ph type="title"/>
          </p:nvPr>
        </p:nvSpPr>
        <p:spPr>
          <a:xfrm>
            <a:off x="1874520" y="-91757"/>
            <a:ext cx="7416800" cy="990600"/>
          </a:xfrm>
        </p:spPr>
        <p:txBody>
          <a:bodyPr/>
          <a:lstStyle/>
          <a:p>
            <a:pPr eaLnBrk="1" hangingPunct="1"/>
            <a:r>
              <a:rPr lang="en-US" altLang="en-US" dirty="0">
                <a:solidFill>
                  <a:schemeClr val="bg1"/>
                </a:solidFill>
                <a:ea typeface="ＭＳ Ｐゴシック" panose="020B0600070205080204" pitchFamily="34" charset="-128"/>
              </a:rPr>
              <a:t>Screening</a:t>
            </a:r>
          </a:p>
        </p:txBody>
      </p:sp>
      <p:sp>
        <p:nvSpPr>
          <p:cNvPr id="89092" name="Rectangle 3">
            <a:extLst>
              <a:ext uri="{FF2B5EF4-FFF2-40B4-BE49-F238E27FC236}">
                <a16:creationId xmlns:a16="http://schemas.microsoft.com/office/drawing/2014/main" id="{02879E47-60B1-4CC4-A6A2-2BAB95DB0375}"/>
              </a:ext>
            </a:extLst>
          </p:cNvPr>
          <p:cNvSpPr>
            <a:spLocks noGrp="1" noChangeArrowheads="1"/>
          </p:cNvSpPr>
          <p:nvPr>
            <p:ph sz="quarter" idx="11"/>
          </p:nvPr>
        </p:nvSpPr>
        <p:spPr>
          <a:xfrm>
            <a:off x="585302" y="1447800"/>
            <a:ext cx="11250613" cy="5075237"/>
          </a:xfrm>
        </p:spPr>
        <p:txBody>
          <a:bodyPr/>
          <a:lstStyle/>
          <a:p>
            <a:pPr eaLnBrk="1" hangingPunct="1">
              <a:lnSpc>
                <a:spcPct val="90000"/>
              </a:lnSpc>
            </a:pPr>
            <a:r>
              <a:rPr lang="en-US" altLang="en-US" dirty="0">
                <a:latin typeface="Arial Narrow" panose="020B0606020202030204" pitchFamily="34" charset="0"/>
                <a:ea typeface="ＭＳ Ｐゴシック" panose="020B0600070205080204" pitchFamily="34" charset="-128"/>
              </a:rPr>
              <a:t>Screen all parties to the transaction against the U.S. Government’s denied party lists:</a:t>
            </a:r>
          </a:p>
          <a:p>
            <a:pPr marL="704888" lvl="1" indent="-571500">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Denied Persons List</a:t>
            </a:r>
          </a:p>
          <a:p>
            <a:pPr marL="704888" lvl="1" indent="-571500">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Unverified List</a:t>
            </a:r>
          </a:p>
          <a:p>
            <a:pPr marL="704888" lvl="1" indent="-571500">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Entity List</a:t>
            </a:r>
          </a:p>
          <a:p>
            <a:pPr marL="704888" lvl="1" indent="-571500">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Specially Designated Nationals List</a:t>
            </a:r>
          </a:p>
          <a:p>
            <a:pPr marL="704888" lvl="1" indent="-571500">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Debarred List</a:t>
            </a:r>
          </a:p>
          <a:p>
            <a:pPr eaLnBrk="1" hangingPunct="1">
              <a:lnSpc>
                <a:spcPct val="90000"/>
              </a:lnSpc>
            </a:pPr>
            <a:r>
              <a:rPr lang="en-US" altLang="en-US" dirty="0">
                <a:latin typeface="Arial Narrow" panose="020B0606020202030204" pitchFamily="34" charset="0"/>
                <a:ea typeface="ＭＳ Ｐゴシック" panose="020B0600070205080204" pitchFamily="34" charset="-128"/>
              </a:rPr>
              <a:t>Screening should be done regardless if dealing with ITAR or EAR technology.</a:t>
            </a:r>
          </a:p>
          <a:p>
            <a:pPr eaLnBrk="1" hangingPunct="1">
              <a:lnSpc>
                <a:spcPct val="90000"/>
              </a:lnSpc>
            </a:pPr>
            <a:r>
              <a:rPr lang="en-US" altLang="en-US" dirty="0">
                <a:latin typeface="Arial Narrow" panose="020B0606020202030204" pitchFamily="34" charset="0"/>
                <a:ea typeface="ＭＳ Ｐゴシック" panose="020B0600070205080204" pitchFamily="34" charset="-128"/>
              </a:rPr>
              <a:t>Know the parties to the transaction!</a:t>
            </a:r>
          </a:p>
        </p:txBody>
      </p:sp>
      <p:pic>
        <p:nvPicPr>
          <p:cNvPr id="89093" name="Picture 4" descr="MMj02839360000[1]">
            <a:extLst>
              <a:ext uri="{FF2B5EF4-FFF2-40B4-BE49-F238E27FC236}">
                <a16:creationId xmlns:a16="http://schemas.microsoft.com/office/drawing/2014/main" id="{CC40B1B2-FF23-4BB0-969B-8B9F2A4C1FA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08017" y="2724150"/>
            <a:ext cx="1719263"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5617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a:extLst>
              <a:ext uri="{FF2B5EF4-FFF2-40B4-BE49-F238E27FC236}">
                <a16:creationId xmlns:a16="http://schemas.microsoft.com/office/drawing/2014/main" id="{754BC914-C0EC-4032-9278-4E990A7464E3}"/>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7</a:t>
            </a:fld>
            <a:endParaRPr lang="en-US" altLang="en-US" sz="1600">
              <a:latin typeface="Arial" panose="020B0604020202020204" pitchFamily="34" charset="0"/>
              <a:ea typeface="ＭＳ Ｐゴシック" panose="020B0600070205080204" pitchFamily="34" charset="-128"/>
            </a:endParaRPr>
          </a:p>
        </p:txBody>
      </p:sp>
      <p:sp>
        <p:nvSpPr>
          <p:cNvPr id="34819" name="Title 1">
            <a:extLst>
              <a:ext uri="{FF2B5EF4-FFF2-40B4-BE49-F238E27FC236}">
                <a16:creationId xmlns:a16="http://schemas.microsoft.com/office/drawing/2014/main" id="{9E7DE1AC-D62B-4E90-BF9D-AD9B3E9264AF}"/>
              </a:ext>
            </a:extLst>
          </p:cNvPr>
          <p:cNvSpPr>
            <a:spLocks noGrp="1"/>
          </p:cNvSpPr>
          <p:nvPr>
            <p:ph type="title"/>
          </p:nvPr>
        </p:nvSpPr>
        <p:spPr>
          <a:xfrm>
            <a:off x="1813560" y="0"/>
            <a:ext cx="7416800" cy="990600"/>
          </a:xfrm>
        </p:spPr>
        <p:txBody>
          <a:bodyPr/>
          <a:lstStyle/>
          <a:p>
            <a:pPr eaLnBrk="1" hangingPunct="1"/>
            <a:r>
              <a:rPr lang="en-US" altLang="en-US" dirty="0">
                <a:solidFill>
                  <a:schemeClr val="bg1"/>
                </a:solidFill>
                <a:ea typeface="ＭＳ Ｐゴシック" panose="020B0600070205080204" pitchFamily="34" charset="-128"/>
              </a:rPr>
              <a:t>The U.S. Export Laws</a:t>
            </a:r>
          </a:p>
        </p:txBody>
      </p:sp>
      <p:sp>
        <p:nvSpPr>
          <p:cNvPr id="26627" name="Content Placeholder 2">
            <a:extLst>
              <a:ext uri="{FF2B5EF4-FFF2-40B4-BE49-F238E27FC236}">
                <a16:creationId xmlns:a16="http://schemas.microsoft.com/office/drawing/2014/main" id="{2746F654-36FC-470B-80EB-E6127E114C64}"/>
              </a:ext>
            </a:extLst>
          </p:cNvPr>
          <p:cNvSpPr>
            <a:spLocks noGrp="1"/>
          </p:cNvSpPr>
          <p:nvPr>
            <p:ph sz="quarter" idx="11"/>
          </p:nvPr>
        </p:nvSpPr>
        <p:spPr>
          <a:xfrm>
            <a:off x="470693" y="1296194"/>
            <a:ext cx="11250613" cy="5075237"/>
          </a:xfrm>
        </p:spPr>
        <p:txBody>
          <a:bodyPr/>
          <a:lstStyle/>
          <a:p>
            <a:pPr>
              <a:defRPr/>
            </a:pPr>
            <a:r>
              <a:rPr lang="en-US" altLang="en-US" sz="2800" dirty="0">
                <a:latin typeface="Arial Narrow" panose="020B0606020202030204" pitchFamily="34" charset="0"/>
                <a:ea typeface="ＭＳ Ｐゴシック" panose="020B0600070205080204" pitchFamily="34" charset="-128"/>
              </a:rPr>
              <a:t>International Traffic in Arms Regulations (ITAR)</a:t>
            </a:r>
          </a:p>
          <a:p>
            <a:pPr marL="1009650" lvl="1" indent="-609600" eaLnBrk="1" hangingPunct="1">
              <a:defRPr/>
            </a:pPr>
            <a:r>
              <a:rPr lang="en-US" altLang="en-US" sz="2400" dirty="0">
                <a:solidFill>
                  <a:schemeClr val="tx1"/>
                </a:solidFill>
                <a:latin typeface="Arial Narrow" panose="020B0606020202030204" pitchFamily="34" charset="0"/>
                <a:ea typeface="ＭＳ Ｐゴシック" panose="020B0600070205080204" pitchFamily="34" charset="-128"/>
              </a:rPr>
              <a:t>Administered by the Department of State, Directorate of Defense Trade Controls (DDTC)</a:t>
            </a:r>
          </a:p>
          <a:p>
            <a:pPr marL="1009650" lvl="1" indent="-609600" eaLnBrk="1" hangingPunct="1">
              <a:defRPr/>
            </a:pPr>
            <a:r>
              <a:rPr lang="en-US" altLang="en-US" sz="2400" dirty="0">
                <a:solidFill>
                  <a:schemeClr val="tx1"/>
                </a:solidFill>
                <a:latin typeface="Arial Narrow" panose="020B0606020202030204" pitchFamily="34" charset="0"/>
                <a:ea typeface="ＭＳ Ｐゴシック" panose="020B0600070205080204" pitchFamily="34" charset="-128"/>
              </a:rPr>
              <a:t>Control defense articles, technical data, and defense services on the U.S. Munitions List (USML):</a:t>
            </a:r>
          </a:p>
          <a:p>
            <a:pPr marL="1390650" lvl="2" indent="-533400" eaLnBrk="1" hangingPunct="1">
              <a:defRPr/>
            </a:pPr>
            <a:r>
              <a:rPr lang="en-US" altLang="en-US" sz="2200" dirty="0">
                <a:latin typeface="Arial Narrow" panose="020B0606020202030204" pitchFamily="34" charset="0"/>
                <a:ea typeface="ＭＳ Ｐゴシック" panose="020B0600070205080204" pitchFamily="34" charset="-128"/>
              </a:rPr>
              <a:t>temporary and permanent exports</a:t>
            </a:r>
          </a:p>
          <a:p>
            <a:pPr marL="1390650" lvl="2" indent="-533400" eaLnBrk="1" hangingPunct="1">
              <a:defRPr/>
            </a:pPr>
            <a:r>
              <a:rPr lang="en-US" altLang="en-US" sz="2200" dirty="0">
                <a:latin typeface="Arial Narrow" panose="020B0606020202030204" pitchFamily="34" charset="0"/>
                <a:ea typeface="ＭＳ Ｐゴシック" panose="020B0600070205080204" pitchFamily="34" charset="-128"/>
              </a:rPr>
              <a:t>temporary imports</a:t>
            </a:r>
          </a:p>
          <a:p>
            <a:pPr marL="1390650" lvl="2" indent="-533400" eaLnBrk="1" hangingPunct="1">
              <a:defRPr/>
            </a:pPr>
            <a:r>
              <a:rPr lang="en-US" altLang="en-US" sz="2200" dirty="0">
                <a:latin typeface="Arial Narrow" panose="020B0606020202030204" pitchFamily="34" charset="0"/>
                <a:ea typeface="ＭＳ Ｐゴシック" panose="020B0600070205080204" pitchFamily="34" charset="-128"/>
              </a:rPr>
              <a:t>reexports</a:t>
            </a:r>
          </a:p>
          <a:p>
            <a:pPr marL="1390650" lvl="2" indent="-533400" eaLnBrk="1" hangingPunct="1">
              <a:defRPr/>
            </a:pPr>
            <a:r>
              <a:rPr lang="en-US" altLang="en-US" sz="2200" dirty="0">
                <a:latin typeface="Arial Narrow" panose="020B0606020202030204" pitchFamily="34" charset="0"/>
                <a:ea typeface="ＭＳ Ｐゴシック" panose="020B0600070205080204" pitchFamily="34" charset="-128"/>
              </a:rPr>
              <a:t>brokering</a:t>
            </a:r>
          </a:p>
          <a:p>
            <a:pPr marL="1009650" lvl="1" indent="-609600" eaLnBrk="1" hangingPunct="1">
              <a:defRPr/>
            </a:pPr>
            <a:r>
              <a:rPr lang="en-US" altLang="en-US" sz="2400" dirty="0">
                <a:solidFill>
                  <a:schemeClr val="tx1"/>
                </a:solidFill>
                <a:latin typeface="Arial Narrow" panose="020B0606020202030204" pitchFamily="34" charset="0"/>
                <a:ea typeface="ＭＳ Ｐゴシック" panose="020B0600070205080204" pitchFamily="34" charset="-128"/>
              </a:rPr>
              <a:t>Examples: physiological flight trainers for fighter aircraft, weapons system simulators, battle management simulation software</a:t>
            </a:r>
          </a:p>
          <a:p>
            <a:pPr marL="11" indent="0" eaLnBrk="1" hangingPunct="1">
              <a:buFont typeface="Wingdings" panose="05000000000000000000" pitchFamily="2" charset="2"/>
              <a:buNone/>
              <a:defRPr/>
            </a:pPr>
            <a:endParaRPr lang="en-US" altLang="en-US" dirty="0">
              <a:ea typeface="ＭＳ Ｐゴシック" panose="020B0600070205080204" pitchFamily="34" charset="-128"/>
            </a:endParaRPr>
          </a:p>
          <a:p>
            <a:pPr marL="742950" lvl="1" indent="-342900" eaLnBrk="1" hangingPunct="1">
              <a:buFont typeface="Wingdings" panose="05000000000000000000" pitchFamily="2" charset="2"/>
              <a:buChar char="Ø"/>
              <a:defRPr/>
            </a:pPr>
            <a:endParaRPr lang="en-US" altLang="en-US" dirty="0">
              <a:ea typeface="ＭＳ Ｐゴシック" panose="020B0600070205080204" pitchFamily="34" charset="-128"/>
            </a:endParaRPr>
          </a:p>
          <a:p>
            <a:pPr marL="11" indent="0" eaLnBrk="1" hangingPunct="1">
              <a:buFont typeface="Wingdings" panose="05000000000000000000" pitchFamily="2" charset="2"/>
              <a:buNone/>
              <a:defRPr/>
            </a:pPr>
            <a:endParaRPr lang="en-US" altLang="en-US" dirty="0">
              <a:ea typeface="ＭＳ Ｐゴシック" panose="020B0600070205080204" pitchFamily="34" charset="-128"/>
            </a:endParaRPr>
          </a:p>
        </p:txBody>
      </p:sp>
      <p:pic>
        <p:nvPicPr>
          <p:cNvPr id="34821" name="Picture 1">
            <a:extLst>
              <a:ext uri="{FF2B5EF4-FFF2-40B4-BE49-F238E27FC236}">
                <a16:creationId xmlns:a16="http://schemas.microsoft.com/office/drawing/2014/main" id="{B46A870A-05CA-4412-A68D-7D639AF26D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10593" y="3045618"/>
            <a:ext cx="1554163"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1006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3">
            <a:extLst>
              <a:ext uri="{FF2B5EF4-FFF2-40B4-BE49-F238E27FC236}">
                <a16:creationId xmlns:a16="http://schemas.microsoft.com/office/drawing/2014/main" id="{3E7E05C1-1E84-4490-8F12-9003454977BC}"/>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70</a:t>
            </a:fld>
            <a:endParaRPr lang="en-US" altLang="en-US" sz="1600">
              <a:latin typeface="Arial" panose="020B0604020202020204" pitchFamily="34" charset="0"/>
              <a:ea typeface="ＭＳ Ｐゴシック" panose="020B0600070205080204" pitchFamily="34" charset="-128"/>
            </a:endParaRPr>
          </a:p>
        </p:txBody>
      </p:sp>
      <p:sp>
        <p:nvSpPr>
          <p:cNvPr id="93187" name="Rectangle 2">
            <a:extLst>
              <a:ext uri="{FF2B5EF4-FFF2-40B4-BE49-F238E27FC236}">
                <a16:creationId xmlns:a16="http://schemas.microsoft.com/office/drawing/2014/main" id="{C200DE51-F265-4F0E-BA6C-DBC79C6EE38F}"/>
              </a:ext>
            </a:extLst>
          </p:cNvPr>
          <p:cNvSpPr>
            <a:spLocks noGrp="1" noChangeArrowheads="1"/>
          </p:cNvSpPr>
          <p:nvPr>
            <p:ph type="title"/>
          </p:nvPr>
        </p:nvSpPr>
        <p:spPr>
          <a:xfrm>
            <a:off x="1874520" y="-38100"/>
            <a:ext cx="7416800" cy="990600"/>
          </a:xfrm>
        </p:spPr>
        <p:txBody>
          <a:bodyPr/>
          <a:lstStyle/>
          <a:p>
            <a:pPr eaLnBrk="1" hangingPunct="1"/>
            <a:r>
              <a:rPr lang="en-US" altLang="en-US" dirty="0">
                <a:solidFill>
                  <a:schemeClr val="bg1"/>
                </a:solidFill>
                <a:ea typeface="ＭＳ Ｐゴシック" panose="020B0600070205080204" pitchFamily="34" charset="-128"/>
              </a:rPr>
              <a:t>Requesting an EAR License</a:t>
            </a:r>
          </a:p>
        </p:txBody>
      </p:sp>
      <p:sp>
        <p:nvSpPr>
          <p:cNvPr id="93188" name="Rectangle 3">
            <a:extLst>
              <a:ext uri="{FF2B5EF4-FFF2-40B4-BE49-F238E27FC236}">
                <a16:creationId xmlns:a16="http://schemas.microsoft.com/office/drawing/2014/main" id="{31105FBB-836E-466F-9FE9-E7C72CD3BFE0}"/>
              </a:ext>
            </a:extLst>
          </p:cNvPr>
          <p:cNvSpPr>
            <a:spLocks noGrp="1" noChangeArrowheads="1"/>
          </p:cNvSpPr>
          <p:nvPr>
            <p:ph sz="quarter" idx="11"/>
          </p:nvPr>
        </p:nvSpPr>
        <p:spPr>
          <a:xfrm>
            <a:off x="575677" y="1325563"/>
            <a:ext cx="11250613" cy="5075237"/>
          </a:xfrm>
        </p:spPr>
        <p:txBody>
          <a:bodyPr/>
          <a:lstStyle/>
          <a:p>
            <a:pPr eaLnBrk="1" hangingPunct="1"/>
            <a:r>
              <a:rPr lang="en-US" altLang="en-US" dirty="0">
                <a:latin typeface="Arial Narrow" panose="020B0606020202030204" pitchFamily="34" charset="0"/>
                <a:ea typeface="ＭＳ Ｐゴシック" panose="020B0600070205080204" pitchFamily="34" charset="-128"/>
              </a:rPr>
              <a:t>BIS 748-P: Multipurpose Application Form</a:t>
            </a:r>
          </a:p>
          <a:p>
            <a:pPr marL="704888" lvl="1" indent="-571500"/>
            <a:r>
              <a:rPr lang="en-US" altLang="en-US" dirty="0">
                <a:solidFill>
                  <a:schemeClr val="tx1"/>
                </a:solidFill>
                <a:latin typeface="Arial Narrow" panose="020B0606020202030204" pitchFamily="34" charset="0"/>
                <a:ea typeface="ＭＳ Ｐゴシック" panose="020B0600070205080204" pitchFamily="34" charset="-128"/>
              </a:rPr>
              <a:t>Used for all exports</a:t>
            </a:r>
          </a:p>
          <a:p>
            <a:pPr marL="704888" lvl="1" indent="-571500"/>
            <a:r>
              <a:rPr lang="en-US" altLang="en-US" dirty="0">
                <a:solidFill>
                  <a:schemeClr val="tx1"/>
                </a:solidFill>
                <a:latin typeface="Arial Narrow" panose="020B0606020202030204" pitchFamily="34" charset="0"/>
                <a:ea typeface="ＭＳ Ｐゴシック" panose="020B0600070205080204" pitchFamily="34" charset="-128"/>
              </a:rPr>
              <a:t>Classification requests</a:t>
            </a:r>
          </a:p>
          <a:p>
            <a:pPr eaLnBrk="1" hangingPunct="1"/>
            <a:r>
              <a:rPr lang="en-US" altLang="en-US" dirty="0">
                <a:latin typeface="Arial Narrow" panose="020B0606020202030204" pitchFamily="34" charset="0"/>
                <a:ea typeface="ＭＳ Ｐゴシック" panose="020B0600070205080204" pitchFamily="34" charset="-128"/>
              </a:rPr>
              <a:t>SNAP-R:  Simple Network Application Process Redesign</a:t>
            </a:r>
          </a:p>
          <a:p>
            <a:pPr marL="704888" lvl="1" indent="-571500"/>
            <a:r>
              <a:rPr lang="en-US" altLang="en-US" dirty="0">
                <a:solidFill>
                  <a:schemeClr val="tx1"/>
                </a:solidFill>
                <a:latin typeface="Arial Narrow" panose="020B0606020202030204" pitchFamily="34" charset="0"/>
                <a:ea typeface="ＭＳ Ｐゴシック" panose="020B0600070205080204" pitchFamily="34" charset="-128"/>
              </a:rPr>
              <a:t>Permits the submission of export and reexport applications, and commodity classification requests via the Internet in a secure environment. </a:t>
            </a:r>
          </a:p>
          <a:p>
            <a:pPr marL="704888" lvl="1" indent="-571500"/>
            <a:r>
              <a:rPr lang="en-US" altLang="en-US" dirty="0">
                <a:solidFill>
                  <a:schemeClr val="tx1"/>
                </a:solidFill>
                <a:latin typeface="Arial Narrow" panose="020B0606020202030204" pitchFamily="34" charset="0"/>
                <a:ea typeface="ＭＳ Ｐゴシック" panose="020B0600070205080204" pitchFamily="34" charset="-128"/>
              </a:rPr>
              <a:t>Provides same day acknowledgment of your submission. </a:t>
            </a:r>
          </a:p>
          <a:p>
            <a:pPr marL="704888" lvl="1" indent="-571500"/>
            <a:r>
              <a:rPr lang="en-US" altLang="en-US" dirty="0">
                <a:solidFill>
                  <a:schemeClr val="tx1"/>
                </a:solidFill>
                <a:latin typeface="Arial Narrow" panose="020B0606020202030204" pitchFamily="34" charset="0"/>
                <a:ea typeface="ＭＳ Ｐゴシック" panose="020B0600070205080204" pitchFamily="34" charset="-128"/>
              </a:rPr>
              <a:t>Provides online validations (e.g. electronic facsimile of export license) from BIS</a:t>
            </a:r>
            <a:r>
              <a:rPr lang="en-US" altLang="en-US" sz="3600" dirty="0">
                <a:latin typeface="Arial Narrow" panose="020B0606020202030204" pitchFamily="34" charset="0"/>
                <a:ea typeface="ＭＳ Ｐゴシック" panose="020B0600070205080204" pitchFamily="34" charset="-128"/>
              </a:rPr>
              <a:t>. </a:t>
            </a:r>
          </a:p>
          <a:p>
            <a:pPr eaLnBrk="1" hangingPunct="1"/>
            <a:endParaRPr lang="en-US" altLang="en-US" dirty="0">
              <a:latin typeface="Arial Narrow" panose="020B0606020202030204" pitchFamily="34" charset="0"/>
              <a:ea typeface="ＭＳ Ｐゴシック" panose="020B0600070205080204" pitchFamily="34" charset="-128"/>
            </a:endParaRPr>
          </a:p>
        </p:txBody>
      </p:sp>
      <p:pic>
        <p:nvPicPr>
          <p:cNvPr id="93189" name="Picture 6" descr="seal">
            <a:extLst>
              <a:ext uri="{FF2B5EF4-FFF2-40B4-BE49-F238E27FC236}">
                <a16:creationId xmlns:a16="http://schemas.microsoft.com/office/drawing/2014/main" id="{D155FB4E-887A-4188-ABA4-EF2DEA720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4970" y="1884792"/>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9242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3">
            <a:extLst>
              <a:ext uri="{FF2B5EF4-FFF2-40B4-BE49-F238E27FC236}">
                <a16:creationId xmlns:a16="http://schemas.microsoft.com/office/drawing/2014/main" id="{47564F46-EDB8-473B-A3F6-1C5553B64755}"/>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71</a:t>
            </a:fld>
            <a:endParaRPr lang="en-US" altLang="en-US" sz="1600">
              <a:latin typeface="Arial" panose="020B0604020202020204" pitchFamily="34" charset="0"/>
              <a:ea typeface="ＭＳ Ｐゴシック" panose="020B0600070205080204" pitchFamily="34" charset="-128"/>
            </a:endParaRPr>
          </a:p>
        </p:txBody>
      </p:sp>
      <p:sp>
        <p:nvSpPr>
          <p:cNvPr id="95235" name="Rectangle 2">
            <a:extLst>
              <a:ext uri="{FF2B5EF4-FFF2-40B4-BE49-F238E27FC236}">
                <a16:creationId xmlns:a16="http://schemas.microsoft.com/office/drawing/2014/main" id="{90ADEA56-DF8C-4ED1-878C-3646D29B411C}"/>
              </a:ext>
            </a:extLst>
          </p:cNvPr>
          <p:cNvSpPr>
            <a:spLocks noGrp="1" noChangeArrowheads="1"/>
          </p:cNvSpPr>
          <p:nvPr>
            <p:ph type="title"/>
          </p:nvPr>
        </p:nvSpPr>
        <p:spPr>
          <a:xfrm>
            <a:off x="1935480" y="-38100"/>
            <a:ext cx="7416800" cy="990600"/>
          </a:xfrm>
        </p:spPr>
        <p:txBody>
          <a:bodyPr/>
          <a:lstStyle/>
          <a:p>
            <a:pPr eaLnBrk="1" hangingPunct="1"/>
            <a:r>
              <a:rPr lang="en-US" altLang="en-US" dirty="0">
                <a:solidFill>
                  <a:schemeClr val="bg1"/>
                </a:solidFill>
                <a:ea typeface="ＭＳ Ｐゴシック" panose="020B0600070205080204" pitchFamily="34" charset="-128"/>
              </a:rPr>
              <a:t>Recordkeeping</a:t>
            </a:r>
          </a:p>
        </p:txBody>
      </p:sp>
      <p:sp>
        <p:nvSpPr>
          <p:cNvPr id="95236" name="Rectangle 3">
            <a:extLst>
              <a:ext uri="{FF2B5EF4-FFF2-40B4-BE49-F238E27FC236}">
                <a16:creationId xmlns:a16="http://schemas.microsoft.com/office/drawing/2014/main" id="{4A29B5FE-31C9-4AB1-9ECD-04B82604C942}"/>
              </a:ext>
            </a:extLst>
          </p:cNvPr>
          <p:cNvSpPr>
            <a:spLocks noGrp="1" noChangeArrowheads="1"/>
          </p:cNvSpPr>
          <p:nvPr>
            <p:ph sz="quarter" idx="11"/>
          </p:nvPr>
        </p:nvSpPr>
        <p:spPr>
          <a:xfrm>
            <a:off x="546802" y="1325563"/>
            <a:ext cx="11250613" cy="5075237"/>
          </a:xfrm>
        </p:spPr>
        <p:txBody>
          <a:bodyPr/>
          <a:lstStyle/>
          <a:p>
            <a:pPr eaLnBrk="1" hangingPunct="1">
              <a:lnSpc>
                <a:spcPct val="90000"/>
              </a:lnSpc>
            </a:pPr>
            <a:r>
              <a:rPr lang="en-US" altLang="en-US" sz="2800" dirty="0">
                <a:latin typeface="Arial Narrow" panose="020B0606020202030204" pitchFamily="34" charset="0"/>
                <a:ea typeface="ＭＳ Ｐゴシック" panose="020B0600070205080204" pitchFamily="34" charset="-128"/>
              </a:rPr>
              <a:t>ITAR </a:t>
            </a:r>
            <a:r>
              <a:rPr lang="en-US" altLang="en-US" sz="2800" dirty="0">
                <a:latin typeface="Arial Narrow" panose="020B0606020202030204" pitchFamily="34" charset="0"/>
                <a:ea typeface="ＭＳ Ｐゴシック" panose="020B0600070205080204" pitchFamily="34" charset="-128"/>
                <a:cs typeface="Times New Roman" panose="02020603050405020304" pitchFamily="18" charset="0"/>
              </a:rPr>
              <a:t>§122.5 requires that all records concerning the manufacture, acquisition, and disposition of defense articles, technical data, and defense services, brokering, and political contributions, fees, and commissions be maintained for five years from the date of the transaction.</a:t>
            </a:r>
          </a:p>
          <a:p>
            <a:pPr>
              <a:lnSpc>
                <a:spcPct val="90000"/>
              </a:lnSpc>
            </a:pPr>
            <a:r>
              <a:rPr lang="en-US" altLang="en-US" dirty="0">
                <a:latin typeface="Arial Narrow" panose="020B0606020202030204" pitchFamily="34" charset="0"/>
                <a:ea typeface="ＭＳ Ｐゴシック" panose="020B0600070205080204" pitchFamily="34" charset="-128"/>
              </a:rPr>
              <a:t>EAR §762 - All export records must be maintained</a:t>
            </a:r>
            <a:endParaRPr lang="en-US" altLang="en-US" sz="2800" dirty="0">
              <a:latin typeface="Arial Narrow" panose="020B0606020202030204" pitchFamily="34" charset="0"/>
              <a:ea typeface="ＭＳ Ｐゴシック" panose="020B0600070205080204" pitchFamily="34" charset="-128"/>
              <a:cs typeface="Times New Roman" panose="02020603050405020304" pitchFamily="18" charset="0"/>
            </a:endParaRPr>
          </a:p>
          <a:p>
            <a:pPr>
              <a:lnSpc>
                <a:spcPct val="90000"/>
              </a:lnSpc>
            </a:pPr>
            <a:r>
              <a:rPr lang="en-US" altLang="en-US" dirty="0">
                <a:solidFill>
                  <a:schemeClr val="tx1"/>
                </a:solidFill>
                <a:latin typeface="Arial Narrow" panose="020B0606020202030204" pitchFamily="34" charset="0"/>
                <a:ea typeface="ＭＳ Ｐゴシック" panose="020B0600070205080204" pitchFamily="34" charset="-128"/>
                <a:cs typeface="Times New Roman" panose="02020603050405020304" pitchFamily="18" charset="0"/>
              </a:rPr>
              <a:t>Documents must be readable and available for review in short order (rule of thumb is 48 hours).</a:t>
            </a:r>
          </a:p>
          <a:p>
            <a:pPr>
              <a:lnSpc>
                <a:spcPct val="90000"/>
              </a:lnSpc>
            </a:pPr>
            <a:r>
              <a:rPr lang="en-US" altLang="en-US" dirty="0">
                <a:solidFill>
                  <a:schemeClr val="tx1"/>
                </a:solidFill>
                <a:latin typeface="Arial Narrow" panose="020B0606020202030204" pitchFamily="34" charset="0"/>
                <a:ea typeface="ＭＳ Ｐゴシック" panose="020B0600070205080204" pitchFamily="34" charset="-128"/>
                <a:cs typeface="Times New Roman" panose="02020603050405020304" pitchFamily="18" charset="0"/>
              </a:rPr>
              <a:t>May be maintained electronically or in hard-copy, as long as they have a “high-degree of legibility and readability.”</a:t>
            </a:r>
            <a:endParaRPr lang="en-US" altLang="en-US" dirty="0">
              <a:solidFill>
                <a:schemeClr val="tx1"/>
              </a:solidFill>
              <a:latin typeface="Arial Narrow" panose="020B0606020202030204" pitchFamily="34" charset="0"/>
              <a:ea typeface="ＭＳ Ｐゴシック" panose="020B0600070205080204" pitchFamily="34" charset="-128"/>
            </a:endParaRPr>
          </a:p>
          <a:p>
            <a:pPr eaLnBrk="1" hangingPunct="1">
              <a:lnSpc>
                <a:spcPct val="90000"/>
              </a:lnSpc>
            </a:pPr>
            <a:endParaRPr lang="en-US" altLang="en-US" dirty="0">
              <a:latin typeface="Arial Narrow" panose="020B0606020202030204" pitchFamily="34" charset="0"/>
              <a:ea typeface="ＭＳ Ｐゴシック" panose="020B0600070205080204" pitchFamily="34" charset="-128"/>
            </a:endParaRPr>
          </a:p>
          <a:p>
            <a:pPr eaLnBrk="1" hangingPunct="1">
              <a:lnSpc>
                <a:spcPct val="90000"/>
              </a:lnSpc>
            </a:pPr>
            <a:endParaRPr lang="en-US" altLang="en-US"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10160792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4">
            <a:extLst>
              <a:ext uri="{FF2B5EF4-FFF2-40B4-BE49-F238E27FC236}">
                <a16:creationId xmlns:a16="http://schemas.microsoft.com/office/drawing/2014/main" id="{1776F9AB-37EB-4D02-8E4C-263DB60E20E2}"/>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72</a:t>
            </a:fld>
            <a:endParaRPr lang="en-US" altLang="en-US" sz="1600">
              <a:latin typeface="Arial" panose="020B0604020202020204" pitchFamily="34" charset="0"/>
              <a:ea typeface="ＭＳ Ｐゴシック" panose="020B0600070205080204" pitchFamily="34" charset="-128"/>
            </a:endParaRPr>
          </a:p>
        </p:txBody>
      </p:sp>
      <p:sp>
        <p:nvSpPr>
          <p:cNvPr id="97283" name="Rectangle 2">
            <a:extLst>
              <a:ext uri="{FF2B5EF4-FFF2-40B4-BE49-F238E27FC236}">
                <a16:creationId xmlns:a16="http://schemas.microsoft.com/office/drawing/2014/main" id="{C323396F-4526-46DD-99C6-D79EC00476CF}"/>
              </a:ext>
            </a:extLst>
          </p:cNvPr>
          <p:cNvSpPr>
            <a:spLocks noGrp="1" noChangeArrowheads="1"/>
          </p:cNvSpPr>
          <p:nvPr>
            <p:ph type="title"/>
          </p:nvPr>
        </p:nvSpPr>
        <p:spPr>
          <a:xfrm>
            <a:off x="1905000" y="0"/>
            <a:ext cx="7416800" cy="990600"/>
          </a:xfrm>
        </p:spPr>
        <p:txBody>
          <a:bodyPr/>
          <a:lstStyle/>
          <a:p>
            <a:pPr eaLnBrk="1" hangingPunct="1"/>
            <a:r>
              <a:rPr lang="en-US" altLang="en-US" dirty="0">
                <a:solidFill>
                  <a:schemeClr val="bg1"/>
                </a:solidFill>
                <a:ea typeface="ＭＳ Ｐゴシック" panose="020B0600070205080204" pitchFamily="34" charset="-128"/>
              </a:rPr>
              <a:t>Consequences</a:t>
            </a:r>
          </a:p>
        </p:txBody>
      </p:sp>
      <p:sp>
        <p:nvSpPr>
          <p:cNvPr id="97284" name="Rectangle 3">
            <a:extLst>
              <a:ext uri="{FF2B5EF4-FFF2-40B4-BE49-F238E27FC236}">
                <a16:creationId xmlns:a16="http://schemas.microsoft.com/office/drawing/2014/main" id="{47EFACB0-574F-4642-BE44-A2B8787F383A}"/>
              </a:ext>
            </a:extLst>
          </p:cNvPr>
          <p:cNvSpPr>
            <a:spLocks noGrp="1" noChangeArrowheads="1"/>
          </p:cNvSpPr>
          <p:nvPr>
            <p:ph sz="quarter" idx="11"/>
          </p:nvPr>
        </p:nvSpPr>
        <p:spPr>
          <a:xfrm>
            <a:off x="479425" y="1046163"/>
            <a:ext cx="11250613" cy="5075237"/>
          </a:xfrm>
        </p:spPr>
        <p:txBody>
          <a:bodyPr/>
          <a:lstStyle/>
          <a:p>
            <a:pPr eaLnBrk="1" hangingPunct="1">
              <a:lnSpc>
                <a:spcPct val="90000"/>
              </a:lnSpc>
            </a:pPr>
            <a:endParaRPr lang="en-US" altLang="en-US" sz="2400" dirty="0">
              <a:latin typeface="Arial Narrow" panose="020B0606020202030204" pitchFamily="34" charset="0"/>
              <a:ea typeface="ＭＳ Ｐゴシック" panose="020B0600070205080204" pitchFamily="34" charset="-128"/>
              <a:cs typeface="Times New Roman" panose="02020603050405020304" pitchFamily="18" charset="0"/>
            </a:endParaRPr>
          </a:p>
          <a:p>
            <a:pPr eaLnBrk="1" hangingPunct="1">
              <a:lnSpc>
                <a:spcPct val="90000"/>
              </a:lnSpc>
            </a:pPr>
            <a:r>
              <a:rPr lang="en-US" altLang="en-US" sz="2800" dirty="0">
                <a:latin typeface="Arial Narrow" panose="020B0606020202030204" pitchFamily="34" charset="0"/>
                <a:ea typeface="ＭＳ Ｐゴシック" panose="020B0600070205080204" pitchFamily="34" charset="-128"/>
                <a:cs typeface="Times New Roman" panose="02020603050405020304" pitchFamily="18" charset="0"/>
              </a:rPr>
              <a:t>Potential ITAR fines:</a:t>
            </a:r>
          </a:p>
          <a:p>
            <a:pPr lvl="1" eaLnBrk="1" hangingPunct="1">
              <a:lnSpc>
                <a:spcPct val="90000"/>
              </a:lnSpc>
            </a:pPr>
            <a:r>
              <a:rPr lang="en-US" altLang="en-US" sz="2400" dirty="0">
                <a:solidFill>
                  <a:schemeClr val="tx1"/>
                </a:solidFill>
                <a:latin typeface="Arial Narrow" panose="020B0606020202030204" pitchFamily="34" charset="0"/>
                <a:ea typeface="ＭＳ Ｐゴシック" panose="020B0600070205080204" pitchFamily="34" charset="-128"/>
                <a:cs typeface="Times New Roman" panose="02020603050405020304" pitchFamily="18" charset="0"/>
              </a:rPr>
              <a:t>Upwards of $1,000,000 per violation for civil penalties</a:t>
            </a:r>
          </a:p>
          <a:p>
            <a:pPr lvl="1" eaLnBrk="1" hangingPunct="1">
              <a:lnSpc>
                <a:spcPct val="90000"/>
              </a:lnSpc>
            </a:pPr>
            <a:r>
              <a:rPr lang="en-US" altLang="en-US" sz="2400" dirty="0">
                <a:solidFill>
                  <a:schemeClr val="tx1"/>
                </a:solidFill>
                <a:latin typeface="Arial Narrow" panose="020B0606020202030204" pitchFamily="34" charset="0"/>
                <a:ea typeface="ＭＳ Ｐゴシック" panose="020B0600070205080204" pitchFamily="34" charset="-128"/>
                <a:cs typeface="Times New Roman" panose="02020603050405020304" pitchFamily="18" charset="0"/>
              </a:rPr>
              <a:t>$1,000,000 per violation plus jail for criminal penalties</a:t>
            </a:r>
          </a:p>
          <a:p>
            <a:pPr eaLnBrk="1" hangingPunct="1">
              <a:lnSpc>
                <a:spcPct val="90000"/>
              </a:lnSpc>
            </a:pPr>
            <a:endParaRPr lang="en-US" altLang="en-US" sz="2400" dirty="0">
              <a:latin typeface="Arial Narrow" panose="020B0606020202030204" pitchFamily="34" charset="0"/>
              <a:ea typeface="ＭＳ Ｐゴシック" panose="020B0600070205080204" pitchFamily="34" charset="-128"/>
              <a:cs typeface="Times New Roman" panose="02020603050405020304" pitchFamily="18" charset="0"/>
            </a:endParaRPr>
          </a:p>
          <a:p>
            <a:pPr eaLnBrk="1" hangingPunct="1">
              <a:lnSpc>
                <a:spcPct val="90000"/>
              </a:lnSpc>
            </a:pPr>
            <a:r>
              <a:rPr lang="en-US" altLang="en-US" sz="2800" dirty="0">
                <a:latin typeface="Arial Narrow" panose="020B0606020202030204" pitchFamily="34" charset="0"/>
                <a:ea typeface="ＭＳ Ｐゴシック" panose="020B0600070205080204" pitchFamily="34" charset="-128"/>
                <a:cs typeface="Times New Roman" panose="02020603050405020304" pitchFamily="18" charset="0"/>
              </a:rPr>
              <a:t>Potential EAR fines:</a:t>
            </a:r>
          </a:p>
          <a:p>
            <a:pPr lvl="1" eaLnBrk="1" hangingPunct="1">
              <a:lnSpc>
                <a:spcPct val="90000"/>
              </a:lnSpc>
            </a:pPr>
            <a:r>
              <a:rPr lang="en-US" altLang="en-US" sz="2400" dirty="0">
                <a:solidFill>
                  <a:schemeClr val="tx1"/>
                </a:solidFill>
                <a:latin typeface="Arial Narrow" panose="020B0606020202030204" pitchFamily="34" charset="0"/>
                <a:ea typeface="ＭＳ Ｐゴシック" panose="020B0600070205080204" pitchFamily="34" charset="-128"/>
                <a:cs typeface="Times New Roman" panose="02020603050405020304" pitchFamily="18" charset="0"/>
              </a:rPr>
              <a:t>$300,000 per violation for civil penalties</a:t>
            </a:r>
          </a:p>
          <a:p>
            <a:pPr lvl="1" eaLnBrk="1" hangingPunct="1">
              <a:lnSpc>
                <a:spcPct val="90000"/>
              </a:lnSpc>
            </a:pPr>
            <a:r>
              <a:rPr lang="en-US" altLang="en-US" sz="2400" dirty="0">
                <a:solidFill>
                  <a:schemeClr val="tx1"/>
                </a:solidFill>
                <a:latin typeface="Arial Narrow" panose="020B0606020202030204" pitchFamily="34" charset="0"/>
                <a:ea typeface="ＭＳ Ｐゴシック" panose="020B0600070205080204" pitchFamily="34" charset="-128"/>
                <a:cs typeface="Times New Roman" panose="02020603050405020304" pitchFamily="18" charset="0"/>
              </a:rPr>
              <a:t>$1,000,000 per violation plus jail for criminal penalties</a:t>
            </a:r>
          </a:p>
          <a:p>
            <a:pPr eaLnBrk="1" hangingPunct="1">
              <a:lnSpc>
                <a:spcPct val="90000"/>
              </a:lnSpc>
            </a:pPr>
            <a:endParaRPr lang="en-US" altLang="en-US" sz="2400" dirty="0">
              <a:latin typeface="Arial Narrow" panose="020B0606020202030204" pitchFamily="34" charset="0"/>
              <a:ea typeface="ＭＳ Ｐゴシック" panose="020B0600070205080204" pitchFamily="34" charset="-128"/>
              <a:cs typeface="Times New Roman" panose="02020603050405020304" pitchFamily="18" charset="0"/>
            </a:endParaRPr>
          </a:p>
          <a:p>
            <a:pPr eaLnBrk="1" hangingPunct="1">
              <a:lnSpc>
                <a:spcPct val="90000"/>
              </a:lnSpc>
            </a:pPr>
            <a:r>
              <a:rPr lang="en-US" altLang="en-US" sz="2800" dirty="0">
                <a:latin typeface="Arial Narrow" panose="020B0606020202030204" pitchFamily="34" charset="0"/>
                <a:ea typeface="ＭＳ Ｐゴシック" panose="020B0600070205080204" pitchFamily="34" charset="-128"/>
                <a:cs typeface="Times New Roman" panose="02020603050405020304" pitchFamily="18" charset="0"/>
              </a:rPr>
              <a:t>Criminal prosecutions of export violations are rising and the Department of Justice has established a task force to increase focus on export violations</a:t>
            </a:r>
          </a:p>
          <a:p>
            <a:pPr eaLnBrk="1" hangingPunct="1">
              <a:lnSpc>
                <a:spcPct val="90000"/>
              </a:lnSpc>
            </a:pPr>
            <a:endParaRPr lang="en-US" altLang="en-US" dirty="0">
              <a:latin typeface="Arial Narrow" panose="020B0606020202030204" pitchFamily="34" charset="0"/>
              <a:ea typeface="ＭＳ Ｐゴシック" panose="020B0600070205080204" pitchFamily="34" charset="-128"/>
              <a:cs typeface="Times New Roman" panose="02020603050405020304" pitchFamily="18" charset="0"/>
            </a:endParaRPr>
          </a:p>
          <a:p>
            <a:pPr eaLnBrk="1" hangingPunct="1">
              <a:lnSpc>
                <a:spcPct val="90000"/>
              </a:lnSpc>
            </a:pPr>
            <a:endParaRPr lang="en-US" altLang="en-US" sz="2000" dirty="0">
              <a:latin typeface="Arial Narrow" panose="020B0606020202030204" pitchFamily="34"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32071947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a:extLst>
              <a:ext uri="{FF2B5EF4-FFF2-40B4-BE49-F238E27FC236}">
                <a16:creationId xmlns:a16="http://schemas.microsoft.com/office/drawing/2014/main" id="{6E003600-6EC1-4022-850C-4B203CEA653E}"/>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73</a:t>
            </a:fld>
            <a:endParaRPr lang="en-US" altLang="en-US" sz="1600">
              <a:latin typeface="Arial" panose="020B0604020202020204" pitchFamily="34" charset="0"/>
              <a:ea typeface="ＭＳ Ｐゴシック" panose="020B0600070205080204" pitchFamily="34" charset="-128"/>
            </a:endParaRPr>
          </a:p>
        </p:txBody>
      </p:sp>
      <p:sp>
        <p:nvSpPr>
          <p:cNvPr id="98307" name="Title 1">
            <a:extLst>
              <a:ext uri="{FF2B5EF4-FFF2-40B4-BE49-F238E27FC236}">
                <a16:creationId xmlns:a16="http://schemas.microsoft.com/office/drawing/2014/main" id="{F4716C61-884D-4A4A-8317-07AF8B57D849}"/>
              </a:ext>
            </a:extLst>
          </p:cNvPr>
          <p:cNvSpPr>
            <a:spLocks noGrp="1"/>
          </p:cNvSpPr>
          <p:nvPr>
            <p:ph type="title"/>
          </p:nvPr>
        </p:nvSpPr>
        <p:spPr>
          <a:xfrm>
            <a:off x="1859280" y="55563"/>
            <a:ext cx="7416800" cy="990600"/>
          </a:xfrm>
        </p:spPr>
        <p:txBody>
          <a:bodyPr/>
          <a:lstStyle/>
          <a:p>
            <a:pPr eaLnBrk="1" hangingPunct="1"/>
            <a:r>
              <a:rPr lang="en-US" altLang="en-US" dirty="0">
                <a:solidFill>
                  <a:schemeClr val="bg1"/>
                </a:solidFill>
                <a:ea typeface="ＭＳ Ｐゴシック" panose="020B0600070205080204" pitchFamily="34" charset="-128"/>
              </a:rPr>
              <a:t>Consequences</a:t>
            </a:r>
          </a:p>
        </p:txBody>
      </p:sp>
      <p:sp>
        <p:nvSpPr>
          <p:cNvPr id="98308" name="Content Placeholder 2">
            <a:extLst>
              <a:ext uri="{FF2B5EF4-FFF2-40B4-BE49-F238E27FC236}">
                <a16:creationId xmlns:a16="http://schemas.microsoft.com/office/drawing/2014/main" id="{9D74DDB8-7910-4239-AFDF-87F886303BFB}"/>
              </a:ext>
            </a:extLst>
          </p:cNvPr>
          <p:cNvSpPr>
            <a:spLocks noGrp="1"/>
          </p:cNvSpPr>
          <p:nvPr>
            <p:ph sz="quarter" idx="11"/>
          </p:nvPr>
        </p:nvSpPr>
        <p:spPr>
          <a:xfrm>
            <a:off x="479425" y="1046163"/>
            <a:ext cx="11250613" cy="5075237"/>
          </a:xfrm>
        </p:spPr>
        <p:txBody>
          <a:bodyPr/>
          <a:lstStyle/>
          <a:p>
            <a:pPr eaLnBrk="1" hangingPunct="1">
              <a:lnSpc>
                <a:spcPct val="90000"/>
              </a:lnSpc>
            </a:pPr>
            <a:endParaRPr lang="en-US" altLang="en-US" sz="2400" dirty="0">
              <a:latin typeface="Arial Narrow" panose="020B0606020202030204" pitchFamily="34" charset="0"/>
              <a:ea typeface="ＭＳ Ｐゴシック" panose="020B0600070205080204" pitchFamily="34" charset="-128"/>
              <a:cs typeface="Times New Roman" panose="02020603050405020304" pitchFamily="18" charset="0"/>
            </a:endParaRPr>
          </a:p>
          <a:p>
            <a:pPr eaLnBrk="1" hangingPunct="1">
              <a:lnSpc>
                <a:spcPct val="90000"/>
              </a:lnSpc>
            </a:pPr>
            <a:r>
              <a:rPr lang="en-US" altLang="en-US" dirty="0">
                <a:latin typeface="Arial Narrow" panose="020B0606020202030204" pitchFamily="34" charset="0"/>
                <a:ea typeface="ＭＳ Ｐゴシック" panose="020B0600070205080204" pitchFamily="34" charset="-128"/>
                <a:cs typeface="Times New Roman" panose="02020603050405020304" pitchFamily="18" charset="0"/>
              </a:rPr>
              <a:t>State can also impose administrative requirements including:</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cs typeface="Times New Roman" panose="02020603050405020304" pitchFamily="18" charset="0"/>
              </a:rPr>
              <a:t>debarment or suspending export privileges</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cs typeface="Times New Roman" panose="02020603050405020304" pitchFamily="18" charset="0"/>
              </a:rPr>
              <a:t>special compliance officials</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cs typeface="Times New Roman" panose="02020603050405020304" pitchFamily="18" charset="0"/>
              </a:rPr>
              <a:t>periodic internal and outside audits with reports provided to DDTC</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cs typeface="Times New Roman" panose="02020603050405020304" pitchFamily="18" charset="0"/>
              </a:rPr>
              <a:t>revised and upgraded compliance programs</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cs typeface="Times New Roman" panose="02020603050405020304" pitchFamily="18" charset="0"/>
              </a:rPr>
              <a:t>compliance hotlines</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cs typeface="Times New Roman" panose="02020603050405020304" pitchFamily="18" charset="0"/>
              </a:rPr>
              <a:t>electronic licensing systems documenting compliance and licensing decisions</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cs typeface="Times New Roman" panose="02020603050405020304" pitchFamily="18" charset="0"/>
              </a:rPr>
              <a:t>certifications of compliance by the Board of Directors or Senior Management</a:t>
            </a:r>
          </a:p>
          <a:p>
            <a:pPr eaLnBrk="1" hangingPunct="1"/>
            <a:endParaRPr lang="en-US" altLang="en-US" dirty="0">
              <a:latin typeface="Arial Narrow" panose="020B0606020202030204" pitchFamily="34"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28806337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3">
            <a:extLst>
              <a:ext uri="{FF2B5EF4-FFF2-40B4-BE49-F238E27FC236}">
                <a16:creationId xmlns:a16="http://schemas.microsoft.com/office/drawing/2014/main" id="{3573CB6B-0B6B-45E7-BA3C-AA3A90527023}"/>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74</a:t>
            </a:fld>
            <a:endParaRPr lang="en-US" altLang="en-US" sz="1600">
              <a:latin typeface="Arial" panose="020B0604020202020204" pitchFamily="34" charset="0"/>
              <a:ea typeface="ＭＳ Ｐゴシック" panose="020B0600070205080204" pitchFamily="34" charset="-128"/>
            </a:endParaRPr>
          </a:p>
        </p:txBody>
      </p:sp>
      <p:sp>
        <p:nvSpPr>
          <p:cNvPr id="103427" name="Rectangle 2">
            <a:extLst>
              <a:ext uri="{FF2B5EF4-FFF2-40B4-BE49-F238E27FC236}">
                <a16:creationId xmlns:a16="http://schemas.microsoft.com/office/drawing/2014/main" id="{01745C75-C30F-498C-A4C3-737363D84305}"/>
              </a:ext>
            </a:extLst>
          </p:cNvPr>
          <p:cNvSpPr>
            <a:spLocks noGrp="1" noChangeArrowheads="1"/>
          </p:cNvSpPr>
          <p:nvPr>
            <p:ph type="title"/>
          </p:nvPr>
        </p:nvSpPr>
        <p:spPr>
          <a:xfrm>
            <a:off x="1828800" y="0"/>
            <a:ext cx="7416800" cy="990600"/>
          </a:xfrm>
        </p:spPr>
        <p:txBody>
          <a:bodyPr/>
          <a:lstStyle/>
          <a:p>
            <a:pPr eaLnBrk="1" hangingPunct="1"/>
            <a:r>
              <a:rPr lang="en-US" altLang="en-US" dirty="0">
                <a:solidFill>
                  <a:schemeClr val="bg1"/>
                </a:solidFill>
                <a:ea typeface="ＭＳ Ｐゴシック" panose="020B0600070205080204" pitchFamily="34" charset="-128"/>
              </a:rPr>
              <a:t>Resources</a:t>
            </a:r>
          </a:p>
        </p:txBody>
      </p:sp>
      <p:sp>
        <p:nvSpPr>
          <p:cNvPr id="103428" name="Rectangle 3">
            <a:extLst>
              <a:ext uri="{FF2B5EF4-FFF2-40B4-BE49-F238E27FC236}">
                <a16:creationId xmlns:a16="http://schemas.microsoft.com/office/drawing/2014/main" id="{A4CB8596-2FE2-42F0-9908-A49F0639FA46}"/>
              </a:ext>
            </a:extLst>
          </p:cNvPr>
          <p:cNvSpPr>
            <a:spLocks noGrp="1" noChangeArrowheads="1"/>
          </p:cNvSpPr>
          <p:nvPr>
            <p:ph sz="quarter" idx="11"/>
          </p:nvPr>
        </p:nvSpPr>
        <p:spPr>
          <a:xfrm>
            <a:off x="470693" y="1094290"/>
            <a:ext cx="11250613" cy="5075237"/>
          </a:xfrm>
        </p:spPr>
        <p:txBody>
          <a:bodyPr/>
          <a:lstStyle/>
          <a:p>
            <a:pPr eaLnBrk="1" hangingPunct="1"/>
            <a:r>
              <a:rPr lang="en-US" altLang="en-US" sz="2800" dirty="0">
                <a:latin typeface="Arial Narrow" panose="020B0606020202030204" pitchFamily="34" charset="0"/>
                <a:ea typeface="ＭＳ Ｐゴシック" panose="020B0600070205080204" pitchFamily="34" charset="-128"/>
              </a:rPr>
              <a:t>DDTC: </a:t>
            </a:r>
            <a:r>
              <a:rPr lang="en-US" altLang="en-US" sz="2800" dirty="0">
                <a:latin typeface="Arial Narrow" panose="020B0606020202030204" pitchFamily="34" charset="0"/>
                <a:ea typeface="ＭＳ Ｐゴシック" panose="020B0600070205080204" pitchFamily="34" charset="-128"/>
                <a:hlinkClick r:id="rId3"/>
              </a:rPr>
              <a:t>www.pmddtc.state.gov</a:t>
            </a:r>
            <a:endParaRPr lang="en-US" altLang="en-US" sz="2800" dirty="0">
              <a:latin typeface="Arial Narrow" panose="020B0606020202030204" pitchFamily="34" charset="0"/>
              <a:ea typeface="ＭＳ Ｐゴシック" panose="020B0600070205080204" pitchFamily="34" charset="-128"/>
            </a:endParaRPr>
          </a:p>
          <a:p>
            <a:pPr eaLnBrk="1" hangingPunct="1"/>
            <a:r>
              <a:rPr lang="en-US" altLang="en-US" sz="2800" dirty="0">
                <a:latin typeface="Arial Narrow" panose="020B0606020202030204" pitchFamily="34" charset="0"/>
                <a:ea typeface="ＭＳ Ｐゴシック" panose="020B0600070205080204" pitchFamily="34" charset="-128"/>
              </a:rPr>
              <a:t>D-Trade: </a:t>
            </a:r>
            <a:r>
              <a:rPr lang="en-US" altLang="en-US" sz="2800" dirty="0">
                <a:latin typeface="Arial Narrow" panose="020B0606020202030204" pitchFamily="34" charset="0"/>
                <a:ea typeface="ＭＳ Ｐゴシック" panose="020B0600070205080204" pitchFamily="34" charset="-128"/>
                <a:hlinkClick r:id="rId4"/>
              </a:rPr>
              <a:t>http://www.pmddtc.state.gov/DTRADE/index.html</a:t>
            </a:r>
            <a:endParaRPr lang="en-US" altLang="en-US" sz="2800" dirty="0">
              <a:latin typeface="Arial Narrow" panose="020B0606020202030204" pitchFamily="34" charset="0"/>
              <a:ea typeface="ＭＳ Ｐゴシック" panose="020B0600070205080204" pitchFamily="34" charset="-128"/>
            </a:endParaRPr>
          </a:p>
          <a:p>
            <a:pPr eaLnBrk="1" hangingPunct="1"/>
            <a:r>
              <a:rPr lang="en-US" altLang="en-US" sz="2800" dirty="0">
                <a:latin typeface="Arial Narrow" panose="020B0606020202030204" pitchFamily="34" charset="0"/>
                <a:ea typeface="ＭＳ Ｐゴシック" panose="020B0600070205080204" pitchFamily="34" charset="-128"/>
              </a:rPr>
              <a:t>BIS: </a:t>
            </a:r>
            <a:r>
              <a:rPr lang="en-US" altLang="en-US" sz="2800" dirty="0">
                <a:latin typeface="Arial Narrow" panose="020B0606020202030204" pitchFamily="34" charset="0"/>
                <a:ea typeface="ＭＳ Ｐゴシック" panose="020B0600070205080204" pitchFamily="34" charset="-128"/>
                <a:hlinkClick r:id="rId5"/>
              </a:rPr>
              <a:t>www.bis.doc.gov</a:t>
            </a:r>
            <a:endParaRPr lang="en-US" altLang="en-US" sz="2800" dirty="0">
              <a:latin typeface="Arial Narrow" panose="020B0606020202030204" pitchFamily="34" charset="0"/>
              <a:ea typeface="ＭＳ Ｐゴシック" panose="020B0600070205080204" pitchFamily="34" charset="-128"/>
            </a:endParaRPr>
          </a:p>
          <a:p>
            <a:pPr eaLnBrk="1" hangingPunct="1"/>
            <a:r>
              <a:rPr lang="en-US" altLang="en-US" sz="2800" dirty="0">
                <a:latin typeface="Arial Narrow" panose="020B0606020202030204" pitchFamily="34" charset="0"/>
                <a:ea typeface="ＭＳ Ｐゴシック" panose="020B0600070205080204" pitchFamily="34" charset="-128"/>
              </a:rPr>
              <a:t>SNAP-R: </a:t>
            </a:r>
            <a:r>
              <a:rPr lang="en-US" altLang="en-US" sz="2800" dirty="0">
                <a:latin typeface="Arial Narrow" panose="020B0606020202030204" pitchFamily="34" charset="0"/>
                <a:ea typeface="ＭＳ Ｐゴシック" panose="020B0600070205080204" pitchFamily="34" charset="-128"/>
                <a:hlinkClick r:id="rId6"/>
              </a:rPr>
              <a:t>https://snapr.bis.doc.gov/snapr/</a:t>
            </a:r>
            <a:endParaRPr lang="en-US" altLang="en-US" sz="2800" dirty="0">
              <a:latin typeface="Arial Narrow" panose="020B0606020202030204" pitchFamily="34" charset="0"/>
              <a:ea typeface="ＭＳ Ｐゴシック" panose="020B0600070205080204" pitchFamily="34" charset="-128"/>
            </a:endParaRPr>
          </a:p>
          <a:p>
            <a:pPr eaLnBrk="1" hangingPunct="1"/>
            <a:r>
              <a:rPr lang="en-US" altLang="en-US" sz="2800" dirty="0">
                <a:latin typeface="Arial Narrow" panose="020B0606020202030204" pitchFamily="34" charset="0"/>
                <a:ea typeface="ＭＳ Ｐゴシック" panose="020B0600070205080204" pitchFamily="34" charset="-128"/>
              </a:rPr>
              <a:t>ITAR: 22 CFR </a:t>
            </a:r>
            <a:r>
              <a:rPr lang="en-US" altLang="en-US" sz="2800" dirty="0">
                <a:latin typeface="Times New Roman" panose="02020603050405020304" pitchFamily="18" charset="0"/>
                <a:ea typeface="ＭＳ Ｐゴシック" panose="020B0600070205080204" pitchFamily="34" charset="-128"/>
                <a:cs typeface="Times New Roman" panose="02020603050405020304" pitchFamily="18" charset="0"/>
              </a:rPr>
              <a:t>§§</a:t>
            </a:r>
            <a:r>
              <a:rPr lang="en-US" altLang="en-US" sz="2800" dirty="0">
                <a:latin typeface="Arial Narrow" panose="020B0606020202030204" pitchFamily="34" charset="0"/>
                <a:ea typeface="ＭＳ Ｐゴシック" panose="020B0600070205080204" pitchFamily="34" charset="-128"/>
              </a:rPr>
              <a:t>120-130</a:t>
            </a:r>
          </a:p>
          <a:p>
            <a:pPr eaLnBrk="1" hangingPunct="1"/>
            <a:r>
              <a:rPr lang="en-US" altLang="en-US" sz="2800" dirty="0">
                <a:latin typeface="Arial Narrow" panose="020B0606020202030204" pitchFamily="34" charset="0"/>
                <a:ea typeface="ＭＳ Ｐゴシック" panose="020B0600070205080204" pitchFamily="34" charset="-128"/>
              </a:rPr>
              <a:t>EAR: 15 CFR </a:t>
            </a:r>
            <a:r>
              <a:rPr lang="en-US" altLang="en-US" sz="2800" dirty="0">
                <a:latin typeface="Times New Roman" panose="02020603050405020304" pitchFamily="18" charset="0"/>
                <a:ea typeface="ＭＳ Ｐゴシック" panose="020B0600070205080204" pitchFamily="34" charset="-128"/>
              </a:rPr>
              <a:t>§§</a:t>
            </a:r>
            <a:r>
              <a:rPr lang="en-US" altLang="en-US" sz="2800" dirty="0">
                <a:latin typeface="Arial Narrow" panose="020B0606020202030204" pitchFamily="34" charset="0"/>
                <a:ea typeface="ＭＳ Ｐゴシック" panose="020B0600070205080204" pitchFamily="34" charset="-128"/>
              </a:rPr>
              <a:t>730-774</a:t>
            </a:r>
          </a:p>
          <a:p>
            <a:pPr eaLnBrk="1" hangingPunct="1"/>
            <a:r>
              <a:rPr lang="en-US" altLang="en-US" sz="2800" dirty="0">
                <a:latin typeface="Arial Narrow" panose="020B0606020202030204" pitchFamily="34" charset="0"/>
                <a:ea typeface="ＭＳ Ｐゴシック" panose="020B0600070205080204" pitchFamily="34" charset="-128"/>
              </a:rPr>
              <a:t>DoD ELISA: </a:t>
            </a:r>
            <a:r>
              <a:rPr lang="en-US" altLang="en-US" sz="2800" dirty="0">
                <a:latin typeface="Arial Narrow" panose="020B0606020202030204" pitchFamily="34" charset="0"/>
                <a:ea typeface="ＭＳ Ｐゴシック" panose="020B0600070205080204" pitchFamily="34" charset="-128"/>
                <a:hlinkClick r:id="rId7"/>
              </a:rPr>
              <a:t>http://elisa.osd.mil/Elisa_Results.aspx</a:t>
            </a:r>
            <a:endParaRPr lang="en-US" altLang="en-US" sz="2800" dirty="0">
              <a:latin typeface="Arial Narrow" panose="020B0606020202030204" pitchFamily="34" charset="0"/>
              <a:ea typeface="ＭＳ Ｐゴシック" panose="020B0600070205080204" pitchFamily="34" charset="-128"/>
            </a:endParaRPr>
          </a:p>
          <a:p>
            <a:pPr eaLnBrk="1" hangingPunct="1"/>
            <a:r>
              <a:rPr lang="en-US" altLang="en-US" sz="2800" dirty="0">
                <a:latin typeface="Arial Narrow" panose="020B0606020202030204" pitchFamily="34" charset="0"/>
                <a:ea typeface="ＭＳ Ｐゴシック" panose="020B0600070205080204" pitchFamily="34" charset="-128"/>
              </a:rPr>
              <a:t>Society for International Affairs (international trade education): </a:t>
            </a:r>
            <a:r>
              <a:rPr lang="en-US" altLang="en-US" sz="2800" dirty="0">
                <a:latin typeface="Arial Narrow" panose="020B0606020202030204" pitchFamily="34" charset="0"/>
                <a:ea typeface="ＭＳ Ｐゴシック" panose="020B0600070205080204" pitchFamily="34" charset="-128"/>
                <a:hlinkClick r:id="rId8"/>
              </a:rPr>
              <a:t>www.siaed.org</a:t>
            </a:r>
            <a:endParaRPr lang="en-US" altLang="en-US" sz="2800" dirty="0">
              <a:latin typeface="Arial Narrow" panose="020B0606020202030204" pitchFamily="34" charset="0"/>
              <a:ea typeface="ＭＳ Ｐゴシック" panose="020B0600070205080204" pitchFamily="34" charset="-128"/>
            </a:endParaRPr>
          </a:p>
          <a:p>
            <a:pPr eaLnBrk="1" hangingPunct="1"/>
            <a:r>
              <a:rPr lang="en-US" altLang="en-US" sz="2800" dirty="0">
                <a:latin typeface="Arial Narrow" panose="020B0606020202030204" pitchFamily="34" charset="0"/>
                <a:ea typeface="ＭＳ Ｐゴシック" panose="020B0600070205080204" pitchFamily="34" charset="-128"/>
              </a:rPr>
              <a:t>Screening: </a:t>
            </a:r>
            <a:r>
              <a:rPr lang="en-US" altLang="en-US" sz="2800" dirty="0">
                <a:latin typeface="Arial Narrow" panose="020B0606020202030204" pitchFamily="34" charset="0"/>
                <a:ea typeface="ＭＳ Ｐゴシック" panose="020B0600070205080204" pitchFamily="34" charset="-128"/>
                <a:hlinkClick r:id="rId9"/>
              </a:rPr>
              <a:t>www.export.gov</a:t>
            </a:r>
            <a:endParaRPr lang="en-US" altLang="en-US" sz="2800" dirty="0">
              <a:latin typeface="Arial Narrow" panose="020B0606020202030204" pitchFamily="34" charset="0"/>
              <a:ea typeface="ＭＳ Ｐゴシック" panose="020B0600070205080204" pitchFamily="34" charset="-128"/>
            </a:endParaRPr>
          </a:p>
          <a:p>
            <a:pPr eaLnBrk="1" hangingPunct="1"/>
            <a:endParaRPr lang="en-US" altLang="en-US" dirty="0">
              <a:latin typeface="Arial Narrow" panose="020B0606020202030204" pitchFamily="34" charset="0"/>
              <a:ea typeface="ＭＳ Ｐゴシック" panose="020B0600070205080204" pitchFamily="34" charset="-128"/>
            </a:endParaRPr>
          </a:p>
          <a:p>
            <a:pPr eaLnBrk="1" hangingPunct="1"/>
            <a:endParaRPr lang="en-US" altLang="en-US"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3397127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698E6-B218-5A2F-1758-E9F630CD7602}"/>
              </a:ext>
            </a:extLst>
          </p:cNvPr>
          <p:cNvSpPr>
            <a:spLocks noGrp="1"/>
          </p:cNvSpPr>
          <p:nvPr>
            <p:ph type="title"/>
          </p:nvPr>
        </p:nvSpPr>
        <p:spPr/>
        <p:txBody>
          <a:bodyPr/>
          <a:lstStyle/>
          <a:p>
            <a:r>
              <a:rPr lang="en-US" dirty="0"/>
              <a:t>ITAR Reorganization</a:t>
            </a:r>
          </a:p>
        </p:txBody>
      </p:sp>
      <p:sp>
        <p:nvSpPr>
          <p:cNvPr id="3" name="Content Placeholder 2">
            <a:extLst>
              <a:ext uri="{FF2B5EF4-FFF2-40B4-BE49-F238E27FC236}">
                <a16:creationId xmlns:a16="http://schemas.microsoft.com/office/drawing/2014/main" id="{0C61E9F1-1C50-06C5-8D91-D7A8FB1C69C5}"/>
              </a:ext>
            </a:extLst>
          </p:cNvPr>
          <p:cNvSpPr>
            <a:spLocks noGrp="1"/>
          </p:cNvSpPr>
          <p:nvPr>
            <p:ph sz="quarter" idx="11"/>
          </p:nvPr>
        </p:nvSpPr>
        <p:spPr/>
        <p:txBody>
          <a:bodyPr/>
          <a:lstStyle/>
          <a:p>
            <a:r>
              <a:rPr lang="en-US" dirty="0"/>
              <a:t>Multi-year, multi-rule project to better organize the ITAR</a:t>
            </a:r>
          </a:p>
          <a:p>
            <a:r>
              <a:rPr lang="en-US" dirty="0"/>
              <a:t>Reorganization intended to : </a:t>
            </a:r>
          </a:p>
          <a:p>
            <a:pPr lvl="1"/>
            <a:r>
              <a:rPr lang="en-US" dirty="0"/>
              <a:t>Improve the structural logic and flow of the ITAR to make it more intuitive and linear</a:t>
            </a:r>
          </a:p>
          <a:p>
            <a:pPr lvl="1"/>
            <a:r>
              <a:rPr lang="en-US" dirty="0"/>
              <a:t>Resolve existing administrative and substantive ITAR flaws</a:t>
            </a:r>
          </a:p>
          <a:p>
            <a:pPr lvl="1"/>
            <a:r>
              <a:rPr lang="en-US" dirty="0"/>
              <a:t>Eliminate inconsistencies</a:t>
            </a:r>
          </a:p>
          <a:p>
            <a:pPr lvl="1"/>
            <a:r>
              <a:rPr lang="en-US" dirty="0"/>
              <a:t>Standardize structure and style of related sections</a:t>
            </a:r>
          </a:p>
          <a:p>
            <a:pPr lvl="1"/>
            <a:r>
              <a:rPr lang="en-US" dirty="0"/>
              <a:t>Consolidate and standardize licensing and exemption sections</a:t>
            </a:r>
          </a:p>
          <a:p>
            <a:pPr lvl="1"/>
            <a:r>
              <a:rPr lang="en-US" dirty="0"/>
              <a:t>Achieve planned approach to review and revalidate content in the various parts of the ITAR</a:t>
            </a:r>
          </a:p>
          <a:p>
            <a:endParaRPr lang="en-US" dirty="0"/>
          </a:p>
        </p:txBody>
      </p:sp>
      <p:sp>
        <p:nvSpPr>
          <p:cNvPr id="4" name="Slide Number Placeholder 5">
            <a:extLst>
              <a:ext uri="{FF2B5EF4-FFF2-40B4-BE49-F238E27FC236}">
                <a16:creationId xmlns:a16="http://schemas.microsoft.com/office/drawing/2014/main" id="{A5CFC080-9702-8BC3-B48F-C3172DB3AEC8}"/>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8</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597516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04516-1B92-3FFD-A3F9-60EC6BFF3F72}"/>
              </a:ext>
            </a:extLst>
          </p:cNvPr>
          <p:cNvSpPr>
            <a:spLocks noGrp="1"/>
          </p:cNvSpPr>
          <p:nvPr>
            <p:ph type="title"/>
          </p:nvPr>
        </p:nvSpPr>
        <p:spPr/>
        <p:txBody>
          <a:bodyPr/>
          <a:lstStyle/>
          <a:p>
            <a:r>
              <a:rPr lang="en-US" dirty="0"/>
              <a:t>NEW ITAR Structure</a:t>
            </a:r>
          </a:p>
        </p:txBody>
      </p:sp>
      <p:pic>
        <p:nvPicPr>
          <p:cNvPr id="4" name="Content Placeholder 4">
            <a:extLst>
              <a:ext uri="{FF2B5EF4-FFF2-40B4-BE49-F238E27FC236}">
                <a16:creationId xmlns:a16="http://schemas.microsoft.com/office/drawing/2014/main" id="{F79AB697-917A-1F36-A436-6AF644B94FFB}"/>
              </a:ext>
            </a:extLst>
          </p:cNvPr>
          <p:cNvPicPr>
            <a:picLocks noGrp="1" noChangeAspect="1"/>
          </p:cNvPicPr>
          <p:nvPr>
            <p:ph sz="quarter" idx="11"/>
          </p:nvPr>
        </p:nvPicPr>
        <p:blipFill>
          <a:blip r:embed="rId2"/>
          <a:stretch>
            <a:fillRect/>
          </a:stretch>
        </p:blipFill>
        <p:spPr>
          <a:xfrm>
            <a:off x="1081826" y="1421040"/>
            <a:ext cx="8165733" cy="4522559"/>
          </a:xfrm>
        </p:spPr>
      </p:pic>
      <p:sp>
        <p:nvSpPr>
          <p:cNvPr id="3" name="Slide Number Placeholder 5">
            <a:extLst>
              <a:ext uri="{FF2B5EF4-FFF2-40B4-BE49-F238E27FC236}">
                <a16:creationId xmlns:a16="http://schemas.microsoft.com/office/drawing/2014/main" id="{984BFB5C-4480-3D60-173D-33661B6FF3E4}"/>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9</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889813451"/>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709B06-5FA7-40B8-A752-7128AA94FE0C}">
  <ds:schemaRef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F04B76F-4E2B-4E86-86C5-9CCB38AF7D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6450</TotalTime>
  <Words>8430</Words>
  <Application>Microsoft Office PowerPoint</Application>
  <PresentationFormat>Widescreen</PresentationFormat>
  <Paragraphs>838</Paragraphs>
  <Slides>74</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74</vt:i4>
      </vt:variant>
    </vt:vector>
  </HeadingPairs>
  <TitlesOfParts>
    <vt:vector size="82" baseType="lpstr">
      <vt:lpstr>Arial</vt:lpstr>
      <vt:lpstr>Arial Black</vt:lpstr>
      <vt:lpstr>Arial Narrow</vt:lpstr>
      <vt:lpstr>Open Sans</vt:lpstr>
      <vt:lpstr>Tahoma</vt:lpstr>
      <vt:lpstr>Times New Roman</vt:lpstr>
      <vt:lpstr>Wingdings</vt:lpstr>
      <vt:lpstr>Blends</vt:lpstr>
      <vt:lpstr>PowerPoint Presentation</vt:lpstr>
      <vt:lpstr>Learning Objectives</vt:lpstr>
      <vt:lpstr>Agenda</vt:lpstr>
      <vt:lpstr> What are the U.S. export laws? </vt:lpstr>
      <vt:lpstr>The Scenario</vt:lpstr>
      <vt:lpstr>What is controlled?</vt:lpstr>
      <vt:lpstr>The U.S. Export Laws</vt:lpstr>
      <vt:lpstr>ITAR Reorganization</vt:lpstr>
      <vt:lpstr>NEW ITAR Structure</vt:lpstr>
      <vt:lpstr>First Phase of Changes</vt:lpstr>
      <vt:lpstr>ITAR Defense Articles</vt:lpstr>
      <vt:lpstr>ITAR Technical Data</vt:lpstr>
      <vt:lpstr>ITAR Technical Data</vt:lpstr>
      <vt:lpstr>ITAR Defense Service</vt:lpstr>
      <vt:lpstr>ITAR Defense Service</vt:lpstr>
      <vt:lpstr>USML Cat IX - Military Training Equipment &amp; Training </vt:lpstr>
      <vt:lpstr>USML Cat IX - Military Training Equipment &amp; Training </vt:lpstr>
      <vt:lpstr>USML Cat IX - Military Training Equipment &amp; Training </vt:lpstr>
      <vt:lpstr>USML Cat IX - Military Training Equipment &amp; Training </vt:lpstr>
      <vt:lpstr>USML Cat IX - Military Training Equipment &amp; Training </vt:lpstr>
      <vt:lpstr>USML Cat IX - Military Training Equipment &amp; Training </vt:lpstr>
      <vt:lpstr>The U.S. Export Laws</vt:lpstr>
      <vt:lpstr>Scope of the EAR</vt:lpstr>
      <vt:lpstr>EAR Technology</vt:lpstr>
      <vt:lpstr>EAR Technology</vt:lpstr>
      <vt:lpstr>EAR and Simulation</vt:lpstr>
      <vt:lpstr>Russia and Belarus Sanctions – EAR 746.8</vt:lpstr>
      <vt:lpstr>Russia and Belarus Sanctions – EAR 746.8</vt:lpstr>
      <vt:lpstr>Military End-use and End-user Rule</vt:lpstr>
      <vt:lpstr>Military End-use and End-user Rule</vt:lpstr>
      <vt:lpstr>Military End-use and End-user Rule</vt:lpstr>
      <vt:lpstr>Military Intelligence End Uses or End Users</vt:lpstr>
      <vt:lpstr>Definitions</vt:lpstr>
      <vt:lpstr>Advanced Computing Restrictions for China</vt:lpstr>
      <vt:lpstr>Determining Export Control Jurisdiction</vt:lpstr>
      <vt:lpstr>ITAR or EAR?</vt:lpstr>
      <vt:lpstr>Order of Review</vt:lpstr>
      <vt:lpstr>USML CATEGORIES</vt:lpstr>
      <vt:lpstr>Order of Review</vt:lpstr>
      <vt:lpstr>EAR Classification</vt:lpstr>
      <vt:lpstr>CCL Categories</vt:lpstr>
      <vt:lpstr> Sample ECCN</vt:lpstr>
      <vt:lpstr>“Specially Designed”</vt:lpstr>
      <vt:lpstr>Specially Designed</vt:lpstr>
      <vt:lpstr>Specially Designed</vt:lpstr>
      <vt:lpstr>Specially Designed</vt:lpstr>
      <vt:lpstr>Specially Designed</vt:lpstr>
      <vt:lpstr>Specially Designed</vt:lpstr>
      <vt:lpstr>Let’s Practice</vt:lpstr>
      <vt:lpstr>ITAR Export</vt:lpstr>
      <vt:lpstr>What is Not an Export?</vt:lpstr>
      <vt:lpstr>What is Not an Export?</vt:lpstr>
      <vt:lpstr>EAR Export</vt:lpstr>
      <vt:lpstr>EAR Deemed Export</vt:lpstr>
      <vt:lpstr>Reexports</vt:lpstr>
      <vt:lpstr>Who is a U.S. Person?</vt:lpstr>
      <vt:lpstr>Who is a Foreign Person?</vt:lpstr>
      <vt:lpstr>Export Steps</vt:lpstr>
      <vt:lpstr>ITAR Export Licenses</vt:lpstr>
      <vt:lpstr>ITAR Export Authorizations</vt:lpstr>
      <vt:lpstr>ITAR Export Authorizations</vt:lpstr>
      <vt:lpstr>Open General License 1 - Retransfers</vt:lpstr>
      <vt:lpstr>Open General License 1</vt:lpstr>
      <vt:lpstr>Open General License 2 - Reexports</vt:lpstr>
      <vt:lpstr>ITAR Exemptions</vt:lpstr>
      <vt:lpstr>EAR Licensing</vt:lpstr>
      <vt:lpstr>EAR License Exceptions</vt:lpstr>
      <vt:lpstr>EAR Red Flags</vt:lpstr>
      <vt:lpstr>Screening</vt:lpstr>
      <vt:lpstr>Requesting an EAR License</vt:lpstr>
      <vt:lpstr>Recordkeeping</vt:lpstr>
      <vt:lpstr>Consequences</vt:lpstr>
      <vt:lpstr>Consequences</vt:lpstr>
      <vt:lpstr>Resources</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Darren P. Riley</cp:lastModifiedBy>
  <cp:revision>62</cp:revision>
  <cp:lastPrinted>1601-01-01T00:00:00Z</cp:lastPrinted>
  <dcterms:created xsi:type="dcterms:W3CDTF">2016-03-29T15:29:36Z</dcterms:created>
  <dcterms:modified xsi:type="dcterms:W3CDTF">2023-11-07T15:27:38Z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