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modernComment_13F_F469CC0D.xml" ContentType="application/vnd.ms-powerpoint.comments+xml"/>
  <Override PartName="/ppt/notesSlides/notesSlide26.xml" ContentType="application/vnd.openxmlformats-officedocument.presentationml.notesSlide+xml"/>
  <Override PartName="/ppt/comments/modernComment_13E_F3715600.xml" ContentType="application/vnd.ms-powerpoint.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modernComment_13D_41C10E2D.xml" ContentType="application/vnd.ms-powerpoint.comments+xml"/>
  <Override PartName="/ppt/notesSlides/notesSlide29.xml" ContentType="application/vnd.openxmlformats-officedocument.presentationml.notesSlide+xml"/>
  <Override PartName="/ppt/comments/modernComment_13C_80A0CF3D.xml" ContentType="application/vnd.ms-powerpoint.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modernComment_132_A8C1E43E.xml" ContentType="application/vnd.ms-powerpoint.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 id="2147483648" r:id="rId5"/>
  </p:sldMasterIdLst>
  <p:notesMasterIdLst>
    <p:notesMasterId r:id="rId55"/>
  </p:notesMasterIdLst>
  <p:handoutMasterIdLst>
    <p:handoutMasterId r:id="rId56"/>
  </p:handoutMasterIdLst>
  <p:sldIdLst>
    <p:sldId id="289" r:id="rId6"/>
    <p:sldId id="346" r:id="rId7"/>
    <p:sldId id="347" r:id="rId8"/>
    <p:sldId id="345" r:id="rId9"/>
    <p:sldId id="344" r:id="rId10"/>
    <p:sldId id="343" r:id="rId11"/>
    <p:sldId id="341" r:id="rId12"/>
    <p:sldId id="340" r:id="rId13"/>
    <p:sldId id="338" r:id="rId14"/>
    <p:sldId id="336" r:id="rId15"/>
    <p:sldId id="334" r:id="rId16"/>
    <p:sldId id="333" r:id="rId17"/>
    <p:sldId id="332" r:id="rId18"/>
    <p:sldId id="331" r:id="rId19"/>
    <p:sldId id="330" r:id="rId20"/>
    <p:sldId id="329" r:id="rId21"/>
    <p:sldId id="328" r:id="rId22"/>
    <p:sldId id="327" r:id="rId23"/>
    <p:sldId id="326" r:id="rId24"/>
    <p:sldId id="335" r:id="rId25"/>
    <p:sldId id="325" r:id="rId26"/>
    <p:sldId id="324" r:id="rId27"/>
    <p:sldId id="323" r:id="rId28"/>
    <p:sldId id="322" r:id="rId29"/>
    <p:sldId id="321" r:id="rId30"/>
    <p:sldId id="319" r:id="rId31"/>
    <p:sldId id="318" r:id="rId32"/>
    <p:sldId id="348" r:id="rId33"/>
    <p:sldId id="317" r:id="rId34"/>
    <p:sldId id="316" r:id="rId35"/>
    <p:sldId id="315" r:id="rId36"/>
    <p:sldId id="313" r:id="rId37"/>
    <p:sldId id="312" r:id="rId38"/>
    <p:sldId id="310" r:id="rId39"/>
    <p:sldId id="307" r:id="rId40"/>
    <p:sldId id="306" r:id="rId41"/>
    <p:sldId id="297" r:id="rId42"/>
    <p:sldId id="296" r:id="rId43"/>
    <p:sldId id="295" r:id="rId44"/>
    <p:sldId id="294" r:id="rId45"/>
    <p:sldId id="293" r:id="rId46"/>
    <p:sldId id="292" r:id="rId47"/>
    <p:sldId id="303" r:id="rId48"/>
    <p:sldId id="302" r:id="rId49"/>
    <p:sldId id="301" r:id="rId50"/>
    <p:sldId id="300" r:id="rId51"/>
    <p:sldId id="299" r:id="rId52"/>
    <p:sldId id="298" r:id="rId53"/>
    <p:sldId id="291" r:id="rId54"/>
  </p:sldIdLst>
  <p:sldSz cx="12192000" cy="6858000"/>
  <p:notesSz cx="6858000" cy="90297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AFC073C-3510-18F8-2DF9-228250B6D99E}" name="Salvatore, Frank J CTR (USA)" initials="S(" userId="S::frank.j.salvatore.ctr@mail.mil::4221f49f-ebcd-4246-a423-0fc5798b020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DFFF"/>
    <a:srgbClr val="8FB4FF"/>
    <a:srgbClr val="0033CC"/>
    <a:srgbClr val="00ACED"/>
    <a:srgbClr val="CC3300"/>
    <a:srgbClr val="22458A"/>
    <a:srgbClr val="2B56AB"/>
    <a:srgbClr val="3366CC"/>
    <a:srgbClr val="0066CC"/>
    <a:srgbClr val="F77B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1B8DE7-18F8-4F95-879D-73C47F6E3558}" v="4" dt="2023-09-22T23:24:34.010"/>
    <p1510:client id="{E9BF6607-4151-4D9D-A404-3B9FDE5E420C}" v="413" dt="2023-09-22T20:59:36.175"/>
    <p1510:client id="{EAB51B8D-8E1B-43D7-9F47-E588904CED9E}" v="1" dt="2023-09-22T16:07:01.2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277" autoAdjust="0"/>
    <p:restoredTop sz="85020" autoAdjust="0"/>
  </p:normalViewPr>
  <p:slideViewPr>
    <p:cSldViewPr snapToGrid="0">
      <p:cViewPr varScale="1">
        <p:scale>
          <a:sx n="53" d="100"/>
          <a:sy n="53" d="100"/>
        </p:scale>
        <p:origin x="788" y="5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63"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6/11/relationships/changesInfo" Target="changesInfos/changesInfo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ith" userId="2d522258-3d74-4740-a728-1dc603cf86d8" providerId="ADAL" clId="{EAB51B8D-8E1B-43D7-9F47-E588904CED9E}"/>
    <pc:docChg chg="custSel modMainMaster">
      <pc:chgData name="Keith" userId="2d522258-3d74-4740-a728-1dc603cf86d8" providerId="ADAL" clId="{EAB51B8D-8E1B-43D7-9F47-E588904CED9E}" dt="2023-09-22T16:07:42.458" v="12" actId="20577"/>
      <pc:docMkLst>
        <pc:docMk/>
      </pc:docMkLst>
      <pc:sldMasterChg chg="addSp modSp mod">
        <pc:chgData name="Keith" userId="2d522258-3d74-4740-a728-1dc603cf86d8" providerId="ADAL" clId="{EAB51B8D-8E1B-43D7-9F47-E588904CED9E}" dt="2023-09-22T16:07:42.458" v="12" actId="20577"/>
        <pc:sldMasterMkLst>
          <pc:docMk/>
          <pc:sldMasterMk cId="0" sldId="2147483659"/>
        </pc:sldMasterMkLst>
        <pc:spChg chg="add mod">
          <ac:chgData name="Keith" userId="2d522258-3d74-4740-a728-1dc603cf86d8" providerId="ADAL" clId="{EAB51B8D-8E1B-43D7-9F47-E588904CED9E}" dt="2023-09-22T16:07:42.458" v="12" actId="20577"/>
          <ac:spMkLst>
            <pc:docMk/>
            <pc:sldMasterMk cId="0" sldId="2147483659"/>
            <ac:spMk id="7" creationId="{94134916-52D4-2A1B-1735-124B9A08BFA0}"/>
          </ac:spMkLst>
        </pc:spChg>
      </pc:sldMasterChg>
    </pc:docChg>
  </pc:docChgLst>
  <pc:docChgLst>
    <pc:chgData name="Henry, Keith D CTR OSD OUSD R-E (USA)" userId="S::keith.d.henry.ctr@mail.mil::2d522258-3d74-4740-a728-1dc603cf86d8" providerId="AD" clId="Web-{541B8DE7-18F8-4F95-879D-73C47F6E3558}"/>
    <pc:docChg chg="modSld">
      <pc:chgData name="Henry, Keith D CTR OSD OUSD R-E (USA)" userId="S::keith.d.henry.ctr@mail.mil::2d522258-3d74-4740-a728-1dc603cf86d8" providerId="AD" clId="Web-{541B8DE7-18F8-4F95-879D-73C47F6E3558}" dt="2023-09-22T23:24:20.666" v="2" actId="20577"/>
      <pc:docMkLst>
        <pc:docMk/>
      </pc:docMkLst>
      <pc:sldChg chg="modSp">
        <pc:chgData name="Henry, Keith D CTR OSD OUSD R-E (USA)" userId="S::keith.d.henry.ctr@mail.mil::2d522258-3d74-4740-a728-1dc603cf86d8" providerId="AD" clId="Web-{541B8DE7-18F8-4F95-879D-73C47F6E3558}" dt="2023-09-22T23:24:20.666" v="2" actId="20577"/>
        <pc:sldMkLst>
          <pc:docMk/>
          <pc:sldMk cId="1334820038" sldId="348"/>
        </pc:sldMkLst>
        <pc:spChg chg="mod">
          <ac:chgData name="Henry, Keith D CTR OSD OUSD R-E (USA)" userId="S::keith.d.henry.ctr@mail.mil::2d522258-3d74-4740-a728-1dc603cf86d8" providerId="AD" clId="Web-{541B8DE7-18F8-4F95-879D-73C47F6E3558}" dt="2023-09-22T23:24:20.666" v="2" actId="20577"/>
          <ac:spMkLst>
            <pc:docMk/>
            <pc:sldMk cId="1334820038" sldId="348"/>
            <ac:spMk id="2" creationId="{F75D4F0A-B6C5-69C5-3D9B-A46DC4851D33}"/>
          </ac:spMkLst>
        </pc:spChg>
      </pc:sldChg>
    </pc:docChg>
  </pc:docChgLst>
  <pc:docChgLst>
    <pc:chgData name="Salvatore, Frank J CTR (USA)" userId="4221f49f-ebcd-4246-a423-0fc5798b0206" providerId="ADAL" clId="{E9BF6607-4151-4D9D-A404-3B9FDE5E420C}"/>
    <pc:docChg chg="undo custSel addSld delSld modSld sldOrd modMainMaster">
      <pc:chgData name="Salvatore, Frank J CTR (USA)" userId="4221f49f-ebcd-4246-a423-0fc5798b0206" providerId="ADAL" clId="{E9BF6607-4151-4D9D-A404-3B9FDE5E420C}" dt="2023-09-22T21:00:15.565" v="1468" actId="1038"/>
      <pc:docMkLst>
        <pc:docMk/>
      </pc:docMkLst>
      <pc:sldChg chg="modSp mod ord addCm modCm">
        <pc:chgData name="Salvatore, Frank J CTR (USA)" userId="4221f49f-ebcd-4246-a423-0fc5798b0206" providerId="ADAL" clId="{E9BF6607-4151-4D9D-A404-3B9FDE5E420C}" dt="2023-09-22T20:25:31.212" v="604" actId="404"/>
        <pc:sldMkLst>
          <pc:docMk/>
          <pc:sldMk cId="3664686379" sldId="289"/>
        </pc:sldMkLst>
        <pc:spChg chg="mod">
          <ac:chgData name="Salvatore, Frank J CTR (USA)" userId="4221f49f-ebcd-4246-a423-0fc5798b0206" providerId="ADAL" clId="{E9BF6607-4151-4D9D-A404-3B9FDE5E420C}" dt="2023-09-22T20:24:57.402" v="581" actId="14100"/>
          <ac:spMkLst>
            <pc:docMk/>
            <pc:sldMk cId="3664686379" sldId="289"/>
            <ac:spMk id="9" creationId="{00000000-0000-0000-0000-000000000000}"/>
          </ac:spMkLst>
        </pc:spChg>
        <pc:spChg chg="mod">
          <ac:chgData name="Salvatore, Frank J CTR (USA)" userId="4221f49f-ebcd-4246-a423-0fc5798b0206" providerId="ADAL" clId="{E9BF6607-4151-4D9D-A404-3B9FDE5E420C}" dt="2023-09-22T20:25:31.212" v="604" actId="404"/>
          <ac:spMkLst>
            <pc:docMk/>
            <pc:sldMk cId="3664686379" sldId="289"/>
            <ac:spMk id="10" creationId="{00000000-0000-0000-0000-000000000000}"/>
          </ac:spMkLst>
        </pc:spChg>
        <pc:picChg chg="mod">
          <ac:chgData name="Salvatore, Frank J CTR (USA)" userId="4221f49f-ebcd-4246-a423-0fc5798b0206" providerId="ADAL" clId="{E9BF6607-4151-4D9D-A404-3B9FDE5E420C}" dt="2023-09-22T20:25:03.878" v="582" actId="14100"/>
          <ac:picMkLst>
            <pc:docMk/>
            <pc:sldMk cId="3664686379" sldId="289"/>
            <ac:picMk id="2" creationId="{F7D747A5-D4C3-70BA-5033-85553CC581B1}"/>
          </ac:picMkLst>
        </pc:picChg>
      </pc:sldChg>
      <pc:sldChg chg="modNotes">
        <pc:chgData name="Salvatore, Frank J CTR (USA)" userId="4221f49f-ebcd-4246-a423-0fc5798b0206" providerId="ADAL" clId="{E9BF6607-4151-4D9D-A404-3B9FDE5E420C}" dt="2023-09-22T15:28:09.031" v="1"/>
        <pc:sldMkLst>
          <pc:docMk/>
          <pc:sldMk cId="3592887991" sldId="298"/>
        </pc:sldMkLst>
      </pc:sldChg>
      <pc:sldChg chg="modNotes">
        <pc:chgData name="Salvatore, Frank J CTR (USA)" userId="4221f49f-ebcd-4246-a423-0fc5798b0206" providerId="ADAL" clId="{E9BF6607-4151-4D9D-A404-3B9FDE5E420C}" dt="2023-09-22T15:28:09.031" v="1"/>
        <pc:sldMkLst>
          <pc:docMk/>
          <pc:sldMk cId="1060833314" sldId="300"/>
        </pc:sldMkLst>
      </pc:sldChg>
      <pc:sldChg chg="modSp mod">
        <pc:chgData name="Salvatore, Frank J CTR (USA)" userId="4221f49f-ebcd-4246-a423-0fc5798b0206" providerId="ADAL" clId="{E9BF6607-4151-4D9D-A404-3B9FDE5E420C}" dt="2023-09-22T16:39:20.194" v="381" actId="108"/>
        <pc:sldMkLst>
          <pc:docMk/>
          <pc:sldMk cId="3571298874" sldId="301"/>
        </pc:sldMkLst>
        <pc:spChg chg="mod">
          <ac:chgData name="Salvatore, Frank J CTR (USA)" userId="4221f49f-ebcd-4246-a423-0fc5798b0206" providerId="ADAL" clId="{E9BF6607-4151-4D9D-A404-3B9FDE5E420C}" dt="2023-09-22T16:39:20.194" v="381" actId="108"/>
          <ac:spMkLst>
            <pc:docMk/>
            <pc:sldMk cId="3571298874" sldId="301"/>
            <ac:spMk id="7" creationId="{00000000-0000-0000-0000-000000000000}"/>
          </ac:spMkLst>
        </pc:spChg>
      </pc:sldChg>
      <pc:sldChg chg="modSp mod">
        <pc:chgData name="Salvatore, Frank J CTR (USA)" userId="4221f49f-ebcd-4246-a423-0fc5798b0206" providerId="ADAL" clId="{E9BF6607-4151-4D9D-A404-3B9FDE5E420C}" dt="2023-09-22T18:59:30.151" v="569" actId="207"/>
        <pc:sldMkLst>
          <pc:docMk/>
          <pc:sldMk cId="471229785" sldId="302"/>
        </pc:sldMkLst>
        <pc:spChg chg="mod">
          <ac:chgData name="Salvatore, Frank J CTR (USA)" userId="4221f49f-ebcd-4246-a423-0fc5798b0206" providerId="ADAL" clId="{E9BF6607-4151-4D9D-A404-3B9FDE5E420C}" dt="2023-09-22T18:59:30.151" v="569" actId="207"/>
          <ac:spMkLst>
            <pc:docMk/>
            <pc:sldMk cId="471229785" sldId="302"/>
            <ac:spMk id="5" creationId="{00000000-0000-0000-0000-000000000000}"/>
          </ac:spMkLst>
        </pc:spChg>
      </pc:sldChg>
      <pc:sldChg chg="modSp mod modNotes">
        <pc:chgData name="Salvatore, Frank J CTR (USA)" userId="4221f49f-ebcd-4246-a423-0fc5798b0206" providerId="ADAL" clId="{E9BF6607-4151-4D9D-A404-3B9FDE5E420C}" dt="2023-09-22T16:41:30.342" v="405" actId="113"/>
        <pc:sldMkLst>
          <pc:docMk/>
          <pc:sldMk cId="2831279166" sldId="306"/>
        </pc:sldMkLst>
        <pc:spChg chg="mod">
          <ac:chgData name="Salvatore, Frank J CTR (USA)" userId="4221f49f-ebcd-4246-a423-0fc5798b0206" providerId="ADAL" clId="{E9BF6607-4151-4D9D-A404-3B9FDE5E420C}" dt="2023-09-22T16:41:30.342" v="405" actId="113"/>
          <ac:spMkLst>
            <pc:docMk/>
            <pc:sldMk cId="2831279166" sldId="306"/>
            <ac:spMk id="19" creationId="{00000000-0000-0000-0000-000000000000}"/>
          </ac:spMkLst>
        </pc:spChg>
      </pc:sldChg>
      <pc:sldChg chg="modNotes">
        <pc:chgData name="Salvatore, Frank J CTR (USA)" userId="4221f49f-ebcd-4246-a423-0fc5798b0206" providerId="ADAL" clId="{E9BF6607-4151-4D9D-A404-3B9FDE5E420C}" dt="2023-09-22T15:28:09.031" v="1"/>
        <pc:sldMkLst>
          <pc:docMk/>
          <pc:sldMk cId="2461049518" sldId="307"/>
        </pc:sldMkLst>
      </pc:sldChg>
      <pc:sldChg chg="del modNotes">
        <pc:chgData name="Salvatore, Frank J CTR (USA)" userId="4221f49f-ebcd-4246-a423-0fc5798b0206" providerId="ADAL" clId="{E9BF6607-4151-4D9D-A404-3B9FDE5E420C}" dt="2023-09-22T16:38:36.919" v="380" actId="47"/>
        <pc:sldMkLst>
          <pc:docMk/>
          <pc:sldMk cId="3111681664" sldId="308"/>
        </pc:sldMkLst>
      </pc:sldChg>
      <pc:sldChg chg="del modNotes">
        <pc:chgData name="Salvatore, Frank J CTR (USA)" userId="4221f49f-ebcd-4246-a423-0fc5798b0206" providerId="ADAL" clId="{E9BF6607-4151-4D9D-A404-3B9FDE5E420C}" dt="2023-09-22T16:38:33.869" v="379" actId="47"/>
        <pc:sldMkLst>
          <pc:docMk/>
          <pc:sldMk cId="3809847443" sldId="309"/>
        </pc:sldMkLst>
      </pc:sldChg>
      <pc:sldChg chg="modNotes">
        <pc:chgData name="Salvatore, Frank J CTR (USA)" userId="4221f49f-ebcd-4246-a423-0fc5798b0206" providerId="ADAL" clId="{E9BF6607-4151-4D9D-A404-3B9FDE5E420C}" dt="2023-09-22T15:28:09.031" v="1"/>
        <pc:sldMkLst>
          <pc:docMk/>
          <pc:sldMk cId="2451876011" sldId="310"/>
        </pc:sldMkLst>
      </pc:sldChg>
      <pc:sldChg chg="del modNotes">
        <pc:chgData name="Salvatore, Frank J CTR (USA)" userId="4221f49f-ebcd-4246-a423-0fc5798b0206" providerId="ADAL" clId="{E9BF6607-4151-4D9D-A404-3B9FDE5E420C}" dt="2023-09-22T16:38:29.831" v="378" actId="47"/>
        <pc:sldMkLst>
          <pc:docMk/>
          <pc:sldMk cId="3094841522" sldId="311"/>
        </pc:sldMkLst>
      </pc:sldChg>
      <pc:sldChg chg="add del modNotes">
        <pc:chgData name="Salvatore, Frank J CTR (USA)" userId="4221f49f-ebcd-4246-a423-0fc5798b0206" providerId="ADAL" clId="{E9BF6607-4151-4D9D-A404-3B9FDE5E420C}" dt="2023-09-22T16:38:24.078" v="377" actId="47"/>
        <pc:sldMkLst>
          <pc:docMk/>
          <pc:sldMk cId="487169363" sldId="312"/>
        </pc:sldMkLst>
      </pc:sldChg>
      <pc:sldChg chg="modNotes">
        <pc:chgData name="Salvatore, Frank J CTR (USA)" userId="4221f49f-ebcd-4246-a423-0fc5798b0206" providerId="ADAL" clId="{E9BF6607-4151-4D9D-A404-3B9FDE5E420C}" dt="2023-09-22T15:28:09.031" v="1"/>
        <pc:sldMkLst>
          <pc:docMk/>
          <pc:sldMk cId="2388376240" sldId="313"/>
        </pc:sldMkLst>
      </pc:sldChg>
      <pc:sldChg chg="modNotes">
        <pc:chgData name="Salvatore, Frank J CTR (USA)" userId="4221f49f-ebcd-4246-a423-0fc5798b0206" providerId="ADAL" clId="{E9BF6607-4151-4D9D-A404-3B9FDE5E420C}" dt="2023-09-22T15:28:09.031" v="1"/>
        <pc:sldMkLst>
          <pc:docMk/>
          <pc:sldMk cId="4100574221" sldId="319"/>
        </pc:sldMkLst>
      </pc:sldChg>
      <pc:sldChg chg="modSp mod modNotes">
        <pc:chgData name="Salvatore, Frank J CTR (USA)" userId="4221f49f-ebcd-4246-a423-0fc5798b0206" providerId="ADAL" clId="{E9BF6607-4151-4D9D-A404-3B9FDE5E420C}" dt="2023-09-22T17:00:27.402" v="565" actId="6549"/>
        <pc:sldMkLst>
          <pc:docMk/>
          <pc:sldMk cId="3324615257" sldId="321"/>
        </pc:sldMkLst>
        <pc:spChg chg="mod">
          <ac:chgData name="Salvatore, Frank J CTR (USA)" userId="4221f49f-ebcd-4246-a423-0fc5798b0206" providerId="ADAL" clId="{E9BF6607-4151-4D9D-A404-3B9FDE5E420C}" dt="2023-09-22T17:00:27.402" v="565" actId="6549"/>
          <ac:spMkLst>
            <pc:docMk/>
            <pc:sldMk cId="3324615257" sldId="321"/>
            <ac:spMk id="35" creationId="{00000000-0000-0000-0000-000000000000}"/>
          </ac:spMkLst>
        </pc:spChg>
      </pc:sldChg>
      <pc:sldChg chg="modNotes">
        <pc:chgData name="Salvatore, Frank J CTR (USA)" userId="4221f49f-ebcd-4246-a423-0fc5798b0206" providerId="ADAL" clId="{E9BF6607-4151-4D9D-A404-3B9FDE5E420C}" dt="2023-09-22T15:28:09.031" v="1"/>
        <pc:sldMkLst>
          <pc:docMk/>
          <pc:sldMk cId="2522747734" sldId="322"/>
        </pc:sldMkLst>
      </pc:sldChg>
      <pc:sldChg chg="modSp mod modNotes">
        <pc:chgData name="Salvatore, Frank J CTR (USA)" userId="4221f49f-ebcd-4246-a423-0fc5798b0206" providerId="ADAL" clId="{E9BF6607-4151-4D9D-A404-3B9FDE5E420C}" dt="2023-09-22T16:59:05.111" v="497" actId="20577"/>
        <pc:sldMkLst>
          <pc:docMk/>
          <pc:sldMk cId="702613925" sldId="323"/>
        </pc:sldMkLst>
        <pc:spChg chg="mod">
          <ac:chgData name="Salvatore, Frank J CTR (USA)" userId="4221f49f-ebcd-4246-a423-0fc5798b0206" providerId="ADAL" clId="{E9BF6607-4151-4D9D-A404-3B9FDE5E420C}" dt="2023-09-22T16:59:05.111" v="497" actId="20577"/>
          <ac:spMkLst>
            <pc:docMk/>
            <pc:sldMk cId="702613925" sldId="323"/>
            <ac:spMk id="21" creationId="{00000000-0000-0000-0000-000000000000}"/>
          </ac:spMkLst>
        </pc:spChg>
      </pc:sldChg>
      <pc:sldChg chg="modNotes">
        <pc:chgData name="Salvatore, Frank J CTR (USA)" userId="4221f49f-ebcd-4246-a423-0fc5798b0206" providerId="ADAL" clId="{E9BF6607-4151-4D9D-A404-3B9FDE5E420C}" dt="2023-09-22T15:28:09.031" v="1"/>
        <pc:sldMkLst>
          <pc:docMk/>
          <pc:sldMk cId="2729428112" sldId="324"/>
        </pc:sldMkLst>
      </pc:sldChg>
      <pc:sldChg chg="modNotes">
        <pc:chgData name="Salvatore, Frank J CTR (USA)" userId="4221f49f-ebcd-4246-a423-0fc5798b0206" providerId="ADAL" clId="{E9BF6607-4151-4D9D-A404-3B9FDE5E420C}" dt="2023-09-22T15:28:09.031" v="1"/>
        <pc:sldMkLst>
          <pc:docMk/>
          <pc:sldMk cId="447351080" sldId="325"/>
        </pc:sldMkLst>
      </pc:sldChg>
      <pc:sldChg chg="addSp modSp mod">
        <pc:chgData name="Salvatore, Frank J CTR (USA)" userId="4221f49f-ebcd-4246-a423-0fc5798b0206" providerId="ADAL" clId="{E9BF6607-4151-4D9D-A404-3B9FDE5E420C}" dt="2023-09-22T20:29:59.056" v="860" actId="1076"/>
        <pc:sldMkLst>
          <pc:docMk/>
          <pc:sldMk cId="2075561104" sldId="329"/>
        </pc:sldMkLst>
        <pc:spChg chg="add mod">
          <ac:chgData name="Salvatore, Frank J CTR (USA)" userId="4221f49f-ebcd-4246-a423-0fc5798b0206" providerId="ADAL" clId="{E9BF6607-4151-4D9D-A404-3B9FDE5E420C}" dt="2023-09-22T20:29:59.056" v="860" actId="1076"/>
          <ac:spMkLst>
            <pc:docMk/>
            <pc:sldMk cId="2075561104" sldId="329"/>
            <ac:spMk id="6" creationId="{C1799694-6D85-5E65-D333-69D378284502}"/>
          </ac:spMkLst>
        </pc:spChg>
        <pc:spChg chg="mod">
          <ac:chgData name="Salvatore, Frank J CTR (USA)" userId="4221f49f-ebcd-4246-a423-0fc5798b0206" providerId="ADAL" clId="{E9BF6607-4151-4D9D-A404-3B9FDE5E420C}" dt="2023-09-22T20:27:15.289" v="775" actId="1036"/>
          <ac:spMkLst>
            <pc:docMk/>
            <pc:sldMk cId="2075561104" sldId="329"/>
            <ac:spMk id="7" creationId="{E38C5429-FE28-AE5A-F98F-F490607F30FD}"/>
          </ac:spMkLst>
        </pc:spChg>
        <pc:spChg chg="mod">
          <ac:chgData name="Salvatore, Frank J CTR (USA)" userId="4221f49f-ebcd-4246-a423-0fc5798b0206" providerId="ADAL" clId="{E9BF6607-4151-4D9D-A404-3B9FDE5E420C}" dt="2023-09-22T20:27:09.320" v="750" actId="1035"/>
          <ac:spMkLst>
            <pc:docMk/>
            <pc:sldMk cId="2075561104" sldId="329"/>
            <ac:spMk id="8" creationId="{D62319E4-0DF3-3BE9-93A9-3EC761593B3E}"/>
          </ac:spMkLst>
        </pc:spChg>
        <pc:spChg chg="mod">
          <ac:chgData name="Salvatore, Frank J CTR (USA)" userId="4221f49f-ebcd-4246-a423-0fc5798b0206" providerId="ADAL" clId="{E9BF6607-4151-4D9D-A404-3B9FDE5E420C}" dt="2023-09-22T20:27:09.320" v="750" actId="1035"/>
          <ac:spMkLst>
            <pc:docMk/>
            <pc:sldMk cId="2075561104" sldId="329"/>
            <ac:spMk id="9" creationId="{5AB59359-EFED-DC49-E237-AACCE2CF3946}"/>
          </ac:spMkLst>
        </pc:spChg>
        <pc:spChg chg="mod">
          <ac:chgData name="Salvatore, Frank J CTR (USA)" userId="4221f49f-ebcd-4246-a423-0fc5798b0206" providerId="ADAL" clId="{E9BF6607-4151-4D9D-A404-3B9FDE5E420C}" dt="2023-09-22T20:27:09.320" v="750" actId="1035"/>
          <ac:spMkLst>
            <pc:docMk/>
            <pc:sldMk cId="2075561104" sldId="329"/>
            <ac:spMk id="10" creationId="{1AA0F25C-BEEE-161D-2727-098A7E92D2E9}"/>
          </ac:spMkLst>
        </pc:spChg>
        <pc:picChg chg="mod">
          <ac:chgData name="Salvatore, Frank J CTR (USA)" userId="4221f49f-ebcd-4246-a423-0fc5798b0206" providerId="ADAL" clId="{E9BF6607-4151-4D9D-A404-3B9FDE5E420C}" dt="2023-09-22T20:27:09.320" v="750" actId="1035"/>
          <ac:picMkLst>
            <pc:docMk/>
            <pc:sldMk cId="2075561104" sldId="329"/>
            <ac:picMk id="4" creationId="{DE7B2650-2D1D-4650-A190-2BA3355D3DA0}"/>
          </ac:picMkLst>
        </pc:picChg>
      </pc:sldChg>
      <pc:sldChg chg="addSp modSp mod">
        <pc:chgData name="Salvatore, Frank J CTR (USA)" userId="4221f49f-ebcd-4246-a423-0fc5798b0206" providerId="ADAL" clId="{E9BF6607-4151-4D9D-A404-3B9FDE5E420C}" dt="2023-09-22T16:58:37.064" v="496" actId="113"/>
        <pc:sldMkLst>
          <pc:docMk/>
          <pc:sldMk cId="1802661823" sldId="332"/>
        </pc:sldMkLst>
        <pc:spChg chg="add mod">
          <ac:chgData name="Salvatore, Frank J CTR (USA)" userId="4221f49f-ebcd-4246-a423-0fc5798b0206" providerId="ADAL" clId="{E9BF6607-4151-4D9D-A404-3B9FDE5E420C}" dt="2023-09-22T16:58:37.064" v="496" actId="113"/>
          <ac:spMkLst>
            <pc:docMk/>
            <pc:sldMk cId="1802661823" sldId="332"/>
            <ac:spMk id="2" creationId="{5AABF989-6B52-8CD3-97B8-0E67E5FDA7EA}"/>
          </ac:spMkLst>
        </pc:spChg>
        <pc:spChg chg="mod">
          <ac:chgData name="Salvatore, Frank J CTR (USA)" userId="4221f49f-ebcd-4246-a423-0fc5798b0206" providerId="ADAL" clId="{E9BF6607-4151-4D9D-A404-3B9FDE5E420C}" dt="2023-09-22T16:56:00.576" v="422" actId="14100"/>
          <ac:spMkLst>
            <pc:docMk/>
            <pc:sldMk cId="1802661823" sldId="332"/>
            <ac:spMk id="4" creationId="{00000000-0000-0000-0000-000000000000}"/>
          </ac:spMkLst>
        </pc:spChg>
      </pc:sldChg>
      <pc:sldChg chg="modSp mod">
        <pc:chgData name="Salvatore, Frank J CTR (USA)" userId="4221f49f-ebcd-4246-a423-0fc5798b0206" providerId="ADAL" clId="{E9BF6607-4151-4D9D-A404-3B9FDE5E420C}" dt="2023-09-22T16:03:33.877" v="188" actId="27636"/>
        <pc:sldMkLst>
          <pc:docMk/>
          <pc:sldMk cId="800689915" sldId="333"/>
        </pc:sldMkLst>
        <pc:spChg chg="mod">
          <ac:chgData name="Salvatore, Frank J CTR (USA)" userId="4221f49f-ebcd-4246-a423-0fc5798b0206" providerId="ADAL" clId="{E9BF6607-4151-4D9D-A404-3B9FDE5E420C}" dt="2023-09-22T16:03:33.877" v="188" actId="27636"/>
          <ac:spMkLst>
            <pc:docMk/>
            <pc:sldMk cId="800689915" sldId="333"/>
            <ac:spMk id="4" creationId="{00000000-0000-0000-0000-000000000000}"/>
          </ac:spMkLst>
        </pc:spChg>
      </pc:sldChg>
      <pc:sldChg chg="modSp mod modNotes">
        <pc:chgData name="Salvatore, Frank J CTR (USA)" userId="4221f49f-ebcd-4246-a423-0fc5798b0206" providerId="ADAL" clId="{E9BF6607-4151-4D9D-A404-3B9FDE5E420C}" dt="2023-09-22T15:39:20.834" v="42" actId="1036"/>
        <pc:sldMkLst>
          <pc:docMk/>
          <pc:sldMk cId="1393604075" sldId="334"/>
        </pc:sldMkLst>
        <pc:picChg chg="mod">
          <ac:chgData name="Salvatore, Frank J CTR (USA)" userId="4221f49f-ebcd-4246-a423-0fc5798b0206" providerId="ADAL" clId="{E9BF6607-4151-4D9D-A404-3B9FDE5E420C}" dt="2023-09-22T15:39:20.834" v="42" actId="1036"/>
          <ac:picMkLst>
            <pc:docMk/>
            <pc:sldMk cId="1393604075" sldId="334"/>
            <ac:picMk id="9" creationId="{DD43230A-27C3-43EA-9EB5-5D84239E19DA}"/>
          </ac:picMkLst>
        </pc:picChg>
      </pc:sldChg>
      <pc:sldChg chg="addSp modSp mod ord modNotes">
        <pc:chgData name="Salvatore, Frank J CTR (USA)" userId="4221f49f-ebcd-4246-a423-0fc5798b0206" providerId="ADAL" clId="{E9BF6607-4151-4D9D-A404-3B9FDE5E420C}" dt="2023-09-22T20:32:21.992" v="954" actId="20577"/>
        <pc:sldMkLst>
          <pc:docMk/>
          <pc:sldMk cId="1442006791" sldId="335"/>
        </pc:sldMkLst>
        <pc:spChg chg="mod">
          <ac:chgData name="Salvatore, Frank J CTR (USA)" userId="4221f49f-ebcd-4246-a423-0fc5798b0206" providerId="ADAL" clId="{E9BF6607-4151-4D9D-A404-3B9FDE5E420C}" dt="2023-09-22T20:32:21.992" v="954" actId="20577"/>
          <ac:spMkLst>
            <pc:docMk/>
            <pc:sldMk cId="1442006791" sldId="335"/>
            <ac:spMk id="4" creationId="{00000000-0000-0000-0000-000000000000}"/>
          </ac:spMkLst>
        </pc:spChg>
        <pc:spChg chg="mod">
          <ac:chgData name="Salvatore, Frank J CTR (USA)" userId="4221f49f-ebcd-4246-a423-0fc5798b0206" providerId="ADAL" clId="{E9BF6607-4151-4D9D-A404-3B9FDE5E420C}" dt="2023-09-22T20:31:38.139" v="944" actId="1036"/>
          <ac:spMkLst>
            <pc:docMk/>
            <pc:sldMk cId="1442006791" sldId="335"/>
            <ac:spMk id="7" creationId="{00000000-0000-0000-0000-000000000000}"/>
          </ac:spMkLst>
        </pc:spChg>
        <pc:spChg chg="add mod">
          <ac:chgData name="Salvatore, Frank J CTR (USA)" userId="4221f49f-ebcd-4246-a423-0fc5798b0206" providerId="ADAL" clId="{E9BF6607-4151-4D9D-A404-3B9FDE5E420C}" dt="2023-09-22T20:31:44.752" v="953" actId="1036"/>
          <ac:spMkLst>
            <pc:docMk/>
            <pc:sldMk cId="1442006791" sldId="335"/>
            <ac:spMk id="8" creationId="{E76631D3-FA2B-C598-4A09-57789C5FCABF}"/>
          </ac:spMkLst>
        </pc:spChg>
      </pc:sldChg>
      <pc:sldChg chg="modNotes">
        <pc:chgData name="Salvatore, Frank J CTR (USA)" userId="4221f49f-ebcd-4246-a423-0fc5798b0206" providerId="ADAL" clId="{E9BF6607-4151-4D9D-A404-3B9FDE5E420C}" dt="2023-09-22T15:28:09.031" v="1"/>
        <pc:sldMkLst>
          <pc:docMk/>
          <pc:sldMk cId="3273043784" sldId="336"/>
        </pc:sldMkLst>
      </pc:sldChg>
      <pc:sldChg chg="modNotes">
        <pc:chgData name="Salvatore, Frank J CTR (USA)" userId="4221f49f-ebcd-4246-a423-0fc5798b0206" providerId="ADAL" clId="{E9BF6607-4151-4D9D-A404-3B9FDE5E420C}" dt="2023-09-22T15:28:09.031" v="1"/>
        <pc:sldMkLst>
          <pc:docMk/>
          <pc:sldMk cId="2343301913" sldId="338"/>
        </pc:sldMkLst>
      </pc:sldChg>
      <pc:sldChg chg="modSp mod">
        <pc:chgData name="Salvatore, Frank J CTR (USA)" userId="4221f49f-ebcd-4246-a423-0fc5798b0206" providerId="ADAL" clId="{E9BF6607-4151-4D9D-A404-3B9FDE5E420C}" dt="2023-09-22T16:03:33.863" v="187" actId="27636"/>
        <pc:sldMkLst>
          <pc:docMk/>
          <pc:sldMk cId="1533008888" sldId="340"/>
        </pc:sldMkLst>
        <pc:spChg chg="mod">
          <ac:chgData name="Salvatore, Frank J CTR (USA)" userId="4221f49f-ebcd-4246-a423-0fc5798b0206" providerId="ADAL" clId="{E9BF6607-4151-4D9D-A404-3B9FDE5E420C}" dt="2023-09-22T16:03:33.863" v="187" actId="27636"/>
          <ac:spMkLst>
            <pc:docMk/>
            <pc:sldMk cId="1533008888" sldId="340"/>
            <ac:spMk id="2" creationId="{D8DDD542-674F-27B6-2A30-2B1960AE68F4}"/>
          </ac:spMkLst>
        </pc:spChg>
      </pc:sldChg>
      <pc:sldChg chg="del">
        <pc:chgData name="Salvatore, Frank J CTR (USA)" userId="4221f49f-ebcd-4246-a423-0fc5798b0206" providerId="ADAL" clId="{E9BF6607-4151-4D9D-A404-3B9FDE5E420C}" dt="2023-09-22T16:43:28.076" v="406" actId="47"/>
        <pc:sldMkLst>
          <pc:docMk/>
          <pc:sldMk cId="769743554" sldId="342"/>
        </pc:sldMkLst>
      </pc:sldChg>
      <pc:sldChg chg="modSp mod modNotes">
        <pc:chgData name="Salvatore, Frank J CTR (USA)" userId="4221f49f-ebcd-4246-a423-0fc5798b0206" providerId="ADAL" clId="{E9BF6607-4151-4D9D-A404-3B9FDE5E420C}" dt="2023-09-22T16:03:33.847" v="186" actId="27636"/>
        <pc:sldMkLst>
          <pc:docMk/>
          <pc:sldMk cId="2010306403" sldId="343"/>
        </pc:sldMkLst>
        <pc:spChg chg="mod">
          <ac:chgData name="Salvatore, Frank J CTR (USA)" userId="4221f49f-ebcd-4246-a423-0fc5798b0206" providerId="ADAL" clId="{E9BF6607-4151-4D9D-A404-3B9FDE5E420C}" dt="2023-09-22T16:03:33.847" v="186" actId="27636"/>
          <ac:spMkLst>
            <pc:docMk/>
            <pc:sldMk cId="2010306403" sldId="343"/>
            <ac:spMk id="2" creationId="{00000000-0000-0000-0000-000000000000}"/>
          </ac:spMkLst>
        </pc:spChg>
      </pc:sldChg>
      <pc:sldChg chg="modNotes">
        <pc:chgData name="Salvatore, Frank J CTR (USA)" userId="4221f49f-ebcd-4246-a423-0fc5798b0206" providerId="ADAL" clId="{E9BF6607-4151-4D9D-A404-3B9FDE5E420C}" dt="2023-09-22T15:28:09.031" v="1"/>
        <pc:sldMkLst>
          <pc:docMk/>
          <pc:sldMk cId="1306598695" sldId="344"/>
        </pc:sldMkLst>
      </pc:sldChg>
      <pc:sldChg chg="modSp mod modNotes">
        <pc:chgData name="Salvatore, Frank J CTR (USA)" userId="4221f49f-ebcd-4246-a423-0fc5798b0206" providerId="ADAL" clId="{E9BF6607-4151-4D9D-A404-3B9FDE5E420C}" dt="2023-09-22T15:31:00.040" v="40" actId="1037"/>
        <pc:sldMkLst>
          <pc:docMk/>
          <pc:sldMk cId="1809819050" sldId="345"/>
        </pc:sldMkLst>
        <pc:spChg chg="mod">
          <ac:chgData name="Salvatore, Frank J CTR (USA)" userId="4221f49f-ebcd-4246-a423-0fc5798b0206" providerId="ADAL" clId="{E9BF6607-4151-4D9D-A404-3B9FDE5E420C}" dt="2023-09-22T15:30:53.618" v="32" actId="1036"/>
          <ac:spMkLst>
            <pc:docMk/>
            <pc:sldMk cId="1809819050" sldId="345"/>
            <ac:spMk id="6" creationId="{00000000-0000-0000-0000-000000000000}"/>
          </ac:spMkLst>
        </pc:spChg>
        <pc:picChg chg="mod">
          <ac:chgData name="Salvatore, Frank J CTR (USA)" userId="4221f49f-ebcd-4246-a423-0fc5798b0206" providerId="ADAL" clId="{E9BF6607-4151-4D9D-A404-3B9FDE5E420C}" dt="2023-09-22T15:30:53.618" v="32" actId="1036"/>
          <ac:picMkLst>
            <pc:docMk/>
            <pc:sldMk cId="1809819050" sldId="345"/>
            <ac:picMk id="4" creationId="{00000000-0000-0000-0000-000000000000}"/>
          </ac:picMkLst>
        </pc:picChg>
        <pc:picChg chg="mod">
          <ac:chgData name="Salvatore, Frank J CTR (USA)" userId="4221f49f-ebcd-4246-a423-0fc5798b0206" providerId="ADAL" clId="{E9BF6607-4151-4D9D-A404-3B9FDE5E420C}" dt="2023-09-22T15:31:00.040" v="40" actId="1037"/>
          <ac:picMkLst>
            <pc:docMk/>
            <pc:sldMk cId="1809819050" sldId="345"/>
            <ac:picMk id="10" creationId="{24E49482-CEF6-4FE1-A616-1EC71D81F03B}"/>
          </ac:picMkLst>
        </pc:picChg>
      </pc:sldChg>
      <pc:sldChg chg="modSp add mod">
        <pc:chgData name="Salvatore, Frank J CTR (USA)" userId="4221f49f-ebcd-4246-a423-0fc5798b0206" providerId="ADAL" clId="{E9BF6607-4151-4D9D-A404-3B9FDE5E420C}" dt="2023-09-22T16:43:51.168" v="421" actId="1035"/>
        <pc:sldMkLst>
          <pc:docMk/>
          <pc:sldMk cId="3044733624" sldId="347"/>
        </pc:sldMkLst>
        <pc:spChg chg="mod">
          <ac:chgData name="Salvatore, Frank J CTR (USA)" userId="4221f49f-ebcd-4246-a423-0fc5798b0206" providerId="ADAL" clId="{E9BF6607-4151-4D9D-A404-3B9FDE5E420C}" dt="2023-09-22T16:28:25.343" v="210" actId="1036"/>
          <ac:spMkLst>
            <pc:docMk/>
            <pc:sldMk cId="3044733624" sldId="347"/>
            <ac:spMk id="3" creationId="{F0A08EAD-9FD2-46B2-B2EA-00A5A59A0D28}"/>
          </ac:spMkLst>
        </pc:spChg>
        <pc:spChg chg="mod">
          <ac:chgData name="Salvatore, Frank J CTR (USA)" userId="4221f49f-ebcd-4246-a423-0fc5798b0206" providerId="ADAL" clId="{E9BF6607-4151-4D9D-A404-3B9FDE5E420C}" dt="2023-09-22T16:43:51.168" v="421" actId="1035"/>
          <ac:spMkLst>
            <pc:docMk/>
            <pc:sldMk cId="3044733624" sldId="347"/>
            <ac:spMk id="5" creationId="{41792BF9-A07A-4061-BAD5-169F7D9F9A21}"/>
          </ac:spMkLst>
        </pc:spChg>
        <pc:spChg chg="mod">
          <ac:chgData name="Salvatore, Frank J CTR (USA)" userId="4221f49f-ebcd-4246-a423-0fc5798b0206" providerId="ADAL" clId="{E9BF6607-4151-4D9D-A404-3B9FDE5E420C}" dt="2023-09-22T16:28:54.909" v="256" actId="1038"/>
          <ac:spMkLst>
            <pc:docMk/>
            <pc:sldMk cId="3044733624" sldId="347"/>
            <ac:spMk id="10" creationId="{452ECCAE-49F8-54BB-FB7B-4D4049C6C0DA}"/>
          </ac:spMkLst>
        </pc:spChg>
        <pc:picChg chg="mod">
          <ac:chgData name="Salvatore, Frank J CTR (USA)" userId="4221f49f-ebcd-4246-a423-0fc5798b0206" providerId="ADAL" clId="{E9BF6607-4151-4D9D-A404-3B9FDE5E420C}" dt="2023-09-22T16:28:54.909" v="256" actId="1038"/>
          <ac:picMkLst>
            <pc:docMk/>
            <pc:sldMk cId="3044733624" sldId="347"/>
            <ac:picMk id="6" creationId="{12315529-24E8-89A9-A9D0-35A14F854781}"/>
          </ac:picMkLst>
        </pc:picChg>
        <pc:picChg chg="mod">
          <ac:chgData name="Salvatore, Frank J CTR (USA)" userId="4221f49f-ebcd-4246-a423-0fc5798b0206" providerId="ADAL" clId="{E9BF6607-4151-4D9D-A404-3B9FDE5E420C}" dt="2023-09-22T16:28:54.909" v="256" actId="1038"/>
          <ac:picMkLst>
            <pc:docMk/>
            <pc:sldMk cId="3044733624" sldId="347"/>
            <ac:picMk id="7" creationId="{FCF6CD54-1A4C-0448-C814-501F66777DEE}"/>
          </ac:picMkLst>
        </pc:picChg>
        <pc:picChg chg="mod">
          <ac:chgData name="Salvatore, Frank J CTR (USA)" userId="4221f49f-ebcd-4246-a423-0fc5798b0206" providerId="ADAL" clId="{E9BF6607-4151-4D9D-A404-3B9FDE5E420C}" dt="2023-09-22T16:28:54.909" v="256" actId="1038"/>
          <ac:picMkLst>
            <pc:docMk/>
            <pc:sldMk cId="3044733624" sldId="347"/>
            <ac:picMk id="8" creationId="{43E91706-02CE-F17A-CAEE-F99CEC5FF055}"/>
          </ac:picMkLst>
        </pc:picChg>
        <pc:picChg chg="mod">
          <ac:chgData name="Salvatore, Frank J CTR (USA)" userId="4221f49f-ebcd-4246-a423-0fc5798b0206" providerId="ADAL" clId="{E9BF6607-4151-4D9D-A404-3B9FDE5E420C}" dt="2023-09-22T16:28:54.909" v="256" actId="1038"/>
          <ac:picMkLst>
            <pc:docMk/>
            <pc:sldMk cId="3044733624" sldId="347"/>
            <ac:picMk id="9" creationId="{95540918-C376-EA0B-EA3F-A186A132F96D}"/>
          </ac:picMkLst>
        </pc:picChg>
      </pc:sldChg>
      <pc:sldChg chg="addSp delSp modSp add mod">
        <pc:chgData name="Salvatore, Frank J CTR (USA)" userId="4221f49f-ebcd-4246-a423-0fc5798b0206" providerId="ADAL" clId="{E9BF6607-4151-4D9D-A404-3B9FDE5E420C}" dt="2023-09-22T21:00:15.565" v="1468" actId="1038"/>
        <pc:sldMkLst>
          <pc:docMk/>
          <pc:sldMk cId="1334820038" sldId="348"/>
        </pc:sldMkLst>
        <pc:spChg chg="mod">
          <ac:chgData name="Salvatore, Frank J CTR (USA)" userId="4221f49f-ebcd-4246-a423-0fc5798b0206" providerId="ADAL" clId="{E9BF6607-4151-4D9D-A404-3B9FDE5E420C}" dt="2023-09-22T20:34:40.641" v="1019" actId="20577"/>
          <ac:spMkLst>
            <pc:docMk/>
            <pc:sldMk cId="1334820038" sldId="348"/>
            <ac:spMk id="2" creationId="{F75D4F0A-B6C5-69C5-3D9B-A46DC4851D33}"/>
          </ac:spMkLst>
        </pc:spChg>
        <pc:spChg chg="mod">
          <ac:chgData name="Salvatore, Frank J CTR (USA)" userId="4221f49f-ebcd-4246-a423-0fc5798b0206" providerId="ADAL" clId="{E9BF6607-4151-4D9D-A404-3B9FDE5E420C}" dt="2023-09-22T21:00:00.019" v="1464" actId="1038"/>
          <ac:spMkLst>
            <pc:docMk/>
            <pc:sldMk cId="1334820038" sldId="348"/>
            <ac:spMk id="3" creationId="{E05F0E5A-9624-A260-9F8E-DDC559C6E0B4}"/>
          </ac:spMkLst>
        </pc:spChg>
        <pc:spChg chg="mod">
          <ac:chgData name="Salvatore, Frank J CTR (USA)" userId="4221f49f-ebcd-4246-a423-0fc5798b0206" providerId="ADAL" clId="{E9BF6607-4151-4D9D-A404-3B9FDE5E420C}" dt="2023-09-22T20:53:57.577" v="1443" actId="14100"/>
          <ac:spMkLst>
            <pc:docMk/>
            <pc:sldMk cId="1334820038" sldId="348"/>
            <ac:spMk id="8" creationId="{580CA3D4-BA3E-5195-DA39-404610A0A615}"/>
          </ac:spMkLst>
        </pc:spChg>
        <pc:picChg chg="add mod">
          <ac:chgData name="Salvatore, Frank J CTR (USA)" userId="4221f49f-ebcd-4246-a423-0fc5798b0206" providerId="ADAL" clId="{E9BF6607-4151-4D9D-A404-3B9FDE5E420C}" dt="2023-09-22T20:59:45.162" v="1450" actId="14100"/>
          <ac:picMkLst>
            <pc:docMk/>
            <pc:sldMk cId="1334820038" sldId="348"/>
            <ac:picMk id="7" creationId="{706B4916-3206-FC5F-072A-8919574E0BC1}"/>
          </ac:picMkLst>
        </pc:picChg>
        <pc:picChg chg="add mod">
          <ac:chgData name="Salvatore, Frank J CTR (USA)" userId="4221f49f-ebcd-4246-a423-0fc5798b0206" providerId="ADAL" clId="{E9BF6607-4151-4D9D-A404-3B9FDE5E420C}" dt="2023-09-22T21:00:15.565" v="1468" actId="1038"/>
          <ac:picMkLst>
            <pc:docMk/>
            <pc:sldMk cId="1334820038" sldId="348"/>
            <ac:picMk id="10" creationId="{80110757-6F28-7703-C804-919CEFD09F5C}"/>
          </ac:picMkLst>
        </pc:picChg>
        <pc:picChg chg="del">
          <ac:chgData name="Salvatore, Frank J CTR (USA)" userId="4221f49f-ebcd-4246-a423-0fc5798b0206" providerId="ADAL" clId="{E9BF6607-4151-4D9D-A404-3B9FDE5E420C}" dt="2023-09-22T20:48:50.630" v="1363" actId="478"/>
          <ac:picMkLst>
            <pc:docMk/>
            <pc:sldMk cId="1334820038" sldId="348"/>
            <ac:picMk id="2050" creationId="{8F42BE20-6ADC-972D-F61E-38102DEABFEB}"/>
          </ac:picMkLst>
        </pc:picChg>
      </pc:sldChg>
      <pc:sldMasterChg chg="modSp mod modSldLayout">
        <pc:chgData name="Salvatore, Frank J CTR (USA)" userId="4221f49f-ebcd-4246-a423-0fc5798b0206" providerId="ADAL" clId="{E9BF6607-4151-4D9D-A404-3B9FDE5E420C}" dt="2023-09-22T16:30:31.003" v="294"/>
        <pc:sldMasterMkLst>
          <pc:docMk/>
          <pc:sldMasterMk cId="1507186715" sldId="2147483648"/>
        </pc:sldMasterMkLst>
        <pc:spChg chg="mod">
          <ac:chgData name="Salvatore, Frank J CTR (USA)" userId="4221f49f-ebcd-4246-a423-0fc5798b0206" providerId="ADAL" clId="{E9BF6607-4151-4D9D-A404-3B9FDE5E420C}" dt="2023-09-22T16:30:03.989" v="276" actId="20577"/>
          <ac:spMkLst>
            <pc:docMk/>
            <pc:sldMasterMk cId="1507186715" sldId="2147483648"/>
            <ac:spMk id="12" creationId="{9AAFC853-B0F7-4928-8642-9F7EF60FC6F3}"/>
          </ac:spMkLst>
        </pc:spChg>
        <pc:sldLayoutChg chg="modSp mod">
          <pc:chgData name="Salvatore, Frank J CTR (USA)" userId="4221f49f-ebcd-4246-a423-0fc5798b0206" providerId="ADAL" clId="{E9BF6607-4151-4D9D-A404-3B9FDE5E420C}" dt="2023-09-22T16:30:25.022" v="293" actId="20577"/>
          <pc:sldLayoutMkLst>
            <pc:docMk/>
            <pc:sldMasterMk cId="1507186715" sldId="2147483648"/>
            <pc:sldLayoutMk cId="3135370765" sldId="2147483702"/>
          </pc:sldLayoutMkLst>
          <pc:spChg chg="mod">
            <ac:chgData name="Salvatore, Frank J CTR (USA)" userId="4221f49f-ebcd-4246-a423-0fc5798b0206" providerId="ADAL" clId="{E9BF6607-4151-4D9D-A404-3B9FDE5E420C}" dt="2023-09-22T16:30:25.022" v="293" actId="20577"/>
            <ac:spMkLst>
              <pc:docMk/>
              <pc:sldMasterMk cId="1507186715" sldId="2147483648"/>
              <pc:sldLayoutMk cId="3135370765" sldId="2147483702"/>
              <ac:spMk id="20" creationId="{D94293B4-4087-4E6A-9FF2-17C1D9FF0DBC}"/>
            </ac:spMkLst>
          </pc:spChg>
        </pc:sldLayoutChg>
        <pc:sldLayoutChg chg="modSp mod">
          <pc:chgData name="Salvatore, Frank J CTR (USA)" userId="4221f49f-ebcd-4246-a423-0fc5798b0206" providerId="ADAL" clId="{E9BF6607-4151-4D9D-A404-3B9FDE5E420C}" dt="2023-09-22T16:30:31.003" v="294"/>
          <pc:sldLayoutMkLst>
            <pc:docMk/>
            <pc:sldMasterMk cId="1507186715" sldId="2147483648"/>
            <pc:sldLayoutMk cId="895690386" sldId="2147483732"/>
          </pc:sldLayoutMkLst>
          <pc:spChg chg="mod">
            <ac:chgData name="Salvatore, Frank J CTR (USA)" userId="4221f49f-ebcd-4246-a423-0fc5798b0206" providerId="ADAL" clId="{E9BF6607-4151-4D9D-A404-3B9FDE5E420C}" dt="2023-09-22T16:30:31.003" v="294"/>
            <ac:spMkLst>
              <pc:docMk/>
              <pc:sldMasterMk cId="1507186715" sldId="2147483648"/>
              <pc:sldLayoutMk cId="895690386" sldId="2147483732"/>
              <ac:spMk id="28" creationId="{F4C072E4-596F-4B60-8280-3870CE24409F}"/>
            </ac:spMkLst>
          </pc:spChg>
        </pc:sldLayoutChg>
      </pc:sldMasterChg>
      <pc:sldMasterChg chg="delSp modSp mod modSldLayout">
        <pc:chgData name="Salvatore, Frank J CTR (USA)" userId="4221f49f-ebcd-4246-a423-0fc5798b0206" providerId="ADAL" clId="{E9BF6607-4151-4D9D-A404-3B9FDE5E420C}" dt="2023-09-22T20:23:38.893" v="580"/>
        <pc:sldMasterMkLst>
          <pc:docMk/>
          <pc:sldMasterMk cId="0" sldId="2147483659"/>
        </pc:sldMasterMkLst>
        <pc:spChg chg="del mod">
          <ac:chgData name="Salvatore, Frank J CTR (USA)" userId="4221f49f-ebcd-4246-a423-0fc5798b0206" providerId="ADAL" clId="{E9BF6607-4151-4D9D-A404-3B9FDE5E420C}" dt="2023-09-22T16:31:42.435" v="332"/>
          <ac:spMkLst>
            <pc:docMk/>
            <pc:sldMasterMk cId="0" sldId="2147483659"/>
            <ac:spMk id="7" creationId="{94134916-52D4-2A1B-1735-124B9A08BFA0}"/>
          </ac:spMkLst>
        </pc:spChg>
        <pc:spChg chg="mod">
          <ac:chgData name="Salvatore, Frank J CTR (USA)" userId="4221f49f-ebcd-4246-a423-0fc5798b0206" providerId="ADAL" clId="{E9BF6607-4151-4D9D-A404-3B9FDE5E420C}" dt="2023-09-22T20:23:38.893" v="580"/>
          <ac:spMkLst>
            <pc:docMk/>
            <pc:sldMasterMk cId="0" sldId="2147483659"/>
            <ac:spMk id="8" creationId="{0A12F27F-429C-F314-92C2-5C3E03B9A258}"/>
          </ac:spMkLst>
        </pc:spChg>
        <pc:sldLayoutChg chg="addSp delSp modSp">
          <pc:chgData name="Salvatore, Frank J CTR (USA)" userId="4221f49f-ebcd-4246-a423-0fc5798b0206" providerId="ADAL" clId="{E9BF6607-4151-4D9D-A404-3B9FDE5E420C}" dt="2023-09-22T20:22:05.412" v="570"/>
          <pc:sldLayoutMkLst>
            <pc:docMk/>
            <pc:sldMasterMk cId="0" sldId="2147483659"/>
            <pc:sldLayoutMk cId="0" sldId="2147483660"/>
          </pc:sldLayoutMkLst>
          <pc:spChg chg="add mod">
            <ac:chgData name="Salvatore, Frank J CTR (USA)" userId="4221f49f-ebcd-4246-a423-0fc5798b0206" providerId="ADAL" clId="{E9BF6607-4151-4D9D-A404-3B9FDE5E420C}" dt="2023-09-22T20:22:05.412" v="570"/>
            <ac:spMkLst>
              <pc:docMk/>
              <pc:sldMasterMk cId="0" sldId="2147483659"/>
              <pc:sldLayoutMk cId="0" sldId="2147483660"/>
              <ac:spMk id="4" creationId="{0E402AC5-35E7-ED72-4443-35C6FD4DC4A9}"/>
            </ac:spMkLst>
          </pc:spChg>
          <pc:spChg chg="add del mod">
            <ac:chgData name="Salvatore, Frank J CTR (USA)" userId="4221f49f-ebcd-4246-a423-0fc5798b0206" providerId="ADAL" clId="{E9BF6607-4151-4D9D-A404-3B9FDE5E420C}" dt="2023-09-22T16:04:20.577" v="190"/>
            <ac:spMkLst>
              <pc:docMk/>
              <pc:sldMasterMk cId="0" sldId="2147483659"/>
              <pc:sldLayoutMk cId="0" sldId="2147483660"/>
              <ac:spMk id="4" creationId="{9B91DF22-0BC4-768A-B029-76614078CEAC}"/>
            </ac:spMkLst>
          </pc:spChg>
        </pc:sldLayoutChg>
        <pc:sldLayoutChg chg="addSp modSp">
          <pc:chgData name="Salvatore, Frank J CTR (USA)" userId="4221f49f-ebcd-4246-a423-0fc5798b0206" providerId="ADAL" clId="{E9BF6607-4151-4D9D-A404-3B9FDE5E420C}" dt="2023-09-22T20:22:50.830" v="571"/>
          <pc:sldLayoutMkLst>
            <pc:docMk/>
            <pc:sldMasterMk cId="0" sldId="2147483659"/>
            <pc:sldLayoutMk cId="1981083248" sldId="2147483661"/>
          </pc:sldLayoutMkLst>
          <pc:spChg chg="add mod">
            <ac:chgData name="Salvatore, Frank J CTR (USA)" userId="4221f49f-ebcd-4246-a423-0fc5798b0206" providerId="ADAL" clId="{E9BF6607-4151-4D9D-A404-3B9FDE5E420C}" dt="2023-09-22T20:22:50.830" v="571"/>
            <ac:spMkLst>
              <pc:docMk/>
              <pc:sldMasterMk cId="0" sldId="2147483659"/>
              <pc:sldLayoutMk cId="1981083248" sldId="2147483661"/>
              <ac:spMk id="2" creationId="{177F2713-0AF5-B2FB-EA60-87E4991EBB41}"/>
            </ac:spMkLst>
          </pc:spChg>
        </pc:sldLayoutChg>
        <pc:sldLayoutChg chg="addSp modSp">
          <pc:chgData name="Salvatore, Frank J CTR (USA)" userId="4221f49f-ebcd-4246-a423-0fc5798b0206" providerId="ADAL" clId="{E9BF6607-4151-4D9D-A404-3B9FDE5E420C}" dt="2023-09-22T20:22:57.847" v="572"/>
          <pc:sldLayoutMkLst>
            <pc:docMk/>
            <pc:sldMasterMk cId="0" sldId="2147483659"/>
            <pc:sldLayoutMk cId="1933213989" sldId="2147483662"/>
          </pc:sldLayoutMkLst>
          <pc:spChg chg="add mod">
            <ac:chgData name="Salvatore, Frank J CTR (USA)" userId="4221f49f-ebcd-4246-a423-0fc5798b0206" providerId="ADAL" clId="{E9BF6607-4151-4D9D-A404-3B9FDE5E420C}" dt="2023-09-22T20:22:57.847" v="572"/>
            <ac:spMkLst>
              <pc:docMk/>
              <pc:sldMasterMk cId="0" sldId="2147483659"/>
              <pc:sldLayoutMk cId="1933213989" sldId="2147483662"/>
              <ac:spMk id="4" creationId="{B8575EA2-6EBB-C0DB-C260-839D411E9A12}"/>
            </ac:spMkLst>
          </pc:spChg>
        </pc:sldLayoutChg>
        <pc:sldLayoutChg chg="addSp modSp">
          <pc:chgData name="Salvatore, Frank J CTR (USA)" userId="4221f49f-ebcd-4246-a423-0fc5798b0206" providerId="ADAL" clId="{E9BF6607-4151-4D9D-A404-3B9FDE5E420C}" dt="2023-09-22T20:23:01.501" v="573"/>
          <pc:sldLayoutMkLst>
            <pc:docMk/>
            <pc:sldMasterMk cId="0" sldId="2147483659"/>
            <pc:sldLayoutMk cId="964989974" sldId="2147483676"/>
          </pc:sldLayoutMkLst>
          <pc:spChg chg="add mod">
            <ac:chgData name="Salvatore, Frank J CTR (USA)" userId="4221f49f-ebcd-4246-a423-0fc5798b0206" providerId="ADAL" clId="{E9BF6607-4151-4D9D-A404-3B9FDE5E420C}" dt="2023-09-22T20:23:01.501" v="573"/>
            <ac:spMkLst>
              <pc:docMk/>
              <pc:sldMasterMk cId="0" sldId="2147483659"/>
              <pc:sldLayoutMk cId="964989974" sldId="2147483676"/>
              <ac:spMk id="5" creationId="{EE5F0AFD-8C3C-4B5E-0E8C-8A07091B9277}"/>
            </ac:spMkLst>
          </pc:spChg>
        </pc:sldLayoutChg>
        <pc:sldLayoutChg chg="addSp modSp">
          <pc:chgData name="Salvatore, Frank J CTR (USA)" userId="4221f49f-ebcd-4246-a423-0fc5798b0206" providerId="ADAL" clId="{E9BF6607-4151-4D9D-A404-3B9FDE5E420C}" dt="2023-09-22T20:23:05.298" v="574"/>
          <pc:sldLayoutMkLst>
            <pc:docMk/>
            <pc:sldMasterMk cId="0" sldId="2147483659"/>
            <pc:sldLayoutMk cId="2861517498" sldId="2147483678"/>
          </pc:sldLayoutMkLst>
          <pc:spChg chg="add mod">
            <ac:chgData name="Salvatore, Frank J CTR (USA)" userId="4221f49f-ebcd-4246-a423-0fc5798b0206" providerId="ADAL" clId="{E9BF6607-4151-4D9D-A404-3B9FDE5E420C}" dt="2023-09-22T20:23:05.298" v="574"/>
            <ac:spMkLst>
              <pc:docMk/>
              <pc:sldMasterMk cId="0" sldId="2147483659"/>
              <pc:sldLayoutMk cId="2861517498" sldId="2147483678"/>
              <ac:spMk id="2" creationId="{3026C50A-CA6F-E356-124C-B88A3A8AC06A}"/>
            </ac:spMkLst>
          </pc:spChg>
        </pc:sldLayoutChg>
        <pc:sldLayoutChg chg="addSp modSp">
          <pc:chgData name="Salvatore, Frank J CTR (USA)" userId="4221f49f-ebcd-4246-a423-0fc5798b0206" providerId="ADAL" clId="{E9BF6607-4151-4D9D-A404-3B9FDE5E420C}" dt="2023-09-22T20:23:07.427" v="575"/>
          <pc:sldLayoutMkLst>
            <pc:docMk/>
            <pc:sldMasterMk cId="0" sldId="2147483659"/>
            <pc:sldLayoutMk cId="1585457195" sldId="2147483679"/>
          </pc:sldLayoutMkLst>
          <pc:spChg chg="add mod">
            <ac:chgData name="Salvatore, Frank J CTR (USA)" userId="4221f49f-ebcd-4246-a423-0fc5798b0206" providerId="ADAL" clId="{E9BF6607-4151-4D9D-A404-3B9FDE5E420C}" dt="2023-09-22T20:23:07.427" v="575"/>
            <ac:spMkLst>
              <pc:docMk/>
              <pc:sldMasterMk cId="0" sldId="2147483659"/>
              <pc:sldLayoutMk cId="1585457195" sldId="2147483679"/>
              <ac:spMk id="2" creationId="{B542EE3E-8F99-15EF-1F68-3612A0242A90}"/>
            </ac:spMkLst>
          </pc:spChg>
        </pc:sldLayoutChg>
        <pc:sldLayoutChg chg="addSp modSp">
          <pc:chgData name="Salvatore, Frank J CTR (USA)" userId="4221f49f-ebcd-4246-a423-0fc5798b0206" providerId="ADAL" clId="{E9BF6607-4151-4D9D-A404-3B9FDE5E420C}" dt="2023-09-22T20:23:13.648" v="576"/>
          <pc:sldLayoutMkLst>
            <pc:docMk/>
            <pc:sldMasterMk cId="0" sldId="2147483659"/>
            <pc:sldLayoutMk cId="4051338073" sldId="2147483680"/>
          </pc:sldLayoutMkLst>
          <pc:spChg chg="add mod">
            <ac:chgData name="Salvatore, Frank J CTR (USA)" userId="4221f49f-ebcd-4246-a423-0fc5798b0206" providerId="ADAL" clId="{E9BF6607-4151-4D9D-A404-3B9FDE5E420C}" dt="2023-09-22T20:23:13.648" v="576"/>
            <ac:spMkLst>
              <pc:docMk/>
              <pc:sldMasterMk cId="0" sldId="2147483659"/>
              <pc:sldLayoutMk cId="4051338073" sldId="2147483680"/>
              <ac:spMk id="2" creationId="{04E7D6ED-105C-4D3A-2F37-DE71BACCD655}"/>
            </ac:spMkLst>
          </pc:spChg>
        </pc:sldLayoutChg>
        <pc:sldLayoutChg chg="addSp modSp">
          <pc:chgData name="Salvatore, Frank J CTR (USA)" userId="4221f49f-ebcd-4246-a423-0fc5798b0206" providerId="ADAL" clId="{E9BF6607-4151-4D9D-A404-3B9FDE5E420C}" dt="2023-09-22T20:23:16.536" v="577"/>
          <pc:sldLayoutMkLst>
            <pc:docMk/>
            <pc:sldMasterMk cId="0" sldId="2147483659"/>
            <pc:sldLayoutMk cId="2384711020" sldId="2147483681"/>
          </pc:sldLayoutMkLst>
          <pc:spChg chg="add mod">
            <ac:chgData name="Salvatore, Frank J CTR (USA)" userId="4221f49f-ebcd-4246-a423-0fc5798b0206" providerId="ADAL" clId="{E9BF6607-4151-4D9D-A404-3B9FDE5E420C}" dt="2023-09-22T20:23:16.536" v="577"/>
            <ac:spMkLst>
              <pc:docMk/>
              <pc:sldMasterMk cId="0" sldId="2147483659"/>
              <pc:sldLayoutMk cId="2384711020" sldId="2147483681"/>
              <ac:spMk id="2" creationId="{A73B53BC-4645-BF6F-23E4-1A3727D8804A}"/>
            </ac:spMkLst>
          </pc:spChg>
        </pc:sldLayoutChg>
        <pc:sldLayoutChg chg="addSp modSp">
          <pc:chgData name="Salvatore, Frank J CTR (USA)" userId="4221f49f-ebcd-4246-a423-0fc5798b0206" providerId="ADAL" clId="{E9BF6607-4151-4D9D-A404-3B9FDE5E420C}" dt="2023-09-22T20:23:19.746" v="578"/>
          <pc:sldLayoutMkLst>
            <pc:docMk/>
            <pc:sldMasterMk cId="0" sldId="2147483659"/>
            <pc:sldLayoutMk cId="3845372967" sldId="2147483682"/>
          </pc:sldLayoutMkLst>
          <pc:spChg chg="add mod">
            <ac:chgData name="Salvatore, Frank J CTR (USA)" userId="4221f49f-ebcd-4246-a423-0fc5798b0206" providerId="ADAL" clId="{E9BF6607-4151-4D9D-A404-3B9FDE5E420C}" dt="2023-09-22T20:23:19.746" v="578"/>
            <ac:spMkLst>
              <pc:docMk/>
              <pc:sldMasterMk cId="0" sldId="2147483659"/>
              <pc:sldLayoutMk cId="3845372967" sldId="2147483682"/>
              <ac:spMk id="4" creationId="{07F75DE0-6366-7AAE-093B-E5B4EDCDA54B}"/>
            </ac:spMkLst>
          </pc:spChg>
          <pc:spChg chg="add mod">
            <ac:chgData name="Salvatore, Frank J CTR (USA)" userId="4221f49f-ebcd-4246-a423-0fc5798b0206" providerId="ADAL" clId="{E9BF6607-4151-4D9D-A404-3B9FDE5E420C}" dt="2023-09-22T20:23:19.746" v="578"/>
            <ac:spMkLst>
              <pc:docMk/>
              <pc:sldMasterMk cId="0" sldId="2147483659"/>
              <pc:sldLayoutMk cId="3845372967" sldId="2147483682"/>
              <ac:spMk id="5" creationId="{A93E330F-B952-FB09-130F-8BA04FB3FCB7}"/>
            </ac:spMkLst>
          </pc:spChg>
        </pc:sldLayoutChg>
        <pc:sldLayoutChg chg="addSp modSp">
          <pc:chgData name="Salvatore, Frank J CTR (USA)" userId="4221f49f-ebcd-4246-a423-0fc5798b0206" providerId="ADAL" clId="{E9BF6607-4151-4D9D-A404-3B9FDE5E420C}" dt="2023-09-22T20:23:22.298" v="579"/>
          <pc:sldLayoutMkLst>
            <pc:docMk/>
            <pc:sldMasterMk cId="0" sldId="2147483659"/>
            <pc:sldLayoutMk cId="362742483" sldId="2147483683"/>
          </pc:sldLayoutMkLst>
          <pc:spChg chg="add mod">
            <ac:chgData name="Salvatore, Frank J CTR (USA)" userId="4221f49f-ebcd-4246-a423-0fc5798b0206" providerId="ADAL" clId="{E9BF6607-4151-4D9D-A404-3B9FDE5E420C}" dt="2023-09-22T20:23:22.298" v="579"/>
            <ac:spMkLst>
              <pc:docMk/>
              <pc:sldMasterMk cId="0" sldId="2147483659"/>
              <pc:sldLayoutMk cId="362742483" sldId="2147483683"/>
              <ac:spMk id="2" creationId="{B254EBA8-17ED-93D1-C8BD-7E08178A1385}"/>
            </ac:spMkLst>
          </pc:spChg>
          <pc:spChg chg="add mod">
            <ac:chgData name="Salvatore, Frank J CTR (USA)" userId="4221f49f-ebcd-4246-a423-0fc5798b0206" providerId="ADAL" clId="{E9BF6607-4151-4D9D-A404-3B9FDE5E420C}" dt="2023-09-22T20:23:22.298" v="579"/>
            <ac:spMkLst>
              <pc:docMk/>
              <pc:sldMasterMk cId="0" sldId="2147483659"/>
              <pc:sldLayoutMk cId="362742483" sldId="2147483683"/>
              <ac:spMk id="3" creationId="{95F877D8-FB61-3FED-2677-C56AAD225028}"/>
            </ac:spMkLst>
          </pc:spChg>
        </pc:sldLayoutChg>
      </pc:sldMasterChg>
    </pc:docChg>
  </pc:docChgLst>
</pc:chgInfo>
</file>

<file path=ppt/comments/modernComment_132_A8C1E43E.xml><?xml version="1.0" encoding="utf-8"?>
<p188:cmLst xmlns:a="http://schemas.openxmlformats.org/drawingml/2006/main" xmlns:r="http://schemas.openxmlformats.org/officeDocument/2006/relationships" xmlns:p188="http://schemas.microsoft.com/office/powerpoint/2018/8/main">
  <p188:cm id="{B85903AC-4E83-4B90-8FD2-4486A9F4B6D9}" authorId="{BAFC073C-3510-18F8-2DF9-228250B6D99E}" created="2023-06-23T17:53:49.082">
    <pc:sldMkLst xmlns:pc="http://schemas.microsoft.com/office/powerpoint/2013/main/command">
      <pc:docMk/>
      <pc:sldMk cId="1640252769" sldId="321"/>
    </pc:sldMkLst>
    <p188:txBody>
      <a:bodyPr/>
      <a:lstStyle/>
      <a:p>
        <a:r>
          <a:rPr lang="en-US"/>
          <a:t>add notes</a:t>
        </a:r>
      </a:p>
    </p188:txBody>
  </p188:cm>
</p188:cmLst>
</file>

<file path=ppt/comments/modernComment_13C_80A0CF3D.xml><?xml version="1.0" encoding="utf-8"?>
<p188:cmLst xmlns:a="http://schemas.openxmlformats.org/drawingml/2006/main" xmlns:r="http://schemas.openxmlformats.org/officeDocument/2006/relationships" xmlns:p188="http://schemas.microsoft.com/office/powerpoint/2018/8/main">
  <p188:cm id="{E572A529-8489-4197-9A6B-F3D9AAA48B39}" authorId="{BAFC073C-3510-18F8-2DF9-228250B6D99E}" status="resolved" created="2023-06-13T18:27:12.837" complete="100000">
    <pc:sldMkLst xmlns:pc="http://schemas.microsoft.com/office/powerpoint/2013/main/command">
      <pc:docMk/>
      <pc:sldMk cId="4181275301" sldId="415"/>
    </pc:sldMkLst>
    <p188:txBody>
      <a:bodyPr/>
      <a:lstStyle/>
      <a:p>
        <a:r>
          <a:rPr lang="en-US"/>
          <a:t>give this some pop</a:t>
        </a:r>
      </a:p>
    </p188:txBody>
  </p188:cm>
</p188:cmLst>
</file>

<file path=ppt/comments/modernComment_13D_41C10E2D.xml><?xml version="1.0" encoding="utf-8"?>
<p188:cmLst xmlns:a="http://schemas.openxmlformats.org/drawingml/2006/main" xmlns:r="http://schemas.openxmlformats.org/officeDocument/2006/relationships" xmlns:p188="http://schemas.microsoft.com/office/powerpoint/2018/8/main">
  <p188:cm id="{F996386B-3F3F-4B39-9651-2D4E38F9CEBB}" authorId="{BAFC073C-3510-18F8-2DF9-228250B6D99E}" status="resolved" created="2023-06-13T18:26:56.482" complete="100000">
    <pc:sldMkLst xmlns:pc="http://schemas.microsoft.com/office/powerpoint/2013/main/command">
      <pc:docMk/>
      <pc:sldMk cId="744962306" sldId="416"/>
    </pc:sldMkLst>
    <p188:txBody>
      <a:bodyPr/>
      <a:lstStyle/>
      <a:p>
        <a:r>
          <a:rPr lang="en-US"/>
          <a:t>give this some pop</a:t>
        </a:r>
      </a:p>
    </p188:txBody>
  </p188:cm>
</p188:cmLst>
</file>

<file path=ppt/comments/modernComment_13E_F3715600.xml><?xml version="1.0" encoding="utf-8"?>
<p188:cmLst xmlns:a="http://schemas.openxmlformats.org/drawingml/2006/main" xmlns:r="http://schemas.openxmlformats.org/officeDocument/2006/relationships" xmlns:p188="http://schemas.microsoft.com/office/powerpoint/2018/8/main">
  <p188:cm id="{50EC707C-0A2B-4CD4-B4A5-5ECC235BC7F4}" authorId="{BAFC073C-3510-18F8-2DF9-228250B6D99E}" status="resolved" created="2023-06-23T18:57:56.733" complete="100000">
    <pc:sldMkLst xmlns:pc="http://schemas.microsoft.com/office/powerpoint/2013/main/command">
      <pc:docMk/>
      <pc:sldMk cId="3037461770" sldId="580"/>
    </pc:sldMkLst>
    <p188:txBody>
      <a:bodyPr/>
      <a:lstStyle/>
      <a:p>
        <a:r>
          <a:rPr lang="en-US"/>
          <a:t>Darryl will make </a:t>
        </a:r>
      </a:p>
    </p188:txBody>
  </p188:cm>
</p188:cmLst>
</file>

<file path=ppt/comments/modernComment_13F_F469CC0D.xml><?xml version="1.0" encoding="utf-8"?>
<p188:cmLst xmlns:a="http://schemas.openxmlformats.org/drawingml/2006/main" xmlns:r="http://schemas.openxmlformats.org/officeDocument/2006/relationships" xmlns:p188="http://schemas.microsoft.com/office/powerpoint/2018/8/main">
  <p188:cm id="{3B3ADE4D-6760-4EDC-BB3B-8CFF28B0512A}" authorId="{BAFC073C-3510-18F8-2DF9-228250B6D99E}" status="resolved" created="2023-06-13T18:32:53.572" complete="100000">
    <pc:sldMkLst xmlns:pc="http://schemas.microsoft.com/office/powerpoint/2013/main/command">
      <pc:docMk/>
      <pc:sldMk cId="1936651183" sldId="432"/>
    </pc:sldMkLst>
    <p188:replyLst>
      <p188:reply id="{4C764840-35A6-4C42-B428-0DCBFE1538E2}" authorId="{BAFC073C-3510-18F8-2DF9-228250B6D99E}" created="2023-06-13T18:35:01.141">
        <p188:txBody>
          <a:bodyPr/>
          <a:lstStyle/>
          <a:p>
            <a:r>
              <a:rPr lang="en-US"/>
              <a:t>maybe add excerpts from a use case.....good year.</a:t>
            </a:r>
          </a:p>
        </p188:txBody>
      </p188:reply>
    </p188:replyLst>
    <p188:txBody>
      <a:bodyPr/>
      <a:lstStyle/>
      <a:p>
        <a:r>
          <a:rPr lang="en-US"/>
          <a:t>shift graphic left and add some small abount of words to hit home the message.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ac.cto.mil/wp-content/uploads/2022/02/Eng-Defense-Systems_Feb2022-Cleared-slp.pdf"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ac.cto.mil/wp-content/uploads/2022/02/Systems-Eng-Guidebook_Feb2022-Cleared-slp.pdf"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army.mil/standto/archive/2020/08/21/?st"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www.army.mil/standto/archive/2020/10/09/?st" TargetMode="External"/><Relationship Id="rId5" Type="http://schemas.openxmlformats.org/officeDocument/2006/relationships/hyperlink" Target="https://armypubs.army.mil/epubs/DR_pubs/DR_a/ARN32608-PAM_25-2-5-000-WEB-1.pdf" TargetMode="External"/><Relationship Id="rId4" Type="http://schemas.openxmlformats.org/officeDocument/2006/relationships/hyperlink" Target="https://cecom.army.mil/PDF/FactSheet/SEC.pdf"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1</a:t>
            </a:fld>
            <a:endParaRPr lang="en-US"/>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85981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Frank intro video – Time hack - 4 minutes including video</a:t>
            </a:r>
          </a:p>
          <a:p>
            <a:endParaRPr lang="en-US" dirty="0"/>
          </a:p>
          <a:p>
            <a:endParaRPr lang="en-US" dirty="0"/>
          </a:p>
        </p:txBody>
      </p:sp>
      <p:sp>
        <p:nvSpPr>
          <p:cNvPr id="4" name="Slide Number Placeholder 3"/>
          <p:cNvSpPr>
            <a:spLocks noGrp="1"/>
          </p:cNvSpPr>
          <p:nvPr>
            <p:ph type="sldNum" sz="quarter" idx="5"/>
          </p:nvPr>
        </p:nvSpPr>
        <p:spPr/>
        <p:txBody>
          <a:bodyPr/>
          <a:lstStyle/>
          <a:p>
            <a:fld id="{5A71845D-0BBA-4FDB-B5C9-5392FA405068}" type="slidenum">
              <a:rPr lang="en-US" smtClean="0"/>
              <a:t>11</a:t>
            </a:fld>
            <a:endParaRPr lang="en-US"/>
          </a:p>
        </p:txBody>
      </p:sp>
    </p:spTree>
    <p:extLst>
      <p:ext uri="{BB962C8B-B14F-4D97-AF65-F5344CB8AC3E}">
        <p14:creationId xmlns:p14="http://schemas.microsoft.com/office/powerpoint/2010/main" val="3013139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Frank – Time Hack 3 min</a:t>
            </a:r>
          </a:p>
          <a:p>
            <a:endParaRPr lang="en-US" dirty="0"/>
          </a:p>
          <a:p>
            <a:r>
              <a:rPr lang="en-US" dirty="0"/>
              <a:t>Frank…intro terms and very high-level discussion</a:t>
            </a:r>
          </a:p>
          <a:p>
            <a:endParaRPr lang="en-US" dirty="0"/>
          </a:p>
          <a:p>
            <a:r>
              <a:rPr lang="en-US" dirty="0">
                <a:latin typeface="Arial"/>
                <a:cs typeface="Arial"/>
              </a:rPr>
              <a:t>Terms are important and there needs to be congruence.</a:t>
            </a:r>
          </a:p>
          <a:p>
            <a:r>
              <a:rPr lang="en-US" dirty="0">
                <a:latin typeface="Arial"/>
                <a:cs typeface="Arial"/>
              </a:rPr>
              <a:t>The community is settling in on these terms</a:t>
            </a:r>
          </a:p>
          <a:p>
            <a:r>
              <a:rPr lang="en-US" dirty="0">
                <a:latin typeface="Arial"/>
                <a:cs typeface="Arial"/>
              </a:rPr>
              <a:t>The language is important to be able to translate and interpret between enterprises.</a:t>
            </a:r>
          </a:p>
          <a:p>
            <a:r>
              <a:rPr lang="en-US" dirty="0">
                <a:latin typeface="Arial"/>
                <a:cs typeface="Arial"/>
              </a:rPr>
              <a:t>Having definition of terms helps with communicating with and across domains and enterprises.   </a:t>
            </a:r>
            <a:endParaRPr lang="en-US" dirty="0"/>
          </a:p>
          <a:p>
            <a:r>
              <a:rPr lang="en-US" dirty="0">
                <a:latin typeface="Arial"/>
                <a:cs typeface="Arial"/>
              </a:rPr>
              <a:t>It is a way to mitigate talking past one another</a:t>
            </a:r>
          </a:p>
          <a:p>
            <a:endParaRPr lang="en-US" dirty="0">
              <a:latin typeface="Arial"/>
              <a:cs typeface="Arial"/>
            </a:endParaRPr>
          </a:p>
          <a:p>
            <a:r>
              <a:rPr lang="en-US" dirty="0">
                <a:latin typeface="Arial"/>
                <a:cs typeface="Arial"/>
              </a:rPr>
              <a:t>We don’t have to be in agreement</a:t>
            </a:r>
            <a:r>
              <a:rPr lang="en-US" baseline="0" dirty="0">
                <a:latin typeface="Arial"/>
                <a:cs typeface="Arial"/>
              </a:rPr>
              <a:t> with every single word but we do need to be aligned.</a:t>
            </a:r>
            <a:endParaRPr lang="en-US" dirty="0"/>
          </a:p>
          <a:p>
            <a:r>
              <a:rPr lang="en-US" dirty="0">
                <a:latin typeface="Arial"/>
                <a:cs typeface="Arial"/>
              </a:rPr>
              <a:t>CAUTION:  Be careful of trying to please everyone.....it isn't going to happen. </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5A71845D-0BBA-4FDB-B5C9-5392FA405068}" type="slidenum">
              <a:rPr lang="en-US" smtClean="0"/>
              <a:t>12</a:t>
            </a:fld>
            <a:endParaRPr lang="en-US"/>
          </a:p>
        </p:txBody>
      </p:sp>
    </p:spTree>
    <p:extLst>
      <p:ext uri="{BB962C8B-B14F-4D97-AF65-F5344CB8AC3E}">
        <p14:creationId xmlns:p14="http://schemas.microsoft.com/office/powerpoint/2010/main" val="3183062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Frank – Time Hack 3 min</a:t>
            </a:r>
          </a:p>
        </p:txBody>
      </p:sp>
      <p:sp>
        <p:nvSpPr>
          <p:cNvPr id="4" name="Slide Number Placeholder 3"/>
          <p:cNvSpPr>
            <a:spLocks noGrp="1"/>
          </p:cNvSpPr>
          <p:nvPr>
            <p:ph type="sldNum" sz="quarter" idx="5"/>
          </p:nvPr>
        </p:nvSpPr>
        <p:spPr/>
        <p:txBody>
          <a:bodyPr/>
          <a:lstStyle/>
          <a:p>
            <a:fld id="{5A71845D-0BBA-4FDB-B5C9-5392FA405068}" type="slidenum">
              <a:rPr lang="en-US" smtClean="0"/>
              <a:t>13</a:t>
            </a:fld>
            <a:endParaRPr lang="en-US"/>
          </a:p>
        </p:txBody>
      </p:sp>
    </p:spTree>
    <p:extLst>
      <p:ext uri="{BB962C8B-B14F-4D97-AF65-F5344CB8AC3E}">
        <p14:creationId xmlns:p14="http://schemas.microsoft.com/office/powerpoint/2010/main" val="1537082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Frank – Time Hack 3 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a:cs typeface="Arial"/>
              </a:rPr>
              <a:t>Model - A physical, mathematical, or otherwise logical representation of a system, entity, phenomenon, or process.</a:t>
            </a:r>
          </a:p>
          <a:p>
            <a:endParaRPr lang="en-US"/>
          </a:p>
        </p:txBody>
      </p:sp>
      <p:sp>
        <p:nvSpPr>
          <p:cNvPr id="4" name="Slide Number Placeholder 3"/>
          <p:cNvSpPr>
            <a:spLocks noGrp="1"/>
          </p:cNvSpPr>
          <p:nvPr>
            <p:ph type="sldNum" sz="quarter" idx="5"/>
          </p:nvPr>
        </p:nvSpPr>
        <p:spPr/>
        <p:txBody>
          <a:bodyPr/>
          <a:lstStyle/>
          <a:p>
            <a:fld id="{5A71845D-0BBA-4FDB-B5C9-5392FA405068}" type="slidenum">
              <a:rPr lang="en-US" smtClean="0"/>
              <a:t>14</a:t>
            </a:fld>
            <a:endParaRPr lang="en-US"/>
          </a:p>
        </p:txBody>
      </p:sp>
    </p:spTree>
    <p:extLst>
      <p:ext uri="{BB962C8B-B14F-4D97-AF65-F5344CB8AC3E}">
        <p14:creationId xmlns:p14="http://schemas.microsoft.com/office/powerpoint/2010/main" val="9445192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Frank – Time Hack 3 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a:cs typeface="Arial"/>
              </a:rPr>
              <a:t>Authoritative Source of Truth (ASOT) - captures the current state and the history of the technical baseline. It serves as the central reference point for models and data across the lifecycle. The authoritative source of truth will provide traceability as the system of interest evolves, capturing historical knowledge, and connecting authoritative versions of the models and data.</a:t>
            </a:r>
          </a:p>
          <a:p>
            <a:endParaRPr lang="en-US"/>
          </a:p>
        </p:txBody>
      </p:sp>
      <p:sp>
        <p:nvSpPr>
          <p:cNvPr id="4" name="Slide Number Placeholder 3"/>
          <p:cNvSpPr>
            <a:spLocks noGrp="1"/>
          </p:cNvSpPr>
          <p:nvPr>
            <p:ph type="sldNum" sz="quarter" idx="5"/>
          </p:nvPr>
        </p:nvSpPr>
        <p:spPr/>
        <p:txBody>
          <a:bodyPr/>
          <a:lstStyle/>
          <a:p>
            <a:fld id="{5A71845D-0BBA-4FDB-B5C9-5392FA405068}" type="slidenum">
              <a:rPr lang="en-US" smtClean="0"/>
              <a:t>15</a:t>
            </a:fld>
            <a:endParaRPr lang="en-US"/>
          </a:p>
        </p:txBody>
      </p:sp>
    </p:spTree>
    <p:extLst>
      <p:ext uri="{BB962C8B-B14F-4D97-AF65-F5344CB8AC3E}">
        <p14:creationId xmlns:p14="http://schemas.microsoft.com/office/powerpoint/2010/main" val="18408963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Frank – Time Hack 3 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a:cs typeface="Arial"/>
              </a:rPr>
              <a:t>Digital Artifact - An artifact produced within, or generated from, the digital engineering ecosystem. These artifacts provide data for alternative views to visualize, communicate, and deliver data, information, and knowledge to stakeholders.</a:t>
            </a:r>
          </a:p>
          <a:p>
            <a:endParaRPr lang="en-US" dirty="0"/>
          </a:p>
        </p:txBody>
      </p:sp>
      <p:sp>
        <p:nvSpPr>
          <p:cNvPr id="4" name="Slide Number Placeholder 3"/>
          <p:cNvSpPr>
            <a:spLocks noGrp="1"/>
          </p:cNvSpPr>
          <p:nvPr>
            <p:ph type="sldNum" sz="quarter" idx="5"/>
          </p:nvPr>
        </p:nvSpPr>
        <p:spPr/>
        <p:txBody>
          <a:bodyPr/>
          <a:lstStyle/>
          <a:p>
            <a:fld id="{5A71845D-0BBA-4FDB-B5C9-5392FA405068}" type="slidenum">
              <a:rPr lang="en-US" smtClean="0"/>
              <a:t>16</a:t>
            </a:fld>
            <a:endParaRPr lang="en-US"/>
          </a:p>
        </p:txBody>
      </p:sp>
    </p:spTree>
    <p:extLst>
      <p:ext uri="{BB962C8B-B14F-4D97-AF65-F5344CB8AC3E}">
        <p14:creationId xmlns:p14="http://schemas.microsoft.com/office/powerpoint/2010/main" val="3995036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Frank – Time Hack 3 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Digital Thread - An extensible, configurable and component enterprise-level analytical framework that seamlessly expedites the controlled interplay of authoritative technical data, software, information, and knowledge in the enterprise data-information-knowledge systems, based on the Digital System Model template, to inform decision makers throughout a system's life cycle by providing the capability to access, integrate and transform disparate data into actionable information.</a:t>
            </a:r>
          </a:p>
          <a:p>
            <a:endParaRPr lang="en-US" dirty="0"/>
          </a:p>
        </p:txBody>
      </p:sp>
      <p:sp>
        <p:nvSpPr>
          <p:cNvPr id="4" name="Slide Number Placeholder 3"/>
          <p:cNvSpPr>
            <a:spLocks noGrp="1"/>
          </p:cNvSpPr>
          <p:nvPr>
            <p:ph type="sldNum" sz="quarter" idx="5"/>
          </p:nvPr>
        </p:nvSpPr>
        <p:spPr/>
        <p:txBody>
          <a:bodyPr/>
          <a:lstStyle/>
          <a:p>
            <a:fld id="{5A71845D-0BBA-4FDB-B5C9-5392FA405068}" type="slidenum">
              <a:rPr lang="en-US" smtClean="0"/>
              <a:t>17</a:t>
            </a:fld>
            <a:endParaRPr lang="en-US"/>
          </a:p>
        </p:txBody>
      </p:sp>
    </p:spTree>
    <p:extLst>
      <p:ext uri="{BB962C8B-B14F-4D97-AF65-F5344CB8AC3E}">
        <p14:creationId xmlns:p14="http://schemas.microsoft.com/office/powerpoint/2010/main" val="23018620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Frank – Time Hack 3 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Digital Twin -  An integrated multi physics, multiscale, probabilistic simulation of an as-built system, enabled by Digital Thread, that uses the best available models, sensor information, and input data to mirror and predict activities/performance over the life of its corresponding physical twin.</a:t>
            </a:r>
            <a:endParaRPr lang="en-US" sz="1200" dirty="0">
              <a:cs typeface="Calibri"/>
            </a:endParaRPr>
          </a:p>
          <a:p>
            <a:endParaRPr lang="en-US" dirty="0"/>
          </a:p>
          <a:p>
            <a:r>
              <a:rPr lang="en-US" dirty="0">
                <a:latin typeface="Arial"/>
                <a:cs typeface="Arial"/>
              </a:rPr>
              <a:t>This is an important product since it combines data, models, and digital artifacts together with the analytical framework of the Digital Thread and maintains it as a collection that can be used as part of the technical baseline to be placed on a contract.</a:t>
            </a:r>
          </a:p>
          <a:p>
            <a:r>
              <a:rPr lang="en-US" dirty="0">
                <a:latin typeface="Arial"/>
                <a:cs typeface="Arial"/>
              </a:rPr>
              <a:t>The next page contains a video explaining more about Digital Twin: Digital Industrial Dose: The Digital</a:t>
            </a:r>
          </a:p>
          <a:p>
            <a:r>
              <a:rPr lang="en-US" dirty="0">
                <a:latin typeface="Arial"/>
                <a:cs typeface="Arial"/>
              </a:rPr>
              <a:t>Twin. Source: Digital Industrial Dose: The Digital Twin, YouTube video, GE, 2016.</a:t>
            </a:r>
          </a:p>
          <a:p>
            <a:endParaRPr lang="en-US" dirty="0">
              <a:latin typeface="Arial"/>
              <a:cs typeface="Arial"/>
            </a:endParaRPr>
          </a:p>
          <a:p>
            <a:r>
              <a:rPr lang="en-US" dirty="0">
                <a:latin typeface="Arial"/>
                <a:cs typeface="Arial"/>
              </a:rPr>
              <a:t>Look at the BF Goodrich story for each definition.</a:t>
            </a: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A71845D-0BBA-4FDB-B5C9-5392FA405068}" type="slidenum">
              <a:rPr lang="en-US" smtClean="0"/>
              <a:t>18</a:t>
            </a:fld>
            <a:endParaRPr lang="en-US"/>
          </a:p>
        </p:txBody>
      </p:sp>
    </p:spTree>
    <p:extLst>
      <p:ext uri="{BB962C8B-B14F-4D97-AF65-F5344CB8AC3E}">
        <p14:creationId xmlns:p14="http://schemas.microsoft.com/office/powerpoint/2010/main" val="4877785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Frank – Time Hack 3 min</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Digital Engineering Ecosystem - The interconnected infrastructure, environment, and methodology (process, methods, and tools) used to store, access, analyze, and visualize evolving systems' data and models to address the needs of the stakeholders.</a:t>
            </a:r>
          </a:p>
          <a:p>
            <a:endParaRPr lang="en-US"/>
          </a:p>
          <a:p>
            <a:pPr algn="l"/>
            <a:r>
              <a:rPr lang="en-US" sz="1200" b="0" i="0" u="none" strike="noStrike" baseline="0" dirty="0">
                <a:solidFill>
                  <a:srgbClr val="290D2F"/>
                </a:solidFill>
                <a:latin typeface="Arial" panose="020B0604020202020204" pitchFamily="34" charset="0"/>
              </a:rPr>
              <a:t>The Digital S</a:t>
            </a:r>
            <a:r>
              <a:rPr lang="en-US" sz="1200" b="0" i="0" u="none" strike="noStrike" baseline="0" dirty="0">
                <a:solidFill>
                  <a:srgbClr val="483D57"/>
                </a:solidFill>
                <a:latin typeface="Arial" panose="020B0604020202020204" pitchFamily="34" charset="0"/>
              </a:rPr>
              <a:t>y</a:t>
            </a:r>
            <a:r>
              <a:rPr lang="en-US" sz="1200" b="0" i="0" u="none" strike="noStrike" baseline="0" dirty="0">
                <a:solidFill>
                  <a:srgbClr val="290D2F"/>
                </a:solidFill>
                <a:latin typeface="Arial" panose="020B0604020202020204" pitchFamily="34" charset="0"/>
              </a:rPr>
              <a:t>stem </a:t>
            </a:r>
            <a:r>
              <a:rPr lang="en-US" sz="1200" b="0" i="0" u="none" strike="noStrike" baseline="0" dirty="0">
                <a:solidFill>
                  <a:srgbClr val="362533"/>
                </a:solidFill>
                <a:latin typeface="Arial" panose="020B0604020202020204" pitchFamily="34" charset="0"/>
              </a:rPr>
              <a:t>Model consists of </a:t>
            </a:r>
            <a:r>
              <a:rPr lang="en-US" sz="1200" b="0" i="0" u="none" strike="noStrike" baseline="0" dirty="0">
                <a:solidFill>
                  <a:srgbClr val="483D57"/>
                </a:solidFill>
                <a:latin typeface="Arial" panose="020B0604020202020204" pitchFamily="34" charset="0"/>
              </a:rPr>
              <a:t>v</a:t>
            </a:r>
            <a:r>
              <a:rPr lang="en-US" sz="1200" b="0" i="0" u="none" strike="noStrike" baseline="0" dirty="0">
                <a:solidFill>
                  <a:srgbClr val="290D2F"/>
                </a:solidFill>
                <a:latin typeface="Arial" panose="020B0604020202020204" pitchFamily="34" charset="0"/>
              </a:rPr>
              <a:t>arious stakeholder models</a:t>
            </a:r>
            <a:r>
              <a:rPr lang="en-US" sz="1200" b="0" i="0" u="none" strike="noStrike" baseline="0" dirty="0">
                <a:solidFill>
                  <a:srgbClr val="483D57"/>
                </a:solidFill>
                <a:latin typeface="Arial" panose="020B0604020202020204" pitchFamily="34" charset="0"/>
              </a:rPr>
              <a:t>: </a:t>
            </a:r>
            <a:r>
              <a:rPr lang="en-US" sz="1200" b="0" i="0" u="none" strike="noStrike" baseline="0" dirty="0">
                <a:solidFill>
                  <a:srgbClr val="362533"/>
                </a:solidFill>
                <a:latin typeface="Arial" panose="020B0604020202020204" pitchFamily="34" charset="0"/>
              </a:rPr>
              <a:t>operational</a:t>
            </a:r>
            <a:r>
              <a:rPr lang="en-US" sz="1200" b="0" i="0" u="none" strike="noStrike" baseline="0" dirty="0">
                <a:solidFill>
                  <a:srgbClr val="483D57"/>
                </a:solidFill>
                <a:latin typeface="Arial" panose="020B0604020202020204" pitchFamily="34" charset="0"/>
              </a:rPr>
              <a:t>, </a:t>
            </a:r>
            <a:r>
              <a:rPr lang="en-US" sz="1200" b="0" i="0" u="none" strike="noStrike" baseline="0" dirty="0">
                <a:solidFill>
                  <a:srgbClr val="290D2F"/>
                </a:solidFill>
                <a:latin typeface="Arial" panose="020B0604020202020204" pitchFamily="34" charset="0"/>
              </a:rPr>
              <a:t>architecture</a:t>
            </a:r>
            <a:r>
              <a:rPr lang="en-US" sz="1200" b="0" i="0" u="none" strike="noStrike" baseline="0" dirty="0">
                <a:solidFill>
                  <a:srgbClr val="483D57"/>
                </a:solidFill>
                <a:latin typeface="Arial" panose="020B0604020202020204" pitchFamily="34" charset="0"/>
              </a:rPr>
              <a:t>, </a:t>
            </a:r>
            <a:r>
              <a:rPr lang="en-US" sz="1200" b="0" i="0" u="none" strike="noStrike" baseline="0" dirty="0">
                <a:solidFill>
                  <a:srgbClr val="290D2F"/>
                </a:solidFill>
                <a:latin typeface="Arial" panose="020B0604020202020204" pitchFamily="34" charset="0"/>
              </a:rPr>
              <a:t>requirements</a:t>
            </a:r>
            <a:r>
              <a:rPr lang="en-US" sz="1200" b="0" i="0" u="none" strike="noStrike" baseline="0" dirty="0">
                <a:solidFill>
                  <a:srgbClr val="483D57"/>
                </a:solidFill>
                <a:latin typeface="Arial" panose="020B0604020202020204" pitchFamily="34" charset="0"/>
              </a:rPr>
              <a:t>, </a:t>
            </a:r>
            <a:r>
              <a:rPr lang="en-US" sz="1200" b="0" i="0" u="none" strike="noStrike" baseline="0" dirty="0">
                <a:solidFill>
                  <a:srgbClr val="290D2F"/>
                </a:solidFill>
                <a:latin typeface="Arial" panose="020B0604020202020204" pitchFamily="34" charset="0"/>
              </a:rPr>
              <a:t>test</a:t>
            </a:r>
            <a:r>
              <a:rPr lang="en-US" sz="1200" b="0" i="0" u="none" strike="noStrike" baseline="0" dirty="0">
                <a:solidFill>
                  <a:srgbClr val="483D57"/>
                </a:solidFill>
                <a:latin typeface="Arial" panose="020B0604020202020204" pitchFamily="34" charset="0"/>
              </a:rPr>
              <a:t>, </a:t>
            </a:r>
            <a:r>
              <a:rPr lang="en-US" sz="1200" b="0" i="0" u="none" strike="noStrike" baseline="0" dirty="0">
                <a:solidFill>
                  <a:srgbClr val="290D2F"/>
                </a:solidFill>
                <a:latin typeface="Arial" panose="020B0604020202020204" pitchFamily="34" charset="0"/>
              </a:rPr>
              <a:t>manufacturing</a:t>
            </a:r>
            <a:r>
              <a:rPr lang="en-US" sz="1200" b="0" i="0" u="none" strike="noStrike" baseline="0" dirty="0">
                <a:solidFill>
                  <a:srgbClr val="483D57"/>
                </a:solidFill>
                <a:latin typeface="Arial" panose="020B0604020202020204" pitchFamily="34" charset="0"/>
              </a:rPr>
              <a:t>, </a:t>
            </a:r>
            <a:r>
              <a:rPr lang="en-US" sz="1200" b="0" i="0" u="none" strike="noStrike" baseline="0" dirty="0">
                <a:solidFill>
                  <a:srgbClr val="290D2F"/>
                </a:solidFill>
                <a:latin typeface="Arial" panose="020B0604020202020204" pitchFamily="34" charset="0"/>
              </a:rPr>
              <a:t>and </a:t>
            </a:r>
            <a:r>
              <a:rPr lang="en-US" sz="1200" b="0" i="0" u="none" strike="noStrike" baseline="0" dirty="0">
                <a:solidFill>
                  <a:srgbClr val="362533"/>
                </a:solidFill>
                <a:latin typeface="Arial" panose="020B0604020202020204" pitchFamily="34" charset="0"/>
              </a:rPr>
              <a:t>engineering</a:t>
            </a:r>
            <a:r>
              <a:rPr lang="en-US" sz="1200" b="0" i="0" u="none" strike="noStrike" baseline="0" dirty="0">
                <a:solidFill>
                  <a:srgbClr val="320000"/>
                </a:solidFill>
                <a:latin typeface="Arial" panose="020B0604020202020204" pitchFamily="34" charset="0"/>
              </a:rPr>
              <a:t>. </a:t>
            </a:r>
            <a:r>
              <a:rPr lang="en-US" sz="1200" b="0" i="0" u="none" strike="noStrike" baseline="0" dirty="0">
                <a:solidFill>
                  <a:srgbClr val="120413"/>
                </a:solidFill>
                <a:latin typeface="Arial" panose="020B0604020202020204" pitchFamily="34" charset="0"/>
              </a:rPr>
              <a:t>I</a:t>
            </a:r>
            <a:r>
              <a:rPr lang="en-US" sz="1200" b="0" i="0" u="none" strike="noStrike" baseline="0" dirty="0">
                <a:solidFill>
                  <a:srgbClr val="290D2F"/>
                </a:solidFill>
                <a:latin typeface="Arial" panose="020B0604020202020204" pitchFamily="34" charset="0"/>
              </a:rPr>
              <a:t>t also </a:t>
            </a:r>
            <a:r>
              <a:rPr lang="en-US" sz="1200" b="0" i="0" u="none" strike="noStrike" baseline="0" dirty="0">
                <a:solidFill>
                  <a:srgbClr val="362533"/>
                </a:solidFill>
                <a:latin typeface="Arial" panose="020B0604020202020204" pitchFamily="34" charset="0"/>
              </a:rPr>
              <a:t>consists of </a:t>
            </a:r>
            <a:r>
              <a:rPr lang="en-US" sz="1200" b="0" i="0" u="none" strike="noStrike" baseline="0" dirty="0">
                <a:solidFill>
                  <a:srgbClr val="290D2F"/>
                </a:solidFill>
                <a:latin typeface="Arial" panose="020B0604020202020204" pitchFamily="34" charset="0"/>
              </a:rPr>
              <a:t>data</a:t>
            </a:r>
            <a:r>
              <a:rPr lang="en-US" sz="1200" b="0" i="0" u="none" strike="noStrike" baseline="0" dirty="0">
                <a:solidFill>
                  <a:srgbClr val="320000"/>
                </a:solidFill>
                <a:latin typeface="Arial" panose="020B0604020202020204" pitchFamily="34" charset="0"/>
              </a:rPr>
              <a:t>. </a:t>
            </a:r>
          </a:p>
          <a:p>
            <a:pPr algn="l"/>
            <a:endParaRPr lang="en-US" sz="1200" b="0" i="0" u="none" strike="noStrike" baseline="0" dirty="0">
              <a:solidFill>
                <a:srgbClr val="320000"/>
              </a:solidFill>
              <a:latin typeface="Arial" panose="020B0604020202020204" pitchFamily="34" charset="0"/>
            </a:endParaRPr>
          </a:p>
          <a:p>
            <a:pPr algn="l"/>
            <a:r>
              <a:rPr lang="en-US" sz="1200" b="0" i="0" u="none" strike="noStrike" baseline="0" dirty="0">
                <a:solidFill>
                  <a:srgbClr val="290D2F"/>
                </a:solidFill>
                <a:latin typeface="Arial" panose="020B0604020202020204" pitchFamily="34" charset="0"/>
              </a:rPr>
              <a:t>The Digital S</a:t>
            </a:r>
            <a:r>
              <a:rPr lang="en-US" sz="1200" b="0" i="0" u="none" strike="noStrike" baseline="0" dirty="0">
                <a:solidFill>
                  <a:srgbClr val="483D57"/>
                </a:solidFill>
                <a:latin typeface="Arial" panose="020B0604020202020204" pitchFamily="34" charset="0"/>
              </a:rPr>
              <a:t>y</a:t>
            </a:r>
            <a:r>
              <a:rPr lang="en-US" sz="1200" b="0" i="0" u="none" strike="noStrike" baseline="0" dirty="0">
                <a:solidFill>
                  <a:srgbClr val="290D2F"/>
                </a:solidFill>
                <a:latin typeface="Arial" panose="020B0604020202020204" pitchFamily="34" charset="0"/>
              </a:rPr>
              <a:t>stem </a:t>
            </a:r>
            <a:r>
              <a:rPr lang="en-US" sz="1200" b="0" i="0" u="none" strike="noStrike" baseline="0" dirty="0">
                <a:solidFill>
                  <a:srgbClr val="362533"/>
                </a:solidFill>
                <a:latin typeface="Arial" panose="020B0604020202020204" pitchFamily="34" charset="0"/>
              </a:rPr>
              <a:t>Model </a:t>
            </a:r>
            <a:r>
              <a:rPr lang="en-US" sz="1200" b="0" i="0" u="none" strike="noStrike" baseline="0" dirty="0">
                <a:solidFill>
                  <a:srgbClr val="290D2F"/>
                </a:solidFill>
                <a:latin typeface="Arial" panose="020B0604020202020204" pitchFamily="34" charset="0"/>
              </a:rPr>
              <a:t>feeds into </a:t>
            </a:r>
            <a:r>
              <a:rPr lang="en-US" sz="1200" b="0" i="0" u="none" strike="noStrike" baseline="0" dirty="0">
                <a:solidFill>
                  <a:srgbClr val="483D57"/>
                </a:solidFill>
                <a:latin typeface="Arial" panose="020B0604020202020204" pitchFamily="34" charset="0"/>
              </a:rPr>
              <a:t>V</a:t>
            </a:r>
            <a:r>
              <a:rPr lang="en-US" sz="1200" b="0" i="0" u="none" strike="noStrike" baseline="0" dirty="0">
                <a:solidFill>
                  <a:srgbClr val="290D2F"/>
                </a:solidFill>
                <a:latin typeface="Arial" panose="020B0604020202020204" pitchFamily="34" charset="0"/>
              </a:rPr>
              <a:t>ie</a:t>
            </a:r>
            <a:r>
              <a:rPr lang="en-US" sz="1200" b="0" i="0" u="none" strike="noStrike" baseline="0" dirty="0">
                <a:solidFill>
                  <a:srgbClr val="483D57"/>
                </a:solidFill>
                <a:latin typeface="Arial" panose="020B0604020202020204" pitchFamily="34" charset="0"/>
              </a:rPr>
              <a:t>w</a:t>
            </a:r>
            <a:r>
              <a:rPr lang="en-US" sz="1200" b="0" i="0" u="none" strike="noStrike" baseline="0" dirty="0">
                <a:solidFill>
                  <a:srgbClr val="290D2F"/>
                </a:solidFill>
                <a:latin typeface="Arial" panose="020B0604020202020204" pitchFamily="34" charset="0"/>
              </a:rPr>
              <a:t>s such as diagrams</a:t>
            </a:r>
            <a:r>
              <a:rPr lang="en-US" sz="1200" b="0" i="0" u="none" strike="noStrike" baseline="0" dirty="0">
                <a:solidFill>
                  <a:srgbClr val="483D57"/>
                </a:solidFill>
                <a:latin typeface="Arial" panose="020B0604020202020204" pitchFamily="34" charset="0"/>
              </a:rPr>
              <a:t>, </a:t>
            </a:r>
            <a:r>
              <a:rPr lang="en-US" sz="1200" b="0" i="0" u="none" strike="noStrike" baseline="0" dirty="0">
                <a:solidFill>
                  <a:srgbClr val="290D2F"/>
                </a:solidFill>
                <a:latin typeface="Arial" panose="020B0604020202020204" pitchFamily="34" charset="0"/>
              </a:rPr>
              <a:t>Bill </a:t>
            </a:r>
            <a:r>
              <a:rPr lang="en-US" sz="1200" b="0" i="0" u="none" strike="noStrike" baseline="0" dirty="0">
                <a:solidFill>
                  <a:srgbClr val="362533"/>
                </a:solidFill>
                <a:latin typeface="Arial" panose="020B0604020202020204" pitchFamily="34" charset="0"/>
              </a:rPr>
              <a:t>of Materials </a:t>
            </a:r>
            <a:r>
              <a:rPr lang="en-US" sz="1200" b="0" i="0" u="none" strike="noStrike" baseline="0" dirty="0">
                <a:solidFill>
                  <a:srgbClr val="5F515D"/>
                </a:solidFill>
                <a:latin typeface="Arial" panose="020B0604020202020204" pitchFamily="34" charset="0"/>
              </a:rPr>
              <a:t>(</a:t>
            </a:r>
            <a:r>
              <a:rPr lang="en-US" sz="1200" b="0" i="0" u="none" strike="noStrike" baseline="0" dirty="0">
                <a:solidFill>
                  <a:srgbClr val="290D2F"/>
                </a:solidFill>
                <a:latin typeface="Arial" panose="020B0604020202020204" pitchFamily="34" charset="0"/>
              </a:rPr>
              <a:t>BOM</a:t>
            </a:r>
            <a:r>
              <a:rPr lang="en-US" sz="1200" b="0" i="0" u="none" strike="noStrike" baseline="0" dirty="0">
                <a:solidFill>
                  <a:srgbClr val="4F506F"/>
                </a:solidFill>
                <a:latin typeface="Arial" panose="020B0604020202020204" pitchFamily="34" charset="0"/>
              </a:rPr>
              <a:t>), </a:t>
            </a:r>
            <a:r>
              <a:rPr lang="en-US" sz="1200" b="0" i="0" u="none" strike="noStrike" baseline="0" dirty="0">
                <a:solidFill>
                  <a:srgbClr val="290D2F"/>
                </a:solidFill>
                <a:latin typeface="Arial" panose="020B0604020202020204" pitchFamily="34" charset="0"/>
              </a:rPr>
              <a:t>risk</a:t>
            </a:r>
            <a:r>
              <a:rPr lang="en-US" sz="1200" b="0" i="0" u="none" strike="noStrike" baseline="0" dirty="0">
                <a:solidFill>
                  <a:srgbClr val="483D57"/>
                </a:solidFill>
                <a:latin typeface="Arial" panose="020B0604020202020204" pitchFamily="34" charset="0"/>
              </a:rPr>
              <a:t>, W</a:t>
            </a:r>
            <a:r>
              <a:rPr lang="en-US" sz="1200" b="0" i="0" u="none" strike="noStrike" baseline="0" dirty="0">
                <a:solidFill>
                  <a:srgbClr val="362533"/>
                </a:solidFill>
                <a:latin typeface="Arial" panose="020B0604020202020204" pitchFamily="34" charset="0"/>
              </a:rPr>
              <a:t>ork </a:t>
            </a:r>
            <a:r>
              <a:rPr lang="en-US" sz="1200" b="0" i="0" u="none" strike="noStrike" baseline="0" dirty="0">
                <a:solidFill>
                  <a:srgbClr val="290D2F"/>
                </a:solidFill>
                <a:latin typeface="Arial" panose="020B0604020202020204" pitchFamily="34" charset="0"/>
              </a:rPr>
              <a:t>Breakdo</a:t>
            </a:r>
            <a:r>
              <a:rPr lang="en-US" sz="1200" b="0" i="0" u="none" strike="noStrike" baseline="0" dirty="0">
                <a:solidFill>
                  <a:srgbClr val="483D57"/>
                </a:solidFill>
                <a:latin typeface="Arial" panose="020B0604020202020204" pitchFamily="34" charset="0"/>
              </a:rPr>
              <a:t>w</a:t>
            </a:r>
            <a:r>
              <a:rPr lang="en-US" sz="1200" b="0" i="0" u="none" strike="noStrike" baseline="0" dirty="0">
                <a:solidFill>
                  <a:srgbClr val="290D2F"/>
                </a:solidFill>
                <a:latin typeface="Arial" panose="020B0604020202020204" pitchFamily="34" charset="0"/>
              </a:rPr>
              <a:t>n Structure </a:t>
            </a:r>
            <a:r>
              <a:rPr lang="en-US" sz="1200" b="0" i="0" u="none" strike="noStrike" baseline="0" dirty="0">
                <a:solidFill>
                  <a:srgbClr val="5F515D"/>
                </a:solidFill>
                <a:latin typeface="Arial" panose="020B0604020202020204" pitchFamily="34" charset="0"/>
              </a:rPr>
              <a:t>(W</a:t>
            </a:r>
            <a:r>
              <a:rPr lang="en-US" sz="1200" b="0" i="0" u="none" strike="noStrike" baseline="0" dirty="0">
                <a:solidFill>
                  <a:srgbClr val="290D2F"/>
                </a:solidFill>
                <a:latin typeface="Arial" panose="020B0604020202020204" pitchFamily="34" charset="0"/>
              </a:rPr>
              <a:t>BS</a:t>
            </a:r>
            <a:r>
              <a:rPr lang="en-US" sz="1200" b="0" i="0" u="none" strike="noStrike" baseline="0" dirty="0">
                <a:solidFill>
                  <a:srgbClr val="4F506F"/>
                </a:solidFill>
                <a:latin typeface="Arial" panose="020B0604020202020204" pitchFamily="34" charset="0"/>
              </a:rPr>
              <a:t>), </a:t>
            </a:r>
            <a:r>
              <a:rPr lang="en-US" sz="1200" b="0" i="0" u="none" strike="noStrike" baseline="0" dirty="0">
                <a:solidFill>
                  <a:srgbClr val="290D2F"/>
                </a:solidFill>
                <a:latin typeface="Arial" panose="020B0604020202020204" pitchFamily="34" charset="0"/>
              </a:rPr>
              <a:t>results</a:t>
            </a:r>
            <a:r>
              <a:rPr lang="en-US" sz="1200" b="0" i="0" u="none" strike="noStrike" baseline="0" dirty="0">
                <a:solidFill>
                  <a:srgbClr val="483D57"/>
                </a:solidFill>
                <a:latin typeface="Arial" panose="020B0604020202020204" pitchFamily="34" charset="0"/>
              </a:rPr>
              <a:t>, </a:t>
            </a:r>
            <a:r>
              <a:rPr lang="en-US" sz="1200" b="0" i="0" u="none" strike="noStrike" baseline="0" dirty="0">
                <a:solidFill>
                  <a:srgbClr val="290D2F"/>
                </a:solidFill>
                <a:latin typeface="Arial" panose="020B0604020202020204" pitchFamily="34" charset="0"/>
              </a:rPr>
              <a:t>and </a:t>
            </a:r>
            <a:r>
              <a:rPr lang="en-US" sz="1200" b="0" i="0" u="none" strike="noStrike" baseline="0" dirty="0">
                <a:solidFill>
                  <a:srgbClr val="362533"/>
                </a:solidFill>
                <a:latin typeface="Arial" panose="020B0604020202020204" pitchFamily="34" charset="0"/>
              </a:rPr>
              <a:t>charts </a:t>
            </a:r>
            <a:r>
              <a:rPr lang="en-US" sz="1200" b="0" i="0" u="none" strike="noStrike" baseline="0" dirty="0">
                <a:solidFill>
                  <a:srgbClr val="290D2F"/>
                </a:solidFill>
                <a:latin typeface="Arial" panose="020B0604020202020204" pitchFamily="34" charset="0"/>
              </a:rPr>
              <a:t>and </a:t>
            </a:r>
            <a:r>
              <a:rPr lang="en-US" sz="1200" b="0" i="0" u="none" strike="noStrike" baseline="0" dirty="0">
                <a:solidFill>
                  <a:srgbClr val="362533"/>
                </a:solidFill>
                <a:latin typeface="Arial" panose="020B0604020202020204" pitchFamily="34" charset="0"/>
              </a:rPr>
              <a:t>graphs</a:t>
            </a:r>
            <a:r>
              <a:rPr lang="en-US" sz="1200" b="0" i="0" u="none" strike="noStrike" baseline="0" dirty="0">
                <a:solidFill>
                  <a:srgbClr val="320000"/>
                </a:solidFill>
                <a:latin typeface="Arial" panose="020B0604020202020204" pitchFamily="34" charset="0"/>
              </a:rPr>
              <a:t>. </a:t>
            </a:r>
            <a:r>
              <a:rPr lang="en-US" sz="1200" b="0" i="0" u="none" strike="noStrike" baseline="0" dirty="0">
                <a:solidFill>
                  <a:srgbClr val="290D2F"/>
                </a:solidFill>
                <a:latin typeface="Arial" panose="020B0604020202020204" pitchFamily="34" charset="0"/>
              </a:rPr>
              <a:t>The data from the Digital S</a:t>
            </a:r>
            <a:r>
              <a:rPr lang="en-US" sz="1200" b="0" i="0" u="none" strike="noStrike" baseline="0" dirty="0">
                <a:solidFill>
                  <a:srgbClr val="483D57"/>
                </a:solidFill>
                <a:latin typeface="Arial" panose="020B0604020202020204" pitchFamily="34" charset="0"/>
              </a:rPr>
              <a:t>y</a:t>
            </a:r>
            <a:r>
              <a:rPr lang="en-US" sz="1200" b="0" i="0" u="none" strike="noStrike" baseline="0" dirty="0">
                <a:solidFill>
                  <a:srgbClr val="290D2F"/>
                </a:solidFill>
                <a:latin typeface="Arial" panose="020B0604020202020204" pitchFamily="34" charset="0"/>
              </a:rPr>
              <a:t>stem </a:t>
            </a:r>
            <a:r>
              <a:rPr lang="en-US" sz="1200" b="0" i="0" u="none" strike="noStrike" baseline="0" dirty="0">
                <a:solidFill>
                  <a:srgbClr val="362533"/>
                </a:solidFill>
                <a:latin typeface="Arial" panose="020B0604020202020204" pitchFamily="34" charset="0"/>
              </a:rPr>
              <a:t>Model </a:t>
            </a:r>
            <a:r>
              <a:rPr lang="en-US" sz="1200" b="0" i="0" u="none" strike="noStrike" baseline="0" dirty="0">
                <a:solidFill>
                  <a:srgbClr val="290D2F"/>
                </a:solidFill>
                <a:latin typeface="Arial" panose="020B0604020202020204" pitchFamily="34" charset="0"/>
              </a:rPr>
              <a:t>is used b</a:t>
            </a:r>
            <a:r>
              <a:rPr lang="en-US" sz="1200" b="0" i="0" u="none" strike="noStrike" baseline="0" dirty="0">
                <a:solidFill>
                  <a:srgbClr val="483D57"/>
                </a:solidFill>
                <a:latin typeface="Arial" panose="020B0604020202020204" pitchFamily="34" charset="0"/>
              </a:rPr>
              <a:t>y </a:t>
            </a:r>
            <a:r>
              <a:rPr lang="en-US" sz="1200" b="0" i="0" u="none" strike="noStrike" baseline="0" dirty="0">
                <a:solidFill>
                  <a:srgbClr val="120413"/>
                </a:solidFill>
                <a:latin typeface="Arial" panose="020B0604020202020204" pitchFamily="34" charset="0"/>
              </a:rPr>
              <a:t>I</a:t>
            </a:r>
            <a:r>
              <a:rPr lang="en-US" sz="1200" b="0" i="0" u="none" strike="noStrike" baseline="0" dirty="0">
                <a:solidFill>
                  <a:srgbClr val="290D2F"/>
                </a:solidFill>
                <a:latin typeface="Arial" panose="020B0604020202020204" pitchFamily="34" charset="0"/>
              </a:rPr>
              <a:t>nfrastructure</a:t>
            </a:r>
            <a:r>
              <a:rPr lang="en-US" sz="1200" b="0" i="0" u="none" strike="noStrike" baseline="0" dirty="0">
                <a:solidFill>
                  <a:srgbClr val="483D57"/>
                </a:solidFill>
                <a:latin typeface="Arial" panose="020B0604020202020204" pitchFamily="34" charset="0"/>
              </a:rPr>
              <a:t>, w</a:t>
            </a:r>
            <a:r>
              <a:rPr lang="en-US" sz="1200" b="0" i="0" u="none" strike="noStrike" baseline="0" dirty="0">
                <a:solidFill>
                  <a:srgbClr val="290D2F"/>
                </a:solidFill>
                <a:latin typeface="Arial" panose="020B0604020202020204" pitchFamily="34" charset="0"/>
              </a:rPr>
              <a:t>hich is made up </a:t>
            </a:r>
            <a:r>
              <a:rPr lang="en-US" sz="1200" b="0" i="0" u="none" strike="noStrike" baseline="0" dirty="0">
                <a:solidFill>
                  <a:srgbClr val="362533"/>
                </a:solidFill>
                <a:latin typeface="Arial" panose="020B0604020202020204" pitchFamily="34" charset="0"/>
              </a:rPr>
              <a:t>of </a:t>
            </a:r>
            <a:r>
              <a:rPr lang="en-US" sz="1200" b="0" i="0" u="none" strike="noStrike" baseline="0" dirty="0">
                <a:solidFill>
                  <a:srgbClr val="290D2F"/>
                </a:solidFill>
                <a:latin typeface="Arial" panose="020B0604020202020204" pitchFamily="34" charset="0"/>
              </a:rPr>
              <a:t>technolog</a:t>
            </a:r>
            <a:r>
              <a:rPr lang="en-US" sz="1200" b="0" i="0" u="none" strike="noStrike" baseline="0" dirty="0">
                <a:solidFill>
                  <a:srgbClr val="483D57"/>
                </a:solidFill>
                <a:latin typeface="Arial" panose="020B0604020202020204" pitchFamily="34" charset="0"/>
              </a:rPr>
              <a:t>y </a:t>
            </a:r>
            <a:r>
              <a:rPr lang="en-US" sz="1200" b="0" i="0" u="none" strike="noStrike" baseline="0" dirty="0">
                <a:solidFill>
                  <a:srgbClr val="5F515D"/>
                </a:solidFill>
                <a:latin typeface="Arial" panose="020B0604020202020204" pitchFamily="34" charset="0"/>
              </a:rPr>
              <a:t>(</a:t>
            </a:r>
            <a:r>
              <a:rPr lang="en-US" sz="1200" b="0" i="0" u="none" strike="noStrike" baseline="0" dirty="0">
                <a:solidFill>
                  <a:srgbClr val="290D2F"/>
                </a:solidFill>
                <a:latin typeface="Arial" panose="020B0604020202020204" pitchFamily="34" charset="0"/>
              </a:rPr>
              <a:t>including hard</a:t>
            </a:r>
            <a:r>
              <a:rPr lang="en-US" sz="1200" b="0" i="0" u="none" strike="noStrike" baseline="0" dirty="0">
                <a:solidFill>
                  <a:srgbClr val="483D57"/>
                </a:solidFill>
                <a:latin typeface="Arial" panose="020B0604020202020204" pitchFamily="34" charset="0"/>
              </a:rPr>
              <a:t>w</a:t>
            </a:r>
            <a:r>
              <a:rPr lang="en-US" sz="1200" b="0" i="0" u="none" strike="noStrike" baseline="0" dirty="0">
                <a:solidFill>
                  <a:srgbClr val="290D2F"/>
                </a:solidFill>
                <a:latin typeface="Arial" panose="020B0604020202020204" pitchFamily="34" charset="0"/>
              </a:rPr>
              <a:t>are</a:t>
            </a:r>
            <a:r>
              <a:rPr lang="en-US" sz="1200" b="0" i="0" u="none" strike="noStrike" baseline="0" dirty="0">
                <a:solidFill>
                  <a:srgbClr val="483D57"/>
                </a:solidFill>
                <a:latin typeface="Arial" panose="020B0604020202020204" pitchFamily="34" charset="0"/>
              </a:rPr>
              <a:t>, </a:t>
            </a:r>
            <a:r>
              <a:rPr lang="en-US" sz="1200" b="0" i="0" u="none" strike="noStrike" baseline="0" dirty="0">
                <a:solidFill>
                  <a:srgbClr val="290D2F"/>
                </a:solidFill>
                <a:latin typeface="Arial" panose="020B0604020202020204" pitchFamily="34" charset="0"/>
              </a:rPr>
              <a:t>net</a:t>
            </a:r>
            <a:r>
              <a:rPr lang="en-US" sz="1200" b="0" i="0" u="none" strike="noStrike" baseline="0" dirty="0">
                <a:solidFill>
                  <a:srgbClr val="483D57"/>
                </a:solidFill>
                <a:latin typeface="Arial" panose="020B0604020202020204" pitchFamily="34" charset="0"/>
              </a:rPr>
              <a:t>w</a:t>
            </a:r>
            <a:r>
              <a:rPr lang="en-US" sz="1200" b="0" i="0" u="none" strike="noStrike" baseline="0" dirty="0">
                <a:solidFill>
                  <a:srgbClr val="362533"/>
                </a:solidFill>
                <a:latin typeface="Arial" panose="020B0604020202020204" pitchFamily="34" charset="0"/>
              </a:rPr>
              <a:t>orks</a:t>
            </a:r>
            <a:r>
              <a:rPr lang="en-US" sz="1200" b="0" i="0" u="none" strike="noStrike" baseline="0" dirty="0">
                <a:solidFill>
                  <a:srgbClr val="483D57"/>
                </a:solidFill>
                <a:latin typeface="Arial" panose="020B0604020202020204" pitchFamily="34" charset="0"/>
              </a:rPr>
              <a:t>, </a:t>
            </a:r>
            <a:r>
              <a:rPr lang="en-US" sz="1200" b="0" i="0" u="none" strike="noStrike" baseline="0" dirty="0">
                <a:solidFill>
                  <a:srgbClr val="290D2F"/>
                </a:solidFill>
                <a:latin typeface="Arial" panose="020B0604020202020204" pitchFamily="34" charset="0"/>
              </a:rPr>
              <a:t>and soft</a:t>
            </a:r>
            <a:r>
              <a:rPr lang="en-US" sz="1200" b="0" i="0" u="none" strike="noStrike" baseline="0" dirty="0">
                <a:solidFill>
                  <a:srgbClr val="483D57"/>
                </a:solidFill>
                <a:latin typeface="Arial" panose="020B0604020202020204" pitchFamily="34" charset="0"/>
              </a:rPr>
              <a:t>w</a:t>
            </a:r>
            <a:r>
              <a:rPr lang="en-US" sz="1200" b="0" i="0" u="none" strike="noStrike" baseline="0" dirty="0">
                <a:solidFill>
                  <a:srgbClr val="290D2F"/>
                </a:solidFill>
                <a:latin typeface="Arial" panose="020B0604020202020204" pitchFamily="34" charset="0"/>
              </a:rPr>
              <a:t>are</a:t>
            </a:r>
            <a:r>
              <a:rPr lang="en-US" sz="1200" b="0" i="0" u="none" strike="noStrike" baseline="0" dirty="0">
                <a:solidFill>
                  <a:srgbClr val="4F506F"/>
                </a:solidFill>
                <a:latin typeface="Arial" panose="020B0604020202020204" pitchFamily="34" charset="0"/>
              </a:rPr>
              <a:t>) </a:t>
            </a:r>
            <a:r>
              <a:rPr lang="en-US" sz="1200" b="0" i="0" u="none" strike="noStrike" baseline="0" dirty="0">
                <a:solidFill>
                  <a:srgbClr val="290D2F"/>
                </a:solidFill>
                <a:latin typeface="Arial" panose="020B0604020202020204" pitchFamily="34" charset="0"/>
              </a:rPr>
              <a:t>and methodolog</a:t>
            </a:r>
            <a:r>
              <a:rPr lang="en-US" sz="1200" b="0" i="0" u="none" strike="noStrike" baseline="0" dirty="0">
                <a:solidFill>
                  <a:srgbClr val="483D57"/>
                </a:solidFill>
                <a:latin typeface="Arial" panose="020B0604020202020204" pitchFamily="34" charset="0"/>
              </a:rPr>
              <a:t>y </a:t>
            </a:r>
            <a:r>
              <a:rPr lang="en-US" sz="1200" b="0" i="0" u="none" strike="noStrike" baseline="0" dirty="0">
                <a:solidFill>
                  <a:srgbClr val="5F515D"/>
                </a:solidFill>
                <a:latin typeface="Arial" panose="020B0604020202020204" pitchFamily="34" charset="0"/>
              </a:rPr>
              <a:t>(</a:t>
            </a:r>
            <a:r>
              <a:rPr lang="en-US" sz="1200" b="0" i="0" u="none" strike="noStrike" baseline="0" dirty="0">
                <a:solidFill>
                  <a:srgbClr val="290D2F"/>
                </a:solidFill>
                <a:latin typeface="Arial" panose="020B0604020202020204" pitchFamily="34" charset="0"/>
              </a:rPr>
              <a:t>including process</a:t>
            </a:r>
            <a:r>
              <a:rPr lang="en-US" sz="1200" b="0" i="0" u="none" strike="noStrike" baseline="0" dirty="0">
                <a:solidFill>
                  <a:srgbClr val="483D57"/>
                </a:solidFill>
                <a:latin typeface="Arial" panose="020B0604020202020204" pitchFamily="34" charset="0"/>
              </a:rPr>
              <a:t>, </a:t>
            </a:r>
            <a:r>
              <a:rPr lang="en-US" sz="1200" b="0" i="0" u="none" strike="noStrike" baseline="0" dirty="0">
                <a:solidFill>
                  <a:srgbClr val="290D2F"/>
                </a:solidFill>
                <a:latin typeface="Arial" panose="020B0604020202020204" pitchFamily="34" charset="0"/>
              </a:rPr>
              <a:t>method</a:t>
            </a:r>
            <a:r>
              <a:rPr lang="en-US" sz="1200" b="0" i="0" u="none" strike="noStrike" baseline="0" dirty="0">
                <a:solidFill>
                  <a:srgbClr val="483D57"/>
                </a:solidFill>
                <a:latin typeface="Arial" panose="020B0604020202020204" pitchFamily="34" charset="0"/>
              </a:rPr>
              <a:t>, </a:t>
            </a:r>
            <a:r>
              <a:rPr lang="en-US" sz="1200" b="0" i="0" u="none" strike="noStrike" baseline="0" dirty="0">
                <a:solidFill>
                  <a:srgbClr val="290D2F"/>
                </a:solidFill>
                <a:latin typeface="Arial" panose="020B0604020202020204" pitchFamily="34" charset="0"/>
              </a:rPr>
              <a:t>and tools </a:t>
            </a:r>
            <a:r>
              <a:rPr lang="en-US" sz="1200" b="0" i="0" u="none" strike="noStrike" baseline="0" dirty="0">
                <a:solidFill>
                  <a:srgbClr val="4F506F"/>
                </a:solidFill>
                <a:latin typeface="Arial" panose="020B0604020202020204" pitchFamily="34" charset="0"/>
              </a:rPr>
              <a:t>)</a:t>
            </a:r>
            <a:r>
              <a:rPr lang="en-US" sz="1200" b="0" i="0" u="none" strike="noStrike" baseline="0" dirty="0">
                <a:solidFill>
                  <a:srgbClr val="320000"/>
                </a:solidFill>
                <a:latin typeface="Arial" panose="020B0604020202020204" pitchFamily="34" charset="0"/>
              </a:rPr>
              <a:t>.  </a:t>
            </a:r>
            <a:r>
              <a:rPr lang="en-US" sz="1200" b="0" i="0" u="none" strike="noStrike" baseline="0" dirty="0">
                <a:solidFill>
                  <a:srgbClr val="120413"/>
                </a:solidFill>
                <a:latin typeface="Arial" panose="020B0604020202020204" pitchFamily="34" charset="0"/>
              </a:rPr>
              <a:t>I</a:t>
            </a:r>
            <a:r>
              <a:rPr lang="en-US" sz="1200" b="0" i="0" u="none" strike="noStrike" baseline="0" dirty="0">
                <a:solidFill>
                  <a:srgbClr val="290D2F"/>
                </a:solidFill>
                <a:latin typeface="Arial" panose="020B0604020202020204" pitchFamily="34" charset="0"/>
              </a:rPr>
              <a:t>nfrastructure also pro</a:t>
            </a:r>
            <a:r>
              <a:rPr lang="en-US" sz="1200" b="0" i="0" u="none" strike="noStrike" baseline="0" dirty="0">
                <a:solidFill>
                  <a:srgbClr val="483D57"/>
                </a:solidFill>
                <a:latin typeface="Arial" panose="020B0604020202020204" pitchFamily="34" charset="0"/>
              </a:rPr>
              <a:t>v</a:t>
            </a:r>
            <a:r>
              <a:rPr lang="en-US" sz="1200" b="0" i="0" u="none" strike="noStrike" baseline="0" dirty="0">
                <a:solidFill>
                  <a:srgbClr val="290D2F"/>
                </a:solidFill>
                <a:latin typeface="Arial" panose="020B0604020202020204" pitchFamily="34" charset="0"/>
              </a:rPr>
              <a:t>ides information </a:t>
            </a:r>
            <a:r>
              <a:rPr lang="en-US" sz="1200" b="0" i="0" u="none" strike="noStrike" baseline="0" dirty="0">
                <a:solidFill>
                  <a:srgbClr val="362533"/>
                </a:solidFill>
                <a:latin typeface="Arial" panose="020B0604020202020204" pitchFamily="34" charset="0"/>
              </a:rPr>
              <a:t>for </a:t>
            </a:r>
            <a:r>
              <a:rPr lang="en-US" sz="1200" b="0" i="0" u="none" strike="noStrike" baseline="0" dirty="0">
                <a:solidFill>
                  <a:srgbClr val="290D2F"/>
                </a:solidFill>
                <a:latin typeface="Arial" panose="020B0604020202020204" pitchFamily="34" charset="0"/>
              </a:rPr>
              <a:t>the Digital Thread</a:t>
            </a:r>
            <a:r>
              <a:rPr lang="en-US" sz="1200" b="0" i="0" u="none" strike="noStrike" baseline="0" dirty="0">
                <a:solidFill>
                  <a:srgbClr val="483D57"/>
                </a:solidFill>
                <a:latin typeface="Arial" panose="020B0604020202020204" pitchFamily="34" charset="0"/>
              </a:rPr>
              <a:t>, w</a:t>
            </a:r>
            <a:r>
              <a:rPr lang="en-US" sz="1200" b="0" i="0" u="none" strike="noStrike" baseline="0" dirty="0">
                <a:solidFill>
                  <a:srgbClr val="290D2F"/>
                </a:solidFill>
                <a:latin typeface="Arial" panose="020B0604020202020204" pitchFamily="34" charset="0"/>
              </a:rPr>
              <a:t>hich is </a:t>
            </a:r>
            <a:r>
              <a:rPr lang="en-US" sz="1200" b="0" i="0" u="none" strike="noStrike" baseline="0" dirty="0">
                <a:solidFill>
                  <a:srgbClr val="362533"/>
                </a:solidFill>
                <a:latin typeface="Arial" panose="020B0604020202020204" pitchFamily="34" charset="0"/>
              </a:rPr>
              <a:t>composed of </a:t>
            </a:r>
            <a:r>
              <a:rPr lang="en-US" sz="1200" b="0" i="0" u="none" strike="noStrike" baseline="0" dirty="0">
                <a:solidFill>
                  <a:srgbClr val="290D2F"/>
                </a:solidFill>
                <a:latin typeface="Arial" panose="020B0604020202020204" pitchFamily="34" charset="0"/>
              </a:rPr>
              <a:t>trade studies</a:t>
            </a:r>
            <a:r>
              <a:rPr lang="en-US" sz="1200" b="0" i="0" u="none" strike="noStrike" baseline="0" dirty="0">
                <a:solidFill>
                  <a:srgbClr val="483D57"/>
                </a:solidFill>
                <a:latin typeface="Arial" panose="020B0604020202020204" pitchFamily="34" charset="0"/>
              </a:rPr>
              <a:t>,</a:t>
            </a:r>
          </a:p>
          <a:p>
            <a:pPr algn="l"/>
            <a:r>
              <a:rPr lang="en-US" sz="1200" b="0" i="0" u="none" strike="noStrike" baseline="0" dirty="0">
                <a:solidFill>
                  <a:srgbClr val="290D2F"/>
                </a:solidFill>
                <a:latin typeface="Arial" panose="020B0604020202020204" pitchFamily="34" charset="0"/>
              </a:rPr>
              <a:t>tech assessment</a:t>
            </a:r>
            <a:r>
              <a:rPr lang="en-US" sz="1200" b="0" i="0" u="none" strike="noStrike" baseline="0" dirty="0">
                <a:solidFill>
                  <a:srgbClr val="483D57"/>
                </a:solidFill>
                <a:latin typeface="Arial" panose="020B0604020202020204" pitchFamily="34" charset="0"/>
              </a:rPr>
              <a:t>, </a:t>
            </a:r>
            <a:r>
              <a:rPr lang="en-US" sz="1200" b="0" i="0" u="none" strike="noStrike" baseline="0" dirty="0">
                <a:solidFill>
                  <a:srgbClr val="290D2F"/>
                </a:solidFill>
                <a:latin typeface="Arial" panose="020B0604020202020204" pitchFamily="34" charset="0"/>
              </a:rPr>
              <a:t>and performance anal</a:t>
            </a:r>
            <a:r>
              <a:rPr lang="en-US" sz="1200" b="0" i="0" u="none" strike="noStrike" baseline="0" dirty="0">
                <a:solidFill>
                  <a:srgbClr val="483D57"/>
                </a:solidFill>
                <a:latin typeface="Arial" panose="020B0604020202020204" pitchFamily="34" charset="0"/>
              </a:rPr>
              <a:t>y</a:t>
            </a:r>
            <a:r>
              <a:rPr lang="en-US" sz="1200" b="0" i="0" u="none" strike="noStrike" baseline="0" dirty="0">
                <a:solidFill>
                  <a:srgbClr val="290D2F"/>
                </a:solidFill>
                <a:latin typeface="Arial" panose="020B0604020202020204" pitchFamily="34" charset="0"/>
              </a:rPr>
              <a:t>sis</a:t>
            </a:r>
            <a:r>
              <a:rPr lang="en-US" sz="1200" b="0" i="0" u="none" strike="noStrike" baseline="0" dirty="0">
                <a:solidFill>
                  <a:srgbClr val="320000"/>
                </a:solidFill>
                <a:latin typeface="Arial" panose="020B0604020202020204" pitchFamily="34" charset="0"/>
              </a:rPr>
              <a:t>. </a:t>
            </a:r>
            <a:r>
              <a:rPr lang="en-US" sz="1200" b="0" i="0" u="none" strike="noStrike" baseline="0" dirty="0">
                <a:solidFill>
                  <a:srgbClr val="290D2F"/>
                </a:solidFill>
                <a:latin typeface="Arial" panose="020B0604020202020204" pitchFamily="34" charset="0"/>
              </a:rPr>
              <a:t>The Digital Thread also produces the </a:t>
            </a:r>
            <a:r>
              <a:rPr lang="en-US" sz="1200" b="0" i="0" u="none" strike="noStrike" baseline="0" dirty="0">
                <a:solidFill>
                  <a:srgbClr val="483D57"/>
                </a:solidFill>
                <a:latin typeface="Arial" panose="020B0604020202020204" pitchFamily="34" charset="0"/>
              </a:rPr>
              <a:t>v</a:t>
            </a:r>
            <a:r>
              <a:rPr lang="en-US" sz="1200" b="0" i="0" u="none" strike="noStrike" baseline="0" dirty="0">
                <a:solidFill>
                  <a:srgbClr val="290D2F"/>
                </a:solidFill>
                <a:latin typeface="Arial" panose="020B0604020202020204" pitchFamily="34" charset="0"/>
              </a:rPr>
              <a:t>ie</a:t>
            </a:r>
            <a:r>
              <a:rPr lang="en-US" sz="1200" b="0" i="0" u="none" strike="noStrike" baseline="0" dirty="0">
                <a:solidFill>
                  <a:srgbClr val="483D57"/>
                </a:solidFill>
                <a:latin typeface="Arial" panose="020B0604020202020204" pitchFamily="34" charset="0"/>
              </a:rPr>
              <a:t>w</a:t>
            </a:r>
            <a:r>
              <a:rPr lang="en-US" sz="1200" b="0" i="0" u="none" strike="noStrike" baseline="0" dirty="0">
                <a:solidFill>
                  <a:srgbClr val="290D2F"/>
                </a:solidFill>
                <a:latin typeface="Arial" panose="020B0604020202020204" pitchFamily="34" charset="0"/>
              </a:rPr>
              <a:t>s mentioned</a:t>
            </a:r>
          </a:p>
          <a:p>
            <a:pPr algn="l"/>
            <a:r>
              <a:rPr lang="en-US" sz="1200" b="0" i="0" u="none" strike="noStrike" baseline="0" dirty="0">
                <a:solidFill>
                  <a:srgbClr val="290D2F"/>
                </a:solidFill>
                <a:latin typeface="Arial" panose="020B0604020202020204" pitchFamily="34" charset="0"/>
              </a:rPr>
              <a:t>abo</a:t>
            </a:r>
            <a:r>
              <a:rPr lang="en-US" sz="1200" b="0" i="0" u="none" strike="noStrike" baseline="0" dirty="0">
                <a:solidFill>
                  <a:srgbClr val="483D57"/>
                </a:solidFill>
                <a:latin typeface="Arial" panose="020B0604020202020204" pitchFamily="34" charset="0"/>
              </a:rPr>
              <a:t>v</a:t>
            </a:r>
            <a:r>
              <a:rPr lang="en-US" sz="1200" b="0" i="0" u="none" strike="noStrike" baseline="0" dirty="0">
                <a:solidFill>
                  <a:srgbClr val="362533"/>
                </a:solidFill>
                <a:latin typeface="Arial" panose="020B0604020202020204" pitchFamily="34" charset="0"/>
              </a:rPr>
              <a:t>e</a:t>
            </a:r>
            <a:r>
              <a:rPr lang="en-US" sz="1200" b="0" i="0" u="none" strike="noStrike" baseline="0" dirty="0">
                <a:solidFill>
                  <a:srgbClr val="483D57"/>
                </a:solidFill>
                <a:latin typeface="Arial" panose="020B0604020202020204" pitchFamily="34" charset="0"/>
              </a:rPr>
              <a:t>, </a:t>
            </a:r>
            <a:r>
              <a:rPr lang="en-US" sz="1200" b="0" i="0" u="none" strike="noStrike" baseline="0" dirty="0">
                <a:solidFill>
                  <a:srgbClr val="290D2F"/>
                </a:solidFill>
                <a:latin typeface="Arial" panose="020B0604020202020204" pitchFamily="34" charset="0"/>
              </a:rPr>
              <a:t>and uses data from the Digital S</a:t>
            </a:r>
            <a:r>
              <a:rPr lang="en-US" sz="1200" b="0" i="0" u="none" strike="noStrike" baseline="0" dirty="0">
                <a:solidFill>
                  <a:srgbClr val="483D57"/>
                </a:solidFill>
                <a:latin typeface="Arial" panose="020B0604020202020204" pitchFamily="34" charset="0"/>
              </a:rPr>
              <a:t>y</a:t>
            </a:r>
            <a:r>
              <a:rPr lang="en-US" sz="1200" b="0" i="0" u="none" strike="noStrike" baseline="0" dirty="0">
                <a:solidFill>
                  <a:srgbClr val="290D2F"/>
                </a:solidFill>
                <a:latin typeface="Arial" panose="020B0604020202020204" pitchFamily="34" charset="0"/>
              </a:rPr>
              <a:t>stem </a:t>
            </a:r>
            <a:r>
              <a:rPr lang="en-US" sz="1200" b="0" i="0" u="none" strike="noStrike" baseline="0" dirty="0">
                <a:solidFill>
                  <a:srgbClr val="362533"/>
                </a:solidFill>
                <a:latin typeface="Arial" panose="020B0604020202020204" pitchFamily="34" charset="0"/>
              </a:rPr>
              <a:t>Model.</a:t>
            </a:r>
          </a:p>
          <a:p>
            <a:pPr algn="l"/>
            <a:endParaRPr lang="en-US" sz="1200" b="0" i="0" u="none" strike="noStrike" baseline="0" dirty="0">
              <a:solidFill>
                <a:srgbClr val="362533"/>
              </a:solidFill>
              <a:latin typeface="Arial" panose="020B0604020202020204" pitchFamily="34" charset="0"/>
            </a:endParaRPr>
          </a:p>
          <a:p>
            <a:pPr algn="l"/>
            <a:r>
              <a:rPr lang="en-US" sz="1200" b="0" i="0" u="none" strike="noStrike" baseline="0" dirty="0">
                <a:solidFill>
                  <a:srgbClr val="483D57"/>
                </a:solidFill>
                <a:latin typeface="Arial" panose="020B0604020202020204" pitchFamily="34" charset="0"/>
              </a:rPr>
              <a:t>A</a:t>
            </a:r>
            <a:r>
              <a:rPr lang="en-US" sz="1200" b="0" i="0" u="none" strike="noStrike" baseline="0" dirty="0">
                <a:solidFill>
                  <a:srgbClr val="290D2F"/>
                </a:solidFill>
                <a:latin typeface="Arial" panose="020B0604020202020204" pitchFamily="34" charset="0"/>
              </a:rPr>
              <a:t>t the </a:t>
            </a:r>
            <a:r>
              <a:rPr lang="en-US" sz="1200" b="0" i="0" u="none" strike="noStrike" baseline="0" dirty="0">
                <a:solidFill>
                  <a:srgbClr val="362533"/>
                </a:solidFill>
                <a:latin typeface="Arial" panose="020B0604020202020204" pitchFamily="34" charset="0"/>
              </a:rPr>
              <a:t>center of </a:t>
            </a:r>
            <a:r>
              <a:rPr lang="en-US" sz="1200" b="0" i="0" u="none" strike="noStrike" baseline="0" dirty="0">
                <a:solidFill>
                  <a:srgbClr val="290D2F"/>
                </a:solidFill>
                <a:latin typeface="Arial" panose="020B0604020202020204" pitchFamily="34" charset="0"/>
              </a:rPr>
              <a:t>all this is the Digital T</a:t>
            </a:r>
            <a:r>
              <a:rPr lang="en-US" sz="1200" b="0" i="0" u="none" strike="noStrike" baseline="0" dirty="0">
                <a:solidFill>
                  <a:srgbClr val="483D57"/>
                </a:solidFill>
                <a:latin typeface="Arial" panose="020B0604020202020204" pitchFamily="34" charset="0"/>
              </a:rPr>
              <a:t>w</a:t>
            </a:r>
            <a:r>
              <a:rPr lang="en-US" sz="1200" b="0" i="0" u="none" strike="noStrike" baseline="0" dirty="0">
                <a:solidFill>
                  <a:srgbClr val="290D2F"/>
                </a:solidFill>
                <a:latin typeface="Arial" panose="020B0604020202020204" pitchFamily="34" charset="0"/>
              </a:rPr>
              <a:t>in</a:t>
            </a:r>
            <a:r>
              <a:rPr lang="en-US" sz="1200" b="0" i="0" u="none" strike="noStrike" baseline="0" dirty="0">
                <a:solidFill>
                  <a:srgbClr val="483D57"/>
                </a:solidFill>
                <a:latin typeface="Arial" panose="020B0604020202020204" pitchFamily="34" charset="0"/>
              </a:rPr>
              <a:t>, w</a:t>
            </a:r>
            <a:r>
              <a:rPr lang="en-US" sz="1200" b="0" i="0" u="none" strike="noStrike" baseline="0" dirty="0">
                <a:solidFill>
                  <a:srgbClr val="290D2F"/>
                </a:solidFill>
                <a:latin typeface="Arial" panose="020B0604020202020204" pitchFamily="34" charset="0"/>
              </a:rPr>
              <a:t>hich </a:t>
            </a:r>
            <a:r>
              <a:rPr lang="en-US" sz="1200" b="0" i="0" u="none" strike="noStrike" baseline="0" dirty="0">
                <a:solidFill>
                  <a:srgbClr val="362533"/>
                </a:solidFill>
                <a:latin typeface="Arial" panose="020B0604020202020204" pitchFamily="34" charset="0"/>
              </a:rPr>
              <a:t>contains </a:t>
            </a:r>
            <a:r>
              <a:rPr lang="en-US" sz="1200" b="0" i="0" u="none" strike="noStrike" baseline="0" dirty="0">
                <a:solidFill>
                  <a:srgbClr val="290D2F"/>
                </a:solidFill>
                <a:latin typeface="Arial" panose="020B0604020202020204" pitchFamily="34" charset="0"/>
              </a:rPr>
              <a:t>the Digital S</a:t>
            </a:r>
            <a:r>
              <a:rPr lang="en-US" sz="1200" b="0" i="0" u="none" strike="noStrike" baseline="0" dirty="0">
                <a:solidFill>
                  <a:srgbClr val="483D57"/>
                </a:solidFill>
                <a:latin typeface="Arial" panose="020B0604020202020204" pitchFamily="34" charset="0"/>
              </a:rPr>
              <a:t>y</a:t>
            </a:r>
            <a:r>
              <a:rPr lang="en-US" sz="1200" b="0" i="0" u="none" strike="noStrike" baseline="0" dirty="0">
                <a:solidFill>
                  <a:srgbClr val="290D2F"/>
                </a:solidFill>
                <a:latin typeface="Arial" panose="020B0604020202020204" pitchFamily="34" charset="0"/>
              </a:rPr>
              <a:t>stem </a:t>
            </a:r>
            <a:r>
              <a:rPr lang="en-US" sz="1200" b="0" i="0" u="none" strike="noStrike" baseline="0" dirty="0">
                <a:solidFill>
                  <a:srgbClr val="362533"/>
                </a:solidFill>
                <a:latin typeface="Arial" panose="020B0604020202020204" pitchFamily="34" charset="0"/>
              </a:rPr>
              <a:t>Model</a:t>
            </a:r>
            <a:r>
              <a:rPr lang="en-US" sz="1200" b="0" i="0" u="none" strike="noStrike" baseline="0" dirty="0">
                <a:solidFill>
                  <a:srgbClr val="483D57"/>
                </a:solidFill>
                <a:latin typeface="Arial" panose="020B0604020202020204" pitchFamily="34" charset="0"/>
              </a:rPr>
              <a:t>, </a:t>
            </a:r>
            <a:r>
              <a:rPr lang="en-US" sz="1200" b="0" i="0" u="none" strike="noStrike" baseline="0" dirty="0">
                <a:solidFill>
                  <a:srgbClr val="290D2F"/>
                </a:solidFill>
                <a:latin typeface="Arial" panose="020B0604020202020204" pitchFamily="34" charset="0"/>
              </a:rPr>
              <a:t>produces </a:t>
            </a:r>
            <a:r>
              <a:rPr lang="en-US" sz="1200" b="0" i="0" u="none" strike="noStrike" baseline="0" dirty="0">
                <a:solidFill>
                  <a:srgbClr val="483D57"/>
                </a:solidFill>
                <a:latin typeface="Arial" panose="020B0604020202020204" pitchFamily="34" charset="0"/>
              </a:rPr>
              <a:t>v</a:t>
            </a:r>
            <a:r>
              <a:rPr lang="en-US" sz="1200" b="0" i="0" u="none" strike="noStrike" baseline="0" dirty="0">
                <a:solidFill>
                  <a:srgbClr val="290D2F"/>
                </a:solidFill>
                <a:latin typeface="Arial" panose="020B0604020202020204" pitchFamily="34" charset="0"/>
              </a:rPr>
              <a:t>ie</a:t>
            </a:r>
            <a:r>
              <a:rPr lang="en-US" sz="1200" b="0" i="0" u="none" strike="noStrike" baseline="0" dirty="0">
                <a:solidFill>
                  <a:srgbClr val="483D57"/>
                </a:solidFill>
                <a:latin typeface="Arial" panose="020B0604020202020204" pitchFamily="34" charset="0"/>
              </a:rPr>
              <a:t>w</a:t>
            </a:r>
            <a:r>
              <a:rPr lang="en-US" sz="1200" b="0" i="0" u="none" strike="noStrike" baseline="0" dirty="0">
                <a:solidFill>
                  <a:srgbClr val="290D2F"/>
                </a:solidFill>
                <a:latin typeface="Arial" panose="020B0604020202020204" pitchFamily="34" charset="0"/>
              </a:rPr>
              <a:t>s </a:t>
            </a:r>
            <a:r>
              <a:rPr lang="en-US" sz="1200" b="0" i="0" u="none" strike="noStrike" baseline="0" dirty="0">
                <a:solidFill>
                  <a:srgbClr val="5F515D"/>
                </a:solidFill>
                <a:latin typeface="Arial" panose="020B0604020202020204" pitchFamily="34" charset="0"/>
              </a:rPr>
              <a:t>(</a:t>
            </a:r>
            <a:r>
              <a:rPr lang="en-US" sz="1200" b="0" i="0" u="none" strike="noStrike" baseline="0" dirty="0">
                <a:solidFill>
                  <a:srgbClr val="290D2F"/>
                </a:solidFill>
                <a:latin typeface="Arial" panose="020B0604020202020204" pitchFamily="34" charset="0"/>
              </a:rPr>
              <a:t>mentioned before</a:t>
            </a:r>
            <a:r>
              <a:rPr lang="en-US" sz="1200" b="0" i="0" u="none" strike="noStrike" baseline="0" dirty="0">
                <a:solidFill>
                  <a:srgbClr val="4F506F"/>
                </a:solidFill>
                <a:latin typeface="Arial" panose="020B0604020202020204" pitchFamily="34" charset="0"/>
              </a:rPr>
              <a:t>), </a:t>
            </a:r>
            <a:r>
              <a:rPr lang="en-US" sz="1200" b="0" i="0" u="none" strike="noStrike" baseline="0" dirty="0">
                <a:solidFill>
                  <a:srgbClr val="290D2F"/>
                </a:solidFill>
                <a:latin typeface="Arial" panose="020B0604020202020204" pitchFamily="34" charset="0"/>
              </a:rPr>
              <a:t>and </a:t>
            </a:r>
            <a:r>
              <a:rPr lang="en-US" sz="1200" b="0" i="0" u="none" strike="noStrike" baseline="0" dirty="0">
                <a:solidFill>
                  <a:srgbClr val="362533"/>
                </a:solidFill>
                <a:latin typeface="Arial" panose="020B0604020202020204" pitchFamily="34" charset="0"/>
              </a:rPr>
              <a:t>contains </a:t>
            </a:r>
            <a:r>
              <a:rPr lang="en-US" sz="1200" b="0" i="0" u="none" strike="noStrike" baseline="0" dirty="0">
                <a:solidFill>
                  <a:srgbClr val="290D2F"/>
                </a:solidFill>
                <a:latin typeface="Arial" panose="020B0604020202020204" pitchFamily="34" charset="0"/>
              </a:rPr>
              <a:t>the Digital Thread</a:t>
            </a:r>
            <a:r>
              <a:rPr lang="en-US" sz="1200" b="0" i="0" u="none" strike="noStrike" baseline="0" dirty="0">
                <a:solidFill>
                  <a:srgbClr val="320000"/>
                </a:solidFill>
                <a:latin typeface="Arial" panose="020B0604020202020204" pitchFamily="34" charset="0"/>
              </a:rPr>
              <a:t>.</a:t>
            </a:r>
          </a:p>
          <a:p>
            <a:pPr algn="l"/>
            <a:endParaRPr lang="en-US" sz="1200" b="0" i="0" u="none" strike="noStrike" baseline="0" dirty="0">
              <a:solidFill>
                <a:srgbClr val="320000"/>
              </a:solidFill>
              <a:latin typeface="Arial" panose="020B0604020202020204" pitchFamily="34" charset="0"/>
            </a:endParaRPr>
          </a:p>
          <a:p>
            <a:pPr algn="l"/>
            <a:r>
              <a:rPr lang="en-US" sz="1200" b="0" i="0" u="none" strike="noStrike" baseline="0" dirty="0">
                <a:solidFill>
                  <a:srgbClr val="290D2F"/>
                </a:solidFill>
                <a:latin typeface="Arial" panose="020B0604020202020204" pitchFamily="34" charset="0"/>
              </a:rPr>
              <a:t>Taken as a </a:t>
            </a:r>
            <a:r>
              <a:rPr lang="en-US" sz="1200" b="0" i="0" u="none" strike="noStrike" baseline="0" dirty="0">
                <a:solidFill>
                  <a:srgbClr val="483D57"/>
                </a:solidFill>
                <a:latin typeface="Arial" panose="020B0604020202020204" pitchFamily="34" charset="0"/>
              </a:rPr>
              <a:t>w</a:t>
            </a:r>
            <a:r>
              <a:rPr lang="en-US" sz="1200" b="0" i="0" u="none" strike="noStrike" baseline="0" dirty="0">
                <a:solidFill>
                  <a:srgbClr val="290D2F"/>
                </a:solidFill>
                <a:latin typeface="Arial" panose="020B0604020202020204" pitchFamily="34" charset="0"/>
              </a:rPr>
              <a:t>hole</a:t>
            </a:r>
            <a:r>
              <a:rPr lang="en-US" sz="1200" b="0" i="0" u="none" strike="noStrike" baseline="0" dirty="0">
                <a:solidFill>
                  <a:srgbClr val="483D57"/>
                </a:solidFill>
                <a:latin typeface="Arial" panose="020B0604020202020204" pitchFamily="34" charset="0"/>
              </a:rPr>
              <a:t>, </a:t>
            </a:r>
            <a:r>
              <a:rPr lang="en-US" sz="1200" b="0" i="0" u="none" strike="noStrike" baseline="0" dirty="0">
                <a:solidFill>
                  <a:srgbClr val="290D2F"/>
                </a:solidFill>
                <a:latin typeface="Arial" panose="020B0604020202020204" pitchFamily="34" charset="0"/>
              </a:rPr>
              <a:t>the Digital S</a:t>
            </a:r>
            <a:r>
              <a:rPr lang="en-US" sz="1200" b="0" i="0" u="none" strike="noStrike" baseline="0" dirty="0">
                <a:solidFill>
                  <a:srgbClr val="483D57"/>
                </a:solidFill>
                <a:latin typeface="Arial" panose="020B0604020202020204" pitchFamily="34" charset="0"/>
              </a:rPr>
              <a:t>y</a:t>
            </a:r>
            <a:r>
              <a:rPr lang="en-US" sz="1200" b="0" i="0" u="none" strike="noStrike" baseline="0" dirty="0">
                <a:solidFill>
                  <a:srgbClr val="290D2F"/>
                </a:solidFill>
                <a:latin typeface="Arial" panose="020B0604020202020204" pitchFamily="34" charset="0"/>
              </a:rPr>
              <a:t>stem </a:t>
            </a:r>
            <a:r>
              <a:rPr lang="en-US" sz="1200" b="0" i="0" u="none" strike="noStrike" baseline="0" dirty="0">
                <a:solidFill>
                  <a:srgbClr val="362533"/>
                </a:solidFill>
                <a:latin typeface="Arial" panose="020B0604020202020204" pitchFamily="34" charset="0"/>
              </a:rPr>
              <a:t>Model</a:t>
            </a:r>
            <a:r>
              <a:rPr lang="en-US" sz="1200" b="0" i="0" u="none" strike="noStrike" baseline="0" dirty="0">
                <a:solidFill>
                  <a:srgbClr val="483D57"/>
                </a:solidFill>
                <a:latin typeface="Arial" panose="020B0604020202020204" pitchFamily="34" charset="0"/>
              </a:rPr>
              <a:t>, </a:t>
            </a:r>
            <a:r>
              <a:rPr lang="en-US" sz="1200" b="0" i="0" u="none" strike="noStrike" baseline="0" dirty="0">
                <a:solidFill>
                  <a:srgbClr val="290D2F"/>
                </a:solidFill>
                <a:latin typeface="Arial" panose="020B0604020202020204" pitchFamily="34" charset="0"/>
              </a:rPr>
              <a:t>Digital T</a:t>
            </a:r>
            <a:r>
              <a:rPr lang="en-US" sz="1200" b="0" i="0" u="none" strike="noStrike" baseline="0" dirty="0">
                <a:solidFill>
                  <a:srgbClr val="483D57"/>
                </a:solidFill>
                <a:latin typeface="Arial" panose="020B0604020202020204" pitchFamily="34" charset="0"/>
              </a:rPr>
              <a:t>w</a:t>
            </a:r>
            <a:r>
              <a:rPr lang="en-US" sz="1200" b="0" i="0" u="none" strike="noStrike" baseline="0" dirty="0">
                <a:solidFill>
                  <a:srgbClr val="290D2F"/>
                </a:solidFill>
                <a:latin typeface="Arial" panose="020B0604020202020204" pitchFamily="34" charset="0"/>
              </a:rPr>
              <a:t>in</a:t>
            </a:r>
            <a:r>
              <a:rPr lang="en-US" sz="1200" b="0" i="0" u="none" strike="noStrike" baseline="0" dirty="0">
                <a:solidFill>
                  <a:srgbClr val="483D57"/>
                </a:solidFill>
                <a:latin typeface="Arial" panose="020B0604020202020204" pitchFamily="34" charset="0"/>
              </a:rPr>
              <a:t>, </a:t>
            </a:r>
            <a:r>
              <a:rPr lang="en-US" sz="1200" b="0" i="0" u="none" strike="noStrike" baseline="0" dirty="0">
                <a:solidFill>
                  <a:srgbClr val="290D2F"/>
                </a:solidFill>
                <a:latin typeface="Arial" panose="020B0604020202020204" pitchFamily="34" charset="0"/>
              </a:rPr>
              <a:t>and </a:t>
            </a:r>
            <a:r>
              <a:rPr lang="en-US" sz="1200" b="0" i="0" u="none" strike="noStrike" baseline="0" dirty="0">
                <a:solidFill>
                  <a:srgbClr val="483D57"/>
                </a:solidFill>
                <a:latin typeface="Arial" panose="020B0604020202020204" pitchFamily="34" charset="0"/>
              </a:rPr>
              <a:t>V</a:t>
            </a:r>
            <a:r>
              <a:rPr lang="en-US" sz="1200" b="0" i="0" u="none" strike="noStrike" baseline="0" dirty="0">
                <a:solidFill>
                  <a:srgbClr val="290D2F"/>
                </a:solidFill>
                <a:latin typeface="Arial" panose="020B0604020202020204" pitchFamily="34" charset="0"/>
              </a:rPr>
              <a:t>ie</a:t>
            </a:r>
            <a:r>
              <a:rPr lang="en-US" sz="1200" b="0" i="0" u="none" strike="noStrike" baseline="0" dirty="0">
                <a:solidFill>
                  <a:srgbClr val="483D57"/>
                </a:solidFill>
                <a:latin typeface="Arial" panose="020B0604020202020204" pitchFamily="34" charset="0"/>
              </a:rPr>
              <a:t>w</a:t>
            </a:r>
            <a:r>
              <a:rPr lang="en-US" sz="1200" b="0" i="0" u="none" strike="noStrike" baseline="0" dirty="0">
                <a:solidFill>
                  <a:srgbClr val="290D2F"/>
                </a:solidFill>
                <a:latin typeface="Arial" panose="020B0604020202020204" pitchFamily="34" charset="0"/>
              </a:rPr>
              <a:t>s produce digital </a:t>
            </a:r>
            <a:r>
              <a:rPr lang="en-US" sz="1200" b="0" i="0" u="none" strike="noStrike" baseline="0">
                <a:solidFill>
                  <a:srgbClr val="290D2F"/>
                </a:solidFill>
                <a:latin typeface="Arial" panose="020B0604020202020204" pitchFamily="34" charset="0"/>
              </a:rPr>
              <a:t>artifacts</a:t>
            </a:r>
            <a:r>
              <a:rPr lang="en-US" sz="1200" b="0" i="0" u="none" strike="noStrike" baseline="0">
                <a:solidFill>
                  <a:srgbClr val="320000"/>
                </a:solidFill>
                <a:latin typeface="Arial" panose="020B0604020202020204" pitchFamily="34" charset="0"/>
              </a:rPr>
              <a:t>.</a:t>
            </a:r>
            <a:endParaRPr lang="en-US" sz="1200" b="0" i="0" u="none" strike="noStrike" baseline="0" dirty="0">
              <a:solidFill>
                <a:srgbClr val="320000"/>
              </a:solidFill>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A71845D-0BBA-4FDB-B5C9-5392FA405068}" type="slidenum">
              <a:rPr lang="en-US" smtClean="0"/>
              <a:t>19</a:t>
            </a:fld>
            <a:endParaRPr lang="en-US"/>
          </a:p>
        </p:txBody>
      </p:sp>
    </p:spTree>
    <p:extLst>
      <p:ext uri="{BB962C8B-B14F-4D97-AF65-F5344CB8AC3E}">
        <p14:creationId xmlns:p14="http://schemas.microsoft.com/office/powerpoint/2010/main" val="31998744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Frank – Time Hack 2 min</a:t>
            </a:r>
          </a:p>
          <a:p>
            <a:endParaRPr lang="en-US" dirty="0"/>
          </a:p>
          <a:p>
            <a:r>
              <a:rPr lang="en-US" dirty="0"/>
              <a:t>Digital Engineering is a model-based approach incorporates digital practices and computing infrastructure to enable delivery of high pay off solutions to the warfighter at the speed of relevance. It extends beyond traditional model-based approaches that typically focus on a particular discipline or aspect to encompass the broad spectrum of models as a continuum across the lifecycle. </a:t>
            </a:r>
          </a:p>
          <a:p>
            <a:endParaRPr lang="en-US" dirty="0"/>
          </a:p>
          <a:p>
            <a:r>
              <a:rPr lang="en-US" dirty="0"/>
              <a:t>And essentially connects people, processes, data, and capabilities which is essential to enable all stakeholders the ability to solve problems faster and in new ways.</a:t>
            </a:r>
            <a:endParaRPr lang="en-US" dirty="0">
              <a:cs typeface="Calibri"/>
            </a:endParaRPr>
          </a:p>
          <a:p>
            <a:endParaRPr lang="en-US" dirty="0"/>
          </a:p>
          <a:p>
            <a:r>
              <a:rPr lang="en-US" dirty="0"/>
              <a:t>The strategy was developed around 5 strategic goals, to define the vision for what the Department wants to achieve.  </a:t>
            </a:r>
            <a:endParaRPr lang="en-US" dirty="0">
              <a:cs typeface="Calibri"/>
            </a:endParaRPr>
          </a:p>
          <a:p>
            <a:pPr marL="171450" indent="-171450">
              <a:buFont typeface="Arial"/>
              <a:buChar char="•"/>
            </a:pPr>
            <a:r>
              <a:rPr lang="en-US" dirty="0"/>
              <a:t>The first two goals stems from the model-based community.  </a:t>
            </a:r>
            <a:endParaRPr lang="en-US" dirty="0">
              <a:cs typeface="Calibri"/>
            </a:endParaRPr>
          </a:p>
          <a:p>
            <a:pPr marL="171450" indent="-171450">
              <a:buFont typeface="Arial"/>
              <a:buChar char="•"/>
            </a:pPr>
            <a:r>
              <a:rPr lang="en-US" dirty="0"/>
              <a:t>The third goal incorporates technological innovations</a:t>
            </a:r>
            <a:endParaRPr lang="en-US" dirty="0">
              <a:cs typeface="Calibri"/>
            </a:endParaRPr>
          </a:p>
          <a:p>
            <a:pPr marL="171450" indent="-171450">
              <a:buFont typeface="Arial"/>
              <a:buChar char="•"/>
            </a:pPr>
            <a:r>
              <a:rPr lang="en-US" dirty="0"/>
              <a:t>The fourth goal establishes the supporting infrastructure </a:t>
            </a:r>
            <a:endParaRPr lang="en-US" dirty="0">
              <a:cs typeface="Calibri"/>
            </a:endParaRPr>
          </a:p>
          <a:p>
            <a:pPr marL="171450" indent="-171450">
              <a:buFont typeface="Arial"/>
              <a:buChar char="•"/>
            </a:pPr>
            <a:r>
              <a:rPr lang="en-US" dirty="0"/>
              <a:t>The fifth goal is often overlooked in the technical community, but we as system engineers need to highlights the importance of culture in transformation efforts</a:t>
            </a:r>
            <a:endParaRPr lang="en-US" dirty="0">
              <a:cs typeface="Calibri"/>
            </a:endParaRPr>
          </a:p>
        </p:txBody>
      </p:sp>
      <p:sp>
        <p:nvSpPr>
          <p:cNvPr id="4" name="Slide Number Placeholder 3"/>
          <p:cNvSpPr>
            <a:spLocks noGrp="1"/>
          </p:cNvSpPr>
          <p:nvPr>
            <p:ph type="sldNum" sz="quarter" idx="10"/>
          </p:nvPr>
        </p:nvSpPr>
        <p:spPr/>
        <p:txBody>
          <a:bodyPr/>
          <a:lstStyle/>
          <a:p>
            <a:fld id="{E5BCE00C-EB87-4931-935F-78B70AF9F915}" type="slidenum">
              <a:rPr lang="en-US" smtClean="0"/>
              <a:t>20</a:t>
            </a:fld>
            <a:endParaRPr lang="en-US"/>
          </a:p>
        </p:txBody>
      </p:sp>
    </p:spTree>
    <p:extLst>
      <p:ext uri="{BB962C8B-B14F-4D97-AF65-F5344CB8AC3E}">
        <p14:creationId xmlns:p14="http://schemas.microsoft.com/office/powerpoint/2010/main" val="2360928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Frank; Time Hack: 1 min</a:t>
            </a:r>
          </a:p>
          <a:p>
            <a:endParaRPr lang="en-US"/>
          </a:p>
          <a:p>
            <a:r>
              <a:rPr lang="en-US"/>
              <a:t>Review objectives</a:t>
            </a:r>
          </a:p>
        </p:txBody>
      </p:sp>
      <p:sp>
        <p:nvSpPr>
          <p:cNvPr id="4" name="Slide Number Placeholder 3"/>
          <p:cNvSpPr>
            <a:spLocks noGrp="1"/>
          </p:cNvSpPr>
          <p:nvPr>
            <p:ph type="sldNum" sz="quarter" idx="5"/>
          </p:nvPr>
        </p:nvSpPr>
        <p:spPr/>
        <p:txBody>
          <a:bodyPr/>
          <a:lstStyle/>
          <a:p>
            <a:fld id="{5A71845D-0BBA-4FDB-B5C9-5392FA405068}" type="slidenum">
              <a:rPr lang="en-US" smtClean="0"/>
              <a:t>2</a:t>
            </a:fld>
            <a:endParaRPr lang="en-US"/>
          </a:p>
        </p:txBody>
      </p:sp>
    </p:spTree>
    <p:extLst>
      <p:ext uri="{BB962C8B-B14F-4D97-AF65-F5344CB8AC3E}">
        <p14:creationId xmlns:p14="http://schemas.microsoft.com/office/powerpoint/2010/main" val="25160831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Sans-Serif" panose="020B0604020202020204" pitchFamily="34" charset="0"/>
              <a:buNone/>
            </a:pPr>
            <a:r>
              <a:rPr lang="en-US" spc="-5" dirty="0"/>
              <a:t>Frank;  Time hack 3 Min</a:t>
            </a:r>
          </a:p>
          <a:p>
            <a:pPr marL="0" indent="0">
              <a:buFont typeface="Arial,Sans-Serif" panose="020B0604020202020204" pitchFamily="34" charset="0"/>
              <a:buNone/>
            </a:pPr>
            <a:endParaRPr lang="en-US" spc="-5" dirty="0"/>
          </a:p>
          <a:p>
            <a:pPr marL="171450" indent="-171450">
              <a:buFont typeface="Arial,Sans-Serif" panose="020B0604020202020204" pitchFamily="34" charset="0"/>
              <a:buChar char="•"/>
            </a:pPr>
            <a:r>
              <a:rPr lang="en-US" spc="-5" dirty="0"/>
              <a:t>Model development efforts are now considering use and reuse of their modeling efforts. This is driving modeling practice improving consistency with an aim towards achieving a fully realized digital twin of the final product.</a:t>
            </a:r>
          </a:p>
          <a:p>
            <a:pPr marL="171450" indent="-171450">
              <a:buFont typeface="Arial" panose="020B0604020202020204" pitchFamily="34" charset="0"/>
              <a:buChar char="•"/>
            </a:pPr>
            <a:endParaRPr lang="en-US" spc="-5" dirty="0"/>
          </a:p>
          <a:p>
            <a:pPr marL="171450" indent="-171450">
              <a:buFont typeface="Arial,Sans-Serif" panose="020B0604020202020204" pitchFamily="34" charset="0"/>
              <a:buChar char="•"/>
            </a:pPr>
            <a:r>
              <a:rPr lang="en-US" spc="-5" dirty="0"/>
              <a:t>List below are relevant efforts across the Department: </a:t>
            </a:r>
          </a:p>
          <a:p>
            <a:pPr marL="628650" lvl="1" indent="-171450">
              <a:buFont typeface="Arial,Sans-Serif" panose="020B0604020202020204" pitchFamily="34" charset="0"/>
              <a:buChar char="•"/>
            </a:pPr>
            <a:r>
              <a:rPr lang="en-US" spc="-5" dirty="0"/>
              <a:t>Released SEP 4.0.  Includes planning guidance for modeling, simulation and digital engineering.</a:t>
            </a:r>
          </a:p>
          <a:p>
            <a:pPr marL="628650" lvl="1" indent="-171450">
              <a:buFont typeface="Arial,Sans-Serif" panose="020B0604020202020204" pitchFamily="34" charset="0"/>
              <a:buChar char="•"/>
            </a:pPr>
            <a:r>
              <a:rPr lang="en-US" u="sng" spc="-5" dirty="0">
                <a:hlinkClick r:id="rId3"/>
              </a:rPr>
              <a:t>Released: Engineering of Defense Systems Guidebook</a:t>
            </a:r>
            <a:endParaRPr lang="en-US" spc="-5" dirty="0"/>
          </a:p>
          <a:p>
            <a:pPr marL="628650" lvl="1" indent="-171450">
              <a:buFont typeface="Arial,Sans-Serif" panose="020B0604020202020204" pitchFamily="34" charset="0"/>
              <a:buChar char="•"/>
            </a:pPr>
            <a:r>
              <a:rPr lang="en-US" u="sng" spc="-5" dirty="0">
                <a:hlinkClick r:id="rId4"/>
              </a:rPr>
              <a:t>Released: Systems Engineering Guidebook</a:t>
            </a:r>
            <a:endParaRPr lang="en-US" spc="-5" dirty="0"/>
          </a:p>
          <a:p>
            <a:pPr marL="628650" lvl="1" indent="-171450">
              <a:buFont typeface="Arial,Sans-Serif" panose="020B0604020202020204" pitchFamily="34" charset="0"/>
              <a:buChar char="•"/>
            </a:pPr>
            <a:r>
              <a:rPr lang="en-US" spc="-5" dirty="0"/>
              <a:t>In Process of Development: DODI 5000.DE addressing the use of models to make informed decisions</a:t>
            </a:r>
          </a:p>
          <a:p>
            <a:pPr marL="628650" lvl="1" indent="-171450">
              <a:buFont typeface="Arial,Sans-Serif" panose="020B0604020202020204" pitchFamily="34" charset="0"/>
              <a:buChar char="•"/>
            </a:pPr>
            <a:r>
              <a:rPr lang="en-US" spc="-5" dirty="0"/>
              <a:t>Updating VV&amp;A policy and model practice guidance to address DE i.e. credibility, curation, quality, consistency</a:t>
            </a:r>
          </a:p>
          <a:p>
            <a:pPr marL="628650" lvl="1" indent="-171450">
              <a:buFont typeface="Arial,Sans-Serif" panose="020B0604020202020204" pitchFamily="34" charset="0"/>
              <a:buChar char="•"/>
            </a:pPr>
            <a:r>
              <a:rPr lang="en-US" spc="-5" dirty="0"/>
              <a:t>FMECA DID and Model Profile</a:t>
            </a:r>
          </a:p>
          <a:p>
            <a:pPr marL="628650" indent="-171450">
              <a:buFont typeface="Arial" panose="020B0604020202020204" pitchFamily="34" charset="0"/>
              <a:buChar char="•"/>
            </a:pPr>
            <a:endParaRPr lang="en-US" spc="-5" dirty="0">
              <a:cs typeface="Calibri" panose="020F0502020204030204"/>
            </a:endParaRPr>
          </a:p>
          <a:p>
            <a:r>
              <a:rPr lang="en-US" spc="-5" dirty="0">
                <a:cs typeface="Calibri" panose="020F0502020204030204"/>
              </a:rPr>
              <a:t>Other efforts include Services and Industry developing and maturing model development standards</a:t>
            </a:r>
          </a:p>
          <a:p>
            <a:endParaRPr lang="en-US" spc="-5" dirty="0">
              <a:cs typeface="Calibri" panose="020F0502020204030204"/>
            </a:endParaRPr>
          </a:p>
          <a:p>
            <a:r>
              <a:rPr lang="en-US" b="1" spc="-5" dirty="0"/>
              <a:t>INCOSE DEIXWG are establishing standard modeling methods </a:t>
            </a:r>
            <a:endParaRPr lang="en-US" spc="-5" dirty="0"/>
          </a:p>
          <a:p>
            <a:pPr marL="171450" indent="-171450">
              <a:buFont typeface="Arial,Sans-Serif"/>
              <a:buChar char="•"/>
            </a:pPr>
            <a:r>
              <a:rPr lang="en-US" spc="-5" dirty="0"/>
              <a:t>The INCOSE Digital Engineering Information Exchange Working Group (DEIXWG) grew out of the need to define a list of Digital Artifacts that could be used in place of the documentation that is asked for today.  This need came out of the OUSD R&amp;E ETE team.  The team ran a workshop at the INCOSE International Workshop (IW) with the USAF in 2019 and realized it wasn't as simple as creating a list.  As a result OUSD R&amp;E ETE worked with INCOSE and NDIA to establish the DEIXWG to address this need.  The DEIXWG has regular meetings and will soon be releasing products like the Digital View Model (DVM) and the DEIX Standards Framework.  These products would be used to aid in specifying Digital Artifacts based on Use Cases.</a:t>
            </a:r>
          </a:p>
          <a:p>
            <a:pPr marL="171450" indent="-171450">
              <a:buFont typeface="Arial,Sans-Serif"/>
              <a:buChar char="•"/>
            </a:pPr>
            <a:endParaRPr lang="en-US" spc="-5" dirty="0"/>
          </a:p>
          <a:p>
            <a:r>
              <a:rPr lang="en-US" b="1" spc="-5" dirty="0"/>
              <a:t>The USN Common Modeling Approach: </a:t>
            </a:r>
            <a:endParaRPr lang="en-US" spc="-5" dirty="0"/>
          </a:p>
          <a:p>
            <a:pPr marL="171450" indent="-171450">
              <a:buFont typeface="Arial,Sans-Serif"/>
              <a:buChar char="•"/>
            </a:pPr>
            <a:r>
              <a:rPr lang="en-US" spc="-5" dirty="0"/>
              <a:t>This approach has grown out of the Navy's Digital Systems Engineering Transformation (D-SET ) efforts that have been going on since before the release of the DE Strategy.  This approach was initiated by NAVAIR and has now propagated across all of the Navy Centers.  The Common Modeling Approach includes a widely available Integrated Modeling Environment (IME) as well as the Naval Digital Engineering Body of Knowledge (N-DEBoK).  These environments are accessible by anyone across the DoD.  All you need to access the environment is a CAC and an account. This will allow you access to the modeling tools, model templates, model libraries, modeling policy, procedures, guidance, and model examples. In addition the Navy has established levels of training around this approach.  The approach is growing to include specialty and other engineering domains. Although this Common Modeling Approach is mentioned for Goal 1 it spans across all of the goals. The D-SET  has regular meetings that open to anyone that wants to attend.  </a:t>
            </a:r>
          </a:p>
          <a:p>
            <a:pPr marL="171450" indent="-171450">
              <a:buFont typeface="Arial,Sans-Serif"/>
              <a:buChar char="•"/>
            </a:pPr>
            <a:endParaRPr lang="en-US" spc="-5" dirty="0"/>
          </a:p>
          <a:p>
            <a:pPr marL="171450" indent="-171450">
              <a:buFont typeface="Arial,Sans-Serif"/>
              <a:buChar char="•"/>
            </a:pPr>
            <a:r>
              <a:rPr lang="en-US" spc="-5" dirty="0"/>
              <a:t>Similarly, the Air Force has their Digital Campaign effort to implement Digital Engineering. The Army ASA/ALT and AFC have just recently started a Digital Engineering effort that will span across of there many centers which have all been doing great work.  This, like the Navy effort will drive towards commonality and ultimately will drive more consistency and quality into engineering practice with the goal of better support to the warfighter. </a:t>
            </a:r>
            <a:endParaRPr lang="en-US" spc="-5" dirty="0">
              <a:cs typeface="Calibri"/>
            </a:endParaRPr>
          </a:p>
        </p:txBody>
      </p:sp>
      <p:sp>
        <p:nvSpPr>
          <p:cNvPr id="4" name="Slide Number Placeholder 3"/>
          <p:cNvSpPr>
            <a:spLocks noGrp="1"/>
          </p:cNvSpPr>
          <p:nvPr>
            <p:ph type="sldNum" sz="quarter" idx="10"/>
          </p:nvPr>
        </p:nvSpPr>
        <p:spPr/>
        <p:txBody>
          <a:bodyPr/>
          <a:lstStyle/>
          <a:p>
            <a:fld id="{5A71845D-0BBA-4FDB-B5C9-5392FA405068}" type="slidenum">
              <a:rPr lang="en-US" smtClean="0"/>
              <a:t>21</a:t>
            </a:fld>
            <a:endParaRPr lang="en-US"/>
          </a:p>
        </p:txBody>
      </p:sp>
    </p:spTree>
    <p:extLst>
      <p:ext uri="{BB962C8B-B14F-4D97-AF65-F5344CB8AC3E}">
        <p14:creationId xmlns:p14="http://schemas.microsoft.com/office/powerpoint/2010/main" val="17397250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pc="-5" dirty="0"/>
              <a:t>Frank;  Time hack 3 Min</a:t>
            </a:r>
          </a:p>
          <a:p>
            <a:endParaRPr lang="en-US" dirty="0"/>
          </a:p>
          <a:p>
            <a:r>
              <a:rPr lang="en-US" dirty="0"/>
              <a:t>In order to provide an enduring authoritative source of truth, there must exist solid data management practices that include data from across all engineering domains to include traceability and to realize the digital thread.</a:t>
            </a:r>
          </a:p>
          <a:p>
            <a:pPr lvl="1" indent="-171450">
              <a:buFont typeface="Arial,Sans-Serif"/>
              <a:buChar char="•"/>
            </a:pPr>
            <a:r>
              <a:rPr lang="en-US" b="1" dirty="0"/>
              <a:t>INCOSE DEIXWG:</a:t>
            </a:r>
            <a:r>
              <a:rPr lang="en-US" dirty="0"/>
              <a:t>  The primary goal is to support an enduring authoritative source of truth and establish a finite set of digital artifacts that acquiring organizations and their global supply chains should use to request an exchange with each other as well as internally between teams/organizational elements. </a:t>
            </a:r>
            <a:endParaRPr lang="en-US" dirty="0">
              <a:cs typeface="Calibri"/>
            </a:endParaRPr>
          </a:p>
          <a:p>
            <a:pPr lvl="1" indent="-171450">
              <a:buFont typeface="Arial,Sans-Serif"/>
              <a:buChar char="•"/>
            </a:pPr>
            <a:r>
              <a:rPr lang="en-US" b="1" dirty="0"/>
              <a:t>OSD and Service GRA and Mission Thread example: </a:t>
            </a:r>
            <a:r>
              <a:rPr lang="en-US" dirty="0"/>
              <a:t> OSDR R&amp;E Mission Engineering Process - Provides an analytical, data-driven approach to decompose mission elements; collect and analyze trustworthy data for the development of accurate models; develop realistic mission threads and mission engineering threads; and deliver recommendations and artifacts that help inform investment decisions.  Key outputs include Government Reference Architectures and Mission Threads that can be flowed down to stakeholders of interest.</a:t>
            </a:r>
            <a:endParaRPr lang="en-US" dirty="0">
              <a:cs typeface="Calibri" panose="020F0502020204030204"/>
            </a:endParaRPr>
          </a:p>
          <a:p>
            <a:endParaRPr lang="en-US" dirty="0"/>
          </a:p>
          <a:p>
            <a:r>
              <a:rPr lang="en-US" b="1" dirty="0"/>
              <a:t>Examples of Service Digital Models and Digital Twins Providing an Enduring Authoritative Source of Truth: </a:t>
            </a:r>
            <a:endParaRPr lang="en-US" dirty="0"/>
          </a:p>
          <a:p>
            <a:pPr marL="171450" indent="-171450">
              <a:buFont typeface="Arial,Sans-Serif"/>
              <a:buChar char="•"/>
            </a:pPr>
            <a:r>
              <a:rPr lang="en-US" dirty="0"/>
              <a:t>The Army has pilot efforts and initiatives to create digital system models and digital twins at different phases of the lifecycle. A few examples are the Digital Twin for Small Caliber (DT2SC), Echelon for evaluating sensors, and the UH-60 Black Hawk Helicopter Digital Twin. DT2SC is enabling complete analysis and optimization of small caliber ammunition to expedite transition from low-rate initial production to full rate production.  Echelon is looking earlier in the lifecycle to define a digital system model that’s not tied to a current radar system but rather can be used as a reference for requirements development, analysis, and evaluation of a future radar systems and technologies.  The Army’s largest Digital Twin effort is focused on the UH-60 Black Hawk to improve readiness.</a:t>
            </a:r>
            <a:endParaRPr lang="en-US" dirty="0">
              <a:cs typeface="Calibri"/>
            </a:endParaRPr>
          </a:p>
          <a:p>
            <a:pPr marL="171450" indent="-171450">
              <a:buFont typeface="Arial,Sans-Serif"/>
              <a:buChar char="•"/>
            </a:pPr>
            <a:r>
              <a:rPr lang="en-US" dirty="0"/>
              <a:t>The US Army DEVCOM CCDC AC integrated Model Based Engineering environment (</a:t>
            </a:r>
            <a:r>
              <a:rPr lang="en-US" dirty="0" err="1"/>
              <a:t>iMBE</a:t>
            </a:r>
            <a:r>
              <a:rPr lang="en-US" dirty="0"/>
              <a:t>) effort established a prototype environment to integrate tools and data such that a Digital Thread can be established across engineering domains.  This environment was designed so that a digital thread can be created for all programs the organization supports.</a:t>
            </a:r>
            <a:endParaRPr lang="en-US" dirty="0">
              <a:cs typeface="Calibri"/>
            </a:endParaRPr>
          </a:p>
          <a:p>
            <a:pPr marL="171450" indent="-171450">
              <a:buFont typeface="Arial,Sans-Serif"/>
              <a:buChar char="•"/>
            </a:pPr>
            <a:r>
              <a:rPr lang="en-US" dirty="0"/>
              <a:t>The US Navy CVN-78 Gerald Ford has developed what you might call a "limited" Digital Twin to be used to largely support manufacturing, assembly, and maintenance activities.  The Navy is also making investments in technologies to best understand their application for Naval Digital Twins (NDT) that could be used to support Prognostic Health Management (PHM) and Hull, Mechanical and Electrical (HM&amp;E) degradation, remaining useful life, impending casualty and/or stealth implications.</a:t>
            </a:r>
            <a:endParaRPr lang="en-US" dirty="0">
              <a:cs typeface="Calibri"/>
            </a:endParaRPr>
          </a:p>
          <a:p>
            <a:pPr marL="171450" indent="-171450">
              <a:buFont typeface="Arial,Sans-Serif"/>
              <a:buChar char="•"/>
            </a:pPr>
            <a:r>
              <a:rPr lang="en-US" dirty="0"/>
              <a:t>The Air Force is working with Wichita State to scan and generate 3D models and Finite Element Models (FEM) of the F-16 and B-1 and will use flight test data to validate the FEM's. The B-52 Commercial Engine Replacement Program (CERP)leveraged digital twins of the proposed engine designs in a “digital fly-off” to aid decision making early in the program.  The Air Force is also pursuing efforts to develop digital twins of an entire installation to help make base improvement decisions.</a:t>
            </a:r>
          </a:p>
          <a:p>
            <a:endParaRPr lang="en-US" dirty="0"/>
          </a:p>
          <a:p>
            <a:r>
              <a:rPr lang="en-US" b="1" dirty="0"/>
              <a:t>Digital Twin Concept: </a:t>
            </a:r>
            <a:endParaRPr lang="en-US" dirty="0"/>
          </a:p>
          <a:p>
            <a:pPr marL="171450" indent="-171450">
              <a:buFont typeface="Arial,Sans-Serif"/>
              <a:buChar char="•"/>
            </a:pPr>
            <a:r>
              <a:rPr lang="en-US" dirty="0"/>
              <a:t>The Digital Twin concept is being matured by the services,.  It isn't clear that there are any examples a full system realization of a Digital Twin.  It is fair to say that most programs today have a geometric equivalent "Digital Twin" of the physical product.  They also tend to have functional models and simulations used to estimate performance.  That said there are many complex subsystems that will have full digital twins such as aircraft and ground vehicle engines.  In some cases the engines are instrumented and can provide operational data that is used in the Digital Twin to predict performance, and maintenance activities.  In fact, most satellites have on board diagnostics that are feed back to monitor health and to predict how best to maneuver them so that they maintain an optimal orbit.  We know that there are some systems like the A-10, which is in sustainment, that is now starting to realize a digital twin.  As changes are made to this legacy system the twin is establish for the parts of the system that are undergoing upgrades.</a:t>
            </a:r>
            <a:endParaRPr lang="en-US" dirty="0">
              <a:cs typeface="Calibri"/>
            </a:endParaRPr>
          </a:p>
        </p:txBody>
      </p:sp>
      <p:sp>
        <p:nvSpPr>
          <p:cNvPr id="4" name="Slide Number Placeholder 3"/>
          <p:cNvSpPr>
            <a:spLocks noGrp="1"/>
          </p:cNvSpPr>
          <p:nvPr>
            <p:ph type="sldNum" sz="quarter" idx="10"/>
          </p:nvPr>
        </p:nvSpPr>
        <p:spPr/>
        <p:txBody>
          <a:bodyPr/>
          <a:lstStyle/>
          <a:p>
            <a:fld id="{5A71845D-0BBA-4FDB-B5C9-5392FA405068}" type="slidenum">
              <a:rPr lang="en-US" smtClean="0"/>
              <a:t>22</a:t>
            </a:fld>
            <a:endParaRPr lang="en-US"/>
          </a:p>
        </p:txBody>
      </p:sp>
    </p:spTree>
    <p:extLst>
      <p:ext uri="{BB962C8B-B14F-4D97-AF65-F5344CB8AC3E}">
        <p14:creationId xmlns:p14="http://schemas.microsoft.com/office/powerpoint/2010/main" val="41871248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pc="-5" dirty="0"/>
              <a:t>Frank;  Time hack 3 Min</a:t>
            </a:r>
          </a:p>
          <a:p>
            <a:endParaRPr lang="en-US" dirty="0"/>
          </a:p>
          <a:p>
            <a:endParaRPr lang="en-US" dirty="0"/>
          </a:p>
          <a:p>
            <a:r>
              <a:rPr lang="en-US" dirty="0"/>
              <a:t>We are focusing on leveraging high performance computing, cloud networks, open standards.  Organizations have vibrant research efforts going on to explore opportunities to use Data Analytics, AI/ML, IOT, Improved Human Machine integration virtual reality, augmented reality.</a:t>
            </a:r>
          </a:p>
          <a:p>
            <a:endParaRPr lang="en-US" dirty="0"/>
          </a:p>
          <a:p>
            <a:r>
              <a:rPr lang="en-US" b="1" dirty="0"/>
              <a:t>Key Implementation Updates on Incorporating Technological Innovation: </a:t>
            </a:r>
            <a:endParaRPr lang="en-US" dirty="0"/>
          </a:p>
          <a:p>
            <a:pPr marL="171450" indent="-171450">
              <a:buFont typeface="Arial,Sans-Serif"/>
              <a:buChar char="•"/>
            </a:pPr>
            <a:r>
              <a:rPr lang="en-US" b="1" dirty="0"/>
              <a:t>USAF Digital Campaign.</a:t>
            </a:r>
            <a:r>
              <a:rPr lang="en-US" dirty="0"/>
              <a:t>  The Department of the Air Force Vision is, "A digitally-empowered Air Force equipped with an agile workforce, state-of-the-art technologies, and intuitive processes that drive model-based enterprise decision-making, enable automation, institutionalize open architectures, and leverage authoritative models and data to ensure seamless stakeholder collaboration across the acquisition lifecycle."  The Campaign is a coordinated effort to move the activities of the enterprise, government and industry to modern digital capabilities and processes. The desired end state is a collaborative, integrated digital environment that guides, orchestrates, and delivers the means for each individual across the enterprise to access the data, functions and elements needed to do a his or her job in a purely digital manner. This includes all functions, from acquisition to sustainment and beyond, not just engineering. </a:t>
            </a:r>
            <a:endParaRPr lang="en-US" dirty="0">
              <a:cs typeface="Calibri"/>
            </a:endParaRPr>
          </a:p>
          <a:p>
            <a:pPr marL="171450" indent="-171450">
              <a:buFont typeface="Arial,Sans-Serif"/>
              <a:buChar char="•"/>
            </a:pPr>
            <a:r>
              <a:rPr lang="en-US" b="1" dirty="0"/>
              <a:t>USN Digital Transformation. </a:t>
            </a:r>
            <a:r>
              <a:rPr lang="en-US" dirty="0"/>
              <a:t>This US Navy and Marine Corps Digital Systems Engineering Transformation Strategy is intended to transform systems engineering capabilities by using common, composable, interactive, model-based systems to store and exchange data, models, and information within and across programs. Digital Engineering uses models and authoritative data to coordinate and integrate all disciplines and phases of work for the life cycle of a platform or system. Digital Engineering allows engineers and leaders to better understand and assess complex choices, automates requirements traceability to achieve design satisfaction, and supports timely decision making through integration, automation, visualization, and high performance computing. </a:t>
            </a:r>
            <a:endParaRPr lang="en-US" dirty="0">
              <a:cs typeface="Calibri"/>
            </a:endParaRPr>
          </a:p>
          <a:p>
            <a:pPr marL="171450" indent="-171450">
              <a:buFont typeface="Arial,Sans-Serif"/>
              <a:buChar char="•"/>
            </a:pPr>
            <a:r>
              <a:rPr lang="en-US" b="1" dirty="0"/>
              <a:t>The Army Digital Transformation Strategy (ADTS) </a:t>
            </a:r>
            <a:r>
              <a:rPr lang="en-US" dirty="0"/>
              <a:t>is the Army’s strategy to achieve digital transformation across Army technologies, processes and people. The strategy provides an overarching framework to achieve a digital Army of 2028 empowered to deliver overmatch through joint multi-domain operations (MDO).  The ADTS will drive digital transformation, innovation, and reform through strategy, policy, governance, oversight and rapid capabilities to establish an operational MDO force.  Elements of the strategy include:  </a:t>
            </a:r>
            <a:r>
              <a:rPr lang="en-US" dirty="0">
                <a:hlinkClick r:id="rId3"/>
              </a:rPr>
              <a:t>Software Factory</a:t>
            </a:r>
            <a:r>
              <a:rPr lang="en-US" dirty="0"/>
              <a:t>: The Army trains the workforce to create software and prepare for highly technical battlespaces that are ambiguous, fast-paced and data/software-driven.  </a:t>
            </a:r>
            <a:r>
              <a:rPr lang="en-US" dirty="0">
                <a:hlinkClick r:id="rId4"/>
              </a:rPr>
              <a:t>Software Engineering Center</a:t>
            </a:r>
            <a:r>
              <a:rPr lang="en-US" dirty="0"/>
              <a:t>: Addresses the challenge of software assurance (SwA) by publishing a new </a:t>
            </a:r>
            <a:r>
              <a:rPr lang="en-US" dirty="0">
                <a:hlinkClick r:id="rId5"/>
              </a:rPr>
              <a:t>Department of the Army Pamphlet 25-2-5</a:t>
            </a:r>
            <a:r>
              <a:rPr lang="en-US" dirty="0"/>
              <a:t>. The pamphlet provides clear guidance for improving security for future government off-the-shelf (GOTS) and commercial off-the-shelf (COTS) software fielded within the Army.  </a:t>
            </a:r>
            <a:r>
              <a:rPr lang="en-US" dirty="0">
                <a:hlinkClick r:id="rId6"/>
              </a:rPr>
              <a:t>Army Cloud Plan</a:t>
            </a:r>
            <a:r>
              <a:rPr lang="en-US" dirty="0"/>
              <a:t>: Establishes both unclassified and classified cloud environments called </a:t>
            </a:r>
            <a:r>
              <a:rPr lang="en-US" dirty="0" err="1"/>
              <a:t>cArmy</a:t>
            </a:r>
            <a:r>
              <a:rPr lang="en-US" dirty="0"/>
              <a:t> to enhance and streamline access to data. </a:t>
            </a:r>
            <a:r>
              <a:rPr lang="en-US" dirty="0" err="1"/>
              <a:t>cArmy</a:t>
            </a:r>
            <a:r>
              <a:rPr lang="en-US" dirty="0"/>
              <a:t> enables faster data access, allowing the Army to operate in an agile landscape, monitor permissions and access, and deploy digital products quicker than ever before.</a:t>
            </a:r>
          </a:p>
          <a:p>
            <a:endParaRPr lang="en-US" b="1" dirty="0">
              <a:cs typeface="Calibri"/>
            </a:endParaRPr>
          </a:p>
          <a:p>
            <a:pPr marL="171450" indent="-171450">
              <a:buFont typeface="Arial,Sans-Serif"/>
              <a:buChar char="•"/>
            </a:pPr>
            <a:r>
              <a:rPr lang="en-US" b="1" dirty="0"/>
              <a:t>Cutting edge DE tools used by the government, contractor and academia workforce: </a:t>
            </a:r>
            <a:endParaRPr lang="en-US" b="1" dirty="0">
              <a:cs typeface="Calibri"/>
            </a:endParaRPr>
          </a:p>
          <a:p>
            <a:pPr marL="628650" lvl="2" indent="-171450">
              <a:buFont typeface="Arial,Sans-Serif"/>
              <a:buChar char="•"/>
            </a:pPr>
            <a:r>
              <a:rPr lang="en-US" b="1" dirty="0"/>
              <a:t>PLM:  </a:t>
            </a:r>
            <a:r>
              <a:rPr lang="en-US" dirty="0"/>
              <a:t>Product lifecycle management (PLM) is an information management system that integrates data, processes, business systems, and, people in an extended enterprise.  PLM software allows to manage this information throughout the entire product lifecycle efficiently and cost-effectively: from ideation, design, and manufacture to service and disposal.</a:t>
            </a:r>
          </a:p>
          <a:p>
            <a:pPr marL="628650" lvl="2" indent="-171450">
              <a:buFont typeface="Arial,Sans-Serif"/>
              <a:buChar char="•"/>
            </a:pPr>
            <a:r>
              <a:rPr lang="en-US" b="1" dirty="0"/>
              <a:t>ADVANA</a:t>
            </a:r>
            <a:r>
              <a:rPr lang="en-US" dirty="0"/>
              <a:t>: A modern data platform that pulls data from hundreds of business systems to make data discoverable, understandable, and usable for advanced analytics aligned to the National Defense Strategy. From finance and contracts to logistics and readiness, this system drives informed decision making across the organization through common data models, natural language discovery, and self-service analytics.</a:t>
            </a:r>
          </a:p>
          <a:p>
            <a:pPr marL="628650" lvl="2" indent="-171450">
              <a:buFont typeface="Arial,Sans-Serif"/>
              <a:buChar char="•"/>
            </a:pPr>
            <a:r>
              <a:rPr lang="en-US" b="1" dirty="0"/>
              <a:t>CAMEO</a:t>
            </a:r>
            <a:r>
              <a:rPr lang="en-US" dirty="0"/>
              <a:t> -  Cameo Systems Modeler ™ is an industry leading cross-platform collaborative Model-Based Systems Engineering (MBSE) environment, which provides smart, robust, and intuitive tools to define, track, and visualize all aspects of systems in the most standard-compliant SysML models and diagrams.</a:t>
            </a:r>
          </a:p>
          <a:p>
            <a:pPr marL="628650" lvl="2" indent="-171450">
              <a:buFont typeface="Arial,Sans-Serif"/>
              <a:buChar char="•"/>
            </a:pPr>
            <a:r>
              <a:rPr lang="en-US" b="1" dirty="0"/>
              <a:t>Satellite Tool Kit </a:t>
            </a:r>
            <a:r>
              <a:rPr lang="en-US" dirty="0"/>
              <a:t>- Systems Tool Kit (STK) is an indispensable digital mission engineering application for the aerospace, defense, telecommunications, and other industries. It features an accurate, physics-based modeling environment to analyze platforms and payloads in a realistic mission context.</a:t>
            </a:r>
          </a:p>
          <a:p>
            <a:pPr marL="628650" lvl="2" indent="-171450">
              <a:buFont typeface="Arial,Sans-Serif"/>
              <a:buChar char="•"/>
            </a:pPr>
            <a:r>
              <a:rPr lang="en-US" b="1" dirty="0"/>
              <a:t>Model Center </a:t>
            </a:r>
            <a:r>
              <a:rPr lang="en-US" dirty="0"/>
              <a:t>- Phoenix Integration’s </a:t>
            </a:r>
            <a:r>
              <a:rPr lang="en-US" dirty="0" err="1"/>
              <a:t>ModelCenter</a:t>
            </a:r>
            <a:r>
              <a:rPr lang="en-US" dirty="0"/>
              <a:t> is a vendor-neutral software platform that empowers engineers to create and automate multi-tool workflows, providing increased flexibility to solve challenging engineering problems, and ultimately delivering on the promise of MBE. </a:t>
            </a:r>
            <a:r>
              <a:rPr lang="en-US" dirty="0" err="1"/>
              <a:t>ModelCenter</a:t>
            </a:r>
            <a:r>
              <a:rPr lang="en-US" dirty="0"/>
              <a:t> MBSE bridges the gap between engineering analysis and the systems model, ensuring that the product requirement is met and in sync with the engineering analysis conducted throughout the product development process.</a:t>
            </a:r>
            <a:endParaRPr lang="en-US" dirty="0">
              <a:cs typeface="Calibri"/>
            </a:endParaRPr>
          </a:p>
        </p:txBody>
      </p:sp>
      <p:sp>
        <p:nvSpPr>
          <p:cNvPr id="4" name="Slide Number Placeholder 3"/>
          <p:cNvSpPr>
            <a:spLocks noGrp="1"/>
          </p:cNvSpPr>
          <p:nvPr>
            <p:ph type="sldNum" sz="quarter" idx="10"/>
          </p:nvPr>
        </p:nvSpPr>
        <p:spPr/>
        <p:txBody>
          <a:bodyPr/>
          <a:lstStyle/>
          <a:p>
            <a:fld id="{5A71845D-0BBA-4FDB-B5C9-5392FA405068}" type="slidenum">
              <a:rPr lang="en-US" smtClean="0"/>
              <a:t>23</a:t>
            </a:fld>
            <a:endParaRPr lang="en-US"/>
          </a:p>
        </p:txBody>
      </p:sp>
    </p:spTree>
    <p:extLst>
      <p:ext uri="{BB962C8B-B14F-4D97-AF65-F5344CB8AC3E}">
        <p14:creationId xmlns:p14="http://schemas.microsoft.com/office/powerpoint/2010/main" val="41690874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pc="-5" dirty="0"/>
              <a:t>Frank;  Time hack 3 Min</a:t>
            </a:r>
          </a:p>
          <a:p>
            <a:endParaRPr lang="en-US" dirty="0"/>
          </a:p>
          <a:p>
            <a:endParaRPr lang="en-US" dirty="0"/>
          </a:p>
          <a:p>
            <a:r>
              <a:rPr lang="en-US" dirty="0"/>
              <a:t>All services and industries have increased their enterprise infrastructure investments to include efforts around improving data protection and data access.  The infrastructure is an important part of this.  Also all the services are driving towards a cloud-based network architecture approach.  </a:t>
            </a:r>
          </a:p>
          <a:p>
            <a:endParaRPr lang="en-US" dirty="0"/>
          </a:p>
          <a:p>
            <a:r>
              <a:rPr lang="en-US" b="1" dirty="0"/>
              <a:t>Key Implementation Updates on Establishing a Supporting Infrastructure: </a:t>
            </a:r>
            <a:endParaRPr lang="en-US" dirty="0"/>
          </a:p>
          <a:p>
            <a:pPr marL="171450" indent="-171450">
              <a:buFont typeface="Arial,Sans-Serif"/>
              <a:buChar char="•"/>
            </a:pPr>
            <a:r>
              <a:rPr lang="en-US" b="1" dirty="0"/>
              <a:t>USAF Digital Campaign.</a:t>
            </a:r>
            <a:r>
              <a:rPr lang="en-US" dirty="0"/>
              <a:t> USAF is working towards developing an Integrated Environment.  They are providing overarching guidance to influence corporate IT improvement investments to enable a robust, secure infrastructure for the enterprise-wide Digital Campaign.  Efforts include providing an Integrated Digital Environment (IDE) of models and tools for collaboration, analysis, and visualization across the functional domains of Air Force users</a:t>
            </a:r>
            <a:endParaRPr lang="en-US" dirty="0">
              <a:cs typeface="Calibri" panose="020F0502020204030204"/>
            </a:endParaRPr>
          </a:p>
          <a:p>
            <a:pPr marL="171450" indent="-171450">
              <a:buFont typeface="Arial,Sans-Serif"/>
              <a:buChar char="•"/>
            </a:pPr>
            <a:r>
              <a:rPr lang="en-US" b="1" dirty="0"/>
              <a:t>USN Digital Transformation.</a:t>
            </a:r>
            <a:r>
              <a:rPr lang="en-US" dirty="0"/>
              <a:t>  The Navy is developing a comprehensive, enterprise-wide capability that provides tools, infrastructure, and support for Naval Model-Based Systems Engineering (MBSE) efforts.  Covers a wide range of areas from shared licenses and server-based repositories to knowledge and data management.</a:t>
            </a:r>
            <a:endParaRPr lang="en-US" dirty="0">
              <a:cs typeface="Calibri" panose="020F0502020204030204"/>
            </a:endParaRPr>
          </a:p>
          <a:p>
            <a:pPr marL="171450" indent="-171450">
              <a:buFont typeface="Arial,Sans-Serif"/>
              <a:buChar char="•"/>
            </a:pPr>
            <a:r>
              <a:rPr lang="en-US" b="1" dirty="0"/>
              <a:t>Army Digital Transformation and “Cloud Smart” approach: </a:t>
            </a:r>
            <a:r>
              <a:rPr lang="en-US" dirty="0"/>
              <a:t> The Army will adopt a “cloud smart” approach that supports the migration of enduring applications in existing Army Enterprise Data Centers (AEDC) and Installation Processing Nodes (IPN) to Army’s cloud to achieve cost savings, interoperability, and information sharing across applications. </a:t>
            </a:r>
            <a:endParaRPr lang="en-US" dirty="0">
              <a:cs typeface="Calibri" panose="020F0502020204030204"/>
            </a:endParaRPr>
          </a:p>
          <a:p>
            <a:pPr marL="171450" indent="-171450">
              <a:buFont typeface="Arial,Sans-Serif"/>
              <a:buChar char="•"/>
            </a:pPr>
            <a:r>
              <a:rPr lang="en-US" b="1" dirty="0"/>
              <a:t>Cloud Hosting Services and platforms</a:t>
            </a:r>
            <a:r>
              <a:rPr lang="en-US" dirty="0"/>
              <a:t>.  Examples - Cloud One, High Performance Computing Modernization Program (HPCMP), AF Digital Engineering Environment Sandbox, Navy Integrated Modeling Environment)</a:t>
            </a:r>
          </a:p>
          <a:p>
            <a:endParaRPr lang="en-US" dirty="0"/>
          </a:p>
          <a:p>
            <a:r>
              <a:rPr lang="en-US" b="1" dirty="0"/>
              <a:t>Other Efforts Supporting Infrastructure Development:</a:t>
            </a:r>
            <a:endParaRPr lang="en-US" dirty="0"/>
          </a:p>
          <a:p>
            <a:pPr marL="171450" indent="-171450">
              <a:buFont typeface="Arial,Sans-Serif"/>
              <a:buChar char="•"/>
            </a:pPr>
            <a:r>
              <a:rPr lang="en-US" dirty="0"/>
              <a:t>Congress is now onboard with new laws being put in place, i.e. section 231 that makes it law to have an infrastructure and environment for SW development efforts that supports automated test and evaluation of SW solutions.  The department has responded with a number of recommendations along with changes that are being incorporated across many policies and guidance that are being updated.  As an example DOD 5000.DE is including such language.  In addition the SEP template was recently updated and it has been heavily modified to consider planning for Digital Engineering activities to include the Development, Operation, and training needed for realizing a Digital Engineering Ecosystem.  In fact, there are other efforts such as TRMC which provides for a modern day test support environment that can be used for joint test and evaluation efforts along with MEDE that was stood up to support Mission Engineering join mission analyses efforts.  In fact, the global pandemic stressed the Infrastructure and Environment and forced many changes to accommodate a 100% remote workforce.   Essential to achieving Digital Engineering is the establishment of and change to this part of our government enterprises.</a:t>
            </a:r>
          </a:p>
          <a:p>
            <a:endParaRPr lang="en-US" dirty="0"/>
          </a:p>
          <a:p>
            <a:r>
              <a:rPr lang="en-US" dirty="0"/>
              <a:t>In addition there are enterprise efforts to drive towards bodies of knowledge and to improve on how information is collected and shared across organizational boundaries.</a:t>
            </a:r>
            <a:endParaRPr lang="en-US" dirty="0">
              <a:cs typeface="Calibri" panose="020F0502020204030204"/>
            </a:endParaRPr>
          </a:p>
        </p:txBody>
      </p:sp>
      <p:sp>
        <p:nvSpPr>
          <p:cNvPr id="4" name="Slide Number Placeholder 3"/>
          <p:cNvSpPr>
            <a:spLocks noGrp="1"/>
          </p:cNvSpPr>
          <p:nvPr>
            <p:ph type="sldNum" sz="quarter" idx="10"/>
          </p:nvPr>
        </p:nvSpPr>
        <p:spPr/>
        <p:txBody>
          <a:bodyPr/>
          <a:lstStyle/>
          <a:p>
            <a:fld id="{5A71845D-0BBA-4FDB-B5C9-5392FA405068}" type="slidenum">
              <a:rPr lang="en-US" smtClean="0"/>
              <a:t>24</a:t>
            </a:fld>
            <a:endParaRPr lang="en-US"/>
          </a:p>
        </p:txBody>
      </p:sp>
    </p:spTree>
    <p:extLst>
      <p:ext uri="{BB962C8B-B14F-4D97-AF65-F5344CB8AC3E}">
        <p14:creationId xmlns:p14="http://schemas.microsoft.com/office/powerpoint/2010/main" val="39894683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pc="-5" dirty="0"/>
              <a:t>Frank;  Time hack 3 Min</a:t>
            </a:r>
          </a:p>
          <a:p>
            <a:endParaRPr lang="en-US" spc="-5" dirty="0"/>
          </a:p>
          <a:p>
            <a:endParaRPr lang="en-US" spc="-5" dirty="0"/>
          </a:p>
          <a:p>
            <a:r>
              <a:rPr lang="en-US" spc="-5" dirty="0"/>
              <a:t>Leadership is stepping up, setting goals and advocating for change.  They are working to change the culture, encourage sharing and are marketing and advertising new capabilities.  It is in requests for proposals, as well as in the responses.   </a:t>
            </a:r>
            <a:endParaRPr lang="en-US" dirty="0"/>
          </a:p>
          <a:p>
            <a:endParaRPr lang="en-US" spc="-5" dirty="0">
              <a:cs typeface="Calibri" panose="020F0502020204030204"/>
            </a:endParaRPr>
          </a:p>
          <a:p>
            <a:r>
              <a:rPr lang="en-US" spc="-5" dirty="0"/>
              <a:t>Training curriculum is changing due to demand and difficulty in finding the workforce talent needed to work efficiently and comfortably in a digitalized world.</a:t>
            </a:r>
            <a:endParaRPr lang="en-US" spc="-5" dirty="0">
              <a:cs typeface="Calibri" panose="020F0502020204030204"/>
            </a:endParaRPr>
          </a:p>
          <a:p>
            <a:endParaRPr lang="en-US" spc="-5" dirty="0">
              <a:cs typeface="Calibri" panose="020F0502020204030204"/>
            </a:endParaRPr>
          </a:p>
          <a:p>
            <a:r>
              <a:rPr lang="en-US" b="1" spc="-5" dirty="0"/>
              <a:t>Key Implementation Updates on Transforming the Culture and Workforce: </a:t>
            </a:r>
            <a:endParaRPr lang="en-US" spc="-5" dirty="0">
              <a:cs typeface="Calibri" panose="020F0502020204030204"/>
            </a:endParaRPr>
          </a:p>
          <a:p>
            <a:pPr marL="171450" indent="-171450">
              <a:buFont typeface="Arial,Sans-Serif" panose="020B0604020202020204" pitchFamily="34" charset="0"/>
              <a:buChar char="•"/>
            </a:pPr>
            <a:r>
              <a:rPr lang="en-US" b="1" spc="-5" dirty="0"/>
              <a:t>DEBOK - The Digital Engineering Body of Knowledge (DEBoK)</a:t>
            </a:r>
            <a:r>
              <a:rPr lang="en-US" spc="-5" dirty="0"/>
              <a:t> serves as a reference for the DoD engineering community to use in implementing digital engineering practices; starting with systems engineering and expanding to specific disciplines, engineering domains and specialty areas. The </a:t>
            </a:r>
            <a:r>
              <a:rPr lang="en-US" spc="-5" dirty="0" err="1"/>
              <a:t>BoK</a:t>
            </a:r>
            <a:r>
              <a:rPr lang="en-US" spc="-5" dirty="0"/>
              <a:t> stores collective data, information and knowledge on digital engineering. Members of the government, industry and academia working within this space will be able to contribute to the DEBoK and build their digital engineering solutions based on collective knowledge.</a:t>
            </a:r>
            <a:endParaRPr lang="en-US" spc="-5" dirty="0">
              <a:cs typeface="Calibri"/>
            </a:endParaRPr>
          </a:p>
          <a:p>
            <a:pPr marL="171450" indent="-171450">
              <a:buFont typeface="Arial,Sans-Serif" panose="020B0604020202020204" pitchFamily="34" charset="0"/>
              <a:buChar char="•"/>
            </a:pPr>
            <a:r>
              <a:rPr lang="en-US" b="1" spc="-5" dirty="0"/>
              <a:t>USAF Digital Campaign Guide.</a:t>
            </a:r>
            <a:r>
              <a:rPr lang="en-US" spc="-5" dirty="0"/>
              <a:t>  An information strongbox for transformation efforts. The repository is a focal point for policy, training information, best practices, new, and resources relating to the digital transformation.  “The Air Force Digital Guide is the authoritative source of information about products being worked for the Department of the Air Force Digital Campaign. </a:t>
            </a:r>
            <a:endParaRPr lang="en-US" spc="-5" dirty="0">
              <a:cs typeface="Calibri" panose="020F0502020204030204"/>
            </a:endParaRPr>
          </a:p>
          <a:p>
            <a:pPr marL="171450" indent="-171450">
              <a:buFont typeface="Arial,Sans-Serif" panose="020B0604020202020204" pitchFamily="34" charset="0"/>
              <a:buChar char="•"/>
            </a:pPr>
            <a:r>
              <a:rPr lang="en-US" b="1" spc="-5" dirty="0"/>
              <a:t>USN MBSE Guidebook. </a:t>
            </a:r>
            <a:r>
              <a:rPr lang="en-US" spc="-5" dirty="0"/>
              <a:t>Similar to USAF Digital Guide.  Provides guidance to USN on MBSE best practices</a:t>
            </a:r>
          </a:p>
          <a:p>
            <a:pPr marL="171450" indent="-171450">
              <a:buFont typeface="Arial,Sans-Serif" panose="020B0604020202020204" pitchFamily="34" charset="0"/>
              <a:buChar char="-"/>
            </a:pPr>
            <a:endParaRPr lang="en-US" spc="-5" dirty="0"/>
          </a:p>
          <a:p>
            <a:r>
              <a:rPr lang="en-US" b="1" spc="-5" dirty="0"/>
              <a:t>Other: </a:t>
            </a:r>
            <a:endParaRPr lang="en-US" spc="-5" dirty="0">
              <a:cs typeface="Calibri" panose="020F0502020204030204"/>
            </a:endParaRPr>
          </a:p>
          <a:p>
            <a:pPr marL="171450" indent="-171450">
              <a:buFont typeface="Arial,Sans-Serif" panose="020B0604020202020204" pitchFamily="34" charset="0"/>
              <a:buChar char="•"/>
            </a:pPr>
            <a:r>
              <a:rPr lang="en-US" spc="-5" dirty="0"/>
              <a:t>SERC research DE competency framework is influencing changes into DAU training to include greater emphasis on Digital Literacy.  </a:t>
            </a:r>
          </a:p>
          <a:p>
            <a:pPr marL="171450" indent="-171450">
              <a:buFont typeface="Arial,Sans-Serif" panose="020B0604020202020204" pitchFamily="34" charset="0"/>
              <a:buChar char="•"/>
            </a:pPr>
            <a:r>
              <a:rPr lang="en-US" spc="-5" dirty="0"/>
              <a:t>DAU has a DE Credential which they will continuously improve.</a:t>
            </a:r>
          </a:p>
          <a:p>
            <a:pPr marL="171450" indent="-171450">
              <a:buFont typeface="Arial,Sans-Serif" panose="020B0604020202020204" pitchFamily="34" charset="0"/>
              <a:buChar char="•"/>
            </a:pPr>
            <a:r>
              <a:rPr lang="en-US" spc="-5" dirty="0"/>
              <a:t>Universities are offering Digital Engineering programs and are changing their curriculums to assure students work in a digitalized engineering environment.</a:t>
            </a:r>
            <a:endParaRPr lang="en-US" spc="-5" dirty="0">
              <a:cs typeface="Calibri"/>
            </a:endParaRPr>
          </a:p>
        </p:txBody>
      </p:sp>
      <p:sp>
        <p:nvSpPr>
          <p:cNvPr id="4" name="Slide Number Placeholder 3"/>
          <p:cNvSpPr>
            <a:spLocks noGrp="1"/>
          </p:cNvSpPr>
          <p:nvPr>
            <p:ph type="sldNum" sz="quarter" idx="10"/>
          </p:nvPr>
        </p:nvSpPr>
        <p:spPr/>
        <p:txBody>
          <a:bodyPr/>
          <a:lstStyle/>
          <a:p>
            <a:fld id="{5A71845D-0BBA-4FDB-B5C9-5392FA405068}" type="slidenum">
              <a:rPr lang="en-US" smtClean="0"/>
              <a:t>25</a:t>
            </a:fld>
            <a:endParaRPr lang="en-US"/>
          </a:p>
        </p:txBody>
      </p:sp>
    </p:spTree>
    <p:extLst>
      <p:ext uri="{BB962C8B-B14F-4D97-AF65-F5344CB8AC3E}">
        <p14:creationId xmlns:p14="http://schemas.microsoft.com/office/powerpoint/2010/main" val="32229290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spcBef>
                <a:spcPts val="1000"/>
              </a:spcBef>
              <a:buFont typeface="Arial"/>
              <a:buNone/>
            </a:pPr>
            <a:r>
              <a:rPr lang="en-US" dirty="0"/>
              <a:t>Frank; Time hack – 3 Min</a:t>
            </a:r>
          </a:p>
          <a:p>
            <a:pPr marL="0" indent="0">
              <a:lnSpc>
                <a:spcPct val="90000"/>
              </a:lnSpc>
              <a:spcBef>
                <a:spcPts val="1000"/>
              </a:spcBef>
              <a:buFont typeface="Arial"/>
              <a:buNone/>
            </a:pPr>
            <a:endParaRPr lang="en-US" dirty="0"/>
          </a:p>
          <a:p>
            <a:pPr marL="0" indent="0">
              <a:lnSpc>
                <a:spcPct val="90000"/>
              </a:lnSpc>
              <a:spcBef>
                <a:spcPts val="1000"/>
              </a:spcBef>
              <a:buFont typeface="Arial"/>
              <a:buNone/>
            </a:pPr>
            <a:r>
              <a:rPr lang="en-US" dirty="0"/>
              <a:t>Change Management</a:t>
            </a:r>
          </a:p>
          <a:p>
            <a:pPr marL="0" indent="0">
              <a:lnSpc>
                <a:spcPct val="90000"/>
              </a:lnSpc>
              <a:spcBef>
                <a:spcPts val="1000"/>
              </a:spcBef>
              <a:buFont typeface="Arial"/>
              <a:buNone/>
            </a:pPr>
            <a:endParaRPr lang="en-US" dirty="0"/>
          </a:p>
          <a:p>
            <a:pPr marL="285750" indent="-285750">
              <a:lnSpc>
                <a:spcPct val="90000"/>
              </a:lnSpc>
              <a:spcBef>
                <a:spcPts val="1000"/>
              </a:spcBef>
              <a:buFont typeface="Arial"/>
              <a:buChar char="•"/>
            </a:pPr>
            <a:r>
              <a:rPr lang="en-US" dirty="0"/>
              <a:t>Assess where you are "as is" (Fundamentals, MBCM, role your own)</a:t>
            </a:r>
          </a:p>
          <a:p>
            <a:pPr marL="285750" indent="-285750">
              <a:lnSpc>
                <a:spcPct val="90000"/>
              </a:lnSpc>
              <a:spcBef>
                <a:spcPts val="1000"/>
              </a:spcBef>
              <a:buFont typeface="Arial"/>
              <a:buChar char="•"/>
            </a:pPr>
            <a:r>
              <a:rPr lang="en-US" dirty="0"/>
              <a:t>ID Where you want to be "to be" (Based on competition, goals, problems, risks, opportunities, etc...). There are many factors.  Do a SWOT analysis</a:t>
            </a:r>
            <a:endParaRPr lang="en-US" dirty="0">
              <a:cs typeface="Calibri"/>
            </a:endParaRPr>
          </a:p>
          <a:p>
            <a:pPr marL="285750" indent="-285750">
              <a:lnSpc>
                <a:spcPct val="90000"/>
              </a:lnSpc>
              <a:spcBef>
                <a:spcPts val="1000"/>
              </a:spcBef>
              <a:buFont typeface="Arial"/>
              <a:buChar char="•"/>
            </a:pPr>
            <a:r>
              <a:rPr lang="en-US" dirty="0"/>
              <a:t>Understand the gaps between the "as is" and the "to be"</a:t>
            </a:r>
            <a:endParaRPr lang="en-US" dirty="0">
              <a:cs typeface="Calibri"/>
            </a:endParaRPr>
          </a:p>
          <a:p>
            <a:pPr marL="285750" indent="-285750">
              <a:lnSpc>
                <a:spcPct val="90000"/>
              </a:lnSpc>
              <a:spcBef>
                <a:spcPts val="1000"/>
              </a:spcBef>
              <a:buFont typeface="Arial"/>
              <a:buChar char="•"/>
            </a:pPr>
            <a:r>
              <a:rPr lang="en-US" dirty="0"/>
              <a:t>Understand the problems, challenges, goals you have.</a:t>
            </a:r>
            <a:endParaRPr lang="en-US" dirty="0">
              <a:cs typeface="Calibri"/>
            </a:endParaRPr>
          </a:p>
          <a:p>
            <a:pPr marL="285750" indent="-285750">
              <a:lnSpc>
                <a:spcPct val="90000"/>
              </a:lnSpc>
              <a:spcBef>
                <a:spcPts val="1000"/>
              </a:spcBef>
              <a:buFont typeface="Arial"/>
              <a:buChar char="•"/>
            </a:pPr>
            <a:r>
              <a:rPr lang="en-US" dirty="0"/>
              <a:t>Align gaps to problems and ID solutions.  Understand timing, cost, manpower, etc...for them</a:t>
            </a:r>
            <a:endParaRPr lang="en-US" dirty="0">
              <a:cs typeface="Calibri"/>
            </a:endParaRPr>
          </a:p>
          <a:p>
            <a:pPr marL="285750" indent="-285750">
              <a:lnSpc>
                <a:spcPct val="90000"/>
              </a:lnSpc>
              <a:spcBef>
                <a:spcPts val="1000"/>
              </a:spcBef>
              <a:buFont typeface="Arial"/>
              <a:buChar char="•"/>
            </a:pPr>
            <a:r>
              <a:rPr lang="en-US" dirty="0"/>
              <a:t>Determine what best addresses your needs</a:t>
            </a:r>
            <a:endParaRPr lang="en-US" dirty="0">
              <a:cs typeface="Calibri"/>
            </a:endParaRPr>
          </a:p>
          <a:p>
            <a:pPr marL="285750" indent="-285750">
              <a:lnSpc>
                <a:spcPct val="90000"/>
              </a:lnSpc>
              <a:spcBef>
                <a:spcPts val="1000"/>
              </a:spcBef>
              <a:buFont typeface="Arial"/>
              <a:buChar char="•"/>
            </a:pPr>
            <a:r>
              <a:rPr lang="en-US" dirty="0"/>
              <a:t>Provide resources to project to work on closing the gaps making sure that the needs are being satisfied.</a:t>
            </a:r>
            <a:endParaRPr lang="en-US" dirty="0">
              <a:cs typeface="Calibri"/>
            </a:endParaRPr>
          </a:p>
          <a:p>
            <a:pPr marL="285750" indent="-285750">
              <a:lnSpc>
                <a:spcPct val="90000"/>
              </a:lnSpc>
              <a:spcBef>
                <a:spcPts val="1000"/>
              </a:spcBef>
              <a:buFont typeface="Arial"/>
              <a:buChar char="•"/>
            </a:pPr>
            <a:r>
              <a:rPr lang="en-US" dirty="0"/>
              <a:t>Track progress, measure, analyze and report to senior leadership</a:t>
            </a:r>
            <a:endParaRPr lang="en-US" dirty="0">
              <a:cs typeface="Calibri"/>
            </a:endParaRPr>
          </a:p>
          <a:p>
            <a:pPr marL="285750" indent="-285750">
              <a:lnSpc>
                <a:spcPct val="90000"/>
              </a:lnSpc>
              <a:spcBef>
                <a:spcPts val="1000"/>
              </a:spcBef>
              <a:buFont typeface="Arial"/>
              <a:buChar char="•"/>
            </a:pPr>
            <a:r>
              <a:rPr lang="en-US" dirty="0"/>
              <a:t>Pilot changes, get user feedback.  Once proven apply to projects.</a:t>
            </a:r>
            <a:endParaRPr lang="en-US" dirty="0">
              <a:cs typeface="Calibri"/>
            </a:endParaRPr>
          </a:p>
          <a:p>
            <a:pPr marL="285750" indent="-285750">
              <a:lnSpc>
                <a:spcPct val="90000"/>
              </a:lnSpc>
              <a:spcBef>
                <a:spcPts val="1000"/>
              </a:spcBef>
              <a:buFont typeface="Arial"/>
              <a:buChar char="•"/>
            </a:pPr>
            <a:r>
              <a:rPr lang="en-US" dirty="0"/>
              <a:t>Start small and celebrate the wins</a:t>
            </a:r>
            <a:endParaRPr lang="en-US" dirty="0">
              <a:cs typeface="Calibri"/>
            </a:endParaRPr>
          </a:p>
          <a:p>
            <a:pPr marL="285750" indent="-285750">
              <a:lnSpc>
                <a:spcPct val="90000"/>
              </a:lnSpc>
              <a:spcBef>
                <a:spcPts val="1000"/>
              </a:spcBef>
              <a:buFont typeface="Arial"/>
              <a:buChar char="•"/>
            </a:pPr>
            <a:r>
              <a:rPr lang="en-US" dirty="0"/>
              <a:t>Make incremental changes.  You can't eat an elephant in one bite.</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A71845D-0BBA-4FDB-B5C9-5392FA405068}" type="slidenum">
              <a:rPr lang="en-US" smtClean="0"/>
              <a:t>26</a:t>
            </a:fld>
            <a:endParaRPr lang="en-US"/>
          </a:p>
        </p:txBody>
      </p:sp>
    </p:spTree>
    <p:extLst>
      <p:ext uri="{BB962C8B-B14F-4D97-AF65-F5344CB8AC3E}">
        <p14:creationId xmlns:p14="http://schemas.microsoft.com/office/powerpoint/2010/main" val="37792796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cs typeface="Arial"/>
              </a:rPr>
              <a:t>Time Hack: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cs typeface="Arial"/>
              </a:rPr>
              <a:t>Needs to be a concerted effort to select tools that support the de ecosystem.</a:t>
            </a:r>
            <a:endParaRPr lang="en-US" dirty="0"/>
          </a:p>
          <a:p>
            <a:endParaRPr lang="en-US" dirty="0"/>
          </a:p>
        </p:txBody>
      </p:sp>
      <p:sp>
        <p:nvSpPr>
          <p:cNvPr id="4" name="Slide Number Placeholder 3"/>
          <p:cNvSpPr>
            <a:spLocks noGrp="1"/>
          </p:cNvSpPr>
          <p:nvPr>
            <p:ph type="sldNum" sz="quarter" idx="5"/>
          </p:nvPr>
        </p:nvSpPr>
        <p:spPr/>
        <p:txBody>
          <a:bodyPr/>
          <a:lstStyle/>
          <a:p>
            <a:fld id="{5A71845D-0BBA-4FDB-B5C9-5392FA405068}" type="slidenum">
              <a:rPr lang="en-US" smtClean="0"/>
              <a:t>27</a:t>
            </a:fld>
            <a:endParaRPr lang="en-US"/>
          </a:p>
        </p:txBody>
      </p:sp>
    </p:spTree>
    <p:extLst>
      <p:ext uri="{BB962C8B-B14F-4D97-AF65-F5344CB8AC3E}">
        <p14:creationId xmlns:p14="http://schemas.microsoft.com/office/powerpoint/2010/main" val="3412777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cs typeface="Arial"/>
              </a:rPr>
              <a:t>Time Hack: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cs typeface="Arial"/>
              </a:rPr>
              <a:t>Needs to be a concerted effort to select tools that support the de ecosystem.</a:t>
            </a:r>
            <a:endParaRPr lang="en-US" dirty="0"/>
          </a:p>
          <a:p>
            <a:endParaRPr lang="en-US" dirty="0"/>
          </a:p>
        </p:txBody>
      </p:sp>
      <p:sp>
        <p:nvSpPr>
          <p:cNvPr id="4" name="Slide Number Placeholder 3"/>
          <p:cNvSpPr>
            <a:spLocks noGrp="1"/>
          </p:cNvSpPr>
          <p:nvPr>
            <p:ph type="sldNum" sz="quarter" idx="5"/>
          </p:nvPr>
        </p:nvSpPr>
        <p:spPr/>
        <p:txBody>
          <a:bodyPr/>
          <a:lstStyle/>
          <a:p>
            <a:fld id="{5A71845D-0BBA-4FDB-B5C9-5392FA405068}" type="slidenum">
              <a:rPr lang="en-US" smtClean="0"/>
              <a:t>28</a:t>
            </a:fld>
            <a:endParaRPr lang="en-US"/>
          </a:p>
        </p:txBody>
      </p:sp>
    </p:spTree>
    <p:extLst>
      <p:ext uri="{BB962C8B-B14F-4D97-AF65-F5344CB8AC3E}">
        <p14:creationId xmlns:p14="http://schemas.microsoft.com/office/powerpoint/2010/main" val="4257890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Frank; Time hack 3 min</a:t>
            </a:r>
          </a:p>
          <a:p>
            <a:endParaRPr lang="en-US"/>
          </a:p>
          <a:p>
            <a:r>
              <a:rPr lang="en-US">
                <a:latin typeface="Arial"/>
                <a:cs typeface="Arial"/>
              </a:rPr>
              <a:t>Organizations should establish and follow formalized plans, methodologies, and accepted standards for the development and use of models as a continuum throughout the life cycle, including interaction across other models. Organizations should integrate these activities into the programs’ plans and schedules. Models and all digital representations, including simulations, should mature as the knowledge of the missions and/or systems evolves.</a:t>
            </a:r>
            <a:endParaRPr lang="en-US"/>
          </a:p>
          <a:p>
            <a:endParaRPr lang="en-US">
              <a:latin typeface="Arial"/>
              <a:cs typeface="Arial"/>
            </a:endParaRPr>
          </a:p>
          <a:p>
            <a:r>
              <a:rPr lang="en-US">
                <a:latin typeface="Arial"/>
                <a:cs typeface="Arial"/>
              </a:rPr>
              <a:t>Organizations should define and establish Authoritative Sources of Truth (ASOT) for the intended engineering and stakeholder activities. Definitions should include but not be limited to location, format, organization, traceability, pedigree, provenance, data rights, and acceptable uses. The ASOT should be used to access, share, and exchange models and data so they may be used in support of engineering activities and to form digital artifacts.</a:t>
            </a:r>
          </a:p>
          <a:p>
            <a:endParaRPr lang="en-US">
              <a:latin typeface="Arial"/>
              <a:cs typeface="Arial"/>
            </a:endParaRPr>
          </a:p>
          <a:p>
            <a:r>
              <a:rPr lang="en-US">
                <a:latin typeface="Arial"/>
                <a:cs typeface="Arial"/>
              </a:rPr>
              <a:t>Organizations should establish a governance methodology for the ASOT across all engineering domains and stakeholder roles and responsibilities to include but not be limited to data protection, access control rules, data traceability, data quality, and acceptance criteria to establish data trust and model credibility.</a:t>
            </a:r>
          </a:p>
          <a:p>
            <a:endParaRPr lang="en-US">
              <a:latin typeface="Arial"/>
              <a:cs typeface="Arial"/>
            </a:endParaRPr>
          </a:p>
          <a:p>
            <a:r>
              <a:rPr lang="en-US">
                <a:latin typeface="Arial"/>
                <a:cs typeface="Arial"/>
              </a:rPr>
              <a:t>Note:  Please prepare antidotes for each of these: Not just DoD; talk about Tesla, Ford, Goodyear, others…  </a:t>
            </a:r>
            <a:r>
              <a:rPr lang="en-US" err="1">
                <a:latin typeface="Arial"/>
                <a:cs typeface="Arial"/>
              </a:rPr>
              <a:t>i.e</a:t>
            </a:r>
            <a:r>
              <a:rPr lang="en-US">
                <a:latin typeface="Arial"/>
                <a:cs typeface="Arial"/>
              </a:rPr>
              <a:t>  Tell a story and not just read the fundamentals</a:t>
            </a:r>
          </a:p>
          <a:p>
            <a:endParaRPr lang="en-US"/>
          </a:p>
        </p:txBody>
      </p:sp>
      <p:sp>
        <p:nvSpPr>
          <p:cNvPr id="4" name="Slide Number Placeholder 3"/>
          <p:cNvSpPr>
            <a:spLocks noGrp="1"/>
          </p:cNvSpPr>
          <p:nvPr>
            <p:ph type="sldNum" sz="quarter" idx="5"/>
          </p:nvPr>
        </p:nvSpPr>
        <p:spPr/>
        <p:txBody>
          <a:bodyPr/>
          <a:lstStyle/>
          <a:p>
            <a:fld id="{5A71845D-0BBA-4FDB-B5C9-5392FA405068}" type="slidenum">
              <a:rPr lang="en-US" smtClean="0"/>
              <a:t>29</a:t>
            </a:fld>
            <a:endParaRPr lang="en-US"/>
          </a:p>
        </p:txBody>
      </p:sp>
    </p:spTree>
    <p:extLst>
      <p:ext uri="{BB962C8B-B14F-4D97-AF65-F5344CB8AC3E}">
        <p14:creationId xmlns:p14="http://schemas.microsoft.com/office/powerpoint/2010/main" val="10365008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Frank; Time hack 3 min</a:t>
            </a:r>
          </a:p>
          <a:p>
            <a:endParaRPr lang="en-US"/>
          </a:p>
          <a:p>
            <a:r>
              <a:rPr lang="en-US" sz="1200">
                <a:latin typeface="Arial"/>
                <a:cs typeface="Arial"/>
              </a:rPr>
              <a:t>Organizations should establish and sustain a Digital Engineering Ecosystem (DEE) that interconnects the infrastructure, environment, and methodology (process, methods, and tools). The DEE should enhance the capability to collaborate across organizations, engineering disciplines, and physical locations.</a:t>
            </a:r>
            <a:endParaRPr lang="en-US" sz="1200"/>
          </a:p>
          <a:p>
            <a:endParaRPr lang="en-US" sz="1200">
              <a:latin typeface="Arial"/>
              <a:cs typeface="Arial"/>
            </a:endParaRPr>
          </a:p>
          <a:p>
            <a:r>
              <a:rPr lang="en-US" sz="1200">
                <a:latin typeface="Arial"/>
                <a:cs typeface="Arial"/>
              </a:rPr>
              <a:t>Organizations should develop and/or leverage existing enterprise-level resources to establish and sustain a secure DEE. This includes adequate computing and IT infrastructure, model, data, and simulation interoperability; and the configuration and security management of data using digital engineering processes and methods that help solve the Department’s hardest analytical problems.</a:t>
            </a:r>
          </a:p>
          <a:p>
            <a:endParaRPr lang="en-US" sz="1200">
              <a:latin typeface="Arial"/>
              <a:cs typeface="Arial"/>
            </a:endParaRPr>
          </a:p>
          <a:p>
            <a:r>
              <a:rPr lang="en-US" sz="1200">
                <a:latin typeface="Arial"/>
                <a:cs typeface="Arial"/>
              </a:rPr>
              <a:t>Organizations should foster an environment that supports innovation and should establish a systematic DE maturation approach to drive continuous improvements in the establishment and use of the DEE in practice and promotes continuous prototyping and experimentation.</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a:cs typeface="Arial"/>
              </a:rPr>
              <a:t>Note:  Please prepare antidotes for each of these: Not just DoD; talk about Tesla, Ford, Goodyear, others…  </a:t>
            </a:r>
            <a:r>
              <a:rPr lang="en-US" err="1">
                <a:latin typeface="Arial"/>
                <a:cs typeface="Arial"/>
              </a:rPr>
              <a:t>i.e</a:t>
            </a:r>
            <a:r>
              <a:rPr lang="en-US">
                <a:latin typeface="Arial"/>
                <a:cs typeface="Arial"/>
              </a:rPr>
              <a:t>  Tell a story and not just read the fundamentals</a:t>
            </a:r>
          </a:p>
          <a:p>
            <a:endParaRPr lang="en-US"/>
          </a:p>
        </p:txBody>
      </p:sp>
      <p:sp>
        <p:nvSpPr>
          <p:cNvPr id="4" name="Slide Number Placeholder 3"/>
          <p:cNvSpPr>
            <a:spLocks noGrp="1"/>
          </p:cNvSpPr>
          <p:nvPr>
            <p:ph type="sldNum" sz="quarter" idx="5"/>
          </p:nvPr>
        </p:nvSpPr>
        <p:spPr/>
        <p:txBody>
          <a:bodyPr/>
          <a:lstStyle/>
          <a:p>
            <a:fld id="{5A71845D-0BBA-4FDB-B5C9-5392FA405068}" type="slidenum">
              <a:rPr lang="en-US" smtClean="0"/>
              <a:t>30</a:t>
            </a:fld>
            <a:endParaRPr lang="en-US"/>
          </a:p>
        </p:txBody>
      </p:sp>
    </p:spTree>
    <p:extLst>
      <p:ext uri="{BB962C8B-B14F-4D97-AF65-F5344CB8AC3E}">
        <p14:creationId xmlns:p14="http://schemas.microsoft.com/office/powerpoint/2010/main" val="1958010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Frank; Time hack 5 min</a:t>
            </a:r>
          </a:p>
          <a:p>
            <a:endParaRPr lang="en-US" dirty="0"/>
          </a:p>
          <a:p>
            <a:pPr algn="l"/>
            <a:r>
              <a:rPr lang="en-US" dirty="0">
                <a:solidFill>
                  <a:srgbClr val="374151"/>
                </a:solidFill>
                <a:effectLst/>
              </a:rPr>
              <a:t>We are in a great Power Competition against Russia and China.  DoD recognizes this competition as a significant challenge to its national security and has formulated strategies to address it.</a:t>
            </a:r>
            <a:endParaRPr lang="en-US" dirty="0">
              <a:effectLst/>
            </a:endParaRPr>
          </a:p>
          <a:p>
            <a:br>
              <a:rPr lang="en-US" dirty="0"/>
            </a:br>
            <a:r>
              <a:rPr lang="en-US" dirty="0">
                <a:solidFill>
                  <a:srgbClr val="374151"/>
                </a:solidFill>
                <a:effectLst/>
              </a:rPr>
              <a:t>The DoD's approach to Great Power Competition involves a comprehensive set of policies and actions aimed at maintaining U.S. military superiority, protecting American interests, and promoting stability and security in key regions around the world. The main focus of the DoD's GPC strategy is on countering the growing influence and assertiveness of China and Russia.</a:t>
            </a:r>
            <a:endParaRPr lang="en-US" dirty="0">
              <a:effectLst/>
            </a:endParaRPr>
          </a:p>
          <a:p>
            <a:br>
              <a:rPr lang="en-US" dirty="0"/>
            </a:br>
            <a:r>
              <a:rPr lang="en-US" dirty="0">
                <a:solidFill>
                  <a:srgbClr val="374151"/>
                </a:solidFill>
                <a:effectLst/>
              </a:rPr>
              <a:t>In the case of China, the DoD acknowledges the country's rapid economic growth, military modernization efforts, and its expanding global influence. The DoD's strategy seeks to deter China from challenging the established rules-based international order and safeguarding American interests and those of its allies and partners in the Indo-Pacific region. This includes strengthening alliances, partnerships, and security cooperation with regional countries, enhancing military capabilities, and increasing investments in advanced technologies.</a:t>
            </a:r>
            <a:endParaRPr lang="en-US" dirty="0">
              <a:effectLst/>
            </a:endParaRPr>
          </a:p>
          <a:p>
            <a:br>
              <a:rPr lang="en-US" dirty="0"/>
            </a:br>
            <a:r>
              <a:rPr lang="en-US" dirty="0">
                <a:solidFill>
                  <a:srgbClr val="374151"/>
                </a:solidFill>
                <a:effectLst/>
              </a:rPr>
              <a:t>Regarding Russia, the DoD recognizes its aggressive behavior, revisionist tendencies, and efforts to undermine U.S. and Western interests. The DoD's approach involves deterring Russian aggression, defending NATO allies and partners, and ensuring strategic stability. This includes maintaining a credible deterrent posture, enhancing NATO's defense and deterrence capabilities, and countering Russian malign activities such as cyberattacks and disinformation campaigns.</a:t>
            </a:r>
            <a:endParaRPr lang="en-US" dirty="0">
              <a:effectLst/>
            </a:endParaRPr>
          </a:p>
          <a:p>
            <a:endParaRPr lang="en-US" dirty="0"/>
          </a:p>
          <a:p>
            <a:pPr algn="l"/>
            <a:r>
              <a:rPr lang="en-US" dirty="0">
                <a:solidFill>
                  <a:srgbClr val="374151"/>
                </a:solidFill>
                <a:effectLst/>
              </a:rPr>
              <a:t>The DoD's Great Power Competition strategy also emphasizes the importance of innovation and technological superiority. It aims to harness advanced technologies, such as artificial intelligence, autonomous systems, and space capabilities, to enhance military readiness, improve decision-making processes, and maintain an edge over potential adversaries.</a:t>
            </a:r>
            <a:endParaRPr lang="en-US" dirty="0">
              <a:effectLst/>
            </a:endParaRPr>
          </a:p>
          <a:p>
            <a:pPr algn="l">
              <a:buFont typeface="Arial" panose="020B0604020202020204" pitchFamily="34" charset="0"/>
              <a:buChar char="•"/>
            </a:pPr>
            <a:r>
              <a:rPr lang="en-US" dirty="0">
                <a:solidFill>
                  <a:srgbClr val="374151"/>
                </a:solidFill>
                <a:effectLst/>
              </a:rPr>
              <a:t> Highlight Navy background; with the Russia demise, many considered US peerless; not so anymore</a:t>
            </a:r>
            <a:endParaRPr lang="en-US" dirty="0">
              <a:effectLst/>
            </a:endParaRPr>
          </a:p>
          <a:p>
            <a:pPr algn="l">
              <a:buFont typeface="Arial" panose="020B0604020202020204" pitchFamily="34" charset="0"/>
              <a:buChar char="•"/>
            </a:pPr>
            <a:r>
              <a:rPr lang="en-US" dirty="0">
                <a:solidFill>
                  <a:srgbClr val="374151"/>
                </a:solidFill>
                <a:effectLst/>
              </a:rPr>
              <a:t> Takes us too long to get tech into the hands of the warfighter</a:t>
            </a:r>
            <a:endParaRPr lang="en-US" dirty="0">
              <a:effectLst/>
            </a:endParaRPr>
          </a:p>
          <a:p>
            <a:pPr algn="l">
              <a:buFont typeface="Arial" panose="020B0604020202020204" pitchFamily="34" charset="0"/>
              <a:buChar char="•"/>
            </a:pPr>
            <a:r>
              <a:rPr lang="en-US" dirty="0">
                <a:solidFill>
                  <a:srgbClr val="374151"/>
                </a:solidFill>
                <a:effectLst/>
              </a:rPr>
              <a:t> Discuss the chart</a:t>
            </a:r>
            <a:endParaRPr lang="en-US" dirty="0">
              <a:effectLst/>
            </a:endParaRPr>
          </a:p>
          <a:p>
            <a:pPr marL="742950" lvl="1" indent="-285750" algn="l">
              <a:buFont typeface="Arial" panose="020B0604020202020204" pitchFamily="34" charset="0"/>
              <a:buChar char="•"/>
            </a:pPr>
            <a:r>
              <a:rPr lang="en-US" dirty="0">
                <a:solidFill>
                  <a:srgbClr val="374151"/>
                </a:solidFill>
                <a:effectLst/>
              </a:rPr>
              <a:t>The study recognized that transitioning innovative technologies from the research and development phase to actual deployment and utilization in the field is a complex process. It highlighted the need for a better understanding of the factors that influence the successful adoption and integration of DARPA-developed capabilities into military and commercial markets.</a:t>
            </a:r>
            <a:endParaRPr lang="en-US" dirty="0">
              <a:effectLst/>
            </a:endParaRPr>
          </a:p>
        </p:txBody>
      </p:sp>
      <p:sp>
        <p:nvSpPr>
          <p:cNvPr id="4" name="Slide Number Placeholder 3"/>
          <p:cNvSpPr>
            <a:spLocks noGrp="1"/>
          </p:cNvSpPr>
          <p:nvPr>
            <p:ph type="sldNum" sz="quarter" idx="5"/>
          </p:nvPr>
        </p:nvSpPr>
        <p:spPr/>
        <p:txBody>
          <a:bodyPr/>
          <a:lstStyle/>
          <a:p>
            <a:fld id="{5A71845D-0BBA-4FDB-B5C9-5392FA405068}" type="slidenum">
              <a:rPr lang="en-US" smtClean="0"/>
              <a:t>4</a:t>
            </a:fld>
            <a:endParaRPr lang="en-US"/>
          </a:p>
        </p:txBody>
      </p:sp>
    </p:spTree>
    <p:extLst>
      <p:ext uri="{BB962C8B-B14F-4D97-AF65-F5344CB8AC3E}">
        <p14:creationId xmlns:p14="http://schemas.microsoft.com/office/powerpoint/2010/main" val="39710364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Frank; Time hack 3 min</a:t>
            </a:r>
          </a:p>
          <a:p>
            <a:endParaRPr lang="en-US"/>
          </a:p>
          <a:p>
            <a:r>
              <a:rPr lang="en-US" sz="1200">
                <a:latin typeface="Arial"/>
                <a:cs typeface="Arial"/>
              </a:rPr>
              <a:t>Organizations should understand the digital engineering knowledge, skills, and abilities needed for each occupational discipline. Organizations should train or acquire their personnel appropriately to address the knowledge gaps and expertise needed.</a:t>
            </a:r>
            <a:endParaRPr lang="en-US" sz="1200"/>
          </a:p>
          <a:p>
            <a:endParaRPr lang="en-US" sz="1200">
              <a:latin typeface="Arial"/>
              <a:cs typeface="Arial"/>
            </a:endParaRPr>
          </a:p>
          <a:p>
            <a:r>
              <a:rPr lang="en-US" sz="1200">
                <a:latin typeface="Arial"/>
                <a:cs typeface="Arial"/>
              </a:rPr>
              <a:t>Organizations should identify digital engineering knowledge transfer and personnel exchange opportunities (e.g., mentoring, apprenticeships, industry sharing forums, best practices, success stories, etc.) to mature the workforces’ digital engineering knowledge, and accelerate digital transformation within the enterprise. </a:t>
            </a:r>
          </a:p>
          <a:p>
            <a:endParaRPr lang="en-US" sz="1200">
              <a:latin typeface="Arial"/>
              <a:cs typeface="Arial"/>
            </a:endParaRPr>
          </a:p>
          <a:p>
            <a:r>
              <a:rPr lang="en-US" sz="1200">
                <a:latin typeface="Arial"/>
                <a:cs typeface="Arial"/>
              </a:rPr>
              <a:t>Organizations should build leadership advocacy for Digital Engineering initiatives, set organizational goals, establish quality expectations for the workforce, and quantitatively assess the digital engineering value being realized.</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a:cs typeface="Arial"/>
              </a:rPr>
              <a:t>Note:  Please prepare antidotes for each of these: Not just DoD; talk about Tesla, Ford, Goodyear, others…  </a:t>
            </a:r>
            <a:r>
              <a:rPr lang="en-US" err="1">
                <a:latin typeface="Arial"/>
                <a:cs typeface="Arial"/>
              </a:rPr>
              <a:t>i.e</a:t>
            </a:r>
            <a:r>
              <a:rPr lang="en-US">
                <a:latin typeface="Arial"/>
                <a:cs typeface="Arial"/>
              </a:rPr>
              <a:t>  Tell a story and not just read the fundamentals</a:t>
            </a:r>
          </a:p>
          <a:p>
            <a:endParaRPr lang="en-US"/>
          </a:p>
        </p:txBody>
      </p:sp>
      <p:sp>
        <p:nvSpPr>
          <p:cNvPr id="4" name="Slide Number Placeholder 3"/>
          <p:cNvSpPr>
            <a:spLocks noGrp="1"/>
          </p:cNvSpPr>
          <p:nvPr>
            <p:ph type="sldNum" sz="quarter" idx="5"/>
          </p:nvPr>
        </p:nvSpPr>
        <p:spPr/>
        <p:txBody>
          <a:bodyPr/>
          <a:lstStyle/>
          <a:p>
            <a:fld id="{5A71845D-0BBA-4FDB-B5C9-5392FA405068}" type="slidenum">
              <a:rPr lang="en-US" smtClean="0"/>
              <a:t>31</a:t>
            </a:fld>
            <a:endParaRPr lang="en-US"/>
          </a:p>
        </p:txBody>
      </p:sp>
    </p:spTree>
    <p:extLst>
      <p:ext uri="{BB962C8B-B14F-4D97-AF65-F5344CB8AC3E}">
        <p14:creationId xmlns:p14="http://schemas.microsoft.com/office/powerpoint/2010/main" val="42686950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Frank; Time hack 3 min</a:t>
            </a:r>
          </a:p>
          <a:p>
            <a:endParaRPr lang="en-US" dirty="0"/>
          </a:p>
          <a:p>
            <a:pPr algn="l"/>
            <a:r>
              <a:rPr lang="en-US" b="0" i="0" dirty="0">
                <a:solidFill>
                  <a:srgbClr val="333333"/>
                </a:solidFill>
                <a:effectLst/>
                <a:latin typeface="Source Sans Pro" panose="020B0503030403020204" pitchFamily="34" charset="0"/>
              </a:rPr>
              <a:t>The U.S. Department of Defense (DoD) has been actively working to implement a digital engineering strategy across its various branches and agencies. The goal of this strategy is to leverage advanced digital technologies and methodologies to enhance the efficiency, effectiveness, and speed of the defense acquisition process, from concept development to sustainment.</a:t>
            </a:r>
          </a:p>
          <a:p>
            <a:pPr algn="l"/>
            <a:br>
              <a:rPr lang="en-US" b="0" i="0" dirty="0">
                <a:solidFill>
                  <a:srgbClr val="333333"/>
                </a:solidFill>
                <a:effectLst/>
                <a:latin typeface="Source Sans Pro" panose="020B0503030403020204" pitchFamily="34" charset="0"/>
              </a:rPr>
            </a:br>
            <a:endParaRPr lang="en-US" b="0" i="0" dirty="0">
              <a:solidFill>
                <a:srgbClr val="333333"/>
              </a:solidFill>
              <a:effectLst/>
              <a:latin typeface="Source Sans Pro" panose="020B0503030403020204" pitchFamily="34" charset="0"/>
            </a:endParaRPr>
          </a:p>
          <a:p>
            <a:pPr algn="l"/>
            <a:r>
              <a:rPr lang="en-US" b="0" i="0" dirty="0">
                <a:solidFill>
                  <a:srgbClr val="333333"/>
                </a:solidFill>
                <a:effectLst/>
                <a:latin typeface="Source Sans Pro" panose="020B0503030403020204" pitchFamily="34" charset="0"/>
              </a:rPr>
              <a:t>Here are some key aspects of the DoD's efforts in implementing the digital engineering strategy:</a:t>
            </a:r>
          </a:p>
          <a:p>
            <a:pPr algn="l"/>
            <a:br>
              <a:rPr lang="en-US" b="0" i="0" dirty="0">
                <a:solidFill>
                  <a:srgbClr val="333333"/>
                </a:solidFill>
                <a:effectLst/>
                <a:latin typeface="Source Sans Pro" panose="020B0503030403020204" pitchFamily="34" charset="0"/>
              </a:rPr>
            </a:br>
            <a:endParaRPr lang="en-US" b="0" i="0" dirty="0">
              <a:solidFill>
                <a:srgbClr val="333333"/>
              </a:solidFill>
              <a:effectLst/>
              <a:latin typeface="Source Sans Pro" panose="020B0503030403020204" pitchFamily="34" charset="0"/>
            </a:endParaRPr>
          </a:p>
          <a:p>
            <a:pPr algn="l">
              <a:buFont typeface="+mj-lt"/>
              <a:buAutoNum type="arabicPeriod"/>
            </a:pPr>
            <a:r>
              <a:rPr lang="en-US" b="0" i="0" dirty="0">
                <a:solidFill>
                  <a:srgbClr val="333333"/>
                </a:solidFill>
                <a:effectLst/>
                <a:latin typeface="inherit"/>
              </a:rPr>
              <a:t>Digital Model-Based Engineering (MBE): The DoD is promoting the adoption of digital MBE practices, which involve creating and managing a digital representation of a system throughout its lifecycle. This includes capturing requirements, design information, simulation models, and other relevant data in a digital format, allowing for better communication and understanding among stakeholders.</a:t>
            </a:r>
          </a:p>
          <a:p>
            <a:pPr algn="l">
              <a:buFont typeface="+mj-lt"/>
              <a:buAutoNum type="arabicPeriod"/>
            </a:pPr>
            <a:endParaRPr lang="en-US" b="0" i="0" dirty="0">
              <a:solidFill>
                <a:srgbClr val="333333"/>
              </a:solidFill>
              <a:effectLst/>
              <a:latin typeface="inherit"/>
            </a:endParaRPr>
          </a:p>
          <a:p>
            <a:pPr algn="l">
              <a:buFont typeface="+mj-lt"/>
              <a:buAutoNum type="arabicPeriod"/>
            </a:pPr>
            <a:r>
              <a:rPr lang="en-US" b="0" i="0" dirty="0">
                <a:solidFill>
                  <a:srgbClr val="333333"/>
                </a:solidFill>
                <a:effectLst/>
                <a:latin typeface="inherit"/>
              </a:rPr>
              <a:t>Modeling and Simulation: The DoD is investing in advanced modeling and simulation capabilities to support the digital engineering strategy. This includes the development of high-fidelity virtual environments and virtual prototypes that enable testing and evaluation of systems before physical prototypes are built. These simulations help identify and address potential issues early in the acquisition process, saving time and resources.</a:t>
            </a:r>
          </a:p>
          <a:p>
            <a:pPr algn="l">
              <a:buFont typeface="+mj-lt"/>
              <a:buAutoNum type="arabicPeriod"/>
            </a:pPr>
            <a:endParaRPr lang="en-US" b="0" i="0" dirty="0">
              <a:solidFill>
                <a:srgbClr val="333333"/>
              </a:solidFill>
              <a:effectLst/>
              <a:latin typeface="inherit"/>
            </a:endParaRPr>
          </a:p>
          <a:p>
            <a:pPr algn="l">
              <a:buFont typeface="+mj-lt"/>
              <a:buAutoNum type="arabicPeriod"/>
            </a:pPr>
            <a:r>
              <a:rPr lang="en-US" b="0" i="0" dirty="0">
                <a:solidFill>
                  <a:srgbClr val="333333"/>
                </a:solidFill>
                <a:effectLst/>
                <a:latin typeface="inherit"/>
              </a:rPr>
              <a:t>Data-Driven Decision-Making: The DoD recognizes the value of data in driving decision-making processes. Efforts are underway to improve data collection, management, and analysis, enabling more informed decision-making at all levels. This includes leveraging artificial intelligence (AI) and machine learning (ML) techniques to derive insights from vast amounts of data and support predictive analytics.</a:t>
            </a:r>
          </a:p>
          <a:p>
            <a:pPr algn="l">
              <a:buFont typeface="+mj-lt"/>
              <a:buAutoNum type="arabicPeriod"/>
            </a:pPr>
            <a:endParaRPr lang="en-US" b="0" i="0" dirty="0">
              <a:solidFill>
                <a:srgbClr val="333333"/>
              </a:solidFill>
              <a:effectLst/>
              <a:latin typeface="inherit"/>
            </a:endParaRPr>
          </a:p>
          <a:p>
            <a:pPr algn="l">
              <a:buFont typeface="+mj-lt"/>
              <a:buAutoNum type="arabicPeriod"/>
            </a:pPr>
            <a:r>
              <a:rPr lang="en-US" b="0" i="0" dirty="0">
                <a:solidFill>
                  <a:srgbClr val="333333"/>
                </a:solidFill>
                <a:effectLst/>
                <a:latin typeface="inherit"/>
              </a:rPr>
              <a:t>Interoperability and Open Standards: To facilitate collaboration and data exchange across different defense organizations, the DoD is working to establish common data standards and interoperability frameworks. This allows for seamless integration of digital models and information between different stakeholders, ensuring a unified and consistent approach to digital engineering.</a:t>
            </a:r>
          </a:p>
          <a:p>
            <a:pPr algn="l">
              <a:buFont typeface="+mj-lt"/>
              <a:buAutoNum type="arabicPeriod"/>
            </a:pPr>
            <a:endParaRPr lang="en-US" b="0" i="0" dirty="0">
              <a:solidFill>
                <a:srgbClr val="333333"/>
              </a:solidFill>
              <a:effectLst/>
              <a:latin typeface="inherit"/>
            </a:endParaRPr>
          </a:p>
          <a:p>
            <a:pPr algn="l">
              <a:buFont typeface="+mj-lt"/>
              <a:buAutoNum type="arabicPeriod"/>
            </a:pPr>
            <a:r>
              <a:rPr lang="en-US" b="0" i="0" dirty="0">
                <a:solidFill>
                  <a:srgbClr val="333333"/>
                </a:solidFill>
                <a:effectLst/>
                <a:latin typeface="inherit"/>
              </a:rPr>
              <a:t>Training and Workforce Development: The DoD recognizes the need to develop a skilled workforce capable of leveraging digital engineering tools and methodologies. Efforts are being made to provide training and education programs to defense personnel, equipping them with the necessary skills to effectively implement digital engineering practices.</a:t>
            </a:r>
          </a:p>
          <a:p>
            <a:pPr algn="l">
              <a:buFont typeface="+mj-lt"/>
              <a:buAutoNum type="arabicPeriod"/>
            </a:pPr>
            <a:endParaRPr lang="en-US" b="0" i="0" dirty="0">
              <a:solidFill>
                <a:srgbClr val="333333"/>
              </a:solidFill>
              <a:effectLst/>
              <a:latin typeface="inherit"/>
            </a:endParaRPr>
          </a:p>
          <a:p>
            <a:pPr algn="l">
              <a:buFont typeface="+mj-lt"/>
              <a:buAutoNum type="arabicPeriod"/>
            </a:pPr>
            <a:r>
              <a:rPr lang="en-US" b="0" i="0" dirty="0">
                <a:solidFill>
                  <a:srgbClr val="333333"/>
                </a:solidFill>
                <a:effectLst/>
                <a:latin typeface="inherit"/>
              </a:rPr>
              <a:t>Partnerships and Industry Engagement: The DoD is actively engaging with industry partners and academia to foster innovation and advance digital engineering capabilities. Collaboration with industry leaders allows the DoD to leverage commercial best practices and cutting-edge technologies, accelerating the implementation of digital engineering across the defense acquisition enterprise.</a:t>
            </a:r>
          </a:p>
          <a:p>
            <a:pPr algn="l"/>
            <a:br>
              <a:rPr lang="en-US" b="0" i="0" dirty="0">
                <a:solidFill>
                  <a:srgbClr val="333333"/>
                </a:solidFill>
                <a:effectLst/>
                <a:latin typeface="Source Sans Pro" panose="020B0503030403020204" pitchFamily="34" charset="0"/>
              </a:rPr>
            </a:br>
            <a:endParaRPr lang="en-US" b="0" i="0" dirty="0">
              <a:solidFill>
                <a:srgbClr val="333333"/>
              </a:solidFill>
              <a:effectLst/>
              <a:latin typeface="Source Sans Pro" panose="020B0503030403020204" pitchFamily="34" charset="0"/>
            </a:endParaRPr>
          </a:p>
          <a:p>
            <a:pPr algn="l"/>
            <a:r>
              <a:rPr lang="en-US" b="0" i="0" dirty="0">
                <a:solidFill>
                  <a:srgbClr val="333333"/>
                </a:solidFill>
                <a:effectLst/>
                <a:latin typeface="Source Sans Pro" panose="020B0503030403020204" pitchFamily="34" charset="0"/>
              </a:rPr>
              <a:t>These efforts by the DoD highlight its commitment to modernizing defense acquisition processes through digital engineering. By leveraging advanced technologies and methodologies, the DoD aims to enhance system performance, reduce costs, and accelerate the delivery of capabilities to the warfighter.</a:t>
            </a:r>
          </a:p>
          <a:p>
            <a:endParaRPr lang="en-US" dirty="0"/>
          </a:p>
        </p:txBody>
      </p:sp>
      <p:sp>
        <p:nvSpPr>
          <p:cNvPr id="4" name="Slide Number Placeholder 3"/>
          <p:cNvSpPr>
            <a:spLocks noGrp="1"/>
          </p:cNvSpPr>
          <p:nvPr>
            <p:ph type="sldNum" sz="quarter" idx="5"/>
          </p:nvPr>
        </p:nvSpPr>
        <p:spPr/>
        <p:txBody>
          <a:bodyPr/>
          <a:lstStyle/>
          <a:p>
            <a:fld id="{5A71845D-0BBA-4FDB-B5C9-5392FA405068}" type="slidenum">
              <a:rPr lang="en-US" smtClean="0"/>
              <a:t>32</a:t>
            </a:fld>
            <a:endParaRPr lang="en-US"/>
          </a:p>
        </p:txBody>
      </p:sp>
    </p:spTree>
    <p:extLst>
      <p:ext uri="{BB962C8B-B14F-4D97-AF65-F5344CB8AC3E}">
        <p14:creationId xmlns:p14="http://schemas.microsoft.com/office/powerpoint/2010/main" val="41008856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kern="100" dirty="0"/>
              <a:t>Frank; Time hack 3 min</a:t>
            </a:r>
          </a:p>
          <a:p>
            <a:pPr>
              <a:lnSpc>
                <a:spcPct val="107000"/>
              </a:lnSpc>
              <a:spcAft>
                <a:spcPts val="800"/>
              </a:spcAft>
            </a:pPr>
            <a:endParaRPr lang="en-US" kern="100" dirty="0"/>
          </a:p>
          <a:p>
            <a:pPr marL="0" marR="0">
              <a:lnSpc>
                <a:spcPct val="107000"/>
              </a:lnSpc>
              <a:spcBef>
                <a:spcPts val="0"/>
              </a:spcBef>
              <a:spcAft>
                <a:spcPts val="800"/>
              </a:spcAft>
            </a:pPr>
            <a:r>
              <a:rPr lang="en-US" sz="1800" kern="100" dirty="0">
                <a:effectLst/>
                <a:latin typeface="Calibri"/>
                <a:ea typeface="Calibri" panose="020F0502020204030204" pitchFamily="34" charset="0"/>
                <a:cs typeface="Calibri"/>
              </a:rPr>
              <a:t>The US Air Force has been actively pursuing digital transformation efforts to enhance its capabilities and adapt to modern warfare requirements. Here's a summary of their key initiatives:</a:t>
            </a:r>
            <a:endParaRPr lang="en-US" dirty="0">
              <a:latin typeface="Calibri"/>
              <a:cs typeface="Calibri"/>
            </a:endParaRPr>
          </a:p>
          <a:p>
            <a:pPr marL="0" marR="0">
              <a:lnSpc>
                <a:spcPct val="107000"/>
              </a:lnSpc>
              <a:spcBef>
                <a:spcPts val="0"/>
              </a:spcBef>
              <a:spcAft>
                <a:spcPts val="800"/>
              </a:spcAft>
            </a:pPr>
            <a:r>
              <a:rPr lang="en-US" sz="1800" kern="100" dirty="0">
                <a:effectLst/>
                <a:latin typeface="Calibri"/>
                <a:ea typeface="Calibri" panose="020F0502020204030204" pitchFamily="34" charset="0"/>
                <a:cs typeface="Calibri"/>
              </a:rPr>
              <a:t>Cloud Computing: The Air Force has been migrating its data and applications to cloud-based platforms to improve accessibility, scalability, and cost efficiency. This allows for better data management, faster processing, and increased collaboration among personnel.</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a:ea typeface="Calibri" panose="020F0502020204030204" pitchFamily="34" charset="0"/>
                <a:cs typeface="Calibri"/>
              </a:rPr>
              <a:t>Cybersecurity: Recognizing the importance of protecting its digital infrastructure, the Air Force has invested in strengthening its cybersecurity posture. This includes implementing advanced threat detection systems, conducting regular vulnerability assessments, and enhancing training programs to combat cyber threats effectively.</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a:ea typeface="Calibri" panose="020F0502020204030204" pitchFamily="34" charset="0"/>
                <a:cs typeface="Calibri"/>
              </a:rPr>
              <a:t>Artificial Intelligence (AI): The Air Force has embraced AI technologies to streamline operations, improve decision-making, and enhance situational awareness. AI is being used for tasks like predictive maintenance, mission planning, data analysis, and autonomous systems, enabling more efficient and effective operations.</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a:ea typeface="Calibri" panose="020F0502020204030204" pitchFamily="34" charset="0"/>
                <a:cs typeface="Calibri"/>
              </a:rPr>
              <a:t>Data Analytics: Leveraging the power of big data, the Air Force is utilizing advanced analytics techniques to extract meaningful insights and improve operational efficiency. Data analytics helps optimize maintenance schedules, identify trends, and support informed decision-making across various domains.</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a:ea typeface="Calibri" panose="020F0502020204030204" pitchFamily="34" charset="0"/>
                <a:cs typeface="Calibri"/>
              </a:rPr>
              <a:t>Internet of Things (IoT): The Air Force is leveraging IoT devices to collect real-time data from aircraft, equipment, and facilities. This data is used for monitoring and predictive maintenance, optimizing resource allocation, and improving operational readiness.</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a:ea typeface="Calibri" panose="020F0502020204030204" pitchFamily="34" charset="0"/>
                <a:cs typeface="Calibri"/>
              </a:rPr>
              <a:t>Agile Development: To accelerate software development and deployment, the Air Force has adopted agile methodologies. This approach emphasizes iterative development, close collaboration with end-users, and rapid deployment of software updates to adapt quickly to evolving needs.</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a:ea typeface="Calibri" panose="020F0502020204030204" pitchFamily="34" charset="0"/>
                <a:cs typeface="Calibri"/>
              </a:rPr>
              <a:t>Digital Training and Education: The Air Force is investing in digital training and education programs to develop a technologically proficient workforce. This includes virtual reality simulations, online courses, and interactive training modules to enhance skills and knowledge in various operational areas.</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a:ea typeface="Calibri" panose="020F0502020204030204" pitchFamily="34" charset="0"/>
                <a:cs typeface="Calibri"/>
              </a:rPr>
              <a:t>Connectivity and Networking: The Air Force is enhancing its network infrastructure to ensure reliable and secure communication across its global operations. This involves upgrading communication systems, expanding network capabilities, and adopting emerging technologies like 5G to support advanced applications and data transmission.</a:t>
            </a:r>
          </a:p>
          <a:p>
            <a:pPr marL="0" marR="0">
              <a:lnSpc>
                <a:spcPct val="107000"/>
              </a:lnSpc>
              <a:spcBef>
                <a:spcPts val="0"/>
              </a:spcBef>
              <a:spcAft>
                <a:spcPts val="800"/>
              </a:spcAft>
            </a:pPr>
            <a:r>
              <a:rPr lang="en-US" sz="1800" kern="100" dirty="0">
                <a:effectLst/>
                <a:latin typeface="Calibri"/>
                <a:ea typeface="Calibri" panose="020F0502020204030204" pitchFamily="34" charset="0"/>
                <a:cs typeface="Calibri"/>
              </a:rPr>
              <a:t>These digital transformation efforts are aimed at increasing operational efficiency, agility, and effectiveness in the US Air Force, enabling them to meet evolving challenges and maintain a technological edge in modern warfare.</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a:ea typeface="Calibri" panose="020F0502020204030204" pitchFamily="34" charset="0"/>
                <a:cs typeface="Calibri"/>
              </a:rPr>
              <a:t>The Department of the Air Force Digital Guide was created in September 2020, and the intent was to provide the champions and leads of the Digital Campaign lines of effort a way to communicate efficiently with functional communities across the Air Force.</a:t>
            </a:r>
          </a:p>
          <a:p>
            <a:endParaRPr lang="en-US" dirty="0">
              <a:cs typeface="Calibri"/>
            </a:endParaRPr>
          </a:p>
          <a:p>
            <a:pPr marL="0" marR="0">
              <a:lnSpc>
                <a:spcPct val="107000"/>
              </a:lnSpc>
              <a:spcBef>
                <a:spcPts val="0"/>
              </a:spcBef>
              <a:spcAft>
                <a:spcPts val="800"/>
              </a:spcAft>
            </a:pPr>
            <a:r>
              <a:rPr lang="en-US" sz="1800" kern="100" dirty="0">
                <a:effectLst/>
                <a:latin typeface="Calibri"/>
                <a:ea typeface="Calibri" panose="020F0502020204030204" pitchFamily="34" charset="0"/>
                <a:cs typeface="Calibri"/>
              </a:rPr>
              <a:t>USAF GRA</a:t>
            </a:r>
          </a:p>
          <a:p>
            <a:pPr>
              <a:lnSpc>
                <a:spcPct val="107000"/>
              </a:lnSpc>
              <a:spcAft>
                <a:spcPts val="800"/>
              </a:spcAft>
            </a:pPr>
            <a:r>
              <a:rPr lang="en-US" sz="1800" kern="100" dirty="0">
                <a:effectLst/>
                <a:latin typeface="Calibri"/>
                <a:ea typeface="Calibri" panose="020F0502020204030204" pitchFamily="34" charset="0"/>
                <a:cs typeface="Calibri"/>
              </a:rPr>
              <a:t>BLUF: The AF is working to develop a Weapon System Government Reference Architecture (GRA) Strategy to reduce waste from duplicative efforts</a:t>
            </a:r>
            <a:r>
              <a:rPr lang="en-US" sz="1800" kern="100" dirty="0">
                <a:latin typeface="Calibri"/>
                <a:ea typeface="Calibri" panose="020F0502020204030204" pitchFamily="34" charset="0"/>
                <a:cs typeface="Calibri"/>
              </a:rPr>
              <a:t> </a:t>
            </a:r>
            <a:endParaRPr lang="en-US" sz="1800" kern="100" dirty="0">
              <a:effectLst/>
              <a:latin typeface="Calibri" panose="020F0502020204030204" pitchFamily="34" charset="0"/>
              <a:ea typeface="Calibri" panose="020F0502020204030204" pitchFamily="34" charset="0"/>
              <a:cs typeface="Calibri"/>
            </a:endParaRPr>
          </a:p>
          <a:p>
            <a:pPr marL="342900" marR="0" lvl="0" indent="-342900">
              <a:lnSpc>
                <a:spcPct val="107000"/>
              </a:lnSpc>
              <a:spcBef>
                <a:spcPts val="0"/>
              </a:spcBef>
              <a:spcAft>
                <a:spcPts val="0"/>
              </a:spcAft>
              <a:buFont typeface="Calibri" panose="020F0502020204030204" pitchFamily="34" charset="0"/>
              <a:buChar char="-"/>
            </a:pPr>
            <a:r>
              <a:rPr lang="en-US" sz="1800" kern="100" dirty="0">
                <a:effectLst/>
                <a:latin typeface="Calibri"/>
                <a:ea typeface="Calibri" panose="020F0502020204030204" pitchFamily="34" charset="0"/>
                <a:cs typeface="Calibri"/>
              </a:rPr>
              <a:t>High-Level Definitions - Difference Between Reference &amp; Solution Architectures</a:t>
            </a:r>
          </a:p>
          <a:p>
            <a:pPr marL="342900" marR="0" lvl="0" indent="-342900">
              <a:lnSpc>
                <a:spcPct val="107000"/>
              </a:lnSpc>
              <a:spcBef>
                <a:spcPts val="0"/>
              </a:spcBef>
              <a:spcAft>
                <a:spcPts val="0"/>
              </a:spcAft>
              <a:buFont typeface="Calibri" panose="020F0502020204030204" pitchFamily="34" charset="0"/>
              <a:buChar char="-"/>
            </a:pPr>
            <a:r>
              <a:rPr lang="en-US" sz="1800" kern="100" dirty="0">
                <a:effectLst/>
                <a:latin typeface="Calibri"/>
                <a:ea typeface="Calibri" panose="020F0502020204030204" pitchFamily="34" charset="0"/>
                <a:cs typeface="Calibri"/>
              </a:rPr>
              <a:t>Example of Multiple Reference Architectures Working Together</a:t>
            </a:r>
          </a:p>
          <a:p>
            <a:pPr marL="342900" marR="0" lvl="0" indent="-342900">
              <a:lnSpc>
                <a:spcPct val="107000"/>
              </a:lnSpc>
              <a:spcBef>
                <a:spcPts val="0"/>
              </a:spcBef>
              <a:spcAft>
                <a:spcPts val="0"/>
              </a:spcAft>
              <a:buFont typeface="Calibri" panose="020F0502020204030204" pitchFamily="34" charset="0"/>
              <a:buChar char="-"/>
            </a:pPr>
            <a:r>
              <a:rPr lang="en-US" sz="1800" kern="100" dirty="0">
                <a:effectLst/>
                <a:latin typeface="Calibri"/>
                <a:ea typeface="Calibri" panose="020F0502020204030204" pitchFamily="34" charset="0"/>
                <a:cs typeface="Calibri"/>
              </a:rPr>
              <a:t>How Standards Relate to Reference Architectures</a:t>
            </a:r>
          </a:p>
          <a:p>
            <a:pPr marL="342900" marR="0" lvl="0" indent="-342900">
              <a:lnSpc>
                <a:spcPct val="107000"/>
              </a:lnSpc>
              <a:spcBef>
                <a:spcPts val="0"/>
              </a:spcBef>
              <a:spcAft>
                <a:spcPts val="0"/>
              </a:spcAft>
              <a:buFont typeface="Calibri" panose="020F0502020204030204" pitchFamily="34" charset="0"/>
              <a:buChar char="-"/>
            </a:pPr>
            <a:r>
              <a:rPr lang="en-US" sz="1800" kern="100" dirty="0">
                <a:effectLst/>
                <a:latin typeface="Calibri"/>
                <a:ea typeface="Calibri" panose="020F0502020204030204" pitchFamily="34" charset="0"/>
                <a:cs typeface="Calibri"/>
              </a:rPr>
              <a:t>USAF GRA &amp; Standards Catalog</a:t>
            </a:r>
          </a:p>
          <a:p>
            <a:pPr marL="342900" marR="0" lvl="0" indent="-342900">
              <a:lnSpc>
                <a:spcPct val="107000"/>
              </a:lnSpc>
              <a:spcBef>
                <a:spcPts val="0"/>
              </a:spcBef>
              <a:spcAft>
                <a:spcPts val="0"/>
              </a:spcAft>
              <a:buFont typeface="Calibri" panose="020F0502020204030204" pitchFamily="34" charset="0"/>
              <a:buChar char="-"/>
            </a:pPr>
            <a:r>
              <a:rPr lang="en-US" sz="1800" kern="100" dirty="0">
                <a:effectLst/>
                <a:latin typeface="Calibri"/>
                <a:ea typeface="Calibri" panose="020F0502020204030204" pitchFamily="34" charset="0"/>
                <a:cs typeface="Calibri"/>
              </a:rPr>
              <a:t>How Models Relate to Architectures</a:t>
            </a:r>
          </a:p>
          <a:p>
            <a:pPr marL="342900" marR="0" lvl="0" indent="-342900">
              <a:lnSpc>
                <a:spcPct val="107000"/>
              </a:lnSpc>
              <a:spcBef>
                <a:spcPts val="0"/>
              </a:spcBef>
              <a:spcAft>
                <a:spcPts val="800"/>
              </a:spcAft>
              <a:buFont typeface="Calibri" panose="020F0502020204030204" pitchFamily="34" charset="0"/>
              <a:buChar char="-"/>
            </a:pPr>
            <a:r>
              <a:rPr lang="en-US" sz="1800" kern="100" dirty="0">
                <a:effectLst/>
                <a:latin typeface="Calibri"/>
                <a:ea typeface="Calibri" panose="020F0502020204030204" pitchFamily="34" charset="0"/>
                <a:cs typeface="Calibri"/>
              </a:rPr>
              <a:t>Future Work for Air Force GRA Governance</a:t>
            </a:r>
          </a:p>
          <a:p>
            <a:pPr marL="0" marR="0">
              <a:lnSpc>
                <a:spcPct val="107000"/>
              </a:lnSpc>
              <a:spcBef>
                <a:spcPts val="0"/>
              </a:spcBef>
              <a:spcAft>
                <a:spcPts val="800"/>
              </a:spcAft>
            </a:pPr>
            <a:r>
              <a:rPr lang="en-US" sz="1800" kern="100" dirty="0">
                <a:effectLst/>
                <a:latin typeface="Calibri"/>
                <a:ea typeface="Calibri" panose="020F0502020204030204" pitchFamily="34" charset="0"/>
                <a:cs typeface="Calibri"/>
              </a:rPr>
              <a:t> </a:t>
            </a:r>
          </a:p>
          <a:p>
            <a:pPr marL="0" marR="0">
              <a:lnSpc>
                <a:spcPct val="107000"/>
              </a:lnSpc>
              <a:spcBef>
                <a:spcPts val="0"/>
              </a:spcBef>
              <a:spcAft>
                <a:spcPts val="800"/>
              </a:spcAft>
            </a:pPr>
            <a:r>
              <a:rPr lang="en-US" sz="1800" kern="100" dirty="0">
                <a:effectLst/>
                <a:latin typeface="Calibri"/>
                <a:ea typeface="Calibri" panose="020F0502020204030204" pitchFamily="34" charset="0"/>
                <a:cs typeface="Calibri"/>
              </a:rPr>
              <a:t>GRA: Government-owned, authoritative source of information about a specific subject area that guides and constrains the instantiations of capability architectures and solutions</a:t>
            </a:r>
          </a:p>
          <a:p>
            <a:endParaRPr lang="en-US" dirty="0">
              <a:cs typeface="Calibri"/>
            </a:endParaRPr>
          </a:p>
        </p:txBody>
      </p:sp>
      <p:sp>
        <p:nvSpPr>
          <p:cNvPr id="4" name="Slide Number Placeholder 3"/>
          <p:cNvSpPr>
            <a:spLocks noGrp="1"/>
          </p:cNvSpPr>
          <p:nvPr>
            <p:ph type="sldNum" sz="quarter" idx="5"/>
          </p:nvPr>
        </p:nvSpPr>
        <p:spPr/>
        <p:txBody>
          <a:bodyPr/>
          <a:lstStyle/>
          <a:p>
            <a:fld id="{5A71845D-0BBA-4FDB-B5C9-5392FA405068}" type="slidenum">
              <a:rPr lang="en-US" smtClean="0"/>
              <a:t>33</a:t>
            </a:fld>
            <a:endParaRPr lang="en-US"/>
          </a:p>
        </p:txBody>
      </p:sp>
    </p:spTree>
    <p:extLst>
      <p:ext uri="{BB962C8B-B14F-4D97-AF65-F5344CB8AC3E}">
        <p14:creationId xmlns:p14="http://schemas.microsoft.com/office/powerpoint/2010/main" val="33753100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Frank; Time hack 3 min</a:t>
            </a:r>
          </a:p>
          <a:p>
            <a:endParaRPr lang="en-US" dirty="0"/>
          </a:p>
        </p:txBody>
      </p:sp>
      <p:sp>
        <p:nvSpPr>
          <p:cNvPr id="4" name="Slide Number Placeholder 3"/>
          <p:cNvSpPr>
            <a:spLocks noGrp="1"/>
          </p:cNvSpPr>
          <p:nvPr>
            <p:ph type="sldNum" sz="quarter" idx="5"/>
          </p:nvPr>
        </p:nvSpPr>
        <p:spPr/>
        <p:txBody>
          <a:bodyPr/>
          <a:lstStyle/>
          <a:p>
            <a:fld id="{5A71845D-0BBA-4FDB-B5C9-5392FA405068}" type="slidenum">
              <a:rPr lang="en-US" smtClean="0"/>
              <a:t>34</a:t>
            </a:fld>
            <a:endParaRPr lang="en-US"/>
          </a:p>
        </p:txBody>
      </p:sp>
    </p:spTree>
    <p:extLst>
      <p:ext uri="{BB962C8B-B14F-4D97-AF65-F5344CB8AC3E}">
        <p14:creationId xmlns:p14="http://schemas.microsoft.com/office/powerpoint/2010/main" val="12026267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Frank; Time hack 3 min</a:t>
            </a:r>
          </a:p>
          <a:p>
            <a:endParaRPr lang="en-US" dirty="0"/>
          </a:p>
        </p:txBody>
      </p:sp>
      <p:sp>
        <p:nvSpPr>
          <p:cNvPr id="4" name="Slide Number Placeholder 3"/>
          <p:cNvSpPr>
            <a:spLocks noGrp="1"/>
          </p:cNvSpPr>
          <p:nvPr>
            <p:ph type="sldNum" sz="quarter" idx="5"/>
          </p:nvPr>
        </p:nvSpPr>
        <p:spPr/>
        <p:txBody>
          <a:bodyPr/>
          <a:lstStyle/>
          <a:p>
            <a:fld id="{5A71845D-0BBA-4FDB-B5C9-5392FA405068}" type="slidenum">
              <a:rPr lang="en-US" smtClean="0"/>
              <a:t>35</a:t>
            </a:fld>
            <a:endParaRPr lang="en-US"/>
          </a:p>
        </p:txBody>
      </p:sp>
    </p:spTree>
    <p:extLst>
      <p:ext uri="{BB962C8B-B14F-4D97-AF65-F5344CB8AC3E}">
        <p14:creationId xmlns:p14="http://schemas.microsoft.com/office/powerpoint/2010/main" val="18833590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Frank; Time hack 3 min</a:t>
            </a:r>
          </a:p>
          <a:p>
            <a:endParaRPr lang="en-US" dirty="0"/>
          </a:p>
        </p:txBody>
      </p:sp>
      <p:sp>
        <p:nvSpPr>
          <p:cNvPr id="4" name="Slide Number Placeholder 3"/>
          <p:cNvSpPr>
            <a:spLocks noGrp="1"/>
          </p:cNvSpPr>
          <p:nvPr>
            <p:ph type="sldNum" sz="quarter" idx="5"/>
          </p:nvPr>
        </p:nvSpPr>
        <p:spPr/>
        <p:txBody>
          <a:bodyPr/>
          <a:lstStyle/>
          <a:p>
            <a:fld id="{5A71845D-0BBA-4FDB-B5C9-5392FA405068}" type="slidenum">
              <a:rPr lang="en-US" smtClean="0"/>
              <a:t>36</a:t>
            </a:fld>
            <a:endParaRPr lang="en-US"/>
          </a:p>
        </p:txBody>
      </p:sp>
    </p:spTree>
    <p:extLst>
      <p:ext uri="{BB962C8B-B14F-4D97-AF65-F5344CB8AC3E}">
        <p14:creationId xmlns:p14="http://schemas.microsoft.com/office/powerpoint/2010/main" val="25677491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71845D-0BBA-4FDB-B5C9-5392FA4050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70162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Graphic support to polish this up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71845D-0BBA-4FDB-B5C9-5392FA4050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54974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https://creazilla.com/nodes/69003-rainbow-unicorn-clipart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71845D-0BBA-4FDB-B5C9-5392FA4050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16985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a typeface="Calibri"/>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71845D-0BBA-4FDB-B5C9-5392FA4050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7186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Frank – Time hack 3 min</a:t>
            </a:r>
          </a:p>
          <a:p>
            <a:endParaRPr lang="en-US" dirty="0"/>
          </a:p>
          <a:p>
            <a:pPr marL="171450" indent="-171450">
              <a:buFontTx/>
              <a:buChar char="-"/>
            </a:pPr>
            <a:r>
              <a:rPr lang="en-US" dirty="0"/>
              <a:t>Highlight our office and what we do on the slide:</a:t>
            </a:r>
          </a:p>
          <a:p>
            <a:pPr marL="171450" indent="-171450">
              <a:buFontTx/>
              <a:buChar char="-"/>
            </a:pPr>
            <a:endParaRPr lang="en-US" dirty="0"/>
          </a:p>
          <a:p>
            <a:pPr algn="l"/>
            <a:r>
              <a:rPr lang="en-US" dirty="0">
                <a:effectLst/>
              </a:rPr>
              <a:t>The mission of the Office of the Secretary of Defense Research and Engineering (OSD R&amp;E) is to provide technological and scientific expertise to support the Department of Defense (DoD) in its mission to protect and defend the United States. OSD R&amp;E plays a critical role in advancing state-of-the-art capabilities and ensuring the technological superiority of the U.S. military.</a:t>
            </a:r>
          </a:p>
          <a:p>
            <a:br>
              <a:rPr lang="en-US" dirty="0"/>
            </a:br>
            <a:r>
              <a:rPr lang="en-US" dirty="0">
                <a:effectLst/>
              </a:rPr>
              <a:t>In summary</a:t>
            </a:r>
          </a:p>
          <a:p>
            <a:pPr>
              <a:buFont typeface="+mj-lt"/>
              <a:buAutoNum type="arabicPeriod"/>
            </a:pPr>
            <a:r>
              <a:rPr lang="en-US" dirty="0"/>
              <a:t> Research and Development (R&amp;D): OSD R&amp;E is responsible for managing and overseeing a wide range of research and development programs aimed at developing cutting-edge technologies for the military. This includes areas such as advanced materials, artificial intelligence, cybersecurity, directed energy weapons, autonomous systems, and more.</a:t>
            </a:r>
          </a:p>
          <a:p>
            <a:pPr>
              <a:buFont typeface="+mj-lt"/>
              <a:buAutoNum type="arabicPeriod"/>
            </a:pPr>
            <a:r>
              <a:rPr lang="en-US" dirty="0"/>
              <a:t> Technology Assessment: OSD R&amp;E conducts technology assessments to evaluate emerging technologies and their potential impact on national security. This involves analyzing the capabilities and vulnerabilities of potential adversaries, assessing the feasibility and effectiveness of new technologies, and providing recommendations for their integration into military systems.</a:t>
            </a:r>
          </a:p>
          <a:p>
            <a:pPr>
              <a:buFont typeface="+mj-lt"/>
              <a:buAutoNum type="arabicPeriod"/>
            </a:pPr>
            <a:r>
              <a:rPr lang="en-US" dirty="0"/>
              <a:t> Acquisition and Sustainment Support: OSD R&amp;E assists in the acquisition and sustainment of major defense systems by providing technical expertise and guidance. This includes ensuring that new systems meet performance requirements, assessing technological risks, and supporting the development of acquisition strategies.</a:t>
            </a:r>
          </a:p>
          <a:p>
            <a:pPr>
              <a:buFont typeface="+mj-lt"/>
              <a:buAutoNum type="arabicPeriod"/>
            </a:pPr>
            <a:r>
              <a:rPr lang="en-US" dirty="0"/>
              <a:t> Test and Evaluation: OSD R&amp;E oversees the testing and evaluation of defense systems to ensure their reliability, effectiveness, and safety. This involves conducting rigorous testing, collecting and analyzing data, and providing recommendations for system improvements or modifications.</a:t>
            </a:r>
          </a:p>
          <a:p>
            <a:pPr>
              <a:buFont typeface="+mj-lt"/>
              <a:buAutoNum type="arabicPeriod"/>
            </a:pPr>
            <a:r>
              <a:rPr lang="en-US" dirty="0"/>
              <a:t> Defense Innovation Initiatives: OSD R&amp;E leads and supports various defense innovation initiatives aimed at fostering collaboration between the DoD, industry, academia, and other stakeholders. This includes initiatives such as the Defense Innovation Unit (DIU), Defense Advanced Research Projects Agency (DARPA), and other innovation programs.</a:t>
            </a:r>
          </a:p>
          <a:p>
            <a:br>
              <a:rPr lang="en-US" dirty="0"/>
            </a:br>
            <a:endParaRPr lang="en-US" dirty="0"/>
          </a:p>
          <a:p>
            <a:pPr algn="l"/>
            <a:r>
              <a:rPr lang="en-US" dirty="0">
                <a:effectLst/>
              </a:rPr>
              <a:t>Overall, OSD R&amp;E's mission is to drive innovation, leverage emerging technologies, and provide critical scientific and technical expertise to support the defense and security of the United States.</a:t>
            </a:r>
          </a:p>
          <a:p>
            <a:pPr marL="171450" indent="-171450">
              <a:buFontTx/>
              <a:buChar char="-"/>
            </a:pPr>
            <a:endParaRPr lang="en-US" dirty="0"/>
          </a:p>
          <a:p>
            <a:endParaRPr lang="en-US" dirty="0"/>
          </a:p>
        </p:txBody>
      </p:sp>
      <p:sp>
        <p:nvSpPr>
          <p:cNvPr id="4" name="Slide Number Placeholder 3"/>
          <p:cNvSpPr>
            <a:spLocks noGrp="1"/>
          </p:cNvSpPr>
          <p:nvPr>
            <p:ph type="sldNum" sz="quarter" idx="5"/>
          </p:nvPr>
        </p:nvSpPr>
        <p:spPr/>
        <p:txBody>
          <a:bodyPr/>
          <a:lstStyle/>
          <a:p>
            <a:fld id="{5A71845D-0BBA-4FDB-B5C9-5392FA405068}" type="slidenum">
              <a:rPr lang="en-US" smtClean="0"/>
              <a:t>5</a:t>
            </a:fld>
            <a:endParaRPr lang="en-US"/>
          </a:p>
        </p:txBody>
      </p:sp>
    </p:spTree>
    <p:extLst>
      <p:ext uri="{BB962C8B-B14F-4D97-AF65-F5344CB8AC3E}">
        <p14:creationId xmlns:p14="http://schemas.microsoft.com/office/powerpoint/2010/main" val="4524874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Graphic support to polish this up </a:t>
            </a:r>
          </a:p>
          <a:p>
            <a:pPr>
              <a:defRPr/>
            </a:pPr>
            <a:r>
              <a:rPr lang="en-US">
                <a:ea typeface="Calibri"/>
                <a:cs typeface="Calibri"/>
              </a:rPr>
              <a:t>Color? Cropped?</a:t>
            </a:r>
            <a:endParaRPr lang="en-US" sz="1200">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71845D-0BBA-4FDB-B5C9-5392FA4050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72508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71845D-0BBA-4FDB-B5C9-5392FA4050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07786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Frankl; Time hack 3 min</a:t>
            </a:r>
          </a:p>
        </p:txBody>
      </p:sp>
      <p:sp>
        <p:nvSpPr>
          <p:cNvPr id="4" name="Slide Number Placeholder 3"/>
          <p:cNvSpPr>
            <a:spLocks noGrp="1"/>
          </p:cNvSpPr>
          <p:nvPr>
            <p:ph type="sldNum" sz="quarter" idx="5"/>
          </p:nvPr>
        </p:nvSpPr>
        <p:spPr/>
        <p:txBody>
          <a:bodyPr/>
          <a:lstStyle/>
          <a:p>
            <a:fld id="{5A71845D-0BBA-4FDB-B5C9-5392FA405068}" type="slidenum">
              <a:rPr lang="en-US" smtClean="0"/>
              <a:t>43</a:t>
            </a:fld>
            <a:endParaRPr lang="en-US"/>
          </a:p>
        </p:txBody>
      </p:sp>
    </p:spTree>
    <p:extLst>
      <p:ext uri="{BB962C8B-B14F-4D97-AF65-F5344CB8AC3E}">
        <p14:creationId xmlns:p14="http://schemas.microsoft.com/office/powerpoint/2010/main" val="25348577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Frank; Time hack 3 min</a:t>
            </a:r>
          </a:p>
          <a:p>
            <a:endParaRPr lang="en-US"/>
          </a:p>
        </p:txBody>
      </p:sp>
      <p:sp>
        <p:nvSpPr>
          <p:cNvPr id="4" name="Slide Number Placeholder 3"/>
          <p:cNvSpPr>
            <a:spLocks noGrp="1"/>
          </p:cNvSpPr>
          <p:nvPr>
            <p:ph type="sldNum" sz="quarter" idx="5"/>
          </p:nvPr>
        </p:nvSpPr>
        <p:spPr/>
        <p:txBody>
          <a:bodyPr/>
          <a:lstStyle/>
          <a:p>
            <a:fld id="{5A71845D-0BBA-4FDB-B5C9-5392FA405068}" type="slidenum">
              <a:rPr lang="en-US" smtClean="0"/>
              <a:t>44</a:t>
            </a:fld>
            <a:endParaRPr lang="en-US"/>
          </a:p>
        </p:txBody>
      </p:sp>
    </p:spTree>
    <p:extLst>
      <p:ext uri="{BB962C8B-B14F-4D97-AF65-F5344CB8AC3E}">
        <p14:creationId xmlns:p14="http://schemas.microsoft.com/office/powerpoint/2010/main" val="3419329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Frank; Time hack 2 min</a:t>
            </a:r>
          </a:p>
          <a:p>
            <a:endParaRPr lang="en-US"/>
          </a:p>
        </p:txBody>
      </p:sp>
      <p:sp>
        <p:nvSpPr>
          <p:cNvPr id="4" name="Slide Number Placeholder 3"/>
          <p:cNvSpPr>
            <a:spLocks noGrp="1"/>
          </p:cNvSpPr>
          <p:nvPr>
            <p:ph type="sldNum" sz="quarter" idx="5"/>
          </p:nvPr>
        </p:nvSpPr>
        <p:spPr/>
        <p:txBody>
          <a:bodyPr/>
          <a:lstStyle/>
          <a:p>
            <a:fld id="{5A71845D-0BBA-4FDB-B5C9-5392FA405068}" type="slidenum">
              <a:rPr lang="en-US" smtClean="0"/>
              <a:t>45</a:t>
            </a:fld>
            <a:endParaRPr lang="en-US"/>
          </a:p>
        </p:txBody>
      </p:sp>
    </p:spTree>
    <p:extLst>
      <p:ext uri="{BB962C8B-B14F-4D97-AF65-F5344CB8AC3E}">
        <p14:creationId xmlns:p14="http://schemas.microsoft.com/office/powerpoint/2010/main" val="35245436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Frank and Frank; Time hack – 20 min</a:t>
            </a:r>
          </a:p>
          <a:p>
            <a:endParaRPr lang="en-US" dirty="0"/>
          </a:p>
        </p:txBody>
      </p:sp>
      <p:sp>
        <p:nvSpPr>
          <p:cNvPr id="4" name="Slide Number Placeholder 3"/>
          <p:cNvSpPr>
            <a:spLocks noGrp="1"/>
          </p:cNvSpPr>
          <p:nvPr>
            <p:ph type="sldNum" sz="quarter" idx="5"/>
          </p:nvPr>
        </p:nvSpPr>
        <p:spPr/>
        <p:txBody>
          <a:bodyPr/>
          <a:lstStyle/>
          <a:p>
            <a:fld id="{5A71845D-0BBA-4FDB-B5C9-5392FA405068}" type="slidenum">
              <a:rPr lang="en-US" smtClean="0"/>
              <a:t>46</a:t>
            </a:fld>
            <a:endParaRPr lang="en-US"/>
          </a:p>
        </p:txBody>
      </p:sp>
    </p:spTree>
    <p:extLst>
      <p:ext uri="{BB962C8B-B14F-4D97-AF65-F5344CB8AC3E}">
        <p14:creationId xmlns:p14="http://schemas.microsoft.com/office/powerpoint/2010/main" val="19349594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Frank and Frank</a:t>
            </a:r>
          </a:p>
          <a:p>
            <a:endParaRPr lang="en-US" dirty="0"/>
          </a:p>
        </p:txBody>
      </p:sp>
      <p:sp>
        <p:nvSpPr>
          <p:cNvPr id="4" name="Slide Number Placeholder 3"/>
          <p:cNvSpPr>
            <a:spLocks noGrp="1"/>
          </p:cNvSpPr>
          <p:nvPr>
            <p:ph type="sldNum" sz="quarter" idx="5"/>
          </p:nvPr>
        </p:nvSpPr>
        <p:spPr/>
        <p:txBody>
          <a:bodyPr/>
          <a:lstStyle/>
          <a:p>
            <a:fld id="{5A71845D-0BBA-4FDB-B5C9-5392FA405068}" type="slidenum">
              <a:rPr lang="en-US" smtClean="0"/>
              <a:t>48</a:t>
            </a:fld>
            <a:endParaRPr lang="en-US"/>
          </a:p>
        </p:txBody>
      </p:sp>
    </p:spTree>
    <p:extLst>
      <p:ext uri="{BB962C8B-B14F-4D97-AF65-F5344CB8AC3E}">
        <p14:creationId xmlns:p14="http://schemas.microsoft.com/office/powerpoint/2010/main" val="3753376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Frank – time hack 3 min</a:t>
            </a:r>
          </a:p>
          <a:p>
            <a:endParaRPr lang="en-US" dirty="0"/>
          </a:p>
          <a:p>
            <a:r>
              <a:rPr lang="en-US" dirty="0"/>
              <a:t>See notes on previous slide and highlight bullets</a:t>
            </a:r>
          </a:p>
          <a:p>
            <a:endParaRPr lang="en-US" dirty="0"/>
          </a:p>
          <a:p>
            <a:pPr algn="l"/>
            <a:r>
              <a:rPr lang="en-US" dirty="0">
                <a:effectLst/>
              </a:rPr>
              <a:t>The mission of the Office of the Secretary of Defense Research and Engineering (OSD R&amp;E) is to provide technological and scientific expertise to support the Department of Defense (DoD) in its mission to protect and defend the United States. OSD R&amp;E plays a critical role in advancing state-of-the-art capabilities and ensuring the technological superiority of the U.S. military.</a:t>
            </a:r>
          </a:p>
          <a:p>
            <a:br>
              <a:rPr lang="en-US" dirty="0"/>
            </a:br>
            <a:r>
              <a:rPr lang="en-US" dirty="0">
                <a:effectLst/>
              </a:rPr>
              <a:t>In summary</a:t>
            </a:r>
          </a:p>
          <a:p>
            <a:pPr>
              <a:buFont typeface="+mj-lt"/>
              <a:buAutoNum type="arabicPeriod"/>
            </a:pPr>
            <a:r>
              <a:rPr lang="en-US" dirty="0"/>
              <a:t> Research and Development (R&amp;D): OSD R&amp;E is responsible for managing and overseeing a wide range of research and development programs aimed at developing cutting-edge technologies for the military. This includes areas such as advanced materials, artificial intelligence, cybersecurity, directed energy weapons, autonomous systems, and more.</a:t>
            </a:r>
          </a:p>
          <a:p>
            <a:pPr>
              <a:buFont typeface="+mj-lt"/>
              <a:buAutoNum type="arabicPeriod"/>
            </a:pPr>
            <a:r>
              <a:rPr lang="en-US" dirty="0"/>
              <a:t> Technology Assessment: OSD R&amp;E conducts technology assessments to evaluate emerging technologies and their potential impact on national security. This involves analyzing the capabilities and vulnerabilities of potential adversaries, assessing the feasibility and effectiveness of new technologies, and providing recommendations for their integration into military systems.</a:t>
            </a:r>
          </a:p>
          <a:p>
            <a:pPr>
              <a:buFont typeface="+mj-lt"/>
              <a:buAutoNum type="arabicPeriod"/>
            </a:pPr>
            <a:r>
              <a:rPr lang="en-US" dirty="0"/>
              <a:t> Acquisition and Sustainment Support: OSD R&amp;E assists in the acquisition and sustainment of major defense systems by providing technical expertise and guidance. This includes ensuring that new systems meet performance requirements, assessing technological risks, and supporting the development of acquisition strategies.</a:t>
            </a:r>
          </a:p>
          <a:p>
            <a:pPr>
              <a:buFont typeface="+mj-lt"/>
              <a:buAutoNum type="arabicPeriod"/>
            </a:pPr>
            <a:r>
              <a:rPr lang="en-US" dirty="0"/>
              <a:t> Test and Evaluation: OSD R&amp;E oversees the testing and evaluation of defense systems to ensure their reliability, effectiveness, and safety. This involves conducting rigorous testing, collecting and analyzing data, and providing recommendations for system improvements or modifications.</a:t>
            </a:r>
          </a:p>
          <a:p>
            <a:pPr>
              <a:buFont typeface="+mj-lt"/>
              <a:buAutoNum type="arabicPeriod"/>
            </a:pPr>
            <a:r>
              <a:rPr lang="en-US" dirty="0"/>
              <a:t> Defense Innovation Initiatives: OSD R&amp;E leads and supports various defense innovation initiatives aimed at fostering collaboration between the DoD, industry, academia, and other stakeholders. This includes initiatives such as the Defense Innovation Unit (DIU), Defense Advanced Research Projects Agency (DARPA), and other innovation programs.</a:t>
            </a:r>
          </a:p>
          <a:p>
            <a:br>
              <a:rPr lang="en-US" dirty="0"/>
            </a:br>
            <a:endParaRPr lang="en-US" dirty="0"/>
          </a:p>
          <a:p>
            <a:pPr algn="l"/>
            <a:r>
              <a:rPr lang="en-US" dirty="0">
                <a:effectLst/>
              </a:rPr>
              <a:t>Overall, OSD R&amp;E's mission is to drive innovation, leverage emerging technologies, and provide critical scientific and technical expertise to support the defense and security of the United States.</a:t>
            </a:r>
          </a:p>
          <a:p>
            <a:endParaRPr lang="en-US" dirty="0"/>
          </a:p>
        </p:txBody>
      </p:sp>
      <p:sp>
        <p:nvSpPr>
          <p:cNvPr id="4" name="Slide Number Placeholder 3"/>
          <p:cNvSpPr>
            <a:spLocks noGrp="1"/>
          </p:cNvSpPr>
          <p:nvPr>
            <p:ph type="sldNum" sz="quarter" idx="5"/>
          </p:nvPr>
        </p:nvSpPr>
        <p:spPr/>
        <p:txBody>
          <a:bodyPr/>
          <a:lstStyle/>
          <a:p>
            <a:fld id="{5A71845D-0BBA-4FDB-B5C9-5392FA405068}" type="slidenum">
              <a:rPr lang="en-US" smtClean="0"/>
              <a:t>6</a:t>
            </a:fld>
            <a:endParaRPr lang="en-US"/>
          </a:p>
        </p:txBody>
      </p:sp>
    </p:spTree>
    <p:extLst>
      <p:ext uri="{BB962C8B-B14F-4D97-AF65-F5344CB8AC3E}">
        <p14:creationId xmlns:p14="http://schemas.microsoft.com/office/powerpoint/2010/main" val="3795166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Frank; Time hack 3 min</a:t>
            </a:r>
          </a:p>
        </p:txBody>
      </p:sp>
      <p:sp>
        <p:nvSpPr>
          <p:cNvPr id="4" name="Slide Number Placeholder 3"/>
          <p:cNvSpPr>
            <a:spLocks noGrp="1"/>
          </p:cNvSpPr>
          <p:nvPr>
            <p:ph type="sldNum" sz="quarter" idx="5"/>
          </p:nvPr>
        </p:nvSpPr>
        <p:spPr/>
        <p:txBody>
          <a:bodyPr/>
          <a:lstStyle/>
          <a:p>
            <a:fld id="{5A71845D-0BBA-4FDB-B5C9-5392FA405068}" type="slidenum">
              <a:rPr lang="en-US" smtClean="0"/>
              <a:t>7</a:t>
            </a:fld>
            <a:endParaRPr lang="en-US"/>
          </a:p>
        </p:txBody>
      </p:sp>
    </p:spTree>
    <p:extLst>
      <p:ext uri="{BB962C8B-B14F-4D97-AF65-F5344CB8AC3E}">
        <p14:creationId xmlns:p14="http://schemas.microsoft.com/office/powerpoint/2010/main" val="4003834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Sans-Serif"/>
              <a:buChar char="•"/>
            </a:pPr>
            <a:r>
              <a:rPr lang="en-US"/>
              <a:t>Frank – Time Hack (3 min)</a:t>
            </a:r>
          </a:p>
          <a:p>
            <a:pPr marL="285750" indent="-285750">
              <a:buFont typeface="Arial,Sans-Serif"/>
              <a:buChar char="•"/>
            </a:pPr>
            <a:endParaRPr lang="en-US"/>
          </a:p>
          <a:p>
            <a:pPr marL="285750" indent="-285750">
              <a:buFont typeface="Arial,Sans-Serif"/>
              <a:buChar char="•"/>
            </a:pPr>
            <a:r>
              <a:rPr lang="en-US"/>
              <a:t>DE didn't happen over night</a:t>
            </a:r>
          </a:p>
          <a:p>
            <a:pPr marL="285750" indent="-285750">
              <a:buFont typeface="Arial,Sans-Serif"/>
              <a:buChar char="•"/>
            </a:pPr>
            <a:r>
              <a:rPr lang="en-US"/>
              <a:t>It has been evolving for decades</a:t>
            </a:r>
          </a:p>
          <a:p>
            <a:pPr marL="285750" indent="-285750">
              <a:buFont typeface="Arial,Sans-Serif"/>
              <a:buChar char="•"/>
            </a:pPr>
            <a:r>
              <a:rPr lang="en-US"/>
              <a:t>We released the DE Strategy – 4</a:t>
            </a:r>
            <a:r>
              <a:rPr lang="en-US" baseline="30000"/>
              <a:t>th</a:t>
            </a:r>
            <a:r>
              <a:rPr lang="en-US"/>
              <a:t> Industrial Revolution</a:t>
            </a:r>
          </a:p>
          <a:p>
            <a:pPr marL="285750" indent="-285750">
              <a:buFont typeface="Arial,Sans-Serif"/>
              <a:buChar char="•"/>
            </a:pPr>
            <a:r>
              <a:rPr lang="en-US"/>
              <a:t>Describe 4IR</a:t>
            </a:r>
          </a:p>
          <a:p>
            <a:pPr marL="742950" lvl="1" indent="-285750">
              <a:buFont typeface="Arial,Sans-Serif"/>
              <a:buChar char="•"/>
            </a:pPr>
            <a:r>
              <a:rPr lang="en-US" b="0" i="0">
                <a:solidFill>
                  <a:srgbClr val="374151"/>
                </a:solidFill>
                <a:effectLst/>
                <a:latin typeface="Source Sans Pro" panose="020B0503030403020204" pitchFamily="34" charset="0"/>
              </a:rPr>
              <a:t>The Fourth Industrial Revolution refers to the ongoing technological transformation of various industries and societies through the integration of advanced technologies. It builds upon the advancements made during the Third Industrial Revolution, which involved the widespread use of computers and the internet. The 4IR is characterized by the convergence of digital, physical, and biological systems, leading to unprecedented levels of automation, connectivity, and data-driven decision-making.</a:t>
            </a:r>
          </a:p>
          <a:p>
            <a:pPr marL="171450" indent="-171450" algn="l">
              <a:buFontTx/>
              <a:buChar char="-"/>
            </a:pPr>
            <a:r>
              <a:rPr lang="en-US" b="0" i="0">
                <a:solidFill>
                  <a:srgbClr val="333333"/>
                </a:solidFill>
                <a:effectLst/>
                <a:latin typeface="Source Sans Pro" panose="020B0503030403020204" pitchFamily="34" charset="0"/>
              </a:rPr>
              <a:t>5</a:t>
            </a:r>
            <a:r>
              <a:rPr lang="en-US" b="0" i="0" baseline="30000">
                <a:solidFill>
                  <a:srgbClr val="333333"/>
                </a:solidFill>
                <a:effectLst/>
                <a:latin typeface="Source Sans Pro" panose="020B0503030403020204" pitchFamily="34" charset="0"/>
              </a:rPr>
              <a:t>th</a:t>
            </a:r>
            <a:r>
              <a:rPr lang="en-US" b="0" i="0">
                <a:solidFill>
                  <a:srgbClr val="333333"/>
                </a:solidFill>
                <a:effectLst/>
                <a:latin typeface="Source Sans Pro" panose="020B0503030403020204" pitchFamily="34" charset="0"/>
              </a:rPr>
              <a:t> IR</a:t>
            </a:r>
          </a:p>
          <a:p>
            <a:pPr marL="628650" lvl="1" indent="-171450" algn="l">
              <a:buFontTx/>
              <a:buChar char="-"/>
            </a:pPr>
            <a:r>
              <a:rPr lang="en-US" b="0" i="0">
                <a:solidFill>
                  <a:srgbClr val="333333"/>
                </a:solidFill>
                <a:effectLst/>
                <a:latin typeface="Source Sans Pro" panose="020B0503030403020204" pitchFamily="34" charset="0"/>
              </a:rPr>
              <a:t>The Fifth Industrial Revolution (5IR) refers to the ongoing transformation of industries and society through the integration of advanced technologies, such as artificial intelligence (AI), robotics, blockchain, the Internet of Things (IoT), and other emerging technologies. It builds upon the previous industrial revolutions but emphasizes the convergence of digital and physical systems.  The 5IR aims to create a highly interconnected and intelligent world, where smart devices, machines, and systems communicate and collaborate seamlessly. It envisions a future characterized by increased automation, data-driven decision-making, and enhanced connectivity across industries, governments, and individuals.</a:t>
            </a:r>
          </a:p>
          <a:p>
            <a:pPr marL="285750" lvl="0" indent="-285750">
              <a:buFont typeface="Arial,Sans-Serif"/>
              <a:buChar char="•"/>
            </a:pPr>
            <a:endParaRPr lang="en-US"/>
          </a:p>
        </p:txBody>
      </p:sp>
      <p:sp>
        <p:nvSpPr>
          <p:cNvPr id="4" name="Slide Number Placeholder 3"/>
          <p:cNvSpPr>
            <a:spLocks noGrp="1"/>
          </p:cNvSpPr>
          <p:nvPr>
            <p:ph type="sldNum" sz="quarter" idx="5"/>
          </p:nvPr>
        </p:nvSpPr>
        <p:spPr/>
        <p:txBody>
          <a:bodyPr/>
          <a:lstStyle/>
          <a:p>
            <a:fld id="{5A71845D-0BBA-4FDB-B5C9-5392FA405068}" type="slidenum">
              <a:rPr lang="en-US" smtClean="0"/>
              <a:t>8</a:t>
            </a:fld>
            <a:endParaRPr lang="en-US"/>
          </a:p>
        </p:txBody>
      </p:sp>
    </p:spTree>
    <p:extLst>
      <p:ext uri="{BB962C8B-B14F-4D97-AF65-F5344CB8AC3E}">
        <p14:creationId xmlns:p14="http://schemas.microsoft.com/office/powerpoint/2010/main" val="738447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Sans-Serif" panose="020B0604020202020204" pitchFamily="34" charset="0"/>
              <a:buNone/>
              <a:defRPr/>
            </a:pPr>
            <a:r>
              <a:rPr lang="en-US" b="1" spc="-5" dirty="0"/>
              <a:t>Frank – Time Hack 5 min</a:t>
            </a:r>
          </a:p>
          <a:p>
            <a:pPr marL="0" indent="0">
              <a:buFont typeface="Arial,Sans-Serif" panose="020B0604020202020204" pitchFamily="34" charset="0"/>
              <a:buNone/>
              <a:defRPr/>
            </a:pPr>
            <a:endParaRPr lang="en-US" b="1" spc="-5" dirty="0"/>
          </a:p>
          <a:p>
            <a:pPr marL="171450" indent="-171450">
              <a:buFont typeface="Arial,Sans-Serif" panose="020B0604020202020204" pitchFamily="34" charset="0"/>
              <a:buChar char="•"/>
              <a:defRPr/>
            </a:pPr>
            <a:r>
              <a:rPr lang="en-US" b="1" spc="-5" dirty="0"/>
              <a:t>National Defense Strategy (NDS) priorities:</a:t>
            </a:r>
            <a:r>
              <a:rPr lang="en-US" spc="-5" dirty="0"/>
              <a:t>  1. Defending the homeland, paced to the growing multi-domain threat posed by the PRC.  2. Deterring strategic attacks against the United States, Allies, and partners.  3. Deterring aggression, while being prepared to prevail in conflict when necessary, prioritizing the PRC challenge in the Indo-Pacific, then the Russia challenge in Europe.  4. Building a resilient Joint Force and defense ecosystem.  (Source: NDS Fact Sheet)</a:t>
            </a:r>
            <a:endParaRPr lang="en-US" dirty="0">
              <a:cs typeface="Calibri" panose="020F0502020204030204"/>
            </a:endParaRPr>
          </a:p>
          <a:p>
            <a:pPr marL="171450" indent="-171450">
              <a:buFont typeface="Arial,Sans-Serif" panose="020B0604020202020204" pitchFamily="34" charset="0"/>
              <a:buChar char="•"/>
              <a:defRPr/>
            </a:pPr>
            <a:endParaRPr lang="en-US" spc="-5" dirty="0"/>
          </a:p>
          <a:p>
            <a:pPr marL="171450" indent="-171450">
              <a:buFont typeface="Arial,Sans-Serif" panose="020B0604020202020204" pitchFamily="34" charset="0"/>
              <a:buChar char="•"/>
              <a:defRPr/>
            </a:pPr>
            <a:r>
              <a:rPr lang="en-US" b="1" spc="-5" dirty="0"/>
              <a:t>Digital Engineering Strategy (DES):  </a:t>
            </a:r>
            <a:r>
              <a:rPr lang="en-US" spc="-5" dirty="0"/>
              <a:t>As the Department of Defense continues to relentless implement the NDS, the DES sets a vision for the way the department conceives, builds, tests, fields, and sustains our national defense systems.  So essentially, the strategy defines the "what," and the Services are developing implementation plans defining the "how." </a:t>
            </a:r>
          </a:p>
          <a:p>
            <a:pPr marL="171450" indent="-171450">
              <a:buFont typeface="Arial,Sans-Serif" panose="020B0604020202020204" pitchFamily="34" charset="0"/>
              <a:buChar char="•"/>
              <a:defRPr/>
            </a:pPr>
            <a:endParaRPr lang="en-US" spc="-5" dirty="0">
              <a:cs typeface="Calibri"/>
            </a:endParaRPr>
          </a:p>
          <a:p>
            <a:pPr marL="171450" indent="-171450">
              <a:buFont typeface="Arial,Sans-Serif" panose="020B0604020202020204" pitchFamily="34" charset="0"/>
              <a:buChar char="•"/>
              <a:defRPr/>
            </a:pPr>
            <a:r>
              <a:rPr lang="en-US" spc="-5" dirty="0"/>
              <a:t>There are other complimentary strategies like the Data Strategy, AI strategy, Back to basics for workforce development, and zero trust.</a:t>
            </a:r>
            <a:endParaRPr lang="en-US" spc="-5" dirty="0">
              <a:cs typeface="Calibri"/>
            </a:endParaRPr>
          </a:p>
        </p:txBody>
      </p:sp>
      <p:sp>
        <p:nvSpPr>
          <p:cNvPr id="4" name="Slide Number Placeholder 3"/>
          <p:cNvSpPr>
            <a:spLocks noGrp="1"/>
          </p:cNvSpPr>
          <p:nvPr>
            <p:ph type="sldNum" sz="quarter" idx="5"/>
          </p:nvPr>
        </p:nvSpPr>
        <p:spPr/>
        <p:txBody>
          <a:bodyPr/>
          <a:lstStyle/>
          <a:p>
            <a:fld id="{5A71845D-0BBA-4FDB-B5C9-5392FA405068}" type="slidenum">
              <a:rPr lang="en-US" smtClean="0"/>
              <a:t>9</a:t>
            </a:fld>
            <a:endParaRPr lang="en-US"/>
          </a:p>
        </p:txBody>
      </p:sp>
    </p:spTree>
    <p:extLst>
      <p:ext uri="{BB962C8B-B14F-4D97-AF65-F5344CB8AC3E}">
        <p14:creationId xmlns:p14="http://schemas.microsoft.com/office/powerpoint/2010/main" val="1753443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Frank – Time Hack Less than 1 min</a:t>
            </a:r>
          </a:p>
          <a:p>
            <a:endParaRPr lang="en-US" dirty="0"/>
          </a:p>
        </p:txBody>
      </p:sp>
      <p:sp>
        <p:nvSpPr>
          <p:cNvPr id="4" name="Slide Number Placeholder 3"/>
          <p:cNvSpPr>
            <a:spLocks noGrp="1"/>
          </p:cNvSpPr>
          <p:nvPr>
            <p:ph type="sldNum" sz="quarter" idx="5"/>
          </p:nvPr>
        </p:nvSpPr>
        <p:spPr/>
        <p:txBody>
          <a:bodyPr/>
          <a:lstStyle/>
          <a:p>
            <a:fld id="{5A71845D-0BBA-4FDB-B5C9-5392FA405068}" type="slidenum">
              <a:rPr lang="en-US" smtClean="0"/>
              <a:t>10</a:t>
            </a:fld>
            <a:endParaRPr lang="en-US"/>
          </a:p>
        </p:txBody>
      </p:sp>
    </p:spTree>
    <p:extLst>
      <p:ext uri="{BB962C8B-B14F-4D97-AF65-F5344CB8AC3E}">
        <p14:creationId xmlns:p14="http://schemas.microsoft.com/office/powerpoint/2010/main" val="511020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17" name="Group 16"/>
          <p:cNvGrpSpPr/>
          <p:nvPr userDrawn="1"/>
        </p:nvGrpSpPr>
        <p:grpSpPr>
          <a:xfrm>
            <a:off x="177576" y="6503087"/>
            <a:ext cx="1127548" cy="282877"/>
            <a:chOff x="177576" y="6503087"/>
            <a:chExt cx="1127548" cy="282877"/>
          </a:xfrm>
        </p:grpSpPr>
        <p:sp>
          <p:nvSpPr>
            <p:cNvPr id="18" name="Rectangle 17"/>
            <p:cNvSpPr/>
            <p:nvPr/>
          </p:nvSpPr>
          <p:spPr>
            <a:xfrm>
              <a:off x="468035" y="6508965"/>
              <a:ext cx="837089" cy="276999"/>
            </a:xfrm>
            <a:prstGeom prst="rect">
              <a:avLst/>
            </a:prstGeom>
          </p:spPr>
          <p:txBody>
            <a:bodyPr wrap="none">
              <a:spAutoFit/>
            </a:bodyPr>
            <a:lstStyle/>
            <a:p>
              <a:r>
                <a:rPr lang="en-US" sz="1200" b="1">
                  <a:latin typeface="Arial"/>
                  <a:cs typeface="Arial"/>
                </a:rPr>
                <a:t>@IITSEC</a:t>
              </a:r>
            </a:p>
          </p:txBody>
        </p:sp>
        <p:pic>
          <p:nvPicPr>
            <p:cNvPr id="19" name="Picture 18" descr="twitterlogosmall.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576" y="6503087"/>
              <a:ext cx="424387" cy="257814"/>
            </a:xfrm>
            <a:prstGeom prst="rect">
              <a:avLst/>
            </a:prstGeom>
          </p:spPr>
        </p:pic>
      </p:gr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err="1">
                  <a:latin typeface="Arial"/>
                  <a:cs typeface="Arial"/>
                </a:rPr>
                <a:t>NTSAToday</a:t>
              </a:r>
              <a:endParaRPr lang="en-US" sz="1200" b="1">
                <a:latin typeface="Arial"/>
                <a:cs typeface="Arial"/>
              </a:endParaRPr>
            </a:p>
          </p:txBody>
        </p:sp>
      </p:grpSp>
      <p:cxnSp>
        <p:nvCxnSpPr>
          <p:cNvPr id="2" name="Straight Connector 1">
            <a:extLst>
              <a:ext uri="{FF2B5EF4-FFF2-40B4-BE49-F238E27FC236}">
                <a16:creationId xmlns:a16="http://schemas.microsoft.com/office/drawing/2014/main" id="{763CD88B-3D8E-5930-8860-B89DE42D2953}"/>
              </a:ext>
            </a:extLst>
          </p:cNvPr>
          <p:cNvCxnSpPr/>
          <p:nvPr userDrawn="1"/>
        </p:nvCxnSpPr>
        <p:spPr bwMode="auto">
          <a:xfrm>
            <a:off x="0" y="1352225"/>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5" name="Picture 4">
            <a:extLst>
              <a:ext uri="{FF2B5EF4-FFF2-40B4-BE49-F238E27FC236}">
                <a16:creationId xmlns:a16="http://schemas.microsoft.com/office/drawing/2014/main" id="{C33F177E-FD1D-3429-0967-6E068024731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6800"/>
            <a:ext cx="12192000" cy="1357376"/>
          </a:xfrm>
          <a:prstGeom prst="rect">
            <a:avLst/>
          </a:prstGeom>
        </p:spPr>
      </p:pic>
      <p:sp>
        <p:nvSpPr>
          <p:cNvPr id="3" name="Rectangle 3">
            <a:extLst>
              <a:ext uri="{FF2B5EF4-FFF2-40B4-BE49-F238E27FC236}">
                <a16:creationId xmlns:a16="http://schemas.microsoft.com/office/drawing/2014/main" id="{A766377A-1CC7-F23C-F050-9E1DCE18A19A}"/>
              </a:ext>
            </a:extLst>
          </p:cNvPr>
          <p:cNvSpPr>
            <a:spLocks noGrp="1" noChangeArrowheads="1"/>
          </p:cNvSpPr>
          <p:nvPr>
            <p:ph type="sldNum" sz="quarter" idx="4"/>
          </p:nvPr>
        </p:nvSpPr>
        <p:spPr>
          <a:xfrm>
            <a:off x="10893288" y="6477001"/>
            <a:ext cx="821634" cy="340935"/>
          </a:xfrm>
          <a:prstGeom prst="rect">
            <a:avLst/>
          </a:prstGeom>
        </p:spPr>
        <p:txBody>
          <a:bodyPr/>
          <a:lstStyle>
            <a:lvl1pPr algn="l">
              <a:defRPr sz="1200"/>
            </a:lvl1pPr>
          </a:lstStyle>
          <a:p>
            <a:pPr>
              <a:defRPr/>
            </a:pPr>
            <a:fld id="{D68E8870-17DE-45C4-A8DD-7644B2422933}" type="slidenum">
              <a:rPr lang="en-US" smtClean="0"/>
              <a:pPr>
                <a:defRPr/>
              </a:pPr>
              <a:t>‹#›</a:t>
            </a:fld>
            <a:endParaRPr lang="en-US"/>
          </a:p>
        </p:txBody>
      </p:sp>
      <p:pic>
        <p:nvPicPr>
          <p:cNvPr id="6" name="Picture 5" descr="Text, logo&#10;&#10;Description automatically generated">
            <a:extLst>
              <a:ext uri="{FF2B5EF4-FFF2-40B4-BE49-F238E27FC236}">
                <a16:creationId xmlns:a16="http://schemas.microsoft.com/office/drawing/2014/main" id="{C4D1BEE9-8F14-69B8-58BA-5D627C31D0F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7" name="Picture 6" descr="Icon&#10;&#10;Description automatically generated">
            <a:extLst>
              <a:ext uri="{FF2B5EF4-FFF2-40B4-BE49-F238E27FC236}">
                <a16:creationId xmlns:a16="http://schemas.microsoft.com/office/drawing/2014/main" id="{C73F2B42-8C5E-9E9F-6EEB-8313D0556B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1866" t="14373" r="23364" b="14479"/>
          <a:stretch/>
        </p:blipFill>
        <p:spPr>
          <a:xfrm>
            <a:off x="11440127" y="6051587"/>
            <a:ext cx="754512" cy="757378"/>
          </a:xfrm>
          <a:prstGeom prst="rect">
            <a:avLst/>
          </a:prstGeom>
        </p:spPr>
      </p:pic>
      <p:sp>
        <p:nvSpPr>
          <p:cNvPr id="4" name="Footer Placeholder 3">
            <a:extLst>
              <a:ext uri="{FF2B5EF4-FFF2-40B4-BE49-F238E27FC236}">
                <a16:creationId xmlns:a16="http://schemas.microsoft.com/office/drawing/2014/main" id="{0E402AC5-35E7-ED72-4443-35C6FD4DC4A9}"/>
              </a:ext>
            </a:extLst>
          </p:cNvPr>
          <p:cNvSpPr>
            <a:spLocks noGrp="1"/>
          </p:cNvSpPr>
          <p:nvPr>
            <p:ph type="ftr" sz="quarter" idx="12"/>
          </p:nvPr>
        </p:nvSpPr>
        <p:spPr/>
        <p:txBody>
          <a:bodyPr/>
          <a:lstStyle/>
          <a:p>
            <a:r>
              <a:rPr lang="en-US"/>
              <a:t>Distribution Statement A. Approved for public release. Distribution is unlimited.  Case # 23-S-1171</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369365" y="290455"/>
            <a:ext cx="7911443" cy="1051560"/>
          </a:xfrm>
          <a:noFill/>
          <a:ln w="9525">
            <a:noFill/>
            <a:miter lim="800000"/>
            <a:headEnd/>
            <a:tailEnd/>
          </a:ln>
        </p:spPr>
        <p:txBody>
          <a:bodyPr vert="horz" wrap="square" lIns="91440" tIns="45720" rIns="91440" bIns="45720" numCol="1" anchor="t" anchorCtr="1" compatLnSpc="1">
            <a:prstTxWarp prst="textNoShape">
              <a:avLst/>
            </a:prstTxWarp>
            <a:normAutofit/>
          </a:bodyPr>
          <a:lstStyle>
            <a:lvl1pPr>
              <a:defRPr lang="en-US" dirty="0"/>
            </a:lvl1pPr>
          </a:lstStyle>
          <a:p>
            <a:pPr lvl="0"/>
            <a:r>
              <a:rPr lang="en-US"/>
              <a:t>Click to Edit Title</a:t>
            </a:r>
          </a:p>
        </p:txBody>
      </p:sp>
      <p:sp>
        <p:nvSpPr>
          <p:cNvPr id="2" name="Footer Placeholder 1">
            <a:extLst>
              <a:ext uri="{FF2B5EF4-FFF2-40B4-BE49-F238E27FC236}">
                <a16:creationId xmlns:a16="http://schemas.microsoft.com/office/drawing/2014/main" id="{B254EBA8-17ED-93D1-C8BD-7E08178A1385}"/>
              </a:ext>
            </a:extLst>
          </p:cNvPr>
          <p:cNvSpPr>
            <a:spLocks noGrp="1"/>
          </p:cNvSpPr>
          <p:nvPr>
            <p:ph type="ftr" sz="quarter" idx="10"/>
          </p:nvPr>
        </p:nvSpPr>
        <p:spPr/>
        <p:txBody>
          <a:bodyPr/>
          <a:lstStyle/>
          <a:p>
            <a:r>
              <a:rPr lang="en-US"/>
              <a:t>Distribution Statement A. Approved for public release. Distribution is unlimited.  Case # 23-S-1171</a:t>
            </a:r>
            <a:endParaRPr lang="en-US" dirty="0"/>
          </a:p>
        </p:txBody>
      </p:sp>
      <p:sp>
        <p:nvSpPr>
          <p:cNvPr id="3" name="Slide Number Placeholder 2">
            <a:extLst>
              <a:ext uri="{FF2B5EF4-FFF2-40B4-BE49-F238E27FC236}">
                <a16:creationId xmlns:a16="http://schemas.microsoft.com/office/drawing/2014/main" id="{95F877D8-FB61-3FED-2677-C56AAD225028}"/>
              </a:ext>
            </a:extLst>
          </p:cNvPr>
          <p:cNvSpPr>
            <a:spLocks noGrp="1"/>
          </p:cNvSpPr>
          <p:nvPr>
            <p:ph type="sldNum" sz="quarter" idx="11"/>
          </p:nvPr>
        </p:nvSpPr>
        <p:spPr/>
        <p:txBody>
          <a:bodyPr/>
          <a:lstStyle/>
          <a:p>
            <a:pPr>
              <a:defRPr/>
            </a:pPr>
            <a:fld id="{D68E8870-17DE-45C4-A8DD-7644B2422933}" type="slidenum">
              <a:rPr lang="en-US" smtClean="0"/>
              <a:pPr>
                <a:defRPr/>
              </a:pPr>
              <a:t>‹#›</a:t>
            </a:fld>
            <a:endParaRPr lang="en-US"/>
          </a:p>
        </p:txBody>
      </p:sp>
    </p:spTree>
    <p:extLst>
      <p:ext uri="{BB962C8B-B14F-4D97-AF65-F5344CB8AC3E}">
        <p14:creationId xmlns:p14="http://schemas.microsoft.com/office/powerpoint/2010/main" val="362742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_Blue">
    <p:bg>
      <p:bgPr>
        <a:gradFill>
          <a:gsLst>
            <a:gs pos="0">
              <a:srgbClr val="111C4E"/>
            </a:gs>
            <a:gs pos="100000">
              <a:srgbClr val="031336"/>
            </a:gs>
          </a:gsLst>
          <a:lin ang="0" scaled="0"/>
        </a:gradFill>
        <a:effectLst/>
      </p:bgPr>
    </p:bg>
    <p:spTree>
      <p:nvGrpSpPr>
        <p:cNvPr id="1" name=""/>
        <p:cNvGrpSpPr/>
        <p:nvPr/>
      </p:nvGrpSpPr>
      <p:grpSpPr>
        <a:xfrm>
          <a:off x="0" y="0"/>
          <a:ext cx="0" cy="0"/>
          <a:chOff x="0" y="0"/>
          <a:chExt cx="0" cy="0"/>
        </a:xfrm>
      </p:grpSpPr>
      <p:sp>
        <p:nvSpPr>
          <p:cNvPr id="23" name="Text Placeholder 10">
            <a:extLst>
              <a:ext uri="{FF2B5EF4-FFF2-40B4-BE49-F238E27FC236}">
                <a16:creationId xmlns:a16="http://schemas.microsoft.com/office/drawing/2014/main" id="{CE7336EE-C21B-44BE-8C6C-283282CEFFBB}"/>
              </a:ext>
            </a:extLst>
          </p:cNvPr>
          <p:cNvSpPr>
            <a:spLocks noGrp="1"/>
          </p:cNvSpPr>
          <p:nvPr>
            <p:ph type="body" sz="quarter" idx="10" hasCustomPrompt="1"/>
          </p:nvPr>
        </p:nvSpPr>
        <p:spPr>
          <a:xfrm>
            <a:off x="232519" y="1469108"/>
            <a:ext cx="8682878" cy="1132592"/>
          </a:xfrm>
        </p:spPr>
        <p:txBody>
          <a:bodyPr anchor="b">
            <a:noAutofit/>
          </a:bodyPr>
          <a:lstStyle>
            <a:lvl1pPr marL="0" indent="0">
              <a:lnSpc>
                <a:spcPct val="100000"/>
              </a:lnSpc>
              <a:spcBef>
                <a:spcPts val="0"/>
              </a:spcBef>
              <a:buNone/>
              <a:defRPr sz="3600">
                <a:solidFill>
                  <a:schemeClr val="bg1"/>
                </a:solidFill>
                <a:latin typeface="Franklin Gothic Medium Cond" panose="020B06060304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Title</a:t>
            </a:r>
          </a:p>
        </p:txBody>
      </p:sp>
      <p:sp>
        <p:nvSpPr>
          <p:cNvPr id="24" name="Text Placeholder 10">
            <a:extLst>
              <a:ext uri="{FF2B5EF4-FFF2-40B4-BE49-F238E27FC236}">
                <a16:creationId xmlns:a16="http://schemas.microsoft.com/office/drawing/2014/main" id="{96493B74-FEC4-48B9-AC74-2310733D4F97}"/>
              </a:ext>
            </a:extLst>
          </p:cNvPr>
          <p:cNvSpPr>
            <a:spLocks noGrp="1"/>
          </p:cNvSpPr>
          <p:nvPr>
            <p:ph type="body" sz="quarter" idx="11" hasCustomPrompt="1"/>
          </p:nvPr>
        </p:nvSpPr>
        <p:spPr>
          <a:xfrm>
            <a:off x="232520" y="2602717"/>
            <a:ext cx="8682878" cy="693823"/>
          </a:xfrm>
        </p:spPr>
        <p:txBody>
          <a:bodyPr anchor="t">
            <a:noAutofit/>
          </a:bodyPr>
          <a:lstStyle>
            <a:lvl1pPr marL="0" indent="0">
              <a:lnSpc>
                <a:spcPct val="100000"/>
              </a:lnSpc>
              <a:spcBef>
                <a:spcPts val="0"/>
              </a:spcBef>
              <a:buNone/>
              <a:defRPr sz="2400">
                <a:solidFill>
                  <a:schemeClr val="bg1"/>
                </a:solidFill>
                <a:latin typeface="Arial Narrow" panose="020B0606020202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Subtitle</a:t>
            </a:r>
          </a:p>
        </p:txBody>
      </p:sp>
      <p:pic>
        <p:nvPicPr>
          <p:cNvPr id="14" name="Picture 13" descr="Logo&#10;&#10;Description automatically generated">
            <a:extLst>
              <a:ext uri="{FF2B5EF4-FFF2-40B4-BE49-F238E27FC236}">
                <a16:creationId xmlns:a16="http://schemas.microsoft.com/office/drawing/2014/main" id="{81C20903-627C-4714-930F-1445607D43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68026" y="4340901"/>
            <a:ext cx="2292295" cy="2292295"/>
          </a:xfrm>
          <a:prstGeom prst="rect">
            <a:avLst/>
          </a:prstGeom>
        </p:spPr>
      </p:pic>
      <p:sp>
        <p:nvSpPr>
          <p:cNvPr id="22" name="Text Placeholder 25">
            <a:extLst>
              <a:ext uri="{FF2B5EF4-FFF2-40B4-BE49-F238E27FC236}">
                <a16:creationId xmlns:a16="http://schemas.microsoft.com/office/drawing/2014/main" id="{4F0A534F-8127-40AC-A40B-8EA86A912D0F}"/>
              </a:ext>
            </a:extLst>
          </p:cNvPr>
          <p:cNvSpPr>
            <a:spLocks noGrp="1"/>
          </p:cNvSpPr>
          <p:nvPr>
            <p:ph type="body" sz="quarter" idx="12" hasCustomPrompt="1"/>
          </p:nvPr>
        </p:nvSpPr>
        <p:spPr>
          <a:xfrm>
            <a:off x="228295" y="3681215"/>
            <a:ext cx="3158753" cy="1352278"/>
          </a:xfrm>
        </p:spPr>
        <p:txBody>
          <a:bodyPr anchor="b">
            <a:normAutofit/>
          </a:bodyPr>
          <a:lstStyle>
            <a:lvl1pPr marL="0" indent="0">
              <a:lnSpc>
                <a:spcPct val="100000"/>
              </a:lnSpc>
              <a:spcBef>
                <a:spcPts val="0"/>
              </a:spcBef>
              <a:buNone/>
              <a:defRPr sz="1600">
                <a:solidFill>
                  <a:schemeClr val="bg1"/>
                </a:solidFill>
                <a:latin typeface="Arial Narrow" panose="020B0606020202030204" pitchFamily="34" charset="0"/>
              </a:defRPr>
            </a:lvl1pPr>
            <a:lvl2pPr>
              <a:defRPr>
                <a:solidFill>
                  <a:schemeClr val="bg1"/>
                </a:solidFill>
              </a:defRPr>
            </a:lvl2pPr>
            <a:lvl3pPr>
              <a:defRPr>
                <a:solidFill>
                  <a:schemeClr val="bg1"/>
                </a:solidFill>
              </a:defRPr>
            </a:lvl3pPr>
            <a:lvl4pPr>
              <a:defRPr>
                <a:solidFill>
                  <a:schemeClr val="bg1"/>
                </a:solidFill>
              </a:defRPr>
            </a:lvl4pPr>
            <a:lvl5pPr marL="1828800" indent="0">
              <a:buNone/>
              <a:defRPr>
                <a:solidFill>
                  <a:schemeClr val="bg1"/>
                </a:solidFill>
              </a:defRPr>
            </a:lvl5pPr>
          </a:lstStyle>
          <a:p>
            <a:pPr lvl="0"/>
            <a:r>
              <a:rPr lang="en-US"/>
              <a:t>Click to add Name, Title, Organization, Event Name</a:t>
            </a:r>
          </a:p>
        </p:txBody>
      </p:sp>
      <p:cxnSp>
        <p:nvCxnSpPr>
          <p:cNvPr id="26" name="Straight Connector 25">
            <a:extLst>
              <a:ext uri="{FF2B5EF4-FFF2-40B4-BE49-F238E27FC236}">
                <a16:creationId xmlns:a16="http://schemas.microsoft.com/office/drawing/2014/main" id="{0A08FEC3-F2AB-44FB-8ED3-D2730D489C87}"/>
              </a:ext>
            </a:extLst>
          </p:cNvPr>
          <p:cNvCxnSpPr>
            <a:cxnSpLocks/>
          </p:cNvCxnSpPr>
          <p:nvPr userDrawn="1"/>
        </p:nvCxnSpPr>
        <p:spPr>
          <a:xfrm>
            <a:off x="304800" y="5047086"/>
            <a:ext cx="5247774" cy="0"/>
          </a:xfrm>
          <a:prstGeom prst="line">
            <a:avLst/>
          </a:prstGeom>
          <a:ln>
            <a:solidFill>
              <a:srgbClr val="265CAA"/>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E0AF11-16F7-4948-8438-01A1EDA4B912}"/>
              </a:ext>
            </a:extLst>
          </p:cNvPr>
          <p:cNvCxnSpPr>
            <a:cxnSpLocks/>
          </p:cNvCxnSpPr>
          <p:nvPr userDrawn="1"/>
        </p:nvCxnSpPr>
        <p:spPr>
          <a:xfrm>
            <a:off x="5552574" y="5047086"/>
            <a:ext cx="1459539" cy="0"/>
          </a:xfrm>
          <a:prstGeom prst="line">
            <a:avLst/>
          </a:prstGeom>
          <a:ln>
            <a:solidFill>
              <a:srgbClr val="E21E26"/>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DE6DBA98-3ACC-4E40-B14F-91D59366B3A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21259" y="314149"/>
            <a:ext cx="121781" cy="1025530"/>
          </a:xfrm>
          <a:prstGeom prst="rect">
            <a:avLst/>
          </a:prstGeom>
        </p:spPr>
      </p:pic>
      <p:sp>
        <p:nvSpPr>
          <p:cNvPr id="16" name="Text Placeholder 25">
            <a:extLst>
              <a:ext uri="{FF2B5EF4-FFF2-40B4-BE49-F238E27FC236}">
                <a16:creationId xmlns:a16="http://schemas.microsoft.com/office/drawing/2014/main" id="{04F0AEED-8082-4397-85CF-8E91DC5E6A4C}"/>
              </a:ext>
            </a:extLst>
          </p:cNvPr>
          <p:cNvSpPr>
            <a:spLocks noGrp="1"/>
          </p:cNvSpPr>
          <p:nvPr>
            <p:ph type="body" sz="quarter" idx="17" hasCustomPrompt="1"/>
          </p:nvPr>
        </p:nvSpPr>
        <p:spPr>
          <a:xfrm>
            <a:off x="5486400" y="3681215"/>
            <a:ext cx="3428997" cy="1352278"/>
          </a:xfrm>
        </p:spPr>
        <p:txBody>
          <a:bodyPr anchor="b">
            <a:normAutofit/>
          </a:bodyPr>
          <a:lstStyle>
            <a:lvl1pPr marL="0" indent="0">
              <a:lnSpc>
                <a:spcPct val="100000"/>
              </a:lnSpc>
              <a:spcBef>
                <a:spcPts val="0"/>
              </a:spcBef>
              <a:buNone/>
              <a:defRPr sz="1200">
                <a:solidFill>
                  <a:schemeClr val="bg1"/>
                </a:solidFill>
                <a:latin typeface="Arial Narrow" panose="020B0606020202030204" pitchFamily="34" charset="0"/>
              </a:defRPr>
            </a:lvl1pPr>
            <a:lvl2pPr>
              <a:defRPr>
                <a:solidFill>
                  <a:schemeClr val="bg1"/>
                </a:solidFill>
              </a:defRPr>
            </a:lvl2pPr>
            <a:lvl3pPr>
              <a:defRPr>
                <a:solidFill>
                  <a:schemeClr val="bg1"/>
                </a:solidFill>
              </a:defRPr>
            </a:lvl3pPr>
            <a:lvl4pPr>
              <a:defRPr>
                <a:solidFill>
                  <a:schemeClr val="bg1"/>
                </a:solidFill>
              </a:defRPr>
            </a:lvl4pPr>
            <a:lvl5pPr marL="1828800" indent="0">
              <a:buNone/>
              <a:defRPr>
                <a:solidFill>
                  <a:schemeClr val="bg1"/>
                </a:solidFill>
              </a:defRPr>
            </a:lvl5pPr>
          </a:lstStyle>
          <a:p>
            <a:pPr lvl="0"/>
            <a:r>
              <a:rPr lang="en-US"/>
              <a:t>Click to add Date</a:t>
            </a:r>
          </a:p>
        </p:txBody>
      </p:sp>
      <p:sp>
        <p:nvSpPr>
          <p:cNvPr id="20" name="TextBox 19">
            <a:extLst>
              <a:ext uri="{FF2B5EF4-FFF2-40B4-BE49-F238E27FC236}">
                <a16:creationId xmlns:a16="http://schemas.microsoft.com/office/drawing/2014/main" id="{D94293B4-4087-4E6A-9FF2-17C1D9FF0DBC}"/>
              </a:ext>
            </a:extLst>
          </p:cNvPr>
          <p:cNvSpPr txBox="1"/>
          <p:nvPr userDrawn="1"/>
        </p:nvSpPr>
        <p:spPr>
          <a:xfrm>
            <a:off x="2055681" y="6552327"/>
            <a:ext cx="8078347"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rial" panose="020B0604020202020204" pitchFamily="34" charset="0"/>
                <a:cs typeface="Arial" panose="020B0604020202020204" pitchFamily="34" charset="0"/>
              </a:rPr>
              <a:t>Distribution Statement A. Approved for public release. Distribution is unlimited.  Case # 23-S-1171</a:t>
            </a:r>
          </a:p>
        </p:txBody>
      </p:sp>
    </p:spTree>
    <p:extLst>
      <p:ext uri="{BB962C8B-B14F-4D97-AF65-F5344CB8AC3E}">
        <p14:creationId xmlns:p14="http://schemas.microsoft.com/office/powerpoint/2010/main" val="3135370765"/>
      </p:ext>
    </p:extLst>
  </p:cSld>
  <p:clrMapOvr>
    <a:masterClrMapping/>
  </p:clrMapOvr>
  <p:extLst>
    <p:ext uri="{DCECCB84-F9BA-43D5-87BE-67443E8EF086}">
      <p15:sldGuideLst xmlns:p15="http://schemas.microsoft.com/office/powerpoint/2012/main">
        <p15:guide id="1" orient="horz" pos="4032"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_White">
    <p:bg>
      <p:bgPr>
        <a:solidFill>
          <a:schemeClr val="bg1"/>
        </a:solidFill>
        <a:effectLst/>
      </p:bgPr>
    </p:bg>
    <p:spTree>
      <p:nvGrpSpPr>
        <p:cNvPr id="1" name=""/>
        <p:cNvGrpSpPr/>
        <p:nvPr/>
      </p:nvGrpSpPr>
      <p:grpSpPr>
        <a:xfrm>
          <a:off x="0" y="0"/>
          <a:ext cx="0" cy="0"/>
          <a:chOff x="0" y="0"/>
          <a:chExt cx="0" cy="0"/>
        </a:xfrm>
      </p:grpSpPr>
      <p:sp>
        <p:nvSpPr>
          <p:cNvPr id="23" name="Text Placeholder 10">
            <a:extLst>
              <a:ext uri="{FF2B5EF4-FFF2-40B4-BE49-F238E27FC236}">
                <a16:creationId xmlns:a16="http://schemas.microsoft.com/office/drawing/2014/main" id="{CE7336EE-C21B-44BE-8C6C-283282CEFFBB}"/>
              </a:ext>
            </a:extLst>
          </p:cNvPr>
          <p:cNvSpPr>
            <a:spLocks noGrp="1"/>
          </p:cNvSpPr>
          <p:nvPr>
            <p:ph type="body" sz="quarter" idx="10" hasCustomPrompt="1"/>
          </p:nvPr>
        </p:nvSpPr>
        <p:spPr>
          <a:xfrm>
            <a:off x="232519" y="1469108"/>
            <a:ext cx="8682878" cy="1132592"/>
          </a:xfrm>
        </p:spPr>
        <p:txBody>
          <a:bodyPr anchor="b">
            <a:noAutofit/>
          </a:bodyPr>
          <a:lstStyle>
            <a:lvl1pPr marL="0" indent="0">
              <a:lnSpc>
                <a:spcPct val="100000"/>
              </a:lnSpc>
              <a:spcBef>
                <a:spcPts val="0"/>
              </a:spcBef>
              <a:buNone/>
              <a:defRPr sz="3600">
                <a:solidFill>
                  <a:srgbClr val="111C4E"/>
                </a:solidFill>
                <a:latin typeface="Franklin Gothic Medium Cond" panose="020B06060304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Title</a:t>
            </a:r>
          </a:p>
        </p:txBody>
      </p:sp>
      <p:sp>
        <p:nvSpPr>
          <p:cNvPr id="24" name="Text Placeholder 10">
            <a:extLst>
              <a:ext uri="{FF2B5EF4-FFF2-40B4-BE49-F238E27FC236}">
                <a16:creationId xmlns:a16="http://schemas.microsoft.com/office/drawing/2014/main" id="{96493B74-FEC4-48B9-AC74-2310733D4F97}"/>
              </a:ext>
            </a:extLst>
          </p:cNvPr>
          <p:cNvSpPr>
            <a:spLocks noGrp="1"/>
          </p:cNvSpPr>
          <p:nvPr>
            <p:ph type="body" sz="quarter" idx="11" hasCustomPrompt="1"/>
          </p:nvPr>
        </p:nvSpPr>
        <p:spPr>
          <a:xfrm>
            <a:off x="232520" y="2602717"/>
            <a:ext cx="8682878" cy="693823"/>
          </a:xfrm>
        </p:spPr>
        <p:txBody>
          <a:bodyPr anchor="t">
            <a:noAutofit/>
          </a:bodyPr>
          <a:lstStyle>
            <a:lvl1pPr marL="0" indent="0">
              <a:lnSpc>
                <a:spcPct val="100000"/>
              </a:lnSpc>
              <a:spcBef>
                <a:spcPts val="0"/>
              </a:spcBef>
              <a:buNone/>
              <a:defRPr sz="2400">
                <a:solidFill>
                  <a:srgbClr val="265CAA"/>
                </a:solidFill>
                <a:latin typeface="Arial Narrow" panose="020B0606020202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Subtitle</a:t>
            </a:r>
          </a:p>
        </p:txBody>
      </p:sp>
      <p:sp>
        <p:nvSpPr>
          <p:cNvPr id="22" name="Text Placeholder 25">
            <a:extLst>
              <a:ext uri="{FF2B5EF4-FFF2-40B4-BE49-F238E27FC236}">
                <a16:creationId xmlns:a16="http://schemas.microsoft.com/office/drawing/2014/main" id="{4F0A534F-8127-40AC-A40B-8EA86A912D0F}"/>
              </a:ext>
            </a:extLst>
          </p:cNvPr>
          <p:cNvSpPr>
            <a:spLocks noGrp="1"/>
          </p:cNvSpPr>
          <p:nvPr>
            <p:ph type="body" sz="quarter" idx="12" hasCustomPrompt="1"/>
          </p:nvPr>
        </p:nvSpPr>
        <p:spPr>
          <a:xfrm>
            <a:off x="228295" y="3681215"/>
            <a:ext cx="3158753" cy="1352278"/>
          </a:xfrm>
        </p:spPr>
        <p:txBody>
          <a:bodyPr anchor="b">
            <a:normAutofit/>
          </a:bodyPr>
          <a:lstStyle>
            <a:lvl1pPr marL="0" indent="0">
              <a:lnSpc>
                <a:spcPct val="100000"/>
              </a:lnSpc>
              <a:spcBef>
                <a:spcPts val="0"/>
              </a:spcBef>
              <a:buNone/>
              <a:defRPr sz="1600">
                <a:solidFill>
                  <a:srgbClr val="111C4E"/>
                </a:solidFill>
                <a:latin typeface="Arial Narrow" panose="020B0606020202030204" pitchFamily="34" charset="0"/>
              </a:defRPr>
            </a:lvl1pPr>
            <a:lvl2pPr>
              <a:defRPr>
                <a:solidFill>
                  <a:schemeClr val="bg1"/>
                </a:solidFill>
              </a:defRPr>
            </a:lvl2pPr>
            <a:lvl3pPr>
              <a:defRPr>
                <a:solidFill>
                  <a:schemeClr val="bg1"/>
                </a:solidFill>
              </a:defRPr>
            </a:lvl3pPr>
            <a:lvl4pPr>
              <a:defRPr>
                <a:solidFill>
                  <a:schemeClr val="bg1"/>
                </a:solidFill>
              </a:defRPr>
            </a:lvl4pPr>
            <a:lvl5pPr marL="1828800" indent="0">
              <a:buNone/>
              <a:defRPr>
                <a:solidFill>
                  <a:schemeClr val="bg1"/>
                </a:solidFill>
              </a:defRPr>
            </a:lvl5pPr>
          </a:lstStyle>
          <a:p>
            <a:pPr lvl="0"/>
            <a:r>
              <a:rPr lang="en-US"/>
              <a:t>Click to add Name, Title, Organization, Event Name</a:t>
            </a:r>
          </a:p>
        </p:txBody>
      </p:sp>
      <p:cxnSp>
        <p:nvCxnSpPr>
          <p:cNvPr id="26" name="Straight Connector 25">
            <a:extLst>
              <a:ext uri="{FF2B5EF4-FFF2-40B4-BE49-F238E27FC236}">
                <a16:creationId xmlns:a16="http://schemas.microsoft.com/office/drawing/2014/main" id="{0A08FEC3-F2AB-44FB-8ED3-D2730D489C87}"/>
              </a:ext>
            </a:extLst>
          </p:cNvPr>
          <p:cNvCxnSpPr>
            <a:cxnSpLocks/>
          </p:cNvCxnSpPr>
          <p:nvPr userDrawn="1"/>
        </p:nvCxnSpPr>
        <p:spPr>
          <a:xfrm>
            <a:off x="304800" y="5047086"/>
            <a:ext cx="5247774" cy="0"/>
          </a:xfrm>
          <a:prstGeom prst="line">
            <a:avLst/>
          </a:prstGeom>
          <a:ln>
            <a:solidFill>
              <a:srgbClr val="265CAA"/>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E0AF11-16F7-4948-8438-01A1EDA4B912}"/>
              </a:ext>
            </a:extLst>
          </p:cNvPr>
          <p:cNvCxnSpPr>
            <a:cxnSpLocks/>
          </p:cNvCxnSpPr>
          <p:nvPr userDrawn="1"/>
        </p:nvCxnSpPr>
        <p:spPr>
          <a:xfrm>
            <a:off x="5552574" y="5047086"/>
            <a:ext cx="1459539" cy="0"/>
          </a:xfrm>
          <a:prstGeom prst="line">
            <a:avLst/>
          </a:prstGeom>
          <a:ln>
            <a:solidFill>
              <a:srgbClr val="E21E26"/>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0F5AFFFF-4484-46CD-BBD4-5EB6DBBF30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1259" y="314149"/>
            <a:ext cx="121781" cy="1025530"/>
          </a:xfrm>
          <a:prstGeom prst="rect">
            <a:avLst/>
          </a:prstGeom>
        </p:spPr>
      </p:pic>
      <p:pic>
        <p:nvPicPr>
          <p:cNvPr id="15" name="Picture 14" descr="Logo&#10;&#10;Description automatically generated">
            <a:extLst>
              <a:ext uri="{FF2B5EF4-FFF2-40B4-BE49-F238E27FC236}">
                <a16:creationId xmlns:a16="http://schemas.microsoft.com/office/drawing/2014/main" id="{23A5093C-2F17-49FC-A390-E06C239B77C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68026" y="4340901"/>
            <a:ext cx="2292295" cy="2292295"/>
          </a:xfrm>
          <a:prstGeom prst="rect">
            <a:avLst/>
          </a:prstGeom>
        </p:spPr>
      </p:pic>
      <p:sp>
        <p:nvSpPr>
          <p:cNvPr id="16" name="Text Placeholder 25">
            <a:extLst>
              <a:ext uri="{FF2B5EF4-FFF2-40B4-BE49-F238E27FC236}">
                <a16:creationId xmlns:a16="http://schemas.microsoft.com/office/drawing/2014/main" id="{24FBD113-D92A-41F5-98F6-432C582FD227}"/>
              </a:ext>
            </a:extLst>
          </p:cNvPr>
          <p:cNvSpPr>
            <a:spLocks noGrp="1"/>
          </p:cNvSpPr>
          <p:nvPr>
            <p:ph type="body" sz="quarter" idx="17" hasCustomPrompt="1"/>
          </p:nvPr>
        </p:nvSpPr>
        <p:spPr>
          <a:xfrm>
            <a:off x="5486400" y="3688012"/>
            <a:ext cx="3428997" cy="1352278"/>
          </a:xfrm>
        </p:spPr>
        <p:txBody>
          <a:bodyPr anchor="b">
            <a:normAutofit/>
          </a:bodyPr>
          <a:lstStyle>
            <a:lvl1pPr marL="0" indent="0">
              <a:lnSpc>
                <a:spcPct val="100000"/>
              </a:lnSpc>
              <a:spcBef>
                <a:spcPts val="0"/>
              </a:spcBef>
              <a:buNone/>
              <a:defRPr sz="1200">
                <a:solidFill>
                  <a:srgbClr val="111C4E"/>
                </a:solidFill>
                <a:latin typeface="Arial Narrow" panose="020B0606020202030204" pitchFamily="34" charset="0"/>
              </a:defRPr>
            </a:lvl1pPr>
            <a:lvl2pPr>
              <a:defRPr>
                <a:solidFill>
                  <a:schemeClr val="bg1"/>
                </a:solidFill>
              </a:defRPr>
            </a:lvl2pPr>
            <a:lvl3pPr>
              <a:defRPr>
                <a:solidFill>
                  <a:schemeClr val="bg1"/>
                </a:solidFill>
              </a:defRPr>
            </a:lvl3pPr>
            <a:lvl4pPr>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Click to add Date</a:t>
            </a:r>
          </a:p>
        </p:txBody>
      </p:sp>
      <p:sp>
        <p:nvSpPr>
          <p:cNvPr id="28" name="TextBox 27">
            <a:extLst>
              <a:ext uri="{FF2B5EF4-FFF2-40B4-BE49-F238E27FC236}">
                <a16:creationId xmlns:a16="http://schemas.microsoft.com/office/drawing/2014/main" id="{F4C072E4-596F-4B60-8280-3870CE24409F}"/>
              </a:ext>
            </a:extLst>
          </p:cNvPr>
          <p:cNvSpPr txBox="1"/>
          <p:nvPr userDrawn="1"/>
        </p:nvSpPr>
        <p:spPr>
          <a:xfrm>
            <a:off x="2055681" y="6552327"/>
            <a:ext cx="8078347"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111C4E"/>
                </a:solidFill>
                <a:latin typeface="Arial" panose="020B0604020202020204" pitchFamily="34" charset="0"/>
                <a:cs typeface="Arial" panose="020B0604020202020204" pitchFamily="34" charset="0"/>
              </a:rPr>
              <a:t>Distribution Statement A. Approved for public release. Distribution is unlimited. Case # 23-S-1171 </a:t>
            </a:r>
          </a:p>
        </p:txBody>
      </p:sp>
    </p:spTree>
    <p:extLst>
      <p:ext uri="{BB962C8B-B14F-4D97-AF65-F5344CB8AC3E}">
        <p14:creationId xmlns:p14="http://schemas.microsoft.com/office/powerpoint/2010/main" val="895690386"/>
      </p:ext>
    </p:extLst>
  </p:cSld>
  <p:clrMapOvr>
    <a:masterClrMapping/>
  </p:clrMapOvr>
  <p:extLst>
    <p:ext uri="{DCECCB84-F9BA-43D5-87BE-67443E8EF086}">
      <p15:sldGuideLst xmlns:p15="http://schemas.microsoft.com/office/powerpoint/2012/main">
        <p15:guide id="1" orient="horz" pos="4032" userDrawn="1">
          <p15:clr>
            <a:srgbClr val="FBAE40"/>
          </p15:clr>
        </p15:guide>
        <p15:guide id="2" pos="14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andard Content">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5D03CB37-68F4-474D-A14D-7BF6754CFFB1}"/>
              </a:ext>
            </a:extLst>
          </p:cNvPr>
          <p:cNvSpPr>
            <a:spLocks noGrp="1"/>
          </p:cNvSpPr>
          <p:nvPr>
            <p:ph idx="1"/>
          </p:nvPr>
        </p:nvSpPr>
        <p:spPr>
          <a:xfrm>
            <a:off x="589006" y="1577787"/>
            <a:ext cx="11013990" cy="470348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1">
            <a:extLst>
              <a:ext uri="{FF2B5EF4-FFF2-40B4-BE49-F238E27FC236}">
                <a16:creationId xmlns:a16="http://schemas.microsoft.com/office/drawing/2014/main" id="{662ACA27-ADC8-4D6B-B92D-4C8203D8965A}"/>
              </a:ext>
            </a:extLst>
          </p:cNvPr>
          <p:cNvSpPr>
            <a:spLocks noGrp="1"/>
          </p:cNvSpPr>
          <p:nvPr>
            <p:ph type="title"/>
          </p:nvPr>
        </p:nvSpPr>
        <p:spPr>
          <a:xfrm>
            <a:off x="3339548" y="323428"/>
            <a:ext cx="8263448" cy="677002"/>
          </a:xfrm>
          <a:prstGeom prst="rect">
            <a:avLst/>
          </a:prstGeom>
        </p:spPr>
        <p:txBody>
          <a:bodyPr vert="horz" lIns="91440" tIns="45720" rIns="91440" bIns="45720" rtlCol="0" anchor="ctr">
            <a:normAutofit/>
          </a:bodyPr>
          <a:lstStyle/>
          <a:p>
            <a:endParaRPr lang="en-US"/>
          </a:p>
        </p:txBody>
      </p:sp>
    </p:spTree>
    <p:extLst>
      <p:ext uri="{BB962C8B-B14F-4D97-AF65-F5344CB8AC3E}">
        <p14:creationId xmlns:p14="http://schemas.microsoft.com/office/powerpoint/2010/main" val="27609256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E79B043-C0A7-4183-B8D2-5272E2A78FA1}"/>
              </a:ext>
            </a:extLst>
          </p:cNvPr>
          <p:cNvSpPr>
            <a:spLocks noGrp="1"/>
          </p:cNvSpPr>
          <p:nvPr>
            <p:ph sz="half" idx="1"/>
          </p:nvPr>
        </p:nvSpPr>
        <p:spPr>
          <a:xfrm>
            <a:off x="589005" y="1586603"/>
            <a:ext cx="5381490" cy="47066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63483C11-CE42-4C67-A1FA-C298FF262869}"/>
              </a:ext>
            </a:extLst>
          </p:cNvPr>
          <p:cNvSpPr>
            <a:spLocks noGrp="1"/>
          </p:cNvSpPr>
          <p:nvPr>
            <p:ph sz="half" idx="2"/>
          </p:nvPr>
        </p:nvSpPr>
        <p:spPr>
          <a:xfrm>
            <a:off x="6221506" y="1589111"/>
            <a:ext cx="5381490" cy="47066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a:extLst>
              <a:ext uri="{FF2B5EF4-FFF2-40B4-BE49-F238E27FC236}">
                <a16:creationId xmlns:a16="http://schemas.microsoft.com/office/drawing/2014/main" id="{3DC8C1B2-AF21-4DC1-87DA-2B3D9B777B3F}"/>
              </a:ext>
            </a:extLst>
          </p:cNvPr>
          <p:cNvSpPr>
            <a:spLocks noGrp="1"/>
          </p:cNvSpPr>
          <p:nvPr>
            <p:ph type="title"/>
          </p:nvPr>
        </p:nvSpPr>
        <p:spPr>
          <a:xfrm>
            <a:off x="3349486" y="323428"/>
            <a:ext cx="8253509" cy="677002"/>
          </a:xfrm>
          <a:prstGeom prst="rect">
            <a:avLst/>
          </a:prstGeom>
        </p:spPr>
        <p:txBody>
          <a:bodyPr vert="horz" lIns="91440" tIns="45720" rIns="91440" bIns="45720" rtlCol="0" anchor="ctr">
            <a:normAutofit/>
          </a:bodyPr>
          <a:lstStyle/>
          <a:p>
            <a:endParaRPr lang="en-US"/>
          </a:p>
        </p:txBody>
      </p:sp>
    </p:spTree>
    <p:extLst>
      <p:ext uri="{BB962C8B-B14F-4D97-AF65-F5344CB8AC3E}">
        <p14:creationId xmlns:p14="http://schemas.microsoft.com/office/powerpoint/2010/main" val="24692243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434AE39E-795B-4C54-9E6B-C2A9373A203D}"/>
              </a:ext>
            </a:extLst>
          </p:cNvPr>
          <p:cNvSpPr>
            <a:spLocks noGrp="1"/>
          </p:cNvSpPr>
          <p:nvPr>
            <p:ph type="body" idx="1"/>
          </p:nvPr>
        </p:nvSpPr>
        <p:spPr>
          <a:xfrm>
            <a:off x="589004" y="1572625"/>
            <a:ext cx="5387467" cy="575070"/>
          </a:xfrm>
        </p:spPr>
        <p:txBody>
          <a:bodyPr anchor="b"/>
          <a:lstStyle>
            <a:lvl1pPr marL="0" indent="0">
              <a:buNone/>
              <a:defRPr sz="2400" b="0">
                <a:latin typeface="Franklin Gothic Medium Cond" panose="020B06060304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a:extLst>
              <a:ext uri="{FF2B5EF4-FFF2-40B4-BE49-F238E27FC236}">
                <a16:creationId xmlns:a16="http://schemas.microsoft.com/office/drawing/2014/main" id="{A7F1FCBE-CC4B-4EA5-BA68-AEC6F6335A60}"/>
              </a:ext>
            </a:extLst>
          </p:cNvPr>
          <p:cNvSpPr>
            <a:spLocks noGrp="1"/>
          </p:cNvSpPr>
          <p:nvPr>
            <p:ph sz="half" idx="2"/>
          </p:nvPr>
        </p:nvSpPr>
        <p:spPr>
          <a:xfrm>
            <a:off x="589005" y="2314381"/>
            <a:ext cx="5387466" cy="397286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62134E0B-607F-4762-B2F5-9B61C30BB63D}"/>
              </a:ext>
            </a:extLst>
          </p:cNvPr>
          <p:cNvSpPr>
            <a:spLocks noGrp="1"/>
          </p:cNvSpPr>
          <p:nvPr>
            <p:ph type="body" sz="quarter" idx="3"/>
          </p:nvPr>
        </p:nvSpPr>
        <p:spPr>
          <a:xfrm>
            <a:off x="6215529" y="1585409"/>
            <a:ext cx="5387467" cy="575070"/>
          </a:xfrm>
        </p:spPr>
        <p:txBody>
          <a:bodyPr anchor="b"/>
          <a:lstStyle>
            <a:lvl1pPr marL="0" indent="0">
              <a:buNone/>
              <a:defRPr sz="2400" b="0">
                <a:latin typeface="Franklin Gothic Medium Cond" panose="020B06060304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Content Placeholder 5">
            <a:extLst>
              <a:ext uri="{FF2B5EF4-FFF2-40B4-BE49-F238E27FC236}">
                <a16:creationId xmlns:a16="http://schemas.microsoft.com/office/drawing/2014/main" id="{572878B0-6B65-4F88-927C-48B14A89BBB8}"/>
              </a:ext>
            </a:extLst>
          </p:cNvPr>
          <p:cNvSpPr>
            <a:spLocks noGrp="1"/>
          </p:cNvSpPr>
          <p:nvPr>
            <p:ph sz="quarter" idx="4"/>
          </p:nvPr>
        </p:nvSpPr>
        <p:spPr>
          <a:xfrm>
            <a:off x="6215529" y="2314381"/>
            <a:ext cx="5387467" cy="397286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Placeholder 1">
            <a:extLst>
              <a:ext uri="{FF2B5EF4-FFF2-40B4-BE49-F238E27FC236}">
                <a16:creationId xmlns:a16="http://schemas.microsoft.com/office/drawing/2014/main" id="{BA6E916A-95F8-407B-A3B6-8D3888142255}"/>
              </a:ext>
            </a:extLst>
          </p:cNvPr>
          <p:cNvSpPr>
            <a:spLocks noGrp="1"/>
          </p:cNvSpPr>
          <p:nvPr>
            <p:ph type="title"/>
          </p:nvPr>
        </p:nvSpPr>
        <p:spPr>
          <a:xfrm>
            <a:off x="3349486" y="323428"/>
            <a:ext cx="8253509" cy="677002"/>
          </a:xfrm>
          <a:prstGeom prst="rect">
            <a:avLst/>
          </a:prstGeom>
        </p:spPr>
        <p:txBody>
          <a:bodyPr vert="horz" lIns="91440" tIns="45720" rIns="91440" bIns="45720" rtlCol="0" anchor="ctr">
            <a:normAutofit/>
          </a:bodyPr>
          <a:lstStyle/>
          <a:p>
            <a:endParaRPr lang="en-US"/>
          </a:p>
        </p:txBody>
      </p:sp>
    </p:spTree>
    <p:extLst>
      <p:ext uri="{BB962C8B-B14F-4D97-AF65-F5344CB8AC3E}">
        <p14:creationId xmlns:p14="http://schemas.microsoft.com/office/powerpoint/2010/main" val="1767235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92B819A-C3D3-474E-8A22-C4C494EA9375}"/>
              </a:ext>
            </a:extLst>
          </p:cNvPr>
          <p:cNvSpPr>
            <a:spLocks noGrp="1"/>
          </p:cNvSpPr>
          <p:nvPr>
            <p:ph type="title"/>
          </p:nvPr>
        </p:nvSpPr>
        <p:spPr>
          <a:xfrm>
            <a:off x="3339548" y="323428"/>
            <a:ext cx="8263448" cy="677002"/>
          </a:xfrm>
          <a:prstGeom prst="rect">
            <a:avLst/>
          </a:prstGeom>
        </p:spPr>
        <p:txBody>
          <a:bodyPr vert="horz" lIns="91440" tIns="45720" rIns="91440" bIns="45720" rtlCol="0" anchor="ctr">
            <a:normAutofit/>
          </a:bodyPr>
          <a:lstStyle/>
          <a:p>
            <a:endParaRPr lang="en-US"/>
          </a:p>
        </p:txBody>
      </p:sp>
    </p:spTree>
    <p:extLst>
      <p:ext uri="{BB962C8B-B14F-4D97-AF65-F5344CB8AC3E}">
        <p14:creationId xmlns:p14="http://schemas.microsoft.com/office/powerpoint/2010/main" val="21598128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96706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09730" y="323428"/>
            <a:ext cx="8293266" cy="677002"/>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19375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369365" y="290455"/>
            <a:ext cx="7911443" cy="1051560"/>
          </a:xfrm>
          <a:noFill/>
          <a:ln w="9525">
            <a:noFill/>
            <a:miter lim="800000"/>
            <a:headEnd/>
            <a:tailEnd/>
          </a:ln>
        </p:spPr>
        <p:txBody>
          <a:bodyPr vert="horz" wrap="square" lIns="91440" tIns="45720" rIns="91440" bIns="45720" numCol="1" anchor="t" anchorCtr="1" compatLnSpc="1">
            <a:prstTxWarp prst="textNoShape">
              <a:avLst/>
            </a:prstTxWarp>
            <a:normAutofit/>
          </a:bodyPr>
          <a:lstStyle>
            <a:lvl1pPr>
              <a:defRPr lang="en-US" dirty="0"/>
            </a:lvl1pPr>
          </a:lstStyle>
          <a:p>
            <a:pPr lvl="0"/>
            <a:r>
              <a:rPr lang="en-US"/>
              <a:t>Click to Edit Title</a:t>
            </a:r>
          </a:p>
        </p:txBody>
      </p:sp>
    </p:spTree>
    <p:extLst>
      <p:ext uri="{BB962C8B-B14F-4D97-AF65-F5344CB8AC3E}">
        <p14:creationId xmlns:p14="http://schemas.microsoft.com/office/powerpoint/2010/main" val="2939941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
        <p:nvSpPr>
          <p:cNvPr id="2" name="Footer Placeholder 1">
            <a:extLst>
              <a:ext uri="{FF2B5EF4-FFF2-40B4-BE49-F238E27FC236}">
                <a16:creationId xmlns:a16="http://schemas.microsoft.com/office/drawing/2014/main" id="{177F2713-0AF5-B2FB-EA60-87E4991EBB41}"/>
              </a:ext>
            </a:extLst>
          </p:cNvPr>
          <p:cNvSpPr>
            <a:spLocks noGrp="1"/>
          </p:cNvSpPr>
          <p:nvPr>
            <p:ph type="ftr" sz="quarter" idx="12"/>
          </p:nvPr>
        </p:nvSpPr>
        <p:spPr/>
        <p:txBody>
          <a:bodyPr/>
          <a:lstStyle/>
          <a:p>
            <a:r>
              <a:rPr lang="en-US"/>
              <a:t>Distribution Statement A. Approved for public release. Distribution is unlimited.  Case # 23-S-1171</a:t>
            </a:r>
            <a:endParaRPr lang="en-US" dirty="0"/>
          </a:p>
        </p:txBody>
      </p:sp>
    </p:spTree>
    <p:extLst>
      <p:ext uri="{BB962C8B-B14F-4D97-AF65-F5344CB8AC3E}">
        <p14:creationId xmlns:p14="http://schemas.microsoft.com/office/powerpoint/2010/main" val="19810832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Distribution Statement A. Approved for public release. Distribution is unlimited.  Case # 23-S-1171</a:t>
            </a:r>
          </a:p>
        </p:txBody>
      </p:sp>
    </p:spTree>
    <p:extLst>
      <p:ext uri="{BB962C8B-B14F-4D97-AF65-F5344CB8AC3E}">
        <p14:creationId xmlns:p14="http://schemas.microsoft.com/office/powerpoint/2010/main" val="37309031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379303" y="0"/>
            <a:ext cx="7845077" cy="1188464"/>
          </a:xfrm>
        </p:spPr>
        <p:txBody>
          <a:bodyPr/>
          <a:lstStyle>
            <a:lvl1pPr marL="0" algn="l" defTabSz="914400" rtl="0" eaLnBrk="1" latinLnBrk="0" hangingPunct="1">
              <a:spcBef>
                <a:spcPct val="0"/>
              </a:spcBef>
              <a:buNone/>
              <a:defRPr lang="en-US" sz="2400" b="0" i="0" kern="1200" dirty="0">
                <a:solidFill>
                  <a:schemeClr val="tx1"/>
                </a:solidFill>
                <a:effectLst/>
                <a:latin typeface="Franklin Gothic Demi Cond" charset="0"/>
                <a:ea typeface="Franklin Gothic Demi Cond" charset="0"/>
                <a:cs typeface="Franklin Gothic Demi Cond" charset="0"/>
              </a:defRPr>
            </a:lvl1pPr>
          </a:lstStyle>
          <a:p>
            <a:r>
              <a:rPr lang="en-US"/>
              <a:t>Click to edit Master title style</a:t>
            </a:r>
          </a:p>
        </p:txBody>
      </p:sp>
      <p:sp>
        <p:nvSpPr>
          <p:cNvPr id="3" name="Content Placeholder 2"/>
          <p:cNvSpPr>
            <a:spLocks noGrp="1"/>
          </p:cNvSpPr>
          <p:nvPr>
            <p:ph idx="1"/>
          </p:nvPr>
        </p:nvSpPr>
        <p:spPr>
          <a:xfrm>
            <a:off x="276438" y="1313753"/>
            <a:ext cx="11593509" cy="4707792"/>
          </a:xfrm>
        </p:spPr>
        <p:txBody>
          <a:bodyPr>
            <a:noAutofit/>
          </a:bodyPr>
          <a:lstStyle>
            <a:lvl1pPr marL="169863" indent="-169863">
              <a:spcBef>
                <a:spcPts val="200"/>
              </a:spcBef>
              <a:defRPr sz="1600">
                <a:latin typeface="Franklin Gothic Medium" pitchFamily="34" charset="0"/>
              </a:defRPr>
            </a:lvl1pPr>
            <a:lvl2pPr marL="344488" indent="-174625">
              <a:spcBef>
                <a:spcPts val="200"/>
              </a:spcBef>
              <a:defRPr sz="1400">
                <a:latin typeface="Franklin Gothic Medium" pitchFamily="34" charset="0"/>
              </a:defRPr>
            </a:lvl2pPr>
            <a:lvl3pPr marL="514350" indent="-169863">
              <a:spcBef>
                <a:spcPts val="200"/>
              </a:spcBef>
              <a:defRPr sz="1200">
                <a:latin typeface="Franklin Gothic Medium" pitchFamily="34" charset="0"/>
              </a:defRPr>
            </a:lvl3pPr>
            <a:lvl4pPr marL="687388" indent="-173038">
              <a:spcBef>
                <a:spcPts val="200"/>
              </a:spcBef>
              <a:buClr>
                <a:schemeClr val="bg1">
                  <a:lumMod val="75000"/>
                </a:schemeClr>
              </a:buClr>
              <a:defRPr sz="1100">
                <a:latin typeface="Franklin Gothic Medium" pitchFamily="34" charset="0"/>
              </a:defRPr>
            </a:lvl4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232334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
        <p:nvSpPr>
          <p:cNvPr id="4" name="Footer Placeholder 3">
            <a:extLst>
              <a:ext uri="{FF2B5EF4-FFF2-40B4-BE49-F238E27FC236}">
                <a16:creationId xmlns:a16="http://schemas.microsoft.com/office/drawing/2014/main" id="{B8575EA2-6EBB-C0DB-C260-839D411E9A12}"/>
              </a:ext>
            </a:extLst>
          </p:cNvPr>
          <p:cNvSpPr>
            <a:spLocks noGrp="1"/>
          </p:cNvSpPr>
          <p:nvPr>
            <p:ph type="ftr" sz="quarter" idx="13"/>
          </p:nvPr>
        </p:nvSpPr>
        <p:spPr/>
        <p:txBody>
          <a:bodyPr/>
          <a:lstStyle/>
          <a:p>
            <a:r>
              <a:rPr lang="en-US"/>
              <a:t>Distribution Statement A. Approved for public release. Distribution is unlimited.  Case # 23-S-1171</a:t>
            </a:r>
            <a:endParaRPr lang="en-US" dirty="0"/>
          </a:p>
        </p:txBody>
      </p:sp>
    </p:spTree>
    <p:extLst>
      <p:ext uri="{BB962C8B-B14F-4D97-AF65-F5344CB8AC3E}">
        <p14:creationId xmlns:p14="http://schemas.microsoft.com/office/powerpoint/2010/main" val="1933213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p:spPr>
        <p:txBody>
          <a:bodyPr/>
          <a:lstStyle>
            <a:lvl1pPr>
              <a:defRPr sz="2400">
                <a:solidFill>
                  <a:schemeClr val="bg1"/>
                </a:solidFill>
              </a:defRPr>
            </a:lvl1pPr>
          </a:lstStyle>
          <a:p>
            <a:r>
              <a:rPr lang="en-US"/>
              <a:t>Click to edit Master title style</a:t>
            </a:r>
          </a:p>
        </p:txBody>
      </p:sp>
      <p:sp>
        <p:nvSpPr>
          <p:cNvPr id="3" name="Content Placeholder 2"/>
          <p:cNvSpPr>
            <a:spLocks noGrp="1"/>
          </p:cNvSpPr>
          <p:nvPr>
            <p:ph idx="1"/>
          </p:nvPr>
        </p:nvSpPr>
        <p:spPr>
          <a:xfrm>
            <a:off x="593061" y="1053389"/>
            <a:ext cx="10928351" cy="4890211"/>
          </a:xfrm>
        </p:spPr>
        <p:txBody>
          <a:bodyPr/>
          <a:lstStyle>
            <a:lvl1pPr>
              <a:buClr>
                <a:schemeClr val="tx1"/>
              </a:buClr>
              <a:defRPr sz="2800">
                <a:solidFill>
                  <a:schemeClr val="tx1"/>
                </a:solidFill>
                <a:latin typeface="Arial Narrow" pitchFamily="34" charset="0"/>
              </a:defRPr>
            </a:lvl1pPr>
            <a:lvl2pPr>
              <a:buClr>
                <a:schemeClr val="tx1"/>
              </a:buClr>
              <a:defRPr sz="2400">
                <a:solidFill>
                  <a:schemeClr val="tx1"/>
                </a:solidFill>
                <a:latin typeface="Arial Narrow" pitchFamily="34" charset="0"/>
              </a:defRPr>
            </a:lvl2pPr>
            <a:lvl3pPr>
              <a:buClr>
                <a:schemeClr val="tx1"/>
              </a:buClr>
              <a:defRPr sz="20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a:t>Click to edit Master text styles</a:t>
            </a:r>
          </a:p>
          <a:p>
            <a:pPr lvl="1"/>
            <a:r>
              <a:rPr lang="en-US"/>
              <a:t>Second level</a:t>
            </a:r>
          </a:p>
          <a:p>
            <a:pPr lvl="2"/>
            <a:r>
              <a:rPr lang="en-US"/>
              <a:t>Third level</a:t>
            </a:r>
          </a:p>
        </p:txBody>
      </p:sp>
      <p:sp>
        <p:nvSpPr>
          <p:cNvPr id="4" name="Slide Number Placeholder 3"/>
          <p:cNvSpPr>
            <a:spLocks noGrp="1" noChangeArrowheads="1"/>
          </p:cNvSpPr>
          <p:nvPr>
            <p:ph type="sldNum" sz="quarter" idx="4"/>
          </p:nvPr>
        </p:nvSpPr>
        <p:spPr>
          <a:xfrm>
            <a:off x="10883153" y="6441142"/>
            <a:ext cx="519954" cy="244475"/>
          </a:xfrm>
          <a:prstGeom prst="rect">
            <a:avLst/>
          </a:prstGeom>
        </p:spPr>
        <p:txBody>
          <a:bodyPr/>
          <a:lstStyle>
            <a:lvl1pPr algn="ctr">
              <a:defRPr sz="1400"/>
            </a:lvl1pPr>
          </a:lstStyle>
          <a:p>
            <a:pPr>
              <a:defRPr/>
            </a:pPr>
            <a:fld id="{D68E8870-17DE-45C4-A8DD-7644B2422933}" type="slidenum">
              <a:rPr lang="en-US" smtClean="0">
                <a:solidFill>
                  <a:srgbClr val="000000"/>
                </a:solidFill>
              </a:rPr>
              <a:pPr>
                <a:defRPr/>
              </a:pPr>
              <a:t>‹#›</a:t>
            </a:fld>
            <a:endParaRPr lang="en-US">
              <a:solidFill>
                <a:srgbClr val="000000"/>
              </a:solidFill>
            </a:endParaRPr>
          </a:p>
        </p:txBody>
      </p:sp>
      <p:sp>
        <p:nvSpPr>
          <p:cNvPr id="5" name="Footer Placeholder 4">
            <a:extLst>
              <a:ext uri="{FF2B5EF4-FFF2-40B4-BE49-F238E27FC236}">
                <a16:creationId xmlns:a16="http://schemas.microsoft.com/office/drawing/2014/main" id="{EE5F0AFD-8C3C-4B5E-0E8C-8A07091B9277}"/>
              </a:ext>
            </a:extLst>
          </p:cNvPr>
          <p:cNvSpPr>
            <a:spLocks noGrp="1"/>
          </p:cNvSpPr>
          <p:nvPr>
            <p:ph type="ftr" sz="quarter" idx="10"/>
          </p:nvPr>
        </p:nvSpPr>
        <p:spPr/>
        <p:txBody>
          <a:bodyPr/>
          <a:lstStyle/>
          <a:p>
            <a:r>
              <a:rPr lang="en-US"/>
              <a:t>Distribution Statement A. Approved for public release. Distribution is unlimited.  Case # 23-S-1171</a:t>
            </a:r>
            <a:endParaRPr lang="en-US" dirty="0"/>
          </a:p>
        </p:txBody>
      </p:sp>
    </p:spTree>
    <p:extLst>
      <p:ext uri="{BB962C8B-B14F-4D97-AF65-F5344CB8AC3E}">
        <p14:creationId xmlns:p14="http://schemas.microsoft.com/office/powerpoint/2010/main" val="964989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Standard Content">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70541ED4-E7BF-4D2D-8A86-4962A5F2BF37}"/>
              </a:ext>
            </a:extLst>
          </p:cNvPr>
          <p:cNvSpPr>
            <a:spLocks noGrp="1"/>
          </p:cNvSpPr>
          <p:nvPr>
            <p:ph type="dt" sz="half" idx="10"/>
          </p:nvPr>
        </p:nvSpPr>
        <p:spPr>
          <a:xfrm>
            <a:off x="589005" y="6492875"/>
            <a:ext cx="1345608" cy="365125"/>
          </a:xfrm>
        </p:spPr>
        <p:txBody>
          <a:bodyPr/>
          <a:lstStyle/>
          <a:p>
            <a:endParaRPr lang="en-US"/>
          </a:p>
        </p:txBody>
      </p:sp>
      <p:sp>
        <p:nvSpPr>
          <p:cNvPr id="10" name="Slide Number Placeholder 9">
            <a:extLst>
              <a:ext uri="{FF2B5EF4-FFF2-40B4-BE49-F238E27FC236}">
                <a16:creationId xmlns:a16="http://schemas.microsoft.com/office/drawing/2014/main" id="{16BCE6CF-675B-47D0-81ED-435D579171A9}"/>
              </a:ext>
            </a:extLst>
          </p:cNvPr>
          <p:cNvSpPr>
            <a:spLocks noGrp="1"/>
          </p:cNvSpPr>
          <p:nvPr>
            <p:ph type="sldNum" sz="quarter" idx="12"/>
          </p:nvPr>
        </p:nvSpPr>
        <p:spPr/>
        <p:txBody>
          <a:bodyPr/>
          <a:lstStyle/>
          <a:p>
            <a:fld id="{A95DF160-2252-4507-9087-606C83CDB7D9}" type="slidenum">
              <a:rPr lang="en-US" smtClean="0"/>
              <a:pPr/>
              <a:t>‹#›</a:t>
            </a:fld>
            <a:endParaRPr lang="en-US"/>
          </a:p>
        </p:txBody>
      </p:sp>
      <p:sp>
        <p:nvSpPr>
          <p:cNvPr id="11" name="Text Placeholder 2">
            <a:extLst>
              <a:ext uri="{FF2B5EF4-FFF2-40B4-BE49-F238E27FC236}">
                <a16:creationId xmlns:a16="http://schemas.microsoft.com/office/drawing/2014/main" id="{5D03CB37-68F4-474D-A14D-7BF6754CFFB1}"/>
              </a:ext>
            </a:extLst>
          </p:cNvPr>
          <p:cNvSpPr>
            <a:spLocks noGrp="1"/>
          </p:cNvSpPr>
          <p:nvPr>
            <p:ph idx="1"/>
          </p:nvPr>
        </p:nvSpPr>
        <p:spPr>
          <a:xfrm>
            <a:off x="589006" y="1577787"/>
            <a:ext cx="11013990" cy="470348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1">
            <a:extLst>
              <a:ext uri="{FF2B5EF4-FFF2-40B4-BE49-F238E27FC236}">
                <a16:creationId xmlns:a16="http://schemas.microsoft.com/office/drawing/2014/main" id="{662ACA27-ADC8-4D6B-B92D-4C8203D8965A}"/>
              </a:ext>
            </a:extLst>
          </p:cNvPr>
          <p:cNvSpPr>
            <a:spLocks noGrp="1"/>
          </p:cNvSpPr>
          <p:nvPr>
            <p:ph type="title"/>
          </p:nvPr>
        </p:nvSpPr>
        <p:spPr>
          <a:xfrm>
            <a:off x="1352552" y="323428"/>
            <a:ext cx="10250444" cy="677002"/>
          </a:xfrm>
          <a:prstGeom prst="rect">
            <a:avLst/>
          </a:prstGeom>
        </p:spPr>
        <p:txBody>
          <a:bodyPr vert="horz" lIns="91440" tIns="45720" rIns="91440" bIns="45720" rtlCol="0" anchor="ctr">
            <a:normAutofit/>
          </a:bodyPr>
          <a:lstStyle/>
          <a:p>
            <a:endParaRPr lang="en-US"/>
          </a:p>
        </p:txBody>
      </p:sp>
      <p:sp>
        <p:nvSpPr>
          <p:cNvPr id="2" name="Footer Placeholder 1">
            <a:extLst>
              <a:ext uri="{FF2B5EF4-FFF2-40B4-BE49-F238E27FC236}">
                <a16:creationId xmlns:a16="http://schemas.microsoft.com/office/drawing/2014/main" id="{3026C50A-CA6F-E356-124C-B88A3A8AC06A}"/>
              </a:ext>
            </a:extLst>
          </p:cNvPr>
          <p:cNvSpPr>
            <a:spLocks noGrp="1"/>
          </p:cNvSpPr>
          <p:nvPr>
            <p:ph type="ftr" sz="quarter" idx="13"/>
          </p:nvPr>
        </p:nvSpPr>
        <p:spPr/>
        <p:txBody>
          <a:bodyPr/>
          <a:lstStyle/>
          <a:p>
            <a:r>
              <a:rPr lang="en-US"/>
              <a:t>Distribution Statement A. Approved for public release. Distribution is unlimited.  Case # 23-S-1171</a:t>
            </a:r>
            <a:endParaRPr lang="en-US" dirty="0"/>
          </a:p>
        </p:txBody>
      </p:sp>
    </p:spTree>
    <p:extLst>
      <p:ext uri="{BB962C8B-B14F-4D97-AF65-F5344CB8AC3E}">
        <p14:creationId xmlns:p14="http://schemas.microsoft.com/office/powerpoint/2010/main" val="2861517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11" name="Date Placeholder 4">
            <a:extLst>
              <a:ext uri="{FF2B5EF4-FFF2-40B4-BE49-F238E27FC236}">
                <a16:creationId xmlns:a16="http://schemas.microsoft.com/office/drawing/2014/main" id="{CFDDC337-4D8C-42E7-95A5-C0ABB51C5241}"/>
              </a:ext>
            </a:extLst>
          </p:cNvPr>
          <p:cNvSpPr>
            <a:spLocks noGrp="1"/>
          </p:cNvSpPr>
          <p:nvPr>
            <p:ph type="dt" sz="half" idx="10"/>
          </p:nvPr>
        </p:nvSpPr>
        <p:spPr>
          <a:xfrm>
            <a:off x="589005" y="6492875"/>
            <a:ext cx="1345608" cy="365125"/>
          </a:xfrm>
        </p:spPr>
        <p:txBody>
          <a:bodyPr/>
          <a:lstStyle/>
          <a:p>
            <a:endParaRPr lang="en-US"/>
          </a:p>
        </p:txBody>
      </p:sp>
      <p:sp>
        <p:nvSpPr>
          <p:cNvPr id="12" name="Slide Number Placeholder 6">
            <a:extLst>
              <a:ext uri="{FF2B5EF4-FFF2-40B4-BE49-F238E27FC236}">
                <a16:creationId xmlns:a16="http://schemas.microsoft.com/office/drawing/2014/main" id="{A5628371-BC62-49BA-9341-98C17AFE7575}"/>
              </a:ext>
            </a:extLst>
          </p:cNvPr>
          <p:cNvSpPr>
            <a:spLocks noGrp="1"/>
          </p:cNvSpPr>
          <p:nvPr>
            <p:ph type="sldNum" sz="quarter" idx="12"/>
          </p:nvPr>
        </p:nvSpPr>
        <p:spPr>
          <a:xfrm>
            <a:off x="10257387" y="6492875"/>
            <a:ext cx="1345608" cy="365125"/>
          </a:xfrm>
        </p:spPr>
        <p:txBody>
          <a:bodyPr/>
          <a:lstStyle/>
          <a:p>
            <a:fld id="{A95DF160-2252-4507-9087-606C83CDB7D9}" type="slidenum">
              <a:rPr lang="en-US" smtClean="0"/>
              <a:t>‹#›</a:t>
            </a:fld>
            <a:endParaRPr lang="en-US"/>
          </a:p>
        </p:txBody>
      </p:sp>
      <p:sp>
        <p:nvSpPr>
          <p:cNvPr id="7" name="Title Placeholder 1">
            <a:extLst>
              <a:ext uri="{FF2B5EF4-FFF2-40B4-BE49-F238E27FC236}">
                <a16:creationId xmlns:a16="http://schemas.microsoft.com/office/drawing/2014/main" id="{292B819A-C3D3-474E-8A22-C4C494EA9375}"/>
              </a:ext>
            </a:extLst>
          </p:cNvPr>
          <p:cNvSpPr>
            <a:spLocks noGrp="1"/>
          </p:cNvSpPr>
          <p:nvPr>
            <p:ph type="title"/>
          </p:nvPr>
        </p:nvSpPr>
        <p:spPr>
          <a:xfrm>
            <a:off x="1352552" y="323428"/>
            <a:ext cx="10250444" cy="677002"/>
          </a:xfrm>
          <a:prstGeom prst="rect">
            <a:avLst/>
          </a:prstGeom>
        </p:spPr>
        <p:txBody>
          <a:bodyPr vert="horz" lIns="91440" tIns="45720" rIns="91440" bIns="45720" rtlCol="0" anchor="ctr">
            <a:normAutofit/>
          </a:bodyPr>
          <a:lstStyle/>
          <a:p>
            <a:endParaRPr lang="en-US"/>
          </a:p>
        </p:txBody>
      </p:sp>
      <p:sp>
        <p:nvSpPr>
          <p:cNvPr id="2" name="Footer Placeholder 1">
            <a:extLst>
              <a:ext uri="{FF2B5EF4-FFF2-40B4-BE49-F238E27FC236}">
                <a16:creationId xmlns:a16="http://schemas.microsoft.com/office/drawing/2014/main" id="{B542EE3E-8F99-15EF-1F68-3612A0242A90}"/>
              </a:ext>
            </a:extLst>
          </p:cNvPr>
          <p:cNvSpPr>
            <a:spLocks noGrp="1"/>
          </p:cNvSpPr>
          <p:nvPr>
            <p:ph type="ftr" sz="quarter" idx="13"/>
          </p:nvPr>
        </p:nvSpPr>
        <p:spPr/>
        <p:txBody>
          <a:bodyPr/>
          <a:lstStyle/>
          <a:p>
            <a:r>
              <a:rPr lang="en-US"/>
              <a:t>Distribution Statement A. Approved for public release. Distribution is unlimited.  Case # 23-S-1171</a:t>
            </a:r>
            <a:endParaRPr lang="en-US" dirty="0"/>
          </a:p>
        </p:txBody>
      </p:sp>
    </p:spTree>
    <p:extLst>
      <p:ext uri="{BB962C8B-B14F-4D97-AF65-F5344CB8AC3E}">
        <p14:creationId xmlns:p14="http://schemas.microsoft.com/office/powerpoint/2010/main" val="1585457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US"/>
          </a:p>
        </p:txBody>
      </p:sp>
      <p:sp>
        <p:nvSpPr>
          <p:cNvPr id="7" name="Slide Number Placeholder 6"/>
          <p:cNvSpPr>
            <a:spLocks noGrp="1"/>
          </p:cNvSpPr>
          <p:nvPr>
            <p:ph type="sldNum" sz="quarter" idx="12"/>
          </p:nvPr>
        </p:nvSpPr>
        <p:spPr/>
        <p:txBody>
          <a:bodyPr/>
          <a:lstStyle/>
          <a:p>
            <a:fld id="{A95DF160-2252-4507-9087-606C83CDB7D9}" type="slidenum">
              <a:rPr lang="en-US" smtClean="0"/>
              <a:t>‹#›</a:t>
            </a:fld>
            <a:endParaRPr lang="en-US"/>
          </a:p>
        </p:txBody>
      </p:sp>
      <p:sp>
        <p:nvSpPr>
          <p:cNvPr id="8" name="Content Placeholder 2">
            <a:extLst>
              <a:ext uri="{FF2B5EF4-FFF2-40B4-BE49-F238E27FC236}">
                <a16:creationId xmlns:a16="http://schemas.microsoft.com/office/drawing/2014/main" id="{8E79B043-C0A7-4183-B8D2-5272E2A78FA1}"/>
              </a:ext>
            </a:extLst>
          </p:cNvPr>
          <p:cNvSpPr>
            <a:spLocks noGrp="1"/>
          </p:cNvSpPr>
          <p:nvPr>
            <p:ph sz="half" idx="1"/>
          </p:nvPr>
        </p:nvSpPr>
        <p:spPr>
          <a:xfrm>
            <a:off x="589005" y="1586603"/>
            <a:ext cx="5381490" cy="47066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63483C11-CE42-4C67-A1FA-C298FF262869}"/>
              </a:ext>
            </a:extLst>
          </p:cNvPr>
          <p:cNvSpPr>
            <a:spLocks noGrp="1"/>
          </p:cNvSpPr>
          <p:nvPr>
            <p:ph sz="half" idx="2"/>
          </p:nvPr>
        </p:nvSpPr>
        <p:spPr>
          <a:xfrm>
            <a:off x="6221506" y="1589111"/>
            <a:ext cx="5381490" cy="47066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a:extLst>
              <a:ext uri="{FF2B5EF4-FFF2-40B4-BE49-F238E27FC236}">
                <a16:creationId xmlns:a16="http://schemas.microsoft.com/office/drawing/2014/main" id="{3DC8C1B2-AF21-4DC1-87DA-2B3D9B777B3F}"/>
              </a:ext>
            </a:extLst>
          </p:cNvPr>
          <p:cNvSpPr>
            <a:spLocks noGrp="1"/>
          </p:cNvSpPr>
          <p:nvPr>
            <p:ph type="title"/>
          </p:nvPr>
        </p:nvSpPr>
        <p:spPr>
          <a:xfrm>
            <a:off x="1352552" y="323428"/>
            <a:ext cx="10250444" cy="677002"/>
          </a:xfrm>
          <a:prstGeom prst="rect">
            <a:avLst/>
          </a:prstGeom>
        </p:spPr>
        <p:txBody>
          <a:bodyPr vert="horz" lIns="91440" tIns="45720" rIns="91440" bIns="45720" rtlCol="0" anchor="ctr">
            <a:normAutofit/>
          </a:bodyPr>
          <a:lstStyle/>
          <a:p>
            <a:endParaRPr lang="en-US"/>
          </a:p>
        </p:txBody>
      </p:sp>
      <p:sp>
        <p:nvSpPr>
          <p:cNvPr id="2" name="Footer Placeholder 1">
            <a:extLst>
              <a:ext uri="{FF2B5EF4-FFF2-40B4-BE49-F238E27FC236}">
                <a16:creationId xmlns:a16="http://schemas.microsoft.com/office/drawing/2014/main" id="{04E7D6ED-105C-4D3A-2F37-DE71BACCD655}"/>
              </a:ext>
            </a:extLst>
          </p:cNvPr>
          <p:cNvSpPr>
            <a:spLocks noGrp="1"/>
          </p:cNvSpPr>
          <p:nvPr>
            <p:ph type="ftr" sz="quarter" idx="13"/>
          </p:nvPr>
        </p:nvSpPr>
        <p:spPr/>
        <p:txBody>
          <a:bodyPr/>
          <a:lstStyle/>
          <a:p>
            <a:r>
              <a:rPr lang="en-US"/>
              <a:t>Distribution Statement A. Approved for public release. Distribution is unlimited.  Case # 23-S-1171</a:t>
            </a:r>
            <a:endParaRPr lang="en-US" dirty="0"/>
          </a:p>
        </p:txBody>
      </p:sp>
    </p:spTree>
    <p:extLst>
      <p:ext uri="{BB962C8B-B14F-4D97-AF65-F5344CB8AC3E}">
        <p14:creationId xmlns:p14="http://schemas.microsoft.com/office/powerpoint/2010/main" val="4051338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13" name="Slide Number Placeholder 15"/>
          <p:cNvSpPr>
            <a:spLocks noGrp="1"/>
          </p:cNvSpPr>
          <p:nvPr>
            <p:ph type="sldNum" sz="quarter" idx="4"/>
          </p:nvPr>
        </p:nvSpPr>
        <p:spPr>
          <a:xfrm>
            <a:off x="9448800" y="6654800"/>
            <a:ext cx="2743200" cy="203200"/>
          </a:xfrm>
          <a:prstGeom prst="rect">
            <a:avLst/>
          </a:prstGeom>
        </p:spPr>
        <p:txBody>
          <a:bodyPr vert="horz" lIns="91440" tIns="45720" rIns="91440" bIns="45720" rtlCol="0" anchor="ctr"/>
          <a:lstStyle>
            <a:lvl1pPr algn="r">
              <a:defRPr sz="1200">
                <a:solidFill>
                  <a:schemeClr val="bg1"/>
                </a:solidFill>
              </a:defRPr>
            </a:lvl1pPr>
          </a:lstStyle>
          <a:p>
            <a:fld id="{92901CD8-BE54-44CF-BBB0-BA65B4521913}" type="slidenum">
              <a:rPr lang="en-US" smtClean="0"/>
              <a:pPr/>
              <a:t>‹#›</a:t>
            </a:fld>
            <a:endParaRPr lang="en-US"/>
          </a:p>
        </p:txBody>
      </p:sp>
      <p:sp>
        <p:nvSpPr>
          <p:cNvPr id="2" name="Footer Placeholder 1">
            <a:extLst>
              <a:ext uri="{FF2B5EF4-FFF2-40B4-BE49-F238E27FC236}">
                <a16:creationId xmlns:a16="http://schemas.microsoft.com/office/drawing/2014/main" id="{A73B53BC-4645-BF6F-23E4-1A3727D8804A}"/>
              </a:ext>
            </a:extLst>
          </p:cNvPr>
          <p:cNvSpPr>
            <a:spLocks noGrp="1"/>
          </p:cNvSpPr>
          <p:nvPr>
            <p:ph type="ftr" sz="quarter" idx="10"/>
          </p:nvPr>
        </p:nvSpPr>
        <p:spPr/>
        <p:txBody>
          <a:bodyPr/>
          <a:lstStyle/>
          <a:p>
            <a:r>
              <a:rPr lang="en-US"/>
              <a:t>Distribution Statement A. Approved for public release. Distribution is unlimited.  Case # 23-S-1171</a:t>
            </a:r>
            <a:endParaRPr lang="en-US" dirty="0"/>
          </a:p>
        </p:txBody>
      </p:sp>
    </p:spTree>
    <p:extLst>
      <p:ext uri="{BB962C8B-B14F-4D97-AF65-F5344CB8AC3E}">
        <p14:creationId xmlns:p14="http://schemas.microsoft.com/office/powerpoint/2010/main" val="2384711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379303" y="0"/>
            <a:ext cx="7845077" cy="1188464"/>
          </a:xfrm>
        </p:spPr>
        <p:txBody>
          <a:bodyPr/>
          <a:lstStyle>
            <a:lvl1pPr marL="0" algn="l" defTabSz="914400" rtl="0" eaLnBrk="1" latinLnBrk="0" hangingPunct="1">
              <a:spcBef>
                <a:spcPct val="0"/>
              </a:spcBef>
              <a:buNone/>
              <a:defRPr lang="en-US" sz="2400" b="0" i="0" kern="1200" dirty="0">
                <a:solidFill>
                  <a:schemeClr val="tx1"/>
                </a:solidFill>
                <a:effectLst/>
                <a:latin typeface="Franklin Gothic Demi Cond" charset="0"/>
                <a:ea typeface="Franklin Gothic Demi Cond" charset="0"/>
                <a:cs typeface="Franklin Gothic Demi Cond" charset="0"/>
              </a:defRPr>
            </a:lvl1pPr>
          </a:lstStyle>
          <a:p>
            <a:r>
              <a:rPr lang="en-US"/>
              <a:t>Click to edit Master title style</a:t>
            </a:r>
          </a:p>
        </p:txBody>
      </p:sp>
      <p:sp>
        <p:nvSpPr>
          <p:cNvPr id="3" name="Content Placeholder 2"/>
          <p:cNvSpPr>
            <a:spLocks noGrp="1"/>
          </p:cNvSpPr>
          <p:nvPr>
            <p:ph idx="1"/>
          </p:nvPr>
        </p:nvSpPr>
        <p:spPr>
          <a:xfrm>
            <a:off x="276438" y="1313753"/>
            <a:ext cx="11593509" cy="4707792"/>
          </a:xfrm>
        </p:spPr>
        <p:txBody>
          <a:bodyPr>
            <a:noAutofit/>
          </a:bodyPr>
          <a:lstStyle>
            <a:lvl1pPr marL="169863" indent="-169863">
              <a:spcBef>
                <a:spcPts val="200"/>
              </a:spcBef>
              <a:defRPr sz="1600">
                <a:latin typeface="Franklin Gothic Medium" pitchFamily="34" charset="0"/>
              </a:defRPr>
            </a:lvl1pPr>
            <a:lvl2pPr marL="344488" indent="-174625">
              <a:spcBef>
                <a:spcPts val="200"/>
              </a:spcBef>
              <a:defRPr sz="1400">
                <a:latin typeface="Franklin Gothic Medium" pitchFamily="34" charset="0"/>
              </a:defRPr>
            </a:lvl2pPr>
            <a:lvl3pPr marL="514350" indent="-169863">
              <a:spcBef>
                <a:spcPts val="200"/>
              </a:spcBef>
              <a:defRPr sz="1200">
                <a:latin typeface="Franklin Gothic Medium" pitchFamily="34" charset="0"/>
              </a:defRPr>
            </a:lvl3pPr>
            <a:lvl4pPr marL="687388" indent="-173038">
              <a:spcBef>
                <a:spcPts val="200"/>
              </a:spcBef>
              <a:buClr>
                <a:schemeClr val="bg1">
                  <a:lumMod val="75000"/>
                </a:schemeClr>
              </a:buClr>
              <a:defRPr sz="1100">
                <a:latin typeface="Franklin Gothic Medium" pitchFamily="34" charset="0"/>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07F75DE0-6366-7AAE-093B-E5B4EDCDA54B}"/>
              </a:ext>
            </a:extLst>
          </p:cNvPr>
          <p:cNvSpPr>
            <a:spLocks noGrp="1"/>
          </p:cNvSpPr>
          <p:nvPr>
            <p:ph type="ftr" sz="quarter" idx="10"/>
          </p:nvPr>
        </p:nvSpPr>
        <p:spPr/>
        <p:txBody>
          <a:bodyPr/>
          <a:lstStyle/>
          <a:p>
            <a:r>
              <a:rPr lang="en-US"/>
              <a:t>Distribution Statement A. Approved for public release. Distribution is unlimited.  Case # 23-S-1171</a:t>
            </a:r>
            <a:endParaRPr lang="en-US" dirty="0"/>
          </a:p>
        </p:txBody>
      </p:sp>
      <p:sp>
        <p:nvSpPr>
          <p:cNvPr id="5" name="Slide Number Placeholder 4">
            <a:extLst>
              <a:ext uri="{FF2B5EF4-FFF2-40B4-BE49-F238E27FC236}">
                <a16:creationId xmlns:a16="http://schemas.microsoft.com/office/drawing/2014/main" id="{A93E330F-B952-FB09-130F-8BA04FB3FCB7}"/>
              </a:ext>
            </a:extLst>
          </p:cNvPr>
          <p:cNvSpPr>
            <a:spLocks noGrp="1"/>
          </p:cNvSpPr>
          <p:nvPr>
            <p:ph type="sldNum" sz="quarter" idx="11"/>
          </p:nvPr>
        </p:nvSpPr>
        <p:spPr/>
        <p:txBody>
          <a:bodyPr/>
          <a:lstStyle/>
          <a:p>
            <a:pPr>
              <a:defRPr/>
            </a:pPr>
            <a:fld id="{D68E8870-17DE-45C4-A8DD-7644B2422933}" type="slidenum">
              <a:rPr lang="en-US" smtClean="0"/>
              <a:pPr>
                <a:defRPr/>
              </a:pPr>
              <a:t>‹#›</a:t>
            </a:fld>
            <a:endParaRPr lang="en-US"/>
          </a:p>
        </p:txBody>
      </p:sp>
    </p:spTree>
    <p:extLst>
      <p:ext uri="{BB962C8B-B14F-4D97-AF65-F5344CB8AC3E}">
        <p14:creationId xmlns:p14="http://schemas.microsoft.com/office/powerpoint/2010/main" val="3845372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17" Type="http://schemas.openxmlformats.org/officeDocument/2006/relationships/image" Target="../media/image6.png"/><Relationship Id="rId2" Type="http://schemas.openxmlformats.org/officeDocument/2006/relationships/slideLayout" Target="../slideLayouts/slideLayout2.xml"/><Relationship Id="rId16"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4.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8.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10" name="Rectangle 3"/>
          <p:cNvSpPr>
            <a:spLocks noGrp="1" noChangeArrowheads="1"/>
          </p:cNvSpPr>
          <p:nvPr>
            <p:ph type="sldNum" sz="quarter" idx="4"/>
          </p:nvPr>
        </p:nvSpPr>
        <p:spPr>
          <a:xfrm>
            <a:off x="10893288" y="6477001"/>
            <a:ext cx="821634" cy="340935"/>
          </a:xfrm>
          <a:prstGeom prst="rect">
            <a:avLst/>
          </a:prstGeom>
        </p:spPr>
        <p:txBody>
          <a:bodyPr/>
          <a:lstStyle>
            <a:lvl1pPr algn="ctr">
              <a:defRPr sz="1400"/>
            </a:lvl1pPr>
          </a:lstStyle>
          <a:p>
            <a:pPr>
              <a:defRPr/>
            </a:pPr>
            <a:fld id="{D68E8870-17DE-45C4-A8DD-7644B2422933}" type="slidenum">
              <a:rPr lang="en-US" smtClean="0"/>
              <a:pPr>
                <a:defRPr/>
              </a:pPr>
              <a:t>‹#›</a:t>
            </a:fld>
            <a:endParaRPr lang="en-US"/>
          </a:p>
        </p:txBody>
      </p:sp>
      <p:grpSp>
        <p:nvGrpSpPr>
          <p:cNvPr id="6" name="Group 5"/>
          <p:cNvGrpSpPr/>
          <p:nvPr userDrawn="1"/>
        </p:nvGrpSpPr>
        <p:grpSpPr>
          <a:xfrm>
            <a:off x="177576" y="6503087"/>
            <a:ext cx="1127548" cy="282877"/>
            <a:chOff x="177576" y="6503087"/>
            <a:chExt cx="1127548" cy="282877"/>
          </a:xfrm>
        </p:grpSpPr>
        <p:sp>
          <p:nvSpPr>
            <p:cNvPr id="22" name="Rectangle 21"/>
            <p:cNvSpPr/>
            <p:nvPr/>
          </p:nvSpPr>
          <p:spPr>
            <a:xfrm>
              <a:off x="468035" y="6508965"/>
              <a:ext cx="837089" cy="276999"/>
            </a:xfrm>
            <a:prstGeom prst="rect">
              <a:avLst/>
            </a:prstGeom>
          </p:spPr>
          <p:txBody>
            <a:bodyPr wrap="none">
              <a:spAutoFit/>
            </a:bodyPr>
            <a:lstStyle/>
            <a:p>
              <a:r>
                <a:rPr lang="en-US" sz="1200" b="1">
                  <a:latin typeface="Arial"/>
                  <a:cs typeface="Arial"/>
                </a:rPr>
                <a:t>@IITSEC</a:t>
              </a:r>
            </a:p>
          </p:txBody>
        </p:sp>
        <p:pic>
          <p:nvPicPr>
            <p:cNvPr id="23" name="Picture 22" descr="twitterlogosmall.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7576" y="6503087"/>
              <a:ext cx="424387" cy="257814"/>
            </a:xfrm>
            <a:prstGeom prst="rect">
              <a:avLst/>
            </a:prstGeom>
          </p:spPr>
        </p:pic>
      </p:gr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err="1">
                  <a:latin typeface="Arial"/>
                  <a:cs typeface="Arial"/>
                </a:rPr>
                <a:t>NTSAToday</a:t>
              </a:r>
              <a:endParaRPr lang="en-US" sz="1200" b="1">
                <a:latin typeface="Arial"/>
                <a:cs typeface="Arial"/>
              </a:endParaRPr>
            </a:p>
          </p:txBody>
        </p:sp>
      </p:grpSp>
      <p:pic>
        <p:nvPicPr>
          <p:cNvPr id="17" name="Picture 16" descr="Text, logo&#10;&#10;Description automatically generated">
            <a:extLst>
              <a:ext uri="{FF2B5EF4-FFF2-40B4-BE49-F238E27FC236}">
                <a16:creationId xmlns:a16="http://schemas.microsoft.com/office/drawing/2014/main" id="{54782887-490E-0144-831D-68E3D84E5E2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2" name="Picture 1" descr="Background pattern&#10;&#10;Description automatically generated">
            <a:extLst>
              <a:ext uri="{FF2B5EF4-FFF2-40B4-BE49-F238E27FC236}">
                <a16:creationId xmlns:a16="http://schemas.microsoft.com/office/drawing/2014/main" id="{E329B4E3-77EA-8607-736D-5A7B3EC41ECC}"/>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l="499" t="40511" b="50000"/>
          <a:stretch/>
        </p:blipFill>
        <p:spPr>
          <a:xfrm>
            <a:off x="0" y="1474"/>
            <a:ext cx="12212320" cy="823509"/>
          </a:xfrm>
          <a:prstGeom prst="rect">
            <a:avLst/>
          </a:prstGeom>
        </p:spPr>
      </p:pic>
      <p:pic>
        <p:nvPicPr>
          <p:cNvPr id="3" name="Picture 2" descr="A picture containing invertebrate, coelenterate, jellyfish, blue&#10;&#10;Description automatically generated">
            <a:extLst>
              <a:ext uri="{FF2B5EF4-FFF2-40B4-BE49-F238E27FC236}">
                <a16:creationId xmlns:a16="http://schemas.microsoft.com/office/drawing/2014/main" id="{CBD59682-4B33-AFD0-0B4D-7723900C6F9A}"/>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l="19651" t="12754" b="39872"/>
          <a:stretch/>
        </p:blipFill>
        <p:spPr>
          <a:xfrm>
            <a:off x="0" y="0"/>
            <a:ext cx="1978893" cy="824983"/>
          </a:xfrm>
          <a:prstGeom prst="rect">
            <a:avLst/>
          </a:prstGeom>
        </p:spPr>
      </p:pic>
      <p:pic>
        <p:nvPicPr>
          <p:cNvPr id="4" name="Picture 3" descr="Icon&#10;&#10;Description automatically generated">
            <a:extLst>
              <a:ext uri="{FF2B5EF4-FFF2-40B4-BE49-F238E27FC236}">
                <a16:creationId xmlns:a16="http://schemas.microsoft.com/office/drawing/2014/main" id="{75EB692B-7839-957D-8369-379C66509042}"/>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l="21866" t="14373" r="23364" b="14479"/>
          <a:stretch/>
        </p:blipFill>
        <p:spPr>
          <a:xfrm>
            <a:off x="11440127" y="6051587"/>
            <a:ext cx="754512" cy="757378"/>
          </a:xfrm>
          <a:prstGeom prst="rect">
            <a:avLst/>
          </a:prstGeom>
        </p:spPr>
      </p:pic>
      <p:sp>
        <p:nvSpPr>
          <p:cNvPr id="8" name="Footer Placeholder 7">
            <a:extLst>
              <a:ext uri="{FF2B5EF4-FFF2-40B4-BE49-F238E27FC236}">
                <a16:creationId xmlns:a16="http://schemas.microsoft.com/office/drawing/2014/main" id="{0A12F27F-429C-F314-92C2-5C3E03B9A258}"/>
              </a:ext>
            </a:extLst>
          </p:cNvPr>
          <p:cNvSpPr>
            <a:spLocks noGrp="1"/>
          </p:cNvSpPr>
          <p:nvPr>
            <p:ph type="ftr" sz="quarter" idx="3"/>
          </p:nvPr>
        </p:nvSpPr>
        <p:spPr>
          <a:xfrm>
            <a:off x="2782957" y="6356350"/>
            <a:ext cx="7030882" cy="501650"/>
          </a:xfrm>
          <a:prstGeom prst="rect">
            <a:avLst/>
          </a:prstGeom>
        </p:spPr>
        <p:txBody>
          <a:bodyPr vert="horz" lIns="91440" tIns="45720" rIns="91440" bIns="45720" rtlCol="0" anchor="ctr"/>
          <a:lstStyle>
            <a:lvl1pPr algn="ctr">
              <a:defRPr sz="1200" baseline="0">
                <a:solidFill>
                  <a:schemeClr val="tx1"/>
                </a:solidFill>
              </a:defRPr>
            </a:lvl1pPr>
          </a:lstStyle>
          <a:p>
            <a:pPr fontAlgn="auto">
              <a:spcBef>
                <a:spcPts val="0"/>
              </a:spcBef>
              <a:spcAft>
                <a:spcPts val="0"/>
              </a:spcAft>
              <a:defRPr/>
            </a:pPr>
            <a:r>
              <a:rPr lang="en-US" dirty="0">
                <a:latin typeface="Arial" panose="020B0604020202020204" pitchFamily="34" charset="0"/>
                <a:cs typeface="Arial" panose="020B0604020202020204" pitchFamily="34" charset="0"/>
              </a:rPr>
              <a:t>Distribution Statement A. Approved for public release. Distribution is unlimited.  Case # 23-S-1171</a:t>
            </a:r>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76" r:id="rId4"/>
    <p:sldLayoutId id="2147483678" r:id="rId5"/>
    <p:sldLayoutId id="2147483679" r:id="rId6"/>
    <p:sldLayoutId id="2147483680" r:id="rId7"/>
    <p:sldLayoutId id="2147483681" r:id="rId8"/>
    <p:sldLayoutId id="2147483682" r:id="rId9"/>
    <p:sldLayoutId id="2147483683" r:id="rId10"/>
  </p:sldLayoutIdLst>
  <p:hf sldNum="0" hdr="0" dt="0"/>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5577" y="1447799"/>
            <a:ext cx="10987418" cy="483346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89005" y="6492875"/>
            <a:ext cx="1345608" cy="365125"/>
          </a:xfrm>
          <a:prstGeom prst="rect">
            <a:avLst/>
          </a:prstGeom>
        </p:spPr>
        <p:txBody>
          <a:bodyPr vert="horz" lIns="91440" tIns="45720" rIns="91440" bIns="45720" rtlCol="0" anchor="ctr"/>
          <a:lstStyle>
            <a:lvl1pPr algn="l">
              <a:defRPr sz="1000">
                <a:solidFill>
                  <a:srgbClr val="111C4E"/>
                </a:solidFill>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10257387" y="6492875"/>
            <a:ext cx="1345608" cy="365125"/>
          </a:xfrm>
          <a:prstGeom prst="rect">
            <a:avLst/>
          </a:prstGeom>
        </p:spPr>
        <p:txBody>
          <a:bodyPr vert="horz" lIns="91440" tIns="45720" rIns="91440" bIns="45720" rtlCol="0" anchor="ctr"/>
          <a:lstStyle>
            <a:lvl1pPr algn="r">
              <a:defRPr sz="1000">
                <a:solidFill>
                  <a:srgbClr val="111C4E"/>
                </a:solidFill>
                <a:latin typeface="Arial" panose="020B0604020202020204" pitchFamily="34" charset="0"/>
                <a:cs typeface="Arial" panose="020B0604020202020204" pitchFamily="34" charset="0"/>
              </a:defRPr>
            </a:lvl1pPr>
          </a:lstStyle>
          <a:p>
            <a:fld id="{A95DF160-2252-4507-9087-606C83CDB7D9}" type="slidenum">
              <a:rPr lang="en-US" smtClean="0"/>
              <a:pPr/>
              <a:t>‹#›</a:t>
            </a:fld>
            <a:endParaRPr lang="en-US"/>
          </a:p>
        </p:txBody>
      </p:sp>
      <p:sp>
        <p:nvSpPr>
          <p:cNvPr id="2" name="Rectangle 1">
            <a:extLst>
              <a:ext uri="{FF2B5EF4-FFF2-40B4-BE49-F238E27FC236}">
                <a16:creationId xmlns:a16="http://schemas.microsoft.com/office/drawing/2014/main" id="{22C47FE3-A78E-49F8-82D8-727AE4C443A6}"/>
              </a:ext>
            </a:extLst>
          </p:cNvPr>
          <p:cNvSpPr/>
          <p:nvPr userDrawn="1"/>
        </p:nvSpPr>
        <p:spPr>
          <a:xfrm>
            <a:off x="0" y="0"/>
            <a:ext cx="12192000" cy="1319981"/>
          </a:xfrm>
          <a:prstGeom prst="rect">
            <a:avLst/>
          </a:prstGeom>
          <a:solidFill>
            <a:srgbClr val="111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FF0EE82B-7AC6-46DF-B3E8-774E1E63A8CB}"/>
              </a:ext>
            </a:extLst>
          </p:cNvPr>
          <p:cNvCxnSpPr>
            <a:cxnSpLocks/>
          </p:cNvCxnSpPr>
          <p:nvPr userDrawn="1"/>
        </p:nvCxnSpPr>
        <p:spPr>
          <a:xfrm>
            <a:off x="0" y="1321747"/>
            <a:ext cx="10345994" cy="0"/>
          </a:xfrm>
          <a:prstGeom prst="line">
            <a:avLst/>
          </a:prstGeom>
          <a:ln w="12700">
            <a:solidFill>
              <a:srgbClr val="265CAA"/>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B1FBE12-BC41-4A51-82C8-D4FA199B60DF}"/>
              </a:ext>
            </a:extLst>
          </p:cNvPr>
          <p:cNvCxnSpPr>
            <a:cxnSpLocks/>
          </p:cNvCxnSpPr>
          <p:nvPr userDrawn="1"/>
        </p:nvCxnSpPr>
        <p:spPr>
          <a:xfrm flipH="1">
            <a:off x="10345994" y="1321747"/>
            <a:ext cx="1846006" cy="0"/>
          </a:xfrm>
          <a:prstGeom prst="line">
            <a:avLst/>
          </a:prstGeom>
          <a:ln w="12700">
            <a:solidFill>
              <a:srgbClr val="E21E26"/>
            </a:solidFill>
          </a:ln>
        </p:spPr>
        <p:style>
          <a:lnRef idx="1">
            <a:schemeClr val="accent1"/>
          </a:lnRef>
          <a:fillRef idx="0">
            <a:schemeClr val="accent1"/>
          </a:fillRef>
          <a:effectRef idx="0">
            <a:schemeClr val="accent1"/>
          </a:effectRef>
          <a:fontRef idx="minor">
            <a:schemeClr val="tx1"/>
          </a:fontRef>
        </p:style>
      </p:cxnSp>
      <p:sp>
        <p:nvSpPr>
          <p:cNvPr id="15" name="Title Placeholder 1">
            <a:extLst>
              <a:ext uri="{FF2B5EF4-FFF2-40B4-BE49-F238E27FC236}">
                <a16:creationId xmlns:a16="http://schemas.microsoft.com/office/drawing/2014/main" id="{B25B9EB2-CBB6-432C-82AE-7240411A357E}"/>
              </a:ext>
            </a:extLst>
          </p:cNvPr>
          <p:cNvSpPr>
            <a:spLocks noGrp="1"/>
          </p:cNvSpPr>
          <p:nvPr>
            <p:ph type="title"/>
          </p:nvPr>
        </p:nvSpPr>
        <p:spPr>
          <a:xfrm>
            <a:off x="3359426" y="323428"/>
            <a:ext cx="8243570" cy="677002"/>
          </a:xfrm>
          <a:prstGeom prst="rect">
            <a:avLst/>
          </a:prstGeom>
        </p:spPr>
        <p:txBody>
          <a:bodyPr vert="horz" lIns="91440" tIns="45720" rIns="91440" bIns="45720" rtlCol="0" anchor="ctr">
            <a:normAutofit/>
          </a:bodyPr>
          <a:lstStyle/>
          <a:p>
            <a:endParaRPr lang="en-US"/>
          </a:p>
        </p:txBody>
      </p:sp>
      <p:sp>
        <p:nvSpPr>
          <p:cNvPr id="12" name="TextBox 11">
            <a:extLst>
              <a:ext uri="{FF2B5EF4-FFF2-40B4-BE49-F238E27FC236}">
                <a16:creationId xmlns:a16="http://schemas.microsoft.com/office/drawing/2014/main" id="{9AAFC853-B0F7-4928-8642-9F7EF60FC6F3}"/>
              </a:ext>
            </a:extLst>
          </p:cNvPr>
          <p:cNvSpPr txBox="1"/>
          <p:nvPr userDrawn="1"/>
        </p:nvSpPr>
        <p:spPr>
          <a:xfrm>
            <a:off x="2065620" y="6552327"/>
            <a:ext cx="8078347"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111C4E"/>
                </a:solidFill>
                <a:latin typeface="Arial" panose="020B0604020202020204" pitchFamily="34" charset="0"/>
                <a:cs typeface="Arial" panose="020B0604020202020204" pitchFamily="34" charset="0"/>
              </a:rPr>
              <a:t>Distribution Statement A. Approved for public release. Distribution is unlimited. Case # 23-S-1171 </a:t>
            </a:r>
          </a:p>
        </p:txBody>
      </p:sp>
      <p:pic>
        <p:nvPicPr>
          <p:cNvPr id="11" name="Picture 7">
            <a:extLst>
              <a:ext uri="{FF2B5EF4-FFF2-40B4-BE49-F238E27FC236}">
                <a16:creationId xmlns:a16="http://schemas.microsoft.com/office/drawing/2014/main" id="{C27A655D-29F7-4293-AA75-AB83DCA1E68E}"/>
              </a:ext>
            </a:extLst>
          </p:cNvPr>
          <p:cNvPicPr>
            <a:picLocks noChangeAspect="1"/>
          </p:cNvPicPr>
          <p:nvPr userDrawn="1"/>
        </p:nvPicPr>
        <p:blipFill>
          <a:blip r:embed="rId13"/>
          <a:stretch>
            <a:fillRect/>
          </a:stretch>
        </p:blipFill>
        <p:spPr>
          <a:xfrm>
            <a:off x="879022" y="657649"/>
            <a:ext cx="2251982" cy="545123"/>
          </a:xfrm>
          <a:prstGeom prst="rect">
            <a:avLst/>
          </a:prstGeom>
        </p:spPr>
      </p:pic>
      <p:pic>
        <p:nvPicPr>
          <p:cNvPr id="14" name="Picture 9">
            <a:extLst>
              <a:ext uri="{FF2B5EF4-FFF2-40B4-BE49-F238E27FC236}">
                <a16:creationId xmlns:a16="http://schemas.microsoft.com/office/drawing/2014/main" id="{1F1D43BD-0DFD-4A9C-9FDF-078CFC400EA1}"/>
              </a:ext>
            </a:extLst>
          </p:cNvPr>
          <p:cNvPicPr>
            <a:picLocks noChangeAspect="1"/>
          </p:cNvPicPr>
          <p:nvPr userDrawn="1"/>
        </p:nvPicPr>
        <p:blipFill>
          <a:blip r:embed="rId14"/>
          <a:stretch>
            <a:fillRect/>
          </a:stretch>
        </p:blipFill>
        <p:spPr>
          <a:xfrm>
            <a:off x="-53253" y="-73152"/>
            <a:ext cx="1143000" cy="1104900"/>
          </a:xfrm>
          <a:prstGeom prst="rect">
            <a:avLst/>
          </a:prstGeom>
        </p:spPr>
      </p:pic>
    </p:spTree>
    <p:extLst>
      <p:ext uri="{BB962C8B-B14F-4D97-AF65-F5344CB8AC3E}">
        <p14:creationId xmlns:p14="http://schemas.microsoft.com/office/powerpoint/2010/main" val="1507186715"/>
      </p:ext>
    </p:extLst>
  </p:cSld>
  <p:clrMap bg1="lt1" tx1="dk1" bg2="lt2" tx2="dk2" accent1="accent1" accent2="accent2" accent3="accent3" accent4="accent4" accent5="accent5" accent6="accent6" hlink="hlink" folHlink="folHlink"/>
  <p:sldLayoutIdLst>
    <p:sldLayoutId id="2147483702" r:id="rId1"/>
    <p:sldLayoutId id="2147483732" r:id="rId2"/>
    <p:sldLayoutId id="2147483704" r:id="rId3"/>
    <p:sldLayoutId id="2147483708" r:id="rId4"/>
    <p:sldLayoutId id="2147483709" r:id="rId5"/>
    <p:sldLayoutId id="2147483710" r:id="rId6"/>
    <p:sldLayoutId id="2147483733" r:id="rId7"/>
    <p:sldLayoutId id="2147483734" r:id="rId8"/>
    <p:sldLayoutId id="2147483735" r:id="rId9"/>
    <p:sldLayoutId id="2147483736" r:id="rId10"/>
    <p:sldLayoutId id="2147483737" r:id="rId11"/>
  </p:sldLayoutIdLst>
  <p:hf sldNum="0" hdr="0" dt="0"/>
  <p:txStyles>
    <p:titleStyle>
      <a:lvl1pPr algn="l" defTabSz="914400" rtl="0" eaLnBrk="1" latinLnBrk="0" hangingPunct="1">
        <a:lnSpc>
          <a:spcPct val="90000"/>
        </a:lnSpc>
        <a:spcBef>
          <a:spcPct val="0"/>
        </a:spcBef>
        <a:buNone/>
        <a:defRPr sz="3200" b="0" kern="1200">
          <a:solidFill>
            <a:schemeClr val="bg1"/>
          </a:solidFill>
          <a:latin typeface="Franklin Gothic Medium Cond" panose="020B06060304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11C4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111C4E"/>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alibri" panose="020F0502020204030204" pitchFamily="34" charset="0"/>
        <a:buChar char="-"/>
        <a:defRPr sz="2000" kern="1200">
          <a:solidFill>
            <a:srgbClr val="111C4E"/>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alibri" panose="020F0502020204030204" pitchFamily="34" charset="0"/>
        <a:buChar char="-"/>
        <a:defRPr sz="1800" kern="1200">
          <a:solidFill>
            <a:srgbClr val="111C4E"/>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Calibri" panose="020F0502020204030204" pitchFamily="34" charset="0"/>
        <a:buChar char="-"/>
        <a:defRPr sz="1800" kern="1200">
          <a:solidFill>
            <a:srgbClr val="111C4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hyperlink" Target="file:///C:\temp\Digital%20Engineering%20FinaL%20V2.mp4"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hyperlink" Target="https://www.dau.edu/glossary/Pages/Glossary.aspx"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s://www.dau.edu/glossary/Pages/Glossary.aspx"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5.gi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microsoft.com/office/2018/10/relationships/comments" Target="../comments/modernComment_13F_F469CC0D.xml"/><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microsoft.com/office/2018/10/relationships/comments" Target="../comments/modernComment_13E_F3715600.xml"/><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microsoft.com/office/2018/10/relationships/comments" Target="../comments/modernComment_13D_41C10E2D.xml"/><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microsoft.com/office/2018/10/relationships/comments" Target="../comments/modernComment_13C_80A0CF3D.xml"/><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8" Type="http://schemas.openxmlformats.org/officeDocument/2006/relationships/image" Target="../media/image55.png"/><Relationship Id="rId3" Type="http://schemas.microsoft.com/office/2018/10/relationships/comments" Target="../comments/modernComment_132_A8C1E43E.xml"/><Relationship Id="rId7"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5.xml"/><Relationship Id="rId5" Type="http://schemas.openxmlformats.org/officeDocument/2006/relationships/image" Target="../media/image61.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svg"/></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8" Type="http://schemas.openxmlformats.org/officeDocument/2006/relationships/hyperlink" Target="https://icatalog.dau.edu/onlinecatalog/CredentialConceptCard.aspx?crs_id=4" TargetMode="External"/><Relationship Id="rId13" Type="http://schemas.openxmlformats.org/officeDocument/2006/relationships/hyperlink" Target="https://engage.aiaa.org/aiaa-iod/communities/community-home?CommunityKey=a07dc652-85f5-4701-b09f-bbcdb62e533e" TargetMode="External"/><Relationship Id="rId3" Type="http://schemas.openxmlformats.org/officeDocument/2006/relationships/hyperlink" Target="https://www.de-bok.org" TargetMode="External"/><Relationship Id="rId7" Type="http://schemas.openxmlformats.org/officeDocument/2006/relationships/hyperlink" Target="https://www.de-bok.org/glossary" TargetMode="External"/><Relationship Id="rId12" Type="http://schemas.openxmlformats.org/officeDocument/2006/relationships/hyperlink" Target="https://www.digitaltwinconsortium.org/initiatives/open-source/" TargetMode="External"/><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hyperlink" Target="https://ac.cto.mil/erpo/" TargetMode="External"/><Relationship Id="rId11" Type="http://schemas.openxmlformats.org/officeDocument/2006/relationships/hyperlink" Target="https://www.cimdata.com/en/" TargetMode="External"/><Relationship Id="rId5" Type="http://schemas.openxmlformats.org/officeDocument/2006/relationships/hyperlink" Target="https://ac.cto.mil/digital_engineering/" TargetMode="External"/><Relationship Id="rId10" Type="http://schemas.openxmlformats.org/officeDocument/2006/relationships/hyperlink" Target="https://www.omgwiki.org/MBSE/doku.php" TargetMode="External"/><Relationship Id="rId4" Type="http://schemas.openxmlformats.org/officeDocument/2006/relationships/hyperlink" Target="https://dafdto.com/" TargetMode="External"/><Relationship Id="rId9" Type="http://schemas.openxmlformats.org/officeDocument/2006/relationships/hyperlink" Target="https://sebokwiki.org/wiki/Digital_Engineering" TargetMode="External"/><Relationship Id="rId14" Type="http://schemas.openxmlformats.org/officeDocument/2006/relationships/hyperlink" Target="https://sercuarc.org/serc-programs-projects/esos/"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emf"/><Relationship Id="rId1" Type="http://schemas.openxmlformats.org/officeDocument/2006/relationships/slideLayout" Target="../slideLayouts/slideLayout9.xml"/><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21.jpg"/><Relationship Id="rId4" Type="http://schemas.openxmlformats.org/officeDocument/2006/relationships/image" Target="../media/image20.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871093" y="1518659"/>
            <a:ext cx="10964736" cy="1229411"/>
          </a:xfrm>
        </p:spPr>
        <p:txBody>
          <a:bodyPr/>
          <a:lstStyle/>
          <a:p>
            <a:r>
              <a:rPr lang="en-US" dirty="0">
                <a:solidFill>
                  <a:schemeClr val="tx1"/>
                </a:solidFill>
              </a:rPr>
              <a:t>Digital Engineering Tutorial</a:t>
            </a:r>
          </a:p>
          <a:p>
            <a:r>
              <a:rPr lang="en-US" dirty="0">
                <a:solidFill>
                  <a:schemeClr val="tx1"/>
                </a:solidFill>
              </a:rPr>
              <a:t>Basic Principles</a:t>
            </a:r>
          </a:p>
          <a:p>
            <a:endParaRPr lang="en-US" sz="2000" dirty="0">
              <a:solidFill>
                <a:srgbClr val="00B050"/>
              </a:solidFill>
            </a:endParaRPr>
          </a:p>
          <a:p>
            <a:endParaRPr lang="en-US" dirty="0"/>
          </a:p>
          <a:p>
            <a:endParaRPr lang="en-US" dirty="0"/>
          </a:p>
        </p:txBody>
      </p:sp>
      <p:sp>
        <p:nvSpPr>
          <p:cNvPr id="10" name="Text Placeholder 9"/>
          <p:cNvSpPr>
            <a:spLocks noGrp="1"/>
          </p:cNvSpPr>
          <p:nvPr>
            <p:ph type="body" sz="quarter" idx="11"/>
          </p:nvPr>
        </p:nvSpPr>
        <p:spPr>
          <a:xfrm>
            <a:off x="2926079" y="4616475"/>
            <a:ext cx="6339840" cy="913981"/>
          </a:xfrm>
        </p:spPr>
        <p:txBody>
          <a:bodyPr/>
          <a:lstStyle/>
          <a:p>
            <a:r>
              <a:rPr lang="en-US" sz="2000" dirty="0">
                <a:latin typeface="Arial Narrow"/>
              </a:rPr>
              <a:t>Frank Salvatore, OUSD R&amp;E/SAIC</a:t>
            </a:r>
            <a:endParaRPr lang="en-US" sz="2000" b="0" dirty="0">
              <a:latin typeface="Arial Narrow"/>
            </a:endParaRPr>
          </a:p>
          <a:p>
            <a:r>
              <a:rPr lang="en-US" sz="2000" dirty="0">
                <a:latin typeface="Arial Narrow"/>
              </a:rPr>
              <a:t>Keith Henry, OUSD R&amp;E/SAIC</a:t>
            </a:r>
          </a:p>
          <a:p>
            <a:r>
              <a:rPr lang="en-US" sz="2000" dirty="0">
                <a:latin typeface="Arial Narrow"/>
              </a:rPr>
              <a:t>In support of Daniel Hettema, Director, Digital Engineering, Modeling and Simulation.</a:t>
            </a:r>
          </a:p>
        </p:txBody>
      </p:sp>
      <p:pic>
        <p:nvPicPr>
          <p:cNvPr id="2" name="Picture 2" descr="USDRE_Round_Main-Logo_rgb_300x300b.png">
            <a:extLst>
              <a:ext uri="{FF2B5EF4-FFF2-40B4-BE49-F238E27FC236}">
                <a16:creationId xmlns:a16="http://schemas.microsoft.com/office/drawing/2014/main" id="{F7D747A5-D4C3-70BA-5033-85553CC581B1}"/>
              </a:ext>
            </a:extLst>
          </p:cNvPr>
          <p:cNvPicPr>
            <a:picLocks noChangeAspect="1"/>
          </p:cNvPicPr>
          <p:nvPr/>
        </p:nvPicPr>
        <p:blipFill>
          <a:blip r:embed="rId3"/>
          <a:stretch>
            <a:fillRect/>
          </a:stretch>
        </p:blipFill>
        <p:spPr>
          <a:xfrm>
            <a:off x="4972280" y="2603783"/>
            <a:ext cx="2014148" cy="2030571"/>
          </a:xfrm>
          <a:prstGeom prst="rect">
            <a:avLst/>
          </a:prstGeom>
        </p:spPr>
      </p:pic>
      <p:sp>
        <p:nvSpPr>
          <p:cNvPr id="3" name="Footer Placeholder 2">
            <a:extLst>
              <a:ext uri="{FF2B5EF4-FFF2-40B4-BE49-F238E27FC236}">
                <a16:creationId xmlns:a16="http://schemas.microsoft.com/office/drawing/2014/main" id="{B8E70693-B075-94B5-76A2-152F02033205}"/>
              </a:ext>
            </a:extLst>
          </p:cNvPr>
          <p:cNvSpPr>
            <a:spLocks noGrp="1"/>
          </p:cNvSpPr>
          <p:nvPr>
            <p:ph type="ftr" sz="quarter" idx="12"/>
          </p:nvPr>
        </p:nvSpPr>
        <p:spPr/>
        <p:txBody>
          <a:bodyPr/>
          <a:lstStyle/>
          <a:p>
            <a:r>
              <a:rPr lang="en-US"/>
              <a:t>Distribution Statement A. Approved for public release. Distribution is unlimited.  Case # 23-S-1171</a:t>
            </a:r>
            <a:endParaRPr lang="en-US" dirty="0"/>
          </a:p>
        </p:txBody>
      </p:sp>
    </p:spTree>
    <p:extLst>
      <p:ext uri="{BB962C8B-B14F-4D97-AF65-F5344CB8AC3E}">
        <p14:creationId xmlns:p14="http://schemas.microsoft.com/office/powerpoint/2010/main" val="3664686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2B071E-A759-4B8A-05BD-87AB7E0051DE}"/>
              </a:ext>
            </a:extLst>
          </p:cNvPr>
          <p:cNvSpPr txBox="1"/>
          <p:nvPr/>
        </p:nvSpPr>
        <p:spPr>
          <a:xfrm>
            <a:off x="2035821" y="3166947"/>
            <a:ext cx="818303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a:t>DoD Digital Engineering Core Concepts</a:t>
            </a:r>
          </a:p>
        </p:txBody>
      </p:sp>
      <p:sp>
        <p:nvSpPr>
          <p:cNvPr id="4" name="Slide Number Placeholder 1">
            <a:extLst>
              <a:ext uri="{FF2B5EF4-FFF2-40B4-BE49-F238E27FC236}">
                <a16:creationId xmlns:a16="http://schemas.microsoft.com/office/drawing/2014/main" id="{319F95F1-F73D-E284-B43A-A67D4C1E964C}"/>
              </a:ext>
            </a:extLst>
          </p:cNvPr>
          <p:cNvSpPr txBox="1">
            <a:spLocks/>
          </p:cNvSpPr>
          <p:nvPr/>
        </p:nvSpPr>
        <p:spPr>
          <a:xfrm>
            <a:off x="10257387" y="6492875"/>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10</a:t>
            </a:fld>
            <a:endParaRPr lang="en-US"/>
          </a:p>
        </p:txBody>
      </p:sp>
      <p:sp>
        <p:nvSpPr>
          <p:cNvPr id="2" name="Footer Placeholder 1">
            <a:extLst>
              <a:ext uri="{FF2B5EF4-FFF2-40B4-BE49-F238E27FC236}">
                <a16:creationId xmlns:a16="http://schemas.microsoft.com/office/drawing/2014/main" id="{923C884D-2E81-6DD3-0DCB-98EAF65C56B1}"/>
              </a:ext>
            </a:extLst>
          </p:cNvPr>
          <p:cNvSpPr>
            <a:spLocks noGrp="1"/>
          </p:cNvSpPr>
          <p:nvPr>
            <p:ph type="ftr" sz="quarter" idx="10"/>
          </p:nvPr>
        </p:nvSpPr>
        <p:spPr/>
        <p:txBody>
          <a:bodyPr/>
          <a:lstStyle/>
          <a:p>
            <a:r>
              <a:rPr lang="en-US"/>
              <a:t>Distribution Statement A. Approved for public release. Distribution is unlimited.  Case # 23-S-1171</a:t>
            </a:r>
            <a:endParaRPr lang="en-US" dirty="0"/>
          </a:p>
        </p:txBody>
      </p:sp>
    </p:spTree>
    <p:extLst>
      <p:ext uri="{BB962C8B-B14F-4D97-AF65-F5344CB8AC3E}">
        <p14:creationId xmlns:p14="http://schemas.microsoft.com/office/powerpoint/2010/main" val="3273043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EFE80B7-2E50-5F77-CC47-3BB65D5250F1}"/>
              </a:ext>
            </a:extLst>
          </p:cNvPr>
          <p:cNvSpPr>
            <a:spLocks noGrp="1"/>
          </p:cNvSpPr>
          <p:nvPr>
            <p:ph type="title"/>
          </p:nvPr>
        </p:nvSpPr>
        <p:spPr>
          <a:xfrm>
            <a:off x="1113853" y="38826"/>
            <a:ext cx="10250444" cy="677002"/>
          </a:xfrm>
        </p:spPr>
        <p:txBody>
          <a:bodyPr/>
          <a:lstStyle/>
          <a:p>
            <a:r>
              <a:rPr lang="en-US"/>
              <a:t>DoD Digital Engineering Overview</a:t>
            </a:r>
          </a:p>
        </p:txBody>
      </p:sp>
      <p:sp>
        <p:nvSpPr>
          <p:cNvPr id="3" name="Slide Number Placeholder 1">
            <a:extLst>
              <a:ext uri="{FF2B5EF4-FFF2-40B4-BE49-F238E27FC236}">
                <a16:creationId xmlns:a16="http://schemas.microsoft.com/office/drawing/2014/main" id="{3ABE155B-B2DF-7985-130F-7FA3473CE7F7}"/>
              </a:ext>
            </a:extLst>
          </p:cNvPr>
          <p:cNvSpPr txBox="1">
            <a:spLocks/>
          </p:cNvSpPr>
          <p:nvPr/>
        </p:nvSpPr>
        <p:spPr>
          <a:xfrm>
            <a:off x="10257387" y="6492875"/>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11</a:t>
            </a:fld>
            <a:endParaRPr lang="en-US"/>
          </a:p>
        </p:txBody>
      </p:sp>
      <p:pic>
        <p:nvPicPr>
          <p:cNvPr id="9" name="Picture 8" descr="A picture containing diagram&#10;&#10;Description automatically generated">
            <a:hlinkClick r:id="rId3" action="ppaction://hlinkfile"/>
            <a:extLst>
              <a:ext uri="{FF2B5EF4-FFF2-40B4-BE49-F238E27FC236}">
                <a16:creationId xmlns:a16="http://schemas.microsoft.com/office/drawing/2014/main" id="{DD43230A-27C3-43EA-9EB5-5D84239E19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6959" y="1099929"/>
            <a:ext cx="8122067" cy="4572235"/>
          </a:xfrm>
          <a:prstGeom prst="rect">
            <a:avLst/>
          </a:prstGeom>
        </p:spPr>
      </p:pic>
      <p:sp>
        <p:nvSpPr>
          <p:cNvPr id="2" name="Footer Placeholder 1">
            <a:extLst>
              <a:ext uri="{FF2B5EF4-FFF2-40B4-BE49-F238E27FC236}">
                <a16:creationId xmlns:a16="http://schemas.microsoft.com/office/drawing/2014/main" id="{669C98DB-6448-8E41-B022-3287BFD5F7AC}"/>
              </a:ext>
            </a:extLst>
          </p:cNvPr>
          <p:cNvSpPr>
            <a:spLocks noGrp="1"/>
          </p:cNvSpPr>
          <p:nvPr>
            <p:ph type="ftr" sz="quarter" idx="13"/>
          </p:nvPr>
        </p:nvSpPr>
        <p:spPr/>
        <p:txBody>
          <a:bodyPr/>
          <a:lstStyle/>
          <a:p>
            <a:r>
              <a:rPr lang="en-US"/>
              <a:t>Distribution Statement A. Approved for public release. Distribution is unlimited.  Case # 23-S-1171</a:t>
            </a:r>
            <a:endParaRPr lang="en-US" dirty="0"/>
          </a:p>
        </p:txBody>
      </p:sp>
    </p:spTree>
    <p:extLst>
      <p:ext uri="{BB962C8B-B14F-4D97-AF65-F5344CB8AC3E}">
        <p14:creationId xmlns:p14="http://schemas.microsoft.com/office/powerpoint/2010/main" val="13936040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81338" y="964467"/>
            <a:ext cx="11887198" cy="5034456"/>
          </a:xfrm>
        </p:spPr>
        <p:txBody>
          <a:bodyPr vert="horz" lIns="91440" tIns="45720" rIns="91440" bIns="45720" rtlCol="0" anchor="t">
            <a:normAutofit lnSpcReduction="10000"/>
          </a:bodyPr>
          <a:lstStyle/>
          <a:p>
            <a:r>
              <a:rPr lang="en-US" sz="2400" dirty="0">
                <a:latin typeface="Arial"/>
                <a:cs typeface="Arial"/>
              </a:rPr>
              <a:t>Model - A physical, mathematical, or otherwise logical representation of a system, entity, phenomenon, or process.</a:t>
            </a:r>
          </a:p>
          <a:p>
            <a:endParaRPr lang="en-US" sz="2400" dirty="0">
              <a:latin typeface="Arial"/>
              <a:cs typeface="Arial"/>
            </a:endParaRPr>
          </a:p>
          <a:p>
            <a:r>
              <a:rPr lang="en-US" sz="2400" dirty="0">
                <a:latin typeface="Arial"/>
                <a:cs typeface="Arial"/>
              </a:rPr>
              <a:t>Authoritative Source of Truth (ASOT) - captures the current state and the history of the technical baseline. It serves as the central reference point for models and data across the lifecycle. The authoritative source of truth will provide traceability as the system of interest evolves, capturing historical knowledge, and connecting authoritative versions of the models and data.</a:t>
            </a:r>
          </a:p>
          <a:p>
            <a:endParaRPr lang="en-US" sz="2400" dirty="0">
              <a:latin typeface="Arial"/>
              <a:cs typeface="Arial"/>
            </a:endParaRPr>
          </a:p>
          <a:p>
            <a:r>
              <a:rPr lang="en-US" sz="2400" dirty="0">
                <a:latin typeface="Arial"/>
                <a:cs typeface="Arial"/>
              </a:rPr>
              <a:t>Digital Artifact - An artifact produced within, or generated from, the digital engineering ecosystem. These artifacts provide data for alternative views to visualize, communicate, and deliver data, information, and knowledge to stakeholders.</a:t>
            </a:r>
          </a:p>
        </p:txBody>
      </p:sp>
      <p:sp>
        <p:nvSpPr>
          <p:cNvPr id="3" name="Title 2"/>
          <p:cNvSpPr>
            <a:spLocks noGrp="1"/>
          </p:cNvSpPr>
          <p:nvPr>
            <p:ph type="title"/>
          </p:nvPr>
        </p:nvSpPr>
        <p:spPr>
          <a:xfrm>
            <a:off x="1104673" y="112271"/>
            <a:ext cx="10250444" cy="677002"/>
          </a:xfrm>
        </p:spPr>
        <p:txBody>
          <a:bodyPr/>
          <a:lstStyle/>
          <a:p>
            <a:r>
              <a:rPr lang="en-US"/>
              <a:t>Key Terms* (1 of 2)</a:t>
            </a:r>
          </a:p>
        </p:txBody>
      </p:sp>
      <p:sp>
        <p:nvSpPr>
          <p:cNvPr id="6" name="TextBox 5">
            <a:extLst>
              <a:ext uri="{FF2B5EF4-FFF2-40B4-BE49-F238E27FC236}">
                <a16:creationId xmlns:a16="http://schemas.microsoft.com/office/drawing/2014/main" id="{5C5ACCC0-68F9-4F6C-AAD7-7DD4A217A74A}"/>
              </a:ext>
            </a:extLst>
          </p:cNvPr>
          <p:cNvSpPr txBox="1"/>
          <p:nvPr/>
        </p:nvSpPr>
        <p:spPr>
          <a:xfrm>
            <a:off x="3836041" y="6053309"/>
            <a:ext cx="6345381" cy="307777"/>
          </a:xfrm>
          <a:prstGeom prst="rect">
            <a:avLst/>
          </a:prstGeom>
          <a:noFill/>
        </p:spPr>
        <p:txBody>
          <a:bodyPr wrap="square" lIns="91440" tIns="45720" rIns="91440" bIns="45720" anchor="t">
            <a:spAutoFit/>
          </a:bodyPr>
          <a:lstStyle/>
          <a:p>
            <a:r>
              <a:rPr lang="en-US" sz="1400">
                <a:latin typeface=" Arial"/>
              </a:rPr>
              <a:t>*Source: DAU Glossary- </a:t>
            </a:r>
            <a:r>
              <a:rPr lang="en-US" sz="1400">
                <a:latin typeface=" Arial"/>
                <a:hlinkClick r:id="rId3"/>
              </a:rPr>
              <a:t>https://www.dau.edu/glossary/Pages/Glossary.aspx</a:t>
            </a:r>
            <a:r>
              <a:rPr lang="en-US" sz="1400">
                <a:latin typeface=" Arial"/>
              </a:rPr>
              <a:t>   </a:t>
            </a:r>
          </a:p>
        </p:txBody>
      </p:sp>
      <p:sp>
        <p:nvSpPr>
          <p:cNvPr id="5" name="Slide Number Placeholder 1">
            <a:extLst>
              <a:ext uri="{FF2B5EF4-FFF2-40B4-BE49-F238E27FC236}">
                <a16:creationId xmlns:a16="http://schemas.microsoft.com/office/drawing/2014/main" id="{50D34CA0-D3B2-837E-2DBA-E233B5E11D24}"/>
              </a:ext>
            </a:extLst>
          </p:cNvPr>
          <p:cNvSpPr txBox="1">
            <a:spLocks/>
          </p:cNvSpPr>
          <p:nvPr/>
        </p:nvSpPr>
        <p:spPr>
          <a:xfrm>
            <a:off x="10257387" y="6492875"/>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12</a:t>
            </a:fld>
            <a:endParaRPr lang="en-US"/>
          </a:p>
        </p:txBody>
      </p:sp>
      <p:sp>
        <p:nvSpPr>
          <p:cNvPr id="2" name="Footer Placeholder 1">
            <a:extLst>
              <a:ext uri="{FF2B5EF4-FFF2-40B4-BE49-F238E27FC236}">
                <a16:creationId xmlns:a16="http://schemas.microsoft.com/office/drawing/2014/main" id="{116CCB63-C45C-A551-90E9-3D0CE0D68A46}"/>
              </a:ext>
            </a:extLst>
          </p:cNvPr>
          <p:cNvSpPr>
            <a:spLocks noGrp="1"/>
          </p:cNvSpPr>
          <p:nvPr>
            <p:ph type="ftr" sz="quarter" idx="13"/>
          </p:nvPr>
        </p:nvSpPr>
        <p:spPr/>
        <p:txBody>
          <a:bodyPr/>
          <a:lstStyle/>
          <a:p>
            <a:r>
              <a:rPr lang="en-US"/>
              <a:t>Distribution Statement A. Approved for public release. Distribution is unlimited.  Case # 23-S-1171</a:t>
            </a:r>
            <a:endParaRPr lang="en-US" dirty="0"/>
          </a:p>
        </p:txBody>
      </p:sp>
    </p:spTree>
    <p:extLst>
      <p:ext uri="{BB962C8B-B14F-4D97-AF65-F5344CB8AC3E}">
        <p14:creationId xmlns:p14="http://schemas.microsoft.com/office/powerpoint/2010/main" val="800689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53795" y="1130559"/>
            <a:ext cx="10250444" cy="5034456"/>
          </a:xfrm>
        </p:spPr>
        <p:txBody>
          <a:bodyPr>
            <a:noAutofit/>
          </a:bodyPr>
          <a:lstStyle/>
          <a:p>
            <a:pPr marL="456565" indent="-456565"/>
            <a:r>
              <a:rPr lang="en-US" sz="2000" dirty="0">
                <a:latin typeface=" Arial"/>
              </a:rPr>
              <a:t>Digital Thread - An extensible, configurable and component enterprise-level analytical framework that seamlessly expedites the controlled interplay of authoritative technical data, software, information, and knowledge in the enterprise data-information-knowledge systems, based on the Digital System Model template, to inform decision makers throughout a system's life cycle by providing the capability to access, integrate and transform disparate data into actionable information.</a:t>
            </a:r>
          </a:p>
          <a:p>
            <a:pPr marL="456565" indent="-456565"/>
            <a:endParaRPr lang="en-US" sz="2000" dirty="0">
              <a:latin typeface=" Arial"/>
            </a:endParaRPr>
          </a:p>
          <a:p>
            <a:pPr marL="456565" indent="-456565"/>
            <a:r>
              <a:rPr lang="en-US" sz="2000" dirty="0">
                <a:latin typeface=" Arial"/>
              </a:rPr>
              <a:t>Digital Twin -  An integrated multi physics, multiscale, probabilistic simulation of an as-built system, enabled by Digital Thread, that uses the best available models, sensor information, and input data to mirror and predict activities/performance over the life of its corresponding physical twin.</a:t>
            </a:r>
          </a:p>
          <a:p>
            <a:pPr marL="456565" indent="-456565"/>
            <a:endParaRPr lang="en-US" sz="2000" dirty="0">
              <a:latin typeface=" Arial"/>
            </a:endParaRPr>
          </a:p>
          <a:p>
            <a:pPr marL="456565" indent="-456565"/>
            <a:r>
              <a:rPr lang="en-US" sz="2000" dirty="0">
                <a:latin typeface=" Arial"/>
              </a:rPr>
              <a:t>Digital Engineering Ecosystem - The interconnected infrastructure, environment, and methodology (process, methods, and tools) used to store, access, analyze, and visualize evolving systems' data and models to address the needs of the stakeholders.</a:t>
            </a:r>
          </a:p>
        </p:txBody>
      </p:sp>
      <p:sp>
        <p:nvSpPr>
          <p:cNvPr id="3" name="Title 2"/>
          <p:cNvSpPr>
            <a:spLocks noGrp="1"/>
          </p:cNvSpPr>
          <p:nvPr>
            <p:ph type="title"/>
          </p:nvPr>
        </p:nvSpPr>
        <p:spPr>
          <a:xfrm>
            <a:off x="1095492" y="93910"/>
            <a:ext cx="10250444" cy="677002"/>
          </a:xfrm>
        </p:spPr>
        <p:txBody>
          <a:bodyPr/>
          <a:lstStyle/>
          <a:p>
            <a:r>
              <a:rPr lang="en-US">
                <a:latin typeface="Franklin Gothic Medium Cond"/>
                <a:cs typeface="Arial"/>
              </a:rPr>
              <a:t>Key Terms* (2 of 2)</a:t>
            </a:r>
          </a:p>
        </p:txBody>
      </p:sp>
      <p:sp>
        <p:nvSpPr>
          <p:cNvPr id="6" name="TextBox 5">
            <a:extLst>
              <a:ext uri="{FF2B5EF4-FFF2-40B4-BE49-F238E27FC236}">
                <a16:creationId xmlns:a16="http://schemas.microsoft.com/office/drawing/2014/main" id="{FD40C198-E6F2-41AD-9153-6ADC7BFEEB66}"/>
              </a:ext>
            </a:extLst>
          </p:cNvPr>
          <p:cNvSpPr txBox="1"/>
          <p:nvPr/>
        </p:nvSpPr>
        <p:spPr>
          <a:xfrm>
            <a:off x="4894988" y="5768706"/>
            <a:ext cx="6345381" cy="307777"/>
          </a:xfrm>
          <a:prstGeom prst="rect">
            <a:avLst/>
          </a:prstGeom>
          <a:noFill/>
        </p:spPr>
        <p:txBody>
          <a:bodyPr wrap="square" lIns="91440" tIns="45720" rIns="91440" bIns="45720" anchor="t">
            <a:spAutoFit/>
          </a:bodyPr>
          <a:lstStyle/>
          <a:p>
            <a:r>
              <a:rPr lang="en-US" sz="1400">
                <a:latin typeface=" Arial"/>
              </a:rPr>
              <a:t>*Source: DAU Glossary- </a:t>
            </a:r>
            <a:r>
              <a:rPr lang="en-US" sz="1400">
                <a:latin typeface=" Arial"/>
                <a:hlinkClick r:id="rId3"/>
              </a:rPr>
              <a:t>https://www.dau.edu/glossary/Pages/Glossary.aspx</a:t>
            </a:r>
            <a:r>
              <a:rPr lang="en-US" sz="1400">
                <a:latin typeface=" Arial"/>
              </a:rPr>
              <a:t>   </a:t>
            </a:r>
          </a:p>
        </p:txBody>
      </p:sp>
      <p:sp>
        <p:nvSpPr>
          <p:cNvPr id="5" name="Slide Number Placeholder 1">
            <a:extLst>
              <a:ext uri="{FF2B5EF4-FFF2-40B4-BE49-F238E27FC236}">
                <a16:creationId xmlns:a16="http://schemas.microsoft.com/office/drawing/2014/main" id="{F88EFC3D-E48F-11A3-EF91-9F4F44746A61}"/>
              </a:ext>
            </a:extLst>
          </p:cNvPr>
          <p:cNvSpPr txBox="1">
            <a:spLocks/>
          </p:cNvSpPr>
          <p:nvPr/>
        </p:nvSpPr>
        <p:spPr>
          <a:xfrm>
            <a:off x="10119676" y="6391887"/>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13</a:t>
            </a:fld>
            <a:endParaRPr lang="en-US"/>
          </a:p>
        </p:txBody>
      </p:sp>
      <p:sp>
        <p:nvSpPr>
          <p:cNvPr id="2" name="Rectangle 1">
            <a:extLst>
              <a:ext uri="{FF2B5EF4-FFF2-40B4-BE49-F238E27FC236}">
                <a16:creationId xmlns:a16="http://schemas.microsoft.com/office/drawing/2014/main" id="{5AABF989-6B52-8CD3-97B8-0E67E5FDA7EA}"/>
              </a:ext>
            </a:extLst>
          </p:cNvPr>
          <p:cNvSpPr/>
          <p:nvPr/>
        </p:nvSpPr>
        <p:spPr bwMode="auto">
          <a:xfrm rot="16200000">
            <a:off x="9291594" y="3000851"/>
            <a:ext cx="4347379" cy="856296"/>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Tahoma" charset="0"/>
              </a:rPr>
              <a:t>There are other definition besides these from DAU.</a:t>
            </a:r>
          </a:p>
        </p:txBody>
      </p:sp>
      <p:sp>
        <p:nvSpPr>
          <p:cNvPr id="7" name="Footer Placeholder 6">
            <a:extLst>
              <a:ext uri="{FF2B5EF4-FFF2-40B4-BE49-F238E27FC236}">
                <a16:creationId xmlns:a16="http://schemas.microsoft.com/office/drawing/2014/main" id="{3792B3EF-D774-4285-A935-D9BE1353E170}"/>
              </a:ext>
            </a:extLst>
          </p:cNvPr>
          <p:cNvSpPr>
            <a:spLocks noGrp="1"/>
          </p:cNvSpPr>
          <p:nvPr>
            <p:ph type="ftr" sz="quarter" idx="13"/>
          </p:nvPr>
        </p:nvSpPr>
        <p:spPr/>
        <p:txBody>
          <a:bodyPr/>
          <a:lstStyle/>
          <a:p>
            <a:r>
              <a:rPr lang="en-US"/>
              <a:t>Distribution Statement A. Approved for public release. Distribution is unlimited.  Case # 23-S-1171</a:t>
            </a:r>
            <a:endParaRPr lang="en-US" dirty="0"/>
          </a:p>
        </p:txBody>
      </p:sp>
    </p:spTree>
    <p:extLst>
      <p:ext uri="{BB962C8B-B14F-4D97-AF65-F5344CB8AC3E}">
        <p14:creationId xmlns:p14="http://schemas.microsoft.com/office/powerpoint/2010/main" val="1802661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a:extLst>
              <a:ext uri="{FF2B5EF4-FFF2-40B4-BE49-F238E27FC236}">
                <a16:creationId xmlns:a16="http://schemas.microsoft.com/office/drawing/2014/main" id="{A59AA6EB-710C-7443-AA0A-EC653B20ADE3}"/>
              </a:ext>
            </a:extLst>
          </p:cNvPr>
          <p:cNvPicPr>
            <a:picLocks noChangeAspect="1"/>
          </p:cNvPicPr>
          <p:nvPr/>
        </p:nvPicPr>
        <p:blipFill rotWithShape="1">
          <a:blip r:embed="rId3"/>
          <a:srcRect l="-2539" t="24880" r="2202" b="1914"/>
          <a:stretch/>
        </p:blipFill>
        <p:spPr>
          <a:xfrm>
            <a:off x="-122100" y="4114449"/>
            <a:ext cx="5495893" cy="1717387"/>
          </a:xfrm>
          <a:prstGeom prst="rect">
            <a:avLst/>
          </a:prstGeom>
        </p:spPr>
      </p:pic>
      <p:sp>
        <p:nvSpPr>
          <p:cNvPr id="3" name="Title 2">
            <a:extLst>
              <a:ext uri="{FF2B5EF4-FFF2-40B4-BE49-F238E27FC236}">
                <a16:creationId xmlns:a16="http://schemas.microsoft.com/office/drawing/2014/main" id="{B8A0E09C-8C6E-332D-6BCA-7259513A4D8C}"/>
              </a:ext>
            </a:extLst>
          </p:cNvPr>
          <p:cNvSpPr>
            <a:spLocks noGrp="1"/>
          </p:cNvSpPr>
          <p:nvPr>
            <p:ph type="title"/>
          </p:nvPr>
        </p:nvSpPr>
        <p:spPr>
          <a:xfrm>
            <a:off x="1003685" y="93910"/>
            <a:ext cx="10250444" cy="677002"/>
          </a:xfrm>
        </p:spPr>
        <p:txBody>
          <a:bodyPr/>
          <a:lstStyle/>
          <a:p>
            <a:r>
              <a:rPr lang="en-US"/>
              <a:t>Model</a:t>
            </a:r>
          </a:p>
        </p:txBody>
      </p:sp>
      <p:sp>
        <p:nvSpPr>
          <p:cNvPr id="8" name="TextBox 7">
            <a:extLst>
              <a:ext uri="{FF2B5EF4-FFF2-40B4-BE49-F238E27FC236}">
                <a16:creationId xmlns:a16="http://schemas.microsoft.com/office/drawing/2014/main" id="{15D991AD-E1B5-4FA9-9939-FFCAB2D8DED9}"/>
              </a:ext>
            </a:extLst>
          </p:cNvPr>
          <p:cNvSpPr txBox="1"/>
          <p:nvPr/>
        </p:nvSpPr>
        <p:spPr>
          <a:xfrm>
            <a:off x="5393084" y="978426"/>
            <a:ext cx="6402930" cy="4308872"/>
          </a:xfrm>
          <a:prstGeom prst="rect">
            <a:avLst/>
          </a:prstGeom>
          <a:noFill/>
        </p:spPr>
        <p:txBody>
          <a:bodyPr wrap="square" lIns="91440" tIns="45720" rIns="91440" bIns="45720" rtlCol="0" anchor="t">
            <a:spAutoFit/>
          </a:bodyPr>
          <a:lstStyle/>
          <a:p>
            <a:pPr algn="ctr"/>
            <a:r>
              <a:rPr lang="en-US" sz="2400" b="1" dirty="0">
                <a:latin typeface=" Arial"/>
                <a:ea typeface="+mn-lt"/>
                <a:cs typeface="+mn-lt"/>
              </a:rPr>
              <a:t>There are three basic types of computer models:</a:t>
            </a:r>
            <a:endParaRPr lang="en-US" sz="2400" b="1" dirty="0">
              <a:latin typeface=" Arial"/>
              <a:cs typeface="Calibri"/>
            </a:endParaRPr>
          </a:p>
          <a:p>
            <a:pPr algn="ctr"/>
            <a:endParaRPr lang="en-US" sz="2000" b="1" dirty="0">
              <a:latin typeface=" Arial"/>
              <a:ea typeface="+mn-lt"/>
              <a:cs typeface="+mn-lt"/>
            </a:endParaRPr>
          </a:p>
          <a:p>
            <a:pPr marL="690245" indent="-293370">
              <a:buFont typeface="Arial"/>
              <a:buChar char="•"/>
            </a:pPr>
            <a:r>
              <a:rPr lang="en-US" sz="2000" b="1" dirty="0">
                <a:latin typeface=" Arial"/>
                <a:ea typeface="+mn-lt"/>
                <a:cs typeface="+mn-lt"/>
              </a:rPr>
              <a:t>Algorithm or Math Model:</a:t>
            </a:r>
            <a:r>
              <a:rPr lang="en-US" sz="2000" dirty="0">
                <a:latin typeface=" Arial"/>
                <a:ea typeface="+mn-lt"/>
                <a:cs typeface="+mn-lt"/>
              </a:rPr>
              <a:t>  A symbolic model whose properties are expressed in mathematical symbols and relationships</a:t>
            </a:r>
          </a:p>
          <a:p>
            <a:pPr marL="690245" indent="-293370">
              <a:buFont typeface="Arial"/>
              <a:buChar char="•"/>
            </a:pPr>
            <a:endParaRPr lang="en-US" sz="300" dirty="0">
              <a:latin typeface=" Arial"/>
              <a:ea typeface="+mn-lt"/>
              <a:cs typeface="+mn-lt"/>
            </a:endParaRPr>
          </a:p>
          <a:p>
            <a:pPr marL="690245" indent="-293370">
              <a:buFont typeface="Arial"/>
              <a:buChar char="•"/>
            </a:pPr>
            <a:r>
              <a:rPr lang="en-US" sz="2000" b="1" dirty="0">
                <a:latin typeface=" Arial"/>
                <a:ea typeface="+mn-lt"/>
                <a:cs typeface="+mn-lt"/>
              </a:rPr>
              <a:t>Process Model:</a:t>
            </a:r>
            <a:r>
              <a:rPr lang="en-US" sz="2000" dirty="0">
                <a:latin typeface=" Arial"/>
                <a:ea typeface="+mn-lt"/>
                <a:cs typeface="+mn-lt"/>
              </a:rPr>
              <a:t> depicts processes performed by a system or people.  Process flow, Functional Flow, Data Flow, Workflow, GANTT, Activity, Sequence,</a:t>
            </a:r>
          </a:p>
          <a:p>
            <a:pPr marL="690245" indent="-293370">
              <a:buFont typeface="Arial"/>
              <a:buChar char="•"/>
            </a:pPr>
            <a:endParaRPr lang="en-US" sz="300" dirty="0">
              <a:latin typeface=" Arial"/>
              <a:cs typeface="Calibri"/>
            </a:endParaRPr>
          </a:p>
          <a:p>
            <a:pPr marL="690245" indent="-293370">
              <a:buFont typeface="Arial"/>
              <a:buChar char="•"/>
            </a:pPr>
            <a:r>
              <a:rPr lang="en-US" sz="2000" b="1" dirty="0">
                <a:latin typeface=" Arial"/>
                <a:cs typeface="Calibri"/>
              </a:rPr>
              <a:t>Data Model: </a:t>
            </a:r>
            <a:r>
              <a:rPr lang="en-US" sz="2000" dirty="0">
                <a:latin typeface=" Arial"/>
                <a:ea typeface="+mn-lt"/>
                <a:cs typeface="+mn-lt"/>
              </a:rPr>
              <a:t>organizes elements of data and standardizes how they relate to one another and to properties of the real world</a:t>
            </a:r>
            <a:endParaRPr lang="en-US" sz="2000" dirty="0">
              <a:latin typeface=" Arial"/>
              <a:cs typeface="Calibri"/>
            </a:endParaRPr>
          </a:p>
        </p:txBody>
      </p:sp>
      <p:pic>
        <p:nvPicPr>
          <p:cNvPr id="2" name="Picture 3">
            <a:extLst>
              <a:ext uri="{FF2B5EF4-FFF2-40B4-BE49-F238E27FC236}">
                <a16:creationId xmlns:a16="http://schemas.microsoft.com/office/drawing/2014/main" id="{9418EB7E-C978-A66C-5E6B-3D61CB2344B0}"/>
              </a:ext>
            </a:extLst>
          </p:cNvPr>
          <p:cNvPicPr>
            <a:picLocks noChangeAspect="1"/>
          </p:cNvPicPr>
          <p:nvPr/>
        </p:nvPicPr>
        <p:blipFill rotWithShape="1">
          <a:blip r:embed="rId4"/>
          <a:srcRect t="19956" b="17910"/>
          <a:stretch/>
        </p:blipFill>
        <p:spPr>
          <a:xfrm>
            <a:off x="387723" y="2062785"/>
            <a:ext cx="4715439" cy="1394470"/>
          </a:xfrm>
          <a:prstGeom prst="rect">
            <a:avLst/>
          </a:prstGeom>
        </p:spPr>
      </p:pic>
      <p:sp>
        <p:nvSpPr>
          <p:cNvPr id="4" name="TextBox 3">
            <a:extLst>
              <a:ext uri="{FF2B5EF4-FFF2-40B4-BE49-F238E27FC236}">
                <a16:creationId xmlns:a16="http://schemas.microsoft.com/office/drawing/2014/main" id="{1DFD4F3A-647A-1C18-441B-844667E70625}"/>
              </a:ext>
            </a:extLst>
          </p:cNvPr>
          <p:cNvSpPr txBox="1"/>
          <p:nvPr/>
        </p:nvSpPr>
        <p:spPr>
          <a:xfrm>
            <a:off x="439831" y="1209560"/>
            <a:ext cx="51823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Math Model:   d = V*D/(v1+v2)</a:t>
            </a:r>
            <a:endParaRPr lang="en-US" sz="2400" b="1">
              <a:cs typeface="Calibri"/>
            </a:endParaRPr>
          </a:p>
        </p:txBody>
      </p:sp>
      <p:sp>
        <p:nvSpPr>
          <p:cNvPr id="5" name="TextBox 4">
            <a:extLst>
              <a:ext uri="{FF2B5EF4-FFF2-40B4-BE49-F238E27FC236}">
                <a16:creationId xmlns:a16="http://schemas.microsoft.com/office/drawing/2014/main" id="{96B1AEA9-40F3-F046-1E58-3C3602AD3583}"/>
              </a:ext>
            </a:extLst>
          </p:cNvPr>
          <p:cNvSpPr txBox="1"/>
          <p:nvPr/>
        </p:nvSpPr>
        <p:spPr>
          <a:xfrm>
            <a:off x="439831" y="1836180"/>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Process Model</a:t>
            </a:r>
          </a:p>
        </p:txBody>
      </p:sp>
      <p:sp>
        <p:nvSpPr>
          <p:cNvPr id="6" name="TextBox 5">
            <a:extLst>
              <a:ext uri="{FF2B5EF4-FFF2-40B4-BE49-F238E27FC236}">
                <a16:creationId xmlns:a16="http://schemas.microsoft.com/office/drawing/2014/main" id="{2A1D699D-2201-964D-76F7-85ED56C22AB7}"/>
              </a:ext>
            </a:extLst>
          </p:cNvPr>
          <p:cNvSpPr txBox="1"/>
          <p:nvPr/>
        </p:nvSpPr>
        <p:spPr>
          <a:xfrm>
            <a:off x="439830" y="3502885"/>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Data Model</a:t>
            </a:r>
          </a:p>
        </p:txBody>
      </p:sp>
      <p:sp>
        <p:nvSpPr>
          <p:cNvPr id="11" name="TextBox 10">
            <a:extLst>
              <a:ext uri="{FF2B5EF4-FFF2-40B4-BE49-F238E27FC236}">
                <a16:creationId xmlns:a16="http://schemas.microsoft.com/office/drawing/2014/main" id="{DD2F781A-1D62-EBD1-CE88-A907D4BA51D6}"/>
              </a:ext>
            </a:extLst>
          </p:cNvPr>
          <p:cNvSpPr txBox="1"/>
          <p:nvPr/>
        </p:nvSpPr>
        <p:spPr>
          <a:xfrm>
            <a:off x="137271" y="393431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t>Conceptual Data Model</a:t>
            </a:r>
          </a:p>
        </p:txBody>
      </p:sp>
      <p:sp>
        <p:nvSpPr>
          <p:cNvPr id="12" name="TextBox 11">
            <a:extLst>
              <a:ext uri="{FF2B5EF4-FFF2-40B4-BE49-F238E27FC236}">
                <a16:creationId xmlns:a16="http://schemas.microsoft.com/office/drawing/2014/main" id="{11466F26-A554-9929-C4FF-4EB34C167429}"/>
              </a:ext>
            </a:extLst>
          </p:cNvPr>
          <p:cNvSpPr txBox="1"/>
          <p:nvPr/>
        </p:nvSpPr>
        <p:spPr>
          <a:xfrm>
            <a:off x="1974900" y="393431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t>Logical Data Model</a:t>
            </a:r>
          </a:p>
        </p:txBody>
      </p:sp>
      <p:sp>
        <p:nvSpPr>
          <p:cNvPr id="13" name="TextBox 12">
            <a:extLst>
              <a:ext uri="{FF2B5EF4-FFF2-40B4-BE49-F238E27FC236}">
                <a16:creationId xmlns:a16="http://schemas.microsoft.com/office/drawing/2014/main" id="{CC93FEFE-AFA7-47FD-316B-B5655441205F}"/>
              </a:ext>
            </a:extLst>
          </p:cNvPr>
          <p:cNvSpPr txBox="1"/>
          <p:nvPr/>
        </p:nvSpPr>
        <p:spPr>
          <a:xfrm>
            <a:off x="3607854" y="3934312"/>
            <a:ext cx="177679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t>Physical Data Model</a:t>
            </a:r>
          </a:p>
        </p:txBody>
      </p:sp>
      <p:sp>
        <p:nvSpPr>
          <p:cNvPr id="14" name="TextBox 13">
            <a:extLst>
              <a:ext uri="{FF2B5EF4-FFF2-40B4-BE49-F238E27FC236}">
                <a16:creationId xmlns:a16="http://schemas.microsoft.com/office/drawing/2014/main" id="{D863054B-E38D-D448-F546-5E11DA48ED1E}"/>
              </a:ext>
            </a:extLst>
          </p:cNvPr>
          <p:cNvSpPr txBox="1"/>
          <p:nvPr/>
        </p:nvSpPr>
        <p:spPr>
          <a:xfrm>
            <a:off x="5954910" y="5433095"/>
            <a:ext cx="5495893"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 Arial"/>
                <a:cs typeface="Calibri"/>
              </a:rPr>
              <a:t>What type of model is a Systems model?</a:t>
            </a:r>
          </a:p>
          <a:p>
            <a:endParaRPr lang="en-US" sz="600" b="1" dirty="0">
              <a:latin typeface=" Arial"/>
              <a:cs typeface="Calibri"/>
            </a:endParaRPr>
          </a:p>
          <a:p>
            <a:r>
              <a:rPr lang="en-US" sz="2000" b="1" dirty="0">
                <a:latin typeface=" Arial"/>
                <a:cs typeface="Calibri"/>
              </a:rPr>
              <a:t>What type of model is a CAD model?</a:t>
            </a:r>
          </a:p>
        </p:txBody>
      </p:sp>
      <p:sp>
        <p:nvSpPr>
          <p:cNvPr id="10" name="Slide Number Placeholder 1">
            <a:extLst>
              <a:ext uri="{FF2B5EF4-FFF2-40B4-BE49-F238E27FC236}">
                <a16:creationId xmlns:a16="http://schemas.microsoft.com/office/drawing/2014/main" id="{A9CC8C54-E08E-1E09-C42E-A598B60138D1}"/>
              </a:ext>
            </a:extLst>
          </p:cNvPr>
          <p:cNvSpPr txBox="1">
            <a:spLocks/>
          </p:cNvSpPr>
          <p:nvPr/>
        </p:nvSpPr>
        <p:spPr>
          <a:xfrm>
            <a:off x="10119676" y="6391887"/>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14</a:t>
            </a:fld>
            <a:endParaRPr lang="en-US"/>
          </a:p>
        </p:txBody>
      </p:sp>
      <p:sp>
        <p:nvSpPr>
          <p:cNvPr id="7" name="Footer Placeholder 6">
            <a:extLst>
              <a:ext uri="{FF2B5EF4-FFF2-40B4-BE49-F238E27FC236}">
                <a16:creationId xmlns:a16="http://schemas.microsoft.com/office/drawing/2014/main" id="{79515764-FB3C-BE37-AEAE-58825E5AD66B}"/>
              </a:ext>
            </a:extLst>
          </p:cNvPr>
          <p:cNvSpPr>
            <a:spLocks noGrp="1"/>
          </p:cNvSpPr>
          <p:nvPr>
            <p:ph type="ftr" sz="quarter" idx="13"/>
          </p:nvPr>
        </p:nvSpPr>
        <p:spPr/>
        <p:txBody>
          <a:bodyPr/>
          <a:lstStyle/>
          <a:p>
            <a:r>
              <a:rPr lang="en-US"/>
              <a:t>Distribution Statement A. Approved for public release. Distribution is unlimited.  Case # 23-S-1171</a:t>
            </a:r>
            <a:endParaRPr lang="en-US" dirty="0"/>
          </a:p>
        </p:txBody>
      </p:sp>
    </p:spTree>
    <p:extLst>
      <p:ext uri="{BB962C8B-B14F-4D97-AF65-F5344CB8AC3E}">
        <p14:creationId xmlns:p14="http://schemas.microsoft.com/office/powerpoint/2010/main" val="1946823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22A9A7-FAD1-73C9-9B30-469F52699C9E}"/>
              </a:ext>
            </a:extLst>
          </p:cNvPr>
          <p:cNvSpPr>
            <a:spLocks noGrp="1"/>
          </p:cNvSpPr>
          <p:nvPr>
            <p:ph type="title"/>
          </p:nvPr>
        </p:nvSpPr>
        <p:spPr>
          <a:xfrm>
            <a:off x="1141395" y="57187"/>
            <a:ext cx="10250444" cy="677002"/>
          </a:xfrm>
        </p:spPr>
        <p:txBody>
          <a:bodyPr/>
          <a:lstStyle/>
          <a:p>
            <a:r>
              <a:rPr lang="en-US">
                <a:latin typeface="Franklin Gothic Medium Cond"/>
                <a:cs typeface="Arial"/>
              </a:rPr>
              <a:t>Authoritative Source of Truth</a:t>
            </a:r>
            <a:endParaRPr lang="en-US"/>
          </a:p>
        </p:txBody>
      </p:sp>
      <p:pic>
        <p:nvPicPr>
          <p:cNvPr id="5" name="Picture 4" descr="Diagram&#10;&#10;Description automatically generated">
            <a:extLst>
              <a:ext uri="{FF2B5EF4-FFF2-40B4-BE49-F238E27FC236}">
                <a16:creationId xmlns:a16="http://schemas.microsoft.com/office/drawing/2014/main" id="{3E9EBCDE-4E1D-42BE-8220-B783F9F5BD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314" y="1231321"/>
            <a:ext cx="4866028" cy="3970894"/>
          </a:xfrm>
          <a:prstGeom prst="rect">
            <a:avLst/>
          </a:prstGeom>
        </p:spPr>
      </p:pic>
      <p:sp>
        <p:nvSpPr>
          <p:cNvPr id="6" name="TextBox 5">
            <a:extLst>
              <a:ext uri="{FF2B5EF4-FFF2-40B4-BE49-F238E27FC236}">
                <a16:creationId xmlns:a16="http://schemas.microsoft.com/office/drawing/2014/main" id="{608E0AE0-6025-4D08-900E-E0C820BEEC90}"/>
              </a:ext>
            </a:extLst>
          </p:cNvPr>
          <p:cNvSpPr txBox="1"/>
          <p:nvPr/>
        </p:nvSpPr>
        <p:spPr>
          <a:xfrm>
            <a:off x="5466075" y="865664"/>
            <a:ext cx="6453091" cy="4339650"/>
          </a:xfrm>
          <a:prstGeom prst="rect">
            <a:avLst/>
          </a:prstGeom>
          <a:noFill/>
        </p:spPr>
        <p:txBody>
          <a:bodyPr wrap="square" lIns="91440" tIns="45720" rIns="91440" bIns="45720" rtlCol="0" anchor="t">
            <a:spAutoFit/>
          </a:bodyPr>
          <a:lstStyle/>
          <a:p>
            <a:pPr algn="l"/>
            <a:r>
              <a:rPr lang="en-US" sz="2000" b="1" i="0" u="none" strike="noStrike" baseline="0" dirty="0">
                <a:solidFill>
                  <a:srgbClr val="362533"/>
                </a:solidFill>
                <a:latin typeface=" Arial"/>
              </a:rPr>
              <a:t>Some </a:t>
            </a:r>
            <a:r>
              <a:rPr lang="en-US" sz="2000" b="1" i="0" u="none" strike="noStrike" baseline="0" dirty="0">
                <a:solidFill>
                  <a:srgbClr val="290E2F"/>
                </a:solidFill>
                <a:latin typeface=" Arial"/>
              </a:rPr>
              <a:t>moti</a:t>
            </a:r>
            <a:r>
              <a:rPr lang="en-US" sz="2000" b="1" i="0" u="none" strike="noStrike" baseline="0" dirty="0">
                <a:solidFill>
                  <a:srgbClr val="473E54"/>
                </a:solidFill>
                <a:latin typeface=" Arial"/>
              </a:rPr>
              <a:t>v</a:t>
            </a:r>
            <a:r>
              <a:rPr lang="en-US" sz="2000" b="1" i="0" u="none" strike="noStrike" baseline="0" dirty="0">
                <a:solidFill>
                  <a:srgbClr val="290E2F"/>
                </a:solidFill>
                <a:latin typeface=" Arial"/>
              </a:rPr>
              <a:t>ations to shift from a document</a:t>
            </a:r>
            <a:r>
              <a:rPr lang="en-US" sz="2000" b="1" i="0" u="none" strike="noStrike" baseline="0" dirty="0">
                <a:solidFill>
                  <a:srgbClr val="0D020E"/>
                </a:solidFill>
                <a:latin typeface=" Arial"/>
              </a:rPr>
              <a:t>-</a:t>
            </a:r>
            <a:r>
              <a:rPr lang="en-US" sz="2000" b="1" i="0" u="none" strike="noStrike" baseline="0" dirty="0">
                <a:solidFill>
                  <a:srgbClr val="290E2F"/>
                </a:solidFill>
                <a:latin typeface=" Arial"/>
              </a:rPr>
              <a:t>based approach to a D</a:t>
            </a:r>
            <a:r>
              <a:rPr lang="en-US" sz="2000" b="1" i="0" u="none" strike="noStrike" baseline="0" dirty="0">
                <a:solidFill>
                  <a:srgbClr val="0D020E"/>
                </a:solidFill>
                <a:latin typeface=" Arial"/>
              </a:rPr>
              <a:t>E </a:t>
            </a:r>
            <a:r>
              <a:rPr lang="en-US" sz="2000" b="1" i="0" u="none" strike="noStrike" baseline="0" dirty="0">
                <a:solidFill>
                  <a:srgbClr val="290E2F"/>
                </a:solidFill>
                <a:latin typeface=" Arial"/>
              </a:rPr>
              <a:t>approach include</a:t>
            </a:r>
            <a:r>
              <a:rPr lang="en-US" sz="2000" b="1" i="0" u="none" strike="noStrike" baseline="0" dirty="0">
                <a:solidFill>
                  <a:srgbClr val="473E54"/>
                </a:solidFill>
                <a:latin typeface=" Arial"/>
              </a:rPr>
              <a:t>:</a:t>
            </a:r>
          </a:p>
          <a:p>
            <a:pPr algn="l"/>
            <a:endParaRPr lang="en-US" sz="1800" b="0" i="0" u="none" strike="noStrike" baseline="0" dirty="0">
              <a:solidFill>
                <a:srgbClr val="473E54"/>
              </a:solidFill>
              <a:latin typeface=" Arial"/>
            </a:endParaRPr>
          </a:p>
          <a:p>
            <a:pPr marL="342900" indent="-342900" algn="l">
              <a:buFont typeface="Wingdings" panose="020B0604020202020204" pitchFamily="34" charset="0"/>
              <a:buChar char="Ø"/>
            </a:pPr>
            <a:r>
              <a:rPr lang="en-US" sz="2000" b="0" i="0" u="none" strike="noStrike" baseline="0" dirty="0">
                <a:solidFill>
                  <a:srgbClr val="290E2F"/>
                </a:solidFill>
                <a:latin typeface=" Arial"/>
              </a:rPr>
              <a:t>Pro</a:t>
            </a:r>
            <a:r>
              <a:rPr lang="en-US" sz="2000" b="0" i="0" u="none" strike="noStrike" baseline="0" dirty="0">
                <a:solidFill>
                  <a:srgbClr val="473E54"/>
                </a:solidFill>
                <a:latin typeface=" Arial"/>
              </a:rPr>
              <a:t>v</a:t>
            </a:r>
            <a:r>
              <a:rPr lang="en-US" sz="2000" b="0" i="0" u="none" strike="noStrike" baseline="0" dirty="0">
                <a:solidFill>
                  <a:srgbClr val="290E2F"/>
                </a:solidFill>
                <a:latin typeface=" Arial"/>
              </a:rPr>
              <a:t>iding models, simulations </a:t>
            </a:r>
            <a:r>
              <a:rPr lang="en-US" sz="2000" dirty="0">
                <a:solidFill>
                  <a:srgbClr val="290E2F"/>
                </a:solidFill>
                <a:latin typeface=" Arial"/>
              </a:rPr>
              <a:t>and data a</a:t>
            </a:r>
            <a:r>
              <a:rPr lang="en-US" sz="2000" b="0" i="0" u="none" strike="noStrike" baseline="0" dirty="0">
                <a:solidFill>
                  <a:srgbClr val="290E2F"/>
                </a:solidFill>
                <a:latin typeface=" Arial"/>
              </a:rPr>
              <a:t>s artifacts to include in</a:t>
            </a:r>
            <a:r>
              <a:rPr lang="en-US" sz="2000" b="0" i="0" u="none" strike="noStrike" baseline="0" dirty="0">
                <a:solidFill>
                  <a:srgbClr val="473E54"/>
                </a:solidFill>
                <a:latin typeface=" Arial"/>
              </a:rPr>
              <a:t>, </a:t>
            </a:r>
            <a:r>
              <a:rPr lang="en-US" sz="2000" b="0" i="0" u="none" strike="noStrike" baseline="0" dirty="0">
                <a:solidFill>
                  <a:srgbClr val="362533"/>
                </a:solidFill>
                <a:latin typeface=" Arial"/>
              </a:rPr>
              <a:t>or </a:t>
            </a:r>
            <a:r>
              <a:rPr lang="en-US" sz="2000" b="0" i="0" u="none" strike="noStrike" baseline="0" dirty="0">
                <a:solidFill>
                  <a:srgbClr val="290E2F"/>
                </a:solidFill>
                <a:latin typeface=" Arial"/>
              </a:rPr>
              <a:t>substitute for</a:t>
            </a:r>
            <a:r>
              <a:rPr lang="en-US" sz="2000" b="0" i="0" u="none" strike="noStrike" baseline="0" dirty="0">
                <a:solidFill>
                  <a:srgbClr val="473E54"/>
                </a:solidFill>
                <a:latin typeface=" Arial"/>
              </a:rPr>
              <a:t>, </a:t>
            </a:r>
            <a:r>
              <a:rPr lang="en-US" sz="2000" b="0" i="0" u="none" strike="noStrike" baseline="0" dirty="0">
                <a:solidFill>
                  <a:srgbClr val="362533"/>
                </a:solidFill>
                <a:latin typeface=" Arial"/>
              </a:rPr>
              <a:t>official </a:t>
            </a:r>
            <a:r>
              <a:rPr lang="en-US" sz="2000" b="0" i="0" u="none" strike="noStrike" baseline="0" dirty="0">
                <a:solidFill>
                  <a:srgbClr val="290E2F"/>
                </a:solidFill>
                <a:latin typeface=" Arial"/>
              </a:rPr>
              <a:t>documentation</a:t>
            </a:r>
          </a:p>
          <a:p>
            <a:pPr marL="342900" indent="-342900" algn="l">
              <a:buFont typeface="Wingdings" panose="020B0604020202020204" pitchFamily="34" charset="0"/>
              <a:buChar char="Ø"/>
            </a:pPr>
            <a:r>
              <a:rPr lang="en-US" sz="2000" b="0" i="0" u="none" strike="noStrike" baseline="0" dirty="0">
                <a:solidFill>
                  <a:srgbClr val="473E54"/>
                </a:solidFill>
                <a:latin typeface=" Arial"/>
              </a:rPr>
              <a:t>A </a:t>
            </a:r>
            <a:r>
              <a:rPr lang="en-US" sz="2000" b="0" i="0" u="none" strike="noStrike" baseline="0" dirty="0">
                <a:solidFill>
                  <a:srgbClr val="290E2F"/>
                </a:solidFill>
                <a:latin typeface=" Arial"/>
              </a:rPr>
              <a:t>single accurate</a:t>
            </a:r>
            <a:r>
              <a:rPr lang="en-US" sz="2000" b="0" i="0" u="none" strike="noStrike" baseline="0" dirty="0">
                <a:solidFill>
                  <a:srgbClr val="473E54"/>
                </a:solidFill>
                <a:latin typeface=" Arial"/>
              </a:rPr>
              <a:t>, </a:t>
            </a:r>
            <a:r>
              <a:rPr lang="en-US" sz="2000" b="0" i="0" u="none" strike="noStrike" baseline="0" dirty="0">
                <a:solidFill>
                  <a:srgbClr val="290E2F"/>
                </a:solidFill>
                <a:latin typeface=" Arial"/>
              </a:rPr>
              <a:t>accessible</a:t>
            </a:r>
            <a:r>
              <a:rPr lang="en-US" sz="2000" b="0" i="0" u="none" strike="noStrike" baseline="0" dirty="0">
                <a:solidFill>
                  <a:srgbClr val="473E54"/>
                </a:solidFill>
                <a:latin typeface=" Arial"/>
              </a:rPr>
              <a:t>, </a:t>
            </a:r>
            <a:r>
              <a:rPr lang="en-US" sz="2000" b="0" i="0" u="none" strike="noStrike" baseline="0" dirty="0">
                <a:solidFill>
                  <a:srgbClr val="290E2F"/>
                </a:solidFill>
                <a:latin typeface=" Arial"/>
              </a:rPr>
              <a:t>and automaticall</a:t>
            </a:r>
            <a:r>
              <a:rPr lang="en-US" sz="2000" b="0" i="0" u="none" strike="noStrike" baseline="0" dirty="0">
                <a:solidFill>
                  <a:srgbClr val="473E54"/>
                </a:solidFill>
                <a:latin typeface=" Arial"/>
              </a:rPr>
              <a:t>y </a:t>
            </a:r>
            <a:r>
              <a:rPr lang="en-US" sz="2000" b="0" i="0" u="none" strike="noStrike" baseline="0" dirty="0">
                <a:solidFill>
                  <a:srgbClr val="290E2F"/>
                </a:solidFill>
                <a:latin typeface=" Arial"/>
              </a:rPr>
              <a:t>updatable models and data </a:t>
            </a:r>
            <a:r>
              <a:rPr lang="en-US" sz="2000" b="0" i="0" u="none" strike="noStrike" baseline="0" dirty="0">
                <a:solidFill>
                  <a:srgbClr val="473E54"/>
                </a:solidFill>
                <a:latin typeface=" Arial"/>
              </a:rPr>
              <a:t>w</a:t>
            </a:r>
            <a:r>
              <a:rPr lang="en-US" sz="2000" b="0" i="0" u="none" strike="noStrike" baseline="0" dirty="0">
                <a:solidFill>
                  <a:srgbClr val="290E2F"/>
                </a:solidFill>
                <a:latin typeface=" Arial"/>
              </a:rPr>
              <a:t>ith an audit trail</a:t>
            </a:r>
          </a:p>
          <a:p>
            <a:pPr marL="342900" indent="-342900" algn="l">
              <a:buFont typeface="Wingdings" panose="020B0604020202020204" pitchFamily="34" charset="0"/>
              <a:buChar char="Ø"/>
            </a:pPr>
            <a:r>
              <a:rPr lang="en-US" sz="2000" b="0" i="0" u="none" strike="noStrike" baseline="0" dirty="0">
                <a:solidFill>
                  <a:srgbClr val="290E2F"/>
                </a:solidFill>
                <a:latin typeface=" Arial"/>
              </a:rPr>
              <a:t>Better </a:t>
            </a:r>
            <a:r>
              <a:rPr lang="en-US" sz="2000" b="0" i="0" u="none" strike="noStrike" baseline="0" dirty="0">
                <a:solidFill>
                  <a:srgbClr val="362533"/>
                </a:solidFill>
                <a:latin typeface=" Arial"/>
              </a:rPr>
              <a:t>collaboration </a:t>
            </a:r>
            <a:r>
              <a:rPr lang="en-US" sz="2000" b="0" i="0" u="none" strike="noStrike" baseline="0" dirty="0">
                <a:solidFill>
                  <a:srgbClr val="290E2F"/>
                </a:solidFill>
                <a:latin typeface=" Arial"/>
              </a:rPr>
              <a:t>bet</a:t>
            </a:r>
            <a:r>
              <a:rPr lang="en-US" sz="2000" b="0" i="0" u="none" strike="noStrike" baseline="0" dirty="0">
                <a:solidFill>
                  <a:srgbClr val="473E54"/>
                </a:solidFill>
                <a:latin typeface=" Arial"/>
              </a:rPr>
              <a:t>w</a:t>
            </a:r>
            <a:r>
              <a:rPr lang="en-US" sz="2000" b="0" i="0" u="none" strike="noStrike" baseline="0" dirty="0">
                <a:solidFill>
                  <a:srgbClr val="362533"/>
                </a:solidFill>
                <a:latin typeface=" Arial"/>
              </a:rPr>
              <a:t>een </a:t>
            </a:r>
            <a:r>
              <a:rPr lang="en-US" sz="2000" b="0" i="0" u="none" strike="noStrike" baseline="0" dirty="0">
                <a:solidFill>
                  <a:srgbClr val="290E2F"/>
                </a:solidFill>
                <a:latin typeface=" Arial"/>
              </a:rPr>
              <a:t>stakeholders</a:t>
            </a:r>
          </a:p>
          <a:p>
            <a:pPr marL="342900" indent="-342900" algn="l">
              <a:buFont typeface="Wingdings" panose="020B0604020202020204" pitchFamily="34" charset="0"/>
              <a:buChar char="Ø"/>
            </a:pPr>
            <a:r>
              <a:rPr lang="en-US" sz="2000" b="0" i="0" u="none" strike="noStrike" baseline="0" dirty="0">
                <a:solidFill>
                  <a:srgbClr val="473E54"/>
                </a:solidFill>
                <a:latin typeface=" Arial"/>
              </a:rPr>
              <a:t>A</a:t>
            </a:r>
            <a:r>
              <a:rPr lang="en-US" sz="2000" b="0" i="0" u="none" strike="noStrike" baseline="0" dirty="0">
                <a:solidFill>
                  <a:srgbClr val="290E2F"/>
                </a:solidFill>
                <a:latin typeface=" Arial"/>
              </a:rPr>
              <a:t>bility to make quicker and more reliable decisions</a:t>
            </a:r>
          </a:p>
          <a:p>
            <a:pPr marL="285750" indent="-285750" algn="l">
              <a:buFont typeface="Arial" panose="020B0604020202020204" pitchFamily="34" charset="0"/>
              <a:buChar char="•"/>
            </a:pPr>
            <a:endParaRPr lang="en-US" sz="1800" b="0" i="0" u="none" strike="noStrike" baseline="0" dirty="0">
              <a:solidFill>
                <a:srgbClr val="290E2F"/>
              </a:solidFill>
              <a:latin typeface=" Arial"/>
            </a:endParaRPr>
          </a:p>
          <a:p>
            <a:pPr algn="l"/>
            <a:r>
              <a:rPr lang="en-US" sz="2000" b="0" i="0" u="none" strike="noStrike" baseline="0" dirty="0">
                <a:solidFill>
                  <a:srgbClr val="0D020E"/>
                </a:solidFill>
                <a:latin typeface=" Arial"/>
              </a:rPr>
              <a:t>I</a:t>
            </a:r>
            <a:r>
              <a:rPr lang="en-US" sz="2000" b="0" i="0" u="none" strike="noStrike" baseline="0" dirty="0">
                <a:solidFill>
                  <a:srgbClr val="290E2F"/>
                </a:solidFill>
                <a:latin typeface=" Arial"/>
              </a:rPr>
              <a:t>mplementing D</a:t>
            </a:r>
            <a:r>
              <a:rPr lang="en-US" sz="2000" b="0" i="0" u="none" strike="noStrike" baseline="0" dirty="0">
                <a:solidFill>
                  <a:srgbClr val="0D020E"/>
                </a:solidFill>
                <a:latin typeface=" Arial"/>
              </a:rPr>
              <a:t>E </a:t>
            </a:r>
            <a:r>
              <a:rPr lang="en-US" sz="2000" b="0" i="0" u="none" strike="noStrike" baseline="0" dirty="0">
                <a:solidFill>
                  <a:srgbClr val="290E2F"/>
                </a:solidFill>
                <a:latin typeface=" Arial"/>
              </a:rPr>
              <a:t>does not promise accurate and </a:t>
            </a:r>
            <a:r>
              <a:rPr lang="en-US" sz="2000" b="0" i="0" u="none" strike="noStrike" baseline="0" dirty="0">
                <a:solidFill>
                  <a:srgbClr val="362533"/>
                </a:solidFill>
                <a:latin typeface=" Arial"/>
              </a:rPr>
              <a:t>complete </a:t>
            </a:r>
            <a:r>
              <a:rPr lang="en-US" sz="2000" b="0" i="0" u="none" strike="noStrike" baseline="0" dirty="0">
                <a:solidFill>
                  <a:srgbClr val="290E2F"/>
                </a:solidFill>
                <a:latin typeface=" Arial"/>
              </a:rPr>
              <a:t>data</a:t>
            </a:r>
            <a:r>
              <a:rPr lang="en-US" sz="2000" b="0" i="0" u="none" strike="noStrike" baseline="0" dirty="0">
                <a:solidFill>
                  <a:srgbClr val="473E54"/>
                </a:solidFill>
                <a:latin typeface=" Arial"/>
              </a:rPr>
              <a:t>, </a:t>
            </a:r>
            <a:r>
              <a:rPr lang="en-US" sz="2000" b="0" i="0" u="none" strike="noStrike" baseline="0" dirty="0">
                <a:solidFill>
                  <a:srgbClr val="290E2F"/>
                </a:solidFill>
                <a:latin typeface=" Arial"/>
              </a:rPr>
              <a:t>but it does pro</a:t>
            </a:r>
            <a:r>
              <a:rPr lang="en-US" sz="2000" b="0" i="0" u="none" strike="noStrike" baseline="0" dirty="0">
                <a:solidFill>
                  <a:srgbClr val="473E54"/>
                </a:solidFill>
                <a:latin typeface=" Arial"/>
              </a:rPr>
              <a:t>v</a:t>
            </a:r>
            <a:r>
              <a:rPr lang="en-US" sz="2000" b="0" i="0" u="none" strike="noStrike" baseline="0" dirty="0">
                <a:solidFill>
                  <a:srgbClr val="290E2F"/>
                </a:solidFill>
                <a:latin typeface=" Arial"/>
              </a:rPr>
              <a:t>ide an authoritati</a:t>
            </a:r>
            <a:r>
              <a:rPr lang="en-US" sz="2000" b="0" i="0" u="none" strike="noStrike" baseline="0" dirty="0">
                <a:solidFill>
                  <a:srgbClr val="473E54"/>
                </a:solidFill>
                <a:latin typeface=" Arial"/>
              </a:rPr>
              <a:t>v</a:t>
            </a:r>
            <a:r>
              <a:rPr lang="en-US" sz="2000" b="0" i="0" u="none" strike="noStrike" baseline="0" dirty="0">
                <a:solidFill>
                  <a:srgbClr val="362533"/>
                </a:solidFill>
                <a:latin typeface=" Arial"/>
              </a:rPr>
              <a:t>e </a:t>
            </a:r>
            <a:r>
              <a:rPr lang="en-US" sz="2000" b="0" i="0" u="none" strike="noStrike" baseline="0" dirty="0">
                <a:solidFill>
                  <a:srgbClr val="290E2F"/>
                </a:solidFill>
                <a:latin typeface=" Arial"/>
              </a:rPr>
              <a:t>source </a:t>
            </a:r>
            <a:r>
              <a:rPr lang="en-US" sz="2000" b="0" i="0" u="none" strike="noStrike" baseline="0" dirty="0">
                <a:solidFill>
                  <a:srgbClr val="362533"/>
                </a:solidFill>
                <a:latin typeface=" Arial"/>
              </a:rPr>
              <a:t>of </a:t>
            </a:r>
            <a:r>
              <a:rPr lang="en-US" sz="2000" b="0" i="0" u="none" strike="noStrike" baseline="0" dirty="0">
                <a:solidFill>
                  <a:srgbClr val="290E2F"/>
                </a:solidFill>
                <a:latin typeface=" Arial"/>
              </a:rPr>
              <a:t>truth that is shared across all </a:t>
            </a:r>
            <a:r>
              <a:rPr lang="en-US" sz="2000" b="0" i="0" u="none" strike="noStrike" baseline="0" dirty="0">
                <a:solidFill>
                  <a:srgbClr val="0D020E"/>
                </a:solidFill>
                <a:latin typeface=" Arial"/>
              </a:rPr>
              <a:t>I</a:t>
            </a:r>
            <a:r>
              <a:rPr lang="en-US" sz="2000" b="0" i="0" u="none" strike="noStrike" baseline="0" dirty="0">
                <a:solidFill>
                  <a:srgbClr val="290E2F"/>
                </a:solidFill>
                <a:latin typeface=" Arial"/>
              </a:rPr>
              <a:t>ntegrated Product Team </a:t>
            </a:r>
            <a:r>
              <a:rPr lang="en-US" sz="2000" b="0" i="0" u="none" strike="noStrike" baseline="0" dirty="0">
                <a:solidFill>
                  <a:srgbClr val="555061"/>
                </a:solidFill>
                <a:latin typeface=" Arial"/>
              </a:rPr>
              <a:t>( </a:t>
            </a:r>
            <a:r>
              <a:rPr lang="en-US" sz="2000" dirty="0">
                <a:solidFill>
                  <a:srgbClr val="555061"/>
                </a:solidFill>
                <a:latin typeface=" Arial"/>
              </a:rPr>
              <a:t>I</a:t>
            </a:r>
            <a:r>
              <a:rPr lang="en-US" sz="2000" dirty="0">
                <a:solidFill>
                  <a:srgbClr val="290E2F"/>
                </a:solidFill>
                <a:latin typeface=" Arial"/>
              </a:rPr>
              <a:t>PT</a:t>
            </a:r>
            <a:r>
              <a:rPr lang="en-US" sz="2000" b="0" i="0" u="none" strike="noStrike" baseline="0" dirty="0">
                <a:solidFill>
                  <a:srgbClr val="555061"/>
                </a:solidFill>
                <a:latin typeface=" Arial"/>
              </a:rPr>
              <a:t>) </a:t>
            </a:r>
            <a:r>
              <a:rPr lang="en-US" sz="2000" b="0" i="0" u="none" strike="noStrike" baseline="0" dirty="0">
                <a:solidFill>
                  <a:srgbClr val="290E2F"/>
                </a:solidFill>
                <a:latin typeface=" Arial"/>
              </a:rPr>
              <a:t>members</a:t>
            </a:r>
            <a:r>
              <a:rPr lang="en-US" sz="2000" b="0" i="0" u="none" strike="noStrike" baseline="0" dirty="0">
                <a:solidFill>
                  <a:srgbClr val="2C020A"/>
                </a:solidFill>
                <a:latin typeface=" Arial"/>
              </a:rPr>
              <a:t>.</a:t>
            </a:r>
            <a:endParaRPr lang="en-US" sz="2400" dirty="0">
              <a:latin typeface=" Arial"/>
            </a:endParaRPr>
          </a:p>
        </p:txBody>
      </p:sp>
      <p:sp>
        <p:nvSpPr>
          <p:cNvPr id="2" name="TextBox 1">
            <a:extLst>
              <a:ext uri="{FF2B5EF4-FFF2-40B4-BE49-F238E27FC236}">
                <a16:creationId xmlns:a16="http://schemas.microsoft.com/office/drawing/2014/main" id="{0FF84387-EA78-EFAF-5A8C-EF012A2F45D1}"/>
              </a:ext>
            </a:extLst>
          </p:cNvPr>
          <p:cNvSpPr txBox="1"/>
          <p:nvPr/>
        </p:nvSpPr>
        <p:spPr>
          <a:xfrm>
            <a:off x="1183851" y="5701387"/>
            <a:ext cx="9759595" cy="400110"/>
          </a:xfrm>
          <a:prstGeom prst="rect">
            <a:avLst/>
          </a:prstGeom>
          <a:noFill/>
        </p:spPr>
        <p:txBody>
          <a:bodyPr wrap="none" rtlCol="0">
            <a:spAutoFit/>
          </a:bodyPr>
          <a:lstStyle/>
          <a:p>
            <a:r>
              <a:rPr lang="en-US" sz="2000" b="1" i="0" u="none" strike="noStrike" baseline="0" dirty="0">
                <a:solidFill>
                  <a:srgbClr val="362533"/>
                </a:solidFill>
                <a:latin typeface="Arial" panose="020B0604020202020204" pitchFamily="34" charset="0"/>
              </a:rPr>
              <a:t>Successful </a:t>
            </a:r>
            <a:r>
              <a:rPr lang="en-US" sz="2000" b="1" i="0" u="none" strike="noStrike" baseline="0" dirty="0">
                <a:solidFill>
                  <a:srgbClr val="290E2F"/>
                </a:solidFill>
                <a:latin typeface="Arial" panose="020B0604020202020204" pitchFamily="34" charset="0"/>
              </a:rPr>
              <a:t>programs need accurate</a:t>
            </a:r>
            <a:r>
              <a:rPr lang="en-US" sz="2000" b="1" i="0" u="none" strike="noStrike" baseline="0" dirty="0">
                <a:solidFill>
                  <a:srgbClr val="473E54"/>
                </a:solidFill>
                <a:latin typeface="Arial" panose="020B0604020202020204" pitchFamily="34" charset="0"/>
              </a:rPr>
              <a:t>, </a:t>
            </a:r>
            <a:r>
              <a:rPr lang="en-US" sz="2000" b="1" i="0" u="none" strike="noStrike" baseline="0" dirty="0">
                <a:solidFill>
                  <a:srgbClr val="362533"/>
                </a:solidFill>
                <a:latin typeface="Arial" panose="020B0604020202020204" pitchFamily="34" charset="0"/>
              </a:rPr>
              <a:t>complete</a:t>
            </a:r>
            <a:r>
              <a:rPr lang="en-US" sz="2000" b="1" i="0" u="none" strike="noStrike" baseline="0" dirty="0">
                <a:solidFill>
                  <a:srgbClr val="473E54"/>
                </a:solidFill>
                <a:latin typeface="Arial" panose="020B0604020202020204" pitchFamily="34" charset="0"/>
              </a:rPr>
              <a:t>, </a:t>
            </a:r>
            <a:r>
              <a:rPr lang="en-US" sz="2000" b="1" i="0" u="none" strike="noStrike" baseline="0" dirty="0">
                <a:solidFill>
                  <a:srgbClr val="290E2F"/>
                </a:solidFill>
                <a:latin typeface="Arial" panose="020B0604020202020204" pitchFamily="34" charset="0"/>
              </a:rPr>
              <a:t>timel</a:t>
            </a:r>
            <a:r>
              <a:rPr lang="en-US" sz="2000" b="1" i="0" u="none" strike="noStrike" baseline="0" dirty="0">
                <a:solidFill>
                  <a:srgbClr val="473E54"/>
                </a:solidFill>
                <a:latin typeface="Arial" panose="020B0604020202020204" pitchFamily="34" charset="0"/>
              </a:rPr>
              <a:t>y, </a:t>
            </a:r>
            <a:r>
              <a:rPr lang="en-US" sz="2000" b="1" i="0" u="none" strike="noStrike" baseline="0" dirty="0">
                <a:solidFill>
                  <a:srgbClr val="290E2F"/>
                </a:solidFill>
                <a:latin typeface="Arial" panose="020B0604020202020204" pitchFamily="34" charset="0"/>
              </a:rPr>
              <a:t>and quality information</a:t>
            </a:r>
            <a:r>
              <a:rPr lang="en-US" sz="2000" b="1" i="0" u="none" strike="noStrike" baseline="0" dirty="0">
                <a:solidFill>
                  <a:srgbClr val="2C020A"/>
                </a:solidFill>
                <a:latin typeface="Arial" panose="020B0604020202020204" pitchFamily="34" charset="0"/>
              </a:rPr>
              <a:t>.</a:t>
            </a:r>
            <a:endParaRPr lang="en-US" sz="2000" b="1" dirty="0"/>
          </a:p>
        </p:txBody>
      </p:sp>
      <p:sp>
        <p:nvSpPr>
          <p:cNvPr id="7" name="Slide Number Placeholder 1">
            <a:extLst>
              <a:ext uri="{FF2B5EF4-FFF2-40B4-BE49-F238E27FC236}">
                <a16:creationId xmlns:a16="http://schemas.microsoft.com/office/drawing/2014/main" id="{0DF60F78-5541-879C-72DA-4EB14728D5E6}"/>
              </a:ext>
            </a:extLst>
          </p:cNvPr>
          <p:cNvSpPr txBox="1">
            <a:spLocks/>
          </p:cNvSpPr>
          <p:nvPr/>
        </p:nvSpPr>
        <p:spPr>
          <a:xfrm>
            <a:off x="10119676" y="6391887"/>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15</a:t>
            </a:fld>
            <a:endParaRPr lang="en-US"/>
          </a:p>
        </p:txBody>
      </p:sp>
      <p:sp>
        <p:nvSpPr>
          <p:cNvPr id="4" name="Footer Placeholder 3">
            <a:extLst>
              <a:ext uri="{FF2B5EF4-FFF2-40B4-BE49-F238E27FC236}">
                <a16:creationId xmlns:a16="http://schemas.microsoft.com/office/drawing/2014/main" id="{4F5052DE-0AC7-A19C-7E7C-C1FA653675EA}"/>
              </a:ext>
            </a:extLst>
          </p:cNvPr>
          <p:cNvSpPr>
            <a:spLocks noGrp="1"/>
          </p:cNvSpPr>
          <p:nvPr>
            <p:ph type="ftr" sz="quarter" idx="13"/>
          </p:nvPr>
        </p:nvSpPr>
        <p:spPr/>
        <p:txBody>
          <a:bodyPr/>
          <a:lstStyle/>
          <a:p>
            <a:r>
              <a:rPr lang="en-US"/>
              <a:t>Distribution Statement A. Approved for public release. Distribution is unlimited.  Case # 23-S-1171</a:t>
            </a:r>
            <a:endParaRPr lang="en-US" dirty="0"/>
          </a:p>
        </p:txBody>
      </p:sp>
    </p:spTree>
    <p:extLst>
      <p:ext uri="{BB962C8B-B14F-4D97-AF65-F5344CB8AC3E}">
        <p14:creationId xmlns:p14="http://schemas.microsoft.com/office/powerpoint/2010/main" val="988160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430438-3DAE-0CD8-3643-9A2A0CC84906}"/>
              </a:ext>
            </a:extLst>
          </p:cNvPr>
          <p:cNvSpPr>
            <a:spLocks noGrp="1"/>
          </p:cNvSpPr>
          <p:nvPr>
            <p:ph type="title"/>
          </p:nvPr>
        </p:nvSpPr>
        <p:spPr>
          <a:xfrm>
            <a:off x="1123034" y="2103"/>
            <a:ext cx="10250444" cy="677002"/>
          </a:xfrm>
        </p:spPr>
        <p:txBody>
          <a:bodyPr/>
          <a:lstStyle/>
          <a:p>
            <a:r>
              <a:rPr lang="en-US">
                <a:latin typeface="Franklin Gothic Medium Cond"/>
                <a:cs typeface="Arial"/>
              </a:rPr>
              <a:t>Digital Artifact</a:t>
            </a:r>
            <a:endParaRPr lang="en-US"/>
          </a:p>
        </p:txBody>
      </p:sp>
      <p:pic>
        <p:nvPicPr>
          <p:cNvPr id="4" name="Picture 2">
            <a:extLst>
              <a:ext uri="{FF2B5EF4-FFF2-40B4-BE49-F238E27FC236}">
                <a16:creationId xmlns:a16="http://schemas.microsoft.com/office/drawing/2014/main" id="{DE7B2650-2D1D-4650-A190-2BA3355D3D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79" y="1017145"/>
            <a:ext cx="7221330" cy="35651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38C5429-FE28-AE5A-F98F-F490607F30FD}"/>
              </a:ext>
            </a:extLst>
          </p:cNvPr>
          <p:cNvSpPr txBox="1"/>
          <p:nvPr/>
        </p:nvSpPr>
        <p:spPr>
          <a:xfrm>
            <a:off x="7900825" y="1647784"/>
            <a:ext cx="3980889"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a:buChar char="Ø"/>
            </a:pPr>
            <a:r>
              <a:rPr lang="en-US" sz="2400" b="1" dirty="0">
                <a:latin typeface=" Arial"/>
              </a:rPr>
              <a:t>Each stakeholder's model is a digital artifact.</a:t>
            </a:r>
            <a:endParaRPr lang="en-US" sz="2400" b="1" dirty="0">
              <a:latin typeface=" Arial"/>
              <a:cs typeface="Calibri" panose="020F0502020204030204"/>
            </a:endParaRPr>
          </a:p>
          <a:p>
            <a:pPr marL="342900" indent="-342900">
              <a:buFont typeface="Wingdings"/>
              <a:buChar char="Ø"/>
            </a:pPr>
            <a:endParaRPr lang="en-US" sz="2400" b="1" dirty="0">
              <a:latin typeface=" Arial"/>
              <a:cs typeface="Calibri" panose="020F0502020204030204"/>
            </a:endParaRPr>
          </a:p>
          <a:p>
            <a:pPr marL="342900" indent="-342900">
              <a:buFont typeface="Wingdings"/>
              <a:buChar char="Ø"/>
            </a:pPr>
            <a:r>
              <a:rPr lang="en-US" sz="2400" b="1" dirty="0">
                <a:latin typeface=" Arial"/>
              </a:rPr>
              <a:t>Digital artifacts include reports, diagrams, lists, views, etc.</a:t>
            </a:r>
            <a:endParaRPr lang="en-US" sz="2400" b="1" dirty="0">
              <a:latin typeface=" Arial"/>
              <a:cs typeface="Calibri" panose="020F0502020204030204"/>
            </a:endParaRPr>
          </a:p>
        </p:txBody>
      </p:sp>
      <p:sp>
        <p:nvSpPr>
          <p:cNvPr id="8" name="TextBox 7">
            <a:extLst>
              <a:ext uri="{FF2B5EF4-FFF2-40B4-BE49-F238E27FC236}">
                <a16:creationId xmlns:a16="http://schemas.microsoft.com/office/drawing/2014/main" id="{D62319E4-0DF3-3BE9-93A9-3EC761593B3E}"/>
              </a:ext>
            </a:extLst>
          </p:cNvPr>
          <p:cNvSpPr txBox="1"/>
          <p:nvPr/>
        </p:nvSpPr>
        <p:spPr>
          <a:xfrm>
            <a:off x="1231883" y="4496224"/>
            <a:ext cx="141496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 Arial"/>
                <a:cs typeface="Calibri"/>
              </a:rPr>
              <a:t>Model</a:t>
            </a:r>
            <a:endParaRPr lang="en-US" dirty="0">
              <a:latin typeface=" Arial"/>
            </a:endParaRPr>
          </a:p>
        </p:txBody>
      </p:sp>
      <p:sp>
        <p:nvSpPr>
          <p:cNvPr id="9" name="TextBox 8">
            <a:extLst>
              <a:ext uri="{FF2B5EF4-FFF2-40B4-BE49-F238E27FC236}">
                <a16:creationId xmlns:a16="http://schemas.microsoft.com/office/drawing/2014/main" id="{5AB59359-EFED-DC49-E237-AACCE2CF3946}"/>
              </a:ext>
            </a:extLst>
          </p:cNvPr>
          <p:cNvSpPr txBox="1"/>
          <p:nvPr/>
        </p:nvSpPr>
        <p:spPr>
          <a:xfrm>
            <a:off x="5924770" y="4496224"/>
            <a:ext cx="141496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 Arial"/>
                <a:cs typeface="Calibri"/>
              </a:rPr>
              <a:t>View</a:t>
            </a:r>
            <a:endParaRPr lang="en-US" dirty="0">
              <a:latin typeface=" Arial"/>
            </a:endParaRPr>
          </a:p>
        </p:txBody>
      </p:sp>
      <p:sp>
        <p:nvSpPr>
          <p:cNvPr id="10" name="TextBox 9">
            <a:extLst>
              <a:ext uri="{FF2B5EF4-FFF2-40B4-BE49-F238E27FC236}">
                <a16:creationId xmlns:a16="http://schemas.microsoft.com/office/drawing/2014/main" id="{1AA0F25C-BEEE-161D-2727-098A7E92D2E9}"/>
              </a:ext>
            </a:extLst>
          </p:cNvPr>
          <p:cNvSpPr txBox="1"/>
          <p:nvPr/>
        </p:nvSpPr>
        <p:spPr>
          <a:xfrm>
            <a:off x="3218416" y="4496223"/>
            <a:ext cx="211423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 Arial"/>
                <a:cs typeface="Calibri"/>
              </a:rPr>
              <a:t>Controller</a:t>
            </a:r>
            <a:endParaRPr lang="en-US" dirty="0">
              <a:latin typeface=" Arial"/>
            </a:endParaRPr>
          </a:p>
        </p:txBody>
      </p:sp>
      <p:sp>
        <p:nvSpPr>
          <p:cNvPr id="5" name="Slide Number Placeholder 1">
            <a:extLst>
              <a:ext uri="{FF2B5EF4-FFF2-40B4-BE49-F238E27FC236}">
                <a16:creationId xmlns:a16="http://schemas.microsoft.com/office/drawing/2014/main" id="{E1F19C0A-F77F-782F-DAD7-230B3A1D29AA}"/>
              </a:ext>
            </a:extLst>
          </p:cNvPr>
          <p:cNvSpPr txBox="1">
            <a:spLocks/>
          </p:cNvSpPr>
          <p:nvPr/>
        </p:nvSpPr>
        <p:spPr>
          <a:xfrm>
            <a:off x="10119676" y="6391887"/>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16</a:t>
            </a:fld>
            <a:endParaRPr lang="en-US"/>
          </a:p>
        </p:txBody>
      </p:sp>
      <p:sp>
        <p:nvSpPr>
          <p:cNvPr id="2" name="Footer Placeholder 1">
            <a:extLst>
              <a:ext uri="{FF2B5EF4-FFF2-40B4-BE49-F238E27FC236}">
                <a16:creationId xmlns:a16="http://schemas.microsoft.com/office/drawing/2014/main" id="{EEB7E12E-7923-55B2-7728-F487C0CA78D1}"/>
              </a:ext>
            </a:extLst>
          </p:cNvPr>
          <p:cNvSpPr>
            <a:spLocks noGrp="1"/>
          </p:cNvSpPr>
          <p:nvPr>
            <p:ph type="ftr" sz="quarter" idx="13"/>
          </p:nvPr>
        </p:nvSpPr>
        <p:spPr/>
        <p:txBody>
          <a:bodyPr/>
          <a:lstStyle/>
          <a:p>
            <a:r>
              <a:rPr lang="en-US"/>
              <a:t>Distribution Statement A. Approved for public release. Distribution is unlimited.  Case # 23-S-1171</a:t>
            </a:r>
            <a:endParaRPr lang="en-US" dirty="0"/>
          </a:p>
        </p:txBody>
      </p:sp>
      <p:sp>
        <p:nvSpPr>
          <p:cNvPr id="6" name="TextBox 5">
            <a:extLst>
              <a:ext uri="{FF2B5EF4-FFF2-40B4-BE49-F238E27FC236}">
                <a16:creationId xmlns:a16="http://schemas.microsoft.com/office/drawing/2014/main" id="{C1799694-6D85-5E65-D333-69D378284502}"/>
              </a:ext>
            </a:extLst>
          </p:cNvPr>
          <p:cNvSpPr txBox="1"/>
          <p:nvPr/>
        </p:nvSpPr>
        <p:spPr>
          <a:xfrm>
            <a:off x="1626157" y="5519068"/>
            <a:ext cx="8597225" cy="400110"/>
          </a:xfrm>
          <a:prstGeom prst="rect">
            <a:avLst/>
          </a:prstGeom>
          <a:noFill/>
        </p:spPr>
        <p:txBody>
          <a:bodyPr wrap="none" rtlCol="0">
            <a:spAutoFit/>
          </a:bodyPr>
          <a:lstStyle/>
          <a:p>
            <a:r>
              <a:rPr lang="en-US" sz="2000" b="1" dirty="0">
                <a:solidFill>
                  <a:srgbClr val="290E2F"/>
                </a:solidFill>
                <a:latin typeface="Arial" panose="020B0604020202020204" pitchFamily="34" charset="0"/>
              </a:rPr>
              <a:t>Digital artifacts provide need to be managed and controlled like data!</a:t>
            </a:r>
          </a:p>
        </p:txBody>
      </p:sp>
    </p:spTree>
    <p:extLst>
      <p:ext uri="{BB962C8B-B14F-4D97-AF65-F5344CB8AC3E}">
        <p14:creationId xmlns:p14="http://schemas.microsoft.com/office/powerpoint/2010/main" val="20755611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C00B52-71C6-8486-6C81-494997899400}"/>
              </a:ext>
            </a:extLst>
          </p:cNvPr>
          <p:cNvSpPr>
            <a:spLocks noGrp="1"/>
          </p:cNvSpPr>
          <p:nvPr>
            <p:ph type="title"/>
          </p:nvPr>
        </p:nvSpPr>
        <p:spPr>
          <a:xfrm>
            <a:off x="1022046" y="48006"/>
            <a:ext cx="10250444" cy="677002"/>
          </a:xfrm>
        </p:spPr>
        <p:txBody>
          <a:bodyPr/>
          <a:lstStyle/>
          <a:p>
            <a:r>
              <a:rPr lang="en-US">
                <a:latin typeface="Franklin Gothic Medium Cond"/>
                <a:cs typeface="Arial"/>
              </a:rPr>
              <a:t>Digital Thread</a:t>
            </a:r>
            <a:endParaRPr lang="en-US"/>
          </a:p>
        </p:txBody>
      </p:sp>
      <p:sp>
        <p:nvSpPr>
          <p:cNvPr id="4" name="TextBox 3">
            <a:extLst>
              <a:ext uri="{FF2B5EF4-FFF2-40B4-BE49-F238E27FC236}">
                <a16:creationId xmlns:a16="http://schemas.microsoft.com/office/drawing/2014/main" id="{2A3497F0-0A17-9C1C-34DD-006A9AC53B9A}"/>
              </a:ext>
            </a:extLst>
          </p:cNvPr>
          <p:cNvSpPr txBox="1"/>
          <p:nvPr/>
        </p:nvSpPr>
        <p:spPr>
          <a:xfrm>
            <a:off x="6471440" y="1034841"/>
            <a:ext cx="5430150" cy="46474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Bef>
                <a:spcPts val="300"/>
              </a:spcBef>
              <a:spcAft>
                <a:spcPts val="300"/>
              </a:spcAft>
              <a:buFont typeface="Wingdings" panose="020B0604020202020204" pitchFamily="34" charset="0"/>
              <a:buChar char="Ø"/>
            </a:pPr>
            <a:r>
              <a:rPr lang="en-US" sz="2400" dirty="0">
                <a:latin typeface=" Arial"/>
              </a:rPr>
              <a:t>Think of the Digital Thread as representing the flow of data amongst data sets, between activities, across models.</a:t>
            </a:r>
            <a:endParaRPr lang="en-US" sz="2000">
              <a:latin typeface=" Arial"/>
              <a:ea typeface="Tahoma" charset="0"/>
              <a:cs typeface="Calibri"/>
            </a:endParaRPr>
          </a:p>
          <a:p>
            <a:pPr marL="800100" lvl="1" indent="-342900">
              <a:spcBef>
                <a:spcPts val="300"/>
              </a:spcBef>
              <a:spcAft>
                <a:spcPts val="300"/>
              </a:spcAft>
              <a:buFont typeface="Arial" panose="020B0604020202020204" pitchFamily="34" charset="0"/>
              <a:buChar char="•"/>
            </a:pPr>
            <a:r>
              <a:rPr lang="en-US" sz="2000" dirty="0">
                <a:latin typeface=" Arial"/>
                <a:cs typeface="Calibri"/>
              </a:rPr>
              <a:t>They are typically captured as workflows, and relationships between data objects. </a:t>
            </a:r>
          </a:p>
          <a:p>
            <a:pPr marL="800100" lvl="1" indent="-342900">
              <a:spcBef>
                <a:spcPts val="300"/>
              </a:spcBef>
              <a:spcAft>
                <a:spcPts val="300"/>
              </a:spcAft>
              <a:buFont typeface="Arial" panose="020B0604020202020204" pitchFamily="34" charset="0"/>
              <a:buChar char="•"/>
            </a:pPr>
            <a:r>
              <a:rPr lang="en-US" sz="2000" dirty="0">
                <a:latin typeface=" Arial"/>
                <a:cs typeface="Calibri"/>
              </a:rPr>
              <a:t>They can be computational procedures that are used to transform data.</a:t>
            </a:r>
          </a:p>
          <a:p>
            <a:pPr marL="800100" lvl="1" indent="-342900">
              <a:spcBef>
                <a:spcPts val="300"/>
              </a:spcBef>
              <a:spcAft>
                <a:spcPts val="300"/>
              </a:spcAft>
              <a:buFont typeface="Arial" panose="020B0604020202020204" pitchFamily="34" charset="0"/>
              <a:buChar char="•"/>
            </a:pPr>
            <a:r>
              <a:rPr lang="en-US" sz="2000" dirty="0">
                <a:latin typeface=" Arial"/>
                <a:cs typeface="Calibri"/>
              </a:rPr>
              <a:t>They often are used as the backbone for performing impact assessments.</a:t>
            </a:r>
          </a:p>
          <a:p>
            <a:pPr marL="800100" lvl="1" indent="-342900">
              <a:spcBef>
                <a:spcPts val="300"/>
              </a:spcBef>
              <a:spcAft>
                <a:spcPts val="300"/>
              </a:spcAft>
              <a:buFont typeface="Arial" panose="020B0604020202020204" pitchFamily="34" charset="0"/>
              <a:buChar char="•"/>
            </a:pPr>
            <a:r>
              <a:rPr lang="en-US" sz="2000" dirty="0">
                <a:latin typeface=" Arial"/>
                <a:cs typeface="Calibri"/>
              </a:rPr>
              <a:t>They can be used to facilitate data flow amongst integrated models.</a:t>
            </a:r>
          </a:p>
        </p:txBody>
      </p:sp>
      <p:pic>
        <p:nvPicPr>
          <p:cNvPr id="5" name="Picture 6">
            <a:extLst>
              <a:ext uri="{FF2B5EF4-FFF2-40B4-BE49-F238E27FC236}">
                <a16:creationId xmlns:a16="http://schemas.microsoft.com/office/drawing/2014/main" id="{3C2F4ACA-D236-F21F-A123-0ABF3C8C0385}"/>
              </a:ext>
            </a:extLst>
          </p:cNvPr>
          <p:cNvPicPr>
            <a:picLocks noChangeAspect="1"/>
          </p:cNvPicPr>
          <p:nvPr/>
        </p:nvPicPr>
        <p:blipFill>
          <a:blip r:embed="rId3"/>
          <a:stretch>
            <a:fillRect/>
          </a:stretch>
        </p:blipFill>
        <p:spPr>
          <a:xfrm>
            <a:off x="422790" y="3029489"/>
            <a:ext cx="6118940" cy="2394396"/>
          </a:xfrm>
          <a:prstGeom prst="rect">
            <a:avLst/>
          </a:prstGeom>
        </p:spPr>
      </p:pic>
      <p:sp>
        <p:nvSpPr>
          <p:cNvPr id="7" name="TextBox 6">
            <a:extLst>
              <a:ext uri="{FF2B5EF4-FFF2-40B4-BE49-F238E27FC236}">
                <a16:creationId xmlns:a16="http://schemas.microsoft.com/office/drawing/2014/main" id="{E5B69E95-CCA3-5013-7AF6-5595296B7C23}"/>
              </a:ext>
            </a:extLst>
          </p:cNvPr>
          <p:cNvSpPr txBox="1"/>
          <p:nvPr/>
        </p:nvSpPr>
        <p:spPr>
          <a:xfrm>
            <a:off x="2480477" y="5824772"/>
            <a:ext cx="722339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"The</a:t>
            </a:r>
            <a:r>
              <a:rPr lang="en-US" sz="2400" dirty="0">
                <a:ea typeface="+mn-lt"/>
                <a:cs typeface="+mn-lt"/>
              </a:rPr>
              <a:t> Digital Thread is an engineered digital system"</a:t>
            </a:r>
          </a:p>
          <a:p>
            <a:pPr algn="ctr"/>
            <a:r>
              <a:rPr lang="en-US" sz="1200" dirty="0">
                <a:ea typeface="+mn-lt"/>
                <a:cs typeface="+mn-lt"/>
              </a:rPr>
              <a:t>Source: Digital Thread: Definition, Value, and Reference Model, June 2023</a:t>
            </a:r>
          </a:p>
        </p:txBody>
      </p:sp>
      <p:pic>
        <p:nvPicPr>
          <p:cNvPr id="8" name="Picture 8">
            <a:extLst>
              <a:ext uri="{FF2B5EF4-FFF2-40B4-BE49-F238E27FC236}">
                <a16:creationId xmlns:a16="http://schemas.microsoft.com/office/drawing/2014/main" id="{2A004909-9A1D-706B-9D49-0713AA01AC5F}"/>
              </a:ext>
            </a:extLst>
          </p:cNvPr>
          <p:cNvPicPr>
            <a:picLocks noChangeAspect="1"/>
          </p:cNvPicPr>
          <p:nvPr/>
        </p:nvPicPr>
        <p:blipFill>
          <a:blip r:embed="rId4"/>
          <a:stretch>
            <a:fillRect/>
          </a:stretch>
        </p:blipFill>
        <p:spPr>
          <a:xfrm>
            <a:off x="660400" y="1134582"/>
            <a:ext cx="5684683" cy="1677758"/>
          </a:xfrm>
          <a:prstGeom prst="rect">
            <a:avLst/>
          </a:prstGeom>
        </p:spPr>
      </p:pic>
      <p:sp>
        <p:nvSpPr>
          <p:cNvPr id="2" name="TextBox 1">
            <a:extLst>
              <a:ext uri="{FF2B5EF4-FFF2-40B4-BE49-F238E27FC236}">
                <a16:creationId xmlns:a16="http://schemas.microsoft.com/office/drawing/2014/main" id="{361DB5F2-2F40-9B89-D206-189035827F3F}"/>
              </a:ext>
            </a:extLst>
          </p:cNvPr>
          <p:cNvSpPr txBox="1"/>
          <p:nvPr/>
        </p:nvSpPr>
        <p:spPr>
          <a:xfrm>
            <a:off x="461192" y="2778284"/>
            <a:ext cx="6108448"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t>Source: Digital Thread: Definition, Value, and Reference Model, June 2023</a:t>
            </a:r>
            <a:endParaRPr lang="en-US" sz="1200" dirty="0">
              <a:cs typeface="Calibri"/>
            </a:endParaRPr>
          </a:p>
        </p:txBody>
      </p:sp>
      <p:sp>
        <p:nvSpPr>
          <p:cNvPr id="9" name="Slide Number Placeholder 1">
            <a:extLst>
              <a:ext uri="{FF2B5EF4-FFF2-40B4-BE49-F238E27FC236}">
                <a16:creationId xmlns:a16="http://schemas.microsoft.com/office/drawing/2014/main" id="{759528DD-FAF3-17B3-0C58-45135393B893}"/>
              </a:ext>
            </a:extLst>
          </p:cNvPr>
          <p:cNvSpPr txBox="1">
            <a:spLocks/>
          </p:cNvSpPr>
          <p:nvPr/>
        </p:nvSpPr>
        <p:spPr>
          <a:xfrm>
            <a:off x="10119676" y="6391887"/>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17</a:t>
            </a:fld>
            <a:endParaRPr lang="en-US"/>
          </a:p>
        </p:txBody>
      </p:sp>
      <p:sp>
        <p:nvSpPr>
          <p:cNvPr id="6" name="Footer Placeholder 5">
            <a:extLst>
              <a:ext uri="{FF2B5EF4-FFF2-40B4-BE49-F238E27FC236}">
                <a16:creationId xmlns:a16="http://schemas.microsoft.com/office/drawing/2014/main" id="{7F77A1FF-AD58-CD90-C142-206B5F954ADB}"/>
              </a:ext>
            </a:extLst>
          </p:cNvPr>
          <p:cNvSpPr>
            <a:spLocks noGrp="1"/>
          </p:cNvSpPr>
          <p:nvPr>
            <p:ph type="ftr" sz="quarter" idx="13"/>
          </p:nvPr>
        </p:nvSpPr>
        <p:spPr/>
        <p:txBody>
          <a:bodyPr/>
          <a:lstStyle/>
          <a:p>
            <a:r>
              <a:rPr lang="en-US"/>
              <a:t>Distribution Statement A. Approved for public release. Distribution is unlimited.  Case # 23-S-1171</a:t>
            </a:r>
            <a:endParaRPr lang="en-US" dirty="0"/>
          </a:p>
        </p:txBody>
      </p:sp>
    </p:spTree>
    <p:extLst>
      <p:ext uri="{BB962C8B-B14F-4D97-AF65-F5344CB8AC3E}">
        <p14:creationId xmlns:p14="http://schemas.microsoft.com/office/powerpoint/2010/main" val="5887946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E1B362-B8D0-632A-2DB7-2B312695E707}"/>
              </a:ext>
            </a:extLst>
          </p:cNvPr>
          <p:cNvSpPr>
            <a:spLocks noGrp="1"/>
          </p:cNvSpPr>
          <p:nvPr>
            <p:ph idx="1"/>
          </p:nvPr>
        </p:nvSpPr>
        <p:spPr>
          <a:xfrm>
            <a:off x="179523" y="4389439"/>
            <a:ext cx="5879755" cy="1873888"/>
          </a:xfrm>
        </p:spPr>
        <p:txBody>
          <a:bodyPr vert="horz" lIns="91440" tIns="45720" rIns="91440" bIns="45720" rtlCol="0" anchor="t">
            <a:normAutofit fontScale="85000" lnSpcReduction="20000"/>
          </a:bodyPr>
          <a:lstStyle/>
          <a:p>
            <a:pPr marL="456565" indent="-456565"/>
            <a:r>
              <a:rPr lang="en-US" sz="2900" dirty="0">
                <a:latin typeface=" Arial"/>
                <a:cs typeface="Arial"/>
              </a:rPr>
              <a:t>A Digital Twin is not a:</a:t>
            </a:r>
            <a:endParaRPr lang="en-US" sz="2900">
              <a:latin typeface=" Arial"/>
            </a:endParaRPr>
          </a:p>
          <a:p>
            <a:pPr marL="989965" lvl="1" indent="-380365"/>
            <a:r>
              <a:rPr lang="en-US" sz="2500" dirty="0">
                <a:latin typeface=" Arial"/>
                <a:cs typeface="Arial"/>
              </a:rPr>
              <a:t> Digital tool for configuration management</a:t>
            </a:r>
          </a:p>
          <a:p>
            <a:pPr marL="989965" lvl="1" indent="-380365"/>
            <a:r>
              <a:rPr lang="en-US" sz="2500" dirty="0">
                <a:latin typeface=" Arial"/>
                <a:cs typeface="Arial"/>
              </a:rPr>
              <a:t> Geometric model of an as-built system</a:t>
            </a:r>
          </a:p>
          <a:p>
            <a:pPr marL="989965" lvl="1" indent="-380365"/>
            <a:r>
              <a:rPr lang="en-US" sz="2500" dirty="0">
                <a:latin typeface=" Arial"/>
                <a:cs typeface="Arial"/>
              </a:rPr>
              <a:t> Model-based definition of an as-built system</a:t>
            </a:r>
            <a:endParaRPr lang="en-US" sz="1400">
              <a:latin typeface=" Arial"/>
              <a:cs typeface="Arial"/>
            </a:endParaRPr>
          </a:p>
        </p:txBody>
      </p:sp>
      <p:sp>
        <p:nvSpPr>
          <p:cNvPr id="3" name="Title 2">
            <a:extLst>
              <a:ext uri="{FF2B5EF4-FFF2-40B4-BE49-F238E27FC236}">
                <a16:creationId xmlns:a16="http://schemas.microsoft.com/office/drawing/2014/main" id="{9154DBBF-B2BD-56F5-EE58-9878D90060FB}"/>
              </a:ext>
            </a:extLst>
          </p:cNvPr>
          <p:cNvSpPr>
            <a:spLocks noGrp="1"/>
          </p:cNvSpPr>
          <p:nvPr>
            <p:ph type="title"/>
          </p:nvPr>
        </p:nvSpPr>
        <p:spPr>
          <a:xfrm>
            <a:off x="1168938" y="48006"/>
            <a:ext cx="10250444" cy="677002"/>
          </a:xfrm>
        </p:spPr>
        <p:txBody>
          <a:bodyPr/>
          <a:lstStyle/>
          <a:p>
            <a:r>
              <a:rPr lang="en-US">
                <a:latin typeface="Franklin Gothic Medium Cond"/>
                <a:cs typeface="Arial"/>
              </a:rPr>
              <a:t>Digital Twin</a:t>
            </a:r>
            <a:endParaRPr lang="en-US"/>
          </a:p>
        </p:txBody>
      </p:sp>
      <p:sp>
        <p:nvSpPr>
          <p:cNvPr id="5" name="TextBox 4">
            <a:extLst>
              <a:ext uri="{FF2B5EF4-FFF2-40B4-BE49-F238E27FC236}">
                <a16:creationId xmlns:a16="http://schemas.microsoft.com/office/drawing/2014/main" id="{4F56DBA7-1153-B0A0-1E8F-81D82B55EB4A}"/>
              </a:ext>
            </a:extLst>
          </p:cNvPr>
          <p:cNvSpPr txBox="1"/>
          <p:nvPr/>
        </p:nvSpPr>
        <p:spPr>
          <a:xfrm>
            <a:off x="6356601" y="1002803"/>
            <a:ext cx="5649685" cy="52014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111C4E"/>
                </a:solidFill>
                <a:latin typeface=" Arial"/>
                <a:ea typeface="+mn-lt"/>
                <a:cs typeface="+mn-lt"/>
              </a:rPr>
              <a:t>Models, data, and the product design are baselined through the acquisition life cycle to yield both the product and the Digital Twin.</a:t>
            </a:r>
          </a:p>
          <a:p>
            <a:endParaRPr lang="en-US" sz="2400" dirty="0">
              <a:solidFill>
                <a:srgbClr val="111C4E"/>
              </a:solidFill>
              <a:latin typeface=" Arial"/>
              <a:ea typeface="+mn-lt"/>
              <a:cs typeface="+mn-lt"/>
            </a:endParaRPr>
          </a:p>
          <a:p>
            <a:r>
              <a:rPr lang="en-US" sz="2400" dirty="0">
                <a:latin typeface=" Arial"/>
                <a:ea typeface="+mn-lt"/>
                <a:cs typeface="+mn-lt"/>
              </a:rPr>
              <a:t>Think of the Digital Twin as a virtual surrogate for the product at any point along the acquisition life cycle.</a:t>
            </a:r>
            <a:endParaRPr lang="en-US" sz="2400" dirty="0">
              <a:latin typeface=" Arial"/>
            </a:endParaRPr>
          </a:p>
          <a:p>
            <a:endParaRPr lang="en-US" sz="2400" dirty="0">
              <a:solidFill>
                <a:srgbClr val="111C4E"/>
              </a:solidFill>
              <a:latin typeface=" Arial"/>
              <a:ea typeface="+mn-lt"/>
              <a:cs typeface="+mn-lt"/>
            </a:endParaRPr>
          </a:p>
          <a:p>
            <a:r>
              <a:rPr lang="en-US" sz="2400" dirty="0">
                <a:solidFill>
                  <a:srgbClr val="111C4E"/>
                </a:solidFill>
                <a:latin typeface=" Arial"/>
                <a:ea typeface="+mn-lt"/>
                <a:cs typeface="+mn-lt"/>
              </a:rPr>
              <a:t>One challenge of using a Digital Twin is keeping it and the environment it operates in as accurate as possible as the system design evolves over time.</a:t>
            </a:r>
          </a:p>
          <a:p>
            <a:endParaRPr lang="en-US" sz="2000" dirty="0">
              <a:latin typeface=" Arial"/>
              <a:cs typeface="Calibri"/>
            </a:endParaRPr>
          </a:p>
        </p:txBody>
      </p:sp>
      <p:pic>
        <p:nvPicPr>
          <p:cNvPr id="6" name="Picture 6">
            <a:extLst>
              <a:ext uri="{FF2B5EF4-FFF2-40B4-BE49-F238E27FC236}">
                <a16:creationId xmlns:a16="http://schemas.microsoft.com/office/drawing/2014/main" id="{C1A0FC15-2BA8-3A7D-0E42-9C80240D0DAA}"/>
              </a:ext>
            </a:extLst>
          </p:cNvPr>
          <p:cNvPicPr>
            <a:picLocks noChangeAspect="1"/>
          </p:cNvPicPr>
          <p:nvPr/>
        </p:nvPicPr>
        <p:blipFill>
          <a:blip r:embed="rId3"/>
          <a:stretch>
            <a:fillRect/>
          </a:stretch>
        </p:blipFill>
        <p:spPr>
          <a:xfrm>
            <a:off x="211896" y="1122151"/>
            <a:ext cx="5729072" cy="2648895"/>
          </a:xfrm>
          <a:prstGeom prst="rect">
            <a:avLst/>
          </a:prstGeom>
        </p:spPr>
      </p:pic>
      <p:sp>
        <p:nvSpPr>
          <p:cNvPr id="7" name="TextBox 6">
            <a:extLst>
              <a:ext uri="{FF2B5EF4-FFF2-40B4-BE49-F238E27FC236}">
                <a16:creationId xmlns:a16="http://schemas.microsoft.com/office/drawing/2014/main" id="{005B4E71-832C-8A37-B7AD-2DB23C8D5FEB}"/>
              </a:ext>
            </a:extLst>
          </p:cNvPr>
          <p:cNvSpPr txBox="1"/>
          <p:nvPr/>
        </p:nvSpPr>
        <p:spPr>
          <a:xfrm>
            <a:off x="286440" y="3866564"/>
            <a:ext cx="619397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 Arial"/>
              </a:rPr>
              <a:t>Source: Wikipedia, </a:t>
            </a:r>
            <a:r>
              <a:rPr lang="en-US" sz="1600" dirty="0">
                <a:latin typeface=" Arial"/>
                <a:ea typeface="+mn-lt"/>
                <a:cs typeface="+mn-lt"/>
              </a:rPr>
              <a:t>https://en.wikipedia.org/wiki/Digital_twin</a:t>
            </a:r>
            <a:endParaRPr lang="en-US" sz="1600">
              <a:latin typeface=" Arial"/>
            </a:endParaRPr>
          </a:p>
        </p:txBody>
      </p:sp>
      <p:sp>
        <p:nvSpPr>
          <p:cNvPr id="8" name="Slide Number Placeholder 1">
            <a:extLst>
              <a:ext uri="{FF2B5EF4-FFF2-40B4-BE49-F238E27FC236}">
                <a16:creationId xmlns:a16="http://schemas.microsoft.com/office/drawing/2014/main" id="{1720A806-7423-903D-5B79-9E3CFE721452}"/>
              </a:ext>
            </a:extLst>
          </p:cNvPr>
          <p:cNvSpPr txBox="1">
            <a:spLocks/>
          </p:cNvSpPr>
          <p:nvPr/>
        </p:nvSpPr>
        <p:spPr>
          <a:xfrm>
            <a:off x="10119676" y="6391887"/>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18</a:t>
            </a:fld>
            <a:endParaRPr lang="en-US"/>
          </a:p>
        </p:txBody>
      </p:sp>
      <p:sp>
        <p:nvSpPr>
          <p:cNvPr id="4" name="Footer Placeholder 3">
            <a:extLst>
              <a:ext uri="{FF2B5EF4-FFF2-40B4-BE49-F238E27FC236}">
                <a16:creationId xmlns:a16="http://schemas.microsoft.com/office/drawing/2014/main" id="{D45FF3D4-D82C-EF0C-9A17-EDC2928447B4}"/>
              </a:ext>
            </a:extLst>
          </p:cNvPr>
          <p:cNvSpPr>
            <a:spLocks noGrp="1"/>
          </p:cNvSpPr>
          <p:nvPr>
            <p:ph type="ftr" sz="quarter" idx="13"/>
          </p:nvPr>
        </p:nvSpPr>
        <p:spPr/>
        <p:txBody>
          <a:bodyPr/>
          <a:lstStyle/>
          <a:p>
            <a:r>
              <a:rPr lang="en-US"/>
              <a:t>Distribution Statement A. Approved for public release. Distribution is unlimited.  Case # 23-S-1171</a:t>
            </a:r>
            <a:endParaRPr lang="en-US" dirty="0"/>
          </a:p>
        </p:txBody>
      </p:sp>
    </p:spTree>
    <p:extLst>
      <p:ext uri="{BB962C8B-B14F-4D97-AF65-F5344CB8AC3E}">
        <p14:creationId xmlns:p14="http://schemas.microsoft.com/office/powerpoint/2010/main" val="17395978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5C011D-C3DB-B5E5-BAE0-BE692F180016}"/>
              </a:ext>
            </a:extLst>
          </p:cNvPr>
          <p:cNvSpPr>
            <a:spLocks noGrp="1"/>
          </p:cNvSpPr>
          <p:nvPr>
            <p:ph type="title"/>
          </p:nvPr>
        </p:nvSpPr>
        <p:spPr>
          <a:xfrm>
            <a:off x="1159757" y="66368"/>
            <a:ext cx="10250444" cy="677002"/>
          </a:xfrm>
        </p:spPr>
        <p:txBody>
          <a:bodyPr/>
          <a:lstStyle/>
          <a:p>
            <a:r>
              <a:rPr lang="en-US">
                <a:latin typeface="Franklin Gothic Medium Cond"/>
                <a:cs typeface="Arial"/>
              </a:rPr>
              <a:t>Digital Engineering Ecosystem</a:t>
            </a:r>
          </a:p>
        </p:txBody>
      </p:sp>
      <p:pic>
        <p:nvPicPr>
          <p:cNvPr id="7" name="Picture 6" descr="Graphical user interface, website&#10;&#10;Description automatically generated">
            <a:extLst>
              <a:ext uri="{FF2B5EF4-FFF2-40B4-BE49-F238E27FC236}">
                <a16:creationId xmlns:a16="http://schemas.microsoft.com/office/drawing/2014/main" id="{8B4B7017-07F1-489A-8EFE-DC981FCD94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8181" y="1050464"/>
            <a:ext cx="4273229" cy="3301237"/>
          </a:xfrm>
          <a:prstGeom prst="rect">
            <a:avLst/>
          </a:prstGeom>
        </p:spPr>
      </p:pic>
      <p:pic>
        <p:nvPicPr>
          <p:cNvPr id="2" name="Picture 1">
            <a:extLst>
              <a:ext uri="{FF2B5EF4-FFF2-40B4-BE49-F238E27FC236}">
                <a16:creationId xmlns:a16="http://schemas.microsoft.com/office/drawing/2014/main" id="{A8617174-44F8-6A6B-DD0D-441EB9590606}"/>
              </a:ext>
            </a:extLst>
          </p:cNvPr>
          <p:cNvPicPr>
            <a:picLocks noChangeAspect="1"/>
          </p:cNvPicPr>
          <p:nvPr/>
        </p:nvPicPr>
        <p:blipFill>
          <a:blip r:embed="rId4"/>
          <a:stretch>
            <a:fillRect/>
          </a:stretch>
        </p:blipFill>
        <p:spPr>
          <a:xfrm>
            <a:off x="658315" y="2893640"/>
            <a:ext cx="4565070" cy="3030500"/>
          </a:xfrm>
          <a:prstGeom prst="rect">
            <a:avLst/>
          </a:prstGeom>
        </p:spPr>
      </p:pic>
      <p:sp>
        <p:nvSpPr>
          <p:cNvPr id="5" name="TextBox 4">
            <a:extLst>
              <a:ext uri="{FF2B5EF4-FFF2-40B4-BE49-F238E27FC236}">
                <a16:creationId xmlns:a16="http://schemas.microsoft.com/office/drawing/2014/main" id="{08765EED-3F03-E840-2EFD-A3DD5B80B48A}"/>
              </a:ext>
            </a:extLst>
          </p:cNvPr>
          <p:cNvSpPr txBox="1"/>
          <p:nvPr/>
        </p:nvSpPr>
        <p:spPr>
          <a:xfrm>
            <a:off x="564330" y="1053722"/>
            <a:ext cx="6963919" cy="1569660"/>
          </a:xfrm>
          <a:prstGeom prst="rect">
            <a:avLst/>
          </a:prstGeom>
          <a:noFill/>
        </p:spPr>
        <p:txBody>
          <a:bodyPr wrap="square" lIns="91440" tIns="45720" rIns="91440" bIns="45720" anchor="t">
            <a:spAutoFit/>
          </a:bodyPr>
          <a:lstStyle/>
          <a:p>
            <a:pPr algn="l"/>
            <a:r>
              <a:rPr lang="en-US" sz="2400" b="0" i="0" u="none" strike="noStrike" baseline="0" dirty="0">
                <a:solidFill>
                  <a:srgbClr val="290D2F"/>
                </a:solidFill>
                <a:latin typeface="Arial"/>
                <a:cs typeface="Arial"/>
              </a:rPr>
              <a:t>The Digital </a:t>
            </a:r>
            <a:r>
              <a:rPr lang="en-US" sz="2400" b="0" i="0" u="none" strike="noStrike" baseline="0" dirty="0">
                <a:solidFill>
                  <a:srgbClr val="120413"/>
                </a:solidFill>
                <a:latin typeface="Arial"/>
                <a:cs typeface="Arial"/>
              </a:rPr>
              <a:t>E</a:t>
            </a:r>
            <a:r>
              <a:rPr lang="en-US" sz="2400" b="0" i="0" u="none" strike="noStrike" baseline="0" dirty="0">
                <a:solidFill>
                  <a:srgbClr val="290D2F"/>
                </a:solidFill>
                <a:latin typeface="Arial"/>
                <a:cs typeface="Arial"/>
              </a:rPr>
              <a:t>ngineering </a:t>
            </a:r>
            <a:r>
              <a:rPr lang="en-US" sz="2400" b="0" i="0" u="none" strike="noStrike" baseline="0" dirty="0">
                <a:solidFill>
                  <a:srgbClr val="120413"/>
                </a:solidFill>
                <a:latin typeface="Arial"/>
                <a:cs typeface="Arial"/>
              </a:rPr>
              <a:t>E</a:t>
            </a:r>
            <a:r>
              <a:rPr lang="en-US" sz="2400" b="0" i="0" u="none" strike="noStrike" baseline="0" dirty="0">
                <a:solidFill>
                  <a:srgbClr val="362533"/>
                </a:solidFill>
                <a:latin typeface="Arial"/>
                <a:cs typeface="Arial"/>
              </a:rPr>
              <a:t>cos</a:t>
            </a:r>
            <a:r>
              <a:rPr lang="en-US" sz="2400" b="0" i="0" u="none" strike="noStrike" baseline="0" dirty="0">
                <a:solidFill>
                  <a:srgbClr val="483D57"/>
                </a:solidFill>
                <a:latin typeface="Arial"/>
                <a:cs typeface="Arial"/>
              </a:rPr>
              <a:t>y</a:t>
            </a:r>
            <a:r>
              <a:rPr lang="en-US" sz="2400" b="0" i="0" u="none" strike="noStrike" baseline="0" dirty="0">
                <a:solidFill>
                  <a:srgbClr val="290D2F"/>
                </a:solidFill>
                <a:latin typeface="Arial"/>
                <a:cs typeface="Arial"/>
              </a:rPr>
              <a:t>stem S</a:t>
            </a:r>
            <a:r>
              <a:rPr lang="en-US" sz="2400" b="0" i="0" u="none" strike="noStrike" baseline="0" dirty="0">
                <a:solidFill>
                  <a:srgbClr val="483D57"/>
                </a:solidFill>
                <a:latin typeface="Arial"/>
                <a:cs typeface="Arial"/>
              </a:rPr>
              <a:t>y</a:t>
            </a:r>
            <a:r>
              <a:rPr lang="en-US" sz="2400" b="0" i="0" u="none" strike="noStrike" baseline="0" dirty="0">
                <a:solidFill>
                  <a:srgbClr val="290D2F"/>
                </a:solidFill>
                <a:latin typeface="Arial"/>
                <a:cs typeface="Arial"/>
              </a:rPr>
              <a:t>stem is made up </a:t>
            </a:r>
            <a:r>
              <a:rPr lang="en-US" sz="2400" b="0" i="0" u="none" strike="noStrike" baseline="0" dirty="0">
                <a:solidFill>
                  <a:srgbClr val="362533"/>
                </a:solidFill>
                <a:latin typeface="Arial"/>
                <a:cs typeface="Arial"/>
              </a:rPr>
              <a:t>of </a:t>
            </a:r>
            <a:r>
              <a:rPr lang="en-US" sz="2400" b="0" i="0" u="none" strike="noStrike" baseline="0" dirty="0">
                <a:solidFill>
                  <a:srgbClr val="290D2F"/>
                </a:solidFill>
                <a:latin typeface="Arial"/>
                <a:cs typeface="Arial"/>
              </a:rPr>
              <a:t>se</a:t>
            </a:r>
            <a:r>
              <a:rPr lang="en-US" sz="2400" b="0" i="0" u="none" strike="noStrike" baseline="0" dirty="0">
                <a:solidFill>
                  <a:srgbClr val="483D57"/>
                </a:solidFill>
                <a:latin typeface="Arial"/>
                <a:cs typeface="Arial"/>
              </a:rPr>
              <a:t>v</a:t>
            </a:r>
            <a:r>
              <a:rPr lang="en-US" sz="2400" b="0" i="0" u="none" strike="noStrike" baseline="0" dirty="0">
                <a:solidFill>
                  <a:srgbClr val="362533"/>
                </a:solidFill>
                <a:latin typeface="Arial"/>
                <a:cs typeface="Arial"/>
              </a:rPr>
              <a:t>eral elements </a:t>
            </a:r>
            <a:r>
              <a:rPr lang="en-US" sz="2400" b="0" i="0" u="none" strike="noStrike" baseline="0" dirty="0">
                <a:solidFill>
                  <a:srgbClr val="290D2F"/>
                </a:solidFill>
                <a:latin typeface="Arial"/>
                <a:cs typeface="Arial"/>
              </a:rPr>
              <a:t>that are integrated</a:t>
            </a:r>
            <a:r>
              <a:rPr lang="en-US" sz="2400" b="0" i="0" u="none" strike="noStrike" baseline="0" dirty="0">
                <a:solidFill>
                  <a:srgbClr val="483D57"/>
                </a:solidFill>
                <a:latin typeface="Arial"/>
                <a:cs typeface="Arial"/>
              </a:rPr>
              <a:t>, </a:t>
            </a:r>
            <a:r>
              <a:rPr lang="en-US" sz="2400" b="0" i="0" u="none" strike="noStrike" baseline="0" dirty="0">
                <a:solidFill>
                  <a:srgbClr val="362533"/>
                </a:solidFill>
                <a:latin typeface="Arial"/>
                <a:cs typeface="Arial"/>
              </a:rPr>
              <a:t>each </a:t>
            </a:r>
            <a:r>
              <a:rPr lang="en-US" sz="2400" b="0" i="0" u="none" strike="noStrike" baseline="0" dirty="0">
                <a:solidFill>
                  <a:srgbClr val="290D2F"/>
                </a:solidFill>
                <a:latin typeface="Arial"/>
                <a:cs typeface="Arial"/>
              </a:rPr>
              <a:t>pro</a:t>
            </a:r>
            <a:r>
              <a:rPr lang="en-US" sz="2400" b="0" i="0" u="none" strike="noStrike" baseline="0" dirty="0">
                <a:solidFill>
                  <a:srgbClr val="483D57"/>
                </a:solidFill>
                <a:latin typeface="Arial"/>
                <a:cs typeface="Arial"/>
              </a:rPr>
              <a:t>v</a:t>
            </a:r>
            <a:r>
              <a:rPr lang="en-US" sz="2400" b="0" i="0" u="none" strike="noStrike" baseline="0" dirty="0">
                <a:solidFill>
                  <a:srgbClr val="290D2F"/>
                </a:solidFill>
                <a:latin typeface="Arial"/>
                <a:cs typeface="Arial"/>
              </a:rPr>
              <a:t>iding data and information that impacts the </a:t>
            </a:r>
            <a:r>
              <a:rPr lang="en-US" sz="2400" b="0" i="0" u="none" strike="noStrike" baseline="0" dirty="0">
                <a:solidFill>
                  <a:srgbClr val="362533"/>
                </a:solidFill>
                <a:latin typeface="Arial"/>
                <a:cs typeface="Arial"/>
              </a:rPr>
              <a:t>other</a:t>
            </a:r>
            <a:r>
              <a:rPr lang="en-US" sz="2400" b="0" i="0" u="none" strike="noStrike" baseline="0" dirty="0">
                <a:solidFill>
                  <a:srgbClr val="320000"/>
                </a:solidFill>
                <a:latin typeface="Arial"/>
                <a:cs typeface="Arial"/>
              </a:rPr>
              <a:t>. </a:t>
            </a:r>
          </a:p>
        </p:txBody>
      </p:sp>
      <p:sp>
        <p:nvSpPr>
          <p:cNvPr id="4" name="TextBox 3">
            <a:extLst>
              <a:ext uri="{FF2B5EF4-FFF2-40B4-BE49-F238E27FC236}">
                <a16:creationId xmlns:a16="http://schemas.microsoft.com/office/drawing/2014/main" id="{B51364A7-64B6-B5B6-003B-78F713014DDC}"/>
              </a:ext>
            </a:extLst>
          </p:cNvPr>
          <p:cNvSpPr txBox="1"/>
          <p:nvPr/>
        </p:nvSpPr>
        <p:spPr>
          <a:xfrm>
            <a:off x="5603362" y="4351773"/>
            <a:ext cx="6275661" cy="1569660"/>
          </a:xfrm>
          <a:prstGeom prst="rect">
            <a:avLst/>
          </a:prstGeom>
          <a:noFill/>
        </p:spPr>
        <p:txBody>
          <a:bodyPr wrap="square" lIns="91440" tIns="45720" rIns="91440" bIns="45720" anchor="t">
            <a:spAutoFit/>
          </a:bodyPr>
          <a:lstStyle/>
          <a:p>
            <a:r>
              <a:rPr lang="en-US" sz="2400" b="0" i="0" u="none" strike="noStrike" baseline="0" dirty="0">
                <a:ea typeface="+mn-lt"/>
                <a:cs typeface="+mn-lt"/>
              </a:rPr>
              <a:t>The </a:t>
            </a:r>
            <a:r>
              <a:rPr lang="en-US" sz="2400" dirty="0">
                <a:ea typeface="+mn-lt"/>
                <a:cs typeface="+mn-lt"/>
              </a:rPr>
              <a:t>DE </a:t>
            </a:r>
            <a:r>
              <a:rPr lang="en-US" sz="2400" b="0" i="0" u="none" strike="noStrike" baseline="0" dirty="0">
                <a:ea typeface="+mn-lt"/>
                <a:cs typeface="+mn-lt"/>
              </a:rPr>
              <a:t>Ecosystem </a:t>
            </a:r>
            <a:r>
              <a:rPr lang="en-US" sz="2400" dirty="0">
                <a:ea typeface="+mn-lt"/>
                <a:cs typeface="+mn-lt"/>
              </a:rPr>
              <a:t>is a system.  Treat it like one.  Architect it, Scope it, Design it to be modular, build it, test it, use it, incrementally improve it to realize the capabilities needed.</a:t>
            </a:r>
            <a:endParaRPr lang="en-US" sz="2400" dirty="0">
              <a:cs typeface="Calibri" panose="020F0502020204030204"/>
            </a:endParaRPr>
          </a:p>
        </p:txBody>
      </p:sp>
      <p:sp>
        <p:nvSpPr>
          <p:cNvPr id="8" name="Slide Number Placeholder 1">
            <a:extLst>
              <a:ext uri="{FF2B5EF4-FFF2-40B4-BE49-F238E27FC236}">
                <a16:creationId xmlns:a16="http://schemas.microsoft.com/office/drawing/2014/main" id="{89837167-5637-3825-894D-B12003E50497}"/>
              </a:ext>
            </a:extLst>
          </p:cNvPr>
          <p:cNvSpPr txBox="1">
            <a:spLocks/>
          </p:cNvSpPr>
          <p:nvPr/>
        </p:nvSpPr>
        <p:spPr>
          <a:xfrm>
            <a:off x="10119676" y="6391887"/>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19</a:t>
            </a:fld>
            <a:endParaRPr lang="en-US"/>
          </a:p>
        </p:txBody>
      </p:sp>
      <p:sp>
        <p:nvSpPr>
          <p:cNvPr id="6" name="Footer Placeholder 5">
            <a:extLst>
              <a:ext uri="{FF2B5EF4-FFF2-40B4-BE49-F238E27FC236}">
                <a16:creationId xmlns:a16="http://schemas.microsoft.com/office/drawing/2014/main" id="{818000E9-CBA7-9AB3-9C6E-DEB798CE2B0C}"/>
              </a:ext>
            </a:extLst>
          </p:cNvPr>
          <p:cNvSpPr>
            <a:spLocks noGrp="1"/>
          </p:cNvSpPr>
          <p:nvPr>
            <p:ph type="ftr" sz="quarter" idx="13"/>
          </p:nvPr>
        </p:nvSpPr>
        <p:spPr/>
        <p:txBody>
          <a:bodyPr/>
          <a:lstStyle/>
          <a:p>
            <a:r>
              <a:rPr lang="en-US"/>
              <a:t>Distribution Statement A. Approved for public release. Distribution is unlimited.  Case # 23-S-1171</a:t>
            </a:r>
            <a:endParaRPr lang="en-US" dirty="0"/>
          </a:p>
        </p:txBody>
      </p:sp>
    </p:spTree>
    <p:extLst>
      <p:ext uri="{BB962C8B-B14F-4D97-AF65-F5344CB8AC3E}">
        <p14:creationId xmlns:p14="http://schemas.microsoft.com/office/powerpoint/2010/main" val="6638834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589006" y="1077365"/>
            <a:ext cx="11013990" cy="4703483"/>
          </a:xfrm>
        </p:spPr>
        <p:txBody>
          <a:bodyPr vert="horz" lIns="91440" tIns="45720" rIns="91440" bIns="45720" rtlCol="0" anchor="t">
            <a:normAutofit/>
          </a:bodyPr>
          <a:lstStyle/>
          <a:p>
            <a:pPr fontAlgn="base"/>
            <a:r>
              <a:rPr lang="en-US">
                <a:latin typeface="Arial"/>
                <a:cs typeface="Arial"/>
              </a:rPr>
              <a:t>Identify Digital Engineering key terms and concepts</a:t>
            </a:r>
            <a:endParaRPr lang="en-US"/>
          </a:p>
          <a:p>
            <a:endParaRPr lang="en-US">
              <a:latin typeface="Arial"/>
              <a:cs typeface="Arial"/>
            </a:endParaRPr>
          </a:p>
          <a:p>
            <a:r>
              <a:rPr lang="en-US">
                <a:latin typeface="Arial"/>
                <a:cs typeface="Arial"/>
              </a:rPr>
              <a:t>Describe Digital Engineering technology, development, and applications </a:t>
            </a:r>
            <a:endParaRPr lang="en-US"/>
          </a:p>
          <a:p>
            <a:pPr marL="0" indent="0" fontAlgn="base">
              <a:buNone/>
            </a:pPr>
            <a:endParaRPr lang="en-US"/>
          </a:p>
          <a:p>
            <a:pPr fontAlgn="base"/>
            <a:r>
              <a:rPr lang="en-US">
                <a:latin typeface="Arial"/>
                <a:cs typeface="Arial"/>
              </a:rPr>
              <a:t>Describe major Digital Engineering uses and associated challenges</a:t>
            </a:r>
          </a:p>
          <a:p>
            <a:pPr marL="0" indent="0" fontAlgn="base">
              <a:buNone/>
            </a:pPr>
            <a:endParaRPr lang="en-US"/>
          </a:p>
          <a:p>
            <a:pPr fontAlgn="base"/>
            <a:r>
              <a:rPr lang="en-US">
                <a:latin typeface="Arial"/>
                <a:cs typeface="Arial"/>
              </a:rPr>
              <a:t>Identify Digital Engineering information resources</a:t>
            </a:r>
          </a:p>
        </p:txBody>
      </p:sp>
      <p:sp>
        <p:nvSpPr>
          <p:cNvPr id="6" name="Title 5"/>
          <p:cNvSpPr>
            <a:spLocks noGrp="1"/>
          </p:cNvSpPr>
          <p:nvPr>
            <p:ph type="title"/>
          </p:nvPr>
        </p:nvSpPr>
        <p:spPr>
          <a:xfrm>
            <a:off x="1168938" y="48006"/>
            <a:ext cx="10250444" cy="677002"/>
          </a:xfrm>
        </p:spPr>
        <p:txBody>
          <a:bodyPr/>
          <a:lstStyle/>
          <a:p>
            <a:r>
              <a:rPr lang="en-US" dirty="0"/>
              <a:t>Learning Objectives</a:t>
            </a:r>
          </a:p>
        </p:txBody>
      </p:sp>
      <p:sp>
        <p:nvSpPr>
          <p:cNvPr id="3" name="Slide Number Placeholder 1">
            <a:extLst>
              <a:ext uri="{FF2B5EF4-FFF2-40B4-BE49-F238E27FC236}">
                <a16:creationId xmlns:a16="http://schemas.microsoft.com/office/drawing/2014/main" id="{40A7BF4D-3E1F-9B7E-D8A2-3C58204CA2E3}"/>
              </a:ext>
            </a:extLst>
          </p:cNvPr>
          <p:cNvSpPr txBox="1">
            <a:spLocks/>
          </p:cNvSpPr>
          <p:nvPr/>
        </p:nvSpPr>
        <p:spPr>
          <a:xfrm>
            <a:off x="10257387" y="6492875"/>
            <a:ext cx="1345608"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95DF160-2252-4507-9087-606C83CDB7D9}" type="slidenum">
              <a:rPr lang="en-US" sz="1000">
                <a:solidFill>
                  <a:srgbClr val="111C4E"/>
                </a:solidFill>
                <a:latin typeface="Arial" panose="020B0604020202020204" pitchFamily="34" charset="0"/>
                <a:cs typeface="Arial" panose="020B0604020202020204" pitchFamily="34" charset="0"/>
              </a:rPr>
              <a:pPr algn="r"/>
              <a:t>2</a:t>
            </a:fld>
            <a:endParaRPr lang="en-US" sz="1000">
              <a:solidFill>
                <a:srgbClr val="111C4E"/>
              </a:solidFill>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E8B2104D-931E-3685-C48A-E7F2F65245E0}"/>
              </a:ext>
            </a:extLst>
          </p:cNvPr>
          <p:cNvSpPr>
            <a:spLocks noGrp="1"/>
          </p:cNvSpPr>
          <p:nvPr>
            <p:ph type="ftr" sz="quarter" idx="13"/>
          </p:nvPr>
        </p:nvSpPr>
        <p:spPr/>
        <p:txBody>
          <a:bodyPr/>
          <a:lstStyle/>
          <a:p>
            <a:r>
              <a:rPr lang="en-US"/>
              <a:t>Distribution Statement A. Approved for public release. Distribution is unlimited.  Case # 23-S-1171</a:t>
            </a:r>
            <a:endParaRPr lang="en-US" dirty="0"/>
          </a:p>
        </p:txBody>
      </p:sp>
    </p:spTree>
    <p:extLst>
      <p:ext uri="{BB962C8B-B14F-4D97-AF65-F5344CB8AC3E}">
        <p14:creationId xmlns:p14="http://schemas.microsoft.com/office/powerpoint/2010/main" val="27028570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3022" y="4866670"/>
            <a:ext cx="11947513" cy="1015663"/>
          </a:xfrm>
          <a:prstGeom prst="rect">
            <a:avLst/>
          </a:prstGeom>
          <a:ln>
            <a:solidFill>
              <a:schemeClr val="tx1"/>
            </a:solidFill>
          </a:ln>
        </p:spPr>
        <p:txBody>
          <a:bodyPr wrap="square" lIns="91440" tIns="45720" rIns="91440" bIns="45720" anchor="t">
            <a:spAutoFit/>
          </a:bodyPr>
          <a:lstStyle/>
          <a:p>
            <a:pPr algn="ctr">
              <a:spcBef>
                <a:spcPct val="0"/>
              </a:spcBef>
              <a:buClrTx/>
              <a:buSzTx/>
              <a:buFontTx/>
              <a:buNone/>
            </a:pPr>
            <a:r>
              <a:rPr lang="en-US" altLang="en-US" sz="2000" b="1" dirty="0"/>
              <a:t>Layman’s terms: combine standard representations of ‘system’, with computers, additional computational techniques as a </a:t>
            </a:r>
            <a:r>
              <a:rPr lang="en-US" altLang="en-US" sz="2000" b="1" u="sng" dirty="0"/>
              <a:t>continuous, complete and evolving </a:t>
            </a:r>
            <a:r>
              <a:rPr lang="en-US" altLang="en-US" sz="2000" b="1" dirty="0"/>
              <a:t>ecosystem to provide data for data-informed decisions and interactive visualizations to a continuum of questions.</a:t>
            </a:r>
            <a:endParaRPr lang="en-US" dirty="0"/>
          </a:p>
        </p:txBody>
      </p:sp>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93611" y="1038027"/>
            <a:ext cx="7781925" cy="3707521"/>
          </a:xfrm>
          <a:prstGeom prst="rect">
            <a:avLst/>
          </a:prstGeom>
          <a:solidFill>
            <a:srgbClr val="7A7B7D"/>
          </a:solidFill>
        </p:spPr>
      </p:pic>
      <p:sp>
        <p:nvSpPr>
          <p:cNvPr id="7" name="Rectangle 6"/>
          <p:cNvSpPr/>
          <p:nvPr/>
        </p:nvSpPr>
        <p:spPr>
          <a:xfrm>
            <a:off x="8393797" y="1583425"/>
            <a:ext cx="3359838" cy="2554545"/>
          </a:xfrm>
          <a:prstGeom prst="rect">
            <a:avLst/>
          </a:prstGeom>
        </p:spPr>
        <p:txBody>
          <a:bodyPr wrap="square" lIns="91440" tIns="45720" rIns="91440" bIns="45720" anchor="t">
            <a:spAutoFit/>
          </a:bodyPr>
          <a:lstStyle/>
          <a:p>
            <a:pPr>
              <a:spcBef>
                <a:spcPct val="0"/>
              </a:spcBef>
              <a:buClrTx/>
              <a:buSzTx/>
              <a:buFontTx/>
              <a:buNone/>
            </a:pPr>
            <a:r>
              <a:rPr lang="en-US" altLang="en-US" sz="2000" b="1" dirty="0">
                <a:latin typeface=" Arial"/>
              </a:rPr>
              <a:t>Describes an integrated digital approach that uses authoritative sources of systems’ data and models as a continuum across disciplines </a:t>
            </a:r>
            <a:r>
              <a:rPr lang="en-US" altLang="en-US" sz="2000" b="1" u="sng" dirty="0">
                <a:latin typeface=" Arial"/>
              </a:rPr>
              <a:t>to support life cycle activities </a:t>
            </a:r>
            <a:r>
              <a:rPr lang="en-US" altLang="en-US" sz="2000" b="1" dirty="0">
                <a:latin typeface=" Arial"/>
              </a:rPr>
              <a:t>from concept through disposal</a:t>
            </a:r>
          </a:p>
        </p:txBody>
      </p:sp>
      <p:sp>
        <p:nvSpPr>
          <p:cNvPr id="2" name="Title 1">
            <a:extLst>
              <a:ext uri="{FF2B5EF4-FFF2-40B4-BE49-F238E27FC236}">
                <a16:creationId xmlns:a16="http://schemas.microsoft.com/office/drawing/2014/main" id="{21CCAB06-F374-4CC7-B476-BEDA4E6FA358}"/>
              </a:ext>
            </a:extLst>
          </p:cNvPr>
          <p:cNvSpPr>
            <a:spLocks noGrp="1"/>
          </p:cNvSpPr>
          <p:nvPr>
            <p:ph type="title"/>
          </p:nvPr>
        </p:nvSpPr>
        <p:spPr>
          <a:xfrm>
            <a:off x="1352552" y="57187"/>
            <a:ext cx="10250444" cy="677002"/>
          </a:xfrm>
        </p:spPr>
        <p:txBody>
          <a:bodyPr>
            <a:normAutofit/>
          </a:bodyPr>
          <a:lstStyle/>
          <a:p>
            <a:r>
              <a:rPr lang="en-US"/>
              <a:t>Digital Engineering Strategy: What, not How</a:t>
            </a:r>
          </a:p>
        </p:txBody>
      </p:sp>
      <p:sp>
        <p:nvSpPr>
          <p:cNvPr id="6" name="Slide Number Placeholder 1">
            <a:extLst>
              <a:ext uri="{FF2B5EF4-FFF2-40B4-BE49-F238E27FC236}">
                <a16:creationId xmlns:a16="http://schemas.microsoft.com/office/drawing/2014/main" id="{B9239DDD-28F5-D98F-06D6-5475C8441DC0}"/>
              </a:ext>
            </a:extLst>
          </p:cNvPr>
          <p:cNvSpPr txBox="1">
            <a:spLocks/>
          </p:cNvSpPr>
          <p:nvPr/>
        </p:nvSpPr>
        <p:spPr>
          <a:xfrm>
            <a:off x="10257387" y="6492875"/>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20</a:t>
            </a:fld>
            <a:endParaRPr lang="en-US"/>
          </a:p>
        </p:txBody>
      </p:sp>
      <p:sp>
        <p:nvSpPr>
          <p:cNvPr id="3" name="Footer Placeholder 2">
            <a:extLst>
              <a:ext uri="{FF2B5EF4-FFF2-40B4-BE49-F238E27FC236}">
                <a16:creationId xmlns:a16="http://schemas.microsoft.com/office/drawing/2014/main" id="{45B56F58-4198-199E-0DB1-22EDB4F6D513}"/>
              </a:ext>
            </a:extLst>
          </p:cNvPr>
          <p:cNvSpPr>
            <a:spLocks noGrp="1"/>
          </p:cNvSpPr>
          <p:nvPr>
            <p:ph type="ftr" sz="quarter" idx="13"/>
          </p:nvPr>
        </p:nvSpPr>
        <p:spPr/>
        <p:txBody>
          <a:bodyPr/>
          <a:lstStyle/>
          <a:p>
            <a:r>
              <a:rPr lang="en-US"/>
              <a:t>Distribution Statement A. Approved for public release. Distribution is unlimited.  Case # 23-S-1171</a:t>
            </a:r>
            <a:endParaRPr lang="en-US" dirty="0"/>
          </a:p>
        </p:txBody>
      </p:sp>
      <p:sp>
        <p:nvSpPr>
          <p:cNvPr id="8" name="TextBox 7">
            <a:extLst>
              <a:ext uri="{FF2B5EF4-FFF2-40B4-BE49-F238E27FC236}">
                <a16:creationId xmlns:a16="http://schemas.microsoft.com/office/drawing/2014/main" id="{E76631D3-FA2B-C598-4A09-57789C5FCABF}"/>
              </a:ext>
            </a:extLst>
          </p:cNvPr>
          <p:cNvSpPr txBox="1"/>
          <p:nvPr/>
        </p:nvSpPr>
        <p:spPr>
          <a:xfrm>
            <a:off x="8365731" y="1095736"/>
            <a:ext cx="3257623" cy="461665"/>
          </a:xfrm>
          <a:prstGeom prst="rect">
            <a:avLst/>
          </a:prstGeom>
          <a:noFill/>
        </p:spPr>
        <p:txBody>
          <a:bodyPr wrap="none" rtlCol="0">
            <a:spAutoFit/>
          </a:bodyPr>
          <a:lstStyle/>
          <a:p>
            <a:r>
              <a:rPr lang="en-US" sz="2400" b="1" dirty="0"/>
              <a:t>Digital Engineering:</a:t>
            </a:r>
          </a:p>
        </p:txBody>
      </p:sp>
    </p:spTree>
    <p:extLst>
      <p:ext uri="{BB962C8B-B14F-4D97-AF65-F5344CB8AC3E}">
        <p14:creationId xmlns:p14="http://schemas.microsoft.com/office/powerpoint/2010/main" val="14420067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92FED08F-6A0D-447D-A6EC-3B707BB40DED}"/>
              </a:ext>
            </a:extLst>
          </p:cNvPr>
          <p:cNvSpPr>
            <a:spLocks noGrp="1"/>
          </p:cNvSpPr>
          <p:nvPr>
            <p:ph type="title"/>
          </p:nvPr>
        </p:nvSpPr>
        <p:spPr>
          <a:xfrm>
            <a:off x="2008344" y="84730"/>
            <a:ext cx="10815001" cy="677002"/>
          </a:xfrm>
        </p:spPr>
        <p:txBody>
          <a:bodyPr>
            <a:noAutofit/>
          </a:bodyPr>
          <a:lstStyle/>
          <a:p>
            <a:pPr lvl="1">
              <a:spcBef>
                <a:spcPts val="500"/>
              </a:spcBef>
            </a:pPr>
            <a:r>
              <a:rPr lang="en-US" sz="2800" kern="1200">
                <a:solidFill>
                  <a:schemeClr val="bg1"/>
                </a:solidFill>
                <a:latin typeface="Franklin Gothic Medium Cond"/>
                <a:ea typeface="+mj-ea"/>
                <a:cs typeface="Arial"/>
              </a:rPr>
              <a:t>Formalize Development, Integration and Use of Models</a:t>
            </a:r>
          </a:p>
        </p:txBody>
      </p:sp>
      <p:sp>
        <p:nvSpPr>
          <p:cNvPr id="6" name="object 8"/>
          <p:cNvSpPr/>
          <p:nvPr/>
        </p:nvSpPr>
        <p:spPr>
          <a:xfrm>
            <a:off x="1882968" y="1999840"/>
            <a:ext cx="2688335" cy="2195321"/>
          </a:xfrm>
          <a:prstGeom prst="rect">
            <a:avLst/>
          </a:prstGeom>
          <a:blipFill>
            <a:blip r:embed="rId3" cstate="print"/>
            <a:stretch>
              <a:fillRect/>
            </a:stretch>
          </a:blipFill>
        </p:spPr>
        <p:txBody>
          <a:bodyPr wrap="square" lIns="0" tIns="0" rIns="0" bIns="0" rtlCol="0"/>
          <a:lstStyle/>
          <a:p>
            <a:endParaRPr/>
          </a:p>
        </p:txBody>
      </p:sp>
      <p:sp>
        <p:nvSpPr>
          <p:cNvPr id="7" name="object 9"/>
          <p:cNvSpPr/>
          <p:nvPr/>
        </p:nvSpPr>
        <p:spPr>
          <a:xfrm>
            <a:off x="1794576" y="4229343"/>
            <a:ext cx="2865120" cy="0"/>
          </a:xfrm>
          <a:custGeom>
            <a:avLst/>
            <a:gdLst/>
            <a:ahLst/>
            <a:cxnLst/>
            <a:rect l="l" t="t" r="r" b="b"/>
            <a:pathLst>
              <a:path w="2865120">
                <a:moveTo>
                  <a:pt x="0" y="0"/>
                </a:moveTo>
                <a:lnTo>
                  <a:pt x="2865120" y="0"/>
                </a:lnTo>
              </a:path>
            </a:pathLst>
          </a:custGeom>
          <a:ln w="53339">
            <a:solidFill>
              <a:srgbClr val="000000"/>
            </a:solidFill>
          </a:ln>
        </p:spPr>
        <p:txBody>
          <a:bodyPr wrap="square" lIns="0" tIns="0" rIns="0" bIns="0" rtlCol="0"/>
          <a:lstStyle/>
          <a:p>
            <a:endParaRPr/>
          </a:p>
        </p:txBody>
      </p:sp>
      <p:sp>
        <p:nvSpPr>
          <p:cNvPr id="8" name="object 10"/>
          <p:cNvSpPr/>
          <p:nvPr/>
        </p:nvSpPr>
        <p:spPr>
          <a:xfrm>
            <a:off x="1821322" y="1964534"/>
            <a:ext cx="0" cy="2265680"/>
          </a:xfrm>
          <a:custGeom>
            <a:avLst/>
            <a:gdLst/>
            <a:ahLst/>
            <a:cxnLst/>
            <a:rect l="l" t="t" r="r" b="b"/>
            <a:pathLst>
              <a:path h="2265679">
                <a:moveTo>
                  <a:pt x="0" y="0"/>
                </a:moveTo>
                <a:lnTo>
                  <a:pt x="0" y="2265680"/>
                </a:lnTo>
              </a:path>
            </a:pathLst>
          </a:custGeom>
          <a:ln w="53492">
            <a:solidFill>
              <a:srgbClr val="000000"/>
            </a:solidFill>
          </a:ln>
        </p:spPr>
        <p:txBody>
          <a:bodyPr wrap="square" lIns="0" tIns="0" rIns="0" bIns="0" rtlCol="0"/>
          <a:lstStyle/>
          <a:p>
            <a:endParaRPr/>
          </a:p>
        </p:txBody>
      </p:sp>
      <p:sp>
        <p:nvSpPr>
          <p:cNvPr id="9" name="object 11"/>
          <p:cNvSpPr/>
          <p:nvPr/>
        </p:nvSpPr>
        <p:spPr>
          <a:xfrm>
            <a:off x="1794576" y="1937865"/>
            <a:ext cx="2865120" cy="0"/>
          </a:xfrm>
          <a:custGeom>
            <a:avLst/>
            <a:gdLst/>
            <a:ahLst/>
            <a:cxnLst/>
            <a:rect l="l" t="t" r="r" b="b"/>
            <a:pathLst>
              <a:path w="2865120">
                <a:moveTo>
                  <a:pt x="0" y="0"/>
                </a:moveTo>
                <a:lnTo>
                  <a:pt x="2865120" y="0"/>
                </a:lnTo>
              </a:path>
            </a:pathLst>
          </a:custGeom>
          <a:ln w="53339">
            <a:solidFill>
              <a:srgbClr val="000000"/>
            </a:solidFill>
          </a:ln>
        </p:spPr>
        <p:txBody>
          <a:bodyPr wrap="square" lIns="0" tIns="0" rIns="0" bIns="0" rtlCol="0"/>
          <a:lstStyle/>
          <a:p>
            <a:endParaRPr/>
          </a:p>
        </p:txBody>
      </p:sp>
      <p:sp>
        <p:nvSpPr>
          <p:cNvPr id="10" name="object 12"/>
          <p:cNvSpPr/>
          <p:nvPr/>
        </p:nvSpPr>
        <p:spPr>
          <a:xfrm>
            <a:off x="4632949" y="1964941"/>
            <a:ext cx="0" cy="2265680"/>
          </a:xfrm>
          <a:custGeom>
            <a:avLst/>
            <a:gdLst/>
            <a:ahLst/>
            <a:cxnLst/>
            <a:rect l="l" t="t" r="r" b="b"/>
            <a:pathLst>
              <a:path h="2265679">
                <a:moveTo>
                  <a:pt x="0" y="0"/>
                </a:moveTo>
                <a:lnTo>
                  <a:pt x="0" y="2265121"/>
                </a:lnTo>
              </a:path>
            </a:pathLst>
          </a:custGeom>
          <a:ln w="53492">
            <a:solidFill>
              <a:srgbClr val="000000"/>
            </a:solidFill>
          </a:ln>
        </p:spPr>
        <p:txBody>
          <a:bodyPr wrap="square" lIns="0" tIns="0" rIns="0" bIns="0" rtlCol="0"/>
          <a:lstStyle/>
          <a:p>
            <a:endParaRPr/>
          </a:p>
        </p:txBody>
      </p:sp>
      <p:sp>
        <p:nvSpPr>
          <p:cNvPr id="11" name="object 13"/>
          <p:cNvSpPr/>
          <p:nvPr/>
        </p:nvSpPr>
        <p:spPr>
          <a:xfrm>
            <a:off x="1865899" y="4176003"/>
            <a:ext cx="2722880" cy="0"/>
          </a:xfrm>
          <a:custGeom>
            <a:avLst/>
            <a:gdLst/>
            <a:ahLst/>
            <a:cxnLst/>
            <a:rect l="l" t="t" r="r" b="b"/>
            <a:pathLst>
              <a:path w="2722879">
                <a:moveTo>
                  <a:pt x="0" y="0"/>
                </a:moveTo>
                <a:lnTo>
                  <a:pt x="2722473" y="0"/>
                </a:lnTo>
              </a:path>
            </a:pathLst>
          </a:custGeom>
          <a:ln w="17780">
            <a:solidFill>
              <a:srgbClr val="000000"/>
            </a:solidFill>
          </a:ln>
        </p:spPr>
        <p:txBody>
          <a:bodyPr wrap="square" lIns="0" tIns="0" rIns="0" bIns="0" rtlCol="0"/>
          <a:lstStyle/>
          <a:p>
            <a:endParaRPr/>
          </a:p>
        </p:txBody>
      </p:sp>
      <p:sp>
        <p:nvSpPr>
          <p:cNvPr id="12" name="object 14"/>
          <p:cNvSpPr/>
          <p:nvPr/>
        </p:nvSpPr>
        <p:spPr>
          <a:xfrm>
            <a:off x="1874814" y="2000095"/>
            <a:ext cx="0" cy="2194560"/>
          </a:xfrm>
          <a:custGeom>
            <a:avLst/>
            <a:gdLst/>
            <a:ahLst/>
            <a:cxnLst/>
            <a:rect l="l" t="t" r="r" b="b"/>
            <a:pathLst>
              <a:path h="2194560">
                <a:moveTo>
                  <a:pt x="0" y="0"/>
                </a:moveTo>
                <a:lnTo>
                  <a:pt x="0" y="2194560"/>
                </a:lnTo>
              </a:path>
            </a:pathLst>
          </a:custGeom>
          <a:ln w="17830">
            <a:solidFill>
              <a:srgbClr val="000000"/>
            </a:solidFill>
          </a:ln>
        </p:spPr>
        <p:txBody>
          <a:bodyPr wrap="square" lIns="0" tIns="0" rIns="0" bIns="0" rtlCol="0"/>
          <a:lstStyle/>
          <a:p>
            <a:endParaRPr/>
          </a:p>
        </p:txBody>
      </p:sp>
      <p:sp>
        <p:nvSpPr>
          <p:cNvPr id="13" name="object 15"/>
          <p:cNvSpPr/>
          <p:nvPr/>
        </p:nvSpPr>
        <p:spPr>
          <a:xfrm>
            <a:off x="1865899" y="1991205"/>
            <a:ext cx="2722880" cy="0"/>
          </a:xfrm>
          <a:custGeom>
            <a:avLst/>
            <a:gdLst/>
            <a:ahLst/>
            <a:cxnLst/>
            <a:rect l="l" t="t" r="r" b="b"/>
            <a:pathLst>
              <a:path w="2722879">
                <a:moveTo>
                  <a:pt x="0" y="0"/>
                </a:moveTo>
                <a:lnTo>
                  <a:pt x="2722473" y="0"/>
                </a:lnTo>
              </a:path>
            </a:pathLst>
          </a:custGeom>
          <a:ln w="17780">
            <a:solidFill>
              <a:srgbClr val="000000"/>
            </a:solidFill>
          </a:ln>
        </p:spPr>
        <p:txBody>
          <a:bodyPr wrap="square" lIns="0" tIns="0" rIns="0" bIns="0" rtlCol="0"/>
          <a:lstStyle/>
          <a:p>
            <a:endParaRPr/>
          </a:p>
        </p:txBody>
      </p:sp>
      <p:sp>
        <p:nvSpPr>
          <p:cNvPr id="14" name="object 16"/>
          <p:cNvSpPr/>
          <p:nvPr/>
        </p:nvSpPr>
        <p:spPr>
          <a:xfrm>
            <a:off x="4579457" y="2000602"/>
            <a:ext cx="0" cy="2193925"/>
          </a:xfrm>
          <a:custGeom>
            <a:avLst/>
            <a:gdLst/>
            <a:ahLst/>
            <a:cxnLst/>
            <a:rect l="l" t="t" r="r" b="b"/>
            <a:pathLst>
              <a:path h="2193925">
                <a:moveTo>
                  <a:pt x="0" y="0"/>
                </a:moveTo>
                <a:lnTo>
                  <a:pt x="0" y="2193798"/>
                </a:lnTo>
              </a:path>
            </a:pathLst>
          </a:custGeom>
          <a:ln w="17830">
            <a:solidFill>
              <a:srgbClr val="000000"/>
            </a:solidFill>
          </a:ln>
        </p:spPr>
        <p:txBody>
          <a:bodyPr wrap="square" lIns="0" tIns="0" rIns="0" bIns="0" rtlCol="0"/>
          <a:lstStyle/>
          <a:p>
            <a:endParaRPr/>
          </a:p>
        </p:txBody>
      </p:sp>
      <p:sp>
        <p:nvSpPr>
          <p:cNvPr id="37" name="object 37"/>
          <p:cNvSpPr/>
          <p:nvPr/>
        </p:nvSpPr>
        <p:spPr>
          <a:xfrm>
            <a:off x="2279083" y="4332722"/>
            <a:ext cx="1900834" cy="252983"/>
          </a:xfrm>
          <a:prstGeom prst="rect">
            <a:avLst/>
          </a:prstGeom>
          <a:blipFill>
            <a:blip r:embed="rId4" cstate="print"/>
            <a:stretch>
              <a:fillRect/>
            </a:stretch>
          </a:blipFill>
        </p:spPr>
        <p:txBody>
          <a:bodyPr wrap="square" lIns="0" tIns="0" rIns="0" bIns="0" rtlCol="0" anchor="t"/>
          <a:lstStyle/>
          <a:p>
            <a:endParaRPr lang="en-US" dirty="0">
              <a:latin typeface=" Arial"/>
            </a:endParaRPr>
          </a:p>
        </p:txBody>
      </p:sp>
      <p:sp>
        <p:nvSpPr>
          <p:cNvPr id="38" name="object 38"/>
          <p:cNvSpPr txBox="1"/>
          <p:nvPr/>
        </p:nvSpPr>
        <p:spPr>
          <a:xfrm>
            <a:off x="550342" y="4581182"/>
            <a:ext cx="6289388" cy="1858842"/>
          </a:xfrm>
          <a:prstGeom prst="rect">
            <a:avLst/>
          </a:prstGeom>
        </p:spPr>
        <p:txBody>
          <a:bodyPr vert="horz" wrap="square" lIns="0" tIns="12065" rIns="0" bIns="0" rtlCol="0" anchor="t">
            <a:spAutoFit/>
          </a:bodyPr>
          <a:lstStyle/>
          <a:p>
            <a:pPr marL="241300" marR="5080" indent="-228600">
              <a:spcBef>
                <a:spcPts val="95"/>
              </a:spcBef>
              <a:buAutoNum type="arabicPeriod"/>
              <a:tabLst>
                <a:tab pos="241935" algn="l"/>
              </a:tabLst>
            </a:pPr>
            <a:r>
              <a:rPr lang="en-US" sz="2000" dirty="0">
                <a:solidFill>
                  <a:srgbClr val="111C4E"/>
                </a:solidFill>
                <a:latin typeface=" Arial"/>
                <a:cs typeface="Arial"/>
              </a:rPr>
              <a:t>Formalize the planning for models to support  engineering activities and decision making  across the lifecycle</a:t>
            </a:r>
          </a:p>
          <a:p>
            <a:pPr marL="241300" marR="514350" indent="-228600">
              <a:spcBef>
                <a:spcPts val="5"/>
              </a:spcBef>
              <a:buAutoNum type="arabicPeriod"/>
              <a:tabLst>
                <a:tab pos="241935" algn="l"/>
              </a:tabLst>
            </a:pPr>
            <a:r>
              <a:rPr lang="en-US" sz="2000" dirty="0">
                <a:solidFill>
                  <a:srgbClr val="111C4E"/>
                </a:solidFill>
                <a:latin typeface=" Arial"/>
                <a:cs typeface="Arial"/>
              </a:rPr>
              <a:t>Formally develop, integrate, and curate  models</a:t>
            </a:r>
          </a:p>
          <a:p>
            <a:pPr marL="241300" marR="33655" indent="-228600">
              <a:buAutoNum type="arabicPeriod"/>
              <a:tabLst>
                <a:tab pos="241935" algn="l"/>
              </a:tabLst>
            </a:pPr>
            <a:r>
              <a:rPr lang="en-US" sz="2000" dirty="0">
                <a:solidFill>
                  <a:srgbClr val="111C4E"/>
                </a:solidFill>
                <a:latin typeface=" Arial"/>
                <a:cs typeface="Arial"/>
              </a:rPr>
              <a:t>Use models to support engineering activities and decision making across the lifecycle</a:t>
            </a:r>
          </a:p>
        </p:txBody>
      </p:sp>
      <p:sp>
        <p:nvSpPr>
          <p:cNvPr id="5" name="TextBox 4"/>
          <p:cNvSpPr txBox="1"/>
          <p:nvPr/>
        </p:nvSpPr>
        <p:spPr>
          <a:xfrm>
            <a:off x="196742" y="840804"/>
            <a:ext cx="6485496" cy="1089529"/>
          </a:xfrm>
          <a:prstGeom prst="rect">
            <a:avLst/>
          </a:prstGeom>
          <a:noFill/>
        </p:spPr>
        <p:txBody>
          <a:bodyPr wrap="square" lIns="91440" tIns="45720" rIns="91440" bIns="45720" rtlCol="0" anchor="t">
            <a:spAutoFit/>
          </a:bodyPr>
          <a:lstStyle/>
          <a:p>
            <a:pPr algn="ctr">
              <a:lnSpc>
                <a:spcPct val="90000"/>
              </a:lnSpc>
              <a:spcBef>
                <a:spcPts val="1000"/>
              </a:spcBef>
            </a:pPr>
            <a:r>
              <a:rPr lang="en-US" sz="2400" dirty="0">
                <a:solidFill>
                  <a:srgbClr val="111C4E"/>
                </a:solidFill>
                <a:latin typeface="Arial"/>
                <a:cs typeface="Arial"/>
              </a:rPr>
              <a:t>Formalize the development, integration, and use of models to inform enterprise decision making </a:t>
            </a:r>
            <a:endParaRPr lang="en-US" sz="2400" dirty="0">
              <a:solidFill>
                <a:srgbClr val="111C4E"/>
              </a:solidFill>
              <a:latin typeface="Arial" panose="020B0604020202020204" pitchFamily="34" charset="0"/>
              <a:cs typeface="Arial" panose="020B0604020202020204" pitchFamily="34" charset="0"/>
            </a:endParaRPr>
          </a:p>
        </p:txBody>
      </p:sp>
      <p:sp>
        <p:nvSpPr>
          <p:cNvPr id="40" name="object 41"/>
          <p:cNvSpPr txBox="1"/>
          <p:nvPr/>
        </p:nvSpPr>
        <p:spPr>
          <a:xfrm>
            <a:off x="6686393" y="1612594"/>
            <a:ext cx="5154615" cy="4013278"/>
          </a:xfrm>
          <a:prstGeom prst="rect">
            <a:avLst/>
          </a:prstGeom>
        </p:spPr>
        <p:txBody>
          <a:bodyPr vert="horz" wrap="square" lIns="0" tIns="12065" rIns="0" bIns="0" rtlCol="0" anchor="t">
            <a:spAutoFit/>
          </a:bodyPr>
          <a:lstStyle/>
          <a:p>
            <a:pPr lvl="1"/>
            <a:r>
              <a:rPr lang="en-US" sz="2000">
                <a:solidFill>
                  <a:srgbClr val="111C4E"/>
                </a:solidFill>
                <a:latin typeface="Arial" panose="020B0604020202020204" pitchFamily="34" charset="0"/>
                <a:cs typeface="Arial" panose="020B0604020202020204" pitchFamily="34" charset="0"/>
              </a:rPr>
              <a:t>Infusion in Policy &amp; Guidance</a:t>
            </a:r>
          </a:p>
          <a:p>
            <a:pPr marL="742950" lvl="1" indent="-285750">
              <a:buFont typeface="Arial" panose="020B0604020202020204" pitchFamily="34" charset="0"/>
              <a:buChar char="•"/>
            </a:pPr>
            <a:r>
              <a:rPr lang="en-US" sz="2000">
                <a:solidFill>
                  <a:srgbClr val="111C4E"/>
                </a:solidFill>
                <a:latin typeface="Arial" panose="020B0604020202020204" pitchFamily="34" charset="0"/>
                <a:cs typeface="Arial" panose="020B0604020202020204" pitchFamily="34" charset="0"/>
              </a:rPr>
              <a:t>DoDI 5000.02, Enclosure 3, Section 9: Modeling and Simulation</a:t>
            </a:r>
          </a:p>
          <a:p>
            <a:pPr marL="742950" lvl="1" indent="-285750">
              <a:buFont typeface="Arial" panose="020B0604020202020204" pitchFamily="34" charset="0"/>
              <a:buChar char="•"/>
            </a:pPr>
            <a:r>
              <a:rPr lang="en-US" sz="2000">
                <a:solidFill>
                  <a:srgbClr val="111C4E"/>
                </a:solidFill>
                <a:latin typeface="Arial" panose="020B0604020202020204" pitchFamily="34" charset="0"/>
                <a:cs typeface="Arial" panose="020B0604020202020204" pitchFamily="34" charset="0"/>
              </a:rPr>
              <a:t>Model Based FMECA DID </a:t>
            </a:r>
          </a:p>
          <a:p>
            <a:pPr marL="742950" lvl="1" indent="-285750">
              <a:buFont typeface="Arial" panose="020B0604020202020204" pitchFamily="34" charset="0"/>
              <a:buChar char="•"/>
            </a:pPr>
            <a:r>
              <a:rPr lang="en-US" sz="2000">
                <a:solidFill>
                  <a:srgbClr val="111C4E"/>
                </a:solidFill>
                <a:latin typeface="Arial" panose="020B0604020202020204" pitchFamily="34" charset="0"/>
                <a:cs typeface="Arial" panose="020B0604020202020204" pitchFamily="34" charset="0"/>
              </a:rPr>
              <a:t>DoDI 5000.61, DoD M&amp;S VV&amp;A</a:t>
            </a:r>
          </a:p>
          <a:p>
            <a:pPr lvl="1"/>
            <a:endParaRPr lang="en-US" sz="2000">
              <a:latin typeface=" Arial"/>
            </a:endParaRPr>
          </a:p>
          <a:p>
            <a:pPr lvl="1"/>
            <a:r>
              <a:rPr lang="en-US" sz="2000">
                <a:solidFill>
                  <a:srgbClr val="111C4E"/>
                </a:solidFill>
                <a:latin typeface="Arial" panose="020B0604020202020204" pitchFamily="34" charset="0"/>
                <a:cs typeface="Arial" panose="020B0604020202020204" pitchFamily="34" charset="0"/>
              </a:rPr>
              <a:t>Other Efforts</a:t>
            </a:r>
          </a:p>
          <a:p>
            <a:pPr marL="742950" lvl="1" indent="-285750">
              <a:buFont typeface="Arial" panose="020B0604020202020204" pitchFamily="34" charset="0"/>
              <a:buChar char="•"/>
            </a:pPr>
            <a:r>
              <a:rPr lang="en-US" sz="2000">
                <a:solidFill>
                  <a:srgbClr val="111C4E"/>
                </a:solidFill>
                <a:latin typeface="Arial" panose="020B0604020202020204" pitchFamily="34" charset="0"/>
                <a:cs typeface="Arial" panose="020B0604020202020204" pitchFamily="34" charset="0"/>
              </a:rPr>
              <a:t>INCOSE Digital Engineering Information Exchange Working group (DEIXWG)</a:t>
            </a:r>
          </a:p>
          <a:p>
            <a:pPr marL="742950" lvl="1" indent="-285750">
              <a:buFont typeface="Arial" panose="020B0604020202020204" pitchFamily="34" charset="0"/>
              <a:buChar char="•"/>
            </a:pPr>
            <a:endParaRPr lang="en-US" sz="2000">
              <a:solidFill>
                <a:srgbClr val="111C4E"/>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2000">
                <a:solidFill>
                  <a:srgbClr val="111C4E"/>
                </a:solidFill>
                <a:latin typeface="Arial" panose="020B0604020202020204" pitchFamily="34" charset="0"/>
                <a:cs typeface="Arial" panose="020B0604020202020204" pitchFamily="34" charset="0"/>
              </a:rPr>
              <a:t>USN Common Modeling Approach</a:t>
            </a:r>
          </a:p>
          <a:p>
            <a:pPr marL="742950" lvl="1" indent="-285750">
              <a:buFont typeface="Arial" panose="020B0604020202020204" pitchFamily="34" charset="0"/>
              <a:buChar char="•"/>
            </a:pPr>
            <a:endParaRPr lang="en-US" sz="2000">
              <a:solidFill>
                <a:srgbClr val="111C4E"/>
              </a:solidFill>
              <a:latin typeface="Arial" panose="020B0604020202020204" pitchFamily="34" charset="0"/>
              <a:cs typeface="Arial" panose="020B0604020202020204" pitchFamily="34" charset="0"/>
            </a:endParaRPr>
          </a:p>
        </p:txBody>
      </p:sp>
      <p:sp>
        <p:nvSpPr>
          <p:cNvPr id="48" name="TextBox 47"/>
          <p:cNvSpPr txBox="1"/>
          <p:nvPr/>
        </p:nvSpPr>
        <p:spPr>
          <a:xfrm>
            <a:off x="7041706" y="919124"/>
            <a:ext cx="4482646" cy="424732"/>
          </a:xfrm>
          <a:prstGeom prst="rect">
            <a:avLst/>
          </a:prstGeom>
          <a:noFill/>
        </p:spPr>
        <p:txBody>
          <a:bodyPr wrap="square" rtlCol="0">
            <a:spAutoFit/>
          </a:bodyPr>
          <a:lstStyle/>
          <a:p>
            <a:pPr lvl="0" algn="ctr">
              <a:lnSpc>
                <a:spcPct val="90000"/>
              </a:lnSpc>
              <a:spcBef>
                <a:spcPts val="1000"/>
              </a:spcBef>
            </a:pPr>
            <a:r>
              <a:rPr lang="en-US" sz="2400" u="sng">
                <a:solidFill>
                  <a:srgbClr val="111C4E"/>
                </a:solidFill>
                <a:latin typeface="Arial" panose="020B0604020202020204" pitchFamily="34" charset="0"/>
                <a:cs typeface="Arial" panose="020B0604020202020204" pitchFamily="34" charset="0"/>
              </a:rPr>
              <a:t>Key Implementation Updates</a:t>
            </a:r>
            <a:endParaRPr lang="en-US" sz="1600" u="sng"/>
          </a:p>
        </p:txBody>
      </p:sp>
      <p:sp>
        <p:nvSpPr>
          <p:cNvPr id="2" name="Oval 1">
            <a:extLst>
              <a:ext uri="{FF2B5EF4-FFF2-40B4-BE49-F238E27FC236}">
                <a16:creationId xmlns:a16="http://schemas.microsoft.com/office/drawing/2014/main" id="{24F03F39-5305-4C36-93AF-5F7D6D1AD50E}"/>
              </a:ext>
            </a:extLst>
          </p:cNvPr>
          <p:cNvSpPr/>
          <p:nvPr/>
        </p:nvSpPr>
        <p:spPr>
          <a:xfrm>
            <a:off x="1309879" y="160268"/>
            <a:ext cx="566058" cy="532344"/>
          </a:xfrm>
          <a:prstGeom prst="ellipse">
            <a:avLst/>
          </a:prstGeom>
          <a:solidFill>
            <a:srgbClr val="7354A2"/>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sp>
        <p:nvSpPr>
          <p:cNvPr id="18" name="Slide Number Placeholder 1">
            <a:extLst>
              <a:ext uri="{FF2B5EF4-FFF2-40B4-BE49-F238E27FC236}">
                <a16:creationId xmlns:a16="http://schemas.microsoft.com/office/drawing/2014/main" id="{DEB55723-A37D-4323-A4C1-E677620CE095}"/>
              </a:ext>
            </a:extLst>
          </p:cNvPr>
          <p:cNvSpPr txBox="1">
            <a:spLocks/>
          </p:cNvSpPr>
          <p:nvPr/>
        </p:nvSpPr>
        <p:spPr>
          <a:xfrm>
            <a:off x="10082953" y="6410249"/>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21</a:t>
            </a:fld>
            <a:endParaRPr lang="en-US"/>
          </a:p>
        </p:txBody>
      </p:sp>
      <p:sp>
        <p:nvSpPr>
          <p:cNvPr id="3" name="Footer Placeholder 2">
            <a:extLst>
              <a:ext uri="{FF2B5EF4-FFF2-40B4-BE49-F238E27FC236}">
                <a16:creationId xmlns:a16="http://schemas.microsoft.com/office/drawing/2014/main" id="{0B894512-2DA2-E828-9CA2-6CF9D5A307EE}"/>
              </a:ext>
            </a:extLst>
          </p:cNvPr>
          <p:cNvSpPr>
            <a:spLocks noGrp="1"/>
          </p:cNvSpPr>
          <p:nvPr>
            <p:ph type="ftr" sz="quarter" idx="13"/>
          </p:nvPr>
        </p:nvSpPr>
        <p:spPr/>
        <p:txBody>
          <a:bodyPr/>
          <a:lstStyle/>
          <a:p>
            <a:r>
              <a:rPr lang="en-US"/>
              <a:t>Distribution Statement A. Approved for public release. Distribution is unlimited.  Case # 23-S-1171</a:t>
            </a:r>
            <a:endParaRPr lang="en-US" dirty="0"/>
          </a:p>
        </p:txBody>
      </p:sp>
    </p:spTree>
    <p:extLst>
      <p:ext uri="{BB962C8B-B14F-4D97-AF65-F5344CB8AC3E}">
        <p14:creationId xmlns:p14="http://schemas.microsoft.com/office/powerpoint/2010/main" val="4473510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A458E600-42E7-4DD1-9188-BE94862933D5}"/>
              </a:ext>
            </a:extLst>
          </p:cNvPr>
          <p:cNvSpPr>
            <a:spLocks noGrp="1"/>
          </p:cNvSpPr>
          <p:nvPr>
            <p:ph idx="1"/>
          </p:nvPr>
        </p:nvSpPr>
        <p:spPr>
          <a:xfrm>
            <a:off x="-144189" y="981040"/>
            <a:ext cx="5821319" cy="839881"/>
          </a:xfrm>
        </p:spPr>
        <p:txBody>
          <a:bodyPr>
            <a:normAutofit fontScale="92500" lnSpcReduction="10000"/>
          </a:bodyPr>
          <a:lstStyle/>
          <a:p>
            <a:pPr marL="0" indent="0" algn="ctr">
              <a:buNone/>
            </a:pPr>
            <a:r>
              <a:rPr lang="en-US" dirty="0">
                <a:latin typeface=" Arial"/>
              </a:rPr>
              <a:t>Provide an enduring authoritative source of truth</a:t>
            </a:r>
          </a:p>
        </p:txBody>
      </p:sp>
      <p:sp>
        <p:nvSpPr>
          <p:cNvPr id="16" name="Title 15">
            <a:extLst>
              <a:ext uri="{FF2B5EF4-FFF2-40B4-BE49-F238E27FC236}">
                <a16:creationId xmlns:a16="http://schemas.microsoft.com/office/drawing/2014/main" id="{92FED08F-6A0D-447D-A6EC-3B707BB40DED}"/>
              </a:ext>
            </a:extLst>
          </p:cNvPr>
          <p:cNvSpPr>
            <a:spLocks noGrp="1"/>
          </p:cNvSpPr>
          <p:nvPr>
            <p:ph type="title"/>
          </p:nvPr>
        </p:nvSpPr>
        <p:spPr>
          <a:xfrm>
            <a:off x="1888994" y="93910"/>
            <a:ext cx="11452279" cy="677002"/>
          </a:xfrm>
        </p:spPr>
        <p:txBody>
          <a:bodyPr>
            <a:noAutofit/>
          </a:bodyPr>
          <a:lstStyle/>
          <a:p>
            <a:pPr lvl="1">
              <a:spcBef>
                <a:spcPts val="500"/>
              </a:spcBef>
            </a:pPr>
            <a:r>
              <a:rPr lang="en-US" sz="2800" kern="1200">
                <a:solidFill>
                  <a:schemeClr val="bg1"/>
                </a:solidFill>
                <a:latin typeface="Franklin Gothic Medium Cond"/>
                <a:ea typeface="+mj-ea"/>
                <a:cs typeface="Arial"/>
              </a:rPr>
              <a:t>Provide an enduring Authoritative Source of Truth (ASOT)</a:t>
            </a:r>
          </a:p>
        </p:txBody>
      </p:sp>
      <p:grpSp>
        <p:nvGrpSpPr>
          <p:cNvPr id="2" name="Group 1">
            <a:extLst>
              <a:ext uri="{FF2B5EF4-FFF2-40B4-BE49-F238E27FC236}">
                <a16:creationId xmlns:a16="http://schemas.microsoft.com/office/drawing/2014/main" id="{3EFD23A1-FFBB-B494-D379-51FC5C9BCA8C}"/>
              </a:ext>
            </a:extLst>
          </p:cNvPr>
          <p:cNvGrpSpPr/>
          <p:nvPr/>
        </p:nvGrpSpPr>
        <p:grpSpPr>
          <a:xfrm>
            <a:off x="507185" y="1939537"/>
            <a:ext cx="4438650" cy="2292428"/>
            <a:chOff x="837691" y="2609730"/>
            <a:chExt cx="4438650" cy="2292428"/>
          </a:xfrm>
        </p:grpSpPr>
        <p:sp>
          <p:nvSpPr>
            <p:cNvPr id="6" name="object 7"/>
            <p:cNvSpPr/>
            <p:nvPr/>
          </p:nvSpPr>
          <p:spPr>
            <a:xfrm>
              <a:off x="926084" y="2670944"/>
              <a:ext cx="4261865" cy="1767839"/>
            </a:xfrm>
            <a:prstGeom prst="rect">
              <a:avLst/>
            </a:prstGeom>
            <a:blipFill>
              <a:blip r:embed="rId3" cstate="print"/>
              <a:stretch>
                <a:fillRect/>
              </a:stretch>
            </a:blipFill>
          </p:spPr>
          <p:txBody>
            <a:bodyPr wrap="square" lIns="0" tIns="0" rIns="0" bIns="0" rtlCol="0"/>
            <a:lstStyle/>
            <a:p>
              <a:endParaRPr/>
            </a:p>
          </p:txBody>
        </p:sp>
        <p:sp>
          <p:nvSpPr>
            <p:cNvPr id="7" name="object 8"/>
            <p:cNvSpPr/>
            <p:nvPr/>
          </p:nvSpPr>
          <p:spPr>
            <a:xfrm>
              <a:off x="837691" y="4500759"/>
              <a:ext cx="4438650" cy="0"/>
            </a:xfrm>
            <a:custGeom>
              <a:avLst/>
              <a:gdLst/>
              <a:ahLst/>
              <a:cxnLst/>
              <a:rect l="l" t="t" r="r" b="b"/>
              <a:pathLst>
                <a:path w="4438650">
                  <a:moveTo>
                    <a:pt x="0" y="0"/>
                  </a:moveTo>
                  <a:lnTo>
                    <a:pt x="4438650" y="0"/>
                  </a:lnTo>
                </a:path>
              </a:pathLst>
            </a:custGeom>
            <a:ln w="53340">
              <a:solidFill>
                <a:srgbClr val="000000"/>
              </a:solidFill>
            </a:ln>
          </p:spPr>
          <p:txBody>
            <a:bodyPr wrap="square" lIns="0" tIns="0" rIns="0" bIns="0" rtlCol="0"/>
            <a:lstStyle/>
            <a:p>
              <a:endParaRPr/>
            </a:p>
          </p:txBody>
        </p:sp>
        <p:sp>
          <p:nvSpPr>
            <p:cNvPr id="8" name="object 9"/>
            <p:cNvSpPr/>
            <p:nvPr/>
          </p:nvSpPr>
          <p:spPr>
            <a:xfrm>
              <a:off x="864438" y="2636400"/>
              <a:ext cx="0" cy="1837689"/>
            </a:xfrm>
            <a:custGeom>
              <a:avLst/>
              <a:gdLst/>
              <a:ahLst/>
              <a:cxnLst/>
              <a:rect l="l" t="t" r="r" b="b"/>
              <a:pathLst>
                <a:path h="1837689">
                  <a:moveTo>
                    <a:pt x="0" y="0"/>
                  </a:moveTo>
                  <a:lnTo>
                    <a:pt x="0" y="1837690"/>
                  </a:lnTo>
                </a:path>
              </a:pathLst>
            </a:custGeom>
            <a:ln w="53492">
              <a:solidFill>
                <a:srgbClr val="000000"/>
              </a:solidFill>
            </a:ln>
          </p:spPr>
          <p:txBody>
            <a:bodyPr wrap="square" lIns="0" tIns="0" rIns="0" bIns="0" rtlCol="0"/>
            <a:lstStyle/>
            <a:p>
              <a:endParaRPr/>
            </a:p>
          </p:txBody>
        </p:sp>
        <p:sp>
          <p:nvSpPr>
            <p:cNvPr id="9" name="object 10"/>
            <p:cNvSpPr/>
            <p:nvPr/>
          </p:nvSpPr>
          <p:spPr>
            <a:xfrm>
              <a:off x="837691" y="2609730"/>
              <a:ext cx="4438650" cy="0"/>
            </a:xfrm>
            <a:custGeom>
              <a:avLst/>
              <a:gdLst/>
              <a:ahLst/>
              <a:cxnLst/>
              <a:rect l="l" t="t" r="r" b="b"/>
              <a:pathLst>
                <a:path w="4438650">
                  <a:moveTo>
                    <a:pt x="0" y="0"/>
                  </a:moveTo>
                  <a:lnTo>
                    <a:pt x="4438650" y="0"/>
                  </a:lnTo>
                </a:path>
              </a:pathLst>
            </a:custGeom>
            <a:ln w="53339">
              <a:solidFill>
                <a:srgbClr val="000000"/>
              </a:solidFill>
            </a:ln>
          </p:spPr>
          <p:txBody>
            <a:bodyPr wrap="square" lIns="0" tIns="0" rIns="0" bIns="0" rtlCol="0"/>
            <a:lstStyle/>
            <a:p>
              <a:endParaRPr/>
            </a:p>
          </p:txBody>
        </p:sp>
        <p:sp>
          <p:nvSpPr>
            <p:cNvPr id="10" name="object 11"/>
            <p:cNvSpPr/>
            <p:nvPr/>
          </p:nvSpPr>
          <p:spPr>
            <a:xfrm>
              <a:off x="5249595" y="2636044"/>
              <a:ext cx="0" cy="1837689"/>
            </a:xfrm>
            <a:custGeom>
              <a:avLst/>
              <a:gdLst/>
              <a:ahLst/>
              <a:cxnLst/>
              <a:rect l="l" t="t" r="r" b="b"/>
              <a:pathLst>
                <a:path h="1837689">
                  <a:moveTo>
                    <a:pt x="0" y="0"/>
                  </a:moveTo>
                  <a:lnTo>
                    <a:pt x="0" y="1837639"/>
                  </a:lnTo>
                </a:path>
              </a:pathLst>
            </a:custGeom>
            <a:ln w="53492">
              <a:solidFill>
                <a:srgbClr val="000000"/>
              </a:solidFill>
            </a:ln>
          </p:spPr>
          <p:txBody>
            <a:bodyPr wrap="square" lIns="0" tIns="0" rIns="0" bIns="0" rtlCol="0"/>
            <a:lstStyle/>
            <a:p>
              <a:endParaRPr/>
            </a:p>
          </p:txBody>
        </p:sp>
        <p:sp>
          <p:nvSpPr>
            <p:cNvPr id="11" name="object 12"/>
            <p:cNvSpPr/>
            <p:nvPr/>
          </p:nvSpPr>
          <p:spPr>
            <a:xfrm>
              <a:off x="909015" y="4447420"/>
              <a:ext cx="4296410" cy="0"/>
            </a:xfrm>
            <a:custGeom>
              <a:avLst/>
              <a:gdLst/>
              <a:ahLst/>
              <a:cxnLst/>
              <a:rect l="l" t="t" r="r" b="b"/>
              <a:pathLst>
                <a:path w="4296410">
                  <a:moveTo>
                    <a:pt x="0" y="0"/>
                  </a:moveTo>
                  <a:lnTo>
                    <a:pt x="4296003" y="0"/>
                  </a:lnTo>
                </a:path>
              </a:pathLst>
            </a:custGeom>
            <a:ln w="17779">
              <a:solidFill>
                <a:srgbClr val="000000"/>
              </a:solidFill>
            </a:ln>
          </p:spPr>
          <p:txBody>
            <a:bodyPr wrap="square" lIns="0" tIns="0" rIns="0" bIns="0" rtlCol="0"/>
            <a:lstStyle/>
            <a:p>
              <a:endParaRPr/>
            </a:p>
          </p:txBody>
        </p:sp>
        <p:sp>
          <p:nvSpPr>
            <p:cNvPr id="12" name="object 13"/>
            <p:cNvSpPr/>
            <p:nvPr/>
          </p:nvSpPr>
          <p:spPr>
            <a:xfrm>
              <a:off x="917930" y="2671959"/>
              <a:ext cx="0" cy="1766570"/>
            </a:xfrm>
            <a:custGeom>
              <a:avLst/>
              <a:gdLst/>
              <a:ahLst/>
              <a:cxnLst/>
              <a:rect l="l" t="t" r="r" b="b"/>
              <a:pathLst>
                <a:path h="1766570">
                  <a:moveTo>
                    <a:pt x="0" y="0"/>
                  </a:moveTo>
                  <a:lnTo>
                    <a:pt x="0" y="1766570"/>
                  </a:lnTo>
                </a:path>
              </a:pathLst>
            </a:custGeom>
            <a:ln w="17830">
              <a:solidFill>
                <a:srgbClr val="000000"/>
              </a:solidFill>
            </a:ln>
          </p:spPr>
          <p:txBody>
            <a:bodyPr wrap="square" lIns="0" tIns="0" rIns="0" bIns="0" rtlCol="0"/>
            <a:lstStyle/>
            <a:p>
              <a:endParaRPr/>
            </a:p>
          </p:txBody>
        </p:sp>
        <p:sp>
          <p:nvSpPr>
            <p:cNvPr id="13" name="object 14"/>
            <p:cNvSpPr/>
            <p:nvPr/>
          </p:nvSpPr>
          <p:spPr>
            <a:xfrm>
              <a:off x="909015" y="2663069"/>
              <a:ext cx="4296410" cy="0"/>
            </a:xfrm>
            <a:custGeom>
              <a:avLst/>
              <a:gdLst/>
              <a:ahLst/>
              <a:cxnLst/>
              <a:rect l="l" t="t" r="r" b="b"/>
              <a:pathLst>
                <a:path w="4296410">
                  <a:moveTo>
                    <a:pt x="0" y="0"/>
                  </a:moveTo>
                  <a:lnTo>
                    <a:pt x="4296003" y="0"/>
                  </a:lnTo>
                </a:path>
              </a:pathLst>
            </a:custGeom>
            <a:ln w="17779">
              <a:solidFill>
                <a:srgbClr val="000000"/>
              </a:solidFill>
            </a:ln>
          </p:spPr>
          <p:txBody>
            <a:bodyPr wrap="square" lIns="0" tIns="0" rIns="0" bIns="0" rtlCol="0"/>
            <a:lstStyle/>
            <a:p>
              <a:endParaRPr/>
            </a:p>
          </p:txBody>
        </p:sp>
        <p:sp>
          <p:nvSpPr>
            <p:cNvPr id="14" name="object 15"/>
            <p:cNvSpPr/>
            <p:nvPr/>
          </p:nvSpPr>
          <p:spPr>
            <a:xfrm>
              <a:off x="5196103" y="2671706"/>
              <a:ext cx="0" cy="1766570"/>
            </a:xfrm>
            <a:custGeom>
              <a:avLst/>
              <a:gdLst/>
              <a:ahLst/>
              <a:cxnLst/>
              <a:rect l="l" t="t" r="r" b="b"/>
              <a:pathLst>
                <a:path h="1766570">
                  <a:moveTo>
                    <a:pt x="0" y="0"/>
                  </a:moveTo>
                  <a:lnTo>
                    <a:pt x="0" y="1766316"/>
                  </a:lnTo>
                </a:path>
              </a:pathLst>
            </a:custGeom>
            <a:ln w="17830">
              <a:solidFill>
                <a:srgbClr val="000000"/>
              </a:solidFill>
            </a:ln>
          </p:spPr>
          <p:txBody>
            <a:bodyPr wrap="square" lIns="0" tIns="0" rIns="0" bIns="0" rtlCol="0"/>
            <a:lstStyle/>
            <a:p>
              <a:endParaRPr/>
            </a:p>
          </p:txBody>
        </p:sp>
        <p:sp>
          <p:nvSpPr>
            <p:cNvPr id="39" name="object 37"/>
            <p:cNvSpPr/>
            <p:nvPr/>
          </p:nvSpPr>
          <p:spPr>
            <a:xfrm>
              <a:off x="1774461" y="4649175"/>
              <a:ext cx="1900834" cy="252983"/>
            </a:xfrm>
            <a:prstGeom prst="rect">
              <a:avLst/>
            </a:prstGeom>
            <a:blipFill>
              <a:blip r:embed="rId4" cstate="print"/>
              <a:stretch>
                <a:fillRect/>
              </a:stretch>
            </a:blipFill>
          </p:spPr>
          <p:txBody>
            <a:bodyPr wrap="square" lIns="0" tIns="0" rIns="0" bIns="0" rtlCol="0"/>
            <a:lstStyle/>
            <a:p>
              <a:endParaRPr/>
            </a:p>
          </p:txBody>
        </p:sp>
      </p:grpSp>
      <p:sp>
        <p:nvSpPr>
          <p:cNvPr id="30" name="object 41"/>
          <p:cNvSpPr txBox="1"/>
          <p:nvPr/>
        </p:nvSpPr>
        <p:spPr>
          <a:xfrm>
            <a:off x="5867400" y="1633840"/>
            <a:ext cx="6176845" cy="3089948"/>
          </a:xfrm>
          <a:prstGeom prst="rect">
            <a:avLst/>
          </a:prstGeom>
        </p:spPr>
        <p:txBody>
          <a:bodyPr vert="horz" wrap="square" lIns="0" tIns="12065" rIns="0" bIns="0" rtlCol="0">
            <a:spAutoFit/>
          </a:bodyPr>
          <a:lstStyle/>
          <a:p>
            <a:pPr marL="742950" lvl="1" indent="-285750">
              <a:buFont typeface="Arial" panose="020B0604020202020204" pitchFamily="34" charset="0"/>
              <a:buChar char="•"/>
            </a:pPr>
            <a:r>
              <a:rPr lang="en-US" sz="2000">
                <a:solidFill>
                  <a:srgbClr val="111C4E"/>
                </a:solidFill>
                <a:latin typeface="Arial" panose="020B0604020202020204" pitchFamily="34" charset="0"/>
                <a:cs typeface="Arial" panose="020B0604020202020204" pitchFamily="34" charset="0"/>
              </a:rPr>
              <a:t>Infusion in Policy and Guidance</a:t>
            </a:r>
          </a:p>
          <a:p>
            <a:pPr marL="742950" lvl="1" indent="-285750">
              <a:buFont typeface="Arial" panose="020B0604020202020204" pitchFamily="34" charset="0"/>
              <a:buChar char="•"/>
            </a:pPr>
            <a:endParaRPr lang="en-US" sz="2000">
              <a:solidFill>
                <a:srgbClr val="111C4E"/>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2000">
                <a:solidFill>
                  <a:srgbClr val="111C4E"/>
                </a:solidFill>
                <a:latin typeface="Arial" panose="020B0604020202020204" pitchFamily="34" charset="0"/>
                <a:cs typeface="Arial" panose="020B0604020202020204" pitchFamily="34" charset="0"/>
              </a:rPr>
              <a:t>INCOSE Digital Engineering Information Exchange Working Group (DEIXWG)</a:t>
            </a:r>
          </a:p>
          <a:p>
            <a:pPr marL="742950" lvl="1" indent="-285750">
              <a:buFont typeface="Arial" panose="020B0604020202020204" pitchFamily="34" charset="0"/>
              <a:buChar char="•"/>
            </a:pPr>
            <a:endParaRPr lang="en-US" sz="2000">
              <a:solidFill>
                <a:srgbClr val="111C4E"/>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2000">
                <a:solidFill>
                  <a:srgbClr val="111C4E"/>
                </a:solidFill>
                <a:latin typeface="Arial" panose="020B0604020202020204" pitchFamily="34" charset="0"/>
                <a:cs typeface="Arial" panose="020B0604020202020204" pitchFamily="34" charset="0"/>
              </a:rPr>
              <a:t>OSD and Service Government Reference Architecture (GRA) and Mission Thread coordination and development</a:t>
            </a:r>
          </a:p>
          <a:p>
            <a:pPr marL="742950" lvl="1" indent="-285750">
              <a:buFont typeface="Arial" panose="020B0604020202020204" pitchFamily="34" charset="0"/>
              <a:buChar char="•"/>
            </a:pPr>
            <a:endParaRPr lang="en-US" sz="2000">
              <a:solidFill>
                <a:srgbClr val="111C4E"/>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2000">
                <a:solidFill>
                  <a:srgbClr val="111C4E"/>
                </a:solidFill>
                <a:latin typeface="Arial" panose="020B0604020202020204" pitchFamily="34" charset="0"/>
                <a:cs typeface="Arial" panose="020B0604020202020204" pitchFamily="34" charset="0"/>
              </a:rPr>
              <a:t>Service Digital Models and Digital Twin Efforts</a:t>
            </a:r>
          </a:p>
        </p:txBody>
      </p:sp>
      <p:sp>
        <p:nvSpPr>
          <p:cNvPr id="31" name="TextBox 30"/>
          <p:cNvSpPr txBox="1"/>
          <p:nvPr/>
        </p:nvSpPr>
        <p:spPr>
          <a:xfrm>
            <a:off x="7069248" y="1066015"/>
            <a:ext cx="4482646" cy="424732"/>
          </a:xfrm>
          <a:prstGeom prst="rect">
            <a:avLst/>
          </a:prstGeom>
          <a:noFill/>
        </p:spPr>
        <p:txBody>
          <a:bodyPr wrap="square" lIns="91440" tIns="45720" rIns="91440" bIns="45720" rtlCol="0" anchor="t">
            <a:spAutoFit/>
          </a:bodyPr>
          <a:lstStyle/>
          <a:p>
            <a:pPr lvl="0" algn="ctr">
              <a:lnSpc>
                <a:spcPct val="90000"/>
              </a:lnSpc>
              <a:spcBef>
                <a:spcPts val="1000"/>
              </a:spcBef>
            </a:pPr>
            <a:r>
              <a:rPr lang="en-US" sz="2400" u="sng" dirty="0">
                <a:solidFill>
                  <a:srgbClr val="111C4E"/>
                </a:solidFill>
                <a:latin typeface=" Arial"/>
                <a:cs typeface="Arial"/>
              </a:rPr>
              <a:t>Key Implementation Updates</a:t>
            </a:r>
            <a:endParaRPr lang="en-US" sz="1600" u="sng" dirty="0">
              <a:latin typeface=" Arial"/>
              <a:cs typeface="Arial"/>
            </a:endParaRPr>
          </a:p>
        </p:txBody>
      </p:sp>
      <p:sp>
        <p:nvSpPr>
          <p:cNvPr id="19" name="object 38"/>
          <p:cNvSpPr txBox="1"/>
          <p:nvPr/>
        </p:nvSpPr>
        <p:spPr>
          <a:xfrm>
            <a:off x="302462" y="4407242"/>
            <a:ext cx="6050690" cy="1858842"/>
          </a:xfrm>
          <a:prstGeom prst="rect">
            <a:avLst/>
          </a:prstGeom>
        </p:spPr>
        <p:txBody>
          <a:bodyPr vert="horz" wrap="square" lIns="0" tIns="12065" rIns="0" bIns="0" rtlCol="0" anchor="t">
            <a:spAutoFit/>
          </a:bodyPr>
          <a:lstStyle/>
          <a:p>
            <a:pPr marL="241300" marR="5080" indent="-228600">
              <a:spcBef>
                <a:spcPts val="95"/>
              </a:spcBef>
              <a:buAutoNum type="arabicPeriod"/>
              <a:tabLst>
                <a:tab pos="241935" algn="l"/>
              </a:tabLst>
            </a:pPr>
            <a:r>
              <a:rPr lang="en-US" sz="2400" dirty="0">
                <a:solidFill>
                  <a:srgbClr val="111C4E"/>
                </a:solidFill>
                <a:latin typeface=" Arial"/>
                <a:cs typeface="Arial"/>
              </a:rPr>
              <a:t>Plan and develop the authoritative source of truth</a:t>
            </a:r>
          </a:p>
          <a:p>
            <a:pPr marL="241300" indent="-228600">
              <a:buAutoNum type="arabicPeriod"/>
              <a:tabLst>
                <a:tab pos="241935" algn="l"/>
              </a:tabLst>
            </a:pPr>
            <a:r>
              <a:rPr lang="en-US" sz="2400" dirty="0">
                <a:solidFill>
                  <a:srgbClr val="111C4E"/>
                </a:solidFill>
                <a:latin typeface=" Arial"/>
                <a:cs typeface="Arial"/>
              </a:rPr>
              <a:t>Govern the authoritative source of truth</a:t>
            </a:r>
          </a:p>
          <a:p>
            <a:pPr marL="241300" marR="59690" indent="-228600">
              <a:spcBef>
                <a:spcPts val="5"/>
              </a:spcBef>
              <a:buAutoNum type="arabicPeriod"/>
              <a:tabLst>
                <a:tab pos="241935" algn="l"/>
              </a:tabLst>
            </a:pPr>
            <a:r>
              <a:rPr lang="en-US" sz="2400" dirty="0">
                <a:solidFill>
                  <a:srgbClr val="111C4E"/>
                </a:solidFill>
                <a:latin typeface=" Arial"/>
                <a:cs typeface="Arial"/>
              </a:rPr>
              <a:t>Use the authoritative source of truth across the lifecycle</a:t>
            </a:r>
          </a:p>
        </p:txBody>
      </p:sp>
      <p:sp>
        <p:nvSpPr>
          <p:cNvPr id="18" name="Slide Number Placeholder 1">
            <a:extLst>
              <a:ext uri="{FF2B5EF4-FFF2-40B4-BE49-F238E27FC236}">
                <a16:creationId xmlns:a16="http://schemas.microsoft.com/office/drawing/2014/main" id="{CA81CBC8-B5A8-4D40-88D9-D98D14AF16FE}"/>
              </a:ext>
            </a:extLst>
          </p:cNvPr>
          <p:cNvSpPr txBox="1">
            <a:spLocks/>
          </p:cNvSpPr>
          <p:nvPr/>
        </p:nvSpPr>
        <p:spPr>
          <a:xfrm>
            <a:off x="10257387" y="6492875"/>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22</a:t>
            </a:fld>
            <a:endParaRPr lang="en-US"/>
          </a:p>
        </p:txBody>
      </p:sp>
      <p:sp>
        <p:nvSpPr>
          <p:cNvPr id="3" name="Oval 2">
            <a:extLst>
              <a:ext uri="{FF2B5EF4-FFF2-40B4-BE49-F238E27FC236}">
                <a16:creationId xmlns:a16="http://schemas.microsoft.com/office/drawing/2014/main" id="{4CDFB013-91EF-CC6B-28A0-2899DAB4F077}"/>
              </a:ext>
            </a:extLst>
          </p:cNvPr>
          <p:cNvSpPr/>
          <p:nvPr/>
        </p:nvSpPr>
        <p:spPr>
          <a:xfrm>
            <a:off x="1282337" y="169449"/>
            <a:ext cx="566058" cy="532344"/>
          </a:xfrm>
          <a:prstGeom prst="ellipse">
            <a:avLst/>
          </a:prstGeom>
          <a:solidFill>
            <a:srgbClr val="10617E"/>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2</a:t>
            </a:r>
          </a:p>
        </p:txBody>
      </p:sp>
      <p:sp>
        <p:nvSpPr>
          <p:cNvPr id="4" name="Footer Placeholder 3">
            <a:extLst>
              <a:ext uri="{FF2B5EF4-FFF2-40B4-BE49-F238E27FC236}">
                <a16:creationId xmlns:a16="http://schemas.microsoft.com/office/drawing/2014/main" id="{512DB275-2EAC-5BDD-4A5F-2E65D9CD3F11}"/>
              </a:ext>
            </a:extLst>
          </p:cNvPr>
          <p:cNvSpPr>
            <a:spLocks noGrp="1"/>
          </p:cNvSpPr>
          <p:nvPr>
            <p:ph type="ftr" sz="quarter" idx="13"/>
          </p:nvPr>
        </p:nvSpPr>
        <p:spPr/>
        <p:txBody>
          <a:bodyPr/>
          <a:lstStyle/>
          <a:p>
            <a:r>
              <a:rPr lang="en-US"/>
              <a:t>Distribution Statement A. Approved for public release. Distribution is unlimited.  Case # 23-S-1171</a:t>
            </a:r>
            <a:endParaRPr lang="en-US" dirty="0"/>
          </a:p>
        </p:txBody>
      </p:sp>
    </p:spTree>
    <p:extLst>
      <p:ext uri="{BB962C8B-B14F-4D97-AF65-F5344CB8AC3E}">
        <p14:creationId xmlns:p14="http://schemas.microsoft.com/office/powerpoint/2010/main" val="27294281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A458E600-42E7-4DD1-9188-BE94862933D5}"/>
              </a:ext>
            </a:extLst>
          </p:cNvPr>
          <p:cNvSpPr>
            <a:spLocks noGrp="1"/>
          </p:cNvSpPr>
          <p:nvPr>
            <p:ph idx="1"/>
          </p:nvPr>
        </p:nvSpPr>
        <p:spPr>
          <a:xfrm>
            <a:off x="218995" y="1035577"/>
            <a:ext cx="5906270" cy="1073973"/>
          </a:xfrm>
        </p:spPr>
        <p:txBody>
          <a:bodyPr/>
          <a:lstStyle/>
          <a:p>
            <a:pPr marL="0" indent="0">
              <a:buNone/>
            </a:pPr>
            <a:r>
              <a:rPr lang="en-US" dirty="0">
                <a:latin typeface=" Arial"/>
              </a:rPr>
              <a:t>Incorporate technological innovation to improve the engineering practice</a:t>
            </a:r>
          </a:p>
        </p:txBody>
      </p:sp>
      <p:sp>
        <p:nvSpPr>
          <p:cNvPr id="16" name="Title 15">
            <a:extLst>
              <a:ext uri="{FF2B5EF4-FFF2-40B4-BE49-F238E27FC236}">
                <a16:creationId xmlns:a16="http://schemas.microsoft.com/office/drawing/2014/main" id="{92FED08F-6A0D-447D-A6EC-3B707BB40DED}"/>
              </a:ext>
            </a:extLst>
          </p:cNvPr>
          <p:cNvSpPr>
            <a:spLocks noGrp="1"/>
          </p:cNvSpPr>
          <p:nvPr>
            <p:ph type="title"/>
          </p:nvPr>
        </p:nvSpPr>
        <p:spPr>
          <a:xfrm>
            <a:off x="1358441" y="29645"/>
            <a:ext cx="8224796" cy="677002"/>
          </a:xfrm>
        </p:spPr>
        <p:txBody>
          <a:bodyPr/>
          <a:lstStyle/>
          <a:p>
            <a:r>
              <a:rPr lang="en-US">
                <a:latin typeface="Franklin Gothic Medium Cond"/>
                <a:cs typeface="Arial"/>
              </a:rPr>
              <a:t>Incorporate Technological Innovation</a:t>
            </a:r>
          </a:p>
        </p:txBody>
      </p:sp>
      <p:grpSp>
        <p:nvGrpSpPr>
          <p:cNvPr id="4" name="Group 3">
            <a:extLst>
              <a:ext uri="{FF2B5EF4-FFF2-40B4-BE49-F238E27FC236}">
                <a16:creationId xmlns:a16="http://schemas.microsoft.com/office/drawing/2014/main" id="{4B042D70-CE30-FBEB-393E-A84DAD1CD0D1}"/>
              </a:ext>
            </a:extLst>
          </p:cNvPr>
          <p:cNvGrpSpPr/>
          <p:nvPr/>
        </p:nvGrpSpPr>
        <p:grpSpPr>
          <a:xfrm>
            <a:off x="927377" y="2074536"/>
            <a:ext cx="4251325" cy="2150744"/>
            <a:chOff x="927377" y="2074536"/>
            <a:chExt cx="4251325" cy="2150744"/>
          </a:xfrm>
        </p:grpSpPr>
        <p:sp>
          <p:nvSpPr>
            <p:cNvPr id="7" name="object 12"/>
            <p:cNvSpPr/>
            <p:nvPr/>
          </p:nvSpPr>
          <p:spPr>
            <a:xfrm>
              <a:off x="927377" y="4225280"/>
              <a:ext cx="4251325" cy="0"/>
            </a:xfrm>
            <a:custGeom>
              <a:avLst/>
              <a:gdLst/>
              <a:ahLst/>
              <a:cxnLst/>
              <a:rect l="l" t="t" r="r" b="b"/>
              <a:pathLst>
                <a:path w="4251325">
                  <a:moveTo>
                    <a:pt x="0" y="0"/>
                  </a:moveTo>
                  <a:lnTo>
                    <a:pt x="4251198" y="0"/>
                  </a:lnTo>
                </a:path>
              </a:pathLst>
            </a:custGeom>
            <a:ln w="54609">
              <a:solidFill>
                <a:srgbClr val="000000"/>
              </a:solidFill>
            </a:ln>
          </p:spPr>
          <p:txBody>
            <a:bodyPr wrap="square" lIns="0" tIns="0" rIns="0" bIns="0" rtlCol="0"/>
            <a:lstStyle/>
            <a:p>
              <a:endParaRPr/>
            </a:p>
          </p:txBody>
        </p:sp>
        <p:grpSp>
          <p:nvGrpSpPr>
            <p:cNvPr id="2" name="Group 1">
              <a:extLst>
                <a:ext uri="{FF2B5EF4-FFF2-40B4-BE49-F238E27FC236}">
                  <a16:creationId xmlns:a16="http://schemas.microsoft.com/office/drawing/2014/main" id="{D2904891-A232-A047-7AF2-4AFACE65118C}"/>
                </a:ext>
              </a:extLst>
            </p:cNvPr>
            <p:cNvGrpSpPr/>
            <p:nvPr/>
          </p:nvGrpSpPr>
          <p:grpSpPr>
            <a:xfrm>
              <a:off x="927377" y="2074536"/>
              <a:ext cx="4251325" cy="2124608"/>
              <a:chOff x="927377" y="2597837"/>
              <a:chExt cx="4251325" cy="2124608"/>
            </a:xfrm>
          </p:grpSpPr>
          <p:sp>
            <p:nvSpPr>
              <p:cNvPr id="6" name="object 11"/>
              <p:cNvSpPr/>
              <p:nvPr/>
            </p:nvSpPr>
            <p:spPr>
              <a:xfrm>
                <a:off x="1015769" y="2659305"/>
                <a:ext cx="4074413" cy="2027681"/>
              </a:xfrm>
              <a:prstGeom prst="rect">
                <a:avLst/>
              </a:prstGeom>
              <a:blipFill>
                <a:blip r:embed="rId3" cstate="print"/>
                <a:stretch>
                  <a:fillRect/>
                </a:stretch>
              </a:blipFill>
            </p:spPr>
            <p:txBody>
              <a:bodyPr wrap="square" lIns="0" tIns="0" rIns="0" bIns="0" rtlCol="0"/>
              <a:lstStyle/>
              <a:p>
                <a:endParaRPr/>
              </a:p>
            </p:txBody>
          </p:sp>
          <p:sp>
            <p:nvSpPr>
              <p:cNvPr id="8" name="object 13"/>
              <p:cNvSpPr/>
              <p:nvPr/>
            </p:nvSpPr>
            <p:spPr>
              <a:xfrm>
                <a:off x="954123" y="2624506"/>
                <a:ext cx="0" cy="2096770"/>
              </a:xfrm>
              <a:custGeom>
                <a:avLst/>
                <a:gdLst/>
                <a:ahLst/>
                <a:cxnLst/>
                <a:rect l="l" t="t" r="r" b="b"/>
                <a:pathLst>
                  <a:path h="2096770">
                    <a:moveTo>
                      <a:pt x="0" y="0"/>
                    </a:moveTo>
                    <a:lnTo>
                      <a:pt x="0" y="2096770"/>
                    </a:lnTo>
                  </a:path>
                </a:pathLst>
              </a:custGeom>
              <a:ln w="53492">
                <a:solidFill>
                  <a:srgbClr val="000000"/>
                </a:solidFill>
              </a:ln>
            </p:spPr>
            <p:txBody>
              <a:bodyPr wrap="square" lIns="0" tIns="0" rIns="0" bIns="0" rtlCol="0"/>
              <a:lstStyle/>
              <a:p>
                <a:endParaRPr/>
              </a:p>
            </p:txBody>
          </p:sp>
          <p:sp>
            <p:nvSpPr>
              <p:cNvPr id="9" name="object 14"/>
              <p:cNvSpPr/>
              <p:nvPr/>
            </p:nvSpPr>
            <p:spPr>
              <a:xfrm>
                <a:off x="927377" y="2597837"/>
                <a:ext cx="4251325" cy="0"/>
              </a:xfrm>
              <a:custGeom>
                <a:avLst/>
                <a:gdLst/>
                <a:ahLst/>
                <a:cxnLst/>
                <a:rect l="l" t="t" r="r" b="b"/>
                <a:pathLst>
                  <a:path w="4251325">
                    <a:moveTo>
                      <a:pt x="0" y="0"/>
                    </a:moveTo>
                    <a:lnTo>
                      <a:pt x="4251198" y="0"/>
                    </a:lnTo>
                  </a:path>
                </a:pathLst>
              </a:custGeom>
              <a:ln w="53339">
                <a:solidFill>
                  <a:srgbClr val="000000"/>
                </a:solidFill>
              </a:ln>
            </p:spPr>
            <p:txBody>
              <a:bodyPr wrap="square" lIns="0" tIns="0" rIns="0" bIns="0" rtlCol="0"/>
              <a:lstStyle/>
              <a:p>
                <a:endParaRPr/>
              </a:p>
            </p:txBody>
          </p:sp>
          <p:sp>
            <p:nvSpPr>
              <p:cNvPr id="10" name="object 15"/>
              <p:cNvSpPr/>
              <p:nvPr/>
            </p:nvSpPr>
            <p:spPr>
              <a:xfrm>
                <a:off x="5151828" y="2624405"/>
                <a:ext cx="0" cy="2098040"/>
              </a:xfrm>
              <a:custGeom>
                <a:avLst/>
                <a:gdLst/>
                <a:ahLst/>
                <a:cxnLst/>
                <a:rect l="l" t="t" r="r" b="b"/>
                <a:pathLst>
                  <a:path h="2098040">
                    <a:moveTo>
                      <a:pt x="0" y="0"/>
                    </a:moveTo>
                    <a:lnTo>
                      <a:pt x="0" y="2097481"/>
                    </a:lnTo>
                  </a:path>
                </a:pathLst>
              </a:custGeom>
              <a:ln w="53492">
                <a:solidFill>
                  <a:srgbClr val="000000"/>
                </a:solidFill>
              </a:ln>
            </p:spPr>
            <p:txBody>
              <a:bodyPr wrap="square" lIns="0" tIns="0" rIns="0" bIns="0" rtlCol="0"/>
              <a:lstStyle/>
              <a:p>
                <a:endParaRPr/>
              </a:p>
            </p:txBody>
          </p:sp>
          <p:sp>
            <p:nvSpPr>
              <p:cNvPr id="11" name="object 16"/>
              <p:cNvSpPr/>
              <p:nvPr/>
            </p:nvSpPr>
            <p:spPr>
              <a:xfrm>
                <a:off x="998700" y="4694606"/>
                <a:ext cx="4109085" cy="0"/>
              </a:xfrm>
              <a:custGeom>
                <a:avLst/>
                <a:gdLst/>
                <a:ahLst/>
                <a:cxnLst/>
                <a:rect l="l" t="t" r="r" b="b"/>
                <a:pathLst>
                  <a:path w="4109085">
                    <a:moveTo>
                      <a:pt x="0" y="0"/>
                    </a:moveTo>
                    <a:lnTo>
                      <a:pt x="4108551" y="0"/>
                    </a:lnTo>
                  </a:path>
                </a:pathLst>
              </a:custGeom>
              <a:ln w="17780">
                <a:solidFill>
                  <a:srgbClr val="000000"/>
                </a:solidFill>
              </a:ln>
            </p:spPr>
            <p:txBody>
              <a:bodyPr wrap="square" lIns="0" tIns="0" rIns="0" bIns="0" rtlCol="0"/>
              <a:lstStyle/>
              <a:p>
                <a:endParaRPr/>
              </a:p>
            </p:txBody>
          </p:sp>
          <p:sp>
            <p:nvSpPr>
              <p:cNvPr id="12" name="object 17"/>
              <p:cNvSpPr/>
              <p:nvPr/>
            </p:nvSpPr>
            <p:spPr>
              <a:xfrm>
                <a:off x="1007615" y="2660066"/>
                <a:ext cx="0" cy="2025650"/>
              </a:xfrm>
              <a:custGeom>
                <a:avLst/>
                <a:gdLst/>
                <a:ahLst/>
                <a:cxnLst/>
                <a:rect l="l" t="t" r="r" b="b"/>
                <a:pathLst>
                  <a:path h="2025650">
                    <a:moveTo>
                      <a:pt x="0" y="0"/>
                    </a:moveTo>
                    <a:lnTo>
                      <a:pt x="0" y="2025650"/>
                    </a:lnTo>
                  </a:path>
                </a:pathLst>
              </a:custGeom>
              <a:ln w="17830">
                <a:solidFill>
                  <a:srgbClr val="000000"/>
                </a:solidFill>
              </a:ln>
            </p:spPr>
            <p:txBody>
              <a:bodyPr wrap="square" lIns="0" tIns="0" rIns="0" bIns="0" rtlCol="0"/>
              <a:lstStyle/>
              <a:p>
                <a:endParaRPr/>
              </a:p>
            </p:txBody>
          </p:sp>
          <p:sp>
            <p:nvSpPr>
              <p:cNvPr id="13" name="object 18"/>
              <p:cNvSpPr/>
              <p:nvPr/>
            </p:nvSpPr>
            <p:spPr>
              <a:xfrm>
                <a:off x="998700" y="2651177"/>
                <a:ext cx="4109085" cy="0"/>
              </a:xfrm>
              <a:custGeom>
                <a:avLst/>
                <a:gdLst/>
                <a:ahLst/>
                <a:cxnLst/>
                <a:rect l="l" t="t" r="r" b="b"/>
                <a:pathLst>
                  <a:path w="4109085">
                    <a:moveTo>
                      <a:pt x="0" y="0"/>
                    </a:moveTo>
                    <a:lnTo>
                      <a:pt x="4108551" y="0"/>
                    </a:lnTo>
                  </a:path>
                </a:pathLst>
              </a:custGeom>
              <a:ln w="17780">
                <a:solidFill>
                  <a:srgbClr val="000000"/>
                </a:solidFill>
              </a:ln>
            </p:spPr>
            <p:txBody>
              <a:bodyPr wrap="square" lIns="0" tIns="0" rIns="0" bIns="0" rtlCol="0"/>
              <a:lstStyle/>
              <a:p>
                <a:endParaRPr/>
              </a:p>
            </p:txBody>
          </p:sp>
          <p:sp>
            <p:nvSpPr>
              <p:cNvPr id="14" name="object 19"/>
              <p:cNvSpPr/>
              <p:nvPr/>
            </p:nvSpPr>
            <p:spPr>
              <a:xfrm>
                <a:off x="5098336" y="2660066"/>
                <a:ext cx="0" cy="2026285"/>
              </a:xfrm>
              <a:custGeom>
                <a:avLst/>
                <a:gdLst/>
                <a:ahLst/>
                <a:cxnLst/>
                <a:rect l="l" t="t" r="r" b="b"/>
                <a:pathLst>
                  <a:path h="2026285">
                    <a:moveTo>
                      <a:pt x="0" y="0"/>
                    </a:moveTo>
                    <a:lnTo>
                      <a:pt x="0" y="2026158"/>
                    </a:lnTo>
                  </a:path>
                </a:pathLst>
              </a:custGeom>
              <a:ln w="17830">
                <a:solidFill>
                  <a:srgbClr val="000000"/>
                </a:solidFill>
              </a:ln>
            </p:spPr>
            <p:txBody>
              <a:bodyPr wrap="square" lIns="0" tIns="0" rIns="0" bIns="0" rtlCol="0"/>
              <a:lstStyle/>
              <a:p>
                <a:endParaRPr/>
              </a:p>
            </p:txBody>
          </p:sp>
        </p:grpSp>
      </p:grpSp>
      <p:sp>
        <p:nvSpPr>
          <p:cNvPr id="33" name="object 37"/>
          <p:cNvSpPr/>
          <p:nvPr/>
        </p:nvSpPr>
        <p:spPr>
          <a:xfrm>
            <a:off x="1940216" y="4355181"/>
            <a:ext cx="1900834" cy="252983"/>
          </a:xfrm>
          <a:prstGeom prst="rect">
            <a:avLst/>
          </a:prstGeom>
          <a:blipFill>
            <a:blip r:embed="rId4" cstate="print"/>
            <a:stretch>
              <a:fillRect/>
            </a:stretch>
          </a:blipFill>
        </p:spPr>
        <p:txBody>
          <a:bodyPr wrap="square" lIns="0" tIns="0" rIns="0" bIns="0" rtlCol="0"/>
          <a:lstStyle/>
          <a:p>
            <a:endParaRPr/>
          </a:p>
        </p:txBody>
      </p:sp>
      <p:sp>
        <p:nvSpPr>
          <p:cNvPr id="20" name="TextBox 19"/>
          <p:cNvSpPr txBox="1"/>
          <p:nvPr/>
        </p:nvSpPr>
        <p:spPr>
          <a:xfrm>
            <a:off x="6637755" y="1102738"/>
            <a:ext cx="4914139" cy="480131"/>
          </a:xfrm>
          <a:prstGeom prst="rect">
            <a:avLst/>
          </a:prstGeom>
          <a:noFill/>
        </p:spPr>
        <p:txBody>
          <a:bodyPr wrap="square" lIns="91440" tIns="45720" rIns="91440" bIns="45720" rtlCol="0" anchor="t">
            <a:spAutoFit/>
          </a:bodyPr>
          <a:lstStyle/>
          <a:p>
            <a:pPr lvl="0" algn="ctr">
              <a:lnSpc>
                <a:spcPct val="90000"/>
              </a:lnSpc>
              <a:spcBef>
                <a:spcPts val="1000"/>
              </a:spcBef>
            </a:pPr>
            <a:r>
              <a:rPr lang="en-US" sz="2800" u="sng" dirty="0">
                <a:solidFill>
                  <a:srgbClr val="111C4E"/>
                </a:solidFill>
                <a:latin typeface=" Arial"/>
                <a:cs typeface="Arial"/>
              </a:rPr>
              <a:t>Key Implementation Updates</a:t>
            </a:r>
            <a:endParaRPr lang="en-US" sz="2800" u="sng">
              <a:latin typeface=" Arial"/>
              <a:cs typeface="Arial"/>
            </a:endParaRPr>
          </a:p>
        </p:txBody>
      </p:sp>
      <p:sp>
        <p:nvSpPr>
          <p:cNvPr id="21" name="object 41"/>
          <p:cNvSpPr txBox="1"/>
          <p:nvPr/>
        </p:nvSpPr>
        <p:spPr>
          <a:xfrm>
            <a:off x="6576896" y="1670563"/>
            <a:ext cx="5467349" cy="4074833"/>
          </a:xfrm>
          <a:prstGeom prst="rect">
            <a:avLst/>
          </a:prstGeom>
        </p:spPr>
        <p:txBody>
          <a:bodyPr vert="horz" wrap="square" lIns="0" tIns="12065" rIns="0" bIns="0" rtlCol="0" anchor="t">
            <a:spAutoFit/>
          </a:bodyPr>
          <a:lstStyle/>
          <a:p>
            <a:pPr marL="742950" lvl="1" indent="-285750">
              <a:buFont typeface="Arial" panose="020B0604020202020204" pitchFamily="34" charset="0"/>
              <a:buChar char="•"/>
            </a:pPr>
            <a:r>
              <a:rPr lang="en-US" sz="2400" dirty="0">
                <a:solidFill>
                  <a:srgbClr val="111C4E"/>
                </a:solidFill>
                <a:latin typeface=" Arial"/>
                <a:cs typeface="Arial"/>
              </a:rPr>
              <a:t>USAF Digital Campaign</a:t>
            </a:r>
          </a:p>
          <a:p>
            <a:pPr marL="742950" lvl="1" indent="-285750">
              <a:buFont typeface="Arial" panose="020B0604020202020204" pitchFamily="34" charset="0"/>
              <a:buChar char="•"/>
            </a:pPr>
            <a:endParaRPr lang="en-US" sz="2400" dirty="0">
              <a:solidFill>
                <a:srgbClr val="111C4E"/>
              </a:solidFill>
              <a:latin typeface=" Arial"/>
              <a:cs typeface="Arial" panose="020B0604020202020204" pitchFamily="34" charset="0"/>
            </a:endParaRPr>
          </a:p>
          <a:p>
            <a:pPr marL="742950" lvl="1" indent="-285750">
              <a:buFont typeface="Arial" panose="020B0604020202020204" pitchFamily="34" charset="0"/>
              <a:buChar char="•"/>
            </a:pPr>
            <a:r>
              <a:rPr lang="en-US" sz="2400" dirty="0">
                <a:solidFill>
                  <a:srgbClr val="111C4E"/>
                </a:solidFill>
                <a:latin typeface=" Arial"/>
                <a:cs typeface="Arial"/>
              </a:rPr>
              <a:t>USN Digital Transformation</a:t>
            </a:r>
          </a:p>
          <a:p>
            <a:pPr marL="742950" lvl="1" indent="-285750">
              <a:buFont typeface="Arial" panose="020B0604020202020204" pitchFamily="34" charset="0"/>
              <a:buChar char="•"/>
            </a:pPr>
            <a:endParaRPr lang="en-US" sz="2400" dirty="0">
              <a:solidFill>
                <a:srgbClr val="111C4E"/>
              </a:solidFill>
              <a:latin typeface=" Arial"/>
              <a:cs typeface="Arial" panose="020B0604020202020204" pitchFamily="34" charset="0"/>
            </a:endParaRPr>
          </a:p>
          <a:p>
            <a:pPr marL="742950" lvl="1" indent="-285750">
              <a:buFont typeface="Arial" panose="020B0604020202020204" pitchFamily="34" charset="0"/>
              <a:buChar char="•"/>
            </a:pPr>
            <a:r>
              <a:rPr lang="en-US" sz="2400" dirty="0">
                <a:solidFill>
                  <a:srgbClr val="111C4E"/>
                </a:solidFill>
                <a:latin typeface=" Arial"/>
                <a:cs typeface="Arial"/>
              </a:rPr>
              <a:t>Army Digital Transformation</a:t>
            </a:r>
          </a:p>
          <a:p>
            <a:pPr marL="742950" lvl="1" indent="-285750">
              <a:buFont typeface="Arial" panose="020B0604020202020204" pitchFamily="34" charset="0"/>
              <a:buChar char="•"/>
            </a:pPr>
            <a:endParaRPr lang="en-US" sz="2400" dirty="0">
              <a:solidFill>
                <a:srgbClr val="111C4E"/>
              </a:solidFill>
              <a:latin typeface=" Arial"/>
              <a:cs typeface="Arial" panose="020B0604020202020204" pitchFamily="34" charset="0"/>
            </a:endParaRPr>
          </a:p>
          <a:p>
            <a:pPr marL="742950" lvl="1" indent="-285750">
              <a:buFont typeface="Arial" panose="020B0604020202020204" pitchFamily="34" charset="0"/>
              <a:buChar char="•"/>
            </a:pPr>
            <a:r>
              <a:rPr lang="en-US" sz="2400" dirty="0">
                <a:solidFill>
                  <a:srgbClr val="111C4E"/>
                </a:solidFill>
                <a:latin typeface=" Arial"/>
                <a:cs typeface="Arial"/>
              </a:rPr>
              <a:t>Cutting-Edge Digital Engineering Tools Across the Workforce (ex. PLM tools, ADVANA, CAMEO, Satellite Tool Kit (STK), </a:t>
            </a:r>
            <a:r>
              <a:rPr lang="en-US" sz="2400" dirty="0" err="1">
                <a:solidFill>
                  <a:srgbClr val="111C4E"/>
                </a:solidFill>
                <a:latin typeface=" Arial"/>
                <a:cs typeface="Arial"/>
              </a:rPr>
              <a:t>ModelCenter</a:t>
            </a:r>
            <a:r>
              <a:rPr lang="en-US" sz="2400" dirty="0">
                <a:solidFill>
                  <a:srgbClr val="111C4E"/>
                </a:solidFill>
                <a:latin typeface=" Arial"/>
                <a:cs typeface="Arial"/>
              </a:rPr>
              <a:t>)</a:t>
            </a:r>
          </a:p>
        </p:txBody>
      </p:sp>
      <p:sp>
        <p:nvSpPr>
          <p:cNvPr id="22" name="object 38"/>
          <p:cNvSpPr txBox="1"/>
          <p:nvPr/>
        </p:nvSpPr>
        <p:spPr>
          <a:xfrm>
            <a:off x="495257" y="4701025"/>
            <a:ext cx="6693340" cy="1871666"/>
          </a:xfrm>
          <a:prstGeom prst="rect">
            <a:avLst/>
          </a:prstGeom>
        </p:spPr>
        <p:txBody>
          <a:bodyPr vert="horz" wrap="square" lIns="0" tIns="12065" rIns="0" bIns="0" rtlCol="0" anchor="t">
            <a:spAutoFit/>
          </a:bodyPr>
          <a:lstStyle/>
          <a:p>
            <a:pPr marL="241300" marR="5080" indent="-228600">
              <a:spcBef>
                <a:spcPts val="95"/>
              </a:spcBef>
              <a:buAutoNum type="arabicPeriod"/>
              <a:tabLst>
                <a:tab pos="241935" algn="l"/>
              </a:tabLst>
            </a:pPr>
            <a:r>
              <a:rPr lang="en-US" sz="2400" dirty="0">
                <a:solidFill>
                  <a:srgbClr val="111C4E"/>
                </a:solidFill>
                <a:latin typeface="Arial"/>
                <a:cs typeface="Arial"/>
              </a:rPr>
              <a:t>Establish an end-to-end digital engineering enterprise</a:t>
            </a:r>
          </a:p>
          <a:p>
            <a:pPr marL="241300" marR="122555" indent="-228600">
              <a:buAutoNum type="arabicPeriod"/>
              <a:tabLst>
                <a:tab pos="241935" algn="l"/>
              </a:tabLst>
            </a:pPr>
            <a:r>
              <a:rPr lang="en-US" sz="2400" dirty="0">
                <a:solidFill>
                  <a:srgbClr val="111C4E"/>
                </a:solidFill>
                <a:latin typeface="Arial"/>
                <a:cs typeface="Arial"/>
              </a:rPr>
              <a:t>Use technological innovations to improve the digital engineering practice</a:t>
            </a:r>
          </a:p>
          <a:p>
            <a:pPr marL="241300" marR="5080" indent="-228600">
              <a:lnSpc>
                <a:spcPct val="100000"/>
              </a:lnSpc>
              <a:spcBef>
                <a:spcPts val="95"/>
              </a:spcBef>
              <a:buAutoNum type="arabicPeriod"/>
              <a:tabLst>
                <a:tab pos="241935" algn="l"/>
              </a:tabLst>
            </a:pPr>
            <a:endParaRPr sz="2400" dirty="0">
              <a:solidFill>
                <a:srgbClr val="111C4E"/>
              </a:solidFill>
              <a:latin typeface="Arial" panose="020B0604020202020204" pitchFamily="34" charset="0"/>
              <a:cs typeface="Arial" panose="020B0604020202020204" pitchFamily="34" charset="0"/>
            </a:endParaRPr>
          </a:p>
        </p:txBody>
      </p:sp>
      <p:sp>
        <p:nvSpPr>
          <p:cNvPr id="18" name="Slide Number Placeholder 1">
            <a:extLst>
              <a:ext uri="{FF2B5EF4-FFF2-40B4-BE49-F238E27FC236}">
                <a16:creationId xmlns:a16="http://schemas.microsoft.com/office/drawing/2014/main" id="{67FCE813-9CA9-4C99-A557-FA4CE6C6E4E2}"/>
              </a:ext>
            </a:extLst>
          </p:cNvPr>
          <p:cNvSpPr txBox="1">
            <a:spLocks/>
          </p:cNvSpPr>
          <p:nvPr/>
        </p:nvSpPr>
        <p:spPr>
          <a:xfrm>
            <a:off x="10092134" y="6391887"/>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23</a:t>
            </a:fld>
            <a:endParaRPr lang="en-US"/>
          </a:p>
        </p:txBody>
      </p:sp>
      <p:sp>
        <p:nvSpPr>
          <p:cNvPr id="3" name="Oval 2">
            <a:extLst>
              <a:ext uri="{FF2B5EF4-FFF2-40B4-BE49-F238E27FC236}">
                <a16:creationId xmlns:a16="http://schemas.microsoft.com/office/drawing/2014/main" id="{1256D1E9-B9FB-B17F-8D6B-CD1F7FF3BA82}"/>
              </a:ext>
            </a:extLst>
          </p:cNvPr>
          <p:cNvSpPr/>
          <p:nvPr/>
        </p:nvSpPr>
        <p:spPr>
          <a:xfrm>
            <a:off x="1254795" y="132726"/>
            <a:ext cx="566058" cy="532344"/>
          </a:xfrm>
          <a:prstGeom prst="ellipse">
            <a:avLst/>
          </a:prstGeom>
          <a:solidFill>
            <a:srgbClr val="C4A62A"/>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3</a:t>
            </a:r>
          </a:p>
        </p:txBody>
      </p:sp>
      <p:sp>
        <p:nvSpPr>
          <p:cNvPr id="5" name="Footer Placeholder 4">
            <a:extLst>
              <a:ext uri="{FF2B5EF4-FFF2-40B4-BE49-F238E27FC236}">
                <a16:creationId xmlns:a16="http://schemas.microsoft.com/office/drawing/2014/main" id="{F71E59E5-F2A3-1A28-8BF3-A5F3FEC23FF9}"/>
              </a:ext>
            </a:extLst>
          </p:cNvPr>
          <p:cNvSpPr>
            <a:spLocks noGrp="1"/>
          </p:cNvSpPr>
          <p:nvPr>
            <p:ph type="ftr" sz="quarter" idx="13"/>
          </p:nvPr>
        </p:nvSpPr>
        <p:spPr/>
        <p:txBody>
          <a:bodyPr/>
          <a:lstStyle/>
          <a:p>
            <a:r>
              <a:rPr lang="en-US"/>
              <a:t>Distribution Statement A. Approved for public release. Distribution is unlimited.  Case # 23-S-1171</a:t>
            </a:r>
            <a:endParaRPr lang="en-US" dirty="0"/>
          </a:p>
        </p:txBody>
      </p:sp>
    </p:spTree>
    <p:extLst>
      <p:ext uri="{BB962C8B-B14F-4D97-AF65-F5344CB8AC3E}">
        <p14:creationId xmlns:p14="http://schemas.microsoft.com/office/powerpoint/2010/main" val="7026139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A458E600-42E7-4DD1-9188-BE94862933D5}"/>
              </a:ext>
            </a:extLst>
          </p:cNvPr>
          <p:cNvSpPr>
            <a:spLocks noGrp="1"/>
          </p:cNvSpPr>
          <p:nvPr>
            <p:ph idx="1"/>
          </p:nvPr>
        </p:nvSpPr>
        <p:spPr>
          <a:xfrm>
            <a:off x="94543" y="945938"/>
            <a:ext cx="6553467" cy="1326768"/>
          </a:xfrm>
        </p:spPr>
        <p:txBody>
          <a:bodyPr>
            <a:noAutofit/>
          </a:bodyPr>
          <a:lstStyle/>
          <a:p>
            <a:pPr marL="0" indent="0" algn="ctr">
              <a:buNone/>
            </a:pPr>
            <a:r>
              <a:rPr lang="en-US" sz="2400" dirty="0">
                <a:latin typeface=" Arial"/>
              </a:rPr>
              <a:t>Establish a supporting infrastructure and environments to perform activities, collaborate, and communicate across stakeholders</a:t>
            </a:r>
          </a:p>
        </p:txBody>
      </p:sp>
      <p:sp>
        <p:nvSpPr>
          <p:cNvPr id="16" name="Title 15">
            <a:extLst>
              <a:ext uri="{FF2B5EF4-FFF2-40B4-BE49-F238E27FC236}">
                <a16:creationId xmlns:a16="http://schemas.microsoft.com/office/drawing/2014/main" id="{92FED08F-6A0D-447D-A6EC-3B707BB40DED}"/>
              </a:ext>
            </a:extLst>
          </p:cNvPr>
          <p:cNvSpPr>
            <a:spLocks noGrp="1"/>
          </p:cNvSpPr>
          <p:nvPr>
            <p:ph type="title"/>
          </p:nvPr>
        </p:nvSpPr>
        <p:spPr>
          <a:xfrm>
            <a:off x="939419" y="57187"/>
            <a:ext cx="10250444" cy="677002"/>
          </a:xfrm>
        </p:spPr>
        <p:txBody>
          <a:bodyPr/>
          <a:lstStyle/>
          <a:p>
            <a:r>
              <a:rPr lang="en-US">
                <a:latin typeface="Franklin Gothic Medium Cond"/>
              </a:rPr>
              <a:t>Establish Infrastructure and Environments</a:t>
            </a:r>
          </a:p>
        </p:txBody>
      </p:sp>
      <p:sp>
        <p:nvSpPr>
          <p:cNvPr id="28" name="object 29"/>
          <p:cNvSpPr txBox="1"/>
          <p:nvPr/>
        </p:nvSpPr>
        <p:spPr>
          <a:xfrm>
            <a:off x="6475752" y="3009331"/>
            <a:ext cx="469265" cy="269875"/>
          </a:xfrm>
          <a:prstGeom prst="rect">
            <a:avLst/>
          </a:prstGeom>
        </p:spPr>
        <p:txBody>
          <a:bodyPr vert="horz" wrap="square" lIns="0" tIns="12700" rIns="0" bIns="0" rtlCol="0">
            <a:spAutoFit/>
          </a:bodyPr>
          <a:lstStyle/>
          <a:p>
            <a:pPr marL="12700">
              <a:lnSpc>
                <a:spcPct val="100000"/>
              </a:lnSpc>
              <a:spcBef>
                <a:spcPts val="100"/>
              </a:spcBef>
            </a:pPr>
            <a:r>
              <a:rPr sz="1600" spc="-95">
                <a:solidFill>
                  <a:srgbClr val="FFFFFF"/>
                </a:solidFill>
                <a:latin typeface="Franklin Gothic Book"/>
                <a:cs typeface="Franklin Gothic Book"/>
              </a:rPr>
              <a:t>T</a:t>
            </a:r>
            <a:r>
              <a:rPr sz="1600">
                <a:solidFill>
                  <a:srgbClr val="FFFFFF"/>
                </a:solidFill>
                <a:latin typeface="Franklin Gothic Book"/>
                <a:cs typeface="Franklin Gothic Book"/>
              </a:rPr>
              <a:t>op</a:t>
            </a:r>
            <a:r>
              <a:rPr sz="1600" spc="-5">
                <a:solidFill>
                  <a:srgbClr val="FFFFFF"/>
                </a:solidFill>
                <a:latin typeface="Franklin Gothic Book"/>
                <a:cs typeface="Franklin Gothic Book"/>
              </a:rPr>
              <a:t>i</a:t>
            </a:r>
            <a:r>
              <a:rPr sz="1600">
                <a:solidFill>
                  <a:srgbClr val="FFFFFF"/>
                </a:solidFill>
                <a:latin typeface="Franklin Gothic Book"/>
                <a:cs typeface="Franklin Gothic Book"/>
              </a:rPr>
              <a:t>c</a:t>
            </a:r>
            <a:endParaRPr sz="1600">
              <a:latin typeface="Franklin Gothic Book"/>
              <a:cs typeface="Franklin Gothic Book"/>
            </a:endParaRPr>
          </a:p>
        </p:txBody>
      </p:sp>
      <p:grpSp>
        <p:nvGrpSpPr>
          <p:cNvPr id="4" name="Group 3">
            <a:extLst>
              <a:ext uri="{FF2B5EF4-FFF2-40B4-BE49-F238E27FC236}">
                <a16:creationId xmlns:a16="http://schemas.microsoft.com/office/drawing/2014/main" id="{3E2674DA-485C-B22D-7906-BD242F907D48}"/>
              </a:ext>
            </a:extLst>
          </p:cNvPr>
          <p:cNvGrpSpPr/>
          <p:nvPr/>
        </p:nvGrpSpPr>
        <p:grpSpPr>
          <a:xfrm>
            <a:off x="1026430" y="2211883"/>
            <a:ext cx="4128135" cy="2646244"/>
            <a:chOff x="1026430" y="2524028"/>
            <a:chExt cx="4128135" cy="2646244"/>
          </a:xfrm>
        </p:grpSpPr>
        <p:sp>
          <p:nvSpPr>
            <p:cNvPr id="7" name="object 10"/>
            <p:cNvSpPr/>
            <p:nvPr/>
          </p:nvSpPr>
          <p:spPr>
            <a:xfrm>
              <a:off x="1026430" y="4795714"/>
              <a:ext cx="4128135" cy="0"/>
            </a:xfrm>
            <a:custGeom>
              <a:avLst/>
              <a:gdLst/>
              <a:ahLst/>
              <a:cxnLst/>
              <a:rect l="l" t="t" r="r" b="b"/>
              <a:pathLst>
                <a:path w="4128135">
                  <a:moveTo>
                    <a:pt x="0" y="0"/>
                  </a:moveTo>
                  <a:lnTo>
                    <a:pt x="4127754" y="0"/>
                  </a:lnTo>
                </a:path>
              </a:pathLst>
            </a:custGeom>
            <a:ln w="54610">
              <a:solidFill>
                <a:srgbClr val="000000"/>
              </a:solidFill>
            </a:ln>
          </p:spPr>
          <p:txBody>
            <a:bodyPr wrap="square" lIns="0" tIns="0" rIns="0" bIns="0" rtlCol="0"/>
            <a:lstStyle/>
            <a:p>
              <a:endParaRPr/>
            </a:p>
          </p:txBody>
        </p:sp>
        <p:sp>
          <p:nvSpPr>
            <p:cNvPr id="11" name="object 14"/>
            <p:cNvSpPr/>
            <p:nvPr/>
          </p:nvSpPr>
          <p:spPr>
            <a:xfrm>
              <a:off x="1097754" y="4741739"/>
              <a:ext cx="3985260" cy="0"/>
            </a:xfrm>
            <a:custGeom>
              <a:avLst/>
              <a:gdLst/>
              <a:ahLst/>
              <a:cxnLst/>
              <a:rect l="l" t="t" r="r" b="b"/>
              <a:pathLst>
                <a:path w="3985260">
                  <a:moveTo>
                    <a:pt x="0" y="0"/>
                  </a:moveTo>
                  <a:lnTo>
                    <a:pt x="3985107" y="0"/>
                  </a:lnTo>
                </a:path>
              </a:pathLst>
            </a:custGeom>
            <a:ln w="17780">
              <a:solidFill>
                <a:srgbClr val="000000"/>
              </a:solidFill>
            </a:ln>
          </p:spPr>
          <p:txBody>
            <a:bodyPr wrap="square" lIns="0" tIns="0" rIns="0" bIns="0" rtlCol="0"/>
            <a:lstStyle/>
            <a:p>
              <a:endParaRPr/>
            </a:p>
          </p:txBody>
        </p:sp>
        <p:grpSp>
          <p:nvGrpSpPr>
            <p:cNvPr id="2" name="Group 1">
              <a:extLst>
                <a:ext uri="{FF2B5EF4-FFF2-40B4-BE49-F238E27FC236}">
                  <a16:creationId xmlns:a16="http://schemas.microsoft.com/office/drawing/2014/main" id="{D6CF6F0A-1A33-52E7-514B-BDB583F9CD2A}"/>
                </a:ext>
              </a:extLst>
            </p:cNvPr>
            <p:cNvGrpSpPr/>
            <p:nvPr/>
          </p:nvGrpSpPr>
          <p:grpSpPr>
            <a:xfrm>
              <a:off x="1026430" y="2524028"/>
              <a:ext cx="4128135" cy="2236242"/>
              <a:chOff x="1026430" y="2753546"/>
              <a:chExt cx="4128135" cy="2236242"/>
            </a:xfrm>
          </p:grpSpPr>
          <p:sp>
            <p:nvSpPr>
              <p:cNvPr id="6" name="object 9"/>
              <p:cNvSpPr/>
              <p:nvPr/>
            </p:nvSpPr>
            <p:spPr>
              <a:xfrm>
                <a:off x="1114822" y="2815522"/>
                <a:ext cx="3950969" cy="2138933"/>
              </a:xfrm>
              <a:prstGeom prst="rect">
                <a:avLst/>
              </a:prstGeom>
              <a:blipFill>
                <a:blip r:embed="rId3" cstate="print"/>
                <a:stretch>
                  <a:fillRect/>
                </a:stretch>
              </a:blipFill>
            </p:spPr>
            <p:txBody>
              <a:bodyPr wrap="square" lIns="0" tIns="0" rIns="0" bIns="0" rtlCol="0"/>
              <a:lstStyle/>
              <a:p>
                <a:endParaRPr/>
              </a:p>
            </p:txBody>
          </p:sp>
          <p:sp>
            <p:nvSpPr>
              <p:cNvPr id="8" name="object 11"/>
              <p:cNvSpPr/>
              <p:nvPr/>
            </p:nvSpPr>
            <p:spPr>
              <a:xfrm>
                <a:off x="1053177" y="2780217"/>
                <a:ext cx="0" cy="2208530"/>
              </a:xfrm>
              <a:custGeom>
                <a:avLst/>
                <a:gdLst/>
                <a:ahLst/>
                <a:cxnLst/>
                <a:rect l="l" t="t" r="r" b="b"/>
                <a:pathLst>
                  <a:path h="2208529">
                    <a:moveTo>
                      <a:pt x="0" y="0"/>
                    </a:moveTo>
                    <a:lnTo>
                      <a:pt x="0" y="2208529"/>
                    </a:lnTo>
                  </a:path>
                </a:pathLst>
              </a:custGeom>
              <a:ln w="53492">
                <a:solidFill>
                  <a:srgbClr val="000000"/>
                </a:solidFill>
              </a:ln>
            </p:spPr>
            <p:txBody>
              <a:bodyPr wrap="square" lIns="0" tIns="0" rIns="0" bIns="0" rtlCol="0"/>
              <a:lstStyle/>
              <a:p>
                <a:endParaRPr/>
              </a:p>
            </p:txBody>
          </p:sp>
          <p:sp>
            <p:nvSpPr>
              <p:cNvPr id="9" name="object 12"/>
              <p:cNvSpPr/>
              <p:nvPr/>
            </p:nvSpPr>
            <p:spPr>
              <a:xfrm>
                <a:off x="1026430" y="2753546"/>
                <a:ext cx="4128135" cy="0"/>
              </a:xfrm>
              <a:custGeom>
                <a:avLst/>
                <a:gdLst/>
                <a:ahLst/>
                <a:cxnLst/>
                <a:rect l="l" t="t" r="r" b="b"/>
                <a:pathLst>
                  <a:path w="4128135">
                    <a:moveTo>
                      <a:pt x="0" y="0"/>
                    </a:moveTo>
                    <a:lnTo>
                      <a:pt x="4127754" y="0"/>
                    </a:lnTo>
                  </a:path>
                </a:pathLst>
              </a:custGeom>
              <a:ln w="53340">
                <a:solidFill>
                  <a:srgbClr val="000000"/>
                </a:solidFill>
              </a:ln>
            </p:spPr>
            <p:txBody>
              <a:bodyPr wrap="square" lIns="0" tIns="0" rIns="0" bIns="0" rtlCol="0"/>
              <a:lstStyle/>
              <a:p>
                <a:endParaRPr/>
              </a:p>
            </p:txBody>
          </p:sp>
          <p:sp>
            <p:nvSpPr>
              <p:cNvPr id="10" name="object 13"/>
              <p:cNvSpPr/>
              <p:nvPr/>
            </p:nvSpPr>
            <p:spPr>
              <a:xfrm>
                <a:off x="5127438" y="2780623"/>
                <a:ext cx="0" cy="2209165"/>
              </a:xfrm>
              <a:custGeom>
                <a:avLst/>
                <a:gdLst/>
                <a:ahLst/>
                <a:cxnLst/>
                <a:rect l="l" t="t" r="r" b="b"/>
                <a:pathLst>
                  <a:path h="2209165">
                    <a:moveTo>
                      <a:pt x="0" y="0"/>
                    </a:moveTo>
                    <a:lnTo>
                      <a:pt x="0" y="2208733"/>
                    </a:lnTo>
                  </a:path>
                </a:pathLst>
              </a:custGeom>
              <a:ln w="53492">
                <a:solidFill>
                  <a:srgbClr val="000000"/>
                </a:solidFill>
              </a:ln>
            </p:spPr>
            <p:txBody>
              <a:bodyPr wrap="square" lIns="0" tIns="0" rIns="0" bIns="0" rtlCol="0"/>
              <a:lstStyle/>
              <a:p>
                <a:endParaRPr/>
              </a:p>
            </p:txBody>
          </p:sp>
          <p:sp>
            <p:nvSpPr>
              <p:cNvPr id="12" name="object 15"/>
              <p:cNvSpPr/>
              <p:nvPr/>
            </p:nvSpPr>
            <p:spPr>
              <a:xfrm>
                <a:off x="1106669" y="2815777"/>
                <a:ext cx="0" cy="2137410"/>
              </a:xfrm>
              <a:custGeom>
                <a:avLst/>
                <a:gdLst/>
                <a:ahLst/>
                <a:cxnLst/>
                <a:rect l="l" t="t" r="r" b="b"/>
                <a:pathLst>
                  <a:path h="2137410">
                    <a:moveTo>
                      <a:pt x="0" y="0"/>
                    </a:moveTo>
                    <a:lnTo>
                      <a:pt x="0" y="2137410"/>
                    </a:lnTo>
                  </a:path>
                </a:pathLst>
              </a:custGeom>
              <a:ln w="17830">
                <a:solidFill>
                  <a:srgbClr val="000000"/>
                </a:solidFill>
              </a:ln>
            </p:spPr>
            <p:txBody>
              <a:bodyPr wrap="square" lIns="0" tIns="0" rIns="0" bIns="0" rtlCol="0"/>
              <a:lstStyle/>
              <a:p>
                <a:endParaRPr/>
              </a:p>
            </p:txBody>
          </p:sp>
          <p:sp>
            <p:nvSpPr>
              <p:cNvPr id="13" name="object 16"/>
              <p:cNvSpPr/>
              <p:nvPr/>
            </p:nvSpPr>
            <p:spPr>
              <a:xfrm>
                <a:off x="1097754" y="2806887"/>
                <a:ext cx="3985260" cy="0"/>
              </a:xfrm>
              <a:custGeom>
                <a:avLst/>
                <a:gdLst/>
                <a:ahLst/>
                <a:cxnLst/>
                <a:rect l="l" t="t" r="r" b="b"/>
                <a:pathLst>
                  <a:path w="3985260">
                    <a:moveTo>
                      <a:pt x="0" y="0"/>
                    </a:moveTo>
                    <a:lnTo>
                      <a:pt x="3985107" y="0"/>
                    </a:lnTo>
                  </a:path>
                </a:pathLst>
              </a:custGeom>
              <a:ln w="17779">
                <a:solidFill>
                  <a:srgbClr val="000000"/>
                </a:solidFill>
              </a:ln>
            </p:spPr>
            <p:txBody>
              <a:bodyPr wrap="square" lIns="0" tIns="0" rIns="0" bIns="0" rtlCol="0"/>
              <a:lstStyle/>
              <a:p>
                <a:endParaRPr/>
              </a:p>
            </p:txBody>
          </p:sp>
          <p:sp>
            <p:nvSpPr>
              <p:cNvPr id="14" name="object 17"/>
              <p:cNvSpPr/>
              <p:nvPr/>
            </p:nvSpPr>
            <p:spPr>
              <a:xfrm>
                <a:off x="5073946" y="2816284"/>
                <a:ext cx="0" cy="2137410"/>
              </a:xfrm>
              <a:custGeom>
                <a:avLst/>
                <a:gdLst/>
                <a:ahLst/>
                <a:cxnLst/>
                <a:rect l="l" t="t" r="r" b="b"/>
                <a:pathLst>
                  <a:path h="2137410">
                    <a:moveTo>
                      <a:pt x="0" y="0"/>
                    </a:moveTo>
                    <a:lnTo>
                      <a:pt x="0" y="2137410"/>
                    </a:lnTo>
                  </a:path>
                </a:pathLst>
              </a:custGeom>
              <a:ln w="17830">
                <a:solidFill>
                  <a:srgbClr val="000000"/>
                </a:solidFill>
              </a:ln>
            </p:spPr>
            <p:txBody>
              <a:bodyPr wrap="square" lIns="0" tIns="0" rIns="0" bIns="0" rtlCol="0"/>
              <a:lstStyle/>
              <a:p>
                <a:endParaRPr/>
              </a:p>
            </p:txBody>
          </p:sp>
        </p:grpSp>
        <p:sp>
          <p:nvSpPr>
            <p:cNvPr id="41" name="object 37"/>
            <p:cNvSpPr/>
            <p:nvPr/>
          </p:nvSpPr>
          <p:spPr>
            <a:xfrm>
              <a:off x="2351127" y="4917289"/>
              <a:ext cx="1900834" cy="252983"/>
            </a:xfrm>
            <a:prstGeom prst="rect">
              <a:avLst/>
            </a:prstGeom>
            <a:blipFill>
              <a:blip r:embed="rId4" cstate="print"/>
              <a:stretch>
                <a:fillRect/>
              </a:stretch>
            </a:blipFill>
          </p:spPr>
          <p:txBody>
            <a:bodyPr wrap="square" lIns="0" tIns="0" rIns="0" bIns="0" rtlCol="0"/>
            <a:lstStyle/>
            <a:p>
              <a:endParaRPr/>
            </a:p>
          </p:txBody>
        </p:sp>
      </p:grpSp>
      <p:sp>
        <p:nvSpPr>
          <p:cNvPr id="21" name="TextBox 20"/>
          <p:cNvSpPr txBox="1"/>
          <p:nvPr/>
        </p:nvSpPr>
        <p:spPr>
          <a:xfrm>
            <a:off x="7069248" y="1396521"/>
            <a:ext cx="4482646" cy="424732"/>
          </a:xfrm>
          <a:prstGeom prst="rect">
            <a:avLst/>
          </a:prstGeom>
          <a:noFill/>
        </p:spPr>
        <p:txBody>
          <a:bodyPr wrap="square" rtlCol="0">
            <a:spAutoFit/>
          </a:bodyPr>
          <a:lstStyle/>
          <a:p>
            <a:pPr lvl="0" algn="ctr">
              <a:lnSpc>
                <a:spcPct val="90000"/>
              </a:lnSpc>
              <a:spcBef>
                <a:spcPts val="1000"/>
              </a:spcBef>
            </a:pPr>
            <a:r>
              <a:rPr lang="en-US" sz="2400" u="sng">
                <a:solidFill>
                  <a:srgbClr val="111C4E"/>
                </a:solidFill>
                <a:latin typeface="Arial" panose="020B0604020202020204" pitchFamily="34" charset="0"/>
                <a:cs typeface="Arial" panose="020B0604020202020204" pitchFamily="34" charset="0"/>
              </a:rPr>
              <a:t>Key Implementation Updates</a:t>
            </a:r>
            <a:endParaRPr lang="en-US" sz="1600" u="sng"/>
          </a:p>
        </p:txBody>
      </p:sp>
      <p:sp>
        <p:nvSpPr>
          <p:cNvPr id="19" name="object 41"/>
          <p:cNvSpPr txBox="1"/>
          <p:nvPr/>
        </p:nvSpPr>
        <p:spPr>
          <a:xfrm>
            <a:off x="6576896" y="1964346"/>
            <a:ext cx="5467349" cy="4628831"/>
          </a:xfrm>
          <a:prstGeom prst="rect">
            <a:avLst/>
          </a:prstGeom>
        </p:spPr>
        <p:txBody>
          <a:bodyPr vert="horz" wrap="square" lIns="0" tIns="12065" rIns="0" bIns="0" rtlCol="0" anchor="t">
            <a:spAutoFit/>
          </a:bodyPr>
          <a:lstStyle/>
          <a:p>
            <a:pPr marL="742950" lvl="1" indent="-285750">
              <a:buFont typeface="Arial" panose="020B0604020202020204" pitchFamily="34" charset="0"/>
              <a:buChar char="•"/>
            </a:pPr>
            <a:r>
              <a:rPr lang="en-US" sz="2000">
                <a:solidFill>
                  <a:srgbClr val="111C4E"/>
                </a:solidFill>
                <a:latin typeface="Arial"/>
                <a:cs typeface="Arial"/>
              </a:rPr>
              <a:t>USAF Digital Campaign</a:t>
            </a:r>
            <a:endParaRPr lang="en-US" sz="2000">
              <a:solidFill>
                <a:srgbClr val="111C4E"/>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sz="2000">
              <a:solidFill>
                <a:srgbClr val="111C4E"/>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2000">
                <a:solidFill>
                  <a:srgbClr val="111C4E"/>
                </a:solidFill>
                <a:latin typeface="Arial"/>
                <a:cs typeface="Arial"/>
              </a:rPr>
              <a:t>USN Digital Transformation</a:t>
            </a:r>
            <a:endParaRPr lang="en-US" sz="2000">
              <a:solidFill>
                <a:srgbClr val="111C4E"/>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sz="2000">
              <a:solidFill>
                <a:srgbClr val="111C4E"/>
              </a:solidFill>
              <a:latin typeface="Arial"/>
              <a:cs typeface="Arial"/>
            </a:endParaRPr>
          </a:p>
          <a:p>
            <a:pPr marL="742950" lvl="1" indent="-285750">
              <a:buFont typeface="Arial" panose="020B0604020202020204" pitchFamily="34" charset="0"/>
              <a:buChar char="•"/>
            </a:pPr>
            <a:r>
              <a:rPr lang="en-US" sz="2000">
                <a:solidFill>
                  <a:srgbClr val="111C4E"/>
                </a:solidFill>
                <a:latin typeface="Arial"/>
                <a:cs typeface="Arial"/>
              </a:rPr>
              <a:t>Army Digital Transformation and “Cloud Smart” approach</a:t>
            </a:r>
            <a:endParaRPr lang="en-US" sz="2000">
              <a:solidFill>
                <a:srgbClr val="111C4E"/>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sz="2000">
              <a:solidFill>
                <a:srgbClr val="111C4E"/>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2000">
                <a:solidFill>
                  <a:srgbClr val="111C4E"/>
                </a:solidFill>
                <a:latin typeface="Arial"/>
                <a:cs typeface="Arial"/>
              </a:rPr>
              <a:t>Cloud Hosting Services and Platforms (ex. </a:t>
            </a:r>
            <a:r>
              <a:rPr lang="pt-BR" sz="2000">
                <a:solidFill>
                  <a:srgbClr val="111C4E"/>
                </a:solidFill>
                <a:latin typeface="Arial"/>
                <a:cs typeface="Arial"/>
              </a:rPr>
              <a:t>Cloud One, </a:t>
            </a:r>
            <a:r>
              <a:rPr lang="en-US" sz="2000">
                <a:solidFill>
                  <a:srgbClr val="111C4E"/>
                </a:solidFill>
                <a:latin typeface="Arial"/>
                <a:cs typeface="Arial"/>
              </a:rPr>
              <a:t>High Performance Computing Modernization Program (HPCMP), </a:t>
            </a:r>
            <a:r>
              <a:rPr lang="pt-BR" sz="2000">
                <a:solidFill>
                  <a:srgbClr val="111C4E"/>
                </a:solidFill>
                <a:latin typeface="Arial"/>
                <a:cs typeface="Arial"/>
              </a:rPr>
              <a:t>AF Digital Engineering Environment Sandbox, Navy Integrated Modeling Environment)</a:t>
            </a:r>
          </a:p>
          <a:p>
            <a:pPr marL="742950" lvl="1" indent="-285750">
              <a:buFont typeface="Arial" panose="020B0604020202020204" pitchFamily="34" charset="0"/>
              <a:buChar char="•"/>
            </a:pPr>
            <a:endParaRPr lang="en-US" sz="2000">
              <a:latin typeface=" Arial"/>
              <a:cs typeface="Arial" panose="020B0604020202020204" pitchFamily="34" charset="0"/>
            </a:endParaRPr>
          </a:p>
          <a:p>
            <a:pPr marL="742950" lvl="1" indent="-285750">
              <a:buFont typeface="Arial" panose="020B0604020202020204" pitchFamily="34" charset="0"/>
              <a:buChar char="•"/>
            </a:pPr>
            <a:endParaRPr lang="en-US" sz="2000">
              <a:latin typeface=" Arial"/>
              <a:cs typeface="Arial" panose="020B0604020202020204" pitchFamily="34" charset="0"/>
            </a:endParaRPr>
          </a:p>
        </p:txBody>
      </p:sp>
      <p:sp>
        <p:nvSpPr>
          <p:cNvPr id="22" name="object 38"/>
          <p:cNvSpPr txBox="1"/>
          <p:nvPr/>
        </p:nvSpPr>
        <p:spPr>
          <a:xfrm>
            <a:off x="218856" y="4859514"/>
            <a:ext cx="6850392" cy="1858842"/>
          </a:xfrm>
          <a:prstGeom prst="rect">
            <a:avLst/>
          </a:prstGeom>
        </p:spPr>
        <p:txBody>
          <a:bodyPr vert="horz" wrap="square" lIns="0" tIns="12065" rIns="0" bIns="0" rtlCol="0" anchor="t">
            <a:spAutoFit/>
          </a:bodyPr>
          <a:lstStyle/>
          <a:p>
            <a:pPr marL="241300" marR="53340" indent="-228600">
              <a:lnSpc>
                <a:spcPct val="100000"/>
              </a:lnSpc>
              <a:spcBef>
                <a:spcPts val="95"/>
              </a:spcBef>
              <a:buAutoNum type="arabicPeriod"/>
              <a:tabLst>
                <a:tab pos="241935" algn="l"/>
              </a:tabLst>
            </a:pPr>
            <a:r>
              <a:rPr lang="en-US" sz="2000">
                <a:solidFill>
                  <a:srgbClr val="111C4E"/>
                </a:solidFill>
                <a:latin typeface=" Arial"/>
                <a:cs typeface="Arial"/>
              </a:rPr>
              <a:t>Develop, mature and use digital engineering IT infrastructures</a:t>
            </a:r>
          </a:p>
          <a:p>
            <a:pPr marL="241300" marR="5080" indent="-228600">
              <a:lnSpc>
                <a:spcPct val="100000"/>
              </a:lnSpc>
              <a:buAutoNum type="arabicPeriod"/>
              <a:tabLst>
                <a:tab pos="241935" algn="l"/>
              </a:tabLst>
            </a:pPr>
            <a:r>
              <a:rPr lang="en-US" sz="2000">
                <a:solidFill>
                  <a:srgbClr val="111C4E"/>
                </a:solidFill>
                <a:latin typeface=" Arial"/>
                <a:cs typeface="Arial"/>
              </a:rPr>
              <a:t>Develop, mature, and use digital engineering methodologies</a:t>
            </a:r>
          </a:p>
          <a:p>
            <a:pPr marL="241300" marR="759460" indent="-228600">
              <a:spcBef>
                <a:spcPts val="5"/>
              </a:spcBef>
              <a:buAutoNum type="arabicPeriod"/>
              <a:tabLst>
                <a:tab pos="241935" algn="l"/>
              </a:tabLst>
            </a:pPr>
            <a:r>
              <a:rPr lang="en-US" sz="2000">
                <a:solidFill>
                  <a:srgbClr val="111C4E"/>
                </a:solidFill>
                <a:latin typeface=" Arial"/>
                <a:cs typeface="Arial"/>
              </a:rPr>
              <a:t>Secure IT infrastructure and protect  intellectual property</a:t>
            </a:r>
          </a:p>
        </p:txBody>
      </p:sp>
      <p:sp>
        <p:nvSpPr>
          <p:cNvPr id="18" name="Slide Number Placeholder 1">
            <a:extLst>
              <a:ext uri="{FF2B5EF4-FFF2-40B4-BE49-F238E27FC236}">
                <a16:creationId xmlns:a16="http://schemas.microsoft.com/office/drawing/2014/main" id="{71BEC732-024E-47E3-90F9-3C1DA4335AE9}"/>
              </a:ext>
            </a:extLst>
          </p:cNvPr>
          <p:cNvSpPr txBox="1">
            <a:spLocks/>
          </p:cNvSpPr>
          <p:nvPr/>
        </p:nvSpPr>
        <p:spPr>
          <a:xfrm>
            <a:off x="10018688" y="6410249"/>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24</a:t>
            </a:fld>
            <a:endParaRPr lang="en-US"/>
          </a:p>
        </p:txBody>
      </p:sp>
      <p:sp>
        <p:nvSpPr>
          <p:cNvPr id="3" name="Oval 2">
            <a:extLst>
              <a:ext uri="{FF2B5EF4-FFF2-40B4-BE49-F238E27FC236}">
                <a16:creationId xmlns:a16="http://schemas.microsoft.com/office/drawing/2014/main" id="{7FC317AF-CF50-4A3A-1F27-A65FA7E2F84D}"/>
              </a:ext>
            </a:extLst>
          </p:cNvPr>
          <p:cNvSpPr/>
          <p:nvPr/>
        </p:nvSpPr>
        <p:spPr>
          <a:xfrm>
            <a:off x="1355783" y="132726"/>
            <a:ext cx="566058" cy="532344"/>
          </a:xfrm>
          <a:prstGeom prst="ellipse">
            <a:avLst/>
          </a:prstGeom>
          <a:solidFill>
            <a:srgbClr val="7D8727"/>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4</a:t>
            </a:r>
          </a:p>
        </p:txBody>
      </p:sp>
      <p:sp>
        <p:nvSpPr>
          <p:cNvPr id="5" name="Footer Placeholder 4">
            <a:extLst>
              <a:ext uri="{FF2B5EF4-FFF2-40B4-BE49-F238E27FC236}">
                <a16:creationId xmlns:a16="http://schemas.microsoft.com/office/drawing/2014/main" id="{02C3CA28-B59E-51A2-C211-A8E109873FDA}"/>
              </a:ext>
            </a:extLst>
          </p:cNvPr>
          <p:cNvSpPr>
            <a:spLocks noGrp="1"/>
          </p:cNvSpPr>
          <p:nvPr>
            <p:ph type="ftr" sz="quarter" idx="13"/>
          </p:nvPr>
        </p:nvSpPr>
        <p:spPr/>
        <p:txBody>
          <a:bodyPr/>
          <a:lstStyle/>
          <a:p>
            <a:r>
              <a:rPr lang="en-US"/>
              <a:t>Distribution Statement A. Approved for public release. Distribution is unlimited.  Case # 23-S-1171</a:t>
            </a:r>
            <a:endParaRPr lang="en-US" dirty="0"/>
          </a:p>
        </p:txBody>
      </p:sp>
    </p:spTree>
    <p:extLst>
      <p:ext uri="{BB962C8B-B14F-4D97-AF65-F5344CB8AC3E}">
        <p14:creationId xmlns:p14="http://schemas.microsoft.com/office/powerpoint/2010/main" val="2522747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A458E600-42E7-4DD1-9188-BE94862933D5}"/>
              </a:ext>
            </a:extLst>
          </p:cNvPr>
          <p:cNvSpPr>
            <a:spLocks noGrp="1"/>
          </p:cNvSpPr>
          <p:nvPr>
            <p:ph idx="1"/>
          </p:nvPr>
        </p:nvSpPr>
        <p:spPr>
          <a:xfrm>
            <a:off x="155788" y="1074097"/>
            <a:ext cx="5659394" cy="1142596"/>
          </a:xfrm>
        </p:spPr>
        <p:txBody>
          <a:bodyPr>
            <a:noAutofit/>
          </a:bodyPr>
          <a:lstStyle/>
          <a:p>
            <a:pPr marL="0" indent="0" algn="ctr">
              <a:buNone/>
            </a:pPr>
            <a:r>
              <a:rPr lang="en-US" sz="2400" dirty="0">
                <a:latin typeface=" Arial"/>
              </a:rPr>
              <a:t>Transform the culture and workforce to adopt and support digital engineering across the lifecycle</a:t>
            </a:r>
          </a:p>
        </p:txBody>
      </p:sp>
      <p:sp>
        <p:nvSpPr>
          <p:cNvPr id="16" name="Title 15">
            <a:extLst>
              <a:ext uri="{FF2B5EF4-FFF2-40B4-BE49-F238E27FC236}">
                <a16:creationId xmlns:a16="http://schemas.microsoft.com/office/drawing/2014/main" id="{92FED08F-6A0D-447D-A6EC-3B707BB40DED}"/>
              </a:ext>
            </a:extLst>
          </p:cNvPr>
          <p:cNvSpPr>
            <a:spLocks noGrp="1"/>
          </p:cNvSpPr>
          <p:nvPr>
            <p:ph type="title"/>
          </p:nvPr>
        </p:nvSpPr>
        <p:spPr>
          <a:xfrm>
            <a:off x="159058" y="93910"/>
            <a:ext cx="10250444" cy="677002"/>
          </a:xfrm>
        </p:spPr>
        <p:txBody>
          <a:bodyPr/>
          <a:lstStyle/>
          <a:p>
            <a:r>
              <a:rPr lang="en-US">
                <a:latin typeface="Franklin Gothic Medium Cond"/>
              </a:rPr>
              <a:t>Transform Culture and Workforce</a:t>
            </a:r>
          </a:p>
        </p:txBody>
      </p:sp>
      <p:sp>
        <p:nvSpPr>
          <p:cNvPr id="7" name="object 10"/>
          <p:cNvSpPr/>
          <p:nvPr/>
        </p:nvSpPr>
        <p:spPr>
          <a:xfrm>
            <a:off x="154755" y="5626986"/>
            <a:ext cx="3044190" cy="0"/>
          </a:xfrm>
          <a:custGeom>
            <a:avLst/>
            <a:gdLst/>
            <a:ahLst/>
            <a:cxnLst/>
            <a:rect l="l" t="t" r="r" b="b"/>
            <a:pathLst>
              <a:path w="3044190">
                <a:moveTo>
                  <a:pt x="0" y="0"/>
                </a:moveTo>
                <a:lnTo>
                  <a:pt x="3044190" y="0"/>
                </a:lnTo>
              </a:path>
            </a:pathLst>
          </a:custGeom>
          <a:ln w="54610">
            <a:solidFill>
              <a:srgbClr val="000000"/>
            </a:solidFill>
          </a:ln>
        </p:spPr>
        <p:txBody>
          <a:bodyPr wrap="square" lIns="0" tIns="0" rIns="0" bIns="0" rtlCol="0"/>
          <a:lstStyle/>
          <a:p>
            <a:endParaRPr/>
          </a:p>
        </p:txBody>
      </p:sp>
      <p:sp>
        <p:nvSpPr>
          <p:cNvPr id="11" name="object 14"/>
          <p:cNvSpPr/>
          <p:nvPr/>
        </p:nvSpPr>
        <p:spPr>
          <a:xfrm>
            <a:off x="226078" y="5591373"/>
            <a:ext cx="2901950" cy="0"/>
          </a:xfrm>
          <a:custGeom>
            <a:avLst/>
            <a:gdLst/>
            <a:ahLst/>
            <a:cxnLst/>
            <a:rect l="l" t="t" r="r" b="b"/>
            <a:pathLst>
              <a:path w="2901950">
                <a:moveTo>
                  <a:pt x="0" y="0"/>
                </a:moveTo>
                <a:lnTo>
                  <a:pt x="2901543" y="0"/>
                </a:lnTo>
              </a:path>
            </a:pathLst>
          </a:custGeom>
          <a:ln w="17779">
            <a:solidFill>
              <a:srgbClr val="000000"/>
            </a:solidFill>
          </a:ln>
        </p:spPr>
        <p:txBody>
          <a:bodyPr wrap="square" lIns="0" tIns="0" rIns="0" bIns="0" rtlCol="0"/>
          <a:lstStyle/>
          <a:p>
            <a:endParaRPr/>
          </a:p>
        </p:txBody>
      </p:sp>
      <p:sp>
        <p:nvSpPr>
          <p:cNvPr id="27" name="object 28"/>
          <p:cNvSpPr txBox="1"/>
          <p:nvPr/>
        </p:nvSpPr>
        <p:spPr>
          <a:xfrm>
            <a:off x="6899067" y="2731853"/>
            <a:ext cx="469265" cy="269875"/>
          </a:xfrm>
          <a:prstGeom prst="rect">
            <a:avLst/>
          </a:prstGeom>
        </p:spPr>
        <p:txBody>
          <a:bodyPr vert="horz" wrap="square" lIns="0" tIns="12700" rIns="0" bIns="0" rtlCol="0">
            <a:spAutoFit/>
          </a:bodyPr>
          <a:lstStyle/>
          <a:p>
            <a:pPr marL="12700">
              <a:lnSpc>
                <a:spcPct val="100000"/>
              </a:lnSpc>
              <a:spcBef>
                <a:spcPts val="100"/>
              </a:spcBef>
            </a:pPr>
            <a:r>
              <a:rPr sz="1600" spc="-95">
                <a:solidFill>
                  <a:srgbClr val="FFFFFF"/>
                </a:solidFill>
                <a:latin typeface="Franklin Gothic Book"/>
                <a:cs typeface="Franklin Gothic Book"/>
              </a:rPr>
              <a:t>T</a:t>
            </a:r>
            <a:r>
              <a:rPr sz="1600">
                <a:solidFill>
                  <a:srgbClr val="FFFFFF"/>
                </a:solidFill>
                <a:latin typeface="Franklin Gothic Book"/>
                <a:cs typeface="Franklin Gothic Book"/>
              </a:rPr>
              <a:t>op</a:t>
            </a:r>
            <a:r>
              <a:rPr sz="1600" spc="-5">
                <a:solidFill>
                  <a:srgbClr val="FFFFFF"/>
                </a:solidFill>
                <a:latin typeface="Franklin Gothic Book"/>
                <a:cs typeface="Franklin Gothic Book"/>
              </a:rPr>
              <a:t>i</a:t>
            </a:r>
            <a:r>
              <a:rPr sz="1600">
                <a:solidFill>
                  <a:srgbClr val="FFFFFF"/>
                </a:solidFill>
                <a:latin typeface="Franklin Gothic Book"/>
                <a:cs typeface="Franklin Gothic Book"/>
              </a:rPr>
              <a:t>c</a:t>
            </a:r>
            <a:endParaRPr sz="1600">
              <a:latin typeface="Franklin Gothic Book"/>
              <a:cs typeface="Franklin Gothic Book"/>
            </a:endParaRPr>
          </a:p>
        </p:txBody>
      </p:sp>
      <p:sp>
        <p:nvSpPr>
          <p:cNvPr id="29" name="object 30"/>
          <p:cNvSpPr txBox="1"/>
          <p:nvPr/>
        </p:nvSpPr>
        <p:spPr>
          <a:xfrm>
            <a:off x="8703389" y="2714376"/>
            <a:ext cx="1517650" cy="269875"/>
          </a:xfrm>
          <a:prstGeom prst="rect">
            <a:avLst/>
          </a:prstGeom>
        </p:spPr>
        <p:txBody>
          <a:bodyPr vert="horz" wrap="square" lIns="0" tIns="12700" rIns="0" bIns="0" rtlCol="0">
            <a:spAutoFit/>
          </a:bodyPr>
          <a:lstStyle/>
          <a:p>
            <a:pPr marL="12700">
              <a:lnSpc>
                <a:spcPct val="100000"/>
              </a:lnSpc>
              <a:spcBef>
                <a:spcPts val="100"/>
              </a:spcBef>
            </a:pPr>
            <a:r>
              <a:rPr sz="1600" spc="10">
                <a:solidFill>
                  <a:srgbClr val="FFFFFF"/>
                </a:solidFill>
                <a:latin typeface="Franklin Gothic Book"/>
                <a:cs typeface="Franklin Gothic Book"/>
              </a:rPr>
              <a:t>Short</a:t>
            </a:r>
            <a:r>
              <a:rPr sz="1600" spc="-60">
                <a:solidFill>
                  <a:srgbClr val="FFFFFF"/>
                </a:solidFill>
                <a:latin typeface="Franklin Gothic Book"/>
                <a:cs typeface="Franklin Gothic Book"/>
              </a:rPr>
              <a:t> </a:t>
            </a:r>
            <a:r>
              <a:rPr sz="1600" spc="-5">
                <a:solidFill>
                  <a:srgbClr val="FFFFFF"/>
                </a:solidFill>
                <a:latin typeface="Franklin Gothic Book"/>
                <a:cs typeface="Franklin Gothic Book"/>
              </a:rPr>
              <a:t>Description</a:t>
            </a:r>
            <a:endParaRPr sz="1600">
              <a:latin typeface="Franklin Gothic Book"/>
              <a:cs typeface="Franklin Gothic Book"/>
            </a:endParaRPr>
          </a:p>
        </p:txBody>
      </p:sp>
      <p:sp>
        <p:nvSpPr>
          <p:cNvPr id="35" name="object 36"/>
          <p:cNvSpPr txBox="1"/>
          <p:nvPr/>
        </p:nvSpPr>
        <p:spPr>
          <a:xfrm>
            <a:off x="3451002" y="3175657"/>
            <a:ext cx="3238555" cy="2474395"/>
          </a:xfrm>
          <a:prstGeom prst="rect">
            <a:avLst/>
          </a:prstGeom>
        </p:spPr>
        <p:txBody>
          <a:bodyPr vert="horz" wrap="square" lIns="0" tIns="12065" rIns="0" bIns="0" rtlCol="0" anchor="t">
            <a:spAutoFit/>
          </a:bodyPr>
          <a:lstStyle/>
          <a:p>
            <a:pPr marL="241300" marR="5080" indent="-228600">
              <a:spcBef>
                <a:spcPts val="95"/>
              </a:spcBef>
              <a:buAutoNum type="arabicPeriod"/>
              <a:tabLst>
                <a:tab pos="241935" algn="l"/>
              </a:tabLst>
            </a:pPr>
            <a:r>
              <a:rPr sz="2000" dirty="0">
                <a:solidFill>
                  <a:srgbClr val="111C4E"/>
                </a:solidFill>
                <a:latin typeface=" Arial"/>
                <a:cs typeface="Arial"/>
              </a:rPr>
              <a:t>Improve the digital engineering knowledge</a:t>
            </a:r>
            <a:r>
              <a:rPr lang="en-US" sz="2000" dirty="0">
                <a:solidFill>
                  <a:srgbClr val="111C4E"/>
                </a:solidFill>
                <a:latin typeface=" Arial"/>
                <a:cs typeface="Arial"/>
              </a:rPr>
              <a:t> </a:t>
            </a:r>
            <a:r>
              <a:rPr sz="2000" dirty="0">
                <a:solidFill>
                  <a:srgbClr val="111C4E"/>
                </a:solidFill>
                <a:latin typeface=" Arial"/>
                <a:cs typeface="Arial"/>
              </a:rPr>
              <a:t> base</a:t>
            </a:r>
            <a:endParaRPr lang="en-US" sz="2000" dirty="0">
              <a:solidFill>
                <a:srgbClr val="111C4E"/>
              </a:solidFill>
              <a:latin typeface=" Arial"/>
              <a:cs typeface="Arial"/>
            </a:endParaRPr>
          </a:p>
          <a:p>
            <a:pPr marL="241300" marR="488950" indent="-228600">
              <a:buAutoNum type="arabicPeriod"/>
              <a:tabLst>
                <a:tab pos="241935" algn="l"/>
              </a:tabLst>
            </a:pPr>
            <a:r>
              <a:rPr sz="2000" dirty="0">
                <a:solidFill>
                  <a:srgbClr val="111C4E"/>
                </a:solidFill>
                <a:latin typeface=" Arial"/>
                <a:cs typeface="Arial"/>
              </a:rPr>
              <a:t>Lead and support digita</a:t>
            </a:r>
            <a:r>
              <a:rPr lang="en-US" sz="2000" dirty="0">
                <a:solidFill>
                  <a:srgbClr val="111C4E"/>
                </a:solidFill>
                <a:latin typeface=" Arial"/>
                <a:cs typeface="Arial"/>
              </a:rPr>
              <a:t>l engineering transformation </a:t>
            </a:r>
            <a:r>
              <a:rPr sz="2000" dirty="0">
                <a:solidFill>
                  <a:srgbClr val="111C4E"/>
                </a:solidFill>
                <a:latin typeface=" Arial"/>
                <a:cs typeface="Arial"/>
              </a:rPr>
              <a:t>efforts</a:t>
            </a:r>
          </a:p>
          <a:p>
            <a:pPr marL="241300" indent="-228600">
              <a:lnSpc>
                <a:spcPct val="100000"/>
              </a:lnSpc>
              <a:spcBef>
                <a:spcPts val="5"/>
              </a:spcBef>
              <a:buAutoNum type="arabicPeriod"/>
              <a:tabLst>
                <a:tab pos="241935" algn="l"/>
              </a:tabLst>
            </a:pPr>
            <a:r>
              <a:rPr sz="2000" dirty="0">
                <a:solidFill>
                  <a:srgbClr val="111C4E"/>
                </a:solidFill>
                <a:latin typeface=" Arial"/>
                <a:cs typeface="Arial"/>
              </a:rPr>
              <a:t>Build and prepare the workforce</a:t>
            </a:r>
          </a:p>
        </p:txBody>
      </p:sp>
      <p:grpSp>
        <p:nvGrpSpPr>
          <p:cNvPr id="2" name="Group 1">
            <a:extLst>
              <a:ext uri="{FF2B5EF4-FFF2-40B4-BE49-F238E27FC236}">
                <a16:creationId xmlns:a16="http://schemas.microsoft.com/office/drawing/2014/main" id="{481C7FD2-4AAF-2CEB-F007-70596121DBE7}"/>
              </a:ext>
            </a:extLst>
          </p:cNvPr>
          <p:cNvGrpSpPr/>
          <p:nvPr/>
        </p:nvGrpSpPr>
        <p:grpSpPr>
          <a:xfrm>
            <a:off x="154755" y="2347211"/>
            <a:ext cx="5163311" cy="3253511"/>
            <a:chOff x="154755" y="2989862"/>
            <a:chExt cx="5163311" cy="3253511"/>
          </a:xfrm>
        </p:grpSpPr>
        <p:sp>
          <p:nvSpPr>
            <p:cNvPr id="6" name="object 9"/>
            <p:cNvSpPr/>
            <p:nvPr/>
          </p:nvSpPr>
          <p:spPr>
            <a:xfrm>
              <a:off x="243147" y="3051838"/>
              <a:ext cx="2867405" cy="3156203"/>
            </a:xfrm>
            <a:prstGeom prst="rect">
              <a:avLst/>
            </a:prstGeom>
            <a:blipFill>
              <a:blip r:embed="rId3" cstate="print"/>
              <a:stretch>
                <a:fillRect/>
              </a:stretch>
            </a:blipFill>
          </p:spPr>
          <p:txBody>
            <a:bodyPr wrap="square" lIns="0" tIns="0" rIns="0" bIns="0" rtlCol="0"/>
            <a:lstStyle/>
            <a:p>
              <a:endParaRPr/>
            </a:p>
          </p:txBody>
        </p:sp>
        <p:sp>
          <p:nvSpPr>
            <p:cNvPr id="8" name="object 11"/>
            <p:cNvSpPr/>
            <p:nvPr/>
          </p:nvSpPr>
          <p:spPr>
            <a:xfrm>
              <a:off x="181501" y="3016531"/>
              <a:ext cx="0" cy="3225800"/>
            </a:xfrm>
            <a:custGeom>
              <a:avLst/>
              <a:gdLst/>
              <a:ahLst/>
              <a:cxnLst/>
              <a:rect l="l" t="t" r="r" b="b"/>
              <a:pathLst>
                <a:path h="3225800">
                  <a:moveTo>
                    <a:pt x="0" y="0"/>
                  </a:moveTo>
                  <a:lnTo>
                    <a:pt x="0" y="3225800"/>
                  </a:lnTo>
                </a:path>
              </a:pathLst>
            </a:custGeom>
            <a:ln w="53492">
              <a:solidFill>
                <a:srgbClr val="000000"/>
              </a:solidFill>
            </a:ln>
          </p:spPr>
          <p:txBody>
            <a:bodyPr wrap="square" lIns="0" tIns="0" rIns="0" bIns="0" rtlCol="0"/>
            <a:lstStyle/>
            <a:p>
              <a:endParaRPr/>
            </a:p>
          </p:txBody>
        </p:sp>
        <p:sp>
          <p:nvSpPr>
            <p:cNvPr id="9" name="object 12"/>
            <p:cNvSpPr/>
            <p:nvPr/>
          </p:nvSpPr>
          <p:spPr>
            <a:xfrm>
              <a:off x="154755" y="2989862"/>
              <a:ext cx="3044190" cy="0"/>
            </a:xfrm>
            <a:custGeom>
              <a:avLst/>
              <a:gdLst/>
              <a:ahLst/>
              <a:cxnLst/>
              <a:rect l="l" t="t" r="r" b="b"/>
              <a:pathLst>
                <a:path w="3044190">
                  <a:moveTo>
                    <a:pt x="0" y="0"/>
                  </a:moveTo>
                  <a:lnTo>
                    <a:pt x="3044190" y="0"/>
                  </a:lnTo>
                </a:path>
              </a:pathLst>
            </a:custGeom>
            <a:ln w="53339">
              <a:solidFill>
                <a:srgbClr val="000000"/>
              </a:solidFill>
            </a:ln>
          </p:spPr>
          <p:txBody>
            <a:bodyPr wrap="square" lIns="0" tIns="0" rIns="0" bIns="0" rtlCol="0"/>
            <a:lstStyle/>
            <a:p>
              <a:endParaRPr/>
            </a:p>
          </p:txBody>
        </p:sp>
        <p:sp>
          <p:nvSpPr>
            <p:cNvPr id="10" name="object 13"/>
            <p:cNvSpPr/>
            <p:nvPr/>
          </p:nvSpPr>
          <p:spPr>
            <a:xfrm>
              <a:off x="3172198" y="3016938"/>
              <a:ext cx="0" cy="3226435"/>
            </a:xfrm>
            <a:custGeom>
              <a:avLst/>
              <a:gdLst/>
              <a:ahLst/>
              <a:cxnLst/>
              <a:rect l="l" t="t" r="r" b="b"/>
              <a:pathLst>
                <a:path h="3226435">
                  <a:moveTo>
                    <a:pt x="0" y="0"/>
                  </a:moveTo>
                  <a:lnTo>
                    <a:pt x="0" y="3226003"/>
                  </a:lnTo>
                </a:path>
              </a:pathLst>
            </a:custGeom>
            <a:ln w="53492">
              <a:solidFill>
                <a:srgbClr val="000000"/>
              </a:solidFill>
            </a:ln>
          </p:spPr>
          <p:txBody>
            <a:bodyPr wrap="square" lIns="0" tIns="0" rIns="0" bIns="0" rtlCol="0"/>
            <a:lstStyle/>
            <a:p>
              <a:endParaRPr/>
            </a:p>
          </p:txBody>
        </p:sp>
        <p:sp>
          <p:nvSpPr>
            <p:cNvPr id="12" name="object 15"/>
            <p:cNvSpPr/>
            <p:nvPr/>
          </p:nvSpPr>
          <p:spPr>
            <a:xfrm>
              <a:off x="234993" y="3052092"/>
              <a:ext cx="0" cy="3154680"/>
            </a:xfrm>
            <a:custGeom>
              <a:avLst/>
              <a:gdLst/>
              <a:ahLst/>
              <a:cxnLst/>
              <a:rect l="l" t="t" r="r" b="b"/>
              <a:pathLst>
                <a:path h="3154679">
                  <a:moveTo>
                    <a:pt x="0" y="0"/>
                  </a:moveTo>
                  <a:lnTo>
                    <a:pt x="0" y="3154680"/>
                  </a:lnTo>
                </a:path>
              </a:pathLst>
            </a:custGeom>
            <a:ln w="17830">
              <a:solidFill>
                <a:srgbClr val="000000"/>
              </a:solidFill>
            </a:ln>
          </p:spPr>
          <p:txBody>
            <a:bodyPr wrap="square" lIns="0" tIns="0" rIns="0" bIns="0" rtlCol="0"/>
            <a:lstStyle/>
            <a:p>
              <a:endParaRPr/>
            </a:p>
          </p:txBody>
        </p:sp>
        <p:sp>
          <p:nvSpPr>
            <p:cNvPr id="13" name="object 16"/>
            <p:cNvSpPr/>
            <p:nvPr/>
          </p:nvSpPr>
          <p:spPr>
            <a:xfrm>
              <a:off x="226078" y="3043202"/>
              <a:ext cx="2901950" cy="0"/>
            </a:xfrm>
            <a:custGeom>
              <a:avLst/>
              <a:gdLst/>
              <a:ahLst/>
              <a:cxnLst/>
              <a:rect l="l" t="t" r="r" b="b"/>
              <a:pathLst>
                <a:path w="2901950">
                  <a:moveTo>
                    <a:pt x="0" y="0"/>
                  </a:moveTo>
                  <a:lnTo>
                    <a:pt x="2901543" y="0"/>
                  </a:lnTo>
                </a:path>
              </a:pathLst>
            </a:custGeom>
            <a:ln w="17780">
              <a:solidFill>
                <a:srgbClr val="000000"/>
              </a:solidFill>
            </a:ln>
          </p:spPr>
          <p:txBody>
            <a:bodyPr wrap="square" lIns="0" tIns="0" rIns="0" bIns="0" rtlCol="0"/>
            <a:lstStyle/>
            <a:p>
              <a:endParaRPr/>
            </a:p>
          </p:txBody>
        </p:sp>
        <p:sp>
          <p:nvSpPr>
            <p:cNvPr id="14" name="object 17"/>
            <p:cNvSpPr/>
            <p:nvPr/>
          </p:nvSpPr>
          <p:spPr>
            <a:xfrm>
              <a:off x="3118706" y="3052599"/>
              <a:ext cx="0" cy="3154680"/>
            </a:xfrm>
            <a:custGeom>
              <a:avLst/>
              <a:gdLst/>
              <a:ahLst/>
              <a:cxnLst/>
              <a:rect l="l" t="t" r="r" b="b"/>
              <a:pathLst>
                <a:path h="3154679">
                  <a:moveTo>
                    <a:pt x="0" y="0"/>
                  </a:moveTo>
                  <a:lnTo>
                    <a:pt x="0" y="3154680"/>
                  </a:lnTo>
                </a:path>
              </a:pathLst>
            </a:custGeom>
            <a:ln w="17830">
              <a:solidFill>
                <a:srgbClr val="000000"/>
              </a:solidFill>
            </a:ln>
          </p:spPr>
          <p:txBody>
            <a:bodyPr wrap="square" lIns="0" tIns="0" rIns="0" bIns="0" rtlCol="0"/>
            <a:lstStyle/>
            <a:p>
              <a:endParaRPr/>
            </a:p>
          </p:txBody>
        </p:sp>
        <p:sp>
          <p:nvSpPr>
            <p:cNvPr id="37" name="object 38"/>
            <p:cNvSpPr/>
            <p:nvPr/>
          </p:nvSpPr>
          <p:spPr>
            <a:xfrm>
              <a:off x="3492314" y="3121054"/>
              <a:ext cx="1825752" cy="252984"/>
            </a:xfrm>
            <a:prstGeom prst="rect">
              <a:avLst/>
            </a:prstGeom>
            <a:blipFill>
              <a:blip r:embed="rId4" cstate="print"/>
              <a:stretch>
                <a:fillRect/>
              </a:stretch>
            </a:blipFill>
          </p:spPr>
          <p:txBody>
            <a:bodyPr wrap="square" lIns="0" tIns="0" rIns="0" bIns="0" rtlCol="0"/>
            <a:lstStyle/>
            <a:p>
              <a:endParaRPr/>
            </a:p>
          </p:txBody>
        </p:sp>
      </p:grpSp>
      <p:sp>
        <p:nvSpPr>
          <p:cNvPr id="22" name="TextBox 21"/>
          <p:cNvSpPr txBox="1"/>
          <p:nvPr/>
        </p:nvSpPr>
        <p:spPr>
          <a:xfrm>
            <a:off x="6775465" y="1151396"/>
            <a:ext cx="4482646" cy="424732"/>
          </a:xfrm>
          <a:prstGeom prst="rect">
            <a:avLst/>
          </a:prstGeom>
          <a:noFill/>
        </p:spPr>
        <p:txBody>
          <a:bodyPr wrap="square" rtlCol="0">
            <a:spAutoFit/>
          </a:bodyPr>
          <a:lstStyle/>
          <a:p>
            <a:pPr lvl="0" algn="ctr">
              <a:lnSpc>
                <a:spcPct val="90000"/>
              </a:lnSpc>
              <a:spcBef>
                <a:spcPts val="1000"/>
              </a:spcBef>
            </a:pPr>
            <a:r>
              <a:rPr lang="en-US" sz="2400" u="sng">
                <a:solidFill>
                  <a:srgbClr val="111C4E"/>
                </a:solidFill>
                <a:latin typeface="Arial" panose="020B0604020202020204" pitchFamily="34" charset="0"/>
                <a:cs typeface="Arial" panose="020B0604020202020204" pitchFamily="34" charset="0"/>
              </a:rPr>
              <a:t>Key Implementation Updates</a:t>
            </a:r>
            <a:endParaRPr lang="en-US" sz="1600" u="sng"/>
          </a:p>
        </p:txBody>
      </p:sp>
      <p:sp>
        <p:nvSpPr>
          <p:cNvPr id="23" name="object 41"/>
          <p:cNvSpPr txBox="1"/>
          <p:nvPr/>
        </p:nvSpPr>
        <p:spPr>
          <a:xfrm>
            <a:off x="6540173" y="1830881"/>
            <a:ext cx="5467349" cy="3705502"/>
          </a:xfrm>
          <a:prstGeom prst="rect">
            <a:avLst/>
          </a:prstGeom>
        </p:spPr>
        <p:txBody>
          <a:bodyPr vert="horz" wrap="square" lIns="0" tIns="12065" rIns="0" bIns="0" rtlCol="0">
            <a:spAutoFit/>
          </a:bodyPr>
          <a:lstStyle/>
          <a:p>
            <a:pPr marL="742950" lvl="1" indent="-285750">
              <a:buFont typeface="Arial" panose="020B0604020202020204" pitchFamily="34" charset="0"/>
              <a:buChar char="•"/>
            </a:pPr>
            <a:r>
              <a:rPr lang="en-US" sz="2000">
                <a:solidFill>
                  <a:srgbClr val="111C4E"/>
                </a:solidFill>
                <a:latin typeface="Arial" panose="020B0604020202020204" pitchFamily="34" charset="0"/>
                <a:cs typeface="Arial" panose="020B0604020202020204" pitchFamily="34" charset="0"/>
              </a:rPr>
              <a:t>Digital Engineering Body of Knowledge (</a:t>
            </a:r>
            <a:r>
              <a:rPr lang="en-US" sz="2000" err="1">
                <a:solidFill>
                  <a:srgbClr val="111C4E"/>
                </a:solidFill>
                <a:latin typeface="Arial" panose="020B0604020202020204" pitchFamily="34" charset="0"/>
                <a:cs typeface="Arial" panose="020B0604020202020204" pitchFamily="34" charset="0"/>
              </a:rPr>
              <a:t>DEBoK</a:t>
            </a:r>
            <a:r>
              <a:rPr lang="en-US" sz="2000">
                <a:solidFill>
                  <a:srgbClr val="111C4E"/>
                </a:solidFill>
                <a:latin typeface="Arial" panose="020B0604020202020204" pitchFamily="34" charset="0"/>
                <a:cs typeface="Arial" panose="020B0604020202020204" pitchFamily="34" charset="0"/>
              </a:rPr>
              <a:t>) Vision</a:t>
            </a:r>
          </a:p>
          <a:p>
            <a:pPr marL="742950" lvl="1" indent="-285750">
              <a:buFont typeface="Arial" panose="020B0604020202020204" pitchFamily="34" charset="0"/>
              <a:buChar char="•"/>
            </a:pPr>
            <a:endParaRPr lang="en-US" sz="2000">
              <a:solidFill>
                <a:srgbClr val="111C4E"/>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2000">
                <a:solidFill>
                  <a:srgbClr val="111C4E"/>
                </a:solidFill>
                <a:latin typeface="Arial" panose="020B0604020202020204" pitchFamily="34" charset="0"/>
                <a:cs typeface="Arial" panose="020B0604020202020204" pitchFamily="34" charset="0"/>
              </a:rPr>
              <a:t>USAF Digital Guide</a:t>
            </a:r>
          </a:p>
          <a:p>
            <a:pPr marL="742950" lvl="1" indent="-285750">
              <a:buFont typeface="Arial" panose="020B0604020202020204" pitchFamily="34" charset="0"/>
              <a:buChar char="•"/>
            </a:pPr>
            <a:endParaRPr lang="en-US" sz="2000">
              <a:solidFill>
                <a:srgbClr val="111C4E"/>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2000">
                <a:solidFill>
                  <a:srgbClr val="111C4E"/>
                </a:solidFill>
                <a:latin typeface="Arial" panose="020B0604020202020204" pitchFamily="34" charset="0"/>
                <a:cs typeface="Arial" panose="020B0604020202020204" pitchFamily="34" charset="0"/>
              </a:rPr>
              <a:t>USN MBSE Guidebook</a:t>
            </a:r>
          </a:p>
          <a:p>
            <a:pPr marL="742950" lvl="1" indent="-285750">
              <a:buFont typeface="Arial" panose="020B0604020202020204" pitchFamily="34" charset="0"/>
              <a:buChar char="•"/>
            </a:pPr>
            <a:endParaRPr lang="en-US" sz="2000">
              <a:solidFill>
                <a:srgbClr val="111C4E"/>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2000">
                <a:solidFill>
                  <a:srgbClr val="111C4E"/>
                </a:solidFill>
                <a:latin typeface="Arial" panose="020B0604020202020204" pitchFamily="34" charset="0"/>
                <a:cs typeface="Arial" panose="020B0604020202020204" pitchFamily="34" charset="0"/>
              </a:rPr>
              <a:t>Service Workforce Training</a:t>
            </a:r>
          </a:p>
          <a:p>
            <a:pPr marL="742950" lvl="1" indent="-285750">
              <a:buFont typeface="Arial" panose="020B0604020202020204" pitchFamily="34" charset="0"/>
              <a:buChar char="•"/>
            </a:pPr>
            <a:endParaRPr lang="en-US" sz="2000">
              <a:solidFill>
                <a:srgbClr val="111C4E"/>
              </a:solidFill>
              <a:latin typeface="Arial" panose="020B0604020202020204" pitchFamily="34" charset="0"/>
              <a:cs typeface="Arial" panose="020B0604020202020204" pitchFamily="34" charset="0"/>
            </a:endParaRPr>
          </a:p>
          <a:p>
            <a:endParaRPr lang="en-US" sz="2000" b="1">
              <a:latin typeface="Arial" panose="020B0604020202020204" pitchFamily="34" charset="0"/>
              <a:cs typeface="Arial" panose="020B0604020202020204" pitchFamily="34" charset="0"/>
            </a:endParaRPr>
          </a:p>
          <a:p>
            <a:pPr marL="1200150" lvl="2" indent="-285750">
              <a:buFont typeface="Arial" panose="020B0604020202020204" pitchFamily="34" charset="0"/>
              <a:buChar char="•"/>
            </a:pPr>
            <a:endParaRPr lang="en-US" sz="200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sz="2000">
              <a:latin typeface=" Arial"/>
              <a:cs typeface="Arial" panose="020B0604020202020204" pitchFamily="34" charset="0"/>
            </a:endParaRPr>
          </a:p>
        </p:txBody>
      </p:sp>
      <p:sp>
        <p:nvSpPr>
          <p:cNvPr id="19" name="Slide Number Placeholder 1">
            <a:extLst>
              <a:ext uri="{FF2B5EF4-FFF2-40B4-BE49-F238E27FC236}">
                <a16:creationId xmlns:a16="http://schemas.microsoft.com/office/drawing/2014/main" id="{359BB5D3-3013-4B76-96D6-F6782EE2083A}"/>
              </a:ext>
            </a:extLst>
          </p:cNvPr>
          <p:cNvSpPr txBox="1">
            <a:spLocks/>
          </p:cNvSpPr>
          <p:nvPr/>
        </p:nvSpPr>
        <p:spPr>
          <a:xfrm>
            <a:off x="10101315" y="6364345"/>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25</a:t>
            </a:fld>
            <a:endParaRPr lang="en-US"/>
          </a:p>
        </p:txBody>
      </p:sp>
      <p:sp>
        <p:nvSpPr>
          <p:cNvPr id="3" name="Oval 2">
            <a:extLst>
              <a:ext uri="{FF2B5EF4-FFF2-40B4-BE49-F238E27FC236}">
                <a16:creationId xmlns:a16="http://schemas.microsoft.com/office/drawing/2014/main" id="{89D5EE1A-FE0F-F18B-F2D9-9746B21AE3B4}"/>
              </a:ext>
            </a:extLst>
          </p:cNvPr>
          <p:cNvSpPr/>
          <p:nvPr/>
        </p:nvSpPr>
        <p:spPr>
          <a:xfrm>
            <a:off x="1309879" y="169449"/>
            <a:ext cx="566058" cy="532344"/>
          </a:xfrm>
          <a:prstGeom prst="ellipse">
            <a:avLst/>
          </a:prstGeom>
          <a:solidFill>
            <a:srgbClr val="7A7B7D"/>
          </a:solidFill>
          <a:effectLst>
            <a:outerShdw blurRad="63500" sx="102000" sy="102000" algn="ctr" rotWithShape="0">
              <a:prstClr val="black">
                <a:alpha val="40000"/>
              </a:prstClr>
            </a:out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5</a:t>
            </a:r>
          </a:p>
        </p:txBody>
      </p:sp>
      <p:sp>
        <p:nvSpPr>
          <p:cNvPr id="4" name="Footer Placeholder 3">
            <a:extLst>
              <a:ext uri="{FF2B5EF4-FFF2-40B4-BE49-F238E27FC236}">
                <a16:creationId xmlns:a16="http://schemas.microsoft.com/office/drawing/2014/main" id="{66DE2035-139C-CAE5-7E39-6D23E08541E4}"/>
              </a:ext>
            </a:extLst>
          </p:cNvPr>
          <p:cNvSpPr>
            <a:spLocks noGrp="1"/>
          </p:cNvSpPr>
          <p:nvPr>
            <p:ph type="ftr" sz="quarter" idx="13"/>
          </p:nvPr>
        </p:nvSpPr>
        <p:spPr/>
        <p:txBody>
          <a:bodyPr/>
          <a:lstStyle/>
          <a:p>
            <a:r>
              <a:rPr lang="en-US"/>
              <a:t>Distribution Statement A. Approved for public release. Distribution is unlimited.  Case # 23-S-1171</a:t>
            </a:r>
            <a:endParaRPr lang="en-US" dirty="0"/>
          </a:p>
        </p:txBody>
      </p:sp>
    </p:spTree>
    <p:extLst>
      <p:ext uri="{BB962C8B-B14F-4D97-AF65-F5344CB8AC3E}">
        <p14:creationId xmlns:p14="http://schemas.microsoft.com/office/powerpoint/2010/main" val="33246152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ABFAB-74F6-FA59-25C7-6C8704D99503}"/>
              </a:ext>
            </a:extLst>
          </p:cNvPr>
          <p:cNvSpPr>
            <a:spLocks noGrp="1"/>
          </p:cNvSpPr>
          <p:nvPr>
            <p:ph type="title"/>
          </p:nvPr>
        </p:nvSpPr>
        <p:spPr/>
        <p:txBody>
          <a:bodyPr/>
          <a:lstStyle/>
          <a:p>
            <a:r>
              <a:rPr lang="en-US">
                <a:latin typeface="Franklin Gothic Medium Cond"/>
                <a:cs typeface="Arial"/>
              </a:rPr>
              <a:t>Digital Engineering: How do you get started?</a:t>
            </a:r>
            <a:endParaRPr lang="en-US"/>
          </a:p>
        </p:txBody>
      </p:sp>
      <p:sp>
        <p:nvSpPr>
          <p:cNvPr id="4" name="Slide Number Placeholder 1">
            <a:extLst>
              <a:ext uri="{FF2B5EF4-FFF2-40B4-BE49-F238E27FC236}">
                <a16:creationId xmlns:a16="http://schemas.microsoft.com/office/drawing/2014/main" id="{39F59EAB-86CA-4E42-BCC6-7768A5F4BC19}"/>
              </a:ext>
            </a:extLst>
          </p:cNvPr>
          <p:cNvSpPr txBox="1">
            <a:spLocks/>
          </p:cNvSpPr>
          <p:nvPr/>
        </p:nvSpPr>
        <p:spPr>
          <a:xfrm>
            <a:off x="10257387" y="6492875"/>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26</a:t>
            </a:fld>
            <a:endParaRPr lang="en-US"/>
          </a:p>
        </p:txBody>
      </p:sp>
      <p:grpSp>
        <p:nvGrpSpPr>
          <p:cNvPr id="5" name="Group 4">
            <a:extLst>
              <a:ext uri="{FF2B5EF4-FFF2-40B4-BE49-F238E27FC236}">
                <a16:creationId xmlns:a16="http://schemas.microsoft.com/office/drawing/2014/main" id="{DDAB4A81-7F1E-47A8-BEFE-1C6C2475802B}"/>
              </a:ext>
            </a:extLst>
          </p:cNvPr>
          <p:cNvGrpSpPr/>
          <p:nvPr/>
        </p:nvGrpSpPr>
        <p:grpSpPr>
          <a:xfrm>
            <a:off x="233121" y="1131067"/>
            <a:ext cx="7572410" cy="4663687"/>
            <a:chOff x="-1194226" y="1608465"/>
            <a:chExt cx="7965140" cy="4761658"/>
          </a:xfrm>
        </p:grpSpPr>
        <p:pic>
          <p:nvPicPr>
            <p:cNvPr id="3" name="Picture 5">
              <a:extLst>
                <a:ext uri="{FF2B5EF4-FFF2-40B4-BE49-F238E27FC236}">
                  <a16:creationId xmlns:a16="http://schemas.microsoft.com/office/drawing/2014/main" id="{F4E33E08-61DA-FBDB-EDA8-21FEF4C5B9F5}"/>
                </a:ext>
              </a:extLst>
            </p:cNvPr>
            <p:cNvPicPr>
              <a:picLocks noChangeAspect="1"/>
            </p:cNvPicPr>
            <p:nvPr/>
          </p:nvPicPr>
          <p:blipFill>
            <a:blip r:embed="rId4"/>
            <a:stretch>
              <a:fillRect/>
            </a:stretch>
          </p:blipFill>
          <p:spPr>
            <a:xfrm>
              <a:off x="-1194226" y="1608465"/>
              <a:ext cx="7965140" cy="4761658"/>
            </a:xfrm>
            <a:prstGeom prst="rect">
              <a:avLst/>
            </a:prstGeom>
          </p:spPr>
        </p:pic>
        <p:sp>
          <p:nvSpPr>
            <p:cNvPr id="6" name="Oval 5">
              <a:extLst>
                <a:ext uri="{FF2B5EF4-FFF2-40B4-BE49-F238E27FC236}">
                  <a16:creationId xmlns:a16="http://schemas.microsoft.com/office/drawing/2014/main" id="{79ECDA23-9EE0-7390-6FFF-B001562DB570}"/>
                </a:ext>
              </a:extLst>
            </p:cNvPr>
            <p:cNvSpPr/>
            <p:nvPr/>
          </p:nvSpPr>
          <p:spPr>
            <a:xfrm>
              <a:off x="1626562" y="2933871"/>
              <a:ext cx="2459894" cy="2028264"/>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cs typeface="Calibri"/>
                </a:rPr>
                <a:t>Digital Engineering Implementation</a:t>
              </a:r>
              <a:endParaRPr lang="en-US" sz="1400" b="1" dirty="0">
                <a:solidFill>
                  <a:schemeClr val="tx1"/>
                </a:solidFill>
              </a:endParaRPr>
            </a:p>
          </p:txBody>
        </p:sp>
      </p:grpSp>
      <p:sp>
        <p:nvSpPr>
          <p:cNvPr id="8" name="Content Placeholder 2">
            <a:extLst>
              <a:ext uri="{FF2B5EF4-FFF2-40B4-BE49-F238E27FC236}">
                <a16:creationId xmlns:a16="http://schemas.microsoft.com/office/drawing/2014/main" id="{F5E6375E-362F-C47F-1774-165235FBC2CB}"/>
              </a:ext>
            </a:extLst>
          </p:cNvPr>
          <p:cNvSpPr>
            <a:spLocks noGrp="1"/>
          </p:cNvSpPr>
          <p:nvPr>
            <p:ph idx="1"/>
          </p:nvPr>
        </p:nvSpPr>
        <p:spPr>
          <a:xfrm>
            <a:off x="8057285" y="1083472"/>
            <a:ext cx="3956679" cy="4833465"/>
          </a:xfrm>
        </p:spPr>
        <p:txBody>
          <a:bodyPr vert="horz" lIns="91440" tIns="45720" rIns="91440" bIns="45720" rtlCol="0" anchor="t">
            <a:normAutofit/>
          </a:bodyPr>
          <a:lstStyle/>
          <a:p>
            <a:pPr marL="0" indent="0">
              <a:buNone/>
            </a:pPr>
            <a:r>
              <a:rPr lang="en-US" sz="1800" u="sng" dirty="0">
                <a:latin typeface="Arial"/>
                <a:cs typeface="Arial"/>
              </a:rPr>
              <a:t>DE Change Management Steps</a:t>
            </a:r>
          </a:p>
          <a:p>
            <a:pPr marL="456565" indent="-456565"/>
            <a:r>
              <a:rPr lang="en-US" sz="1800" dirty="0">
                <a:latin typeface="Arial"/>
                <a:cs typeface="Arial"/>
              </a:rPr>
              <a:t>Define the Vision</a:t>
            </a:r>
          </a:p>
          <a:p>
            <a:pPr marL="456565" indent="-456565"/>
            <a:r>
              <a:rPr lang="en-US" sz="1800" dirty="0">
                <a:latin typeface="Arial"/>
                <a:cs typeface="Arial"/>
              </a:rPr>
              <a:t>Assess Readiness</a:t>
            </a:r>
          </a:p>
          <a:p>
            <a:pPr marL="456565" indent="-456565"/>
            <a:r>
              <a:rPr lang="en-US" sz="1800" dirty="0">
                <a:latin typeface="Arial"/>
                <a:cs typeface="Arial"/>
              </a:rPr>
              <a:t>Develop a Strategy</a:t>
            </a:r>
            <a:endParaRPr lang="en-US" dirty="0"/>
          </a:p>
          <a:p>
            <a:pPr marL="456565" indent="-456565"/>
            <a:r>
              <a:rPr lang="en-US" sz="1800" dirty="0">
                <a:latin typeface="Arial"/>
                <a:cs typeface="Arial"/>
              </a:rPr>
              <a:t>Build a Coalition</a:t>
            </a:r>
          </a:p>
          <a:p>
            <a:pPr marL="456565" indent="-456565"/>
            <a:r>
              <a:rPr lang="en-US" sz="1800" dirty="0">
                <a:latin typeface="Arial"/>
                <a:cs typeface="Arial"/>
              </a:rPr>
              <a:t>Communicate and engage</a:t>
            </a:r>
          </a:p>
          <a:p>
            <a:pPr marL="456565" indent="-456565"/>
            <a:r>
              <a:rPr lang="en-US" sz="1800" dirty="0">
                <a:latin typeface="Arial"/>
                <a:cs typeface="Arial"/>
              </a:rPr>
              <a:t>Provide Training and Support </a:t>
            </a:r>
          </a:p>
          <a:p>
            <a:pPr marL="456565" indent="-456565"/>
            <a:r>
              <a:rPr lang="en-US" sz="1800" dirty="0">
                <a:latin typeface="Arial"/>
                <a:cs typeface="Arial"/>
              </a:rPr>
              <a:t>Implement in Phases</a:t>
            </a:r>
          </a:p>
          <a:p>
            <a:pPr marL="456565" indent="-456565"/>
            <a:r>
              <a:rPr lang="en-US" sz="1800" dirty="0">
                <a:latin typeface="Arial"/>
                <a:cs typeface="Arial"/>
              </a:rPr>
              <a:t>Monitor and Evaluate</a:t>
            </a:r>
          </a:p>
          <a:p>
            <a:pPr marL="456565" indent="-456565"/>
            <a:r>
              <a:rPr lang="en-US" sz="1800" dirty="0">
                <a:latin typeface="Arial"/>
                <a:cs typeface="Arial"/>
              </a:rPr>
              <a:t>Address Resistance and Barriers</a:t>
            </a:r>
          </a:p>
          <a:p>
            <a:pPr marL="456565" indent="-456565"/>
            <a:r>
              <a:rPr lang="en-US" sz="1800" dirty="0">
                <a:latin typeface="Arial"/>
                <a:cs typeface="Arial"/>
              </a:rPr>
              <a:t>Sustain and Embed the Change</a:t>
            </a:r>
          </a:p>
          <a:p>
            <a:pPr marL="456565" indent="-456565"/>
            <a:r>
              <a:rPr lang="en-US" sz="1800" dirty="0">
                <a:latin typeface="Arial"/>
                <a:cs typeface="Arial"/>
              </a:rPr>
              <a:t>Learn from your lessons and continuously improve</a:t>
            </a:r>
          </a:p>
        </p:txBody>
      </p:sp>
      <p:sp>
        <p:nvSpPr>
          <p:cNvPr id="7" name="Footer Placeholder 6">
            <a:extLst>
              <a:ext uri="{FF2B5EF4-FFF2-40B4-BE49-F238E27FC236}">
                <a16:creationId xmlns:a16="http://schemas.microsoft.com/office/drawing/2014/main" id="{2AA3F35D-E89C-13E4-6851-E9B4FC63CF28}"/>
              </a:ext>
            </a:extLst>
          </p:cNvPr>
          <p:cNvSpPr>
            <a:spLocks noGrp="1"/>
          </p:cNvSpPr>
          <p:nvPr>
            <p:ph type="ftr" sz="quarter" idx="10"/>
          </p:nvPr>
        </p:nvSpPr>
        <p:spPr/>
        <p:txBody>
          <a:bodyPr/>
          <a:lstStyle/>
          <a:p>
            <a:r>
              <a:rPr lang="en-US"/>
              <a:t>Distribution Statement A. Approved for public release. Distribution is unlimited.  Case # 23-S-1171</a:t>
            </a:r>
            <a:endParaRPr lang="en-US" dirty="0"/>
          </a:p>
        </p:txBody>
      </p:sp>
    </p:spTree>
    <p:extLst>
      <p:ext uri="{BB962C8B-B14F-4D97-AF65-F5344CB8AC3E}">
        <p14:creationId xmlns:p14="http://schemas.microsoft.com/office/powerpoint/2010/main" val="4100574221"/>
      </p:ext>
    </p:extLst>
  </p:cSld>
  <p:clrMapOvr>
    <a:masterClrMapping/>
  </p:clrMapOvr>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D4F0A-B6C5-69C5-3D9B-A46DC4851D33}"/>
              </a:ext>
            </a:extLst>
          </p:cNvPr>
          <p:cNvSpPr>
            <a:spLocks noGrp="1"/>
          </p:cNvSpPr>
          <p:nvPr>
            <p:ph type="title"/>
          </p:nvPr>
        </p:nvSpPr>
        <p:spPr>
          <a:xfrm>
            <a:off x="2258655" y="0"/>
            <a:ext cx="8712200" cy="841248"/>
          </a:xfrm>
        </p:spPr>
        <p:txBody>
          <a:bodyPr/>
          <a:lstStyle/>
          <a:p>
            <a:r>
              <a:rPr lang="en-US" dirty="0">
                <a:latin typeface="Franklin Gothic Medium Cond"/>
                <a:cs typeface="Arial"/>
              </a:rPr>
              <a:t>Digital Engineering Tool Examples and Considerations</a:t>
            </a:r>
            <a:endParaRPr lang="en-US" dirty="0"/>
          </a:p>
        </p:txBody>
      </p:sp>
      <p:sp>
        <p:nvSpPr>
          <p:cNvPr id="3" name="Content Placeholder 2">
            <a:extLst>
              <a:ext uri="{FF2B5EF4-FFF2-40B4-BE49-F238E27FC236}">
                <a16:creationId xmlns:a16="http://schemas.microsoft.com/office/drawing/2014/main" id="{E05F0E5A-9624-A260-9F8E-DDC559C6E0B4}"/>
              </a:ext>
            </a:extLst>
          </p:cNvPr>
          <p:cNvSpPr>
            <a:spLocks noGrp="1"/>
          </p:cNvSpPr>
          <p:nvPr>
            <p:ph idx="1"/>
          </p:nvPr>
        </p:nvSpPr>
        <p:spPr>
          <a:xfrm>
            <a:off x="6616001" y="1013442"/>
            <a:ext cx="5392615" cy="4833465"/>
          </a:xfrm>
        </p:spPr>
        <p:txBody>
          <a:bodyPr vert="horz" lIns="91440" tIns="45720" rIns="91440" bIns="45720" rtlCol="0" anchor="t">
            <a:normAutofit lnSpcReduction="10000"/>
          </a:bodyPr>
          <a:lstStyle/>
          <a:p>
            <a:pPr marL="0" indent="0" algn="ctr">
              <a:buNone/>
            </a:pPr>
            <a:r>
              <a:rPr lang="en-US" sz="2000" u="sng" dirty="0">
                <a:solidFill>
                  <a:srgbClr val="333333"/>
                </a:solidFill>
                <a:latin typeface=" Arial"/>
              </a:rPr>
              <a:t>Example DE tools used in various fields</a:t>
            </a:r>
            <a:endParaRPr lang="en-US" sz="2000" b="0" i="0" u="sng" dirty="0">
              <a:solidFill>
                <a:srgbClr val="333333"/>
              </a:solidFill>
              <a:effectLst/>
              <a:latin typeface=" Arial"/>
            </a:endParaRPr>
          </a:p>
          <a:p>
            <a:pPr marL="456565" indent="-456565"/>
            <a:r>
              <a:rPr lang="en-US" sz="2000" b="0" i="0" dirty="0">
                <a:solidFill>
                  <a:srgbClr val="333333"/>
                </a:solidFill>
                <a:effectLst/>
                <a:latin typeface=" Arial"/>
              </a:rPr>
              <a:t>Computer-Aided Design (CAD) Software</a:t>
            </a:r>
          </a:p>
          <a:p>
            <a:pPr marL="456565" indent="-456565"/>
            <a:r>
              <a:rPr lang="en-US" sz="2000" b="0" i="0" dirty="0">
                <a:solidFill>
                  <a:srgbClr val="333333"/>
                </a:solidFill>
                <a:effectLst/>
                <a:latin typeface=" Arial"/>
              </a:rPr>
              <a:t>Building Information Modeling (BIM) Software</a:t>
            </a:r>
          </a:p>
          <a:p>
            <a:pPr marL="456565" indent="-456565"/>
            <a:r>
              <a:rPr lang="en-US" sz="2000" b="0" i="0" dirty="0">
                <a:solidFill>
                  <a:srgbClr val="333333"/>
                </a:solidFill>
                <a:effectLst/>
                <a:latin typeface=" Arial"/>
              </a:rPr>
              <a:t>Finite Element Analysis (FEA) Software</a:t>
            </a:r>
            <a:endParaRPr lang="en-US" sz="2000" dirty="0">
              <a:solidFill>
                <a:srgbClr val="333333"/>
              </a:solidFill>
              <a:latin typeface=" Arial"/>
            </a:endParaRPr>
          </a:p>
          <a:p>
            <a:pPr marL="456565" indent="-456565"/>
            <a:r>
              <a:rPr lang="en-US" sz="2000" b="0" i="0" dirty="0">
                <a:solidFill>
                  <a:srgbClr val="333333"/>
                </a:solidFill>
                <a:effectLst/>
                <a:latin typeface=" Arial"/>
              </a:rPr>
              <a:t>Computational Fluid Dynamics (CFD) Software</a:t>
            </a:r>
          </a:p>
          <a:p>
            <a:pPr marL="456565" indent="-456565"/>
            <a:r>
              <a:rPr lang="en-US" sz="2000" b="0" i="0" dirty="0">
                <a:solidFill>
                  <a:srgbClr val="333333"/>
                </a:solidFill>
                <a:effectLst/>
                <a:latin typeface=" Arial"/>
              </a:rPr>
              <a:t>Simulation and Modeling Software</a:t>
            </a:r>
          </a:p>
          <a:p>
            <a:pPr marL="456565" indent="-456565"/>
            <a:r>
              <a:rPr lang="en-US" sz="2000" dirty="0">
                <a:solidFill>
                  <a:srgbClr val="333333"/>
                </a:solidFill>
                <a:latin typeface=" Arial"/>
              </a:rPr>
              <a:t>Product Lifecycle Management</a:t>
            </a:r>
          </a:p>
          <a:p>
            <a:pPr marL="456565" indent="-456565"/>
            <a:r>
              <a:rPr lang="en-US" sz="2000" dirty="0">
                <a:solidFill>
                  <a:srgbClr val="333333"/>
                </a:solidFill>
                <a:latin typeface=" Arial"/>
              </a:rPr>
              <a:t>Project Management</a:t>
            </a:r>
          </a:p>
          <a:p>
            <a:pPr marL="456565" indent="-456565"/>
            <a:r>
              <a:rPr lang="en-US" sz="2000" dirty="0">
                <a:solidFill>
                  <a:srgbClr val="333333"/>
                </a:solidFill>
                <a:latin typeface=" Arial"/>
              </a:rPr>
              <a:t>3-D Printing</a:t>
            </a:r>
          </a:p>
          <a:p>
            <a:pPr marL="456565" indent="-456565"/>
            <a:r>
              <a:rPr lang="en-US" sz="2000" dirty="0">
                <a:solidFill>
                  <a:srgbClr val="333333"/>
                </a:solidFill>
                <a:latin typeface=" Arial"/>
              </a:rPr>
              <a:t>Virtual Reality</a:t>
            </a:r>
          </a:p>
          <a:p>
            <a:pPr marL="456565" indent="-456565"/>
            <a:r>
              <a:rPr lang="en-US" sz="2000" dirty="0">
                <a:solidFill>
                  <a:srgbClr val="333333"/>
                </a:solidFill>
                <a:latin typeface=" Arial"/>
              </a:rPr>
              <a:t>Tradespace Analysis Tools</a:t>
            </a:r>
          </a:p>
          <a:p>
            <a:pPr marL="456565" indent="-456565"/>
            <a:r>
              <a:rPr lang="en-US" sz="2000" dirty="0">
                <a:solidFill>
                  <a:srgbClr val="333333"/>
                </a:solidFill>
                <a:latin typeface=" Arial"/>
              </a:rPr>
              <a:t>Others</a:t>
            </a:r>
          </a:p>
          <a:p>
            <a:pPr marL="456565" indent="-456565"/>
            <a:endParaRPr lang="en-US" sz="2000" dirty="0">
              <a:solidFill>
                <a:srgbClr val="333333"/>
              </a:solidFill>
              <a:latin typeface="Source Sans Pro" panose="020B0503030403020204" pitchFamily="34" charset="0"/>
            </a:endParaRPr>
          </a:p>
        </p:txBody>
      </p:sp>
      <p:pic>
        <p:nvPicPr>
          <p:cNvPr id="2050" name="Picture 2">
            <a:extLst>
              <a:ext uri="{FF2B5EF4-FFF2-40B4-BE49-F238E27FC236}">
                <a16:creationId xmlns:a16="http://schemas.microsoft.com/office/drawing/2014/main" id="{8F42BE20-6ADC-972D-F61E-38102DEABFE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75" r="9869"/>
          <a:stretch/>
        </p:blipFill>
        <p:spPr bwMode="auto">
          <a:xfrm>
            <a:off x="363793" y="1035388"/>
            <a:ext cx="6032739" cy="414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580CA3D4-BA3E-5195-DA39-404610A0A615}"/>
              </a:ext>
            </a:extLst>
          </p:cNvPr>
          <p:cNvSpPr txBox="1"/>
          <p:nvPr/>
        </p:nvSpPr>
        <p:spPr>
          <a:xfrm>
            <a:off x="440223" y="5593558"/>
            <a:ext cx="11007362" cy="707886"/>
          </a:xfrm>
          <a:prstGeom prst="rect">
            <a:avLst/>
          </a:prstGeom>
          <a:solidFill>
            <a:srgbClr val="8FDFFF"/>
          </a:solidFill>
          <a:ln w="3175">
            <a:solidFill>
              <a:schemeClr val="tx1"/>
            </a:solidFill>
          </a:ln>
        </p:spPr>
        <p:txBody>
          <a:bodyPr wrap="square" lIns="91440" tIns="45720" rIns="91440" bIns="45720" rtlCol="0" anchor="t">
            <a:spAutoFit/>
          </a:bodyPr>
          <a:lstStyle/>
          <a:p>
            <a:pPr algn="ctr"/>
            <a:r>
              <a:rPr lang="en-US" sz="2000" b="1" u="sng" dirty="0">
                <a:latin typeface=" Arial"/>
              </a:rPr>
              <a:t>Key Considerations</a:t>
            </a:r>
            <a:r>
              <a:rPr lang="en-US" sz="2000" b="1" dirty="0">
                <a:latin typeface=" Arial"/>
              </a:rPr>
              <a:t>: Purpose, Scalability, Collaboration, Ease of Use, Compatibility, Performance, Security, Cost, Licensing</a:t>
            </a:r>
            <a:endParaRPr lang="en-US" sz="2000" u="sng" dirty="0">
              <a:latin typeface=" Arial"/>
            </a:endParaRPr>
          </a:p>
        </p:txBody>
      </p:sp>
      <p:sp>
        <p:nvSpPr>
          <p:cNvPr id="5" name="Slide Number Placeholder 1">
            <a:extLst>
              <a:ext uri="{FF2B5EF4-FFF2-40B4-BE49-F238E27FC236}">
                <a16:creationId xmlns:a16="http://schemas.microsoft.com/office/drawing/2014/main" id="{3230A28C-E30E-56B6-89EC-D5D0E3EE5749}"/>
              </a:ext>
            </a:extLst>
          </p:cNvPr>
          <p:cNvSpPr txBox="1">
            <a:spLocks/>
          </p:cNvSpPr>
          <p:nvPr/>
        </p:nvSpPr>
        <p:spPr>
          <a:xfrm>
            <a:off x="10119676" y="6391887"/>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27</a:t>
            </a:fld>
            <a:endParaRPr lang="en-US"/>
          </a:p>
        </p:txBody>
      </p:sp>
      <p:sp>
        <p:nvSpPr>
          <p:cNvPr id="4" name="Footer Placeholder 3">
            <a:extLst>
              <a:ext uri="{FF2B5EF4-FFF2-40B4-BE49-F238E27FC236}">
                <a16:creationId xmlns:a16="http://schemas.microsoft.com/office/drawing/2014/main" id="{DD2BB67D-ADA4-CFC2-B177-4D4D950D4FD6}"/>
              </a:ext>
            </a:extLst>
          </p:cNvPr>
          <p:cNvSpPr>
            <a:spLocks noGrp="1"/>
          </p:cNvSpPr>
          <p:nvPr>
            <p:ph type="ftr" sz="quarter" idx="10"/>
          </p:nvPr>
        </p:nvSpPr>
        <p:spPr/>
        <p:txBody>
          <a:bodyPr/>
          <a:lstStyle/>
          <a:p>
            <a:r>
              <a:rPr lang="en-US"/>
              <a:t>Distribution Statement A. Approved for public release. Distribution is unlimited.  Case # 23-S-1171</a:t>
            </a:r>
            <a:endParaRPr lang="en-US" dirty="0"/>
          </a:p>
        </p:txBody>
      </p:sp>
    </p:spTree>
    <p:extLst>
      <p:ext uri="{BB962C8B-B14F-4D97-AF65-F5344CB8AC3E}">
        <p14:creationId xmlns:p14="http://schemas.microsoft.com/office/powerpoint/2010/main" val="4084291072"/>
      </p:ext>
    </p:extLst>
  </p:cSld>
  <p:clrMapOvr>
    <a:masterClrMapping/>
  </p:clrMapOvr>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D4F0A-B6C5-69C5-3D9B-A46DC4851D33}"/>
              </a:ext>
            </a:extLst>
          </p:cNvPr>
          <p:cNvSpPr>
            <a:spLocks noGrp="1"/>
          </p:cNvSpPr>
          <p:nvPr>
            <p:ph type="title"/>
          </p:nvPr>
        </p:nvSpPr>
        <p:spPr>
          <a:xfrm>
            <a:off x="2258655" y="0"/>
            <a:ext cx="8712200" cy="841248"/>
          </a:xfrm>
        </p:spPr>
        <p:txBody>
          <a:bodyPr/>
          <a:lstStyle/>
          <a:p>
            <a:r>
              <a:rPr lang="en-US" dirty="0">
                <a:latin typeface="Franklin Gothic Medium Cond"/>
                <a:cs typeface="Arial"/>
              </a:rPr>
              <a:t>Digital Engineering Technology considerations for Training and Maintenance</a:t>
            </a:r>
            <a:endParaRPr lang="en-US" dirty="0"/>
          </a:p>
        </p:txBody>
      </p:sp>
      <p:sp>
        <p:nvSpPr>
          <p:cNvPr id="3" name="Content Placeholder 2">
            <a:extLst>
              <a:ext uri="{FF2B5EF4-FFF2-40B4-BE49-F238E27FC236}">
                <a16:creationId xmlns:a16="http://schemas.microsoft.com/office/drawing/2014/main" id="{E05F0E5A-9624-A260-9F8E-DDC559C6E0B4}"/>
              </a:ext>
            </a:extLst>
          </p:cNvPr>
          <p:cNvSpPr>
            <a:spLocks noGrp="1"/>
          </p:cNvSpPr>
          <p:nvPr>
            <p:ph idx="1"/>
          </p:nvPr>
        </p:nvSpPr>
        <p:spPr>
          <a:xfrm>
            <a:off x="6822360" y="1013442"/>
            <a:ext cx="5186572" cy="4924425"/>
          </a:xfrm>
        </p:spPr>
        <p:txBody>
          <a:bodyPr vert="horz" wrap="square" lIns="0" tIns="0" rIns="0" bIns="0" rtlCol="0" anchor="t">
            <a:spAutoFit/>
          </a:bodyPr>
          <a:lstStyle/>
          <a:p>
            <a:pPr rtl="0"/>
            <a:r>
              <a:rPr lang="en-US" sz="1600" b="1" dirty="0">
                <a:latin typeface=" Arial"/>
              </a:rPr>
              <a:t>Training </a:t>
            </a:r>
          </a:p>
          <a:p>
            <a:pPr marL="461963" lvl="1" indent="-174625"/>
            <a:r>
              <a:rPr lang="en-US" sz="1100" b="1" dirty="0">
                <a:latin typeface=" Arial"/>
              </a:rPr>
              <a:t>Simulation and Virtual Reality: </a:t>
            </a:r>
            <a:r>
              <a:rPr lang="en-US" sz="1100" dirty="0">
                <a:latin typeface=" Arial"/>
              </a:rPr>
              <a:t>Creating realistic simulations and virtual environments to train personnel in a safe and controlled setting providing  hands-on training without the need for physical equipment.</a:t>
            </a:r>
          </a:p>
          <a:p>
            <a:pPr marL="461963" lvl="1" indent="-174625"/>
            <a:r>
              <a:rPr lang="en-US" sz="1100" b="1" dirty="0">
                <a:latin typeface=" Arial"/>
              </a:rPr>
              <a:t>Data-Driven Learning:</a:t>
            </a:r>
            <a:r>
              <a:rPr lang="en-US" sz="1100" dirty="0">
                <a:latin typeface=" Arial"/>
              </a:rPr>
              <a:t> Utilizing data analytics to track and assess trainee performance, providing customized feedback and optimizing training programs in real-time.</a:t>
            </a:r>
          </a:p>
          <a:p>
            <a:pPr marL="461963" lvl="1" indent="-174625"/>
            <a:r>
              <a:rPr lang="en-US" sz="1100" b="1" dirty="0">
                <a:latin typeface=" Arial"/>
              </a:rPr>
              <a:t>Remote Learning:</a:t>
            </a:r>
            <a:r>
              <a:rPr lang="en-US" sz="1100" dirty="0">
                <a:latin typeface=" Arial"/>
              </a:rPr>
              <a:t> Facilitating remote and asynchronous training through online platforms, enabling continuous learning and reducing geographical constraints.</a:t>
            </a:r>
          </a:p>
          <a:p>
            <a:pPr marL="461963" lvl="1" indent="-174625"/>
            <a:r>
              <a:rPr lang="en-US" sz="1100" b="1" dirty="0">
                <a:latin typeface=" Arial"/>
              </a:rPr>
              <a:t>Interactive Manuals:</a:t>
            </a:r>
            <a:r>
              <a:rPr lang="en-US" sz="1100" dirty="0">
                <a:latin typeface=" Arial"/>
              </a:rPr>
              <a:t> Replacing traditional paper manuals with digital, interactive guides that are more accessible, searchable, and adaptable to different skill levels.</a:t>
            </a:r>
          </a:p>
          <a:p>
            <a:pPr>
              <a:lnSpc>
                <a:spcPct val="120000"/>
              </a:lnSpc>
            </a:pPr>
            <a:r>
              <a:rPr lang="en-US" sz="1600" b="1" dirty="0">
                <a:latin typeface=" Arial"/>
              </a:rPr>
              <a:t>Maintenance</a:t>
            </a:r>
          </a:p>
          <a:p>
            <a:pPr marL="461963" lvl="1" indent="-174625"/>
            <a:r>
              <a:rPr lang="en-US" sz="1100" b="1" dirty="0">
                <a:latin typeface=" Arial"/>
              </a:rPr>
              <a:t>Predictive Maintenance:</a:t>
            </a:r>
            <a:r>
              <a:rPr lang="en-US" sz="1100" dirty="0">
                <a:latin typeface=" Arial"/>
              </a:rPr>
              <a:t> Using data analytics, sensors, and machine learning to predict equipment failures and schedule maintenance proactively, reducing downtime and costs.</a:t>
            </a:r>
          </a:p>
          <a:p>
            <a:pPr marL="461963" lvl="1" indent="-174625"/>
            <a:r>
              <a:rPr lang="en-US" sz="1100" b="1" dirty="0">
                <a:latin typeface=" Arial"/>
              </a:rPr>
              <a:t>Digital Twins:</a:t>
            </a:r>
            <a:r>
              <a:rPr lang="en-US" sz="1100" dirty="0">
                <a:latin typeface=" Arial"/>
              </a:rPr>
              <a:t> Creating digital replicas (digital twins) of physical assets or systems to monitor their real-time performance, enabling more effective maintenance strategies.</a:t>
            </a:r>
          </a:p>
          <a:p>
            <a:pPr marL="461963" lvl="1" indent="-174625"/>
            <a:r>
              <a:rPr lang="en-US" sz="1100" b="1" dirty="0">
                <a:latin typeface=" Arial"/>
              </a:rPr>
              <a:t>Augmented Reality (AR):</a:t>
            </a:r>
            <a:r>
              <a:rPr lang="en-US" sz="1100" dirty="0">
                <a:latin typeface=" Arial"/>
              </a:rPr>
              <a:t> Providing maintenance personnel with AR-based tools and information overlays, enhancing their ability to diagnose and repair equipment on-site.</a:t>
            </a:r>
          </a:p>
          <a:p>
            <a:pPr marL="461963" lvl="1" indent="-174625"/>
            <a:r>
              <a:rPr lang="en-US" sz="1100" b="1" dirty="0">
                <a:latin typeface=" Arial"/>
              </a:rPr>
              <a:t>Documentation and Records:</a:t>
            </a:r>
            <a:r>
              <a:rPr lang="en-US" sz="1100" dirty="0">
                <a:latin typeface=" Arial"/>
              </a:rPr>
              <a:t> Digitizing maintenance records, service manuals, and asset histories for easier access and analysis, aiding in decision-making and compliance.</a:t>
            </a:r>
          </a:p>
        </p:txBody>
      </p:sp>
      <p:sp>
        <p:nvSpPr>
          <p:cNvPr id="8" name="TextBox 7">
            <a:extLst>
              <a:ext uri="{FF2B5EF4-FFF2-40B4-BE49-F238E27FC236}">
                <a16:creationId xmlns:a16="http://schemas.microsoft.com/office/drawing/2014/main" id="{580CA3D4-BA3E-5195-DA39-404610A0A615}"/>
              </a:ext>
            </a:extLst>
          </p:cNvPr>
          <p:cNvSpPr txBox="1"/>
          <p:nvPr/>
        </p:nvSpPr>
        <p:spPr>
          <a:xfrm>
            <a:off x="183384" y="5634655"/>
            <a:ext cx="6472719" cy="584775"/>
          </a:xfrm>
          <a:prstGeom prst="rect">
            <a:avLst/>
          </a:prstGeom>
          <a:solidFill>
            <a:srgbClr val="8FDFFF"/>
          </a:solidFill>
          <a:ln w="3175">
            <a:solidFill>
              <a:schemeClr val="tx1"/>
            </a:solidFill>
          </a:ln>
        </p:spPr>
        <p:txBody>
          <a:bodyPr wrap="square" lIns="91440" tIns="45720" rIns="91440" bIns="45720" rtlCol="0" anchor="t">
            <a:spAutoFit/>
          </a:bodyPr>
          <a:lstStyle/>
          <a:p>
            <a:pPr algn="ctr"/>
            <a:r>
              <a:rPr lang="en-US" sz="1600" dirty="0">
                <a:latin typeface=" Arial"/>
              </a:rPr>
              <a:t>Advanced digital technologies and methodologies to revolutionize how training and maintenance tasks are carried out.</a:t>
            </a:r>
          </a:p>
        </p:txBody>
      </p:sp>
      <p:sp>
        <p:nvSpPr>
          <p:cNvPr id="5" name="Slide Number Placeholder 1">
            <a:extLst>
              <a:ext uri="{FF2B5EF4-FFF2-40B4-BE49-F238E27FC236}">
                <a16:creationId xmlns:a16="http://schemas.microsoft.com/office/drawing/2014/main" id="{3230A28C-E30E-56B6-89EC-D5D0E3EE5749}"/>
              </a:ext>
            </a:extLst>
          </p:cNvPr>
          <p:cNvSpPr txBox="1">
            <a:spLocks/>
          </p:cNvSpPr>
          <p:nvPr/>
        </p:nvSpPr>
        <p:spPr>
          <a:xfrm>
            <a:off x="10119676" y="6391887"/>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28</a:t>
            </a:fld>
            <a:endParaRPr lang="en-US"/>
          </a:p>
        </p:txBody>
      </p:sp>
      <p:sp>
        <p:nvSpPr>
          <p:cNvPr id="4" name="Footer Placeholder 3">
            <a:extLst>
              <a:ext uri="{FF2B5EF4-FFF2-40B4-BE49-F238E27FC236}">
                <a16:creationId xmlns:a16="http://schemas.microsoft.com/office/drawing/2014/main" id="{DD2BB67D-ADA4-CFC2-B177-4D4D950D4FD6}"/>
              </a:ext>
            </a:extLst>
          </p:cNvPr>
          <p:cNvSpPr>
            <a:spLocks noGrp="1"/>
          </p:cNvSpPr>
          <p:nvPr>
            <p:ph type="ftr" sz="quarter" idx="10"/>
          </p:nvPr>
        </p:nvSpPr>
        <p:spPr/>
        <p:txBody>
          <a:bodyPr/>
          <a:lstStyle/>
          <a:p>
            <a:r>
              <a:rPr lang="en-US"/>
              <a:t>Distribution Statement A. Approved for public release. Distribution is unlimited.  Case # 23-S-1171</a:t>
            </a:r>
            <a:endParaRPr lang="en-US" dirty="0"/>
          </a:p>
        </p:txBody>
      </p:sp>
      <p:pic>
        <p:nvPicPr>
          <p:cNvPr id="7" name="Picture 6" descr="Person wearing mixed reality smartglasses touching transparent screen">
            <a:extLst>
              <a:ext uri="{FF2B5EF4-FFF2-40B4-BE49-F238E27FC236}">
                <a16:creationId xmlns:a16="http://schemas.microsoft.com/office/drawing/2014/main" id="{706B4916-3206-FC5F-072A-8919574E0B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325" y="1013442"/>
            <a:ext cx="3779201" cy="2519467"/>
          </a:xfrm>
          <a:prstGeom prst="rect">
            <a:avLst/>
          </a:prstGeom>
        </p:spPr>
      </p:pic>
      <p:pic>
        <p:nvPicPr>
          <p:cNvPr id="10" name="Picture 9" descr="Woman with VR glass case looking sideways in neon lights">
            <a:extLst>
              <a:ext uri="{FF2B5EF4-FFF2-40B4-BE49-F238E27FC236}">
                <a16:creationId xmlns:a16="http://schemas.microsoft.com/office/drawing/2014/main" id="{80110757-6F28-7703-C804-919CEFD09F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61409" y="2969068"/>
            <a:ext cx="3684519" cy="2456346"/>
          </a:xfrm>
          <a:prstGeom prst="rect">
            <a:avLst/>
          </a:prstGeom>
        </p:spPr>
      </p:pic>
    </p:spTree>
    <p:extLst>
      <p:ext uri="{BB962C8B-B14F-4D97-AF65-F5344CB8AC3E}">
        <p14:creationId xmlns:p14="http://schemas.microsoft.com/office/powerpoint/2010/main" val="13348200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104E0-7ED6-21DB-18BC-EABAF57732F7}"/>
              </a:ext>
            </a:extLst>
          </p:cNvPr>
          <p:cNvSpPr>
            <a:spLocks noGrp="1"/>
          </p:cNvSpPr>
          <p:nvPr>
            <p:ph type="title"/>
          </p:nvPr>
        </p:nvSpPr>
        <p:spPr>
          <a:xfrm>
            <a:off x="1513587" y="62171"/>
            <a:ext cx="9338294" cy="677002"/>
          </a:xfrm>
        </p:spPr>
        <p:txBody>
          <a:bodyPr>
            <a:normAutofit/>
          </a:bodyPr>
          <a:lstStyle/>
          <a:p>
            <a:r>
              <a:rPr lang="en-US" sz="3600">
                <a:latin typeface="Franklin Gothic Medium Cond"/>
                <a:cs typeface="Arial"/>
              </a:rPr>
              <a:t>Digital Engineering Fundamentals (slide 1 of 3)</a:t>
            </a:r>
            <a:endParaRPr lang="en-US" sz="2200">
              <a:latin typeface="Arial"/>
              <a:cs typeface="Arial"/>
            </a:endParaRPr>
          </a:p>
        </p:txBody>
      </p:sp>
      <p:sp>
        <p:nvSpPr>
          <p:cNvPr id="3" name="Content Placeholder 2">
            <a:extLst>
              <a:ext uri="{FF2B5EF4-FFF2-40B4-BE49-F238E27FC236}">
                <a16:creationId xmlns:a16="http://schemas.microsoft.com/office/drawing/2014/main" id="{48735780-9A48-94E8-3160-BA9551E121C8}"/>
              </a:ext>
            </a:extLst>
          </p:cNvPr>
          <p:cNvSpPr>
            <a:spLocks noGrp="1"/>
          </p:cNvSpPr>
          <p:nvPr>
            <p:ph idx="1"/>
          </p:nvPr>
        </p:nvSpPr>
        <p:spPr/>
        <p:txBody>
          <a:bodyPr vert="horz" lIns="91440" tIns="45720" rIns="91440" bIns="45720" rtlCol="0" anchor="t">
            <a:noAutofit/>
          </a:bodyPr>
          <a:lstStyle/>
          <a:p>
            <a:pPr marL="456565" indent="-456565"/>
            <a:r>
              <a:rPr lang="en-US" sz="2400" dirty="0">
                <a:latin typeface=" Arial"/>
                <a:cs typeface="Arial"/>
              </a:rPr>
              <a:t>Organizations should </a:t>
            </a:r>
            <a:r>
              <a:rPr lang="en-US" sz="2400" b="1" dirty="0">
                <a:latin typeface=" Arial"/>
                <a:cs typeface="Arial"/>
              </a:rPr>
              <a:t>establish and follow formalized plans, methodologies, and accepted standards</a:t>
            </a:r>
            <a:r>
              <a:rPr lang="en-US" sz="2400" dirty="0">
                <a:latin typeface=" Arial"/>
                <a:cs typeface="Arial"/>
              </a:rPr>
              <a:t> for the development and use of models as a continuum throughout the life cycle, including interaction across other models. </a:t>
            </a:r>
          </a:p>
          <a:p>
            <a:pPr marL="456565" indent="-456565"/>
            <a:endParaRPr lang="en-US" sz="2400" dirty="0">
              <a:latin typeface=" Arial"/>
              <a:cs typeface="Arial"/>
            </a:endParaRPr>
          </a:p>
          <a:p>
            <a:pPr marL="456565" indent="-456565"/>
            <a:r>
              <a:rPr lang="en-US" sz="2400" dirty="0">
                <a:latin typeface=" Arial"/>
                <a:cs typeface="Arial"/>
              </a:rPr>
              <a:t>Organizations should define and </a:t>
            </a:r>
            <a:r>
              <a:rPr lang="en-US" sz="2400" b="1" dirty="0">
                <a:latin typeface=" Arial"/>
                <a:cs typeface="Arial"/>
              </a:rPr>
              <a:t>establish Authoritative Sources of Truth (ASOT) </a:t>
            </a:r>
            <a:r>
              <a:rPr lang="en-US" sz="2400" dirty="0">
                <a:latin typeface=" Arial"/>
                <a:cs typeface="Arial"/>
              </a:rPr>
              <a:t>for the intended engineering and stakeholder activities.</a:t>
            </a:r>
          </a:p>
          <a:p>
            <a:pPr marL="0" indent="0">
              <a:buNone/>
            </a:pPr>
            <a:endParaRPr lang="en-US" sz="2400" dirty="0">
              <a:latin typeface=" Arial"/>
              <a:cs typeface="Arial"/>
            </a:endParaRPr>
          </a:p>
          <a:p>
            <a:pPr marL="456565" indent="-456565"/>
            <a:r>
              <a:rPr lang="en-US" sz="2400" dirty="0">
                <a:latin typeface=" Arial"/>
                <a:cs typeface="Arial"/>
              </a:rPr>
              <a:t>Organizations should </a:t>
            </a:r>
            <a:r>
              <a:rPr lang="en-US" sz="2400" b="1" dirty="0">
                <a:latin typeface=" Arial"/>
                <a:cs typeface="Arial"/>
              </a:rPr>
              <a:t>establish a governance methodology</a:t>
            </a:r>
            <a:r>
              <a:rPr lang="en-US" sz="2400" dirty="0">
                <a:latin typeface=" Arial"/>
                <a:cs typeface="Arial"/>
              </a:rPr>
              <a:t> for the ASOT across all engineering domains and stakeholder roles and responsibilities to include but not be limited to data protection, access control rules, data traceability, data quality, and acceptance criteria to establish data trust and model credibility.</a:t>
            </a:r>
          </a:p>
        </p:txBody>
      </p:sp>
      <p:sp>
        <p:nvSpPr>
          <p:cNvPr id="4" name="Slide Number Placeholder 1">
            <a:extLst>
              <a:ext uri="{FF2B5EF4-FFF2-40B4-BE49-F238E27FC236}">
                <a16:creationId xmlns:a16="http://schemas.microsoft.com/office/drawing/2014/main" id="{6BE89D78-696D-45BE-B8BD-4CBC29D55B97}"/>
              </a:ext>
            </a:extLst>
          </p:cNvPr>
          <p:cNvSpPr txBox="1">
            <a:spLocks/>
          </p:cNvSpPr>
          <p:nvPr/>
        </p:nvSpPr>
        <p:spPr>
          <a:xfrm>
            <a:off x="10072330" y="6427561"/>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29</a:t>
            </a:fld>
            <a:endParaRPr lang="en-US"/>
          </a:p>
        </p:txBody>
      </p:sp>
      <p:sp>
        <p:nvSpPr>
          <p:cNvPr id="5" name="Footer Placeholder 4">
            <a:extLst>
              <a:ext uri="{FF2B5EF4-FFF2-40B4-BE49-F238E27FC236}">
                <a16:creationId xmlns:a16="http://schemas.microsoft.com/office/drawing/2014/main" id="{E076080B-D231-9E49-DD11-211DE2DB907E}"/>
              </a:ext>
            </a:extLst>
          </p:cNvPr>
          <p:cNvSpPr>
            <a:spLocks noGrp="1"/>
          </p:cNvSpPr>
          <p:nvPr>
            <p:ph type="ftr" sz="quarter" idx="10"/>
          </p:nvPr>
        </p:nvSpPr>
        <p:spPr/>
        <p:txBody>
          <a:bodyPr/>
          <a:lstStyle/>
          <a:p>
            <a:r>
              <a:rPr lang="en-US"/>
              <a:t>Distribution Statement A. Approved for public release. Distribution is unlimited.  Case # 23-S-1171</a:t>
            </a:r>
            <a:endParaRPr lang="en-US" dirty="0"/>
          </a:p>
        </p:txBody>
      </p:sp>
    </p:spTree>
    <p:extLst>
      <p:ext uri="{BB962C8B-B14F-4D97-AF65-F5344CB8AC3E}">
        <p14:creationId xmlns:p14="http://schemas.microsoft.com/office/powerpoint/2010/main" val="1103171117"/>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A08EAD-9FD2-46B2-B2EA-00A5A59A0D28}"/>
              </a:ext>
            </a:extLst>
          </p:cNvPr>
          <p:cNvSpPr>
            <a:spLocks noGrp="1"/>
          </p:cNvSpPr>
          <p:nvPr>
            <p:ph type="title"/>
          </p:nvPr>
        </p:nvSpPr>
        <p:spPr>
          <a:xfrm>
            <a:off x="1352552" y="70766"/>
            <a:ext cx="10250444" cy="677002"/>
          </a:xfrm>
          <a:noFill/>
          <a:ln w="9525">
            <a:noFill/>
            <a:miter lim="800000"/>
            <a:headEnd/>
            <a:tailEnd/>
          </a:ln>
          <a:effectLst/>
        </p:spPr>
        <p:txBody>
          <a:bodyPr vert="horz" wrap="square" lIns="91440" tIns="45720" rIns="91440" bIns="45720" numCol="1" rtlCol="0" anchor="ctr" anchorCtr="0" compatLnSpc="1">
            <a:prstTxWarp prst="textNoShape">
              <a:avLst/>
            </a:prstTxWarp>
            <a:normAutofit/>
          </a:bodyPr>
          <a:lstStyle/>
          <a:p>
            <a:r>
              <a:rPr lang="en-US" dirty="0"/>
              <a:t>The “New”  Authority on Digital Engineering</a:t>
            </a:r>
          </a:p>
        </p:txBody>
      </p:sp>
      <p:sp>
        <p:nvSpPr>
          <p:cNvPr id="5" name="TextBox 4">
            <a:extLst>
              <a:ext uri="{FF2B5EF4-FFF2-40B4-BE49-F238E27FC236}">
                <a16:creationId xmlns:a16="http://schemas.microsoft.com/office/drawing/2014/main" id="{41792BF9-A07A-4061-BAD5-169F7D9F9A21}"/>
              </a:ext>
            </a:extLst>
          </p:cNvPr>
          <p:cNvSpPr txBox="1"/>
          <p:nvPr/>
        </p:nvSpPr>
        <p:spPr>
          <a:xfrm>
            <a:off x="779122" y="1174935"/>
            <a:ext cx="6073392" cy="4893647"/>
          </a:xfrm>
          <a:prstGeom prst="rect">
            <a:avLst/>
          </a:prstGeom>
          <a:noFill/>
        </p:spPr>
        <p:txBody>
          <a:bodyPr wrap="square">
            <a:spAutoFit/>
          </a:bodyPr>
          <a:lstStyle/>
          <a:p>
            <a:r>
              <a:rPr lang="en-US" sz="2400" dirty="0"/>
              <a:t>“Digital engineering is the use of digital technologies, such as computer-aided design (CAD) and building information modeling (BIM), to design and manage the construction of buildings and infrastructure projects. It involves the integration of data, processes, and systems to improve collaboration and decision-making throughout the lifecycle of a project. The goal of digital engineering is to create more efficient, sustainable, and cost-effective built environments.”</a:t>
            </a:r>
          </a:p>
          <a:p>
            <a:r>
              <a:rPr lang="en-US" sz="2400" dirty="0"/>
              <a:t>- </a:t>
            </a:r>
            <a:r>
              <a:rPr lang="en-US" sz="2400" dirty="0" err="1"/>
              <a:t>ChatGPT</a:t>
            </a:r>
            <a:endParaRPr lang="en-US" sz="2400" dirty="0"/>
          </a:p>
        </p:txBody>
      </p:sp>
      <p:pic>
        <p:nvPicPr>
          <p:cNvPr id="6" name="Picture 6">
            <a:extLst>
              <a:ext uri="{FF2B5EF4-FFF2-40B4-BE49-F238E27FC236}">
                <a16:creationId xmlns:a16="http://schemas.microsoft.com/office/drawing/2014/main" id="{12315529-24E8-89A9-A9D0-35A14F854781}"/>
              </a:ext>
            </a:extLst>
          </p:cNvPr>
          <p:cNvPicPr>
            <a:picLocks noChangeAspect="1"/>
          </p:cNvPicPr>
          <p:nvPr/>
        </p:nvPicPr>
        <p:blipFill>
          <a:blip r:embed="rId2"/>
          <a:stretch>
            <a:fillRect/>
          </a:stretch>
        </p:blipFill>
        <p:spPr>
          <a:xfrm>
            <a:off x="7057580" y="1170107"/>
            <a:ext cx="2117273" cy="2117273"/>
          </a:xfrm>
          <a:prstGeom prst="rect">
            <a:avLst/>
          </a:prstGeom>
        </p:spPr>
      </p:pic>
      <p:pic>
        <p:nvPicPr>
          <p:cNvPr id="7" name="Picture 7">
            <a:extLst>
              <a:ext uri="{FF2B5EF4-FFF2-40B4-BE49-F238E27FC236}">
                <a16:creationId xmlns:a16="http://schemas.microsoft.com/office/drawing/2014/main" id="{FCF6CD54-1A4C-0448-C814-501F66777DEE}"/>
              </a:ext>
            </a:extLst>
          </p:cNvPr>
          <p:cNvPicPr>
            <a:picLocks noChangeAspect="1"/>
          </p:cNvPicPr>
          <p:nvPr/>
        </p:nvPicPr>
        <p:blipFill>
          <a:blip r:embed="rId3"/>
          <a:stretch>
            <a:fillRect/>
          </a:stretch>
        </p:blipFill>
        <p:spPr>
          <a:xfrm>
            <a:off x="9298222" y="1170108"/>
            <a:ext cx="2108201" cy="2117273"/>
          </a:xfrm>
          <a:prstGeom prst="rect">
            <a:avLst/>
          </a:prstGeom>
        </p:spPr>
      </p:pic>
      <p:pic>
        <p:nvPicPr>
          <p:cNvPr id="8" name="Picture 8">
            <a:extLst>
              <a:ext uri="{FF2B5EF4-FFF2-40B4-BE49-F238E27FC236}">
                <a16:creationId xmlns:a16="http://schemas.microsoft.com/office/drawing/2014/main" id="{43E91706-02CE-F17A-CAEE-F99CEC5FF055}"/>
              </a:ext>
            </a:extLst>
          </p:cNvPr>
          <p:cNvPicPr>
            <a:picLocks noChangeAspect="1"/>
          </p:cNvPicPr>
          <p:nvPr/>
        </p:nvPicPr>
        <p:blipFill>
          <a:blip r:embed="rId4"/>
          <a:stretch>
            <a:fillRect/>
          </a:stretch>
        </p:blipFill>
        <p:spPr>
          <a:xfrm>
            <a:off x="7057579" y="3310965"/>
            <a:ext cx="2117272" cy="2117272"/>
          </a:xfrm>
          <a:prstGeom prst="rect">
            <a:avLst/>
          </a:prstGeom>
        </p:spPr>
      </p:pic>
      <p:pic>
        <p:nvPicPr>
          <p:cNvPr id="9" name="Picture 9">
            <a:extLst>
              <a:ext uri="{FF2B5EF4-FFF2-40B4-BE49-F238E27FC236}">
                <a16:creationId xmlns:a16="http://schemas.microsoft.com/office/drawing/2014/main" id="{95540918-C376-EA0B-EA3F-A186A132F96D}"/>
              </a:ext>
            </a:extLst>
          </p:cNvPr>
          <p:cNvPicPr>
            <a:picLocks noChangeAspect="1"/>
          </p:cNvPicPr>
          <p:nvPr/>
        </p:nvPicPr>
        <p:blipFill>
          <a:blip r:embed="rId5"/>
          <a:stretch>
            <a:fillRect/>
          </a:stretch>
        </p:blipFill>
        <p:spPr>
          <a:xfrm>
            <a:off x="9298222" y="3310965"/>
            <a:ext cx="2108200" cy="2117272"/>
          </a:xfrm>
          <a:prstGeom prst="rect">
            <a:avLst/>
          </a:prstGeom>
        </p:spPr>
      </p:pic>
      <p:sp>
        <p:nvSpPr>
          <p:cNvPr id="10" name="TextBox 9">
            <a:extLst>
              <a:ext uri="{FF2B5EF4-FFF2-40B4-BE49-F238E27FC236}">
                <a16:creationId xmlns:a16="http://schemas.microsoft.com/office/drawing/2014/main" id="{452ECCAE-49F8-54BB-FB7B-4D4049C6C0DA}"/>
              </a:ext>
            </a:extLst>
          </p:cNvPr>
          <p:cNvSpPr txBox="1"/>
          <p:nvPr/>
        </p:nvSpPr>
        <p:spPr>
          <a:xfrm>
            <a:off x="7057961" y="5428237"/>
            <a:ext cx="4354917"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cs typeface="Calibri"/>
              </a:rPr>
              <a:t>Images generated using DALL-E – prompt "missile, digital engineering schematics, sci-fi"</a:t>
            </a:r>
          </a:p>
        </p:txBody>
      </p:sp>
      <p:sp>
        <p:nvSpPr>
          <p:cNvPr id="2" name="Footer Placeholder 1">
            <a:extLst>
              <a:ext uri="{FF2B5EF4-FFF2-40B4-BE49-F238E27FC236}">
                <a16:creationId xmlns:a16="http://schemas.microsoft.com/office/drawing/2014/main" id="{C0E52C87-395B-40BE-B63E-C1B5168D04DD}"/>
              </a:ext>
            </a:extLst>
          </p:cNvPr>
          <p:cNvSpPr>
            <a:spLocks noGrp="1"/>
          </p:cNvSpPr>
          <p:nvPr>
            <p:ph type="ftr" sz="quarter" idx="13"/>
          </p:nvPr>
        </p:nvSpPr>
        <p:spPr/>
        <p:txBody>
          <a:bodyPr/>
          <a:lstStyle/>
          <a:p>
            <a:r>
              <a:rPr lang="en-US"/>
              <a:t>Distribution Statement A. Approved for public release. Distribution is unlimited.  Case # 23-S-1171</a:t>
            </a:r>
            <a:endParaRPr lang="en-US" dirty="0"/>
          </a:p>
        </p:txBody>
      </p:sp>
    </p:spTree>
    <p:extLst>
      <p:ext uri="{BB962C8B-B14F-4D97-AF65-F5344CB8AC3E}">
        <p14:creationId xmlns:p14="http://schemas.microsoft.com/office/powerpoint/2010/main" val="30447336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104E0-7ED6-21DB-18BC-EABAF57732F7}"/>
              </a:ext>
            </a:extLst>
          </p:cNvPr>
          <p:cNvSpPr>
            <a:spLocks noGrp="1"/>
          </p:cNvSpPr>
          <p:nvPr>
            <p:ph type="title"/>
          </p:nvPr>
        </p:nvSpPr>
        <p:spPr>
          <a:xfrm>
            <a:off x="1470044" y="118413"/>
            <a:ext cx="9458037" cy="677002"/>
          </a:xfrm>
        </p:spPr>
        <p:txBody>
          <a:bodyPr>
            <a:normAutofit/>
          </a:bodyPr>
          <a:lstStyle/>
          <a:p>
            <a:r>
              <a:rPr lang="en-US" sz="3600">
                <a:latin typeface="Franklin Gothic Medium Cond"/>
                <a:cs typeface="Arial"/>
              </a:rPr>
              <a:t>Digital Engineering Fundamentals (slide 2 of 3)</a:t>
            </a:r>
            <a:endParaRPr lang="en-US" sz="2000"/>
          </a:p>
        </p:txBody>
      </p:sp>
      <p:sp>
        <p:nvSpPr>
          <p:cNvPr id="3" name="Content Placeholder 2">
            <a:extLst>
              <a:ext uri="{FF2B5EF4-FFF2-40B4-BE49-F238E27FC236}">
                <a16:creationId xmlns:a16="http://schemas.microsoft.com/office/drawing/2014/main" id="{48735780-9A48-94E8-3160-BA9551E121C8}"/>
              </a:ext>
            </a:extLst>
          </p:cNvPr>
          <p:cNvSpPr>
            <a:spLocks noGrp="1"/>
          </p:cNvSpPr>
          <p:nvPr>
            <p:ph idx="1"/>
          </p:nvPr>
        </p:nvSpPr>
        <p:spPr/>
        <p:txBody>
          <a:bodyPr vert="horz" lIns="91440" tIns="45720" rIns="91440" bIns="45720" rtlCol="0" anchor="t">
            <a:normAutofit/>
          </a:bodyPr>
          <a:lstStyle/>
          <a:p>
            <a:r>
              <a:rPr lang="en-US" sz="2400">
                <a:latin typeface="Arial"/>
                <a:cs typeface="Arial"/>
              </a:rPr>
              <a:t>Organizations should </a:t>
            </a:r>
            <a:r>
              <a:rPr lang="en-US" sz="2400" b="1">
                <a:latin typeface="Arial"/>
                <a:cs typeface="Arial"/>
              </a:rPr>
              <a:t>establish and sustain a Digital Engineering Ecosystem</a:t>
            </a:r>
            <a:r>
              <a:rPr lang="en-US" sz="2400">
                <a:latin typeface="Arial"/>
                <a:cs typeface="Arial"/>
              </a:rPr>
              <a:t> (DEE) that interconnects the infrastructure, environment, and methodology (process, methods, and tools). </a:t>
            </a:r>
          </a:p>
          <a:p>
            <a:endParaRPr lang="en-US" sz="2400">
              <a:latin typeface="Arial"/>
              <a:cs typeface="Arial"/>
            </a:endParaRPr>
          </a:p>
          <a:p>
            <a:r>
              <a:rPr lang="en-US" sz="2400">
                <a:latin typeface="Arial"/>
                <a:cs typeface="Arial"/>
              </a:rPr>
              <a:t>Organizations should </a:t>
            </a:r>
            <a:r>
              <a:rPr lang="en-US" sz="2400" b="1">
                <a:latin typeface="Arial"/>
                <a:cs typeface="Arial"/>
              </a:rPr>
              <a:t>develop and/or leverage existing enterprise-level resources</a:t>
            </a:r>
            <a:r>
              <a:rPr lang="en-US" sz="2400">
                <a:latin typeface="Arial"/>
                <a:cs typeface="Arial"/>
              </a:rPr>
              <a:t> to </a:t>
            </a:r>
            <a:r>
              <a:rPr lang="en-US" sz="2400" b="1">
                <a:latin typeface="Arial"/>
                <a:cs typeface="Arial"/>
              </a:rPr>
              <a:t>establish and sustain a secure DEE</a:t>
            </a:r>
            <a:r>
              <a:rPr lang="en-US" sz="2400">
                <a:latin typeface="Arial"/>
                <a:cs typeface="Arial"/>
              </a:rPr>
              <a:t>. </a:t>
            </a:r>
          </a:p>
          <a:p>
            <a:endParaRPr lang="en-US" sz="2400">
              <a:latin typeface="Arial"/>
              <a:cs typeface="Arial"/>
            </a:endParaRPr>
          </a:p>
          <a:p>
            <a:r>
              <a:rPr lang="en-US" sz="2400">
                <a:latin typeface="Arial"/>
                <a:cs typeface="Arial"/>
              </a:rPr>
              <a:t>Organizations should foster an environment that supports innovation and should </a:t>
            </a:r>
            <a:r>
              <a:rPr lang="en-US" sz="2400" b="1">
                <a:latin typeface="Arial"/>
                <a:cs typeface="Arial"/>
              </a:rPr>
              <a:t>establish a systematic DE maturation approach</a:t>
            </a:r>
            <a:r>
              <a:rPr lang="en-US" sz="2400">
                <a:latin typeface="Arial"/>
                <a:cs typeface="Arial"/>
              </a:rPr>
              <a:t> to drive continuous improvements in the establishment and use of the DEE in practice and promotes continuous prototyping and experimentation.</a:t>
            </a:r>
          </a:p>
        </p:txBody>
      </p:sp>
      <p:sp>
        <p:nvSpPr>
          <p:cNvPr id="4" name="Slide Number Placeholder 1">
            <a:extLst>
              <a:ext uri="{FF2B5EF4-FFF2-40B4-BE49-F238E27FC236}">
                <a16:creationId xmlns:a16="http://schemas.microsoft.com/office/drawing/2014/main" id="{0A98F55A-6C3B-437A-9AFF-0A27F923EAC2}"/>
              </a:ext>
            </a:extLst>
          </p:cNvPr>
          <p:cNvSpPr txBox="1">
            <a:spLocks/>
          </p:cNvSpPr>
          <p:nvPr/>
        </p:nvSpPr>
        <p:spPr>
          <a:xfrm>
            <a:off x="9985244" y="6329589"/>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30</a:t>
            </a:fld>
            <a:endParaRPr lang="en-US"/>
          </a:p>
        </p:txBody>
      </p:sp>
      <p:sp>
        <p:nvSpPr>
          <p:cNvPr id="5" name="Footer Placeholder 4">
            <a:extLst>
              <a:ext uri="{FF2B5EF4-FFF2-40B4-BE49-F238E27FC236}">
                <a16:creationId xmlns:a16="http://schemas.microsoft.com/office/drawing/2014/main" id="{E4D28B0D-77E1-78BC-BA85-90EFDF61D7B0}"/>
              </a:ext>
            </a:extLst>
          </p:cNvPr>
          <p:cNvSpPr>
            <a:spLocks noGrp="1"/>
          </p:cNvSpPr>
          <p:nvPr>
            <p:ph type="ftr" sz="quarter" idx="10"/>
          </p:nvPr>
        </p:nvSpPr>
        <p:spPr/>
        <p:txBody>
          <a:bodyPr/>
          <a:lstStyle/>
          <a:p>
            <a:r>
              <a:rPr lang="en-US"/>
              <a:t>Distribution Statement A. Approved for public release. Distribution is unlimited.  Case # 23-S-1171</a:t>
            </a:r>
            <a:endParaRPr lang="en-US" dirty="0"/>
          </a:p>
        </p:txBody>
      </p:sp>
    </p:spTree>
    <p:extLst>
      <p:ext uri="{BB962C8B-B14F-4D97-AF65-F5344CB8AC3E}">
        <p14:creationId xmlns:p14="http://schemas.microsoft.com/office/powerpoint/2010/main" val="2158022461"/>
      </p:ext>
    </p:extLst>
  </p:cSld>
  <p:clrMapOvr>
    <a:masterClrMapping/>
  </p:clrMapOvr>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104E0-7ED6-21DB-18BC-EABAF57732F7}"/>
              </a:ext>
            </a:extLst>
          </p:cNvPr>
          <p:cNvSpPr>
            <a:spLocks noGrp="1"/>
          </p:cNvSpPr>
          <p:nvPr>
            <p:ph type="title"/>
          </p:nvPr>
        </p:nvSpPr>
        <p:spPr>
          <a:xfrm>
            <a:off x="1271814" y="64368"/>
            <a:ext cx="9559970" cy="677002"/>
          </a:xfrm>
        </p:spPr>
        <p:txBody>
          <a:bodyPr>
            <a:normAutofit/>
          </a:bodyPr>
          <a:lstStyle/>
          <a:p>
            <a:r>
              <a:rPr lang="en-US" sz="3600">
                <a:latin typeface="Franklin Gothic Medium Cond"/>
                <a:cs typeface="Arial"/>
              </a:rPr>
              <a:t>Digital Engineering Fundamentals (slide 3 of 3)</a:t>
            </a:r>
            <a:endParaRPr lang="en-US"/>
          </a:p>
        </p:txBody>
      </p:sp>
      <p:sp>
        <p:nvSpPr>
          <p:cNvPr id="3" name="Content Placeholder 2">
            <a:extLst>
              <a:ext uri="{FF2B5EF4-FFF2-40B4-BE49-F238E27FC236}">
                <a16:creationId xmlns:a16="http://schemas.microsoft.com/office/drawing/2014/main" id="{48735780-9A48-94E8-3160-BA9551E121C8}"/>
              </a:ext>
            </a:extLst>
          </p:cNvPr>
          <p:cNvSpPr>
            <a:spLocks noGrp="1"/>
          </p:cNvSpPr>
          <p:nvPr>
            <p:ph idx="1"/>
          </p:nvPr>
        </p:nvSpPr>
        <p:spPr>
          <a:xfrm>
            <a:off x="192314" y="1197428"/>
            <a:ext cx="11729356" cy="4136780"/>
          </a:xfrm>
        </p:spPr>
        <p:txBody>
          <a:bodyPr vert="horz" lIns="91440" tIns="45720" rIns="91440" bIns="45720" rtlCol="0" anchor="t">
            <a:noAutofit/>
          </a:bodyPr>
          <a:lstStyle/>
          <a:p>
            <a:pPr marL="456565" indent="-456565"/>
            <a:r>
              <a:rPr lang="en-US" sz="2200" dirty="0">
                <a:latin typeface="Arial"/>
                <a:cs typeface="Arial"/>
              </a:rPr>
              <a:t>Organizations should </a:t>
            </a:r>
            <a:r>
              <a:rPr lang="en-US" sz="2200" b="1" dirty="0">
                <a:latin typeface="Arial"/>
                <a:cs typeface="Arial"/>
              </a:rPr>
              <a:t>understand the digital engineering knowledge, skills, and abilities needed</a:t>
            </a:r>
            <a:r>
              <a:rPr lang="en-US" sz="2200" dirty="0">
                <a:latin typeface="Arial"/>
                <a:cs typeface="Arial"/>
              </a:rPr>
              <a:t> for each occupational discipline. Organizations should train or acquire their personnel appropriately to address the knowledge gaps and expertise needed.</a:t>
            </a:r>
            <a:endParaRPr lang="en-US" sz="2200"/>
          </a:p>
          <a:p>
            <a:pPr marL="456565" indent="-456565"/>
            <a:endParaRPr lang="en-US" sz="2200" dirty="0">
              <a:latin typeface="Arial"/>
              <a:cs typeface="Arial"/>
            </a:endParaRPr>
          </a:p>
          <a:p>
            <a:pPr marL="456565" indent="-456565"/>
            <a:r>
              <a:rPr lang="en-US" sz="2200" dirty="0">
                <a:latin typeface="Arial"/>
                <a:cs typeface="Arial"/>
              </a:rPr>
              <a:t>Organizations should </a:t>
            </a:r>
            <a:r>
              <a:rPr lang="en-US" sz="2200" b="1" dirty="0">
                <a:latin typeface="Arial"/>
                <a:cs typeface="Arial"/>
              </a:rPr>
              <a:t>identify digital engineering knowledge transfer and personnel exchange opportunities</a:t>
            </a:r>
            <a:r>
              <a:rPr lang="en-US" sz="2200" dirty="0">
                <a:latin typeface="Arial"/>
                <a:cs typeface="Arial"/>
              </a:rPr>
              <a:t> (e.g., mentoring, apprenticeships, industry sharing forums, best practices, success stories, etc.) to mature the workforces’ digital engineering knowledge, and accelerate digital transformation within the enterprise. </a:t>
            </a:r>
          </a:p>
          <a:p>
            <a:pPr marL="456565" indent="-456565"/>
            <a:endParaRPr lang="en-US" sz="2200" dirty="0">
              <a:latin typeface="Arial"/>
              <a:cs typeface="Arial"/>
            </a:endParaRPr>
          </a:p>
          <a:p>
            <a:pPr marL="456565" indent="-456565"/>
            <a:r>
              <a:rPr lang="en-US" sz="2200" dirty="0">
                <a:latin typeface="Arial"/>
                <a:cs typeface="Arial"/>
              </a:rPr>
              <a:t>Organizations should </a:t>
            </a:r>
            <a:r>
              <a:rPr lang="en-US" sz="2200" b="1" dirty="0">
                <a:latin typeface="Arial"/>
                <a:cs typeface="Arial"/>
              </a:rPr>
              <a:t>build leadership advocacy</a:t>
            </a:r>
            <a:r>
              <a:rPr lang="en-US" sz="2200" dirty="0">
                <a:latin typeface="Arial"/>
                <a:cs typeface="Arial"/>
              </a:rPr>
              <a:t> for Digital Engineering initiatives, set organizational goals, </a:t>
            </a:r>
            <a:r>
              <a:rPr lang="en-US" sz="2200" b="1" dirty="0">
                <a:latin typeface="Arial"/>
                <a:cs typeface="Arial"/>
              </a:rPr>
              <a:t>establish quality expectations</a:t>
            </a:r>
            <a:r>
              <a:rPr lang="en-US" sz="2200" dirty="0">
                <a:latin typeface="Arial"/>
                <a:cs typeface="Arial"/>
              </a:rPr>
              <a:t> for the workforce, and quantitatively assess the digital engineering value being realized.</a:t>
            </a:r>
          </a:p>
        </p:txBody>
      </p:sp>
      <p:sp>
        <p:nvSpPr>
          <p:cNvPr id="4" name="Slide Number Placeholder 1">
            <a:extLst>
              <a:ext uri="{FF2B5EF4-FFF2-40B4-BE49-F238E27FC236}">
                <a16:creationId xmlns:a16="http://schemas.microsoft.com/office/drawing/2014/main" id="{49169771-6E06-4F9C-B3D9-2F635B85765F}"/>
              </a:ext>
            </a:extLst>
          </p:cNvPr>
          <p:cNvSpPr txBox="1">
            <a:spLocks/>
          </p:cNvSpPr>
          <p:nvPr/>
        </p:nvSpPr>
        <p:spPr>
          <a:xfrm>
            <a:off x="9996130" y="6373132"/>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31</a:t>
            </a:fld>
            <a:endParaRPr lang="en-US"/>
          </a:p>
        </p:txBody>
      </p:sp>
      <p:sp>
        <p:nvSpPr>
          <p:cNvPr id="5" name="Footer Placeholder 4">
            <a:extLst>
              <a:ext uri="{FF2B5EF4-FFF2-40B4-BE49-F238E27FC236}">
                <a16:creationId xmlns:a16="http://schemas.microsoft.com/office/drawing/2014/main" id="{FDFFA913-0A35-2243-EE29-96FF237D68E1}"/>
              </a:ext>
            </a:extLst>
          </p:cNvPr>
          <p:cNvSpPr>
            <a:spLocks noGrp="1"/>
          </p:cNvSpPr>
          <p:nvPr>
            <p:ph type="ftr" sz="quarter" idx="10"/>
          </p:nvPr>
        </p:nvSpPr>
        <p:spPr/>
        <p:txBody>
          <a:bodyPr/>
          <a:lstStyle/>
          <a:p>
            <a:r>
              <a:rPr lang="en-US"/>
              <a:t>Distribution Statement A. Approved for public release. Distribution is unlimited.  Case # 23-S-1171</a:t>
            </a:r>
            <a:endParaRPr lang="en-US" dirty="0"/>
          </a:p>
        </p:txBody>
      </p:sp>
    </p:spTree>
    <p:extLst>
      <p:ext uri="{BB962C8B-B14F-4D97-AF65-F5344CB8AC3E}">
        <p14:creationId xmlns:p14="http://schemas.microsoft.com/office/powerpoint/2010/main" val="5409503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D2F17C-B265-7716-BFB1-84C5335B44A2}"/>
              </a:ext>
            </a:extLst>
          </p:cNvPr>
          <p:cNvSpPr txBox="1"/>
          <p:nvPr/>
        </p:nvSpPr>
        <p:spPr>
          <a:xfrm>
            <a:off x="1739592" y="3143045"/>
            <a:ext cx="870910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a:t>Current State of Practice</a:t>
            </a:r>
          </a:p>
        </p:txBody>
      </p:sp>
      <p:sp>
        <p:nvSpPr>
          <p:cNvPr id="4" name="Slide Number Placeholder 1">
            <a:extLst>
              <a:ext uri="{FF2B5EF4-FFF2-40B4-BE49-F238E27FC236}">
                <a16:creationId xmlns:a16="http://schemas.microsoft.com/office/drawing/2014/main" id="{D012BC41-8752-4896-AD28-F1AE9135E7F3}"/>
              </a:ext>
            </a:extLst>
          </p:cNvPr>
          <p:cNvSpPr txBox="1">
            <a:spLocks/>
          </p:cNvSpPr>
          <p:nvPr/>
        </p:nvSpPr>
        <p:spPr>
          <a:xfrm>
            <a:off x="10257387" y="6492875"/>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32</a:t>
            </a:fld>
            <a:endParaRPr lang="en-US"/>
          </a:p>
        </p:txBody>
      </p:sp>
      <p:sp>
        <p:nvSpPr>
          <p:cNvPr id="2" name="Footer Placeholder 1">
            <a:extLst>
              <a:ext uri="{FF2B5EF4-FFF2-40B4-BE49-F238E27FC236}">
                <a16:creationId xmlns:a16="http://schemas.microsoft.com/office/drawing/2014/main" id="{EE645F0C-EB13-8301-D984-3CCE2FC329BC}"/>
              </a:ext>
            </a:extLst>
          </p:cNvPr>
          <p:cNvSpPr>
            <a:spLocks noGrp="1"/>
          </p:cNvSpPr>
          <p:nvPr>
            <p:ph type="ftr" sz="quarter" idx="10"/>
          </p:nvPr>
        </p:nvSpPr>
        <p:spPr/>
        <p:txBody>
          <a:bodyPr/>
          <a:lstStyle/>
          <a:p>
            <a:r>
              <a:rPr lang="en-US"/>
              <a:t>Distribution Statement A. Approved for public release. Distribution is unlimited.  Case # 23-S-1171</a:t>
            </a:r>
            <a:endParaRPr lang="en-US" dirty="0"/>
          </a:p>
        </p:txBody>
      </p:sp>
    </p:spTree>
    <p:extLst>
      <p:ext uri="{BB962C8B-B14F-4D97-AF65-F5344CB8AC3E}">
        <p14:creationId xmlns:p14="http://schemas.microsoft.com/office/powerpoint/2010/main" val="23883762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71552" y="51285"/>
            <a:ext cx="10250444" cy="677002"/>
          </a:xfrm>
        </p:spPr>
        <p:txBody>
          <a:bodyPr/>
          <a:lstStyle/>
          <a:p>
            <a:r>
              <a:rPr lang="en-US"/>
              <a:t>USAF Update</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8167" y="1081666"/>
            <a:ext cx="9323193" cy="5163234"/>
          </a:xfrm>
          <a:prstGeom prst="rect">
            <a:avLst/>
          </a:prstGeom>
          <a:ln>
            <a:solidFill>
              <a:schemeClr val="tx1"/>
            </a:solidFill>
          </a:ln>
        </p:spPr>
      </p:pic>
      <p:sp>
        <p:nvSpPr>
          <p:cNvPr id="4" name="Slide Number Placeholder 1">
            <a:extLst>
              <a:ext uri="{FF2B5EF4-FFF2-40B4-BE49-F238E27FC236}">
                <a16:creationId xmlns:a16="http://schemas.microsoft.com/office/drawing/2014/main" id="{A17EF105-A5AE-4F1E-9E1A-53E8E42A4FB5}"/>
              </a:ext>
            </a:extLst>
          </p:cNvPr>
          <p:cNvSpPr txBox="1">
            <a:spLocks/>
          </p:cNvSpPr>
          <p:nvPr/>
        </p:nvSpPr>
        <p:spPr>
          <a:xfrm>
            <a:off x="10257387" y="6505232"/>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33</a:t>
            </a:fld>
            <a:endParaRPr lang="en-US"/>
          </a:p>
        </p:txBody>
      </p:sp>
      <p:sp>
        <p:nvSpPr>
          <p:cNvPr id="2" name="Footer Placeholder 1">
            <a:extLst>
              <a:ext uri="{FF2B5EF4-FFF2-40B4-BE49-F238E27FC236}">
                <a16:creationId xmlns:a16="http://schemas.microsoft.com/office/drawing/2014/main" id="{7C14EAB4-4DAC-C6A0-07AD-D4F0E5A2DC9E}"/>
              </a:ext>
            </a:extLst>
          </p:cNvPr>
          <p:cNvSpPr>
            <a:spLocks noGrp="1"/>
          </p:cNvSpPr>
          <p:nvPr>
            <p:ph type="ftr" sz="quarter" idx="13"/>
          </p:nvPr>
        </p:nvSpPr>
        <p:spPr/>
        <p:txBody>
          <a:bodyPr/>
          <a:lstStyle/>
          <a:p>
            <a:r>
              <a:rPr lang="en-US"/>
              <a:t>Distribution Statement A. Approved for public release. Distribution is unlimited.  Case # 23-S-1171</a:t>
            </a:r>
            <a:endParaRPr lang="en-US" dirty="0"/>
          </a:p>
        </p:txBody>
      </p:sp>
    </p:spTree>
    <p:extLst>
      <p:ext uri="{BB962C8B-B14F-4D97-AF65-F5344CB8AC3E}">
        <p14:creationId xmlns:p14="http://schemas.microsoft.com/office/powerpoint/2010/main" val="4871693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21923" y="149257"/>
            <a:ext cx="10250444" cy="677002"/>
          </a:xfrm>
        </p:spPr>
        <p:txBody>
          <a:bodyPr/>
          <a:lstStyle/>
          <a:p>
            <a:r>
              <a:rPr lang="en-US"/>
              <a:t>USN Update</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6936" y="1103211"/>
            <a:ext cx="7380014" cy="5071296"/>
          </a:xfrm>
          <a:prstGeom prst="rect">
            <a:avLst/>
          </a:prstGeom>
          <a:ln>
            <a:solidFill>
              <a:schemeClr val="tx1"/>
            </a:solidFill>
          </a:ln>
        </p:spPr>
      </p:pic>
      <p:sp>
        <p:nvSpPr>
          <p:cNvPr id="4" name="Slide Number Placeholder 1">
            <a:extLst>
              <a:ext uri="{FF2B5EF4-FFF2-40B4-BE49-F238E27FC236}">
                <a16:creationId xmlns:a16="http://schemas.microsoft.com/office/drawing/2014/main" id="{B03E5C0C-45FF-4DD3-9684-D6B376C8D3AE}"/>
              </a:ext>
            </a:extLst>
          </p:cNvPr>
          <p:cNvSpPr txBox="1">
            <a:spLocks/>
          </p:cNvSpPr>
          <p:nvPr/>
        </p:nvSpPr>
        <p:spPr>
          <a:xfrm>
            <a:off x="10257387" y="6492875"/>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34</a:t>
            </a:fld>
            <a:endParaRPr lang="en-US"/>
          </a:p>
        </p:txBody>
      </p:sp>
      <p:sp>
        <p:nvSpPr>
          <p:cNvPr id="2" name="Footer Placeholder 1">
            <a:extLst>
              <a:ext uri="{FF2B5EF4-FFF2-40B4-BE49-F238E27FC236}">
                <a16:creationId xmlns:a16="http://schemas.microsoft.com/office/drawing/2014/main" id="{06107870-66EF-9211-1EC9-01922C45A329}"/>
              </a:ext>
            </a:extLst>
          </p:cNvPr>
          <p:cNvSpPr>
            <a:spLocks noGrp="1"/>
          </p:cNvSpPr>
          <p:nvPr>
            <p:ph type="ftr" sz="quarter" idx="13"/>
          </p:nvPr>
        </p:nvSpPr>
        <p:spPr/>
        <p:txBody>
          <a:bodyPr/>
          <a:lstStyle/>
          <a:p>
            <a:r>
              <a:rPr lang="en-US"/>
              <a:t>Distribution Statement A. Approved for public release. Distribution is unlimited.  Case # 23-S-1171</a:t>
            </a:r>
            <a:endParaRPr lang="en-US" dirty="0"/>
          </a:p>
        </p:txBody>
      </p:sp>
    </p:spTree>
    <p:extLst>
      <p:ext uri="{BB962C8B-B14F-4D97-AF65-F5344CB8AC3E}">
        <p14:creationId xmlns:p14="http://schemas.microsoft.com/office/powerpoint/2010/main" val="24518760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55669" y="95818"/>
            <a:ext cx="10250444" cy="677002"/>
          </a:xfrm>
        </p:spPr>
        <p:txBody>
          <a:bodyPr/>
          <a:lstStyle/>
          <a:p>
            <a:r>
              <a:rPr lang="en-US"/>
              <a:t>U.S. Army Update</a:t>
            </a:r>
          </a:p>
        </p:txBody>
      </p:sp>
      <p:pic>
        <p:nvPicPr>
          <p:cNvPr id="2" name="Picture 1"/>
          <p:cNvPicPr>
            <a:picLocks noChangeAspect="1"/>
          </p:cNvPicPr>
          <p:nvPr/>
        </p:nvPicPr>
        <p:blipFill rotWithShape="1">
          <a:blip r:embed="rId3"/>
          <a:srcRect l="11317" t="27830" r="31938" b="16563"/>
          <a:stretch/>
        </p:blipFill>
        <p:spPr>
          <a:xfrm>
            <a:off x="1603659" y="1137495"/>
            <a:ext cx="8988582" cy="4954773"/>
          </a:xfrm>
          <a:prstGeom prst="rect">
            <a:avLst/>
          </a:prstGeom>
          <a:ln>
            <a:solidFill>
              <a:schemeClr val="tx1"/>
            </a:solidFill>
          </a:ln>
        </p:spPr>
      </p:pic>
      <p:sp>
        <p:nvSpPr>
          <p:cNvPr id="4" name="Slide Number Placeholder 1">
            <a:extLst>
              <a:ext uri="{FF2B5EF4-FFF2-40B4-BE49-F238E27FC236}">
                <a16:creationId xmlns:a16="http://schemas.microsoft.com/office/drawing/2014/main" id="{39CA029E-A09B-4E11-8C92-7728226688E1}"/>
              </a:ext>
            </a:extLst>
          </p:cNvPr>
          <p:cNvSpPr txBox="1">
            <a:spLocks/>
          </p:cNvSpPr>
          <p:nvPr/>
        </p:nvSpPr>
        <p:spPr>
          <a:xfrm>
            <a:off x="10257387" y="6492875"/>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35</a:t>
            </a:fld>
            <a:endParaRPr lang="en-US"/>
          </a:p>
        </p:txBody>
      </p:sp>
      <p:sp>
        <p:nvSpPr>
          <p:cNvPr id="5" name="Footer Placeholder 4">
            <a:extLst>
              <a:ext uri="{FF2B5EF4-FFF2-40B4-BE49-F238E27FC236}">
                <a16:creationId xmlns:a16="http://schemas.microsoft.com/office/drawing/2014/main" id="{2FC7AA06-ED46-D470-6FB4-D63ECE1E72CE}"/>
              </a:ext>
            </a:extLst>
          </p:cNvPr>
          <p:cNvSpPr>
            <a:spLocks noGrp="1"/>
          </p:cNvSpPr>
          <p:nvPr>
            <p:ph type="ftr" sz="quarter" idx="13"/>
          </p:nvPr>
        </p:nvSpPr>
        <p:spPr/>
        <p:txBody>
          <a:bodyPr/>
          <a:lstStyle/>
          <a:p>
            <a:r>
              <a:rPr lang="en-US"/>
              <a:t>Distribution Statement A. Approved for public release. Distribution is unlimited.  Case # 23-S-1171</a:t>
            </a:r>
            <a:endParaRPr lang="en-US" dirty="0"/>
          </a:p>
        </p:txBody>
      </p:sp>
    </p:spTree>
    <p:extLst>
      <p:ext uri="{BB962C8B-B14F-4D97-AF65-F5344CB8AC3E}">
        <p14:creationId xmlns:p14="http://schemas.microsoft.com/office/powerpoint/2010/main" val="24610495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a:spLocks noGrp="1"/>
          </p:cNvSpPr>
          <p:nvPr>
            <p:ph type="title"/>
          </p:nvPr>
        </p:nvSpPr>
        <p:spPr>
          <a:xfrm>
            <a:off x="1488044" y="1340"/>
            <a:ext cx="8524849" cy="677002"/>
          </a:xfrm>
        </p:spPr>
        <p:txBody>
          <a:bodyPr>
            <a:noAutofit/>
          </a:bodyPr>
          <a:lstStyle/>
          <a:p>
            <a:r>
              <a:rPr lang="en-US"/>
              <a:t>OSD R&amp;E Digital Engineering Example – Mission Engineering &amp; Integration</a:t>
            </a:r>
          </a:p>
        </p:txBody>
      </p:sp>
      <p:sp>
        <p:nvSpPr>
          <p:cNvPr id="19" name="Content Placeholder 13"/>
          <p:cNvSpPr>
            <a:spLocks noGrp="1"/>
          </p:cNvSpPr>
          <p:nvPr>
            <p:ph idx="1"/>
          </p:nvPr>
        </p:nvSpPr>
        <p:spPr>
          <a:xfrm>
            <a:off x="94859" y="903541"/>
            <a:ext cx="9534762" cy="1070566"/>
          </a:xfrm>
          <a:solidFill>
            <a:srgbClr val="8FDFFF"/>
          </a:solidFill>
          <a:ln>
            <a:solidFill>
              <a:srgbClr val="8FB4FF"/>
            </a:solidFill>
          </a:ln>
          <a:effectLst>
            <a:softEdge rad="50800"/>
          </a:effectLst>
        </p:spPr>
        <p:txBody>
          <a:bodyPr>
            <a:noAutofit/>
          </a:bodyPr>
          <a:lstStyle/>
          <a:p>
            <a:pPr marL="0" indent="0" algn="ctr">
              <a:buNone/>
              <a:defRPr/>
            </a:pPr>
            <a:r>
              <a:rPr lang="en-US" sz="1600" dirty="0">
                <a:latin typeface=" Arial"/>
              </a:rPr>
              <a:t>Mission Integration brings </a:t>
            </a:r>
            <a:r>
              <a:rPr lang="en-US" sz="1600" b="1" u="sng" dirty="0">
                <a:latin typeface=" Arial"/>
              </a:rPr>
              <a:t>technical infrastructure and expertise </a:t>
            </a:r>
            <a:r>
              <a:rPr lang="en-US" sz="1600" dirty="0">
                <a:latin typeface=" Arial"/>
              </a:rPr>
              <a:t>together for mission engineering analysis, including the data, modeling and simulation, and training, </a:t>
            </a:r>
            <a:r>
              <a:rPr lang="en-US" sz="1600" b="1" u="sng" dirty="0">
                <a:latin typeface=" Arial"/>
              </a:rPr>
              <a:t>to evaluate and address </a:t>
            </a:r>
            <a:r>
              <a:rPr lang="en-US" sz="1600" dirty="0">
                <a:latin typeface=" Arial"/>
              </a:rPr>
              <a:t>end-to-end mission-based capability gaps in a mission context to </a:t>
            </a:r>
            <a:r>
              <a:rPr lang="en-US" sz="1600" b="1" u="sng" dirty="0">
                <a:latin typeface=" Arial"/>
              </a:rPr>
              <a:t>guide key enterprise technology </a:t>
            </a:r>
            <a:r>
              <a:rPr lang="en-US" sz="1600" dirty="0">
                <a:latin typeface=" Arial"/>
              </a:rPr>
              <a:t>investment decisions. </a:t>
            </a:r>
          </a:p>
          <a:p>
            <a:pPr marL="0" indent="0">
              <a:buNone/>
            </a:pPr>
            <a:endParaRPr lang="en-US" sz="1600" dirty="0">
              <a:latin typeface=" Arial"/>
            </a:endParaRPr>
          </a:p>
        </p:txBody>
      </p:sp>
      <p:sp>
        <p:nvSpPr>
          <p:cNvPr id="3" name="Rectangle 2"/>
          <p:cNvSpPr/>
          <p:nvPr/>
        </p:nvSpPr>
        <p:spPr>
          <a:xfrm>
            <a:off x="183924" y="1895392"/>
            <a:ext cx="7103332" cy="4647426"/>
          </a:xfrm>
          <a:prstGeom prst="rect">
            <a:avLst/>
          </a:prstGeom>
        </p:spPr>
        <p:txBody>
          <a:bodyPr wrap="square" lIns="91440" tIns="45720" rIns="91440" bIns="45720" anchor="t">
            <a:spAutoFit/>
          </a:bodyPr>
          <a:lstStyle/>
          <a:p>
            <a:pPr marL="285750" indent="-285750">
              <a:spcBef>
                <a:spcPts val="600"/>
              </a:spcBef>
              <a:spcAft>
                <a:spcPts val="600"/>
              </a:spcAft>
              <a:buClr>
                <a:srgbClr val="44546A">
                  <a:lumMod val="50000"/>
                </a:srgbClr>
              </a:buClr>
              <a:buFont typeface="Arial" panose="020B0604020202020204" pitchFamily="34" charset="0"/>
              <a:buChar char="•"/>
              <a:defRPr/>
            </a:pPr>
            <a:r>
              <a:rPr lang="en-US" sz="1600" b="1" u="sng" dirty="0">
                <a:solidFill>
                  <a:srgbClr val="111C4E"/>
                </a:solidFill>
                <a:latin typeface=" Arial"/>
              </a:rPr>
              <a:t>Mission Threat Engineering</a:t>
            </a:r>
            <a:r>
              <a:rPr lang="en-US" sz="1600" b="1" dirty="0">
                <a:solidFill>
                  <a:srgbClr val="111C4E"/>
                </a:solidFill>
                <a:latin typeface=" Arial"/>
              </a:rPr>
              <a:t> </a:t>
            </a:r>
            <a:r>
              <a:rPr lang="en-US" sz="1600" dirty="0">
                <a:solidFill>
                  <a:srgbClr val="111C4E"/>
                </a:solidFill>
                <a:latin typeface=" Arial"/>
              </a:rPr>
              <a:t>– Gathers data on current and future operational scenarios to include threats and Orders of Battle; collaborates with warfighters to understand gaps and needs, and O-Plans and CONEMPs.</a:t>
            </a:r>
          </a:p>
          <a:p>
            <a:pPr marL="285750" indent="-285750">
              <a:spcBef>
                <a:spcPts val="600"/>
              </a:spcBef>
              <a:spcAft>
                <a:spcPts val="600"/>
              </a:spcAft>
              <a:buClr>
                <a:srgbClr val="44546A">
                  <a:lumMod val="50000"/>
                </a:srgbClr>
              </a:buClr>
              <a:buFont typeface="Arial" panose="020B0604020202020204" pitchFamily="34" charset="0"/>
              <a:buChar char="•"/>
              <a:defRPr/>
            </a:pPr>
            <a:r>
              <a:rPr lang="en-US" sz="1600" b="1" u="sng" dirty="0">
                <a:solidFill>
                  <a:srgbClr val="111C4E"/>
                </a:solidFill>
                <a:latin typeface=" Arial"/>
              </a:rPr>
              <a:t>Digital Mission Architecture</a:t>
            </a:r>
            <a:r>
              <a:rPr lang="en-US" sz="1600" b="1" dirty="0">
                <a:solidFill>
                  <a:srgbClr val="111C4E"/>
                </a:solidFill>
                <a:latin typeface=" Arial"/>
              </a:rPr>
              <a:t> </a:t>
            </a:r>
            <a:r>
              <a:rPr lang="en-US" sz="1600" dirty="0">
                <a:solidFill>
                  <a:srgbClr val="111C4E"/>
                </a:solidFill>
                <a:latin typeface=" Arial"/>
              </a:rPr>
              <a:t>– Develop Mission Threads and Mission Engineering Threads in a digital representation to share across the community and leverage for ME analyses.</a:t>
            </a:r>
          </a:p>
          <a:p>
            <a:pPr marL="285750" indent="-285750">
              <a:spcBef>
                <a:spcPts val="600"/>
              </a:spcBef>
              <a:spcAft>
                <a:spcPts val="600"/>
              </a:spcAft>
              <a:buClr>
                <a:srgbClr val="44546A">
                  <a:lumMod val="50000"/>
                </a:srgbClr>
              </a:buClr>
              <a:buFont typeface="Arial" panose="020B0604020202020204" pitchFamily="34" charset="0"/>
              <a:buChar char="•"/>
              <a:defRPr/>
            </a:pPr>
            <a:r>
              <a:rPr lang="en-US" sz="1600" b="1" u="sng" dirty="0">
                <a:solidFill>
                  <a:srgbClr val="111C4E"/>
                </a:solidFill>
                <a:latin typeface=" Arial"/>
              </a:rPr>
              <a:t>Mission Analytics</a:t>
            </a:r>
            <a:r>
              <a:rPr lang="en-US" sz="1600" b="1" dirty="0">
                <a:solidFill>
                  <a:srgbClr val="111C4E"/>
                </a:solidFill>
                <a:latin typeface=" Arial"/>
              </a:rPr>
              <a:t> </a:t>
            </a:r>
            <a:r>
              <a:rPr lang="en-US" sz="1600" dirty="0">
                <a:solidFill>
                  <a:srgbClr val="111C4E"/>
                </a:solidFill>
                <a:latin typeface=" Arial"/>
              </a:rPr>
              <a:t>– Executes mission-focused, threat-informed analyses that analyze capability gaps, evaluate potential mission solutions and inform technology investment decisions.</a:t>
            </a:r>
          </a:p>
          <a:p>
            <a:pPr marL="285750" indent="-285750">
              <a:spcBef>
                <a:spcPts val="600"/>
              </a:spcBef>
              <a:spcAft>
                <a:spcPts val="600"/>
              </a:spcAft>
              <a:buClr>
                <a:srgbClr val="44546A">
                  <a:lumMod val="50000"/>
                </a:srgbClr>
              </a:buClr>
              <a:buFont typeface="Arial" panose="020B0604020202020204" pitchFamily="34" charset="0"/>
              <a:buChar char="•"/>
              <a:defRPr/>
            </a:pPr>
            <a:r>
              <a:rPr lang="en-US" sz="1600" b="1" u="sng" dirty="0">
                <a:solidFill>
                  <a:srgbClr val="111C4E"/>
                </a:solidFill>
                <a:latin typeface=" Arial"/>
              </a:rPr>
              <a:t>Mission Digital Environment</a:t>
            </a:r>
            <a:r>
              <a:rPr lang="en-US" sz="1600" b="1" dirty="0">
                <a:solidFill>
                  <a:srgbClr val="111C4E"/>
                </a:solidFill>
                <a:latin typeface=" Arial"/>
              </a:rPr>
              <a:t> </a:t>
            </a:r>
            <a:r>
              <a:rPr lang="en-US" sz="1600" dirty="0">
                <a:solidFill>
                  <a:srgbClr val="111C4E"/>
                </a:solidFill>
                <a:latin typeface=" Arial"/>
              </a:rPr>
              <a:t>– Identifies digital tools for ME; develops ME database; curates and shares models and mission threads; establishes a Mission Engineering Digital Ecosystem (MEDE)</a:t>
            </a:r>
          </a:p>
          <a:p>
            <a:pPr marL="285750" indent="-285750">
              <a:spcBef>
                <a:spcPts val="600"/>
              </a:spcBef>
              <a:spcAft>
                <a:spcPts val="600"/>
              </a:spcAft>
              <a:buClr>
                <a:srgbClr val="44546A">
                  <a:lumMod val="50000"/>
                </a:srgbClr>
              </a:buClr>
              <a:buFont typeface="Arial" panose="020B0604020202020204" pitchFamily="34" charset="0"/>
              <a:buChar char="•"/>
              <a:defRPr/>
            </a:pPr>
            <a:r>
              <a:rPr lang="en-US" sz="1600" b="1" u="sng" dirty="0">
                <a:solidFill>
                  <a:srgbClr val="111C4E"/>
                </a:solidFill>
                <a:latin typeface=" Arial"/>
              </a:rPr>
              <a:t>NC3 / JADC2</a:t>
            </a:r>
            <a:r>
              <a:rPr lang="en-US" sz="1600" dirty="0">
                <a:solidFill>
                  <a:srgbClr val="111C4E"/>
                </a:solidFill>
                <a:latin typeface=" Arial"/>
              </a:rPr>
              <a:t>– Develop mission-level architectures to improve Joint Force integration and interoperability with emphasis on Nuclear Command, Control, and Communications and Joint All Domain C2.</a:t>
            </a:r>
          </a:p>
        </p:txBody>
      </p:sp>
      <p:sp>
        <p:nvSpPr>
          <p:cNvPr id="32" name="Slide Number Placeholder 1">
            <a:extLst>
              <a:ext uri="{FF2B5EF4-FFF2-40B4-BE49-F238E27FC236}">
                <a16:creationId xmlns:a16="http://schemas.microsoft.com/office/drawing/2014/main" id="{491213BB-EB86-4965-8848-6E2ED4767DEA}"/>
              </a:ext>
            </a:extLst>
          </p:cNvPr>
          <p:cNvSpPr txBox="1">
            <a:spLocks/>
          </p:cNvSpPr>
          <p:nvPr/>
        </p:nvSpPr>
        <p:spPr>
          <a:xfrm>
            <a:off x="10257387" y="6492875"/>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36</a:t>
            </a:fld>
            <a:endParaRPr lang="en-US"/>
          </a:p>
        </p:txBody>
      </p:sp>
      <p:grpSp>
        <p:nvGrpSpPr>
          <p:cNvPr id="2" name="Group 1">
            <a:extLst>
              <a:ext uri="{FF2B5EF4-FFF2-40B4-BE49-F238E27FC236}">
                <a16:creationId xmlns:a16="http://schemas.microsoft.com/office/drawing/2014/main" id="{7E797F42-633A-444B-8694-B70BE64C535F}"/>
              </a:ext>
            </a:extLst>
          </p:cNvPr>
          <p:cNvGrpSpPr/>
          <p:nvPr/>
        </p:nvGrpSpPr>
        <p:grpSpPr>
          <a:xfrm>
            <a:off x="5549286" y="1252092"/>
            <a:ext cx="6469335" cy="4928493"/>
            <a:chOff x="5420637" y="1499495"/>
            <a:chExt cx="6469335" cy="4928493"/>
          </a:xfrm>
        </p:grpSpPr>
        <p:pic>
          <p:nvPicPr>
            <p:cNvPr id="4" name="Picture 3">
              <a:extLst>
                <a:ext uri="{FF2B5EF4-FFF2-40B4-BE49-F238E27FC236}">
                  <a16:creationId xmlns:a16="http://schemas.microsoft.com/office/drawing/2014/main" id="{407BD64E-F550-5C17-97FB-133C6DFFBE9F}"/>
                </a:ext>
              </a:extLst>
            </p:cNvPr>
            <p:cNvPicPr>
              <a:picLocks noChangeAspect="1"/>
            </p:cNvPicPr>
            <p:nvPr/>
          </p:nvPicPr>
          <p:blipFill>
            <a:blip r:embed="rId4"/>
            <a:stretch>
              <a:fillRect/>
            </a:stretch>
          </p:blipFill>
          <p:spPr>
            <a:xfrm>
              <a:off x="7860904" y="5052997"/>
              <a:ext cx="1902648" cy="13749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5" name="object 3">
              <a:extLst>
                <a:ext uri="{FF2B5EF4-FFF2-40B4-BE49-F238E27FC236}">
                  <a16:creationId xmlns:a16="http://schemas.microsoft.com/office/drawing/2014/main" id="{7F0628BF-36AE-8000-AC31-33D318436661}"/>
                </a:ext>
              </a:extLst>
            </p:cNvPr>
            <p:cNvGrpSpPr/>
            <p:nvPr/>
          </p:nvGrpSpPr>
          <p:grpSpPr>
            <a:xfrm>
              <a:off x="5420637" y="1499495"/>
              <a:ext cx="5943980" cy="1525524"/>
              <a:chOff x="5420637" y="1499495"/>
              <a:chExt cx="5943980" cy="1525524"/>
            </a:xfrm>
          </p:grpSpPr>
          <p:pic>
            <p:nvPicPr>
              <p:cNvPr id="35" name="object 4">
                <a:extLst>
                  <a:ext uri="{FF2B5EF4-FFF2-40B4-BE49-F238E27FC236}">
                    <a16:creationId xmlns:a16="http://schemas.microsoft.com/office/drawing/2014/main" id="{8498F88D-D6A7-73B9-7FD5-9BC0BA54DFC3}"/>
                  </a:ext>
                </a:extLst>
              </p:cNvPr>
              <p:cNvPicPr/>
              <p:nvPr/>
            </p:nvPicPr>
            <p:blipFill>
              <a:blip r:embed="rId5" cstate="print"/>
              <a:stretch>
                <a:fillRect/>
              </a:stretch>
            </p:blipFill>
            <p:spPr>
              <a:xfrm>
                <a:off x="5420637" y="1499495"/>
                <a:ext cx="327659" cy="425195"/>
              </a:xfrm>
              <a:prstGeom prst="rect">
                <a:avLst/>
              </a:prstGeom>
            </p:spPr>
          </p:pic>
          <p:pic>
            <p:nvPicPr>
              <p:cNvPr id="36" name="object 6">
                <a:extLst>
                  <a:ext uri="{FF2B5EF4-FFF2-40B4-BE49-F238E27FC236}">
                    <a16:creationId xmlns:a16="http://schemas.microsoft.com/office/drawing/2014/main" id="{A715F5B9-AAE6-5F93-FD87-889606B104AA}"/>
                  </a:ext>
                </a:extLst>
              </p:cNvPr>
              <p:cNvPicPr/>
              <p:nvPr/>
            </p:nvPicPr>
            <p:blipFill>
              <a:blip r:embed="rId6" cstate="print"/>
              <a:stretch>
                <a:fillRect/>
              </a:stretch>
            </p:blipFill>
            <p:spPr>
              <a:xfrm>
                <a:off x="9282453" y="1531499"/>
                <a:ext cx="2081783" cy="1493519"/>
              </a:xfrm>
              <a:prstGeom prst="rect">
                <a:avLst/>
              </a:prstGeom>
            </p:spPr>
          </p:pic>
          <p:sp>
            <p:nvSpPr>
              <p:cNvPr id="37" name="object 7">
                <a:extLst>
                  <a:ext uri="{FF2B5EF4-FFF2-40B4-BE49-F238E27FC236}">
                    <a16:creationId xmlns:a16="http://schemas.microsoft.com/office/drawing/2014/main" id="{02732F1A-0F86-D918-FBA8-30D7A6493E9C}"/>
                  </a:ext>
                </a:extLst>
              </p:cNvPr>
              <p:cNvSpPr/>
              <p:nvPr/>
            </p:nvSpPr>
            <p:spPr>
              <a:xfrm>
                <a:off x="9282453" y="1531499"/>
                <a:ext cx="2082164" cy="1493520"/>
              </a:xfrm>
              <a:custGeom>
                <a:avLst/>
                <a:gdLst/>
                <a:ahLst/>
                <a:cxnLst/>
                <a:rect l="l" t="t" r="r" b="b"/>
                <a:pathLst>
                  <a:path w="2082165" h="1493520">
                    <a:moveTo>
                      <a:pt x="0" y="150113"/>
                    </a:moveTo>
                    <a:lnTo>
                      <a:pt x="7652" y="102666"/>
                    </a:lnTo>
                    <a:lnTo>
                      <a:pt x="28963" y="61458"/>
                    </a:lnTo>
                    <a:lnTo>
                      <a:pt x="61458" y="28963"/>
                    </a:lnTo>
                    <a:lnTo>
                      <a:pt x="102666" y="7652"/>
                    </a:lnTo>
                    <a:lnTo>
                      <a:pt x="150114" y="0"/>
                    </a:lnTo>
                    <a:lnTo>
                      <a:pt x="1931670" y="0"/>
                    </a:lnTo>
                    <a:lnTo>
                      <a:pt x="1979117" y="7652"/>
                    </a:lnTo>
                    <a:lnTo>
                      <a:pt x="2020325" y="28963"/>
                    </a:lnTo>
                    <a:lnTo>
                      <a:pt x="2052820" y="61458"/>
                    </a:lnTo>
                    <a:lnTo>
                      <a:pt x="2074131" y="102666"/>
                    </a:lnTo>
                    <a:lnTo>
                      <a:pt x="2081783" y="150113"/>
                    </a:lnTo>
                    <a:lnTo>
                      <a:pt x="2081783" y="1343405"/>
                    </a:lnTo>
                    <a:lnTo>
                      <a:pt x="2074131" y="1390853"/>
                    </a:lnTo>
                    <a:lnTo>
                      <a:pt x="2052820" y="1432061"/>
                    </a:lnTo>
                    <a:lnTo>
                      <a:pt x="2020325" y="1464556"/>
                    </a:lnTo>
                    <a:lnTo>
                      <a:pt x="1979117" y="1485867"/>
                    </a:lnTo>
                    <a:lnTo>
                      <a:pt x="1931670" y="1493520"/>
                    </a:lnTo>
                    <a:lnTo>
                      <a:pt x="150114" y="1493520"/>
                    </a:lnTo>
                    <a:lnTo>
                      <a:pt x="102666" y="1485867"/>
                    </a:lnTo>
                    <a:lnTo>
                      <a:pt x="61458" y="1464556"/>
                    </a:lnTo>
                    <a:lnTo>
                      <a:pt x="28963" y="1432061"/>
                    </a:lnTo>
                    <a:lnTo>
                      <a:pt x="7652" y="1390853"/>
                    </a:lnTo>
                    <a:lnTo>
                      <a:pt x="0" y="1343405"/>
                    </a:lnTo>
                    <a:lnTo>
                      <a:pt x="0" y="150113"/>
                    </a:lnTo>
                    <a:close/>
                  </a:path>
                </a:pathLst>
              </a:custGeom>
              <a:ln w="12192">
                <a:solidFill>
                  <a:srgbClr val="2E528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grpSp>
          <p:nvGrpSpPr>
            <p:cNvPr id="6" name="Group 5">
              <a:extLst>
                <a:ext uri="{FF2B5EF4-FFF2-40B4-BE49-F238E27FC236}">
                  <a16:creationId xmlns:a16="http://schemas.microsoft.com/office/drawing/2014/main" id="{CB3839A2-D29B-A0C4-E4FC-FDEB2D32034E}"/>
                </a:ext>
              </a:extLst>
            </p:cNvPr>
            <p:cNvGrpSpPr/>
            <p:nvPr/>
          </p:nvGrpSpPr>
          <p:grpSpPr>
            <a:xfrm>
              <a:off x="7431710" y="1636303"/>
              <a:ext cx="4458262" cy="4758179"/>
              <a:chOff x="7431710" y="1636303"/>
              <a:chExt cx="4458262" cy="4758179"/>
            </a:xfrm>
          </p:grpSpPr>
          <p:pic>
            <p:nvPicPr>
              <p:cNvPr id="7" name="Picture 6">
                <a:extLst>
                  <a:ext uri="{FF2B5EF4-FFF2-40B4-BE49-F238E27FC236}">
                    <a16:creationId xmlns:a16="http://schemas.microsoft.com/office/drawing/2014/main" id="{4DC26742-2CA1-533C-2CF8-A1297306C269}"/>
                  </a:ext>
                </a:extLst>
              </p:cNvPr>
              <p:cNvPicPr>
                <a:picLocks noChangeAspect="1"/>
              </p:cNvPicPr>
              <p:nvPr/>
            </p:nvPicPr>
            <p:blipFill>
              <a:blip r:embed="rId7"/>
              <a:stretch>
                <a:fillRect/>
              </a:stretch>
            </p:blipFill>
            <p:spPr>
              <a:xfrm>
                <a:off x="9741437" y="5156072"/>
                <a:ext cx="2148535" cy="1238410"/>
              </a:xfrm>
              <a:prstGeom prst="rect">
                <a:avLst/>
              </a:prstGeom>
            </p:spPr>
          </p:pic>
          <p:pic>
            <p:nvPicPr>
              <p:cNvPr id="8" name="Picture 7">
                <a:extLst>
                  <a:ext uri="{FF2B5EF4-FFF2-40B4-BE49-F238E27FC236}">
                    <a16:creationId xmlns:a16="http://schemas.microsoft.com/office/drawing/2014/main" id="{B5BF9099-103E-BCE1-7AEE-52C89C82CDDF}"/>
                  </a:ext>
                </a:extLst>
              </p:cNvPr>
              <p:cNvPicPr>
                <a:picLocks noChangeAspect="1"/>
              </p:cNvPicPr>
              <p:nvPr/>
            </p:nvPicPr>
            <p:blipFill rotWithShape="1">
              <a:blip r:embed="rId8"/>
              <a:srcRect l="3228" r="48644"/>
              <a:stretch/>
            </p:blipFill>
            <p:spPr>
              <a:xfrm>
                <a:off x="7709699" y="2098898"/>
                <a:ext cx="1939256" cy="14826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9F5C5022-CB1D-3FC8-FD58-68CE1E36067F}"/>
                  </a:ext>
                </a:extLst>
              </p:cNvPr>
              <p:cNvPicPr>
                <a:picLocks noChangeAspect="1"/>
              </p:cNvPicPr>
              <p:nvPr/>
            </p:nvPicPr>
            <p:blipFill>
              <a:blip r:embed="rId9"/>
              <a:stretch>
                <a:fillRect/>
              </a:stretch>
            </p:blipFill>
            <p:spPr>
              <a:xfrm>
                <a:off x="9514828" y="2895686"/>
                <a:ext cx="2001405" cy="1371676"/>
              </a:xfrm>
              <a:prstGeom prst="rect">
                <a:avLst/>
              </a:prstGeom>
              <a:solidFill>
                <a:schemeClr val="accent4">
                  <a:lumMod val="20000"/>
                  <a:lumOff val="80000"/>
                </a:schemeClr>
              </a:solidFill>
              <a:ln>
                <a:solidFill>
                  <a:schemeClr val="tx2">
                    <a:lumMod val="60000"/>
                    <a:lumOff val="40000"/>
                  </a:schemeClr>
                </a:solid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2654D7C9-D12F-D490-8E44-E67386876D0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31710" y="3481037"/>
                <a:ext cx="2352463" cy="1531307"/>
              </a:xfrm>
              <a:prstGeom prst="rect">
                <a:avLst/>
              </a:prstGeom>
              <a:effectLst>
                <a:outerShdw blurRad="50800" dist="38100" dir="2700000" algn="tl" rotWithShape="0">
                  <a:prstClr val="black">
                    <a:alpha val="40000"/>
                  </a:prstClr>
                </a:outerShdw>
              </a:effectLst>
            </p:spPr>
          </p:pic>
          <p:sp>
            <p:nvSpPr>
              <p:cNvPr id="11" name="TextBox 9">
                <a:extLst>
                  <a:ext uri="{FF2B5EF4-FFF2-40B4-BE49-F238E27FC236}">
                    <a16:creationId xmlns:a16="http://schemas.microsoft.com/office/drawing/2014/main" id="{16177573-6A0E-ED82-03AE-A6F064291C5E}"/>
                  </a:ext>
                </a:extLst>
              </p:cNvPr>
              <p:cNvSpPr txBox="1"/>
              <p:nvPr/>
            </p:nvSpPr>
            <p:spPr>
              <a:xfrm>
                <a:off x="7695738" y="2704606"/>
                <a:ext cx="1924295" cy="609398"/>
              </a:xfrm>
              <a:prstGeom prst="rect">
                <a:avLst/>
              </a:prstGeom>
              <a:noFill/>
              <a:effectLst/>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80000"/>
                  </a:lnSpc>
                </a:pPr>
                <a:r>
                  <a:rPr lang="en-US" sz="1400" b="1" dirty="0">
                    <a:solidFill>
                      <a:srgbClr val="FF0000"/>
                    </a:solidFill>
                    <a:effectLst>
                      <a:glow rad="127000">
                        <a:schemeClr val="bg1"/>
                      </a:glow>
                    </a:effectLst>
                  </a:rPr>
                  <a:t>Digital </a:t>
                </a:r>
                <a:endParaRPr lang="en-US" dirty="0"/>
              </a:p>
              <a:p>
                <a:pPr algn="ctr">
                  <a:lnSpc>
                    <a:spcPct val="80000"/>
                  </a:lnSpc>
                </a:pPr>
                <a:r>
                  <a:rPr lang="en-US" sz="1400" b="1" dirty="0">
                    <a:solidFill>
                      <a:srgbClr val="FF0000"/>
                    </a:solidFill>
                    <a:effectLst>
                      <a:glow rad="127000">
                        <a:schemeClr val="bg1"/>
                      </a:glow>
                    </a:effectLst>
                  </a:rPr>
                  <a:t>Mission Architecture</a:t>
                </a:r>
                <a:endParaRPr lang="en-US" dirty="0"/>
              </a:p>
            </p:txBody>
          </p:sp>
          <p:pic>
            <p:nvPicPr>
              <p:cNvPr id="12" name="Picture 11">
                <a:extLst>
                  <a:ext uri="{FF2B5EF4-FFF2-40B4-BE49-F238E27FC236}">
                    <a16:creationId xmlns:a16="http://schemas.microsoft.com/office/drawing/2014/main" id="{852DDE4C-5D38-05CF-60F8-720049D1D06B}"/>
                  </a:ext>
                </a:extLst>
              </p:cNvPr>
              <p:cNvPicPr>
                <a:picLocks noChangeAspect="1"/>
              </p:cNvPicPr>
              <p:nvPr/>
            </p:nvPicPr>
            <p:blipFill>
              <a:blip r:embed="rId11"/>
              <a:stretch>
                <a:fillRect/>
              </a:stretch>
            </p:blipFill>
            <p:spPr>
              <a:xfrm>
                <a:off x="9919390" y="4235818"/>
                <a:ext cx="1792631" cy="945766"/>
              </a:xfrm>
              <a:prstGeom prst="rect">
                <a:avLst/>
              </a:prstGeom>
              <a:solidFill>
                <a:schemeClr val="bg1"/>
              </a:solidFill>
              <a:ln>
                <a:solidFill>
                  <a:schemeClr val="tx2">
                    <a:lumMod val="75000"/>
                  </a:schemeClr>
                </a:solidFill>
              </a:ln>
            </p:spPr>
          </p:pic>
          <p:sp>
            <p:nvSpPr>
              <p:cNvPr id="13" name="TextBox 11">
                <a:extLst>
                  <a:ext uri="{FF2B5EF4-FFF2-40B4-BE49-F238E27FC236}">
                    <a16:creationId xmlns:a16="http://schemas.microsoft.com/office/drawing/2014/main" id="{BA2F6A9E-87EC-1447-5CB6-687C289C764F}"/>
                  </a:ext>
                </a:extLst>
              </p:cNvPr>
              <p:cNvSpPr txBox="1"/>
              <p:nvPr/>
            </p:nvSpPr>
            <p:spPr>
              <a:xfrm>
                <a:off x="10140693" y="3947867"/>
                <a:ext cx="1112815" cy="441339"/>
              </a:xfrm>
              <a:prstGeom prst="rect">
                <a:avLst/>
              </a:prstGeom>
              <a:noFill/>
              <a:effec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80000"/>
                  </a:lnSpc>
                </a:pPr>
                <a:r>
                  <a:rPr lang="en-US" sz="1400" b="1">
                    <a:solidFill>
                      <a:srgbClr val="FF0000"/>
                    </a:solidFill>
                    <a:effectLst>
                      <a:glow rad="127000">
                        <a:schemeClr val="bg1"/>
                      </a:glow>
                    </a:effectLst>
                  </a:rPr>
                  <a:t>Mission Analytics</a:t>
                </a:r>
              </a:p>
            </p:txBody>
          </p:sp>
          <p:sp>
            <p:nvSpPr>
              <p:cNvPr id="14" name="TextBox 12">
                <a:extLst>
                  <a:ext uri="{FF2B5EF4-FFF2-40B4-BE49-F238E27FC236}">
                    <a16:creationId xmlns:a16="http://schemas.microsoft.com/office/drawing/2014/main" id="{59E9FF01-016A-E3AC-1DB5-0D1412FDFDAA}"/>
                  </a:ext>
                </a:extLst>
              </p:cNvPr>
              <p:cNvSpPr txBox="1"/>
              <p:nvPr/>
            </p:nvSpPr>
            <p:spPr>
              <a:xfrm>
                <a:off x="7872897" y="3588314"/>
                <a:ext cx="1559108" cy="523220"/>
              </a:xfrm>
              <a:prstGeom prst="rect">
                <a:avLst/>
              </a:prstGeom>
              <a:noFill/>
              <a:effectLst/>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solidFill>
                      <a:srgbClr val="FF0000"/>
                    </a:solidFill>
                    <a:effectLst>
                      <a:glow rad="127000">
                        <a:schemeClr val="bg1"/>
                      </a:glow>
                    </a:effectLst>
                  </a:rPr>
                  <a:t>Mission Digital Environment</a:t>
                </a:r>
              </a:p>
            </p:txBody>
          </p:sp>
          <p:sp>
            <p:nvSpPr>
              <p:cNvPr id="33" name="TextBox 13">
                <a:extLst>
                  <a:ext uri="{FF2B5EF4-FFF2-40B4-BE49-F238E27FC236}">
                    <a16:creationId xmlns:a16="http://schemas.microsoft.com/office/drawing/2014/main" id="{EDC86D80-F142-B8BB-CE7E-968D158AA711}"/>
                  </a:ext>
                </a:extLst>
              </p:cNvPr>
              <p:cNvSpPr txBox="1"/>
              <p:nvPr/>
            </p:nvSpPr>
            <p:spPr>
              <a:xfrm>
                <a:off x="9559164" y="1636303"/>
                <a:ext cx="1559835" cy="437043"/>
              </a:xfrm>
              <a:prstGeom prst="rect">
                <a:avLst/>
              </a:prstGeom>
              <a:noFill/>
              <a:effec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80000"/>
                  </a:lnSpc>
                </a:pPr>
                <a:r>
                  <a:rPr lang="en-US" sz="1400" b="1">
                    <a:solidFill>
                      <a:srgbClr val="FF0000"/>
                    </a:solidFill>
                    <a:effectLst>
                      <a:glow rad="127000">
                        <a:schemeClr val="bg1"/>
                      </a:glow>
                    </a:effectLst>
                  </a:rPr>
                  <a:t>Mission Threat</a:t>
                </a:r>
              </a:p>
              <a:p>
                <a:pPr algn="ctr">
                  <a:lnSpc>
                    <a:spcPct val="80000"/>
                  </a:lnSpc>
                </a:pPr>
                <a:r>
                  <a:rPr lang="en-US" sz="1400" b="1">
                    <a:solidFill>
                      <a:srgbClr val="FF0000"/>
                    </a:solidFill>
                    <a:effectLst>
                      <a:glow rad="127000">
                        <a:schemeClr val="bg1"/>
                      </a:glow>
                    </a:effectLst>
                  </a:rPr>
                  <a:t>Engineering</a:t>
                </a:r>
              </a:p>
            </p:txBody>
          </p:sp>
          <p:sp>
            <p:nvSpPr>
              <p:cNvPr id="34" name="TextBox 14">
                <a:extLst>
                  <a:ext uri="{FF2B5EF4-FFF2-40B4-BE49-F238E27FC236}">
                    <a16:creationId xmlns:a16="http://schemas.microsoft.com/office/drawing/2014/main" id="{5F37651B-011A-FF26-3165-98EBDB8DD074}"/>
                  </a:ext>
                </a:extLst>
              </p:cNvPr>
              <p:cNvSpPr txBox="1"/>
              <p:nvPr/>
            </p:nvSpPr>
            <p:spPr>
              <a:xfrm>
                <a:off x="9017478" y="5295534"/>
                <a:ext cx="1677862" cy="264688"/>
              </a:xfrm>
              <a:prstGeom prst="rect">
                <a:avLst/>
              </a:prstGeom>
              <a:noFill/>
              <a:effectLst/>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80000"/>
                  </a:lnSpc>
                </a:pPr>
                <a:r>
                  <a:rPr lang="en-US" sz="1400" b="1">
                    <a:solidFill>
                      <a:srgbClr val="FF0000"/>
                    </a:solidFill>
                    <a:effectLst>
                      <a:glow rad="127000">
                        <a:schemeClr val="bg1"/>
                      </a:glow>
                    </a:effectLst>
                  </a:rPr>
                  <a:t>NC3 &amp; JADC2</a:t>
                </a:r>
              </a:p>
            </p:txBody>
          </p:sp>
        </p:grpSp>
      </p:grpSp>
      <p:sp>
        <p:nvSpPr>
          <p:cNvPr id="15" name="Footer Placeholder 14">
            <a:extLst>
              <a:ext uri="{FF2B5EF4-FFF2-40B4-BE49-F238E27FC236}">
                <a16:creationId xmlns:a16="http://schemas.microsoft.com/office/drawing/2014/main" id="{5DDC580F-CC3C-D773-B6CC-301EF96E4D0E}"/>
              </a:ext>
            </a:extLst>
          </p:cNvPr>
          <p:cNvSpPr>
            <a:spLocks noGrp="1"/>
          </p:cNvSpPr>
          <p:nvPr>
            <p:ph type="ftr" sz="quarter" idx="13"/>
          </p:nvPr>
        </p:nvSpPr>
        <p:spPr/>
        <p:txBody>
          <a:bodyPr/>
          <a:lstStyle/>
          <a:p>
            <a:r>
              <a:rPr lang="en-US"/>
              <a:t>Distribution Statement A. Approved for public release. Distribution is unlimited.  Case # 23-S-1171</a:t>
            </a:r>
            <a:endParaRPr lang="en-US" dirty="0"/>
          </a:p>
        </p:txBody>
      </p:sp>
    </p:spTree>
    <p:extLst>
      <p:ext uri="{BB962C8B-B14F-4D97-AF65-F5344CB8AC3E}">
        <p14:creationId xmlns:p14="http://schemas.microsoft.com/office/powerpoint/2010/main" val="2831279166"/>
      </p:ext>
    </p:extLst>
  </p:cSld>
  <p:clrMapOvr>
    <a:masterClrMapping/>
  </p:clrMapOvr>
  <p:extLst>
    <p:ext uri="{6950BFC3-D8DA-4A85-94F7-54DA5524770B}">
      <p188:commentRel xmlns:p188="http://schemas.microsoft.com/office/powerpoint/2018/8/main" r:id="rId3"/>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789430-D0EE-40A6-9723-1760CA611F63}"/>
              </a:ext>
            </a:extLst>
          </p:cNvPr>
          <p:cNvSpPr>
            <a:spLocks noGrp="1"/>
          </p:cNvSpPr>
          <p:nvPr>
            <p:ph type="title"/>
          </p:nvPr>
        </p:nvSpPr>
        <p:spPr>
          <a:xfrm>
            <a:off x="1105149" y="46337"/>
            <a:ext cx="10250444" cy="677002"/>
          </a:xfrm>
        </p:spPr>
        <p:txBody>
          <a:bodyPr/>
          <a:lstStyle/>
          <a:p>
            <a:r>
              <a:rPr lang="en-US"/>
              <a:t>5 Foundational Principles for the Next Chapter - #1</a:t>
            </a:r>
          </a:p>
        </p:txBody>
      </p:sp>
      <p:sp>
        <p:nvSpPr>
          <p:cNvPr id="16" name="TextBox 15">
            <a:extLst>
              <a:ext uri="{FF2B5EF4-FFF2-40B4-BE49-F238E27FC236}">
                <a16:creationId xmlns:a16="http://schemas.microsoft.com/office/drawing/2014/main" id="{5E034893-D4E3-4B50-AAE5-73985D7E208B}"/>
              </a:ext>
            </a:extLst>
          </p:cNvPr>
          <p:cNvSpPr txBox="1"/>
          <p:nvPr/>
        </p:nvSpPr>
        <p:spPr>
          <a:xfrm>
            <a:off x="1238126" y="1603205"/>
            <a:ext cx="46352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111C4E"/>
                </a:solidFill>
                <a:effectLst/>
                <a:uLnTx/>
                <a:uFillTx/>
                <a:latin typeface="Arial" panose="020B0604020202020204"/>
                <a:ea typeface="+mn-ea"/>
                <a:cs typeface="+mn-cs"/>
              </a:rPr>
              <a:t>1. Doing Over Planning</a:t>
            </a:r>
          </a:p>
        </p:txBody>
      </p:sp>
      <p:sp>
        <p:nvSpPr>
          <p:cNvPr id="22" name="TextBox 21">
            <a:extLst>
              <a:ext uri="{FF2B5EF4-FFF2-40B4-BE49-F238E27FC236}">
                <a16:creationId xmlns:a16="http://schemas.microsoft.com/office/drawing/2014/main" id="{E9C05543-78A7-4B61-9F9D-EB0A20986E29}"/>
              </a:ext>
            </a:extLst>
          </p:cNvPr>
          <p:cNvSpPr txBox="1"/>
          <p:nvPr/>
        </p:nvSpPr>
        <p:spPr>
          <a:xfrm>
            <a:off x="2433255" y="3229904"/>
            <a:ext cx="3192972"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The</a:t>
            </a:r>
            <a:r>
              <a:rPr kumimoji="0" lang="en-US" sz="1400" b="0" i="0" u="none" strike="noStrike" kern="1200" cap="none" spc="0" normalizeH="0" baseline="0" noProof="0">
                <a:ln>
                  <a:noFill/>
                </a:ln>
                <a:solidFill>
                  <a:prstClr val="black"/>
                </a:solidFill>
                <a:effectLst/>
                <a:uLnTx/>
                <a:uFillTx/>
                <a:latin typeface="Arial" panose="020B0604020202020204"/>
                <a:ea typeface="+mn-lt"/>
                <a:cs typeface="Arial" panose="020B0604020202020204"/>
              </a:rPr>
              <a:t> phrase perfect is the enemy of good....describes how people can </a:t>
            </a:r>
            <a:r>
              <a:rPr kumimoji="0" lang="en-US" sz="1400" b="1" i="0" u="none" strike="noStrike" kern="1200" cap="none" spc="0" normalizeH="0" baseline="0" noProof="0">
                <a:ln>
                  <a:noFill/>
                </a:ln>
                <a:solidFill>
                  <a:prstClr val="black"/>
                </a:solidFill>
                <a:effectLst/>
                <a:uLnTx/>
                <a:uFillTx/>
                <a:latin typeface="Arial" panose="020B0604020202020204"/>
                <a:ea typeface="+mn-lt"/>
                <a:cs typeface="Arial" panose="020B0604020202020204"/>
              </a:rPr>
              <a:t>get caught up in making things perfect </a:t>
            </a:r>
            <a:r>
              <a:rPr kumimoji="0" lang="en-US" sz="1400" b="0" i="0" u="none" strike="noStrike" kern="1200" cap="none" spc="0" normalizeH="0" baseline="0" noProof="0">
                <a:ln>
                  <a:noFill/>
                </a:ln>
                <a:solidFill>
                  <a:prstClr val="black"/>
                </a:solidFill>
                <a:effectLst/>
                <a:uLnTx/>
                <a:uFillTx/>
                <a:latin typeface="Arial" panose="020B0604020202020204"/>
                <a:ea typeface="+mn-lt"/>
                <a:cs typeface="Arial" panose="020B0604020202020204"/>
              </a:rPr>
              <a:t>and — as a result</a:t>
            </a:r>
            <a:r>
              <a:rPr kumimoji="0" lang="en-US" sz="1400" b="1" i="0" u="none" strike="noStrike" kern="1200" cap="none" spc="0" normalizeH="0" baseline="0" noProof="0">
                <a:ln>
                  <a:noFill/>
                </a:ln>
                <a:solidFill>
                  <a:prstClr val="black"/>
                </a:solidFill>
                <a:effectLst/>
                <a:uLnTx/>
                <a:uFillTx/>
                <a:latin typeface="Arial" panose="020B0604020202020204"/>
                <a:ea typeface="+mn-lt"/>
                <a:cs typeface="Arial" panose="020B0604020202020204"/>
              </a:rPr>
              <a:t> — never get anything done</a:t>
            </a:r>
            <a:r>
              <a:rPr kumimoji="0" lang="en-US" sz="1400" b="0" i="0" u="none" strike="noStrike" kern="1200" cap="none" spc="0" normalizeH="0" baseline="0" noProof="0">
                <a:ln>
                  <a:noFill/>
                </a:ln>
                <a:solidFill>
                  <a:prstClr val="black"/>
                </a:solidFill>
                <a:effectLst/>
                <a:uLnTx/>
                <a:uFillTx/>
                <a:latin typeface="Arial" panose="020B0604020202020204"/>
                <a:ea typeface="+mn-lt"/>
                <a:cs typeface="Arial" panose="020B0604020202020204"/>
              </a:rPr>
              <a:t>.</a:t>
            </a:r>
          </a:p>
        </p:txBody>
      </p:sp>
      <p:sp>
        <p:nvSpPr>
          <p:cNvPr id="6" name="Rectangle 5"/>
          <p:cNvSpPr/>
          <p:nvPr/>
        </p:nvSpPr>
        <p:spPr>
          <a:xfrm>
            <a:off x="1238126" y="2791319"/>
            <a:ext cx="4739162" cy="2300439"/>
          </a:xfrm>
          <a:prstGeom prst="rect">
            <a:avLst/>
          </a:prstGeom>
          <a:noFill/>
          <a:ln w="285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4" name="Picture 6">
            <a:extLst>
              <a:ext uri="{FF2B5EF4-FFF2-40B4-BE49-F238E27FC236}">
                <a16:creationId xmlns:a16="http://schemas.microsoft.com/office/drawing/2014/main" id="{388583C4-E10E-7138-5B38-3F313CE11B50}"/>
              </a:ext>
            </a:extLst>
          </p:cNvPr>
          <p:cNvPicPr>
            <a:picLocks noChangeAspect="1"/>
          </p:cNvPicPr>
          <p:nvPr/>
        </p:nvPicPr>
        <p:blipFill rotWithShape="1">
          <a:blip r:embed="rId3"/>
          <a:srcRect l="15328" t="5231" r="19622" b="39469"/>
          <a:stretch/>
        </p:blipFill>
        <p:spPr>
          <a:xfrm>
            <a:off x="196645" y="2585284"/>
            <a:ext cx="2082962" cy="2082962"/>
          </a:xfrm>
          <a:prstGeom prst="ellipse">
            <a:avLst/>
          </a:prstGeom>
        </p:spPr>
      </p:pic>
      <p:sp>
        <p:nvSpPr>
          <p:cNvPr id="7" name="Rectangle 6"/>
          <p:cNvSpPr/>
          <p:nvPr/>
        </p:nvSpPr>
        <p:spPr>
          <a:xfrm>
            <a:off x="3354144" y="4597407"/>
            <a:ext cx="2642394" cy="500515"/>
          </a:xfrm>
          <a:prstGeom prst="rect">
            <a:avLst/>
          </a:prstGeom>
          <a:solidFill>
            <a:srgbClr val="2A5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 Voltaire</a:t>
            </a:r>
          </a:p>
        </p:txBody>
      </p:sp>
      <p:sp>
        <p:nvSpPr>
          <p:cNvPr id="8" name="TextBox 7"/>
          <p:cNvSpPr txBox="1"/>
          <p:nvPr/>
        </p:nvSpPr>
        <p:spPr>
          <a:xfrm rot="10800000">
            <a:off x="5161052" y="2255786"/>
            <a:ext cx="805546"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a:noFill/>
                </a:ln>
                <a:solidFill>
                  <a:srgbClr val="E7E6E6">
                    <a:lumMod val="75000"/>
                  </a:srgbClr>
                </a:solidFill>
                <a:effectLst/>
                <a:uLnTx/>
                <a:uFillTx/>
                <a:latin typeface="Arial" panose="020B0604020202020204"/>
                <a:ea typeface="+mn-ea"/>
                <a:cs typeface="+mn-cs"/>
              </a:rPr>
              <a:t>“</a:t>
            </a:r>
          </a:p>
        </p:txBody>
      </p:sp>
      <p:sp>
        <p:nvSpPr>
          <p:cNvPr id="14" name="TextBox 13"/>
          <p:cNvSpPr txBox="1"/>
          <p:nvPr/>
        </p:nvSpPr>
        <p:spPr>
          <a:xfrm>
            <a:off x="1972344" y="4147622"/>
            <a:ext cx="805546"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a:noFill/>
                </a:ln>
                <a:solidFill>
                  <a:srgbClr val="E7E6E6">
                    <a:lumMod val="75000"/>
                  </a:srgbClr>
                </a:solidFill>
                <a:effectLst/>
                <a:uLnTx/>
                <a:uFillTx/>
                <a:latin typeface="Arial" panose="020B0604020202020204"/>
                <a:ea typeface="+mn-ea"/>
                <a:cs typeface="+mn-cs"/>
              </a:rPr>
              <a:t>“</a:t>
            </a:r>
          </a:p>
        </p:txBody>
      </p:sp>
      <p:sp>
        <p:nvSpPr>
          <p:cNvPr id="15" name="TextBox 14">
            <a:extLst>
              <a:ext uri="{FF2B5EF4-FFF2-40B4-BE49-F238E27FC236}">
                <a16:creationId xmlns:a16="http://schemas.microsoft.com/office/drawing/2014/main" id="{E9C05543-78A7-4B61-9F9D-EB0A20986E29}"/>
              </a:ext>
            </a:extLst>
          </p:cNvPr>
          <p:cNvSpPr txBox="1"/>
          <p:nvPr/>
        </p:nvSpPr>
        <p:spPr>
          <a:xfrm>
            <a:off x="8427192" y="3478324"/>
            <a:ext cx="3297818"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No plan of operations </a:t>
            </a:r>
            <a:r>
              <a:rPr kumimoji="0" lang="en-US" sz="1400" b="1" i="0" u="none" strike="noStrike" kern="1200" cap="none" spc="0" normalizeH="0" baseline="0" noProof="0">
                <a:ln>
                  <a:noFill/>
                </a:ln>
                <a:solidFill>
                  <a:prstClr val="black"/>
                </a:solidFill>
                <a:effectLst/>
                <a:uLnTx/>
                <a:uFillTx/>
                <a:latin typeface="Arial" panose="020B0604020202020204"/>
                <a:ea typeface="+mn-ea"/>
                <a:cs typeface="+mn-cs"/>
              </a:rPr>
              <a:t>extends with certainty beyond the first encounter </a:t>
            </a: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with the enemy’s main strength.</a:t>
            </a:r>
          </a:p>
        </p:txBody>
      </p:sp>
      <p:sp>
        <p:nvSpPr>
          <p:cNvPr id="17" name="Rectangle 16"/>
          <p:cNvSpPr/>
          <p:nvPr/>
        </p:nvSpPr>
        <p:spPr>
          <a:xfrm>
            <a:off x="7232063" y="2791319"/>
            <a:ext cx="4739162" cy="2300439"/>
          </a:xfrm>
          <a:prstGeom prst="rect">
            <a:avLst/>
          </a:prstGeom>
          <a:noFill/>
          <a:ln w="285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p:cNvSpPr/>
          <p:nvPr/>
        </p:nvSpPr>
        <p:spPr>
          <a:xfrm>
            <a:off x="9348081" y="4607032"/>
            <a:ext cx="2642394" cy="500515"/>
          </a:xfrm>
          <a:prstGeom prst="rect">
            <a:avLst/>
          </a:prstGeom>
          <a:solidFill>
            <a:srgbClr val="E42D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 Helmuth Von </a:t>
            </a:r>
            <a:r>
              <a:rPr kumimoji="0" lang="en-US" sz="1800" b="0" i="0" u="none" strike="noStrike" kern="1200" cap="none" spc="0" normalizeH="0" baseline="0" noProof="0" err="1">
                <a:ln>
                  <a:noFill/>
                </a:ln>
                <a:solidFill>
                  <a:prstClr val="white"/>
                </a:solidFill>
                <a:effectLst/>
                <a:uLnTx/>
                <a:uFillTx/>
                <a:latin typeface="Arial" panose="020B0604020202020204"/>
                <a:ea typeface="+mn-ea"/>
                <a:cs typeface="+mn-cs"/>
              </a:rPr>
              <a:t>Moltke</a:t>
            </a: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p:cNvSpPr txBox="1"/>
          <p:nvPr/>
        </p:nvSpPr>
        <p:spPr>
          <a:xfrm rot="10800000">
            <a:off x="11154989" y="2255786"/>
            <a:ext cx="805546"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a:noFill/>
                </a:ln>
                <a:solidFill>
                  <a:srgbClr val="E7E6E6">
                    <a:lumMod val="75000"/>
                  </a:srgbClr>
                </a:solidFill>
                <a:effectLst/>
                <a:uLnTx/>
                <a:uFillTx/>
                <a:latin typeface="Arial" panose="020B0604020202020204"/>
                <a:ea typeface="+mn-ea"/>
                <a:cs typeface="+mn-cs"/>
              </a:rPr>
              <a:t>“</a:t>
            </a:r>
          </a:p>
        </p:txBody>
      </p:sp>
      <p:sp>
        <p:nvSpPr>
          <p:cNvPr id="20" name="TextBox 19"/>
          <p:cNvSpPr txBox="1"/>
          <p:nvPr/>
        </p:nvSpPr>
        <p:spPr>
          <a:xfrm>
            <a:off x="7966281" y="4147622"/>
            <a:ext cx="805546"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a:noFill/>
                </a:ln>
                <a:solidFill>
                  <a:srgbClr val="E7E6E6">
                    <a:lumMod val="75000"/>
                  </a:srgbClr>
                </a:solidFill>
                <a:effectLst/>
                <a:uLnTx/>
                <a:uFillTx/>
                <a:latin typeface="Arial" panose="020B0604020202020204"/>
                <a:ea typeface="+mn-ea"/>
                <a:cs typeface="+mn-cs"/>
              </a:rPr>
              <a:t>“</a:t>
            </a:r>
          </a:p>
        </p:txBody>
      </p:sp>
      <p:pic>
        <p:nvPicPr>
          <p:cNvPr id="2" name="Picture 3">
            <a:extLst>
              <a:ext uri="{FF2B5EF4-FFF2-40B4-BE49-F238E27FC236}">
                <a16:creationId xmlns:a16="http://schemas.microsoft.com/office/drawing/2014/main" id="{426F4599-059D-581D-0894-19F7379CF962}"/>
              </a:ext>
            </a:extLst>
          </p:cNvPr>
          <p:cNvPicPr>
            <a:picLocks noChangeAspect="1"/>
          </p:cNvPicPr>
          <p:nvPr/>
        </p:nvPicPr>
        <p:blipFill rotWithShape="1">
          <a:blip r:embed="rId4"/>
          <a:srcRect l="17143" t="1661" r="15815" b="21727"/>
          <a:stretch/>
        </p:blipFill>
        <p:spPr>
          <a:xfrm>
            <a:off x="6280190" y="2585284"/>
            <a:ext cx="2102569" cy="2102569"/>
          </a:xfrm>
          <a:prstGeom prst="ellipse">
            <a:avLst/>
          </a:prstGeom>
        </p:spPr>
      </p:pic>
      <p:pic>
        <p:nvPicPr>
          <p:cNvPr id="9" name="Picture 8">
            <a:extLst>
              <a:ext uri="{FF2B5EF4-FFF2-40B4-BE49-F238E27FC236}">
                <a16:creationId xmlns:a16="http://schemas.microsoft.com/office/drawing/2014/main" id="{7AE81DF8-48B1-42E7-B06D-1D58AC774505}"/>
              </a:ext>
            </a:extLst>
          </p:cNvPr>
          <p:cNvPicPr>
            <a:picLocks noChangeAspect="1"/>
          </p:cNvPicPr>
          <p:nvPr/>
        </p:nvPicPr>
        <p:blipFill>
          <a:blip r:embed="rId5"/>
          <a:stretch>
            <a:fillRect/>
          </a:stretch>
        </p:blipFill>
        <p:spPr>
          <a:xfrm>
            <a:off x="170136" y="1413709"/>
            <a:ext cx="1155907" cy="938847"/>
          </a:xfrm>
          <a:prstGeom prst="rect">
            <a:avLst/>
          </a:prstGeom>
        </p:spPr>
      </p:pic>
      <p:sp>
        <p:nvSpPr>
          <p:cNvPr id="21" name="Slide Number Placeholder 1">
            <a:extLst>
              <a:ext uri="{FF2B5EF4-FFF2-40B4-BE49-F238E27FC236}">
                <a16:creationId xmlns:a16="http://schemas.microsoft.com/office/drawing/2014/main" id="{FF436318-2DE2-4170-A1A2-3B306A02FC20}"/>
              </a:ext>
            </a:extLst>
          </p:cNvPr>
          <p:cNvSpPr txBox="1">
            <a:spLocks/>
          </p:cNvSpPr>
          <p:nvPr/>
        </p:nvSpPr>
        <p:spPr>
          <a:xfrm>
            <a:off x="10257387" y="6492875"/>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39</a:t>
            </a:r>
          </a:p>
        </p:txBody>
      </p:sp>
      <p:sp>
        <p:nvSpPr>
          <p:cNvPr id="3" name="Footer Placeholder 2">
            <a:extLst>
              <a:ext uri="{FF2B5EF4-FFF2-40B4-BE49-F238E27FC236}">
                <a16:creationId xmlns:a16="http://schemas.microsoft.com/office/drawing/2014/main" id="{FCD8C11B-0524-0AA0-8124-2C20C6A2652C}"/>
              </a:ext>
            </a:extLst>
          </p:cNvPr>
          <p:cNvSpPr>
            <a:spLocks noGrp="1"/>
          </p:cNvSpPr>
          <p:nvPr>
            <p:ph type="ftr" sz="quarter" idx="13"/>
          </p:nvPr>
        </p:nvSpPr>
        <p:spPr/>
        <p:txBody>
          <a:bodyPr/>
          <a:lstStyle/>
          <a:p>
            <a:r>
              <a:rPr lang="en-US"/>
              <a:t>Distribution Statement A. Approved for public release. Distribution is unlimited.  Case # 23-S-1171</a:t>
            </a:r>
            <a:endParaRPr lang="en-US" dirty="0"/>
          </a:p>
        </p:txBody>
      </p:sp>
    </p:spTree>
    <p:extLst>
      <p:ext uri="{BB962C8B-B14F-4D97-AF65-F5344CB8AC3E}">
        <p14:creationId xmlns:p14="http://schemas.microsoft.com/office/powerpoint/2010/main" val="26671916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789430-D0EE-40A6-9723-1760CA611F63}"/>
              </a:ext>
            </a:extLst>
          </p:cNvPr>
          <p:cNvSpPr>
            <a:spLocks noGrp="1"/>
          </p:cNvSpPr>
          <p:nvPr>
            <p:ph type="title"/>
          </p:nvPr>
        </p:nvSpPr>
        <p:spPr>
          <a:xfrm>
            <a:off x="1352552" y="135402"/>
            <a:ext cx="10250444" cy="677002"/>
          </a:xfrm>
        </p:spPr>
        <p:txBody>
          <a:bodyPr/>
          <a:lstStyle/>
          <a:p>
            <a:r>
              <a:rPr lang="en-US"/>
              <a:t>5 Foundational Principles for the Next Chapter - #2</a:t>
            </a:r>
          </a:p>
        </p:txBody>
      </p:sp>
      <p:sp>
        <p:nvSpPr>
          <p:cNvPr id="18" name="TextBox 17">
            <a:extLst>
              <a:ext uri="{FF2B5EF4-FFF2-40B4-BE49-F238E27FC236}">
                <a16:creationId xmlns:a16="http://schemas.microsoft.com/office/drawing/2014/main" id="{5E034893-D4E3-4B50-AAE5-73985D7E208B}"/>
              </a:ext>
            </a:extLst>
          </p:cNvPr>
          <p:cNvSpPr txBox="1"/>
          <p:nvPr/>
        </p:nvSpPr>
        <p:spPr>
          <a:xfrm>
            <a:off x="1487762" y="1104284"/>
            <a:ext cx="108916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111C4E"/>
                </a:solidFill>
                <a:effectLst/>
                <a:uLnTx/>
                <a:uFillTx/>
                <a:latin typeface="Arial" panose="020B0604020202020204"/>
                <a:ea typeface="+mn-ea"/>
                <a:cs typeface="+mn-cs"/>
              </a:rPr>
              <a:t>2. Leveraging Data Over Existing Process</a:t>
            </a:r>
          </a:p>
        </p:txBody>
      </p:sp>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699323" y="1627504"/>
            <a:ext cx="6793354" cy="4528902"/>
          </a:xfrm>
          <a:prstGeom prst="rect">
            <a:avLst/>
          </a:prstGeom>
        </p:spPr>
      </p:pic>
      <p:pic>
        <p:nvPicPr>
          <p:cNvPr id="4" name="Picture 3">
            <a:extLst>
              <a:ext uri="{FF2B5EF4-FFF2-40B4-BE49-F238E27FC236}">
                <a16:creationId xmlns:a16="http://schemas.microsoft.com/office/drawing/2014/main" id="{385C4759-30B1-489E-B81A-82CA0320415A}"/>
              </a:ext>
            </a:extLst>
          </p:cNvPr>
          <p:cNvPicPr>
            <a:picLocks noChangeAspect="1"/>
          </p:cNvPicPr>
          <p:nvPr/>
        </p:nvPicPr>
        <p:blipFill>
          <a:blip r:embed="rId4"/>
          <a:stretch>
            <a:fillRect/>
          </a:stretch>
        </p:blipFill>
        <p:spPr>
          <a:xfrm>
            <a:off x="200482" y="1048389"/>
            <a:ext cx="1287280" cy="1158230"/>
          </a:xfrm>
          <a:prstGeom prst="rect">
            <a:avLst/>
          </a:prstGeom>
        </p:spPr>
      </p:pic>
      <p:sp>
        <p:nvSpPr>
          <p:cNvPr id="6" name="Slide Number Placeholder 1">
            <a:extLst>
              <a:ext uri="{FF2B5EF4-FFF2-40B4-BE49-F238E27FC236}">
                <a16:creationId xmlns:a16="http://schemas.microsoft.com/office/drawing/2014/main" id="{1FDE0640-D1EC-4AD6-9E0D-46329D1776C7}"/>
              </a:ext>
            </a:extLst>
          </p:cNvPr>
          <p:cNvSpPr txBox="1">
            <a:spLocks/>
          </p:cNvSpPr>
          <p:nvPr/>
        </p:nvSpPr>
        <p:spPr>
          <a:xfrm>
            <a:off x="10128738" y="6356790"/>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38</a:t>
            </a:fld>
            <a:endParaRPr lang="en-US"/>
          </a:p>
        </p:txBody>
      </p:sp>
      <p:sp>
        <p:nvSpPr>
          <p:cNvPr id="3" name="Footer Placeholder 2">
            <a:extLst>
              <a:ext uri="{FF2B5EF4-FFF2-40B4-BE49-F238E27FC236}">
                <a16:creationId xmlns:a16="http://schemas.microsoft.com/office/drawing/2014/main" id="{AA8D4F9C-28BA-7E9C-0C3E-693E486717D5}"/>
              </a:ext>
            </a:extLst>
          </p:cNvPr>
          <p:cNvSpPr>
            <a:spLocks noGrp="1"/>
          </p:cNvSpPr>
          <p:nvPr>
            <p:ph type="ftr" sz="quarter" idx="13"/>
          </p:nvPr>
        </p:nvSpPr>
        <p:spPr/>
        <p:txBody>
          <a:bodyPr/>
          <a:lstStyle/>
          <a:p>
            <a:r>
              <a:rPr lang="en-US"/>
              <a:t>Distribution Statement A. Approved for public release. Distribution is unlimited.  Case # 23-S-1171</a:t>
            </a:r>
            <a:endParaRPr lang="en-US" dirty="0"/>
          </a:p>
        </p:txBody>
      </p:sp>
    </p:spTree>
    <p:extLst>
      <p:ext uri="{BB962C8B-B14F-4D97-AF65-F5344CB8AC3E}">
        <p14:creationId xmlns:p14="http://schemas.microsoft.com/office/powerpoint/2010/main" val="11095651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789430-D0EE-40A6-9723-1760CA611F63}"/>
              </a:ext>
            </a:extLst>
          </p:cNvPr>
          <p:cNvSpPr>
            <a:spLocks noGrp="1"/>
          </p:cNvSpPr>
          <p:nvPr>
            <p:ph type="title"/>
          </p:nvPr>
        </p:nvSpPr>
        <p:spPr/>
        <p:txBody>
          <a:bodyPr/>
          <a:lstStyle/>
          <a:p>
            <a:r>
              <a:rPr lang="en-US"/>
              <a:t>5 Foundational Principles for the Next Chapter - #3</a:t>
            </a:r>
          </a:p>
        </p:txBody>
      </p:sp>
      <p:sp>
        <p:nvSpPr>
          <p:cNvPr id="14" name="TextBox 13">
            <a:extLst>
              <a:ext uri="{FF2B5EF4-FFF2-40B4-BE49-F238E27FC236}">
                <a16:creationId xmlns:a16="http://schemas.microsoft.com/office/drawing/2014/main" id="{5E034893-D4E3-4B50-AAE5-73985D7E208B}"/>
              </a:ext>
            </a:extLst>
          </p:cNvPr>
          <p:cNvSpPr txBox="1"/>
          <p:nvPr/>
        </p:nvSpPr>
        <p:spPr>
          <a:xfrm>
            <a:off x="1614462" y="1405067"/>
            <a:ext cx="63275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111C4E"/>
                </a:solidFill>
                <a:effectLst/>
                <a:uLnTx/>
                <a:uFillTx/>
                <a:latin typeface="Arial" panose="020B0604020202020204"/>
                <a:ea typeface="+mn-ea"/>
                <a:cs typeface="+mn-cs"/>
              </a:rPr>
              <a:t>3. Upskilling Over Future Hires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6567" y="1984194"/>
            <a:ext cx="6818866" cy="4176515"/>
          </a:xfrm>
          <a:prstGeom prst="rect">
            <a:avLst/>
          </a:prstGeom>
        </p:spPr>
      </p:pic>
      <p:pic>
        <p:nvPicPr>
          <p:cNvPr id="4" name="Picture 3">
            <a:extLst>
              <a:ext uri="{FF2B5EF4-FFF2-40B4-BE49-F238E27FC236}">
                <a16:creationId xmlns:a16="http://schemas.microsoft.com/office/drawing/2014/main" id="{915795F0-C903-4D0B-A769-7A7C103FACA1}"/>
              </a:ext>
            </a:extLst>
          </p:cNvPr>
          <p:cNvPicPr>
            <a:picLocks noChangeAspect="1"/>
          </p:cNvPicPr>
          <p:nvPr/>
        </p:nvPicPr>
        <p:blipFill>
          <a:blip r:embed="rId4"/>
          <a:stretch>
            <a:fillRect/>
          </a:stretch>
        </p:blipFill>
        <p:spPr>
          <a:xfrm>
            <a:off x="206291" y="1405067"/>
            <a:ext cx="1319570" cy="1158254"/>
          </a:xfrm>
          <a:prstGeom prst="rect">
            <a:avLst/>
          </a:prstGeom>
        </p:spPr>
      </p:pic>
      <p:sp>
        <p:nvSpPr>
          <p:cNvPr id="6" name="Slide Number Placeholder 1">
            <a:extLst>
              <a:ext uri="{FF2B5EF4-FFF2-40B4-BE49-F238E27FC236}">
                <a16:creationId xmlns:a16="http://schemas.microsoft.com/office/drawing/2014/main" id="{EE530979-1FD6-4941-AE74-41EAE291200B}"/>
              </a:ext>
            </a:extLst>
          </p:cNvPr>
          <p:cNvSpPr txBox="1">
            <a:spLocks/>
          </p:cNvSpPr>
          <p:nvPr/>
        </p:nvSpPr>
        <p:spPr>
          <a:xfrm>
            <a:off x="10168322" y="6364226"/>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39</a:t>
            </a:fld>
            <a:endParaRPr lang="en-US"/>
          </a:p>
        </p:txBody>
      </p:sp>
      <p:sp>
        <p:nvSpPr>
          <p:cNvPr id="3" name="Footer Placeholder 2">
            <a:extLst>
              <a:ext uri="{FF2B5EF4-FFF2-40B4-BE49-F238E27FC236}">
                <a16:creationId xmlns:a16="http://schemas.microsoft.com/office/drawing/2014/main" id="{56557EF7-92C3-B4A7-889A-38CBC625388E}"/>
              </a:ext>
            </a:extLst>
          </p:cNvPr>
          <p:cNvSpPr>
            <a:spLocks noGrp="1"/>
          </p:cNvSpPr>
          <p:nvPr>
            <p:ph type="ftr" sz="quarter" idx="13"/>
          </p:nvPr>
        </p:nvSpPr>
        <p:spPr/>
        <p:txBody>
          <a:bodyPr/>
          <a:lstStyle/>
          <a:p>
            <a:r>
              <a:rPr lang="en-US"/>
              <a:t>Distribution Statement A. Approved for public release. Distribution is unlimited.  Case # 23-S-1171</a:t>
            </a:r>
            <a:endParaRPr lang="en-US" dirty="0"/>
          </a:p>
        </p:txBody>
      </p:sp>
    </p:spTree>
    <p:extLst>
      <p:ext uri="{BB962C8B-B14F-4D97-AF65-F5344CB8AC3E}">
        <p14:creationId xmlns:p14="http://schemas.microsoft.com/office/powerpoint/2010/main" val="17515793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40407" y="112271"/>
            <a:ext cx="10250444" cy="677002"/>
          </a:xfrm>
        </p:spPr>
        <p:txBody>
          <a:bodyPr>
            <a:normAutofit/>
          </a:bodyPr>
          <a:lstStyle/>
          <a:p>
            <a:r>
              <a:rPr lang="en-US"/>
              <a:t>The Need For Change</a:t>
            </a:r>
          </a:p>
        </p:txBody>
      </p:sp>
      <p:pic>
        <p:nvPicPr>
          <p:cNvPr id="10" name="Content Placeholder 7">
            <a:extLst>
              <a:ext uri="{FF2B5EF4-FFF2-40B4-BE49-F238E27FC236}">
                <a16:creationId xmlns:a16="http://schemas.microsoft.com/office/drawing/2014/main" id="{24E49482-CEF6-4FE1-A616-1EC71D81F0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6014" y="1092938"/>
            <a:ext cx="5527515" cy="4908951"/>
          </a:xfrm>
          <a:prstGeom prst="rect">
            <a:avLst/>
          </a:prstGeom>
          <a:ln>
            <a:solidFill>
              <a:schemeClr val="tx1"/>
            </a:solidFill>
          </a:ln>
        </p:spPr>
      </p:pic>
      <p:sp>
        <p:nvSpPr>
          <p:cNvPr id="11" name="TextBox 10"/>
          <p:cNvSpPr txBox="1"/>
          <p:nvPr/>
        </p:nvSpPr>
        <p:spPr>
          <a:xfrm>
            <a:off x="6387820" y="6038613"/>
            <a:ext cx="5308421" cy="261610"/>
          </a:xfrm>
          <a:prstGeom prst="rect">
            <a:avLst/>
          </a:prstGeom>
          <a:noFill/>
        </p:spPr>
        <p:txBody>
          <a:bodyPr wrap="square" rtlCol="0">
            <a:spAutoFit/>
          </a:bodyPr>
          <a:lstStyle/>
          <a:p>
            <a:r>
              <a:rPr lang="en-US" sz="1100"/>
              <a:t>Source: Dan </a:t>
            </a:r>
            <a:r>
              <a:rPr lang="en-US" sz="1100" err="1"/>
              <a:t>Patt</a:t>
            </a:r>
            <a:r>
              <a:rPr lang="en-US" sz="1100"/>
              <a:t>, </a:t>
            </a:r>
            <a:r>
              <a:rPr lang="en-US" sz="1100" i="1"/>
              <a:t>Time-to-Market: A DARPA study on Capability Fielding 2013 </a:t>
            </a:r>
            <a:endParaRPr lang="en-US" sz="1100"/>
          </a:p>
        </p:txBody>
      </p:sp>
      <p:pic>
        <p:nvPicPr>
          <p:cNvPr id="4" name="Picture 3"/>
          <p:cNvPicPr>
            <a:picLocks noChangeAspect="1"/>
          </p:cNvPicPr>
          <p:nvPr/>
        </p:nvPicPr>
        <p:blipFill rotWithShape="1">
          <a:blip r:embed="rId4"/>
          <a:srcRect l="12945" t="20093" r="62017" b="71840"/>
          <a:stretch/>
        </p:blipFill>
        <p:spPr>
          <a:xfrm>
            <a:off x="347841" y="1088359"/>
            <a:ext cx="5527515" cy="852849"/>
          </a:xfrm>
          <a:prstGeom prst="rect">
            <a:avLst/>
          </a:prstGeom>
          <a:ln>
            <a:solidFill>
              <a:schemeClr val="tx1"/>
            </a:solidFill>
          </a:ln>
        </p:spPr>
      </p:pic>
      <p:sp>
        <p:nvSpPr>
          <p:cNvPr id="6" name="TextBox 5"/>
          <p:cNvSpPr txBox="1"/>
          <p:nvPr/>
        </p:nvSpPr>
        <p:spPr>
          <a:xfrm>
            <a:off x="347841" y="1944876"/>
            <a:ext cx="5527515" cy="4043415"/>
          </a:xfrm>
          <a:prstGeom prst="rect">
            <a:avLst/>
          </a:prstGeom>
          <a:noFill/>
          <a:ln>
            <a:solidFill>
              <a:schemeClr val="tx1"/>
            </a:solidFill>
          </a:ln>
        </p:spPr>
        <p:txBody>
          <a:bodyPr wrap="square" lIns="91440" tIns="45720" rIns="91440" bIns="45720" rtlCol="0" anchor="t">
            <a:spAutoFit/>
          </a:bodyPr>
          <a:lstStyle/>
          <a:p>
            <a:pPr algn="ctr"/>
            <a:r>
              <a:rPr lang="en-US" sz="1975" dirty="0">
                <a:latin typeface=" Arial"/>
              </a:rPr>
              <a:t>Fact Sheet: 2022 National Defense Strategy</a:t>
            </a:r>
          </a:p>
          <a:p>
            <a:r>
              <a:rPr lang="en-US" sz="1975" dirty="0">
                <a:latin typeface=" Arial"/>
              </a:rPr>
              <a:t>The Defense priorities are: </a:t>
            </a:r>
          </a:p>
          <a:p>
            <a:pPr marL="342900" indent="-342900">
              <a:buFont typeface="+mj-lt"/>
              <a:buAutoNum type="arabicPeriod"/>
            </a:pPr>
            <a:r>
              <a:rPr lang="en-US" sz="1975" dirty="0">
                <a:latin typeface=" Arial"/>
              </a:rPr>
              <a:t>Defending the homeland, paced to the growing multi-domain threat posed by the PRC </a:t>
            </a:r>
          </a:p>
          <a:p>
            <a:pPr marL="342900" indent="-342900">
              <a:buFont typeface="+mj-lt"/>
              <a:buAutoNum type="arabicPeriod"/>
            </a:pPr>
            <a:r>
              <a:rPr lang="en-US" sz="1975" dirty="0">
                <a:latin typeface=" Arial"/>
              </a:rPr>
              <a:t>Deterring strategic attacks against the United States, Allies, and partners </a:t>
            </a:r>
          </a:p>
          <a:p>
            <a:pPr marL="342900" indent="-342900">
              <a:buFont typeface="+mj-lt"/>
              <a:buAutoNum type="arabicPeriod"/>
            </a:pPr>
            <a:r>
              <a:rPr lang="en-US" sz="1975" dirty="0">
                <a:latin typeface=" Arial"/>
              </a:rPr>
              <a:t>Deterring aggression, while being prepared to prevail in conflict when necessary, prioritizing the PRC challenge in the Indo-Pacific, then the Russia challenge in Europe </a:t>
            </a:r>
          </a:p>
          <a:p>
            <a:pPr marL="342900" indent="-342900">
              <a:buFont typeface="+mj-lt"/>
              <a:buAutoNum type="arabicPeriod"/>
            </a:pPr>
            <a:r>
              <a:rPr lang="en-US" sz="1975" dirty="0">
                <a:latin typeface=" Arial"/>
              </a:rPr>
              <a:t>Building a resilient Joint Force and defense ecosystem. </a:t>
            </a:r>
          </a:p>
        </p:txBody>
      </p:sp>
      <p:sp>
        <p:nvSpPr>
          <p:cNvPr id="3" name="Slide Number Placeholder 1">
            <a:extLst>
              <a:ext uri="{FF2B5EF4-FFF2-40B4-BE49-F238E27FC236}">
                <a16:creationId xmlns:a16="http://schemas.microsoft.com/office/drawing/2014/main" id="{4892FA84-EBAA-7A23-E566-19B54F0F640E}"/>
              </a:ext>
            </a:extLst>
          </p:cNvPr>
          <p:cNvSpPr txBox="1">
            <a:spLocks/>
          </p:cNvSpPr>
          <p:nvPr/>
        </p:nvSpPr>
        <p:spPr>
          <a:xfrm>
            <a:off x="10183941" y="6492875"/>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3</a:t>
            </a:r>
          </a:p>
        </p:txBody>
      </p:sp>
      <p:sp>
        <p:nvSpPr>
          <p:cNvPr id="2" name="Footer Placeholder 1">
            <a:extLst>
              <a:ext uri="{FF2B5EF4-FFF2-40B4-BE49-F238E27FC236}">
                <a16:creationId xmlns:a16="http://schemas.microsoft.com/office/drawing/2014/main" id="{4EE3E6CE-9285-3293-8D86-67C43F1E8EA9}"/>
              </a:ext>
            </a:extLst>
          </p:cNvPr>
          <p:cNvSpPr>
            <a:spLocks noGrp="1"/>
          </p:cNvSpPr>
          <p:nvPr>
            <p:ph type="ftr" sz="quarter" idx="13"/>
          </p:nvPr>
        </p:nvSpPr>
        <p:spPr/>
        <p:txBody>
          <a:bodyPr/>
          <a:lstStyle/>
          <a:p>
            <a:r>
              <a:rPr lang="en-US"/>
              <a:t>Distribution Statement A. Approved for public release. Distribution is unlimited.  Case # 23-S-1171</a:t>
            </a:r>
            <a:endParaRPr lang="en-US" dirty="0"/>
          </a:p>
        </p:txBody>
      </p:sp>
    </p:spTree>
    <p:extLst>
      <p:ext uri="{BB962C8B-B14F-4D97-AF65-F5344CB8AC3E}">
        <p14:creationId xmlns:p14="http://schemas.microsoft.com/office/powerpoint/2010/main" val="18098190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4" name="Straight Connector 103"/>
          <p:cNvCxnSpPr/>
          <p:nvPr/>
        </p:nvCxnSpPr>
        <p:spPr>
          <a:xfrm>
            <a:off x="4834393" y="4331916"/>
            <a:ext cx="3228230" cy="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4892353" y="3665551"/>
            <a:ext cx="2803838" cy="128481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a:off x="4746929" y="3641916"/>
            <a:ext cx="3065916" cy="717725"/>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V="1">
            <a:off x="4934505" y="4316014"/>
            <a:ext cx="2878340" cy="634347"/>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flipV="1">
            <a:off x="4834393" y="4316014"/>
            <a:ext cx="2978452" cy="634347"/>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4892353" y="4950361"/>
            <a:ext cx="2999244" cy="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934505" y="3665551"/>
            <a:ext cx="2808388" cy="128481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892353" y="5596503"/>
            <a:ext cx="2874330" cy="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4892353" y="3641916"/>
            <a:ext cx="2850540" cy="1954587"/>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4892353" y="4950361"/>
            <a:ext cx="2850540" cy="646142"/>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4892353" y="4950362"/>
            <a:ext cx="2999244" cy="687127"/>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4892353" y="3641916"/>
            <a:ext cx="2806113" cy="1954587"/>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934505" y="3665551"/>
            <a:ext cx="2832178" cy="69409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834393" y="3665551"/>
            <a:ext cx="2978452" cy="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92353" y="4316014"/>
            <a:ext cx="2803838" cy="1268695"/>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E2789430-D0EE-40A6-9723-1760CA611F63}"/>
              </a:ext>
            </a:extLst>
          </p:cNvPr>
          <p:cNvSpPr>
            <a:spLocks noGrp="1"/>
          </p:cNvSpPr>
          <p:nvPr>
            <p:ph type="title"/>
          </p:nvPr>
        </p:nvSpPr>
        <p:spPr/>
        <p:txBody>
          <a:bodyPr/>
          <a:lstStyle/>
          <a:p>
            <a:r>
              <a:rPr lang="en-US"/>
              <a:t>5 Foundational Principles for the Next Chapter - #4</a:t>
            </a:r>
          </a:p>
        </p:txBody>
      </p:sp>
      <p:pic>
        <p:nvPicPr>
          <p:cNvPr id="110" name="Graphic 109" descr="Bullseye with solid fill">
            <a:extLst>
              <a:ext uri="{FF2B5EF4-FFF2-40B4-BE49-F238E27FC236}">
                <a16:creationId xmlns:a16="http://schemas.microsoft.com/office/drawing/2014/main" id="{B8BF3D4B-C665-4BF1-8CB0-49A097E6DB7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95800" y="2265715"/>
            <a:ext cx="1393939" cy="1393939"/>
          </a:xfrm>
          <a:prstGeom prst="rect">
            <a:avLst/>
          </a:prstGeom>
        </p:spPr>
      </p:pic>
      <p:sp>
        <p:nvSpPr>
          <p:cNvPr id="57" name="TextBox 56">
            <a:extLst>
              <a:ext uri="{FF2B5EF4-FFF2-40B4-BE49-F238E27FC236}">
                <a16:creationId xmlns:a16="http://schemas.microsoft.com/office/drawing/2014/main" id="{5E034893-D4E3-4B50-AAE5-73985D7E208B}"/>
              </a:ext>
            </a:extLst>
          </p:cNvPr>
          <p:cNvSpPr txBox="1"/>
          <p:nvPr/>
        </p:nvSpPr>
        <p:spPr>
          <a:xfrm>
            <a:off x="1478965" y="1532961"/>
            <a:ext cx="60201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111C4E"/>
                </a:solidFill>
                <a:effectLst/>
                <a:uLnTx/>
                <a:uFillTx/>
                <a:latin typeface="Arial" panose="020B0604020202020204"/>
                <a:ea typeface="+mn-ea"/>
                <a:cs typeface="+mn-cs"/>
              </a:rPr>
              <a:t>4. Interoperability Over Tool Verticals</a:t>
            </a:r>
          </a:p>
        </p:txBody>
      </p:sp>
      <p:grpSp>
        <p:nvGrpSpPr>
          <p:cNvPr id="22" name="Group 21"/>
          <p:cNvGrpSpPr/>
          <p:nvPr/>
        </p:nvGrpSpPr>
        <p:grpSpPr>
          <a:xfrm>
            <a:off x="2514680" y="2357935"/>
            <a:ext cx="7513771" cy="3900872"/>
            <a:chOff x="2051972" y="2357935"/>
            <a:chExt cx="7513771" cy="3900872"/>
          </a:xfrm>
        </p:grpSpPr>
        <p:grpSp>
          <p:nvGrpSpPr>
            <p:cNvPr id="21" name="Group 20"/>
            <p:cNvGrpSpPr/>
            <p:nvPr/>
          </p:nvGrpSpPr>
          <p:grpSpPr>
            <a:xfrm>
              <a:off x="2051972" y="2357935"/>
              <a:ext cx="2511946" cy="3900872"/>
              <a:chOff x="1225036" y="2301548"/>
              <a:chExt cx="2511946" cy="3900872"/>
            </a:xfrm>
          </p:grpSpPr>
          <p:grpSp>
            <p:nvGrpSpPr>
              <p:cNvPr id="13" name="Group 12"/>
              <p:cNvGrpSpPr/>
              <p:nvPr/>
            </p:nvGrpSpPr>
            <p:grpSpPr>
              <a:xfrm>
                <a:off x="1668280" y="2301548"/>
                <a:ext cx="2068702" cy="3900872"/>
                <a:chOff x="1668280" y="2301548"/>
                <a:chExt cx="2068702" cy="3900872"/>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8280" y="2711866"/>
                  <a:ext cx="2068702" cy="3490554"/>
                </a:xfrm>
                <a:prstGeom prst="rect">
                  <a:avLst/>
                </a:prstGeom>
              </p:spPr>
            </p:pic>
            <p:sp>
              <p:nvSpPr>
                <p:cNvPr id="8" name="TextBox 7"/>
                <p:cNvSpPr txBox="1"/>
                <p:nvPr/>
              </p:nvSpPr>
              <p:spPr>
                <a:xfrm>
                  <a:off x="1760402" y="3681453"/>
                  <a:ext cx="188445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prstClr val="black"/>
                      </a:solidFill>
                      <a:effectLst/>
                      <a:uLnTx/>
                      <a:uFillTx/>
                      <a:latin typeface="Arial" panose="020B0604020202020204"/>
                      <a:ea typeface="+mn-ea"/>
                      <a:cs typeface="+mn-cs"/>
                    </a:rPr>
                    <a:t>Architecture</a:t>
                  </a:r>
                </a:p>
              </p:txBody>
            </p:sp>
            <p:sp>
              <p:nvSpPr>
                <p:cNvPr id="59" name="TextBox 58"/>
                <p:cNvSpPr txBox="1"/>
                <p:nvPr/>
              </p:nvSpPr>
              <p:spPr>
                <a:xfrm>
                  <a:off x="1760402" y="4303254"/>
                  <a:ext cx="188445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Physics</a:t>
                  </a:r>
                </a:p>
              </p:txBody>
            </p:sp>
            <p:sp>
              <p:nvSpPr>
                <p:cNvPr id="62" name="TextBox 61"/>
                <p:cNvSpPr txBox="1"/>
                <p:nvPr/>
              </p:nvSpPr>
              <p:spPr>
                <a:xfrm>
                  <a:off x="1760402" y="5014476"/>
                  <a:ext cx="188445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Test</a:t>
                  </a:r>
                </a:p>
              </p:txBody>
            </p:sp>
            <p:sp>
              <p:nvSpPr>
                <p:cNvPr id="63" name="TextBox 62"/>
                <p:cNvSpPr txBox="1"/>
                <p:nvPr/>
              </p:nvSpPr>
              <p:spPr>
                <a:xfrm>
                  <a:off x="1760402" y="5636277"/>
                  <a:ext cx="188445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PLM</a:t>
                  </a:r>
                </a:p>
              </p:txBody>
            </p:sp>
            <p:sp>
              <p:nvSpPr>
                <p:cNvPr id="11" name="TextBox 10"/>
                <p:cNvSpPr txBox="1"/>
                <p:nvPr/>
              </p:nvSpPr>
              <p:spPr>
                <a:xfrm>
                  <a:off x="1802554" y="2301548"/>
                  <a:ext cx="18001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a:ea typeface="+mn-ea"/>
                      <a:cs typeface="+mn-cs"/>
                    </a:rPr>
                    <a:t>Tool Vertical A</a:t>
                  </a:r>
                </a:p>
              </p:txBody>
            </p:sp>
          </p:grpSp>
          <p:sp>
            <p:nvSpPr>
              <p:cNvPr id="16" name="Left-Right Arrow 15"/>
              <p:cNvSpPr/>
              <p:nvPr/>
            </p:nvSpPr>
            <p:spPr>
              <a:xfrm rot="5400000">
                <a:off x="325421" y="4343957"/>
                <a:ext cx="2742119" cy="352049"/>
              </a:xfrm>
              <a:prstGeom prst="leftRightArrow">
                <a:avLst>
                  <a:gd name="adj1" fmla="val 50000"/>
                  <a:gd name="adj2" fmla="val 65102"/>
                </a:avLst>
              </a:prstGeom>
              <a:solidFill>
                <a:srgbClr val="2A5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TextBox 17"/>
              <p:cNvSpPr txBox="1"/>
              <p:nvPr/>
            </p:nvSpPr>
            <p:spPr>
              <a:xfrm rot="16200000">
                <a:off x="896843" y="4272476"/>
                <a:ext cx="10257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LINKED</a:t>
                </a:r>
              </a:p>
            </p:txBody>
          </p:sp>
        </p:grpSp>
        <p:grpSp>
          <p:nvGrpSpPr>
            <p:cNvPr id="20" name="Group 19"/>
            <p:cNvGrpSpPr/>
            <p:nvPr/>
          </p:nvGrpSpPr>
          <p:grpSpPr>
            <a:xfrm>
              <a:off x="7145911" y="2357935"/>
              <a:ext cx="2419832" cy="3900872"/>
              <a:chOff x="6318975" y="2317962"/>
              <a:chExt cx="2419832" cy="3900872"/>
            </a:xfrm>
          </p:grpSpPr>
          <p:grpSp>
            <p:nvGrpSpPr>
              <p:cNvPr id="64" name="Group 63"/>
              <p:cNvGrpSpPr/>
              <p:nvPr/>
            </p:nvGrpSpPr>
            <p:grpSpPr>
              <a:xfrm>
                <a:off x="6318975" y="2317962"/>
                <a:ext cx="2068702" cy="3900872"/>
                <a:chOff x="1668280" y="2301548"/>
                <a:chExt cx="2068702" cy="3900872"/>
              </a:xfrm>
            </p:grpSpPr>
            <p:pic>
              <p:nvPicPr>
                <p:cNvPr id="66" name="Picture 6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8280" y="2711866"/>
                  <a:ext cx="2068702" cy="3490554"/>
                </a:xfrm>
                <a:prstGeom prst="rect">
                  <a:avLst/>
                </a:prstGeom>
              </p:spPr>
            </p:pic>
            <p:sp>
              <p:nvSpPr>
                <p:cNvPr id="67" name="TextBox 66"/>
                <p:cNvSpPr txBox="1"/>
                <p:nvPr/>
              </p:nvSpPr>
              <p:spPr>
                <a:xfrm>
                  <a:off x="1760402" y="3681453"/>
                  <a:ext cx="188445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Architecture</a:t>
                  </a:r>
                </a:p>
              </p:txBody>
            </p:sp>
            <p:sp>
              <p:nvSpPr>
                <p:cNvPr id="68" name="TextBox 67"/>
                <p:cNvSpPr txBox="1"/>
                <p:nvPr/>
              </p:nvSpPr>
              <p:spPr>
                <a:xfrm>
                  <a:off x="1760402" y="4303254"/>
                  <a:ext cx="188445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Physics</a:t>
                  </a:r>
                </a:p>
              </p:txBody>
            </p:sp>
            <p:sp>
              <p:nvSpPr>
                <p:cNvPr id="69" name="TextBox 68"/>
                <p:cNvSpPr txBox="1"/>
                <p:nvPr/>
              </p:nvSpPr>
              <p:spPr>
                <a:xfrm>
                  <a:off x="1760402" y="5014476"/>
                  <a:ext cx="188445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Test</a:t>
                  </a:r>
                </a:p>
              </p:txBody>
            </p:sp>
            <p:sp>
              <p:nvSpPr>
                <p:cNvPr id="73" name="TextBox 72"/>
                <p:cNvSpPr txBox="1"/>
                <p:nvPr/>
              </p:nvSpPr>
              <p:spPr>
                <a:xfrm>
                  <a:off x="1760402" y="5636277"/>
                  <a:ext cx="188445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PLM</a:t>
                  </a:r>
                </a:p>
              </p:txBody>
            </p:sp>
            <p:sp>
              <p:nvSpPr>
                <p:cNvPr id="74" name="TextBox 73"/>
                <p:cNvSpPr txBox="1"/>
                <p:nvPr/>
              </p:nvSpPr>
              <p:spPr>
                <a:xfrm>
                  <a:off x="1802554" y="2301548"/>
                  <a:ext cx="18001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a:ea typeface="+mn-ea"/>
                      <a:cs typeface="+mn-cs"/>
                    </a:rPr>
                    <a:t>Tool Vertical B</a:t>
                  </a:r>
                </a:p>
              </p:txBody>
            </p:sp>
          </p:grpSp>
          <p:sp>
            <p:nvSpPr>
              <p:cNvPr id="75" name="Left-Right Arrow 74"/>
              <p:cNvSpPr/>
              <p:nvPr/>
            </p:nvSpPr>
            <p:spPr>
              <a:xfrm rot="5400000">
                <a:off x="6913225" y="4360371"/>
                <a:ext cx="2742119" cy="352049"/>
              </a:xfrm>
              <a:prstGeom prst="leftRightArrow">
                <a:avLst>
                  <a:gd name="adj1" fmla="val 50000"/>
                  <a:gd name="adj2" fmla="val 65102"/>
                </a:avLst>
              </a:prstGeom>
              <a:solidFill>
                <a:srgbClr val="2A5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8" name="TextBox 77"/>
              <p:cNvSpPr txBox="1"/>
              <p:nvPr/>
            </p:nvSpPr>
            <p:spPr>
              <a:xfrm rot="5400000">
                <a:off x="8041282" y="4288890"/>
                <a:ext cx="10257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LINKED</a:t>
                </a:r>
              </a:p>
            </p:txBody>
          </p:sp>
        </p:grpSp>
      </p:grpSp>
      <p:cxnSp>
        <p:nvCxnSpPr>
          <p:cNvPr id="81" name="Straight Connector 80"/>
          <p:cNvCxnSpPr/>
          <p:nvPr/>
        </p:nvCxnSpPr>
        <p:spPr>
          <a:xfrm flipV="1">
            <a:off x="4892353" y="4359641"/>
            <a:ext cx="2803838" cy="1236862"/>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E79A88D-DD1C-460F-811D-0672BA6C9751}"/>
              </a:ext>
            </a:extLst>
          </p:cNvPr>
          <p:cNvPicPr>
            <a:picLocks noChangeAspect="1"/>
          </p:cNvPicPr>
          <p:nvPr/>
        </p:nvPicPr>
        <p:blipFill>
          <a:blip r:embed="rId6"/>
          <a:stretch>
            <a:fillRect/>
          </a:stretch>
        </p:blipFill>
        <p:spPr>
          <a:xfrm>
            <a:off x="145823" y="1401796"/>
            <a:ext cx="1236321" cy="1001895"/>
          </a:xfrm>
          <a:prstGeom prst="rect">
            <a:avLst/>
          </a:prstGeom>
        </p:spPr>
      </p:pic>
      <p:sp>
        <p:nvSpPr>
          <p:cNvPr id="44" name="Slide Number Placeholder 1">
            <a:extLst>
              <a:ext uri="{FF2B5EF4-FFF2-40B4-BE49-F238E27FC236}">
                <a16:creationId xmlns:a16="http://schemas.microsoft.com/office/drawing/2014/main" id="{77E98592-076B-4786-923F-51ABAF9B31FB}"/>
              </a:ext>
            </a:extLst>
          </p:cNvPr>
          <p:cNvSpPr txBox="1">
            <a:spLocks/>
          </p:cNvSpPr>
          <p:nvPr/>
        </p:nvSpPr>
        <p:spPr>
          <a:xfrm>
            <a:off x="10099049" y="6423602"/>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40</a:t>
            </a:fld>
            <a:endParaRPr lang="en-US"/>
          </a:p>
        </p:txBody>
      </p:sp>
      <p:sp>
        <p:nvSpPr>
          <p:cNvPr id="3" name="Footer Placeholder 2">
            <a:extLst>
              <a:ext uri="{FF2B5EF4-FFF2-40B4-BE49-F238E27FC236}">
                <a16:creationId xmlns:a16="http://schemas.microsoft.com/office/drawing/2014/main" id="{611B10B2-8317-45C0-AE56-E7BBC0723A6E}"/>
              </a:ext>
            </a:extLst>
          </p:cNvPr>
          <p:cNvSpPr>
            <a:spLocks noGrp="1"/>
          </p:cNvSpPr>
          <p:nvPr>
            <p:ph type="ftr" sz="quarter" idx="13"/>
          </p:nvPr>
        </p:nvSpPr>
        <p:spPr/>
        <p:txBody>
          <a:bodyPr/>
          <a:lstStyle/>
          <a:p>
            <a:r>
              <a:rPr lang="en-US"/>
              <a:t>Distribution Statement A. Approved for public release. Distribution is unlimited.  Case # 23-S-1171</a:t>
            </a:r>
            <a:endParaRPr lang="en-US" dirty="0"/>
          </a:p>
        </p:txBody>
      </p:sp>
    </p:spTree>
    <p:extLst>
      <p:ext uri="{BB962C8B-B14F-4D97-AF65-F5344CB8AC3E}">
        <p14:creationId xmlns:p14="http://schemas.microsoft.com/office/powerpoint/2010/main" val="651784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789430-D0EE-40A6-9723-1760CA611F63}"/>
              </a:ext>
            </a:extLst>
          </p:cNvPr>
          <p:cNvSpPr>
            <a:spLocks noGrp="1"/>
          </p:cNvSpPr>
          <p:nvPr>
            <p:ph type="title"/>
          </p:nvPr>
        </p:nvSpPr>
        <p:spPr/>
        <p:txBody>
          <a:bodyPr/>
          <a:lstStyle/>
          <a:p>
            <a:r>
              <a:rPr lang="en-US"/>
              <a:t>5 Foundational Principles for the Next Chapter - #5</a:t>
            </a:r>
          </a:p>
        </p:txBody>
      </p:sp>
      <p:grpSp>
        <p:nvGrpSpPr>
          <p:cNvPr id="7" name="Group 6">
            <a:extLst>
              <a:ext uri="{FF2B5EF4-FFF2-40B4-BE49-F238E27FC236}">
                <a16:creationId xmlns:a16="http://schemas.microsoft.com/office/drawing/2014/main" id="{2ED521ED-B1F5-447D-A5A8-3F26F80091B9}"/>
              </a:ext>
            </a:extLst>
          </p:cNvPr>
          <p:cNvGrpSpPr/>
          <p:nvPr/>
        </p:nvGrpSpPr>
        <p:grpSpPr>
          <a:xfrm>
            <a:off x="-5610972" y="2417051"/>
            <a:ext cx="16156743" cy="13864628"/>
            <a:chOff x="-5610972" y="2159876"/>
            <a:chExt cx="16156743" cy="13864628"/>
          </a:xfrm>
        </p:grpSpPr>
        <p:sp>
          <p:nvSpPr>
            <p:cNvPr id="12" name="Oval 11">
              <a:extLst>
                <a:ext uri="{FF2B5EF4-FFF2-40B4-BE49-F238E27FC236}">
                  <a16:creationId xmlns:a16="http://schemas.microsoft.com/office/drawing/2014/main" id="{8441E880-EA31-40A1-AE44-DA1F4AF3617E}"/>
                </a:ext>
              </a:extLst>
            </p:cNvPr>
            <p:cNvSpPr/>
            <p:nvPr/>
          </p:nvSpPr>
          <p:spPr>
            <a:xfrm>
              <a:off x="-5610972" y="2159876"/>
              <a:ext cx="13864628" cy="13864628"/>
            </a:xfrm>
            <a:prstGeom prst="ellipse">
              <a:avLst/>
            </a:prstGeom>
            <a:solidFill>
              <a:srgbClr val="111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 name="Oval 21">
              <a:extLst>
                <a:ext uri="{FF2B5EF4-FFF2-40B4-BE49-F238E27FC236}">
                  <a16:creationId xmlns:a16="http://schemas.microsoft.com/office/drawing/2014/main" id="{0366C44E-49C0-4076-AFDD-7E9809ADFE2F}"/>
                </a:ext>
              </a:extLst>
            </p:cNvPr>
            <p:cNvSpPr/>
            <p:nvPr/>
          </p:nvSpPr>
          <p:spPr>
            <a:xfrm>
              <a:off x="-519388" y="2754571"/>
              <a:ext cx="7441324" cy="7441324"/>
            </a:xfrm>
            <a:prstGeom prst="ellipse">
              <a:avLst/>
            </a:prstGeom>
            <a:solidFill>
              <a:srgbClr val="2A5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Oval 22">
              <a:extLst>
                <a:ext uri="{FF2B5EF4-FFF2-40B4-BE49-F238E27FC236}">
                  <a16:creationId xmlns:a16="http://schemas.microsoft.com/office/drawing/2014/main" id="{90C477AB-B610-4EC5-B26E-B076E5DEB7F9}"/>
                </a:ext>
              </a:extLst>
            </p:cNvPr>
            <p:cNvSpPr/>
            <p:nvPr/>
          </p:nvSpPr>
          <p:spPr>
            <a:xfrm>
              <a:off x="2476689" y="3243275"/>
              <a:ext cx="3872188" cy="3872188"/>
            </a:xfrm>
            <a:prstGeom prst="ellipse">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4" name="Oval 23">
              <a:extLst>
                <a:ext uri="{FF2B5EF4-FFF2-40B4-BE49-F238E27FC236}">
                  <a16:creationId xmlns:a16="http://schemas.microsoft.com/office/drawing/2014/main" id="{BA6C7918-6A0A-486B-BF83-A5534B6FC6EE}"/>
                </a:ext>
              </a:extLst>
            </p:cNvPr>
            <p:cNvSpPr/>
            <p:nvPr/>
          </p:nvSpPr>
          <p:spPr>
            <a:xfrm>
              <a:off x="4083005" y="3549666"/>
              <a:ext cx="1981988" cy="198198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Oval 24">
              <a:extLst>
                <a:ext uri="{FF2B5EF4-FFF2-40B4-BE49-F238E27FC236}">
                  <a16:creationId xmlns:a16="http://schemas.microsoft.com/office/drawing/2014/main" id="{5FFDD59E-12F0-4FC1-92DD-D1BB96095076}"/>
                </a:ext>
              </a:extLst>
            </p:cNvPr>
            <p:cNvSpPr/>
            <p:nvPr/>
          </p:nvSpPr>
          <p:spPr>
            <a:xfrm>
              <a:off x="5008372" y="3731970"/>
              <a:ext cx="895434" cy="895434"/>
            </a:xfrm>
            <a:prstGeom prst="ellipse">
              <a:avLst/>
            </a:prstGeom>
            <a:solidFill>
              <a:srgbClr val="E42D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513C8F4A-48F6-475A-827C-5D52A87345D8}"/>
                </a:ext>
              </a:extLst>
            </p:cNvPr>
            <p:cNvSpPr txBox="1"/>
            <p:nvPr/>
          </p:nvSpPr>
          <p:spPr>
            <a:xfrm>
              <a:off x="727589" y="2317701"/>
              <a:ext cx="12843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rial" panose="020B0604020202020204"/>
                  <a:ea typeface="+mn-ea"/>
                  <a:cs typeface="+mn-cs"/>
                </a:rPr>
                <a:t>Known</a:t>
              </a:r>
            </a:p>
          </p:txBody>
        </p:sp>
        <p:sp>
          <p:nvSpPr>
            <p:cNvPr id="27" name="TextBox 26">
              <a:extLst>
                <a:ext uri="{FF2B5EF4-FFF2-40B4-BE49-F238E27FC236}">
                  <a16:creationId xmlns:a16="http://schemas.microsoft.com/office/drawing/2014/main" id="{7229621A-00FF-448E-8CC1-008ECB523080}"/>
                </a:ext>
              </a:extLst>
            </p:cNvPr>
            <p:cNvSpPr txBox="1"/>
            <p:nvPr/>
          </p:nvSpPr>
          <p:spPr>
            <a:xfrm>
              <a:off x="1117278" y="3588101"/>
              <a:ext cx="1464888"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rial" panose="020B0604020202020204"/>
                  <a:ea typeface="+mn-ea"/>
                  <a:cs typeface="+mn-cs"/>
                </a:rPr>
                <a:t>Shared</a:t>
              </a:r>
              <a:br>
                <a:rPr kumimoji="0" lang="en-US" sz="2800" b="0" i="0" u="none" strike="noStrike" kern="1200" cap="none" spc="0" normalizeH="0" baseline="0" noProof="0">
                  <a:ln>
                    <a:noFill/>
                  </a:ln>
                  <a:solidFill>
                    <a:prstClr val="white"/>
                  </a:solidFill>
                  <a:effectLst/>
                  <a:uLnTx/>
                  <a:uFillTx/>
                  <a:latin typeface="Arial" panose="020B0604020202020204"/>
                  <a:ea typeface="+mn-ea"/>
                  <a:cs typeface="+mn-cs"/>
                </a:rPr>
              </a:br>
              <a:r>
                <a:rPr kumimoji="0" lang="en-US" sz="2800" b="0" i="0" u="none" strike="noStrike" kern="1200" cap="none" spc="0" normalizeH="0" baseline="0" noProof="0">
                  <a:ln>
                    <a:noFill/>
                  </a:ln>
                  <a:solidFill>
                    <a:prstClr val="white"/>
                  </a:solidFill>
                  <a:effectLst/>
                  <a:uLnTx/>
                  <a:uFillTx/>
                  <a:latin typeface="Arial" panose="020B0604020202020204"/>
                  <a:ea typeface="+mn-ea"/>
                  <a:cs typeface="+mn-cs"/>
                </a:rPr>
                <a:t>Verbally</a:t>
              </a:r>
            </a:p>
          </p:txBody>
        </p:sp>
        <p:sp>
          <p:nvSpPr>
            <p:cNvPr id="28" name="TextBox 27">
              <a:extLst>
                <a:ext uri="{FF2B5EF4-FFF2-40B4-BE49-F238E27FC236}">
                  <a16:creationId xmlns:a16="http://schemas.microsoft.com/office/drawing/2014/main" id="{F4479493-5EB1-44F3-A819-ECEF3C298E78}"/>
                </a:ext>
              </a:extLst>
            </p:cNvPr>
            <p:cNvSpPr txBox="1"/>
            <p:nvPr/>
          </p:nvSpPr>
          <p:spPr>
            <a:xfrm>
              <a:off x="2852135" y="5100767"/>
              <a:ext cx="1298561"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a:ea typeface="+mn-ea"/>
                  <a:cs typeface="+mn-cs"/>
                </a:rPr>
                <a:t>Written</a:t>
              </a:r>
              <a:br>
                <a:rPr kumimoji="0" lang="en-US" sz="2800" b="0" i="0" u="none" strike="noStrike" kern="1200" cap="none" spc="0" normalizeH="0" baseline="0" noProof="0">
                  <a:ln>
                    <a:noFill/>
                  </a:ln>
                  <a:solidFill>
                    <a:prstClr val="black"/>
                  </a:solidFill>
                  <a:effectLst/>
                  <a:uLnTx/>
                  <a:uFillTx/>
                  <a:latin typeface="Arial" panose="020B0604020202020204"/>
                  <a:ea typeface="+mn-ea"/>
                  <a:cs typeface="+mn-cs"/>
                </a:rPr>
              </a:br>
              <a:r>
                <a:rPr kumimoji="0" lang="en-US" sz="2800" b="0" i="0" u="none" strike="noStrike" kern="1200" cap="none" spc="0" normalizeH="0" baseline="0" noProof="0">
                  <a:ln>
                    <a:noFill/>
                  </a:ln>
                  <a:solidFill>
                    <a:prstClr val="black"/>
                  </a:solidFill>
                  <a:effectLst/>
                  <a:uLnTx/>
                  <a:uFillTx/>
                  <a:latin typeface="Arial" panose="020B0604020202020204"/>
                  <a:ea typeface="+mn-ea"/>
                  <a:cs typeface="+mn-cs"/>
                </a:rPr>
                <a:t>Down</a:t>
              </a:r>
            </a:p>
          </p:txBody>
        </p:sp>
        <p:sp>
          <p:nvSpPr>
            <p:cNvPr id="29" name="TextBox 28">
              <a:extLst>
                <a:ext uri="{FF2B5EF4-FFF2-40B4-BE49-F238E27FC236}">
                  <a16:creationId xmlns:a16="http://schemas.microsoft.com/office/drawing/2014/main" id="{0C42DCB4-139B-498C-96D3-B6BF9F9A0BA7}"/>
                </a:ext>
              </a:extLst>
            </p:cNvPr>
            <p:cNvSpPr txBox="1"/>
            <p:nvPr/>
          </p:nvSpPr>
          <p:spPr>
            <a:xfrm>
              <a:off x="4157307" y="4298009"/>
              <a:ext cx="165782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a:ea typeface="+mn-ea"/>
                  <a:cs typeface="+mn-cs"/>
                </a:rPr>
                <a:t>In a </a:t>
              </a:r>
              <a:br>
                <a:rPr kumimoji="0" lang="en-US" sz="2400" b="0" i="0" u="none" strike="noStrike" kern="1200" cap="none" spc="0" normalizeH="0" baseline="0" noProof="0">
                  <a:ln>
                    <a:noFill/>
                  </a:ln>
                  <a:solidFill>
                    <a:prstClr val="white"/>
                  </a:solidFill>
                  <a:effectLst/>
                  <a:uLnTx/>
                  <a:uFillTx/>
                  <a:latin typeface="Arial" panose="020B0604020202020204"/>
                  <a:ea typeface="+mn-ea"/>
                  <a:cs typeface="+mn-cs"/>
                </a:rPr>
              </a:br>
              <a:r>
                <a:rPr kumimoji="0" lang="en-US" sz="2400" b="0" i="0" u="none" strike="noStrike" kern="1200" cap="none" spc="0" normalizeH="0" baseline="0" noProof="0">
                  <a:ln>
                    <a:noFill/>
                  </a:ln>
                  <a:solidFill>
                    <a:prstClr val="white"/>
                  </a:solidFill>
                  <a:effectLst/>
                  <a:uLnTx/>
                  <a:uFillTx/>
                  <a:latin typeface="Arial" panose="020B0604020202020204"/>
                  <a:ea typeface="+mn-ea"/>
                  <a:cs typeface="+mn-cs"/>
                </a:rPr>
                <a:t>Repository</a:t>
              </a:r>
            </a:p>
          </p:txBody>
        </p:sp>
        <p:sp>
          <p:nvSpPr>
            <p:cNvPr id="26" name="TextBox 25">
              <a:extLst>
                <a:ext uri="{FF2B5EF4-FFF2-40B4-BE49-F238E27FC236}">
                  <a16:creationId xmlns:a16="http://schemas.microsoft.com/office/drawing/2014/main" id="{7FDF34A8-8D3D-48F6-86CC-E7321B791CDE}"/>
                </a:ext>
              </a:extLst>
            </p:cNvPr>
            <p:cNvSpPr txBox="1"/>
            <p:nvPr/>
          </p:nvSpPr>
          <p:spPr>
            <a:xfrm>
              <a:off x="6064993" y="3266671"/>
              <a:ext cx="448077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a:ea typeface="+mn-ea"/>
                  <a:cs typeface="+mn-cs"/>
                </a:rPr>
                <a:t>What the </a:t>
              </a:r>
              <a:r>
                <a:rPr kumimoji="0" lang="en-US" sz="2800" b="0" i="1" u="none" strike="noStrike" kern="1200" cap="none" spc="0" normalizeH="0" baseline="0" noProof="0">
                  <a:ln>
                    <a:noFill/>
                  </a:ln>
                  <a:solidFill>
                    <a:prstClr val="black"/>
                  </a:solidFill>
                  <a:effectLst/>
                  <a:uLnTx/>
                  <a:uFillTx/>
                  <a:latin typeface="Arial" panose="020B0604020202020204"/>
                  <a:ea typeface="+mn-ea"/>
                  <a:cs typeface="+mn-cs"/>
                </a:rPr>
                <a:t>organization</a:t>
              </a:r>
              <a:r>
                <a:rPr kumimoji="0" lang="en-US" sz="2800" b="0" i="0" u="none" strike="noStrike" kern="1200" cap="none" spc="0" normalizeH="0" baseline="0" noProof="0">
                  <a:ln>
                    <a:noFill/>
                  </a:ln>
                  <a:solidFill>
                    <a:prstClr val="black"/>
                  </a:solidFill>
                  <a:effectLst/>
                  <a:uLnTx/>
                  <a:uFillTx/>
                  <a:latin typeface="Arial" panose="020B0604020202020204"/>
                  <a:ea typeface="+mn-ea"/>
                  <a:cs typeface="+mn-cs"/>
                </a:rPr>
                <a:t> knows</a:t>
              </a:r>
            </a:p>
          </p:txBody>
        </p:sp>
        <p:cxnSp>
          <p:nvCxnSpPr>
            <p:cNvPr id="31" name="Straight Arrow Connector 30">
              <a:extLst>
                <a:ext uri="{FF2B5EF4-FFF2-40B4-BE49-F238E27FC236}">
                  <a16:creationId xmlns:a16="http://schemas.microsoft.com/office/drawing/2014/main" id="{3EFA512E-E639-4E42-B1F9-070CE382A2F5}"/>
                </a:ext>
              </a:extLst>
            </p:cNvPr>
            <p:cNvCxnSpPr>
              <a:stCxn id="26" idx="1"/>
            </p:cNvCxnSpPr>
            <p:nvPr/>
          </p:nvCxnSpPr>
          <p:spPr>
            <a:xfrm flipH="1">
              <a:off x="5472767" y="3528281"/>
              <a:ext cx="592226" cy="651406"/>
            </a:xfrm>
            <a:prstGeom prst="straightConnector1">
              <a:avLst/>
            </a:prstGeom>
            <a:ln w="57150">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E6FD2A19-9FA0-45D1-964F-A8D88FDE9428}"/>
              </a:ext>
            </a:extLst>
          </p:cNvPr>
          <p:cNvSpPr txBox="1"/>
          <p:nvPr/>
        </p:nvSpPr>
        <p:spPr>
          <a:xfrm>
            <a:off x="7381717" y="5837160"/>
            <a:ext cx="40214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*Notional Graphic of Knowledge Capture</a:t>
            </a:r>
          </a:p>
        </p:txBody>
      </p:sp>
      <p:sp>
        <p:nvSpPr>
          <p:cNvPr id="19" name="TextBox 18">
            <a:extLst>
              <a:ext uri="{FF2B5EF4-FFF2-40B4-BE49-F238E27FC236}">
                <a16:creationId xmlns:a16="http://schemas.microsoft.com/office/drawing/2014/main" id="{5E034893-D4E3-4B50-AAE5-73985D7E208B}"/>
              </a:ext>
            </a:extLst>
          </p:cNvPr>
          <p:cNvSpPr txBox="1"/>
          <p:nvPr/>
        </p:nvSpPr>
        <p:spPr>
          <a:xfrm>
            <a:off x="1419122" y="1525260"/>
            <a:ext cx="935375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111C4E"/>
                </a:solidFill>
                <a:effectLst/>
                <a:uLnTx/>
                <a:uFillTx/>
                <a:latin typeface="Arial" panose="020B0604020202020204"/>
                <a:ea typeface="+mn-ea"/>
                <a:cs typeface="+mn-cs"/>
              </a:rPr>
              <a:t>5. Information Sharing Over Organizational Silos</a:t>
            </a:r>
          </a:p>
        </p:txBody>
      </p:sp>
      <p:pic>
        <p:nvPicPr>
          <p:cNvPr id="4" name="Picture 3">
            <a:extLst>
              <a:ext uri="{FF2B5EF4-FFF2-40B4-BE49-F238E27FC236}">
                <a16:creationId xmlns:a16="http://schemas.microsoft.com/office/drawing/2014/main" id="{1B023581-8256-48E4-86CA-3CF05B4604DB}"/>
              </a:ext>
            </a:extLst>
          </p:cNvPr>
          <p:cNvPicPr>
            <a:picLocks noChangeAspect="1"/>
          </p:cNvPicPr>
          <p:nvPr/>
        </p:nvPicPr>
        <p:blipFill>
          <a:blip r:embed="rId3"/>
          <a:stretch>
            <a:fillRect/>
          </a:stretch>
        </p:blipFill>
        <p:spPr>
          <a:xfrm>
            <a:off x="196645" y="1402706"/>
            <a:ext cx="1049722" cy="921394"/>
          </a:xfrm>
          <a:prstGeom prst="rect">
            <a:avLst/>
          </a:prstGeom>
        </p:spPr>
      </p:pic>
      <p:sp>
        <p:nvSpPr>
          <p:cNvPr id="18" name="Slide Number Placeholder 1">
            <a:extLst>
              <a:ext uri="{FF2B5EF4-FFF2-40B4-BE49-F238E27FC236}">
                <a16:creationId xmlns:a16="http://schemas.microsoft.com/office/drawing/2014/main" id="{5663F952-9BC4-41A3-88F7-C4E0730827A5}"/>
              </a:ext>
            </a:extLst>
          </p:cNvPr>
          <p:cNvSpPr txBox="1">
            <a:spLocks/>
          </p:cNvSpPr>
          <p:nvPr/>
        </p:nvSpPr>
        <p:spPr>
          <a:xfrm>
            <a:off x="10108945" y="6374122"/>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41</a:t>
            </a:fld>
            <a:endParaRPr lang="en-US"/>
          </a:p>
        </p:txBody>
      </p:sp>
      <p:sp>
        <p:nvSpPr>
          <p:cNvPr id="2" name="Footer Placeholder 1">
            <a:extLst>
              <a:ext uri="{FF2B5EF4-FFF2-40B4-BE49-F238E27FC236}">
                <a16:creationId xmlns:a16="http://schemas.microsoft.com/office/drawing/2014/main" id="{A1123A4D-2741-33F8-CEE8-8B1EB2EB7D14}"/>
              </a:ext>
            </a:extLst>
          </p:cNvPr>
          <p:cNvSpPr>
            <a:spLocks noGrp="1"/>
          </p:cNvSpPr>
          <p:nvPr>
            <p:ph type="ftr" sz="quarter" idx="13"/>
          </p:nvPr>
        </p:nvSpPr>
        <p:spPr/>
        <p:txBody>
          <a:bodyPr/>
          <a:lstStyle/>
          <a:p>
            <a:r>
              <a:rPr lang="en-US"/>
              <a:t>Distribution Statement A. Approved for public release. Distribution is unlimited.  Case # 23-S-1171</a:t>
            </a:r>
            <a:endParaRPr lang="en-US" dirty="0"/>
          </a:p>
        </p:txBody>
      </p:sp>
    </p:spTree>
    <p:extLst>
      <p:ext uri="{BB962C8B-B14F-4D97-AF65-F5344CB8AC3E}">
        <p14:creationId xmlns:p14="http://schemas.microsoft.com/office/powerpoint/2010/main" val="18656032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5824B14-D3E3-B222-3DFF-E60EC2EA238D}"/>
              </a:ext>
            </a:extLst>
          </p:cNvPr>
          <p:cNvSpPr/>
          <p:nvPr/>
        </p:nvSpPr>
        <p:spPr>
          <a:xfrm>
            <a:off x="3433186" y="4203560"/>
            <a:ext cx="2001296" cy="216039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E2789430-D0EE-40A6-9723-1760CA611F63}"/>
              </a:ext>
            </a:extLst>
          </p:cNvPr>
          <p:cNvSpPr>
            <a:spLocks noGrp="1"/>
          </p:cNvSpPr>
          <p:nvPr>
            <p:ph type="title"/>
          </p:nvPr>
        </p:nvSpPr>
        <p:spPr/>
        <p:txBody>
          <a:bodyPr/>
          <a:lstStyle/>
          <a:p>
            <a:r>
              <a:rPr lang="en-US"/>
              <a:t>5 Foundational Principles for the Next Chapter</a:t>
            </a:r>
          </a:p>
        </p:txBody>
      </p:sp>
      <p:sp>
        <p:nvSpPr>
          <p:cNvPr id="29" name="Rectangle 28"/>
          <p:cNvSpPr/>
          <p:nvPr/>
        </p:nvSpPr>
        <p:spPr>
          <a:xfrm>
            <a:off x="1562915" y="2070031"/>
            <a:ext cx="649162" cy="1310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4" name="Rectangle 43"/>
          <p:cNvSpPr/>
          <p:nvPr/>
        </p:nvSpPr>
        <p:spPr>
          <a:xfrm>
            <a:off x="4782116" y="2142064"/>
            <a:ext cx="318181" cy="1310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1" name="Rectangle 60"/>
          <p:cNvSpPr/>
          <p:nvPr/>
        </p:nvSpPr>
        <p:spPr>
          <a:xfrm>
            <a:off x="8024294" y="2070031"/>
            <a:ext cx="318181" cy="1310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62" name="Group 61">
            <a:extLst>
              <a:ext uri="{FF2B5EF4-FFF2-40B4-BE49-F238E27FC236}">
                <a16:creationId xmlns:a16="http://schemas.microsoft.com/office/drawing/2014/main" id="{6AC43BEB-0729-D14B-ABA0-A5F9A0BB1200}"/>
              </a:ext>
            </a:extLst>
          </p:cNvPr>
          <p:cNvGrpSpPr/>
          <p:nvPr/>
        </p:nvGrpSpPr>
        <p:grpSpPr>
          <a:xfrm>
            <a:off x="4020625" y="4353281"/>
            <a:ext cx="831324" cy="831324"/>
            <a:chOff x="378471" y="3340873"/>
            <a:chExt cx="552527" cy="552527"/>
          </a:xfrm>
        </p:grpSpPr>
        <p:sp>
          <p:nvSpPr>
            <p:cNvPr id="63" name="Oval 62">
              <a:extLst>
                <a:ext uri="{FF2B5EF4-FFF2-40B4-BE49-F238E27FC236}">
                  <a16:creationId xmlns:a16="http://schemas.microsoft.com/office/drawing/2014/main" id="{78CF215A-B917-F54D-B802-6C1B2ED4527F}"/>
                </a:ext>
              </a:extLst>
            </p:cNvPr>
            <p:cNvSpPr/>
            <p:nvPr/>
          </p:nvSpPr>
          <p:spPr>
            <a:xfrm>
              <a:off x="378471" y="3340873"/>
              <a:ext cx="552527" cy="552527"/>
            </a:xfrm>
            <a:prstGeom prst="ellipse">
              <a:avLst/>
            </a:prstGeom>
            <a:solidFill>
              <a:srgbClr val="E42D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64" name="Group 63"/>
            <p:cNvGrpSpPr/>
            <p:nvPr/>
          </p:nvGrpSpPr>
          <p:grpSpPr>
            <a:xfrm>
              <a:off x="502943" y="3411109"/>
              <a:ext cx="332457" cy="400711"/>
              <a:chOff x="-2327275" y="2060575"/>
              <a:chExt cx="239713" cy="288926"/>
            </a:xfrm>
            <a:solidFill>
              <a:schemeClr val="bg1"/>
            </a:solidFill>
          </p:grpSpPr>
          <p:sp>
            <p:nvSpPr>
              <p:cNvPr id="65" name="Freeform 631"/>
              <p:cNvSpPr>
                <a:spLocks noEditPoints="1"/>
              </p:cNvSpPr>
              <p:nvPr/>
            </p:nvSpPr>
            <p:spPr bwMode="auto">
              <a:xfrm>
                <a:off x="-2292350" y="2060575"/>
                <a:ext cx="100013" cy="100013"/>
              </a:xfrm>
              <a:custGeom>
                <a:avLst/>
                <a:gdLst>
                  <a:gd name="T0" fmla="*/ 89 w 210"/>
                  <a:gd name="T1" fmla="*/ 196 h 209"/>
                  <a:gd name="T2" fmla="*/ 98 w 210"/>
                  <a:gd name="T3" fmla="*/ 189 h 209"/>
                  <a:gd name="T4" fmla="*/ 147 w 210"/>
                  <a:gd name="T5" fmla="*/ 178 h 209"/>
                  <a:gd name="T6" fmla="*/ 162 w 210"/>
                  <a:gd name="T7" fmla="*/ 178 h 209"/>
                  <a:gd name="T8" fmla="*/ 164 w 210"/>
                  <a:gd name="T9" fmla="*/ 142 h 209"/>
                  <a:gd name="T10" fmla="*/ 195 w 210"/>
                  <a:gd name="T11" fmla="*/ 125 h 209"/>
                  <a:gd name="T12" fmla="*/ 197 w 210"/>
                  <a:gd name="T13" fmla="*/ 116 h 209"/>
                  <a:gd name="T14" fmla="*/ 173 w 210"/>
                  <a:gd name="T15" fmla="*/ 90 h 209"/>
                  <a:gd name="T16" fmla="*/ 183 w 210"/>
                  <a:gd name="T17" fmla="*/ 56 h 209"/>
                  <a:gd name="T18" fmla="*/ 170 w 210"/>
                  <a:gd name="T19" fmla="*/ 50 h 209"/>
                  <a:gd name="T20" fmla="*/ 127 w 210"/>
                  <a:gd name="T21" fmla="*/ 23 h 209"/>
                  <a:gd name="T22" fmla="*/ 121 w 210"/>
                  <a:gd name="T23" fmla="*/ 14 h 209"/>
                  <a:gd name="T24" fmla="*/ 113 w 210"/>
                  <a:gd name="T25" fmla="*/ 20 h 209"/>
                  <a:gd name="T26" fmla="*/ 63 w 210"/>
                  <a:gd name="T27" fmla="*/ 31 h 209"/>
                  <a:gd name="T28" fmla="*/ 49 w 210"/>
                  <a:gd name="T29" fmla="*/ 32 h 209"/>
                  <a:gd name="T30" fmla="*/ 47 w 210"/>
                  <a:gd name="T31" fmla="*/ 67 h 209"/>
                  <a:gd name="T32" fmla="*/ 15 w 210"/>
                  <a:gd name="T33" fmla="*/ 84 h 209"/>
                  <a:gd name="T34" fmla="*/ 14 w 210"/>
                  <a:gd name="T35" fmla="*/ 93 h 209"/>
                  <a:gd name="T36" fmla="*/ 37 w 210"/>
                  <a:gd name="T37" fmla="*/ 120 h 209"/>
                  <a:gd name="T38" fmla="*/ 27 w 210"/>
                  <a:gd name="T39" fmla="*/ 154 h 209"/>
                  <a:gd name="T40" fmla="*/ 40 w 210"/>
                  <a:gd name="T41" fmla="*/ 159 h 209"/>
                  <a:gd name="T42" fmla="*/ 83 w 210"/>
                  <a:gd name="T43" fmla="*/ 186 h 209"/>
                  <a:gd name="T44" fmla="*/ 100 w 210"/>
                  <a:gd name="T45" fmla="*/ 209 h 209"/>
                  <a:gd name="T46" fmla="*/ 87 w 210"/>
                  <a:gd name="T47" fmla="*/ 208 h 209"/>
                  <a:gd name="T48" fmla="*/ 74 w 210"/>
                  <a:gd name="T49" fmla="*/ 205 h 209"/>
                  <a:gd name="T50" fmla="*/ 61 w 210"/>
                  <a:gd name="T51" fmla="*/ 174 h 209"/>
                  <a:gd name="T52" fmla="*/ 28 w 210"/>
                  <a:gd name="T53" fmla="*/ 175 h 209"/>
                  <a:gd name="T54" fmla="*/ 14 w 210"/>
                  <a:gd name="T55" fmla="*/ 157 h 209"/>
                  <a:gd name="T56" fmla="*/ 22 w 210"/>
                  <a:gd name="T57" fmla="*/ 140 h 209"/>
                  <a:gd name="T58" fmla="*/ 15 w 210"/>
                  <a:gd name="T59" fmla="*/ 108 h 209"/>
                  <a:gd name="T60" fmla="*/ 1 w 210"/>
                  <a:gd name="T61" fmla="*/ 96 h 209"/>
                  <a:gd name="T62" fmla="*/ 4 w 210"/>
                  <a:gd name="T63" fmla="*/ 77 h 209"/>
                  <a:gd name="T64" fmla="*/ 21 w 210"/>
                  <a:gd name="T65" fmla="*/ 70 h 209"/>
                  <a:gd name="T66" fmla="*/ 39 w 210"/>
                  <a:gd name="T67" fmla="*/ 43 h 209"/>
                  <a:gd name="T68" fmla="*/ 38 w 210"/>
                  <a:gd name="T69" fmla="*/ 25 h 209"/>
                  <a:gd name="T70" fmla="*/ 57 w 210"/>
                  <a:gd name="T71" fmla="*/ 12 h 209"/>
                  <a:gd name="T72" fmla="*/ 88 w 210"/>
                  <a:gd name="T73" fmla="*/ 25 h 209"/>
                  <a:gd name="T74" fmla="*/ 110 w 210"/>
                  <a:gd name="T75" fmla="*/ 0 h 209"/>
                  <a:gd name="T76" fmla="*/ 124 w 210"/>
                  <a:gd name="T77" fmla="*/ 2 h 209"/>
                  <a:gd name="T78" fmla="*/ 137 w 210"/>
                  <a:gd name="T79" fmla="*/ 5 h 209"/>
                  <a:gd name="T80" fmla="*/ 149 w 210"/>
                  <a:gd name="T81" fmla="*/ 36 h 209"/>
                  <a:gd name="T82" fmla="*/ 183 w 210"/>
                  <a:gd name="T83" fmla="*/ 34 h 209"/>
                  <a:gd name="T84" fmla="*/ 196 w 210"/>
                  <a:gd name="T85" fmla="*/ 53 h 209"/>
                  <a:gd name="T86" fmla="*/ 189 w 210"/>
                  <a:gd name="T87" fmla="*/ 70 h 209"/>
                  <a:gd name="T88" fmla="*/ 196 w 210"/>
                  <a:gd name="T89" fmla="*/ 101 h 209"/>
                  <a:gd name="T90" fmla="*/ 210 w 210"/>
                  <a:gd name="T91" fmla="*/ 114 h 209"/>
                  <a:gd name="T92" fmla="*/ 206 w 210"/>
                  <a:gd name="T93" fmla="*/ 132 h 209"/>
                  <a:gd name="T94" fmla="*/ 189 w 210"/>
                  <a:gd name="T95" fmla="*/ 139 h 209"/>
                  <a:gd name="T96" fmla="*/ 171 w 210"/>
                  <a:gd name="T97" fmla="*/ 166 h 209"/>
                  <a:gd name="T98" fmla="*/ 173 w 210"/>
                  <a:gd name="T99" fmla="*/ 185 h 209"/>
                  <a:gd name="T100" fmla="*/ 154 w 210"/>
                  <a:gd name="T101" fmla="*/ 198 h 209"/>
                  <a:gd name="T102" fmla="*/ 123 w 210"/>
                  <a:gd name="T103" fmla="*/ 185 h 209"/>
                  <a:gd name="T104" fmla="*/ 100 w 210"/>
                  <a:gd name="T105" fmla="*/ 209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0" h="209">
                    <a:moveTo>
                      <a:pt x="85" y="195"/>
                    </a:moveTo>
                    <a:cubicBezTo>
                      <a:pt x="86" y="195"/>
                      <a:pt x="88" y="195"/>
                      <a:pt x="89" y="196"/>
                    </a:cubicBezTo>
                    <a:cubicBezTo>
                      <a:pt x="91" y="196"/>
                      <a:pt x="92" y="196"/>
                      <a:pt x="93" y="196"/>
                    </a:cubicBezTo>
                    <a:lnTo>
                      <a:pt x="98" y="189"/>
                    </a:lnTo>
                    <a:cubicBezTo>
                      <a:pt x="102" y="181"/>
                      <a:pt x="111" y="175"/>
                      <a:pt x="120" y="172"/>
                    </a:cubicBezTo>
                    <a:cubicBezTo>
                      <a:pt x="130" y="170"/>
                      <a:pt x="140" y="172"/>
                      <a:pt x="147" y="178"/>
                    </a:cubicBezTo>
                    <a:lnTo>
                      <a:pt x="154" y="183"/>
                    </a:lnTo>
                    <a:cubicBezTo>
                      <a:pt x="157" y="181"/>
                      <a:pt x="159" y="180"/>
                      <a:pt x="162" y="178"/>
                    </a:cubicBezTo>
                    <a:lnTo>
                      <a:pt x="159" y="170"/>
                    </a:lnTo>
                    <a:cubicBezTo>
                      <a:pt x="157" y="160"/>
                      <a:pt x="158" y="150"/>
                      <a:pt x="164" y="142"/>
                    </a:cubicBezTo>
                    <a:cubicBezTo>
                      <a:pt x="169" y="134"/>
                      <a:pt x="177" y="128"/>
                      <a:pt x="187" y="127"/>
                    </a:cubicBezTo>
                    <a:lnTo>
                      <a:pt x="195" y="125"/>
                    </a:lnTo>
                    <a:cubicBezTo>
                      <a:pt x="195" y="124"/>
                      <a:pt x="196" y="122"/>
                      <a:pt x="196" y="121"/>
                    </a:cubicBezTo>
                    <a:cubicBezTo>
                      <a:pt x="196" y="119"/>
                      <a:pt x="197" y="118"/>
                      <a:pt x="197" y="116"/>
                    </a:cubicBezTo>
                    <a:lnTo>
                      <a:pt x="189" y="112"/>
                    </a:lnTo>
                    <a:cubicBezTo>
                      <a:pt x="181" y="107"/>
                      <a:pt x="175" y="99"/>
                      <a:pt x="173" y="90"/>
                    </a:cubicBezTo>
                    <a:cubicBezTo>
                      <a:pt x="171" y="80"/>
                      <a:pt x="173" y="70"/>
                      <a:pt x="179" y="62"/>
                    </a:cubicBezTo>
                    <a:lnTo>
                      <a:pt x="183" y="56"/>
                    </a:lnTo>
                    <a:cubicBezTo>
                      <a:pt x="182" y="53"/>
                      <a:pt x="180" y="51"/>
                      <a:pt x="178" y="48"/>
                    </a:cubicBezTo>
                    <a:lnTo>
                      <a:pt x="170" y="50"/>
                    </a:lnTo>
                    <a:cubicBezTo>
                      <a:pt x="161" y="53"/>
                      <a:pt x="151" y="51"/>
                      <a:pt x="143" y="46"/>
                    </a:cubicBezTo>
                    <a:cubicBezTo>
                      <a:pt x="134" y="41"/>
                      <a:pt x="129" y="33"/>
                      <a:pt x="127" y="23"/>
                    </a:cubicBezTo>
                    <a:lnTo>
                      <a:pt x="126" y="15"/>
                    </a:lnTo>
                    <a:cubicBezTo>
                      <a:pt x="124" y="14"/>
                      <a:pt x="123" y="14"/>
                      <a:pt x="121" y="14"/>
                    </a:cubicBezTo>
                    <a:cubicBezTo>
                      <a:pt x="120" y="14"/>
                      <a:pt x="118" y="13"/>
                      <a:pt x="117" y="13"/>
                    </a:cubicBezTo>
                    <a:lnTo>
                      <a:pt x="113" y="20"/>
                    </a:lnTo>
                    <a:cubicBezTo>
                      <a:pt x="108" y="29"/>
                      <a:pt x="100" y="35"/>
                      <a:pt x="90" y="37"/>
                    </a:cubicBezTo>
                    <a:cubicBezTo>
                      <a:pt x="81" y="39"/>
                      <a:pt x="71" y="37"/>
                      <a:pt x="63" y="31"/>
                    </a:cubicBezTo>
                    <a:lnTo>
                      <a:pt x="56" y="26"/>
                    </a:lnTo>
                    <a:cubicBezTo>
                      <a:pt x="54" y="28"/>
                      <a:pt x="51" y="30"/>
                      <a:pt x="49" y="32"/>
                    </a:cubicBezTo>
                    <a:lnTo>
                      <a:pt x="51" y="40"/>
                    </a:lnTo>
                    <a:cubicBezTo>
                      <a:pt x="53" y="49"/>
                      <a:pt x="52" y="59"/>
                      <a:pt x="47" y="67"/>
                    </a:cubicBezTo>
                    <a:cubicBezTo>
                      <a:pt x="41" y="75"/>
                      <a:pt x="33" y="81"/>
                      <a:pt x="23" y="83"/>
                    </a:cubicBezTo>
                    <a:lnTo>
                      <a:pt x="15" y="84"/>
                    </a:lnTo>
                    <a:cubicBezTo>
                      <a:pt x="15" y="85"/>
                      <a:pt x="15" y="87"/>
                      <a:pt x="14" y="88"/>
                    </a:cubicBezTo>
                    <a:cubicBezTo>
                      <a:pt x="14" y="90"/>
                      <a:pt x="14" y="91"/>
                      <a:pt x="14" y="93"/>
                    </a:cubicBezTo>
                    <a:lnTo>
                      <a:pt x="21" y="97"/>
                    </a:lnTo>
                    <a:cubicBezTo>
                      <a:pt x="29" y="102"/>
                      <a:pt x="35" y="110"/>
                      <a:pt x="37" y="120"/>
                    </a:cubicBezTo>
                    <a:cubicBezTo>
                      <a:pt x="40" y="129"/>
                      <a:pt x="37" y="139"/>
                      <a:pt x="32" y="147"/>
                    </a:cubicBezTo>
                    <a:lnTo>
                      <a:pt x="27" y="154"/>
                    </a:lnTo>
                    <a:cubicBezTo>
                      <a:pt x="29" y="156"/>
                      <a:pt x="30" y="159"/>
                      <a:pt x="32" y="161"/>
                    </a:cubicBezTo>
                    <a:lnTo>
                      <a:pt x="40" y="159"/>
                    </a:lnTo>
                    <a:cubicBezTo>
                      <a:pt x="50" y="156"/>
                      <a:pt x="60" y="158"/>
                      <a:pt x="68" y="163"/>
                    </a:cubicBezTo>
                    <a:cubicBezTo>
                      <a:pt x="76" y="168"/>
                      <a:pt x="82" y="177"/>
                      <a:pt x="83" y="186"/>
                    </a:cubicBezTo>
                    <a:lnTo>
                      <a:pt x="85" y="195"/>
                    </a:lnTo>
                    <a:close/>
                    <a:moveTo>
                      <a:pt x="100" y="209"/>
                    </a:moveTo>
                    <a:lnTo>
                      <a:pt x="96" y="209"/>
                    </a:lnTo>
                    <a:cubicBezTo>
                      <a:pt x="93" y="209"/>
                      <a:pt x="90" y="208"/>
                      <a:pt x="87" y="208"/>
                    </a:cubicBezTo>
                    <a:cubicBezTo>
                      <a:pt x="84" y="207"/>
                      <a:pt x="80" y="207"/>
                      <a:pt x="77" y="206"/>
                    </a:cubicBezTo>
                    <a:lnTo>
                      <a:pt x="74" y="205"/>
                    </a:lnTo>
                    <a:lnTo>
                      <a:pt x="71" y="188"/>
                    </a:lnTo>
                    <a:cubicBezTo>
                      <a:pt x="70" y="182"/>
                      <a:pt x="66" y="177"/>
                      <a:pt x="61" y="174"/>
                    </a:cubicBezTo>
                    <a:cubicBezTo>
                      <a:pt x="56" y="170"/>
                      <a:pt x="50" y="169"/>
                      <a:pt x="43" y="171"/>
                    </a:cubicBezTo>
                    <a:lnTo>
                      <a:pt x="28" y="175"/>
                    </a:lnTo>
                    <a:lnTo>
                      <a:pt x="25" y="172"/>
                    </a:lnTo>
                    <a:cubicBezTo>
                      <a:pt x="21" y="167"/>
                      <a:pt x="17" y="162"/>
                      <a:pt x="14" y="157"/>
                    </a:cubicBezTo>
                    <a:lnTo>
                      <a:pt x="12" y="153"/>
                    </a:lnTo>
                    <a:lnTo>
                      <a:pt x="22" y="140"/>
                    </a:lnTo>
                    <a:cubicBezTo>
                      <a:pt x="25" y="135"/>
                      <a:pt x="27" y="128"/>
                      <a:pt x="25" y="122"/>
                    </a:cubicBezTo>
                    <a:cubicBezTo>
                      <a:pt x="24" y="116"/>
                      <a:pt x="20" y="111"/>
                      <a:pt x="15" y="108"/>
                    </a:cubicBezTo>
                    <a:lnTo>
                      <a:pt x="0" y="100"/>
                    </a:lnTo>
                    <a:lnTo>
                      <a:pt x="1" y="96"/>
                    </a:lnTo>
                    <a:cubicBezTo>
                      <a:pt x="1" y="93"/>
                      <a:pt x="1" y="89"/>
                      <a:pt x="2" y="86"/>
                    </a:cubicBezTo>
                    <a:cubicBezTo>
                      <a:pt x="3" y="83"/>
                      <a:pt x="3" y="80"/>
                      <a:pt x="4" y="77"/>
                    </a:cubicBezTo>
                    <a:lnTo>
                      <a:pt x="5" y="73"/>
                    </a:lnTo>
                    <a:lnTo>
                      <a:pt x="21" y="70"/>
                    </a:lnTo>
                    <a:cubicBezTo>
                      <a:pt x="28" y="69"/>
                      <a:pt x="33" y="66"/>
                      <a:pt x="36" y="61"/>
                    </a:cubicBezTo>
                    <a:cubicBezTo>
                      <a:pt x="40" y="55"/>
                      <a:pt x="41" y="49"/>
                      <a:pt x="39" y="43"/>
                    </a:cubicBezTo>
                    <a:lnTo>
                      <a:pt x="35" y="27"/>
                    </a:lnTo>
                    <a:lnTo>
                      <a:pt x="38" y="25"/>
                    </a:lnTo>
                    <a:cubicBezTo>
                      <a:pt x="42" y="20"/>
                      <a:pt x="48" y="17"/>
                      <a:pt x="53" y="14"/>
                    </a:cubicBezTo>
                    <a:lnTo>
                      <a:pt x="57" y="12"/>
                    </a:lnTo>
                    <a:lnTo>
                      <a:pt x="70" y="21"/>
                    </a:lnTo>
                    <a:cubicBezTo>
                      <a:pt x="75" y="25"/>
                      <a:pt x="81" y="26"/>
                      <a:pt x="88" y="25"/>
                    </a:cubicBezTo>
                    <a:cubicBezTo>
                      <a:pt x="94" y="23"/>
                      <a:pt x="99" y="20"/>
                      <a:pt x="102" y="14"/>
                    </a:cubicBezTo>
                    <a:lnTo>
                      <a:pt x="110" y="0"/>
                    </a:lnTo>
                    <a:lnTo>
                      <a:pt x="114" y="0"/>
                    </a:lnTo>
                    <a:cubicBezTo>
                      <a:pt x="117" y="1"/>
                      <a:pt x="120" y="1"/>
                      <a:pt x="124" y="2"/>
                    </a:cubicBezTo>
                    <a:cubicBezTo>
                      <a:pt x="127" y="2"/>
                      <a:pt x="130" y="3"/>
                      <a:pt x="133" y="4"/>
                    </a:cubicBezTo>
                    <a:lnTo>
                      <a:pt x="137" y="5"/>
                    </a:lnTo>
                    <a:lnTo>
                      <a:pt x="140" y="21"/>
                    </a:lnTo>
                    <a:cubicBezTo>
                      <a:pt x="141" y="27"/>
                      <a:pt x="144" y="32"/>
                      <a:pt x="149" y="36"/>
                    </a:cubicBezTo>
                    <a:cubicBezTo>
                      <a:pt x="155" y="39"/>
                      <a:pt x="161" y="40"/>
                      <a:pt x="167" y="38"/>
                    </a:cubicBezTo>
                    <a:lnTo>
                      <a:pt x="183" y="34"/>
                    </a:lnTo>
                    <a:lnTo>
                      <a:pt x="185" y="37"/>
                    </a:lnTo>
                    <a:cubicBezTo>
                      <a:pt x="189" y="42"/>
                      <a:pt x="193" y="47"/>
                      <a:pt x="196" y="53"/>
                    </a:cubicBezTo>
                    <a:lnTo>
                      <a:pt x="198" y="56"/>
                    </a:lnTo>
                    <a:lnTo>
                      <a:pt x="189" y="70"/>
                    </a:lnTo>
                    <a:cubicBezTo>
                      <a:pt x="185" y="75"/>
                      <a:pt x="184" y="81"/>
                      <a:pt x="185" y="87"/>
                    </a:cubicBezTo>
                    <a:cubicBezTo>
                      <a:pt x="186" y="93"/>
                      <a:pt x="190" y="98"/>
                      <a:pt x="196" y="101"/>
                    </a:cubicBezTo>
                    <a:lnTo>
                      <a:pt x="210" y="110"/>
                    </a:lnTo>
                    <a:lnTo>
                      <a:pt x="210" y="114"/>
                    </a:lnTo>
                    <a:cubicBezTo>
                      <a:pt x="209" y="117"/>
                      <a:pt x="209" y="120"/>
                      <a:pt x="208" y="123"/>
                    </a:cubicBezTo>
                    <a:cubicBezTo>
                      <a:pt x="208" y="126"/>
                      <a:pt x="207" y="129"/>
                      <a:pt x="206" y="132"/>
                    </a:cubicBezTo>
                    <a:lnTo>
                      <a:pt x="205" y="136"/>
                    </a:lnTo>
                    <a:lnTo>
                      <a:pt x="189" y="139"/>
                    </a:lnTo>
                    <a:cubicBezTo>
                      <a:pt x="183" y="140"/>
                      <a:pt x="177" y="144"/>
                      <a:pt x="174" y="149"/>
                    </a:cubicBezTo>
                    <a:cubicBezTo>
                      <a:pt x="171" y="154"/>
                      <a:pt x="170" y="160"/>
                      <a:pt x="171" y="166"/>
                    </a:cubicBezTo>
                    <a:lnTo>
                      <a:pt x="176" y="182"/>
                    </a:lnTo>
                    <a:lnTo>
                      <a:pt x="173" y="185"/>
                    </a:lnTo>
                    <a:cubicBezTo>
                      <a:pt x="168" y="189"/>
                      <a:pt x="163" y="193"/>
                      <a:pt x="157" y="196"/>
                    </a:cubicBezTo>
                    <a:lnTo>
                      <a:pt x="154" y="198"/>
                    </a:lnTo>
                    <a:lnTo>
                      <a:pt x="140" y="188"/>
                    </a:lnTo>
                    <a:cubicBezTo>
                      <a:pt x="135" y="185"/>
                      <a:pt x="129" y="183"/>
                      <a:pt x="123" y="185"/>
                    </a:cubicBezTo>
                    <a:cubicBezTo>
                      <a:pt x="117" y="186"/>
                      <a:pt x="112" y="190"/>
                      <a:pt x="108" y="195"/>
                    </a:cubicBezTo>
                    <a:lnTo>
                      <a:pt x="100" y="209"/>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6" name="Freeform 632"/>
              <p:cNvSpPr>
                <a:spLocks noEditPoints="1"/>
              </p:cNvSpPr>
              <p:nvPr/>
            </p:nvSpPr>
            <p:spPr bwMode="auto">
              <a:xfrm>
                <a:off x="-2270125" y="2084388"/>
                <a:ext cx="55563" cy="52388"/>
              </a:xfrm>
              <a:custGeom>
                <a:avLst/>
                <a:gdLst>
                  <a:gd name="T0" fmla="*/ 58 w 114"/>
                  <a:gd name="T1" fmla="*/ 14 h 110"/>
                  <a:gd name="T2" fmla="*/ 34 w 114"/>
                  <a:gd name="T3" fmla="*/ 22 h 110"/>
                  <a:gd name="T4" fmla="*/ 17 w 114"/>
                  <a:gd name="T5" fmla="*/ 48 h 110"/>
                  <a:gd name="T6" fmla="*/ 51 w 114"/>
                  <a:gd name="T7" fmla="*/ 97 h 110"/>
                  <a:gd name="T8" fmla="*/ 51 w 114"/>
                  <a:gd name="T9" fmla="*/ 97 h 110"/>
                  <a:gd name="T10" fmla="*/ 99 w 114"/>
                  <a:gd name="T11" fmla="*/ 63 h 110"/>
                  <a:gd name="T12" fmla="*/ 92 w 114"/>
                  <a:gd name="T13" fmla="*/ 32 h 110"/>
                  <a:gd name="T14" fmla="*/ 65 w 114"/>
                  <a:gd name="T15" fmla="*/ 15 h 110"/>
                  <a:gd name="T16" fmla="*/ 58 w 114"/>
                  <a:gd name="T17" fmla="*/ 14 h 110"/>
                  <a:gd name="T18" fmla="*/ 58 w 114"/>
                  <a:gd name="T19" fmla="*/ 110 h 110"/>
                  <a:gd name="T20" fmla="*/ 49 w 114"/>
                  <a:gd name="T21" fmla="*/ 109 h 110"/>
                  <a:gd name="T22" fmla="*/ 49 w 114"/>
                  <a:gd name="T23" fmla="*/ 109 h 110"/>
                  <a:gd name="T24" fmla="*/ 5 w 114"/>
                  <a:gd name="T25" fmla="*/ 46 h 110"/>
                  <a:gd name="T26" fmla="*/ 27 w 114"/>
                  <a:gd name="T27" fmla="*/ 11 h 110"/>
                  <a:gd name="T28" fmla="*/ 68 w 114"/>
                  <a:gd name="T29" fmla="*/ 2 h 110"/>
                  <a:gd name="T30" fmla="*/ 103 w 114"/>
                  <a:gd name="T31" fmla="*/ 25 h 110"/>
                  <a:gd name="T32" fmla="*/ 111 w 114"/>
                  <a:gd name="T33" fmla="*/ 65 h 110"/>
                  <a:gd name="T34" fmla="*/ 58 w 114"/>
                  <a:gd name="T35"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4" h="110">
                    <a:moveTo>
                      <a:pt x="58" y="14"/>
                    </a:moveTo>
                    <a:cubicBezTo>
                      <a:pt x="50" y="14"/>
                      <a:pt x="41" y="17"/>
                      <a:pt x="34" y="22"/>
                    </a:cubicBezTo>
                    <a:cubicBezTo>
                      <a:pt x="25" y="28"/>
                      <a:pt x="19" y="37"/>
                      <a:pt x="17" y="48"/>
                    </a:cubicBezTo>
                    <a:cubicBezTo>
                      <a:pt x="13" y="71"/>
                      <a:pt x="28" y="93"/>
                      <a:pt x="51" y="97"/>
                    </a:cubicBezTo>
                    <a:lnTo>
                      <a:pt x="51" y="97"/>
                    </a:lnTo>
                    <a:cubicBezTo>
                      <a:pt x="73" y="101"/>
                      <a:pt x="95" y="86"/>
                      <a:pt x="99" y="63"/>
                    </a:cubicBezTo>
                    <a:cubicBezTo>
                      <a:pt x="101" y="52"/>
                      <a:pt x="99" y="41"/>
                      <a:pt x="92" y="32"/>
                    </a:cubicBezTo>
                    <a:cubicBezTo>
                      <a:pt x="86" y="23"/>
                      <a:pt x="76" y="17"/>
                      <a:pt x="65" y="15"/>
                    </a:cubicBezTo>
                    <a:cubicBezTo>
                      <a:pt x="63" y="14"/>
                      <a:pt x="61" y="14"/>
                      <a:pt x="58" y="14"/>
                    </a:cubicBezTo>
                    <a:close/>
                    <a:moveTo>
                      <a:pt x="58" y="110"/>
                    </a:moveTo>
                    <a:cubicBezTo>
                      <a:pt x="55" y="110"/>
                      <a:pt x="52" y="109"/>
                      <a:pt x="49" y="109"/>
                    </a:cubicBezTo>
                    <a:lnTo>
                      <a:pt x="49" y="109"/>
                    </a:lnTo>
                    <a:cubicBezTo>
                      <a:pt x="19" y="104"/>
                      <a:pt x="0" y="76"/>
                      <a:pt x="5" y="46"/>
                    </a:cubicBezTo>
                    <a:cubicBezTo>
                      <a:pt x="7" y="32"/>
                      <a:pt x="15" y="20"/>
                      <a:pt x="27" y="11"/>
                    </a:cubicBezTo>
                    <a:cubicBezTo>
                      <a:pt x="39" y="3"/>
                      <a:pt x="53" y="0"/>
                      <a:pt x="68" y="2"/>
                    </a:cubicBezTo>
                    <a:cubicBezTo>
                      <a:pt x="82" y="5"/>
                      <a:pt x="94" y="13"/>
                      <a:pt x="103" y="25"/>
                    </a:cubicBezTo>
                    <a:cubicBezTo>
                      <a:pt x="111" y="37"/>
                      <a:pt x="114" y="51"/>
                      <a:pt x="111" y="65"/>
                    </a:cubicBezTo>
                    <a:cubicBezTo>
                      <a:pt x="107" y="91"/>
                      <a:pt x="84" y="110"/>
                      <a:pt x="58"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7" name="Freeform 633"/>
              <p:cNvSpPr>
                <a:spLocks noEditPoints="1"/>
              </p:cNvSpPr>
              <p:nvPr/>
            </p:nvSpPr>
            <p:spPr bwMode="auto">
              <a:xfrm>
                <a:off x="-2327275" y="2205038"/>
                <a:ext cx="141288" cy="144463"/>
              </a:xfrm>
              <a:custGeom>
                <a:avLst/>
                <a:gdLst>
                  <a:gd name="T0" fmla="*/ 84 w 298"/>
                  <a:gd name="T1" fmla="*/ 153 h 301"/>
                  <a:gd name="T2" fmla="*/ 214 w 298"/>
                  <a:gd name="T3" fmla="*/ 148 h 301"/>
                  <a:gd name="T4" fmla="*/ 72 w 298"/>
                  <a:gd name="T5" fmla="*/ 154 h 301"/>
                  <a:gd name="T6" fmla="*/ 152 w 298"/>
                  <a:gd name="T7" fmla="*/ 228 h 301"/>
                  <a:gd name="T8" fmla="*/ 146 w 298"/>
                  <a:gd name="T9" fmla="*/ 289 h 301"/>
                  <a:gd name="T10" fmla="*/ 170 w 298"/>
                  <a:gd name="T11" fmla="*/ 261 h 301"/>
                  <a:gd name="T12" fmla="*/ 228 w 298"/>
                  <a:gd name="T13" fmla="*/ 264 h 301"/>
                  <a:gd name="T14" fmla="*/ 233 w 298"/>
                  <a:gd name="T15" fmla="*/ 207 h 301"/>
                  <a:gd name="T16" fmla="*/ 284 w 298"/>
                  <a:gd name="T17" fmla="*/ 179 h 301"/>
                  <a:gd name="T18" fmla="*/ 259 w 298"/>
                  <a:gd name="T19" fmla="*/ 127 h 301"/>
                  <a:gd name="T20" fmla="*/ 275 w 298"/>
                  <a:gd name="T21" fmla="*/ 95 h 301"/>
                  <a:gd name="T22" fmla="*/ 224 w 298"/>
                  <a:gd name="T23" fmla="*/ 67 h 301"/>
                  <a:gd name="T24" fmla="*/ 197 w 298"/>
                  <a:gd name="T25" fmla="*/ 49 h 301"/>
                  <a:gd name="T26" fmla="*/ 152 w 298"/>
                  <a:gd name="T27" fmla="*/ 13 h 301"/>
                  <a:gd name="T28" fmla="*/ 128 w 298"/>
                  <a:gd name="T29" fmla="*/ 40 h 301"/>
                  <a:gd name="T30" fmla="*/ 70 w 298"/>
                  <a:gd name="T31" fmla="*/ 37 h 301"/>
                  <a:gd name="T32" fmla="*/ 65 w 298"/>
                  <a:gd name="T33" fmla="*/ 95 h 301"/>
                  <a:gd name="T34" fmla="*/ 14 w 298"/>
                  <a:gd name="T35" fmla="*/ 122 h 301"/>
                  <a:gd name="T36" fmla="*/ 39 w 298"/>
                  <a:gd name="T37" fmla="*/ 174 h 301"/>
                  <a:gd name="T38" fmla="*/ 51 w 298"/>
                  <a:gd name="T39" fmla="*/ 205 h 301"/>
                  <a:gd name="T40" fmla="*/ 66 w 298"/>
                  <a:gd name="T41" fmla="*/ 260 h 301"/>
                  <a:gd name="T42" fmla="*/ 122 w 298"/>
                  <a:gd name="T43" fmla="*/ 248 h 301"/>
                  <a:gd name="T44" fmla="*/ 149 w 298"/>
                  <a:gd name="T45" fmla="*/ 301 h 301"/>
                  <a:gd name="T46" fmla="*/ 126 w 298"/>
                  <a:gd name="T47" fmla="*/ 267 h 301"/>
                  <a:gd name="T48" fmla="*/ 82 w 298"/>
                  <a:gd name="T49" fmla="*/ 285 h 301"/>
                  <a:gd name="T50" fmla="*/ 51 w 298"/>
                  <a:gd name="T51" fmla="*/ 265 h 301"/>
                  <a:gd name="T52" fmla="*/ 51 w 298"/>
                  <a:gd name="T53" fmla="*/ 217 h 301"/>
                  <a:gd name="T54" fmla="*/ 4 w 298"/>
                  <a:gd name="T55" fmla="*/ 190 h 301"/>
                  <a:gd name="T56" fmla="*/ 36 w 298"/>
                  <a:gd name="T57" fmla="*/ 155 h 301"/>
                  <a:gd name="T58" fmla="*/ 1 w 298"/>
                  <a:gd name="T59" fmla="*/ 124 h 301"/>
                  <a:gd name="T60" fmla="*/ 46 w 298"/>
                  <a:gd name="T61" fmla="*/ 92 h 301"/>
                  <a:gd name="T62" fmla="*/ 42 w 298"/>
                  <a:gd name="T63" fmla="*/ 45 h 301"/>
                  <a:gd name="T64" fmla="*/ 71 w 298"/>
                  <a:gd name="T65" fmla="*/ 22 h 301"/>
                  <a:gd name="T66" fmla="*/ 116 w 298"/>
                  <a:gd name="T67" fmla="*/ 37 h 301"/>
                  <a:gd name="T68" fmla="*/ 143 w 298"/>
                  <a:gd name="T69" fmla="*/ 0 h 301"/>
                  <a:gd name="T70" fmla="*/ 173 w 298"/>
                  <a:gd name="T71" fmla="*/ 35 h 301"/>
                  <a:gd name="T72" fmla="*/ 217 w 298"/>
                  <a:gd name="T73" fmla="*/ 16 h 301"/>
                  <a:gd name="T74" fmla="*/ 247 w 298"/>
                  <a:gd name="T75" fmla="*/ 36 h 301"/>
                  <a:gd name="T76" fmla="*/ 247 w 298"/>
                  <a:gd name="T77" fmla="*/ 84 h 301"/>
                  <a:gd name="T78" fmla="*/ 294 w 298"/>
                  <a:gd name="T79" fmla="*/ 112 h 301"/>
                  <a:gd name="T80" fmla="*/ 263 w 298"/>
                  <a:gd name="T81" fmla="*/ 146 h 301"/>
                  <a:gd name="T82" fmla="*/ 297 w 298"/>
                  <a:gd name="T83" fmla="*/ 177 h 301"/>
                  <a:gd name="T84" fmla="*/ 252 w 298"/>
                  <a:gd name="T85" fmla="*/ 209 h 301"/>
                  <a:gd name="T86" fmla="*/ 256 w 298"/>
                  <a:gd name="T87" fmla="*/ 256 h 301"/>
                  <a:gd name="T88" fmla="*/ 228 w 298"/>
                  <a:gd name="T89" fmla="*/ 279 h 301"/>
                  <a:gd name="T90" fmla="*/ 182 w 298"/>
                  <a:gd name="T91" fmla="*/ 264 h 301"/>
                  <a:gd name="T92" fmla="*/ 155 w 298"/>
                  <a:gd name="T93" fmla="*/ 301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8" h="301">
                    <a:moveTo>
                      <a:pt x="149" y="86"/>
                    </a:moveTo>
                    <a:cubicBezTo>
                      <a:pt x="148" y="86"/>
                      <a:pt x="147" y="86"/>
                      <a:pt x="146" y="86"/>
                    </a:cubicBezTo>
                    <a:cubicBezTo>
                      <a:pt x="111" y="87"/>
                      <a:pt x="83" y="118"/>
                      <a:pt x="84" y="153"/>
                    </a:cubicBezTo>
                    <a:cubicBezTo>
                      <a:pt x="86" y="189"/>
                      <a:pt x="116" y="217"/>
                      <a:pt x="152" y="215"/>
                    </a:cubicBezTo>
                    <a:lnTo>
                      <a:pt x="152" y="215"/>
                    </a:lnTo>
                    <a:cubicBezTo>
                      <a:pt x="188" y="214"/>
                      <a:pt x="215" y="184"/>
                      <a:pt x="214" y="148"/>
                    </a:cubicBezTo>
                    <a:cubicBezTo>
                      <a:pt x="212" y="113"/>
                      <a:pt x="184" y="86"/>
                      <a:pt x="149" y="86"/>
                    </a:cubicBezTo>
                    <a:close/>
                    <a:moveTo>
                      <a:pt x="149" y="228"/>
                    </a:moveTo>
                    <a:cubicBezTo>
                      <a:pt x="108" y="228"/>
                      <a:pt x="74" y="195"/>
                      <a:pt x="72" y="154"/>
                    </a:cubicBezTo>
                    <a:cubicBezTo>
                      <a:pt x="70" y="111"/>
                      <a:pt x="103" y="75"/>
                      <a:pt x="146" y="73"/>
                    </a:cubicBezTo>
                    <a:cubicBezTo>
                      <a:pt x="189" y="71"/>
                      <a:pt x="225" y="105"/>
                      <a:pt x="226" y="147"/>
                    </a:cubicBezTo>
                    <a:cubicBezTo>
                      <a:pt x="228" y="190"/>
                      <a:pt x="195" y="226"/>
                      <a:pt x="152" y="228"/>
                    </a:cubicBezTo>
                    <a:lnTo>
                      <a:pt x="152" y="228"/>
                    </a:lnTo>
                    <a:cubicBezTo>
                      <a:pt x="151" y="228"/>
                      <a:pt x="150" y="228"/>
                      <a:pt x="149" y="228"/>
                    </a:cubicBezTo>
                    <a:close/>
                    <a:moveTo>
                      <a:pt x="146" y="289"/>
                    </a:moveTo>
                    <a:cubicBezTo>
                      <a:pt x="149" y="289"/>
                      <a:pt x="152" y="289"/>
                      <a:pt x="155" y="288"/>
                    </a:cubicBezTo>
                    <a:cubicBezTo>
                      <a:pt x="158" y="288"/>
                      <a:pt x="161" y="288"/>
                      <a:pt x="164" y="288"/>
                    </a:cubicBezTo>
                    <a:lnTo>
                      <a:pt x="170" y="261"/>
                    </a:lnTo>
                    <a:cubicBezTo>
                      <a:pt x="172" y="254"/>
                      <a:pt x="177" y="248"/>
                      <a:pt x="184" y="245"/>
                    </a:cubicBezTo>
                    <a:cubicBezTo>
                      <a:pt x="191" y="243"/>
                      <a:pt x="199" y="244"/>
                      <a:pt x="205" y="248"/>
                    </a:cubicBezTo>
                    <a:lnTo>
                      <a:pt x="228" y="264"/>
                    </a:lnTo>
                    <a:cubicBezTo>
                      <a:pt x="233" y="261"/>
                      <a:pt x="237" y="257"/>
                      <a:pt x="241" y="253"/>
                    </a:cubicBezTo>
                    <a:lnTo>
                      <a:pt x="231" y="228"/>
                    </a:lnTo>
                    <a:cubicBezTo>
                      <a:pt x="228" y="221"/>
                      <a:pt x="229" y="213"/>
                      <a:pt x="233" y="207"/>
                    </a:cubicBezTo>
                    <a:cubicBezTo>
                      <a:pt x="238" y="200"/>
                      <a:pt x="244" y="197"/>
                      <a:pt x="252" y="196"/>
                    </a:cubicBezTo>
                    <a:lnTo>
                      <a:pt x="279" y="196"/>
                    </a:lnTo>
                    <a:cubicBezTo>
                      <a:pt x="281" y="191"/>
                      <a:pt x="283" y="185"/>
                      <a:pt x="284" y="179"/>
                    </a:cubicBezTo>
                    <a:lnTo>
                      <a:pt x="261" y="165"/>
                    </a:lnTo>
                    <a:cubicBezTo>
                      <a:pt x="254" y="161"/>
                      <a:pt x="250" y="154"/>
                      <a:pt x="250" y="146"/>
                    </a:cubicBezTo>
                    <a:cubicBezTo>
                      <a:pt x="250" y="139"/>
                      <a:pt x="253" y="132"/>
                      <a:pt x="259" y="127"/>
                    </a:cubicBezTo>
                    <a:lnTo>
                      <a:pt x="259" y="127"/>
                    </a:lnTo>
                    <a:lnTo>
                      <a:pt x="281" y="111"/>
                    </a:lnTo>
                    <a:cubicBezTo>
                      <a:pt x="279" y="105"/>
                      <a:pt x="277" y="100"/>
                      <a:pt x="275" y="95"/>
                    </a:cubicBezTo>
                    <a:lnTo>
                      <a:pt x="248" y="96"/>
                    </a:lnTo>
                    <a:cubicBezTo>
                      <a:pt x="240" y="97"/>
                      <a:pt x="233" y="94"/>
                      <a:pt x="228" y="88"/>
                    </a:cubicBezTo>
                    <a:cubicBezTo>
                      <a:pt x="224" y="82"/>
                      <a:pt x="222" y="74"/>
                      <a:pt x="224" y="67"/>
                    </a:cubicBezTo>
                    <a:lnTo>
                      <a:pt x="233" y="41"/>
                    </a:lnTo>
                    <a:cubicBezTo>
                      <a:pt x="228" y="37"/>
                      <a:pt x="223" y="34"/>
                      <a:pt x="218" y="31"/>
                    </a:cubicBezTo>
                    <a:lnTo>
                      <a:pt x="197" y="49"/>
                    </a:lnTo>
                    <a:cubicBezTo>
                      <a:pt x="191" y="54"/>
                      <a:pt x="184" y="55"/>
                      <a:pt x="176" y="53"/>
                    </a:cubicBezTo>
                    <a:cubicBezTo>
                      <a:pt x="169" y="51"/>
                      <a:pt x="163" y="46"/>
                      <a:pt x="161" y="39"/>
                    </a:cubicBezTo>
                    <a:lnTo>
                      <a:pt x="152" y="13"/>
                    </a:lnTo>
                    <a:cubicBezTo>
                      <a:pt x="149" y="13"/>
                      <a:pt x="146" y="13"/>
                      <a:pt x="143" y="13"/>
                    </a:cubicBezTo>
                    <a:cubicBezTo>
                      <a:pt x="140" y="13"/>
                      <a:pt x="138" y="13"/>
                      <a:pt x="135" y="14"/>
                    </a:cubicBezTo>
                    <a:lnTo>
                      <a:pt x="128" y="40"/>
                    </a:lnTo>
                    <a:cubicBezTo>
                      <a:pt x="126" y="47"/>
                      <a:pt x="121" y="53"/>
                      <a:pt x="114" y="56"/>
                    </a:cubicBezTo>
                    <a:cubicBezTo>
                      <a:pt x="107" y="59"/>
                      <a:pt x="99" y="58"/>
                      <a:pt x="93" y="53"/>
                    </a:cubicBezTo>
                    <a:lnTo>
                      <a:pt x="70" y="37"/>
                    </a:lnTo>
                    <a:cubicBezTo>
                      <a:pt x="66" y="41"/>
                      <a:pt x="61" y="44"/>
                      <a:pt x="57" y="48"/>
                    </a:cubicBezTo>
                    <a:lnTo>
                      <a:pt x="67" y="74"/>
                    </a:lnTo>
                    <a:cubicBezTo>
                      <a:pt x="70" y="81"/>
                      <a:pt x="69" y="88"/>
                      <a:pt x="65" y="95"/>
                    </a:cubicBezTo>
                    <a:cubicBezTo>
                      <a:pt x="61" y="101"/>
                      <a:pt x="54" y="105"/>
                      <a:pt x="46" y="105"/>
                    </a:cubicBezTo>
                    <a:lnTo>
                      <a:pt x="19" y="105"/>
                    </a:lnTo>
                    <a:cubicBezTo>
                      <a:pt x="17" y="111"/>
                      <a:pt x="15" y="116"/>
                      <a:pt x="14" y="122"/>
                    </a:cubicBezTo>
                    <a:lnTo>
                      <a:pt x="37" y="137"/>
                    </a:lnTo>
                    <a:cubicBezTo>
                      <a:pt x="44" y="141"/>
                      <a:pt x="48" y="147"/>
                      <a:pt x="48" y="155"/>
                    </a:cubicBezTo>
                    <a:cubicBezTo>
                      <a:pt x="48" y="162"/>
                      <a:pt x="45" y="170"/>
                      <a:pt x="39" y="174"/>
                    </a:cubicBezTo>
                    <a:lnTo>
                      <a:pt x="17" y="191"/>
                    </a:lnTo>
                    <a:cubicBezTo>
                      <a:pt x="19" y="196"/>
                      <a:pt x="21" y="202"/>
                      <a:pt x="23" y="207"/>
                    </a:cubicBezTo>
                    <a:lnTo>
                      <a:pt x="51" y="205"/>
                    </a:lnTo>
                    <a:cubicBezTo>
                      <a:pt x="58" y="204"/>
                      <a:pt x="65" y="208"/>
                      <a:pt x="70" y="213"/>
                    </a:cubicBezTo>
                    <a:cubicBezTo>
                      <a:pt x="75" y="219"/>
                      <a:pt x="76" y="227"/>
                      <a:pt x="74" y="234"/>
                    </a:cubicBezTo>
                    <a:lnTo>
                      <a:pt x="66" y="260"/>
                    </a:lnTo>
                    <a:cubicBezTo>
                      <a:pt x="70" y="264"/>
                      <a:pt x="75" y="267"/>
                      <a:pt x="80" y="270"/>
                    </a:cubicBezTo>
                    <a:lnTo>
                      <a:pt x="101" y="253"/>
                    </a:lnTo>
                    <a:cubicBezTo>
                      <a:pt x="107" y="248"/>
                      <a:pt x="115" y="246"/>
                      <a:pt x="122" y="248"/>
                    </a:cubicBezTo>
                    <a:cubicBezTo>
                      <a:pt x="129" y="250"/>
                      <a:pt x="135" y="256"/>
                      <a:pt x="137" y="263"/>
                    </a:cubicBezTo>
                    <a:lnTo>
                      <a:pt x="146" y="289"/>
                    </a:lnTo>
                    <a:close/>
                    <a:moveTo>
                      <a:pt x="149" y="301"/>
                    </a:moveTo>
                    <a:cubicBezTo>
                      <a:pt x="146" y="301"/>
                      <a:pt x="144" y="301"/>
                      <a:pt x="141" y="301"/>
                    </a:cubicBezTo>
                    <a:lnTo>
                      <a:pt x="137" y="301"/>
                    </a:lnTo>
                    <a:lnTo>
                      <a:pt x="126" y="267"/>
                    </a:lnTo>
                    <a:cubicBezTo>
                      <a:pt x="124" y="263"/>
                      <a:pt x="122" y="261"/>
                      <a:pt x="119" y="260"/>
                    </a:cubicBezTo>
                    <a:cubicBezTo>
                      <a:pt x="115" y="259"/>
                      <a:pt x="112" y="260"/>
                      <a:pt x="109" y="262"/>
                    </a:cubicBezTo>
                    <a:lnTo>
                      <a:pt x="82" y="285"/>
                    </a:lnTo>
                    <a:lnTo>
                      <a:pt x="78" y="283"/>
                    </a:lnTo>
                    <a:cubicBezTo>
                      <a:pt x="70" y="279"/>
                      <a:pt x="62" y="274"/>
                      <a:pt x="55" y="268"/>
                    </a:cubicBezTo>
                    <a:lnTo>
                      <a:pt x="51" y="265"/>
                    </a:lnTo>
                    <a:lnTo>
                      <a:pt x="62" y="231"/>
                    </a:lnTo>
                    <a:cubicBezTo>
                      <a:pt x="63" y="227"/>
                      <a:pt x="62" y="224"/>
                      <a:pt x="60" y="221"/>
                    </a:cubicBezTo>
                    <a:cubicBezTo>
                      <a:pt x="58" y="219"/>
                      <a:pt x="55" y="217"/>
                      <a:pt x="51" y="217"/>
                    </a:cubicBezTo>
                    <a:lnTo>
                      <a:pt x="16" y="220"/>
                    </a:lnTo>
                    <a:lnTo>
                      <a:pt x="14" y="216"/>
                    </a:lnTo>
                    <a:cubicBezTo>
                      <a:pt x="10" y="208"/>
                      <a:pt x="6" y="199"/>
                      <a:pt x="4" y="190"/>
                    </a:cubicBezTo>
                    <a:lnTo>
                      <a:pt x="3" y="186"/>
                    </a:lnTo>
                    <a:lnTo>
                      <a:pt x="32" y="164"/>
                    </a:lnTo>
                    <a:cubicBezTo>
                      <a:pt x="34" y="162"/>
                      <a:pt x="36" y="159"/>
                      <a:pt x="36" y="155"/>
                    </a:cubicBezTo>
                    <a:cubicBezTo>
                      <a:pt x="36" y="152"/>
                      <a:pt x="34" y="149"/>
                      <a:pt x="31" y="147"/>
                    </a:cubicBezTo>
                    <a:lnTo>
                      <a:pt x="0" y="128"/>
                    </a:lnTo>
                    <a:lnTo>
                      <a:pt x="1" y="124"/>
                    </a:lnTo>
                    <a:cubicBezTo>
                      <a:pt x="3" y="115"/>
                      <a:pt x="5" y="105"/>
                      <a:pt x="9" y="97"/>
                    </a:cubicBezTo>
                    <a:lnTo>
                      <a:pt x="10" y="93"/>
                    </a:lnTo>
                    <a:lnTo>
                      <a:pt x="46" y="92"/>
                    </a:lnTo>
                    <a:cubicBezTo>
                      <a:pt x="50" y="92"/>
                      <a:pt x="53" y="91"/>
                      <a:pt x="55" y="88"/>
                    </a:cubicBezTo>
                    <a:cubicBezTo>
                      <a:pt x="56" y="85"/>
                      <a:pt x="57" y="81"/>
                      <a:pt x="56" y="78"/>
                    </a:cubicBezTo>
                    <a:lnTo>
                      <a:pt x="42" y="45"/>
                    </a:lnTo>
                    <a:lnTo>
                      <a:pt x="45" y="42"/>
                    </a:lnTo>
                    <a:cubicBezTo>
                      <a:pt x="52" y="36"/>
                      <a:pt x="59" y="30"/>
                      <a:pt x="67" y="25"/>
                    </a:cubicBezTo>
                    <a:lnTo>
                      <a:pt x="71" y="22"/>
                    </a:lnTo>
                    <a:lnTo>
                      <a:pt x="100" y="43"/>
                    </a:lnTo>
                    <a:cubicBezTo>
                      <a:pt x="103" y="45"/>
                      <a:pt x="106" y="45"/>
                      <a:pt x="110" y="44"/>
                    </a:cubicBezTo>
                    <a:cubicBezTo>
                      <a:pt x="113" y="43"/>
                      <a:pt x="115" y="40"/>
                      <a:pt x="116" y="37"/>
                    </a:cubicBezTo>
                    <a:lnTo>
                      <a:pt x="125" y="2"/>
                    </a:lnTo>
                    <a:lnTo>
                      <a:pt x="129" y="2"/>
                    </a:lnTo>
                    <a:cubicBezTo>
                      <a:pt x="133" y="1"/>
                      <a:pt x="138" y="1"/>
                      <a:pt x="143" y="0"/>
                    </a:cubicBezTo>
                    <a:cubicBezTo>
                      <a:pt x="148" y="0"/>
                      <a:pt x="152" y="0"/>
                      <a:pt x="157" y="1"/>
                    </a:cubicBezTo>
                    <a:lnTo>
                      <a:pt x="161" y="1"/>
                    </a:lnTo>
                    <a:lnTo>
                      <a:pt x="173" y="35"/>
                    </a:lnTo>
                    <a:cubicBezTo>
                      <a:pt x="174" y="38"/>
                      <a:pt x="176" y="40"/>
                      <a:pt x="180" y="41"/>
                    </a:cubicBezTo>
                    <a:cubicBezTo>
                      <a:pt x="183" y="42"/>
                      <a:pt x="186" y="41"/>
                      <a:pt x="189" y="39"/>
                    </a:cubicBezTo>
                    <a:lnTo>
                      <a:pt x="217" y="16"/>
                    </a:lnTo>
                    <a:lnTo>
                      <a:pt x="220" y="18"/>
                    </a:lnTo>
                    <a:cubicBezTo>
                      <a:pt x="228" y="23"/>
                      <a:pt x="236" y="28"/>
                      <a:pt x="244" y="34"/>
                    </a:cubicBezTo>
                    <a:lnTo>
                      <a:pt x="247" y="36"/>
                    </a:lnTo>
                    <a:lnTo>
                      <a:pt x="236" y="71"/>
                    </a:lnTo>
                    <a:cubicBezTo>
                      <a:pt x="235" y="74"/>
                      <a:pt x="236" y="77"/>
                      <a:pt x="238" y="80"/>
                    </a:cubicBezTo>
                    <a:cubicBezTo>
                      <a:pt x="240" y="83"/>
                      <a:pt x="244" y="84"/>
                      <a:pt x="247" y="84"/>
                    </a:cubicBezTo>
                    <a:lnTo>
                      <a:pt x="283" y="81"/>
                    </a:lnTo>
                    <a:lnTo>
                      <a:pt x="285" y="85"/>
                    </a:lnTo>
                    <a:cubicBezTo>
                      <a:pt x="289" y="94"/>
                      <a:pt x="292" y="102"/>
                      <a:pt x="294" y="112"/>
                    </a:cubicBezTo>
                    <a:lnTo>
                      <a:pt x="296" y="116"/>
                    </a:lnTo>
                    <a:lnTo>
                      <a:pt x="267" y="137"/>
                    </a:lnTo>
                    <a:cubicBezTo>
                      <a:pt x="264" y="139"/>
                      <a:pt x="262" y="142"/>
                      <a:pt x="263" y="146"/>
                    </a:cubicBezTo>
                    <a:cubicBezTo>
                      <a:pt x="263" y="149"/>
                      <a:pt x="265" y="152"/>
                      <a:pt x="267" y="154"/>
                    </a:cubicBezTo>
                    <a:lnTo>
                      <a:pt x="298" y="173"/>
                    </a:lnTo>
                    <a:lnTo>
                      <a:pt x="297" y="177"/>
                    </a:lnTo>
                    <a:cubicBezTo>
                      <a:pt x="295" y="187"/>
                      <a:pt x="293" y="196"/>
                      <a:pt x="290" y="204"/>
                    </a:cubicBezTo>
                    <a:lnTo>
                      <a:pt x="288" y="208"/>
                    </a:lnTo>
                    <a:lnTo>
                      <a:pt x="252" y="209"/>
                    </a:lnTo>
                    <a:cubicBezTo>
                      <a:pt x="249" y="209"/>
                      <a:pt x="246" y="211"/>
                      <a:pt x="244" y="214"/>
                    </a:cubicBezTo>
                    <a:cubicBezTo>
                      <a:pt x="242" y="216"/>
                      <a:pt x="242" y="220"/>
                      <a:pt x="243" y="223"/>
                    </a:cubicBezTo>
                    <a:lnTo>
                      <a:pt x="256" y="256"/>
                    </a:lnTo>
                    <a:lnTo>
                      <a:pt x="253" y="259"/>
                    </a:lnTo>
                    <a:cubicBezTo>
                      <a:pt x="246" y="266"/>
                      <a:pt x="239" y="272"/>
                      <a:pt x="231" y="277"/>
                    </a:cubicBezTo>
                    <a:lnTo>
                      <a:pt x="228" y="279"/>
                    </a:lnTo>
                    <a:lnTo>
                      <a:pt x="198" y="258"/>
                    </a:lnTo>
                    <a:cubicBezTo>
                      <a:pt x="195" y="256"/>
                      <a:pt x="192" y="256"/>
                      <a:pt x="189" y="257"/>
                    </a:cubicBezTo>
                    <a:cubicBezTo>
                      <a:pt x="186" y="258"/>
                      <a:pt x="183" y="261"/>
                      <a:pt x="182" y="264"/>
                    </a:cubicBezTo>
                    <a:lnTo>
                      <a:pt x="174" y="299"/>
                    </a:lnTo>
                    <a:lnTo>
                      <a:pt x="170" y="300"/>
                    </a:lnTo>
                    <a:cubicBezTo>
                      <a:pt x="165" y="300"/>
                      <a:pt x="160" y="301"/>
                      <a:pt x="155" y="301"/>
                    </a:cubicBezTo>
                    <a:cubicBezTo>
                      <a:pt x="153" y="301"/>
                      <a:pt x="151" y="301"/>
                      <a:pt x="149" y="3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8" name="Freeform 634"/>
              <p:cNvSpPr>
                <a:spLocks noEditPoints="1"/>
              </p:cNvSpPr>
              <p:nvPr/>
            </p:nvSpPr>
            <p:spPr bwMode="auto">
              <a:xfrm>
                <a:off x="-2216150" y="2120900"/>
                <a:ext cx="128588" cy="128588"/>
              </a:xfrm>
              <a:custGeom>
                <a:avLst/>
                <a:gdLst>
                  <a:gd name="T0" fmla="*/ 133 w 269"/>
                  <a:gd name="T1" fmla="*/ 257 h 269"/>
                  <a:gd name="T2" fmla="*/ 144 w 269"/>
                  <a:gd name="T3" fmla="*/ 245 h 269"/>
                  <a:gd name="T4" fmla="*/ 204 w 269"/>
                  <a:gd name="T5" fmla="*/ 222 h 269"/>
                  <a:gd name="T6" fmla="*/ 225 w 269"/>
                  <a:gd name="T7" fmla="*/ 217 h 269"/>
                  <a:gd name="T8" fmla="*/ 219 w 269"/>
                  <a:gd name="T9" fmla="*/ 171 h 269"/>
                  <a:gd name="T10" fmla="*/ 256 w 269"/>
                  <a:gd name="T11" fmla="*/ 143 h 269"/>
                  <a:gd name="T12" fmla="*/ 257 w 269"/>
                  <a:gd name="T13" fmla="*/ 129 h 269"/>
                  <a:gd name="T14" fmla="*/ 220 w 269"/>
                  <a:gd name="T15" fmla="*/ 100 h 269"/>
                  <a:gd name="T16" fmla="*/ 227 w 269"/>
                  <a:gd name="T17" fmla="*/ 55 h 269"/>
                  <a:gd name="T18" fmla="*/ 206 w 269"/>
                  <a:gd name="T19" fmla="*/ 49 h 269"/>
                  <a:gd name="T20" fmla="*/ 148 w 269"/>
                  <a:gd name="T21" fmla="*/ 24 h 269"/>
                  <a:gd name="T22" fmla="*/ 137 w 269"/>
                  <a:gd name="T23" fmla="*/ 12 h 269"/>
                  <a:gd name="T24" fmla="*/ 125 w 269"/>
                  <a:gd name="T25" fmla="*/ 24 h 269"/>
                  <a:gd name="T26" fmla="*/ 66 w 269"/>
                  <a:gd name="T27" fmla="*/ 47 h 269"/>
                  <a:gd name="T28" fmla="*/ 45 w 269"/>
                  <a:gd name="T29" fmla="*/ 52 h 269"/>
                  <a:gd name="T30" fmla="*/ 50 w 269"/>
                  <a:gd name="T31" fmla="*/ 98 h 269"/>
                  <a:gd name="T32" fmla="*/ 13 w 269"/>
                  <a:gd name="T33" fmla="*/ 126 h 269"/>
                  <a:gd name="T34" fmla="*/ 13 w 269"/>
                  <a:gd name="T35" fmla="*/ 140 h 269"/>
                  <a:gd name="T36" fmla="*/ 49 w 269"/>
                  <a:gd name="T37" fmla="*/ 169 h 269"/>
                  <a:gd name="T38" fmla="*/ 42 w 269"/>
                  <a:gd name="T39" fmla="*/ 214 h 269"/>
                  <a:gd name="T40" fmla="*/ 63 w 269"/>
                  <a:gd name="T41" fmla="*/ 220 h 269"/>
                  <a:gd name="T42" fmla="*/ 122 w 269"/>
                  <a:gd name="T43" fmla="*/ 245 h 269"/>
                  <a:gd name="T44" fmla="*/ 134 w 269"/>
                  <a:gd name="T45" fmla="*/ 269 h 269"/>
                  <a:gd name="T46" fmla="*/ 120 w 269"/>
                  <a:gd name="T47" fmla="*/ 268 h 269"/>
                  <a:gd name="T48" fmla="*/ 110 w 269"/>
                  <a:gd name="T49" fmla="*/ 249 h 269"/>
                  <a:gd name="T50" fmla="*/ 69 w 269"/>
                  <a:gd name="T51" fmla="*/ 231 h 269"/>
                  <a:gd name="T52" fmla="*/ 47 w 269"/>
                  <a:gd name="T53" fmla="*/ 237 h 269"/>
                  <a:gd name="T54" fmla="*/ 28 w 269"/>
                  <a:gd name="T55" fmla="*/ 216 h 269"/>
                  <a:gd name="T56" fmla="*/ 37 w 269"/>
                  <a:gd name="T57" fmla="*/ 173 h 269"/>
                  <a:gd name="T58" fmla="*/ 1 w 269"/>
                  <a:gd name="T59" fmla="*/ 149 h 269"/>
                  <a:gd name="T60" fmla="*/ 0 w 269"/>
                  <a:gd name="T61" fmla="*/ 133 h 269"/>
                  <a:gd name="T62" fmla="*/ 1 w 269"/>
                  <a:gd name="T63" fmla="*/ 116 h 269"/>
                  <a:gd name="T64" fmla="*/ 39 w 269"/>
                  <a:gd name="T65" fmla="*/ 93 h 269"/>
                  <a:gd name="T66" fmla="*/ 30 w 269"/>
                  <a:gd name="T67" fmla="*/ 50 h 269"/>
                  <a:gd name="T68" fmla="*/ 50 w 269"/>
                  <a:gd name="T69" fmla="*/ 30 h 269"/>
                  <a:gd name="T70" fmla="*/ 71 w 269"/>
                  <a:gd name="T71" fmla="*/ 36 h 269"/>
                  <a:gd name="T72" fmla="*/ 113 w 269"/>
                  <a:gd name="T73" fmla="*/ 20 h 269"/>
                  <a:gd name="T74" fmla="*/ 124 w 269"/>
                  <a:gd name="T75" fmla="*/ 0 h 269"/>
                  <a:gd name="T76" fmla="*/ 149 w 269"/>
                  <a:gd name="T77" fmla="*/ 1 h 269"/>
                  <a:gd name="T78" fmla="*/ 159 w 269"/>
                  <a:gd name="T79" fmla="*/ 20 h 269"/>
                  <a:gd name="T80" fmla="*/ 201 w 269"/>
                  <a:gd name="T81" fmla="*/ 38 h 269"/>
                  <a:gd name="T82" fmla="*/ 222 w 269"/>
                  <a:gd name="T83" fmla="*/ 32 h 269"/>
                  <a:gd name="T84" fmla="*/ 242 w 269"/>
                  <a:gd name="T85" fmla="*/ 53 h 269"/>
                  <a:gd name="T86" fmla="*/ 232 w 269"/>
                  <a:gd name="T87" fmla="*/ 96 h 269"/>
                  <a:gd name="T88" fmla="*/ 269 w 269"/>
                  <a:gd name="T89" fmla="*/ 120 h 269"/>
                  <a:gd name="T90" fmla="*/ 269 w 269"/>
                  <a:gd name="T91" fmla="*/ 136 h 269"/>
                  <a:gd name="T92" fmla="*/ 268 w 269"/>
                  <a:gd name="T93" fmla="*/ 153 h 269"/>
                  <a:gd name="T94" fmla="*/ 231 w 269"/>
                  <a:gd name="T95" fmla="*/ 176 h 269"/>
                  <a:gd name="T96" fmla="*/ 240 w 269"/>
                  <a:gd name="T97" fmla="*/ 219 h 269"/>
                  <a:gd name="T98" fmla="*/ 219 w 269"/>
                  <a:gd name="T99" fmla="*/ 239 h 269"/>
                  <a:gd name="T100" fmla="*/ 198 w 269"/>
                  <a:gd name="T101" fmla="*/ 233 h 269"/>
                  <a:gd name="T102" fmla="*/ 156 w 269"/>
                  <a:gd name="T103" fmla="*/ 249 h 269"/>
                  <a:gd name="T104" fmla="*/ 145 w 269"/>
                  <a:gd name="T105" fmla="*/ 269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9" h="269">
                    <a:moveTo>
                      <a:pt x="126" y="256"/>
                    </a:moveTo>
                    <a:cubicBezTo>
                      <a:pt x="128" y="256"/>
                      <a:pt x="131" y="256"/>
                      <a:pt x="133" y="257"/>
                    </a:cubicBezTo>
                    <a:cubicBezTo>
                      <a:pt x="135" y="257"/>
                      <a:pt x="138" y="257"/>
                      <a:pt x="140" y="256"/>
                    </a:cubicBezTo>
                    <a:lnTo>
                      <a:pt x="144" y="245"/>
                    </a:lnTo>
                    <a:cubicBezTo>
                      <a:pt x="149" y="234"/>
                      <a:pt x="158" y="225"/>
                      <a:pt x="169" y="220"/>
                    </a:cubicBezTo>
                    <a:cubicBezTo>
                      <a:pt x="180" y="216"/>
                      <a:pt x="193" y="216"/>
                      <a:pt x="204" y="222"/>
                    </a:cubicBezTo>
                    <a:lnTo>
                      <a:pt x="214" y="227"/>
                    </a:lnTo>
                    <a:cubicBezTo>
                      <a:pt x="218" y="224"/>
                      <a:pt x="222" y="220"/>
                      <a:pt x="225" y="217"/>
                    </a:cubicBezTo>
                    <a:lnTo>
                      <a:pt x="220" y="206"/>
                    </a:lnTo>
                    <a:cubicBezTo>
                      <a:pt x="215" y="195"/>
                      <a:pt x="215" y="182"/>
                      <a:pt x="219" y="171"/>
                    </a:cubicBezTo>
                    <a:cubicBezTo>
                      <a:pt x="224" y="160"/>
                      <a:pt x="233" y="151"/>
                      <a:pt x="245" y="147"/>
                    </a:cubicBezTo>
                    <a:lnTo>
                      <a:pt x="256" y="143"/>
                    </a:lnTo>
                    <a:cubicBezTo>
                      <a:pt x="257" y="141"/>
                      <a:pt x="257" y="139"/>
                      <a:pt x="257" y="136"/>
                    </a:cubicBezTo>
                    <a:cubicBezTo>
                      <a:pt x="257" y="134"/>
                      <a:pt x="257" y="131"/>
                      <a:pt x="257" y="129"/>
                    </a:cubicBezTo>
                    <a:lnTo>
                      <a:pt x="245" y="125"/>
                    </a:lnTo>
                    <a:cubicBezTo>
                      <a:pt x="234" y="121"/>
                      <a:pt x="225" y="112"/>
                      <a:pt x="220" y="100"/>
                    </a:cubicBezTo>
                    <a:cubicBezTo>
                      <a:pt x="216" y="89"/>
                      <a:pt x="216" y="77"/>
                      <a:pt x="222" y="66"/>
                    </a:cubicBezTo>
                    <a:lnTo>
                      <a:pt x="227" y="55"/>
                    </a:lnTo>
                    <a:cubicBezTo>
                      <a:pt x="224" y="51"/>
                      <a:pt x="221" y="48"/>
                      <a:pt x="217" y="44"/>
                    </a:cubicBezTo>
                    <a:lnTo>
                      <a:pt x="206" y="49"/>
                    </a:lnTo>
                    <a:cubicBezTo>
                      <a:pt x="195" y="54"/>
                      <a:pt x="182" y="55"/>
                      <a:pt x="171" y="50"/>
                    </a:cubicBezTo>
                    <a:cubicBezTo>
                      <a:pt x="160" y="45"/>
                      <a:pt x="152" y="36"/>
                      <a:pt x="148" y="24"/>
                    </a:cubicBezTo>
                    <a:lnTo>
                      <a:pt x="144" y="13"/>
                    </a:lnTo>
                    <a:cubicBezTo>
                      <a:pt x="141" y="13"/>
                      <a:pt x="139" y="13"/>
                      <a:pt x="137" y="12"/>
                    </a:cubicBezTo>
                    <a:cubicBezTo>
                      <a:pt x="134" y="12"/>
                      <a:pt x="132" y="12"/>
                      <a:pt x="129" y="13"/>
                    </a:cubicBezTo>
                    <a:lnTo>
                      <a:pt x="125" y="24"/>
                    </a:lnTo>
                    <a:cubicBezTo>
                      <a:pt x="121" y="35"/>
                      <a:pt x="112" y="44"/>
                      <a:pt x="101" y="49"/>
                    </a:cubicBezTo>
                    <a:cubicBezTo>
                      <a:pt x="89" y="53"/>
                      <a:pt x="77" y="53"/>
                      <a:pt x="66" y="47"/>
                    </a:cubicBezTo>
                    <a:lnTo>
                      <a:pt x="55" y="42"/>
                    </a:lnTo>
                    <a:cubicBezTo>
                      <a:pt x="51" y="45"/>
                      <a:pt x="48" y="49"/>
                      <a:pt x="45" y="52"/>
                    </a:cubicBezTo>
                    <a:lnTo>
                      <a:pt x="50" y="63"/>
                    </a:lnTo>
                    <a:cubicBezTo>
                      <a:pt x="55" y="74"/>
                      <a:pt x="55" y="87"/>
                      <a:pt x="50" y="98"/>
                    </a:cubicBezTo>
                    <a:cubicBezTo>
                      <a:pt x="45" y="109"/>
                      <a:pt x="36" y="118"/>
                      <a:pt x="25" y="122"/>
                    </a:cubicBezTo>
                    <a:lnTo>
                      <a:pt x="13" y="126"/>
                    </a:lnTo>
                    <a:cubicBezTo>
                      <a:pt x="13" y="128"/>
                      <a:pt x="13" y="130"/>
                      <a:pt x="13" y="133"/>
                    </a:cubicBezTo>
                    <a:cubicBezTo>
                      <a:pt x="13" y="135"/>
                      <a:pt x="13" y="138"/>
                      <a:pt x="13" y="140"/>
                    </a:cubicBezTo>
                    <a:lnTo>
                      <a:pt x="24" y="144"/>
                    </a:lnTo>
                    <a:cubicBezTo>
                      <a:pt x="36" y="148"/>
                      <a:pt x="45" y="157"/>
                      <a:pt x="49" y="169"/>
                    </a:cubicBezTo>
                    <a:cubicBezTo>
                      <a:pt x="54" y="180"/>
                      <a:pt x="53" y="192"/>
                      <a:pt x="48" y="203"/>
                    </a:cubicBezTo>
                    <a:lnTo>
                      <a:pt x="42" y="214"/>
                    </a:lnTo>
                    <a:cubicBezTo>
                      <a:pt x="45" y="218"/>
                      <a:pt x="49" y="221"/>
                      <a:pt x="52" y="225"/>
                    </a:cubicBezTo>
                    <a:lnTo>
                      <a:pt x="63" y="220"/>
                    </a:lnTo>
                    <a:cubicBezTo>
                      <a:pt x="74" y="215"/>
                      <a:pt x="87" y="214"/>
                      <a:pt x="98" y="219"/>
                    </a:cubicBezTo>
                    <a:cubicBezTo>
                      <a:pt x="109" y="224"/>
                      <a:pt x="118" y="233"/>
                      <a:pt x="122" y="245"/>
                    </a:cubicBezTo>
                    <a:lnTo>
                      <a:pt x="126" y="256"/>
                    </a:lnTo>
                    <a:close/>
                    <a:moveTo>
                      <a:pt x="134" y="269"/>
                    </a:moveTo>
                    <a:lnTo>
                      <a:pt x="133" y="269"/>
                    </a:lnTo>
                    <a:cubicBezTo>
                      <a:pt x="129" y="269"/>
                      <a:pt x="125" y="269"/>
                      <a:pt x="120" y="268"/>
                    </a:cubicBezTo>
                    <a:lnTo>
                      <a:pt x="116" y="268"/>
                    </a:lnTo>
                    <a:lnTo>
                      <a:pt x="110" y="249"/>
                    </a:lnTo>
                    <a:cubicBezTo>
                      <a:pt x="107" y="241"/>
                      <a:pt x="101" y="234"/>
                      <a:pt x="93" y="231"/>
                    </a:cubicBezTo>
                    <a:cubicBezTo>
                      <a:pt x="85" y="227"/>
                      <a:pt x="76" y="227"/>
                      <a:pt x="69" y="231"/>
                    </a:cubicBezTo>
                    <a:lnTo>
                      <a:pt x="50" y="239"/>
                    </a:lnTo>
                    <a:lnTo>
                      <a:pt x="47" y="237"/>
                    </a:lnTo>
                    <a:cubicBezTo>
                      <a:pt x="41" y="231"/>
                      <a:pt x="35" y="225"/>
                      <a:pt x="30" y="219"/>
                    </a:cubicBezTo>
                    <a:lnTo>
                      <a:pt x="28" y="216"/>
                    </a:lnTo>
                    <a:lnTo>
                      <a:pt x="36" y="198"/>
                    </a:lnTo>
                    <a:cubicBezTo>
                      <a:pt x="40" y="190"/>
                      <a:pt x="41" y="181"/>
                      <a:pt x="37" y="173"/>
                    </a:cubicBezTo>
                    <a:cubicBezTo>
                      <a:pt x="34" y="165"/>
                      <a:pt x="28" y="159"/>
                      <a:pt x="20" y="156"/>
                    </a:cubicBezTo>
                    <a:lnTo>
                      <a:pt x="1" y="149"/>
                    </a:lnTo>
                    <a:lnTo>
                      <a:pt x="1" y="145"/>
                    </a:lnTo>
                    <a:cubicBezTo>
                      <a:pt x="0" y="141"/>
                      <a:pt x="0" y="137"/>
                      <a:pt x="0" y="133"/>
                    </a:cubicBezTo>
                    <a:cubicBezTo>
                      <a:pt x="0" y="128"/>
                      <a:pt x="1" y="124"/>
                      <a:pt x="1" y="120"/>
                    </a:cubicBezTo>
                    <a:lnTo>
                      <a:pt x="1" y="116"/>
                    </a:lnTo>
                    <a:lnTo>
                      <a:pt x="21" y="110"/>
                    </a:lnTo>
                    <a:cubicBezTo>
                      <a:pt x="29" y="107"/>
                      <a:pt x="35" y="101"/>
                      <a:pt x="39" y="93"/>
                    </a:cubicBezTo>
                    <a:cubicBezTo>
                      <a:pt x="42" y="85"/>
                      <a:pt x="42" y="76"/>
                      <a:pt x="38" y="68"/>
                    </a:cubicBezTo>
                    <a:lnTo>
                      <a:pt x="30" y="50"/>
                    </a:lnTo>
                    <a:lnTo>
                      <a:pt x="33" y="47"/>
                    </a:lnTo>
                    <a:cubicBezTo>
                      <a:pt x="38" y="41"/>
                      <a:pt x="44" y="35"/>
                      <a:pt x="50" y="30"/>
                    </a:cubicBezTo>
                    <a:lnTo>
                      <a:pt x="53" y="27"/>
                    </a:lnTo>
                    <a:lnTo>
                      <a:pt x="71" y="36"/>
                    </a:lnTo>
                    <a:cubicBezTo>
                      <a:pt x="79" y="40"/>
                      <a:pt x="88" y="40"/>
                      <a:pt x="96" y="37"/>
                    </a:cubicBezTo>
                    <a:cubicBezTo>
                      <a:pt x="104" y="34"/>
                      <a:pt x="110" y="28"/>
                      <a:pt x="113" y="20"/>
                    </a:cubicBezTo>
                    <a:lnTo>
                      <a:pt x="120" y="1"/>
                    </a:lnTo>
                    <a:lnTo>
                      <a:pt x="124" y="0"/>
                    </a:lnTo>
                    <a:cubicBezTo>
                      <a:pt x="128" y="0"/>
                      <a:pt x="133" y="0"/>
                      <a:pt x="137" y="0"/>
                    </a:cubicBezTo>
                    <a:cubicBezTo>
                      <a:pt x="141" y="0"/>
                      <a:pt x="145" y="0"/>
                      <a:pt x="149" y="1"/>
                    </a:cubicBezTo>
                    <a:lnTo>
                      <a:pt x="153" y="1"/>
                    </a:lnTo>
                    <a:lnTo>
                      <a:pt x="159" y="20"/>
                    </a:lnTo>
                    <a:cubicBezTo>
                      <a:pt x="162" y="28"/>
                      <a:pt x="168" y="35"/>
                      <a:pt x="176" y="38"/>
                    </a:cubicBezTo>
                    <a:cubicBezTo>
                      <a:pt x="184" y="42"/>
                      <a:pt x="193" y="42"/>
                      <a:pt x="201" y="38"/>
                    </a:cubicBezTo>
                    <a:lnTo>
                      <a:pt x="219" y="30"/>
                    </a:lnTo>
                    <a:lnTo>
                      <a:pt x="222" y="32"/>
                    </a:lnTo>
                    <a:cubicBezTo>
                      <a:pt x="228" y="37"/>
                      <a:pt x="234" y="43"/>
                      <a:pt x="239" y="50"/>
                    </a:cubicBezTo>
                    <a:lnTo>
                      <a:pt x="242" y="53"/>
                    </a:lnTo>
                    <a:lnTo>
                      <a:pt x="233" y="71"/>
                    </a:lnTo>
                    <a:cubicBezTo>
                      <a:pt x="229" y="79"/>
                      <a:pt x="229" y="88"/>
                      <a:pt x="232" y="96"/>
                    </a:cubicBezTo>
                    <a:cubicBezTo>
                      <a:pt x="235" y="104"/>
                      <a:pt x="242" y="110"/>
                      <a:pt x="250" y="113"/>
                    </a:cubicBezTo>
                    <a:lnTo>
                      <a:pt x="269" y="120"/>
                    </a:lnTo>
                    <a:lnTo>
                      <a:pt x="269" y="124"/>
                    </a:lnTo>
                    <a:cubicBezTo>
                      <a:pt x="269" y="128"/>
                      <a:pt x="269" y="132"/>
                      <a:pt x="269" y="136"/>
                    </a:cubicBezTo>
                    <a:cubicBezTo>
                      <a:pt x="269" y="141"/>
                      <a:pt x="269" y="145"/>
                      <a:pt x="269" y="149"/>
                    </a:cubicBezTo>
                    <a:lnTo>
                      <a:pt x="268" y="153"/>
                    </a:lnTo>
                    <a:lnTo>
                      <a:pt x="249" y="159"/>
                    </a:lnTo>
                    <a:cubicBezTo>
                      <a:pt x="241" y="162"/>
                      <a:pt x="234" y="168"/>
                      <a:pt x="231" y="176"/>
                    </a:cubicBezTo>
                    <a:cubicBezTo>
                      <a:pt x="227" y="184"/>
                      <a:pt x="228" y="193"/>
                      <a:pt x="231" y="201"/>
                    </a:cubicBezTo>
                    <a:lnTo>
                      <a:pt x="240" y="219"/>
                    </a:lnTo>
                    <a:lnTo>
                      <a:pt x="237" y="222"/>
                    </a:lnTo>
                    <a:cubicBezTo>
                      <a:pt x="232" y="228"/>
                      <a:pt x="226" y="234"/>
                      <a:pt x="219" y="239"/>
                    </a:cubicBezTo>
                    <a:lnTo>
                      <a:pt x="216" y="242"/>
                    </a:lnTo>
                    <a:lnTo>
                      <a:pt x="198" y="233"/>
                    </a:lnTo>
                    <a:cubicBezTo>
                      <a:pt x="190" y="229"/>
                      <a:pt x="182" y="229"/>
                      <a:pt x="173" y="232"/>
                    </a:cubicBezTo>
                    <a:cubicBezTo>
                      <a:pt x="165" y="235"/>
                      <a:pt x="159" y="241"/>
                      <a:pt x="156" y="249"/>
                    </a:cubicBezTo>
                    <a:lnTo>
                      <a:pt x="149" y="268"/>
                    </a:lnTo>
                    <a:lnTo>
                      <a:pt x="145" y="269"/>
                    </a:lnTo>
                    <a:cubicBezTo>
                      <a:pt x="142" y="269"/>
                      <a:pt x="138" y="269"/>
                      <a:pt x="134" y="26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9" name="Freeform 635"/>
              <p:cNvSpPr>
                <a:spLocks noEditPoints="1"/>
              </p:cNvSpPr>
              <p:nvPr/>
            </p:nvSpPr>
            <p:spPr bwMode="auto">
              <a:xfrm>
                <a:off x="-2184400" y="2152650"/>
                <a:ext cx="65088" cy="65088"/>
              </a:xfrm>
              <a:custGeom>
                <a:avLst/>
                <a:gdLst>
                  <a:gd name="T0" fmla="*/ 68 w 138"/>
                  <a:gd name="T1" fmla="*/ 125 h 137"/>
                  <a:gd name="T2" fmla="*/ 125 w 138"/>
                  <a:gd name="T3" fmla="*/ 69 h 137"/>
                  <a:gd name="T4" fmla="*/ 70 w 138"/>
                  <a:gd name="T5" fmla="*/ 12 h 137"/>
                  <a:gd name="T6" fmla="*/ 30 w 138"/>
                  <a:gd name="T7" fmla="*/ 28 h 137"/>
                  <a:gd name="T8" fmla="*/ 13 w 138"/>
                  <a:gd name="T9" fmla="*/ 68 h 137"/>
                  <a:gd name="T10" fmla="*/ 68 w 138"/>
                  <a:gd name="T11" fmla="*/ 125 h 137"/>
                  <a:gd name="T12" fmla="*/ 69 w 138"/>
                  <a:gd name="T13" fmla="*/ 137 h 137"/>
                  <a:gd name="T14" fmla="*/ 68 w 138"/>
                  <a:gd name="T15" fmla="*/ 137 h 137"/>
                  <a:gd name="T16" fmla="*/ 68 w 138"/>
                  <a:gd name="T17" fmla="*/ 137 h 137"/>
                  <a:gd name="T18" fmla="*/ 0 w 138"/>
                  <a:gd name="T19" fmla="*/ 68 h 137"/>
                  <a:gd name="T20" fmla="*/ 21 w 138"/>
                  <a:gd name="T21" fmla="*/ 19 h 137"/>
                  <a:gd name="T22" fmla="*/ 70 w 138"/>
                  <a:gd name="T23" fmla="*/ 0 h 137"/>
                  <a:gd name="T24" fmla="*/ 137 w 138"/>
                  <a:gd name="T25" fmla="*/ 70 h 137"/>
                  <a:gd name="T26" fmla="*/ 69 w 138"/>
                  <a:gd name="T2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 h="137">
                    <a:moveTo>
                      <a:pt x="68" y="125"/>
                    </a:moveTo>
                    <a:cubicBezTo>
                      <a:pt x="98" y="125"/>
                      <a:pt x="124" y="100"/>
                      <a:pt x="125" y="69"/>
                    </a:cubicBezTo>
                    <a:cubicBezTo>
                      <a:pt x="125" y="38"/>
                      <a:pt x="100" y="13"/>
                      <a:pt x="70" y="12"/>
                    </a:cubicBezTo>
                    <a:cubicBezTo>
                      <a:pt x="55" y="12"/>
                      <a:pt x="40" y="18"/>
                      <a:pt x="30" y="28"/>
                    </a:cubicBezTo>
                    <a:cubicBezTo>
                      <a:pt x="19" y="39"/>
                      <a:pt x="13" y="53"/>
                      <a:pt x="13" y="68"/>
                    </a:cubicBezTo>
                    <a:cubicBezTo>
                      <a:pt x="12" y="99"/>
                      <a:pt x="37" y="124"/>
                      <a:pt x="68" y="125"/>
                    </a:cubicBezTo>
                    <a:close/>
                    <a:moveTo>
                      <a:pt x="69" y="137"/>
                    </a:moveTo>
                    <a:lnTo>
                      <a:pt x="68" y="137"/>
                    </a:lnTo>
                    <a:lnTo>
                      <a:pt x="68" y="137"/>
                    </a:lnTo>
                    <a:cubicBezTo>
                      <a:pt x="30" y="136"/>
                      <a:pt x="0" y="105"/>
                      <a:pt x="0" y="68"/>
                    </a:cubicBezTo>
                    <a:cubicBezTo>
                      <a:pt x="0" y="49"/>
                      <a:pt x="8" y="32"/>
                      <a:pt x="21" y="19"/>
                    </a:cubicBezTo>
                    <a:cubicBezTo>
                      <a:pt x="34" y="7"/>
                      <a:pt x="51" y="0"/>
                      <a:pt x="70" y="0"/>
                    </a:cubicBezTo>
                    <a:cubicBezTo>
                      <a:pt x="108" y="1"/>
                      <a:pt x="138" y="32"/>
                      <a:pt x="137" y="70"/>
                    </a:cubicBezTo>
                    <a:cubicBezTo>
                      <a:pt x="137" y="107"/>
                      <a:pt x="106" y="137"/>
                      <a:pt x="69" y="1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sp>
        <p:nvSpPr>
          <p:cNvPr id="75" name="Rectangle 74"/>
          <p:cNvSpPr/>
          <p:nvPr/>
        </p:nvSpPr>
        <p:spPr>
          <a:xfrm>
            <a:off x="3072939" y="4584486"/>
            <a:ext cx="649162" cy="1310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7" name="TextBox 76"/>
          <p:cNvSpPr txBox="1"/>
          <p:nvPr/>
        </p:nvSpPr>
        <p:spPr>
          <a:xfrm>
            <a:off x="3229074" y="5439797"/>
            <a:ext cx="24144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Interoperability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Over Tool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Verticals</a:t>
            </a:r>
          </a:p>
        </p:txBody>
      </p:sp>
      <p:sp>
        <p:nvSpPr>
          <p:cNvPr id="79" name="Rectangle 78"/>
          <p:cNvSpPr/>
          <p:nvPr/>
        </p:nvSpPr>
        <p:spPr>
          <a:xfrm>
            <a:off x="6292140" y="4656519"/>
            <a:ext cx="318181" cy="1310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7" name="Freeform 111"/>
          <p:cNvSpPr>
            <a:spLocks noEditPoints="1"/>
          </p:cNvSpPr>
          <p:nvPr/>
        </p:nvSpPr>
        <p:spPr bwMode="auto">
          <a:xfrm>
            <a:off x="7296980" y="4497372"/>
            <a:ext cx="524963" cy="556670"/>
          </a:xfrm>
          <a:custGeom>
            <a:avLst/>
            <a:gdLst>
              <a:gd name="T0" fmla="*/ 457 w 497"/>
              <a:gd name="T1" fmla="*/ 381 h 525"/>
              <a:gd name="T2" fmla="*/ 420 w 497"/>
              <a:gd name="T3" fmla="*/ 340 h 525"/>
              <a:gd name="T4" fmla="*/ 348 w 497"/>
              <a:gd name="T5" fmla="*/ 353 h 525"/>
              <a:gd name="T6" fmla="*/ 417 w 497"/>
              <a:gd name="T7" fmla="*/ 372 h 525"/>
              <a:gd name="T8" fmla="*/ 234 w 497"/>
              <a:gd name="T9" fmla="*/ 446 h 525"/>
              <a:gd name="T10" fmla="*/ 248 w 497"/>
              <a:gd name="T11" fmla="*/ 377 h 525"/>
              <a:gd name="T12" fmla="*/ 264 w 497"/>
              <a:gd name="T13" fmla="*/ 447 h 525"/>
              <a:gd name="T14" fmla="*/ 248 w 497"/>
              <a:gd name="T15" fmla="*/ 509 h 525"/>
              <a:gd name="T16" fmla="*/ 81 w 497"/>
              <a:gd name="T17" fmla="*/ 361 h 525"/>
              <a:gd name="T18" fmla="*/ 79 w 497"/>
              <a:gd name="T19" fmla="*/ 344 h 525"/>
              <a:gd name="T20" fmla="*/ 78 w 497"/>
              <a:gd name="T21" fmla="*/ 338 h 525"/>
              <a:gd name="T22" fmla="*/ 101 w 497"/>
              <a:gd name="T23" fmla="*/ 280 h 525"/>
              <a:gd name="T24" fmla="*/ 111 w 497"/>
              <a:gd name="T25" fmla="*/ 235 h 525"/>
              <a:gd name="T26" fmla="*/ 79 w 497"/>
              <a:gd name="T27" fmla="*/ 181 h 525"/>
              <a:gd name="T28" fmla="*/ 152 w 497"/>
              <a:gd name="T29" fmla="*/ 171 h 525"/>
              <a:gd name="T30" fmla="*/ 221 w 497"/>
              <a:gd name="T31" fmla="*/ 67 h 525"/>
              <a:gd name="T32" fmla="*/ 233 w 497"/>
              <a:gd name="T33" fmla="*/ 79 h 525"/>
              <a:gd name="T34" fmla="*/ 287 w 497"/>
              <a:gd name="T35" fmla="*/ 177 h 525"/>
              <a:gd name="T36" fmla="*/ 248 w 497"/>
              <a:gd name="T37" fmla="*/ 65 h 525"/>
              <a:gd name="T38" fmla="*/ 272 w 497"/>
              <a:gd name="T39" fmla="*/ 41 h 525"/>
              <a:gd name="T40" fmla="*/ 418 w 497"/>
              <a:gd name="T41" fmla="*/ 155 h 525"/>
              <a:gd name="T42" fmla="*/ 376 w 497"/>
              <a:gd name="T43" fmla="*/ 281 h 525"/>
              <a:gd name="T44" fmla="*/ 339 w 497"/>
              <a:gd name="T45" fmla="*/ 336 h 525"/>
              <a:gd name="T46" fmla="*/ 283 w 497"/>
              <a:gd name="T47" fmla="*/ 316 h 525"/>
              <a:gd name="T48" fmla="*/ 284 w 497"/>
              <a:gd name="T49" fmla="*/ 207 h 525"/>
              <a:gd name="T50" fmla="*/ 335 w 497"/>
              <a:gd name="T51" fmla="*/ 189 h 525"/>
              <a:gd name="T52" fmla="*/ 224 w 497"/>
              <a:gd name="T53" fmla="*/ 189 h 525"/>
              <a:gd name="T54" fmla="*/ 131 w 497"/>
              <a:gd name="T55" fmla="*/ 295 h 525"/>
              <a:gd name="T56" fmla="*/ 208 w 497"/>
              <a:gd name="T57" fmla="*/ 329 h 525"/>
              <a:gd name="T58" fmla="*/ 134 w 497"/>
              <a:gd name="T59" fmla="*/ 231 h 525"/>
              <a:gd name="T60" fmla="*/ 212 w 497"/>
              <a:gd name="T61" fmla="*/ 208 h 525"/>
              <a:gd name="T62" fmla="*/ 145 w 497"/>
              <a:gd name="T63" fmla="*/ 262 h 525"/>
              <a:gd name="T64" fmla="*/ 272 w 497"/>
              <a:gd name="T65" fmla="*/ 337 h 525"/>
              <a:gd name="T66" fmla="*/ 222 w 497"/>
              <a:gd name="T67" fmla="*/ 220 h 525"/>
              <a:gd name="T68" fmla="*/ 325 w 497"/>
              <a:gd name="T69" fmla="*/ 262 h 525"/>
              <a:gd name="T70" fmla="*/ 224 w 497"/>
              <a:gd name="T71" fmla="*/ 304 h 525"/>
              <a:gd name="T72" fmla="*/ 419 w 497"/>
              <a:gd name="T73" fmla="*/ 183 h 525"/>
              <a:gd name="T74" fmla="*/ 396 w 497"/>
              <a:gd name="T75" fmla="*/ 251 h 525"/>
              <a:gd name="T76" fmla="*/ 432 w 497"/>
              <a:gd name="T77" fmla="*/ 168 h 525"/>
              <a:gd name="T78" fmla="*/ 389 w 497"/>
              <a:gd name="T79" fmla="*/ 292 h 525"/>
              <a:gd name="T80" fmla="*/ 41 w 497"/>
              <a:gd name="T81" fmla="*/ 333 h 525"/>
              <a:gd name="T82" fmla="*/ 41 w 497"/>
              <a:gd name="T83" fmla="*/ 144 h 525"/>
              <a:gd name="T84" fmla="*/ 210 w 497"/>
              <a:gd name="T85" fmla="*/ 470 h 525"/>
              <a:gd name="T86" fmla="*/ 287 w 497"/>
              <a:gd name="T87" fmla="*/ 472 h 525"/>
              <a:gd name="T88" fmla="*/ 457 w 497"/>
              <a:gd name="T89" fmla="*/ 398 h 525"/>
              <a:gd name="T90" fmla="*/ 441 w 497"/>
              <a:gd name="T91" fmla="*/ 318 h 525"/>
              <a:gd name="T92" fmla="*/ 457 w 497"/>
              <a:gd name="T93" fmla="*/ 209 h 525"/>
              <a:gd name="T94" fmla="*/ 426 w 497"/>
              <a:gd name="T95" fmla="*/ 140 h 525"/>
              <a:gd name="T96" fmla="*/ 207 w 497"/>
              <a:gd name="T97" fmla="*/ 41 h 525"/>
              <a:gd name="T98" fmla="*/ 41 w 497"/>
              <a:gd name="T99" fmla="*/ 127 h 525"/>
              <a:gd name="T100" fmla="*/ 52 w 497"/>
              <a:gd name="T101" fmla="*/ 208 h 525"/>
              <a:gd name="T102" fmla="*/ 41 w 497"/>
              <a:gd name="T103" fmla="*/ 316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7" h="525">
                <a:moveTo>
                  <a:pt x="457" y="381"/>
                </a:moveTo>
                <a:cubicBezTo>
                  <a:pt x="443" y="381"/>
                  <a:pt x="432" y="371"/>
                  <a:pt x="432" y="357"/>
                </a:cubicBezTo>
                <a:cubicBezTo>
                  <a:pt x="432" y="344"/>
                  <a:pt x="443" y="333"/>
                  <a:pt x="457" y="333"/>
                </a:cubicBezTo>
                <a:cubicBezTo>
                  <a:pt x="470" y="333"/>
                  <a:pt x="481" y="344"/>
                  <a:pt x="481" y="357"/>
                </a:cubicBezTo>
                <a:cubicBezTo>
                  <a:pt x="481" y="371"/>
                  <a:pt x="470" y="381"/>
                  <a:pt x="457" y="381"/>
                </a:cubicBezTo>
                <a:close/>
                <a:moveTo>
                  <a:pt x="418" y="345"/>
                </a:moveTo>
                <a:lnTo>
                  <a:pt x="357" y="338"/>
                </a:lnTo>
                <a:lnTo>
                  <a:pt x="379" y="306"/>
                </a:lnTo>
                <a:lnTo>
                  <a:pt x="420" y="339"/>
                </a:lnTo>
                <a:lnTo>
                  <a:pt x="420" y="340"/>
                </a:lnTo>
                <a:cubicBezTo>
                  <a:pt x="419" y="341"/>
                  <a:pt x="419" y="342"/>
                  <a:pt x="418" y="344"/>
                </a:cubicBezTo>
                <a:lnTo>
                  <a:pt x="418" y="345"/>
                </a:lnTo>
                <a:close/>
                <a:moveTo>
                  <a:pt x="276" y="457"/>
                </a:moveTo>
                <a:lnTo>
                  <a:pt x="347" y="353"/>
                </a:lnTo>
                <a:lnTo>
                  <a:pt x="348" y="353"/>
                </a:lnTo>
                <a:lnTo>
                  <a:pt x="416" y="361"/>
                </a:lnTo>
                <a:lnTo>
                  <a:pt x="416" y="362"/>
                </a:lnTo>
                <a:cubicBezTo>
                  <a:pt x="416" y="365"/>
                  <a:pt x="417" y="367"/>
                  <a:pt x="418" y="370"/>
                </a:cubicBezTo>
                <a:lnTo>
                  <a:pt x="418" y="371"/>
                </a:lnTo>
                <a:lnTo>
                  <a:pt x="417" y="372"/>
                </a:lnTo>
                <a:lnTo>
                  <a:pt x="276" y="457"/>
                </a:lnTo>
                <a:close/>
                <a:moveTo>
                  <a:pt x="264" y="447"/>
                </a:moveTo>
                <a:lnTo>
                  <a:pt x="263" y="446"/>
                </a:lnTo>
                <a:cubicBezTo>
                  <a:pt x="258" y="444"/>
                  <a:pt x="253" y="443"/>
                  <a:pt x="248" y="443"/>
                </a:cubicBezTo>
                <a:cubicBezTo>
                  <a:pt x="244" y="443"/>
                  <a:pt x="239" y="444"/>
                  <a:pt x="234" y="446"/>
                </a:cubicBezTo>
                <a:lnTo>
                  <a:pt x="234" y="446"/>
                </a:lnTo>
                <a:lnTo>
                  <a:pt x="168" y="351"/>
                </a:lnTo>
                <a:lnTo>
                  <a:pt x="208" y="346"/>
                </a:lnTo>
                <a:lnTo>
                  <a:pt x="209" y="347"/>
                </a:lnTo>
                <a:cubicBezTo>
                  <a:pt x="213" y="365"/>
                  <a:pt x="229" y="377"/>
                  <a:pt x="248" y="377"/>
                </a:cubicBezTo>
                <a:cubicBezTo>
                  <a:pt x="266" y="377"/>
                  <a:pt x="282" y="365"/>
                  <a:pt x="287" y="348"/>
                </a:cubicBezTo>
                <a:lnTo>
                  <a:pt x="288" y="347"/>
                </a:lnTo>
                <a:lnTo>
                  <a:pt x="289" y="347"/>
                </a:lnTo>
                <a:lnTo>
                  <a:pt x="328" y="351"/>
                </a:lnTo>
                <a:lnTo>
                  <a:pt x="264" y="447"/>
                </a:lnTo>
                <a:close/>
                <a:moveTo>
                  <a:pt x="248" y="509"/>
                </a:moveTo>
                <a:cubicBezTo>
                  <a:pt x="235" y="509"/>
                  <a:pt x="224" y="498"/>
                  <a:pt x="224" y="484"/>
                </a:cubicBezTo>
                <a:cubicBezTo>
                  <a:pt x="224" y="471"/>
                  <a:pt x="235" y="460"/>
                  <a:pt x="248" y="460"/>
                </a:cubicBezTo>
                <a:cubicBezTo>
                  <a:pt x="261" y="460"/>
                  <a:pt x="272" y="471"/>
                  <a:pt x="272" y="484"/>
                </a:cubicBezTo>
                <a:cubicBezTo>
                  <a:pt x="272" y="498"/>
                  <a:pt x="261" y="509"/>
                  <a:pt x="248" y="509"/>
                </a:cubicBezTo>
                <a:close/>
                <a:moveTo>
                  <a:pt x="222" y="458"/>
                </a:moveTo>
                <a:lnTo>
                  <a:pt x="79" y="371"/>
                </a:lnTo>
                <a:lnTo>
                  <a:pt x="80" y="370"/>
                </a:lnTo>
                <a:cubicBezTo>
                  <a:pt x="80" y="367"/>
                  <a:pt x="81" y="364"/>
                  <a:pt x="81" y="362"/>
                </a:cubicBezTo>
                <a:lnTo>
                  <a:pt x="81" y="361"/>
                </a:lnTo>
                <a:lnTo>
                  <a:pt x="82" y="361"/>
                </a:lnTo>
                <a:lnTo>
                  <a:pt x="150" y="353"/>
                </a:lnTo>
                <a:lnTo>
                  <a:pt x="150" y="353"/>
                </a:lnTo>
                <a:lnTo>
                  <a:pt x="222" y="458"/>
                </a:lnTo>
                <a:close/>
                <a:moveTo>
                  <a:pt x="79" y="344"/>
                </a:moveTo>
                <a:lnTo>
                  <a:pt x="79" y="343"/>
                </a:lnTo>
                <a:cubicBezTo>
                  <a:pt x="79" y="343"/>
                  <a:pt x="79" y="343"/>
                  <a:pt x="79" y="342"/>
                </a:cubicBezTo>
                <a:cubicBezTo>
                  <a:pt x="78" y="341"/>
                  <a:pt x="78" y="340"/>
                  <a:pt x="78" y="340"/>
                </a:cubicBezTo>
                <a:lnTo>
                  <a:pt x="77" y="339"/>
                </a:lnTo>
                <a:lnTo>
                  <a:pt x="78" y="338"/>
                </a:lnTo>
                <a:lnTo>
                  <a:pt x="118" y="306"/>
                </a:lnTo>
                <a:lnTo>
                  <a:pt x="139" y="337"/>
                </a:lnTo>
                <a:lnTo>
                  <a:pt x="79" y="344"/>
                </a:lnTo>
                <a:close/>
                <a:moveTo>
                  <a:pt x="76" y="318"/>
                </a:moveTo>
                <a:lnTo>
                  <a:pt x="101" y="280"/>
                </a:lnTo>
                <a:lnTo>
                  <a:pt x="109" y="292"/>
                </a:lnTo>
                <a:lnTo>
                  <a:pt x="76" y="318"/>
                </a:lnTo>
                <a:close/>
                <a:moveTo>
                  <a:pt x="101" y="250"/>
                </a:moveTo>
                <a:lnTo>
                  <a:pt x="66" y="199"/>
                </a:lnTo>
                <a:lnTo>
                  <a:pt x="111" y="235"/>
                </a:lnTo>
                <a:lnTo>
                  <a:pt x="101" y="250"/>
                </a:lnTo>
                <a:close/>
                <a:moveTo>
                  <a:pt x="120" y="221"/>
                </a:moveTo>
                <a:lnTo>
                  <a:pt x="77" y="187"/>
                </a:lnTo>
                <a:lnTo>
                  <a:pt x="78" y="186"/>
                </a:lnTo>
                <a:cubicBezTo>
                  <a:pt x="78" y="184"/>
                  <a:pt x="79" y="183"/>
                  <a:pt x="79" y="181"/>
                </a:cubicBezTo>
                <a:lnTo>
                  <a:pt x="79" y="180"/>
                </a:lnTo>
                <a:lnTo>
                  <a:pt x="142" y="187"/>
                </a:lnTo>
                <a:lnTo>
                  <a:pt x="120" y="221"/>
                </a:lnTo>
                <a:close/>
                <a:moveTo>
                  <a:pt x="153" y="171"/>
                </a:moveTo>
                <a:lnTo>
                  <a:pt x="152" y="171"/>
                </a:lnTo>
                <a:lnTo>
                  <a:pt x="81" y="164"/>
                </a:lnTo>
                <a:lnTo>
                  <a:pt x="81" y="163"/>
                </a:lnTo>
                <a:cubicBezTo>
                  <a:pt x="81" y="161"/>
                  <a:pt x="80" y="158"/>
                  <a:pt x="80" y="156"/>
                </a:cubicBezTo>
                <a:lnTo>
                  <a:pt x="79" y="154"/>
                </a:lnTo>
                <a:lnTo>
                  <a:pt x="221" y="67"/>
                </a:lnTo>
                <a:lnTo>
                  <a:pt x="153" y="171"/>
                </a:lnTo>
                <a:close/>
                <a:moveTo>
                  <a:pt x="209" y="177"/>
                </a:moveTo>
                <a:lnTo>
                  <a:pt x="172" y="173"/>
                </a:lnTo>
                <a:lnTo>
                  <a:pt x="173" y="171"/>
                </a:lnTo>
                <a:lnTo>
                  <a:pt x="233" y="79"/>
                </a:lnTo>
                <a:lnTo>
                  <a:pt x="234" y="79"/>
                </a:lnTo>
                <a:cubicBezTo>
                  <a:pt x="243" y="83"/>
                  <a:pt x="253" y="83"/>
                  <a:pt x="262" y="79"/>
                </a:cubicBezTo>
                <a:lnTo>
                  <a:pt x="263" y="79"/>
                </a:lnTo>
                <a:lnTo>
                  <a:pt x="325" y="173"/>
                </a:lnTo>
                <a:lnTo>
                  <a:pt x="287" y="177"/>
                </a:lnTo>
                <a:lnTo>
                  <a:pt x="287" y="176"/>
                </a:lnTo>
                <a:cubicBezTo>
                  <a:pt x="281" y="159"/>
                  <a:pt x="266" y="148"/>
                  <a:pt x="248" y="148"/>
                </a:cubicBezTo>
                <a:cubicBezTo>
                  <a:pt x="231" y="148"/>
                  <a:pt x="215" y="159"/>
                  <a:pt x="209" y="176"/>
                </a:cubicBezTo>
                <a:lnTo>
                  <a:pt x="209" y="177"/>
                </a:lnTo>
                <a:close/>
                <a:moveTo>
                  <a:pt x="248" y="65"/>
                </a:moveTo>
                <a:cubicBezTo>
                  <a:pt x="243" y="65"/>
                  <a:pt x="238" y="63"/>
                  <a:pt x="236" y="62"/>
                </a:cubicBezTo>
                <a:lnTo>
                  <a:pt x="235" y="61"/>
                </a:lnTo>
                <a:cubicBezTo>
                  <a:pt x="228" y="57"/>
                  <a:pt x="224" y="49"/>
                  <a:pt x="224" y="41"/>
                </a:cubicBezTo>
                <a:cubicBezTo>
                  <a:pt x="224" y="28"/>
                  <a:pt x="235" y="17"/>
                  <a:pt x="248" y="17"/>
                </a:cubicBezTo>
                <a:cubicBezTo>
                  <a:pt x="261" y="17"/>
                  <a:pt x="272" y="28"/>
                  <a:pt x="272" y="41"/>
                </a:cubicBezTo>
                <a:cubicBezTo>
                  <a:pt x="272" y="54"/>
                  <a:pt x="261" y="65"/>
                  <a:pt x="248" y="65"/>
                </a:cubicBezTo>
                <a:close/>
                <a:moveTo>
                  <a:pt x="344" y="171"/>
                </a:moveTo>
                <a:lnTo>
                  <a:pt x="343" y="171"/>
                </a:lnTo>
                <a:lnTo>
                  <a:pt x="275" y="67"/>
                </a:lnTo>
                <a:lnTo>
                  <a:pt x="418" y="155"/>
                </a:lnTo>
                <a:lnTo>
                  <a:pt x="418" y="156"/>
                </a:lnTo>
                <a:cubicBezTo>
                  <a:pt x="417" y="157"/>
                  <a:pt x="416" y="160"/>
                  <a:pt x="416" y="163"/>
                </a:cubicBezTo>
                <a:lnTo>
                  <a:pt x="416" y="164"/>
                </a:lnTo>
                <a:lnTo>
                  <a:pt x="344" y="171"/>
                </a:lnTo>
                <a:close/>
                <a:moveTo>
                  <a:pt x="376" y="281"/>
                </a:moveTo>
                <a:lnTo>
                  <a:pt x="352" y="262"/>
                </a:lnTo>
                <a:lnTo>
                  <a:pt x="373" y="245"/>
                </a:lnTo>
                <a:lnTo>
                  <a:pt x="386" y="266"/>
                </a:lnTo>
                <a:lnTo>
                  <a:pt x="376" y="281"/>
                </a:lnTo>
                <a:close/>
                <a:moveTo>
                  <a:pt x="339" y="336"/>
                </a:moveTo>
                <a:lnTo>
                  <a:pt x="338" y="336"/>
                </a:lnTo>
                <a:lnTo>
                  <a:pt x="288" y="330"/>
                </a:lnTo>
                <a:lnTo>
                  <a:pt x="288" y="329"/>
                </a:lnTo>
                <a:cubicBezTo>
                  <a:pt x="287" y="324"/>
                  <a:pt x="286" y="320"/>
                  <a:pt x="284" y="317"/>
                </a:cubicBezTo>
                <a:lnTo>
                  <a:pt x="283" y="316"/>
                </a:lnTo>
                <a:lnTo>
                  <a:pt x="338" y="272"/>
                </a:lnTo>
                <a:lnTo>
                  <a:pt x="366" y="295"/>
                </a:lnTo>
                <a:lnTo>
                  <a:pt x="339" y="336"/>
                </a:lnTo>
                <a:close/>
                <a:moveTo>
                  <a:pt x="339" y="251"/>
                </a:moveTo>
                <a:lnTo>
                  <a:pt x="284" y="207"/>
                </a:lnTo>
                <a:lnTo>
                  <a:pt x="285" y="206"/>
                </a:lnTo>
                <a:cubicBezTo>
                  <a:pt x="287" y="203"/>
                  <a:pt x="288" y="199"/>
                  <a:pt x="289" y="194"/>
                </a:cubicBezTo>
                <a:lnTo>
                  <a:pt x="289" y="193"/>
                </a:lnTo>
                <a:lnTo>
                  <a:pt x="290" y="193"/>
                </a:lnTo>
                <a:lnTo>
                  <a:pt x="335" y="189"/>
                </a:lnTo>
                <a:lnTo>
                  <a:pt x="336" y="189"/>
                </a:lnTo>
                <a:lnTo>
                  <a:pt x="364" y="231"/>
                </a:lnTo>
                <a:lnTo>
                  <a:pt x="339" y="251"/>
                </a:lnTo>
                <a:close/>
                <a:moveTo>
                  <a:pt x="248" y="213"/>
                </a:moveTo>
                <a:cubicBezTo>
                  <a:pt x="235" y="213"/>
                  <a:pt x="224" y="202"/>
                  <a:pt x="224" y="189"/>
                </a:cubicBezTo>
                <a:cubicBezTo>
                  <a:pt x="224" y="176"/>
                  <a:pt x="235" y="165"/>
                  <a:pt x="248" y="165"/>
                </a:cubicBezTo>
                <a:cubicBezTo>
                  <a:pt x="261" y="165"/>
                  <a:pt x="272" y="176"/>
                  <a:pt x="272" y="189"/>
                </a:cubicBezTo>
                <a:cubicBezTo>
                  <a:pt x="272" y="202"/>
                  <a:pt x="261" y="213"/>
                  <a:pt x="248" y="213"/>
                </a:cubicBezTo>
                <a:close/>
                <a:moveTo>
                  <a:pt x="158" y="335"/>
                </a:moveTo>
                <a:lnTo>
                  <a:pt x="131" y="295"/>
                </a:lnTo>
                <a:lnTo>
                  <a:pt x="158" y="273"/>
                </a:lnTo>
                <a:lnTo>
                  <a:pt x="213" y="316"/>
                </a:lnTo>
                <a:lnTo>
                  <a:pt x="212" y="317"/>
                </a:lnTo>
                <a:cubicBezTo>
                  <a:pt x="211" y="320"/>
                  <a:pt x="209" y="324"/>
                  <a:pt x="208" y="328"/>
                </a:cubicBezTo>
                <a:lnTo>
                  <a:pt x="208" y="329"/>
                </a:lnTo>
                <a:lnTo>
                  <a:pt x="207" y="329"/>
                </a:lnTo>
                <a:lnTo>
                  <a:pt x="158" y="335"/>
                </a:lnTo>
                <a:close/>
                <a:moveTo>
                  <a:pt x="158" y="251"/>
                </a:moveTo>
                <a:lnTo>
                  <a:pt x="133" y="231"/>
                </a:lnTo>
                <a:lnTo>
                  <a:pt x="134" y="231"/>
                </a:lnTo>
                <a:lnTo>
                  <a:pt x="161" y="189"/>
                </a:lnTo>
                <a:lnTo>
                  <a:pt x="207" y="193"/>
                </a:lnTo>
                <a:lnTo>
                  <a:pt x="207" y="194"/>
                </a:lnTo>
                <a:cubicBezTo>
                  <a:pt x="208" y="199"/>
                  <a:pt x="209" y="203"/>
                  <a:pt x="211" y="207"/>
                </a:cubicBezTo>
                <a:lnTo>
                  <a:pt x="212" y="208"/>
                </a:lnTo>
                <a:lnTo>
                  <a:pt x="158" y="251"/>
                </a:lnTo>
                <a:close/>
                <a:moveTo>
                  <a:pt x="121" y="281"/>
                </a:moveTo>
                <a:lnTo>
                  <a:pt x="111" y="266"/>
                </a:lnTo>
                <a:lnTo>
                  <a:pt x="124" y="245"/>
                </a:lnTo>
                <a:lnTo>
                  <a:pt x="145" y="262"/>
                </a:lnTo>
                <a:lnTo>
                  <a:pt x="121" y="281"/>
                </a:lnTo>
                <a:close/>
                <a:moveTo>
                  <a:pt x="248" y="361"/>
                </a:moveTo>
                <a:cubicBezTo>
                  <a:pt x="235" y="361"/>
                  <a:pt x="224" y="350"/>
                  <a:pt x="224" y="337"/>
                </a:cubicBezTo>
                <a:cubicBezTo>
                  <a:pt x="224" y="323"/>
                  <a:pt x="235" y="312"/>
                  <a:pt x="248" y="312"/>
                </a:cubicBezTo>
                <a:cubicBezTo>
                  <a:pt x="261" y="312"/>
                  <a:pt x="272" y="323"/>
                  <a:pt x="272" y="337"/>
                </a:cubicBezTo>
                <a:cubicBezTo>
                  <a:pt x="272" y="350"/>
                  <a:pt x="261" y="361"/>
                  <a:pt x="248" y="361"/>
                </a:cubicBezTo>
                <a:close/>
                <a:moveTo>
                  <a:pt x="224" y="304"/>
                </a:moveTo>
                <a:lnTo>
                  <a:pt x="223" y="303"/>
                </a:lnTo>
                <a:lnTo>
                  <a:pt x="172" y="262"/>
                </a:lnTo>
                <a:lnTo>
                  <a:pt x="222" y="220"/>
                </a:lnTo>
                <a:lnTo>
                  <a:pt x="223" y="221"/>
                </a:lnTo>
                <a:cubicBezTo>
                  <a:pt x="237" y="232"/>
                  <a:pt x="259" y="232"/>
                  <a:pt x="273" y="221"/>
                </a:cubicBezTo>
                <a:lnTo>
                  <a:pt x="274" y="220"/>
                </a:lnTo>
                <a:lnTo>
                  <a:pt x="275" y="221"/>
                </a:lnTo>
                <a:lnTo>
                  <a:pt x="325" y="262"/>
                </a:lnTo>
                <a:lnTo>
                  <a:pt x="272" y="304"/>
                </a:lnTo>
                <a:lnTo>
                  <a:pt x="272" y="303"/>
                </a:lnTo>
                <a:cubicBezTo>
                  <a:pt x="265" y="298"/>
                  <a:pt x="257" y="296"/>
                  <a:pt x="248" y="296"/>
                </a:cubicBezTo>
                <a:cubicBezTo>
                  <a:pt x="240" y="296"/>
                  <a:pt x="232" y="298"/>
                  <a:pt x="225" y="303"/>
                </a:cubicBezTo>
                <a:lnTo>
                  <a:pt x="224" y="304"/>
                </a:lnTo>
                <a:close/>
                <a:moveTo>
                  <a:pt x="377" y="221"/>
                </a:moveTo>
                <a:lnTo>
                  <a:pt x="354" y="187"/>
                </a:lnTo>
                <a:lnTo>
                  <a:pt x="418" y="180"/>
                </a:lnTo>
                <a:lnTo>
                  <a:pt x="418" y="181"/>
                </a:lnTo>
                <a:cubicBezTo>
                  <a:pt x="418" y="182"/>
                  <a:pt x="418" y="183"/>
                  <a:pt x="419" y="183"/>
                </a:cubicBezTo>
                <a:cubicBezTo>
                  <a:pt x="419" y="184"/>
                  <a:pt x="419" y="185"/>
                  <a:pt x="420" y="185"/>
                </a:cubicBezTo>
                <a:lnTo>
                  <a:pt x="420" y="186"/>
                </a:lnTo>
                <a:lnTo>
                  <a:pt x="419" y="187"/>
                </a:lnTo>
                <a:lnTo>
                  <a:pt x="377" y="221"/>
                </a:lnTo>
                <a:close/>
                <a:moveTo>
                  <a:pt x="396" y="251"/>
                </a:moveTo>
                <a:lnTo>
                  <a:pt x="386" y="235"/>
                </a:lnTo>
                <a:lnTo>
                  <a:pt x="433" y="197"/>
                </a:lnTo>
                <a:lnTo>
                  <a:pt x="396" y="251"/>
                </a:lnTo>
                <a:close/>
                <a:moveTo>
                  <a:pt x="457" y="192"/>
                </a:moveTo>
                <a:cubicBezTo>
                  <a:pt x="443" y="192"/>
                  <a:pt x="432" y="182"/>
                  <a:pt x="432" y="168"/>
                </a:cubicBezTo>
                <a:cubicBezTo>
                  <a:pt x="432" y="155"/>
                  <a:pt x="443" y="144"/>
                  <a:pt x="457" y="144"/>
                </a:cubicBezTo>
                <a:cubicBezTo>
                  <a:pt x="470" y="144"/>
                  <a:pt x="481" y="155"/>
                  <a:pt x="481" y="168"/>
                </a:cubicBezTo>
                <a:cubicBezTo>
                  <a:pt x="481" y="182"/>
                  <a:pt x="470" y="192"/>
                  <a:pt x="457" y="192"/>
                </a:cubicBezTo>
                <a:close/>
                <a:moveTo>
                  <a:pt x="421" y="318"/>
                </a:moveTo>
                <a:lnTo>
                  <a:pt x="389" y="292"/>
                </a:lnTo>
                <a:lnTo>
                  <a:pt x="396" y="281"/>
                </a:lnTo>
                <a:lnTo>
                  <a:pt x="421" y="318"/>
                </a:lnTo>
                <a:close/>
                <a:moveTo>
                  <a:pt x="41" y="381"/>
                </a:moveTo>
                <a:cubicBezTo>
                  <a:pt x="27" y="381"/>
                  <a:pt x="16" y="371"/>
                  <a:pt x="16" y="357"/>
                </a:cubicBezTo>
                <a:cubicBezTo>
                  <a:pt x="16" y="344"/>
                  <a:pt x="27" y="333"/>
                  <a:pt x="41" y="333"/>
                </a:cubicBezTo>
                <a:cubicBezTo>
                  <a:pt x="54" y="333"/>
                  <a:pt x="65" y="344"/>
                  <a:pt x="65" y="357"/>
                </a:cubicBezTo>
                <a:cubicBezTo>
                  <a:pt x="65" y="371"/>
                  <a:pt x="54" y="381"/>
                  <a:pt x="41" y="381"/>
                </a:cubicBezTo>
                <a:close/>
                <a:moveTo>
                  <a:pt x="41" y="192"/>
                </a:moveTo>
                <a:cubicBezTo>
                  <a:pt x="27" y="192"/>
                  <a:pt x="16" y="182"/>
                  <a:pt x="16" y="168"/>
                </a:cubicBezTo>
                <a:cubicBezTo>
                  <a:pt x="16" y="155"/>
                  <a:pt x="27" y="144"/>
                  <a:pt x="41" y="144"/>
                </a:cubicBezTo>
                <a:cubicBezTo>
                  <a:pt x="54" y="144"/>
                  <a:pt x="65" y="155"/>
                  <a:pt x="65" y="168"/>
                </a:cubicBezTo>
                <a:cubicBezTo>
                  <a:pt x="65" y="182"/>
                  <a:pt x="54" y="192"/>
                  <a:pt x="41" y="192"/>
                </a:cubicBezTo>
                <a:close/>
                <a:moveTo>
                  <a:pt x="70" y="385"/>
                </a:moveTo>
                <a:lnTo>
                  <a:pt x="71" y="386"/>
                </a:lnTo>
                <a:lnTo>
                  <a:pt x="210" y="470"/>
                </a:lnTo>
                <a:lnTo>
                  <a:pt x="209" y="471"/>
                </a:lnTo>
                <a:cubicBezTo>
                  <a:pt x="208" y="476"/>
                  <a:pt x="207" y="480"/>
                  <a:pt x="207" y="484"/>
                </a:cubicBezTo>
                <a:cubicBezTo>
                  <a:pt x="207" y="507"/>
                  <a:pt x="226" y="525"/>
                  <a:pt x="248" y="525"/>
                </a:cubicBezTo>
                <a:cubicBezTo>
                  <a:pt x="271" y="525"/>
                  <a:pt x="289" y="507"/>
                  <a:pt x="289" y="484"/>
                </a:cubicBezTo>
                <a:cubicBezTo>
                  <a:pt x="289" y="480"/>
                  <a:pt x="288" y="476"/>
                  <a:pt x="287" y="472"/>
                </a:cubicBezTo>
                <a:lnTo>
                  <a:pt x="287" y="471"/>
                </a:lnTo>
                <a:lnTo>
                  <a:pt x="287" y="470"/>
                </a:lnTo>
                <a:lnTo>
                  <a:pt x="427" y="385"/>
                </a:lnTo>
                <a:lnTo>
                  <a:pt x="428" y="386"/>
                </a:lnTo>
                <a:cubicBezTo>
                  <a:pt x="435" y="394"/>
                  <a:pt x="446" y="398"/>
                  <a:pt x="457" y="398"/>
                </a:cubicBezTo>
                <a:cubicBezTo>
                  <a:pt x="479" y="398"/>
                  <a:pt x="497" y="380"/>
                  <a:pt x="497" y="357"/>
                </a:cubicBezTo>
                <a:cubicBezTo>
                  <a:pt x="497" y="335"/>
                  <a:pt x="479" y="316"/>
                  <a:pt x="457" y="316"/>
                </a:cubicBezTo>
                <a:cubicBezTo>
                  <a:pt x="452" y="316"/>
                  <a:pt x="447" y="317"/>
                  <a:pt x="442" y="319"/>
                </a:cubicBezTo>
                <a:lnTo>
                  <a:pt x="442" y="319"/>
                </a:lnTo>
                <a:lnTo>
                  <a:pt x="441" y="318"/>
                </a:lnTo>
                <a:lnTo>
                  <a:pt x="406" y="266"/>
                </a:lnTo>
                <a:lnTo>
                  <a:pt x="407" y="265"/>
                </a:lnTo>
                <a:lnTo>
                  <a:pt x="446" y="208"/>
                </a:lnTo>
                <a:lnTo>
                  <a:pt x="446" y="208"/>
                </a:lnTo>
                <a:cubicBezTo>
                  <a:pt x="450" y="209"/>
                  <a:pt x="453" y="209"/>
                  <a:pt x="457" y="209"/>
                </a:cubicBezTo>
                <a:cubicBezTo>
                  <a:pt x="479" y="209"/>
                  <a:pt x="497" y="191"/>
                  <a:pt x="497" y="168"/>
                </a:cubicBezTo>
                <a:cubicBezTo>
                  <a:pt x="497" y="146"/>
                  <a:pt x="479" y="127"/>
                  <a:pt x="457" y="127"/>
                </a:cubicBezTo>
                <a:cubicBezTo>
                  <a:pt x="446" y="127"/>
                  <a:pt x="435" y="132"/>
                  <a:pt x="428" y="140"/>
                </a:cubicBezTo>
                <a:lnTo>
                  <a:pt x="427" y="140"/>
                </a:lnTo>
                <a:lnTo>
                  <a:pt x="426" y="140"/>
                </a:lnTo>
                <a:lnTo>
                  <a:pt x="287" y="55"/>
                </a:lnTo>
                <a:lnTo>
                  <a:pt x="287" y="54"/>
                </a:lnTo>
                <a:cubicBezTo>
                  <a:pt x="288" y="50"/>
                  <a:pt x="289" y="45"/>
                  <a:pt x="289" y="41"/>
                </a:cubicBezTo>
                <a:cubicBezTo>
                  <a:pt x="289" y="19"/>
                  <a:pt x="271" y="0"/>
                  <a:pt x="248" y="0"/>
                </a:cubicBezTo>
                <a:cubicBezTo>
                  <a:pt x="226" y="0"/>
                  <a:pt x="207" y="19"/>
                  <a:pt x="207" y="41"/>
                </a:cubicBezTo>
                <a:cubicBezTo>
                  <a:pt x="207" y="45"/>
                  <a:pt x="208" y="50"/>
                  <a:pt x="209" y="54"/>
                </a:cubicBezTo>
                <a:lnTo>
                  <a:pt x="210" y="55"/>
                </a:lnTo>
                <a:lnTo>
                  <a:pt x="70" y="140"/>
                </a:lnTo>
                <a:lnTo>
                  <a:pt x="70" y="140"/>
                </a:lnTo>
                <a:cubicBezTo>
                  <a:pt x="62" y="132"/>
                  <a:pt x="51" y="127"/>
                  <a:pt x="41" y="127"/>
                </a:cubicBezTo>
                <a:cubicBezTo>
                  <a:pt x="18" y="127"/>
                  <a:pt x="0" y="146"/>
                  <a:pt x="0" y="168"/>
                </a:cubicBezTo>
                <a:cubicBezTo>
                  <a:pt x="0" y="191"/>
                  <a:pt x="18" y="209"/>
                  <a:pt x="41" y="209"/>
                </a:cubicBezTo>
                <a:cubicBezTo>
                  <a:pt x="44" y="209"/>
                  <a:pt x="47" y="209"/>
                  <a:pt x="51" y="208"/>
                </a:cubicBezTo>
                <a:lnTo>
                  <a:pt x="52" y="208"/>
                </a:lnTo>
                <a:lnTo>
                  <a:pt x="52" y="208"/>
                </a:lnTo>
                <a:lnTo>
                  <a:pt x="91" y="266"/>
                </a:lnTo>
                <a:lnTo>
                  <a:pt x="90" y="266"/>
                </a:lnTo>
                <a:lnTo>
                  <a:pt x="56" y="319"/>
                </a:lnTo>
                <a:lnTo>
                  <a:pt x="55" y="319"/>
                </a:lnTo>
                <a:cubicBezTo>
                  <a:pt x="50" y="317"/>
                  <a:pt x="45" y="316"/>
                  <a:pt x="41" y="316"/>
                </a:cubicBezTo>
                <a:cubicBezTo>
                  <a:pt x="18" y="316"/>
                  <a:pt x="0" y="335"/>
                  <a:pt x="0" y="357"/>
                </a:cubicBezTo>
                <a:cubicBezTo>
                  <a:pt x="0" y="380"/>
                  <a:pt x="18" y="398"/>
                  <a:pt x="41" y="398"/>
                </a:cubicBezTo>
                <a:cubicBezTo>
                  <a:pt x="51" y="398"/>
                  <a:pt x="62" y="394"/>
                  <a:pt x="70" y="386"/>
                </a:cubicBezTo>
                <a:lnTo>
                  <a:pt x="70" y="385"/>
                </a:ln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89" name="Group 88"/>
          <p:cNvGrpSpPr/>
          <p:nvPr/>
        </p:nvGrpSpPr>
        <p:grpSpPr>
          <a:xfrm>
            <a:off x="10401214" y="4559079"/>
            <a:ext cx="468998" cy="468996"/>
            <a:chOff x="-81454" y="3341972"/>
            <a:chExt cx="317227" cy="317226"/>
          </a:xfrm>
        </p:grpSpPr>
        <p:sp>
          <p:nvSpPr>
            <p:cNvPr id="91" name="Freeform 1006"/>
            <p:cNvSpPr>
              <a:spLocks noEditPoints="1"/>
            </p:cNvSpPr>
            <p:nvPr/>
          </p:nvSpPr>
          <p:spPr bwMode="auto">
            <a:xfrm>
              <a:off x="94508" y="3515455"/>
              <a:ext cx="141265" cy="143743"/>
            </a:xfrm>
            <a:custGeom>
              <a:avLst/>
              <a:gdLst>
                <a:gd name="T0" fmla="*/ 20 w 216"/>
                <a:gd name="T1" fmla="*/ 161 h 217"/>
                <a:gd name="T2" fmla="*/ 56 w 216"/>
                <a:gd name="T3" fmla="*/ 197 h 217"/>
                <a:gd name="T4" fmla="*/ 171 w 216"/>
                <a:gd name="T5" fmla="*/ 82 h 217"/>
                <a:gd name="T6" fmla="*/ 183 w 216"/>
                <a:gd name="T7" fmla="*/ 82 h 217"/>
                <a:gd name="T8" fmla="*/ 197 w 216"/>
                <a:gd name="T9" fmla="*/ 96 h 217"/>
                <a:gd name="T10" fmla="*/ 199 w 216"/>
                <a:gd name="T11" fmla="*/ 18 h 217"/>
                <a:gd name="T12" fmla="*/ 121 w 216"/>
                <a:gd name="T13" fmla="*/ 21 h 217"/>
                <a:gd name="T14" fmla="*/ 135 w 216"/>
                <a:gd name="T15" fmla="*/ 34 h 217"/>
                <a:gd name="T16" fmla="*/ 135 w 216"/>
                <a:gd name="T17" fmla="*/ 46 h 217"/>
                <a:gd name="T18" fmla="*/ 20 w 216"/>
                <a:gd name="T19" fmla="*/ 161 h 217"/>
                <a:gd name="T20" fmla="*/ 56 w 216"/>
                <a:gd name="T21" fmla="*/ 217 h 217"/>
                <a:gd name="T22" fmla="*/ 50 w 216"/>
                <a:gd name="T23" fmla="*/ 215 h 217"/>
                <a:gd name="T24" fmla="*/ 2 w 216"/>
                <a:gd name="T25" fmla="*/ 167 h 217"/>
                <a:gd name="T26" fmla="*/ 0 w 216"/>
                <a:gd name="T27" fmla="*/ 161 h 217"/>
                <a:gd name="T28" fmla="*/ 2 w 216"/>
                <a:gd name="T29" fmla="*/ 155 h 217"/>
                <a:gd name="T30" fmla="*/ 117 w 216"/>
                <a:gd name="T31" fmla="*/ 40 h 217"/>
                <a:gd name="T32" fmla="*/ 96 w 216"/>
                <a:gd name="T33" fmla="*/ 19 h 217"/>
                <a:gd name="T34" fmla="*/ 94 w 216"/>
                <a:gd name="T35" fmla="*/ 10 h 217"/>
                <a:gd name="T36" fmla="*/ 101 w 216"/>
                <a:gd name="T37" fmla="*/ 5 h 217"/>
                <a:gd name="T38" fmla="*/ 208 w 216"/>
                <a:gd name="T39" fmla="*/ 1 h 217"/>
                <a:gd name="T40" fmla="*/ 214 w 216"/>
                <a:gd name="T41" fmla="*/ 3 h 217"/>
                <a:gd name="T42" fmla="*/ 216 w 216"/>
                <a:gd name="T43" fmla="*/ 9 h 217"/>
                <a:gd name="T44" fmla="*/ 212 w 216"/>
                <a:gd name="T45" fmla="*/ 116 h 217"/>
                <a:gd name="T46" fmla="*/ 207 w 216"/>
                <a:gd name="T47" fmla="*/ 123 h 217"/>
                <a:gd name="T48" fmla="*/ 198 w 216"/>
                <a:gd name="T49" fmla="*/ 121 h 217"/>
                <a:gd name="T50" fmla="*/ 177 w 216"/>
                <a:gd name="T51" fmla="*/ 100 h 217"/>
                <a:gd name="T52" fmla="*/ 62 w 216"/>
                <a:gd name="T53" fmla="*/ 215 h 217"/>
                <a:gd name="T54" fmla="*/ 56 w 216"/>
                <a:gd name="T55" fmla="*/ 21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6" h="217">
                  <a:moveTo>
                    <a:pt x="20" y="161"/>
                  </a:moveTo>
                  <a:lnTo>
                    <a:pt x="56" y="197"/>
                  </a:lnTo>
                  <a:lnTo>
                    <a:pt x="171" y="82"/>
                  </a:lnTo>
                  <a:cubicBezTo>
                    <a:pt x="174" y="79"/>
                    <a:pt x="180" y="79"/>
                    <a:pt x="183" y="82"/>
                  </a:cubicBezTo>
                  <a:lnTo>
                    <a:pt x="197" y="96"/>
                  </a:lnTo>
                  <a:lnTo>
                    <a:pt x="199" y="18"/>
                  </a:lnTo>
                  <a:lnTo>
                    <a:pt x="121" y="21"/>
                  </a:lnTo>
                  <a:lnTo>
                    <a:pt x="135" y="34"/>
                  </a:lnTo>
                  <a:cubicBezTo>
                    <a:pt x="138" y="38"/>
                    <a:pt x="138" y="43"/>
                    <a:pt x="135" y="46"/>
                  </a:cubicBezTo>
                  <a:lnTo>
                    <a:pt x="20" y="161"/>
                  </a:lnTo>
                  <a:close/>
                  <a:moveTo>
                    <a:pt x="56" y="217"/>
                  </a:moveTo>
                  <a:cubicBezTo>
                    <a:pt x="54" y="217"/>
                    <a:pt x="52" y="216"/>
                    <a:pt x="50" y="215"/>
                  </a:cubicBezTo>
                  <a:lnTo>
                    <a:pt x="2" y="167"/>
                  </a:lnTo>
                  <a:cubicBezTo>
                    <a:pt x="1" y="165"/>
                    <a:pt x="0" y="163"/>
                    <a:pt x="0" y="161"/>
                  </a:cubicBezTo>
                  <a:cubicBezTo>
                    <a:pt x="0" y="159"/>
                    <a:pt x="1" y="157"/>
                    <a:pt x="2" y="155"/>
                  </a:cubicBezTo>
                  <a:lnTo>
                    <a:pt x="117" y="40"/>
                  </a:lnTo>
                  <a:lnTo>
                    <a:pt x="96" y="19"/>
                  </a:lnTo>
                  <a:cubicBezTo>
                    <a:pt x="93" y="17"/>
                    <a:pt x="93" y="13"/>
                    <a:pt x="94" y="10"/>
                  </a:cubicBezTo>
                  <a:cubicBezTo>
                    <a:pt x="95" y="7"/>
                    <a:pt x="98" y="5"/>
                    <a:pt x="101" y="5"/>
                  </a:cubicBezTo>
                  <a:lnTo>
                    <a:pt x="208" y="1"/>
                  </a:lnTo>
                  <a:cubicBezTo>
                    <a:pt x="210" y="0"/>
                    <a:pt x="212" y="2"/>
                    <a:pt x="214" y="3"/>
                  </a:cubicBezTo>
                  <a:cubicBezTo>
                    <a:pt x="216" y="5"/>
                    <a:pt x="216" y="7"/>
                    <a:pt x="216" y="9"/>
                  </a:cubicBezTo>
                  <a:lnTo>
                    <a:pt x="212" y="116"/>
                  </a:lnTo>
                  <a:cubicBezTo>
                    <a:pt x="212" y="119"/>
                    <a:pt x="210" y="122"/>
                    <a:pt x="207" y="123"/>
                  </a:cubicBezTo>
                  <a:cubicBezTo>
                    <a:pt x="204" y="125"/>
                    <a:pt x="201" y="124"/>
                    <a:pt x="198" y="121"/>
                  </a:cubicBezTo>
                  <a:lnTo>
                    <a:pt x="177" y="100"/>
                  </a:lnTo>
                  <a:lnTo>
                    <a:pt x="62" y="215"/>
                  </a:lnTo>
                  <a:cubicBezTo>
                    <a:pt x="60" y="216"/>
                    <a:pt x="58" y="217"/>
                    <a:pt x="56" y="21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 name="Freeform 1007"/>
            <p:cNvSpPr>
              <a:spLocks noEditPoints="1"/>
            </p:cNvSpPr>
            <p:nvPr/>
          </p:nvSpPr>
          <p:spPr bwMode="auto">
            <a:xfrm>
              <a:off x="-81454" y="3341972"/>
              <a:ext cx="143743" cy="143743"/>
            </a:xfrm>
            <a:custGeom>
              <a:avLst/>
              <a:gdLst>
                <a:gd name="T0" fmla="*/ 21 w 218"/>
                <a:gd name="T1" fmla="*/ 160 h 216"/>
                <a:gd name="T2" fmla="*/ 57 w 218"/>
                <a:gd name="T3" fmla="*/ 196 h 216"/>
                <a:gd name="T4" fmla="*/ 172 w 218"/>
                <a:gd name="T5" fmla="*/ 82 h 216"/>
                <a:gd name="T6" fmla="*/ 184 w 218"/>
                <a:gd name="T7" fmla="*/ 82 h 216"/>
                <a:gd name="T8" fmla="*/ 198 w 218"/>
                <a:gd name="T9" fmla="*/ 95 h 216"/>
                <a:gd name="T10" fmla="*/ 201 w 218"/>
                <a:gd name="T11" fmla="*/ 17 h 216"/>
                <a:gd name="T12" fmla="*/ 122 w 218"/>
                <a:gd name="T13" fmla="*/ 20 h 216"/>
                <a:gd name="T14" fmla="*/ 136 w 218"/>
                <a:gd name="T15" fmla="*/ 34 h 216"/>
                <a:gd name="T16" fmla="*/ 136 w 218"/>
                <a:gd name="T17" fmla="*/ 45 h 216"/>
                <a:gd name="T18" fmla="*/ 21 w 218"/>
                <a:gd name="T19" fmla="*/ 160 h 216"/>
                <a:gd name="T20" fmla="*/ 57 w 218"/>
                <a:gd name="T21" fmla="*/ 216 h 216"/>
                <a:gd name="T22" fmla="*/ 51 w 218"/>
                <a:gd name="T23" fmla="*/ 214 h 216"/>
                <a:gd name="T24" fmla="*/ 4 w 218"/>
                <a:gd name="T25" fmla="*/ 166 h 216"/>
                <a:gd name="T26" fmla="*/ 4 w 218"/>
                <a:gd name="T27" fmla="*/ 154 h 216"/>
                <a:gd name="T28" fmla="*/ 118 w 218"/>
                <a:gd name="T29" fmla="*/ 40 h 216"/>
                <a:gd name="T30" fmla="*/ 97 w 218"/>
                <a:gd name="T31" fmla="*/ 18 h 216"/>
                <a:gd name="T32" fmla="*/ 95 w 218"/>
                <a:gd name="T33" fmla="*/ 9 h 216"/>
                <a:gd name="T34" fmla="*/ 102 w 218"/>
                <a:gd name="T35" fmla="*/ 4 h 216"/>
                <a:gd name="T36" fmla="*/ 209 w 218"/>
                <a:gd name="T37" fmla="*/ 0 h 216"/>
                <a:gd name="T38" fmla="*/ 215 w 218"/>
                <a:gd name="T39" fmla="*/ 2 h 216"/>
                <a:gd name="T40" fmla="*/ 218 w 218"/>
                <a:gd name="T41" fmla="*/ 9 h 216"/>
                <a:gd name="T42" fmla="*/ 214 w 218"/>
                <a:gd name="T43" fmla="*/ 115 h 216"/>
                <a:gd name="T44" fmla="*/ 208 w 218"/>
                <a:gd name="T45" fmla="*/ 123 h 216"/>
                <a:gd name="T46" fmla="*/ 199 w 218"/>
                <a:gd name="T47" fmla="*/ 121 h 216"/>
                <a:gd name="T48" fmla="*/ 178 w 218"/>
                <a:gd name="T49" fmla="*/ 99 h 216"/>
                <a:gd name="T50" fmla="*/ 63 w 218"/>
                <a:gd name="T51" fmla="*/ 214 h 216"/>
                <a:gd name="T52" fmla="*/ 57 w 218"/>
                <a:gd name="T53"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8" h="216">
                  <a:moveTo>
                    <a:pt x="21" y="160"/>
                  </a:moveTo>
                  <a:lnTo>
                    <a:pt x="57" y="196"/>
                  </a:lnTo>
                  <a:lnTo>
                    <a:pt x="172" y="82"/>
                  </a:lnTo>
                  <a:cubicBezTo>
                    <a:pt x="175" y="78"/>
                    <a:pt x="181" y="78"/>
                    <a:pt x="184" y="82"/>
                  </a:cubicBezTo>
                  <a:lnTo>
                    <a:pt x="198" y="95"/>
                  </a:lnTo>
                  <a:lnTo>
                    <a:pt x="201" y="17"/>
                  </a:lnTo>
                  <a:lnTo>
                    <a:pt x="122" y="20"/>
                  </a:lnTo>
                  <a:lnTo>
                    <a:pt x="136" y="34"/>
                  </a:lnTo>
                  <a:cubicBezTo>
                    <a:pt x="139" y="37"/>
                    <a:pt x="139" y="42"/>
                    <a:pt x="136" y="45"/>
                  </a:cubicBezTo>
                  <a:lnTo>
                    <a:pt x="21" y="160"/>
                  </a:lnTo>
                  <a:close/>
                  <a:moveTo>
                    <a:pt x="57" y="216"/>
                  </a:moveTo>
                  <a:cubicBezTo>
                    <a:pt x="55" y="216"/>
                    <a:pt x="53" y="216"/>
                    <a:pt x="51" y="214"/>
                  </a:cubicBezTo>
                  <a:lnTo>
                    <a:pt x="4" y="166"/>
                  </a:lnTo>
                  <a:cubicBezTo>
                    <a:pt x="0" y="163"/>
                    <a:pt x="0" y="158"/>
                    <a:pt x="4" y="154"/>
                  </a:cubicBezTo>
                  <a:lnTo>
                    <a:pt x="118" y="40"/>
                  </a:lnTo>
                  <a:lnTo>
                    <a:pt x="97" y="18"/>
                  </a:lnTo>
                  <a:cubicBezTo>
                    <a:pt x="95" y="16"/>
                    <a:pt x="94" y="12"/>
                    <a:pt x="95" y="9"/>
                  </a:cubicBezTo>
                  <a:cubicBezTo>
                    <a:pt x="96" y="6"/>
                    <a:pt x="99" y="4"/>
                    <a:pt x="102" y="4"/>
                  </a:cubicBezTo>
                  <a:lnTo>
                    <a:pt x="209" y="0"/>
                  </a:lnTo>
                  <a:cubicBezTo>
                    <a:pt x="211" y="0"/>
                    <a:pt x="214" y="1"/>
                    <a:pt x="215" y="2"/>
                  </a:cubicBezTo>
                  <a:cubicBezTo>
                    <a:pt x="217" y="4"/>
                    <a:pt x="218" y="6"/>
                    <a:pt x="218" y="9"/>
                  </a:cubicBezTo>
                  <a:lnTo>
                    <a:pt x="214" y="115"/>
                  </a:lnTo>
                  <a:cubicBezTo>
                    <a:pt x="214" y="118"/>
                    <a:pt x="211" y="121"/>
                    <a:pt x="208" y="123"/>
                  </a:cubicBezTo>
                  <a:cubicBezTo>
                    <a:pt x="205" y="124"/>
                    <a:pt x="202" y="123"/>
                    <a:pt x="199" y="121"/>
                  </a:cubicBezTo>
                  <a:lnTo>
                    <a:pt x="178" y="99"/>
                  </a:lnTo>
                  <a:lnTo>
                    <a:pt x="63" y="214"/>
                  </a:lnTo>
                  <a:cubicBezTo>
                    <a:pt x="62" y="216"/>
                    <a:pt x="59" y="216"/>
                    <a:pt x="57" y="21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 name="Freeform 1008"/>
            <p:cNvSpPr>
              <a:spLocks/>
            </p:cNvSpPr>
            <p:nvPr/>
          </p:nvSpPr>
          <p:spPr bwMode="auto">
            <a:xfrm>
              <a:off x="-71541" y="3557587"/>
              <a:ext cx="24783" cy="24783"/>
            </a:xfrm>
            <a:custGeom>
              <a:avLst/>
              <a:gdLst>
                <a:gd name="T0" fmla="*/ 10 w 38"/>
                <a:gd name="T1" fmla="*/ 39 h 39"/>
                <a:gd name="T2" fmla="*/ 10 w 38"/>
                <a:gd name="T3" fmla="*/ 39 h 39"/>
                <a:gd name="T4" fmla="*/ 4 w 38"/>
                <a:gd name="T5" fmla="*/ 37 h 39"/>
                <a:gd name="T6" fmla="*/ 3 w 38"/>
                <a:gd name="T7" fmla="*/ 36 h 39"/>
                <a:gd name="T8" fmla="*/ 3 w 38"/>
                <a:gd name="T9" fmla="*/ 24 h 39"/>
                <a:gd name="T10" fmla="*/ 24 w 38"/>
                <a:gd name="T11" fmla="*/ 3 h 39"/>
                <a:gd name="T12" fmla="*/ 36 w 38"/>
                <a:gd name="T13" fmla="*/ 3 h 39"/>
                <a:gd name="T14" fmla="*/ 38 w 38"/>
                <a:gd name="T15" fmla="*/ 10 h 39"/>
                <a:gd name="T16" fmla="*/ 36 w 38"/>
                <a:gd name="T17" fmla="*/ 16 h 39"/>
                <a:gd name="T18" fmla="*/ 16 w 38"/>
                <a:gd name="T19" fmla="*/ 37 h 39"/>
                <a:gd name="T20" fmla="*/ 10 w 38"/>
                <a:gd name="T21"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39">
                  <a:moveTo>
                    <a:pt x="10" y="39"/>
                  </a:moveTo>
                  <a:lnTo>
                    <a:pt x="10" y="39"/>
                  </a:lnTo>
                  <a:cubicBezTo>
                    <a:pt x="7" y="39"/>
                    <a:pt x="5" y="38"/>
                    <a:pt x="4" y="37"/>
                  </a:cubicBezTo>
                  <a:lnTo>
                    <a:pt x="3" y="36"/>
                  </a:lnTo>
                  <a:cubicBezTo>
                    <a:pt x="0" y="33"/>
                    <a:pt x="0" y="27"/>
                    <a:pt x="3" y="24"/>
                  </a:cubicBezTo>
                  <a:lnTo>
                    <a:pt x="24" y="3"/>
                  </a:lnTo>
                  <a:cubicBezTo>
                    <a:pt x="27" y="0"/>
                    <a:pt x="32" y="0"/>
                    <a:pt x="36" y="3"/>
                  </a:cubicBezTo>
                  <a:cubicBezTo>
                    <a:pt x="37" y="5"/>
                    <a:pt x="38" y="8"/>
                    <a:pt x="38" y="10"/>
                  </a:cubicBezTo>
                  <a:cubicBezTo>
                    <a:pt x="38" y="12"/>
                    <a:pt x="38" y="14"/>
                    <a:pt x="36" y="16"/>
                  </a:cubicBezTo>
                  <a:lnTo>
                    <a:pt x="16" y="37"/>
                  </a:lnTo>
                  <a:cubicBezTo>
                    <a:pt x="14" y="38"/>
                    <a:pt x="12" y="39"/>
                    <a:pt x="10" y="3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 name="Freeform 1010"/>
            <p:cNvSpPr>
              <a:spLocks/>
            </p:cNvSpPr>
            <p:nvPr/>
          </p:nvSpPr>
          <p:spPr bwMode="auto">
            <a:xfrm>
              <a:off x="-78976" y="3542717"/>
              <a:ext cx="86742" cy="89220"/>
            </a:xfrm>
            <a:custGeom>
              <a:avLst/>
              <a:gdLst>
                <a:gd name="T0" fmla="*/ 9 w 132"/>
                <a:gd name="T1" fmla="*/ 132 h 132"/>
                <a:gd name="T2" fmla="*/ 3 w 132"/>
                <a:gd name="T3" fmla="*/ 129 h 132"/>
                <a:gd name="T4" fmla="*/ 3 w 132"/>
                <a:gd name="T5" fmla="*/ 129 h 132"/>
                <a:gd name="T6" fmla="*/ 0 w 132"/>
                <a:gd name="T7" fmla="*/ 123 h 132"/>
                <a:gd name="T8" fmla="*/ 3 w 132"/>
                <a:gd name="T9" fmla="*/ 117 h 132"/>
                <a:gd name="T10" fmla="*/ 117 w 132"/>
                <a:gd name="T11" fmla="*/ 3 h 132"/>
                <a:gd name="T12" fmla="*/ 123 w 132"/>
                <a:gd name="T13" fmla="*/ 0 h 132"/>
                <a:gd name="T14" fmla="*/ 128 w 132"/>
                <a:gd name="T15" fmla="*/ 3 h 132"/>
                <a:gd name="T16" fmla="*/ 129 w 132"/>
                <a:gd name="T17" fmla="*/ 15 h 132"/>
                <a:gd name="T18" fmla="*/ 15 w 132"/>
                <a:gd name="T19" fmla="*/ 129 h 132"/>
                <a:gd name="T20" fmla="*/ 9 w 132"/>
                <a:gd name="T21"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132">
                  <a:moveTo>
                    <a:pt x="9" y="132"/>
                  </a:moveTo>
                  <a:cubicBezTo>
                    <a:pt x="7" y="132"/>
                    <a:pt x="5" y="131"/>
                    <a:pt x="3" y="129"/>
                  </a:cubicBezTo>
                  <a:lnTo>
                    <a:pt x="3" y="129"/>
                  </a:lnTo>
                  <a:cubicBezTo>
                    <a:pt x="1" y="127"/>
                    <a:pt x="0" y="125"/>
                    <a:pt x="0" y="123"/>
                  </a:cubicBezTo>
                  <a:cubicBezTo>
                    <a:pt x="0" y="120"/>
                    <a:pt x="1" y="118"/>
                    <a:pt x="3" y="117"/>
                  </a:cubicBezTo>
                  <a:lnTo>
                    <a:pt x="117" y="3"/>
                  </a:lnTo>
                  <a:cubicBezTo>
                    <a:pt x="118" y="1"/>
                    <a:pt x="120" y="0"/>
                    <a:pt x="123" y="0"/>
                  </a:cubicBezTo>
                  <a:cubicBezTo>
                    <a:pt x="125" y="1"/>
                    <a:pt x="127" y="1"/>
                    <a:pt x="128" y="3"/>
                  </a:cubicBezTo>
                  <a:cubicBezTo>
                    <a:pt x="132" y="6"/>
                    <a:pt x="132" y="12"/>
                    <a:pt x="129" y="15"/>
                  </a:cubicBezTo>
                  <a:lnTo>
                    <a:pt x="15" y="129"/>
                  </a:lnTo>
                  <a:cubicBezTo>
                    <a:pt x="14" y="131"/>
                    <a:pt x="11" y="132"/>
                    <a:pt x="9" y="13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 name="Freeform 1011"/>
            <p:cNvSpPr>
              <a:spLocks/>
            </p:cNvSpPr>
            <p:nvPr/>
          </p:nvSpPr>
          <p:spPr bwMode="auto">
            <a:xfrm>
              <a:off x="-24453" y="3577414"/>
              <a:ext cx="39653" cy="39653"/>
            </a:xfrm>
            <a:custGeom>
              <a:avLst/>
              <a:gdLst>
                <a:gd name="T0" fmla="*/ 10 w 61"/>
                <a:gd name="T1" fmla="*/ 60 h 60"/>
                <a:gd name="T2" fmla="*/ 4 w 61"/>
                <a:gd name="T3" fmla="*/ 58 h 60"/>
                <a:gd name="T4" fmla="*/ 4 w 61"/>
                <a:gd name="T5" fmla="*/ 57 h 60"/>
                <a:gd name="T6" fmla="*/ 4 w 61"/>
                <a:gd name="T7" fmla="*/ 45 h 60"/>
                <a:gd name="T8" fmla="*/ 45 w 61"/>
                <a:gd name="T9" fmla="*/ 4 h 60"/>
                <a:gd name="T10" fmla="*/ 57 w 61"/>
                <a:gd name="T11" fmla="*/ 4 h 60"/>
                <a:gd name="T12" fmla="*/ 58 w 61"/>
                <a:gd name="T13" fmla="*/ 16 h 60"/>
                <a:gd name="T14" fmla="*/ 16 w 61"/>
                <a:gd name="T15" fmla="*/ 58 h 60"/>
                <a:gd name="T16" fmla="*/ 10 w 61"/>
                <a:gd name="T17"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60">
                  <a:moveTo>
                    <a:pt x="10" y="60"/>
                  </a:moveTo>
                  <a:cubicBezTo>
                    <a:pt x="8" y="60"/>
                    <a:pt x="6" y="59"/>
                    <a:pt x="4" y="58"/>
                  </a:cubicBezTo>
                  <a:lnTo>
                    <a:pt x="4" y="57"/>
                  </a:lnTo>
                  <a:cubicBezTo>
                    <a:pt x="0" y="54"/>
                    <a:pt x="0" y="48"/>
                    <a:pt x="4" y="45"/>
                  </a:cubicBezTo>
                  <a:lnTo>
                    <a:pt x="45" y="4"/>
                  </a:lnTo>
                  <a:cubicBezTo>
                    <a:pt x="48" y="0"/>
                    <a:pt x="54" y="0"/>
                    <a:pt x="57" y="4"/>
                  </a:cubicBezTo>
                  <a:cubicBezTo>
                    <a:pt x="60" y="7"/>
                    <a:pt x="61" y="13"/>
                    <a:pt x="58" y="16"/>
                  </a:cubicBezTo>
                  <a:lnTo>
                    <a:pt x="16" y="58"/>
                  </a:lnTo>
                  <a:cubicBezTo>
                    <a:pt x="14" y="59"/>
                    <a:pt x="12" y="60"/>
                    <a:pt x="10" y="6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76" name="TextBox 75"/>
          <p:cNvSpPr txBox="1"/>
          <p:nvPr/>
        </p:nvSpPr>
        <p:spPr>
          <a:xfrm>
            <a:off x="2947081" y="4493833"/>
            <a:ext cx="530467" cy="156966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w="19050">
                  <a:solidFill>
                    <a:srgbClr val="E42D35"/>
                  </a:solidFill>
                </a:ln>
                <a:noFill/>
                <a:effectLst/>
                <a:uLnTx/>
                <a:uFillTx/>
                <a:latin typeface="Arial" panose="020B0604020202020204"/>
                <a:ea typeface="+mn-ea"/>
                <a:cs typeface="+mn-cs"/>
              </a:rPr>
              <a:t>4</a:t>
            </a:r>
          </a:p>
        </p:txBody>
      </p:sp>
      <p:grpSp>
        <p:nvGrpSpPr>
          <p:cNvPr id="14" name="Group 13">
            <a:extLst>
              <a:ext uri="{FF2B5EF4-FFF2-40B4-BE49-F238E27FC236}">
                <a16:creationId xmlns:a16="http://schemas.microsoft.com/office/drawing/2014/main" id="{2E62D112-BFBB-466E-A1DC-4623CE82FD0D}"/>
              </a:ext>
            </a:extLst>
          </p:cNvPr>
          <p:cNvGrpSpPr/>
          <p:nvPr/>
        </p:nvGrpSpPr>
        <p:grpSpPr>
          <a:xfrm>
            <a:off x="6087566" y="4199878"/>
            <a:ext cx="2477558" cy="2157573"/>
            <a:chOff x="6087566" y="4199878"/>
            <a:chExt cx="2477558" cy="2157573"/>
          </a:xfrm>
        </p:grpSpPr>
        <p:sp>
          <p:nvSpPr>
            <p:cNvPr id="103" name="Rectangle 102"/>
            <p:cNvSpPr/>
            <p:nvPr/>
          </p:nvSpPr>
          <p:spPr>
            <a:xfrm>
              <a:off x="6554893" y="4199878"/>
              <a:ext cx="2010231" cy="2157573"/>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19050">
                  <a:solidFill>
                    <a:prstClr val="black"/>
                  </a:solidFill>
                </a:ln>
                <a:solidFill>
                  <a:prstClr val="white"/>
                </a:solidFill>
                <a:effectLst/>
                <a:uLnTx/>
                <a:uFillTx/>
                <a:latin typeface="Arial" panose="020B0604020202020204"/>
                <a:ea typeface="+mn-ea"/>
                <a:cs typeface="+mn-cs"/>
              </a:endParaRPr>
            </a:p>
          </p:txBody>
        </p:sp>
        <p:sp>
          <p:nvSpPr>
            <p:cNvPr id="81" name="TextBox 80"/>
            <p:cNvSpPr txBox="1"/>
            <p:nvPr/>
          </p:nvSpPr>
          <p:spPr>
            <a:xfrm>
              <a:off x="6690132" y="5353651"/>
              <a:ext cx="173037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Information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Sharing Over Organizational Silos </a:t>
              </a:r>
            </a:p>
          </p:txBody>
        </p:sp>
        <p:grpSp>
          <p:nvGrpSpPr>
            <p:cNvPr id="118" name="Group 117"/>
            <p:cNvGrpSpPr/>
            <p:nvPr/>
          </p:nvGrpSpPr>
          <p:grpSpPr>
            <a:xfrm>
              <a:off x="7137634" y="4342834"/>
              <a:ext cx="838625" cy="838625"/>
              <a:chOff x="2111401" y="3548886"/>
              <a:chExt cx="552527" cy="552527"/>
            </a:xfrm>
          </p:grpSpPr>
          <p:sp>
            <p:nvSpPr>
              <p:cNvPr id="105" name="Oval 104">
                <a:extLst>
                  <a:ext uri="{FF2B5EF4-FFF2-40B4-BE49-F238E27FC236}">
                    <a16:creationId xmlns:a16="http://schemas.microsoft.com/office/drawing/2014/main" id="{C35F3A7E-D3DA-0A4F-9266-3C92E23334BF}"/>
                  </a:ext>
                </a:extLst>
              </p:cNvPr>
              <p:cNvSpPr/>
              <p:nvPr/>
            </p:nvSpPr>
            <p:spPr>
              <a:xfrm>
                <a:off x="2111401" y="3548886"/>
                <a:ext cx="552527" cy="55252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6" name="Freeform 1096"/>
              <p:cNvSpPr>
                <a:spLocks noEditPoints="1"/>
              </p:cNvSpPr>
              <p:nvPr/>
            </p:nvSpPr>
            <p:spPr bwMode="auto">
              <a:xfrm>
                <a:off x="2262057" y="3699029"/>
                <a:ext cx="258330" cy="239878"/>
              </a:xfrm>
              <a:custGeom>
                <a:avLst/>
                <a:gdLst>
                  <a:gd name="T0" fmla="*/ 16 w 435"/>
                  <a:gd name="T1" fmla="*/ 262 h 409"/>
                  <a:gd name="T2" fmla="*/ 0 w 435"/>
                  <a:gd name="T3" fmla="*/ 262 h 409"/>
                  <a:gd name="T4" fmla="*/ 101 w 435"/>
                  <a:gd name="T5" fmla="*/ 409 h 409"/>
                  <a:gd name="T6" fmla="*/ 105 w 435"/>
                  <a:gd name="T7" fmla="*/ 393 h 409"/>
                  <a:gd name="T8" fmla="*/ 16 w 435"/>
                  <a:gd name="T9" fmla="*/ 262 h 409"/>
                  <a:gd name="T10" fmla="*/ 419 w 435"/>
                  <a:gd name="T11" fmla="*/ 262 h 409"/>
                  <a:gd name="T12" fmla="*/ 334 w 435"/>
                  <a:gd name="T13" fmla="*/ 390 h 409"/>
                  <a:gd name="T14" fmla="*/ 339 w 435"/>
                  <a:gd name="T15" fmla="*/ 407 h 409"/>
                  <a:gd name="T16" fmla="*/ 435 w 435"/>
                  <a:gd name="T17" fmla="*/ 262 h 409"/>
                  <a:gd name="T18" fmla="*/ 419 w 435"/>
                  <a:gd name="T19" fmla="*/ 262 h 409"/>
                  <a:gd name="T20" fmla="*/ 218 w 435"/>
                  <a:gd name="T21" fmla="*/ 0 h 409"/>
                  <a:gd name="T22" fmla="*/ 113 w 435"/>
                  <a:gd name="T23" fmla="*/ 26 h 409"/>
                  <a:gd name="T24" fmla="*/ 118 w 435"/>
                  <a:gd name="T25" fmla="*/ 42 h 409"/>
                  <a:gd name="T26" fmla="*/ 218 w 435"/>
                  <a:gd name="T27" fmla="*/ 16 h 409"/>
                  <a:gd name="T28" fmla="*/ 321 w 435"/>
                  <a:gd name="T29" fmla="*/ 43 h 409"/>
                  <a:gd name="T30" fmla="*/ 325 w 435"/>
                  <a:gd name="T31" fmla="*/ 28 h 409"/>
                  <a:gd name="T32" fmla="*/ 218 w 435"/>
                  <a:gd name="T33" fmla="*/ 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09">
                    <a:moveTo>
                      <a:pt x="16" y="262"/>
                    </a:moveTo>
                    <a:lnTo>
                      <a:pt x="0" y="262"/>
                    </a:lnTo>
                    <a:cubicBezTo>
                      <a:pt x="12" y="324"/>
                      <a:pt x="49" y="377"/>
                      <a:pt x="101" y="409"/>
                    </a:cubicBezTo>
                    <a:cubicBezTo>
                      <a:pt x="101" y="404"/>
                      <a:pt x="103" y="398"/>
                      <a:pt x="105" y="393"/>
                    </a:cubicBezTo>
                    <a:cubicBezTo>
                      <a:pt x="60" y="363"/>
                      <a:pt x="27" y="317"/>
                      <a:pt x="16" y="262"/>
                    </a:cubicBezTo>
                    <a:close/>
                    <a:moveTo>
                      <a:pt x="419" y="262"/>
                    </a:moveTo>
                    <a:cubicBezTo>
                      <a:pt x="408" y="315"/>
                      <a:pt x="377" y="360"/>
                      <a:pt x="334" y="390"/>
                    </a:cubicBezTo>
                    <a:cubicBezTo>
                      <a:pt x="336" y="395"/>
                      <a:pt x="338" y="401"/>
                      <a:pt x="339" y="407"/>
                    </a:cubicBezTo>
                    <a:cubicBezTo>
                      <a:pt x="388" y="374"/>
                      <a:pt x="424" y="323"/>
                      <a:pt x="435" y="262"/>
                    </a:cubicBezTo>
                    <a:lnTo>
                      <a:pt x="419" y="262"/>
                    </a:lnTo>
                    <a:close/>
                    <a:moveTo>
                      <a:pt x="218" y="0"/>
                    </a:moveTo>
                    <a:cubicBezTo>
                      <a:pt x="180" y="0"/>
                      <a:pt x="144" y="9"/>
                      <a:pt x="113" y="26"/>
                    </a:cubicBezTo>
                    <a:cubicBezTo>
                      <a:pt x="115" y="31"/>
                      <a:pt x="117" y="36"/>
                      <a:pt x="118" y="42"/>
                    </a:cubicBezTo>
                    <a:cubicBezTo>
                      <a:pt x="147" y="25"/>
                      <a:pt x="181" y="16"/>
                      <a:pt x="218" y="16"/>
                    </a:cubicBezTo>
                    <a:cubicBezTo>
                      <a:pt x="255" y="16"/>
                      <a:pt x="290" y="26"/>
                      <a:pt x="321" y="43"/>
                    </a:cubicBezTo>
                    <a:cubicBezTo>
                      <a:pt x="321" y="38"/>
                      <a:pt x="323" y="33"/>
                      <a:pt x="325" y="28"/>
                    </a:cubicBezTo>
                    <a:cubicBezTo>
                      <a:pt x="293" y="10"/>
                      <a:pt x="257" y="0"/>
                      <a:pt x="21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 name="Freeform 1097"/>
              <p:cNvSpPr>
                <a:spLocks noEditPoints="1"/>
              </p:cNvSpPr>
              <p:nvPr/>
            </p:nvSpPr>
            <p:spPr bwMode="auto">
              <a:xfrm>
                <a:off x="2262057" y="3702719"/>
                <a:ext cx="59047" cy="55356"/>
              </a:xfrm>
              <a:custGeom>
                <a:avLst/>
                <a:gdLst>
                  <a:gd name="T0" fmla="*/ 16 w 99"/>
                  <a:gd name="T1" fmla="*/ 50 h 99"/>
                  <a:gd name="T2" fmla="*/ 49 w 99"/>
                  <a:gd name="T3" fmla="*/ 16 h 99"/>
                  <a:gd name="T4" fmla="*/ 83 w 99"/>
                  <a:gd name="T5" fmla="*/ 50 h 99"/>
                  <a:gd name="T6" fmla="*/ 49 w 99"/>
                  <a:gd name="T7" fmla="*/ 83 h 99"/>
                  <a:gd name="T8" fmla="*/ 16 w 99"/>
                  <a:gd name="T9" fmla="*/ 50 h 99"/>
                  <a:gd name="T10" fmla="*/ 49 w 99"/>
                  <a:gd name="T11" fmla="*/ 0 h 99"/>
                  <a:gd name="T12" fmla="*/ 0 w 99"/>
                  <a:gd name="T13" fmla="*/ 50 h 99"/>
                  <a:gd name="T14" fmla="*/ 49 w 99"/>
                  <a:gd name="T15" fmla="*/ 99 h 99"/>
                  <a:gd name="T16" fmla="*/ 99 w 99"/>
                  <a:gd name="T17" fmla="*/ 50 h 99"/>
                  <a:gd name="T18" fmla="*/ 49 w 99"/>
                  <a:gd name="T19"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99">
                    <a:moveTo>
                      <a:pt x="16" y="50"/>
                    </a:moveTo>
                    <a:cubicBezTo>
                      <a:pt x="16" y="31"/>
                      <a:pt x="31" y="16"/>
                      <a:pt x="49" y="16"/>
                    </a:cubicBezTo>
                    <a:cubicBezTo>
                      <a:pt x="68" y="16"/>
                      <a:pt x="83" y="31"/>
                      <a:pt x="83" y="50"/>
                    </a:cubicBezTo>
                    <a:cubicBezTo>
                      <a:pt x="83" y="68"/>
                      <a:pt x="68" y="83"/>
                      <a:pt x="49" y="83"/>
                    </a:cubicBezTo>
                    <a:cubicBezTo>
                      <a:pt x="31" y="83"/>
                      <a:pt x="16" y="68"/>
                      <a:pt x="16" y="50"/>
                    </a:cubicBezTo>
                    <a:close/>
                    <a:moveTo>
                      <a:pt x="49" y="0"/>
                    </a:moveTo>
                    <a:cubicBezTo>
                      <a:pt x="22" y="0"/>
                      <a:pt x="0" y="22"/>
                      <a:pt x="0" y="50"/>
                    </a:cubicBezTo>
                    <a:cubicBezTo>
                      <a:pt x="0" y="77"/>
                      <a:pt x="22" y="99"/>
                      <a:pt x="49" y="99"/>
                    </a:cubicBezTo>
                    <a:cubicBezTo>
                      <a:pt x="77" y="99"/>
                      <a:pt x="99" y="77"/>
                      <a:pt x="99" y="50"/>
                    </a:cubicBezTo>
                    <a:cubicBezTo>
                      <a:pt x="99" y="22"/>
                      <a:pt x="77" y="0"/>
                      <a:pt x="4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 name="Freeform 1098"/>
              <p:cNvSpPr>
                <a:spLocks/>
              </p:cNvSpPr>
              <p:nvPr/>
            </p:nvSpPr>
            <p:spPr bwMode="auto">
              <a:xfrm>
                <a:off x="2232533" y="3772837"/>
                <a:ext cx="114403" cy="66428"/>
              </a:xfrm>
              <a:custGeom>
                <a:avLst/>
                <a:gdLst>
                  <a:gd name="T0" fmla="*/ 190 w 190"/>
                  <a:gd name="T1" fmla="*/ 112 h 112"/>
                  <a:gd name="T2" fmla="*/ 174 w 190"/>
                  <a:gd name="T3" fmla="*/ 112 h 112"/>
                  <a:gd name="T4" fmla="*/ 174 w 190"/>
                  <a:gd name="T5" fmla="*/ 41 h 112"/>
                  <a:gd name="T6" fmla="*/ 149 w 190"/>
                  <a:gd name="T7" fmla="*/ 16 h 112"/>
                  <a:gd name="T8" fmla="*/ 42 w 190"/>
                  <a:gd name="T9" fmla="*/ 16 h 112"/>
                  <a:gd name="T10" fmla="*/ 16 w 190"/>
                  <a:gd name="T11" fmla="*/ 41 h 112"/>
                  <a:gd name="T12" fmla="*/ 16 w 190"/>
                  <a:gd name="T13" fmla="*/ 112 h 112"/>
                  <a:gd name="T14" fmla="*/ 0 w 190"/>
                  <a:gd name="T15" fmla="*/ 112 h 112"/>
                  <a:gd name="T16" fmla="*/ 0 w 190"/>
                  <a:gd name="T17" fmla="*/ 41 h 112"/>
                  <a:gd name="T18" fmla="*/ 42 w 190"/>
                  <a:gd name="T19" fmla="*/ 0 h 112"/>
                  <a:gd name="T20" fmla="*/ 149 w 190"/>
                  <a:gd name="T21" fmla="*/ 0 h 112"/>
                  <a:gd name="T22" fmla="*/ 190 w 190"/>
                  <a:gd name="T23" fmla="*/ 41 h 112"/>
                  <a:gd name="T24" fmla="*/ 190 w 190"/>
                  <a:gd name="T2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12">
                    <a:moveTo>
                      <a:pt x="190" y="112"/>
                    </a:moveTo>
                    <a:lnTo>
                      <a:pt x="174" y="112"/>
                    </a:lnTo>
                    <a:lnTo>
                      <a:pt x="174" y="41"/>
                    </a:lnTo>
                    <a:cubicBezTo>
                      <a:pt x="174" y="27"/>
                      <a:pt x="163" y="16"/>
                      <a:pt x="149" y="16"/>
                    </a:cubicBezTo>
                    <a:lnTo>
                      <a:pt x="42" y="16"/>
                    </a:lnTo>
                    <a:cubicBezTo>
                      <a:pt x="28" y="16"/>
                      <a:pt x="16" y="27"/>
                      <a:pt x="16" y="41"/>
                    </a:cubicBezTo>
                    <a:lnTo>
                      <a:pt x="16" y="112"/>
                    </a:lnTo>
                    <a:lnTo>
                      <a:pt x="0" y="112"/>
                    </a:lnTo>
                    <a:lnTo>
                      <a:pt x="0" y="41"/>
                    </a:lnTo>
                    <a:cubicBezTo>
                      <a:pt x="0" y="18"/>
                      <a:pt x="19" y="0"/>
                      <a:pt x="42" y="0"/>
                    </a:cubicBezTo>
                    <a:lnTo>
                      <a:pt x="149" y="0"/>
                    </a:lnTo>
                    <a:cubicBezTo>
                      <a:pt x="172" y="0"/>
                      <a:pt x="190" y="18"/>
                      <a:pt x="190" y="41"/>
                    </a:cubicBezTo>
                    <a:lnTo>
                      <a:pt x="190" y="1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 name="Freeform 1099"/>
              <p:cNvSpPr>
                <a:spLocks/>
              </p:cNvSpPr>
              <p:nvPr/>
            </p:nvSpPr>
            <p:spPr bwMode="auto">
              <a:xfrm>
                <a:off x="2262057" y="3806051"/>
                <a:ext cx="11071" cy="33214"/>
              </a:xfrm>
              <a:custGeom>
                <a:avLst/>
                <a:gdLst>
                  <a:gd name="T0" fmla="*/ 16 w 16"/>
                  <a:gd name="T1" fmla="*/ 8 h 58"/>
                  <a:gd name="T2" fmla="*/ 16 w 16"/>
                  <a:gd name="T3" fmla="*/ 58 h 58"/>
                  <a:gd name="T4" fmla="*/ 0 w 16"/>
                  <a:gd name="T5" fmla="*/ 58 h 58"/>
                  <a:gd name="T6" fmla="*/ 0 w 16"/>
                  <a:gd name="T7" fmla="*/ 8 h 58"/>
                  <a:gd name="T8" fmla="*/ 8 w 16"/>
                  <a:gd name="T9" fmla="*/ 0 h 58"/>
                  <a:gd name="T10" fmla="*/ 16 w 16"/>
                  <a:gd name="T11" fmla="*/ 8 h 58"/>
                </a:gdLst>
                <a:ahLst/>
                <a:cxnLst>
                  <a:cxn ang="0">
                    <a:pos x="T0" y="T1"/>
                  </a:cxn>
                  <a:cxn ang="0">
                    <a:pos x="T2" y="T3"/>
                  </a:cxn>
                  <a:cxn ang="0">
                    <a:pos x="T4" y="T5"/>
                  </a:cxn>
                  <a:cxn ang="0">
                    <a:pos x="T6" y="T7"/>
                  </a:cxn>
                  <a:cxn ang="0">
                    <a:pos x="T8" y="T9"/>
                  </a:cxn>
                  <a:cxn ang="0">
                    <a:pos x="T10" y="T11"/>
                  </a:cxn>
                </a:cxnLst>
                <a:rect l="0" t="0" r="r" b="b"/>
                <a:pathLst>
                  <a:path w="16" h="58">
                    <a:moveTo>
                      <a:pt x="16" y="8"/>
                    </a:moveTo>
                    <a:lnTo>
                      <a:pt x="16" y="58"/>
                    </a:lnTo>
                    <a:lnTo>
                      <a:pt x="0" y="58"/>
                    </a:lnTo>
                    <a:lnTo>
                      <a:pt x="0" y="8"/>
                    </a:lnTo>
                    <a:cubicBezTo>
                      <a:pt x="0" y="3"/>
                      <a:pt x="3" y="0"/>
                      <a:pt x="8" y="0"/>
                    </a:cubicBezTo>
                    <a:cubicBezTo>
                      <a:pt x="12" y="0"/>
                      <a:pt x="16" y="3"/>
                      <a:pt x="16"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 name="Freeform 1100"/>
              <p:cNvSpPr>
                <a:spLocks/>
              </p:cNvSpPr>
              <p:nvPr/>
            </p:nvSpPr>
            <p:spPr bwMode="auto">
              <a:xfrm>
                <a:off x="2310032" y="3806051"/>
                <a:ext cx="11071" cy="33214"/>
              </a:xfrm>
              <a:custGeom>
                <a:avLst/>
                <a:gdLst>
                  <a:gd name="T0" fmla="*/ 16 w 16"/>
                  <a:gd name="T1" fmla="*/ 8 h 58"/>
                  <a:gd name="T2" fmla="*/ 16 w 16"/>
                  <a:gd name="T3" fmla="*/ 58 h 58"/>
                  <a:gd name="T4" fmla="*/ 0 w 16"/>
                  <a:gd name="T5" fmla="*/ 58 h 58"/>
                  <a:gd name="T6" fmla="*/ 0 w 16"/>
                  <a:gd name="T7" fmla="*/ 8 h 58"/>
                  <a:gd name="T8" fmla="*/ 8 w 16"/>
                  <a:gd name="T9" fmla="*/ 0 h 58"/>
                  <a:gd name="T10" fmla="*/ 16 w 16"/>
                  <a:gd name="T11" fmla="*/ 8 h 58"/>
                </a:gdLst>
                <a:ahLst/>
                <a:cxnLst>
                  <a:cxn ang="0">
                    <a:pos x="T0" y="T1"/>
                  </a:cxn>
                  <a:cxn ang="0">
                    <a:pos x="T2" y="T3"/>
                  </a:cxn>
                  <a:cxn ang="0">
                    <a:pos x="T4" y="T5"/>
                  </a:cxn>
                  <a:cxn ang="0">
                    <a:pos x="T6" y="T7"/>
                  </a:cxn>
                  <a:cxn ang="0">
                    <a:pos x="T8" y="T9"/>
                  </a:cxn>
                  <a:cxn ang="0">
                    <a:pos x="T10" y="T11"/>
                  </a:cxn>
                </a:cxnLst>
                <a:rect l="0" t="0" r="r" b="b"/>
                <a:pathLst>
                  <a:path w="16" h="58">
                    <a:moveTo>
                      <a:pt x="16" y="8"/>
                    </a:moveTo>
                    <a:lnTo>
                      <a:pt x="16" y="58"/>
                    </a:lnTo>
                    <a:lnTo>
                      <a:pt x="0" y="58"/>
                    </a:lnTo>
                    <a:lnTo>
                      <a:pt x="0" y="8"/>
                    </a:lnTo>
                    <a:cubicBezTo>
                      <a:pt x="0" y="3"/>
                      <a:pt x="3" y="0"/>
                      <a:pt x="8" y="0"/>
                    </a:cubicBezTo>
                    <a:cubicBezTo>
                      <a:pt x="12" y="0"/>
                      <a:pt x="16" y="3"/>
                      <a:pt x="16"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 name="Freeform 1101"/>
              <p:cNvSpPr>
                <a:spLocks noEditPoints="1"/>
              </p:cNvSpPr>
              <p:nvPr/>
            </p:nvSpPr>
            <p:spPr bwMode="auto">
              <a:xfrm>
                <a:off x="2468721" y="3702719"/>
                <a:ext cx="55356" cy="55356"/>
              </a:xfrm>
              <a:custGeom>
                <a:avLst/>
                <a:gdLst>
                  <a:gd name="T0" fmla="*/ 49 w 99"/>
                  <a:gd name="T1" fmla="*/ 16 h 99"/>
                  <a:gd name="T2" fmla="*/ 16 w 99"/>
                  <a:gd name="T3" fmla="*/ 50 h 99"/>
                  <a:gd name="T4" fmla="*/ 49 w 99"/>
                  <a:gd name="T5" fmla="*/ 83 h 99"/>
                  <a:gd name="T6" fmla="*/ 83 w 99"/>
                  <a:gd name="T7" fmla="*/ 50 h 99"/>
                  <a:gd name="T8" fmla="*/ 49 w 99"/>
                  <a:gd name="T9" fmla="*/ 16 h 99"/>
                  <a:gd name="T10" fmla="*/ 49 w 99"/>
                  <a:gd name="T11" fmla="*/ 99 h 99"/>
                  <a:gd name="T12" fmla="*/ 0 w 99"/>
                  <a:gd name="T13" fmla="*/ 50 h 99"/>
                  <a:gd name="T14" fmla="*/ 49 w 99"/>
                  <a:gd name="T15" fmla="*/ 0 h 99"/>
                  <a:gd name="T16" fmla="*/ 99 w 99"/>
                  <a:gd name="T17" fmla="*/ 50 h 99"/>
                  <a:gd name="T18" fmla="*/ 49 w 99"/>
                  <a:gd name="T19"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99">
                    <a:moveTo>
                      <a:pt x="49" y="16"/>
                    </a:moveTo>
                    <a:cubicBezTo>
                      <a:pt x="31" y="16"/>
                      <a:pt x="16" y="31"/>
                      <a:pt x="16" y="50"/>
                    </a:cubicBezTo>
                    <a:cubicBezTo>
                      <a:pt x="16" y="68"/>
                      <a:pt x="31" y="83"/>
                      <a:pt x="49" y="83"/>
                    </a:cubicBezTo>
                    <a:cubicBezTo>
                      <a:pt x="68" y="83"/>
                      <a:pt x="83" y="68"/>
                      <a:pt x="83" y="50"/>
                    </a:cubicBezTo>
                    <a:cubicBezTo>
                      <a:pt x="83" y="31"/>
                      <a:pt x="68" y="16"/>
                      <a:pt x="49" y="16"/>
                    </a:cubicBezTo>
                    <a:close/>
                    <a:moveTo>
                      <a:pt x="49" y="99"/>
                    </a:moveTo>
                    <a:cubicBezTo>
                      <a:pt x="22" y="99"/>
                      <a:pt x="0" y="77"/>
                      <a:pt x="0" y="50"/>
                    </a:cubicBezTo>
                    <a:cubicBezTo>
                      <a:pt x="0" y="22"/>
                      <a:pt x="22" y="0"/>
                      <a:pt x="49" y="0"/>
                    </a:cubicBezTo>
                    <a:cubicBezTo>
                      <a:pt x="77" y="0"/>
                      <a:pt x="99" y="22"/>
                      <a:pt x="99" y="50"/>
                    </a:cubicBezTo>
                    <a:cubicBezTo>
                      <a:pt x="99" y="77"/>
                      <a:pt x="77" y="99"/>
                      <a:pt x="49" y="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 name="Freeform 1102"/>
              <p:cNvSpPr>
                <a:spLocks/>
              </p:cNvSpPr>
              <p:nvPr/>
            </p:nvSpPr>
            <p:spPr bwMode="auto">
              <a:xfrm>
                <a:off x="2439197" y="3772837"/>
                <a:ext cx="114403" cy="66428"/>
              </a:xfrm>
              <a:custGeom>
                <a:avLst/>
                <a:gdLst>
                  <a:gd name="T0" fmla="*/ 191 w 191"/>
                  <a:gd name="T1" fmla="*/ 112 h 112"/>
                  <a:gd name="T2" fmla="*/ 175 w 191"/>
                  <a:gd name="T3" fmla="*/ 112 h 112"/>
                  <a:gd name="T4" fmla="*/ 175 w 191"/>
                  <a:gd name="T5" fmla="*/ 41 h 112"/>
                  <a:gd name="T6" fmla="*/ 149 w 191"/>
                  <a:gd name="T7" fmla="*/ 16 h 112"/>
                  <a:gd name="T8" fmla="*/ 42 w 191"/>
                  <a:gd name="T9" fmla="*/ 16 h 112"/>
                  <a:gd name="T10" fmla="*/ 16 w 191"/>
                  <a:gd name="T11" fmla="*/ 41 h 112"/>
                  <a:gd name="T12" fmla="*/ 16 w 191"/>
                  <a:gd name="T13" fmla="*/ 112 h 112"/>
                  <a:gd name="T14" fmla="*/ 0 w 191"/>
                  <a:gd name="T15" fmla="*/ 112 h 112"/>
                  <a:gd name="T16" fmla="*/ 0 w 191"/>
                  <a:gd name="T17" fmla="*/ 41 h 112"/>
                  <a:gd name="T18" fmla="*/ 42 w 191"/>
                  <a:gd name="T19" fmla="*/ 0 h 112"/>
                  <a:gd name="T20" fmla="*/ 149 w 191"/>
                  <a:gd name="T21" fmla="*/ 0 h 112"/>
                  <a:gd name="T22" fmla="*/ 191 w 191"/>
                  <a:gd name="T23" fmla="*/ 41 h 112"/>
                  <a:gd name="T24" fmla="*/ 191 w 191"/>
                  <a:gd name="T2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12">
                    <a:moveTo>
                      <a:pt x="191" y="112"/>
                    </a:moveTo>
                    <a:lnTo>
                      <a:pt x="175" y="112"/>
                    </a:lnTo>
                    <a:lnTo>
                      <a:pt x="175" y="41"/>
                    </a:lnTo>
                    <a:cubicBezTo>
                      <a:pt x="175" y="27"/>
                      <a:pt x="163" y="16"/>
                      <a:pt x="149" y="16"/>
                    </a:cubicBezTo>
                    <a:lnTo>
                      <a:pt x="42" y="16"/>
                    </a:lnTo>
                    <a:cubicBezTo>
                      <a:pt x="28" y="16"/>
                      <a:pt x="16" y="27"/>
                      <a:pt x="16" y="41"/>
                    </a:cubicBezTo>
                    <a:lnTo>
                      <a:pt x="16" y="112"/>
                    </a:lnTo>
                    <a:lnTo>
                      <a:pt x="0" y="112"/>
                    </a:lnTo>
                    <a:lnTo>
                      <a:pt x="0" y="41"/>
                    </a:lnTo>
                    <a:cubicBezTo>
                      <a:pt x="0" y="18"/>
                      <a:pt x="19" y="0"/>
                      <a:pt x="42" y="0"/>
                    </a:cubicBezTo>
                    <a:lnTo>
                      <a:pt x="149" y="0"/>
                    </a:lnTo>
                    <a:cubicBezTo>
                      <a:pt x="172" y="0"/>
                      <a:pt x="191" y="18"/>
                      <a:pt x="191" y="41"/>
                    </a:cubicBezTo>
                    <a:lnTo>
                      <a:pt x="191" y="1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 name="Freeform 1104"/>
              <p:cNvSpPr>
                <a:spLocks noEditPoints="1"/>
              </p:cNvSpPr>
              <p:nvPr/>
            </p:nvSpPr>
            <p:spPr bwMode="auto">
              <a:xfrm>
                <a:off x="2365389" y="3846646"/>
                <a:ext cx="59047" cy="59047"/>
              </a:xfrm>
              <a:custGeom>
                <a:avLst/>
                <a:gdLst>
                  <a:gd name="T0" fmla="*/ 50 w 100"/>
                  <a:gd name="T1" fmla="*/ 16 h 99"/>
                  <a:gd name="T2" fmla="*/ 17 w 100"/>
                  <a:gd name="T3" fmla="*/ 49 h 99"/>
                  <a:gd name="T4" fmla="*/ 50 w 100"/>
                  <a:gd name="T5" fmla="*/ 83 h 99"/>
                  <a:gd name="T6" fmla="*/ 83 w 100"/>
                  <a:gd name="T7" fmla="*/ 49 h 99"/>
                  <a:gd name="T8" fmla="*/ 50 w 100"/>
                  <a:gd name="T9" fmla="*/ 16 h 99"/>
                  <a:gd name="T10" fmla="*/ 50 w 100"/>
                  <a:gd name="T11" fmla="*/ 99 h 99"/>
                  <a:gd name="T12" fmla="*/ 0 w 100"/>
                  <a:gd name="T13" fmla="*/ 49 h 99"/>
                  <a:gd name="T14" fmla="*/ 50 w 100"/>
                  <a:gd name="T15" fmla="*/ 0 h 99"/>
                  <a:gd name="T16" fmla="*/ 100 w 100"/>
                  <a:gd name="T17" fmla="*/ 49 h 99"/>
                  <a:gd name="T18" fmla="*/ 50 w 100"/>
                  <a:gd name="T19"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99">
                    <a:moveTo>
                      <a:pt x="50" y="16"/>
                    </a:moveTo>
                    <a:cubicBezTo>
                      <a:pt x="32" y="16"/>
                      <a:pt x="17" y="31"/>
                      <a:pt x="17" y="49"/>
                    </a:cubicBezTo>
                    <a:cubicBezTo>
                      <a:pt x="17" y="68"/>
                      <a:pt x="32" y="83"/>
                      <a:pt x="50" y="83"/>
                    </a:cubicBezTo>
                    <a:cubicBezTo>
                      <a:pt x="68" y="83"/>
                      <a:pt x="83" y="68"/>
                      <a:pt x="83" y="49"/>
                    </a:cubicBezTo>
                    <a:cubicBezTo>
                      <a:pt x="83" y="31"/>
                      <a:pt x="68" y="16"/>
                      <a:pt x="50" y="16"/>
                    </a:cubicBezTo>
                    <a:close/>
                    <a:moveTo>
                      <a:pt x="50" y="99"/>
                    </a:moveTo>
                    <a:cubicBezTo>
                      <a:pt x="23" y="99"/>
                      <a:pt x="0" y="77"/>
                      <a:pt x="0" y="49"/>
                    </a:cubicBezTo>
                    <a:cubicBezTo>
                      <a:pt x="0" y="22"/>
                      <a:pt x="23" y="0"/>
                      <a:pt x="50" y="0"/>
                    </a:cubicBezTo>
                    <a:cubicBezTo>
                      <a:pt x="77" y="0"/>
                      <a:pt x="100" y="22"/>
                      <a:pt x="100" y="49"/>
                    </a:cubicBezTo>
                    <a:cubicBezTo>
                      <a:pt x="100" y="77"/>
                      <a:pt x="77" y="99"/>
                      <a:pt x="50" y="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 name="Freeform 1105"/>
              <p:cNvSpPr>
                <a:spLocks/>
              </p:cNvSpPr>
              <p:nvPr/>
            </p:nvSpPr>
            <p:spPr bwMode="auto">
              <a:xfrm>
                <a:off x="2335865" y="3920455"/>
                <a:ext cx="114403" cy="66428"/>
              </a:xfrm>
              <a:custGeom>
                <a:avLst/>
                <a:gdLst>
                  <a:gd name="T0" fmla="*/ 190 w 190"/>
                  <a:gd name="T1" fmla="*/ 113 h 113"/>
                  <a:gd name="T2" fmla="*/ 174 w 190"/>
                  <a:gd name="T3" fmla="*/ 113 h 113"/>
                  <a:gd name="T4" fmla="*/ 174 w 190"/>
                  <a:gd name="T5" fmla="*/ 42 h 113"/>
                  <a:gd name="T6" fmla="*/ 148 w 190"/>
                  <a:gd name="T7" fmla="*/ 16 h 113"/>
                  <a:gd name="T8" fmla="*/ 42 w 190"/>
                  <a:gd name="T9" fmla="*/ 16 h 113"/>
                  <a:gd name="T10" fmla="*/ 16 w 190"/>
                  <a:gd name="T11" fmla="*/ 42 h 113"/>
                  <a:gd name="T12" fmla="*/ 16 w 190"/>
                  <a:gd name="T13" fmla="*/ 113 h 113"/>
                  <a:gd name="T14" fmla="*/ 0 w 190"/>
                  <a:gd name="T15" fmla="*/ 113 h 113"/>
                  <a:gd name="T16" fmla="*/ 0 w 190"/>
                  <a:gd name="T17" fmla="*/ 42 h 113"/>
                  <a:gd name="T18" fmla="*/ 42 w 190"/>
                  <a:gd name="T19" fmla="*/ 0 h 113"/>
                  <a:gd name="T20" fmla="*/ 148 w 190"/>
                  <a:gd name="T21" fmla="*/ 0 h 113"/>
                  <a:gd name="T22" fmla="*/ 190 w 190"/>
                  <a:gd name="T23" fmla="*/ 42 h 113"/>
                  <a:gd name="T24" fmla="*/ 190 w 190"/>
                  <a:gd name="T2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13">
                    <a:moveTo>
                      <a:pt x="190" y="113"/>
                    </a:moveTo>
                    <a:lnTo>
                      <a:pt x="174" y="113"/>
                    </a:lnTo>
                    <a:lnTo>
                      <a:pt x="174" y="42"/>
                    </a:lnTo>
                    <a:cubicBezTo>
                      <a:pt x="174" y="28"/>
                      <a:pt x="163" y="16"/>
                      <a:pt x="148" y="16"/>
                    </a:cubicBezTo>
                    <a:lnTo>
                      <a:pt x="42" y="16"/>
                    </a:lnTo>
                    <a:cubicBezTo>
                      <a:pt x="27" y="16"/>
                      <a:pt x="16" y="28"/>
                      <a:pt x="16" y="42"/>
                    </a:cubicBezTo>
                    <a:lnTo>
                      <a:pt x="16" y="113"/>
                    </a:lnTo>
                    <a:lnTo>
                      <a:pt x="0" y="113"/>
                    </a:lnTo>
                    <a:lnTo>
                      <a:pt x="0" y="42"/>
                    </a:lnTo>
                    <a:cubicBezTo>
                      <a:pt x="0" y="19"/>
                      <a:pt x="19" y="0"/>
                      <a:pt x="42" y="0"/>
                    </a:cubicBezTo>
                    <a:lnTo>
                      <a:pt x="148" y="0"/>
                    </a:lnTo>
                    <a:cubicBezTo>
                      <a:pt x="171" y="0"/>
                      <a:pt x="190" y="19"/>
                      <a:pt x="190" y="42"/>
                    </a:cubicBezTo>
                    <a:lnTo>
                      <a:pt x="190" y="1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 name="Freeform 1106"/>
              <p:cNvSpPr>
                <a:spLocks/>
              </p:cNvSpPr>
              <p:nvPr/>
            </p:nvSpPr>
            <p:spPr bwMode="auto">
              <a:xfrm>
                <a:off x="2365389" y="3949978"/>
                <a:ext cx="7381" cy="36904"/>
              </a:xfrm>
              <a:custGeom>
                <a:avLst/>
                <a:gdLst>
                  <a:gd name="T0" fmla="*/ 16 w 16"/>
                  <a:gd name="T1" fmla="*/ 8 h 59"/>
                  <a:gd name="T2" fmla="*/ 16 w 16"/>
                  <a:gd name="T3" fmla="*/ 51 h 59"/>
                  <a:gd name="T4" fmla="*/ 8 w 16"/>
                  <a:gd name="T5" fmla="*/ 59 h 59"/>
                  <a:gd name="T6" fmla="*/ 0 w 16"/>
                  <a:gd name="T7" fmla="*/ 51 h 59"/>
                  <a:gd name="T8" fmla="*/ 0 w 16"/>
                  <a:gd name="T9" fmla="*/ 8 h 59"/>
                  <a:gd name="T10" fmla="*/ 8 w 16"/>
                  <a:gd name="T11" fmla="*/ 0 h 59"/>
                  <a:gd name="T12" fmla="*/ 16 w 16"/>
                  <a:gd name="T13" fmla="*/ 8 h 59"/>
                </a:gdLst>
                <a:ahLst/>
                <a:cxnLst>
                  <a:cxn ang="0">
                    <a:pos x="T0" y="T1"/>
                  </a:cxn>
                  <a:cxn ang="0">
                    <a:pos x="T2" y="T3"/>
                  </a:cxn>
                  <a:cxn ang="0">
                    <a:pos x="T4" y="T5"/>
                  </a:cxn>
                  <a:cxn ang="0">
                    <a:pos x="T6" y="T7"/>
                  </a:cxn>
                  <a:cxn ang="0">
                    <a:pos x="T8" y="T9"/>
                  </a:cxn>
                  <a:cxn ang="0">
                    <a:pos x="T10" y="T11"/>
                  </a:cxn>
                  <a:cxn ang="0">
                    <a:pos x="T12" y="T13"/>
                  </a:cxn>
                </a:cxnLst>
                <a:rect l="0" t="0" r="r" b="b"/>
                <a:pathLst>
                  <a:path w="16" h="59">
                    <a:moveTo>
                      <a:pt x="16" y="8"/>
                    </a:moveTo>
                    <a:lnTo>
                      <a:pt x="16" y="51"/>
                    </a:lnTo>
                    <a:cubicBezTo>
                      <a:pt x="16" y="55"/>
                      <a:pt x="13" y="59"/>
                      <a:pt x="8" y="59"/>
                    </a:cubicBezTo>
                    <a:cubicBezTo>
                      <a:pt x="4" y="59"/>
                      <a:pt x="0" y="55"/>
                      <a:pt x="0" y="51"/>
                    </a:cubicBezTo>
                    <a:lnTo>
                      <a:pt x="0" y="8"/>
                    </a:lnTo>
                    <a:cubicBezTo>
                      <a:pt x="0" y="4"/>
                      <a:pt x="4" y="0"/>
                      <a:pt x="8" y="0"/>
                    </a:cubicBezTo>
                    <a:cubicBezTo>
                      <a:pt x="13" y="0"/>
                      <a:pt x="16" y="4"/>
                      <a:pt x="16"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 name="Freeform 1107"/>
              <p:cNvSpPr>
                <a:spLocks/>
              </p:cNvSpPr>
              <p:nvPr/>
            </p:nvSpPr>
            <p:spPr bwMode="auto">
              <a:xfrm>
                <a:off x="2413364" y="3949978"/>
                <a:ext cx="11071" cy="36904"/>
              </a:xfrm>
              <a:custGeom>
                <a:avLst/>
                <a:gdLst>
                  <a:gd name="T0" fmla="*/ 16 w 16"/>
                  <a:gd name="T1" fmla="*/ 8 h 59"/>
                  <a:gd name="T2" fmla="*/ 16 w 16"/>
                  <a:gd name="T3" fmla="*/ 51 h 59"/>
                  <a:gd name="T4" fmla="*/ 8 w 16"/>
                  <a:gd name="T5" fmla="*/ 59 h 59"/>
                  <a:gd name="T6" fmla="*/ 0 w 16"/>
                  <a:gd name="T7" fmla="*/ 51 h 59"/>
                  <a:gd name="T8" fmla="*/ 0 w 16"/>
                  <a:gd name="T9" fmla="*/ 8 h 59"/>
                  <a:gd name="T10" fmla="*/ 8 w 16"/>
                  <a:gd name="T11" fmla="*/ 0 h 59"/>
                  <a:gd name="T12" fmla="*/ 16 w 16"/>
                  <a:gd name="T13" fmla="*/ 8 h 59"/>
                </a:gdLst>
                <a:ahLst/>
                <a:cxnLst>
                  <a:cxn ang="0">
                    <a:pos x="T0" y="T1"/>
                  </a:cxn>
                  <a:cxn ang="0">
                    <a:pos x="T2" y="T3"/>
                  </a:cxn>
                  <a:cxn ang="0">
                    <a:pos x="T4" y="T5"/>
                  </a:cxn>
                  <a:cxn ang="0">
                    <a:pos x="T6" y="T7"/>
                  </a:cxn>
                  <a:cxn ang="0">
                    <a:pos x="T8" y="T9"/>
                  </a:cxn>
                  <a:cxn ang="0">
                    <a:pos x="T10" y="T11"/>
                  </a:cxn>
                  <a:cxn ang="0">
                    <a:pos x="T12" y="T13"/>
                  </a:cxn>
                </a:cxnLst>
                <a:rect l="0" t="0" r="r" b="b"/>
                <a:pathLst>
                  <a:path w="16" h="59">
                    <a:moveTo>
                      <a:pt x="16" y="8"/>
                    </a:moveTo>
                    <a:lnTo>
                      <a:pt x="16" y="51"/>
                    </a:lnTo>
                    <a:cubicBezTo>
                      <a:pt x="16" y="55"/>
                      <a:pt x="12" y="59"/>
                      <a:pt x="8" y="59"/>
                    </a:cubicBezTo>
                    <a:cubicBezTo>
                      <a:pt x="3" y="59"/>
                      <a:pt x="0" y="55"/>
                      <a:pt x="0" y="51"/>
                    </a:cubicBezTo>
                    <a:lnTo>
                      <a:pt x="0" y="8"/>
                    </a:lnTo>
                    <a:cubicBezTo>
                      <a:pt x="0" y="4"/>
                      <a:pt x="3" y="0"/>
                      <a:pt x="8" y="0"/>
                    </a:cubicBezTo>
                    <a:cubicBezTo>
                      <a:pt x="12" y="0"/>
                      <a:pt x="16" y="4"/>
                      <a:pt x="16"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 name="Freeform 1108"/>
              <p:cNvSpPr>
                <a:spLocks/>
              </p:cNvSpPr>
              <p:nvPr/>
            </p:nvSpPr>
            <p:spPr bwMode="auto">
              <a:xfrm>
                <a:off x="2468721" y="3806051"/>
                <a:ext cx="7381" cy="33214"/>
              </a:xfrm>
              <a:custGeom>
                <a:avLst/>
                <a:gdLst>
                  <a:gd name="T0" fmla="*/ 16 w 16"/>
                  <a:gd name="T1" fmla="*/ 8 h 58"/>
                  <a:gd name="T2" fmla="*/ 16 w 16"/>
                  <a:gd name="T3" fmla="*/ 58 h 58"/>
                  <a:gd name="T4" fmla="*/ 0 w 16"/>
                  <a:gd name="T5" fmla="*/ 58 h 58"/>
                  <a:gd name="T6" fmla="*/ 0 w 16"/>
                  <a:gd name="T7" fmla="*/ 8 h 58"/>
                  <a:gd name="T8" fmla="*/ 8 w 16"/>
                  <a:gd name="T9" fmla="*/ 0 h 58"/>
                  <a:gd name="T10" fmla="*/ 16 w 16"/>
                  <a:gd name="T11" fmla="*/ 8 h 58"/>
                </a:gdLst>
                <a:ahLst/>
                <a:cxnLst>
                  <a:cxn ang="0">
                    <a:pos x="T0" y="T1"/>
                  </a:cxn>
                  <a:cxn ang="0">
                    <a:pos x="T2" y="T3"/>
                  </a:cxn>
                  <a:cxn ang="0">
                    <a:pos x="T4" y="T5"/>
                  </a:cxn>
                  <a:cxn ang="0">
                    <a:pos x="T6" y="T7"/>
                  </a:cxn>
                  <a:cxn ang="0">
                    <a:pos x="T8" y="T9"/>
                  </a:cxn>
                  <a:cxn ang="0">
                    <a:pos x="T10" y="T11"/>
                  </a:cxn>
                </a:cxnLst>
                <a:rect l="0" t="0" r="r" b="b"/>
                <a:pathLst>
                  <a:path w="16" h="58">
                    <a:moveTo>
                      <a:pt x="16" y="8"/>
                    </a:moveTo>
                    <a:lnTo>
                      <a:pt x="16" y="58"/>
                    </a:lnTo>
                    <a:lnTo>
                      <a:pt x="0" y="58"/>
                    </a:lnTo>
                    <a:lnTo>
                      <a:pt x="0" y="8"/>
                    </a:lnTo>
                    <a:cubicBezTo>
                      <a:pt x="0" y="3"/>
                      <a:pt x="3" y="0"/>
                      <a:pt x="8" y="0"/>
                    </a:cubicBezTo>
                    <a:cubicBezTo>
                      <a:pt x="12" y="0"/>
                      <a:pt x="16" y="3"/>
                      <a:pt x="16"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80" name="TextBox 79"/>
            <p:cNvSpPr txBox="1"/>
            <p:nvPr/>
          </p:nvSpPr>
          <p:spPr>
            <a:xfrm>
              <a:off x="6087566" y="4493833"/>
              <a:ext cx="735042" cy="156966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w="19050">
                    <a:solidFill>
                      <a:srgbClr val="7030A0"/>
                    </a:solidFill>
                  </a:ln>
                  <a:noFill/>
                  <a:effectLst/>
                  <a:uLnTx/>
                  <a:uFillTx/>
                  <a:latin typeface="Arial" panose="020B0604020202020204"/>
                  <a:ea typeface="+mn-ea"/>
                  <a:cs typeface="+mn-cs"/>
                </a:rPr>
                <a:t>5</a:t>
              </a:r>
            </a:p>
          </p:txBody>
        </p:sp>
      </p:grpSp>
      <p:grpSp>
        <p:nvGrpSpPr>
          <p:cNvPr id="7" name="Group 6">
            <a:extLst>
              <a:ext uri="{FF2B5EF4-FFF2-40B4-BE49-F238E27FC236}">
                <a16:creationId xmlns:a16="http://schemas.microsoft.com/office/drawing/2014/main" id="{4FA9448F-928F-40CB-B2AA-C5704C864BA9}"/>
              </a:ext>
            </a:extLst>
          </p:cNvPr>
          <p:cNvGrpSpPr/>
          <p:nvPr/>
        </p:nvGrpSpPr>
        <p:grpSpPr>
          <a:xfrm>
            <a:off x="1437057" y="1683098"/>
            <a:ext cx="2696420" cy="2160395"/>
            <a:chOff x="1437057" y="1683098"/>
            <a:chExt cx="2696420" cy="2160395"/>
          </a:xfrm>
        </p:grpSpPr>
        <p:grpSp>
          <p:nvGrpSpPr>
            <p:cNvPr id="2" name="Group 1"/>
            <p:cNvGrpSpPr/>
            <p:nvPr/>
          </p:nvGrpSpPr>
          <p:grpSpPr>
            <a:xfrm>
              <a:off x="2513419" y="1846052"/>
              <a:ext cx="825690" cy="825690"/>
              <a:chOff x="2125166" y="2081896"/>
              <a:chExt cx="552527" cy="552527"/>
            </a:xfrm>
          </p:grpSpPr>
          <p:sp>
            <p:nvSpPr>
              <p:cNvPr id="22" name="Oval 21">
                <a:extLst>
                  <a:ext uri="{FF2B5EF4-FFF2-40B4-BE49-F238E27FC236}">
                    <a16:creationId xmlns:a16="http://schemas.microsoft.com/office/drawing/2014/main" id="{F8B01689-25FF-FD42-83D9-73BF303845E1}"/>
                  </a:ext>
                </a:extLst>
              </p:cNvPr>
              <p:cNvSpPr/>
              <p:nvPr/>
            </p:nvSpPr>
            <p:spPr>
              <a:xfrm>
                <a:off x="2125166" y="2081896"/>
                <a:ext cx="552527" cy="552527"/>
              </a:xfrm>
              <a:prstGeom prst="ellipse">
                <a:avLst/>
              </a:prstGeom>
              <a:solidFill>
                <a:srgbClr val="111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Freeform 943"/>
              <p:cNvSpPr>
                <a:spLocks noEditPoints="1"/>
              </p:cNvSpPr>
              <p:nvPr/>
            </p:nvSpPr>
            <p:spPr bwMode="auto">
              <a:xfrm>
                <a:off x="2320193" y="2204097"/>
                <a:ext cx="55358" cy="55358"/>
              </a:xfrm>
              <a:custGeom>
                <a:avLst/>
                <a:gdLst>
                  <a:gd name="T0" fmla="*/ 48 w 96"/>
                  <a:gd name="T1" fmla="*/ 17 h 96"/>
                  <a:gd name="T2" fmla="*/ 17 w 96"/>
                  <a:gd name="T3" fmla="*/ 48 h 96"/>
                  <a:gd name="T4" fmla="*/ 48 w 96"/>
                  <a:gd name="T5" fmla="*/ 79 h 96"/>
                  <a:gd name="T6" fmla="*/ 79 w 96"/>
                  <a:gd name="T7" fmla="*/ 48 h 96"/>
                  <a:gd name="T8" fmla="*/ 48 w 96"/>
                  <a:gd name="T9" fmla="*/ 17 h 96"/>
                  <a:gd name="T10" fmla="*/ 48 w 96"/>
                  <a:gd name="T11" fmla="*/ 96 h 96"/>
                  <a:gd name="T12" fmla="*/ 0 w 96"/>
                  <a:gd name="T13" fmla="*/ 48 h 96"/>
                  <a:gd name="T14" fmla="*/ 48 w 96"/>
                  <a:gd name="T15" fmla="*/ 0 h 96"/>
                  <a:gd name="T16" fmla="*/ 96 w 96"/>
                  <a:gd name="T17" fmla="*/ 48 h 96"/>
                  <a:gd name="T18" fmla="*/ 48 w 96"/>
                  <a:gd name="T1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48" y="17"/>
                    </a:moveTo>
                    <a:cubicBezTo>
                      <a:pt x="31" y="17"/>
                      <a:pt x="17" y="31"/>
                      <a:pt x="17" y="48"/>
                    </a:cubicBezTo>
                    <a:cubicBezTo>
                      <a:pt x="17" y="65"/>
                      <a:pt x="31" y="79"/>
                      <a:pt x="48" y="79"/>
                    </a:cubicBezTo>
                    <a:cubicBezTo>
                      <a:pt x="65" y="79"/>
                      <a:pt x="79" y="65"/>
                      <a:pt x="79" y="48"/>
                    </a:cubicBezTo>
                    <a:cubicBezTo>
                      <a:pt x="79" y="31"/>
                      <a:pt x="65" y="17"/>
                      <a:pt x="48" y="17"/>
                    </a:cubicBezTo>
                    <a:close/>
                    <a:moveTo>
                      <a:pt x="48" y="96"/>
                    </a:moveTo>
                    <a:cubicBezTo>
                      <a:pt x="21" y="96"/>
                      <a:pt x="0" y="75"/>
                      <a:pt x="0" y="48"/>
                    </a:cubicBezTo>
                    <a:cubicBezTo>
                      <a:pt x="0" y="21"/>
                      <a:pt x="21" y="0"/>
                      <a:pt x="48" y="0"/>
                    </a:cubicBezTo>
                    <a:cubicBezTo>
                      <a:pt x="75" y="0"/>
                      <a:pt x="96" y="21"/>
                      <a:pt x="96" y="48"/>
                    </a:cubicBezTo>
                    <a:cubicBezTo>
                      <a:pt x="96" y="75"/>
                      <a:pt x="75" y="96"/>
                      <a:pt x="48" y="9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 name="Freeform 944"/>
              <p:cNvSpPr>
                <a:spLocks noEditPoints="1"/>
              </p:cNvSpPr>
              <p:nvPr/>
            </p:nvSpPr>
            <p:spPr bwMode="auto">
              <a:xfrm>
                <a:off x="2194718" y="2263141"/>
                <a:ext cx="225117" cy="228806"/>
              </a:xfrm>
              <a:custGeom>
                <a:avLst/>
                <a:gdLst>
                  <a:gd name="T0" fmla="*/ 311 w 380"/>
                  <a:gd name="T1" fmla="*/ 57 h 387"/>
                  <a:gd name="T2" fmla="*/ 238 w 380"/>
                  <a:gd name="T3" fmla="*/ 0 h 387"/>
                  <a:gd name="T4" fmla="*/ 108 w 380"/>
                  <a:gd name="T5" fmla="*/ 17 h 387"/>
                  <a:gd name="T6" fmla="*/ 82 w 380"/>
                  <a:gd name="T7" fmla="*/ 140 h 387"/>
                  <a:gd name="T8" fmla="*/ 154 w 380"/>
                  <a:gd name="T9" fmla="*/ 63 h 387"/>
                  <a:gd name="T10" fmla="*/ 117 w 380"/>
                  <a:gd name="T11" fmla="*/ 236 h 387"/>
                  <a:gd name="T12" fmla="*/ 0 w 380"/>
                  <a:gd name="T13" fmla="*/ 267 h 387"/>
                  <a:gd name="T14" fmla="*/ 147 w 380"/>
                  <a:gd name="T15" fmla="*/ 299 h 387"/>
                  <a:gd name="T16" fmla="*/ 197 w 380"/>
                  <a:gd name="T17" fmla="*/ 226 h 387"/>
                  <a:gd name="T18" fmla="*/ 237 w 380"/>
                  <a:gd name="T19" fmla="*/ 237 h 387"/>
                  <a:gd name="T20" fmla="*/ 193 w 380"/>
                  <a:gd name="T21" fmla="*/ 202 h 387"/>
                  <a:gd name="T22" fmla="*/ 185 w 380"/>
                  <a:gd name="T23" fmla="*/ 208 h 387"/>
                  <a:gd name="T24" fmla="*/ 147 w 380"/>
                  <a:gd name="T25" fmla="*/ 281 h 387"/>
                  <a:gd name="T26" fmla="*/ 17 w 380"/>
                  <a:gd name="T27" fmla="*/ 267 h 387"/>
                  <a:gd name="T28" fmla="*/ 123 w 380"/>
                  <a:gd name="T29" fmla="*/ 253 h 387"/>
                  <a:gd name="T30" fmla="*/ 203 w 380"/>
                  <a:gd name="T31" fmla="*/ 57 h 387"/>
                  <a:gd name="T32" fmla="*/ 195 w 380"/>
                  <a:gd name="T33" fmla="*/ 46 h 387"/>
                  <a:gd name="T34" fmla="*/ 141 w 380"/>
                  <a:gd name="T35" fmla="*/ 51 h 387"/>
                  <a:gd name="T36" fmla="*/ 91 w 380"/>
                  <a:gd name="T37" fmla="*/ 125 h 387"/>
                  <a:gd name="T38" fmla="*/ 123 w 380"/>
                  <a:gd name="T39" fmla="*/ 25 h 387"/>
                  <a:gd name="T40" fmla="*/ 238 w 380"/>
                  <a:gd name="T41" fmla="*/ 18 h 387"/>
                  <a:gd name="T42" fmla="*/ 303 w 380"/>
                  <a:gd name="T43" fmla="*/ 74 h 387"/>
                  <a:gd name="T44" fmla="*/ 336 w 380"/>
                  <a:gd name="T45" fmla="*/ 319 h 387"/>
                  <a:gd name="T46" fmla="*/ 329 w 380"/>
                  <a:gd name="T47" fmla="*/ 351 h 387"/>
                  <a:gd name="T48" fmla="*/ 303 w 380"/>
                  <a:gd name="T49" fmla="*/ 360 h 387"/>
                  <a:gd name="T50" fmla="*/ 270 w 380"/>
                  <a:gd name="T51" fmla="*/ 319 h 387"/>
                  <a:gd name="T52" fmla="*/ 316 w 380"/>
                  <a:gd name="T53" fmla="*/ 387 h 387"/>
                  <a:gd name="T54" fmla="*/ 345 w 380"/>
                  <a:gd name="T55" fmla="*/ 345 h 387"/>
                  <a:gd name="T56" fmla="*/ 241 w 380"/>
                  <a:gd name="T57" fmla="*/ 170 h 387"/>
                  <a:gd name="T58" fmla="*/ 291 w 380"/>
                  <a:gd name="T59" fmla="*/ 133 h 387"/>
                  <a:gd name="T60" fmla="*/ 290 w 380"/>
                  <a:gd name="T61" fmla="*/ 128 h 387"/>
                  <a:gd name="T62" fmla="*/ 271 w 380"/>
                  <a:gd name="T63" fmla="*/ 80 h 387"/>
                  <a:gd name="T64" fmla="*/ 256 w 380"/>
                  <a:gd name="T65" fmla="*/ 82 h 387"/>
                  <a:gd name="T66" fmla="*/ 225 w 380"/>
                  <a:gd name="T67" fmla="*/ 179 h 387"/>
                  <a:gd name="T68" fmla="*/ 303 w 380"/>
                  <a:gd name="T69" fmla="*/ 225 h 387"/>
                  <a:gd name="T70" fmla="*/ 379 w 380"/>
                  <a:gd name="T71" fmla="*/ 133 h 387"/>
                  <a:gd name="T72" fmla="*/ 380 w 380"/>
                  <a:gd name="T73" fmla="*/ 13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80" h="387">
                    <a:moveTo>
                      <a:pt x="303" y="74"/>
                    </a:moveTo>
                    <a:lnTo>
                      <a:pt x="311" y="57"/>
                    </a:lnTo>
                    <a:lnTo>
                      <a:pt x="286" y="24"/>
                    </a:lnTo>
                    <a:cubicBezTo>
                      <a:pt x="275" y="9"/>
                      <a:pt x="257" y="0"/>
                      <a:pt x="238" y="0"/>
                    </a:cubicBezTo>
                    <a:lnTo>
                      <a:pt x="136" y="0"/>
                    </a:lnTo>
                    <a:cubicBezTo>
                      <a:pt x="124" y="0"/>
                      <a:pt x="114" y="6"/>
                      <a:pt x="108" y="17"/>
                    </a:cubicBezTo>
                    <a:lnTo>
                      <a:pt x="71" y="97"/>
                    </a:lnTo>
                    <a:cubicBezTo>
                      <a:pt x="62" y="112"/>
                      <a:pt x="67" y="131"/>
                      <a:pt x="82" y="140"/>
                    </a:cubicBezTo>
                    <a:cubicBezTo>
                      <a:pt x="97" y="148"/>
                      <a:pt x="117" y="143"/>
                      <a:pt x="125" y="127"/>
                    </a:cubicBezTo>
                    <a:lnTo>
                      <a:pt x="154" y="63"/>
                    </a:lnTo>
                    <a:lnTo>
                      <a:pt x="183" y="63"/>
                    </a:lnTo>
                    <a:lnTo>
                      <a:pt x="117" y="236"/>
                    </a:lnTo>
                    <a:lnTo>
                      <a:pt x="31" y="236"/>
                    </a:lnTo>
                    <a:cubicBezTo>
                      <a:pt x="14" y="236"/>
                      <a:pt x="0" y="250"/>
                      <a:pt x="0" y="267"/>
                    </a:cubicBezTo>
                    <a:cubicBezTo>
                      <a:pt x="0" y="284"/>
                      <a:pt x="14" y="299"/>
                      <a:pt x="31" y="299"/>
                    </a:cubicBezTo>
                    <a:lnTo>
                      <a:pt x="147" y="299"/>
                    </a:lnTo>
                    <a:cubicBezTo>
                      <a:pt x="160" y="299"/>
                      <a:pt x="172" y="290"/>
                      <a:pt x="176" y="278"/>
                    </a:cubicBezTo>
                    <a:lnTo>
                      <a:pt x="197" y="226"/>
                    </a:lnTo>
                    <a:lnTo>
                      <a:pt x="226" y="251"/>
                    </a:lnTo>
                    <a:cubicBezTo>
                      <a:pt x="229" y="245"/>
                      <a:pt x="232" y="241"/>
                      <a:pt x="237" y="237"/>
                    </a:cubicBezTo>
                    <a:lnTo>
                      <a:pt x="199" y="205"/>
                    </a:lnTo>
                    <a:cubicBezTo>
                      <a:pt x="197" y="203"/>
                      <a:pt x="195" y="202"/>
                      <a:pt x="193" y="202"/>
                    </a:cubicBezTo>
                    <a:cubicBezTo>
                      <a:pt x="192" y="202"/>
                      <a:pt x="192" y="203"/>
                      <a:pt x="191" y="203"/>
                    </a:cubicBezTo>
                    <a:cubicBezTo>
                      <a:pt x="188" y="203"/>
                      <a:pt x="186" y="205"/>
                      <a:pt x="185" y="208"/>
                    </a:cubicBezTo>
                    <a:lnTo>
                      <a:pt x="160" y="272"/>
                    </a:lnTo>
                    <a:cubicBezTo>
                      <a:pt x="158" y="278"/>
                      <a:pt x="153" y="281"/>
                      <a:pt x="147" y="281"/>
                    </a:cubicBezTo>
                    <a:lnTo>
                      <a:pt x="31" y="281"/>
                    </a:lnTo>
                    <a:cubicBezTo>
                      <a:pt x="23" y="281"/>
                      <a:pt x="17" y="275"/>
                      <a:pt x="17" y="267"/>
                    </a:cubicBezTo>
                    <a:cubicBezTo>
                      <a:pt x="17" y="259"/>
                      <a:pt x="23" y="253"/>
                      <a:pt x="31" y="253"/>
                    </a:cubicBezTo>
                    <a:lnTo>
                      <a:pt x="123" y="253"/>
                    </a:lnTo>
                    <a:cubicBezTo>
                      <a:pt x="127" y="253"/>
                      <a:pt x="130" y="251"/>
                      <a:pt x="131" y="248"/>
                    </a:cubicBezTo>
                    <a:lnTo>
                      <a:pt x="203" y="57"/>
                    </a:lnTo>
                    <a:cubicBezTo>
                      <a:pt x="204" y="55"/>
                      <a:pt x="204" y="52"/>
                      <a:pt x="202" y="49"/>
                    </a:cubicBezTo>
                    <a:cubicBezTo>
                      <a:pt x="201" y="47"/>
                      <a:pt x="198" y="46"/>
                      <a:pt x="195" y="46"/>
                    </a:cubicBezTo>
                    <a:lnTo>
                      <a:pt x="149" y="46"/>
                    </a:lnTo>
                    <a:cubicBezTo>
                      <a:pt x="146" y="46"/>
                      <a:pt x="142" y="48"/>
                      <a:pt x="141" y="51"/>
                    </a:cubicBezTo>
                    <a:lnTo>
                      <a:pt x="110" y="120"/>
                    </a:lnTo>
                    <a:cubicBezTo>
                      <a:pt x="106" y="126"/>
                      <a:pt x="97" y="129"/>
                      <a:pt x="91" y="125"/>
                    </a:cubicBezTo>
                    <a:cubicBezTo>
                      <a:pt x="84" y="121"/>
                      <a:pt x="82" y="112"/>
                      <a:pt x="86" y="105"/>
                    </a:cubicBezTo>
                    <a:lnTo>
                      <a:pt x="123" y="25"/>
                    </a:lnTo>
                    <a:cubicBezTo>
                      <a:pt x="126" y="20"/>
                      <a:pt x="131" y="18"/>
                      <a:pt x="136" y="18"/>
                    </a:cubicBezTo>
                    <a:lnTo>
                      <a:pt x="238" y="18"/>
                    </a:lnTo>
                    <a:cubicBezTo>
                      <a:pt x="252" y="18"/>
                      <a:pt x="264" y="24"/>
                      <a:pt x="272" y="34"/>
                    </a:cubicBezTo>
                    <a:lnTo>
                      <a:pt x="303" y="74"/>
                    </a:lnTo>
                    <a:close/>
                    <a:moveTo>
                      <a:pt x="345" y="345"/>
                    </a:moveTo>
                    <a:lnTo>
                      <a:pt x="336" y="319"/>
                    </a:lnTo>
                    <a:lnTo>
                      <a:pt x="318" y="319"/>
                    </a:lnTo>
                    <a:lnTo>
                      <a:pt x="329" y="351"/>
                    </a:lnTo>
                    <a:cubicBezTo>
                      <a:pt x="332" y="358"/>
                      <a:pt x="328" y="366"/>
                      <a:pt x="320" y="369"/>
                    </a:cubicBezTo>
                    <a:cubicBezTo>
                      <a:pt x="313" y="371"/>
                      <a:pt x="305" y="367"/>
                      <a:pt x="303" y="360"/>
                    </a:cubicBezTo>
                    <a:lnTo>
                      <a:pt x="288" y="319"/>
                    </a:lnTo>
                    <a:lnTo>
                      <a:pt x="270" y="319"/>
                    </a:lnTo>
                    <a:lnTo>
                      <a:pt x="286" y="366"/>
                    </a:lnTo>
                    <a:cubicBezTo>
                      <a:pt x="291" y="378"/>
                      <a:pt x="303" y="387"/>
                      <a:pt x="316" y="387"/>
                    </a:cubicBezTo>
                    <a:cubicBezTo>
                      <a:pt x="319" y="387"/>
                      <a:pt x="323" y="386"/>
                      <a:pt x="326" y="385"/>
                    </a:cubicBezTo>
                    <a:cubicBezTo>
                      <a:pt x="342" y="379"/>
                      <a:pt x="351" y="361"/>
                      <a:pt x="345" y="345"/>
                    </a:cubicBezTo>
                    <a:close/>
                    <a:moveTo>
                      <a:pt x="297" y="219"/>
                    </a:moveTo>
                    <a:lnTo>
                      <a:pt x="241" y="170"/>
                    </a:lnTo>
                    <a:lnTo>
                      <a:pt x="267" y="102"/>
                    </a:lnTo>
                    <a:lnTo>
                      <a:pt x="291" y="133"/>
                    </a:lnTo>
                    <a:lnTo>
                      <a:pt x="293" y="136"/>
                    </a:lnTo>
                    <a:cubicBezTo>
                      <a:pt x="291" y="133"/>
                      <a:pt x="290" y="131"/>
                      <a:pt x="290" y="128"/>
                    </a:cubicBezTo>
                    <a:cubicBezTo>
                      <a:pt x="288" y="120"/>
                      <a:pt x="288" y="112"/>
                      <a:pt x="290" y="104"/>
                    </a:cubicBezTo>
                    <a:lnTo>
                      <a:pt x="271" y="80"/>
                    </a:lnTo>
                    <a:cubicBezTo>
                      <a:pt x="269" y="77"/>
                      <a:pt x="266" y="76"/>
                      <a:pt x="263" y="76"/>
                    </a:cubicBezTo>
                    <a:cubicBezTo>
                      <a:pt x="260" y="77"/>
                      <a:pt x="258" y="79"/>
                      <a:pt x="256" y="82"/>
                    </a:cubicBezTo>
                    <a:lnTo>
                      <a:pt x="223" y="170"/>
                    </a:lnTo>
                    <a:cubicBezTo>
                      <a:pt x="222" y="173"/>
                      <a:pt x="223" y="177"/>
                      <a:pt x="225" y="179"/>
                    </a:cubicBezTo>
                    <a:lnTo>
                      <a:pt x="278" y="225"/>
                    </a:lnTo>
                    <a:lnTo>
                      <a:pt x="303" y="225"/>
                    </a:lnTo>
                    <a:cubicBezTo>
                      <a:pt x="301" y="223"/>
                      <a:pt x="299" y="221"/>
                      <a:pt x="297" y="219"/>
                    </a:cubicBezTo>
                    <a:close/>
                    <a:moveTo>
                      <a:pt x="379" y="133"/>
                    </a:moveTo>
                    <a:lnTo>
                      <a:pt x="379" y="133"/>
                    </a:lnTo>
                    <a:lnTo>
                      <a:pt x="380" y="130"/>
                    </a:lnTo>
                    <a:lnTo>
                      <a:pt x="379" y="1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 name="Freeform 945"/>
              <p:cNvSpPr>
                <a:spLocks noEditPoints="1"/>
              </p:cNvSpPr>
              <p:nvPr/>
            </p:nvSpPr>
            <p:spPr bwMode="auto">
              <a:xfrm>
                <a:off x="2334955" y="2263141"/>
                <a:ext cx="254641" cy="232498"/>
              </a:xfrm>
              <a:custGeom>
                <a:avLst/>
                <a:gdLst>
                  <a:gd name="T0" fmla="*/ 202 w 428"/>
                  <a:gd name="T1" fmla="*/ 207 h 391"/>
                  <a:gd name="T2" fmla="*/ 274 w 428"/>
                  <a:gd name="T3" fmla="*/ 271 h 391"/>
                  <a:gd name="T4" fmla="*/ 325 w 428"/>
                  <a:gd name="T5" fmla="*/ 373 h 391"/>
                  <a:gd name="T6" fmla="*/ 294 w 428"/>
                  <a:gd name="T7" fmla="*/ 240 h 391"/>
                  <a:gd name="T8" fmla="*/ 229 w 428"/>
                  <a:gd name="T9" fmla="*/ 181 h 391"/>
                  <a:gd name="T10" fmla="*/ 260 w 428"/>
                  <a:gd name="T11" fmla="*/ 82 h 391"/>
                  <a:gd name="T12" fmla="*/ 275 w 428"/>
                  <a:gd name="T13" fmla="*/ 80 h 391"/>
                  <a:gd name="T14" fmla="*/ 323 w 428"/>
                  <a:gd name="T15" fmla="*/ 129 h 391"/>
                  <a:gd name="T16" fmla="*/ 410 w 428"/>
                  <a:gd name="T17" fmla="*/ 98 h 391"/>
                  <a:gd name="T18" fmla="*/ 393 w 428"/>
                  <a:gd name="T19" fmla="*/ 85 h 391"/>
                  <a:gd name="T20" fmla="*/ 322 w 428"/>
                  <a:gd name="T21" fmla="*/ 95 h 391"/>
                  <a:gd name="T22" fmla="*/ 242 w 428"/>
                  <a:gd name="T23" fmla="*/ 17 h 391"/>
                  <a:gd name="T24" fmla="*/ 125 w 428"/>
                  <a:gd name="T25" fmla="*/ 24 h 391"/>
                  <a:gd name="T26" fmla="*/ 85 w 428"/>
                  <a:gd name="T27" fmla="*/ 117 h 391"/>
                  <a:gd name="T28" fmla="*/ 112 w 428"/>
                  <a:gd name="T29" fmla="*/ 121 h 391"/>
                  <a:gd name="T30" fmla="*/ 151 w 428"/>
                  <a:gd name="T31" fmla="*/ 46 h 391"/>
                  <a:gd name="T32" fmla="*/ 205 w 428"/>
                  <a:gd name="T33" fmla="*/ 50 h 391"/>
                  <a:gd name="T34" fmla="*/ 133 w 428"/>
                  <a:gd name="T35" fmla="*/ 250 h 391"/>
                  <a:gd name="T36" fmla="*/ 32 w 428"/>
                  <a:gd name="T37" fmla="*/ 256 h 391"/>
                  <a:gd name="T38" fmla="*/ 32 w 428"/>
                  <a:gd name="T39" fmla="*/ 285 h 391"/>
                  <a:gd name="T40" fmla="*/ 163 w 428"/>
                  <a:gd name="T41" fmla="*/ 275 h 391"/>
                  <a:gd name="T42" fmla="*/ 194 w 428"/>
                  <a:gd name="T43" fmla="*/ 205 h 391"/>
                  <a:gd name="T44" fmla="*/ 320 w 428"/>
                  <a:gd name="T45" fmla="*/ 391 h 391"/>
                  <a:gd name="T46" fmla="*/ 259 w 428"/>
                  <a:gd name="T47" fmla="*/ 278 h 391"/>
                  <a:gd name="T48" fmla="*/ 179 w 428"/>
                  <a:gd name="T49" fmla="*/ 282 h 391"/>
                  <a:gd name="T50" fmla="*/ 32 w 428"/>
                  <a:gd name="T51" fmla="*/ 302 h 391"/>
                  <a:gd name="T52" fmla="*/ 32 w 428"/>
                  <a:gd name="T53" fmla="*/ 239 h 391"/>
                  <a:gd name="T54" fmla="*/ 185 w 428"/>
                  <a:gd name="T55" fmla="*/ 63 h 391"/>
                  <a:gd name="T56" fmla="*/ 127 w 428"/>
                  <a:gd name="T57" fmla="*/ 128 h 391"/>
                  <a:gd name="T58" fmla="*/ 69 w 428"/>
                  <a:gd name="T59" fmla="*/ 122 h 391"/>
                  <a:gd name="T60" fmla="*/ 110 w 428"/>
                  <a:gd name="T61" fmla="*/ 16 h 391"/>
                  <a:gd name="T62" fmla="*/ 242 w 428"/>
                  <a:gd name="T63" fmla="*/ 0 h 391"/>
                  <a:gd name="T64" fmla="*/ 333 w 428"/>
                  <a:gd name="T65" fmla="*/ 80 h 391"/>
                  <a:gd name="T66" fmla="*/ 415 w 428"/>
                  <a:gd name="T67" fmla="*/ 74 h 391"/>
                  <a:gd name="T68" fmla="*/ 401 w 428"/>
                  <a:gd name="T69" fmla="*/ 130 h 391"/>
                  <a:gd name="T70" fmla="*/ 295 w 428"/>
                  <a:gd name="T71" fmla="*/ 134 h 391"/>
                  <a:gd name="T72" fmla="*/ 244 w 428"/>
                  <a:gd name="T73" fmla="*/ 172 h 391"/>
                  <a:gd name="T74" fmla="*/ 310 w 428"/>
                  <a:gd name="T75" fmla="*/ 235 h 391"/>
                  <a:gd name="T76" fmla="*/ 331 w 428"/>
                  <a:gd name="T77" fmla="*/ 39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8" h="391">
                    <a:moveTo>
                      <a:pt x="196" y="205"/>
                    </a:moveTo>
                    <a:cubicBezTo>
                      <a:pt x="198" y="205"/>
                      <a:pt x="200" y="206"/>
                      <a:pt x="202" y="207"/>
                    </a:cubicBezTo>
                    <a:lnTo>
                      <a:pt x="271" y="267"/>
                    </a:lnTo>
                    <a:cubicBezTo>
                      <a:pt x="273" y="268"/>
                      <a:pt x="273" y="269"/>
                      <a:pt x="274" y="271"/>
                    </a:cubicBezTo>
                    <a:lnTo>
                      <a:pt x="307" y="365"/>
                    </a:lnTo>
                    <a:cubicBezTo>
                      <a:pt x="309" y="372"/>
                      <a:pt x="318" y="376"/>
                      <a:pt x="325" y="373"/>
                    </a:cubicBezTo>
                    <a:cubicBezTo>
                      <a:pt x="333" y="371"/>
                      <a:pt x="337" y="363"/>
                      <a:pt x="334" y="355"/>
                    </a:cubicBezTo>
                    <a:lnTo>
                      <a:pt x="294" y="240"/>
                    </a:lnTo>
                    <a:cubicBezTo>
                      <a:pt x="293" y="238"/>
                      <a:pt x="292" y="236"/>
                      <a:pt x="290" y="234"/>
                    </a:cubicBezTo>
                    <a:lnTo>
                      <a:pt x="229" y="181"/>
                    </a:lnTo>
                    <a:cubicBezTo>
                      <a:pt x="226" y="179"/>
                      <a:pt x="225" y="175"/>
                      <a:pt x="226" y="172"/>
                    </a:cubicBezTo>
                    <a:lnTo>
                      <a:pt x="260" y="82"/>
                    </a:lnTo>
                    <a:cubicBezTo>
                      <a:pt x="261" y="79"/>
                      <a:pt x="264" y="77"/>
                      <a:pt x="267" y="77"/>
                    </a:cubicBezTo>
                    <a:cubicBezTo>
                      <a:pt x="270" y="76"/>
                      <a:pt x="273" y="78"/>
                      <a:pt x="275" y="80"/>
                    </a:cubicBezTo>
                    <a:lnTo>
                      <a:pt x="308" y="124"/>
                    </a:lnTo>
                    <a:cubicBezTo>
                      <a:pt x="312" y="128"/>
                      <a:pt x="318" y="130"/>
                      <a:pt x="323" y="129"/>
                    </a:cubicBezTo>
                    <a:lnTo>
                      <a:pt x="397" y="113"/>
                    </a:lnTo>
                    <a:cubicBezTo>
                      <a:pt x="405" y="112"/>
                      <a:pt x="410" y="105"/>
                      <a:pt x="410" y="98"/>
                    </a:cubicBezTo>
                    <a:cubicBezTo>
                      <a:pt x="410" y="94"/>
                      <a:pt x="408" y="90"/>
                      <a:pt x="404" y="88"/>
                    </a:cubicBezTo>
                    <a:cubicBezTo>
                      <a:pt x="401" y="85"/>
                      <a:pt x="397" y="84"/>
                      <a:pt x="393" y="85"/>
                    </a:cubicBezTo>
                    <a:lnTo>
                      <a:pt x="331" y="98"/>
                    </a:lnTo>
                    <a:cubicBezTo>
                      <a:pt x="328" y="99"/>
                      <a:pt x="325" y="98"/>
                      <a:pt x="322" y="95"/>
                    </a:cubicBezTo>
                    <a:lnTo>
                      <a:pt x="276" y="34"/>
                    </a:lnTo>
                    <a:cubicBezTo>
                      <a:pt x="268" y="23"/>
                      <a:pt x="255" y="17"/>
                      <a:pt x="242" y="17"/>
                    </a:cubicBezTo>
                    <a:lnTo>
                      <a:pt x="138" y="17"/>
                    </a:lnTo>
                    <a:cubicBezTo>
                      <a:pt x="132" y="17"/>
                      <a:pt x="128" y="20"/>
                      <a:pt x="125" y="24"/>
                    </a:cubicBezTo>
                    <a:lnTo>
                      <a:pt x="87" y="106"/>
                    </a:lnTo>
                    <a:cubicBezTo>
                      <a:pt x="85" y="110"/>
                      <a:pt x="84" y="114"/>
                      <a:pt x="85" y="117"/>
                    </a:cubicBezTo>
                    <a:cubicBezTo>
                      <a:pt x="86" y="121"/>
                      <a:pt x="89" y="124"/>
                      <a:pt x="92" y="126"/>
                    </a:cubicBezTo>
                    <a:cubicBezTo>
                      <a:pt x="99" y="130"/>
                      <a:pt x="108" y="127"/>
                      <a:pt x="112" y="121"/>
                    </a:cubicBezTo>
                    <a:lnTo>
                      <a:pt x="143" y="51"/>
                    </a:lnTo>
                    <a:cubicBezTo>
                      <a:pt x="145" y="48"/>
                      <a:pt x="148" y="46"/>
                      <a:pt x="151" y="46"/>
                    </a:cubicBezTo>
                    <a:lnTo>
                      <a:pt x="198" y="46"/>
                    </a:lnTo>
                    <a:cubicBezTo>
                      <a:pt x="201" y="46"/>
                      <a:pt x="203" y="47"/>
                      <a:pt x="205" y="50"/>
                    </a:cubicBezTo>
                    <a:cubicBezTo>
                      <a:pt x="207" y="52"/>
                      <a:pt x="207" y="55"/>
                      <a:pt x="206" y="57"/>
                    </a:cubicBezTo>
                    <a:lnTo>
                      <a:pt x="133" y="250"/>
                    </a:lnTo>
                    <a:cubicBezTo>
                      <a:pt x="132" y="254"/>
                      <a:pt x="128" y="256"/>
                      <a:pt x="125" y="256"/>
                    </a:cubicBezTo>
                    <a:lnTo>
                      <a:pt x="32" y="256"/>
                    </a:lnTo>
                    <a:cubicBezTo>
                      <a:pt x="24" y="256"/>
                      <a:pt x="17" y="262"/>
                      <a:pt x="17" y="270"/>
                    </a:cubicBezTo>
                    <a:cubicBezTo>
                      <a:pt x="17" y="278"/>
                      <a:pt x="24" y="285"/>
                      <a:pt x="32" y="285"/>
                    </a:cubicBezTo>
                    <a:lnTo>
                      <a:pt x="149" y="285"/>
                    </a:lnTo>
                    <a:cubicBezTo>
                      <a:pt x="155" y="285"/>
                      <a:pt x="161" y="281"/>
                      <a:pt x="163" y="275"/>
                    </a:cubicBezTo>
                    <a:lnTo>
                      <a:pt x="188" y="210"/>
                    </a:lnTo>
                    <a:cubicBezTo>
                      <a:pt x="189" y="208"/>
                      <a:pt x="191" y="206"/>
                      <a:pt x="194" y="205"/>
                    </a:cubicBezTo>
                    <a:cubicBezTo>
                      <a:pt x="195" y="205"/>
                      <a:pt x="195" y="205"/>
                      <a:pt x="196" y="205"/>
                    </a:cubicBezTo>
                    <a:close/>
                    <a:moveTo>
                      <a:pt x="320" y="391"/>
                    </a:moveTo>
                    <a:cubicBezTo>
                      <a:pt x="307" y="391"/>
                      <a:pt x="295" y="383"/>
                      <a:pt x="290" y="370"/>
                    </a:cubicBezTo>
                    <a:lnTo>
                      <a:pt x="259" y="278"/>
                    </a:lnTo>
                    <a:lnTo>
                      <a:pt x="200" y="228"/>
                    </a:lnTo>
                    <a:lnTo>
                      <a:pt x="179" y="282"/>
                    </a:lnTo>
                    <a:cubicBezTo>
                      <a:pt x="174" y="294"/>
                      <a:pt x="162" y="302"/>
                      <a:pt x="149" y="302"/>
                    </a:cubicBezTo>
                    <a:lnTo>
                      <a:pt x="32" y="302"/>
                    </a:lnTo>
                    <a:cubicBezTo>
                      <a:pt x="14" y="302"/>
                      <a:pt x="0" y="288"/>
                      <a:pt x="0" y="270"/>
                    </a:cubicBezTo>
                    <a:cubicBezTo>
                      <a:pt x="0" y="253"/>
                      <a:pt x="14" y="239"/>
                      <a:pt x="32" y="239"/>
                    </a:cubicBezTo>
                    <a:lnTo>
                      <a:pt x="119" y="239"/>
                    </a:lnTo>
                    <a:lnTo>
                      <a:pt x="185" y="63"/>
                    </a:lnTo>
                    <a:lnTo>
                      <a:pt x="157" y="63"/>
                    </a:lnTo>
                    <a:lnTo>
                      <a:pt x="127" y="128"/>
                    </a:lnTo>
                    <a:cubicBezTo>
                      <a:pt x="118" y="144"/>
                      <a:pt x="98" y="149"/>
                      <a:pt x="84" y="141"/>
                    </a:cubicBezTo>
                    <a:cubicBezTo>
                      <a:pt x="76" y="137"/>
                      <a:pt x="71" y="130"/>
                      <a:pt x="69" y="122"/>
                    </a:cubicBezTo>
                    <a:cubicBezTo>
                      <a:pt x="66" y="114"/>
                      <a:pt x="68" y="105"/>
                      <a:pt x="72" y="98"/>
                    </a:cubicBezTo>
                    <a:lnTo>
                      <a:pt x="110" y="16"/>
                    </a:lnTo>
                    <a:cubicBezTo>
                      <a:pt x="116" y="6"/>
                      <a:pt x="126" y="0"/>
                      <a:pt x="138" y="0"/>
                    </a:cubicBezTo>
                    <a:lnTo>
                      <a:pt x="242" y="0"/>
                    </a:lnTo>
                    <a:cubicBezTo>
                      <a:pt x="261" y="0"/>
                      <a:pt x="279" y="9"/>
                      <a:pt x="290" y="24"/>
                    </a:cubicBezTo>
                    <a:lnTo>
                      <a:pt x="333" y="80"/>
                    </a:lnTo>
                    <a:lnTo>
                      <a:pt x="389" y="68"/>
                    </a:lnTo>
                    <a:cubicBezTo>
                      <a:pt x="398" y="66"/>
                      <a:pt x="407" y="68"/>
                      <a:pt x="415" y="74"/>
                    </a:cubicBezTo>
                    <a:cubicBezTo>
                      <a:pt x="422" y="80"/>
                      <a:pt x="427" y="88"/>
                      <a:pt x="427" y="97"/>
                    </a:cubicBezTo>
                    <a:cubicBezTo>
                      <a:pt x="428" y="113"/>
                      <a:pt x="417" y="127"/>
                      <a:pt x="401" y="130"/>
                    </a:cubicBezTo>
                    <a:lnTo>
                      <a:pt x="327" y="146"/>
                    </a:lnTo>
                    <a:cubicBezTo>
                      <a:pt x="315" y="149"/>
                      <a:pt x="302" y="144"/>
                      <a:pt x="295" y="134"/>
                    </a:cubicBezTo>
                    <a:lnTo>
                      <a:pt x="271" y="103"/>
                    </a:lnTo>
                    <a:lnTo>
                      <a:pt x="244" y="172"/>
                    </a:lnTo>
                    <a:lnTo>
                      <a:pt x="301" y="221"/>
                    </a:lnTo>
                    <a:cubicBezTo>
                      <a:pt x="305" y="225"/>
                      <a:pt x="308" y="229"/>
                      <a:pt x="310" y="235"/>
                    </a:cubicBezTo>
                    <a:lnTo>
                      <a:pt x="350" y="349"/>
                    </a:lnTo>
                    <a:cubicBezTo>
                      <a:pt x="356" y="366"/>
                      <a:pt x="347" y="384"/>
                      <a:pt x="331" y="390"/>
                    </a:cubicBezTo>
                    <a:cubicBezTo>
                      <a:pt x="327" y="391"/>
                      <a:pt x="324" y="391"/>
                      <a:pt x="320" y="39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 name="Freeform 946"/>
              <p:cNvSpPr>
                <a:spLocks noEditPoints="1"/>
              </p:cNvSpPr>
              <p:nvPr/>
            </p:nvSpPr>
            <p:spPr bwMode="auto">
              <a:xfrm>
                <a:off x="2460429" y="2204097"/>
                <a:ext cx="59047" cy="55358"/>
              </a:xfrm>
              <a:custGeom>
                <a:avLst/>
                <a:gdLst>
                  <a:gd name="T0" fmla="*/ 49 w 97"/>
                  <a:gd name="T1" fmla="*/ 17 h 97"/>
                  <a:gd name="T2" fmla="*/ 17 w 97"/>
                  <a:gd name="T3" fmla="*/ 48 h 97"/>
                  <a:gd name="T4" fmla="*/ 49 w 97"/>
                  <a:gd name="T5" fmla="*/ 80 h 97"/>
                  <a:gd name="T6" fmla="*/ 80 w 97"/>
                  <a:gd name="T7" fmla="*/ 48 h 97"/>
                  <a:gd name="T8" fmla="*/ 49 w 97"/>
                  <a:gd name="T9" fmla="*/ 17 h 97"/>
                  <a:gd name="T10" fmla="*/ 49 w 97"/>
                  <a:gd name="T11" fmla="*/ 97 h 97"/>
                  <a:gd name="T12" fmla="*/ 0 w 97"/>
                  <a:gd name="T13" fmla="*/ 48 h 97"/>
                  <a:gd name="T14" fmla="*/ 49 w 97"/>
                  <a:gd name="T15" fmla="*/ 0 h 97"/>
                  <a:gd name="T16" fmla="*/ 97 w 97"/>
                  <a:gd name="T17" fmla="*/ 48 h 97"/>
                  <a:gd name="T18" fmla="*/ 49 w 97"/>
                  <a:gd name="T19"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 h="97">
                    <a:moveTo>
                      <a:pt x="49" y="17"/>
                    </a:moveTo>
                    <a:cubicBezTo>
                      <a:pt x="31" y="17"/>
                      <a:pt x="17" y="31"/>
                      <a:pt x="17" y="48"/>
                    </a:cubicBezTo>
                    <a:cubicBezTo>
                      <a:pt x="17" y="66"/>
                      <a:pt x="31" y="80"/>
                      <a:pt x="49" y="80"/>
                    </a:cubicBezTo>
                    <a:cubicBezTo>
                      <a:pt x="66" y="80"/>
                      <a:pt x="80" y="66"/>
                      <a:pt x="80" y="48"/>
                    </a:cubicBezTo>
                    <a:cubicBezTo>
                      <a:pt x="80" y="31"/>
                      <a:pt x="66" y="17"/>
                      <a:pt x="49" y="17"/>
                    </a:cubicBezTo>
                    <a:close/>
                    <a:moveTo>
                      <a:pt x="49" y="97"/>
                    </a:moveTo>
                    <a:cubicBezTo>
                      <a:pt x="22" y="97"/>
                      <a:pt x="0" y="75"/>
                      <a:pt x="0" y="48"/>
                    </a:cubicBezTo>
                    <a:cubicBezTo>
                      <a:pt x="0" y="22"/>
                      <a:pt x="22" y="0"/>
                      <a:pt x="49" y="0"/>
                    </a:cubicBezTo>
                    <a:cubicBezTo>
                      <a:pt x="76" y="0"/>
                      <a:pt x="97" y="22"/>
                      <a:pt x="97" y="48"/>
                    </a:cubicBezTo>
                    <a:cubicBezTo>
                      <a:pt x="97" y="75"/>
                      <a:pt x="76" y="97"/>
                      <a:pt x="49" y="9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30" name="TextBox 29"/>
            <p:cNvSpPr txBox="1"/>
            <p:nvPr/>
          </p:nvSpPr>
          <p:spPr>
            <a:xfrm>
              <a:off x="1719050" y="2925342"/>
              <a:ext cx="241442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Doing Over Planning</a:t>
              </a:r>
            </a:p>
          </p:txBody>
        </p:sp>
        <p:sp>
          <p:nvSpPr>
            <p:cNvPr id="6" name="Rectangle 5">
              <a:extLst>
                <a:ext uri="{FF2B5EF4-FFF2-40B4-BE49-F238E27FC236}">
                  <a16:creationId xmlns:a16="http://schemas.microsoft.com/office/drawing/2014/main" id="{63BD676E-EB17-9CCE-F4FA-EB3AD89FEE06}"/>
                </a:ext>
              </a:extLst>
            </p:cNvPr>
            <p:cNvSpPr/>
            <p:nvPr/>
          </p:nvSpPr>
          <p:spPr>
            <a:xfrm>
              <a:off x="1925934" y="1683098"/>
              <a:ext cx="2001296" cy="216039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437057" y="1979378"/>
              <a:ext cx="530467" cy="156966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w="19050">
                    <a:solidFill>
                      <a:srgbClr val="111C4E"/>
                    </a:solidFill>
                  </a:ln>
                  <a:noFill/>
                  <a:effectLst/>
                  <a:uLnTx/>
                  <a:uFillTx/>
                  <a:latin typeface="Arial" panose="020B0604020202020204"/>
                  <a:ea typeface="+mn-ea"/>
                  <a:cs typeface="+mn-cs"/>
                </a:rPr>
                <a:t>1</a:t>
              </a:r>
            </a:p>
          </p:txBody>
        </p:sp>
      </p:grpSp>
      <p:grpSp>
        <p:nvGrpSpPr>
          <p:cNvPr id="11" name="Group 10">
            <a:extLst>
              <a:ext uri="{FF2B5EF4-FFF2-40B4-BE49-F238E27FC236}">
                <a16:creationId xmlns:a16="http://schemas.microsoft.com/office/drawing/2014/main" id="{B30E2260-19BF-407E-9ABA-4A48359F7287}"/>
              </a:ext>
            </a:extLst>
          </p:cNvPr>
          <p:cNvGrpSpPr/>
          <p:nvPr/>
        </p:nvGrpSpPr>
        <p:grpSpPr>
          <a:xfrm>
            <a:off x="4577542" y="1683097"/>
            <a:ext cx="2414435" cy="2160395"/>
            <a:chOff x="4577542" y="1683097"/>
            <a:chExt cx="2414435" cy="2160395"/>
          </a:xfrm>
        </p:grpSpPr>
        <p:sp>
          <p:nvSpPr>
            <p:cNvPr id="39" name="TextBox 38"/>
            <p:cNvSpPr txBox="1"/>
            <p:nvPr/>
          </p:nvSpPr>
          <p:spPr>
            <a:xfrm>
              <a:off x="5180108" y="2839196"/>
              <a:ext cx="173037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Leveraging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Data over Existing Process</a:t>
              </a:r>
            </a:p>
          </p:txBody>
        </p:sp>
        <p:grpSp>
          <p:nvGrpSpPr>
            <p:cNvPr id="41" name="Group 40">
              <a:extLst>
                <a:ext uri="{FF2B5EF4-FFF2-40B4-BE49-F238E27FC236}">
                  <a16:creationId xmlns:a16="http://schemas.microsoft.com/office/drawing/2014/main" id="{957C244F-543A-B74F-B890-0619A01D4C9D}"/>
                </a:ext>
              </a:extLst>
            </p:cNvPr>
            <p:cNvGrpSpPr/>
            <p:nvPr/>
          </p:nvGrpSpPr>
          <p:grpSpPr>
            <a:xfrm>
              <a:off x="5626984" y="1846052"/>
              <a:ext cx="836621" cy="836621"/>
              <a:chOff x="2111400" y="2064414"/>
              <a:chExt cx="552527" cy="552527"/>
            </a:xfrm>
          </p:grpSpPr>
          <p:sp>
            <p:nvSpPr>
              <p:cNvPr id="42" name="Oval 41">
                <a:extLst>
                  <a:ext uri="{FF2B5EF4-FFF2-40B4-BE49-F238E27FC236}">
                    <a16:creationId xmlns:a16="http://schemas.microsoft.com/office/drawing/2014/main" id="{2A4847A2-E5EE-7A41-81A1-3F19367F0DBF}"/>
                  </a:ext>
                </a:extLst>
              </p:cNvPr>
              <p:cNvSpPr/>
              <p:nvPr/>
            </p:nvSpPr>
            <p:spPr>
              <a:xfrm>
                <a:off x="2111400" y="2064414"/>
                <a:ext cx="552527" cy="552527"/>
              </a:xfrm>
              <a:prstGeom prst="ellipse">
                <a:avLst/>
              </a:prstGeom>
              <a:solidFill>
                <a:srgbClr val="2A5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3" name="Freeform 111"/>
              <p:cNvSpPr>
                <a:spLocks noEditPoints="1"/>
              </p:cNvSpPr>
              <p:nvPr/>
            </p:nvSpPr>
            <p:spPr bwMode="auto">
              <a:xfrm>
                <a:off x="2217052" y="2154804"/>
                <a:ext cx="346700" cy="367640"/>
              </a:xfrm>
              <a:custGeom>
                <a:avLst/>
                <a:gdLst>
                  <a:gd name="T0" fmla="*/ 457 w 497"/>
                  <a:gd name="T1" fmla="*/ 381 h 525"/>
                  <a:gd name="T2" fmla="*/ 420 w 497"/>
                  <a:gd name="T3" fmla="*/ 340 h 525"/>
                  <a:gd name="T4" fmla="*/ 348 w 497"/>
                  <a:gd name="T5" fmla="*/ 353 h 525"/>
                  <a:gd name="T6" fmla="*/ 417 w 497"/>
                  <a:gd name="T7" fmla="*/ 372 h 525"/>
                  <a:gd name="T8" fmla="*/ 234 w 497"/>
                  <a:gd name="T9" fmla="*/ 446 h 525"/>
                  <a:gd name="T10" fmla="*/ 248 w 497"/>
                  <a:gd name="T11" fmla="*/ 377 h 525"/>
                  <a:gd name="T12" fmla="*/ 264 w 497"/>
                  <a:gd name="T13" fmla="*/ 447 h 525"/>
                  <a:gd name="T14" fmla="*/ 248 w 497"/>
                  <a:gd name="T15" fmla="*/ 509 h 525"/>
                  <a:gd name="T16" fmla="*/ 81 w 497"/>
                  <a:gd name="T17" fmla="*/ 361 h 525"/>
                  <a:gd name="T18" fmla="*/ 79 w 497"/>
                  <a:gd name="T19" fmla="*/ 344 h 525"/>
                  <a:gd name="T20" fmla="*/ 78 w 497"/>
                  <a:gd name="T21" fmla="*/ 338 h 525"/>
                  <a:gd name="T22" fmla="*/ 101 w 497"/>
                  <a:gd name="T23" fmla="*/ 280 h 525"/>
                  <a:gd name="T24" fmla="*/ 111 w 497"/>
                  <a:gd name="T25" fmla="*/ 235 h 525"/>
                  <a:gd name="T26" fmla="*/ 79 w 497"/>
                  <a:gd name="T27" fmla="*/ 181 h 525"/>
                  <a:gd name="T28" fmla="*/ 152 w 497"/>
                  <a:gd name="T29" fmla="*/ 171 h 525"/>
                  <a:gd name="T30" fmla="*/ 221 w 497"/>
                  <a:gd name="T31" fmla="*/ 67 h 525"/>
                  <a:gd name="T32" fmla="*/ 233 w 497"/>
                  <a:gd name="T33" fmla="*/ 79 h 525"/>
                  <a:gd name="T34" fmla="*/ 287 w 497"/>
                  <a:gd name="T35" fmla="*/ 177 h 525"/>
                  <a:gd name="T36" fmla="*/ 248 w 497"/>
                  <a:gd name="T37" fmla="*/ 65 h 525"/>
                  <a:gd name="T38" fmla="*/ 272 w 497"/>
                  <a:gd name="T39" fmla="*/ 41 h 525"/>
                  <a:gd name="T40" fmla="*/ 418 w 497"/>
                  <a:gd name="T41" fmla="*/ 155 h 525"/>
                  <a:gd name="T42" fmla="*/ 376 w 497"/>
                  <a:gd name="T43" fmla="*/ 281 h 525"/>
                  <a:gd name="T44" fmla="*/ 339 w 497"/>
                  <a:gd name="T45" fmla="*/ 336 h 525"/>
                  <a:gd name="T46" fmla="*/ 283 w 497"/>
                  <a:gd name="T47" fmla="*/ 316 h 525"/>
                  <a:gd name="T48" fmla="*/ 284 w 497"/>
                  <a:gd name="T49" fmla="*/ 207 h 525"/>
                  <a:gd name="T50" fmla="*/ 335 w 497"/>
                  <a:gd name="T51" fmla="*/ 189 h 525"/>
                  <a:gd name="T52" fmla="*/ 224 w 497"/>
                  <a:gd name="T53" fmla="*/ 189 h 525"/>
                  <a:gd name="T54" fmla="*/ 131 w 497"/>
                  <a:gd name="T55" fmla="*/ 295 h 525"/>
                  <a:gd name="T56" fmla="*/ 208 w 497"/>
                  <a:gd name="T57" fmla="*/ 329 h 525"/>
                  <a:gd name="T58" fmla="*/ 134 w 497"/>
                  <a:gd name="T59" fmla="*/ 231 h 525"/>
                  <a:gd name="T60" fmla="*/ 212 w 497"/>
                  <a:gd name="T61" fmla="*/ 208 h 525"/>
                  <a:gd name="T62" fmla="*/ 145 w 497"/>
                  <a:gd name="T63" fmla="*/ 262 h 525"/>
                  <a:gd name="T64" fmla="*/ 272 w 497"/>
                  <a:gd name="T65" fmla="*/ 337 h 525"/>
                  <a:gd name="T66" fmla="*/ 222 w 497"/>
                  <a:gd name="T67" fmla="*/ 220 h 525"/>
                  <a:gd name="T68" fmla="*/ 325 w 497"/>
                  <a:gd name="T69" fmla="*/ 262 h 525"/>
                  <a:gd name="T70" fmla="*/ 224 w 497"/>
                  <a:gd name="T71" fmla="*/ 304 h 525"/>
                  <a:gd name="T72" fmla="*/ 419 w 497"/>
                  <a:gd name="T73" fmla="*/ 183 h 525"/>
                  <a:gd name="T74" fmla="*/ 396 w 497"/>
                  <a:gd name="T75" fmla="*/ 251 h 525"/>
                  <a:gd name="T76" fmla="*/ 432 w 497"/>
                  <a:gd name="T77" fmla="*/ 168 h 525"/>
                  <a:gd name="T78" fmla="*/ 389 w 497"/>
                  <a:gd name="T79" fmla="*/ 292 h 525"/>
                  <a:gd name="T80" fmla="*/ 41 w 497"/>
                  <a:gd name="T81" fmla="*/ 333 h 525"/>
                  <a:gd name="T82" fmla="*/ 41 w 497"/>
                  <a:gd name="T83" fmla="*/ 144 h 525"/>
                  <a:gd name="T84" fmla="*/ 210 w 497"/>
                  <a:gd name="T85" fmla="*/ 470 h 525"/>
                  <a:gd name="T86" fmla="*/ 287 w 497"/>
                  <a:gd name="T87" fmla="*/ 472 h 525"/>
                  <a:gd name="T88" fmla="*/ 457 w 497"/>
                  <a:gd name="T89" fmla="*/ 398 h 525"/>
                  <a:gd name="T90" fmla="*/ 441 w 497"/>
                  <a:gd name="T91" fmla="*/ 318 h 525"/>
                  <a:gd name="T92" fmla="*/ 457 w 497"/>
                  <a:gd name="T93" fmla="*/ 209 h 525"/>
                  <a:gd name="T94" fmla="*/ 426 w 497"/>
                  <a:gd name="T95" fmla="*/ 140 h 525"/>
                  <a:gd name="T96" fmla="*/ 207 w 497"/>
                  <a:gd name="T97" fmla="*/ 41 h 525"/>
                  <a:gd name="T98" fmla="*/ 41 w 497"/>
                  <a:gd name="T99" fmla="*/ 127 h 525"/>
                  <a:gd name="T100" fmla="*/ 52 w 497"/>
                  <a:gd name="T101" fmla="*/ 208 h 525"/>
                  <a:gd name="T102" fmla="*/ 41 w 497"/>
                  <a:gd name="T103" fmla="*/ 316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7" h="525">
                    <a:moveTo>
                      <a:pt x="457" y="381"/>
                    </a:moveTo>
                    <a:cubicBezTo>
                      <a:pt x="443" y="381"/>
                      <a:pt x="432" y="371"/>
                      <a:pt x="432" y="357"/>
                    </a:cubicBezTo>
                    <a:cubicBezTo>
                      <a:pt x="432" y="344"/>
                      <a:pt x="443" y="333"/>
                      <a:pt x="457" y="333"/>
                    </a:cubicBezTo>
                    <a:cubicBezTo>
                      <a:pt x="470" y="333"/>
                      <a:pt x="481" y="344"/>
                      <a:pt x="481" y="357"/>
                    </a:cubicBezTo>
                    <a:cubicBezTo>
                      <a:pt x="481" y="371"/>
                      <a:pt x="470" y="381"/>
                      <a:pt x="457" y="381"/>
                    </a:cubicBezTo>
                    <a:close/>
                    <a:moveTo>
                      <a:pt x="418" y="345"/>
                    </a:moveTo>
                    <a:lnTo>
                      <a:pt x="357" y="338"/>
                    </a:lnTo>
                    <a:lnTo>
                      <a:pt x="379" y="306"/>
                    </a:lnTo>
                    <a:lnTo>
                      <a:pt x="420" y="339"/>
                    </a:lnTo>
                    <a:lnTo>
                      <a:pt x="420" y="340"/>
                    </a:lnTo>
                    <a:cubicBezTo>
                      <a:pt x="419" y="341"/>
                      <a:pt x="419" y="342"/>
                      <a:pt x="418" y="344"/>
                    </a:cubicBezTo>
                    <a:lnTo>
                      <a:pt x="418" y="345"/>
                    </a:lnTo>
                    <a:close/>
                    <a:moveTo>
                      <a:pt x="276" y="457"/>
                    </a:moveTo>
                    <a:lnTo>
                      <a:pt x="347" y="353"/>
                    </a:lnTo>
                    <a:lnTo>
                      <a:pt x="348" y="353"/>
                    </a:lnTo>
                    <a:lnTo>
                      <a:pt x="416" y="361"/>
                    </a:lnTo>
                    <a:lnTo>
                      <a:pt x="416" y="362"/>
                    </a:lnTo>
                    <a:cubicBezTo>
                      <a:pt x="416" y="365"/>
                      <a:pt x="417" y="367"/>
                      <a:pt x="418" y="370"/>
                    </a:cubicBezTo>
                    <a:lnTo>
                      <a:pt x="418" y="371"/>
                    </a:lnTo>
                    <a:lnTo>
                      <a:pt x="417" y="372"/>
                    </a:lnTo>
                    <a:lnTo>
                      <a:pt x="276" y="457"/>
                    </a:lnTo>
                    <a:close/>
                    <a:moveTo>
                      <a:pt x="264" y="447"/>
                    </a:moveTo>
                    <a:lnTo>
                      <a:pt x="263" y="446"/>
                    </a:lnTo>
                    <a:cubicBezTo>
                      <a:pt x="258" y="444"/>
                      <a:pt x="253" y="443"/>
                      <a:pt x="248" y="443"/>
                    </a:cubicBezTo>
                    <a:cubicBezTo>
                      <a:pt x="244" y="443"/>
                      <a:pt x="239" y="444"/>
                      <a:pt x="234" y="446"/>
                    </a:cubicBezTo>
                    <a:lnTo>
                      <a:pt x="234" y="446"/>
                    </a:lnTo>
                    <a:lnTo>
                      <a:pt x="168" y="351"/>
                    </a:lnTo>
                    <a:lnTo>
                      <a:pt x="208" y="346"/>
                    </a:lnTo>
                    <a:lnTo>
                      <a:pt x="209" y="347"/>
                    </a:lnTo>
                    <a:cubicBezTo>
                      <a:pt x="213" y="365"/>
                      <a:pt x="229" y="377"/>
                      <a:pt x="248" y="377"/>
                    </a:cubicBezTo>
                    <a:cubicBezTo>
                      <a:pt x="266" y="377"/>
                      <a:pt x="282" y="365"/>
                      <a:pt x="287" y="348"/>
                    </a:cubicBezTo>
                    <a:lnTo>
                      <a:pt x="288" y="347"/>
                    </a:lnTo>
                    <a:lnTo>
                      <a:pt x="289" y="347"/>
                    </a:lnTo>
                    <a:lnTo>
                      <a:pt x="328" y="351"/>
                    </a:lnTo>
                    <a:lnTo>
                      <a:pt x="264" y="447"/>
                    </a:lnTo>
                    <a:close/>
                    <a:moveTo>
                      <a:pt x="248" y="509"/>
                    </a:moveTo>
                    <a:cubicBezTo>
                      <a:pt x="235" y="509"/>
                      <a:pt x="224" y="498"/>
                      <a:pt x="224" y="484"/>
                    </a:cubicBezTo>
                    <a:cubicBezTo>
                      <a:pt x="224" y="471"/>
                      <a:pt x="235" y="460"/>
                      <a:pt x="248" y="460"/>
                    </a:cubicBezTo>
                    <a:cubicBezTo>
                      <a:pt x="261" y="460"/>
                      <a:pt x="272" y="471"/>
                      <a:pt x="272" y="484"/>
                    </a:cubicBezTo>
                    <a:cubicBezTo>
                      <a:pt x="272" y="498"/>
                      <a:pt x="261" y="509"/>
                      <a:pt x="248" y="509"/>
                    </a:cubicBezTo>
                    <a:close/>
                    <a:moveTo>
                      <a:pt x="222" y="458"/>
                    </a:moveTo>
                    <a:lnTo>
                      <a:pt x="79" y="371"/>
                    </a:lnTo>
                    <a:lnTo>
                      <a:pt x="80" y="370"/>
                    </a:lnTo>
                    <a:cubicBezTo>
                      <a:pt x="80" y="367"/>
                      <a:pt x="81" y="364"/>
                      <a:pt x="81" y="362"/>
                    </a:cubicBezTo>
                    <a:lnTo>
                      <a:pt x="81" y="361"/>
                    </a:lnTo>
                    <a:lnTo>
                      <a:pt x="82" y="361"/>
                    </a:lnTo>
                    <a:lnTo>
                      <a:pt x="150" y="353"/>
                    </a:lnTo>
                    <a:lnTo>
                      <a:pt x="150" y="353"/>
                    </a:lnTo>
                    <a:lnTo>
                      <a:pt x="222" y="458"/>
                    </a:lnTo>
                    <a:close/>
                    <a:moveTo>
                      <a:pt x="79" y="344"/>
                    </a:moveTo>
                    <a:lnTo>
                      <a:pt x="79" y="343"/>
                    </a:lnTo>
                    <a:cubicBezTo>
                      <a:pt x="79" y="343"/>
                      <a:pt x="79" y="343"/>
                      <a:pt x="79" y="342"/>
                    </a:cubicBezTo>
                    <a:cubicBezTo>
                      <a:pt x="78" y="341"/>
                      <a:pt x="78" y="340"/>
                      <a:pt x="78" y="340"/>
                    </a:cubicBezTo>
                    <a:lnTo>
                      <a:pt x="77" y="339"/>
                    </a:lnTo>
                    <a:lnTo>
                      <a:pt x="78" y="338"/>
                    </a:lnTo>
                    <a:lnTo>
                      <a:pt x="118" y="306"/>
                    </a:lnTo>
                    <a:lnTo>
                      <a:pt x="139" y="337"/>
                    </a:lnTo>
                    <a:lnTo>
                      <a:pt x="79" y="344"/>
                    </a:lnTo>
                    <a:close/>
                    <a:moveTo>
                      <a:pt x="76" y="318"/>
                    </a:moveTo>
                    <a:lnTo>
                      <a:pt x="101" y="280"/>
                    </a:lnTo>
                    <a:lnTo>
                      <a:pt x="109" y="292"/>
                    </a:lnTo>
                    <a:lnTo>
                      <a:pt x="76" y="318"/>
                    </a:lnTo>
                    <a:close/>
                    <a:moveTo>
                      <a:pt x="101" y="250"/>
                    </a:moveTo>
                    <a:lnTo>
                      <a:pt x="66" y="199"/>
                    </a:lnTo>
                    <a:lnTo>
                      <a:pt x="111" y="235"/>
                    </a:lnTo>
                    <a:lnTo>
                      <a:pt x="101" y="250"/>
                    </a:lnTo>
                    <a:close/>
                    <a:moveTo>
                      <a:pt x="120" y="221"/>
                    </a:moveTo>
                    <a:lnTo>
                      <a:pt x="77" y="187"/>
                    </a:lnTo>
                    <a:lnTo>
                      <a:pt x="78" y="186"/>
                    </a:lnTo>
                    <a:cubicBezTo>
                      <a:pt x="78" y="184"/>
                      <a:pt x="79" y="183"/>
                      <a:pt x="79" y="181"/>
                    </a:cubicBezTo>
                    <a:lnTo>
                      <a:pt x="79" y="180"/>
                    </a:lnTo>
                    <a:lnTo>
                      <a:pt x="142" y="187"/>
                    </a:lnTo>
                    <a:lnTo>
                      <a:pt x="120" y="221"/>
                    </a:lnTo>
                    <a:close/>
                    <a:moveTo>
                      <a:pt x="153" y="171"/>
                    </a:moveTo>
                    <a:lnTo>
                      <a:pt x="152" y="171"/>
                    </a:lnTo>
                    <a:lnTo>
                      <a:pt x="81" y="164"/>
                    </a:lnTo>
                    <a:lnTo>
                      <a:pt x="81" y="163"/>
                    </a:lnTo>
                    <a:cubicBezTo>
                      <a:pt x="81" y="161"/>
                      <a:pt x="80" y="158"/>
                      <a:pt x="80" y="156"/>
                    </a:cubicBezTo>
                    <a:lnTo>
                      <a:pt x="79" y="154"/>
                    </a:lnTo>
                    <a:lnTo>
                      <a:pt x="221" y="67"/>
                    </a:lnTo>
                    <a:lnTo>
                      <a:pt x="153" y="171"/>
                    </a:lnTo>
                    <a:close/>
                    <a:moveTo>
                      <a:pt x="209" y="177"/>
                    </a:moveTo>
                    <a:lnTo>
                      <a:pt x="172" y="173"/>
                    </a:lnTo>
                    <a:lnTo>
                      <a:pt x="173" y="171"/>
                    </a:lnTo>
                    <a:lnTo>
                      <a:pt x="233" y="79"/>
                    </a:lnTo>
                    <a:lnTo>
                      <a:pt x="234" y="79"/>
                    </a:lnTo>
                    <a:cubicBezTo>
                      <a:pt x="243" y="83"/>
                      <a:pt x="253" y="83"/>
                      <a:pt x="262" y="79"/>
                    </a:cubicBezTo>
                    <a:lnTo>
                      <a:pt x="263" y="79"/>
                    </a:lnTo>
                    <a:lnTo>
                      <a:pt x="325" y="173"/>
                    </a:lnTo>
                    <a:lnTo>
                      <a:pt x="287" y="177"/>
                    </a:lnTo>
                    <a:lnTo>
                      <a:pt x="287" y="176"/>
                    </a:lnTo>
                    <a:cubicBezTo>
                      <a:pt x="281" y="159"/>
                      <a:pt x="266" y="148"/>
                      <a:pt x="248" y="148"/>
                    </a:cubicBezTo>
                    <a:cubicBezTo>
                      <a:pt x="231" y="148"/>
                      <a:pt x="215" y="159"/>
                      <a:pt x="209" y="176"/>
                    </a:cubicBezTo>
                    <a:lnTo>
                      <a:pt x="209" y="177"/>
                    </a:lnTo>
                    <a:close/>
                    <a:moveTo>
                      <a:pt x="248" y="65"/>
                    </a:moveTo>
                    <a:cubicBezTo>
                      <a:pt x="243" y="65"/>
                      <a:pt x="238" y="63"/>
                      <a:pt x="236" y="62"/>
                    </a:cubicBezTo>
                    <a:lnTo>
                      <a:pt x="235" y="61"/>
                    </a:lnTo>
                    <a:cubicBezTo>
                      <a:pt x="228" y="57"/>
                      <a:pt x="224" y="49"/>
                      <a:pt x="224" y="41"/>
                    </a:cubicBezTo>
                    <a:cubicBezTo>
                      <a:pt x="224" y="28"/>
                      <a:pt x="235" y="17"/>
                      <a:pt x="248" y="17"/>
                    </a:cubicBezTo>
                    <a:cubicBezTo>
                      <a:pt x="261" y="17"/>
                      <a:pt x="272" y="28"/>
                      <a:pt x="272" y="41"/>
                    </a:cubicBezTo>
                    <a:cubicBezTo>
                      <a:pt x="272" y="54"/>
                      <a:pt x="261" y="65"/>
                      <a:pt x="248" y="65"/>
                    </a:cubicBezTo>
                    <a:close/>
                    <a:moveTo>
                      <a:pt x="344" y="171"/>
                    </a:moveTo>
                    <a:lnTo>
                      <a:pt x="343" y="171"/>
                    </a:lnTo>
                    <a:lnTo>
                      <a:pt x="275" y="67"/>
                    </a:lnTo>
                    <a:lnTo>
                      <a:pt x="418" y="155"/>
                    </a:lnTo>
                    <a:lnTo>
                      <a:pt x="418" y="156"/>
                    </a:lnTo>
                    <a:cubicBezTo>
                      <a:pt x="417" y="157"/>
                      <a:pt x="416" y="160"/>
                      <a:pt x="416" y="163"/>
                    </a:cubicBezTo>
                    <a:lnTo>
                      <a:pt x="416" y="164"/>
                    </a:lnTo>
                    <a:lnTo>
                      <a:pt x="344" y="171"/>
                    </a:lnTo>
                    <a:close/>
                    <a:moveTo>
                      <a:pt x="376" y="281"/>
                    </a:moveTo>
                    <a:lnTo>
                      <a:pt x="352" y="262"/>
                    </a:lnTo>
                    <a:lnTo>
                      <a:pt x="373" y="245"/>
                    </a:lnTo>
                    <a:lnTo>
                      <a:pt x="386" y="266"/>
                    </a:lnTo>
                    <a:lnTo>
                      <a:pt x="376" y="281"/>
                    </a:lnTo>
                    <a:close/>
                    <a:moveTo>
                      <a:pt x="339" y="336"/>
                    </a:moveTo>
                    <a:lnTo>
                      <a:pt x="338" y="336"/>
                    </a:lnTo>
                    <a:lnTo>
                      <a:pt x="288" y="330"/>
                    </a:lnTo>
                    <a:lnTo>
                      <a:pt x="288" y="329"/>
                    </a:lnTo>
                    <a:cubicBezTo>
                      <a:pt x="287" y="324"/>
                      <a:pt x="286" y="320"/>
                      <a:pt x="284" y="317"/>
                    </a:cubicBezTo>
                    <a:lnTo>
                      <a:pt x="283" y="316"/>
                    </a:lnTo>
                    <a:lnTo>
                      <a:pt x="338" y="272"/>
                    </a:lnTo>
                    <a:lnTo>
                      <a:pt x="366" y="295"/>
                    </a:lnTo>
                    <a:lnTo>
                      <a:pt x="339" y="336"/>
                    </a:lnTo>
                    <a:close/>
                    <a:moveTo>
                      <a:pt x="339" y="251"/>
                    </a:moveTo>
                    <a:lnTo>
                      <a:pt x="284" y="207"/>
                    </a:lnTo>
                    <a:lnTo>
                      <a:pt x="285" y="206"/>
                    </a:lnTo>
                    <a:cubicBezTo>
                      <a:pt x="287" y="203"/>
                      <a:pt x="288" y="199"/>
                      <a:pt x="289" y="194"/>
                    </a:cubicBezTo>
                    <a:lnTo>
                      <a:pt x="289" y="193"/>
                    </a:lnTo>
                    <a:lnTo>
                      <a:pt x="290" y="193"/>
                    </a:lnTo>
                    <a:lnTo>
                      <a:pt x="335" y="189"/>
                    </a:lnTo>
                    <a:lnTo>
                      <a:pt x="336" y="189"/>
                    </a:lnTo>
                    <a:lnTo>
                      <a:pt x="364" y="231"/>
                    </a:lnTo>
                    <a:lnTo>
                      <a:pt x="339" y="251"/>
                    </a:lnTo>
                    <a:close/>
                    <a:moveTo>
                      <a:pt x="248" y="213"/>
                    </a:moveTo>
                    <a:cubicBezTo>
                      <a:pt x="235" y="213"/>
                      <a:pt x="224" y="202"/>
                      <a:pt x="224" y="189"/>
                    </a:cubicBezTo>
                    <a:cubicBezTo>
                      <a:pt x="224" y="176"/>
                      <a:pt x="235" y="165"/>
                      <a:pt x="248" y="165"/>
                    </a:cubicBezTo>
                    <a:cubicBezTo>
                      <a:pt x="261" y="165"/>
                      <a:pt x="272" y="176"/>
                      <a:pt x="272" y="189"/>
                    </a:cubicBezTo>
                    <a:cubicBezTo>
                      <a:pt x="272" y="202"/>
                      <a:pt x="261" y="213"/>
                      <a:pt x="248" y="213"/>
                    </a:cubicBezTo>
                    <a:close/>
                    <a:moveTo>
                      <a:pt x="158" y="335"/>
                    </a:moveTo>
                    <a:lnTo>
                      <a:pt x="131" y="295"/>
                    </a:lnTo>
                    <a:lnTo>
                      <a:pt x="158" y="273"/>
                    </a:lnTo>
                    <a:lnTo>
                      <a:pt x="213" y="316"/>
                    </a:lnTo>
                    <a:lnTo>
                      <a:pt x="212" y="317"/>
                    </a:lnTo>
                    <a:cubicBezTo>
                      <a:pt x="211" y="320"/>
                      <a:pt x="209" y="324"/>
                      <a:pt x="208" y="328"/>
                    </a:cubicBezTo>
                    <a:lnTo>
                      <a:pt x="208" y="329"/>
                    </a:lnTo>
                    <a:lnTo>
                      <a:pt x="207" y="329"/>
                    </a:lnTo>
                    <a:lnTo>
                      <a:pt x="158" y="335"/>
                    </a:lnTo>
                    <a:close/>
                    <a:moveTo>
                      <a:pt x="158" y="251"/>
                    </a:moveTo>
                    <a:lnTo>
                      <a:pt x="133" y="231"/>
                    </a:lnTo>
                    <a:lnTo>
                      <a:pt x="134" y="231"/>
                    </a:lnTo>
                    <a:lnTo>
                      <a:pt x="161" y="189"/>
                    </a:lnTo>
                    <a:lnTo>
                      <a:pt x="207" y="193"/>
                    </a:lnTo>
                    <a:lnTo>
                      <a:pt x="207" y="194"/>
                    </a:lnTo>
                    <a:cubicBezTo>
                      <a:pt x="208" y="199"/>
                      <a:pt x="209" y="203"/>
                      <a:pt x="211" y="207"/>
                    </a:cubicBezTo>
                    <a:lnTo>
                      <a:pt x="212" y="208"/>
                    </a:lnTo>
                    <a:lnTo>
                      <a:pt x="158" y="251"/>
                    </a:lnTo>
                    <a:close/>
                    <a:moveTo>
                      <a:pt x="121" y="281"/>
                    </a:moveTo>
                    <a:lnTo>
                      <a:pt x="111" y="266"/>
                    </a:lnTo>
                    <a:lnTo>
                      <a:pt x="124" y="245"/>
                    </a:lnTo>
                    <a:lnTo>
                      <a:pt x="145" y="262"/>
                    </a:lnTo>
                    <a:lnTo>
                      <a:pt x="121" y="281"/>
                    </a:lnTo>
                    <a:close/>
                    <a:moveTo>
                      <a:pt x="248" y="361"/>
                    </a:moveTo>
                    <a:cubicBezTo>
                      <a:pt x="235" y="361"/>
                      <a:pt x="224" y="350"/>
                      <a:pt x="224" y="337"/>
                    </a:cubicBezTo>
                    <a:cubicBezTo>
                      <a:pt x="224" y="323"/>
                      <a:pt x="235" y="312"/>
                      <a:pt x="248" y="312"/>
                    </a:cubicBezTo>
                    <a:cubicBezTo>
                      <a:pt x="261" y="312"/>
                      <a:pt x="272" y="323"/>
                      <a:pt x="272" y="337"/>
                    </a:cubicBezTo>
                    <a:cubicBezTo>
                      <a:pt x="272" y="350"/>
                      <a:pt x="261" y="361"/>
                      <a:pt x="248" y="361"/>
                    </a:cubicBezTo>
                    <a:close/>
                    <a:moveTo>
                      <a:pt x="224" y="304"/>
                    </a:moveTo>
                    <a:lnTo>
                      <a:pt x="223" y="303"/>
                    </a:lnTo>
                    <a:lnTo>
                      <a:pt x="172" y="262"/>
                    </a:lnTo>
                    <a:lnTo>
                      <a:pt x="222" y="220"/>
                    </a:lnTo>
                    <a:lnTo>
                      <a:pt x="223" y="221"/>
                    </a:lnTo>
                    <a:cubicBezTo>
                      <a:pt x="237" y="232"/>
                      <a:pt x="259" y="232"/>
                      <a:pt x="273" y="221"/>
                    </a:cubicBezTo>
                    <a:lnTo>
                      <a:pt x="274" y="220"/>
                    </a:lnTo>
                    <a:lnTo>
                      <a:pt x="275" y="221"/>
                    </a:lnTo>
                    <a:lnTo>
                      <a:pt x="325" y="262"/>
                    </a:lnTo>
                    <a:lnTo>
                      <a:pt x="272" y="304"/>
                    </a:lnTo>
                    <a:lnTo>
                      <a:pt x="272" y="303"/>
                    </a:lnTo>
                    <a:cubicBezTo>
                      <a:pt x="265" y="298"/>
                      <a:pt x="257" y="296"/>
                      <a:pt x="248" y="296"/>
                    </a:cubicBezTo>
                    <a:cubicBezTo>
                      <a:pt x="240" y="296"/>
                      <a:pt x="232" y="298"/>
                      <a:pt x="225" y="303"/>
                    </a:cubicBezTo>
                    <a:lnTo>
                      <a:pt x="224" y="304"/>
                    </a:lnTo>
                    <a:close/>
                    <a:moveTo>
                      <a:pt x="377" y="221"/>
                    </a:moveTo>
                    <a:lnTo>
                      <a:pt x="354" y="187"/>
                    </a:lnTo>
                    <a:lnTo>
                      <a:pt x="418" y="180"/>
                    </a:lnTo>
                    <a:lnTo>
                      <a:pt x="418" y="181"/>
                    </a:lnTo>
                    <a:cubicBezTo>
                      <a:pt x="418" y="182"/>
                      <a:pt x="418" y="183"/>
                      <a:pt x="419" y="183"/>
                    </a:cubicBezTo>
                    <a:cubicBezTo>
                      <a:pt x="419" y="184"/>
                      <a:pt x="419" y="185"/>
                      <a:pt x="420" y="185"/>
                    </a:cubicBezTo>
                    <a:lnTo>
                      <a:pt x="420" y="186"/>
                    </a:lnTo>
                    <a:lnTo>
                      <a:pt x="419" y="187"/>
                    </a:lnTo>
                    <a:lnTo>
                      <a:pt x="377" y="221"/>
                    </a:lnTo>
                    <a:close/>
                    <a:moveTo>
                      <a:pt x="396" y="251"/>
                    </a:moveTo>
                    <a:lnTo>
                      <a:pt x="386" y="235"/>
                    </a:lnTo>
                    <a:lnTo>
                      <a:pt x="433" y="197"/>
                    </a:lnTo>
                    <a:lnTo>
                      <a:pt x="396" y="251"/>
                    </a:lnTo>
                    <a:close/>
                    <a:moveTo>
                      <a:pt x="457" y="192"/>
                    </a:moveTo>
                    <a:cubicBezTo>
                      <a:pt x="443" y="192"/>
                      <a:pt x="432" y="182"/>
                      <a:pt x="432" y="168"/>
                    </a:cubicBezTo>
                    <a:cubicBezTo>
                      <a:pt x="432" y="155"/>
                      <a:pt x="443" y="144"/>
                      <a:pt x="457" y="144"/>
                    </a:cubicBezTo>
                    <a:cubicBezTo>
                      <a:pt x="470" y="144"/>
                      <a:pt x="481" y="155"/>
                      <a:pt x="481" y="168"/>
                    </a:cubicBezTo>
                    <a:cubicBezTo>
                      <a:pt x="481" y="182"/>
                      <a:pt x="470" y="192"/>
                      <a:pt x="457" y="192"/>
                    </a:cubicBezTo>
                    <a:close/>
                    <a:moveTo>
                      <a:pt x="421" y="318"/>
                    </a:moveTo>
                    <a:lnTo>
                      <a:pt x="389" y="292"/>
                    </a:lnTo>
                    <a:lnTo>
                      <a:pt x="396" y="281"/>
                    </a:lnTo>
                    <a:lnTo>
                      <a:pt x="421" y="318"/>
                    </a:lnTo>
                    <a:close/>
                    <a:moveTo>
                      <a:pt x="41" y="381"/>
                    </a:moveTo>
                    <a:cubicBezTo>
                      <a:pt x="27" y="381"/>
                      <a:pt x="16" y="371"/>
                      <a:pt x="16" y="357"/>
                    </a:cubicBezTo>
                    <a:cubicBezTo>
                      <a:pt x="16" y="344"/>
                      <a:pt x="27" y="333"/>
                      <a:pt x="41" y="333"/>
                    </a:cubicBezTo>
                    <a:cubicBezTo>
                      <a:pt x="54" y="333"/>
                      <a:pt x="65" y="344"/>
                      <a:pt x="65" y="357"/>
                    </a:cubicBezTo>
                    <a:cubicBezTo>
                      <a:pt x="65" y="371"/>
                      <a:pt x="54" y="381"/>
                      <a:pt x="41" y="381"/>
                    </a:cubicBezTo>
                    <a:close/>
                    <a:moveTo>
                      <a:pt x="41" y="192"/>
                    </a:moveTo>
                    <a:cubicBezTo>
                      <a:pt x="27" y="192"/>
                      <a:pt x="16" y="182"/>
                      <a:pt x="16" y="168"/>
                    </a:cubicBezTo>
                    <a:cubicBezTo>
                      <a:pt x="16" y="155"/>
                      <a:pt x="27" y="144"/>
                      <a:pt x="41" y="144"/>
                    </a:cubicBezTo>
                    <a:cubicBezTo>
                      <a:pt x="54" y="144"/>
                      <a:pt x="65" y="155"/>
                      <a:pt x="65" y="168"/>
                    </a:cubicBezTo>
                    <a:cubicBezTo>
                      <a:pt x="65" y="182"/>
                      <a:pt x="54" y="192"/>
                      <a:pt x="41" y="192"/>
                    </a:cubicBezTo>
                    <a:close/>
                    <a:moveTo>
                      <a:pt x="70" y="385"/>
                    </a:moveTo>
                    <a:lnTo>
                      <a:pt x="71" y="386"/>
                    </a:lnTo>
                    <a:lnTo>
                      <a:pt x="210" y="470"/>
                    </a:lnTo>
                    <a:lnTo>
                      <a:pt x="209" y="471"/>
                    </a:lnTo>
                    <a:cubicBezTo>
                      <a:pt x="208" y="476"/>
                      <a:pt x="207" y="480"/>
                      <a:pt x="207" y="484"/>
                    </a:cubicBezTo>
                    <a:cubicBezTo>
                      <a:pt x="207" y="507"/>
                      <a:pt x="226" y="525"/>
                      <a:pt x="248" y="525"/>
                    </a:cubicBezTo>
                    <a:cubicBezTo>
                      <a:pt x="271" y="525"/>
                      <a:pt x="289" y="507"/>
                      <a:pt x="289" y="484"/>
                    </a:cubicBezTo>
                    <a:cubicBezTo>
                      <a:pt x="289" y="480"/>
                      <a:pt x="288" y="476"/>
                      <a:pt x="287" y="472"/>
                    </a:cubicBezTo>
                    <a:lnTo>
                      <a:pt x="287" y="471"/>
                    </a:lnTo>
                    <a:lnTo>
                      <a:pt x="287" y="470"/>
                    </a:lnTo>
                    <a:lnTo>
                      <a:pt x="427" y="385"/>
                    </a:lnTo>
                    <a:lnTo>
                      <a:pt x="428" y="386"/>
                    </a:lnTo>
                    <a:cubicBezTo>
                      <a:pt x="435" y="394"/>
                      <a:pt x="446" y="398"/>
                      <a:pt x="457" y="398"/>
                    </a:cubicBezTo>
                    <a:cubicBezTo>
                      <a:pt x="479" y="398"/>
                      <a:pt x="497" y="380"/>
                      <a:pt x="497" y="357"/>
                    </a:cubicBezTo>
                    <a:cubicBezTo>
                      <a:pt x="497" y="335"/>
                      <a:pt x="479" y="316"/>
                      <a:pt x="457" y="316"/>
                    </a:cubicBezTo>
                    <a:cubicBezTo>
                      <a:pt x="452" y="316"/>
                      <a:pt x="447" y="317"/>
                      <a:pt x="442" y="319"/>
                    </a:cubicBezTo>
                    <a:lnTo>
                      <a:pt x="442" y="319"/>
                    </a:lnTo>
                    <a:lnTo>
                      <a:pt x="441" y="318"/>
                    </a:lnTo>
                    <a:lnTo>
                      <a:pt x="406" y="266"/>
                    </a:lnTo>
                    <a:lnTo>
                      <a:pt x="407" y="265"/>
                    </a:lnTo>
                    <a:lnTo>
                      <a:pt x="446" y="208"/>
                    </a:lnTo>
                    <a:lnTo>
                      <a:pt x="446" y="208"/>
                    </a:lnTo>
                    <a:cubicBezTo>
                      <a:pt x="450" y="209"/>
                      <a:pt x="453" y="209"/>
                      <a:pt x="457" y="209"/>
                    </a:cubicBezTo>
                    <a:cubicBezTo>
                      <a:pt x="479" y="209"/>
                      <a:pt x="497" y="191"/>
                      <a:pt x="497" y="168"/>
                    </a:cubicBezTo>
                    <a:cubicBezTo>
                      <a:pt x="497" y="146"/>
                      <a:pt x="479" y="127"/>
                      <a:pt x="457" y="127"/>
                    </a:cubicBezTo>
                    <a:cubicBezTo>
                      <a:pt x="446" y="127"/>
                      <a:pt x="435" y="132"/>
                      <a:pt x="428" y="140"/>
                    </a:cubicBezTo>
                    <a:lnTo>
                      <a:pt x="427" y="140"/>
                    </a:lnTo>
                    <a:lnTo>
                      <a:pt x="426" y="140"/>
                    </a:lnTo>
                    <a:lnTo>
                      <a:pt x="287" y="55"/>
                    </a:lnTo>
                    <a:lnTo>
                      <a:pt x="287" y="54"/>
                    </a:lnTo>
                    <a:cubicBezTo>
                      <a:pt x="288" y="50"/>
                      <a:pt x="289" y="45"/>
                      <a:pt x="289" y="41"/>
                    </a:cubicBezTo>
                    <a:cubicBezTo>
                      <a:pt x="289" y="19"/>
                      <a:pt x="271" y="0"/>
                      <a:pt x="248" y="0"/>
                    </a:cubicBezTo>
                    <a:cubicBezTo>
                      <a:pt x="226" y="0"/>
                      <a:pt x="207" y="19"/>
                      <a:pt x="207" y="41"/>
                    </a:cubicBezTo>
                    <a:cubicBezTo>
                      <a:pt x="207" y="45"/>
                      <a:pt x="208" y="50"/>
                      <a:pt x="209" y="54"/>
                    </a:cubicBezTo>
                    <a:lnTo>
                      <a:pt x="210" y="55"/>
                    </a:lnTo>
                    <a:lnTo>
                      <a:pt x="70" y="140"/>
                    </a:lnTo>
                    <a:lnTo>
                      <a:pt x="70" y="140"/>
                    </a:lnTo>
                    <a:cubicBezTo>
                      <a:pt x="62" y="132"/>
                      <a:pt x="51" y="127"/>
                      <a:pt x="41" y="127"/>
                    </a:cubicBezTo>
                    <a:cubicBezTo>
                      <a:pt x="18" y="127"/>
                      <a:pt x="0" y="146"/>
                      <a:pt x="0" y="168"/>
                    </a:cubicBezTo>
                    <a:cubicBezTo>
                      <a:pt x="0" y="191"/>
                      <a:pt x="18" y="209"/>
                      <a:pt x="41" y="209"/>
                    </a:cubicBezTo>
                    <a:cubicBezTo>
                      <a:pt x="44" y="209"/>
                      <a:pt x="47" y="209"/>
                      <a:pt x="51" y="208"/>
                    </a:cubicBezTo>
                    <a:lnTo>
                      <a:pt x="52" y="208"/>
                    </a:lnTo>
                    <a:lnTo>
                      <a:pt x="52" y="208"/>
                    </a:lnTo>
                    <a:lnTo>
                      <a:pt x="91" y="266"/>
                    </a:lnTo>
                    <a:lnTo>
                      <a:pt x="90" y="266"/>
                    </a:lnTo>
                    <a:lnTo>
                      <a:pt x="56" y="319"/>
                    </a:lnTo>
                    <a:lnTo>
                      <a:pt x="55" y="319"/>
                    </a:lnTo>
                    <a:cubicBezTo>
                      <a:pt x="50" y="317"/>
                      <a:pt x="45" y="316"/>
                      <a:pt x="41" y="316"/>
                    </a:cubicBezTo>
                    <a:cubicBezTo>
                      <a:pt x="18" y="316"/>
                      <a:pt x="0" y="335"/>
                      <a:pt x="0" y="357"/>
                    </a:cubicBezTo>
                    <a:cubicBezTo>
                      <a:pt x="0" y="380"/>
                      <a:pt x="18" y="398"/>
                      <a:pt x="41" y="398"/>
                    </a:cubicBezTo>
                    <a:cubicBezTo>
                      <a:pt x="51" y="398"/>
                      <a:pt x="62" y="394"/>
                      <a:pt x="70" y="386"/>
                    </a:cubicBezTo>
                    <a:lnTo>
                      <a:pt x="70" y="385"/>
                    </a:ln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0" name="Rectangle 9">
              <a:extLst>
                <a:ext uri="{FF2B5EF4-FFF2-40B4-BE49-F238E27FC236}">
                  <a16:creationId xmlns:a16="http://schemas.microsoft.com/office/drawing/2014/main" id="{E4FA594E-1686-3BAE-C217-0C8FBE328F1A}"/>
                </a:ext>
              </a:extLst>
            </p:cNvPr>
            <p:cNvSpPr/>
            <p:nvPr/>
          </p:nvSpPr>
          <p:spPr>
            <a:xfrm>
              <a:off x="4990681" y="1683097"/>
              <a:ext cx="2001296" cy="2160395"/>
            </a:xfrm>
            <a:prstGeom prst="rect">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4577542" y="1979378"/>
              <a:ext cx="735042" cy="156966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w="19050">
                    <a:solidFill>
                      <a:srgbClr val="2A5FAB"/>
                    </a:solidFill>
                  </a:ln>
                  <a:noFill/>
                  <a:effectLst/>
                  <a:uLnTx/>
                  <a:uFillTx/>
                  <a:latin typeface="Arial" panose="020B0604020202020204"/>
                  <a:ea typeface="+mn-ea"/>
                  <a:cs typeface="+mn-cs"/>
                </a:rPr>
                <a:t>2</a:t>
              </a:r>
            </a:p>
          </p:txBody>
        </p:sp>
      </p:grpSp>
      <p:grpSp>
        <p:nvGrpSpPr>
          <p:cNvPr id="12" name="Group 11">
            <a:extLst>
              <a:ext uri="{FF2B5EF4-FFF2-40B4-BE49-F238E27FC236}">
                <a16:creationId xmlns:a16="http://schemas.microsoft.com/office/drawing/2014/main" id="{40307C14-B9BA-46AA-AC08-0E0E677ADE2B}"/>
              </a:ext>
            </a:extLst>
          </p:cNvPr>
          <p:cNvGrpSpPr/>
          <p:nvPr/>
        </p:nvGrpSpPr>
        <p:grpSpPr>
          <a:xfrm>
            <a:off x="7691876" y="1683097"/>
            <a:ext cx="2473705" cy="2160395"/>
            <a:chOff x="7691876" y="1683097"/>
            <a:chExt cx="2473705" cy="2160395"/>
          </a:xfrm>
        </p:grpSpPr>
        <p:sp>
          <p:nvSpPr>
            <p:cNvPr id="47" name="TextBox 46"/>
            <p:cNvSpPr txBox="1"/>
            <p:nvPr/>
          </p:nvSpPr>
          <p:spPr>
            <a:xfrm>
              <a:off x="8299140" y="2925342"/>
              <a:ext cx="173037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Upskilling Over Future Hires </a:t>
              </a:r>
            </a:p>
          </p:txBody>
        </p:sp>
        <p:grpSp>
          <p:nvGrpSpPr>
            <p:cNvPr id="52" name="Group 51"/>
            <p:cNvGrpSpPr/>
            <p:nvPr/>
          </p:nvGrpSpPr>
          <p:grpSpPr>
            <a:xfrm>
              <a:off x="8755888" y="1846052"/>
              <a:ext cx="816873" cy="816873"/>
              <a:chOff x="378360" y="760097"/>
              <a:chExt cx="552527" cy="552527"/>
            </a:xfrm>
          </p:grpSpPr>
          <p:sp>
            <p:nvSpPr>
              <p:cNvPr id="53" name="Oval 52">
                <a:extLst>
                  <a:ext uri="{FF2B5EF4-FFF2-40B4-BE49-F238E27FC236}">
                    <a16:creationId xmlns:a16="http://schemas.microsoft.com/office/drawing/2014/main" id="{E04E99EC-2E2C-1C45-BCF6-44C5CECC6E94}"/>
                  </a:ext>
                </a:extLst>
              </p:cNvPr>
              <p:cNvSpPr/>
              <p:nvPr/>
            </p:nvSpPr>
            <p:spPr>
              <a:xfrm>
                <a:off x="378360" y="760097"/>
                <a:ext cx="552527" cy="552527"/>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54" name="Group 53"/>
              <p:cNvGrpSpPr/>
              <p:nvPr/>
            </p:nvGrpSpPr>
            <p:grpSpPr>
              <a:xfrm>
                <a:off x="469877" y="884500"/>
                <a:ext cx="319705" cy="327139"/>
                <a:chOff x="-81454" y="3332059"/>
                <a:chExt cx="319705" cy="327139"/>
              </a:xfrm>
            </p:grpSpPr>
            <p:sp>
              <p:nvSpPr>
                <p:cNvPr id="55" name="Freeform 1005"/>
                <p:cNvSpPr>
                  <a:spLocks/>
                </p:cNvSpPr>
                <p:nvPr/>
              </p:nvSpPr>
              <p:spPr bwMode="auto">
                <a:xfrm>
                  <a:off x="-44278" y="3332059"/>
                  <a:ext cx="282529" cy="285008"/>
                </a:xfrm>
                <a:custGeom>
                  <a:avLst/>
                  <a:gdLst>
                    <a:gd name="T0" fmla="*/ 113 w 430"/>
                    <a:gd name="T1" fmla="*/ 429 h 429"/>
                    <a:gd name="T2" fmla="*/ 113 w 430"/>
                    <a:gd name="T3" fmla="*/ 429 h 429"/>
                    <a:gd name="T4" fmla="*/ 107 w 430"/>
                    <a:gd name="T5" fmla="*/ 426 h 429"/>
                    <a:gd name="T6" fmla="*/ 106 w 430"/>
                    <a:gd name="T7" fmla="*/ 426 h 429"/>
                    <a:gd name="T8" fmla="*/ 106 w 430"/>
                    <a:gd name="T9" fmla="*/ 414 h 429"/>
                    <a:gd name="T10" fmla="*/ 357 w 430"/>
                    <a:gd name="T11" fmla="*/ 163 h 429"/>
                    <a:gd name="T12" fmla="*/ 369 w 430"/>
                    <a:gd name="T13" fmla="*/ 163 h 429"/>
                    <a:gd name="T14" fmla="*/ 406 w 430"/>
                    <a:gd name="T15" fmla="*/ 201 h 429"/>
                    <a:gd name="T16" fmla="*/ 412 w 430"/>
                    <a:gd name="T17" fmla="*/ 18 h 429"/>
                    <a:gd name="T18" fmla="*/ 229 w 430"/>
                    <a:gd name="T19" fmla="*/ 24 h 429"/>
                    <a:gd name="T20" fmla="*/ 267 w 430"/>
                    <a:gd name="T21" fmla="*/ 61 h 429"/>
                    <a:gd name="T22" fmla="*/ 269 w 430"/>
                    <a:gd name="T23" fmla="*/ 67 h 429"/>
                    <a:gd name="T24" fmla="*/ 267 w 430"/>
                    <a:gd name="T25" fmla="*/ 73 h 429"/>
                    <a:gd name="T26" fmla="*/ 16 w 430"/>
                    <a:gd name="T27" fmla="*/ 324 h 429"/>
                    <a:gd name="T28" fmla="*/ 10 w 430"/>
                    <a:gd name="T29" fmla="*/ 326 h 429"/>
                    <a:gd name="T30" fmla="*/ 10 w 430"/>
                    <a:gd name="T31" fmla="*/ 326 h 429"/>
                    <a:gd name="T32" fmla="*/ 4 w 430"/>
                    <a:gd name="T33" fmla="*/ 324 h 429"/>
                    <a:gd name="T34" fmla="*/ 3 w 430"/>
                    <a:gd name="T35" fmla="*/ 311 h 429"/>
                    <a:gd name="T36" fmla="*/ 248 w 430"/>
                    <a:gd name="T37" fmla="*/ 67 h 429"/>
                    <a:gd name="T38" fmla="*/ 202 w 430"/>
                    <a:gd name="T39" fmla="*/ 21 h 429"/>
                    <a:gd name="T40" fmla="*/ 200 w 430"/>
                    <a:gd name="T41" fmla="*/ 12 h 429"/>
                    <a:gd name="T42" fmla="*/ 207 w 430"/>
                    <a:gd name="T43" fmla="*/ 7 h 429"/>
                    <a:gd name="T44" fmla="*/ 422 w 430"/>
                    <a:gd name="T45" fmla="*/ 0 h 429"/>
                    <a:gd name="T46" fmla="*/ 428 w 430"/>
                    <a:gd name="T47" fmla="*/ 2 h 429"/>
                    <a:gd name="T48" fmla="*/ 430 w 430"/>
                    <a:gd name="T49" fmla="*/ 8 h 429"/>
                    <a:gd name="T50" fmla="*/ 423 w 430"/>
                    <a:gd name="T51" fmla="*/ 223 h 429"/>
                    <a:gd name="T52" fmla="*/ 418 w 430"/>
                    <a:gd name="T53" fmla="*/ 230 h 429"/>
                    <a:gd name="T54" fmla="*/ 409 w 430"/>
                    <a:gd name="T55" fmla="*/ 228 h 429"/>
                    <a:gd name="T56" fmla="*/ 363 w 430"/>
                    <a:gd name="T57" fmla="*/ 182 h 429"/>
                    <a:gd name="T58" fmla="*/ 119 w 430"/>
                    <a:gd name="T59" fmla="*/ 427 h 429"/>
                    <a:gd name="T60" fmla="*/ 113 w 430"/>
                    <a:gd name="T61" fmla="*/ 429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30" h="429">
                      <a:moveTo>
                        <a:pt x="113" y="429"/>
                      </a:moveTo>
                      <a:lnTo>
                        <a:pt x="113" y="429"/>
                      </a:lnTo>
                      <a:cubicBezTo>
                        <a:pt x="110" y="429"/>
                        <a:pt x="108" y="428"/>
                        <a:pt x="107" y="426"/>
                      </a:cubicBezTo>
                      <a:lnTo>
                        <a:pt x="106" y="426"/>
                      </a:lnTo>
                      <a:cubicBezTo>
                        <a:pt x="103" y="422"/>
                        <a:pt x="103" y="417"/>
                        <a:pt x="106" y="414"/>
                      </a:cubicBezTo>
                      <a:lnTo>
                        <a:pt x="357" y="163"/>
                      </a:lnTo>
                      <a:cubicBezTo>
                        <a:pt x="360" y="160"/>
                        <a:pt x="365" y="160"/>
                        <a:pt x="369" y="163"/>
                      </a:cubicBezTo>
                      <a:lnTo>
                        <a:pt x="406" y="201"/>
                      </a:lnTo>
                      <a:lnTo>
                        <a:pt x="412" y="18"/>
                      </a:lnTo>
                      <a:lnTo>
                        <a:pt x="229" y="24"/>
                      </a:lnTo>
                      <a:lnTo>
                        <a:pt x="267" y="61"/>
                      </a:lnTo>
                      <a:cubicBezTo>
                        <a:pt x="268" y="63"/>
                        <a:pt x="269" y="65"/>
                        <a:pt x="269" y="67"/>
                      </a:cubicBezTo>
                      <a:cubicBezTo>
                        <a:pt x="269" y="70"/>
                        <a:pt x="268" y="72"/>
                        <a:pt x="267" y="73"/>
                      </a:cubicBezTo>
                      <a:lnTo>
                        <a:pt x="16" y="324"/>
                      </a:lnTo>
                      <a:cubicBezTo>
                        <a:pt x="14" y="325"/>
                        <a:pt x="12" y="326"/>
                        <a:pt x="10" y="326"/>
                      </a:cubicBezTo>
                      <a:lnTo>
                        <a:pt x="10" y="326"/>
                      </a:lnTo>
                      <a:cubicBezTo>
                        <a:pt x="8" y="326"/>
                        <a:pt x="6" y="325"/>
                        <a:pt x="4" y="324"/>
                      </a:cubicBezTo>
                      <a:cubicBezTo>
                        <a:pt x="1" y="321"/>
                        <a:pt x="0" y="315"/>
                        <a:pt x="3" y="311"/>
                      </a:cubicBezTo>
                      <a:lnTo>
                        <a:pt x="248" y="67"/>
                      </a:lnTo>
                      <a:lnTo>
                        <a:pt x="202" y="21"/>
                      </a:lnTo>
                      <a:cubicBezTo>
                        <a:pt x="199" y="19"/>
                        <a:pt x="199" y="16"/>
                        <a:pt x="200" y="12"/>
                      </a:cubicBezTo>
                      <a:cubicBezTo>
                        <a:pt x="201" y="9"/>
                        <a:pt x="204" y="7"/>
                        <a:pt x="207" y="7"/>
                      </a:cubicBezTo>
                      <a:lnTo>
                        <a:pt x="422" y="0"/>
                      </a:lnTo>
                      <a:cubicBezTo>
                        <a:pt x="424" y="0"/>
                        <a:pt x="426" y="1"/>
                        <a:pt x="428" y="2"/>
                      </a:cubicBezTo>
                      <a:cubicBezTo>
                        <a:pt x="429" y="4"/>
                        <a:pt x="430" y="6"/>
                        <a:pt x="430" y="8"/>
                      </a:cubicBezTo>
                      <a:lnTo>
                        <a:pt x="423" y="223"/>
                      </a:lnTo>
                      <a:cubicBezTo>
                        <a:pt x="423" y="226"/>
                        <a:pt x="421" y="229"/>
                        <a:pt x="418" y="230"/>
                      </a:cubicBezTo>
                      <a:cubicBezTo>
                        <a:pt x="414" y="231"/>
                        <a:pt x="411" y="231"/>
                        <a:pt x="409" y="228"/>
                      </a:cubicBezTo>
                      <a:lnTo>
                        <a:pt x="363" y="182"/>
                      </a:lnTo>
                      <a:lnTo>
                        <a:pt x="119" y="427"/>
                      </a:lnTo>
                      <a:cubicBezTo>
                        <a:pt x="117" y="428"/>
                        <a:pt x="115" y="429"/>
                        <a:pt x="113" y="42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 name="Freeform 1006"/>
                <p:cNvSpPr>
                  <a:spLocks noEditPoints="1"/>
                </p:cNvSpPr>
                <p:nvPr/>
              </p:nvSpPr>
              <p:spPr bwMode="auto">
                <a:xfrm>
                  <a:off x="94508" y="3515455"/>
                  <a:ext cx="141265" cy="143743"/>
                </a:xfrm>
                <a:custGeom>
                  <a:avLst/>
                  <a:gdLst>
                    <a:gd name="T0" fmla="*/ 20 w 216"/>
                    <a:gd name="T1" fmla="*/ 161 h 217"/>
                    <a:gd name="T2" fmla="*/ 56 w 216"/>
                    <a:gd name="T3" fmla="*/ 197 h 217"/>
                    <a:gd name="T4" fmla="*/ 171 w 216"/>
                    <a:gd name="T5" fmla="*/ 82 h 217"/>
                    <a:gd name="T6" fmla="*/ 183 w 216"/>
                    <a:gd name="T7" fmla="*/ 82 h 217"/>
                    <a:gd name="T8" fmla="*/ 197 w 216"/>
                    <a:gd name="T9" fmla="*/ 96 h 217"/>
                    <a:gd name="T10" fmla="*/ 199 w 216"/>
                    <a:gd name="T11" fmla="*/ 18 h 217"/>
                    <a:gd name="T12" fmla="*/ 121 w 216"/>
                    <a:gd name="T13" fmla="*/ 21 h 217"/>
                    <a:gd name="T14" fmla="*/ 135 w 216"/>
                    <a:gd name="T15" fmla="*/ 34 h 217"/>
                    <a:gd name="T16" fmla="*/ 135 w 216"/>
                    <a:gd name="T17" fmla="*/ 46 h 217"/>
                    <a:gd name="T18" fmla="*/ 20 w 216"/>
                    <a:gd name="T19" fmla="*/ 161 h 217"/>
                    <a:gd name="T20" fmla="*/ 56 w 216"/>
                    <a:gd name="T21" fmla="*/ 217 h 217"/>
                    <a:gd name="T22" fmla="*/ 50 w 216"/>
                    <a:gd name="T23" fmla="*/ 215 h 217"/>
                    <a:gd name="T24" fmla="*/ 2 w 216"/>
                    <a:gd name="T25" fmla="*/ 167 h 217"/>
                    <a:gd name="T26" fmla="*/ 0 w 216"/>
                    <a:gd name="T27" fmla="*/ 161 h 217"/>
                    <a:gd name="T28" fmla="*/ 2 w 216"/>
                    <a:gd name="T29" fmla="*/ 155 h 217"/>
                    <a:gd name="T30" fmla="*/ 117 w 216"/>
                    <a:gd name="T31" fmla="*/ 40 h 217"/>
                    <a:gd name="T32" fmla="*/ 96 w 216"/>
                    <a:gd name="T33" fmla="*/ 19 h 217"/>
                    <a:gd name="T34" fmla="*/ 94 w 216"/>
                    <a:gd name="T35" fmla="*/ 10 h 217"/>
                    <a:gd name="T36" fmla="*/ 101 w 216"/>
                    <a:gd name="T37" fmla="*/ 5 h 217"/>
                    <a:gd name="T38" fmla="*/ 208 w 216"/>
                    <a:gd name="T39" fmla="*/ 1 h 217"/>
                    <a:gd name="T40" fmla="*/ 214 w 216"/>
                    <a:gd name="T41" fmla="*/ 3 h 217"/>
                    <a:gd name="T42" fmla="*/ 216 w 216"/>
                    <a:gd name="T43" fmla="*/ 9 h 217"/>
                    <a:gd name="T44" fmla="*/ 212 w 216"/>
                    <a:gd name="T45" fmla="*/ 116 h 217"/>
                    <a:gd name="T46" fmla="*/ 207 w 216"/>
                    <a:gd name="T47" fmla="*/ 123 h 217"/>
                    <a:gd name="T48" fmla="*/ 198 w 216"/>
                    <a:gd name="T49" fmla="*/ 121 h 217"/>
                    <a:gd name="T50" fmla="*/ 177 w 216"/>
                    <a:gd name="T51" fmla="*/ 100 h 217"/>
                    <a:gd name="T52" fmla="*/ 62 w 216"/>
                    <a:gd name="T53" fmla="*/ 215 h 217"/>
                    <a:gd name="T54" fmla="*/ 56 w 216"/>
                    <a:gd name="T55" fmla="*/ 21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6" h="217">
                      <a:moveTo>
                        <a:pt x="20" y="161"/>
                      </a:moveTo>
                      <a:lnTo>
                        <a:pt x="56" y="197"/>
                      </a:lnTo>
                      <a:lnTo>
                        <a:pt x="171" y="82"/>
                      </a:lnTo>
                      <a:cubicBezTo>
                        <a:pt x="174" y="79"/>
                        <a:pt x="180" y="79"/>
                        <a:pt x="183" y="82"/>
                      </a:cubicBezTo>
                      <a:lnTo>
                        <a:pt x="197" y="96"/>
                      </a:lnTo>
                      <a:lnTo>
                        <a:pt x="199" y="18"/>
                      </a:lnTo>
                      <a:lnTo>
                        <a:pt x="121" y="21"/>
                      </a:lnTo>
                      <a:lnTo>
                        <a:pt x="135" y="34"/>
                      </a:lnTo>
                      <a:cubicBezTo>
                        <a:pt x="138" y="38"/>
                        <a:pt x="138" y="43"/>
                        <a:pt x="135" y="46"/>
                      </a:cubicBezTo>
                      <a:lnTo>
                        <a:pt x="20" y="161"/>
                      </a:lnTo>
                      <a:close/>
                      <a:moveTo>
                        <a:pt x="56" y="217"/>
                      </a:moveTo>
                      <a:cubicBezTo>
                        <a:pt x="54" y="217"/>
                        <a:pt x="52" y="216"/>
                        <a:pt x="50" y="215"/>
                      </a:cubicBezTo>
                      <a:lnTo>
                        <a:pt x="2" y="167"/>
                      </a:lnTo>
                      <a:cubicBezTo>
                        <a:pt x="1" y="165"/>
                        <a:pt x="0" y="163"/>
                        <a:pt x="0" y="161"/>
                      </a:cubicBezTo>
                      <a:cubicBezTo>
                        <a:pt x="0" y="159"/>
                        <a:pt x="1" y="157"/>
                        <a:pt x="2" y="155"/>
                      </a:cubicBezTo>
                      <a:lnTo>
                        <a:pt x="117" y="40"/>
                      </a:lnTo>
                      <a:lnTo>
                        <a:pt x="96" y="19"/>
                      </a:lnTo>
                      <a:cubicBezTo>
                        <a:pt x="93" y="17"/>
                        <a:pt x="93" y="13"/>
                        <a:pt x="94" y="10"/>
                      </a:cubicBezTo>
                      <a:cubicBezTo>
                        <a:pt x="95" y="7"/>
                        <a:pt x="98" y="5"/>
                        <a:pt x="101" y="5"/>
                      </a:cubicBezTo>
                      <a:lnTo>
                        <a:pt x="208" y="1"/>
                      </a:lnTo>
                      <a:cubicBezTo>
                        <a:pt x="210" y="0"/>
                        <a:pt x="212" y="2"/>
                        <a:pt x="214" y="3"/>
                      </a:cubicBezTo>
                      <a:cubicBezTo>
                        <a:pt x="216" y="5"/>
                        <a:pt x="216" y="7"/>
                        <a:pt x="216" y="9"/>
                      </a:cubicBezTo>
                      <a:lnTo>
                        <a:pt x="212" y="116"/>
                      </a:lnTo>
                      <a:cubicBezTo>
                        <a:pt x="212" y="119"/>
                        <a:pt x="210" y="122"/>
                        <a:pt x="207" y="123"/>
                      </a:cubicBezTo>
                      <a:cubicBezTo>
                        <a:pt x="204" y="125"/>
                        <a:pt x="201" y="124"/>
                        <a:pt x="198" y="121"/>
                      </a:cubicBezTo>
                      <a:lnTo>
                        <a:pt x="177" y="100"/>
                      </a:lnTo>
                      <a:lnTo>
                        <a:pt x="62" y="215"/>
                      </a:lnTo>
                      <a:cubicBezTo>
                        <a:pt x="60" y="216"/>
                        <a:pt x="58" y="217"/>
                        <a:pt x="56" y="21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 name="Freeform 1007"/>
                <p:cNvSpPr>
                  <a:spLocks noEditPoints="1"/>
                </p:cNvSpPr>
                <p:nvPr/>
              </p:nvSpPr>
              <p:spPr bwMode="auto">
                <a:xfrm>
                  <a:off x="-81454" y="3341972"/>
                  <a:ext cx="143743" cy="143743"/>
                </a:xfrm>
                <a:custGeom>
                  <a:avLst/>
                  <a:gdLst>
                    <a:gd name="T0" fmla="*/ 21 w 218"/>
                    <a:gd name="T1" fmla="*/ 160 h 216"/>
                    <a:gd name="T2" fmla="*/ 57 w 218"/>
                    <a:gd name="T3" fmla="*/ 196 h 216"/>
                    <a:gd name="T4" fmla="*/ 172 w 218"/>
                    <a:gd name="T5" fmla="*/ 82 h 216"/>
                    <a:gd name="T6" fmla="*/ 184 w 218"/>
                    <a:gd name="T7" fmla="*/ 82 h 216"/>
                    <a:gd name="T8" fmla="*/ 198 w 218"/>
                    <a:gd name="T9" fmla="*/ 95 h 216"/>
                    <a:gd name="T10" fmla="*/ 201 w 218"/>
                    <a:gd name="T11" fmla="*/ 17 h 216"/>
                    <a:gd name="T12" fmla="*/ 122 w 218"/>
                    <a:gd name="T13" fmla="*/ 20 h 216"/>
                    <a:gd name="T14" fmla="*/ 136 w 218"/>
                    <a:gd name="T15" fmla="*/ 34 h 216"/>
                    <a:gd name="T16" fmla="*/ 136 w 218"/>
                    <a:gd name="T17" fmla="*/ 45 h 216"/>
                    <a:gd name="T18" fmla="*/ 21 w 218"/>
                    <a:gd name="T19" fmla="*/ 160 h 216"/>
                    <a:gd name="T20" fmla="*/ 57 w 218"/>
                    <a:gd name="T21" fmla="*/ 216 h 216"/>
                    <a:gd name="T22" fmla="*/ 51 w 218"/>
                    <a:gd name="T23" fmla="*/ 214 h 216"/>
                    <a:gd name="T24" fmla="*/ 4 w 218"/>
                    <a:gd name="T25" fmla="*/ 166 h 216"/>
                    <a:gd name="T26" fmla="*/ 4 w 218"/>
                    <a:gd name="T27" fmla="*/ 154 h 216"/>
                    <a:gd name="T28" fmla="*/ 118 w 218"/>
                    <a:gd name="T29" fmla="*/ 40 h 216"/>
                    <a:gd name="T30" fmla="*/ 97 w 218"/>
                    <a:gd name="T31" fmla="*/ 18 h 216"/>
                    <a:gd name="T32" fmla="*/ 95 w 218"/>
                    <a:gd name="T33" fmla="*/ 9 h 216"/>
                    <a:gd name="T34" fmla="*/ 102 w 218"/>
                    <a:gd name="T35" fmla="*/ 4 h 216"/>
                    <a:gd name="T36" fmla="*/ 209 w 218"/>
                    <a:gd name="T37" fmla="*/ 0 h 216"/>
                    <a:gd name="T38" fmla="*/ 215 w 218"/>
                    <a:gd name="T39" fmla="*/ 2 h 216"/>
                    <a:gd name="T40" fmla="*/ 218 w 218"/>
                    <a:gd name="T41" fmla="*/ 9 h 216"/>
                    <a:gd name="T42" fmla="*/ 214 w 218"/>
                    <a:gd name="T43" fmla="*/ 115 h 216"/>
                    <a:gd name="T44" fmla="*/ 208 w 218"/>
                    <a:gd name="T45" fmla="*/ 123 h 216"/>
                    <a:gd name="T46" fmla="*/ 199 w 218"/>
                    <a:gd name="T47" fmla="*/ 121 h 216"/>
                    <a:gd name="T48" fmla="*/ 178 w 218"/>
                    <a:gd name="T49" fmla="*/ 99 h 216"/>
                    <a:gd name="T50" fmla="*/ 63 w 218"/>
                    <a:gd name="T51" fmla="*/ 214 h 216"/>
                    <a:gd name="T52" fmla="*/ 57 w 218"/>
                    <a:gd name="T53"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8" h="216">
                      <a:moveTo>
                        <a:pt x="21" y="160"/>
                      </a:moveTo>
                      <a:lnTo>
                        <a:pt x="57" y="196"/>
                      </a:lnTo>
                      <a:lnTo>
                        <a:pt x="172" y="82"/>
                      </a:lnTo>
                      <a:cubicBezTo>
                        <a:pt x="175" y="78"/>
                        <a:pt x="181" y="78"/>
                        <a:pt x="184" y="82"/>
                      </a:cubicBezTo>
                      <a:lnTo>
                        <a:pt x="198" y="95"/>
                      </a:lnTo>
                      <a:lnTo>
                        <a:pt x="201" y="17"/>
                      </a:lnTo>
                      <a:lnTo>
                        <a:pt x="122" y="20"/>
                      </a:lnTo>
                      <a:lnTo>
                        <a:pt x="136" y="34"/>
                      </a:lnTo>
                      <a:cubicBezTo>
                        <a:pt x="139" y="37"/>
                        <a:pt x="139" y="42"/>
                        <a:pt x="136" y="45"/>
                      </a:cubicBezTo>
                      <a:lnTo>
                        <a:pt x="21" y="160"/>
                      </a:lnTo>
                      <a:close/>
                      <a:moveTo>
                        <a:pt x="57" y="216"/>
                      </a:moveTo>
                      <a:cubicBezTo>
                        <a:pt x="55" y="216"/>
                        <a:pt x="53" y="216"/>
                        <a:pt x="51" y="214"/>
                      </a:cubicBezTo>
                      <a:lnTo>
                        <a:pt x="4" y="166"/>
                      </a:lnTo>
                      <a:cubicBezTo>
                        <a:pt x="0" y="163"/>
                        <a:pt x="0" y="158"/>
                        <a:pt x="4" y="154"/>
                      </a:cubicBezTo>
                      <a:lnTo>
                        <a:pt x="118" y="40"/>
                      </a:lnTo>
                      <a:lnTo>
                        <a:pt x="97" y="18"/>
                      </a:lnTo>
                      <a:cubicBezTo>
                        <a:pt x="95" y="16"/>
                        <a:pt x="94" y="12"/>
                        <a:pt x="95" y="9"/>
                      </a:cubicBezTo>
                      <a:cubicBezTo>
                        <a:pt x="96" y="6"/>
                        <a:pt x="99" y="4"/>
                        <a:pt x="102" y="4"/>
                      </a:cubicBezTo>
                      <a:lnTo>
                        <a:pt x="209" y="0"/>
                      </a:lnTo>
                      <a:cubicBezTo>
                        <a:pt x="211" y="0"/>
                        <a:pt x="214" y="1"/>
                        <a:pt x="215" y="2"/>
                      </a:cubicBezTo>
                      <a:cubicBezTo>
                        <a:pt x="217" y="4"/>
                        <a:pt x="218" y="6"/>
                        <a:pt x="218" y="9"/>
                      </a:cubicBezTo>
                      <a:lnTo>
                        <a:pt x="214" y="115"/>
                      </a:lnTo>
                      <a:cubicBezTo>
                        <a:pt x="214" y="118"/>
                        <a:pt x="211" y="121"/>
                        <a:pt x="208" y="123"/>
                      </a:cubicBezTo>
                      <a:cubicBezTo>
                        <a:pt x="205" y="124"/>
                        <a:pt x="202" y="123"/>
                        <a:pt x="199" y="121"/>
                      </a:cubicBezTo>
                      <a:lnTo>
                        <a:pt x="178" y="99"/>
                      </a:lnTo>
                      <a:lnTo>
                        <a:pt x="63" y="214"/>
                      </a:lnTo>
                      <a:cubicBezTo>
                        <a:pt x="62" y="216"/>
                        <a:pt x="59" y="216"/>
                        <a:pt x="57" y="21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8" name="Freeform 1008"/>
                <p:cNvSpPr>
                  <a:spLocks/>
                </p:cNvSpPr>
                <p:nvPr/>
              </p:nvSpPr>
              <p:spPr bwMode="auto">
                <a:xfrm>
                  <a:off x="-71541" y="3557587"/>
                  <a:ext cx="24783" cy="24783"/>
                </a:xfrm>
                <a:custGeom>
                  <a:avLst/>
                  <a:gdLst>
                    <a:gd name="T0" fmla="*/ 10 w 38"/>
                    <a:gd name="T1" fmla="*/ 39 h 39"/>
                    <a:gd name="T2" fmla="*/ 10 w 38"/>
                    <a:gd name="T3" fmla="*/ 39 h 39"/>
                    <a:gd name="T4" fmla="*/ 4 w 38"/>
                    <a:gd name="T5" fmla="*/ 37 h 39"/>
                    <a:gd name="T6" fmla="*/ 3 w 38"/>
                    <a:gd name="T7" fmla="*/ 36 h 39"/>
                    <a:gd name="T8" fmla="*/ 3 w 38"/>
                    <a:gd name="T9" fmla="*/ 24 h 39"/>
                    <a:gd name="T10" fmla="*/ 24 w 38"/>
                    <a:gd name="T11" fmla="*/ 3 h 39"/>
                    <a:gd name="T12" fmla="*/ 36 w 38"/>
                    <a:gd name="T13" fmla="*/ 3 h 39"/>
                    <a:gd name="T14" fmla="*/ 38 w 38"/>
                    <a:gd name="T15" fmla="*/ 10 h 39"/>
                    <a:gd name="T16" fmla="*/ 36 w 38"/>
                    <a:gd name="T17" fmla="*/ 16 h 39"/>
                    <a:gd name="T18" fmla="*/ 16 w 38"/>
                    <a:gd name="T19" fmla="*/ 37 h 39"/>
                    <a:gd name="T20" fmla="*/ 10 w 38"/>
                    <a:gd name="T21"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39">
                      <a:moveTo>
                        <a:pt x="10" y="39"/>
                      </a:moveTo>
                      <a:lnTo>
                        <a:pt x="10" y="39"/>
                      </a:lnTo>
                      <a:cubicBezTo>
                        <a:pt x="7" y="39"/>
                        <a:pt x="5" y="38"/>
                        <a:pt x="4" y="37"/>
                      </a:cubicBezTo>
                      <a:lnTo>
                        <a:pt x="3" y="36"/>
                      </a:lnTo>
                      <a:cubicBezTo>
                        <a:pt x="0" y="33"/>
                        <a:pt x="0" y="27"/>
                        <a:pt x="3" y="24"/>
                      </a:cubicBezTo>
                      <a:lnTo>
                        <a:pt x="24" y="3"/>
                      </a:lnTo>
                      <a:cubicBezTo>
                        <a:pt x="27" y="0"/>
                        <a:pt x="32" y="0"/>
                        <a:pt x="36" y="3"/>
                      </a:cubicBezTo>
                      <a:cubicBezTo>
                        <a:pt x="37" y="5"/>
                        <a:pt x="38" y="8"/>
                        <a:pt x="38" y="10"/>
                      </a:cubicBezTo>
                      <a:cubicBezTo>
                        <a:pt x="38" y="12"/>
                        <a:pt x="38" y="14"/>
                        <a:pt x="36" y="16"/>
                      </a:cubicBezTo>
                      <a:lnTo>
                        <a:pt x="16" y="37"/>
                      </a:lnTo>
                      <a:cubicBezTo>
                        <a:pt x="14" y="38"/>
                        <a:pt x="12" y="39"/>
                        <a:pt x="10" y="3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 name="Freeform 1010"/>
                <p:cNvSpPr>
                  <a:spLocks/>
                </p:cNvSpPr>
                <p:nvPr/>
              </p:nvSpPr>
              <p:spPr bwMode="auto">
                <a:xfrm>
                  <a:off x="-78976" y="3542717"/>
                  <a:ext cx="86742" cy="89220"/>
                </a:xfrm>
                <a:custGeom>
                  <a:avLst/>
                  <a:gdLst>
                    <a:gd name="T0" fmla="*/ 9 w 132"/>
                    <a:gd name="T1" fmla="*/ 132 h 132"/>
                    <a:gd name="T2" fmla="*/ 3 w 132"/>
                    <a:gd name="T3" fmla="*/ 129 h 132"/>
                    <a:gd name="T4" fmla="*/ 3 w 132"/>
                    <a:gd name="T5" fmla="*/ 129 h 132"/>
                    <a:gd name="T6" fmla="*/ 0 w 132"/>
                    <a:gd name="T7" fmla="*/ 123 h 132"/>
                    <a:gd name="T8" fmla="*/ 3 w 132"/>
                    <a:gd name="T9" fmla="*/ 117 h 132"/>
                    <a:gd name="T10" fmla="*/ 117 w 132"/>
                    <a:gd name="T11" fmla="*/ 3 h 132"/>
                    <a:gd name="T12" fmla="*/ 123 w 132"/>
                    <a:gd name="T13" fmla="*/ 0 h 132"/>
                    <a:gd name="T14" fmla="*/ 128 w 132"/>
                    <a:gd name="T15" fmla="*/ 3 h 132"/>
                    <a:gd name="T16" fmla="*/ 129 w 132"/>
                    <a:gd name="T17" fmla="*/ 15 h 132"/>
                    <a:gd name="T18" fmla="*/ 15 w 132"/>
                    <a:gd name="T19" fmla="*/ 129 h 132"/>
                    <a:gd name="T20" fmla="*/ 9 w 132"/>
                    <a:gd name="T21"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132">
                      <a:moveTo>
                        <a:pt x="9" y="132"/>
                      </a:moveTo>
                      <a:cubicBezTo>
                        <a:pt x="7" y="132"/>
                        <a:pt x="5" y="131"/>
                        <a:pt x="3" y="129"/>
                      </a:cubicBezTo>
                      <a:lnTo>
                        <a:pt x="3" y="129"/>
                      </a:lnTo>
                      <a:cubicBezTo>
                        <a:pt x="1" y="127"/>
                        <a:pt x="0" y="125"/>
                        <a:pt x="0" y="123"/>
                      </a:cubicBezTo>
                      <a:cubicBezTo>
                        <a:pt x="0" y="120"/>
                        <a:pt x="1" y="118"/>
                        <a:pt x="3" y="117"/>
                      </a:cubicBezTo>
                      <a:lnTo>
                        <a:pt x="117" y="3"/>
                      </a:lnTo>
                      <a:cubicBezTo>
                        <a:pt x="118" y="1"/>
                        <a:pt x="120" y="0"/>
                        <a:pt x="123" y="0"/>
                      </a:cubicBezTo>
                      <a:cubicBezTo>
                        <a:pt x="125" y="1"/>
                        <a:pt x="127" y="1"/>
                        <a:pt x="128" y="3"/>
                      </a:cubicBezTo>
                      <a:cubicBezTo>
                        <a:pt x="132" y="6"/>
                        <a:pt x="132" y="12"/>
                        <a:pt x="129" y="15"/>
                      </a:cubicBezTo>
                      <a:lnTo>
                        <a:pt x="15" y="129"/>
                      </a:lnTo>
                      <a:cubicBezTo>
                        <a:pt x="14" y="131"/>
                        <a:pt x="11" y="132"/>
                        <a:pt x="9" y="13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 name="Freeform 1011"/>
                <p:cNvSpPr>
                  <a:spLocks/>
                </p:cNvSpPr>
                <p:nvPr/>
              </p:nvSpPr>
              <p:spPr bwMode="auto">
                <a:xfrm>
                  <a:off x="-24453" y="3577414"/>
                  <a:ext cx="39653" cy="39653"/>
                </a:xfrm>
                <a:custGeom>
                  <a:avLst/>
                  <a:gdLst>
                    <a:gd name="T0" fmla="*/ 10 w 61"/>
                    <a:gd name="T1" fmla="*/ 60 h 60"/>
                    <a:gd name="T2" fmla="*/ 4 w 61"/>
                    <a:gd name="T3" fmla="*/ 58 h 60"/>
                    <a:gd name="T4" fmla="*/ 4 w 61"/>
                    <a:gd name="T5" fmla="*/ 57 h 60"/>
                    <a:gd name="T6" fmla="*/ 4 w 61"/>
                    <a:gd name="T7" fmla="*/ 45 h 60"/>
                    <a:gd name="T8" fmla="*/ 45 w 61"/>
                    <a:gd name="T9" fmla="*/ 4 h 60"/>
                    <a:gd name="T10" fmla="*/ 57 w 61"/>
                    <a:gd name="T11" fmla="*/ 4 h 60"/>
                    <a:gd name="T12" fmla="*/ 58 w 61"/>
                    <a:gd name="T13" fmla="*/ 16 h 60"/>
                    <a:gd name="T14" fmla="*/ 16 w 61"/>
                    <a:gd name="T15" fmla="*/ 58 h 60"/>
                    <a:gd name="T16" fmla="*/ 10 w 61"/>
                    <a:gd name="T17"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60">
                      <a:moveTo>
                        <a:pt x="10" y="60"/>
                      </a:moveTo>
                      <a:cubicBezTo>
                        <a:pt x="8" y="60"/>
                        <a:pt x="6" y="59"/>
                        <a:pt x="4" y="58"/>
                      </a:cubicBezTo>
                      <a:lnTo>
                        <a:pt x="4" y="57"/>
                      </a:lnTo>
                      <a:cubicBezTo>
                        <a:pt x="0" y="54"/>
                        <a:pt x="0" y="48"/>
                        <a:pt x="4" y="45"/>
                      </a:cubicBezTo>
                      <a:lnTo>
                        <a:pt x="45" y="4"/>
                      </a:lnTo>
                      <a:cubicBezTo>
                        <a:pt x="48" y="0"/>
                        <a:pt x="54" y="0"/>
                        <a:pt x="57" y="4"/>
                      </a:cubicBezTo>
                      <a:cubicBezTo>
                        <a:pt x="60" y="7"/>
                        <a:pt x="61" y="13"/>
                        <a:pt x="58" y="16"/>
                      </a:cubicBezTo>
                      <a:lnTo>
                        <a:pt x="16" y="58"/>
                      </a:lnTo>
                      <a:cubicBezTo>
                        <a:pt x="14" y="59"/>
                        <a:pt x="12" y="60"/>
                        <a:pt x="10" y="6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sp>
          <p:nvSpPr>
            <p:cNvPr id="9" name="Rectangle 8">
              <a:extLst>
                <a:ext uri="{FF2B5EF4-FFF2-40B4-BE49-F238E27FC236}">
                  <a16:creationId xmlns:a16="http://schemas.microsoft.com/office/drawing/2014/main" id="{62A9113C-E7C1-CD3D-4355-FCCC947C0F7B}"/>
                </a:ext>
              </a:extLst>
            </p:cNvPr>
            <p:cNvSpPr/>
            <p:nvPr/>
          </p:nvSpPr>
          <p:spPr>
            <a:xfrm>
              <a:off x="8164285" y="1683097"/>
              <a:ext cx="2001296" cy="2160395"/>
            </a:xfrm>
            <a:prstGeom prst="rect">
              <a:avLst/>
            </a:prstGeom>
            <a:noFill/>
            <a:ln w="285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7691876" y="1979378"/>
              <a:ext cx="739740" cy="156966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w="19050">
                    <a:solidFill>
                      <a:srgbClr val="E7E6E6">
                        <a:lumMod val="75000"/>
                      </a:srgbClr>
                    </a:solidFill>
                  </a:ln>
                  <a:noFill/>
                  <a:effectLst/>
                  <a:uLnTx/>
                  <a:uFillTx/>
                  <a:latin typeface="Arial" panose="020B0604020202020204"/>
                  <a:ea typeface="+mn-ea"/>
                  <a:cs typeface="+mn-cs"/>
                </a:rPr>
                <a:t>3</a:t>
              </a:r>
            </a:p>
          </p:txBody>
        </p:sp>
      </p:grpSp>
      <p:sp>
        <p:nvSpPr>
          <p:cNvPr id="74" name="Slide Number Placeholder 1">
            <a:extLst>
              <a:ext uri="{FF2B5EF4-FFF2-40B4-BE49-F238E27FC236}">
                <a16:creationId xmlns:a16="http://schemas.microsoft.com/office/drawing/2014/main" id="{F0968899-6602-4872-BB1E-0B8E3B59D751}"/>
              </a:ext>
            </a:extLst>
          </p:cNvPr>
          <p:cNvSpPr txBox="1">
            <a:spLocks/>
          </p:cNvSpPr>
          <p:nvPr/>
        </p:nvSpPr>
        <p:spPr>
          <a:xfrm>
            <a:off x="10089153" y="6364226"/>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42</a:t>
            </a:fld>
            <a:endParaRPr lang="en-US"/>
          </a:p>
        </p:txBody>
      </p:sp>
      <p:sp>
        <p:nvSpPr>
          <p:cNvPr id="3" name="Footer Placeholder 2">
            <a:extLst>
              <a:ext uri="{FF2B5EF4-FFF2-40B4-BE49-F238E27FC236}">
                <a16:creationId xmlns:a16="http://schemas.microsoft.com/office/drawing/2014/main" id="{2646BF65-8060-C657-5583-1014D7B0807F}"/>
              </a:ext>
            </a:extLst>
          </p:cNvPr>
          <p:cNvSpPr>
            <a:spLocks noGrp="1"/>
          </p:cNvSpPr>
          <p:nvPr>
            <p:ph type="ftr" sz="quarter" idx="13"/>
          </p:nvPr>
        </p:nvSpPr>
        <p:spPr/>
        <p:txBody>
          <a:bodyPr/>
          <a:lstStyle/>
          <a:p>
            <a:r>
              <a:rPr lang="en-US"/>
              <a:t>Distribution Statement A. Approved for public release. Distribution is unlimited.  Case # 23-S-1171</a:t>
            </a:r>
            <a:endParaRPr lang="en-US" dirty="0"/>
          </a:p>
        </p:txBody>
      </p:sp>
    </p:spTree>
    <p:extLst>
      <p:ext uri="{BB962C8B-B14F-4D97-AF65-F5344CB8AC3E}">
        <p14:creationId xmlns:p14="http://schemas.microsoft.com/office/powerpoint/2010/main" val="20282093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AF82E3-8867-47A0-8259-CCCFF0D0C67A}"/>
              </a:ext>
            </a:extLst>
          </p:cNvPr>
          <p:cNvSpPr>
            <a:spLocks noGrp="1"/>
          </p:cNvSpPr>
          <p:nvPr>
            <p:ph type="title"/>
          </p:nvPr>
        </p:nvSpPr>
        <p:spPr>
          <a:xfrm>
            <a:off x="1273383" y="-3143"/>
            <a:ext cx="10250444" cy="677002"/>
          </a:xfrm>
        </p:spPr>
        <p:txBody>
          <a:bodyPr/>
          <a:lstStyle/>
          <a:p>
            <a:r>
              <a:rPr lang="en-US"/>
              <a:t>Summary</a:t>
            </a:r>
          </a:p>
        </p:txBody>
      </p:sp>
      <p:pic>
        <p:nvPicPr>
          <p:cNvPr id="5" name="Picture 4" descr="A close-up of a sign&#10;&#10;Description automatically generated with low confidence">
            <a:extLst>
              <a:ext uri="{FF2B5EF4-FFF2-40B4-BE49-F238E27FC236}">
                <a16:creationId xmlns:a16="http://schemas.microsoft.com/office/drawing/2014/main" id="{243D07DD-C1F8-47A5-A630-2A8272C112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5300" y="1560934"/>
            <a:ext cx="8661400" cy="4872038"/>
          </a:xfrm>
          <a:prstGeom prst="rect">
            <a:avLst/>
          </a:prstGeom>
        </p:spPr>
      </p:pic>
      <p:sp>
        <p:nvSpPr>
          <p:cNvPr id="4" name="Slide Number Placeholder 1">
            <a:extLst>
              <a:ext uri="{FF2B5EF4-FFF2-40B4-BE49-F238E27FC236}">
                <a16:creationId xmlns:a16="http://schemas.microsoft.com/office/drawing/2014/main" id="{2750575D-141D-387F-E458-49DA8CA89088}"/>
              </a:ext>
            </a:extLst>
          </p:cNvPr>
          <p:cNvSpPr txBox="1">
            <a:spLocks/>
          </p:cNvSpPr>
          <p:nvPr/>
        </p:nvSpPr>
        <p:spPr>
          <a:xfrm>
            <a:off x="10049569" y="6354330"/>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Arial"/>
                <a:cs typeface="Arial"/>
              </a:rPr>
              <a:t>45</a:t>
            </a:r>
            <a:endParaRPr lang="en-US" dirty="0"/>
          </a:p>
        </p:txBody>
      </p:sp>
      <p:sp>
        <p:nvSpPr>
          <p:cNvPr id="2" name="Footer Placeholder 1">
            <a:extLst>
              <a:ext uri="{FF2B5EF4-FFF2-40B4-BE49-F238E27FC236}">
                <a16:creationId xmlns:a16="http://schemas.microsoft.com/office/drawing/2014/main" id="{20589A76-4405-EB45-DB29-B7C94E4E81DA}"/>
              </a:ext>
            </a:extLst>
          </p:cNvPr>
          <p:cNvSpPr>
            <a:spLocks noGrp="1"/>
          </p:cNvSpPr>
          <p:nvPr>
            <p:ph type="ftr" sz="quarter" idx="13"/>
          </p:nvPr>
        </p:nvSpPr>
        <p:spPr/>
        <p:txBody>
          <a:bodyPr/>
          <a:lstStyle/>
          <a:p>
            <a:r>
              <a:rPr lang="en-US"/>
              <a:t>Distribution Statement A. Approved for public release. Distribution is unlimited.  Case # 23-S-1171</a:t>
            </a:r>
            <a:endParaRPr lang="en-US" dirty="0"/>
          </a:p>
        </p:txBody>
      </p:sp>
    </p:spTree>
    <p:extLst>
      <p:ext uri="{BB962C8B-B14F-4D97-AF65-F5344CB8AC3E}">
        <p14:creationId xmlns:p14="http://schemas.microsoft.com/office/powerpoint/2010/main" val="5034223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89006" y="1211631"/>
            <a:ext cx="11013990" cy="4703483"/>
          </a:xfrm>
        </p:spPr>
        <p:txBody>
          <a:bodyPr vert="horz" lIns="91440" tIns="45720" rIns="91440" bIns="45720" rtlCol="0" anchor="t">
            <a:normAutofit fontScale="62500" lnSpcReduction="20000"/>
          </a:bodyPr>
          <a:lstStyle/>
          <a:p>
            <a:r>
              <a:rPr lang="en-US" dirty="0">
                <a:latin typeface="Arial"/>
                <a:cs typeface="Arial"/>
                <a:hlinkClick r:id="rId3">
                  <a:extLst>
                    <a:ext uri="{A12FA001-AC4F-418D-AE19-62706E023703}">
                      <ahyp:hlinkClr xmlns:ahyp="http://schemas.microsoft.com/office/drawing/2018/hyperlinkcolor" val="tx"/>
                    </a:ext>
                  </a:extLst>
                </a:hlinkClick>
              </a:rPr>
              <a:t>Digital Engineering Body of Knowledge (DEBoK)</a:t>
            </a:r>
            <a:r>
              <a:rPr lang="en-US" dirty="0">
                <a:latin typeface="Arial"/>
                <a:cs typeface="Arial"/>
              </a:rPr>
              <a:t> </a:t>
            </a:r>
            <a:endParaRPr lang="en-US" dirty="0"/>
          </a:p>
          <a:p>
            <a:r>
              <a:rPr lang="en-US" dirty="0">
                <a:latin typeface="Arial"/>
                <a:cs typeface="Arial"/>
                <a:hlinkClick r:id="rId4">
                  <a:extLst>
                    <a:ext uri="{A12FA001-AC4F-418D-AE19-62706E023703}">
                      <ahyp:hlinkClr xmlns:ahyp="http://schemas.microsoft.com/office/drawing/2018/hyperlinkcolor" val="tx"/>
                    </a:ext>
                  </a:extLst>
                </a:hlinkClick>
              </a:rPr>
              <a:t>US AF Digital Transformation Guide</a:t>
            </a:r>
            <a:endParaRPr lang="en-US" dirty="0"/>
          </a:p>
          <a:p>
            <a:r>
              <a:rPr lang="en-US" dirty="0">
                <a:latin typeface="Arial"/>
                <a:cs typeface="Arial"/>
              </a:rPr>
              <a:t>USD SE&amp;A Web Site</a:t>
            </a:r>
            <a:endParaRPr lang="en-US" dirty="0"/>
          </a:p>
          <a:p>
            <a:pPr lvl="1"/>
            <a:r>
              <a:rPr lang="en-US" dirty="0">
                <a:latin typeface="Arial"/>
                <a:cs typeface="Arial"/>
                <a:hlinkClick r:id="rId5">
                  <a:extLst>
                    <a:ext uri="{A12FA001-AC4F-418D-AE19-62706E023703}">
                      <ahyp:hlinkClr xmlns:ahyp="http://schemas.microsoft.com/office/drawing/2018/hyperlinkcolor" val="tx"/>
                    </a:ext>
                  </a:extLst>
                </a:hlinkClick>
              </a:rPr>
              <a:t>Digital Engineering Page</a:t>
            </a:r>
            <a:endParaRPr lang="en-US" dirty="0">
              <a:latin typeface="Arial"/>
              <a:cs typeface="Arial"/>
            </a:endParaRPr>
          </a:p>
          <a:p>
            <a:pPr lvl="1"/>
            <a:r>
              <a:rPr lang="en-US" dirty="0">
                <a:latin typeface="Arial"/>
                <a:cs typeface="Arial"/>
                <a:hlinkClick r:id="rId6">
                  <a:extLst>
                    <a:ext uri="{A12FA001-AC4F-418D-AE19-62706E023703}">
                      <ahyp:hlinkClr xmlns:ahyp="http://schemas.microsoft.com/office/drawing/2018/hyperlinkcolor" val="tx"/>
                    </a:ext>
                  </a:extLst>
                </a:hlinkClick>
              </a:rPr>
              <a:t>Engineering References for Program Offices</a:t>
            </a:r>
            <a:endParaRPr lang="en-US" dirty="0">
              <a:latin typeface="Arial"/>
              <a:cs typeface="Arial"/>
            </a:endParaRPr>
          </a:p>
          <a:p>
            <a:pPr lvl="2">
              <a:buClr>
                <a:schemeClr val="bg2"/>
              </a:buClr>
            </a:pPr>
            <a:r>
              <a:rPr lang="en-US" sz="1900" dirty="0">
                <a:latin typeface="Arial"/>
                <a:cs typeface="Arial"/>
              </a:rPr>
              <a:t>DoD Digital Engineering Fundamentals</a:t>
            </a:r>
            <a:endParaRPr lang="en-US" sz="1900" dirty="0"/>
          </a:p>
          <a:p>
            <a:pPr lvl="2">
              <a:buClr>
                <a:schemeClr val="bg2"/>
              </a:buClr>
            </a:pPr>
            <a:r>
              <a:rPr lang="en-US" sz="1900" dirty="0">
                <a:latin typeface="Arial"/>
                <a:cs typeface="Arial"/>
              </a:rPr>
              <a:t>Digital Engineering Ecosystem Generic Requirements</a:t>
            </a:r>
          </a:p>
          <a:p>
            <a:pPr lvl="2">
              <a:buClr>
                <a:schemeClr val="bg2"/>
              </a:buClr>
            </a:pPr>
            <a:r>
              <a:rPr lang="en-US" sz="1900" dirty="0">
                <a:latin typeface="Arial"/>
                <a:cs typeface="Arial"/>
              </a:rPr>
              <a:t>DoD Instruction 5000.88, Engineering of Defense Systems </a:t>
            </a:r>
            <a:endParaRPr lang="en-US" sz="1900" dirty="0"/>
          </a:p>
          <a:p>
            <a:pPr lvl="2">
              <a:buClr>
                <a:schemeClr val="bg2"/>
              </a:buClr>
            </a:pPr>
            <a:r>
              <a:rPr lang="en-US" sz="1900" dirty="0">
                <a:latin typeface="Arial"/>
                <a:cs typeface="Arial"/>
              </a:rPr>
              <a:t>Engineering of Defense Systems Guidebook</a:t>
            </a:r>
          </a:p>
          <a:p>
            <a:pPr lvl="2">
              <a:buClr>
                <a:schemeClr val="bg2"/>
              </a:buClr>
            </a:pPr>
            <a:r>
              <a:rPr lang="en-US" sz="1900" dirty="0">
                <a:latin typeface="Arial"/>
                <a:cs typeface="Arial"/>
              </a:rPr>
              <a:t>Systems Engineering Guidebook</a:t>
            </a:r>
          </a:p>
          <a:p>
            <a:pPr lvl="2">
              <a:buClr>
                <a:schemeClr val="bg2"/>
              </a:buClr>
            </a:pPr>
            <a:r>
              <a:rPr lang="en-US" sz="1900" dirty="0">
                <a:latin typeface="Arial"/>
                <a:cs typeface="Arial"/>
              </a:rPr>
              <a:t>Systems Engineering Plan (SEP) Outline, Version 4.0</a:t>
            </a:r>
          </a:p>
          <a:p>
            <a:pPr lvl="1"/>
            <a:r>
              <a:rPr lang="en-US" dirty="0">
                <a:latin typeface="Arial"/>
                <a:cs typeface="Arial"/>
                <a:hlinkClick r:id="rId7">
                  <a:extLst>
                    <a:ext uri="{A12FA001-AC4F-418D-AE19-62706E023703}">
                      <ahyp:hlinkClr xmlns:ahyp="http://schemas.microsoft.com/office/drawing/2018/hyperlinkcolor" val="tx"/>
                    </a:ext>
                  </a:extLst>
                </a:hlinkClick>
              </a:rPr>
              <a:t>The Digital Engineering, Modeling and Simulation (DEM&amp;S) Glossary</a:t>
            </a:r>
          </a:p>
          <a:p>
            <a:r>
              <a:rPr lang="en-US" sz="2900" dirty="0">
                <a:latin typeface="Arial"/>
                <a:cs typeface="Arial"/>
              </a:rPr>
              <a:t>Others</a:t>
            </a:r>
          </a:p>
          <a:p>
            <a:pPr lvl="1"/>
            <a:r>
              <a:rPr lang="en-US" dirty="0">
                <a:latin typeface="Arial"/>
                <a:cs typeface="Arial"/>
                <a:hlinkClick r:id="rId8">
                  <a:extLst>
                    <a:ext uri="{A12FA001-AC4F-418D-AE19-62706E023703}">
                      <ahyp:hlinkClr xmlns:ahyp="http://schemas.microsoft.com/office/drawing/2018/hyperlinkcolor" val="tx"/>
                    </a:ext>
                  </a:extLst>
                </a:hlinkClick>
              </a:rPr>
              <a:t>DAU, CENG 001 Digital Engineering for DoD Consumers Credential (CLE084, MBSE)</a:t>
            </a:r>
            <a:endParaRPr lang="en-US" dirty="0">
              <a:latin typeface="Arial"/>
              <a:cs typeface="Arial"/>
            </a:endParaRPr>
          </a:p>
          <a:p>
            <a:pPr lvl="1"/>
            <a:r>
              <a:rPr lang="en-US" dirty="0">
                <a:latin typeface="Arial"/>
                <a:cs typeface="Arial"/>
                <a:hlinkClick r:id="rId9">
                  <a:extLst>
                    <a:ext uri="{A12FA001-AC4F-418D-AE19-62706E023703}">
                      <ahyp:hlinkClr xmlns:ahyp="http://schemas.microsoft.com/office/drawing/2018/hyperlinkcolor" val="tx"/>
                    </a:ext>
                  </a:extLst>
                </a:hlinkClick>
              </a:rPr>
              <a:t>INCOSE SE Body of Knowledge (</a:t>
            </a:r>
            <a:r>
              <a:rPr lang="en-US" dirty="0" err="1">
                <a:latin typeface="Arial"/>
                <a:cs typeface="Arial"/>
                <a:hlinkClick r:id="rId9">
                  <a:extLst>
                    <a:ext uri="{A12FA001-AC4F-418D-AE19-62706E023703}">
                      <ahyp:hlinkClr xmlns:ahyp="http://schemas.microsoft.com/office/drawing/2018/hyperlinkcolor" val="tx"/>
                    </a:ext>
                  </a:extLst>
                </a:hlinkClick>
              </a:rPr>
              <a:t>SEBoK</a:t>
            </a:r>
            <a:r>
              <a:rPr lang="en-US" dirty="0">
                <a:latin typeface="Arial"/>
                <a:cs typeface="Arial"/>
                <a:hlinkClick r:id="rId9">
                  <a:extLst>
                    <a:ext uri="{A12FA001-AC4F-418D-AE19-62706E023703}">
                      <ahyp:hlinkClr xmlns:ahyp="http://schemas.microsoft.com/office/drawing/2018/hyperlinkcolor" val="tx"/>
                    </a:ext>
                  </a:extLst>
                </a:hlinkClick>
              </a:rPr>
              <a:t>)</a:t>
            </a:r>
            <a:endParaRPr lang="en-US" dirty="0">
              <a:latin typeface="Arial"/>
              <a:cs typeface="Arial"/>
            </a:endParaRPr>
          </a:p>
          <a:p>
            <a:pPr lvl="1"/>
            <a:r>
              <a:rPr lang="en-US" dirty="0">
                <a:latin typeface="Arial"/>
                <a:cs typeface="Arial"/>
                <a:hlinkClick r:id="rId10">
                  <a:extLst>
                    <a:ext uri="{A12FA001-AC4F-418D-AE19-62706E023703}">
                      <ahyp:hlinkClr xmlns:ahyp="http://schemas.microsoft.com/office/drawing/2018/hyperlinkcolor" val="tx"/>
                    </a:ext>
                  </a:extLst>
                </a:hlinkClick>
              </a:rPr>
              <a:t>OMG MBSE WIKI</a:t>
            </a:r>
            <a:endParaRPr lang="en-US" dirty="0">
              <a:latin typeface="Arial"/>
              <a:cs typeface="Arial"/>
            </a:endParaRPr>
          </a:p>
          <a:p>
            <a:pPr lvl="1"/>
            <a:r>
              <a:rPr lang="en-US" dirty="0">
                <a:latin typeface="Arial"/>
                <a:cs typeface="Arial"/>
                <a:hlinkClick r:id="rId11">
                  <a:extLst>
                    <a:ext uri="{A12FA001-AC4F-418D-AE19-62706E023703}">
                      <ahyp:hlinkClr xmlns:ahyp="http://schemas.microsoft.com/office/drawing/2018/hyperlinkcolor" val="tx"/>
                    </a:ext>
                  </a:extLst>
                </a:hlinkClick>
              </a:rPr>
              <a:t>CIMdata</a:t>
            </a:r>
            <a:endParaRPr lang="en-US" dirty="0">
              <a:latin typeface="Arial"/>
              <a:cs typeface="Arial"/>
            </a:endParaRPr>
          </a:p>
          <a:p>
            <a:pPr lvl="1"/>
            <a:r>
              <a:rPr lang="en-US" dirty="0">
                <a:latin typeface="Arial"/>
                <a:cs typeface="Arial"/>
                <a:hlinkClick r:id="rId12">
                  <a:extLst>
                    <a:ext uri="{A12FA001-AC4F-418D-AE19-62706E023703}">
                      <ahyp:hlinkClr xmlns:ahyp="http://schemas.microsoft.com/office/drawing/2018/hyperlinkcolor" val="tx"/>
                    </a:ext>
                  </a:extLst>
                </a:hlinkClick>
              </a:rPr>
              <a:t>Digital Twin Consortium</a:t>
            </a:r>
            <a:endParaRPr lang="en-US" dirty="0">
              <a:latin typeface="Arial"/>
              <a:cs typeface="Arial"/>
            </a:endParaRPr>
          </a:p>
          <a:p>
            <a:pPr lvl="1"/>
            <a:r>
              <a:rPr lang="en-US" dirty="0">
                <a:latin typeface="Arial"/>
                <a:cs typeface="Arial"/>
                <a:hlinkClick r:id="rId13">
                  <a:extLst>
                    <a:ext uri="{A12FA001-AC4F-418D-AE19-62706E023703}">
                      <ahyp:hlinkClr xmlns:ahyp="http://schemas.microsoft.com/office/drawing/2018/hyperlinkcolor" val="tx"/>
                    </a:ext>
                  </a:extLst>
                </a:hlinkClick>
              </a:rPr>
              <a:t>AIAA Digital Engineering Integration Committee- Digital Engineering Public Forum</a:t>
            </a:r>
            <a:endParaRPr lang="en-US" dirty="0">
              <a:latin typeface="Arial"/>
              <a:cs typeface="Arial"/>
            </a:endParaRPr>
          </a:p>
          <a:p>
            <a:pPr lvl="1"/>
            <a:r>
              <a:rPr lang="en-US" dirty="0">
                <a:latin typeface="Arial"/>
                <a:cs typeface="Arial"/>
                <a:hlinkClick r:id="rId14">
                  <a:extLst>
                    <a:ext uri="{A12FA001-AC4F-418D-AE19-62706E023703}">
                      <ahyp:hlinkClr xmlns:ahyp="http://schemas.microsoft.com/office/drawing/2018/hyperlinkcolor" val="tx"/>
                    </a:ext>
                  </a:extLst>
                </a:hlinkClick>
              </a:rPr>
              <a:t>Systems Engineering Research Center (SERC)</a:t>
            </a:r>
            <a:endParaRPr lang="en-US" sz="1900" dirty="0">
              <a:latin typeface="Arial"/>
              <a:cs typeface="Arial"/>
            </a:endParaRPr>
          </a:p>
          <a:p>
            <a:pPr lvl="1"/>
            <a:endParaRPr lang="en-US" dirty="0">
              <a:latin typeface="Arial"/>
              <a:cs typeface="Arial"/>
            </a:endParaRPr>
          </a:p>
        </p:txBody>
      </p:sp>
      <p:sp>
        <p:nvSpPr>
          <p:cNvPr id="3" name="Title 2"/>
          <p:cNvSpPr>
            <a:spLocks noGrp="1"/>
          </p:cNvSpPr>
          <p:nvPr>
            <p:ph type="title"/>
          </p:nvPr>
        </p:nvSpPr>
        <p:spPr>
          <a:xfrm>
            <a:off x="1214007" y="36441"/>
            <a:ext cx="10250444" cy="677002"/>
          </a:xfrm>
        </p:spPr>
        <p:txBody>
          <a:bodyPr/>
          <a:lstStyle/>
          <a:p>
            <a:r>
              <a:rPr lang="en-US"/>
              <a:t>Resources</a:t>
            </a:r>
          </a:p>
        </p:txBody>
      </p:sp>
      <p:sp>
        <p:nvSpPr>
          <p:cNvPr id="4" name="Slide Number Placeholder 1">
            <a:extLst>
              <a:ext uri="{FF2B5EF4-FFF2-40B4-BE49-F238E27FC236}">
                <a16:creationId xmlns:a16="http://schemas.microsoft.com/office/drawing/2014/main" id="{140CC62C-CEF6-4C95-B45B-CFB245256B30}"/>
              </a:ext>
            </a:extLst>
          </p:cNvPr>
          <p:cNvSpPr txBox="1">
            <a:spLocks/>
          </p:cNvSpPr>
          <p:nvPr/>
        </p:nvSpPr>
        <p:spPr>
          <a:xfrm>
            <a:off x="10059465" y="6423602"/>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44</a:t>
            </a:fld>
            <a:endParaRPr lang="en-US"/>
          </a:p>
        </p:txBody>
      </p:sp>
      <p:sp>
        <p:nvSpPr>
          <p:cNvPr id="2" name="Footer Placeholder 1">
            <a:extLst>
              <a:ext uri="{FF2B5EF4-FFF2-40B4-BE49-F238E27FC236}">
                <a16:creationId xmlns:a16="http://schemas.microsoft.com/office/drawing/2014/main" id="{EF0C434D-7CD6-A467-BB2B-1D21A46F201F}"/>
              </a:ext>
            </a:extLst>
          </p:cNvPr>
          <p:cNvSpPr>
            <a:spLocks noGrp="1"/>
          </p:cNvSpPr>
          <p:nvPr>
            <p:ph type="ftr" sz="quarter" idx="13"/>
          </p:nvPr>
        </p:nvSpPr>
        <p:spPr/>
        <p:txBody>
          <a:bodyPr/>
          <a:lstStyle/>
          <a:p>
            <a:r>
              <a:rPr lang="en-US"/>
              <a:t>Distribution Statement A. Approved for public release. Distribution is unlimited.  Case # 23-S-1171</a:t>
            </a:r>
            <a:endParaRPr lang="en-US" dirty="0"/>
          </a:p>
        </p:txBody>
      </p:sp>
    </p:spTree>
    <p:extLst>
      <p:ext uri="{BB962C8B-B14F-4D97-AF65-F5344CB8AC3E}">
        <p14:creationId xmlns:p14="http://schemas.microsoft.com/office/powerpoint/2010/main" val="4712297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vert="horz" lIns="91440" tIns="45720" rIns="91440" bIns="45720" rtlCol="0" anchor="t">
            <a:normAutofit/>
          </a:bodyPr>
          <a:lstStyle/>
          <a:p>
            <a:pPr fontAlgn="base"/>
            <a:r>
              <a:rPr lang="en-US" dirty="0">
                <a:latin typeface="Arial"/>
                <a:cs typeface="Arial"/>
              </a:rPr>
              <a:t>Identify Digital Engineering key terms and concepts</a:t>
            </a:r>
          </a:p>
          <a:p>
            <a:endParaRPr lang="en-US" dirty="0"/>
          </a:p>
          <a:p>
            <a:r>
              <a:rPr lang="en-US" dirty="0">
                <a:latin typeface="Arial"/>
                <a:cs typeface="Arial"/>
              </a:rPr>
              <a:t>Describe Digital Engineering technology, development, and applications </a:t>
            </a:r>
          </a:p>
          <a:p>
            <a:endParaRPr lang="en-US" dirty="0"/>
          </a:p>
          <a:p>
            <a:r>
              <a:rPr lang="en-US" dirty="0">
                <a:latin typeface="Arial"/>
                <a:cs typeface="Arial"/>
              </a:rPr>
              <a:t>Describe major Digital Engineering uses and associated challenges</a:t>
            </a:r>
          </a:p>
          <a:p>
            <a:endParaRPr lang="en-US" dirty="0"/>
          </a:p>
          <a:p>
            <a:r>
              <a:rPr lang="en-US" dirty="0">
                <a:latin typeface="Arial"/>
                <a:cs typeface="Arial"/>
              </a:rPr>
              <a:t>Identify Digital Engineering information resources</a:t>
            </a:r>
          </a:p>
          <a:p>
            <a:endParaRPr lang="en-US" dirty="0"/>
          </a:p>
        </p:txBody>
      </p:sp>
      <p:sp>
        <p:nvSpPr>
          <p:cNvPr id="6" name="Title 5"/>
          <p:cNvSpPr>
            <a:spLocks noGrp="1"/>
          </p:cNvSpPr>
          <p:nvPr>
            <p:ph type="title"/>
          </p:nvPr>
        </p:nvSpPr>
        <p:spPr>
          <a:xfrm>
            <a:off x="1243695" y="85922"/>
            <a:ext cx="10250444" cy="677002"/>
          </a:xfrm>
        </p:spPr>
        <p:txBody>
          <a:bodyPr/>
          <a:lstStyle/>
          <a:p>
            <a:r>
              <a:rPr lang="en-US"/>
              <a:t>Review of Learning Objectives</a:t>
            </a:r>
          </a:p>
        </p:txBody>
      </p:sp>
      <p:sp>
        <p:nvSpPr>
          <p:cNvPr id="4" name="Slide Number Placeholder 1">
            <a:extLst>
              <a:ext uri="{FF2B5EF4-FFF2-40B4-BE49-F238E27FC236}">
                <a16:creationId xmlns:a16="http://schemas.microsoft.com/office/drawing/2014/main" id="{5E36B07A-0141-45BA-A3B3-71B938030AE4}"/>
              </a:ext>
            </a:extLst>
          </p:cNvPr>
          <p:cNvSpPr txBox="1">
            <a:spLocks/>
          </p:cNvSpPr>
          <p:nvPr/>
        </p:nvSpPr>
        <p:spPr>
          <a:xfrm>
            <a:off x="10118842" y="6403810"/>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45</a:t>
            </a:fld>
            <a:endParaRPr lang="en-US"/>
          </a:p>
        </p:txBody>
      </p:sp>
      <p:sp>
        <p:nvSpPr>
          <p:cNvPr id="2" name="Footer Placeholder 1">
            <a:extLst>
              <a:ext uri="{FF2B5EF4-FFF2-40B4-BE49-F238E27FC236}">
                <a16:creationId xmlns:a16="http://schemas.microsoft.com/office/drawing/2014/main" id="{F95EDD8A-9DD3-ADBE-71FB-0353A8D254F0}"/>
              </a:ext>
            </a:extLst>
          </p:cNvPr>
          <p:cNvSpPr>
            <a:spLocks noGrp="1"/>
          </p:cNvSpPr>
          <p:nvPr>
            <p:ph type="ftr" sz="quarter" idx="13"/>
          </p:nvPr>
        </p:nvSpPr>
        <p:spPr/>
        <p:txBody>
          <a:bodyPr/>
          <a:lstStyle/>
          <a:p>
            <a:r>
              <a:rPr lang="en-US"/>
              <a:t>Distribution Statement A. Approved for public release. Distribution is unlimited.  Case # 23-S-1171</a:t>
            </a:r>
            <a:endParaRPr lang="en-US" dirty="0"/>
          </a:p>
        </p:txBody>
      </p:sp>
    </p:spTree>
    <p:extLst>
      <p:ext uri="{BB962C8B-B14F-4D97-AF65-F5344CB8AC3E}">
        <p14:creationId xmlns:p14="http://schemas.microsoft.com/office/powerpoint/2010/main" val="35712988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9D2F17C-B265-7716-BFB1-84C5335B44A2}"/>
              </a:ext>
            </a:extLst>
          </p:cNvPr>
          <p:cNvSpPr txBox="1"/>
          <p:nvPr/>
        </p:nvSpPr>
        <p:spPr>
          <a:xfrm>
            <a:off x="1739592" y="3143045"/>
            <a:ext cx="870910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a:t>Questions</a:t>
            </a:r>
          </a:p>
        </p:txBody>
      </p:sp>
      <p:sp>
        <p:nvSpPr>
          <p:cNvPr id="3" name="Slide Number Placeholder 1">
            <a:extLst>
              <a:ext uri="{FF2B5EF4-FFF2-40B4-BE49-F238E27FC236}">
                <a16:creationId xmlns:a16="http://schemas.microsoft.com/office/drawing/2014/main" id="{178DBA5E-0883-482A-9D65-294B114050EF}"/>
              </a:ext>
            </a:extLst>
          </p:cNvPr>
          <p:cNvSpPr txBox="1">
            <a:spLocks/>
          </p:cNvSpPr>
          <p:nvPr/>
        </p:nvSpPr>
        <p:spPr>
          <a:xfrm>
            <a:off x="10039673" y="6393914"/>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46</a:t>
            </a:fld>
            <a:endParaRPr lang="en-US"/>
          </a:p>
        </p:txBody>
      </p:sp>
      <p:sp>
        <p:nvSpPr>
          <p:cNvPr id="2" name="Footer Placeholder 1">
            <a:extLst>
              <a:ext uri="{FF2B5EF4-FFF2-40B4-BE49-F238E27FC236}">
                <a16:creationId xmlns:a16="http://schemas.microsoft.com/office/drawing/2014/main" id="{D0620616-C24C-CFB0-FAC3-4531C23B982A}"/>
              </a:ext>
            </a:extLst>
          </p:cNvPr>
          <p:cNvSpPr>
            <a:spLocks noGrp="1"/>
          </p:cNvSpPr>
          <p:nvPr>
            <p:ph type="ftr" sz="quarter" idx="13"/>
          </p:nvPr>
        </p:nvSpPr>
        <p:spPr/>
        <p:txBody>
          <a:bodyPr/>
          <a:lstStyle/>
          <a:p>
            <a:r>
              <a:rPr lang="en-US"/>
              <a:t>Distribution Statement A. Approved for public release. Distribution is unlimited.  Case # 23-S-1171</a:t>
            </a:r>
            <a:endParaRPr lang="en-US" dirty="0"/>
          </a:p>
        </p:txBody>
      </p:sp>
    </p:spTree>
    <p:extLst>
      <p:ext uri="{BB962C8B-B14F-4D97-AF65-F5344CB8AC3E}">
        <p14:creationId xmlns:p14="http://schemas.microsoft.com/office/powerpoint/2010/main" val="10608333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DCD6AF-F19C-44AB-B0AB-C6B591FCC17B}"/>
              </a:ext>
            </a:extLst>
          </p:cNvPr>
          <p:cNvSpPr>
            <a:spLocks noGrp="1"/>
          </p:cNvSpPr>
          <p:nvPr>
            <p:ph type="title"/>
          </p:nvPr>
        </p:nvSpPr>
        <p:spPr>
          <a:xfrm>
            <a:off x="1035877" y="85922"/>
            <a:ext cx="10250444" cy="677002"/>
          </a:xfrm>
        </p:spPr>
        <p:txBody>
          <a:bodyPr/>
          <a:lstStyle/>
          <a:p>
            <a:r>
              <a:rPr lang="en-US"/>
              <a:t>For Additional Information</a:t>
            </a:r>
          </a:p>
        </p:txBody>
      </p:sp>
      <p:pic>
        <p:nvPicPr>
          <p:cNvPr id="9" name="Picture 9">
            <a:extLst>
              <a:ext uri="{FF2B5EF4-FFF2-40B4-BE49-F238E27FC236}">
                <a16:creationId xmlns:a16="http://schemas.microsoft.com/office/drawing/2014/main" id="{A5BA3505-EB3B-CB2D-CA7B-EB86C53C0978}"/>
              </a:ext>
            </a:extLst>
          </p:cNvPr>
          <p:cNvPicPr>
            <a:picLocks noGrp="1" noChangeAspect="1"/>
          </p:cNvPicPr>
          <p:nvPr>
            <p:ph idx="1"/>
          </p:nvPr>
        </p:nvPicPr>
        <p:blipFill>
          <a:blip r:embed="rId2"/>
          <a:stretch>
            <a:fillRect/>
          </a:stretch>
        </p:blipFill>
        <p:spPr>
          <a:xfrm>
            <a:off x="2371726" y="2691278"/>
            <a:ext cx="7448550" cy="2476500"/>
          </a:xfrm>
        </p:spPr>
      </p:pic>
      <p:sp>
        <p:nvSpPr>
          <p:cNvPr id="5" name="Slide Number Placeholder 1">
            <a:extLst>
              <a:ext uri="{FF2B5EF4-FFF2-40B4-BE49-F238E27FC236}">
                <a16:creationId xmlns:a16="http://schemas.microsoft.com/office/drawing/2014/main" id="{3DDD9BA2-BA9E-4FBD-ABB1-72176652A0DA}"/>
              </a:ext>
            </a:extLst>
          </p:cNvPr>
          <p:cNvSpPr txBox="1">
            <a:spLocks/>
          </p:cNvSpPr>
          <p:nvPr/>
        </p:nvSpPr>
        <p:spPr>
          <a:xfrm>
            <a:off x="10059465" y="6413706"/>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47</a:t>
            </a:fld>
            <a:endParaRPr lang="en-US"/>
          </a:p>
        </p:txBody>
      </p:sp>
      <p:sp>
        <p:nvSpPr>
          <p:cNvPr id="2" name="Footer Placeholder 1">
            <a:extLst>
              <a:ext uri="{FF2B5EF4-FFF2-40B4-BE49-F238E27FC236}">
                <a16:creationId xmlns:a16="http://schemas.microsoft.com/office/drawing/2014/main" id="{1251C9BA-D8DC-882C-0881-1A3476FE1B76}"/>
              </a:ext>
            </a:extLst>
          </p:cNvPr>
          <p:cNvSpPr>
            <a:spLocks noGrp="1"/>
          </p:cNvSpPr>
          <p:nvPr>
            <p:ph type="ftr" sz="quarter" idx="13"/>
          </p:nvPr>
        </p:nvSpPr>
        <p:spPr/>
        <p:txBody>
          <a:bodyPr/>
          <a:lstStyle/>
          <a:p>
            <a:r>
              <a:rPr lang="en-US"/>
              <a:t>Distribution Statement A. Approved for public release. Distribution is unlimited.  Case # 23-S-1171</a:t>
            </a:r>
            <a:endParaRPr lang="en-US" dirty="0"/>
          </a:p>
        </p:txBody>
      </p:sp>
    </p:spTree>
    <p:extLst>
      <p:ext uri="{BB962C8B-B14F-4D97-AF65-F5344CB8AC3E}">
        <p14:creationId xmlns:p14="http://schemas.microsoft.com/office/powerpoint/2010/main" val="4815514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9D2F17C-B265-7716-BFB1-84C5335B44A2}"/>
              </a:ext>
            </a:extLst>
          </p:cNvPr>
          <p:cNvSpPr txBox="1"/>
          <p:nvPr/>
        </p:nvSpPr>
        <p:spPr>
          <a:xfrm>
            <a:off x="1739592" y="3143045"/>
            <a:ext cx="870910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a:t>Backups</a:t>
            </a:r>
          </a:p>
        </p:txBody>
      </p:sp>
      <p:sp>
        <p:nvSpPr>
          <p:cNvPr id="3" name="Slide Number Placeholder 1">
            <a:extLst>
              <a:ext uri="{FF2B5EF4-FFF2-40B4-BE49-F238E27FC236}">
                <a16:creationId xmlns:a16="http://schemas.microsoft.com/office/drawing/2014/main" id="{178DBA5E-0883-482A-9D65-294B114050EF}"/>
              </a:ext>
            </a:extLst>
          </p:cNvPr>
          <p:cNvSpPr txBox="1">
            <a:spLocks/>
          </p:cNvSpPr>
          <p:nvPr/>
        </p:nvSpPr>
        <p:spPr>
          <a:xfrm>
            <a:off x="10099049" y="6403810"/>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48</a:t>
            </a:fld>
            <a:endParaRPr lang="en-US"/>
          </a:p>
        </p:txBody>
      </p:sp>
      <p:sp>
        <p:nvSpPr>
          <p:cNvPr id="2" name="Footer Placeholder 1">
            <a:extLst>
              <a:ext uri="{FF2B5EF4-FFF2-40B4-BE49-F238E27FC236}">
                <a16:creationId xmlns:a16="http://schemas.microsoft.com/office/drawing/2014/main" id="{4476D440-11DB-2DF8-4EB1-692234B948A4}"/>
              </a:ext>
            </a:extLst>
          </p:cNvPr>
          <p:cNvSpPr>
            <a:spLocks noGrp="1"/>
          </p:cNvSpPr>
          <p:nvPr>
            <p:ph type="ftr" sz="quarter" idx="13"/>
          </p:nvPr>
        </p:nvSpPr>
        <p:spPr/>
        <p:txBody>
          <a:bodyPr/>
          <a:lstStyle/>
          <a:p>
            <a:r>
              <a:rPr lang="en-US"/>
              <a:t>Distribution Statement A. Approved for public release. Distribution is unlimited.  Case # 23-S-1171</a:t>
            </a:r>
            <a:endParaRPr lang="en-US" dirty="0"/>
          </a:p>
        </p:txBody>
      </p:sp>
    </p:spTree>
    <p:extLst>
      <p:ext uri="{BB962C8B-B14F-4D97-AF65-F5344CB8AC3E}">
        <p14:creationId xmlns:p14="http://schemas.microsoft.com/office/powerpoint/2010/main" val="35928879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9465" y="-257299"/>
            <a:ext cx="7406397" cy="1188464"/>
          </a:xfrm>
          <a:noFill/>
          <a:ln w="9525">
            <a:noFill/>
            <a:miter lim="800000"/>
            <a:headEnd/>
            <a:tailEnd/>
          </a:ln>
        </p:spPr>
        <p:txBody>
          <a:bodyPr vert="horz" wrap="square" lIns="91440" tIns="45720" rIns="91440" bIns="45720" numCol="1" rtlCol="0" anchor="ctr" anchorCtr="1" compatLnSpc="1">
            <a:prstTxWarp prst="textNoShape">
              <a:avLst/>
            </a:prstTxWarp>
            <a:normAutofit/>
          </a:bodyPr>
          <a:lstStyle/>
          <a:p>
            <a:pPr algn="ctr"/>
            <a:r>
              <a:rPr lang="en-US" sz="3200" dirty="0">
                <a:solidFill>
                  <a:srgbClr val="FFFFFF"/>
                </a:solidFill>
                <a:effectLst>
                  <a:outerShdw blurRad="38100" dist="38100" dir="2700000" algn="tl">
                    <a:srgbClr val="000000">
                      <a:alpha val="43137"/>
                    </a:srgbClr>
                  </a:outerShdw>
                </a:effectLst>
                <a:latin typeface="Franklin Gothic Medium"/>
                <a:ea typeface="+mj-ea"/>
                <a:cs typeface="+mj-cs"/>
              </a:rPr>
              <a:t>DE Contrasted with MBSE</a:t>
            </a:r>
          </a:p>
        </p:txBody>
      </p:sp>
      <p:sp>
        <p:nvSpPr>
          <p:cNvPr id="12" name="TextBox 11"/>
          <p:cNvSpPr txBox="1"/>
          <p:nvPr/>
        </p:nvSpPr>
        <p:spPr>
          <a:xfrm>
            <a:off x="606761" y="969951"/>
            <a:ext cx="5493348" cy="954107"/>
          </a:xfrm>
          <a:prstGeom prst="rect">
            <a:avLst/>
          </a:prstGeom>
          <a:noFill/>
        </p:spPr>
        <p:txBody>
          <a:bodyPr wrap="square" lIns="91440" tIns="45720" rIns="91440" bIns="45720" rtlCol="0" anchor="t">
            <a:spAutoFit/>
          </a:bodyPr>
          <a:lstStyle/>
          <a:p>
            <a:r>
              <a:rPr lang="en-US" b="1" dirty="0">
                <a:latin typeface="Tahoma"/>
                <a:ea typeface="Tahoma"/>
                <a:cs typeface="Tahoma"/>
              </a:rPr>
              <a:t>1.</a:t>
            </a:r>
            <a:r>
              <a:rPr lang="en-US" sz="2400" b="1" dirty="0">
                <a:latin typeface=" Arial"/>
              </a:rPr>
              <a:t> Model and integrate data across full enterprise lifecycle</a:t>
            </a:r>
          </a:p>
        </p:txBody>
      </p:sp>
      <p:sp>
        <p:nvSpPr>
          <p:cNvPr id="21" name="Rounded Rectangle 20"/>
          <p:cNvSpPr/>
          <p:nvPr/>
        </p:nvSpPr>
        <p:spPr>
          <a:xfrm>
            <a:off x="7680141" y="1308489"/>
            <a:ext cx="4198503" cy="470898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117475" indent="-117475">
              <a:buFont typeface="Arial" panose="020B0604020202020204" pitchFamily="34" charset="0"/>
              <a:buChar char="•"/>
            </a:pPr>
            <a:r>
              <a:rPr lang="en-US" sz="2000" b="1" dirty="0">
                <a:solidFill>
                  <a:schemeClr val="tx1"/>
                </a:solidFill>
                <a:latin typeface=" Arial"/>
              </a:rPr>
              <a:t>Although critical, Model-Based Systems Engineering (MBSE) is not a full Digital Engineering (DE) solution</a:t>
            </a:r>
          </a:p>
          <a:p>
            <a:pPr marL="117475" indent="-117475">
              <a:buFont typeface="Arial" panose="020B0604020202020204" pitchFamily="34" charset="0"/>
              <a:buChar char="•"/>
            </a:pPr>
            <a:endParaRPr lang="en-US" sz="2000" b="1" dirty="0">
              <a:solidFill>
                <a:schemeClr val="tx1"/>
              </a:solidFill>
              <a:latin typeface=" Arial"/>
            </a:endParaRPr>
          </a:p>
          <a:p>
            <a:pPr marL="117475" indent="-117475">
              <a:buFont typeface="Arial" panose="020B0604020202020204" pitchFamily="34" charset="0"/>
              <a:buChar char="•"/>
            </a:pPr>
            <a:r>
              <a:rPr lang="en-US" sz="2000" b="1" dirty="0">
                <a:solidFill>
                  <a:schemeClr val="tx1"/>
                </a:solidFill>
                <a:latin typeface=" Arial"/>
              </a:rPr>
              <a:t>DE integrates models and data across the lifecycle and across domains making them digitally navigable</a:t>
            </a:r>
          </a:p>
          <a:p>
            <a:pPr marL="117475" indent="-117475">
              <a:buFont typeface="Arial" panose="020B0604020202020204" pitchFamily="34" charset="0"/>
              <a:buChar char="•"/>
            </a:pPr>
            <a:endParaRPr lang="en-US" sz="2000" b="1" dirty="0">
              <a:solidFill>
                <a:schemeClr val="tx1"/>
              </a:solidFill>
              <a:latin typeface=" Arial"/>
            </a:endParaRPr>
          </a:p>
          <a:p>
            <a:pPr marL="117475" indent="-117475">
              <a:buFont typeface="Arial" panose="020B0604020202020204" pitchFamily="34" charset="0"/>
              <a:buChar char="•"/>
            </a:pPr>
            <a:r>
              <a:rPr lang="en-US" sz="2000" b="1" dirty="0">
                <a:solidFill>
                  <a:schemeClr val="tx1"/>
                </a:solidFill>
                <a:latin typeface=" Arial"/>
              </a:rPr>
              <a:t>MBSE covers the full systems engineering lifecycle, including requirements, architecture, integration, verification, and validation</a:t>
            </a:r>
          </a:p>
        </p:txBody>
      </p:sp>
      <p:grpSp>
        <p:nvGrpSpPr>
          <p:cNvPr id="3" name="Group 2">
            <a:extLst>
              <a:ext uri="{FF2B5EF4-FFF2-40B4-BE49-F238E27FC236}">
                <a16:creationId xmlns:a16="http://schemas.microsoft.com/office/drawing/2014/main" id="{DFA52486-2843-5BF6-B952-1E3D6D254654}"/>
              </a:ext>
            </a:extLst>
          </p:cNvPr>
          <p:cNvGrpSpPr/>
          <p:nvPr/>
        </p:nvGrpSpPr>
        <p:grpSpPr>
          <a:xfrm>
            <a:off x="527592" y="1764117"/>
            <a:ext cx="6833701" cy="4097338"/>
            <a:chOff x="685930" y="1744325"/>
            <a:chExt cx="6833701" cy="4097338"/>
          </a:xfrm>
        </p:grpSpPr>
        <p:pic>
          <p:nvPicPr>
            <p:cNvPr id="39" name="Picture 38"/>
            <p:cNvPicPr>
              <a:picLocks noChangeAspect="1"/>
            </p:cNvPicPr>
            <p:nvPr/>
          </p:nvPicPr>
          <p:blipFill>
            <a:blip r:embed="rId2">
              <a:clrChange>
                <a:clrFrom>
                  <a:srgbClr val="FEFFFD"/>
                </a:clrFrom>
                <a:clrTo>
                  <a:srgbClr val="FEFFFD">
                    <a:alpha val="0"/>
                  </a:srgbClr>
                </a:clrTo>
              </a:clrChange>
            </a:blip>
            <a:stretch>
              <a:fillRect/>
            </a:stretch>
          </p:blipFill>
          <p:spPr>
            <a:xfrm>
              <a:off x="3454751" y="1992903"/>
              <a:ext cx="3798892" cy="1798510"/>
            </a:xfrm>
            <a:prstGeom prst="rect">
              <a:avLst/>
            </a:prstGeom>
          </p:spPr>
        </p:pic>
        <p:sp>
          <p:nvSpPr>
            <p:cNvPr id="27" name="TextBox 26"/>
            <p:cNvSpPr txBox="1"/>
            <p:nvPr/>
          </p:nvSpPr>
          <p:spPr>
            <a:xfrm>
              <a:off x="685930" y="4203330"/>
              <a:ext cx="4087843" cy="1508105"/>
            </a:xfrm>
            <a:prstGeom prst="rect">
              <a:avLst/>
            </a:prstGeom>
            <a:noFill/>
          </p:spPr>
          <p:txBody>
            <a:bodyPr wrap="square" lIns="91440" tIns="45720" rIns="91440" bIns="45720" rtlCol="0" anchor="t">
              <a:spAutoFit/>
            </a:bodyPr>
            <a:lstStyle/>
            <a:p>
              <a:r>
                <a:rPr lang="en-US" b="1" dirty="0">
                  <a:latin typeface="Tahoma"/>
                  <a:ea typeface="Tahoma"/>
                  <a:cs typeface="Tahoma"/>
                </a:rPr>
                <a:t>2. </a:t>
              </a:r>
              <a:r>
                <a:rPr lang="en-US" sz="2000" b="1" dirty="0">
                  <a:latin typeface=" Arial"/>
                </a:rPr>
                <a:t>At each point within the lifecycle, model and integrate data across all engineering and management domains</a:t>
              </a:r>
            </a:p>
          </p:txBody>
        </p:sp>
        <p:pic>
          <p:nvPicPr>
            <p:cNvPr id="36" name="Picture 35"/>
            <p:cNvPicPr>
              <a:picLocks noChangeAspect="1"/>
            </p:cNvPicPr>
            <p:nvPr/>
          </p:nvPicPr>
          <p:blipFill>
            <a:blip r:embed="rId3"/>
            <a:stretch>
              <a:fillRect/>
            </a:stretch>
          </p:blipFill>
          <p:spPr>
            <a:xfrm>
              <a:off x="5245116" y="3987073"/>
              <a:ext cx="2274515" cy="1854590"/>
            </a:xfrm>
            <a:prstGeom prst="rect">
              <a:avLst/>
            </a:prstGeom>
          </p:spPr>
        </p:pic>
        <p:sp>
          <p:nvSpPr>
            <p:cNvPr id="4" name="Rounded Rectangle 3"/>
            <p:cNvSpPr/>
            <p:nvPr/>
          </p:nvSpPr>
          <p:spPr>
            <a:xfrm>
              <a:off x="5141088" y="4823287"/>
              <a:ext cx="1163759" cy="926613"/>
            </a:xfrm>
            <a:prstGeom prst="roundRect">
              <a:avLst/>
            </a:prstGeom>
            <a:solidFill>
              <a:schemeClr val="bg2">
                <a:lumMod val="60000"/>
                <a:lumOff val="40000"/>
                <a:alpha val="2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Arrow 41"/>
            <p:cNvSpPr/>
            <p:nvPr/>
          </p:nvSpPr>
          <p:spPr>
            <a:xfrm>
              <a:off x="2836994" y="2482129"/>
              <a:ext cx="1109785" cy="737337"/>
            </a:xfrm>
            <a:prstGeom prst="rightArrow">
              <a:avLst/>
            </a:prstGeom>
            <a:gradFill flip="none" rotWithShape="1">
              <a:gsLst>
                <a:gs pos="0">
                  <a:schemeClr val="accent1">
                    <a:tint val="66000"/>
                    <a:satMod val="160000"/>
                    <a:alpha val="2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
            <p:cNvPicPr>
              <a:picLocks noChangeAspect="1" noChangeArrowheads="1"/>
            </p:cNvPicPr>
            <p:nvPr/>
          </p:nvPicPr>
          <p:blipFill>
            <a:blip r:embed="rId4" cstate="print"/>
            <a:srcRect/>
            <a:stretch>
              <a:fillRect/>
            </a:stretch>
          </p:blipFill>
          <p:spPr bwMode="auto">
            <a:xfrm>
              <a:off x="1849141" y="2030263"/>
              <a:ext cx="1369452" cy="1761151"/>
            </a:xfrm>
            <a:prstGeom prst="rect">
              <a:avLst/>
            </a:prstGeom>
            <a:ln>
              <a:noFill/>
            </a:ln>
            <a:effectLst>
              <a:outerShdw blurRad="292100" dist="139700" dir="2700000" algn="tl" rotWithShape="0">
                <a:srgbClr val="333333">
                  <a:alpha val="65000"/>
                </a:srgbClr>
              </a:outerShdw>
            </a:effectLst>
          </p:spPr>
        </p:pic>
        <p:sp>
          <p:nvSpPr>
            <p:cNvPr id="9" name="Left-Right Arrow 8"/>
            <p:cNvSpPr/>
            <p:nvPr/>
          </p:nvSpPr>
          <p:spPr>
            <a:xfrm>
              <a:off x="4797203" y="1744325"/>
              <a:ext cx="1351215" cy="296705"/>
            </a:xfrm>
            <a:prstGeom prst="lef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rot="16200000">
              <a:off x="5234123" y="3945649"/>
              <a:ext cx="509513" cy="27072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a:off x="3096536" y="6228465"/>
            <a:ext cx="6337953" cy="400110"/>
          </a:xfrm>
          <a:prstGeom prst="rect">
            <a:avLst/>
          </a:prstGeom>
          <a:solidFill>
            <a:srgbClr val="FFD85D"/>
          </a:solidFill>
        </p:spPr>
        <p:txBody>
          <a:bodyPr wrap="none" rtlCol="0">
            <a:spAutoFit/>
          </a:bodyPr>
          <a:lstStyle/>
          <a:p>
            <a:r>
              <a:rPr lang="en-US" sz="2000"/>
              <a:t>It is important to establish what the scope for MBSE is</a:t>
            </a:r>
          </a:p>
        </p:txBody>
      </p:sp>
      <p:sp>
        <p:nvSpPr>
          <p:cNvPr id="16" name="Slide Number Placeholder 1">
            <a:extLst>
              <a:ext uri="{FF2B5EF4-FFF2-40B4-BE49-F238E27FC236}">
                <a16:creationId xmlns:a16="http://schemas.microsoft.com/office/drawing/2014/main" id="{750D95CA-AD23-431A-B08E-F5A4F38C1FF2}"/>
              </a:ext>
            </a:extLst>
          </p:cNvPr>
          <p:cNvSpPr txBox="1">
            <a:spLocks/>
          </p:cNvSpPr>
          <p:nvPr/>
        </p:nvSpPr>
        <p:spPr>
          <a:xfrm>
            <a:off x="10089153" y="6374122"/>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49</a:t>
            </a:fld>
            <a:endParaRPr lang="en-US"/>
          </a:p>
        </p:txBody>
      </p:sp>
      <p:sp>
        <p:nvSpPr>
          <p:cNvPr id="5" name="Footer Placeholder 4">
            <a:extLst>
              <a:ext uri="{FF2B5EF4-FFF2-40B4-BE49-F238E27FC236}">
                <a16:creationId xmlns:a16="http://schemas.microsoft.com/office/drawing/2014/main" id="{0B618BD6-55A3-69F2-A821-C8B00A689405}"/>
              </a:ext>
            </a:extLst>
          </p:cNvPr>
          <p:cNvSpPr>
            <a:spLocks noGrp="1"/>
          </p:cNvSpPr>
          <p:nvPr>
            <p:ph type="ftr" sz="quarter" idx="10"/>
          </p:nvPr>
        </p:nvSpPr>
        <p:spPr/>
        <p:txBody>
          <a:bodyPr/>
          <a:lstStyle/>
          <a:p>
            <a:r>
              <a:rPr lang="en-US"/>
              <a:t>Distribution Statement A. Approved for public release. Distribution is unlimited.  Case # 23-S-1171</a:t>
            </a:r>
            <a:endParaRPr lang="en-US" dirty="0"/>
          </a:p>
        </p:txBody>
      </p:sp>
    </p:spTree>
    <p:extLst>
      <p:ext uri="{BB962C8B-B14F-4D97-AF65-F5344CB8AC3E}">
        <p14:creationId xmlns:p14="http://schemas.microsoft.com/office/powerpoint/2010/main" val="341745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A458E600-42E7-4DD1-9188-BE94862933D5}"/>
              </a:ext>
            </a:extLst>
          </p:cNvPr>
          <p:cNvSpPr>
            <a:spLocks noGrp="1"/>
          </p:cNvSpPr>
          <p:nvPr>
            <p:ph idx="1"/>
          </p:nvPr>
        </p:nvSpPr>
        <p:spPr>
          <a:xfrm>
            <a:off x="451295" y="1155474"/>
            <a:ext cx="8646434" cy="4703483"/>
          </a:xfrm>
        </p:spPr>
        <p:txBody>
          <a:bodyPr vert="horz" wrap="square" lIns="91440" tIns="45720" rIns="91440" bIns="45720" numCol="1" rtlCol="0" anchor="t" anchorCtr="0" compatLnSpc="1">
            <a:prstTxWarp prst="textNoShape">
              <a:avLst/>
            </a:prstTxWarp>
            <a:noAutofit/>
          </a:bodyPr>
          <a:lstStyle/>
          <a:p>
            <a:pPr marL="456565" indent="-456565"/>
            <a:r>
              <a:rPr lang="en-US" sz="2000" dirty="0">
                <a:latin typeface=" Arial"/>
                <a:cs typeface="Arial"/>
              </a:rPr>
              <a:t>Champion research, science, technology, engineering, and innovation to maintain the United States military's technological advantage</a:t>
            </a:r>
            <a:endParaRPr lang="en-US" sz="2000" dirty="0">
              <a:latin typeface=" Arial"/>
            </a:endParaRPr>
          </a:p>
          <a:p>
            <a:pPr marL="456565" indent="-456565">
              <a:lnSpc>
                <a:spcPct val="110000"/>
              </a:lnSpc>
              <a:spcBef>
                <a:spcPts val="0"/>
              </a:spcBef>
            </a:pPr>
            <a:endParaRPr lang="en-US" sz="2000" dirty="0">
              <a:latin typeface=" Arial"/>
            </a:endParaRPr>
          </a:p>
          <a:p>
            <a:pPr marL="989965" lvl="1" indent="-380365">
              <a:lnSpc>
                <a:spcPct val="110000"/>
              </a:lnSpc>
              <a:spcBef>
                <a:spcPts val="0"/>
              </a:spcBef>
            </a:pPr>
            <a:r>
              <a:rPr lang="en-US" sz="2000" dirty="0">
                <a:latin typeface=" Arial"/>
                <a:cs typeface="Arial"/>
              </a:rPr>
              <a:t>Primary advisor to DoD leadership on all matters pertaining to the Department’s Research and Engineering (R&amp;E) enterprise, tech development and transition, developmental prototyping, experimentation, and administration of test ranges and activities</a:t>
            </a:r>
          </a:p>
          <a:p>
            <a:pPr marL="989965" lvl="1" indent="-380365">
              <a:lnSpc>
                <a:spcPct val="110000"/>
              </a:lnSpc>
              <a:spcBef>
                <a:spcPts val="0"/>
              </a:spcBef>
            </a:pPr>
            <a:endParaRPr lang="en-US" sz="2000" dirty="0">
              <a:latin typeface=" Arial"/>
            </a:endParaRPr>
          </a:p>
          <a:p>
            <a:pPr marL="989965" lvl="1" indent="-380365">
              <a:lnSpc>
                <a:spcPct val="110000"/>
              </a:lnSpc>
              <a:spcBef>
                <a:spcPts val="0"/>
              </a:spcBef>
            </a:pPr>
            <a:r>
              <a:rPr lang="en-US" sz="2000" dirty="0">
                <a:latin typeface=" Arial"/>
                <a:cs typeface="Arial"/>
              </a:rPr>
              <a:t>Lead responsibility within DoD for synchronizing Science and Technology (S&amp;T) efforts across the DoD, the Joint Staff and the Services</a:t>
            </a:r>
          </a:p>
          <a:p>
            <a:pPr marL="989965" lvl="1" indent="-380365">
              <a:lnSpc>
                <a:spcPct val="110000"/>
              </a:lnSpc>
              <a:spcBef>
                <a:spcPts val="0"/>
              </a:spcBef>
            </a:pPr>
            <a:endParaRPr lang="en-US" sz="2000" dirty="0">
              <a:latin typeface=" Arial"/>
            </a:endParaRPr>
          </a:p>
          <a:p>
            <a:pPr marL="456565" indent="-456565"/>
            <a:r>
              <a:rPr lang="en-US" sz="2000" dirty="0">
                <a:latin typeface=" Arial"/>
                <a:cs typeface="Arial"/>
              </a:rPr>
              <a:t>Harness the incredible innovation ecosystem both domestically and globally in order to stay ahead of our competitors</a:t>
            </a:r>
            <a:endParaRPr lang="en-US" sz="2000" dirty="0">
              <a:latin typeface=" Arial"/>
            </a:endParaRPr>
          </a:p>
        </p:txBody>
      </p:sp>
      <p:sp>
        <p:nvSpPr>
          <p:cNvPr id="16" name="Title 15">
            <a:extLst>
              <a:ext uri="{FF2B5EF4-FFF2-40B4-BE49-F238E27FC236}">
                <a16:creationId xmlns:a16="http://schemas.microsoft.com/office/drawing/2014/main" id="{92FED08F-6A0D-447D-A6EC-3B707BB40DED}"/>
              </a:ext>
            </a:extLst>
          </p:cNvPr>
          <p:cNvSpPr>
            <a:spLocks noGrp="1"/>
          </p:cNvSpPr>
          <p:nvPr>
            <p:ph type="title"/>
          </p:nvPr>
        </p:nvSpPr>
        <p:spPr>
          <a:xfrm>
            <a:off x="2604107" y="83430"/>
            <a:ext cx="8646434" cy="677002"/>
          </a:xfrm>
        </p:spPr>
        <p:txBody>
          <a:bodyPr vert="horz" lIns="91440" tIns="45720" rIns="91440" bIns="45720" rtlCol="0" anchor="ctr">
            <a:normAutofit fontScale="90000"/>
          </a:bodyPr>
          <a:lstStyle/>
          <a:p>
            <a:r>
              <a:rPr lang="en-US">
                <a:latin typeface="Franklin Gothic Medium Cond"/>
                <a:cs typeface="Arial"/>
              </a:rPr>
              <a:t>Under Secretary of Defense (Research &amp; Engineering) </a:t>
            </a:r>
            <a:br>
              <a:rPr lang="en-US">
                <a:latin typeface="Franklin Gothic Medium Cond"/>
                <a:cs typeface="Arial"/>
              </a:rPr>
            </a:br>
            <a:r>
              <a:rPr lang="en-US" sz="2200">
                <a:latin typeface="Franklin Gothic Medium Cond"/>
                <a:cs typeface="Arial"/>
              </a:rPr>
              <a:t>Technology Vision for an Era of Competition</a:t>
            </a:r>
            <a:endParaRPr lang="en-US" sz="2200"/>
          </a:p>
        </p:txBody>
      </p:sp>
      <p:sp>
        <p:nvSpPr>
          <p:cNvPr id="6" name="object 7"/>
          <p:cNvSpPr/>
          <p:nvPr/>
        </p:nvSpPr>
        <p:spPr>
          <a:xfrm>
            <a:off x="9388865" y="1292405"/>
            <a:ext cx="2285999" cy="1434083"/>
          </a:xfrm>
          <a:prstGeom prst="rect">
            <a:avLst/>
          </a:prstGeom>
          <a:blipFill>
            <a:blip r:embed="rId3" cstate="print"/>
            <a:stretch>
              <a:fillRect/>
            </a:stretch>
          </a:blipFill>
        </p:spPr>
        <p:txBody>
          <a:bodyPr wrap="square" lIns="0" tIns="0" rIns="0" bIns="0" rtlCol="0"/>
          <a:lstStyle/>
          <a:p>
            <a:endParaRPr/>
          </a:p>
        </p:txBody>
      </p:sp>
      <p:sp>
        <p:nvSpPr>
          <p:cNvPr id="7" name="object 8"/>
          <p:cNvSpPr/>
          <p:nvPr/>
        </p:nvSpPr>
        <p:spPr>
          <a:xfrm>
            <a:off x="9374386" y="1277927"/>
            <a:ext cx="2315210" cy="1463040"/>
          </a:xfrm>
          <a:custGeom>
            <a:avLst/>
            <a:gdLst/>
            <a:ahLst/>
            <a:cxnLst/>
            <a:rect l="l" t="t" r="r" b="b"/>
            <a:pathLst>
              <a:path w="2315209" h="1463039">
                <a:moveTo>
                  <a:pt x="0" y="0"/>
                </a:moveTo>
                <a:lnTo>
                  <a:pt x="2314956" y="0"/>
                </a:lnTo>
                <a:lnTo>
                  <a:pt x="2314956" y="1463039"/>
                </a:lnTo>
                <a:lnTo>
                  <a:pt x="0" y="1463039"/>
                </a:lnTo>
                <a:lnTo>
                  <a:pt x="0" y="0"/>
                </a:lnTo>
                <a:close/>
              </a:path>
            </a:pathLst>
          </a:custGeom>
          <a:ln w="28956">
            <a:solidFill>
              <a:srgbClr val="000000"/>
            </a:solidFill>
          </a:ln>
        </p:spPr>
        <p:txBody>
          <a:bodyPr wrap="square" lIns="0" tIns="0" rIns="0" bIns="0" rtlCol="0"/>
          <a:lstStyle/>
          <a:p>
            <a:endParaRPr/>
          </a:p>
        </p:txBody>
      </p:sp>
      <p:sp>
        <p:nvSpPr>
          <p:cNvPr id="8" name="object 9"/>
          <p:cNvSpPr/>
          <p:nvPr/>
        </p:nvSpPr>
        <p:spPr>
          <a:xfrm>
            <a:off x="9388865" y="4554527"/>
            <a:ext cx="2285999" cy="1257388"/>
          </a:xfrm>
          <a:prstGeom prst="rect">
            <a:avLst/>
          </a:prstGeom>
          <a:blipFill>
            <a:blip r:embed="rId4" cstate="print"/>
            <a:stretch>
              <a:fillRect/>
            </a:stretch>
          </a:blipFill>
        </p:spPr>
        <p:txBody>
          <a:bodyPr wrap="square" lIns="0" tIns="0" rIns="0" bIns="0" rtlCol="0"/>
          <a:lstStyle/>
          <a:p>
            <a:endParaRPr/>
          </a:p>
        </p:txBody>
      </p:sp>
      <p:sp>
        <p:nvSpPr>
          <p:cNvPr id="9" name="object 10"/>
          <p:cNvSpPr/>
          <p:nvPr/>
        </p:nvSpPr>
        <p:spPr>
          <a:xfrm>
            <a:off x="9374386" y="4540048"/>
            <a:ext cx="2315210" cy="1286510"/>
          </a:xfrm>
          <a:custGeom>
            <a:avLst/>
            <a:gdLst/>
            <a:ahLst/>
            <a:cxnLst/>
            <a:rect l="l" t="t" r="r" b="b"/>
            <a:pathLst>
              <a:path w="2315209" h="1286510">
                <a:moveTo>
                  <a:pt x="0" y="0"/>
                </a:moveTo>
                <a:lnTo>
                  <a:pt x="2314956" y="0"/>
                </a:lnTo>
                <a:lnTo>
                  <a:pt x="2314956" y="1286256"/>
                </a:lnTo>
                <a:lnTo>
                  <a:pt x="0" y="1286256"/>
                </a:lnTo>
                <a:lnTo>
                  <a:pt x="0" y="0"/>
                </a:lnTo>
                <a:close/>
              </a:path>
            </a:pathLst>
          </a:custGeom>
          <a:ln w="28956">
            <a:solidFill>
              <a:srgbClr val="002060"/>
            </a:solidFill>
          </a:ln>
        </p:spPr>
        <p:txBody>
          <a:bodyPr wrap="square" lIns="0" tIns="0" rIns="0" bIns="0" rtlCol="0"/>
          <a:lstStyle/>
          <a:p>
            <a:endParaRPr/>
          </a:p>
        </p:txBody>
      </p:sp>
      <p:sp>
        <p:nvSpPr>
          <p:cNvPr id="10" name="object 12"/>
          <p:cNvSpPr/>
          <p:nvPr/>
        </p:nvSpPr>
        <p:spPr>
          <a:xfrm>
            <a:off x="9388865" y="2884985"/>
            <a:ext cx="2285999" cy="1521713"/>
          </a:xfrm>
          <a:prstGeom prst="rect">
            <a:avLst/>
          </a:prstGeom>
          <a:blipFill>
            <a:blip r:embed="rId5" cstate="print"/>
            <a:stretch>
              <a:fillRect/>
            </a:stretch>
          </a:blipFill>
        </p:spPr>
        <p:txBody>
          <a:bodyPr wrap="square" lIns="0" tIns="0" rIns="0" bIns="0" rtlCol="0"/>
          <a:lstStyle/>
          <a:p>
            <a:endParaRPr/>
          </a:p>
        </p:txBody>
      </p:sp>
      <p:sp>
        <p:nvSpPr>
          <p:cNvPr id="11" name="object 13"/>
          <p:cNvSpPr/>
          <p:nvPr/>
        </p:nvSpPr>
        <p:spPr>
          <a:xfrm>
            <a:off x="9374386" y="2870506"/>
            <a:ext cx="2315210" cy="1550670"/>
          </a:xfrm>
          <a:custGeom>
            <a:avLst/>
            <a:gdLst/>
            <a:ahLst/>
            <a:cxnLst/>
            <a:rect l="l" t="t" r="r" b="b"/>
            <a:pathLst>
              <a:path w="2315209" h="1550670">
                <a:moveTo>
                  <a:pt x="0" y="0"/>
                </a:moveTo>
                <a:lnTo>
                  <a:pt x="2314956" y="0"/>
                </a:lnTo>
                <a:lnTo>
                  <a:pt x="2314956" y="1550670"/>
                </a:lnTo>
                <a:lnTo>
                  <a:pt x="0" y="1550670"/>
                </a:lnTo>
                <a:lnTo>
                  <a:pt x="0" y="0"/>
                </a:lnTo>
                <a:close/>
              </a:path>
            </a:pathLst>
          </a:custGeom>
          <a:ln w="28956">
            <a:solidFill>
              <a:srgbClr val="002060"/>
            </a:solidFill>
          </a:ln>
        </p:spPr>
        <p:txBody>
          <a:bodyPr wrap="square" lIns="0" tIns="0" rIns="0" bIns="0" rtlCol="0"/>
          <a:lstStyle/>
          <a:p>
            <a:endParaRPr/>
          </a:p>
        </p:txBody>
      </p:sp>
      <p:sp>
        <p:nvSpPr>
          <p:cNvPr id="3" name="Slide Number Placeholder 1">
            <a:extLst>
              <a:ext uri="{FF2B5EF4-FFF2-40B4-BE49-F238E27FC236}">
                <a16:creationId xmlns:a16="http://schemas.microsoft.com/office/drawing/2014/main" id="{C9E8153B-36B1-0528-06D3-9A2626472F58}"/>
              </a:ext>
            </a:extLst>
          </p:cNvPr>
          <p:cNvSpPr txBox="1">
            <a:spLocks/>
          </p:cNvSpPr>
          <p:nvPr/>
        </p:nvSpPr>
        <p:spPr>
          <a:xfrm>
            <a:off x="9991146" y="6410248"/>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4</a:t>
            </a:r>
          </a:p>
        </p:txBody>
      </p:sp>
      <p:sp>
        <p:nvSpPr>
          <p:cNvPr id="2" name="Footer Placeholder 1">
            <a:extLst>
              <a:ext uri="{FF2B5EF4-FFF2-40B4-BE49-F238E27FC236}">
                <a16:creationId xmlns:a16="http://schemas.microsoft.com/office/drawing/2014/main" id="{74A6EEE1-107B-2361-0972-AEAFCAD0FBA0}"/>
              </a:ext>
            </a:extLst>
          </p:cNvPr>
          <p:cNvSpPr>
            <a:spLocks noGrp="1"/>
          </p:cNvSpPr>
          <p:nvPr>
            <p:ph type="ftr" sz="quarter" idx="13"/>
          </p:nvPr>
        </p:nvSpPr>
        <p:spPr/>
        <p:txBody>
          <a:bodyPr/>
          <a:lstStyle/>
          <a:p>
            <a:r>
              <a:rPr lang="en-US"/>
              <a:t>Distribution Statement A. Approved for public release. Distribution is unlimited.  Case # 23-S-1171</a:t>
            </a:r>
            <a:endParaRPr lang="en-US" dirty="0"/>
          </a:p>
        </p:txBody>
      </p:sp>
    </p:spTree>
    <p:extLst>
      <p:ext uri="{BB962C8B-B14F-4D97-AF65-F5344CB8AC3E}">
        <p14:creationId xmlns:p14="http://schemas.microsoft.com/office/powerpoint/2010/main" val="1306598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Under Secretary of Defense for Research and Engineering  (USD(R&amp;E)) – Technology Vision</a:t>
            </a:r>
          </a:p>
        </p:txBody>
      </p:sp>
      <p:sp>
        <p:nvSpPr>
          <p:cNvPr id="3" name="Content Placeholder 2"/>
          <p:cNvSpPr>
            <a:spLocks noGrp="1"/>
          </p:cNvSpPr>
          <p:nvPr>
            <p:ph idx="1"/>
          </p:nvPr>
        </p:nvSpPr>
        <p:spPr>
          <a:xfrm>
            <a:off x="705755" y="1092781"/>
            <a:ext cx="10780294" cy="5026099"/>
          </a:xfrm>
        </p:spPr>
        <p:txBody>
          <a:bodyPr vert="horz" wrap="square" lIns="91440" tIns="45720" rIns="91440" bIns="45720" numCol="1" rtlCol="0" anchor="t" anchorCtr="0" compatLnSpc="1">
            <a:prstTxWarp prst="textNoShape">
              <a:avLst/>
            </a:prstTxWarp>
            <a:noAutofit/>
          </a:bodyPr>
          <a:lstStyle/>
          <a:p>
            <a:pPr marL="456565" indent="-456565"/>
            <a:r>
              <a:rPr lang="en-US" sz="2000" u="sng" dirty="0">
                <a:latin typeface=" Arial"/>
              </a:rPr>
              <a:t>Innovation in an era of competition </a:t>
            </a:r>
            <a:r>
              <a:rPr lang="en-US" sz="2000" dirty="0">
                <a:latin typeface=" Arial"/>
              </a:rPr>
              <a:t>– strategic competition demands collective cooperation between the Government, Industry, academia, </a:t>
            </a:r>
            <a:r>
              <a:rPr lang="en-US" sz="2000" i="1" dirty="0">
                <a:solidFill>
                  <a:schemeClr val="tx2">
                    <a:lumMod val="60000"/>
                    <a:lumOff val="40000"/>
                  </a:schemeClr>
                </a:solidFill>
                <a:latin typeface=" Arial"/>
              </a:rPr>
              <a:t>international partners</a:t>
            </a:r>
            <a:r>
              <a:rPr lang="en-US" sz="2000" dirty="0">
                <a:latin typeface=" Arial"/>
              </a:rPr>
              <a:t>, and Research and Development Centers</a:t>
            </a:r>
            <a:endParaRPr lang="en-US" sz="2000">
              <a:latin typeface=" Arial"/>
            </a:endParaRPr>
          </a:p>
          <a:p>
            <a:pPr marL="456565" indent="-456565"/>
            <a:r>
              <a:rPr lang="en-US" sz="2000" u="sng" dirty="0">
                <a:latin typeface=" Arial"/>
              </a:rPr>
              <a:t>Technology Strategy Pillars</a:t>
            </a:r>
          </a:p>
          <a:p>
            <a:pPr marL="989965" lvl="1" indent="-380365"/>
            <a:r>
              <a:rPr lang="en-US" sz="2000" dirty="0">
                <a:latin typeface=" Arial"/>
              </a:rPr>
              <a:t>Mission Focus  - </a:t>
            </a:r>
            <a:r>
              <a:rPr lang="en-US" sz="2000" dirty="0">
                <a:solidFill>
                  <a:schemeClr val="bg1">
                    <a:lumMod val="10000"/>
                  </a:schemeClr>
                </a:solidFill>
                <a:latin typeface=" Arial"/>
              </a:rPr>
              <a:t>Leverage technology innovation to solve tough operational problems</a:t>
            </a:r>
          </a:p>
          <a:p>
            <a:pPr marL="989965" lvl="1" indent="-380365"/>
            <a:r>
              <a:rPr lang="en-US" sz="2000" dirty="0">
                <a:latin typeface=" Arial"/>
              </a:rPr>
              <a:t>Foundation Building – </a:t>
            </a:r>
            <a:r>
              <a:rPr lang="en-US" sz="2000" dirty="0">
                <a:solidFill>
                  <a:schemeClr val="bg1">
                    <a:lumMod val="10000"/>
                  </a:schemeClr>
                </a:solidFill>
                <a:latin typeface=" Arial"/>
              </a:rPr>
              <a:t>Recruit the workforce, modernize laboratories, create standards, develop tools, and build test facilities</a:t>
            </a:r>
          </a:p>
          <a:p>
            <a:pPr marL="989965" lvl="1" indent="-380365"/>
            <a:r>
              <a:rPr lang="en-US" sz="2000" dirty="0">
                <a:latin typeface=" Arial"/>
              </a:rPr>
              <a:t>Succeed through Teamwork - </a:t>
            </a:r>
            <a:r>
              <a:rPr lang="en-US" sz="2000" dirty="0">
                <a:solidFill>
                  <a:schemeClr val="bg1">
                    <a:lumMod val="10000"/>
                  </a:schemeClr>
                </a:solidFill>
                <a:latin typeface=" Arial"/>
              </a:rPr>
              <a:t>Maximize our nation’s asymmetrical advantages by partnering with the private sector, universities, FFRDCs, UARCs, small businesses, and </a:t>
            </a:r>
            <a:r>
              <a:rPr lang="en-US" sz="2000" i="1" dirty="0">
                <a:solidFill>
                  <a:schemeClr val="tx2">
                    <a:lumMod val="60000"/>
                    <a:lumOff val="40000"/>
                  </a:schemeClr>
                </a:solidFill>
                <a:latin typeface=" Arial"/>
              </a:rPr>
              <a:t>our international partners</a:t>
            </a:r>
            <a:endParaRPr lang="en-US" sz="2000">
              <a:solidFill>
                <a:schemeClr val="tx2">
                  <a:lumMod val="60000"/>
                  <a:lumOff val="40000"/>
                </a:schemeClr>
              </a:solidFill>
              <a:latin typeface=" Arial"/>
            </a:endParaRPr>
          </a:p>
          <a:p>
            <a:pPr marL="456565" indent="-456565"/>
            <a:r>
              <a:rPr lang="en-US" sz="2000" u="sng" dirty="0">
                <a:latin typeface=" Arial"/>
              </a:rPr>
              <a:t>Critical Technology Areas</a:t>
            </a:r>
            <a:r>
              <a:rPr lang="en-US" sz="2000" dirty="0">
                <a:latin typeface=" Arial"/>
              </a:rPr>
              <a:t>: work closely with the Military Services, Combatant Commands, industry, academia, and </a:t>
            </a:r>
            <a:r>
              <a:rPr lang="en-US" sz="2000" i="1" dirty="0">
                <a:solidFill>
                  <a:schemeClr val="tx2">
                    <a:lumMod val="60000"/>
                    <a:lumOff val="40000"/>
                  </a:schemeClr>
                </a:solidFill>
                <a:latin typeface=" Arial"/>
              </a:rPr>
              <a:t>other stakeholders </a:t>
            </a:r>
            <a:r>
              <a:rPr lang="en-US" sz="2000" dirty="0">
                <a:latin typeface=" Arial"/>
              </a:rPr>
              <a:t>to ensure that the Department's science and technology strategy addresses the key national security challenges</a:t>
            </a:r>
          </a:p>
          <a:p>
            <a:pPr marL="456565" indent="-456565"/>
            <a:r>
              <a:rPr lang="en-US" sz="2000" u="sng" dirty="0">
                <a:latin typeface=" Arial"/>
              </a:rPr>
              <a:t>Bridge to the Future: </a:t>
            </a:r>
            <a:r>
              <a:rPr lang="en-US" sz="2000" dirty="0">
                <a:latin typeface=" Arial"/>
              </a:rPr>
              <a:t>develop critical technologies, rapidly prototype them, and conduct continuous campaigns of </a:t>
            </a:r>
            <a:r>
              <a:rPr lang="en-US" sz="2000" i="1" dirty="0">
                <a:solidFill>
                  <a:schemeClr val="tx2">
                    <a:lumMod val="60000"/>
                    <a:lumOff val="40000"/>
                  </a:schemeClr>
                </a:solidFill>
                <a:latin typeface=" Arial"/>
              </a:rPr>
              <a:t>joint experimentation</a:t>
            </a:r>
            <a:r>
              <a:rPr lang="en-US" sz="2000" dirty="0">
                <a:latin typeface=" Arial"/>
              </a:rPr>
              <a:t> to improve on those technologies and deliver capabilities.</a:t>
            </a:r>
          </a:p>
          <a:p>
            <a:pPr marL="989965" lvl="1" indent="-380365"/>
            <a:endParaRPr lang="en-US" sz="2000"/>
          </a:p>
        </p:txBody>
      </p:sp>
      <p:sp>
        <p:nvSpPr>
          <p:cNvPr id="5" name="Slide Number Placeholder 1">
            <a:extLst>
              <a:ext uri="{FF2B5EF4-FFF2-40B4-BE49-F238E27FC236}">
                <a16:creationId xmlns:a16="http://schemas.microsoft.com/office/drawing/2014/main" id="{B38A148F-06A4-EDA2-6AED-F91191B3D729}"/>
              </a:ext>
            </a:extLst>
          </p:cNvPr>
          <p:cNvSpPr txBox="1">
            <a:spLocks/>
          </p:cNvSpPr>
          <p:nvPr/>
        </p:nvSpPr>
        <p:spPr>
          <a:xfrm>
            <a:off x="10082953" y="6437791"/>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Arial"/>
                <a:cs typeface="Arial"/>
              </a:rPr>
              <a:t>5</a:t>
            </a:r>
            <a:endParaRPr lang="en-US" dirty="0"/>
          </a:p>
        </p:txBody>
      </p:sp>
      <p:sp>
        <p:nvSpPr>
          <p:cNvPr id="4" name="Footer Placeholder 3">
            <a:extLst>
              <a:ext uri="{FF2B5EF4-FFF2-40B4-BE49-F238E27FC236}">
                <a16:creationId xmlns:a16="http://schemas.microsoft.com/office/drawing/2014/main" id="{7B0DDC07-473F-14D3-3EB1-ED11C8001E8D}"/>
              </a:ext>
            </a:extLst>
          </p:cNvPr>
          <p:cNvSpPr>
            <a:spLocks noGrp="1"/>
          </p:cNvSpPr>
          <p:nvPr>
            <p:ph type="ftr" sz="quarter" idx="10"/>
          </p:nvPr>
        </p:nvSpPr>
        <p:spPr/>
        <p:txBody>
          <a:bodyPr/>
          <a:lstStyle/>
          <a:p>
            <a:r>
              <a:rPr lang="en-US"/>
              <a:t>Distribution Statement A. Approved for public release. Distribution is unlimited.  Case # 23-S-1171</a:t>
            </a:r>
            <a:endParaRPr lang="en-US" dirty="0"/>
          </a:p>
        </p:txBody>
      </p:sp>
    </p:spTree>
    <p:extLst>
      <p:ext uri="{BB962C8B-B14F-4D97-AF65-F5344CB8AC3E}">
        <p14:creationId xmlns:p14="http://schemas.microsoft.com/office/powerpoint/2010/main" val="20103064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76740" y="63981"/>
            <a:ext cx="8236768" cy="646330"/>
          </a:xfrm>
        </p:spPr>
        <p:txBody>
          <a:bodyPr>
            <a:noAutofit/>
          </a:bodyPr>
          <a:lstStyle/>
          <a:p>
            <a:r>
              <a:rPr lang="en-US"/>
              <a:t>DSB GEMS Task Force (2018) – Imagine if…..</a:t>
            </a:r>
          </a:p>
        </p:txBody>
      </p:sp>
      <p:sp>
        <p:nvSpPr>
          <p:cNvPr id="8" name="Content Placeholder 7"/>
          <p:cNvSpPr>
            <a:spLocks noGrp="1"/>
          </p:cNvSpPr>
          <p:nvPr>
            <p:ph type="body" idx="1"/>
          </p:nvPr>
        </p:nvSpPr>
        <p:spPr>
          <a:xfrm>
            <a:off x="556718" y="919837"/>
            <a:ext cx="11167658" cy="4182585"/>
          </a:xfrm>
        </p:spPr>
        <p:txBody>
          <a:bodyPr>
            <a:noAutofit/>
          </a:bodyPr>
          <a:lstStyle/>
          <a:p>
            <a:pPr marL="456565" indent="-456565"/>
            <a:r>
              <a:rPr lang="en-US" sz="2000" u="sng" dirty="0">
                <a:latin typeface=" Arial"/>
              </a:rPr>
              <a:t>Acquisition decisions</a:t>
            </a:r>
            <a:r>
              <a:rPr lang="en-US" sz="2000" dirty="0">
                <a:latin typeface=" Arial"/>
              </a:rPr>
              <a:t> were based on competing proposed models inside a synthetic multi-domain battlespace environment</a:t>
            </a:r>
          </a:p>
          <a:p>
            <a:pPr marL="989965" lvl="1" indent="-380365" algn="r"/>
            <a:r>
              <a:rPr lang="en-US" sz="2000" b="1" i="1" dirty="0">
                <a:solidFill>
                  <a:schemeClr val="tx2">
                    <a:lumMod val="60000"/>
                    <a:lumOff val="40000"/>
                  </a:schemeClr>
                </a:solidFill>
                <a:latin typeface=" Arial"/>
              </a:rPr>
              <a:t>improving performance and saving money</a:t>
            </a:r>
          </a:p>
          <a:p>
            <a:pPr marL="456565" indent="-456565"/>
            <a:r>
              <a:rPr lang="en-US" sz="2000" dirty="0">
                <a:latin typeface=" Arial"/>
              </a:rPr>
              <a:t>Every fielded system had a “digital twin” that reflected the actual experiences of the system </a:t>
            </a:r>
            <a:r>
              <a:rPr lang="en-US" sz="2000" u="sng" dirty="0">
                <a:latin typeface=" Arial"/>
              </a:rPr>
              <a:t>throughout its lifecycle</a:t>
            </a:r>
          </a:p>
          <a:p>
            <a:pPr marL="989965" lvl="1" indent="-380365" algn="r"/>
            <a:r>
              <a:rPr lang="en-US" sz="2000" b="1" i="1" dirty="0">
                <a:solidFill>
                  <a:schemeClr val="tx2">
                    <a:lumMod val="40000"/>
                    <a:lumOff val="60000"/>
                  </a:schemeClr>
                </a:solidFill>
                <a:latin typeface=" Arial"/>
              </a:rPr>
              <a:t>enabling planned maintenance and situational upgrades</a:t>
            </a:r>
          </a:p>
          <a:p>
            <a:pPr marL="456565" indent="-456565"/>
            <a:r>
              <a:rPr lang="en-US" sz="2000" u="sng" dirty="0">
                <a:latin typeface=" Arial"/>
              </a:rPr>
              <a:t>Joint training</a:t>
            </a:r>
            <a:r>
              <a:rPr lang="en-US" sz="2000" dirty="0">
                <a:latin typeface=" Arial"/>
              </a:rPr>
              <a:t> was conducted via distributed simulations and immersive environments representative of anticipated battlespaces</a:t>
            </a:r>
          </a:p>
          <a:p>
            <a:pPr marL="989965" lvl="1" indent="-380365" algn="r"/>
            <a:r>
              <a:rPr lang="en-US" sz="2000" b="1" i="1" dirty="0">
                <a:solidFill>
                  <a:schemeClr val="tx2">
                    <a:lumMod val="40000"/>
                    <a:lumOff val="60000"/>
                  </a:schemeClr>
                </a:solidFill>
                <a:latin typeface=" Arial"/>
              </a:rPr>
              <a:t>and available wherever and whenever needed</a:t>
            </a:r>
          </a:p>
          <a:p>
            <a:pPr marL="456565" indent="-456565"/>
            <a:r>
              <a:rPr lang="en-US" sz="2000" dirty="0">
                <a:latin typeface=" Arial"/>
              </a:rPr>
              <a:t>An ongoing campaign of experimentation was established for every mission scenario to </a:t>
            </a:r>
            <a:r>
              <a:rPr lang="en-US" sz="2000" u="sng" dirty="0">
                <a:latin typeface=" Arial"/>
              </a:rPr>
              <a:t>develop new concepts/CONOPs</a:t>
            </a:r>
          </a:p>
          <a:p>
            <a:pPr marL="989965" lvl="1" indent="-380365" algn="r"/>
            <a:r>
              <a:rPr lang="en-US" sz="2000" b="1" i="1" dirty="0">
                <a:solidFill>
                  <a:schemeClr val="tx2">
                    <a:lumMod val="40000"/>
                    <a:lumOff val="60000"/>
                  </a:schemeClr>
                </a:solidFill>
                <a:latin typeface=" Arial"/>
              </a:rPr>
              <a:t>engaging warfighters and motivating innovation</a:t>
            </a:r>
          </a:p>
        </p:txBody>
      </p:sp>
      <p:sp>
        <p:nvSpPr>
          <p:cNvPr id="4" name="TextBox 3"/>
          <p:cNvSpPr txBox="1"/>
          <p:nvPr/>
        </p:nvSpPr>
        <p:spPr>
          <a:xfrm>
            <a:off x="596096" y="5401691"/>
            <a:ext cx="10825316" cy="707886"/>
          </a:xfrm>
          <a:prstGeom prst="rect">
            <a:avLst/>
          </a:prstGeom>
          <a:solidFill>
            <a:srgbClr val="8FB4FF"/>
          </a:solidFill>
          <a:ln w="3175">
            <a:solidFill>
              <a:schemeClr val="tx1"/>
            </a:solidFill>
          </a:ln>
        </p:spPr>
        <p:txBody>
          <a:bodyPr wrap="square" lIns="91440" tIns="45720" rIns="91440" bIns="45720" rtlCol="0" anchor="t">
            <a:spAutoFit/>
          </a:bodyPr>
          <a:lstStyle/>
          <a:p>
            <a:r>
              <a:rPr lang="en-US" sz="2000" b="1" u="sng" dirty="0">
                <a:latin typeface=" Arial"/>
              </a:rPr>
              <a:t>From DoD Defense Science Board Task Force Briefing on Gaming, Exercising, Modeling and Simulation (GEMS)</a:t>
            </a:r>
            <a:r>
              <a:rPr lang="en-US" sz="2000" b="1" dirty="0">
                <a:latin typeface=" Arial"/>
              </a:rPr>
              <a:t> </a:t>
            </a:r>
            <a:r>
              <a:rPr lang="en-US" sz="2000" dirty="0">
                <a:latin typeface=" Arial"/>
              </a:rPr>
              <a:t>– chaired by Dr. LaPlante, and Dr. David</a:t>
            </a:r>
            <a:endParaRPr lang="en-US" sz="2000" u="sng">
              <a:latin typeface=" Arial"/>
            </a:endParaRPr>
          </a:p>
        </p:txBody>
      </p:sp>
      <p:sp>
        <p:nvSpPr>
          <p:cNvPr id="5" name="Slide Number Placeholder 1">
            <a:extLst>
              <a:ext uri="{FF2B5EF4-FFF2-40B4-BE49-F238E27FC236}">
                <a16:creationId xmlns:a16="http://schemas.microsoft.com/office/drawing/2014/main" id="{7C248109-B530-95EC-2554-B25F9F474FD7}"/>
              </a:ext>
            </a:extLst>
          </p:cNvPr>
          <p:cNvSpPr txBox="1">
            <a:spLocks/>
          </p:cNvSpPr>
          <p:nvPr/>
        </p:nvSpPr>
        <p:spPr>
          <a:xfrm>
            <a:off x="10073773" y="6419429"/>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Arial"/>
                <a:cs typeface="Arial"/>
              </a:rPr>
              <a:t>7</a:t>
            </a:r>
            <a:endParaRPr lang="en-US" dirty="0"/>
          </a:p>
        </p:txBody>
      </p:sp>
      <p:sp>
        <p:nvSpPr>
          <p:cNvPr id="2" name="Footer Placeholder 1">
            <a:extLst>
              <a:ext uri="{FF2B5EF4-FFF2-40B4-BE49-F238E27FC236}">
                <a16:creationId xmlns:a16="http://schemas.microsoft.com/office/drawing/2014/main" id="{EEA3E363-4955-C1A4-36AF-80AC311651C1}"/>
              </a:ext>
            </a:extLst>
          </p:cNvPr>
          <p:cNvSpPr>
            <a:spLocks noGrp="1"/>
          </p:cNvSpPr>
          <p:nvPr>
            <p:ph type="ftr" sz="quarter" idx="10"/>
          </p:nvPr>
        </p:nvSpPr>
        <p:spPr/>
        <p:txBody>
          <a:bodyPr/>
          <a:lstStyle/>
          <a:p>
            <a:r>
              <a:rPr lang="en-US"/>
              <a:t>Distribution Statement A. Approved for public release. Distribution is unlimited.  Case # 23-S-1171</a:t>
            </a:r>
            <a:endParaRPr lang="en-US" dirty="0"/>
          </a:p>
        </p:txBody>
      </p:sp>
    </p:spTree>
    <p:extLst>
      <p:ext uri="{BB962C8B-B14F-4D97-AF65-F5344CB8AC3E}">
        <p14:creationId xmlns:p14="http://schemas.microsoft.com/office/powerpoint/2010/main" val="2288833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DD542-674F-27B6-2A30-2B1960AE68F4}"/>
              </a:ext>
            </a:extLst>
          </p:cNvPr>
          <p:cNvSpPr>
            <a:spLocks noGrp="1"/>
          </p:cNvSpPr>
          <p:nvPr>
            <p:ph type="title"/>
          </p:nvPr>
        </p:nvSpPr>
        <p:spPr/>
        <p:txBody>
          <a:bodyPr>
            <a:normAutofit/>
          </a:bodyPr>
          <a:lstStyle/>
          <a:p>
            <a:r>
              <a:rPr lang="en-US">
                <a:latin typeface="Franklin Gothic Medium Cond"/>
                <a:cs typeface="Arial"/>
              </a:rPr>
              <a:t>Industrial Revolutions and Transformation Initiatives Leading to Digital Engineering</a:t>
            </a:r>
            <a:endParaRPr lang="en-US"/>
          </a:p>
        </p:txBody>
      </p:sp>
      <p:pic>
        <p:nvPicPr>
          <p:cNvPr id="5" name="Picture 5">
            <a:extLst>
              <a:ext uri="{FF2B5EF4-FFF2-40B4-BE49-F238E27FC236}">
                <a16:creationId xmlns:a16="http://schemas.microsoft.com/office/drawing/2014/main" id="{42BE2C18-9E86-E9B5-7EFC-4A4018D32ACC}"/>
              </a:ext>
            </a:extLst>
          </p:cNvPr>
          <p:cNvPicPr>
            <a:picLocks noGrp="1" noChangeAspect="1"/>
          </p:cNvPicPr>
          <p:nvPr>
            <p:ph idx="1"/>
          </p:nvPr>
        </p:nvPicPr>
        <p:blipFill>
          <a:blip r:embed="rId3"/>
          <a:stretch>
            <a:fillRect/>
          </a:stretch>
        </p:blipFill>
        <p:spPr>
          <a:xfrm>
            <a:off x="801095" y="1065233"/>
            <a:ext cx="7498730" cy="4810161"/>
          </a:xfrm>
        </p:spPr>
      </p:pic>
      <p:sp>
        <p:nvSpPr>
          <p:cNvPr id="9" name="Thought Bubble: Cloud 8">
            <a:extLst>
              <a:ext uri="{FF2B5EF4-FFF2-40B4-BE49-F238E27FC236}">
                <a16:creationId xmlns:a16="http://schemas.microsoft.com/office/drawing/2014/main" id="{93CE14C5-C745-A59A-BE0B-E605B28873F1}"/>
              </a:ext>
            </a:extLst>
          </p:cNvPr>
          <p:cNvSpPr/>
          <p:nvPr/>
        </p:nvSpPr>
        <p:spPr>
          <a:xfrm rot="60000">
            <a:off x="8327285" y="1429944"/>
            <a:ext cx="3409656" cy="3176539"/>
          </a:xfrm>
          <a:prstGeom prst="cloudCallout">
            <a:avLst>
              <a:gd name="adj1" fmla="val -106751"/>
              <a:gd name="adj2" fmla="val 48974"/>
            </a:avLst>
          </a:prstGeom>
          <a:solidFill>
            <a:srgbClr val="0099CC"/>
          </a:solidFill>
          <a:ln w="28575">
            <a:solidFill>
              <a:srgbClr val="8FB4FF"/>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cs typeface="Calibri"/>
            </a:endParaRPr>
          </a:p>
          <a:p>
            <a:pPr algn="ctr"/>
            <a:endParaRPr lang="en-US" sz="1200" b="1">
              <a:cs typeface="Calibri"/>
            </a:endParaRPr>
          </a:p>
          <a:p>
            <a:pPr algn="ctr"/>
            <a:endParaRPr lang="en-US" sz="1200" b="1">
              <a:cs typeface="Calibri"/>
            </a:endParaRPr>
          </a:p>
          <a:p>
            <a:pPr algn="ctr"/>
            <a:endParaRPr lang="en-US" sz="1200" b="1">
              <a:cs typeface="Calibri"/>
            </a:endParaRPr>
          </a:p>
          <a:p>
            <a:pPr algn="ctr"/>
            <a:r>
              <a:rPr lang="en-US" sz="1050" b="1" dirty="0">
                <a:latin typeface=" Arial"/>
                <a:cs typeface="Calibri"/>
              </a:rPr>
              <a:t>5th </a:t>
            </a:r>
          </a:p>
          <a:p>
            <a:pPr algn="ctr"/>
            <a:r>
              <a:rPr lang="en-US" sz="1050" b="1" dirty="0">
                <a:latin typeface=" Arial"/>
                <a:cs typeface="Calibri"/>
              </a:rPr>
              <a:t>Industrial Revolution</a:t>
            </a:r>
          </a:p>
          <a:p>
            <a:pPr algn="ctr">
              <a:lnSpc>
                <a:spcPts val="2160"/>
              </a:lnSpc>
            </a:pPr>
            <a:r>
              <a:rPr lang="en-US" sz="1400" b="1" dirty="0">
                <a:latin typeface=" Arial"/>
                <a:cs typeface="Calibri"/>
              </a:rPr>
              <a:t>Artificial Intelligence</a:t>
            </a:r>
          </a:p>
          <a:p>
            <a:pPr algn="ctr"/>
            <a:r>
              <a:rPr lang="en-US" sz="1000" b="1" i="1" dirty="0">
                <a:latin typeface=" Arial"/>
                <a:cs typeface="Calibri"/>
              </a:rPr>
              <a:t>Personalization, Deep multi-level cooperation between people and machines</a:t>
            </a:r>
          </a:p>
          <a:p>
            <a:pPr algn="ctr"/>
            <a:endParaRPr lang="en-US" b="1" dirty="0">
              <a:latin typeface=" Arial"/>
              <a:cs typeface="Calibri"/>
            </a:endParaRPr>
          </a:p>
        </p:txBody>
      </p:sp>
      <p:pic>
        <p:nvPicPr>
          <p:cNvPr id="6" name="Picture 6" descr="Girl working on a machine">
            <a:extLst>
              <a:ext uri="{FF2B5EF4-FFF2-40B4-BE49-F238E27FC236}">
                <a16:creationId xmlns:a16="http://schemas.microsoft.com/office/drawing/2014/main" id="{6F4F9590-1BB9-6722-6D98-DE63DDBBFD36}"/>
              </a:ext>
            </a:extLst>
          </p:cNvPr>
          <p:cNvPicPr>
            <a:picLocks noChangeAspect="1"/>
          </p:cNvPicPr>
          <p:nvPr/>
        </p:nvPicPr>
        <p:blipFill>
          <a:blip r:embed="rId4"/>
          <a:stretch>
            <a:fillRect/>
          </a:stretch>
        </p:blipFill>
        <p:spPr>
          <a:xfrm>
            <a:off x="9627776" y="1792345"/>
            <a:ext cx="1397034" cy="1040016"/>
          </a:xfrm>
          <a:prstGeom prst="ellipse">
            <a:avLst/>
          </a:prstGeom>
          <a:ln w="63500" cap="rnd">
            <a:solidFill>
              <a:schemeClr val="bg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Slide Number Placeholder 1">
            <a:extLst>
              <a:ext uri="{FF2B5EF4-FFF2-40B4-BE49-F238E27FC236}">
                <a16:creationId xmlns:a16="http://schemas.microsoft.com/office/drawing/2014/main" id="{6D1C9D48-F31B-1929-51C2-65A1AFEB768F}"/>
              </a:ext>
            </a:extLst>
          </p:cNvPr>
          <p:cNvSpPr txBox="1">
            <a:spLocks/>
          </p:cNvSpPr>
          <p:nvPr/>
        </p:nvSpPr>
        <p:spPr>
          <a:xfrm>
            <a:off x="10064592" y="6465333"/>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Arial"/>
                <a:cs typeface="Arial"/>
              </a:rPr>
              <a:t>8</a:t>
            </a:r>
            <a:endParaRPr lang="en-US" dirty="0"/>
          </a:p>
        </p:txBody>
      </p:sp>
      <p:sp>
        <p:nvSpPr>
          <p:cNvPr id="3" name="Rectangle 2">
            <a:extLst>
              <a:ext uri="{FF2B5EF4-FFF2-40B4-BE49-F238E27FC236}">
                <a16:creationId xmlns:a16="http://schemas.microsoft.com/office/drawing/2014/main" id="{C5E6EA10-570A-5E78-F2AB-7976D248497B}"/>
              </a:ext>
            </a:extLst>
          </p:cNvPr>
          <p:cNvSpPr/>
          <p:nvPr/>
        </p:nvSpPr>
        <p:spPr>
          <a:xfrm>
            <a:off x="6235700" y="5005381"/>
            <a:ext cx="609600" cy="160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C9BD8A3-3FB1-9A21-D3C9-E781A5925069}"/>
              </a:ext>
            </a:extLst>
          </p:cNvPr>
          <p:cNvSpPr txBox="1"/>
          <p:nvPr/>
        </p:nvSpPr>
        <p:spPr>
          <a:xfrm>
            <a:off x="6111699" y="4878958"/>
            <a:ext cx="619529" cy="307777"/>
          </a:xfrm>
          <a:prstGeom prst="rect">
            <a:avLst/>
          </a:prstGeom>
          <a:noFill/>
        </p:spPr>
        <p:txBody>
          <a:bodyPr wrap="none" rtlCol="0">
            <a:spAutoFit/>
          </a:bodyPr>
          <a:lstStyle/>
          <a:p>
            <a:r>
              <a:rPr lang="en-US" sz="1400" b="1">
                <a:solidFill>
                  <a:srgbClr val="10617E"/>
                </a:solidFill>
              </a:rPr>
              <a:t>Today</a:t>
            </a:r>
          </a:p>
        </p:txBody>
      </p:sp>
      <p:sp>
        <p:nvSpPr>
          <p:cNvPr id="10" name="TextBox 9">
            <a:extLst>
              <a:ext uri="{FF2B5EF4-FFF2-40B4-BE49-F238E27FC236}">
                <a16:creationId xmlns:a16="http://schemas.microsoft.com/office/drawing/2014/main" id="{B994C3FF-671C-831A-58F6-6F3997C94790}"/>
              </a:ext>
            </a:extLst>
          </p:cNvPr>
          <p:cNvSpPr txBox="1"/>
          <p:nvPr/>
        </p:nvSpPr>
        <p:spPr>
          <a:xfrm>
            <a:off x="6150636" y="4523919"/>
            <a:ext cx="550151" cy="307777"/>
          </a:xfrm>
          <a:prstGeom prst="rect">
            <a:avLst/>
          </a:prstGeom>
          <a:noFill/>
        </p:spPr>
        <p:txBody>
          <a:bodyPr wrap="none" rtlCol="0">
            <a:spAutoFit/>
          </a:bodyPr>
          <a:lstStyle/>
          <a:p>
            <a:r>
              <a:rPr lang="en-US" sz="1400" b="1">
                <a:solidFill>
                  <a:schemeClr val="tx1">
                    <a:lumMod val="65000"/>
                    <a:lumOff val="35000"/>
                  </a:schemeClr>
                </a:solidFill>
              </a:rPr>
              <a:t>2025</a:t>
            </a:r>
          </a:p>
        </p:txBody>
      </p:sp>
      <p:sp>
        <p:nvSpPr>
          <p:cNvPr id="11" name="TextBox 10">
            <a:extLst>
              <a:ext uri="{FF2B5EF4-FFF2-40B4-BE49-F238E27FC236}">
                <a16:creationId xmlns:a16="http://schemas.microsoft.com/office/drawing/2014/main" id="{C395C9A9-FA63-C14E-4A4F-1C7730F5638B}"/>
              </a:ext>
            </a:extLst>
          </p:cNvPr>
          <p:cNvSpPr txBox="1"/>
          <p:nvPr/>
        </p:nvSpPr>
        <p:spPr>
          <a:xfrm>
            <a:off x="6919723" y="4516830"/>
            <a:ext cx="550151" cy="307777"/>
          </a:xfrm>
          <a:prstGeom prst="rect">
            <a:avLst/>
          </a:prstGeom>
          <a:noFill/>
        </p:spPr>
        <p:txBody>
          <a:bodyPr wrap="none" rtlCol="0">
            <a:spAutoFit/>
          </a:bodyPr>
          <a:lstStyle/>
          <a:p>
            <a:r>
              <a:rPr lang="en-US" sz="1400" b="1">
                <a:solidFill>
                  <a:schemeClr val="tx1">
                    <a:lumMod val="65000"/>
                    <a:lumOff val="35000"/>
                  </a:schemeClr>
                </a:solidFill>
              </a:rPr>
              <a:t>2100</a:t>
            </a:r>
          </a:p>
        </p:txBody>
      </p:sp>
      <p:sp>
        <p:nvSpPr>
          <p:cNvPr id="8" name="Footer Placeholder 7">
            <a:extLst>
              <a:ext uri="{FF2B5EF4-FFF2-40B4-BE49-F238E27FC236}">
                <a16:creationId xmlns:a16="http://schemas.microsoft.com/office/drawing/2014/main" id="{234428F9-DBB7-CCA3-9195-AAE2D8EE120B}"/>
              </a:ext>
            </a:extLst>
          </p:cNvPr>
          <p:cNvSpPr>
            <a:spLocks noGrp="1"/>
          </p:cNvSpPr>
          <p:nvPr>
            <p:ph type="ftr" sz="quarter" idx="10"/>
          </p:nvPr>
        </p:nvSpPr>
        <p:spPr/>
        <p:txBody>
          <a:bodyPr/>
          <a:lstStyle/>
          <a:p>
            <a:r>
              <a:rPr lang="en-US"/>
              <a:t>Distribution Statement A. Approved for public release. Distribution is unlimited.  Case # 23-S-1171</a:t>
            </a:r>
            <a:endParaRPr lang="en-US" dirty="0"/>
          </a:p>
        </p:txBody>
      </p:sp>
    </p:spTree>
    <p:extLst>
      <p:ext uri="{BB962C8B-B14F-4D97-AF65-F5344CB8AC3E}">
        <p14:creationId xmlns:p14="http://schemas.microsoft.com/office/powerpoint/2010/main" val="1533008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891ADF97-0ACA-460D-B0FB-5DA2E75E66CA}"/>
              </a:ext>
            </a:extLst>
          </p:cNvPr>
          <p:cNvSpPr>
            <a:spLocks noGrp="1"/>
          </p:cNvSpPr>
          <p:nvPr>
            <p:ph sz="half" idx="1"/>
          </p:nvPr>
        </p:nvSpPr>
        <p:spPr>
          <a:xfrm>
            <a:off x="168591" y="977985"/>
            <a:ext cx="5381490" cy="2079310"/>
          </a:xfrm>
        </p:spPr>
        <p:txBody>
          <a:bodyPr vert="horz" lIns="91440" tIns="45720" rIns="91440" bIns="45720" rtlCol="0" anchor="t">
            <a:normAutofit lnSpcReduction="10000"/>
          </a:bodyPr>
          <a:lstStyle/>
          <a:p>
            <a:pPr>
              <a:lnSpc>
                <a:spcPct val="110000"/>
              </a:lnSpc>
              <a:spcBef>
                <a:spcPts val="0"/>
              </a:spcBef>
            </a:pPr>
            <a:r>
              <a:rPr lang="en-US" sz="2000" b="1" spc="-5">
                <a:latin typeface="Arial"/>
                <a:cs typeface="Arial"/>
              </a:rPr>
              <a:t>Transform the Foundation of the Future Force: </a:t>
            </a:r>
            <a:r>
              <a:rPr lang="en-US" sz="2000" spc="-5">
                <a:latin typeface="Arial"/>
                <a:cs typeface="Arial"/>
              </a:rPr>
              <a:t>Building the future Joint Force that we need requires overhauling the Department's force development, design, and life-cycle management systems.</a:t>
            </a:r>
            <a:endParaRPr lang="en-US" sz="2000">
              <a:latin typeface="Arial"/>
              <a:cs typeface="Arial"/>
            </a:endParaRPr>
          </a:p>
          <a:p>
            <a:endParaRPr lang="en-US" sz="3200">
              <a:latin typeface="Arial"/>
              <a:cs typeface="Arial"/>
            </a:endParaRPr>
          </a:p>
          <a:p>
            <a:pPr marL="0" indent="0">
              <a:buNone/>
            </a:pPr>
            <a:endParaRPr lang="en-US" sz="3200"/>
          </a:p>
        </p:txBody>
      </p:sp>
      <p:sp>
        <p:nvSpPr>
          <p:cNvPr id="18" name="Content Placeholder 17">
            <a:extLst>
              <a:ext uri="{FF2B5EF4-FFF2-40B4-BE49-F238E27FC236}">
                <a16:creationId xmlns:a16="http://schemas.microsoft.com/office/drawing/2014/main" id="{E45FF262-514B-4049-AF66-330EF2543C97}"/>
              </a:ext>
            </a:extLst>
          </p:cNvPr>
          <p:cNvSpPr>
            <a:spLocks noGrp="1"/>
          </p:cNvSpPr>
          <p:nvPr>
            <p:ph sz="half" idx="2"/>
          </p:nvPr>
        </p:nvSpPr>
        <p:spPr>
          <a:xfrm>
            <a:off x="6316680" y="1010725"/>
            <a:ext cx="5626417" cy="4706620"/>
          </a:xfrm>
        </p:spPr>
        <p:txBody>
          <a:bodyPr vert="horz" lIns="91440" tIns="45720" rIns="91440" bIns="45720" rtlCol="0" anchor="t">
            <a:normAutofit/>
          </a:bodyPr>
          <a:lstStyle/>
          <a:p>
            <a:r>
              <a:rPr lang="en-US" sz="2000" b="1" spc="-5">
                <a:latin typeface="Arial"/>
                <a:cs typeface="Arial"/>
              </a:rPr>
              <a:t>Objective: </a:t>
            </a:r>
            <a:r>
              <a:rPr lang="en-US" sz="2000" spc="-5">
                <a:latin typeface="Arial"/>
                <a:cs typeface="Arial"/>
              </a:rPr>
              <a:t>Guide the planning, development, and implementation of digital engineering across the services and agencies</a:t>
            </a:r>
          </a:p>
          <a:p>
            <a:r>
              <a:rPr lang="en-US" sz="2000" b="1" spc="-5">
                <a:latin typeface="Arial"/>
                <a:cs typeface="Arial"/>
              </a:rPr>
              <a:t>Expected Impact:  </a:t>
            </a:r>
          </a:p>
          <a:p>
            <a:pPr marL="695325" marR="5080" lvl="1" indent="-225425">
              <a:lnSpc>
                <a:spcPct val="100000"/>
              </a:lnSpc>
              <a:spcBef>
                <a:spcPts val="0"/>
              </a:spcBef>
              <a:buFont typeface="Arial"/>
              <a:buChar char="•"/>
              <a:tabLst>
                <a:tab pos="238760" algn="l"/>
              </a:tabLst>
            </a:pPr>
            <a:r>
              <a:rPr lang="en-US" sz="2000" spc="-5">
                <a:latin typeface="Arial"/>
                <a:cs typeface="Arial"/>
              </a:rPr>
              <a:t>Increased technical cohesion and awareness of system in lifecycle activities</a:t>
            </a:r>
          </a:p>
          <a:p>
            <a:pPr marL="695325" marR="231140" lvl="1" indent="-225425">
              <a:lnSpc>
                <a:spcPct val="100000"/>
              </a:lnSpc>
              <a:spcBef>
                <a:spcPts val="0"/>
              </a:spcBef>
              <a:buFont typeface="Arial"/>
              <a:buChar char="•"/>
              <a:tabLst>
                <a:tab pos="238125" algn="l"/>
                <a:tab pos="238760" algn="l"/>
              </a:tabLst>
            </a:pPr>
            <a:r>
              <a:rPr lang="en-US" sz="2000" spc="-5">
                <a:latin typeface="Arial"/>
                <a:cs typeface="Arial"/>
              </a:rPr>
              <a:t>Reform the Department’s business practices for greater performance and agility</a:t>
            </a:r>
          </a:p>
          <a:p>
            <a:pPr marL="457200" lvl="1" indent="0">
              <a:lnSpc>
                <a:spcPct val="100000"/>
              </a:lnSpc>
              <a:spcBef>
                <a:spcPts val="0"/>
              </a:spcBef>
              <a:buNone/>
            </a:pPr>
            <a:endParaRPr lang="en-US" sz="1600" spc="-5">
              <a:latin typeface="Arial"/>
              <a:cs typeface="Arial"/>
            </a:endParaRPr>
          </a:p>
        </p:txBody>
      </p:sp>
      <p:sp>
        <p:nvSpPr>
          <p:cNvPr id="16" name="Title 15">
            <a:extLst>
              <a:ext uri="{FF2B5EF4-FFF2-40B4-BE49-F238E27FC236}">
                <a16:creationId xmlns:a16="http://schemas.microsoft.com/office/drawing/2014/main" id="{433AAB46-7DB9-4631-BA40-73E0D1C843BC}"/>
              </a:ext>
            </a:extLst>
          </p:cNvPr>
          <p:cNvSpPr>
            <a:spLocks noGrp="1"/>
          </p:cNvSpPr>
          <p:nvPr>
            <p:ph type="title"/>
          </p:nvPr>
        </p:nvSpPr>
        <p:spPr>
          <a:xfrm>
            <a:off x="778787" y="57187"/>
            <a:ext cx="11485634" cy="677002"/>
          </a:xfrm>
        </p:spPr>
        <p:txBody>
          <a:bodyPr>
            <a:noAutofit/>
          </a:bodyPr>
          <a:lstStyle/>
          <a:p>
            <a:r>
              <a:rPr lang="en-US"/>
              <a:t>National Defense Strategy &amp; Digital Engineering Strategy</a:t>
            </a:r>
          </a:p>
        </p:txBody>
      </p:sp>
      <p:sp>
        <p:nvSpPr>
          <p:cNvPr id="7" name="object 9"/>
          <p:cNvSpPr/>
          <p:nvPr/>
        </p:nvSpPr>
        <p:spPr>
          <a:xfrm>
            <a:off x="6263186" y="4273312"/>
            <a:ext cx="1849417" cy="2271608"/>
          </a:xfrm>
          <a:prstGeom prst="rect">
            <a:avLst/>
          </a:prstGeom>
          <a:blipFill>
            <a:blip r:embed="rId3" cstate="print"/>
            <a:stretch>
              <a:fillRect/>
            </a:stretch>
          </a:blipFill>
        </p:spPr>
        <p:txBody>
          <a:bodyPr wrap="square" lIns="0" tIns="0" rIns="0" bIns="0" rtlCol="0"/>
          <a:lstStyle/>
          <a:p>
            <a:endParaRPr/>
          </a:p>
        </p:txBody>
      </p:sp>
      <p:sp>
        <p:nvSpPr>
          <p:cNvPr id="9" name="object 16"/>
          <p:cNvSpPr/>
          <p:nvPr/>
        </p:nvSpPr>
        <p:spPr>
          <a:xfrm>
            <a:off x="6096583" y="1586604"/>
            <a:ext cx="45719" cy="4814196"/>
          </a:xfrm>
          <a:custGeom>
            <a:avLst/>
            <a:gdLst/>
            <a:ahLst/>
            <a:cxnLst/>
            <a:rect l="l" t="t" r="r" b="b"/>
            <a:pathLst>
              <a:path h="4536440">
                <a:moveTo>
                  <a:pt x="0" y="0"/>
                </a:moveTo>
                <a:lnTo>
                  <a:pt x="0" y="4536122"/>
                </a:lnTo>
              </a:path>
            </a:pathLst>
          </a:custGeom>
          <a:ln w="38100">
            <a:solidFill>
              <a:srgbClr val="00999A"/>
            </a:solidFill>
            <a:prstDash val="lgDash"/>
          </a:ln>
        </p:spPr>
        <p:txBody>
          <a:bodyPr wrap="square" lIns="0" tIns="0" rIns="0" bIns="0" rtlCol="0"/>
          <a:lstStyle/>
          <a:p>
            <a:endParaRPr/>
          </a:p>
        </p:txBody>
      </p:sp>
      <p:sp>
        <p:nvSpPr>
          <p:cNvPr id="11" name="Content Placeholder 16">
            <a:extLst>
              <a:ext uri="{FF2B5EF4-FFF2-40B4-BE49-F238E27FC236}">
                <a16:creationId xmlns:a16="http://schemas.microsoft.com/office/drawing/2014/main" id="{891ADF97-0ACA-460D-B0FB-5DA2E75E66CA}"/>
              </a:ext>
            </a:extLst>
          </p:cNvPr>
          <p:cNvSpPr txBox="1">
            <a:spLocks/>
          </p:cNvSpPr>
          <p:nvPr/>
        </p:nvSpPr>
        <p:spPr>
          <a:xfrm>
            <a:off x="214030" y="4227994"/>
            <a:ext cx="4915784" cy="108652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11C4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111C4E"/>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alibri" panose="020F0502020204030204" pitchFamily="34" charset="0"/>
              <a:buChar char="-"/>
              <a:defRPr sz="2000" kern="1200">
                <a:solidFill>
                  <a:srgbClr val="111C4E"/>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alibri" panose="020F0502020204030204" pitchFamily="34" charset="0"/>
              <a:buChar char="-"/>
              <a:defRPr sz="1800" kern="1200">
                <a:solidFill>
                  <a:srgbClr val="111C4E"/>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Calibri" panose="020F0502020204030204" pitchFamily="34" charset="0"/>
              <a:buChar char="-"/>
              <a:defRPr sz="1800" kern="1200">
                <a:solidFill>
                  <a:srgbClr val="111C4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2000" b="1" spc="-5">
                <a:latin typeface="Arial"/>
                <a:cs typeface="Arial"/>
              </a:rPr>
              <a:t>Our Response</a:t>
            </a:r>
            <a:r>
              <a:rPr lang="en-US" sz="2000" spc="-5">
                <a:latin typeface="Arial"/>
                <a:cs typeface="Arial"/>
              </a:rPr>
              <a:t>: Prioritize speed of delivery, continuous  adaptation, and  frequent modular  upgrades.</a:t>
            </a:r>
          </a:p>
        </p:txBody>
      </p:sp>
      <p:sp>
        <p:nvSpPr>
          <p:cNvPr id="4" name="TextBox 3"/>
          <p:cNvSpPr txBox="1"/>
          <p:nvPr/>
        </p:nvSpPr>
        <p:spPr>
          <a:xfrm>
            <a:off x="8363742" y="5837365"/>
            <a:ext cx="3417054" cy="338554"/>
          </a:xfrm>
          <a:prstGeom prst="rect">
            <a:avLst/>
          </a:prstGeom>
          <a:solidFill>
            <a:srgbClr val="265CAA"/>
          </a:solidFill>
        </p:spPr>
        <p:txBody>
          <a:bodyPr wrap="square" lIns="91440" tIns="45720" rIns="91440" bIns="45720" rtlCol="0" anchor="t">
            <a:spAutoFit/>
          </a:bodyPr>
          <a:lstStyle/>
          <a:p>
            <a:pPr algn="ctr"/>
            <a:r>
              <a:rPr lang="en-US" sz="1600" u="sng">
                <a:solidFill>
                  <a:schemeClr val="bg1"/>
                </a:solidFill>
              </a:rPr>
              <a:t>https://ac.cto.mil/digital_engineering/</a:t>
            </a:r>
            <a:endParaRPr lang="en-US" sz="1600">
              <a:solidFill>
                <a:schemeClr val="bg1"/>
              </a:solidFill>
            </a:endParaRPr>
          </a:p>
        </p:txBody>
      </p:sp>
      <p:pic>
        <p:nvPicPr>
          <p:cNvPr id="5" name="Picture 5">
            <a:extLst>
              <a:ext uri="{FF2B5EF4-FFF2-40B4-BE49-F238E27FC236}">
                <a16:creationId xmlns:a16="http://schemas.microsoft.com/office/drawing/2014/main" id="{C386C0DC-852A-B925-B44B-CC516D87AF37}"/>
              </a:ext>
            </a:extLst>
          </p:cNvPr>
          <p:cNvPicPr>
            <a:picLocks noChangeAspect="1"/>
          </p:cNvPicPr>
          <p:nvPr/>
        </p:nvPicPr>
        <p:blipFill>
          <a:blip r:embed="rId4"/>
          <a:stretch>
            <a:fillRect/>
          </a:stretch>
        </p:blipFill>
        <p:spPr>
          <a:xfrm>
            <a:off x="1219024" y="2875244"/>
            <a:ext cx="3268717" cy="1085650"/>
          </a:xfrm>
          <a:prstGeom prst="rect">
            <a:avLst/>
          </a:prstGeom>
        </p:spPr>
      </p:pic>
      <p:sp>
        <p:nvSpPr>
          <p:cNvPr id="6" name="TextBox 5">
            <a:extLst>
              <a:ext uri="{FF2B5EF4-FFF2-40B4-BE49-F238E27FC236}">
                <a16:creationId xmlns:a16="http://schemas.microsoft.com/office/drawing/2014/main" id="{0897F842-9095-C89E-CBCE-EE3B32FF6735}"/>
              </a:ext>
            </a:extLst>
          </p:cNvPr>
          <p:cNvSpPr txBox="1"/>
          <p:nvPr/>
        </p:nvSpPr>
        <p:spPr>
          <a:xfrm>
            <a:off x="152400" y="5854262"/>
            <a:ext cx="5410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14" name="TextBox 13">
            <a:extLst>
              <a:ext uri="{FF2B5EF4-FFF2-40B4-BE49-F238E27FC236}">
                <a16:creationId xmlns:a16="http://schemas.microsoft.com/office/drawing/2014/main" id="{55FFEC56-CDEA-AA4C-CB60-B3FE95B27828}"/>
              </a:ext>
            </a:extLst>
          </p:cNvPr>
          <p:cNvSpPr txBox="1"/>
          <p:nvPr/>
        </p:nvSpPr>
        <p:spPr>
          <a:xfrm>
            <a:off x="107124" y="5860813"/>
            <a:ext cx="5702043" cy="338554"/>
          </a:xfrm>
          <a:prstGeom prst="rect">
            <a:avLst/>
          </a:prstGeom>
          <a:solidFill>
            <a:srgbClr val="265CAA"/>
          </a:solidFill>
        </p:spPr>
        <p:txBody>
          <a:bodyPr wrap="square" lIns="91440" tIns="45720" rIns="91440" bIns="45720" rtlCol="0" anchor="t">
            <a:spAutoFit/>
          </a:bodyPr>
          <a:lstStyle/>
          <a:p>
            <a:pPr algn="ctr"/>
            <a:r>
              <a:rPr lang="en-US" sz="1600" u="sng">
                <a:solidFill>
                  <a:schemeClr val="bg1"/>
                </a:solidFill>
                <a:latin typeface="Calibri"/>
              </a:rPr>
              <a:t>https://www.defense.gov/Spotlights/National-Defense-Strategy/</a:t>
            </a:r>
          </a:p>
        </p:txBody>
      </p:sp>
      <p:sp>
        <p:nvSpPr>
          <p:cNvPr id="3" name="Slide Number Placeholder 1">
            <a:extLst>
              <a:ext uri="{FF2B5EF4-FFF2-40B4-BE49-F238E27FC236}">
                <a16:creationId xmlns:a16="http://schemas.microsoft.com/office/drawing/2014/main" id="{C85C1CA9-ABF7-ED0E-E7F8-95E32B45904F}"/>
              </a:ext>
            </a:extLst>
          </p:cNvPr>
          <p:cNvSpPr txBox="1">
            <a:spLocks/>
          </p:cNvSpPr>
          <p:nvPr/>
        </p:nvSpPr>
        <p:spPr>
          <a:xfrm>
            <a:off x="10070253" y="6437791"/>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9</a:t>
            </a:fld>
            <a:endParaRPr lang="en-US"/>
          </a:p>
        </p:txBody>
      </p:sp>
      <p:sp>
        <p:nvSpPr>
          <p:cNvPr id="2" name="Footer Placeholder 1">
            <a:extLst>
              <a:ext uri="{FF2B5EF4-FFF2-40B4-BE49-F238E27FC236}">
                <a16:creationId xmlns:a16="http://schemas.microsoft.com/office/drawing/2014/main" id="{0212560C-D34F-64D8-C15D-8217F894B1E6}"/>
              </a:ext>
            </a:extLst>
          </p:cNvPr>
          <p:cNvSpPr>
            <a:spLocks noGrp="1"/>
          </p:cNvSpPr>
          <p:nvPr>
            <p:ph type="ftr" sz="quarter" idx="13"/>
          </p:nvPr>
        </p:nvSpPr>
        <p:spPr/>
        <p:txBody>
          <a:bodyPr/>
          <a:lstStyle/>
          <a:p>
            <a:r>
              <a:rPr lang="en-US"/>
              <a:t>Distribution Statement A. Approved for public release. Distribution is unlimited.  Case # 23-S-1171</a:t>
            </a:r>
            <a:endParaRPr lang="en-US" dirty="0"/>
          </a:p>
        </p:txBody>
      </p:sp>
    </p:spTree>
    <p:extLst>
      <p:ext uri="{BB962C8B-B14F-4D97-AF65-F5344CB8AC3E}">
        <p14:creationId xmlns:p14="http://schemas.microsoft.com/office/powerpoint/2010/main" val="2343301913"/>
      </p:ext>
    </p:extLst>
  </p:cSld>
  <p:clrMapOvr>
    <a:masterClrMapping/>
  </p:clrMapOvr>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USDR&amp;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TaxCatchAll xmlns="6eb630a0-82a6-4d47-a11e-e4febbd23c1e" xsi:nil="true"/>
    <Comment xmlns="c0726bd6-17b7-4f22-ac9d-310a6127d6ea">Enter a comment</Comment>
    <lcf76f155ced4ddcb4097134ff3c332f xmlns="c0726bd6-17b7-4f22-ac9d-310a6127d6ea">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805523DFE7DA44DBED02C23037B9040" ma:contentTypeVersion="12" ma:contentTypeDescription="Create a new document." ma:contentTypeScope="" ma:versionID="74b23921d00e8aae4cad033b752e8235">
  <xsd:schema xmlns:xsd="http://www.w3.org/2001/XMLSchema" xmlns:xs="http://www.w3.org/2001/XMLSchema" xmlns:p="http://schemas.microsoft.com/office/2006/metadata/properties" xmlns:ns2="c0726bd6-17b7-4f22-ac9d-310a6127d6ea" xmlns:ns3="6eb630a0-82a6-4d47-a11e-e4febbd23c1e" targetNamespace="http://schemas.microsoft.com/office/2006/metadata/properties" ma:root="true" ma:fieldsID="33b5a6131682cebdb385753f4ca8a903" ns2:_="" ns3:_="">
    <xsd:import namespace="c0726bd6-17b7-4f22-ac9d-310a6127d6ea"/>
    <xsd:import namespace="6eb630a0-82a6-4d47-a11e-e4febbd23c1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Comment"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726bd6-17b7-4f22-ac9d-310a6127d6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Comment" ma:index="12" nillable="true" ma:displayName="Comment" ma:default="Enter a comment" ma:format="Dropdown" ma:internalName="Comment">
      <xsd:simpleType>
        <xsd:restriction base="dms:Note">
          <xsd:maxLength value="255"/>
        </xsd:restrictio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c871f771-ab78-46b7-810c-7667649bb902"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eb630a0-82a6-4d47-a11e-e4febbd23c1e"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eebcf5e5-32f8-4cca-a953-2da93f079eb9}" ma:internalName="TaxCatchAll" ma:showField="CatchAllData" ma:web="6eb630a0-82a6-4d47-a11e-e4febbd23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C709B06-5FA7-40B8-A752-7128AA94FE0C}">
  <ds:schemaRefs>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http://purl.org/dc/elements/1.1/"/>
    <ds:schemaRef ds:uri="http://www.w3.org/XML/1998/namespace"/>
    <ds:schemaRef ds:uri="http://schemas.microsoft.com/office/2006/metadata/properties"/>
    <ds:schemaRef ds:uri="6eb630a0-82a6-4d47-a11e-e4febbd23c1e"/>
    <ds:schemaRef ds:uri="c0726bd6-17b7-4f22-ac9d-310a6127d6ea"/>
    <ds:schemaRef ds:uri="http://purl.org/dc/dcmitype/"/>
  </ds:schemaRefs>
</ds:datastoreItem>
</file>

<file path=customXml/itemProps2.xml><?xml version="1.0" encoding="utf-8"?>
<ds:datastoreItem xmlns:ds="http://schemas.openxmlformats.org/officeDocument/2006/customXml" ds:itemID="{2F04B76F-4E2B-4E86-86C5-9CCB38AF7D96}">
  <ds:schemaRefs>
    <ds:schemaRef ds:uri="http://schemas.microsoft.com/sharepoint/v3/contenttype/forms"/>
  </ds:schemaRefs>
</ds:datastoreItem>
</file>

<file path=customXml/itemProps3.xml><?xml version="1.0" encoding="utf-8"?>
<ds:datastoreItem xmlns:ds="http://schemas.openxmlformats.org/officeDocument/2006/customXml" ds:itemID="{5758368D-47B5-49EA-AFC8-E003C413F2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0726bd6-17b7-4f22-ac9d-310a6127d6ea"/>
    <ds:schemaRef ds:uri="6eb630a0-82a6-4d47-a11e-e4febbd23c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192</TotalTime>
  <Words>11860</Words>
  <Application>Microsoft Office PowerPoint</Application>
  <PresentationFormat>Widescreen</PresentationFormat>
  <Paragraphs>850</Paragraphs>
  <Slides>49</Slides>
  <Notes>46</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49</vt:i4>
      </vt:variant>
    </vt:vector>
  </HeadingPairs>
  <TitlesOfParts>
    <vt:vector size="64" baseType="lpstr">
      <vt:lpstr> Arial</vt:lpstr>
      <vt:lpstr>Arial</vt:lpstr>
      <vt:lpstr>Arial Narrow</vt:lpstr>
      <vt:lpstr>Arial,Sans-Serif</vt:lpstr>
      <vt:lpstr>Calibri</vt:lpstr>
      <vt:lpstr>Franklin Gothic Book</vt:lpstr>
      <vt:lpstr>Franklin Gothic Demi Cond</vt:lpstr>
      <vt:lpstr>Franklin Gothic Medium</vt:lpstr>
      <vt:lpstr>Franklin Gothic Medium Cond</vt:lpstr>
      <vt:lpstr>inherit</vt:lpstr>
      <vt:lpstr>Source Sans Pro</vt:lpstr>
      <vt:lpstr>Tahoma</vt:lpstr>
      <vt:lpstr>Wingdings</vt:lpstr>
      <vt:lpstr>Blends</vt:lpstr>
      <vt:lpstr>USDR&amp;E</vt:lpstr>
      <vt:lpstr>PowerPoint Presentation</vt:lpstr>
      <vt:lpstr>Learning Objectives</vt:lpstr>
      <vt:lpstr>The “New”  Authority on Digital Engineering</vt:lpstr>
      <vt:lpstr>The Need For Change</vt:lpstr>
      <vt:lpstr>Under Secretary of Defense (Research &amp; Engineering)  Technology Vision for an Era of Competition</vt:lpstr>
      <vt:lpstr>Under Secretary of Defense for Research and Engineering  (USD(R&amp;E)) – Technology Vision</vt:lpstr>
      <vt:lpstr>DSB GEMS Task Force (2018) – Imagine if…..</vt:lpstr>
      <vt:lpstr>Industrial Revolutions and Transformation Initiatives Leading to Digital Engineering</vt:lpstr>
      <vt:lpstr>National Defense Strategy &amp; Digital Engineering Strategy</vt:lpstr>
      <vt:lpstr>PowerPoint Presentation</vt:lpstr>
      <vt:lpstr>DoD Digital Engineering Overview</vt:lpstr>
      <vt:lpstr>Key Terms* (1 of 2)</vt:lpstr>
      <vt:lpstr>Key Terms* (2 of 2)</vt:lpstr>
      <vt:lpstr>Model</vt:lpstr>
      <vt:lpstr>Authoritative Source of Truth</vt:lpstr>
      <vt:lpstr>Digital Artifact</vt:lpstr>
      <vt:lpstr>Digital Thread</vt:lpstr>
      <vt:lpstr>Digital Twin</vt:lpstr>
      <vt:lpstr>Digital Engineering Ecosystem</vt:lpstr>
      <vt:lpstr>Digital Engineering Strategy: What, not How</vt:lpstr>
      <vt:lpstr>Formalize Development, Integration and Use of Models</vt:lpstr>
      <vt:lpstr>Provide an enduring Authoritative Source of Truth (ASOT)</vt:lpstr>
      <vt:lpstr>Incorporate Technological Innovation</vt:lpstr>
      <vt:lpstr>Establish Infrastructure and Environments</vt:lpstr>
      <vt:lpstr>Transform Culture and Workforce</vt:lpstr>
      <vt:lpstr>Digital Engineering: How do you get started?</vt:lpstr>
      <vt:lpstr>Digital Engineering Tool Examples and Considerations</vt:lpstr>
      <vt:lpstr>Digital Engineering Technology considerations for Training and Maintenance</vt:lpstr>
      <vt:lpstr>Digital Engineering Fundamentals (slide 1 of 3)</vt:lpstr>
      <vt:lpstr>Digital Engineering Fundamentals (slide 2 of 3)</vt:lpstr>
      <vt:lpstr>Digital Engineering Fundamentals (slide 3 of 3)</vt:lpstr>
      <vt:lpstr>PowerPoint Presentation</vt:lpstr>
      <vt:lpstr>USAF Update</vt:lpstr>
      <vt:lpstr>USN Update</vt:lpstr>
      <vt:lpstr>U.S. Army Update</vt:lpstr>
      <vt:lpstr>OSD R&amp;E Digital Engineering Example – Mission Engineering &amp; Integration</vt:lpstr>
      <vt:lpstr>5 Foundational Principles for the Next Chapter - #1</vt:lpstr>
      <vt:lpstr>5 Foundational Principles for the Next Chapter - #2</vt:lpstr>
      <vt:lpstr>5 Foundational Principles for the Next Chapter - #3</vt:lpstr>
      <vt:lpstr>5 Foundational Principles for the Next Chapter - #4</vt:lpstr>
      <vt:lpstr>5 Foundational Principles for the Next Chapter - #5</vt:lpstr>
      <vt:lpstr>5 Foundational Principles for the Next Chapter</vt:lpstr>
      <vt:lpstr>Summary</vt:lpstr>
      <vt:lpstr>Resources</vt:lpstr>
      <vt:lpstr>Review of Learning Objectives</vt:lpstr>
      <vt:lpstr>PowerPoint Presentation</vt:lpstr>
      <vt:lpstr>For Additional Information</vt:lpstr>
      <vt:lpstr>PowerPoint Presentation</vt:lpstr>
      <vt:lpstr>DE Contrasted with MBSE</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Salvatore, Frank J CTR (USA)</cp:lastModifiedBy>
  <cp:revision>401</cp:revision>
  <cp:lastPrinted>1601-01-01T00:00:00Z</cp:lastPrinted>
  <dcterms:created xsi:type="dcterms:W3CDTF">2016-03-29T15:29:36Z</dcterms:created>
  <dcterms:modified xsi:type="dcterms:W3CDTF">2023-09-23T16:40:23Z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0x0101000805523DFE7DA44DBED02C23037B9040</vt:lpwstr>
  </property>
  <property fmtid="{D5CDD505-2E9C-101B-9397-08002B2CF9AE}" pid="3" name="DocumentDescription">
    <vt:lpwstr>&lt;div class=ExternalClass9DF5FD6F97034AAA9FF0AABB8157F05A&gt; &lt;/div&gt;</vt:lpwstr>
  </property>
  <property fmtid="{D5CDD505-2E9C-101B-9397-08002B2CF9AE}" pid="4" name="MediaServiceImageTags">
    <vt:lpwstr/>
  </property>
</Properties>
</file>