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0"/>
  </p:notesMasterIdLst>
  <p:handoutMasterIdLst>
    <p:handoutMasterId r:id="rId71"/>
  </p:handoutMasterIdLst>
  <p:sldIdLst>
    <p:sldId id="289" r:id="rId5"/>
    <p:sldId id="291" r:id="rId6"/>
    <p:sldId id="400" r:id="rId7"/>
    <p:sldId id="340" r:id="rId8"/>
    <p:sldId id="341" r:id="rId9"/>
    <p:sldId id="342" r:id="rId10"/>
    <p:sldId id="321" r:id="rId11"/>
    <p:sldId id="384" r:id="rId12"/>
    <p:sldId id="351" r:id="rId13"/>
    <p:sldId id="331" r:id="rId14"/>
    <p:sldId id="355" r:id="rId15"/>
    <p:sldId id="332" r:id="rId16"/>
    <p:sldId id="363" r:id="rId17"/>
    <p:sldId id="333" r:id="rId18"/>
    <p:sldId id="334" r:id="rId19"/>
    <p:sldId id="364" r:id="rId20"/>
    <p:sldId id="335" r:id="rId21"/>
    <p:sldId id="394" r:id="rId22"/>
    <p:sldId id="395" r:id="rId23"/>
    <p:sldId id="336" r:id="rId24"/>
    <p:sldId id="360" r:id="rId25"/>
    <p:sldId id="352" r:id="rId26"/>
    <p:sldId id="311" r:id="rId27"/>
    <p:sldId id="356" r:id="rId28"/>
    <p:sldId id="324" r:id="rId29"/>
    <p:sldId id="386" r:id="rId30"/>
    <p:sldId id="329" r:id="rId31"/>
    <p:sldId id="401" r:id="rId32"/>
    <p:sldId id="330" r:id="rId33"/>
    <p:sldId id="387" r:id="rId34"/>
    <p:sldId id="326" r:id="rId35"/>
    <p:sldId id="388" r:id="rId36"/>
    <p:sldId id="353" r:id="rId37"/>
    <p:sldId id="375" r:id="rId38"/>
    <p:sldId id="376" r:id="rId39"/>
    <p:sldId id="377" r:id="rId40"/>
    <p:sldId id="381" r:id="rId41"/>
    <p:sldId id="389" r:id="rId42"/>
    <p:sldId id="390" r:id="rId43"/>
    <p:sldId id="378" r:id="rId44"/>
    <p:sldId id="391" r:id="rId45"/>
    <p:sldId id="379" r:id="rId46"/>
    <p:sldId id="380" r:id="rId47"/>
    <p:sldId id="392" r:id="rId48"/>
    <p:sldId id="393" r:id="rId49"/>
    <p:sldId id="396" r:id="rId50"/>
    <p:sldId id="397" r:id="rId51"/>
    <p:sldId id="398" r:id="rId52"/>
    <p:sldId id="354" r:id="rId53"/>
    <p:sldId id="316" r:id="rId54"/>
    <p:sldId id="318" r:id="rId55"/>
    <p:sldId id="319" r:id="rId56"/>
    <p:sldId id="344" r:id="rId57"/>
    <p:sldId id="370" r:id="rId58"/>
    <p:sldId id="368" r:id="rId59"/>
    <p:sldId id="369" r:id="rId60"/>
    <p:sldId id="371" r:id="rId61"/>
    <p:sldId id="345" r:id="rId62"/>
    <p:sldId id="374" r:id="rId63"/>
    <p:sldId id="383" r:id="rId64"/>
    <p:sldId id="339" r:id="rId65"/>
    <p:sldId id="399" r:id="rId66"/>
    <p:sldId id="346" r:id="rId67"/>
    <p:sldId id="373" r:id="rId68"/>
    <p:sldId id="312" r:id="rId6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9904D-D184-45FE-9ECE-84E4EEE1E50B}" v="2016" dt="2023-08-31T19:37:20.092"/>
    <p1510:client id="{F3B85A3C-5786-4AFF-B924-5A5E85C4A432}" v="81" dt="2023-08-31T19:30:08.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86" autoAdjust="0"/>
    <p:restoredTop sz="94634" autoAdjust="0"/>
  </p:normalViewPr>
  <p:slideViewPr>
    <p:cSldViewPr snapToGrid="0">
      <p:cViewPr varScale="1">
        <p:scale>
          <a:sx n="61" d="100"/>
          <a:sy n="61" d="100"/>
        </p:scale>
        <p:origin x="102" y="8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64" y="96"/>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n, Cynthia A (Cindy) CTR USARMY CDID MNVR (USA)" userId="ac76d239-f850-40cc-8ffa-1b3b219d06f3" providerId="ADAL" clId="{5849904D-D184-45FE-9ECE-84E4EEE1E50B}"/>
    <pc:docChg chg="undo custSel modSld">
      <pc:chgData name="Dunn, Cynthia A (Cindy) CTR USARMY CDID MNVR (USA)" userId="ac76d239-f850-40cc-8ffa-1b3b219d06f3" providerId="ADAL" clId="{5849904D-D184-45FE-9ECE-84E4EEE1E50B}" dt="2023-08-31T19:37:20.092" v="1986" actId="1036"/>
      <pc:docMkLst>
        <pc:docMk/>
      </pc:docMkLst>
      <pc:sldChg chg="modSp mod">
        <pc:chgData name="Dunn, Cynthia A (Cindy) CTR USARMY CDID MNVR (USA)" userId="ac76d239-f850-40cc-8ffa-1b3b219d06f3" providerId="ADAL" clId="{5849904D-D184-45FE-9ECE-84E4EEE1E50B}" dt="2023-08-31T15:12:08.897" v="158" actId="1036"/>
        <pc:sldMkLst>
          <pc:docMk/>
          <pc:sldMk cId="3518865936" sldId="318"/>
        </pc:sldMkLst>
        <pc:spChg chg="mod">
          <ac:chgData name="Dunn, Cynthia A (Cindy) CTR USARMY CDID MNVR (USA)" userId="ac76d239-f850-40cc-8ffa-1b3b219d06f3" providerId="ADAL" clId="{5849904D-D184-45FE-9ECE-84E4EEE1E50B}" dt="2023-08-31T15:12:08.897" v="158" actId="1036"/>
          <ac:spMkLst>
            <pc:docMk/>
            <pc:sldMk cId="3518865936" sldId="318"/>
            <ac:spMk id="4" creationId="{00000000-0000-0000-0000-000000000000}"/>
          </ac:spMkLst>
        </pc:spChg>
        <pc:grpChg chg="mod">
          <ac:chgData name="Dunn, Cynthia A (Cindy) CTR USARMY CDID MNVR (USA)" userId="ac76d239-f850-40cc-8ffa-1b3b219d06f3" providerId="ADAL" clId="{5849904D-D184-45FE-9ECE-84E4EEE1E50B}" dt="2023-08-31T15:12:01.102" v="140" actId="1038"/>
          <ac:grpSpMkLst>
            <pc:docMk/>
            <pc:sldMk cId="3518865936" sldId="318"/>
            <ac:grpSpMk id="63" creationId="{00000000-0000-0000-0000-000000000000}"/>
          </ac:grpSpMkLst>
        </pc:grpChg>
      </pc:sldChg>
      <pc:sldChg chg="modSp mod">
        <pc:chgData name="Dunn, Cynthia A (Cindy) CTR USARMY CDID MNVR (USA)" userId="ac76d239-f850-40cc-8ffa-1b3b219d06f3" providerId="ADAL" clId="{5849904D-D184-45FE-9ECE-84E4EEE1E50B}" dt="2023-08-31T18:00:52.920" v="378" actId="1036"/>
        <pc:sldMkLst>
          <pc:docMk/>
          <pc:sldMk cId="2459680283" sldId="331"/>
        </pc:sldMkLst>
        <pc:spChg chg="mod">
          <ac:chgData name="Dunn, Cynthia A (Cindy) CTR USARMY CDID MNVR (USA)" userId="ac76d239-f850-40cc-8ffa-1b3b219d06f3" providerId="ADAL" clId="{5849904D-D184-45FE-9ECE-84E4EEE1E50B}" dt="2023-08-31T18:00:52.920" v="378" actId="1036"/>
          <ac:spMkLst>
            <pc:docMk/>
            <pc:sldMk cId="2459680283" sldId="331"/>
            <ac:spMk id="4" creationId="{00000000-0000-0000-0000-000000000000}"/>
          </ac:spMkLst>
        </pc:spChg>
      </pc:sldChg>
      <pc:sldChg chg="addSp delSp modSp mod">
        <pc:chgData name="Dunn, Cynthia A (Cindy) CTR USARMY CDID MNVR (USA)" userId="ac76d239-f850-40cc-8ffa-1b3b219d06f3" providerId="ADAL" clId="{5849904D-D184-45FE-9ECE-84E4EEE1E50B}" dt="2023-08-31T19:37:20.092" v="1986" actId="1036"/>
        <pc:sldMkLst>
          <pc:docMk/>
          <pc:sldMk cId="2120070367" sldId="332"/>
        </pc:sldMkLst>
        <pc:spChg chg="mod">
          <ac:chgData name="Dunn, Cynthia A (Cindy) CTR USARMY CDID MNVR (USA)" userId="ac76d239-f850-40cc-8ffa-1b3b219d06f3" providerId="ADAL" clId="{5849904D-D184-45FE-9ECE-84E4EEE1E50B}" dt="2023-08-31T19:37:20.092" v="1986" actId="1036"/>
          <ac:spMkLst>
            <pc:docMk/>
            <pc:sldMk cId="2120070367" sldId="332"/>
            <ac:spMk id="4" creationId="{00000000-0000-0000-0000-000000000000}"/>
          </ac:spMkLst>
        </pc:spChg>
        <pc:spChg chg="add mod">
          <ac:chgData name="Dunn, Cynthia A (Cindy) CTR USARMY CDID MNVR (USA)" userId="ac76d239-f850-40cc-8ffa-1b3b219d06f3" providerId="ADAL" clId="{5849904D-D184-45FE-9ECE-84E4EEE1E50B}" dt="2023-08-31T18:20:12.225" v="1472" actId="1036"/>
          <ac:spMkLst>
            <pc:docMk/>
            <pc:sldMk cId="2120070367" sldId="332"/>
            <ac:spMk id="5" creationId="{B1AFD8D9-43FB-28F7-2F0A-262613B5CC4A}"/>
          </ac:spMkLst>
        </pc:spChg>
        <pc:spChg chg="add del mod">
          <ac:chgData name="Dunn, Cynthia A (Cindy) CTR USARMY CDID MNVR (USA)" userId="ac76d239-f850-40cc-8ffa-1b3b219d06f3" providerId="ADAL" clId="{5849904D-D184-45FE-9ECE-84E4EEE1E50B}" dt="2023-08-31T19:34:20.278" v="1894" actId="478"/>
          <ac:spMkLst>
            <pc:docMk/>
            <pc:sldMk cId="2120070367" sldId="332"/>
            <ac:spMk id="6" creationId="{58413DC8-DF43-214B-D557-13AF7DE4D193}"/>
          </ac:spMkLst>
        </pc:spChg>
      </pc:sldChg>
      <pc:sldChg chg="modSp mod">
        <pc:chgData name="Dunn, Cynthia A (Cindy) CTR USARMY CDID MNVR (USA)" userId="ac76d239-f850-40cc-8ffa-1b3b219d06f3" providerId="ADAL" clId="{5849904D-D184-45FE-9ECE-84E4EEE1E50B}" dt="2023-08-31T19:21:25.634" v="1563" actId="1036"/>
        <pc:sldMkLst>
          <pc:docMk/>
          <pc:sldMk cId="1264065475" sldId="333"/>
        </pc:sldMkLst>
        <pc:spChg chg="mod">
          <ac:chgData name="Dunn, Cynthia A (Cindy) CTR USARMY CDID MNVR (USA)" userId="ac76d239-f850-40cc-8ffa-1b3b219d06f3" providerId="ADAL" clId="{5849904D-D184-45FE-9ECE-84E4EEE1E50B}" dt="2023-08-31T19:21:25.634" v="1563" actId="1036"/>
          <ac:spMkLst>
            <pc:docMk/>
            <pc:sldMk cId="1264065475" sldId="333"/>
            <ac:spMk id="4" creationId="{00000000-0000-0000-0000-000000000000}"/>
          </ac:spMkLst>
        </pc:spChg>
      </pc:sldChg>
      <pc:sldChg chg="modSp mod">
        <pc:chgData name="Dunn, Cynthia A (Cindy) CTR USARMY CDID MNVR (USA)" userId="ac76d239-f850-40cc-8ffa-1b3b219d06f3" providerId="ADAL" clId="{5849904D-D184-45FE-9ECE-84E4EEE1E50B}" dt="2023-08-31T19:22:02.291" v="1582" actId="14100"/>
        <pc:sldMkLst>
          <pc:docMk/>
          <pc:sldMk cId="1630387032" sldId="334"/>
        </pc:sldMkLst>
        <pc:spChg chg="mod">
          <ac:chgData name="Dunn, Cynthia A (Cindy) CTR USARMY CDID MNVR (USA)" userId="ac76d239-f850-40cc-8ffa-1b3b219d06f3" providerId="ADAL" clId="{5849904D-D184-45FE-9ECE-84E4EEE1E50B}" dt="2023-08-31T19:22:02.291" v="1582" actId="14100"/>
          <ac:spMkLst>
            <pc:docMk/>
            <pc:sldMk cId="1630387032" sldId="334"/>
            <ac:spMk id="4" creationId="{00000000-0000-0000-0000-000000000000}"/>
          </ac:spMkLst>
        </pc:spChg>
      </pc:sldChg>
      <pc:sldChg chg="modSp mod">
        <pc:chgData name="Dunn, Cynthia A (Cindy) CTR USARMY CDID MNVR (USA)" userId="ac76d239-f850-40cc-8ffa-1b3b219d06f3" providerId="ADAL" clId="{5849904D-D184-45FE-9ECE-84E4EEE1E50B}" dt="2023-08-31T19:24:19.069" v="1640" actId="14100"/>
        <pc:sldMkLst>
          <pc:docMk/>
          <pc:sldMk cId="3270566963" sldId="335"/>
        </pc:sldMkLst>
        <pc:spChg chg="mod">
          <ac:chgData name="Dunn, Cynthia A (Cindy) CTR USARMY CDID MNVR (USA)" userId="ac76d239-f850-40cc-8ffa-1b3b219d06f3" providerId="ADAL" clId="{5849904D-D184-45FE-9ECE-84E4EEE1E50B}" dt="2023-08-31T19:24:19.069" v="1640" actId="14100"/>
          <ac:spMkLst>
            <pc:docMk/>
            <pc:sldMk cId="3270566963" sldId="335"/>
            <ac:spMk id="4" creationId="{00000000-0000-0000-0000-000000000000}"/>
          </ac:spMkLst>
        </pc:spChg>
      </pc:sldChg>
      <pc:sldChg chg="modSp mod">
        <pc:chgData name="Dunn, Cynthia A (Cindy) CTR USARMY CDID MNVR (USA)" userId="ac76d239-f850-40cc-8ffa-1b3b219d06f3" providerId="ADAL" clId="{5849904D-D184-45FE-9ECE-84E4EEE1E50B}" dt="2023-08-31T19:31:17.286" v="1893" actId="1036"/>
        <pc:sldMkLst>
          <pc:docMk/>
          <pc:sldMk cId="761431430" sldId="336"/>
        </pc:sldMkLst>
        <pc:spChg chg="mod">
          <ac:chgData name="Dunn, Cynthia A (Cindy) CTR USARMY CDID MNVR (USA)" userId="ac76d239-f850-40cc-8ffa-1b3b219d06f3" providerId="ADAL" clId="{5849904D-D184-45FE-9ECE-84E4EEE1E50B}" dt="2023-08-31T19:31:17.286" v="1893" actId="1036"/>
          <ac:spMkLst>
            <pc:docMk/>
            <pc:sldMk cId="761431430" sldId="336"/>
            <ac:spMk id="2" creationId="{00000000-0000-0000-0000-000000000000}"/>
          </ac:spMkLst>
        </pc:spChg>
        <pc:spChg chg="mod">
          <ac:chgData name="Dunn, Cynthia A (Cindy) CTR USARMY CDID MNVR (USA)" userId="ac76d239-f850-40cc-8ffa-1b3b219d06f3" providerId="ADAL" clId="{5849904D-D184-45FE-9ECE-84E4EEE1E50B}" dt="2023-08-31T19:28:53.400" v="1859" actId="20577"/>
          <ac:spMkLst>
            <pc:docMk/>
            <pc:sldMk cId="761431430" sldId="336"/>
            <ac:spMk id="4" creationId="{00000000-0000-0000-0000-000000000000}"/>
          </ac:spMkLst>
        </pc:spChg>
      </pc:sldChg>
      <pc:sldChg chg="modSp mod">
        <pc:chgData name="Dunn, Cynthia A (Cindy) CTR USARMY CDID MNVR (USA)" userId="ac76d239-f850-40cc-8ffa-1b3b219d06f3" providerId="ADAL" clId="{5849904D-D184-45FE-9ECE-84E4EEE1E50B}" dt="2023-08-31T18:14:53.004" v="1404"/>
        <pc:sldMkLst>
          <pc:docMk/>
          <pc:sldMk cId="3109061526" sldId="355"/>
        </pc:sldMkLst>
        <pc:spChg chg="mod">
          <ac:chgData name="Dunn, Cynthia A (Cindy) CTR USARMY CDID MNVR (USA)" userId="ac76d239-f850-40cc-8ffa-1b3b219d06f3" providerId="ADAL" clId="{5849904D-D184-45FE-9ECE-84E4EEE1E50B}" dt="2023-08-31T15:22:36.350" v="249" actId="1036"/>
          <ac:spMkLst>
            <pc:docMk/>
            <pc:sldMk cId="3109061526" sldId="355"/>
            <ac:spMk id="15" creationId="{00000000-0000-0000-0000-000000000000}"/>
          </ac:spMkLst>
        </pc:spChg>
        <pc:spChg chg="mod">
          <ac:chgData name="Dunn, Cynthia A (Cindy) CTR USARMY CDID MNVR (USA)" userId="ac76d239-f850-40cc-8ffa-1b3b219d06f3" providerId="ADAL" clId="{5849904D-D184-45FE-9ECE-84E4EEE1E50B}" dt="2023-08-31T15:22:54.816" v="261" actId="1036"/>
          <ac:spMkLst>
            <pc:docMk/>
            <pc:sldMk cId="3109061526" sldId="355"/>
            <ac:spMk id="16" creationId="{00000000-0000-0000-0000-000000000000}"/>
          </ac:spMkLst>
        </pc:spChg>
        <pc:spChg chg="mod">
          <ac:chgData name="Dunn, Cynthia A (Cindy) CTR USARMY CDID MNVR (USA)" userId="ac76d239-f850-40cc-8ffa-1b3b219d06f3" providerId="ADAL" clId="{5849904D-D184-45FE-9ECE-84E4EEE1E50B}" dt="2023-08-31T15:23:18.850" v="290" actId="1035"/>
          <ac:spMkLst>
            <pc:docMk/>
            <pc:sldMk cId="3109061526" sldId="355"/>
            <ac:spMk id="17" creationId="{00000000-0000-0000-0000-000000000000}"/>
          </ac:spMkLst>
        </pc:spChg>
        <pc:graphicFrameChg chg="mod">
          <ac:chgData name="Dunn, Cynthia A (Cindy) CTR USARMY CDID MNVR (USA)" userId="ac76d239-f850-40cc-8ffa-1b3b219d06f3" providerId="ADAL" clId="{5849904D-D184-45FE-9ECE-84E4EEE1E50B}" dt="2023-08-31T18:14:53.004" v="1404"/>
          <ac:graphicFrameMkLst>
            <pc:docMk/>
            <pc:sldMk cId="3109061526" sldId="355"/>
            <ac:graphicFrameMk id="13" creationId="{00000000-0000-0000-0000-000000000000}"/>
          </ac:graphicFrameMkLst>
        </pc:graphicFrameChg>
      </pc:sldChg>
      <pc:sldChg chg="modSp mod">
        <pc:chgData name="Dunn, Cynthia A (Cindy) CTR USARMY CDID MNVR (USA)" userId="ac76d239-f850-40cc-8ffa-1b3b219d06f3" providerId="ADAL" clId="{5849904D-D184-45FE-9ECE-84E4EEE1E50B}" dt="2023-08-31T19:31:07.615" v="1887" actId="1037"/>
        <pc:sldMkLst>
          <pc:docMk/>
          <pc:sldMk cId="1451752465" sldId="360"/>
        </pc:sldMkLst>
        <pc:spChg chg="mod">
          <ac:chgData name="Dunn, Cynthia A (Cindy) CTR USARMY CDID MNVR (USA)" userId="ac76d239-f850-40cc-8ffa-1b3b219d06f3" providerId="ADAL" clId="{5849904D-D184-45FE-9ECE-84E4EEE1E50B}" dt="2023-08-31T19:31:07.615" v="1887" actId="1037"/>
          <ac:spMkLst>
            <pc:docMk/>
            <pc:sldMk cId="1451752465" sldId="360"/>
            <ac:spMk id="2" creationId="{00000000-0000-0000-0000-000000000000}"/>
          </ac:spMkLst>
        </pc:spChg>
        <pc:spChg chg="mod">
          <ac:chgData name="Dunn, Cynthia A (Cindy) CTR USARMY CDID MNVR (USA)" userId="ac76d239-f850-40cc-8ffa-1b3b219d06f3" providerId="ADAL" clId="{5849904D-D184-45FE-9ECE-84E4EEE1E50B}" dt="2023-08-31T19:30:08.165" v="1868" actId="14100"/>
          <ac:spMkLst>
            <pc:docMk/>
            <pc:sldMk cId="1451752465" sldId="360"/>
            <ac:spMk id="7" creationId="{7B444A82-CFF3-F345-AC7C-F80C92C9014B}"/>
          </ac:spMkLst>
        </pc:spChg>
        <pc:spChg chg="mod">
          <ac:chgData name="Dunn, Cynthia A (Cindy) CTR USARMY CDID MNVR (USA)" userId="ac76d239-f850-40cc-8ffa-1b3b219d06f3" providerId="ADAL" clId="{5849904D-D184-45FE-9ECE-84E4EEE1E50B}" dt="2023-08-31T19:29:29.380" v="1863" actId="255"/>
          <ac:spMkLst>
            <pc:docMk/>
            <pc:sldMk cId="1451752465" sldId="360"/>
            <ac:spMk id="10" creationId="{07314918-DF12-314C-BFAF-4365C81C5068}"/>
          </ac:spMkLst>
        </pc:spChg>
        <pc:spChg chg="mod">
          <ac:chgData name="Dunn, Cynthia A (Cindy) CTR USARMY CDID MNVR (USA)" userId="ac76d239-f850-40cc-8ffa-1b3b219d06f3" providerId="ADAL" clId="{5849904D-D184-45FE-9ECE-84E4EEE1E50B}" dt="2023-08-31T19:29:44.923" v="1864" actId="255"/>
          <ac:spMkLst>
            <pc:docMk/>
            <pc:sldMk cId="1451752465" sldId="360"/>
            <ac:spMk id="69" creationId="{5A4407BF-422D-C04B-BBDF-FB73F4B5B498}"/>
          </ac:spMkLst>
        </pc:spChg>
      </pc:sldChg>
      <pc:sldChg chg="modSp mod">
        <pc:chgData name="Dunn, Cynthia A (Cindy) CTR USARMY CDID MNVR (USA)" userId="ac76d239-f850-40cc-8ffa-1b3b219d06f3" providerId="ADAL" clId="{5849904D-D184-45FE-9ECE-84E4EEE1E50B}" dt="2023-08-31T19:19:55.076" v="1529" actId="14100"/>
        <pc:sldMkLst>
          <pc:docMk/>
          <pc:sldMk cId="3526626487" sldId="363"/>
        </pc:sldMkLst>
        <pc:spChg chg="mod">
          <ac:chgData name="Dunn, Cynthia A (Cindy) CTR USARMY CDID MNVR (USA)" userId="ac76d239-f850-40cc-8ffa-1b3b219d06f3" providerId="ADAL" clId="{5849904D-D184-45FE-9ECE-84E4EEE1E50B}" dt="2023-08-31T19:19:55.076" v="1529" actId="14100"/>
          <ac:spMkLst>
            <pc:docMk/>
            <pc:sldMk cId="3526626487" sldId="363"/>
            <ac:spMk id="4" creationId="{00000000-0000-0000-0000-000000000000}"/>
          </ac:spMkLst>
        </pc:spChg>
      </pc:sldChg>
      <pc:sldChg chg="modSp mod">
        <pc:chgData name="Dunn, Cynthia A (Cindy) CTR USARMY CDID MNVR (USA)" userId="ac76d239-f850-40cc-8ffa-1b3b219d06f3" providerId="ADAL" clId="{5849904D-D184-45FE-9ECE-84E4EEE1E50B}" dt="2023-08-31T19:22:22.427" v="1589" actId="5793"/>
        <pc:sldMkLst>
          <pc:docMk/>
          <pc:sldMk cId="1247378848" sldId="364"/>
        </pc:sldMkLst>
        <pc:spChg chg="mod">
          <ac:chgData name="Dunn, Cynthia A (Cindy) CTR USARMY CDID MNVR (USA)" userId="ac76d239-f850-40cc-8ffa-1b3b219d06f3" providerId="ADAL" clId="{5849904D-D184-45FE-9ECE-84E4EEE1E50B}" dt="2023-08-31T19:22:22.427" v="1589" actId="5793"/>
          <ac:spMkLst>
            <pc:docMk/>
            <pc:sldMk cId="1247378848" sldId="364"/>
            <ac:spMk id="4" creationId="{00000000-0000-0000-0000-000000000000}"/>
          </ac:spMkLst>
        </pc:spChg>
      </pc:sldChg>
      <pc:sldChg chg="modSp mod">
        <pc:chgData name="Dunn, Cynthia A (Cindy) CTR USARMY CDID MNVR (USA)" userId="ac76d239-f850-40cc-8ffa-1b3b219d06f3" providerId="ADAL" clId="{5849904D-D184-45FE-9ECE-84E4EEE1E50B}" dt="2023-08-31T17:46:17.176" v="292" actId="1036"/>
        <pc:sldMkLst>
          <pc:docMk/>
          <pc:sldMk cId="965154925" sldId="376"/>
        </pc:sldMkLst>
        <pc:spChg chg="mod">
          <ac:chgData name="Dunn, Cynthia A (Cindy) CTR USARMY CDID MNVR (USA)" userId="ac76d239-f850-40cc-8ffa-1b3b219d06f3" providerId="ADAL" clId="{5849904D-D184-45FE-9ECE-84E4EEE1E50B}" dt="2023-08-31T17:46:17.176" v="292" actId="1036"/>
          <ac:spMkLst>
            <pc:docMk/>
            <pc:sldMk cId="965154925" sldId="376"/>
            <ac:spMk id="23" creationId="{00000000-0000-0000-0000-000000000000}"/>
          </ac:spMkLst>
        </pc:spChg>
      </pc:sldChg>
      <pc:sldChg chg="modSp mod">
        <pc:chgData name="Dunn, Cynthia A (Cindy) CTR USARMY CDID MNVR (USA)" userId="ac76d239-f850-40cc-8ffa-1b3b219d06f3" providerId="ADAL" clId="{5849904D-D184-45FE-9ECE-84E4EEE1E50B}" dt="2023-08-31T19:26:21.917" v="1714" actId="14100"/>
        <pc:sldMkLst>
          <pc:docMk/>
          <pc:sldMk cId="2608382444" sldId="394"/>
        </pc:sldMkLst>
        <pc:spChg chg="mod">
          <ac:chgData name="Dunn, Cynthia A (Cindy) CTR USARMY CDID MNVR (USA)" userId="ac76d239-f850-40cc-8ffa-1b3b219d06f3" providerId="ADAL" clId="{5849904D-D184-45FE-9ECE-84E4EEE1E50B}" dt="2023-08-31T19:26:21.917" v="1714" actId="14100"/>
          <ac:spMkLst>
            <pc:docMk/>
            <pc:sldMk cId="2608382444" sldId="394"/>
            <ac:spMk id="4" creationId="{00000000-0000-0000-0000-000000000000}"/>
          </ac:spMkLst>
        </pc:spChg>
      </pc:sldChg>
      <pc:sldChg chg="modSp mod">
        <pc:chgData name="Dunn, Cynthia A (Cindy) CTR USARMY CDID MNVR (USA)" userId="ac76d239-f850-40cc-8ffa-1b3b219d06f3" providerId="ADAL" clId="{5849904D-D184-45FE-9ECE-84E4EEE1E50B}" dt="2023-08-31T19:27:25.092" v="1741" actId="14100"/>
        <pc:sldMkLst>
          <pc:docMk/>
          <pc:sldMk cId="2545085913" sldId="395"/>
        </pc:sldMkLst>
        <pc:spChg chg="mod">
          <ac:chgData name="Dunn, Cynthia A (Cindy) CTR USARMY CDID MNVR (USA)" userId="ac76d239-f850-40cc-8ffa-1b3b219d06f3" providerId="ADAL" clId="{5849904D-D184-45FE-9ECE-84E4EEE1E50B}" dt="2023-08-31T19:27:25.092" v="1741" actId="14100"/>
          <ac:spMkLst>
            <pc:docMk/>
            <pc:sldMk cId="2545085913" sldId="395"/>
            <ac:spMk id="4" creationId="{00000000-0000-0000-0000-000000000000}"/>
          </ac:spMkLst>
        </pc:spChg>
      </pc:sldChg>
      <pc:sldChg chg="modSp mod">
        <pc:chgData name="Dunn, Cynthia A (Cindy) CTR USARMY CDID MNVR (USA)" userId="ac76d239-f850-40cc-8ffa-1b3b219d06f3" providerId="ADAL" clId="{5849904D-D184-45FE-9ECE-84E4EEE1E50B}" dt="2023-08-31T15:04:59.547" v="75" actId="20577"/>
        <pc:sldMkLst>
          <pc:docMk/>
          <pc:sldMk cId="312218106" sldId="400"/>
        </pc:sldMkLst>
        <pc:spChg chg="mod">
          <ac:chgData name="Dunn, Cynthia A (Cindy) CTR USARMY CDID MNVR (USA)" userId="ac76d239-f850-40cc-8ffa-1b3b219d06f3" providerId="ADAL" clId="{5849904D-D184-45FE-9ECE-84E4EEE1E50B}" dt="2023-08-31T15:04:59.547" v="75" actId="20577"/>
          <ac:spMkLst>
            <pc:docMk/>
            <pc:sldMk cId="312218106" sldId="400"/>
            <ac:spMk id="4" creationId="{00000000-0000-0000-0000-000000000000}"/>
          </ac:spMkLst>
        </pc:spChg>
      </pc:sldChg>
    </pc:docChg>
  </pc:docChgLst>
  <pc:docChgLst>
    <pc:chgData name="Miller, Stephen E CTR USARMY CDID MNVR (USA)" userId="3493613e-1c6e-4e83-ae73-7426e8002cf3" providerId="ADAL" clId="{F3B85A3C-5786-4AFF-B924-5A5E85C4A432}"/>
    <pc:docChg chg="undo redo custSel modSld">
      <pc:chgData name="Miller, Stephen E CTR USARMY CDID MNVR (USA)" userId="3493613e-1c6e-4e83-ae73-7426e8002cf3" providerId="ADAL" clId="{F3B85A3C-5786-4AFF-B924-5A5E85C4A432}" dt="2023-08-31T19:48:48.064" v="617" actId="20577"/>
      <pc:docMkLst>
        <pc:docMk/>
      </pc:docMkLst>
      <pc:sldChg chg="modNotes">
        <pc:chgData name="Miller, Stephen E CTR USARMY CDID MNVR (USA)" userId="3493613e-1c6e-4e83-ae73-7426e8002cf3" providerId="ADAL" clId="{F3B85A3C-5786-4AFF-B924-5A5E85C4A432}" dt="2023-08-31T19:48:21.359" v="599" actId="20577"/>
        <pc:sldMkLst>
          <pc:docMk/>
          <pc:sldMk cId="3083315046" sldId="311"/>
        </pc:sldMkLst>
      </pc:sldChg>
      <pc:sldChg chg="modSp mod modNotes">
        <pc:chgData name="Miller, Stephen E CTR USARMY CDID MNVR (USA)" userId="3493613e-1c6e-4e83-ae73-7426e8002cf3" providerId="ADAL" clId="{F3B85A3C-5786-4AFF-B924-5A5E85C4A432}" dt="2023-08-31T19:48:01.036" v="597" actId="20577"/>
        <pc:sldMkLst>
          <pc:docMk/>
          <pc:sldMk cId="279656667" sldId="324"/>
        </pc:sldMkLst>
        <pc:spChg chg="mod">
          <ac:chgData name="Miller, Stephen E CTR USARMY CDID MNVR (USA)" userId="3493613e-1c6e-4e83-ae73-7426e8002cf3" providerId="ADAL" clId="{F3B85A3C-5786-4AFF-B924-5A5E85C4A432}" dt="2023-08-31T12:53:19.896" v="76" actId="20577"/>
          <ac:spMkLst>
            <pc:docMk/>
            <pc:sldMk cId="279656667" sldId="324"/>
            <ac:spMk id="4" creationId="{00000000-0000-0000-0000-000000000000}"/>
          </ac:spMkLst>
        </pc:spChg>
      </pc:sldChg>
      <pc:sldChg chg="modSp mod modNotes">
        <pc:chgData name="Miller, Stephen E CTR USARMY CDID MNVR (USA)" userId="3493613e-1c6e-4e83-ae73-7426e8002cf3" providerId="ADAL" clId="{F3B85A3C-5786-4AFF-B924-5A5E85C4A432}" dt="2023-08-31T19:29:32.608" v="543" actId="313"/>
        <pc:sldMkLst>
          <pc:docMk/>
          <pc:sldMk cId="4010049441" sldId="326"/>
        </pc:sldMkLst>
        <pc:spChg chg="mod">
          <ac:chgData name="Miller, Stephen E CTR USARMY CDID MNVR (USA)" userId="3493613e-1c6e-4e83-ae73-7426e8002cf3" providerId="ADAL" clId="{F3B85A3C-5786-4AFF-B924-5A5E85C4A432}" dt="2023-08-31T13:05:46.477" v="476" actId="20577"/>
          <ac:spMkLst>
            <pc:docMk/>
            <pc:sldMk cId="4010049441" sldId="326"/>
            <ac:spMk id="5" creationId="{605077F0-4465-EBD2-9AFD-7631D12A102E}"/>
          </ac:spMkLst>
        </pc:spChg>
      </pc:sldChg>
      <pc:sldChg chg="modSp mod modNotes">
        <pc:chgData name="Miller, Stephen E CTR USARMY CDID MNVR (USA)" userId="3493613e-1c6e-4e83-ae73-7426e8002cf3" providerId="ADAL" clId="{F3B85A3C-5786-4AFF-B924-5A5E85C4A432}" dt="2023-08-31T19:29:56.986" v="557" actId="20577"/>
        <pc:sldMkLst>
          <pc:docMk/>
          <pc:sldMk cId="2106302938" sldId="329"/>
        </pc:sldMkLst>
        <pc:spChg chg="mod">
          <ac:chgData name="Miller, Stephen E CTR USARMY CDID MNVR (USA)" userId="3493613e-1c6e-4e83-ae73-7426e8002cf3" providerId="ADAL" clId="{F3B85A3C-5786-4AFF-B924-5A5E85C4A432}" dt="2023-08-31T12:58:24.659" v="286" actId="20577"/>
          <ac:spMkLst>
            <pc:docMk/>
            <pc:sldMk cId="2106302938" sldId="329"/>
            <ac:spMk id="4" creationId="{00000000-0000-0000-0000-000000000000}"/>
          </ac:spMkLst>
        </pc:spChg>
      </pc:sldChg>
      <pc:sldChg chg="modSp mod">
        <pc:chgData name="Miller, Stephen E CTR USARMY CDID MNVR (USA)" userId="3493613e-1c6e-4e83-ae73-7426e8002cf3" providerId="ADAL" clId="{F3B85A3C-5786-4AFF-B924-5A5E85C4A432}" dt="2023-08-31T13:01:06.964" v="366" actId="20577"/>
        <pc:sldMkLst>
          <pc:docMk/>
          <pc:sldMk cId="3161391350" sldId="330"/>
        </pc:sldMkLst>
        <pc:spChg chg="mod">
          <ac:chgData name="Miller, Stephen E CTR USARMY CDID MNVR (USA)" userId="3493613e-1c6e-4e83-ae73-7426e8002cf3" providerId="ADAL" clId="{F3B85A3C-5786-4AFF-B924-5A5E85C4A432}" dt="2023-08-31T13:01:06.964" v="366" actId="20577"/>
          <ac:spMkLst>
            <pc:docMk/>
            <pc:sldMk cId="3161391350" sldId="330"/>
            <ac:spMk id="4" creationId="{00000000-0000-0000-0000-000000000000}"/>
          </ac:spMkLst>
        </pc:spChg>
      </pc:sldChg>
      <pc:sldChg chg="modSp mod">
        <pc:chgData name="Miller, Stephen E CTR USARMY CDID MNVR (USA)" userId="3493613e-1c6e-4e83-ae73-7426e8002cf3" providerId="ADAL" clId="{F3B85A3C-5786-4AFF-B924-5A5E85C4A432}" dt="2023-08-31T12:50:15.488" v="70" actId="20577"/>
        <pc:sldMkLst>
          <pc:docMk/>
          <pc:sldMk cId="1199180499" sldId="356"/>
        </pc:sldMkLst>
        <pc:spChg chg="mod">
          <ac:chgData name="Miller, Stephen E CTR USARMY CDID MNVR (USA)" userId="3493613e-1c6e-4e83-ae73-7426e8002cf3" providerId="ADAL" clId="{F3B85A3C-5786-4AFF-B924-5A5E85C4A432}" dt="2023-08-31T12:46:59.975" v="2" actId="14100"/>
          <ac:spMkLst>
            <pc:docMk/>
            <pc:sldMk cId="1199180499" sldId="356"/>
            <ac:spMk id="8" creationId="{E0EC7778-9378-FAFF-1237-1CDE08E87800}"/>
          </ac:spMkLst>
        </pc:spChg>
        <pc:spChg chg="mod">
          <ac:chgData name="Miller, Stephen E CTR USARMY CDID MNVR (USA)" userId="3493613e-1c6e-4e83-ae73-7426e8002cf3" providerId="ADAL" clId="{F3B85A3C-5786-4AFF-B924-5A5E85C4A432}" dt="2023-08-31T12:47:11.814" v="14" actId="1036"/>
          <ac:spMkLst>
            <pc:docMk/>
            <pc:sldMk cId="1199180499" sldId="356"/>
            <ac:spMk id="15" creationId="{00000000-0000-0000-0000-000000000000}"/>
          </ac:spMkLst>
        </pc:spChg>
        <pc:spChg chg="mod">
          <ac:chgData name="Miller, Stephen E CTR USARMY CDID MNVR (USA)" userId="3493613e-1c6e-4e83-ae73-7426e8002cf3" providerId="ADAL" clId="{F3B85A3C-5786-4AFF-B924-5A5E85C4A432}" dt="2023-08-31T12:47:11.814" v="14" actId="1036"/>
          <ac:spMkLst>
            <pc:docMk/>
            <pc:sldMk cId="1199180499" sldId="356"/>
            <ac:spMk id="16" creationId="{00000000-0000-0000-0000-000000000000}"/>
          </ac:spMkLst>
        </pc:spChg>
        <pc:spChg chg="mod">
          <ac:chgData name="Miller, Stephen E CTR USARMY CDID MNVR (USA)" userId="3493613e-1c6e-4e83-ae73-7426e8002cf3" providerId="ADAL" clId="{F3B85A3C-5786-4AFF-B924-5A5E85C4A432}" dt="2023-08-31T12:47:11.814" v="14" actId="1036"/>
          <ac:spMkLst>
            <pc:docMk/>
            <pc:sldMk cId="1199180499" sldId="356"/>
            <ac:spMk id="17" creationId="{00000000-0000-0000-0000-000000000000}"/>
          </ac:spMkLst>
        </pc:spChg>
        <pc:graphicFrameChg chg="mod">
          <ac:chgData name="Miller, Stephen E CTR USARMY CDID MNVR (USA)" userId="3493613e-1c6e-4e83-ae73-7426e8002cf3" providerId="ADAL" clId="{F3B85A3C-5786-4AFF-B924-5A5E85C4A432}" dt="2023-08-31T12:50:15.488" v="70" actId="20577"/>
          <ac:graphicFrameMkLst>
            <pc:docMk/>
            <pc:sldMk cId="1199180499" sldId="356"/>
            <ac:graphicFrameMk id="13" creationId="{00000000-0000-0000-0000-000000000000}"/>
          </ac:graphicFrameMkLst>
        </pc:graphicFrameChg>
      </pc:sldChg>
      <pc:sldChg chg="modSp mod modNotes">
        <pc:chgData name="Miller, Stephen E CTR USARMY CDID MNVR (USA)" userId="3493613e-1c6e-4e83-ae73-7426e8002cf3" providerId="ADAL" clId="{F3B85A3C-5786-4AFF-B924-5A5E85C4A432}" dt="2023-08-31T19:48:48.064" v="617" actId="20577"/>
        <pc:sldMkLst>
          <pc:docMk/>
          <pc:sldMk cId="494951319" sldId="386"/>
        </pc:sldMkLst>
        <pc:spChg chg="mod">
          <ac:chgData name="Miller, Stephen E CTR USARMY CDID MNVR (USA)" userId="3493613e-1c6e-4e83-ae73-7426e8002cf3" providerId="ADAL" clId="{F3B85A3C-5786-4AFF-B924-5A5E85C4A432}" dt="2023-08-31T12:54:24.679" v="85" actId="20577"/>
          <ac:spMkLst>
            <pc:docMk/>
            <pc:sldMk cId="494951319" sldId="386"/>
            <ac:spMk id="4" creationId="{00000000-0000-0000-0000-000000000000}"/>
          </ac:spMkLst>
        </pc:spChg>
      </pc:sldChg>
      <pc:sldChg chg="modSp mod">
        <pc:chgData name="Miller, Stephen E CTR USARMY CDID MNVR (USA)" userId="3493613e-1c6e-4e83-ae73-7426e8002cf3" providerId="ADAL" clId="{F3B85A3C-5786-4AFF-B924-5A5E85C4A432}" dt="2023-08-31T13:04:42.447" v="433" actId="20577"/>
        <pc:sldMkLst>
          <pc:docMk/>
          <pc:sldMk cId="2246050851" sldId="387"/>
        </pc:sldMkLst>
        <pc:spChg chg="mod">
          <ac:chgData name="Miller, Stephen E CTR USARMY CDID MNVR (USA)" userId="3493613e-1c6e-4e83-ae73-7426e8002cf3" providerId="ADAL" clId="{F3B85A3C-5786-4AFF-B924-5A5E85C4A432}" dt="2023-08-31T13:04:42.447" v="433" actId="20577"/>
          <ac:spMkLst>
            <pc:docMk/>
            <pc:sldMk cId="2246050851" sldId="387"/>
            <ac:spMk id="4" creationId="{00000000-0000-0000-0000-000000000000}"/>
          </ac:spMkLst>
        </pc:spChg>
      </pc:sldChg>
      <pc:sldChg chg="modSp mod">
        <pc:chgData name="Miller, Stephen E CTR USARMY CDID MNVR (USA)" userId="3493613e-1c6e-4e83-ae73-7426e8002cf3" providerId="ADAL" clId="{F3B85A3C-5786-4AFF-B924-5A5E85C4A432}" dt="2023-08-31T15:20:14.729" v="542" actId="20577"/>
        <pc:sldMkLst>
          <pc:docMk/>
          <pc:sldMk cId="2807224442" sldId="388"/>
        </pc:sldMkLst>
        <pc:spChg chg="mod">
          <ac:chgData name="Miller, Stephen E CTR USARMY CDID MNVR (USA)" userId="3493613e-1c6e-4e83-ae73-7426e8002cf3" providerId="ADAL" clId="{F3B85A3C-5786-4AFF-B924-5A5E85C4A432}" dt="2023-08-31T15:20:14.729" v="542" actId="20577"/>
          <ac:spMkLst>
            <pc:docMk/>
            <pc:sldMk cId="2807224442" sldId="388"/>
            <ac:spMk id="5" creationId="{605077F0-4465-EBD2-9AFD-7631D12A10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dirty="0"/>
            <a:t>Modeling</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pPr algn="ctr"/>
          <a:r>
            <a:rPr lang="en-US" sz="1600" b="1"/>
            <a:t>Consult with customer/current SMEs</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5AE61765-A6D3-4AA5-8933-04260AA2987A}">
      <dgm:prSet phldrT="[Text]" custT="1"/>
      <dgm:spPr/>
      <dgm:t>
        <a:bodyPr/>
        <a:lstStyle/>
        <a:p>
          <a:r>
            <a:rPr lang="en-US" sz="1600" b="1"/>
            <a:t> Experiment design     and learning demands</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dirty="0"/>
            <a:t>Interoperability of Simulations</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endParaRPr lang="en-US" sz="1600"/>
        </a:p>
        <a:p>
          <a:r>
            <a:rPr lang="en-US" sz="1600" b="1"/>
            <a:t>- Accredit each individual simulation</a:t>
          </a:r>
        </a:p>
        <a:p>
          <a:r>
            <a:rPr lang="en-US" sz="1600" b="1"/>
            <a:t>- Crawl-walk-run</a:t>
          </a:r>
        </a:p>
        <a:p>
          <a:endParaRPr lang="en-US" sz="1400"/>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custT="1"/>
      <dgm:spPr/>
      <dgm:t>
        <a:bodyPr/>
        <a:lstStyle/>
        <a:p>
          <a:r>
            <a:rPr lang="en-US" sz="1400" b="1"/>
            <a:t>- </a:t>
          </a:r>
          <a:r>
            <a:rPr lang="en-US" sz="1600" b="1"/>
            <a:t>Integration Test Plan</a:t>
          </a:r>
        </a:p>
        <a:p>
          <a:r>
            <a:rPr lang="en-US" sz="1600" b="1"/>
            <a:t>- Quality Control checklists</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dirty="0"/>
            <a:t>Verification</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pPr>
            <a:spcAft>
              <a:spcPts val="900"/>
            </a:spcAft>
          </a:pPr>
          <a:r>
            <a:rPr lang="en-US" sz="1600" b="1"/>
            <a:t>- Communicate with developers</a:t>
          </a:r>
        </a:p>
        <a:p>
          <a:pPr>
            <a:spcAft>
              <a:spcPts val="900"/>
            </a:spcAft>
          </a:pPr>
          <a:r>
            <a:rPr lang="en-US" sz="1600" b="1"/>
            <a:t> - Regression testing</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custT="1"/>
      <dgm:spPr/>
      <dgm:t>
        <a:bodyPr/>
        <a:lstStyle/>
        <a:p>
          <a:endParaRPr lang="en-US" sz="1800"/>
        </a:p>
        <a:p>
          <a:r>
            <a:rPr lang="en-US" sz="1400" b="1"/>
            <a:t>- </a:t>
          </a:r>
          <a:r>
            <a:rPr lang="en-US" sz="1600" b="1"/>
            <a:t>Version Description Document</a:t>
          </a:r>
        </a:p>
        <a:p>
          <a:r>
            <a:rPr lang="en-US" sz="1600" b="1"/>
            <a:t>- Operator manual</a:t>
          </a:r>
        </a:p>
        <a:p>
          <a:endParaRPr lang="en-US" sz="1800"/>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400" dirty="0"/>
            <a:t>Validation</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C941E259-F1ED-4EAE-9FF8-8E8F715314D3}">
      <dgm:prSet phldrT="[Text]" custT="1"/>
      <dgm:spPr>
        <a:solidFill>
          <a:srgbClr val="CDCDDF"/>
        </a:solidFill>
      </dgm:spPr>
      <dgm:t>
        <a:bodyPr/>
        <a:lstStyle/>
        <a:p>
          <a:pPr>
            <a:spcAft>
              <a:spcPts val="1100"/>
            </a:spcAft>
          </a:pPr>
          <a:r>
            <a:rPr lang="en-US" sz="1400" b="1"/>
            <a:t>- </a:t>
          </a:r>
          <a:r>
            <a:rPr lang="en-US" sz="1600" b="1"/>
            <a:t>Linux scripts</a:t>
          </a:r>
        </a:p>
        <a:p>
          <a:pPr>
            <a:spcAft>
              <a:spcPts val="1100"/>
            </a:spcAft>
          </a:pPr>
          <a:r>
            <a:rPr lang="en-US" sz="1600" b="1"/>
            <a:t>- Weapon-Munition-Sensor List (WMSL)</a:t>
          </a:r>
        </a:p>
      </dgm:t>
    </dgm:pt>
    <dgm:pt modelId="{7D13F640-C7E6-4D6E-86E1-3787FA6DDD97}" type="parTrans" cxnId="{3D40FE64-06B1-477F-A88A-72C0B0BA5AEA}">
      <dgm:prSet/>
      <dgm:spPr/>
      <dgm:t>
        <a:bodyPr/>
        <a:lstStyle/>
        <a:p>
          <a:endParaRPr lang="en-US"/>
        </a:p>
      </dgm:t>
    </dgm:pt>
    <dgm:pt modelId="{01E9456C-5195-493D-8247-0B9BE8EB6D50}" type="sibTrans" cxnId="{3D40FE64-06B1-477F-A88A-72C0B0BA5AEA}">
      <dgm:prSet/>
      <dgm:spPr/>
      <dgm:t>
        <a:bodyPr/>
        <a:lstStyle/>
        <a:p>
          <a:endParaRPr lang="en-US"/>
        </a:p>
      </dgm:t>
    </dgm:pt>
    <dgm:pt modelId="{5D8430A8-EE21-464B-97DF-A26040FF0B68}">
      <dgm:prSet phldrT="[Text]" custT="1"/>
      <dgm:spPr>
        <a:solidFill>
          <a:srgbClr val="CDCDDF"/>
        </a:solidFill>
      </dgm:spPr>
      <dgm:t>
        <a:bodyPr/>
        <a:lstStyle/>
        <a:p>
          <a:r>
            <a:rPr lang="en-US" sz="1600" b="1"/>
            <a:t>Consult with customer/current SMEs</a:t>
          </a:r>
        </a:p>
      </dgm:t>
    </dgm:pt>
    <dgm:pt modelId="{B8A3E286-3DEA-4222-9640-A03028FF1B95}" type="parTrans" cxnId="{D3745BA9-EA12-4E27-B5A8-FDBFCC304930}">
      <dgm:prSet/>
      <dgm:spPr/>
      <dgm:t>
        <a:bodyPr/>
        <a:lstStyle/>
        <a:p>
          <a:endParaRPr lang="en-US"/>
        </a:p>
      </dgm:t>
    </dgm:pt>
    <dgm:pt modelId="{804A854F-8391-47DF-8599-8007AC0BFFA1}" type="sibTrans" cxnId="{D3745BA9-EA12-4E27-B5A8-FDBFCC304930}">
      <dgm:prSet/>
      <dgm:spPr/>
      <dgm:t>
        <a:bodyPr/>
        <a:lstStyle/>
        <a:p>
          <a:endParaRPr lang="en-US"/>
        </a:p>
      </dgm:t>
    </dgm:pt>
    <dgm:pt modelId="{C3D56837-1D05-9F4D-97B6-2B66CA448DB0}">
      <dgm:prSet phldrT="[Text]" custT="1"/>
      <dgm:spPr>
        <a:solidFill>
          <a:srgbClr val="2B56AB"/>
        </a:solidFill>
      </dgm:spPr>
      <dgm:t>
        <a:bodyPr/>
        <a:lstStyle/>
        <a:p>
          <a:r>
            <a:rPr lang="en-US" sz="2400" dirty="0"/>
            <a:t>Authoritative Data</a:t>
          </a:r>
        </a:p>
      </dgm:t>
    </dgm:pt>
    <dgm:pt modelId="{60C49217-5842-2146-83C7-321C96BF0E35}" type="parTrans" cxnId="{B08D44A9-06D6-9944-AEE4-48B8D159E30E}">
      <dgm:prSet/>
      <dgm:spPr/>
      <dgm:t>
        <a:bodyPr/>
        <a:lstStyle/>
        <a:p>
          <a:endParaRPr lang="en-US"/>
        </a:p>
      </dgm:t>
    </dgm:pt>
    <dgm:pt modelId="{C17A2499-20D2-8B49-B83A-69737F4DD817}" type="sibTrans" cxnId="{B08D44A9-06D6-9944-AEE4-48B8D159E30E}">
      <dgm:prSet/>
      <dgm:spPr/>
      <dgm:t>
        <a:bodyPr/>
        <a:lstStyle/>
        <a:p>
          <a:endParaRPr lang="en-US"/>
        </a:p>
      </dgm:t>
    </dgm:pt>
    <dgm:pt modelId="{AB27A17A-EB1C-084F-AB87-E08E90A479FB}">
      <dgm:prSet phldrT="[Text]" custT="1"/>
      <dgm:spPr/>
      <dgm:t>
        <a:bodyPr/>
        <a:lstStyle/>
        <a:p>
          <a:r>
            <a:rPr lang="en-US" sz="1600" b="1"/>
            <a:t>- Request data</a:t>
          </a:r>
        </a:p>
        <a:p>
          <a:r>
            <a:rPr lang="en-US" sz="1600" b="1"/>
            <a:t>- Ingest data into simulation</a:t>
          </a:r>
        </a:p>
      </dgm:t>
    </dgm:pt>
    <dgm:pt modelId="{396A2983-D7BA-604E-90B6-5416EE6B7BCD}" type="parTrans" cxnId="{0917291A-9BBF-B74E-8D10-68E21228D652}">
      <dgm:prSet/>
      <dgm:spPr/>
      <dgm:t>
        <a:bodyPr/>
        <a:lstStyle/>
        <a:p>
          <a:endParaRPr lang="en-US"/>
        </a:p>
      </dgm:t>
    </dgm:pt>
    <dgm:pt modelId="{53FE13F9-FFA3-FC48-A5A6-6CFCD3AC7678}" type="sibTrans" cxnId="{0917291A-9BBF-B74E-8D10-68E21228D652}">
      <dgm:prSet/>
      <dgm:spPr/>
      <dgm:t>
        <a:bodyPr/>
        <a:lstStyle/>
        <a:p>
          <a:endParaRPr lang="en-US"/>
        </a:p>
      </dgm:t>
    </dgm:pt>
    <dgm:pt modelId="{758D25CE-022F-084B-AB4A-48511C97C060}">
      <dgm:prSet phldrT="[Text]" custT="1"/>
      <dgm:spPr/>
      <dgm:t>
        <a:bodyPr/>
        <a:lstStyle/>
        <a:p>
          <a:r>
            <a:rPr lang="en-US" sz="1600" b="1"/>
            <a:t>Electronic Data Request System (eDRS)</a:t>
          </a:r>
        </a:p>
      </dgm:t>
    </dgm:pt>
    <dgm:pt modelId="{6F8EB51F-822D-D345-B68A-8C29FB4DA229}" type="sibTrans" cxnId="{AB810975-7DB8-6140-990D-3B2B5354BCB4}">
      <dgm:prSet/>
      <dgm:spPr/>
      <dgm:t>
        <a:bodyPr/>
        <a:lstStyle/>
        <a:p>
          <a:endParaRPr lang="en-US"/>
        </a:p>
      </dgm:t>
    </dgm:pt>
    <dgm:pt modelId="{C05CEEFC-973E-C14D-BED6-D72EAC968499}" type="parTrans" cxnId="{AB810975-7DB8-6140-990D-3B2B5354BCB4}">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5" custScaleX="118761" custScaleY="87922" custLinFactX="-19485" custLinFactNeighborX="-10000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0" custScaleX="161894" custScaleY="111703" custLinFactX="-5985" custLinFactNeighborX="-100000" custLinFactNeighborY="2545">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10" custScaleX="153170" custScaleY="111777" custLinFactX="-4811" custLinFactNeighborX="-100000" custLinFactNeighborY="3515">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5" custScaleX="119590" custScaleY="88884" custLinFactX="-4283" custLinFactNeighborX="-100000" custLinFactNeighborY="-3262"/>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10" custScaleX="158829" custScaleY="106225" custLinFactX="-3487" custLinFactNeighborX="-100000" custLinFactNeighborY="-2400">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10" custScaleX="148835" custScaleY="100604" custLinFactX="-751" custLinFactNeighborX="-100000" custLinFactNeighborY="-12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5" custScaleX="122464" custScaleY="88440" custLinFactX="-4800" custLinFactNeighborX="-100000" custLinFactNeighborY="-457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10" custScaleX="160479" custScaleY="111841" custLinFactX="-4774" custLinFactNeighborX="-100000" custLinFactNeighborY="-5893">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10" custScaleX="147444" custScaleY="113458" custLinFactX="-4297" custLinFactNeighborX="-100000" custLinFactNeighborY="-446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5" custScaleX="122267" custScaleY="85986" custLinFactX="-4618" custLinFactNeighborX="-100000" custLinFactNeighborY="-7359"/>
      <dgm:spPr/>
    </dgm:pt>
    <dgm:pt modelId="{1B73B547-1241-4CA8-9219-2C8476786AC7}" type="pres">
      <dgm:prSet presAssocID="{B8A3E286-3DEA-4222-9640-A03028FF1B95}" presName="parTrans" presStyleCnt="0"/>
      <dgm:spPr/>
    </dgm:pt>
    <dgm:pt modelId="{B3C7A8D4-FAD3-4F29-ABC8-EBAEE3797C34}" type="pres">
      <dgm:prSet presAssocID="{5D8430A8-EE21-464B-97DF-A26040FF0B68}" presName="node" presStyleLbl="alignAccFollowNode1" presStyleIdx="6" presStyleCnt="10" custScaleX="160380" custScaleY="102677" custLinFactX="-2786" custLinFactNeighborX="-100000" custLinFactNeighborY="-9764">
        <dgm:presLayoutVars>
          <dgm:bulletEnabled val="1"/>
        </dgm:presLayoutVars>
      </dgm:prSet>
      <dgm:spPr/>
    </dgm:pt>
    <dgm:pt modelId="{32D5A477-A180-4DC1-BCA4-A018D9A199E8}" type="pres">
      <dgm:prSet presAssocID="{804A854F-8391-47DF-8599-8007AC0BFFA1}" presName="sibTrans" presStyleCnt="0"/>
      <dgm:spPr/>
    </dgm:pt>
    <dgm:pt modelId="{12EE3345-25AB-4EB0-B457-0A732B6C71FD}" type="pres">
      <dgm:prSet presAssocID="{C941E259-F1ED-4EAE-9FF8-8E8F715314D3}" presName="node" presStyleLbl="alignAccFollowNode1" presStyleIdx="7" presStyleCnt="10" custScaleX="142086" custScaleY="101519" custLinFactX="-62" custLinFactNeighborX="-100000" custLinFactNeighborY="-7823">
        <dgm:presLayoutVars>
          <dgm:bulletEnabled val="1"/>
        </dgm:presLayoutVars>
      </dgm:prSet>
      <dgm:spPr/>
    </dgm:pt>
    <dgm:pt modelId="{1980BF13-20E0-F441-9BF1-D240AD7F59FC}" type="pres">
      <dgm:prSet presAssocID="{471F3C9E-6810-43C5-896D-D023BB04E745}" presName="vSp" presStyleCnt="0"/>
      <dgm:spPr/>
    </dgm:pt>
    <dgm:pt modelId="{3828D9C8-2C12-9A4D-8941-E3A862C7D04B}" type="pres">
      <dgm:prSet presAssocID="{C3D56837-1D05-9F4D-97B6-2B66CA448DB0}" presName="horFlow" presStyleCnt="0"/>
      <dgm:spPr/>
    </dgm:pt>
    <dgm:pt modelId="{935B11D2-C45B-8B42-8EB8-C9073F1EBAB1}" type="pres">
      <dgm:prSet presAssocID="{C3D56837-1D05-9F4D-97B6-2B66CA448DB0}" presName="bigChev" presStyleLbl="node1" presStyleIdx="4" presStyleCnt="5" custScaleX="124012" custScaleY="87939" custLinFactX="-5515" custLinFactNeighborX="-100000" custLinFactNeighborY="-9755"/>
      <dgm:spPr/>
    </dgm:pt>
    <dgm:pt modelId="{0587BA53-AE8E-1844-9158-6CFE49A6FF5D}" type="pres">
      <dgm:prSet presAssocID="{396A2983-D7BA-604E-90B6-5416EE6B7BCD}" presName="parTrans" presStyleCnt="0"/>
      <dgm:spPr/>
    </dgm:pt>
    <dgm:pt modelId="{814642BD-175B-5D4D-AE76-B255377FF6EC}" type="pres">
      <dgm:prSet presAssocID="{AB27A17A-EB1C-084F-AB87-E08E90A479FB}" presName="node" presStyleLbl="alignAccFollowNode1" presStyleIdx="8" presStyleCnt="10" custScaleX="160238" custScaleY="106486" custLinFactX="-4144" custLinFactNeighborX="-100000" custLinFactNeighborY="-10837">
        <dgm:presLayoutVars>
          <dgm:bulletEnabled val="1"/>
        </dgm:presLayoutVars>
      </dgm:prSet>
      <dgm:spPr/>
    </dgm:pt>
    <dgm:pt modelId="{AA27BAD8-3648-BA43-8AA6-255795BF0A56}" type="pres">
      <dgm:prSet presAssocID="{53FE13F9-FFA3-FC48-A5A6-6CFCD3AC7678}" presName="sibTrans" presStyleCnt="0"/>
      <dgm:spPr/>
    </dgm:pt>
    <dgm:pt modelId="{6BF14B74-811D-6045-9F51-97CBFA6891E9}" type="pres">
      <dgm:prSet presAssocID="{758D25CE-022F-084B-AB4A-48511C97C060}" presName="node" presStyleLbl="alignAccFollowNode1" presStyleIdx="9" presStyleCnt="10" custScaleX="144594" custScaleY="101846" custLinFactX="-2043" custLinFactNeighborX="-100000" custLinFactNeighborY="-10716">
        <dgm:presLayoutVars>
          <dgm:bulletEnabled val="1"/>
        </dgm:presLayoutVars>
      </dgm:prSet>
      <dgm:spPr/>
    </dgm:pt>
  </dgm:ptLst>
  <dgm:cxnLst>
    <dgm:cxn modelId="{AC026B0C-61CB-4F99-9348-6F2446557146}" type="presOf" srcId="{5D8430A8-EE21-464B-97DF-A26040FF0B68}" destId="{B3C7A8D4-FAD3-4F29-ABC8-EBAEE3797C34}" srcOrd="0" destOrd="0" presId="urn:microsoft.com/office/officeart/2005/8/layout/lProcess3"/>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0917291A-9BBF-B74E-8D10-68E21228D652}" srcId="{C3D56837-1D05-9F4D-97B6-2B66CA448DB0}" destId="{AB27A17A-EB1C-084F-AB87-E08E90A479FB}" srcOrd="0" destOrd="0" parTransId="{396A2983-D7BA-604E-90B6-5416EE6B7BCD}" sibTransId="{53FE13F9-FFA3-FC48-A5A6-6CFCD3AC7678}"/>
    <dgm:cxn modelId="{F0B8161B-EA9B-5344-8BD1-7D3350C70E7F}" type="presOf" srcId="{C3D56837-1D05-9F4D-97B6-2B66CA448DB0}" destId="{935B11D2-C45B-8B42-8EB8-C9073F1EBAB1}" srcOrd="0" destOrd="0" presId="urn:microsoft.com/office/officeart/2005/8/layout/lProcess3"/>
    <dgm:cxn modelId="{CEAB252F-7810-5F41-B81F-1444C964BF38}" type="presOf" srcId="{758D25CE-022F-084B-AB4A-48511C97C060}" destId="{6BF14B74-811D-6045-9F51-97CBFA6891E9}"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7F2F025F-1F5E-ED40-B59D-9D0CFAFA56D8}" type="presOf" srcId="{AB27A17A-EB1C-084F-AB87-E08E90A479FB}" destId="{814642BD-175B-5D4D-AE76-B255377FF6EC}" srcOrd="0" destOrd="0" presId="urn:microsoft.com/office/officeart/2005/8/layout/lProcess3"/>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D40FE64-06B1-477F-A88A-72C0B0BA5AEA}" srcId="{471F3C9E-6810-43C5-896D-D023BB04E745}" destId="{C941E259-F1ED-4EAE-9FF8-8E8F715314D3}" srcOrd="1" destOrd="0" parTransId="{7D13F640-C7E6-4D6E-86E1-3787FA6DDD97}" sibTransId="{01E9456C-5195-493D-8247-0B9BE8EB6D50}"/>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AB810975-7DB8-6140-990D-3B2B5354BCB4}" srcId="{C3D56837-1D05-9F4D-97B6-2B66CA448DB0}" destId="{758D25CE-022F-084B-AB4A-48511C97C060}" srcOrd="1" destOrd="0" parTransId="{C05CEEFC-973E-C14D-BED6-D72EAC968499}" sibTransId="{6F8EB51F-822D-D345-B68A-8C29FB4DA229}"/>
    <dgm:cxn modelId="{9D1F7E78-2288-4588-8EEB-9D5EA804D464}" srcId="{141A69C3-5C37-43BE-8E29-50C7F3A7A243}" destId="{BCB21A4F-1EFA-418F-946D-468BBD671153}" srcOrd="1" destOrd="0" parTransId="{B2399262-3237-42B7-93DF-8D48FB86892D}" sibTransId="{088E85BB-CB77-4FAF-A267-B317EDD727C8}"/>
    <dgm:cxn modelId="{A617E558-D774-44A9-8088-90E0BF16FE89}" type="presOf" srcId="{C941E259-F1ED-4EAE-9FF8-8E8F715314D3}" destId="{12EE3345-25AB-4EB0-B457-0A732B6C71F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D3745BA9-EA12-4E27-B5A8-FDBFCC304930}" srcId="{471F3C9E-6810-43C5-896D-D023BB04E745}" destId="{5D8430A8-EE21-464B-97DF-A26040FF0B68}" srcOrd="0" destOrd="0" parTransId="{B8A3E286-3DEA-4222-9640-A03028FF1B95}" sibTransId="{804A854F-8391-47DF-8599-8007AC0BFFA1}"/>
    <dgm:cxn modelId="{B08D44A9-06D6-9944-AEE4-48B8D159E30E}" srcId="{E4B2B008-AFEE-4A25-B902-590137FB98AE}" destId="{C3D56837-1D05-9F4D-97B6-2B66CA448DB0}" srcOrd="4" destOrd="0" parTransId="{60C49217-5842-2146-83C7-321C96BF0E35}" sibTransId="{C17A2499-20D2-8B49-B83A-69737F4DD817}"/>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C2FFC61-CE02-49BC-A280-5EFE161B10EC}" type="presParOf" srcId="{D0CE0DAB-A5C5-4CAA-B0E7-8E431DB8D0D5}" destId="{1B73B547-1241-4CA8-9219-2C8476786AC7}" srcOrd="1" destOrd="0" presId="urn:microsoft.com/office/officeart/2005/8/layout/lProcess3"/>
    <dgm:cxn modelId="{CCCF1F7C-0930-419C-8575-09354F18DFDA}" type="presParOf" srcId="{D0CE0DAB-A5C5-4CAA-B0E7-8E431DB8D0D5}" destId="{B3C7A8D4-FAD3-4F29-ABC8-EBAEE3797C34}" srcOrd="2" destOrd="0" presId="urn:microsoft.com/office/officeart/2005/8/layout/lProcess3"/>
    <dgm:cxn modelId="{F624B0D8-91A5-4DBB-8081-3B2ED2D28143}" type="presParOf" srcId="{D0CE0DAB-A5C5-4CAA-B0E7-8E431DB8D0D5}" destId="{32D5A477-A180-4DC1-BCA4-A018D9A199E8}" srcOrd="3" destOrd="0" presId="urn:microsoft.com/office/officeart/2005/8/layout/lProcess3"/>
    <dgm:cxn modelId="{F8870C44-C0B3-469C-BB5A-A8FD8AAF9610}" type="presParOf" srcId="{D0CE0DAB-A5C5-4CAA-B0E7-8E431DB8D0D5}" destId="{12EE3345-25AB-4EB0-B457-0A732B6C71FD}" srcOrd="4" destOrd="0" presId="urn:microsoft.com/office/officeart/2005/8/layout/lProcess3"/>
    <dgm:cxn modelId="{684DA418-385E-234F-8177-E388A1D93977}" type="presParOf" srcId="{13FB2501-508D-429C-BEC8-1452B89DD71F}" destId="{1980BF13-20E0-F441-9BF1-D240AD7F59FC}" srcOrd="7" destOrd="0" presId="urn:microsoft.com/office/officeart/2005/8/layout/lProcess3"/>
    <dgm:cxn modelId="{1FCFE443-EF47-5C49-B2E6-6A9F103765F9}" type="presParOf" srcId="{13FB2501-508D-429C-BEC8-1452B89DD71F}" destId="{3828D9C8-2C12-9A4D-8941-E3A862C7D04B}" srcOrd="8" destOrd="0" presId="urn:microsoft.com/office/officeart/2005/8/layout/lProcess3"/>
    <dgm:cxn modelId="{C9B12740-F731-0E41-A3EE-8ED9137E7170}" type="presParOf" srcId="{3828D9C8-2C12-9A4D-8941-E3A862C7D04B}" destId="{935B11D2-C45B-8B42-8EB8-C9073F1EBAB1}" srcOrd="0" destOrd="0" presId="urn:microsoft.com/office/officeart/2005/8/layout/lProcess3"/>
    <dgm:cxn modelId="{2ABF9514-7049-B34B-86DA-A03560BA604A}" type="presParOf" srcId="{3828D9C8-2C12-9A4D-8941-E3A862C7D04B}" destId="{0587BA53-AE8E-1844-9158-6CFE49A6FF5D}" srcOrd="1" destOrd="0" presId="urn:microsoft.com/office/officeart/2005/8/layout/lProcess3"/>
    <dgm:cxn modelId="{823323DA-9605-E64B-9099-BD76931FF93A}" type="presParOf" srcId="{3828D9C8-2C12-9A4D-8941-E3A862C7D04B}" destId="{814642BD-175B-5D4D-AE76-B255377FF6EC}" srcOrd="2" destOrd="0" presId="urn:microsoft.com/office/officeart/2005/8/layout/lProcess3"/>
    <dgm:cxn modelId="{6D47AF41-CFDE-3045-B79C-0797650A2E66}" type="presParOf" srcId="{3828D9C8-2C12-9A4D-8941-E3A862C7D04B}" destId="{AA27BAD8-3648-BA43-8AA6-255795BF0A56}" srcOrd="3" destOrd="0" presId="urn:microsoft.com/office/officeart/2005/8/layout/lProcess3"/>
    <dgm:cxn modelId="{F34C060D-6DC9-5249-B4F1-8CE21FDF8D9E}" type="presParOf" srcId="{3828D9C8-2C12-9A4D-8941-E3A862C7D04B}" destId="{6BF14B74-811D-6045-9F51-97CBFA6891E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dirty="0"/>
            <a:t>Hardware</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5AE61765-A6D3-4AA5-8933-04260AA2987A}">
      <dgm:prSet phldrT="[Text]"/>
      <dgm:spPr/>
      <dgm:t>
        <a:bodyPr/>
        <a:lstStyle/>
        <a:p>
          <a:r>
            <a:rPr lang="en-US" dirty="0"/>
            <a:t>SOP &amp; Experiment Design Documents, Hardware Specs (Software Req’s) Performance &amp; Event Monitoring </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dirty="0"/>
            <a:t>Software</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dgm:spPr/>
      <dgm:t>
        <a:bodyPr/>
        <a:lstStyle/>
        <a:p>
          <a:r>
            <a:rPr lang="en-US" dirty="0"/>
            <a:t>Verify OS &amp; Application Version, Validate Performance</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dirty="0"/>
            <a:t>SDD/VDD, Compatibility Matrix, Approved Software List, Operator Testing, Performance &amp; Event Monitoring</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dirty="0"/>
            <a:t>Network</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dgm:spPr>
        <a:solidFill>
          <a:srgbClr val="CDCDDF">
            <a:alpha val="89804"/>
          </a:srgbClr>
        </a:solidFill>
      </dgm:spPr>
      <dgm:t>
        <a:bodyPr/>
        <a:lstStyle/>
        <a:p>
          <a:r>
            <a:rPr lang="en-US" dirty="0"/>
            <a:t>Verify Network Design and Ports, Protocols &amp; Services, Validate Network Performance</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dirty="0"/>
            <a:t>Infrastructure Design Documents, PPSM, Network Performance Monitoring </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000" dirty="0"/>
            <a:t>Experiment Footprint/Physical Environment</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DD7A7E12-A5C2-483D-AEB2-C9A40F7FCF21}">
      <dgm:prSet phldrT="[Text]"/>
      <dgm:spPr>
        <a:solidFill>
          <a:srgbClr val="CDCDDF"/>
        </a:solidFill>
      </dgm:spPr>
      <dgm:t>
        <a:bodyPr/>
        <a:lstStyle/>
        <a:p>
          <a:r>
            <a:rPr lang="en-US" dirty="0"/>
            <a:t>SOP &amp; Experiment Design Documents, Communication Plan, Operational Context</a:t>
          </a:r>
        </a:p>
      </dgm:t>
    </dgm:pt>
    <dgm:pt modelId="{B439B883-ACAB-4C73-8D97-42E63627AE24}" type="parTrans" cxnId="{18029F51-380E-43E4-8842-D400EB35CE09}">
      <dgm:prSet/>
      <dgm:spPr/>
      <dgm:t>
        <a:bodyPr/>
        <a:lstStyle/>
        <a:p>
          <a:endParaRPr lang="en-US"/>
        </a:p>
      </dgm:t>
    </dgm:pt>
    <dgm:pt modelId="{28A580EF-8BF7-4B6B-B793-080047410208}" type="sibTrans" cxnId="{18029F51-380E-43E4-8842-D400EB35CE09}">
      <dgm:prSet/>
      <dgm:spPr/>
      <dgm:t>
        <a:bodyPr/>
        <a:lstStyle/>
        <a:p>
          <a:endParaRPr lang="en-US"/>
        </a:p>
      </dgm:t>
    </dgm:pt>
    <dgm:pt modelId="{BD42B4F7-CDB7-4261-B7BE-7888E61D5F60}">
      <dgm:prSet phldrT="[Text]"/>
      <dgm:spPr>
        <a:solidFill>
          <a:srgbClr val="CDCDDF"/>
        </a:solidFill>
      </dgm:spPr>
      <dgm:t>
        <a:bodyPr/>
        <a:lstStyle/>
        <a:p>
          <a:r>
            <a:rPr lang="en-US" dirty="0"/>
            <a:t>Verify Automation Requirements (Tools and Services Matrix), Validate Physical Layout &amp; Utility of the Physical Space</a:t>
          </a:r>
        </a:p>
      </dgm:t>
    </dgm:pt>
    <dgm:pt modelId="{28334CCB-AB97-412E-96AE-FE3D0944BBEF}" type="parTrans" cxnId="{D45C6D6F-C6BE-4BEB-873E-85414204E638}">
      <dgm:prSet/>
      <dgm:spPr/>
      <dgm:t>
        <a:bodyPr/>
        <a:lstStyle/>
        <a:p>
          <a:endParaRPr lang="en-US"/>
        </a:p>
      </dgm:t>
    </dgm:pt>
    <dgm:pt modelId="{90A0FDF1-8169-4CA0-8333-90584D8A00CC}" type="sibTrans" cxnId="{D45C6D6F-C6BE-4BEB-873E-85414204E638}">
      <dgm:prSet/>
      <dgm:spPr/>
      <dgm:t>
        <a:bodyPr/>
        <a:lstStyle/>
        <a:p>
          <a:endParaRPr lang="en-US"/>
        </a:p>
      </dgm:t>
    </dgm:pt>
    <dgm:pt modelId="{089FA66D-9E54-4052-B033-5E64BF65B454}">
      <dgm:prSet phldrT="[Text]"/>
      <dgm:spPr/>
      <dgm:t>
        <a:bodyPr/>
        <a:lstStyle/>
        <a:p>
          <a:r>
            <a:rPr lang="en-US" dirty="0"/>
            <a:t>Verify Standardization &amp; Minimum/Recommended Requirements, Validate Performance</a:t>
          </a:r>
        </a:p>
      </dgm:t>
    </dgm:pt>
    <dgm:pt modelId="{09A4A480-BDA5-4593-B453-03D815B9B2D5}" type="sibTrans" cxnId="{1E271A5E-7025-44F3-872D-659D78EB7275}">
      <dgm:prSet/>
      <dgm:spPr/>
      <dgm:t>
        <a:bodyPr/>
        <a:lstStyle/>
        <a:p>
          <a:endParaRPr lang="en-US"/>
        </a:p>
      </dgm:t>
    </dgm:pt>
    <dgm:pt modelId="{2B3EA38A-DEB1-48CC-94B4-2B5E791EE0F2}" type="parTrans" cxnId="{1E271A5E-7025-44F3-872D-659D78EB7275}">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92507" custScaleY="8289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25959" custLinFactNeighborX="15168">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30118" custLinFactNeighborX="17697">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93712" custScaleY="82890" custLinFactNeighborY="-3670"/>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25959" custLinFactNeighborX="15168" custLinFactNeighborY="-4425">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25959" custLinFactNeighborX="17696" custLinFactNeighborY="-3540">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94123" custScaleY="82890" custLinFactNeighborY="-660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25959" custLinFactNeighborX="16262" custLinFactNeighborY="-6769">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25959" custLinFactNeighborX="19903" custLinFactNeighborY="-7965">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4" custScaleX="95516" custScaleY="82890" custLinFactNeighborX="-6780" custLinFactNeighborY="-7892"/>
      <dgm:spPr/>
    </dgm:pt>
    <dgm:pt modelId="{E4AD77BE-CFBC-4D0F-9845-A2ACAC34256F}" type="pres">
      <dgm:prSet presAssocID="{28334CCB-AB97-412E-96AE-FE3D0944BBEF}" presName="parTrans" presStyleCnt="0"/>
      <dgm:spPr/>
    </dgm:pt>
    <dgm:pt modelId="{C9B089F6-3724-4FD6-B545-64F1B0C29243}" type="pres">
      <dgm:prSet presAssocID="{BD42B4F7-CDB7-4261-B7BE-7888E61D5F60}" presName="node" presStyleLbl="alignAccFollowNode1" presStyleIdx="6" presStyleCnt="8" custScaleX="124930" custLinFactNeighborX="8400" custLinFactNeighborY="-9735">
        <dgm:presLayoutVars>
          <dgm:bulletEnabled val="1"/>
        </dgm:presLayoutVars>
      </dgm:prSet>
      <dgm:spPr/>
    </dgm:pt>
    <dgm:pt modelId="{AFAD96B8-788E-4CE4-B5FD-ADDC77A9FC4C}" type="pres">
      <dgm:prSet presAssocID="{90A0FDF1-8169-4CA0-8333-90584D8A00CC}" presName="sibTrans" presStyleCnt="0"/>
      <dgm:spPr/>
    </dgm:pt>
    <dgm:pt modelId="{970CD7A0-DC43-43F5-B945-0DE4D362F265}" type="pres">
      <dgm:prSet presAssocID="{DD7A7E12-A5C2-483D-AEB2-C9A40F7FCF21}" presName="node" presStyleLbl="alignAccFollowNode1" presStyleIdx="7" presStyleCnt="8" custScaleX="125959" custLinFactNeighborX="7585" custLinFactNeighborY="-8850">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3F6E1B3D-F33C-4AEB-9632-A594D02DF637}" type="presOf" srcId="{141A69C3-5C37-43BE-8E29-50C7F3A7A243}" destId="{25F87719-5FEB-423A-A6CE-7548420B0DB7}" srcOrd="0" destOrd="0" presId="urn:microsoft.com/office/officeart/2005/8/layout/lProcess3"/>
    <dgm:cxn modelId="{534D1940-A215-4A2A-9D7F-7A3ECBA076D8}" type="presOf" srcId="{DD7A7E12-A5C2-483D-AEB2-C9A40F7FCF21}" destId="{970CD7A0-DC43-43F5-B945-0DE4D362F265}"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D45C6D6F-C6BE-4BEB-873E-85414204E638}" srcId="{471F3C9E-6810-43C5-896D-D023BB04E745}" destId="{BD42B4F7-CDB7-4261-B7BE-7888E61D5F60}" srcOrd="0" destOrd="0" parTransId="{28334CCB-AB97-412E-96AE-FE3D0944BBEF}" sibTransId="{90A0FDF1-8169-4CA0-8333-90584D8A00CC}"/>
    <dgm:cxn modelId="{18029F51-380E-43E4-8842-D400EB35CE09}" srcId="{471F3C9E-6810-43C5-896D-D023BB04E745}" destId="{DD7A7E12-A5C2-483D-AEB2-C9A40F7FCF21}" srcOrd="1" destOrd="0" parTransId="{B439B883-ACAB-4C73-8D97-42E63627AE24}" sibTransId="{28A580EF-8BF7-4B6B-B793-080047410208}"/>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CCB8229C-0ED2-4BAF-BC88-4A6BE31B8C99}" type="presOf" srcId="{BD42B4F7-CDB7-4261-B7BE-7888E61D5F60}" destId="{C9B089F6-3724-4FD6-B545-64F1B0C29243}" srcOrd="0" destOrd="0" presId="urn:microsoft.com/office/officeart/2005/8/layout/lProcess3"/>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58CC4187-AC41-497F-8AAB-3ECB685F9916}" type="presParOf" srcId="{D0CE0DAB-A5C5-4CAA-B0E7-8E431DB8D0D5}" destId="{E4AD77BE-CFBC-4D0F-9845-A2ACAC34256F}" srcOrd="1" destOrd="0" presId="urn:microsoft.com/office/officeart/2005/8/layout/lProcess3"/>
    <dgm:cxn modelId="{EAF21EC2-3CE1-4FCE-8F6E-C9A92927B6FE}" type="presParOf" srcId="{D0CE0DAB-A5C5-4CAA-B0E7-8E431DB8D0D5}" destId="{C9B089F6-3724-4FD6-B545-64F1B0C29243}" srcOrd="2" destOrd="0" presId="urn:microsoft.com/office/officeart/2005/8/layout/lProcess3"/>
    <dgm:cxn modelId="{45766815-611F-488F-8228-E5144B72D406}" type="presParOf" srcId="{D0CE0DAB-A5C5-4CAA-B0E7-8E431DB8D0D5}" destId="{AFAD96B8-788E-4CE4-B5FD-ADDC77A9FC4C}" srcOrd="3" destOrd="0" presId="urn:microsoft.com/office/officeart/2005/8/layout/lProcess3"/>
    <dgm:cxn modelId="{5377D5D4-FB18-48D0-A24B-175DB253854E}" type="presParOf" srcId="{D0CE0DAB-A5C5-4CAA-B0E7-8E431DB8D0D5}" destId="{970CD7A0-DC43-43F5-B945-0DE4D362F26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1600" b="1" dirty="0">
              <a:latin typeface=" Arial" panose="02020603050405020304"/>
            </a:rPr>
            <a:t>Operational Setting and Mission</a:t>
          </a:r>
        </a:p>
      </dgm:t>
    </dgm:pt>
    <dgm:pt modelId="{BB93BB43-25C5-4A40-ADA3-3B841D6CA5B0}" type="parTrans" cxnId="{32522D48-8F60-4D82-8B68-DFA74FB61248}">
      <dgm:prSet/>
      <dgm:spPr/>
      <dgm:t>
        <a:bodyPr/>
        <a:lstStyle/>
        <a:p>
          <a:endParaRPr lang="en-US" sz="2000">
            <a:latin typeface=" Arial" panose="02020603050405020304"/>
          </a:endParaRPr>
        </a:p>
      </dgm:t>
    </dgm:pt>
    <dgm:pt modelId="{864CBE8C-B550-4097-8D82-13AA199E0DBB}" type="sibTrans" cxnId="{32522D48-8F60-4D82-8B68-DFA74FB61248}">
      <dgm:prSet/>
      <dgm:spPr/>
      <dgm:t>
        <a:bodyPr/>
        <a:lstStyle/>
        <a:p>
          <a:endParaRPr lang="en-US" sz="2000">
            <a:latin typeface=" Arial" panose="02020603050405020304"/>
          </a:endParaRPr>
        </a:p>
      </dgm:t>
    </dgm:pt>
    <dgm:pt modelId="{089FA66D-9E54-4052-B033-5E64BF65B454}">
      <dgm:prSet phldrT="[Text]" custT="1"/>
      <dgm:spPr/>
      <dgm:t>
        <a:bodyPr/>
        <a:lstStyle/>
        <a:p>
          <a:pPr>
            <a:buFont typeface="Arial" panose="020B0604020202020204" pitchFamily="34" charset="0"/>
            <a:buChar char="•"/>
          </a:pPr>
          <a:r>
            <a:rPr lang="en-US" sz="1200" b="1" dirty="0">
              <a:latin typeface=" Arial" panose="02020603050405020304"/>
            </a:rPr>
            <a:t>- Scenario Time Frame</a:t>
          </a:r>
        </a:p>
        <a:p>
          <a:pPr>
            <a:buFont typeface="Arial" panose="020B0604020202020204" pitchFamily="34" charset="0"/>
            <a:buChar char="•"/>
          </a:pPr>
          <a:r>
            <a:rPr lang="en-US" sz="1200" b="1" dirty="0">
              <a:latin typeface=" Arial" panose="02020603050405020304"/>
            </a:rPr>
            <a:t>- Mission Types</a:t>
          </a:r>
        </a:p>
      </dgm:t>
    </dgm:pt>
    <dgm:pt modelId="{2B3EA38A-DEB1-48CC-94B4-2B5E791EE0F2}" type="parTrans" cxnId="{1E271A5E-7025-44F3-872D-659D78EB7275}">
      <dgm:prSet/>
      <dgm:spPr/>
      <dgm:t>
        <a:bodyPr/>
        <a:lstStyle/>
        <a:p>
          <a:endParaRPr lang="en-US" sz="2000">
            <a:latin typeface=" Arial" panose="02020603050405020304"/>
          </a:endParaRPr>
        </a:p>
      </dgm:t>
    </dgm:pt>
    <dgm:pt modelId="{09A4A480-BDA5-4593-B453-03D815B9B2D5}" type="sibTrans" cxnId="{1E271A5E-7025-44F3-872D-659D78EB7275}">
      <dgm:prSet/>
      <dgm:spPr/>
      <dgm:t>
        <a:bodyPr/>
        <a:lstStyle/>
        <a:p>
          <a:endParaRPr lang="en-US" sz="2000">
            <a:latin typeface=" Arial" panose="02020603050405020304"/>
          </a:endParaRPr>
        </a:p>
      </dgm:t>
    </dgm:pt>
    <dgm:pt modelId="{5AE61765-A6D3-4AA5-8933-04260AA2987A}">
      <dgm:prSet phldrT="[Text]" custT="1"/>
      <dgm:spPr/>
      <dgm:t>
        <a:bodyPr/>
        <a:lstStyle/>
        <a:p>
          <a:r>
            <a:rPr lang="en-US" sz="1200" b="1" dirty="0">
              <a:latin typeface=" Arial" panose="02020603050405020304"/>
            </a:rPr>
            <a:t>- TRAC Scenario Based</a:t>
          </a:r>
        </a:p>
        <a:p>
          <a:r>
            <a:rPr lang="en-US" sz="1200" b="1" dirty="0">
              <a:latin typeface=" Arial" panose="02020603050405020304"/>
            </a:rPr>
            <a:t>- Timeframe Validated by Sponsor</a:t>
          </a:r>
        </a:p>
        <a:p>
          <a:r>
            <a:rPr lang="en-US" sz="1200" b="1" dirty="0">
              <a:latin typeface=" Arial" panose="02020603050405020304"/>
            </a:rPr>
            <a:t>- Military SME Validates Mission</a:t>
          </a:r>
        </a:p>
      </dgm:t>
    </dgm:pt>
    <dgm:pt modelId="{06351F37-9534-42E3-ADCB-EDB5F9F41EDA}" type="parTrans" cxnId="{848D2982-1D61-419E-B5BE-A5932B5EC63D}">
      <dgm:prSet/>
      <dgm:spPr/>
      <dgm:t>
        <a:bodyPr/>
        <a:lstStyle/>
        <a:p>
          <a:endParaRPr lang="en-US" sz="2000">
            <a:latin typeface=" Arial" panose="02020603050405020304"/>
          </a:endParaRPr>
        </a:p>
      </dgm:t>
    </dgm:pt>
    <dgm:pt modelId="{2E1DBE31-3965-4BFA-8015-6FDB5E63306A}" type="sibTrans" cxnId="{848D2982-1D61-419E-B5BE-A5932B5EC63D}">
      <dgm:prSet/>
      <dgm:spPr/>
      <dgm:t>
        <a:bodyPr/>
        <a:lstStyle/>
        <a:p>
          <a:endParaRPr lang="en-US" sz="2000">
            <a:latin typeface=" Arial" panose="02020603050405020304"/>
          </a:endParaRPr>
        </a:p>
      </dgm:t>
    </dgm:pt>
    <dgm:pt modelId="{BA3152B5-72BB-43FD-8837-A4AE8393FDF5}">
      <dgm:prSet phldrT="[Text]" custT="1"/>
      <dgm:spPr>
        <a:solidFill>
          <a:srgbClr val="2B56AB"/>
        </a:solidFill>
      </dgm:spPr>
      <dgm:t>
        <a:bodyPr/>
        <a:lstStyle/>
        <a:p>
          <a:r>
            <a:rPr lang="en-US" sz="1600" b="1" dirty="0">
              <a:latin typeface=" Arial" panose="02020603050405020304"/>
            </a:rPr>
            <a:t>Terrain</a:t>
          </a:r>
        </a:p>
      </dgm:t>
    </dgm:pt>
    <dgm:pt modelId="{B2FE4489-AF4D-4C1E-AC27-22688AACBEE9}" type="parTrans" cxnId="{CC87CB63-E2E0-4BDF-8C64-6F14857141B6}">
      <dgm:prSet/>
      <dgm:spPr/>
      <dgm:t>
        <a:bodyPr/>
        <a:lstStyle/>
        <a:p>
          <a:endParaRPr lang="en-US" sz="2000">
            <a:latin typeface=" Arial" panose="02020603050405020304"/>
          </a:endParaRPr>
        </a:p>
      </dgm:t>
    </dgm:pt>
    <dgm:pt modelId="{FB395DC8-4427-42AF-AE4C-714531F9264A}" type="sibTrans" cxnId="{CC87CB63-E2E0-4BDF-8C64-6F14857141B6}">
      <dgm:prSet/>
      <dgm:spPr/>
      <dgm:t>
        <a:bodyPr/>
        <a:lstStyle/>
        <a:p>
          <a:endParaRPr lang="en-US" sz="2000">
            <a:latin typeface=" Arial" panose="02020603050405020304"/>
          </a:endParaRPr>
        </a:p>
      </dgm:t>
    </dgm:pt>
    <dgm:pt modelId="{2F1A4FB6-E64D-449B-9EA0-996AB4FA55D0}">
      <dgm:prSet phldrT="[Text]" custT="1"/>
      <dgm:spPr/>
      <dgm:t>
        <a:bodyPr/>
        <a:lstStyle/>
        <a:p>
          <a:pPr marL="0" lvl="0" defTabSz="444500">
            <a:lnSpc>
              <a:spcPct val="90000"/>
            </a:lnSpc>
            <a:spcBef>
              <a:spcPct val="0"/>
            </a:spcBef>
            <a:spcAft>
              <a:spcPct val="35000"/>
            </a:spcAft>
            <a:buNone/>
          </a:pPr>
          <a:r>
            <a:rPr lang="en-US" sz="1200" b="1" dirty="0">
              <a:latin typeface=" Arial" panose="02020603050405020304"/>
            </a:rPr>
            <a:t>- Terrain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Weather</a:t>
          </a:r>
        </a:p>
      </dgm:t>
    </dgm:pt>
    <dgm:pt modelId="{7985017F-AA46-46D0-A5A1-DBE33E01BAAC}" type="parTrans" cxnId="{90A5F697-291F-4B59-AEBF-B5A470EA52D1}">
      <dgm:prSet/>
      <dgm:spPr/>
      <dgm:t>
        <a:bodyPr/>
        <a:lstStyle/>
        <a:p>
          <a:endParaRPr lang="en-US" sz="2000">
            <a:latin typeface=" Arial" panose="02020603050405020304"/>
          </a:endParaRPr>
        </a:p>
      </dgm:t>
    </dgm:pt>
    <dgm:pt modelId="{A87BC9F7-3832-46F2-8253-D7596D853DDB}" type="sibTrans" cxnId="{90A5F697-291F-4B59-AEBF-B5A470EA52D1}">
      <dgm:prSet/>
      <dgm:spPr/>
      <dgm:t>
        <a:bodyPr/>
        <a:lstStyle/>
        <a:p>
          <a:endParaRPr lang="en-US" sz="2000">
            <a:latin typeface=" Arial" panose="02020603050405020304"/>
          </a:endParaRPr>
        </a:p>
      </dgm:t>
    </dgm:pt>
    <dgm:pt modelId="{9DEF560C-2A9A-44D6-B0EE-D50D5CBDA5FE}">
      <dgm:prSet phldrT="[Text]" custT="1"/>
      <dgm:spPr/>
      <dgm:t>
        <a:bodyPr/>
        <a:lstStyle/>
        <a:p>
          <a:r>
            <a:rPr lang="en-US" sz="1200" b="1" dirty="0">
              <a:latin typeface=" Arial" panose="02020603050405020304"/>
            </a:rPr>
            <a:t>- Within TRAC Scenario Terrain</a:t>
          </a:r>
        </a:p>
        <a:p>
          <a:r>
            <a:rPr lang="en-US" sz="1200" b="1" dirty="0">
              <a:latin typeface=" Arial" panose="02020603050405020304"/>
            </a:rPr>
            <a:t>- Validate Terrain &amp; Weather for Region</a:t>
          </a:r>
        </a:p>
      </dgm:t>
    </dgm:pt>
    <dgm:pt modelId="{98323B3B-18B5-429A-9B8A-D0786863AA30}" type="parTrans" cxnId="{DB52DAE2-0BFB-47FC-85CD-649F6418FC30}">
      <dgm:prSet/>
      <dgm:spPr/>
      <dgm:t>
        <a:bodyPr/>
        <a:lstStyle/>
        <a:p>
          <a:endParaRPr lang="en-US" sz="2000">
            <a:latin typeface=" Arial" panose="02020603050405020304"/>
          </a:endParaRPr>
        </a:p>
      </dgm:t>
    </dgm:pt>
    <dgm:pt modelId="{C0A07848-DF4B-4661-8D08-07F855F75D53}" type="sibTrans" cxnId="{DB52DAE2-0BFB-47FC-85CD-649F6418FC30}">
      <dgm:prSet/>
      <dgm:spPr/>
      <dgm:t>
        <a:bodyPr/>
        <a:lstStyle/>
        <a:p>
          <a:endParaRPr lang="en-US" sz="2000">
            <a:latin typeface=" Arial" panose="02020603050405020304"/>
          </a:endParaRPr>
        </a:p>
      </dgm:t>
    </dgm:pt>
    <dgm:pt modelId="{141A69C3-5C37-43BE-8E29-50C7F3A7A243}">
      <dgm:prSet phldrT="[Text]" custT="1"/>
      <dgm:spPr>
        <a:solidFill>
          <a:srgbClr val="2B56AB"/>
        </a:solidFill>
      </dgm:spPr>
      <dgm:t>
        <a:bodyPr/>
        <a:lstStyle/>
        <a:p>
          <a:r>
            <a:rPr lang="en-US" sz="1600" b="1" dirty="0">
              <a:latin typeface=" Arial" panose="02020603050405020304"/>
            </a:rPr>
            <a:t>Friendly Organization and Employment</a:t>
          </a:r>
        </a:p>
      </dgm:t>
    </dgm:pt>
    <dgm:pt modelId="{E7F3D92D-518F-46AC-958F-46FE1EA29F14}" type="parTrans" cxnId="{455204B7-9B96-4356-B83C-FFF221C4B1E4}">
      <dgm:prSet/>
      <dgm:spPr/>
      <dgm:t>
        <a:bodyPr/>
        <a:lstStyle/>
        <a:p>
          <a:endParaRPr lang="en-US" sz="2000">
            <a:latin typeface=" Arial" panose="02020603050405020304"/>
          </a:endParaRPr>
        </a:p>
      </dgm:t>
    </dgm:pt>
    <dgm:pt modelId="{8F4A155B-0554-422F-AF2E-4C1884A53AF1}" type="sibTrans" cxnId="{455204B7-9B96-4356-B83C-FFF221C4B1E4}">
      <dgm:prSet/>
      <dgm:spPr/>
      <dgm:t>
        <a:bodyPr/>
        <a:lstStyle/>
        <a:p>
          <a:endParaRPr lang="en-US" sz="2000">
            <a:latin typeface=" Arial" panose="02020603050405020304"/>
          </a:endParaRPr>
        </a:p>
      </dgm:t>
    </dgm:pt>
    <dgm:pt modelId="{54040CB5-286E-444C-B942-E5DE0735F168}">
      <dgm:prSet phldrT="[Text]" custT="1"/>
      <dgm:spPr/>
      <dgm:t>
        <a:bodyPr/>
        <a:lstStyle/>
        <a:p>
          <a:r>
            <a:rPr lang="en-US" sz="1200" b="1" dirty="0">
              <a:latin typeface=" Arial" panose="02020603050405020304"/>
            </a:rPr>
            <a:t>- Organization Type / Echelon</a:t>
          </a:r>
        </a:p>
        <a:p>
          <a:r>
            <a:rPr lang="en-US" sz="1200" b="1" dirty="0">
              <a:latin typeface=" Arial" panose="02020603050405020304"/>
            </a:rPr>
            <a:t>- Enablers</a:t>
          </a:r>
        </a:p>
        <a:p>
          <a:r>
            <a:rPr lang="en-US" sz="1200" b="1" dirty="0">
              <a:latin typeface=" Arial" panose="02020603050405020304"/>
            </a:rPr>
            <a:t>- Capabilities</a:t>
          </a:r>
        </a:p>
      </dgm:t>
    </dgm:pt>
    <dgm:pt modelId="{679A871B-EAE5-43F1-8681-9F648D938C49}" type="parTrans" cxnId="{47F5F9A2-2A3A-411E-A518-E6A2C5068247}">
      <dgm:prSet/>
      <dgm:spPr/>
      <dgm:t>
        <a:bodyPr/>
        <a:lstStyle/>
        <a:p>
          <a:endParaRPr lang="en-US" sz="2000">
            <a:latin typeface=" Arial" panose="02020603050405020304"/>
          </a:endParaRPr>
        </a:p>
      </dgm:t>
    </dgm:pt>
    <dgm:pt modelId="{F258DB64-F619-4559-AD41-C587309D9486}" type="sibTrans" cxnId="{47F5F9A2-2A3A-411E-A518-E6A2C5068247}">
      <dgm:prSet/>
      <dgm:spPr/>
      <dgm:t>
        <a:bodyPr/>
        <a:lstStyle/>
        <a:p>
          <a:endParaRPr lang="en-US" sz="2000">
            <a:latin typeface=" Arial" panose="02020603050405020304"/>
          </a:endParaRPr>
        </a:p>
      </dgm:t>
    </dgm:pt>
    <dgm:pt modelId="{BCB21A4F-1EFA-418F-946D-468BBD671153}">
      <dgm:prSet phldrT="[Text]" custT="1"/>
      <dgm:spPr/>
      <dgm:t>
        <a:bodyPr/>
        <a:lstStyle/>
        <a:p>
          <a:r>
            <a:rPr lang="en-US" sz="1200" b="1" dirty="0">
              <a:latin typeface=" Arial" panose="02020603050405020304"/>
            </a:rPr>
            <a:t>- Military SME (in the appropriate specialty, level, and currency)</a:t>
          </a:r>
        </a:p>
      </dgm:t>
    </dgm:pt>
    <dgm:pt modelId="{B2399262-3237-42B7-93DF-8D48FB86892D}" type="parTrans" cxnId="{9D1F7E78-2288-4588-8EEB-9D5EA804D464}">
      <dgm:prSet/>
      <dgm:spPr/>
      <dgm:t>
        <a:bodyPr/>
        <a:lstStyle/>
        <a:p>
          <a:endParaRPr lang="en-US" sz="2000">
            <a:latin typeface=" Arial" panose="02020603050405020304"/>
          </a:endParaRPr>
        </a:p>
      </dgm:t>
    </dgm:pt>
    <dgm:pt modelId="{088E85BB-CB77-4FAF-A267-B317EDD727C8}" type="sibTrans" cxnId="{9D1F7E78-2288-4588-8EEB-9D5EA804D464}">
      <dgm:prSet/>
      <dgm:spPr/>
      <dgm:t>
        <a:bodyPr/>
        <a:lstStyle/>
        <a:p>
          <a:endParaRPr lang="en-US" sz="2000">
            <a:latin typeface=" Arial" panose="02020603050405020304"/>
          </a:endParaRPr>
        </a:p>
      </dgm:t>
    </dgm:pt>
    <dgm:pt modelId="{471F3C9E-6810-43C5-896D-D023BB04E745}">
      <dgm:prSet phldrT="[Text]" custT="1"/>
      <dgm:spPr>
        <a:solidFill>
          <a:srgbClr val="2B56AB"/>
        </a:solidFill>
      </dgm:spPr>
      <dgm:t>
        <a:bodyPr/>
        <a:lstStyle/>
        <a:p>
          <a:r>
            <a:rPr lang="en-US" sz="1600" b="1" dirty="0">
              <a:latin typeface=" Arial" panose="02020603050405020304"/>
            </a:rPr>
            <a:t>Threat Organization and Employment </a:t>
          </a:r>
        </a:p>
      </dgm:t>
    </dgm:pt>
    <dgm:pt modelId="{27CD4930-5DC1-4CED-B73D-6EBF8A387764}" type="parTrans" cxnId="{2561D315-C4E9-4AC7-A484-BE8072A5FCE2}">
      <dgm:prSet/>
      <dgm:spPr/>
      <dgm:t>
        <a:bodyPr/>
        <a:lstStyle/>
        <a:p>
          <a:endParaRPr lang="en-US" sz="2000">
            <a:latin typeface=" Arial" panose="02020603050405020304"/>
          </a:endParaRPr>
        </a:p>
      </dgm:t>
    </dgm:pt>
    <dgm:pt modelId="{A0284675-FE54-4169-B912-9C7786EC6097}" type="sibTrans" cxnId="{2561D315-C4E9-4AC7-A484-BE8072A5FCE2}">
      <dgm:prSet/>
      <dgm:spPr/>
      <dgm:t>
        <a:bodyPr/>
        <a:lstStyle/>
        <a:p>
          <a:endParaRPr lang="en-US" sz="2000">
            <a:latin typeface=" Arial" panose="02020603050405020304"/>
          </a:endParaRPr>
        </a:p>
      </dgm:t>
    </dgm:pt>
    <dgm:pt modelId="{DAE0DA57-F24B-4D0C-B6D1-164F1525F78A}">
      <dgm:prSet phldrT="[Text]" custT="1"/>
      <dgm:spPr>
        <a:solidFill>
          <a:srgbClr val="CDCDDF"/>
        </a:solidFill>
      </dgm:spPr>
      <dgm:t>
        <a:bodyPr/>
        <a:lstStyle/>
        <a:p>
          <a:r>
            <a:rPr lang="en-US" sz="1200" b="1" dirty="0">
              <a:latin typeface=" Arial" panose="02020603050405020304"/>
            </a:rPr>
            <a:t>- Threat SME (in the appropriate specialty, level, and currency)</a:t>
          </a:r>
        </a:p>
      </dgm:t>
    </dgm:pt>
    <dgm:pt modelId="{9F7D2B82-2537-427A-AF2C-55F0469BC419}" type="parTrans" cxnId="{25FEE7F2-0397-4080-8DD9-F478C3DE35FA}">
      <dgm:prSet/>
      <dgm:spPr/>
      <dgm:t>
        <a:bodyPr/>
        <a:lstStyle/>
        <a:p>
          <a:endParaRPr lang="en-US" sz="2000">
            <a:latin typeface=" Arial" panose="02020603050405020304"/>
          </a:endParaRPr>
        </a:p>
      </dgm:t>
    </dgm:pt>
    <dgm:pt modelId="{56B8B184-492A-48D9-8565-BF20CD81A549}" type="sibTrans" cxnId="{25FEE7F2-0397-4080-8DD9-F478C3DE35FA}">
      <dgm:prSet/>
      <dgm:spPr/>
      <dgm:t>
        <a:bodyPr/>
        <a:lstStyle/>
        <a:p>
          <a:endParaRPr lang="en-US" sz="2000">
            <a:latin typeface=" Arial" panose="02020603050405020304"/>
          </a:endParaRPr>
        </a:p>
      </dgm:t>
    </dgm:pt>
    <dgm:pt modelId="{AFF70546-178C-469C-A0A6-E03A927C6B6D}">
      <dgm:prSet phldrT="[Text]" custT="1"/>
      <dgm:spPr>
        <a:solidFill>
          <a:srgbClr val="CDCDDF"/>
        </a:solidFill>
      </dgm:spPr>
      <dgm:t>
        <a:bodyPr/>
        <a:lstStyle/>
        <a:p>
          <a:r>
            <a:rPr lang="en-US" sz="1200" b="1" dirty="0">
              <a:latin typeface=" Arial" panose="02020603050405020304"/>
            </a:rPr>
            <a:t>- Organization Type / Echelon</a:t>
          </a:r>
        </a:p>
        <a:p>
          <a:r>
            <a:rPr lang="en-US" sz="1200" b="1" dirty="0">
              <a:latin typeface=" Arial" panose="02020603050405020304"/>
            </a:rPr>
            <a:t>-Enablers</a:t>
          </a:r>
        </a:p>
        <a:p>
          <a:r>
            <a:rPr lang="en-US" sz="1200" b="1" dirty="0">
              <a:latin typeface=" Arial" panose="02020603050405020304"/>
            </a:rPr>
            <a:t>- Capabilities</a:t>
          </a:r>
        </a:p>
      </dgm:t>
    </dgm:pt>
    <dgm:pt modelId="{531BADCA-4A38-426B-9EFB-11BE104E6C79}" type="parTrans" cxnId="{4D538544-47D2-43F8-A981-672D5F35970E}">
      <dgm:prSet/>
      <dgm:spPr/>
      <dgm:t>
        <a:bodyPr/>
        <a:lstStyle/>
        <a:p>
          <a:endParaRPr lang="en-US" sz="2000">
            <a:latin typeface=" Arial" panose="02020603050405020304"/>
          </a:endParaRPr>
        </a:p>
      </dgm:t>
    </dgm:pt>
    <dgm:pt modelId="{E7D3477B-6D93-4AA0-8F8F-734A3230B95B}" type="sibTrans" cxnId="{4D538544-47D2-43F8-A981-672D5F35970E}">
      <dgm:prSet/>
      <dgm:spPr/>
      <dgm:t>
        <a:bodyPr/>
        <a:lstStyle/>
        <a:p>
          <a:endParaRPr lang="en-US" sz="2000">
            <a:latin typeface=" Arial" panose="02020603050405020304"/>
          </a:endParaRPr>
        </a:p>
      </dgm:t>
    </dgm:pt>
    <dgm:pt modelId="{24D60156-2F54-469D-A136-5AF6B9D1D711}">
      <dgm:prSet phldrT="[Text]" custT="1"/>
      <dgm:spPr>
        <a:solidFill>
          <a:srgbClr val="2B56AB"/>
        </a:solidFill>
      </dgm:spPr>
      <dgm:t>
        <a:bodyPr/>
        <a:lstStyle/>
        <a:p>
          <a:r>
            <a:rPr lang="en-US" sz="1600" b="1" dirty="0">
              <a:latin typeface=" Arial" panose="02020603050405020304"/>
            </a:rPr>
            <a:t>Mission Command Systems</a:t>
          </a:r>
        </a:p>
      </dgm:t>
    </dgm:pt>
    <dgm:pt modelId="{65952430-1FA0-442F-9347-7BF2DAADA244}" type="parTrans" cxnId="{5FC12398-ECB1-475B-A612-8BBD0BF7118F}">
      <dgm:prSet/>
      <dgm:spPr/>
      <dgm:t>
        <a:bodyPr/>
        <a:lstStyle/>
        <a:p>
          <a:endParaRPr lang="en-US" sz="2000">
            <a:latin typeface=" Arial" panose="02020603050405020304"/>
          </a:endParaRPr>
        </a:p>
      </dgm:t>
    </dgm:pt>
    <dgm:pt modelId="{6F01B7E5-EC97-4B73-89EB-A6F18F2FCD04}" type="sibTrans" cxnId="{5FC12398-ECB1-475B-A612-8BBD0BF7118F}">
      <dgm:prSet/>
      <dgm:spPr/>
      <dgm:t>
        <a:bodyPr/>
        <a:lstStyle/>
        <a:p>
          <a:endParaRPr lang="en-US" sz="2000">
            <a:latin typeface=" Arial" panose="02020603050405020304"/>
          </a:endParaRPr>
        </a:p>
      </dgm:t>
    </dgm:pt>
    <dgm:pt modelId="{CD5C49C6-75EB-47F8-A00F-E2CCBCF1B1E2}">
      <dgm:prSet phldrT="[Text]" custT="1"/>
      <dgm:spPr/>
      <dgm:t>
        <a:bodyPr/>
        <a:lstStyle/>
        <a:p>
          <a:r>
            <a:rPr lang="en-US" sz="1200" b="1" dirty="0">
              <a:latin typeface=" Arial" panose="02020603050405020304"/>
            </a:rPr>
            <a:t>- Accurate System for Unit </a:t>
          </a:r>
        </a:p>
        <a:p>
          <a:r>
            <a:rPr lang="en-US" sz="1200" b="1" dirty="0">
              <a:latin typeface=" Arial" panose="02020603050405020304"/>
            </a:rPr>
            <a:t>- Type / Version</a:t>
          </a:r>
        </a:p>
        <a:p>
          <a:r>
            <a:rPr lang="en-US" sz="1200" b="1" dirty="0">
              <a:latin typeface=" Arial" panose="02020603050405020304"/>
            </a:rPr>
            <a:t>- Training</a:t>
          </a:r>
        </a:p>
      </dgm:t>
    </dgm:pt>
    <dgm:pt modelId="{8ECBD667-BE88-4E68-916E-6BC9F8401F2E}" type="parTrans" cxnId="{D1E3C73B-AFAF-4282-95F9-D8DDBE8ABBC2}">
      <dgm:prSet/>
      <dgm:spPr/>
      <dgm:t>
        <a:bodyPr/>
        <a:lstStyle/>
        <a:p>
          <a:endParaRPr lang="en-US" sz="2000">
            <a:latin typeface=" Arial" panose="02020603050405020304"/>
          </a:endParaRPr>
        </a:p>
      </dgm:t>
    </dgm:pt>
    <dgm:pt modelId="{6A1F2226-D872-4E8C-B026-DC5ED7473FD1}" type="sibTrans" cxnId="{D1E3C73B-AFAF-4282-95F9-D8DDBE8ABBC2}">
      <dgm:prSet/>
      <dgm:spPr/>
      <dgm:t>
        <a:bodyPr/>
        <a:lstStyle/>
        <a:p>
          <a:endParaRPr lang="en-US" sz="2000">
            <a:latin typeface=" Arial" panose="02020603050405020304"/>
          </a:endParaRPr>
        </a:p>
      </dgm:t>
    </dgm:pt>
    <dgm:pt modelId="{D3711B0F-18FD-4C0F-B6BC-83A02C7C57B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Technical Validation of Accuracy</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Validate Correct System Used</a:t>
          </a:r>
        </a:p>
      </dgm:t>
    </dgm:pt>
    <dgm:pt modelId="{888A5877-D3C1-4DE8-8811-A2372B6EF7DF}" type="parTrans" cxnId="{78BE25A8-EBBA-4C39-A684-E0FDD905FBEE}">
      <dgm:prSet/>
      <dgm:spPr/>
      <dgm:t>
        <a:bodyPr/>
        <a:lstStyle/>
        <a:p>
          <a:endParaRPr lang="en-US" sz="2000">
            <a:latin typeface=" Arial" panose="02020603050405020304"/>
          </a:endParaRPr>
        </a:p>
      </dgm:t>
    </dgm:pt>
    <dgm:pt modelId="{E801CBEE-5672-476A-B309-09BAF2527572}" type="sibTrans" cxnId="{78BE25A8-EBBA-4C39-A684-E0FDD905FBEE}">
      <dgm:prSet/>
      <dgm:spPr/>
      <dgm:t>
        <a:bodyPr/>
        <a:lstStyle/>
        <a:p>
          <a:endParaRPr lang="en-US" sz="2000">
            <a:latin typeface=" Arial" panose="02020603050405020304"/>
          </a:endParaRPr>
        </a:p>
      </dgm:t>
    </dgm:pt>
    <dgm:pt modelId="{8B7AB72B-9C05-49C9-96EB-64E408134D6F}">
      <dgm:prSet phldrT="[Text]" custT="1"/>
      <dgm:spPr>
        <a:solidFill>
          <a:srgbClr val="2B56AB"/>
        </a:solidFill>
      </dgm:spPr>
      <dgm:t>
        <a:bodyPr/>
        <a:lstStyle/>
        <a:p>
          <a:r>
            <a:rPr lang="en-US" sz="1600" b="1" dirty="0">
              <a:latin typeface=" Arial" panose="02020603050405020304"/>
            </a:rPr>
            <a:t>Civilians/Other</a:t>
          </a:r>
        </a:p>
      </dgm:t>
    </dgm:pt>
    <dgm:pt modelId="{9DCCC6F7-0C55-4B62-AEC8-7F4442AD8DB4}" type="parTrans" cxnId="{492AA080-51AF-4C3E-A087-6B46C14B62D2}">
      <dgm:prSet/>
      <dgm:spPr/>
      <dgm:t>
        <a:bodyPr/>
        <a:lstStyle/>
        <a:p>
          <a:endParaRPr lang="en-US" sz="2000">
            <a:latin typeface=" Arial" panose="02020603050405020304"/>
          </a:endParaRPr>
        </a:p>
      </dgm:t>
    </dgm:pt>
    <dgm:pt modelId="{53A49EA4-A95A-4426-817D-46623A79F430}" type="sibTrans" cxnId="{492AA080-51AF-4C3E-A087-6B46C14B62D2}">
      <dgm:prSet/>
      <dgm:spPr/>
      <dgm:t>
        <a:bodyPr/>
        <a:lstStyle/>
        <a:p>
          <a:endParaRPr lang="en-US" sz="2000">
            <a:latin typeface=" Arial" panose="02020603050405020304"/>
          </a:endParaRPr>
        </a:p>
      </dgm:t>
    </dgm:pt>
    <dgm:pt modelId="{419F2A35-83CC-4B9D-B584-6154C33D0AFA}">
      <dgm:prSet phldrT="[Text]" custT="1"/>
      <dgm:spPr/>
      <dgm:t>
        <a:bodyPr/>
        <a:lstStyle/>
        <a:p>
          <a:r>
            <a:rPr lang="en-US" sz="1200" b="1" dirty="0">
              <a:latin typeface=" Arial" panose="02020603050405020304"/>
            </a:rPr>
            <a:t>- Civilians </a:t>
          </a:r>
        </a:p>
        <a:p>
          <a:r>
            <a:rPr lang="en-US" sz="1200" b="1" dirty="0">
              <a:latin typeface=" Arial" panose="02020603050405020304"/>
            </a:rPr>
            <a:t>- Civilian Attitudes / Conditions</a:t>
          </a:r>
        </a:p>
        <a:p>
          <a:r>
            <a:rPr lang="en-US" sz="1200" b="1" dirty="0">
              <a:latin typeface=" Arial" panose="02020603050405020304"/>
            </a:rPr>
            <a:t>- Local Forces</a:t>
          </a:r>
        </a:p>
      </dgm:t>
    </dgm:pt>
    <dgm:pt modelId="{13274435-DCB0-460A-816A-A30D72C9598A}" type="parTrans" cxnId="{E9F52D96-8F4F-4782-A2B5-3A419A4806CE}">
      <dgm:prSet/>
      <dgm:spPr/>
      <dgm:t>
        <a:bodyPr/>
        <a:lstStyle/>
        <a:p>
          <a:endParaRPr lang="en-US" sz="2000">
            <a:latin typeface=" Arial" panose="02020603050405020304"/>
          </a:endParaRPr>
        </a:p>
      </dgm:t>
    </dgm:pt>
    <dgm:pt modelId="{1FD49920-5DC6-4017-B30D-0F1AE2D706B8}" type="sibTrans" cxnId="{E9F52D96-8F4F-4782-A2B5-3A419A4806CE}">
      <dgm:prSet/>
      <dgm:spPr/>
      <dgm:t>
        <a:bodyPr/>
        <a:lstStyle/>
        <a:p>
          <a:endParaRPr lang="en-US" sz="2000">
            <a:latin typeface=" Arial" panose="02020603050405020304"/>
          </a:endParaRPr>
        </a:p>
      </dgm:t>
    </dgm:pt>
    <dgm:pt modelId="{5BC1024D-ED2C-4768-900C-CADBAD0FF8C2}">
      <dgm:prSet phldrT="[Text]" custT="1"/>
      <dgm:spPr/>
      <dgm:t>
        <a:bodyPr/>
        <a:lstStyle/>
        <a:p>
          <a:r>
            <a:rPr lang="en-US" sz="1200" b="1" dirty="0">
              <a:latin typeface=" Arial" panose="02020603050405020304"/>
            </a:rPr>
            <a:t>- Foreign Area Officer</a:t>
          </a:r>
        </a:p>
        <a:p>
          <a:r>
            <a:rPr lang="en-US" sz="1200" b="1" dirty="0">
              <a:latin typeface=" Arial" panose="02020603050405020304"/>
            </a:rPr>
            <a:t>- State Dept.</a:t>
          </a:r>
        </a:p>
        <a:p>
          <a:r>
            <a:rPr lang="en-US" sz="1200" b="1" dirty="0">
              <a:latin typeface=" Arial" panose="02020603050405020304"/>
            </a:rPr>
            <a:t>- Combatant Command Rep.</a:t>
          </a:r>
        </a:p>
      </dgm:t>
    </dgm:pt>
    <dgm:pt modelId="{766A1092-0A7F-4D7E-A13A-390E91A3ADCB}" type="parTrans" cxnId="{5049DB87-7F53-409E-AA65-3990997C6F5B}">
      <dgm:prSet/>
      <dgm:spPr/>
      <dgm:t>
        <a:bodyPr/>
        <a:lstStyle/>
        <a:p>
          <a:endParaRPr lang="en-US" sz="2000">
            <a:latin typeface=" Arial" panose="02020603050405020304"/>
          </a:endParaRPr>
        </a:p>
      </dgm:t>
    </dgm:pt>
    <dgm:pt modelId="{C260919C-A55E-4CA1-A8AC-B41634CE84C8}" type="sibTrans" cxnId="{5049DB87-7F53-409E-AA65-3990997C6F5B}">
      <dgm:prSet/>
      <dgm:spPr/>
      <dgm:t>
        <a:bodyPr/>
        <a:lstStyle/>
        <a:p>
          <a:endParaRPr lang="en-US" sz="2000">
            <a:latin typeface=" Arial" panose="02020603050405020304"/>
          </a:endParaRPr>
        </a:p>
      </dgm:t>
    </dgm:pt>
    <dgm:pt modelId="{92B677EC-0449-4B92-8056-DCB7D3CD466E}">
      <dgm:prSet phldrT="[Text]" custT="1"/>
      <dgm:spPr/>
      <dgm:t>
        <a:bodyPr/>
        <a:lstStyle/>
        <a:p>
          <a:r>
            <a:rPr lang="en-US" sz="1200" b="1" dirty="0">
              <a:latin typeface=" Arial" panose="02020603050405020304"/>
            </a:rPr>
            <a:t>- Doctrine </a:t>
          </a:r>
        </a:p>
        <a:p>
          <a:r>
            <a:rPr lang="en-US" sz="1200" b="1" dirty="0">
              <a:latin typeface=" Arial" panose="02020603050405020304"/>
            </a:rPr>
            <a:t>- Future Concepts</a:t>
          </a:r>
        </a:p>
        <a:p>
          <a:r>
            <a:rPr lang="en-US" sz="1200" b="1" dirty="0">
              <a:latin typeface=" Arial" panose="02020603050405020304"/>
            </a:rPr>
            <a:t>- National Ground Intelligence Center (NGIC)</a:t>
          </a:r>
        </a:p>
      </dgm:t>
    </dgm:pt>
    <dgm:pt modelId="{8737490A-ACDE-4BB7-9D63-F698606E955C}" type="parTrans" cxnId="{4C86B5D7-20EF-4806-9A1D-4997E9C35808}">
      <dgm:prSet/>
      <dgm:spPr/>
      <dgm:t>
        <a:bodyPr/>
        <a:lstStyle/>
        <a:p>
          <a:endParaRPr lang="en-US" sz="2000">
            <a:latin typeface=" Arial" panose="02020603050405020304"/>
          </a:endParaRPr>
        </a:p>
      </dgm:t>
    </dgm:pt>
    <dgm:pt modelId="{32119987-16D7-4743-A9A5-9EBF927A3EFE}" type="sibTrans" cxnId="{4C86B5D7-20EF-4806-9A1D-4997E9C35808}">
      <dgm:prSet/>
      <dgm:spPr/>
      <dgm:t>
        <a:bodyPr/>
        <a:lstStyle/>
        <a:p>
          <a:endParaRPr lang="en-US" sz="2000">
            <a:latin typeface=" Arial" panose="02020603050405020304"/>
          </a:endParaRPr>
        </a:p>
      </dgm:t>
    </dgm:pt>
    <dgm:pt modelId="{F6EEA16A-382B-4DDA-BD8E-2B9D34252A9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Army Program of Record</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National Geospatial-Intelligence Agency (NGA)</a:t>
          </a:r>
        </a:p>
      </dgm:t>
    </dgm:pt>
    <dgm:pt modelId="{DA9F565A-3B89-4ABE-A0BF-CD06410ADE20}" type="parTrans" cxnId="{AE7F1A34-81E0-483E-838A-2D3EA903DEA0}">
      <dgm:prSet/>
      <dgm:spPr/>
      <dgm:t>
        <a:bodyPr/>
        <a:lstStyle/>
        <a:p>
          <a:endParaRPr lang="en-US" sz="2000">
            <a:latin typeface=" Arial" panose="02020603050405020304"/>
          </a:endParaRPr>
        </a:p>
      </dgm:t>
    </dgm:pt>
    <dgm:pt modelId="{DAC0C836-2DFA-4D08-ADD9-190056FBED45}" type="sibTrans" cxnId="{AE7F1A34-81E0-483E-838A-2D3EA903DEA0}">
      <dgm:prSet/>
      <dgm:spPr/>
      <dgm:t>
        <a:bodyPr/>
        <a:lstStyle/>
        <a:p>
          <a:endParaRPr lang="en-US" sz="2000">
            <a:latin typeface=" Arial" panose="02020603050405020304"/>
          </a:endParaRPr>
        </a:p>
      </dgm:t>
    </dgm:pt>
    <dgm:pt modelId="{2CBA3CF5-C13D-4636-ADC9-401EF38C0475}">
      <dgm:prSet phldrT="[Text]" custT="1"/>
      <dgm:spPr/>
      <dgm:t>
        <a:bodyPr/>
        <a:lstStyle/>
        <a:p>
          <a:r>
            <a:rPr lang="en-US" sz="1200" b="1" dirty="0">
              <a:latin typeface=" Arial" panose="02020603050405020304"/>
            </a:rPr>
            <a:t>- Army Program of Record</a:t>
          </a:r>
        </a:p>
      </dgm:t>
    </dgm:pt>
    <dgm:pt modelId="{53F1A7F8-4185-4F2A-9FBB-F0C050CBFE06}" type="parTrans" cxnId="{727D23E7-2151-4C00-A509-D026A526D06C}">
      <dgm:prSet/>
      <dgm:spPr/>
      <dgm:t>
        <a:bodyPr/>
        <a:lstStyle/>
        <a:p>
          <a:endParaRPr lang="en-US" sz="2000">
            <a:latin typeface=" Arial" panose="02020603050405020304"/>
          </a:endParaRPr>
        </a:p>
      </dgm:t>
    </dgm:pt>
    <dgm:pt modelId="{6B7E67B5-96A9-4119-8810-D53A903ABE2A}" type="sibTrans" cxnId="{727D23E7-2151-4C00-A509-D026A526D06C}">
      <dgm:prSet/>
      <dgm:spPr/>
      <dgm:t>
        <a:bodyPr/>
        <a:lstStyle/>
        <a:p>
          <a:endParaRPr lang="en-US" sz="2000">
            <a:latin typeface=" Arial" panose="02020603050405020304"/>
          </a:endParaRPr>
        </a:p>
      </dgm:t>
    </dgm:pt>
    <dgm:pt modelId="{39141F3B-B086-4A54-BAE9-3070CD0AD506}">
      <dgm:prSet phldrT="[Text]" custT="1"/>
      <dgm:spPr/>
      <dgm:t>
        <a:bodyPr/>
        <a:lstStyle/>
        <a:p>
          <a:r>
            <a:rPr lang="en-US" sz="1200" b="1" dirty="0">
              <a:latin typeface=" Arial" panose="02020603050405020304"/>
            </a:rPr>
            <a:t>- Organizational &amp; Operational Concepts</a:t>
          </a:r>
        </a:p>
        <a:p>
          <a:r>
            <a:rPr lang="en-US" sz="1200" b="1" dirty="0">
              <a:latin typeface=" Arial" panose="02020603050405020304"/>
            </a:rPr>
            <a:t>- Modified Table of Organization and Equipment (MTOE) &amp; Doctrine</a:t>
          </a:r>
        </a:p>
      </dgm:t>
    </dgm:pt>
    <dgm:pt modelId="{C1F54CCC-A776-4B30-A368-F13F0A7930A6}" type="parTrans" cxnId="{48BD6FBF-DCB7-462A-940A-1BFD7D2039B4}">
      <dgm:prSet/>
      <dgm:spPr/>
      <dgm:t>
        <a:bodyPr/>
        <a:lstStyle/>
        <a:p>
          <a:endParaRPr lang="en-US" sz="2000">
            <a:latin typeface=" Arial" panose="02020603050405020304"/>
          </a:endParaRPr>
        </a:p>
      </dgm:t>
    </dgm:pt>
    <dgm:pt modelId="{06EA0C77-9BA3-45AB-B4AD-8A612A8A2E37}" type="sibTrans" cxnId="{48BD6FBF-DCB7-462A-940A-1BFD7D2039B4}">
      <dgm:prSet/>
      <dgm:spPr/>
      <dgm:t>
        <a:bodyPr/>
        <a:lstStyle/>
        <a:p>
          <a:endParaRPr lang="en-US" sz="2000">
            <a:latin typeface=" Arial" panose="02020603050405020304"/>
          </a:endParaRPr>
        </a:p>
      </dgm:t>
    </dgm:pt>
    <dgm:pt modelId="{35D806A5-A4DE-4137-A4DC-50901F7F18EE}">
      <dgm:prSet phldrT="[Text]" custT="1"/>
      <dgm:spPr/>
      <dgm:t>
        <a:bodyPr/>
        <a:lstStyle/>
        <a:p>
          <a:r>
            <a:rPr lang="en-US" sz="1200" b="1" dirty="0">
              <a:latin typeface=" Arial" panose="02020603050405020304"/>
            </a:rPr>
            <a:t>- National Ground Intelligence Center (NGIC)</a:t>
          </a:r>
        </a:p>
        <a:p>
          <a:r>
            <a:rPr lang="en-US" sz="1200" b="1" dirty="0">
              <a:latin typeface=" Arial" panose="02020603050405020304"/>
            </a:rPr>
            <a:t>- Other Intelligence Services</a:t>
          </a:r>
        </a:p>
      </dgm:t>
    </dgm:pt>
    <dgm:pt modelId="{1A1BD74F-E74D-4572-965B-0BA9CCC065A7}" type="parTrans" cxnId="{14BD2D8D-4E9F-4202-87A4-AFD86BDE43D4}">
      <dgm:prSet/>
      <dgm:spPr/>
      <dgm:t>
        <a:bodyPr/>
        <a:lstStyle/>
        <a:p>
          <a:endParaRPr lang="en-US" sz="2000">
            <a:latin typeface=" Arial" panose="02020603050405020304"/>
          </a:endParaRPr>
        </a:p>
      </dgm:t>
    </dgm:pt>
    <dgm:pt modelId="{E60F529B-9327-45F7-9EC9-8CA1F9080866}" type="sibTrans" cxnId="{14BD2D8D-4E9F-4202-87A4-AFD86BDE43D4}">
      <dgm:prSet/>
      <dgm:spPr/>
      <dgm:t>
        <a:bodyPr/>
        <a:lstStyle/>
        <a:p>
          <a:endParaRPr lang="en-US" sz="2000">
            <a:latin typeface=" Arial" panose="02020603050405020304"/>
          </a:endParaRPr>
        </a:p>
      </dgm:t>
    </dgm:pt>
    <dgm:pt modelId="{BD91042A-DFB9-4612-9B7A-1A0CFA179419}">
      <dgm:prSet phldrT="[Text]" custT="1"/>
      <dgm:spPr/>
      <dgm:t>
        <a:bodyPr/>
        <a:lstStyle/>
        <a:p>
          <a:r>
            <a:rPr lang="en-US" sz="1200" b="1" dirty="0">
              <a:latin typeface=" Arial" panose="02020603050405020304"/>
            </a:rPr>
            <a:t>- TRAC Scenario</a:t>
          </a:r>
        </a:p>
        <a:p>
          <a:r>
            <a:rPr lang="en-US" sz="1200" b="1" dirty="0">
              <a:latin typeface=" Arial" panose="02020603050405020304"/>
            </a:rPr>
            <a:t>- Regional Combatant Command or State Dept.</a:t>
          </a:r>
        </a:p>
      </dgm:t>
    </dgm:pt>
    <dgm:pt modelId="{6D4BE608-A2BC-4742-9C96-39A843C95F78}" type="parTrans" cxnId="{1963124B-2FE6-430B-ACAC-DA6FB89FE12B}">
      <dgm:prSet/>
      <dgm:spPr/>
      <dgm:t>
        <a:bodyPr/>
        <a:lstStyle/>
        <a:p>
          <a:endParaRPr lang="en-US" sz="2000">
            <a:latin typeface=" Arial" panose="02020603050405020304"/>
          </a:endParaRPr>
        </a:p>
      </dgm:t>
    </dgm:pt>
    <dgm:pt modelId="{0EF9942D-B30F-493D-BD6E-52DE58477229}" type="sibTrans" cxnId="{1963124B-2FE6-430B-ACAC-DA6FB89FE12B}">
      <dgm:prSet/>
      <dgm:spPr/>
      <dgm:t>
        <a:bodyPr/>
        <a:lstStyle/>
        <a:p>
          <a:endParaRPr lang="en-US" sz="2000">
            <a:latin typeface=" Arial" panose="02020603050405020304"/>
          </a:endParaRPr>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6" custScaleX="131118"/>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8" custScaleX="146475" custScaleY="121078">
        <dgm:presLayoutVars>
          <dgm:bulletEnabled val="1"/>
        </dgm:presLayoutVars>
      </dgm:prSet>
      <dgm:spPr/>
    </dgm:pt>
    <dgm:pt modelId="{4F0715E5-825A-4AC6-8CAB-1F3B171F130D}" type="pres">
      <dgm:prSet presAssocID="{09A4A480-BDA5-4593-B453-03D815B9B2D5}" presName="sibTrans" presStyleCnt="0"/>
      <dgm:spPr/>
    </dgm:pt>
    <dgm:pt modelId="{AD5D1611-F349-4477-95AE-0D5EFF295548}" type="pres">
      <dgm:prSet presAssocID="{92B677EC-0449-4B92-8056-DCB7D3CD466E}" presName="node" presStyleLbl="alignAccFollowNode1" presStyleIdx="1" presStyleCnt="18" custScaleX="194238" custScaleY="121078">
        <dgm:presLayoutVars>
          <dgm:bulletEnabled val="1"/>
        </dgm:presLayoutVars>
      </dgm:prSet>
      <dgm:spPr/>
    </dgm:pt>
    <dgm:pt modelId="{C35E750B-4D57-4A42-AA72-E4DE0C67A6CB}" type="pres">
      <dgm:prSet presAssocID="{32119987-16D7-4743-A9A5-9EBF927A3EFE}" presName="sibTrans" presStyleCnt="0"/>
      <dgm:spPr/>
    </dgm:pt>
    <dgm:pt modelId="{095E1924-6EC3-4EFF-99B8-D4A75C724D12}" type="pres">
      <dgm:prSet presAssocID="{5AE61765-A6D3-4AA5-8933-04260AA2987A}" presName="node" presStyleLbl="alignAccFollowNode1" presStyleIdx="2" presStyleCnt="18" custScaleX="194238" custScaleY="121078">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6" custScaleX="131118"/>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3" presStyleCnt="18" custScaleX="147694" custScaleY="121078">
        <dgm:presLayoutVars>
          <dgm:bulletEnabled val="1"/>
        </dgm:presLayoutVars>
      </dgm:prSet>
      <dgm:spPr/>
    </dgm:pt>
    <dgm:pt modelId="{311BD6A1-1EB8-493F-B398-C3F0D922A1E3}" type="pres">
      <dgm:prSet presAssocID="{A87BC9F7-3832-46F2-8253-D7596D853DDB}" presName="sibTrans" presStyleCnt="0"/>
      <dgm:spPr/>
    </dgm:pt>
    <dgm:pt modelId="{9E4525F0-EE13-4C07-A223-C28A5F0E12B7}" type="pres">
      <dgm:prSet presAssocID="{F6EEA16A-382B-4DDA-BD8E-2B9D34252A9D}" presName="node" presStyleLbl="alignAccFollowNode1" presStyleIdx="4" presStyleCnt="18" custScaleX="194238" custScaleY="121078">
        <dgm:presLayoutVars>
          <dgm:bulletEnabled val="1"/>
        </dgm:presLayoutVars>
      </dgm:prSet>
      <dgm:spPr/>
    </dgm:pt>
    <dgm:pt modelId="{72217255-0E58-405F-A96B-65A10A754028}" type="pres">
      <dgm:prSet presAssocID="{DAC0C836-2DFA-4D08-ADD9-190056FBED45}" presName="sibTrans" presStyleCnt="0"/>
      <dgm:spPr/>
    </dgm:pt>
    <dgm:pt modelId="{1A80A3D5-1C7D-443E-B604-8481682AC38B}" type="pres">
      <dgm:prSet presAssocID="{9DEF560C-2A9A-44D6-B0EE-D50D5CBDA5FE}" presName="node" presStyleLbl="alignAccFollowNode1" presStyleIdx="5" presStyleCnt="18" custScaleX="194238" custScaleY="121078">
        <dgm:presLayoutVars>
          <dgm:bulletEnabled val="1"/>
        </dgm:presLayoutVars>
      </dgm:prSet>
      <dgm:spPr/>
    </dgm:pt>
    <dgm:pt modelId="{748CB137-4AE6-4A01-B876-31B5C6AE55FF}" type="pres">
      <dgm:prSet presAssocID="{BA3152B5-72BB-43FD-8837-A4AE8393FDF5}" presName="vSp" presStyleCnt="0"/>
      <dgm:spPr/>
    </dgm:pt>
    <dgm:pt modelId="{B9E566C2-FB38-41D2-A717-DDFC4302D0FC}" type="pres">
      <dgm:prSet presAssocID="{24D60156-2F54-469D-A136-5AF6B9D1D711}" presName="horFlow" presStyleCnt="0"/>
      <dgm:spPr/>
    </dgm:pt>
    <dgm:pt modelId="{E600C3AE-E40D-466C-ADE1-BCB08E119919}" type="pres">
      <dgm:prSet presAssocID="{24D60156-2F54-469D-A136-5AF6B9D1D711}" presName="bigChev" presStyleLbl="node1" presStyleIdx="2" presStyleCnt="6" custScaleX="131118"/>
      <dgm:spPr/>
    </dgm:pt>
    <dgm:pt modelId="{5CE4AC18-58F6-4F10-8A6B-08E66BAA485D}" type="pres">
      <dgm:prSet presAssocID="{8ECBD667-BE88-4E68-916E-6BC9F8401F2E}" presName="parTrans" presStyleCnt="0"/>
      <dgm:spPr/>
    </dgm:pt>
    <dgm:pt modelId="{A3D17569-6B4A-447E-8F84-0C3A45E3D504}" type="pres">
      <dgm:prSet presAssocID="{CD5C49C6-75EB-47F8-A00F-E2CCBCF1B1E2}" presName="node" presStyleLbl="alignAccFollowNode1" presStyleIdx="6" presStyleCnt="18" custScaleX="146476" custScaleY="121078">
        <dgm:presLayoutVars>
          <dgm:bulletEnabled val="1"/>
        </dgm:presLayoutVars>
      </dgm:prSet>
      <dgm:spPr/>
    </dgm:pt>
    <dgm:pt modelId="{F639FA11-3655-4019-BBE4-6AE1D5C0CE99}" type="pres">
      <dgm:prSet presAssocID="{6A1F2226-D872-4E8C-B026-DC5ED7473FD1}" presName="sibTrans" presStyleCnt="0"/>
      <dgm:spPr/>
    </dgm:pt>
    <dgm:pt modelId="{0769848E-1B36-41DA-B915-BC7B8BEC7B0A}" type="pres">
      <dgm:prSet presAssocID="{2CBA3CF5-C13D-4636-ADC9-401EF38C0475}" presName="node" presStyleLbl="alignAccFollowNode1" presStyleIdx="7" presStyleCnt="18" custScaleX="194238" custScaleY="121078">
        <dgm:presLayoutVars>
          <dgm:bulletEnabled val="1"/>
        </dgm:presLayoutVars>
      </dgm:prSet>
      <dgm:spPr/>
    </dgm:pt>
    <dgm:pt modelId="{A31D55B1-9A18-418A-8617-C26814CDB54B}" type="pres">
      <dgm:prSet presAssocID="{6B7E67B5-96A9-4119-8810-D53A903ABE2A}" presName="sibTrans" presStyleCnt="0"/>
      <dgm:spPr/>
    </dgm:pt>
    <dgm:pt modelId="{CBBB201B-FF56-451A-9014-5F60E99201A9}" type="pres">
      <dgm:prSet presAssocID="{D3711B0F-18FD-4C0F-B6BC-83A02C7C57BF}" presName="node" presStyleLbl="alignAccFollowNode1" presStyleIdx="8" presStyleCnt="18" custScaleX="194238" custScaleY="121078">
        <dgm:presLayoutVars>
          <dgm:bulletEnabled val="1"/>
        </dgm:presLayoutVars>
      </dgm:prSet>
      <dgm:spPr/>
    </dgm:pt>
    <dgm:pt modelId="{5263317A-B10C-43BF-8567-AE9227A02A2A}" type="pres">
      <dgm:prSet presAssocID="{24D60156-2F54-469D-A136-5AF6B9D1D711}"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3" presStyleCnt="6" custScaleX="131118" custLinFactNeighborX="801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9" presStyleCnt="18" custScaleX="146486" custScaleY="121078">
        <dgm:presLayoutVars>
          <dgm:bulletEnabled val="1"/>
        </dgm:presLayoutVars>
      </dgm:prSet>
      <dgm:spPr/>
    </dgm:pt>
    <dgm:pt modelId="{FF535B2D-6019-4337-A820-7A57DD18BF71}" type="pres">
      <dgm:prSet presAssocID="{F258DB64-F619-4559-AD41-C587309D9486}" presName="sibTrans" presStyleCnt="0"/>
      <dgm:spPr/>
    </dgm:pt>
    <dgm:pt modelId="{41C56674-7D56-4453-B59A-36347ABB3A7D}" type="pres">
      <dgm:prSet presAssocID="{39141F3B-B086-4A54-BAE9-3070CD0AD506}" presName="node" presStyleLbl="alignAccFollowNode1" presStyleIdx="10" presStyleCnt="18" custScaleX="194238" custScaleY="121078">
        <dgm:presLayoutVars>
          <dgm:bulletEnabled val="1"/>
        </dgm:presLayoutVars>
      </dgm:prSet>
      <dgm:spPr/>
    </dgm:pt>
    <dgm:pt modelId="{AFC104D5-9D94-4E79-9A76-136FCD9281C4}" type="pres">
      <dgm:prSet presAssocID="{06EA0C77-9BA3-45AB-B4AD-8A612A8A2E37}" presName="sibTrans" presStyleCnt="0"/>
      <dgm:spPr/>
    </dgm:pt>
    <dgm:pt modelId="{9F07F28B-8B2D-4420-8771-0B46DE0CEA92}" type="pres">
      <dgm:prSet presAssocID="{BCB21A4F-1EFA-418F-946D-468BBD671153}" presName="node" presStyleLbl="alignAccFollowNode1" presStyleIdx="11" presStyleCnt="18" custScaleX="194238" custScaleY="12107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4" presStyleCnt="6" custScaleX="131118"/>
      <dgm:spPr/>
    </dgm:pt>
    <dgm:pt modelId="{4B12446E-EC4B-4033-864D-6DBFED997B30}" type="pres">
      <dgm:prSet presAssocID="{531BADCA-4A38-426B-9EFB-11BE104E6C79}" presName="parTrans" presStyleCnt="0"/>
      <dgm:spPr/>
    </dgm:pt>
    <dgm:pt modelId="{054791E9-D01E-4A71-BCC3-7248152E2637}" type="pres">
      <dgm:prSet presAssocID="{AFF70546-178C-469C-A0A6-E03A927C6B6D}" presName="node" presStyleLbl="alignAccFollowNode1" presStyleIdx="12" presStyleCnt="18" custScaleX="146486" custScaleY="121078">
        <dgm:presLayoutVars>
          <dgm:bulletEnabled val="1"/>
        </dgm:presLayoutVars>
      </dgm:prSet>
      <dgm:spPr/>
    </dgm:pt>
    <dgm:pt modelId="{92B5C743-673E-4B8D-95AD-07545057FED2}" type="pres">
      <dgm:prSet presAssocID="{E7D3477B-6D93-4AA0-8F8F-734A3230B95B}" presName="sibTrans" presStyleCnt="0"/>
      <dgm:spPr/>
    </dgm:pt>
    <dgm:pt modelId="{C90C82A2-078F-4EF2-9AA1-2FC45E33CD2B}" type="pres">
      <dgm:prSet presAssocID="{35D806A5-A4DE-4137-A4DC-50901F7F18EE}" presName="node" presStyleLbl="alignAccFollowNode1" presStyleIdx="13" presStyleCnt="18" custScaleX="194238" custScaleY="121078">
        <dgm:presLayoutVars>
          <dgm:bulletEnabled val="1"/>
        </dgm:presLayoutVars>
      </dgm:prSet>
      <dgm:spPr/>
    </dgm:pt>
    <dgm:pt modelId="{48D45AE4-3FA1-4ACB-BC14-1F87C2C11317}" type="pres">
      <dgm:prSet presAssocID="{E60F529B-9327-45F7-9EC9-8CA1F9080866}" presName="sibTrans" presStyleCnt="0"/>
      <dgm:spPr/>
    </dgm:pt>
    <dgm:pt modelId="{EFE4B7A0-65AD-40DF-AE9F-6AA9745AB8D8}" type="pres">
      <dgm:prSet presAssocID="{DAE0DA57-F24B-4D0C-B6D1-164F1525F78A}" presName="node" presStyleLbl="alignAccFollowNode1" presStyleIdx="14" presStyleCnt="18" custScaleX="194238" custScaleY="121078">
        <dgm:presLayoutVars>
          <dgm:bulletEnabled val="1"/>
        </dgm:presLayoutVars>
      </dgm:prSet>
      <dgm:spPr/>
    </dgm:pt>
    <dgm:pt modelId="{3ABA267E-E185-473B-904D-A1350AA60091}" type="pres">
      <dgm:prSet presAssocID="{471F3C9E-6810-43C5-896D-D023BB04E745}" presName="vSp" presStyleCnt="0"/>
      <dgm:spPr/>
    </dgm:pt>
    <dgm:pt modelId="{555A89F3-0DA6-45DF-95DB-B5FB4AC6F7E1}" type="pres">
      <dgm:prSet presAssocID="{8B7AB72B-9C05-49C9-96EB-64E408134D6F}" presName="horFlow" presStyleCnt="0"/>
      <dgm:spPr/>
    </dgm:pt>
    <dgm:pt modelId="{6E8315D5-5501-462B-89FF-A32E0B4EE584}" type="pres">
      <dgm:prSet presAssocID="{8B7AB72B-9C05-49C9-96EB-64E408134D6F}" presName="bigChev" presStyleLbl="node1" presStyleIdx="5" presStyleCnt="6" custScaleX="131118"/>
      <dgm:spPr/>
    </dgm:pt>
    <dgm:pt modelId="{7AB40B2C-1E03-4E31-9C7B-DAABA5D0E09A}" type="pres">
      <dgm:prSet presAssocID="{13274435-DCB0-460A-816A-A30D72C9598A}" presName="parTrans" presStyleCnt="0"/>
      <dgm:spPr/>
    </dgm:pt>
    <dgm:pt modelId="{F9F816B8-EB4B-434C-97EA-5D681214A316}" type="pres">
      <dgm:prSet presAssocID="{419F2A35-83CC-4B9D-B584-6154C33D0AFA}" presName="node" presStyleLbl="alignAccFollowNode1" presStyleIdx="15" presStyleCnt="18" custScaleX="146486" custScaleY="121078">
        <dgm:presLayoutVars>
          <dgm:bulletEnabled val="1"/>
        </dgm:presLayoutVars>
      </dgm:prSet>
      <dgm:spPr/>
    </dgm:pt>
    <dgm:pt modelId="{F609594B-E04A-4AA3-958F-E50555D2AE2D}" type="pres">
      <dgm:prSet presAssocID="{1FD49920-5DC6-4017-B30D-0F1AE2D706B8}" presName="sibTrans" presStyleCnt="0"/>
      <dgm:spPr/>
    </dgm:pt>
    <dgm:pt modelId="{DC81B2BD-1FA3-42A8-90E3-55D548B60B00}" type="pres">
      <dgm:prSet presAssocID="{BD91042A-DFB9-4612-9B7A-1A0CFA179419}" presName="node" presStyleLbl="alignAccFollowNode1" presStyleIdx="16" presStyleCnt="18" custScaleX="194238" custScaleY="121078">
        <dgm:presLayoutVars>
          <dgm:bulletEnabled val="1"/>
        </dgm:presLayoutVars>
      </dgm:prSet>
      <dgm:spPr/>
    </dgm:pt>
    <dgm:pt modelId="{6B18F56D-0EC8-4B88-AE29-E83547FDE04E}" type="pres">
      <dgm:prSet presAssocID="{0EF9942D-B30F-493D-BD6E-52DE58477229}" presName="sibTrans" presStyleCnt="0"/>
      <dgm:spPr/>
    </dgm:pt>
    <dgm:pt modelId="{4E20CF6E-2C2E-40D1-AC98-430EC0E2BE26}" type="pres">
      <dgm:prSet presAssocID="{5BC1024D-ED2C-4768-900C-CADBAD0FF8C2}" presName="node" presStyleLbl="alignAccFollowNode1" presStyleIdx="17" presStyleCnt="18" custScaleX="194238" custScaleY="12107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4" destOrd="0" parTransId="{27CD4930-5DC1-4CED-B73D-6EBF8A387764}" sibTransId="{A0284675-FE54-4169-B912-9C7786EC6097}"/>
    <dgm:cxn modelId="{687D2332-03C3-4E57-BF42-A31D01AB753F}" type="presOf" srcId="{419F2A35-83CC-4B9D-B584-6154C33D0AFA}" destId="{F9F816B8-EB4B-434C-97EA-5D681214A316}" srcOrd="0" destOrd="0" presId="urn:microsoft.com/office/officeart/2005/8/layout/lProcess3"/>
    <dgm:cxn modelId="{AE7F1A34-81E0-483E-838A-2D3EA903DEA0}" srcId="{BA3152B5-72BB-43FD-8837-A4AE8393FDF5}" destId="{F6EEA16A-382B-4DDA-BD8E-2B9D34252A9D}" srcOrd="1" destOrd="0" parTransId="{DA9F565A-3B89-4ABE-A0BF-CD06410ADE20}" sibTransId="{DAC0C836-2DFA-4D08-ADD9-190056FBED45}"/>
    <dgm:cxn modelId="{D1E3C73B-AFAF-4282-95F9-D8DDBE8ABBC2}" srcId="{24D60156-2F54-469D-A136-5AF6B9D1D711}" destId="{CD5C49C6-75EB-47F8-A00F-E2CCBCF1B1E2}" srcOrd="0" destOrd="0" parTransId="{8ECBD667-BE88-4E68-916E-6BC9F8401F2E}" sibTransId="{6A1F2226-D872-4E8C-B026-DC5ED7473FD1}"/>
    <dgm:cxn modelId="{06CD3D3C-580D-477F-B860-BC531E44F532}" type="presOf" srcId="{5BC1024D-ED2C-4768-900C-CADBAD0FF8C2}" destId="{4E20CF6E-2C2E-40D1-AC98-430EC0E2BE26}"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4D538544-47D2-43F8-A981-672D5F35970E}" srcId="{471F3C9E-6810-43C5-896D-D023BB04E745}" destId="{AFF70546-178C-469C-A0A6-E03A927C6B6D}" srcOrd="0" destOrd="0" parTransId="{531BADCA-4A38-426B-9EFB-11BE104E6C79}" sibTransId="{E7D3477B-6D93-4AA0-8F8F-734A3230B95B}"/>
    <dgm:cxn modelId="{32522D48-8F60-4D82-8B68-DFA74FB61248}" srcId="{E4B2B008-AFEE-4A25-B902-590137FB98AE}" destId="{95D9FD36-8B13-41AE-A102-FA90B1600A69}" srcOrd="0" destOrd="0" parTransId="{BB93BB43-25C5-4A40-ADA3-3B841D6CA5B0}" sibTransId="{864CBE8C-B550-4097-8D82-13AA199E0DBB}"/>
    <dgm:cxn modelId="{1963124B-2FE6-430B-ACAC-DA6FB89FE12B}" srcId="{8B7AB72B-9C05-49C9-96EB-64E408134D6F}" destId="{BD91042A-DFB9-4612-9B7A-1A0CFA179419}" srcOrd="1" destOrd="0" parTransId="{6D4BE608-A2BC-4742-9C96-39A843C95F78}" sibTransId="{0EF9942D-B30F-493D-BD6E-52DE58477229}"/>
    <dgm:cxn modelId="{24F4D16B-0B26-4E4E-B13D-53C88A8D0D5A}" type="presOf" srcId="{CD5C49C6-75EB-47F8-A00F-E2CCBCF1B1E2}" destId="{A3D17569-6B4A-447E-8F84-0C3A45E3D504}" srcOrd="0" destOrd="0" presId="urn:microsoft.com/office/officeart/2005/8/layout/lProcess3"/>
    <dgm:cxn modelId="{878CD04C-CBC6-42A6-B68D-B9F939D2C96F}" type="presOf" srcId="{92B677EC-0449-4B92-8056-DCB7D3CD466E}" destId="{AD5D1611-F349-4477-95AE-0D5EFF295548}" srcOrd="0" destOrd="0" presId="urn:microsoft.com/office/officeart/2005/8/layout/lProcess3"/>
    <dgm:cxn modelId="{88D2734E-F0BD-4926-844A-80DFA6CFC112}" type="presOf" srcId="{95D9FD36-8B13-41AE-A102-FA90B1600A69}" destId="{60213F31-6D7C-473C-9973-037E12AA8F7F}" srcOrd="0" destOrd="0" presId="urn:microsoft.com/office/officeart/2005/8/layout/lProcess3"/>
    <dgm:cxn modelId="{59475F53-A0CC-4CA6-AA5E-7683ACF15E69}" type="presOf" srcId="{F6EEA16A-382B-4DDA-BD8E-2B9D34252A9D}" destId="{9E4525F0-EE13-4C07-A223-C28A5F0E12B7}" srcOrd="0" destOrd="0" presId="urn:microsoft.com/office/officeart/2005/8/layout/lProcess3"/>
    <dgm:cxn modelId="{119B3C78-890C-4594-85F4-9CCF5BAF68B1}" type="presOf" srcId="{AFF70546-178C-469C-A0A6-E03A927C6B6D}" destId="{054791E9-D01E-4A71-BCC3-7248152E2637}" srcOrd="0" destOrd="0" presId="urn:microsoft.com/office/officeart/2005/8/layout/lProcess3"/>
    <dgm:cxn modelId="{9D1F7E78-2288-4588-8EEB-9D5EA804D464}" srcId="{141A69C3-5C37-43BE-8E29-50C7F3A7A243}" destId="{BCB21A4F-1EFA-418F-946D-468BBD671153}" srcOrd="2" destOrd="0" parTransId="{B2399262-3237-42B7-93DF-8D48FB86892D}" sibTransId="{088E85BB-CB77-4FAF-A267-B317EDD727C8}"/>
    <dgm:cxn modelId="{792D3779-8E2F-4DED-9280-2A56F5A915C5}" type="presOf" srcId="{D3711B0F-18FD-4C0F-B6BC-83A02C7C57BF}" destId="{CBBB201B-FF56-451A-9014-5F60E99201A9}" srcOrd="0" destOrd="0" presId="urn:microsoft.com/office/officeart/2005/8/layout/lProcess3"/>
    <dgm:cxn modelId="{06115F59-B1C1-48AC-A6E7-C8C730B4A360}" type="presOf" srcId="{39141F3B-B086-4A54-BAE9-3070CD0AD506}" destId="{41C56674-7D56-4453-B59A-36347ABB3A7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492AA080-51AF-4C3E-A087-6B46C14B62D2}" srcId="{E4B2B008-AFEE-4A25-B902-590137FB98AE}" destId="{8B7AB72B-9C05-49C9-96EB-64E408134D6F}" srcOrd="5" destOrd="0" parTransId="{9DCCC6F7-0C55-4B62-AEC8-7F4442AD8DB4}" sibTransId="{53A49EA4-A95A-4426-817D-46623A79F430}"/>
    <dgm:cxn modelId="{848D2982-1D61-419E-B5BE-A5932B5EC63D}" srcId="{95D9FD36-8B13-41AE-A102-FA90B1600A69}" destId="{5AE61765-A6D3-4AA5-8933-04260AA2987A}" srcOrd="2" destOrd="0" parTransId="{06351F37-9534-42E3-ADCB-EDB5F9F41EDA}" sibTransId="{2E1DBE31-3965-4BFA-8015-6FDB5E63306A}"/>
    <dgm:cxn modelId="{0090F682-8137-4E69-AAD3-9E9C2EBC24A5}" type="presOf" srcId="{8B7AB72B-9C05-49C9-96EB-64E408134D6F}" destId="{6E8315D5-5501-462B-89FF-A32E0B4EE584}" srcOrd="0" destOrd="0" presId="urn:microsoft.com/office/officeart/2005/8/layout/lProcess3"/>
    <dgm:cxn modelId="{5049DB87-7F53-409E-AA65-3990997C6F5B}" srcId="{8B7AB72B-9C05-49C9-96EB-64E408134D6F}" destId="{5BC1024D-ED2C-4768-900C-CADBAD0FF8C2}" srcOrd="2" destOrd="0" parTransId="{766A1092-0A7F-4D7E-A13A-390E91A3ADCB}" sibTransId="{C260919C-A55E-4CA1-A8AC-B41634CE84C8}"/>
    <dgm:cxn modelId="{14BD2D8D-4E9F-4202-87A4-AFD86BDE43D4}" srcId="{471F3C9E-6810-43C5-896D-D023BB04E745}" destId="{35D806A5-A4DE-4137-A4DC-50901F7F18EE}" srcOrd="1" destOrd="0" parTransId="{1A1BD74F-E74D-4572-965B-0BA9CCC065A7}" sibTransId="{E60F529B-9327-45F7-9EC9-8CA1F9080866}"/>
    <dgm:cxn modelId="{FC115C91-D2CF-4A95-BF12-47D54A0FBB09}" type="presOf" srcId="{35D806A5-A4DE-4137-A4DC-50901F7F18EE}" destId="{C90C82A2-078F-4EF2-9AA1-2FC45E33CD2B}" srcOrd="0" destOrd="0" presId="urn:microsoft.com/office/officeart/2005/8/layout/lProcess3"/>
    <dgm:cxn modelId="{E9F52D96-8F4F-4782-A2B5-3A419A4806CE}" srcId="{8B7AB72B-9C05-49C9-96EB-64E408134D6F}" destId="{419F2A35-83CC-4B9D-B584-6154C33D0AFA}" srcOrd="0" destOrd="0" parTransId="{13274435-DCB0-460A-816A-A30D72C9598A}" sibTransId="{1FD49920-5DC6-4017-B30D-0F1AE2D706B8}"/>
    <dgm:cxn modelId="{90A5F697-291F-4B59-AEBF-B5A470EA52D1}" srcId="{BA3152B5-72BB-43FD-8837-A4AE8393FDF5}" destId="{2F1A4FB6-E64D-449B-9EA0-996AB4FA55D0}" srcOrd="0" destOrd="0" parTransId="{7985017F-AA46-46D0-A5A1-DBE33E01BAAC}" sibTransId="{A87BC9F7-3832-46F2-8253-D7596D853DDB}"/>
    <dgm:cxn modelId="{5FC12398-ECB1-475B-A612-8BBD0BF7118F}" srcId="{E4B2B008-AFEE-4A25-B902-590137FB98AE}" destId="{24D60156-2F54-469D-A136-5AF6B9D1D711}" srcOrd="2" destOrd="0" parTransId="{65952430-1FA0-442F-9347-7BF2DAADA244}" sibTransId="{6F01B7E5-EC97-4B73-89EB-A6F18F2FCD04}"/>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78BE25A8-EBBA-4C39-A684-E0FDD905FBEE}" srcId="{24D60156-2F54-469D-A136-5AF6B9D1D711}" destId="{D3711B0F-18FD-4C0F-B6BC-83A02C7C57BF}" srcOrd="2" destOrd="0" parTransId="{888A5877-D3C1-4DE8-8811-A2372B6EF7DF}" sibTransId="{E801CBEE-5672-476A-B309-09BAF2527572}"/>
    <dgm:cxn modelId="{455204B7-9B96-4356-B83C-FFF221C4B1E4}" srcId="{E4B2B008-AFEE-4A25-B902-590137FB98AE}" destId="{141A69C3-5C37-43BE-8E29-50C7F3A7A243}" srcOrd="3"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5E5B2DBC-9295-4DFB-B2A8-DA3A8F3FD287}" type="presOf" srcId="{2CBA3CF5-C13D-4636-ADC9-401EF38C0475}" destId="{0769848E-1B36-41DA-B915-BC7B8BEC7B0A}" srcOrd="0" destOrd="0" presId="urn:microsoft.com/office/officeart/2005/8/layout/lProcess3"/>
    <dgm:cxn modelId="{48BD6FBF-DCB7-462A-940A-1BFD7D2039B4}" srcId="{141A69C3-5C37-43BE-8E29-50C7F3A7A243}" destId="{39141F3B-B086-4A54-BAE9-3070CD0AD506}" srcOrd="1" destOrd="0" parTransId="{C1F54CCC-A776-4B30-A368-F13F0A7930A6}" sibTransId="{06EA0C77-9BA3-45AB-B4AD-8A612A8A2E37}"/>
    <dgm:cxn modelId="{7FCC68C3-6E80-4FF0-A4AF-A244CA47FCC1}" type="presOf" srcId="{BD91042A-DFB9-4612-9B7A-1A0CFA179419}" destId="{DC81B2BD-1FA3-42A8-90E3-55D548B60B00}" srcOrd="0" destOrd="0" presId="urn:microsoft.com/office/officeart/2005/8/layout/lProcess3"/>
    <dgm:cxn modelId="{035C62C5-76C7-4D5F-90AC-EE1435584829}" type="presOf" srcId="{24D60156-2F54-469D-A136-5AF6B9D1D711}" destId="{E600C3AE-E40D-466C-ADE1-BCB08E119919}" srcOrd="0" destOrd="0" presId="urn:microsoft.com/office/officeart/2005/8/layout/lProcess3"/>
    <dgm:cxn modelId="{4C86B5D7-20EF-4806-9A1D-4997E9C35808}" srcId="{95D9FD36-8B13-41AE-A102-FA90B1600A69}" destId="{92B677EC-0449-4B92-8056-DCB7D3CD466E}" srcOrd="1" destOrd="0" parTransId="{8737490A-ACDE-4BB7-9D63-F698606E955C}" sibTransId="{32119987-16D7-4743-A9A5-9EBF927A3EFE}"/>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2" destOrd="0" parTransId="{98323B3B-18B5-429A-9B8A-D0786863AA30}" sibTransId="{C0A07848-DF4B-4661-8D08-07F855F75D53}"/>
    <dgm:cxn modelId="{727D23E7-2151-4C00-A509-D026A526D06C}" srcId="{24D60156-2F54-469D-A136-5AF6B9D1D711}" destId="{2CBA3CF5-C13D-4636-ADC9-401EF38C0475}" srcOrd="1" destOrd="0" parTransId="{53F1A7F8-4185-4F2A-9FBB-F0C050CBFE06}" sibTransId="{6B7E67B5-96A9-4119-8810-D53A903ABE2A}"/>
    <dgm:cxn modelId="{F1A1FCE7-7472-40EE-8ADC-61FD9373674A}" type="presOf" srcId="{54040CB5-286E-444C-B942-E5DE0735F168}" destId="{620D89D1-A722-4AA0-A302-29F19EC6551F}" srcOrd="0" destOrd="0" presId="urn:microsoft.com/office/officeart/2005/8/layout/lProcess3"/>
    <dgm:cxn modelId="{1C117FEB-B6D3-4F75-BEA7-1AFA28A42803}" type="presOf" srcId="{DAE0DA57-F24B-4D0C-B6D1-164F1525F78A}" destId="{EFE4B7A0-65AD-40DF-AE9F-6AA9745AB8D8}" srcOrd="0" destOrd="0" presId="urn:microsoft.com/office/officeart/2005/8/layout/lProcess3"/>
    <dgm:cxn modelId="{25FEE7F2-0397-4080-8DD9-F478C3DE35FA}" srcId="{471F3C9E-6810-43C5-896D-D023BB04E745}" destId="{DAE0DA57-F24B-4D0C-B6D1-164F1525F78A}" srcOrd="2" destOrd="0" parTransId="{9F7D2B82-2537-427A-AF2C-55F0469BC419}" sibTransId="{56B8B184-492A-48D9-8565-BF20CD81A549}"/>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52D95D7D-FB5F-4E3C-BA18-C14594EFE517}" type="presParOf" srcId="{5986BF9B-0FCF-42A6-A1DA-C293504F3F40}" destId="{AD5D1611-F349-4477-95AE-0D5EFF295548}" srcOrd="4" destOrd="0" presId="urn:microsoft.com/office/officeart/2005/8/layout/lProcess3"/>
    <dgm:cxn modelId="{998139A0-D3CC-40D5-B91C-31200D2F2E10}" type="presParOf" srcId="{5986BF9B-0FCF-42A6-A1DA-C293504F3F40}" destId="{C35E750B-4D57-4A42-AA72-E4DE0C67A6CB}" srcOrd="5" destOrd="0" presId="urn:microsoft.com/office/officeart/2005/8/layout/lProcess3"/>
    <dgm:cxn modelId="{0D532CD7-3AC1-4179-89E9-906E377279BC}" type="presParOf" srcId="{5986BF9B-0FCF-42A6-A1DA-C293504F3F40}" destId="{095E1924-6EC3-4EFF-99B8-D4A75C724D12}" srcOrd="6"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7EF4233A-1974-4DC7-83D7-92D50DF2DC92}" type="presParOf" srcId="{F78EF8EE-B4D6-4C30-BD9C-5A76DE4CF56D}" destId="{9E4525F0-EE13-4C07-A223-C28A5F0E12B7}" srcOrd="4" destOrd="0" presId="urn:microsoft.com/office/officeart/2005/8/layout/lProcess3"/>
    <dgm:cxn modelId="{A8DECD03-2B80-470E-A799-17949853B6BD}" type="presParOf" srcId="{F78EF8EE-B4D6-4C30-BD9C-5A76DE4CF56D}" destId="{72217255-0E58-405F-A96B-65A10A754028}" srcOrd="5" destOrd="0" presId="urn:microsoft.com/office/officeart/2005/8/layout/lProcess3"/>
    <dgm:cxn modelId="{03814234-D3FD-43C6-9FD3-A971E65AE6E7}" type="presParOf" srcId="{F78EF8EE-B4D6-4C30-BD9C-5A76DE4CF56D}" destId="{1A80A3D5-1C7D-443E-B604-8481682AC38B}" srcOrd="6"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A9D4E0DA-E79B-47E6-89DE-F3174B8BEB39}" type="presParOf" srcId="{13FB2501-508D-429C-BEC8-1452B89DD71F}" destId="{B9E566C2-FB38-41D2-A717-DDFC4302D0FC}" srcOrd="4" destOrd="0" presId="urn:microsoft.com/office/officeart/2005/8/layout/lProcess3"/>
    <dgm:cxn modelId="{2D897B7D-D1E0-4D4C-973E-AD88BA62FD3F}" type="presParOf" srcId="{B9E566C2-FB38-41D2-A717-DDFC4302D0FC}" destId="{E600C3AE-E40D-466C-ADE1-BCB08E119919}" srcOrd="0" destOrd="0" presId="urn:microsoft.com/office/officeart/2005/8/layout/lProcess3"/>
    <dgm:cxn modelId="{4A69537A-3971-4BDA-A378-02CAEC924E59}" type="presParOf" srcId="{B9E566C2-FB38-41D2-A717-DDFC4302D0FC}" destId="{5CE4AC18-58F6-4F10-8A6B-08E66BAA485D}" srcOrd="1" destOrd="0" presId="urn:microsoft.com/office/officeart/2005/8/layout/lProcess3"/>
    <dgm:cxn modelId="{BA11C06E-9068-44A5-A44D-4EC0F7780F9C}" type="presParOf" srcId="{B9E566C2-FB38-41D2-A717-DDFC4302D0FC}" destId="{A3D17569-6B4A-447E-8F84-0C3A45E3D504}" srcOrd="2" destOrd="0" presId="urn:microsoft.com/office/officeart/2005/8/layout/lProcess3"/>
    <dgm:cxn modelId="{8CA91B42-2310-48F0-A44D-74DE56193EE1}" type="presParOf" srcId="{B9E566C2-FB38-41D2-A717-DDFC4302D0FC}" destId="{F639FA11-3655-4019-BBE4-6AE1D5C0CE99}" srcOrd="3" destOrd="0" presId="urn:microsoft.com/office/officeart/2005/8/layout/lProcess3"/>
    <dgm:cxn modelId="{B269908D-A4D2-43D4-862A-7F2AB1EE235F}" type="presParOf" srcId="{B9E566C2-FB38-41D2-A717-DDFC4302D0FC}" destId="{0769848E-1B36-41DA-B915-BC7B8BEC7B0A}" srcOrd="4" destOrd="0" presId="urn:microsoft.com/office/officeart/2005/8/layout/lProcess3"/>
    <dgm:cxn modelId="{928DFE52-E041-4836-9322-24E03A66A1BE}" type="presParOf" srcId="{B9E566C2-FB38-41D2-A717-DDFC4302D0FC}" destId="{A31D55B1-9A18-418A-8617-C26814CDB54B}" srcOrd="5" destOrd="0" presId="urn:microsoft.com/office/officeart/2005/8/layout/lProcess3"/>
    <dgm:cxn modelId="{A7505950-2F2A-42A2-BEAB-8BA68850CCB5}" type="presParOf" srcId="{B9E566C2-FB38-41D2-A717-DDFC4302D0FC}" destId="{CBBB201B-FF56-451A-9014-5F60E99201A9}" srcOrd="6" destOrd="0" presId="urn:microsoft.com/office/officeart/2005/8/layout/lProcess3"/>
    <dgm:cxn modelId="{81662BCC-B0C8-407C-8CB3-82701290BA13}" type="presParOf" srcId="{13FB2501-508D-429C-BEC8-1452B89DD71F}" destId="{5263317A-B10C-43BF-8567-AE9227A02A2A}" srcOrd="5" destOrd="0" presId="urn:microsoft.com/office/officeart/2005/8/layout/lProcess3"/>
    <dgm:cxn modelId="{BBC2DDF3-7F09-45EA-9571-CC6B1638AF90}" type="presParOf" srcId="{13FB2501-508D-429C-BEC8-1452B89DD71F}" destId="{17DCC494-9DBE-4968-9FA3-4D8D23C7BA98}" srcOrd="6"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0AE5C2E5-D811-44D2-8470-D76F177EFA65}" type="presParOf" srcId="{17DCC494-9DBE-4968-9FA3-4D8D23C7BA98}" destId="{41C56674-7D56-4453-B59A-36347ABB3A7D}" srcOrd="4" destOrd="0" presId="urn:microsoft.com/office/officeart/2005/8/layout/lProcess3"/>
    <dgm:cxn modelId="{4C1703E5-1F28-4F6A-AF80-98FC327A45C2}" type="presParOf" srcId="{17DCC494-9DBE-4968-9FA3-4D8D23C7BA98}" destId="{AFC104D5-9D94-4E79-9A76-136FCD9281C4}" srcOrd="5" destOrd="0" presId="urn:microsoft.com/office/officeart/2005/8/layout/lProcess3"/>
    <dgm:cxn modelId="{A5E5AD61-2FDE-46BB-8D78-78E7776B5ADB}" type="presParOf" srcId="{17DCC494-9DBE-4968-9FA3-4D8D23C7BA98}" destId="{9F07F28B-8B2D-4420-8771-0B46DE0CEA92}" srcOrd="6" destOrd="0" presId="urn:microsoft.com/office/officeart/2005/8/layout/lProcess3"/>
    <dgm:cxn modelId="{C091D17E-1946-485C-BC52-BF2F2AD1D77E}" type="presParOf" srcId="{13FB2501-508D-429C-BEC8-1452B89DD71F}" destId="{48D63C0B-8C3F-496C-8B28-E69ABFDAF0EF}" srcOrd="7" destOrd="0" presId="urn:microsoft.com/office/officeart/2005/8/layout/lProcess3"/>
    <dgm:cxn modelId="{99693C55-1876-402C-B2EE-FCB618AA2BA2}" type="presParOf" srcId="{13FB2501-508D-429C-BEC8-1452B89DD71F}" destId="{D0CE0DAB-A5C5-4CAA-B0E7-8E431DB8D0D5}" srcOrd="8"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D8E31D8-BE4F-4732-94A8-C4FE6262EB56}" type="presParOf" srcId="{D0CE0DAB-A5C5-4CAA-B0E7-8E431DB8D0D5}" destId="{4B12446E-EC4B-4033-864D-6DBFED997B30}" srcOrd="1" destOrd="0" presId="urn:microsoft.com/office/officeart/2005/8/layout/lProcess3"/>
    <dgm:cxn modelId="{A66677C2-AD78-454C-881B-9C9F44B773D4}" type="presParOf" srcId="{D0CE0DAB-A5C5-4CAA-B0E7-8E431DB8D0D5}" destId="{054791E9-D01E-4A71-BCC3-7248152E2637}" srcOrd="2" destOrd="0" presId="urn:microsoft.com/office/officeart/2005/8/layout/lProcess3"/>
    <dgm:cxn modelId="{8D102F3A-8E3C-4C31-AAF9-A20F3F095936}" type="presParOf" srcId="{D0CE0DAB-A5C5-4CAA-B0E7-8E431DB8D0D5}" destId="{92B5C743-673E-4B8D-95AD-07545057FED2}" srcOrd="3" destOrd="0" presId="urn:microsoft.com/office/officeart/2005/8/layout/lProcess3"/>
    <dgm:cxn modelId="{0DB67B77-E4F7-4ED4-8A72-B0830A911F7D}" type="presParOf" srcId="{D0CE0DAB-A5C5-4CAA-B0E7-8E431DB8D0D5}" destId="{C90C82A2-078F-4EF2-9AA1-2FC45E33CD2B}" srcOrd="4" destOrd="0" presId="urn:microsoft.com/office/officeart/2005/8/layout/lProcess3"/>
    <dgm:cxn modelId="{94913DB6-8C77-4D45-902F-26B9B9105492}" type="presParOf" srcId="{D0CE0DAB-A5C5-4CAA-B0E7-8E431DB8D0D5}" destId="{48D45AE4-3FA1-4ACB-BC14-1F87C2C11317}" srcOrd="5" destOrd="0" presId="urn:microsoft.com/office/officeart/2005/8/layout/lProcess3"/>
    <dgm:cxn modelId="{04AF86E6-1B0B-4467-97FF-327FAB3ADD95}" type="presParOf" srcId="{D0CE0DAB-A5C5-4CAA-B0E7-8E431DB8D0D5}" destId="{EFE4B7A0-65AD-40DF-AE9F-6AA9745AB8D8}" srcOrd="6" destOrd="0" presId="urn:microsoft.com/office/officeart/2005/8/layout/lProcess3"/>
    <dgm:cxn modelId="{F5FCE6F7-F546-4614-9EDB-132600081D94}" type="presParOf" srcId="{13FB2501-508D-429C-BEC8-1452B89DD71F}" destId="{3ABA267E-E185-473B-904D-A1350AA60091}" srcOrd="9" destOrd="0" presId="urn:microsoft.com/office/officeart/2005/8/layout/lProcess3"/>
    <dgm:cxn modelId="{43246725-F8C6-498E-8D16-B875D254C7E7}" type="presParOf" srcId="{13FB2501-508D-429C-BEC8-1452B89DD71F}" destId="{555A89F3-0DA6-45DF-95DB-B5FB4AC6F7E1}" srcOrd="10" destOrd="0" presId="urn:microsoft.com/office/officeart/2005/8/layout/lProcess3"/>
    <dgm:cxn modelId="{338F4548-7CEB-42D0-BA58-A84BC3FAB6B9}" type="presParOf" srcId="{555A89F3-0DA6-45DF-95DB-B5FB4AC6F7E1}" destId="{6E8315D5-5501-462B-89FF-A32E0B4EE584}" srcOrd="0" destOrd="0" presId="urn:microsoft.com/office/officeart/2005/8/layout/lProcess3"/>
    <dgm:cxn modelId="{410C49BF-257C-4A87-975A-55B04CE4A1AE}" type="presParOf" srcId="{555A89F3-0DA6-45DF-95DB-B5FB4AC6F7E1}" destId="{7AB40B2C-1E03-4E31-9C7B-DAABA5D0E09A}" srcOrd="1" destOrd="0" presId="urn:microsoft.com/office/officeart/2005/8/layout/lProcess3"/>
    <dgm:cxn modelId="{C4CF51F6-BBEC-40C7-9A6D-C9090F68DFA7}" type="presParOf" srcId="{555A89F3-0DA6-45DF-95DB-B5FB4AC6F7E1}" destId="{F9F816B8-EB4B-434C-97EA-5D681214A316}" srcOrd="2" destOrd="0" presId="urn:microsoft.com/office/officeart/2005/8/layout/lProcess3"/>
    <dgm:cxn modelId="{017EDE98-558E-4D21-810D-45936095FC61}" type="presParOf" srcId="{555A89F3-0DA6-45DF-95DB-B5FB4AC6F7E1}" destId="{F609594B-E04A-4AA3-958F-E50555D2AE2D}" srcOrd="3" destOrd="0" presId="urn:microsoft.com/office/officeart/2005/8/layout/lProcess3"/>
    <dgm:cxn modelId="{092AAFC3-51A7-4663-9239-D2CBA3EF8EC1}" type="presParOf" srcId="{555A89F3-0DA6-45DF-95DB-B5FB4AC6F7E1}" destId="{DC81B2BD-1FA3-42A8-90E3-55D548B60B00}" srcOrd="4" destOrd="0" presId="urn:microsoft.com/office/officeart/2005/8/layout/lProcess3"/>
    <dgm:cxn modelId="{F03A140E-C549-45DB-8D1C-C5B58CA22808}" type="presParOf" srcId="{555A89F3-0DA6-45DF-95DB-B5FB4AC6F7E1}" destId="{6B18F56D-0EC8-4B88-AE29-E83547FDE04E}" srcOrd="5" destOrd="0" presId="urn:microsoft.com/office/officeart/2005/8/layout/lProcess3"/>
    <dgm:cxn modelId="{A159CCD5-0DE0-420F-9DD7-D3017F9D0461}" type="presParOf" srcId="{555A89F3-0DA6-45DF-95DB-B5FB4AC6F7E1}" destId="{4E20CF6E-2C2E-40D1-AC98-430EC0E2BE2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646C9-9376-4C6A-8AC6-7E2C61AC8F4C}" type="doc">
      <dgm:prSet loTypeId="urn:microsoft.com/office/officeart/2005/8/layout/chevron1" loCatId="process" qsTypeId="urn:microsoft.com/office/officeart/2005/8/quickstyle/simple3" qsCatId="simple" csTypeId="urn:microsoft.com/office/officeart/2005/8/colors/accent4_4" csCatId="accent4" phldr="1"/>
      <dgm:spPr/>
    </dgm:pt>
    <dgm:pt modelId="{E6492824-E8EE-4E7E-A5B2-7C8203B8E308}">
      <dgm:prSet phldrT="[Text]" custT="1"/>
      <dgm:spPr/>
      <dgm:t>
        <a:bodyPr/>
        <a:lstStyle/>
        <a:p>
          <a:r>
            <a:rPr lang="en-US" sz="2000" b="1" dirty="0"/>
            <a:t>Table-Top Experiment (TTX) 1</a:t>
          </a:r>
        </a:p>
      </dgm:t>
    </dgm:pt>
    <dgm:pt modelId="{E9444A61-EB2C-462D-B7B8-AB367B4EBA9A}" type="parTrans" cxnId="{99304517-464F-49CF-98DF-ECBB9B92CFB7}">
      <dgm:prSet/>
      <dgm:spPr/>
      <dgm:t>
        <a:bodyPr/>
        <a:lstStyle/>
        <a:p>
          <a:endParaRPr lang="en-US"/>
        </a:p>
      </dgm:t>
    </dgm:pt>
    <dgm:pt modelId="{5BAEEC37-CDE2-4BC2-9843-FF531D232251}" type="sibTrans" cxnId="{99304517-464F-49CF-98DF-ECBB9B92CFB7}">
      <dgm:prSet/>
      <dgm:spPr/>
      <dgm:t>
        <a:bodyPr/>
        <a:lstStyle/>
        <a:p>
          <a:endParaRPr lang="en-US"/>
        </a:p>
      </dgm:t>
    </dgm:pt>
    <dgm:pt modelId="{FD7EB795-A845-4A65-B60B-A46C195D00A5}">
      <dgm:prSet phldrT="[Text]"/>
      <dgm:spPr/>
      <dgm:t>
        <a:bodyPr/>
        <a:lstStyle/>
        <a:p>
          <a:r>
            <a:rPr lang="en-US" b="1" dirty="0"/>
            <a:t>Table-Top Experiment (TTX) 2</a:t>
          </a:r>
        </a:p>
      </dgm:t>
    </dgm:pt>
    <dgm:pt modelId="{B045A27F-51B2-46C5-81C4-11DAB49BCCB6}" type="parTrans" cxnId="{D08DA282-7BF6-46BF-B1A2-95A3AAF0EEA8}">
      <dgm:prSet/>
      <dgm:spPr/>
      <dgm:t>
        <a:bodyPr/>
        <a:lstStyle/>
        <a:p>
          <a:endParaRPr lang="en-US"/>
        </a:p>
      </dgm:t>
    </dgm:pt>
    <dgm:pt modelId="{5F96E178-88EE-479F-AF59-7CE79E3C9689}" type="sibTrans" cxnId="{D08DA282-7BF6-46BF-B1A2-95A3AAF0EEA8}">
      <dgm:prSet/>
      <dgm:spPr/>
      <dgm:t>
        <a:bodyPr/>
        <a:lstStyle/>
        <a:p>
          <a:endParaRPr lang="en-US"/>
        </a:p>
      </dgm:t>
    </dgm:pt>
    <dgm:pt modelId="{B38F432C-BB82-4F5C-A0C9-7BDE747A64A6}">
      <dgm:prSet phldrT="[Text]"/>
      <dgm:spPr/>
      <dgm:t>
        <a:bodyPr/>
        <a:lstStyle/>
        <a:p>
          <a:r>
            <a:rPr lang="en-US" b="1" dirty="0"/>
            <a:t>Simulation Experiment (SIMEXp) 1</a:t>
          </a:r>
        </a:p>
      </dgm:t>
    </dgm:pt>
    <dgm:pt modelId="{C8D7824E-E675-4F91-9F01-7039DDC44F29}" type="parTrans" cxnId="{A0D79D46-245F-448D-9399-5393E931A021}">
      <dgm:prSet/>
      <dgm:spPr/>
      <dgm:t>
        <a:bodyPr/>
        <a:lstStyle/>
        <a:p>
          <a:endParaRPr lang="en-US"/>
        </a:p>
      </dgm:t>
    </dgm:pt>
    <dgm:pt modelId="{B6BDBAB5-DFEA-4831-9A6B-D5FD09BB825C}" type="sibTrans" cxnId="{A0D79D46-245F-448D-9399-5393E931A021}">
      <dgm:prSet/>
      <dgm:spPr/>
      <dgm:t>
        <a:bodyPr/>
        <a:lstStyle/>
        <a:p>
          <a:endParaRPr lang="en-US"/>
        </a:p>
      </dgm:t>
    </dgm:pt>
    <dgm:pt modelId="{A524132F-FC36-4E96-983D-16CA7172AEDC}" type="pres">
      <dgm:prSet presAssocID="{77A646C9-9376-4C6A-8AC6-7E2C61AC8F4C}" presName="Name0" presStyleCnt="0">
        <dgm:presLayoutVars>
          <dgm:dir/>
          <dgm:animLvl val="lvl"/>
          <dgm:resizeHandles val="exact"/>
        </dgm:presLayoutVars>
      </dgm:prSet>
      <dgm:spPr/>
    </dgm:pt>
    <dgm:pt modelId="{5F01E93C-B4A2-4CF3-9B1F-2CEC8EBB6DDA}" type="pres">
      <dgm:prSet presAssocID="{E6492824-E8EE-4E7E-A5B2-7C8203B8E308}" presName="parTxOnly" presStyleLbl="node1" presStyleIdx="0" presStyleCnt="3" custScaleX="661295" custScaleY="522260" custLinFactX="168843" custLinFactY="-485214" custLinFactNeighborX="200000" custLinFactNeighborY="-500000">
        <dgm:presLayoutVars>
          <dgm:chMax val="0"/>
          <dgm:chPref val="0"/>
          <dgm:bulletEnabled val="1"/>
        </dgm:presLayoutVars>
      </dgm:prSet>
      <dgm:spPr/>
    </dgm:pt>
    <dgm:pt modelId="{6A791596-57CA-4A7A-86D9-445104098345}" type="pres">
      <dgm:prSet presAssocID="{5BAEEC37-CDE2-4BC2-9843-FF531D232251}" presName="parTxOnlySpace" presStyleCnt="0"/>
      <dgm:spPr/>
    </dgm:pt>
    <dgm:pt modelId="{AAFF0E12-19CC-4A38-B511-C8415877BA33}" type="pres">
      <dgm:prSet presAssocID="{FD7EB795-A845-4A65-B60B-A46C195D00A5}" presName="parTxOnly" presStyleLbl="node1" presStyleIdx="1" presStyleCnt="3" custScaleX="661295" custScaleY="522260" custLinFactX="-46758" custLinFactY="-194544" custLinFactNeighborX="-100000" custLinFactNeighborY="-200000">
        <dgm:presLayoutVars>
          <dgm:chMax val="0"/>
          <dgm:chPref val="0"/>
          <dgm:bulletEnabled val="1"/>
        </dgm:presLayoutVars>
      </dgm:prSet>
      <dgm:spPr/>
    </dgm:pt>
    <dgm:pt modelId="{678DEEBE-640C-416B-9AC3-C61308CF4062}" type="pres">
      <dgm:prSet presAssocID="{5F96E178-88EE-479F-AF59-7CE79E3C9689}" presName="parTxOnlySpace" presStyleCnt="0"/>
      <dgm:spPr/>
    </dgm:pt>
    <dgm:pt modelId="{7DEA1886-6537-4E12-A72D-0135A47B70F4}" type="pres">
      <dgm:prSet presAssocID="{B38F432C-BB82-4F5C-A0C9-7BDE747A64A6}" presName="parTxOnly" presStyleLbl="node1" presStyleIdx="2" presStyleCnt="3" custScaleX="661295" custScaleY="522260" custLinFactX="-171857" custLinFactY="78009" custLinFactNeighborX="-200000" custLinFactNeighborY="100000">
        <dgm:presLayoutVars>
          <dgm:chMax val="0"/>
          <dgm:chPref val="0"/>
          <dgm:bulletEnabled val="1"/>
        </dgm:presLayoutVars>
      </dgm:prSet>
      <dgm:spPr/>
    </dgm:pt>
  </dgm:ptLst>
  <dgm:cxnLst>
    <dgm:cxn modelId="{99304517-464F-49CF-98DF-ECBB9B92CFB7}" srcId="{77A646C9-9376-4C6A-8AC6-7E2C61AC8F4C}" destId="{E6492824-E8EE-4E7E-A5B2-7C8203B8E308}" srcOrd="0" destOrd="0" parTransId="{E9444A61-EB2C-462D-B7B8-AB367B4EBA9A}" sibTransId="{5BAEEC37-CDE2-4BC2-9843-FF531D232251}"/>
    <dgm:cxn modelId="{590E0A1C-1754-452F-941C-0614933594F5}" type="presOf" srcId="{E6492824-E8EE-4E7E-A5B2-7C8203B8E308}" destId="{5F01E93C-B4A2-4CF3-9B1F-2CEC8EBB6DDA}" srcOrd="0" destOrd="0" presId="urn:microsoft.com/office/officeart/2005/8/layout/chevron1"/>
    <dgm:cxn modelId="{6FBC461E-EADC-496B-BA9A-72A834237648}" type="presOf" srcId="{FD7EB795-A845-4A65-B60B-A46C195D00A5}" destId="{AAFF0E12-19CC-4A38-B511-C8415877BA33}" srcOrd="0" destOrd="0" presId="urn:microsoft.com/office/officeart/2005/8/layout/chevron1"/>
    <dgm:cxn modelId="{55FB0B5F-A1D3-4D4C-B84A-38D03349251C}" type="presOf" srcId="{B38F432C-BB82-4F5C-A0C9-7BDE747A64A6}" destId="{7DEA1886-6537-4E12-A72D-0135A47B70F4}" srcOrd="0" destOrd="0" presId="urn:microsoft.com/office/officeart/2005/8/layout/chevron1"/>
    <dgm:cxn modelId="{3FF7F442-45C1-4701-B37D-603E3C7CD514}" type="presOf" srcId="{77A646C9-9376-4C6A-8AC6-7E2C61AC8F4C}" destId="{A524132F-FC36-4E96-983D-16CA7172AEDC}" srcOrd="0" destOrd="0" presId="urn:microsoft.com/office/officeart/2005/8/layout/chevron1"/>
    <dgm:cxn modelId="{A0D79D46-245F-448D-9399-5393E931A021}" srcId="{77A646C9-9376-4C6A-8AC6-7E2C61AC8F4C}" destId="{B38F432C-BB82-4F5C-A0C9-7BDE747A64A6}" srcOrd="2" destOrd="0" parTransId="{C8D7824E-E675-4F91-9F01-7039DDC44F29}" sibTransId="{B6BDBAB5-DFEA-4831-9A6B-D5FD09BB825C}"/>
    <dgm:cxn modelId="{D08DA282-7BF6-46BF-B1A2-95A3AAF0EEA8}" srcId="{77A646C9-9376-4C6A-8AC6-7E2C61AC8F4C}" destId="{FD7EB795-A845-4A65-B60B-A46C195D00A5}" srcOrd="1" destOrd="0" parTransId="{B045A27F-51B2-46C5-81C4-11DAB49BCCB6}" sibTransId="{5F96E178-88EE-479F-AF59-7CE79E3C9689}"/>
    <dgm:cxn modelId="{72510E10-8673-40F6-8259-8A4B78EDBCCE}" type="presParOf" srcId="{A524132F-FC36-4E96-983D-16CA7172AEDC}" destId="{5F01E93C-B4A2-4CF3-9B1F-2CEC8EBB6DDA}" srcOrd="0" destOrd="0" presId="urn:microsoft.com/office/officeart/2005/8/layout/chevron1"/>
    <dgm:cxn modelId="{6F7F4202-DB67-4E71-9663-E99D5EC9A6CC}" type="presParOf" srcId="{A524132F-FC36-4E96-983D-16CA7172AEDC}" destId="{6A791596-57CA-4A7A-86D9-445104098345}" srcOrd="1" destOrd="0" presId="urn:microsoft.com/office/officeart/2005/8/layout/chevron1"/>
    <dgm:cxn modelId="{E8F23CFF-C232-4E58-B0F1-B675B46CD483}" type="presParOf" srcId="{A524132F-FC36-4E96-983D-16CA7172AEDC}" destId="{AAFF0E12-19CC-4A38-B511-C8415877BA33}" srcOrd="2" destOrd="0" presId="urn:microsoft.com/office/officeart/2005/8/layout/chevron1"/>
    <dgm:cxn modelId="{95EBDFEE-D642-472B-8E65-2AEB8B51E12F}" type="presParOf" srcId="{A524132F-FC36-4E96-983D-16CA7172AEDC}" destId="{678DEEBE-640C-416B-9AC3-C61308CF4062}" srcOrd="3" destOrd="0" presId="urn:microsoft.com/office/officeart/2005/8/layout/chevron1"/>
    <dgm:cxn modelId="{478DECFB-65DE-437F-9D8B-D1FFDBCF4172}" type="presParOf" srcId="{A524132F-FC36-4E96-983D-16CA7172AEDC}" destId="{7DEA1886-6537-4E12-A72D-0135A47B70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dgm:spPr>
        <a:solidFill>
          <a:srgbClr val="2B56AB"/>
        </a:solidFill>
      </dgm:spPr>
      <dgm:t>
        <a:bodyPr/>
        <a:lstStyle/>
        <a:p>
          <a:r>
            <a:rPr lang="en-US" dirty="0"/>
            <a:t>Measures</a:t>
          </a:r>
          <a:r>
            <a:rPr lang="en-US" baseline="0" dirty="0"/>
            <a:t> of Merit, Performance, and Effectiveness</a:t>
          </a:r>
          <a:endParaRPr lang="en-US" dirty="0"/>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r>
            <a:rPr lang="en-US" sz="1800" b="0" dirty="0"/>
            <a:t>Data Collection Management Plan (DCMP) with inputs: Observations, Interviews, Surveys, Simulation Data</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BA3152B5-72BB-43FD-8837-A4AE8393FDF5}">
      <dgm:prSet phldrT="[Text]"/>
      <dgm:spPr>
        <a:solidFill>
          <a:srgbClr val="2B56AB"/>
        </a:solidFill>
      </dgm:spPr>
      <dgm:t>
        <a:bodyPr/>
        <a:lstStyle/>
        <a:p>
          <a:r>
            <a:rPr lang="en-US" dirty="0"/>
            <a:t>Data Collection and Data Reduction</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r>
            <a:rPr lang="en-US" sz="1800" b="0" dirty="0"/>
            <a:t>Focusing </a:t>
          </a:r>
        </a:p>
        <a:p>
          <a:r>
            <a:rPr lang="en-US" sz="1800" b="0" dirty="0"/>
            <a:t>Simplifying </a:t>
          </a:r>
        </a:p>
        <a:p>
          <a:r>
            <a:rPr lang="en-US" sz="1800" b="0" dirty="0"/>
            <a:t>Abstracting </a:t>
          </a:r>
        </a:p>
        <a:p>
          <a:r>
            <a:rPr lang="en-US" sz="1800" b="0" dirty="0"/>
            <a:t>Aligning </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b="0" dirty="0"/>
            <a:t>C++ </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dgm:spPr>
        <a:solidFill>
          <a:srgbClr val="2B56AB"/>
        </a:solidFill>
      </dgm:spPr>
      <dgm:t>
        <a:bodyPr/>
        <a:lstStyle/>
        <a:p>
          <a:r>
            <a:rPr lang="en-US" dirty="0"/>
            <a:t>Computational Methods</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endParaRPr lang="en-US" sz="1300" b="1" dirty="0"/>
        </a:p>
        <a:p>
          <a:r>
            <a:rPr lang="en-US" sz="1800" b="0" dirty="0"/>
            <a:t>Analyze Data</a:t>
          </a:r>
        </a:p>
        <a:p>
          <a:r>
            <a:rPr lang="en-US" sz="1800" b="0" dirty="0"/>
            <a:t>Apply appropriate Statistic methods </a:t>
          </a:r>
        </a:p>
        <a:p>
          <a:endParaRPr lang="en-US" sz="1300" dirty="0"/>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b="0" dirty="0"/>
            <a:t>R-Studio</a:t>
          </a:r>
        </a:p>
        <a:p>
          <a:r>
            <a:rPr lang="en-US" b="0" dirty="0"/>
            <a:t>DOE-Pro</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3A16FF9D-D712-4D77-848C-D41B0D00F428}">
      <dgm:prSet phldrT="[Text]"/>
      <dgm:spPr>
        <a:solidFill>
          <a:srgbClr val="2B56AB"/>
        </a:solidFill>
      </dgm:spPr>
      <dgm:t>
        <a:bodyPr/>
        <a:lstStyle/>
        <a:p>
          <a:r>
            <a:rPr lang="en-US" dirty="0"/>
            <a:t>Report Publication</a:t>
          </a:r>
        </a:p>
      </dgm:t>
    </dgm:pt>
    <dgm:pt modelId="{A04F8F43-E1FA-45EB-BC7F-5C96646E87CC}" type="parTrans" cxnId="{0E4715B6-4856-4967-AB0D-E30408BA5BAC}">
      <dgm:prSet/>
      <dgm:spPr/>
      <dgm:t>
        <a:bodyPr/>
        <a:lstStyle/>
        <a:p>
          <a:endParaRPr lang="en-US"/>
        </a:p>
      </dgm:t>
    </dgm:pt>
    <dgm:pt modelId="{70EF9214-4E28-4F81-88AA-01871FB2671E}" type="sibTrans" cxnId="{0E4715B6-4856-4967-AB0D-E30408BA5BAC}">
      <dgm:prSet/>
      <dgm:spPr/>
      <dgm:t>
        <a:bodyPr/>
        <a:lstStyle/>
        <a:p>
          <a:endParaRPr lang="en-US"/>
        </a:p>
      </dgm:t>
    </dgm:pt>
    <dgm:pt modelId="{9504716B-8AD5-4E99-9F51-CFF4C2792215}">
      <dgm:prSet phldrT="[Text]" custT="1"/>
      <dgm:spPr>
        <a:solidFill>
          <a:srgbClr val="CDCDDF"/>
        </a:solidFill>
      </dgm:spPr>
      <dgm:t>
        <a:bodyPr/>
        <a:lstStyle/>
        <a:p>
          <a:r>
            <a:rPr lang="en-US" sz="1800" b="0" dirty="0"/>
            <a:t>Peer Review (Murder Board) Customer Review Accreditation Agent Review</a:t>
          </a:r>
        </a:p>
      </dgm:t>
    </dgm:pt>
    <dgm:pt modelId="{CA4B5D82-5F1F-4E9F-B7E2-BBAC1E58C25D}" type="parTrans" cxnId="{0B47FA53-53B6-4032-B00E-F4E4E5905F75}">
      <dgm:prSet/>
      <dgm:spPr/>
      <dgm:t>
        <a:bodyPr/>
        <a:lstStyle/>
        <a:p>
          <a:endParaRPr lang="en-US"/>
        </a:p>
      </dgm:t>
    </dgm:pt>
    <dgm:pt modelId="{7BAD1923-70A3-4120-9B8C-90F0FE9C368D}" type="sibTrans" cxnId="{0B47FA53-53B6-4032-B00E-F4E4E5905F75}">
      <dgm:prSet/>
      <dgm:spPr/>
      <dgm:t>
        <a:bodyPr/>
        <a:lstStyle/>
        <a:p>
          <a:endParaRPr lang="en-US"/>
        </a:p>
      </dgm:t>
    </dgm:pt>
    <dgm:pt modelId="{02E258B4-074C-4035-9132-3F1792A443AB}">
      <dgm:prSet phldrT="[Text]"/>
      <dgm:spPr>
        <a:solidFill>
          <a:srgbClr val="CDCDDF"/>
        </a:solidFill>
      </dgm:spPr>
      <dgm:t>
        <a:bodyPr/>
        <a:lstStyle/>
        <a:p>
          <a:r>
            <a:rPr lang="en-US" b="1" dirty="0"/>
            <a:t>  </a:t>
          </a:r>
          <a:r>
            <a:rPr lang="en-US" b="0" dirty="0"/>
            <a:t>MS Office</a:t>
          </a:r>
        </a:p>
        <a:p>
          <a:r>
            <a:rPr lang="en-US" b="0" dirty="0"/>
            <a:t> Teams</a:t>
          </a:r>
        </a:p>
      </dgm:t>
    </dgm:pt>
    <dgm:pt modelId="{AD881BC3-54CC-4B53-B1DA-636065E353C2}" type="parTrans" cxnId="{65594647-A786-4103-BC48-4BE651101544}">
      <dgm:prSet/>
      <dgm:spPr/>
      <dgm:t>
        <a:bodyPr/>
        <a:lstStyle/>
        <a:p>
          <a:endParaRPr lang="en-US"/>
        </a:p>
      </dgm:t>
    </dgm:pt>
    <dgm:pt modelId="{C2C5A85C-1B00-49C5-AFA8-1255D9BDDBBC}" type="sibTrans" cxnId="{65594647-A786-4103-BC48-4BE651101544}">
      <dgm:prSet/>
      <dgm:spPr/>
      <dgm:t>
        <a:bodyPr/>
        <a:lstStyle/>
        <a:p>
          <a:endParaRPr lang="en-US"/>
        </a:p>
      </dgm:t>
    </dgm:pt>
    <dgm:pt modelId="{5AE61765-A6D3-4AA5-8933-04260AA2987A}">
      <dgm:prSet phldrT="[Text]"/>
      <dgm:spPr/>
      <dgm:t>
        <a:bodyPr/>
        <a:lstStyle/>
        <a:p>
          <a:r>
            <a:rPr lang="en-US" b="0" dirty="0"/>
            <a:t>Data </a:t>
          </a:r>
        </a:p>
        <a:p>
          <a:r>
            <a:rPr lang="en-US" b="0" dirty="0" err="1"/>
            <a:t>FacilitatePro</a:t>
          </a:r>
          <a:endParaRPr lang="en-US" b="0" dirty="0"/>
        </a:p>
        <a:p>
          <a:r>
            <a:rPr lang="en-US" b="0" dirty="0"/>
            <a:t>Hard Copy</a:t>
          </a:r>
        </a:p>
        <a:p>
          <a:r>
            <a:rPr lang="en-US" b="0" dirty="0"/>
            <a:t>HLA/DIS </a:t>
          </a:r>
        </a:p>
      </dgm:t>
    </dgm:pt>
    <dgm:pt modelId="{2E1DBE31-3965-4BFA-8015-6FDB5E63306A}" type="sibTrans" cxnId="{848D2982-1D61-419E-B5BE-A5932B5EC63D}">
      <dgm:prSet/>
      <dgm:spPr/>
      <dgm:t>
        <a:bodyPr/>
        <a:lstStyle/>
        <a:p>
          <a:endParaRPr lang="en-US"/>
        </a:p>
      </dgm:t>
    </dgm:pt>
    <dgm:pt modelId="{06351F37-9534-42E3-ADCB-EDB5F9F41EDA}" type="parTrans" cxnId="{848D2982-1D61-419E-B5BE-A5932B5EC63D}">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111314" custScaleY="110297"/>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71560" custScaleY="127533" custLinFactNeighborX="-5994">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07509" custScaleY="132479" custLinFactNeighborX="-26462">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109101" custScaleY="116606"/>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81789" custScaleY="138820" custLinFactNeighborX="-12676">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02079" custScaleY="138139" custLinFactNeighborX="-388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10767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73624" custScaleY="118484">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05733" custScaleY="120582" custLinFactNeighborX="-2334">
        <dgm:presLayoutVars>
          <dgm:bulletEnabled val="1"/>
        </dgm:presLayoutVars>
      </dgm:prSet>
      <dgm:spPr/>
    </dgm:pt>
    <dgm:pt modelId="{EA5D17F7-C6F1-43E1-92D6-D2B3EED33E4B}" type="pres">
      <dgm:prSet presAssocID="{141A69C3-5C37-43BE-8E29-50C7F3A7A243}" presName="vSp" presStyleCnt="0"/>
      <dgm:spPr/>
    </dgm:pt>
    <dgm:pt modelId="{D59D2B7A-AAC6-4574-8E70-670CB2A779CA}" type="pres">
      <dgm:prSet presAssocID="{3A16FF9D-D712-4D77-848C-D41B0D00F428}" presName="horFlow" presStyleCnt="0"/>
      <dgm:spPr/>
    </dgm:pt>
    <dgm:pt modelId="{C8633393-A03C-48B7-98A4-0138FA9ED806}" type="pres">
      <dgm:prSet presAssocID="{3A16FF9D-D712-4D77-848C-D41B0D00F428}" presName="bigChev" presStyleLbl="node1" presStyleIdx="3" presStyleCnt="4" custScaleX="106965"/>
      <dgm:spPr/>
    </dgm:pt>
    <dgm:pt modelId="{01718B88-F24B-44E8-9F2F-CE434D8652D8}" type="pres">
      <dgm:prSet presAssocID="{CA4B5D82-5F1F-4E9F-B7E2-BBAC1E58C25D}" presName="parTrans" presStyleCnt="0"/>
      <dgm:spPr/>
    </dgm:pt>
    <dgm:pt modelId="{B0448E9D-8F21-4C38-B4F1-69C1CC58737F}" type="pres">
      <dgm:prSet presAssocID="{9504716B-8AD5-4E99-9F51-CFF4C2792215}" presName="node" presStyleLbl="alignAccFollowNode1" presStyleIdx="6" presStyleCnt="8" custScaleX="174908" custScaleY="117232" custLinFactNeighborX="6004">
        <dgm:presLayoutVars>
          <dgm:bulletEnabled val="1"/>
        </dgm:presLayoutVars>
      </dgm:prSet>
      <dgm:spPr/>
    </dgm:pt>
    <dgm:pt modelId="{79E9CC17-7394-44FC-8D49-F873FE74930A}" type="pres">
      <dgm:prSet presAssocID="{7BAD1923-70A3-4120-9B8C-90F0FE9C368D}" presName="sibTrans" presStyleCnt="0"/>
      <dgm:spPr/>
    </dgm:pt>
    <dgm:pt modelId="{B0EAB742-ABF6-4C07-A550-EB00F2F36334}" type="pres">
      <dgm:prSet presAssocID="{02E258B4-074C-4035-9132-3F1792A443AB}" presName="node" presStyleLbl="alignAccFollowNode1" presStyleIdx="7" presStyleCnt="8" custScaleX="105378" custScaleY="117232" custLinFactNeighborX="633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380DCC2B-8370-4BD6-811E-B0F89ACFE99B}" type="presOf" srcId="{9504716B-8AD5-4E99-9F51-CFF4C2792215}" destId="{B0448E9D-8F21-4C38-B4F1-69C1CC58737F}"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CC87CB63-E2E0-4BDF-8C64-6F14857141B6}" srcId="{E4B2B008-AFEE-4A25-B902-590137FB98AE}" destId="{BA3152B5-72BB-43FD-8837-A4AE8393FDF5}" srcOrd="1" destOrd="0" parTransId="{B2FE4489-AF4D-4C1E-AC27-22688AACBEE9}" sibTransId="{FB395DC8-4427-42AF-AE4C-714531F9264A}"/>
    <dgm:cxn modelId="{ADB91664-D9FC-43A3-8EB6-DE856C816BE7}" type="presOf" srcId="{3A16FF9D-D712-4D77-848C-D41B0D00F428}" destId="{C8633393-A03C-48B7-98A4-0138FA9ED806}" srcOrd="0" destOrd="0" presId="urn:microsoft.com/office/officeart/2005/8/layout/lProcess3"/>
    <dgm:cxn modelId="{65594647-A786-4103-BC48-4BE651101544}" srcId="{3A16FF9D-D712-4D77-848C-D41B0D00F428}" destId="{02E258B4-074C-4035-9132-3F1792A443AB}" srcOrd="1" destOrd="0" parTransId="{AD881BC3-54CC-4B53-B1DA-636065E353C2}" sibTransId="{C2C5A85C-1B00-49C5-AFA8-1255D9BDDBBC}"/>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0B47FA53-53B6-4032-B00E-F4E4E5905F75}" srcId="{3A16FF9D-D712-4D77-848C-D41B0D00F428}" destId="{9504716B-8AD5-4E99-9F51-CFF4C2792215}" srcOrd="0" destOrd="0" parTransId="{CA4B5D82-5F1F-4E9F-B7E2-BBAC1E58C25D}" sibTransId="{7BAD1923-70A3-4120-9B8C-90F0FE9C368D}"/>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0E4715B6-4856-4967-AB0D-E30408BA5BAC}" srcId="{E4B2B008-AFEE-4A25-B902-590137FB98AE}" destId="{3A16FF9D-D712-4D77-848C-D41B0D00F428}" srcOrd="3" destOrd="0" parTransId="{A04F8F43-E1FA-45EB-BC7F-5C96646E87CC}" sibTransId="{70EF9214-4E28-4F81-88AA-01871FB2671E}"/>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127437E7-506E-4355-BBFA-7658061EAAD8}" type="presOf" srcId="{02E258B4-074C-4035-9132-3F1792A443AB}" destId="{B0EAB742-ABF6-4C07-A550-EB00F2F36334}" srcOrd="0" destOrd="0" presId="urn:microsoft.com/office/officeart/2005/8/layout/lProcess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AFED625C-8D1E-45C2-A1B8-14257D1DC178}" type="presParOf" srcId="{13FB2501-508D-429C-BEC8-1452B89DD71F}" destId="{EA5D17F7-C6F1-43E1-92D6-D2B3EED33E4B}" srcOrd="5" destOrd="0" presId="urn:microsoft.com/office/officeart/2005/8/layout/lProcess3"/>
    <dgm:cxn modelId="{4DFC08FE-9AE8-43B4-AF46-A64937C0CB9F}" type="presParOf" srcId="{13FB2501-508D-429C-BEC8-1452B89DD71F}" destId="{D59D2B7A-AAC6-4574-8E70-670CB2A779CA}" srcOrd="6" destOrd="0" presId="urn:microsoft.com/office/officeart/2005/8/layout/lProcess3"/>
    <dgm:cxn modelId="{E046CE3F-6E84-45BD-B884-009C05D4AE0E}" type="presParOf" srcId="{D59D2B7A-AAC6-4574-8E70-670CB2A779CA}" destId="{C8633393-A03C-48B7-98A4-0138FA9ED806}" srcOrd="0" destOrd="0" presId="urn:microsoft.com/office/officeart/2005/8/layout/lProcess3"/>
    <dgm:cxn modelId="{FB56757D-97E7-4A45-BF95-70167EE01894}" type="presParOf" srcId="{D59D2B7A-AAC6-4574-8E70-670CB2A779CA}" destId="{01718B88-F24B-44E8-9F2F-CE434D8652D8}" srcOrd="1" destOrd="0" presId="urn:microsoft.com/office/officeart/2005/8/layout/lProcess3"/>
    <dgm:cxn modelId="{ABE3EBE3-9A62-44EA-AE01-AA4F5B2EBE15}" type="presParOf" srcId="{D59D2B7A-AAC6-4574-8E70-670CB2A779CA}" destId="{B0448E9D-8F21-4C38-B4F1-69C1CC58737F}" srcOrd="2" destOrd="0" presId="urn:microsoft.com/office/officeart/2005/8/layout/lProcess3"/>
    <dgm:cxn modelId="{54BB8A10-3CAF-49EF-B22D-4A3DF733604D}" type="presParOf" srcId="{D59D2B7A-AAC6-4574-8E70-670CB2A779CA}" destId="{79E9CC17-7394-44FC-8D49-F873FE74930A}" srcOrd="3" destOrd="0" presId="urn:microsoft.com/office/officeart/2005/8/layout/lProcess3"/>
    <dgm:cxn modelId="{9FDC60E1-4A96-4133-851D-D4D137FC55E4}" type="presParOf" srcId="{D59D2B7A-AAC6-4574-8E70-670CB2A779CA}" destId="{B0EAB742-ABF6-4C07-A550-EB00F2F3633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0" y="28721"/>
          <a:ext cx="3105450" cy="919619"/>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Modeling</a:t>
          </a:r>
        </a:p>
      </dsp:txBody>
      <dsp:txXfrm>
        <a:off x="459810" y="28721"/>
        <a:ext cx="2185831" cy="919619"/>
      </dsp:txXfrm>
    </dsp:sp>
    <dsp:sp modelId="{B4552BEE-917A-448E-9171-86B8C18FA015}">
      <dsp:nvSpPr>
        <dsp:cNvPr id="0" name=""/>
        <dsp:cNvSpPr/>
      </dsp:nvSpPr>
      <dsp:spPr>
        <a:xfrm>
          <a:off x="2811511" y="25756"/>
          <a:ext cx="3513659" cy="96973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296379" y="25756"/>
        <a:ext cx="2543923" cy="969736"/>
      </dsp:txXfrm>
    </dsp:sp>
    <dsp:sp modelId="{095E1924-6EC3-4EFF-99B8-D4A75C724D12}">
      <dsp:nvSpPr>
        <dsp:cNvPr id="0" name=""/>
        <dsp:cNvSpPr/>
      </dsp:nvSpPr>
      <dsp:spPr>
        <a:xfrm>
          <a:off x="6046802" y="33856"/>
          <a:ext cx="3324318" cy="9703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Experiment design     and learning demands</a:t>
          </a:r>
        </a:p>
      </dsp:txBody>
      <dsp:txXfrm>
        <a:off x="6531991" y="33856"/>
        <a:ext cx="2353940" cy="970378"/>
      </dsp:txXfrm>
    </dsp:sp>
    <dsp:sp modelId="{5D45013A-5F80-4DB1-90A7-0C6B784C1051}">
      <dsp:nvSpPr>
        <dsp:cNvPr id="0" name=""/>
        <dsp:cNvSpPr/>
      </dsp:nvSpPr>
      <dsp:spPr>
        <a:xfrm>
          <a:off x="27809" y="1086034"/>
          <a:ext cx="3127127" cy="929681"/>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Interoperability of Simulations</a:t>
          </a:r>
        </a:p>
      </dsp:txBody>
      <dsp:txXfrm>
        <a:off x="492650" y="1086034"/>
        <a:ext cx="2197446" cy="929681"/>
      </dsp:txXfrm>
    </dsp:sp>
    <dsp:sp modelId="{714CE185-2F06-4B5A-A474-2F8369663E56}">
      <dsp:nvSpPr>
        <dsp:cNvPr id="0" name=""/>
        <dsp:cNvSpPr/>
      </dsp:nvSpPr>
      <dsp:spPr>
        <a:xfrm>
          <a:off x="2887404" y="1103069"/>
          <a:ext cx="3447138" cy="92217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600" b="1" kern="1200"/>
            <a:t>- Accredit each individual simulation</a:t>
          </a:r>
        </a:p>
        <a:p>
          <a:pPr marL="0" lvl="0" indent="0" algn="ctr" defTabSz="711200">
            <a:lnSpc>
              <a:spcPct val="90000"/>
            </a:lnSpc>
            <a:spcBef>
              <a:spcPct val="0"/>
            </a:spcBef>
            <a:spcAft>
              <a:spcPct val="35000"/>
            </a:spcAft>
            <a:buNone/>
          </a:pPr>
          <a:r>
            <a:rPr lang="en-US" sz="1600" b="1" kern="1200"/>
            <a:t>- Crawl-walk-run</a:t>
          </a:r>
        </a:p>
        <a:p>
          <a:pPr marL="0" lvl="0" indent="0" algn="ctr" defTabSz="711200">
            <a:lnSpc>
              <a:spcPct val="90000"/>
            </a:lnSpc>
            <a:spcBef>
              <a:spcPct val="0"/>
            </a:spcBef>
            <a:spcAft>
              <a:spcPct val="35000"/>
            </a:spcAft>
            <a:buNone/>
          </a:pPr>
          <a:endParaRPr lang="en-US" sz="1400" kern="1200"/>
        </a:p>
      </dsp:txBody>
      <dsp:txXfrm>
        <a:off x="3348494" y="1103069"/>
        <a:ext cx="2524959" cy="922179"/>
      </dsp:txXfrm>
    </dsp:sp>
    <dsp:sp modelId="{1A80A3D5-1C7D-443E-B604-8481682AC38B}">
      <dsp:nvSpPr>
        <dsp:cNvPr id="0" name=""/>
        <dsp:cNvSpPr/>
      </dsp:nvSpPr>
      <dsp:spPr>
        <a:xfrm>
          <a:off x="6090074" y="1137330"/>
          <a:ext cx="3230233" cy="87338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a:t>- </a:t>
          </a:r>
          <a:r>
            <a:rPr lang="en-US" sz="1600" b="1" kern="1200"/>
            <a:t>Integration Test Plan</a:t>
          </a:r>
        </a:p>
        <a:p>
          <a:pPr marL="0" lvl="0" indent="0" algn="ctr" defTabSz="622300">
            <a:lnSpc>
              <a:spcPct val="90000"/>
            </a:lnSpc>
            <a:spcBef>
              <a:spcPct val="0"/>
            </a:spcBef>
            <a:spcAft>
              <a:spcPct val="35000"/>
            </a:spcAft>
            <a:buNone/>
          </a:pPr>
          <a:r>
            <a:rPr lang="en-US" sz="1600" b="1" kern="1200"/>
            <a:t>- Quality Control checklists</a:t>
          </a:r>
        </a:p>
      </dsp:txBody>
      <dsp:txXfrm>
        <a:off x="6526765" y="1137330"/>
        <a:ext cx="2356852" cy="873381"/>
      </dsp:txXfrm>
    </dsp:sp>
    <dsp:sp modelId="{25F87719-5FEB-423A-A6CE-7548420B0DB7}">
      <dsp:nvSpPr>
        <dsp:cNvPr id="0" name=""/>
        <dsp:cNvSpPr/>
      </dsp:nvSpPr>
      <dsp:spPr>
        <a:xfrm>
          <a:off x="14290" y="2178372"/>
          <a:ext cx="3202279" cy="92503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Verification</a:t>
          </a:r>
        </a:p>
      </dsp:txBody>
      <dsp:txXfrm>
        <a:off x="476809" y="2178372"/>
        <a:ext cx="2277242" cy="925037"/>
      </dsp:txXfrm>
    </dsp:sp>
    <dsp:sp modelId="{620D89D1-A722-4AA0-A302-29F19EC6551F}">
      <dsp:nvSpPr>
        <dsp:cNvPr id="0" name=""/>
        <dsp:cNvSpPr/>
      </dsp:nvSpPr>
      <dsp:spPr>
        <a:xfrm>
          <a:off x="2934623" y="2152127"/>
          <a:ext cx="3482948" cy="97093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ts val="900"/>
            </a:spcAft>
            <a:buNone/>
          </a:pPr>
          <a:r>
            <a:rPr lang="en-US" sz="1600" b="1" kern="1200"/>
            <a:t>- Communicate with developers</a:t>
          </a:r>
        </a:p>
        <a:p>
          <a:pPr marL="0" lvl="0" indent="0" algn="ctr" defTabSz="711200">
            <a:lnSpc>
              <a:spcPct val="90000"/>
            </a:lnSpc>
            <a:spcBef>
              <a:spcPct val="0"/>
            </a:spcBef>
            <a:spcAft>
              <a:spcPts val="900"/>
            </a:spcAft>
            <a:buNone/>
          </a:pPr>
          <a:r>
            <a:rPr lang="en-US" sz="1600" b="1" kern="1200"/>
            <a:t> - Regression testing</a:t>
          </a:r>
        </a:p>
      </dsp:txBody>
      <dsp:txXfrm>
        <a:off x="3420090" y="2152127"/>
        <a:ext cx="2512014" cy="970934"/>
      </dsp:txXfrm>
    </dsp:sp>
    <dsp:sp modelId="{9F07F28B-8B2D-4420-8771-0B46DE0CEA92}">
      <dsp:nvSpPr>
        <dsp:cNvPr id="0" name=""/>
        <dsp:cNvSpPr/>
      </dsp:nvSpPr>
      <dsp:spPr>
        <a:xfrm>
          <a:off x="6124076" y="2157479"/>
          <a:ext cx="3200044" cy="98497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400" b="1" kern="1200"/>
            <a:t>- </a:t>
          </a:r>
          <a:r>
            <a:rPr lang="en-US" sz="1600" b="1" kern="1200"/>
            <a:t>Version Description Document</a:t>
          </a:r>
        </a:p>
        <a:p>
          <a:pPr marL="0" lvl="0" indent="0" algn="ctr" defTabSz="800100">
            <a:lnSpc>
              <a:spcPct val="90000"/>
            </a:lnSpc>
            <a:spcBef>
              <a:spcPct val="0"/>
            </a:spcBef>
            <a:spcAft>
              <a:spcPct val="35000"/>
            </a:spcAft>
            <a:buNone/>
          </a:pPr>
          <a:r>
            <a:rPr lang="en-US" sz="1600" b="1" kern="1200"/>
            <a:t>- Operator manual</a:t>
          </a:r>
        </a:p>
        <a:p>
          <a:pPr marL="0" lvl="0" indent="0" algn="ctr" defTabSz="800100">
            <a:lnSpc>
              <a:spcPct val="90000"/>
            </a:lnSpc>
            <a:spcBef>
              <a:spcPct val="0"/>
            </a:spcBef>
            <a:spcAft>
              <a:spcPct val="35000"/>
            </a:spcAft>
            <a:buNone/>
          </a:pPr>
          <a:endParaRPr lang="en-US" sz="1800" kern="1200"/>
        </a:p>
      </dsp:txBody>
      <dsp:txXfrm>
        <a:off x="6616562" y="2157479"/>
        <a:ext cx="2215072" cy="984972"/>
      </dsp:txXfrm>
    </dsp:sp>
    <dsp:sp modelId="{A73E93D7-527B-44E8-B794-328713D5517D}">
      <dsp:nvSpPr>
        <dsp:cNvPr id="0" name=""/>
        <dsp:cNvSpPr/>
      </dsp:nvSpPr>
      <dsp:spPr>
        <a:xfrm>
          <a:off x="19049" y="3250702"/>
          <a:ext cx="3197128" cy="89937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Validation</a:t>
          </a:r>
        </a:p>
      </dsp:txBody>
      <dsp:txXfrm>
        <a:off x="468734" y="3250702"/>
        <a:ext cx="2297758" cy="899370"/>
      </dsp:txXfrm>
    </dsp:sp>
    <dsp:sp modelId="{B3C7A8D4-FAD3-4F29-ABC8-EBAEE3797C34}">
      <dsp:nvSpPr>
        <dsp:cNvPr id="0" name=""/>
        <dsp:cNvSpPr/>
      </dsp:nvSpPr>
      <dsp:spPr>
        <a:xfrm>
          <a:off x="2972618" y="3246904"/>
          <a:ext cx="3480800" cy="891378"/>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418307" y="3246904"/>
        <a:ext cx="2589422" cy="891378"/>
      </dsp:txXfrm>
    </dsp:sp>
    <dsp:sp modelId="{12EE3345-25AB-4EB0-B457-0A732B6C71FD}">
      <dsp:nvSpPr>
        <dsp:cNvPr id="0" name=""/>
        <dsp:cNvSpPr/>
      </dsp:nvSpPr>
      <dsp:spPr>
        <a:xfrm>
          <a:off x="6208690" y="3268781"/>
          <a:ext cx="3083757" cy="881325"/>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ts val="1100"/>
            </a:spcAft>
            <a:buNone/>
          </a:pPr>
          <a:r>
            <a:rPr lang="en-US" sz="1400" b="1" kern="1200"/>
            <a:t>- </a:t>
          </a:r>
          <a:r>
            <a:rPr lang="en-US" sz="1600" b="1" kern="1200"/>
            <a:t>Linux scripts</a:t>
          </a:r>
        </a:p>
        <a:p>
          <a:pPr marL="0" lvl="0" indent="0" algn="ctr" defTabSz="622300">
            <a:lnSpc>
              <a:spcPct val="90000"/>
            </a:lnSpc>
            <a:spcBef>
              <a:spcPct val="0"/>
            </a:spcBef>
            <a:spcAft>
              <a:spcPts val="1100"/>
            </a:spcAft>
            <a:buNone/>
          </a:pPr>
          <a:r>
            <a:rPr lang="en-US" sz="1600" b="1" kern="1200"/>
            <a:t>- Weapon-Munition-Sensor List (WMSL)</a:t>
          </a:r>
        </a:p>
      </dsp:txBody>
      <dsp:txXfrm>
        <a:off x="6649353" y="3268781"/>
        <a:ext cx="2202432" cy="881325"/>
      </dsp:txXfrm>
    </dsp:sp>
    <dsp:sp modelId="{935B11D2-C45B-8B42-8EB8-C9073F1EBAB1}">
      <dsp:nvSpPr>
        <dsp:cNvPr id="0" name=""/>
        <dsp:cNvSpPr/>
      </dsp:nvSpPr>
      <dsp:spPr>
        <a:xfrm>
          <a:off x="0" y="4273768"/>
          <a:ext cx="3242757" cy="91979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Authoritative Data</a:t>
          </a:r>
        </a:p>
      </dsp:txBody>
      <dsp:txXfrm>
        <a:off x="459899" y="4273768"/>
        <a:ext cx="2322960" cy="919797"/>
      </dsp:txXfrm>
    </dsp:sp>
    <dsp:sp modelId="{814642BD-175B-5D4D-AE76-B255377FF6EC}">
      <dsp:nvSpPr>
        <dsp:cNvPr id="0" name=""/>
        <dsp:cNvSpPr/>
      </dsp:nvSpPr>
      <dsp:spPr>
        <a:xfrm>
          <a:off x="2988775" y="4279396"/>
          <a:ext cx="3477718" cy="92444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Request data</a:t>
          </a:r>
        </a:p>
        <a:p>
          <a:pPr marL="0" lvl="0" indent="0" algn="ctr" defTabSz="711200">
            <a:lnSpc>
              <a:spcPct val="90000"/>
            </a:lnSpc>
            <a:spcBef>
              <a:spcPct val="0"/>
            </a:spcBef>
            <a:spcAft>
              <a:spcPct val="35000"/>
            </a:spcAft>
            <a:buNone/>
          </a:pPr>
          <a:r>
            <a:rPr lang="en-US" sz="1600" b="1" kern="1200"/>
            <a:t>- Ingest data into simulation</a:t>
          </a:r>
        </a:p>
      </dsp:txBody>
      <dsp:txXfrm>
        <a:off x="3450998" y="4279396"/>
        <a:ext cx="2553273" cy="924445"/>
      </dsp:txXfrm>
    </dsp:sp>
    <dsp:sp modelId="{6BF14B74-811D-6045-9F51-97CBFA6891E9}">
      <dsp:nvSpPr>
        <dsp:cNvPr id="0" name=""/>
        <dsp:cNvSpPr/>
      </dsp:nvSpPr>
      <dsp:spPr>
        <a:xfrm>
          <a:off x="6208243" y="4300587"/>
          <a:ext cx="3138189" cy="8841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Electronic Data Request System (eDRS)</a:t>
          </a:r>
        </a:p>
      </dsp:txBody>
      <dsp:txXfrm>
        <a:off x="6650325" y="4300587"/>
        <a:ext cx="2254025" cy="884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130423" y="3806"/>
          <a:ext cx="3346976"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Hardware</a:t>
          </a:r>
        </a:p>
      </dsp:txBody>
      <dsp:txXfrm>
        <a:off x="730228" y="3806"/>
        <a:ext cx="2147366" cy="1199610"/>
      </dsp:txXfrm>
    </dsp:sp>
    <dsp:sp modelId="{B4552BEE-917A-448E-9171-86B8C18FA015}">
      <dsp:nvSpPr>
        <dsp:cNvPr id="0" name=""/>
        <dsp:cNvSpPr/>
      </dsp:nvSpPr>
      <dsp:spPr>
        <a:xfrm>
          <a:off x="3070819" y="3010"/>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Verify Standardization &amp; Minimum/Recommended Requirements, Validate Performance</a:t>
          </a:r>
        </a:p>
      </dsp:txBody>
      <dsp:txXfrm>
        <a:off x="3671420" y="3010"/>
        <a:ext cx="2581353" cy="1201202"/>
      </dsp:txXfrm>
    </dsp:sp>
    <dsp:sp modelId="{095E1924-6EC3-4EFF-99B8-D4A75C724D12}">
      <dsp:nvSpPr>
        <dsp:cNvPr id="0" name=""/>
        <dsp:cNvSpPr/>
      </dsp:nvSpPr>
      <dsp:spPr>
        <a:xfrm>
          <a:off x="6443586" y="3010"/>
          <a:ext cx="3907450"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SOP &amp; Experiment Design Documents, Hardware Specs (Software Req’s) Performance &amp; Event Monitoring </a:t>
          </a:r>
        </a:p>
      </dsp:txBody>
      <dsp:txXfrm>
        <a:off x="7044187" y="3010"/>
        <a:ext cx="2706248" cy="1201202"/>
      </dsp:txXfrm>
    </dsp:sp>
    <dsp:sp modelId="{5D45013A-5F80-4DB1-90A7-0C6B784C1051}">
      <dsp:nvSpPr>
        <dsp:cNvPr id="0" name=""/>
        <dsp:cNvSpPr/>
      </dsp:nvSpPr>
      <dsp:spPr>
        <a:xfrm>
          <a:off x="130423" y="1354507"/>
          <a:ext cx="339057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Software</a:t>
          </a:r>
        </a:p>
      </dsp:txBody>
      <dsp:txXfrm>
        <a:off x="730228" y="1354507"/>
        <a:ext cx="2190964" cy="1199610"/>
      </dsp:txXfrm>
    </dsp:sp>
    <dsp:sp modelId="{714CE185-2F06-4B5A-A474-2F8369663E56}">
      <dsp:nvSpPr>
        <dsp:cNvPr id="0" name=""/>
        <dsp:cNvSpPr/>
      </dsp:nvSpPr>
      <dsp:spPr>
        <a:xfrm>
          <a:off x="3114416" y="1353671"/>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Verify OS &amp; Application Version, Validate Performance</a:t>
          </a:r>
        </a:p>
      </dsp:txBody>
      <dsp:txXfrm>
        <a:off x="3715017" y="1353671"/>
        <a:ext cx="2581353" cy="1201202"/>
      </dsp:txXfrm>
    </dsp:sp>
    <dsp:sp modelId="{1A80A3D5-1C7D-443E-B604-8481682AC38B}">
      <dsp:nvSpPr>
        <dsp:cNvPr id="0" name=""/>
        <dsp:cNvSpPr/>
      </dsp:nvSpPr>
      <dsp:spPr>
        <a:xfrm>
          <a:off x="6487180" y="1364302"/>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SDD/VDD, Compatibility Matrix, Approved Software List, Operator Testing, Performance &amp; Event Monitoring</a:t>
          </a:r>
        </a:p>
      </dsp:txBody>
      <dsp:txXfrm>
        <a:off x="7087781" y="1364302"/>
        <a:ext cx="2581353" cy="1201202"/>
      </dsp:txXfrm>
    </dsp:sp>
    <dsp:sp modelId="{25F87719-5FEB-423A-A6CE-7548420B0DB7}">
      <dsp:nvSpPr>
        <dsp:cNvPr id="0" name=""/>
        <dsp:cNvSpPr/>
      </dsp:nvSpPr>
      <dsp:spPr>
        <a:xfrm>
          <a:off x="130423" y="2715831"/>
          <a:ext cx="34054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Network</a:t>
          </a:r>
        </a:p>
      </dsp:txBody>
      <dsp:txXfrm>
        <a:off x="730228" y="2715831"/>
        <a:ext cx="2205834" cy="1199610"/>
      </dsp:txXfrm>
    </dsp:sp>
    <dsp:sp modelId="{620D89D1-A722-4AA0-A302-29F19EC6551F}">
      <dsp:nvSpPr>
        <dsp:cNvPr id="0" name=""/>
        <dsp:cNvSpPr/>
      </dsp:nvSpPr>
      <dsp:spPr>
        <a:xfrm>
          <a:off x="3133886" y="2729330"/>
          <a:ext cx="3782555" cy="1201202"/>
        </a:xfrm>
        <a:prstGeom prst="chevron">
          <a:avLst/>
        </a:prstGeom>
        <a:solidFill>
          <a:srgbClr val="CDCDDF">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Verify Network Design and Ports, Protocols &amp; Services, Validate Network Performance</a:t>
          </a:r>
        </a:p>
      </dsp:txBody>
      <dsp:txXfrm>
        <a:off x="3734487" y="2729330"/>
        <a:ext cx="2581353" cy="1201202"/>
      </dsp:txXfrm>
    </dsp:sp>
    <dsp:sp modelId="{9F07F28B-8B2D-4420-8771-0B46DE0CEA92}">
      <dsp:nvSpPr>
        <dsp:cNvPr id="0" name=""/>
        <dsp:cNvSpPr/>
      </dsp:nvSpPr>
      <dsp:spPr>
        <a:xfrm>
          <a:off x="6511329" y="2714963"/>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Infrastructure Design Documents, PPSM, Network Performance Monitoring </a:t>
          </a:r>
        </a:p>
      </dsp:txBody>
      <dsp:txXfrm>
        <a:off x="7111930" y="2714963"/>
        <a:ext cx="2581353" cy="1201202"/>
      </dsp:txXfrm>
    </dsp:sp>
    <dsp:sp modelId="{A73E93D7-527B-44E8-B794-328713D5517D}">
      <dsp:nvSpPr>
        <dsp:cNvPr id="0" name=""/>
        <dsp:cNvSpPr/>
      </dsp:nvSpPr>
      <dsp:spPr>
        <a:xfrm>
          <a:off x="98533" y="4101034"/>
          <a:ext cx="34558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Experiment Footprint/Physical Environment</a:t>
          </a:r>
        </a:p>
      </dsp:txBody>
      <dsp:txXfrm>
        <a:off x="698338" y="4101034"/>
        <a:ext cx="2256234" cy="1199610"/>
      </dsp:txXfrm>
    </dsp:sp>
    <dsp:sp modelId="{C9B089F6-3724-4FD6-B545-64F1B0C29243}">
      <dsp:nvSpPr>
        <dsp:cNvPr id="0" name=""/>
        <dsp:cNvSpPr/>
      </dsp:nvSpPr>
      <dsp:spPr>
        <a:xfrm>
          <a:off x="3151232" y="4097517"/>
          <a:ext cx="3751654"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Verify Automation Requirements (Tools and Services Matrix), Validate Physical Layout &amp; Utility of the Physical Space</a:t>
          </a:r>
        </a:p>
      </dsp:txBody>
      <dsp:txXfrm>
        <a:off x="3751833" y="4097517"/>
        <a:ext cx="2550452" cy="1201202"/>
      </dsp:txXfrm>
    </dsp:sp>
    <dsp:sp modelId="{970CD7A0-DC43-43F5-B945-0DE4D362F265}">
      <dsp:nvSpPr>
        <dsp:cNvPr id="0" name=""/>
        <dsp:cNvSpPr/>
      </dsp:nvSpPr>
      <dsp:spPr>
        <a:xfrm>
          <a:off x="6479040" y="4108148"/>
          <a:ext cx="3782555"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SOP &amp; Experiment Design Documents, Communication Plan, Operational Context</a:t>
          </a:r>
        </a:p>
      </dsp:txBody>
      <dsp:txXfrm>
        <a:off x="7079641" y="4108148"/>
        <a:ext cx="2581353" cy="120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9497" y="5347"/>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Operational Setting and Mission</a:t>
          </a:r>
        </a:p>
      </dsp:txBody>
      <dsp:txXfrm>
        <a:off x="647401" y="5347"/>
        <a:ext cx="1903930" cy="835808"/>
      </dsp:txXfrm>
    </dsp:sp>
    <dsp:sp modelId="{B4552BEE-917A-448E-9171-86B8C18FA015}">
      <dsp:nvSpPr>
        <dsp:cNvPr id="0" name=""/>
        <dsp:cNvSpPr/>
      </dsp:nvSpPr>
      <dsp:spPr>
        <a:xfrm>
          <a:off x="2697598" y="3279"/>
          <a:ext cx="254032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 Arial" panose="02020603050405020304"/>
            </a:rPr>
            <a:t>- Scenario Time Frame</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 Arial" panose="02020603050405020304"/>
            </a:rPr>
            <a:t>- Mission Types</a:t>
          </a:r>
        </a:p>
      </dsp:txBody>
      <dsp:txXfrm>
        <a:off x="3117570" y="3279"/>
        <a:ext cx="1700377" cy="839943"/>
      </dsp:txXfrm>
    </dsp:sp>
    <dsp:sp modelId="{AD5D1611-F349-4477-95AE-0D5EFF295548}">
      <dsp:nvSpPr>
        <dsp:cNvPr id="0" name=""/>
        <dsp:cNvSpPr/>
      </dsp:nvSpPr>
      <dsp:spPr>
        <a:xfrm>
          <a:off x="4995115"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Doctrine </a:t>
          </a:r>
        </a:p>
        <a:p>
          <a:pPr marL="0" lvl="0" indent="0" algn="ctr" defTabSz="533400">
            <a:lnSpc>
              <a:spcPct val="90000"/>
            </a:lnSpc>
            <a:spcBef>
              <a:spcPct val="0"/>
            </a:spcBef>
            <a:spcAft>
              <a:spcPct val="35000"/>
            </a:spcAft>
            <a:buNone/>
          </a:pPr>
          <a:r>
            <a:rPr lang="en-US" sz="1200" b="1" kern="1200" dirty="0">
              <a:latin typeface=" Arial" panose="02020603050405020304"/>
            </a:rPr>
            <a:t>- Future Concepts</a:t>
          </a:r>
        </a:p>
        <a:p>
          <a:pPr marL="0" lvl="0" indent="0" algn="ctr" defTabSz="533400">
            <a:lnSpc>
              <a:spcPct val="90000"/>
            </a:lnSpc>
            <a:spcBef>
              <a:spcPct val="0"/>
            </a:spcBef>
            <a:spcAft>
              <a:spcPct val="35000"/>
            </a:spcAft>
            <a:buNone/>
          </a:pPr>
          <a:r>
            <a:rPr lang="en-US" sz="1200" b="1" kern="1200" dirty="0">
              <a:latin typeface=" Arial" panose="02020603050405020304"/>
            </a:rPr>
            <a:t>- National Ground Intelligence Center (NGIC)</a:t>
          </a:r>
        </a:p>
      </dsp:txBody>
      <dsp:txXfrm>
        <a:off x="5415087" y="3279"/>
        <a:ext cx="2528732" cy="839943"/>
      </dsp:txXfrm>
    </dsp:sp>
    <dsp:sp modelId="{095E1924-6EC3-4EFF-99B8-D4A75C724D12}">
      <dsp:nvSpPr>
        <dsp:cNvPr id="0" name=""/>
        <dsp:cNvSpPr/>
      </dsp:nvSpPr>
      <dsp:spPr>
        <a:xfrm>
          <a:off x="8120988"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TRAC Scenario Based</a:t>
          </a:r>
        </a:p>
        <a:p>
          <a:pPr marL="0" lvl="0" indent="0" algn="ctr" defTabSz="533400">
            <a:lnSpc>
              <a:spcPct val="90000"/>
            </a:lnSpc>
            <a:spcBef>
              <a:spcPct val="0"/>
            </a:spcBef>
            <a:spcAft>
              <a:spcPct val="35000"/>
            </a:spcAft>
            <a:buNone/>
          </a:pPr>
          <a:r>
            <a:rPr lang="en-US" sz="1200" b="1" kern="1200" dirty="0">
              <a:latin typeface=" Arial" panose="02020603050405020304"/>
            </a:rPr>
            <a:t>- Timeframe Validated by Sponsor</a:t>
          </a:r>
        </a:p>
        <a:p>
          <a:pPr marL="0" lvl="0" indent="0" algn="ctr" defTabSz="533400">
            <a:lnSpc>
              <a:spcPct val="90000"/>
            </a:lnSpc>
            <a:spcBef>
              <a:spcPct val="0"/>
            </a:spcBef>
            <a:spcAft>
              <a:spcPct val="35000"/>
            </a:spcAft>
            <a:buNone/>
          </a:pPr>
          <a:r>
            <a:rPr lang="en-US" sz="1200" b="1" kern="1200" dirty="0">
              <a:latin typeface=" Arial" panose="02020603050405020304"/>
            </a:rPr>
            <a:t>- Military SME Validates Mission</a:t>
          </a:r>
        </a:p>
      </dsp:txBody>
      <dsp:txXfrm>
        <a:off x="8540960" y="3279"/>
        <a:ext cx="2528732" cy="839943"/>
      </dsp:txXfrm>
    </dsp:sp>
    <dsp:sp modelId="{5D45013A-5F80-4DB1-90A7-0C6B784C1051}">
      <dsp:nvSpPr>
        <dsp:cNvPr id="0" name=""/>
        <dsp:cNvSpPr/>
      </dsp:nvSpPr>
      <dsp:spPr>
        <a:xfrm>
          <a:off x="229497" y="962304"/>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Terrain</a:t>
          </a:r>
        </a:p>
      </dsp:txBody>
      <dsp:txXfrm>
        <a:off x="647401" y="962304"/>
        <a:ext cx="1903930" cy="835808"/>
      </dsp:txXfrm>
    </dsp:sp>
    <dsp:sp modelId="{714CE185-2F06-4B5A-A474-2F8369663E56}">
      <dsp:nvSpPr>
        <dsp:cNvPr id="0" name=""/>
        <dsp:cNvSpPr/>
      </dsp:nvSpPr>
      <dsp:spPr>
        <a:xfrm>
          <a:off x="2697598" y="960236"/>
          <a:ext cx="2561461"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algn="ctr" defTabSz="444500">
            <a:lnSpc>
              <a:spcPct val="90000"/>
            </a:lnSpc>
            <a:spcBef>
              <a:spcPct val="0"/>
            </a:spcBef>
            <a:spcAft>
              <a:spcPct val="35000"/>
            </a:spcAft>
            <a:buNone/>
          </a:pPr>
          <a:r>
            <a:rPr lang="en-US" sz="1200" b="1" kern="1200" dirty="0">
              <a:latin typeface=" Arial" panose="02020603050405020304"/>
            </a:rPr>
            <a:t>- Terrain Type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Weather</a:t>
          </a:r>
        </a:p>
      </dsp:txBody>
      <dsp:txXfrm>
        <a:off x="3117570" y="960236"/>
        <a:ext cx="1721518" cy="839943"/>
      </dsp:txXfrm>
    </dsp:sp>
    <dsp:sp modelId="{9E4525F0-EE13-4C07-A223-C28A5F0E12B7}">
      <dsp:nvSpPr>
        <dsp:cNvPr id="0" name=""/>
        <dsp:cNvSpPr/>
      </dsp:nvSpPr>
      <dsp:spPr>
        <a:xfrm>
          <a:off x="5016256"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Army Program of Record</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National Geospatial-Intelligence Agency (NGA)</a:t>
          </a:r>
        </a:p>
      </dsp:txBody>
      <dsp:txXfrm>
        <a:off x="5436228" y="960236"/>
        <a:ext cx="2528732" cy="839943"/>
      </dsp:txXfrm>
    </dsp:sp>
    <dsp:sp modelId="{1A80A3D5-1C7D-443E-B604-8481682AC38B}">
      <dsp:nvSpPr>
        <dsp:cNvPr id="0" name=""/>
        <dsp:cNvSpPr/>
      </dsp:nvSpPr>
      <dsp:spPr>
        <a:xfrm>
          <a:off x="8142129"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Within TRAC Scenario Terrain</a:t>
          </a:r>
        </a:p>
        <a:p>
          <a:pPr marL="0" lvl="0" indent="0" algn="ctr" defTabSz="533400">
            <a:lnSpc>
              <a:spcPct val="90000"/>
            </a:lnSpc>
            <a:spcBef>
              <a:spcPct val="0"/>
            </a:spcBef>
            <a:spcAft>
              <a:spcPct val="35000"/>
            </a:spcAft>
            <a:buNone/>
          </a:pPr>
          <a:r>
            <a:rPr lang="en-US" sz="1200" b="1" kern="1200" dirty="0">
              <a:latin typeface=" Arial" panose="02020603050405020304"/>
            </a:rPr>
            <a:t>- Validate Terrain &amp; Weather for Region</a:t>
          </a:r>
        </a:p>
      </dsp:txBody>
      <dsp:txXfrm>
        <a:off x="8562101" y="960236"/>
        <a:ext cx="2528732" cy="839943"/>
      </dsp:txXfrm>
    </dsp:sp>
    <dsp:sp modelId="{E600C3AE-E40D-466C-ADE1-BCB08E119919}">
      <dsp:nvSpPr>
        <dsp:cNvPr id="0" name=""/>
        <dsp:cNvSpPr/>
      </dsp:nvSpPr>
      <dsp:spPr>
        <a:xfrm>
          <a:off x="229497" y="191926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Mission Command Systems</a:t>
          </a:r>
        </a:p>
      </dsp:txBody>
      <dsp:txXfrm>
        <a:off x="647401" y="1919261"/>
        <a:ext cx="1903930" cy="835808"/>
      </dsp:txXfrm>
    </dsp:sp>
    <dsp:sp modelId="{A3D17569-6B4A-447E-8F84-0C3A45E3D504}">
      <dsp:nvSpPr>
        <dsp:cNvPr id="0" name=""/>
        <dsp:cNvSpPr/>
      </dsp:nvSpPr>
      <dsp:spPr>
        <a:xfrm>
          <a:off x="2697598" y="1917193"/>
          <a:ext cx="2540337"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Accurate System for Unit </a:t>
          </a:r>
        </a:p>
        <a:p>
          <a:pPr marL="0" lvl="0" indent="0" algn="ctr" defTabSz="533400">
            <a:lnSpc>
              <a:spcPct val="90000"/>
            </a:lnSpc>
            <a:spcBef>
              <a:spcPct val="0"/>
            </a:spcBef>
            <a:spcAft>
              <a:spcPct val="35000"/>
            </a:spcAft>
            <a:buNone/>
          </a:pPr>
          <a:r>
            <a:rPr lang="en-US" sz="1200" b="1" kern="1200" dirty="0">
              <a:latin typeface=" Arial" panose="02020603050405020304"/>
            </a:rPr>
            <a:t>- Type / Version</a:t>
          </a:r>
        </a:p>
        <a:p>
          <a:pPr marL="0" lvl="0" indent="0" algn="ctr" defTabSz="533400">
            <a:lnSpc>
              <a:spcPct val="90000"/>
            </a:lnSpc>
            <a:spcBef>
              <a:spcPct val="0"/>
            </a:spcBef>
            <a:spcAft>
              <a:spcPct val="35000"/>
            </a:spcAft>
            <a:buNone/>
          </a:pPr>
          <a:r>
            <a:rPr lang="en-US" sz="1200" b="1" kern="1200" dirty="0">
              <a:latin typeface=" Arial" panose="02020603050405020304"/>
            </a:rPr>
            <a:t>- Training</a:t>
          </a:r>
        </a:p>
      </dsp:txBody>
      <dsp:txXfrm>
        <a:off x="3117570" y="1917193"/>
        <a:ext cx="1700394" cy="839943"/>
      </dsp:txXfrm>
    </dsp:sp>
    <dsp:sp modelId="{0769848E-1B36-41DA-B915-BC7B8BEC7B0A}">
      <dsp:nvSpPr>
        <dsp:cNvPr id="0" name=""/>
        <dsp:cNvSpPr/>
      </dsp:nvSpPr>
      <dsp:spPr>
        <a:xfrm>
          <a:off x="4995133"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Army Program of Record</a:t>
          </a:r>
        </a:p>
      </dsp:txBody>
      <dsp:txXfrm>
        <a:off x="5415105" y="1917193"/>
        <a:ext cx="2528732" cy="839943"/>
      </dsp:txXfrm>
    </dsp:sp>
    <dsp:sp modelId="{CBBB201B-FF56-451A-9014-5F60E99201A9}">
      <dsp:nvSpPr>
        <dsp:cNvPr id="0" name=""/>
        <dsp:cNvSpPr/>
      </dsp:nvSpPr>
      <dsp:spPr>
        <a:xfrm>
          <a:off x="8121005"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Technical Validation of Accuracy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Validate Correct System Used</a:t>
          </a:r>
        </a:p>
      </dsp:txBody>
      <dsp:txXfrm>
        <a:off x="8540977" y="1917193"/>
        <a:ext cx="2528732" cy="839943"/>
      </dsp:txXfrm>
    </dsp:sp>
    <dsp:sp modelId="{25F87719-5FEB-423A-A6CE-7548420B0DB7}">
      <dsp:nvSpPr>
        <dsp:cNvPr id="0" name=""/>
        <dsp:cNvSpPr/>
      </dsp:nvSpPr>
      <dsp:spPr>
        <a:xfrm>
          <a:off x="251274" y="2876218"/>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Friendly Organization and Employment</a:t>
          </a:r>
        </a:p>
      </dsp:txBody>
      <dsp:txXfrm>
        <a:off x="669178" y="2876218"/>
        <a:ext cx="1903930" cy="835808"/>
      </dsp:txXfrm>
    </dsp:sp>
    <dsp:sp modelId="{620D89D1-A722-4AA0-A302-29F19EC6551F}">
      <dsp:nvSpPr>
        <dsp:cNvPr id="0" name=""/>
        <dsp:cNvSpPr/>
      </dsp:nvSpPr>
      <dsp:spPr>
        <a:xfrm>
          <a:off x="2697598" y="2874150"/>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dirty="0">
              <a:latin typeface=" Arial" panose="02020603050405020304"/>
            </a:rPr>
            <a:t>- Enablers</a:t>
          </a:r>
        </a:p>
        <a:p>
          <a:pPr marL="0" lvl="0" indent="0" algn="ctr" defTabSz="533400">
            <a:lnSpc>
              <a:spcPct val="90000"/>
            </a:lnSpc>
            <a:spcBef>
              <a:spcPct val="0"/>
            </a:spcBef>
            <a:spcAft>
              <a:spcPct val="35000"/>
            </a:spcAft>
            <a:buNone/>
          </a:pPr>
          <a:r>
            <a:rPr lang="en-US" sz="1200" b="1" kern="1200" dirty="0">
              <a:latin typeface=" Arial" panose="02020603050405020304"/>
            </a:rPr>
            <a:t>- Capabilities</a:t>
          </a:r>
        </a:p>
      </dsp:txBody>
      <dsp:txXfrm>
        <a:off x="3117570" y="2874150"/>
        <a:ext cx="1700567" cy="839943"/>
      </dsp:txXfrm>
    </dsp:sp>
    <dsp:sp modelId="{41C56674-7D56-4453-B59A-36347ABB3A7D}">
      <dsp:nvSpPr>
        <dsp:cNvPr id="0" name=""/>
        <dsp:cNvSpPr/>
      </dsp:nvSpPr>
      <dsp:spPr>
        <a:xfrm>
          <a:off x="4995306"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Organizational &amp; Operational Concepts</a:t>
          </a:r>
        </a:p>
        <a:p>
          <a:pPr marL="0" lvl="0" indent="0" algn="ctr" defTabSz="533400">
            <a:lnSpc>
              <a:spcPct val="90000"/>
            </a:lnSpc>
            <a:spcBef>
              <a:spcPct val="0"/>
            </a:spcBef>
            <a:spcAft>
              <a:spcPct val="35000"/>
            </a:spcAft>
            <a:buNone/>
          </a:pPr>
          <a:r>
            <a:rPr lang="en-US" sz="1200" b="1" kern="1200" dirty="0">
              <a:latin typeface=" Arial" panose="02020603050405020304"/>
            </a:rPr>
            <a:t>- Modified Table of Organization and Equipment (MTOE) &amp; Doctrine</a:t>
          </a:r>
        </a:p>
      </dsp:txBody>
      <dsp:txXfrm>
        <a:off x="5415278" y="2874150"/>
        <a:ext cx="2528732" cy="839943"/>
      </dsp:txXfrm>
    </dsp:sp>
    <dsp:sp modelId="{9F07F28B-8B2D-4420-8771-0B46DE0CEA92}">
      <dsp:nvSpPr>
        <dsp:cNvPr id="0" name=""/>
        <dsp:cNvSpPr/>
      </dsp:nvSpPr>
      <dsp:spPr>
        <a:xfrm>
          <a:off x="8121179"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Military SME (in the appropriate specialty, level, and currency)</a:t>
          </a:r>
        </a:p>
      </dsp:txBody>
      <dsp:txXfrm>
        <a:off x="8541151" y="2874150"/>
        <a:ext cx="2528732" cy="839943"/>
      </dsp:txXfrm>
    </dsp:sp>
    <dsp:sp modelId="{A73E93D7-527B-44E8-B794-328713D5517D}">
      <dsp:nvSpPr>
        <dsp:cNvPr id="0" name=""/>
        <dsp:cNvSpPr/>
      </dsp:nvSpPr>
      <dsp:spPr>
        <a:xfrm>
          <a:off x="229497" y="3833175"/>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Threat Organization and Employment </a:t>
          </a:r>
        </a:p>
      </dsp:txBody>
      <dsp:txXfrm>
        <a:off x="647401" y="3833175"/>
        <a:ext cx="1903930" cy="835808"/>
      </dsp:txXfrm>
    </dsp:sp>
    <dsp:sp modelId="{054791E9-D01E-4A71-BCC3-7248152E2637}">
      <dsp:nvSpPr>
        <dsp:cNvPr id="0" name=""/>
        <dsp:cNvSpPr/>
      </dsp:nvSpPr>
      <dsp:spPr>
        <a:xfrm>
          <a:off x="2697598" y="3831107"/>
          <a:ext cx="2540510"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dirty="0">
              <a:latin typeface=" Arial" panose="02020603050405020304"/>
            </a:rPr>
            <a:t>-Enablers</a:t>
          </a:r>
        </a:p>
        <a:p>
          <a:pPr marL="0" lvl="0" indent="0" algn="ctr" defTabSz="533400">
            <a:lnSpc>
              <a:spcPct val="90000"/>
            </a:lnSpc>
            <a:spcBef>
              <a:spcPct val="0"/>
            </a:spcBef>
            <a:spcAft>
              <a:spcPct val="35000"/>
            </a:spcAft>
            <a:buNone/>
          </a:pPr>
          <a:r>
            <a:rPr lang="en-US" sz="1200" b="1" kern="1200" dirty="0">
              <a:latin typeface=" Arial" panose="02020603050405020304"/>
            </a:rPr>
            <a:t>- Capabilities</a:t>
          </a:r>
        </a:p>
      </dsp:txBody>
      <dsp:txXfrm>
        <a:off x="3117570" y="3831107"/>
        <a:ext cx="1700567" cy="839943"/>
      </dsp:txXfrm>
    </dsp:sp>
    <dsp:sp modelId="{C90C82A2-078F-4EF2-9AA1-2FC45E33CD2B}">
      <dsp:nvSpPr>
        <dsp:cNvPr id="0" name=""/>
        <dsp:cNvSpPr/>
      </dsp:nvSpPr>
      <dsp:spPr>
        <a:xfrm>
          <a:off x="4995306" y="3831107"/>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National Ground Intelligence Center (NGIC)</a:t>
          </a:r>
        </a:p>
        <a:p>
          <a:pPr marL="0" lvl="0" indent="0" algn="ctr" defTabSz="533400">
            <a:lnSpc>
              <a:spcPct val="90000"/>
            </a:lnSpc>
            <a:spcBef>
              <a:spcPct val="0"/>
            </a:spcBef>
            <a:spcAft>
              <a:spcPct val="35000"/>
            </a:spcAft>
            <a:buNone/>
          </a:pPr>
          <a:r>
            <a:rPr lang="en-US" sz="1200" b="1" kern="1200" dirty="0">
              <a:latin typeface=" Arial" panose="02020603050405020304"/>
            </a:rPr>
            <a:t>- Other Intelligence Services</a:t>
          </a:r>
        </a:p>
      </dsp:txBody>
      <dsp:txXfrm>
        <a:off x="5415278" y="3831107"/>
        <a:ext cx="2528732" cy="839943"/>
      </dsp:txXfrm>
    </dsp:sp>
    <dsp:sp modelId="{EFE4B7A0-65AD-40DF-AE9F-6AA9745AB8D8}">
      <dsp:nvSpPr>
        <dsp:cNvPr id="0" name=""/>
        <dsp:cNvSpPr/>
      </dsp:nvSpPr>
      <dsp:spPr>
        <a:xfrm>
          <a:off x="8121179" y="3831107"/>
          <a:ext cx="3368675"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Threat SME (in the appropriate specialty, level, and currency)</a:t>
          </a:r>
        </a:p>
      </dsp:txBody>
      <dsp:txXfrm>
        <a:off x="8541151" y="3831107"/>
        <a:ext cx="2528732" cy="839943"/>
      </dsp:txXfrm>
    </dsp:sp>
    <dsp:sp modelId="{6E8315D5-5501-462B-89FF-A32E0B4EE584}">
      <dsp:nvSpPr>
        <dsp:cNvPr id="0" name=""/>
        <dsp:cNvSpPr/>
      </dsp:nvSpPr>
      <dsp:spPr>
        <a:xfrm>
          <a:off x="229497" y="479013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Civilians/Other</a:t>
          </a:r>
        </a:p>
      </dsp:txBody>
      <dsp:txXfrm>
        <a:off x="647401" y="4790131"/>
        <a:ext cx="1903930" cy="835808"/>
      </dsp:txXfrm>
    </dsp:sp>
    <dsp:sp modelId="{F9F816B8-EB4B-434C-97EA-5D681214A316}">
      <dsp:nvSpPr>
        <dsp:cNvPr id="0" name=""/>
        <dsp:cNvSpPr/>
      </dsp:nvSpPr>
      <dsp:spPr>
        <a:xfrm>
          <a:off x="2697598" y="4788064"/>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Civilians </a:t>
          </a:r>
        </a:p>
        <a:p>
          <a:pPr marL="0" lvl="0" indent="0" algn="ctr" defTabSz="533400">
            <a:lnSpc>
              <a:spcPct val="90000"/>
            </a:lnSpc>
            <a:spcBef>
              <a:spcPct val="0"/>
            </a:spcBef>
            <a:spcAft>
              <a:spcPct val="35000"/>
            </a:spcAft>
            <a:buNone/>
          </a:pPr>
          <a:r>
            <a:rPr lang="en-US" sz="1200" b="1" kern="1200" dirty="0">
              <a:latin typeface=" Arial" panose="02020603050405020304"/>
            </a:rPr>
            <a:t>- Civilian Attitudes / Conditions</a:t>
          </a:r>
        </a:p>
        <a:p>
          <a:pPr marL="0" lvl="0" indent="0" algn="ctr" defTabSz="533400">
            <a:lnSpc>
              <a:spcPct val="90000"/>
            </a:lnSpc>
            <a:spcBef>
              <a:spcPct val="0"/>
            </a:spcBef>
            <a:spcAft>
              <a:spcPct val="35000"/>
            </a:spcAft>
            <a:buNone/>
          </a:pPr>
          <a:r>
            <a:rPr lang="en-US" sz="1200" b="1" kern="1200" dirty="0">
              <a:latin typeface=" Arial" panose="02020603050405020304"/>
            </a:rPr>
            <a:t>- Local Forces</a:t>
          </a:r>
        </a:p>
      </dsp:txBody>
      <dsp:txXfrm>
        <a:off x="3117570" y="4788064"/>
        <a:ext cx="1700567" cy="839943"/>
      </dsp:txXfrm>
    </dsp:sp>
    <dsp:sp modelId="{DC81B2BD-1FA3-42A8-90E3-55D548B60B00}">
      <dsp:nvSpPr>
        <dsp:cNvPr id="0" name=""/>
        <dsp:cNvSpPr/>
      </dsp:nvSpPr>
      <dsp:spPr>
        <a:xfrm>
          <a:off x="4995306"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TRAC Scenario</a:t>
          </a:r>
        </a:p>
        <a:p>
          <a:pPr marL="0" lvl="0" indent="0" algn="ctr" defTabSz="533400">
            <a:lnSpc>
              <a:spcPct val="90000"/>
            </a:lnSpc>
            <a:spcBef>
              <a:spcPct val="0"/>
            </a:spcBef>
            <a:spcAft>
              <a:spcPct val="35000"/>
            </a:spcAft>
            <a:buNone/>
          </a:pPr>
          <a:r>
            <a:rPr lang="en-US" sz="1200" b="1" kern="1200" dirty="0">
              <a:latin typeface=" Arial" panose="02020603050405020304"/>
            </a:rPr>
            <a:t>- Regional Combatant Command or State Dept.</a:t>
          </a:r>
        </a:p>
      </dsp:txBody>
      <dsp:txXfrm>
        <a:off x="5415278" y="4788064"/>
        <a:ext cx="2528732" cy="839943"/>
      </dsp:txXfrm>
    </dsp:sp>
    <dsp:sp modelId="{4E20CF6E-2C2E-40D1-AC98-430EC0E2BE26}">
      <dsp:nvSpPr>
        <dsp:cNvPr id="0" name=""/>
        <dsp:cNvSpPr/>
      </dsp:nvSpPr>
      <dsp:spPr>
        <a:xfrm>
          <a:off x="8121179"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Foreign Area Officer</a:t>
          </a:r>
        </a:p>
        <a:p>
          <a:pPr marL="0" lvl="0" indent="0" algn="ctr" defTabSz="533400">
            <a:lnSpc>
              <a:spcPct val="90000"/>
            </a:lnSpc>
            <a:spcBef>
              <a:spcPct val="0"/>
            </a:spcBef>
            <a:spcAft>
              <a:spcPct val="35000"/>
            </a:spcAft>
            <a:buNone/>
          </a:pPr>
          <a:r>
            <a:rPr lang="en-US" sz="1200" b="1" kern="1200" dirty="0">
              <a:latin typeface=" Arial" panose="02020603050405020304"/>
            </a:rPr>
            <a:t>- State Dept.</a:t>
          </a:r>
        </a:p>
        <a:p>
          <a:pPr marL="0" lvl="0" indent="0" algn="ctr" defTabSz="533400">
            <a:lnSpc>
              <a:spcPct val="90000"/>
            </a:lnSpc>
            <a:spcBef>
              <a:spcPct val="0"/>
            </a:spcBef>
            <a:spcAft>
              <a:spcPct val="35000"/>
            </a:spcAft>
            <a:buNone/>
          </a:pPr>
          <a:r>
            <a:rPr lang="en-US" sz="1200" b="1" kern="1200" dirty="0">
              <a:latin typeface=" Arial" panose="02020603050405020304"/>
            </a:rPr>
            <a:t>- Combatant Command Rep.</a:t>
          </a:r>
        </a:p>
      </dsp:txBody>
      <dsp:txXfrm>
        <a:off x="8541151" y="4788064"/>
        <a:ext cx="2528732" cy="83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1E93C-B4A2-4CF3-9B1F-2CEC8EBB6DDA}">
      <dsp:nvSpPr>
        <dsp:cNvPr id="0" name=""/>
        <dsp:cNvSpPr/>
      </dsp:nvSpPr>
      <dsp:spPr>
        <a:xfrm>
          <a:off x="988823" y="184893"/>
          <a:ext cx="3456981" cy="1092065"/>
        </a:xfrm>
        <a:prstGeom prst="chevron">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Table-Top Experiment (TTX) 1</a:t>
          </a:r>
        </a:p>
      </dsp:txBody>
      <dsp:txXfrm>
        <a:off x="1534856" y="184893"/>
        <a:ext cx="2364916" cy="1092065"/>
      </dsp:txXfrm>
    </dsp:sp>
    <dsp:sp modelId="{AAFF0E12-19CC-4A38-B511-C8415877BA33}">
      <dsp:nvSpPr>
        <dsp:cNvPr id="0" name=""/>
        <dsp:cNvSpPr/>
      </dsp:nvSpPr>
      <dsp:spPr>
        <a:xfrm>
          <a:off x="3109627" y="1420007"/>
          <a:ext cx="3456981" cy="1092065"/>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Table-Top Experiment (TTX) 2</a:t>
          </a:r>
        </a:p>
      </dsp:txBody>
      <dsp:txXfrm>
        <a:off x="3655660" y="1420007"/>
        <a:ext cx="2364916" cy="1092065"/>
      </dsp:txXfrm>
    </dsp:sp>
    <dsp:sp modelId="{7DEA1886-6537-4E12-A72D-0135A47B70F4}">
      <dsp:nvSpPr>
        <dsp:cNvPr id="0" name=""/>
        <dsp:cNvSpPr/>
      </dsp:nvSpPr>
      <dsp:spPr>
        <a:xfrm>
          <a:off x="5808090" y="2617236"/>
          <a:ext cx="3456981" cy="1092065"/>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Simulation Experiment (SIMEXp) 1</a:t>
          </a:r>
        </a:p>
      </dsp:txBody>
      <dsp:txXfrm>
        <a:off x="6354123" y="2617236"/>
        <a:ext cx="2364916" cy="1092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5892" y="948"/>
          <a:ext cx="3214181" cy="127392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Measures</a:t>
          </a:r>
          <a:r>
            <a:rPr lang="en-US" sz="1900" kern="1200" baseline="0" dirty="0"/>
            <a:t> of Merit, Performance, and Effectiveness</a:t>
          </a:r>
          <a:endParaRPr lang="en-US" sz="1900" kern="1200" dirty="0"/>
        </a:p>
      </dsp:txBody>
      <dsp:txXfrm>
        <a:off x="862855" y="948"/>
        <a:ext cx="1940255" cy="1273926"/>
      </dsp:txXfrm>
    </dsp:sp>
    <dsp:sp modelId="{B4552BEE-917A-448E-9171-86B8C18FA015}">
      <dsp:nvSpPr>
        <dsp:cNvPr id="0" name=""/>
        <dsp:cNvSpPr/>
      </dsp:nvSpPr>
      <dsp:spPr>
        <a:xfrm>
          <a:off x="3044588" y="26615"/>
          <a:ext cx="4111636" cy="122259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Data Collection Management Plan (DCMP) with inputs: Observations, Interviews, Surveys, Simulation Data</a:t>
          </a:r>
        </a:p>
      </dsp:txBody>
      <dsp:txXfrm>
        <a:off x="3655884" y="26615"/>
        <a:ext cx="2889045" cy="1222591"/>
      </dsp:txXfrm>
    </dsp:sp>
    <dsp:sp modelId="{095E1924-6EC3-4EFF-99B8-D4A75C724D12}">
      <dsp:nvSpPr>
        <dsp:cNvPr id="0" name=""/>
        <dsp:cNvSpPr/>
      </dsp:nvSpPr>
      <dsp:spPr>
        <a:xfrm>
          <a:off x="6752022" y="2908"/>
          <a:ext cx="2576579" cy="127000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Data </a:t>
          </a:r>
        </a:p>
        <a:p>
          <a:pPr marL="0" lvl="0" indent="0" algn="ctr" defTabSz="755650">
            <a:lnSpc>
              <a:spcPct val="90000"/>
            </a:lnSpc>
            <a:spcBef>
              <a:spcPct val="0"/>
            </a:spcBef>
            <a:spcAft>
              <a:spcPct val="35000"/>
            </a:spcAft>
            <a:buNone/>
          </a:pPr>
          <a:r>
            <a:rPr lang="en-US" sz="1700" b="0" kern="1200" dirty="0" err="1"/>
            <a:t>FacilitatePro</a:t>
          </a:r>
          <a:endParaRPr lang="en-US" sz="1700" b="0" kern="1200" dirty="0"/>
        </a:p>
        <a:p>
          <a:pPr marL="0" lvl="0" indent="0" algn="ctr" defTabSz="755650">
            <a:lnSpc>
              <a:spcPct val="90000"/>
            </a:lnSpc>
            <a:spcBef>
              <a:spcPct val="0"/>
            </a:spcBef>
            <a:spcAft>
              <a:spcPct val="35000"/>
            </a:spcAft>
            <a:buNone/>
          </a:pPr>
          <a:r>
            <a:rPr lang="en-US" sz="1700" b="0" kern="1200" dirty="0"/>
            <a:t>Hard Copy</a:t>
          </a:r>
        </a:p>
        <a:p>
          <a:pPr marL="0" lvl="0" indent="0" algn="ctr" defTabSz="755650">
            <a:lnSpc>
              <a:spcPct val="90000"/>
            </a:lnSpc>
            <a:spcBef>
              <a:spcPct val="0"/>
            </a:spcBef>
            <a:spcAft>
              <a:spcPct val="35000"/>
            </a:spcAft>
            <a:buNone/>
          </a:pPr>
          <a:r>
            <a:rPr lang="en-US" sz="1700" b="0" kern="1200" dirty="0"/>
            <a:t>HLA/DIS </a:t>
          </a:r>
        </a:p>
      </dsp:txBody>
      <dsp:txXfrm>
        <a:off x="7387025" y="2908"/>
        <a:ext cx="1306574" cy="1270005"/>
      </dsp:txXfrm>
    </dsp:sp>
    <dsp:sp modelId="{5D45013A-5F80-4DB1-90A7-0C6B784C1051}">
      <dsp:nvSpPr>
        <dsp:cNvPr id="0" name=""/>
        <dsp:cNvSpPr/>
      </dsp:nvSpPr>
      <dsp:spPr>
        <a:xfrm>
          <a:off x="225892" y="1436573"/>
          <a:ext cx="3150280" cy="1346794"/>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Data Collection and Data Reduction</a:t>
          </a:r>
        </a:p>
      </dsp:txBody>
      <dsp:txXfrm>
        <a:off x="899289" y="1436573"/>
        <a:ext cx="1803486" cy="1346794"/>
      </dsp:txXfrm>
    </dsp:sp>
    <dsp:sp modelId="{714CE185-2F06-4B5A-A474-2F8369663E56}">
      <dsp:nvSpPr>
        <dsp:cNvPr id="0" name=""/>
        <dsp:cNvSpPr/>
      </dsp:nvSpPr>
      <dsp:spPr>
        <a:xfrm>
          <a:off x="2958268" y="1444574"/>
          <a:ext cx="4356786" cy="133079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Focusing </a:t>
          </a:r>
        </a:p>
        <a:p>
          <a:pPr marL="0" lvl="0" indent="0" algn="ctr" defTabSz="800100">
            <a:lnSpc>
              <a:spcPct val="90000"/>
            </a:lnSpc>
            <a:spcBef>
              <a:spcPct val="0"/>
            </a:spcBef>
            <a:spcAft>
              <a:spcPct val="35000"/>
            </a:spcAft>
            <a:buNone/>
          </a:pPr>
          <a:r>
            <a:rPr lang="en-US" sz="1800" b="0" kern="1200" dirty="0"/>
            <a:t>Simplifying </a:t>
          </a:r>
        </a:p>
        <a:p>
          <a:pPr marL="0" lvl="0" indent="0" algn="ctr" defTabSz="800100">
            <a:lnSpc>
              <a:spcPct val="90000"/>
            </a:lnSpc>
            <a:spcBef>
              <a:spcPct val="0"/>
            </a:spcBef>
            <a:spcAft>
              <a:spcPct val="35000"/>
            </a:spcAft>
            <a:buNone/>
          </a:pPr>
          <a:r>
            <a:rPr lang="en-US" sz="1800" b="0" kern="1200" dirty="0"/>
            <a:t>Abstracting </a:t>
          </a:r>
        </a:p>
        <a:p>
          <a:pPr marL="0" lvl="0" indent="0" algn="ctr" defTabSz="800100">
            <a:lnSpc>
              <a:spcPct val="90000"/>
            </a:lnSpc>
            <a:spcBef>
              <a:spcPct val="0"/>
            </a:spcBef>
            <a:spcAft>
              <a:spcPct val="35000"/>
            </a:spcAft>
            <a:buNone/>
          </a:pPr>
          <a:r>
            <a:rPr lang="en-US" sz="1800" b="0" kern="1200" dirty="0"/>
            <a:t>Aligning </a:t>
          </a:r>
        </a:p>
      </dsp:txBody>
      <dsp:txXfrm>
        <a:off x="3623665" y="1444574"/>
        <a:ext cx="3025993" cy="1330793"/>
      </dsp:txXfrm>
    </dsp:sp>
    <dsp:sp modelId="{1A80A3D5-1C7D-443E-B604-8481682AC38B}">
      <dsp:nvSpPr>
        <dsp:cNvPr id="0" name=""/>
        <dsp:cNvSpPr/>
      </dsp:nvSpPr>
      <dsp:spPr>
        <a:xfrm>
          <a:off x="6891660" y="1447838"/>
          <a:ext cx="2446442" cy="132426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C++ </a:t>
          </a:r>
        </a:p>
      </dsp:txBody>
      <dsp:txXfrm>
        <a:off x="7553793" y="1447838"/>
        <a:ext cx="1122177" cy="1324265"/>
      </dsp:txXfrm>
    </dsp:sp>
    <dsp:sp modelId="{25F87719-5FEB-423A-A6CE-7548420B0DB7}">
      <dsp:nvSpPr>
        <dsp:cNvPr id="0" name=""/>
        <dsp:cNvSpPr/>
      </dsp:nvSpPr>
      <dsp:spPr>
        <a:xfrm>
          <a:off x="225892" y="2945547"/>
          <a:ext cx="3109163"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Computational Methods</a:t>
          </a:r>
        </a:p>
      </dsp:txBody>
      <dsp:txXfrm>
        <a:off x="803390" y="2945547"/>
        <a:ext cx="1954167" cy="1154996"/>
      </dsp:txXfrm>
    </dsp:sp>
    <dsp:sp modelId="{620D89D1-A722-4AA0-A302-29F19EC6551F}">
      <dsp:nvSpPr>
        <dsp:cNvPr id="0" name=""/>
        <dsp:cNvSpPr/>
      </dsp:nvSpPr>
      <dsp:spPr>
        <a:xfrm>
          <a:off x="2959681" y="2955124"/>
          <a:ext cx="4161102" cy="11358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800" b="0" kern="1200" dirty="0"/>
            <a:t>Analyze Data</a:t>
          </a:r>
        </a:p>
        <a:p>
          <a:pPr marL="0" lvl="0" indent="0" algn="ctr" defTabSz="577850">
            <a:lnSpc>
              <a:spcPct val="90000"/>
            </a:lnSpc>
            <a:spcBef>
              <a:spcPct val="0"/>
            </a:spcBef>
            <a:spcAft>
              <a:spcPct val="35000"/>
            </a:spcAft>
            <a:buNone/>
          </a:pPr>
          <a:r>
            <a:rPr lang="en-US" sz="1800" b="0" kern="1200" dirty="0"/>
            <a:t>Apply appropriate Statistic methods </a:t>
          </a:r>
        </a:p>
        <a:p>
          <a:pPr marL="0" lvl="0" indent="0" algn="ctr" defTabSz="577850">
            <a:lnSpc>
              <a:spcPct val="90000"/>
            </a:lnSpc>
            <a:spcBef>
              <a:spcPct val="0"/>
            </a:spcBef>
            <a:spcAft>
              <a:spcPct val="35000"/>
            </a:spcAft>
            <a:buNone/>
          </a:pPr>
          <a:endParaRPr lang="en-US" sz="1300" kern="1200" dirty="0"/>
        </a:p>
      </dsp:txBody>
      <dsp:txXfrm>
        <a:off x="3527603" y="2955124"/>
        <a:ext cx="3025259" cy="1135843"/>
      </dsp:txXfrm>
    </dsp:sp>
    <dsp:sp modelId="{9F07F28B-8B2D-4420-8771-0B46DE0CEA92}">
      <dsp:nvSpPr>
        <dsp:cNvPr id="0" name=""/>
        <dsp:cNvSpPr/>
      </dsp:nvSpPr>
      <dsp:spPr>
        <a:xfrm>
          <a:off x="6777426" y="2945067"/>
          <a:ext cx="2534015" cy="115595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R-Studio</a:t>
          </a:r>
        </a:p>
        <a:p>
          <a:pPr marL="0" lvl="0" indent="0" algn="ctr" defTabSz="755650">
            <a:lnSpc>
              <a:spcPct val="90000"/>
            </a:lnSpc>
            <a:spcBef>
              <a:spcPct val="0"/>
            </a:spcBef>
            <a:spcAft>
              <a:spcPct val="35000"/>
            </a:spcAft>
            <a:buNone/>
          </a:pPr>
          <a:r>
            <a:rPr lang="en-US" sz="1700" b="0" kern="1200" dirty="0"/>
            <a:t>DOE-Pro</a:t>
          </a:r>
        </a:p>
      </dsp:txBody>
      <dsp:txXfrm>
        <a:off x="7355404" y="2945067"/>
        <a:ext cx="1378060" cy="1155955"/>
      </dsp:txXfrm>
    </dsp:sp>
    <dsp:sp modelId="{C8633393-A03C-48B7-98A4-0138FA9ED806}">
      <dsp:nvSpPr>
        <dsp:cNvPr id="0" name=""/>
        <dsp:cNvSpPr/>
      </dsp:nvSpPr>
      <dsp:spPr>
        <a:xfrm>
          <a:off x="225892" y="4262722"/>
          <a:ext cx="3088604"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Report Publication</a:t>
          </a:r>
        </a:p>
      </dsp:txBody>
      <dsp:txXfrm>
        <a:off x="803390" y="4262722"/>
        <a:ext cx="1933608" cy="1154996"/>
      </dsp:txXfrm>
    </dsp:sp>
    <dsp:sp modelId="{B0448E9D-8F21-4C38-B4F1-69C1CC58737F}">
      <dsp:nvSpPr>
        <dsp:cNvPr id="0" name=""/>
        <dsp:cNvSpPr/>
      </dsp:nvSpPr>
      <dsp:spPr>
        <a:xfrm>
          <a:off x="2959267" y="4278300"/>
          <a:ext cx="4191874"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Peer Review (Murder Board) Customer Review Accreditation Agent Review</a:t>
          </a:r>
        </a:p>
      </dsp:txBody>
      <dsp:txXfrm>
        <a:off x="3521187" y="4278300"/>
        <a:ext cx="3068034" cy="1123840"/>
      </dsp:txXfrm>
    </dsp:sp>
    <dsp:sp modelId="{B0EAB742-ABF6-4C07-A550-EB00F2F36334}">
      <dsp:nvSpPr>
        <dsp:cNvPr id="0" name=""/>
        <dsp:cNvSpPr/>
      </dsp:nvSpPr>
      <dsp:spPr>
        <a:xfrm>
          <a:off x="6816736" y="4278300"/>
          <a:ext cx="2525507"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  </a:t>
          </a:r>
          <a:r>
            <a:rPr lang="en-US" sz="1700" b="0" kern="1200" dirty="0"/>
            <a:t>MS Office</a:t>
          </a:r>
        </a:p>
        <a:p>
          <a:pPr marL="0" lvl="0" indent="0" algn="ctr" defTabSz="755650">
            <a:lnSpc>
              <a:spcPct val="90000"/>
            </a:lnSpc>
            <a:spcBef>
              <a:spcPct val="0"/>
            </a:spcBef>
            <a:spcAft>
              <a:spcPct val="35000"/>
            </a:spcAft>
            <a:buNone/>
          </a:pPr>
          <a:r>
            <a:rPr lang="en-US" sz="1700" b="0" kern="1200" dirty="0"/>
            <a:t> Teams</a:t>
          </a:r>
        </a:p>
      </dsp:txBody>
      <dsp:txXfrm>
        <a:off x="7378656" y="4278300"/>
        <a:ext cx="1401667" cy="11238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Accreditation of the modeling and simulations is the foundation of the overall accreditation. </a:t>
            </a:r>
          </a:p>
          <a:p>
            <a:pPr defTabSz="914674">
              <a:defRPr/>
            </a:pPr>
            <a:endParaRPr lang="en-US" dirty="0"/>
          </a:p>
          <a:p>
            <a:pPr defTabSz="914674">
              <a:defRPr/>
            </a:pPr>
            <a:r>
              <a:rPr lang="en-US" dirty="0"/>
              <a:t>A problem with any of these components has a ripple effect and can compound issues in the other areas that need to be accredited. During this part of the tutorial, I’ll be discussing these five components of simulation-based experiment accreditation, with some examples of the MBL framework we use to accredit the M&amp;S.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1593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those five areas, the processes associated with them, and examples of the tools and resources MBL uses in these areas.  </a:t>
            </a:r>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9342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The first component of the accreditation process is modeling. </a:t>
            </a:r>
          </a:p>
          <a:p>
            <a:pPr defTabSz="914674">
              <a:defRPr/>
            </a:pPr>
            <a:endParaRPr lang="en-US" dirty="0"/>
          </a:p>
          <a:p>
            <a:pPr defTabSz="914674">
              <a:defRPr/>
            </a:pPr>
            <a:r>
              <a:rPr lang="en-US" dirty="0">
                <a:solidFill>
                  <a:srgbClr val="00B0F0"/>
                </a:solidFill>
              </a:rPr>
              <a:t>A model is “a physical, mathematical or otherwise logical representation of a system, entity, phenomenon or process.” The fidelity of a model—how detailed it is--depends on its intended use. If I’m going to train to be a fighter pilot, the model of the cockpit I train in should replicate a real-world cockpit as closely as possible. </a:t>
            </a:r>
          </a:p>
          <a:p>
            <a:pPr defTabSz="914674">
              <a:defRPr/>
            </a:pPr>
            <a:endParaRPr lang="en-US" dirty="0">
              <a:solidFill>
                <a:srgbClr val="00B0F0"/>
              </a:solidFill>
            </a:endParaRPr>
          </a:p>
          <a:p>
            <a:pPr defTabSz="914674">
              <a:defRPr/>
            </a:pPr>
            <a:r>
              <a:rPr lang="en-US" dirty="0">
                <a:solidFill>
                  <a:srgbClr val="00B0F0"/>
                </a:solidFill>
              </a:rPr>
              <a:t>A simulation is a method for implementing a model over time. So if I’m flying in the cockpit of the flight simulator, and I look at the ground below me, every leaf on every tree does not have to be modeled. The intended use of the simulator is to teach me to fly. As long as the trees are adequately represented, their level of fidelity is less important than the cockpit.  </a:t>
            </a:r>
          </a:p>
          <a:p>
            <a:pPr defTabSz="914674">
              <a:defRPr/>
            </a:pPr>
            <a:endParaRPr lang="en-US" dirty="0"/>
          </a:p>
          <a:p>
            <a:pPr defTabSz="914674">
              <a:defRPr/>
            </a:pPr>
            <a:r>
              <a:rPr lang="en-US" dirty="0"/>
              <a:t>For experimentation and analysis, MBL’s Modeling &amp; Simulation Branch (MSB) uses One Semi-Automated Forces, or </a:t>
            </a:r>
            <a:r>
              <a:rPr lang="en-US" dirty="0" err="1"/>
              <a:t>OneSAF</a:t>
            </a:r>
            <a:r>
              <a:rPr lang="en-US" dirty="0"/>
              <a:t>: </a:t>
            </a:r>
            <a:r>
              <a:rPr lang="en-US" dirty="0">
                <a:solidFill>
                  <a:schemeClr val="tx1"/>
                </a:solidFill>
              </a:rPr>
              <a:t>a brigade-and-below, </a:t>
            </a:r>
            <a:r>
              <a:rPr lang="en-US" dirty="0"/>
              <a:t>composable, entity-level computer generated forces simulation. </a:t>
            </a:r>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r>
              <a:rPr lang="en-US" dirty="0"/>
              <a:t> </a:t>
            </a:r>
          </a:p>
          <a:p>
            <a:pPr defTabSz="914674">
              <a:defRPr/>
            </a:pPr>
            <a:endParaRPr lang="en-US" dirty="0"/>
          </a:p>
          <a:p>
            <a:pPr defTabSz="914674">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69893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Some key lessons in the process of model development</a:t>
            </a:r>
          </a:p>
          <a:p>
            <a:pPr defTabSz="914674">
              <a:defRPr/>
            </a:pPr>
            <a:endParaRPr lang="en-US" dirty="0"/>
          </a:p>
          <a:p>
            <a:pPr defTabSz="914674">
              <a:defRPr/>
            </a:pPr>
            <a:r>
              <a:rPr lang="en-US" dirty="0"/>
              <a:t>- Ensure you have a clear idea of what the model should look like and how it should perform. Document the model specs and expectations. </a:t>
            </a:r>
          </a:p>
          <a:p>
            <a:pPr defTabSz="914674">
              <a:defRPr/>
            </a:pPr>
            <a:r>
              <a:rPr lang="en-US" dirty="0"/>
              <a:t>- Sometimes in the course of testing a model in </a:t>
            </a:r>
            <a:r>
              <a:rPr lang="en-US" dirty="0" err="1"/>
              <a:t>OneSAF</a:t>
            </a:r>
            <a:r>
              <a:rPr lang="en-US" dirty="0"/>
              <a:t>, I am told, “It doesn’t exactly work like that in the real world.” It would be great if every model could be played at the highest, most realistic level of detail, but there are hardware, resource and time constraints, and tradeoffs are inevitable.</a:t>
            </a:r>
          </a:p>
          <a:p>
            <a:pPr defTabSz="914674">
              <a:defRPr/>
            </a:pPr>
            <a:r>
              <a:rPr lang="en-US" dirty="0"/>
              <a:t>- If changes are requested along the way, document them. A verbal request can be either forgotten or misunderstood.  </a:t>
            </a:r>
          </a:p>
          <a:p>
            <a:pPr defTabSz="914674">
              <a:defRPr/>
            </a:pPr>
            <a:r>
              <a:rPr lang="en-US" dirty="0"/>
              <a:t>- Periodic progress reports keep the development process manageable. A demo halfway through can confirm it’s what the customer is expecting, or can head off a misunderstanding and save valuable time. </a:t>
            </a:r>
          </a:p>
          <a:p>
            <a:pPr defTabSz="914674">
              <a:defRPr/>
            </a:pPr>
            <a:endParaRPr lang="en-US" dirty="0"/>
          </a:p>
          <a:p>
            <a:pPr defTabSz="914674">
              <a:defRPr/>
            </a:pPr>
            <a:endParaRPr lang="en-US" dirty="0"/>
          </a:p>
          <a:p>
            <a:pPr defTabSz="914674">
              <a:defRPr/>
            </a:pPr>
            <a:r>
              <a:rPr lang="en-US" dirty="0"/>
              <a:t>Stakeholder consensus and transparency throughout the accreditation process promote a higher degree of confidence in the simulation and the results of the experiment.  </a:t>
            </a:r>
          </a:p>
          <a:p>
            <a:pPr defTabSz="914674">
              <a:defRPr/>
            </a:pPr>
            <a:endParaRPr lang="en-US" dirty="0"/>
          </a:p>
          <a:p>
            <a:pPr defTabSz="914674">
              <a:defRPr/>
            </a:pPr>
            <a:endParaRPr lang="en-US" dirty="0"/>
          </a:p>
          <a:p>
            <a:pPr defTabSz="914674">
              <a:defRPr/>
            </a:pPr>
            <a:r>
              <a:rPr lang="en-US" dirty="0"/>
              <a:t> </a:t>
            </a:r>
          </a:p>
          <a:p>
            <a:pPr defTabSz="914674">
              <a:defRPr/>
            </a:pPr>
            <a:endParaRPr lang="en-US" dirty="0"/>
          </a:p>
          <a:p>
            <a:pPr defTabSz="914674">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49526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Interoperability of Simulations, answers the question, “Do the simulations work together correctly?” It’s a simple question for a complex effort.   </a:t>
            </a:r>
          </a:p>
          <a:p>
            <a:endParaRPr lang="en-US" dirty="0"/>
          </a:p>
          <a:p>
            <a:r>
              <a:rPr lang="en-US" dirty="0"/>
              <a:t>For experimentation within a federation, each individual simulation should be accredited, but the federation as a whole must also be accredited. When MBL has served as the M&amp;S lead for an experiment, the M&amp;S Branch Chief has served as the overall accrediting agent. </a:t>
            </a:r>
          </a:p>
          <a:p>
            <a:endParaRPr lang="en-US" dirty="0"/>
          </a:p>
          <a:p>
            <a:r>
              <a:rPr lang="en-US" dirty="0"/>
              <a:t>When we have participated in a large distributed </a:t>
            </a:r>
            <a:r>
              <a:rPr lang="en-US" dirty="0" err="1"/>
              <a:t>SIMEXp</a:t>
            </a:r>
            <a:r>
              <a:rPr lang="en-US" dirty="0"/>
              <a:t> (20,00 to 50,000 entities), interoperability testing consisted of a crawl-walk-run process. Once our respective simulations were connected, we started out with “I see you, you see me”, and built the testing from there, with all simulations being able to shoot at and cause damage to the opposing forces’ entities. Interoperability testing included terrain correlation: if an entity in our simulation was standing at a certain grid coordinate, did it appear at the same location and elevation in another simulation?</a:t>
            </a:r>
          </a:p>
          <a:p>
            <a:endParaRPr lang="en-US" dirty="0"/>
          </a:p>
          <a:p>
            <a:r>
              <a:rPr lang="en-US" dirty="0"/>
              <a:t>The definition of interoperability here refers to different models or simulations operating together. But even when you are experimenting with a single simulation, there can be interoperability issues to look out for. </a:t>
            </a:r>
          </a:p>
          <a:p>
            <a:endParaRPr lang="en-US" dirty="0"/>
          </a:p>
          <a:p>
            <a:r>
              <a:rPr lang="en-US" dirty="0"/>
              <a:t>During one </a:t>
            </a:r>
            <a:r>
              <a:rPr lang="en-US" dirty="0" err="1"/>
              <a:t>SIMEXp</a:t>
            </a:r>
            <a:r>
              <a:rPr lang="en-US" dirty="0"/>
              <a:t>, MBL was using </a:t>
            </a:r>
            <a:r>
              <a:rPr lang="en-US" dirty="0" err="1"/>
              <a:t>OneSAF</a:t>
            </a:r>
            <a:r>
              <a:rPr lang="en-US" dirty="0"/>
              <a:t> in distributed mode, as a cluster. Within that cluster, all entities looked the same on any monitor. Right before the experiment, we added a separate computer running </a:t>
            </a:r>
            <a:r>
              <a:rPr lang="en-US" dirty="0" err="1"/>
              <a:t>OneSAF</a:t>
            </a:r>
            <a:r>
              <a:rPr lang="en-US" dirty="0"/>
              <a:t> in standalone mode, so an observer could connect to the cluster and see a ground truth view of the battle.  </a:t>
            </a:r>
          </a:p>
          <a:p>
            <a:endParaRPr lang="en-US" dirty="0"/>
          </a:p>
          <a:p>
            <a:r>
              <a:rPr lang="en-US" dirty="0"/>
              <a:t>One of the entities modeled in the cluster—an Unmanned Aerial Vehicle--appeared on the standalone computer as a large blimp instead. This was caused by the UAV being incorrectly mapped. Within the computers in the cluster, the UAV appeared correctly—the mapping issue did not affect the icon. But when the UAV was sent across HLA to be displayed on the single computer, that receiving computer didn’t understand the mapping and displayed a blimp icon: the </a:t>
            </a:r>
            <a:r>
              <a:rPr lang="en-US" dirty="0" err="1"/>
              <a:t>OneSAF</a:t>
            </a:r>
            <a:r>
              <a:rPr lang="en-US" dirty="0"/>
              <a:t> equivalent of “I don’t know what this is”. </a:t>
            </a:r>
          </a:p>
          <a:p>
            <a:endParaRPr lang="en-US" dirty="0"/>
          </a:p>
          <a:p>
            <a:r>
              <a:rPr lang="en-US" dirty="0"/>
              <a:t>We didn’t thoroughly test the standalone computer well in advance of the </a:t>
            </a:r>
            <a:r>
              <a:rPr lang="en-US" dirty="0" err="1"/>
              <a:t>SIMEXp</a:t>
            </a:r>
            <a:r>
              <a:rPr lang="en-US" dirty="0"/>
              <a:t>. Some assumptions were made: the standalone computer had the correct version of the software, and it was only receiving entities. We use standalone computers like these all the time—but the UAV was a new entity, and hadn’t been mapped. Since then, we’ve added this interoperability check to our quality control checklist as we prepare for our experiments: verify that all entities appear correctly on other computers connected to the original cluster.  </a:t>
            </a:r>
          </a:p>
          <a:p>
            <a:endParaRPr lang="en-US" dirty="0"/>
          </a:p>
          <a:p>
            <a:r>
              <a:rPr lang="en-US" dirty="0"/>
              <a:t>There were two lessons learned here. The first is to test the same way as you’re going to execute. The second is to avoid making assumptions—even though something has worked before, it still needs to be tested. Documented integration plans and quality control checklists help prevent this kind of situation. Even experienced airline pilots have to do a pre-flight checklist.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73428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component of the M&amp;S accreditation is verification. The M&amp;S needs to accurately represent the the developers’ description and specifications. Verification answers the question,</a:t>
            </a:r>
            <a:r>
              <a:rPr lang="en-US" baseline="0" dirty="0"/>
              <a:t> </a:t>
            </a:r>
            <a:r>
              <a:rPr lang="en-US" dirty="0"/>
              <a:t>“Does the M&amp;S work as intended?” </a:t>
            </a:r>
          </a:p>
          <a:p>
            <a:endParaRPr lang="en-US" dirty="0"/>
          </a:p>
          <a:p>
            <a:r>
              <a:rPr lang="en-US" dirty="0"/>
              <a:t>There are two essential components to the verification process: logical verification and code verification. Logical verification that takes place early in the development process helps to fix design errors before the actual coding happens. Code verification determines whether the logic that has been verified has been properly implemented in the code.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30618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If you’re an end user, verification resources include training from the developers, the software manuals, and test threads: step-by-step use cases, to guide you through how something should work. When a new version is released, conducting regression testing will help you verify whether changes have impacted the software. If it’s software you’ve worked with before, and you’ve requested fixes in previous versions, you’ll need to verify that the fixes have been carried forward. </a:t>
            </a:r>
          </a:p>
          <a:p>
            <a:pPr defTabSz="914674">
              <a:defRPr/>
            </a:pPr>
            <a:endParaRPr lang="en-US" dirty="0"/>
          </a:p>
          <a:p>
            <a:pPr defTabSz="914674">
              <a:defRPr/>
            </a:pPr>
            <a:r>
              <a:rPr lang="en-US" dirty="0"/>
              <a:t>In the case of </a:t>
            </a:r>
            <a:r>
              <a:rPr lang="en-US" dirty="0" err="1"/>
              <a:t>OneSAF</a:t>
            </a:r>
            <a:r>
              <a:rPr lang="en-US" dirty="0"/>
              <a:t>, PM </a:t>
            </a:r>
            <a:r>
              <a:rPr lang="en-US" dirty="0" err="1"/>
              <a:t>OneSAF</a:t>
            </a:r>
            <a:r>
              <a:rPr lang="en-US" dirty="0"/>
              <a:t> verifies the unclassified software release. MBL conducts simulation experiments in the Battle Lab Collaborative Simulation Environment, a closed classified network that enables distributed simulation experimentation and collaboration. A team of BLCSE developers takes the unclassified software, ingests the classified data, and runs its own verification process.  </a:t>
            </a:r>
            <a:endParaRPr lang="en-US" baseline="0" dirty="0"/>
          </a:p>
          <a:p>
            <a:endParaRPr lang="en-US" baseline="0" dirty="0"/>
          </a:p>
          <a:p>
            <a:r>
              <a:rPr lang="en-US" baseline="0" dirty="0"/>
              <a:t>As the end user, verification for MBL is continuous throughout the software lifecycle. We start participating in the </a:t>
            </a:r>
            <a:r>
              <a:rPr lang="en-US" baseline="0" dirty="0" err="1"/>
              <a:t>OneSAF</a:t>
            </a:r>
            <a:r>
              <a:rPr lang="en-US" baseline="0" dirty="0"/>
              <a:t> verification process as early as possible</a:t>
            </a:r>
            <a:r>
              <a:rPr lang="en-US" dirty="0"/>
              <a:t>.</a:t>
            </a:r>
            <a:r>
              <a:rPr lang="en-US" baseline="0" dirty="0"/>
              <a:t> PM </a:t>
            </a:r>
            <a:r>
              <a:rPr lang="en-US" baseline="0" dirty="0" err="1"/>
              <a:t>OneSAF’s</a:t>
            </a:r>
            <a:r>
              <a:rPr lang="en-US" baseline="0" dirty="0"/>
              <a:t> Early User Assessment allows us to provide feedback before an official release. For the BLCSE classified version, MBL tests what’s been added since the last version, reviews parametric data that’s been added, and tracks that fixes are carried forward. </a:t>
            </a:r>
          </a:p>
          <a:p>
            <a:endParaRPr lang="en-US" baseline="0" dirty="0"/>
          </a:p>
          <a:p>
            <a:r>
              <a:rPr lang="en-US" baseline="0" dirty="0"/>
              <a:t>One size doesn’t fit all sometimes when you are verifying whether something works as intended.  </a:t>
            </a:r>
          </a:p>
          <a:p>
            <a:endParaRPr lang="en-US" dirty="0"/>
          </a:p>
          <a:p>
            <a:r>
              <a:rPr lang="en-US" dirty="0"/>
              <a:t>One example is the Assault Building behavior in </a:t>
            </a:r>
            <a:r>
              <a:rPr lang="en-US" dirty="0" err="1"/>
              <a:t>OneSAF</a:t>
            </a:r>
            <a:r>
              <a:rPr lang="en-US" dirty="0"/>
              <a:t>. We used this behavior whenever there was an urban fight in the </a:t>
            </a:r>
            <a:r>
              <a:rPr lang="en-US" dirty="0" err="1"/>
              <a:t>SIMEXp</a:t>
            </a:r>
            <a:r>
              <a:rPr lang="en-US" dirty="0"/>
              <a:t> and it worked for our needs. Then a new version of </a:t>
            </a:r>
            <a:r>
              <a:rPr lang="en-US" dirty="0" err="1"/>
              <a:t>OneSAF</a:t>
            </a:r>
            <a:r>
              <a:rPr lang="en-US" dirty="0"/>
              <a:t> was released, and the behavior had changed. The first step used to be that the entities moved directly to the building and lined up, or ”stacked”, alongside it before entering the building for the assault. But after the change, the first step was that the entities</a:t>
            </a:r>
            <a:r>
              <a:rPr lang="en-US" baseline="0" dirty="0"/>
              <a:t> moved into position to cordon off the building—surrounding and isolating it--</a:t>
            </a:r>
            <a:r>
              <a:rPr lang="en-US" dirty="0"/>
              <a:t>and then approached the building to enter and conduct the assault. In an urban area, going building to building, this change had a more generic approach to the process and exposed the entities to enemy fire.</a:t>
            </a:r>
          </a:p>
          <a:p>
            <a:endParaRPr lang="en-US" dirty="0"/>
          </a:p>
          <a:p>
            <a:r>
              <a:rPr lang="en-US" dirty="0"/>
              <a:t>In this case, the behavior wasn’t broken. Was it</a:t>
            </a:r>
            <a:r>
              <a:rPr lang="en-US" baseline="0" dirty="0"/>
              <a:t> working as the developers intended? Yes. But it had unintended consequences for the way that we used that behavior. </a:t>
            </a:r>
            <a:r>
              <a:rPr lang="en-US" dirty="0"/>
              <a:t>MBL was able to request that the original behavior be added back, under a new name, </a:t>
            </a:r>
          </a:p>
          <a:p>
            <a:endParaRPr lang="en-US" dirty="0"/>
          </a:p>
          <a:p>
            <a:r>
              <a:rPr lang="en-US" dirty="0"/>
              <a:t>This leads us to the next step in the accreditation process: validation.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02262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complex systems, there is no such thing as a perfect model or simulation. Validation is the process of examining whether the M&amp;S accurately represents the real world in terms of the intended use.  </a:t>
            </a:r>
          </a:p>
          <a:p>
            <a:endParaRPr lang="en-US" dirty="0"/>
          </a:p>
          <a:p>
            <a:r>
              <a:rPr lang="en-US" dirty="0"/>
              <a:t>There are two main components of validation: </a:t>
            </a:r>
            <a:r>
              <a:rPr lang="en-US" dirty="0">
                <a:solidFill>
                  <a:srgbClr val="00B0F0"/>
                </a:solidFill>
              </a:rPr>
              <a:t>structural validation and output validation. </a:t>
            </a:r>
          </a:p>
          <a:p>
            <a:endParaRPr lang="en-US" dirty="0">
              <a:solidFill>
                <a:srgbClr val="00B0F0"/>
              </a:solidFill>
            </a:endParaRPr>
          </a:p>
          <a:p>
            <a:r>
              <a:rPr lang="en-US" dirty="0">
                <a:solidFill>
                  <a:srgbClr val="00B0F0"/>
                </a:solidFill>
              </a:rPr>
              <a:t>The focus of structural validation is on how the M&amp;S is constructed in the context of the intended use. This includes examining the M&amp;S architecture and algorithms, and determining whether all the individual parts of the M&amp;S, such as sensors, weapons, behaviors and terrain, represent their real-world counterparts well enough. </a:t>
            </a:r>
          </a:p>
          <a:p>
            <a:endParaRPr lang="en-US" dirty="0">
              <a:solidFill>
                <a:srgbClr val="00B0F0"/>
              </a:solidFill>
            </a:endParaRPr>
          </a:p>
          <a:p>
            <a:r>
              <a:rPr lang="en-US" dirty="0">
                <a:solidFill>
                  <a:srgbClr val="00B0F0"/>
                </a:solidFill>
              </a:rPr>
              <a:t>MBL conducts validation before every experiment. We test the maximum range of all sensors, the minimum and maximum range of all munitions, and the lethality of those munitions against every potential target to be played, both friendly and threat. We conduct the validation on flat terrain, to eliminate any terrain interference. The operational terrain may limit a sensor’s line of sight, for example, but we want to find out before we run the simulation experiment whether the sensors have the potential to reach their maximum range. </a:t>
            </a:r>
          </a:p>
          <a:p>
            <a:endParaRPr lang="en-US" dirty="0">
              <a:solidFill>
                <a:srgbClr val="00B0F0"/>
              </a:solidFill>
            </a:endParaRPr>
          </a:p>
          <a:p>
            <a:r>
              <a:rPr lang="en-US" dirty="0">
                <a:solidFill>
                  <a:srgbClr val="00B0F0"/>
                </a:solidFill>
              </a:rPr>
              <a:t>The other main component of validation is the output validation. How well do the results compare with the real world? It shouldn’t take firing fifteen bullets to wound a soldier on open terrain who’s not in body armor. Is the output reasonable relative to the input? If the threat forces outnumber the friendly forces 10 to 1, but the friendly side wins the fight 9 times out of 10, that would not be considered a reasonable result.  </a:t>
            </a:r>
          </a:p>
          <a:p>
            <a:endParaRPr lang="en-US" dirty="0"/>
          </a:p>
          <a:p>
            <a:r>
              <a:rPr lang="en-US" dirty="0"/>
              <a:t>There are different methods of conducting validation, like expert consensus or comparison with historical results. MBL uses face validation. Subject matter experts, or SMEs, are a hallmark of face validation, since they compare the simulation structure and output to their area of expertise in the real world. MBL has its own internal SMEs, but, we rely on our experimentation partners like the Army Capability Managers, or ACMs, the Threat Emulation Force, or TEFOR, and other SMEs to review the results of our validation. Let’s look at the steps of a face validation process. </a:t>
            </a:r>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30124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solidFill>
                  <a:srgbClr val="00B0F0"/>
                </a:solidFill>
              </a:rPr>
              <a:t>Here is a general outline for the face validation process. For MBL</a:t>
            </a:r>
            <a:r>
              <a:rPr lang="en-US" baseline="0" dirty="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dirty="0">
              <a:solidFill>
                <a:srgbClr val="00B0F0"/>
              </a:solidFill>
            </a:endParaRPr>
          </a:p>
          <a:p>
            <a:pPr defTabSz="914674">
              <a:defRPr/>
            </a:pPr>
            <a:endParaRPr lang="en-US" dirty="0">
              <a:solidFill>
                <a:srgbClr val="00B0F0"/>
              </a:solidFill>
            </a:endParaRPr>
          </a:p>
          <a:p>
            <a:pPr defTabSz="914674">
              <a:defRPr/>
            </a:pPr>
            <a:r>
              <a:rPr lang="en-US" dirty="0">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dirty="0">
              <a:solidFill>
                <a:srgbClr val="00B0F0"/>
              </a:solidFill>
            </a:endParaRPr>
          </a:p>
          <a:p>
            <a:pPr defTabSz="914674">
              <a:defRPr/>
            </a:pPr>
            <a:r>
              <a:rPr lang="en-US" dirty="0">
                <a:solidFill>
                  <a:srgbClr val="00B0F0"/>
                </a:solidFill>
              </a:rPr>
              <a:t>Shortcomings and workarounds are documented for the final validation</a:t>
            </a:r>
            <a:r>
              <a:rPr lang="en-US" baseline="0" dirty="0">
                <a:solidFill>
                  <a:srgbClr val="00B0F0"/>
                </a:solidFill>
              </a:rPr>
              <a:t> memo</a:t>
            </a:r>
            <a:r>
              <a:rPr lang="en-US" dirty="0">
                <a:solidFill>
                  <a:srgbClr val="00B0F0"/>
                </a:solidFill>
              </a:rPr>
              <a:t>, which is signed by both the friendly and threat proponents</a:t>
            </a:r>
            <a:r>
              <a:rPr lang="en-US" baseline="0" dirty="0">
                <a:solidFill>
                  <a:srgbClr val="00B0F0"/>
                </a:solidFill>
              </a:rPr>
              <a:t> as part of the accreditation process. </a:t>
            </a:r>
            <a:r>
              <a:rPr lang="en-US" dirty="0">
                <a:solidFill>
                  <a:srgbClr val="00B0F0"/>
                </a:solidFill>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73037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solidFill>
                  <a:srgbClr val="00B0F0"/>
                </a:solidFill>
              </a:rPr>
              <a:t>Here is a general outline for the face validation process. For MBL</a:t>
            </a:r>
            <a:r>
              <a:rPr lang="en-US" baseline="0" dirty="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dirty="0">
              <a:solidFill>
                <a:srgbClr val="00B0F0"/>
              </a:solidFill>
            </a:endParaRPr>
          </a:p>
          <a:p>
            <a:pPr defTabSz="914674">
              <a:defRPr/>
            </a:pPr>
            <a:endParaRPr lang="en-US" dirty="0">
              <a:solidFill>
                <a:srgbClr val="00B0F0"/>
              </a:solidFill>
            </a:endParaRPr>
          </a:p>
          <a:p>
            <a:pPr defTabSz="914674">
              <a:defRPr/>
            </a:pPr>
            <a:r>
              <a:rPr lang="en-US" dirty="0">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dirty="0">
              <a:solidFill>
                <a:srgbClr val="00B0F0"/>
              </a:solidFill>
            </a:endParaRPr>
          </a:p>
          <a:p>
            <a:pPr defTabSz="914674">
              <a:defRPr/>
            </a:pPr>
            <a:r>
              <a:rPr lang="en-US" dirty="0">
                <a:solidFill>
                  <a:srgbClr val="00B0F0"/>
                </a:solidFill>
              </a:rPr>
              <a:t>Shortcomings and workarounds are documented for the final validation</a:t>
            </a:r>
            <a:r>
              <a:rPr lang="en-US" baseline="0" dirty="0">
                <a:solidFill>
                  <a:srgbClr val="00B0F0"/>
                </a:solidFill>
              </a:rPr>
              <a:t> memo</a:t>
            </a:r>
            <a:r>
              <a:rPr lang="en-US" dirty="0">
                <a:solidFill>
                  <a:srgbClr val="00B0F0"/>
                </a:solidFill>
              </a:rPr>
              <a:t>, which is signed by both the friendly and threat proponents</a:t>
            </a:r>
            <a:r>
              <a:rPr lang="en-US" baseline="0" dirty="0">
                <a:solidFill>
                  <a:srgbClr val="00B0F0"/>
                </a:solidFill>
              </a:rPr>
              <a:t> as part of the accreditation process. </a:t>
            </a:r>
            <a:r>
              <a:rPr lang="en-US" dirty="0">
                <a:solidFill>
                  <a:srgbClr val="00B0F0"/>
                </a:solidFill>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6967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for our Tutorial.</a:t>
            </a:r>
          </a:p>
          <a:p>
            <a:endParaRPr lang="en-US" dirty="0"/>
          </a:p>
          <a:p>
            <a:r>
              <a:rPr lang="en-US" dirty="0"/>
              <a:t>The</a:t>
            </a:r>
            <a:r>
              <a:rPr lang="en-US" baseline="0" dirty="0"/>
              <a:t> theme is that just because one is using Accredited M&amp;S does not guarantee that the outcomes of its use will be Accredited. The M&amp;S certainly forms the foundation, but the using organization must ensure that the Physical and Computational Environment, the Tactical and Operational Scenario, and the Analytical processes are validated as well.  In essence, an overall Accreditation is the sum of the separate Accreditations.</a:t>
            </a:r>
          </a:p>
          <a:p>
            <a:endParaRPr lang="en-US" baseline="0" dirty="0"/>
          </a:p>
          <a:p>
            <a:r>
              <a:rPr lang="en-US" baseline="0" dirty="0"/>
              <a:t>The MBL conducts Simulation-Based Experiments which we abbreviate as SIMEXp (for both the singular and plural). We use SIMEXp as example throughout to show the Accreditation Methodology, but the SIMEXp concept can just as easily be a training event, military exercise, or wargame supported by M&amp;S- just because the event is supported by accredited M&amp;S, doesn’t guarantee that the overall event is worthy of an overall Accreditation.</a:t>
            </a:r>
          </a:p>
          <a:p>
            <a:endParaRPr lang="en-US" baseline="0" dirty="0"/>
          </a:p>
          <a:p>
            <a:r>
              <a:rPr lang="en-US" baseline="0" dirty="0"/>
              <a:t>Please note: attendees may contact us for the original file which contains further details in the Notes Function of PowerPoint in the original file.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413098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Authoritative data is the last area we’ll talk about for M&amp;S accreditation.  </a:t>
            </a:r>
          </a:p>
          <a:p>
            <a:endParaRPr lang="en-US" dirty="0"/>
          </a:p>
          <a:p>
            <a:r>
              <a:rPr lang="en-US" dirty="0"/>
              <a:t>In first-person shooter video games like Call of Duty, the representations of gravity, sound and collisions can appear very lifelike. A weapon’s rate of fire, magazine capacity, and accuracy may be somewhat realistic. </a:t>
            </a:r>
          </a:p>
          <a:p>
            <a:endParaRPr lang="en-US" dirty="0"/>
          </a:p>
          <a:p>
            <a:r>
              <a:rPr lang="en-US" dirty="0"/>
              <a:t>But M&amp;S experimentation data needs to come from an authoritative source. </a:t>
            </a:r>
            <a:r>
              <a:rPr lang="en-US" dirty="0" err="1"/>
              <a:t>OneSAF</a:t>
            </a:r>
            <a:r>
              <a:rPr lang="en-US" dirty="0"/>
              <a:t> uses parametric data for models,</a:t>
            </a:r>
            <a:r>
              <a:rPr lang="en-US" baseline="0" dirty="0"/>
              <a:t> and only uses the data that has been produced by DEVCOM’s Data Analysis Center. </a:t>
            </a:r>
            <a:r>
              <a:rPr lang="en-US" dirty="0"/>
              <a:t>The scientists and engineers who work for the US Army’s Combat Capabilities Development Command (DEVCOM) provide the performance specifications for the entities to be modeled, which is then provided to DAC for conversion into parametric data.</a:t>
            </a:r>
            <a:r>
              <a:rPr lang="en-US" baseline="0" dirty="0"/>
              <a:t> </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794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Using DAC as the example of an authoritative data source, the first step to getting the data is developing a list of platforms to be modeled. The list is submitted to DAC, who produces a list of accepted and rejected pairings for review by the customer—in this case, the appropriate proponents for the platforms, with MBL acting as the intermediary. </a:t>
            </a:r>
          </a:p>
          <a:p>
            <a:pPr defTabSz="914674">
              <a:defRPr/>
            </a:pPr>
            <a:endParaRPr lang="en-US" dirty="0"/>
          </a:p>
          <a:p>
            <a:pPr defTabSz="914674">
              <a:defRPr/>
            </a:pPr>
            <a:r>
              <a:rPr lang="en-US" dirty="0"/>
              <a:t>Once the parametric data is received, and it has been verified to include everything that was requested, the data is ingested into the simulation.  </a:t>
            </a:r>
          </a:p>
          <a:p>
            <a:pPr defTabSz="914674">
              <a:defRPr/>
            </a:pPr>
            <a:endParaRPr lang="en-US" dirty="0"/>
          </a:p>
          <a:p>
            <a:pPr defTabSz="914674">
              <a:defRPr/>
            </a:pPr>
            <a:r>
              <a:rPr lang="en-US" dirty="0"/>
              <a:t>As MBL verifies and validates the data in </a:t>
            </a:r>
            <a:r>
              <a:rPr lang="en-US" dirty="0" err="1"/>
              <a:t>OneSAF</a:t>
            </a:r>
            <a:r>
              <a:rPr lang="en-US" dirty="0"/>
              <a:t>, internal SMEs work with maneuver and other experts who serve as the final arbitrators in the MBL’s data VV&amp;A process. If there are model deficiencies, they can be corrected by DAC, if time permits, or by the MBL M&amp;S team in consultation with the appropriate SME. </a:t>
            </a:r>
          </a:p>
          <a:p>
            <a:pPr defTabSz="914674">
              <a:defRPr/>
            </a:pPr>
            <a:endParaRPr lang="en-US" dirty="0"/>
          </a:p>
          <a:p>
            <a:pPr defTabSz="914674">
              <a:defRPr/>
            </a:pPr>
            <a:r>
              <a:rPr lang="en-US" dirty="0"/>
              <a:t>The result, once the validation report has been signed, is the proper accreditation of the final M&amp;S component, the authoritative data. </a:t>
            </a:r>
          </a:p>
          <a:p>
            <a:endParaRPr lang="en-US" dirty="0"/>
          </a:p>
          <a:p>
            <a:pPr defTabSz="91467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1610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area which is easy to “handwave” or wish away. All organizations must ensure that Information Assurance requirements (anti virus/anti intrusion software and hardware) do not accidently “un-accredit) the simulation. Networks are constantly being upgraded- simulation users must ensure with EVERY change that those changes don’t adversely affect the simulation’s performance or it’s performance with other simulations.  The same goes for software and hardware updates- each change has the potential to greatly- or discretely influence simulation performance with could change performance and outcomes.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962747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56577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0219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sz="800" dirty="0"/>
              <a:t>(Ensure that hardware spec’s that were used in the M&amp;S V&amp;V are the same used on the experiment footprint. Preferably the V&amp;V is conducted on the actual experiment footprint)</a:t>
            </a:r>
          </a:p>
          <a:p>
            <a:endParaRPr lang="en-US" sz="800" dirty="0"/>
          </a:p>
          <a:p>
            <a:endParaRPr lang="en-US" sz="800" dirty="0"/>
          </a:p>
          <a:p>
            <a:r>
              <a:rPr lang="en-US" sz="800" dirty="0"/>
              <a:t>Hardware Verification- Standard Operating Procedures include hardware standardization across the experiment footprint, this includes the simulation architecture, control stations, and operator workstations to ensure that the hardware specifications meet or exceed the software minimum/recommended requirements. </a:t>
            </a:r>
          </a:p>
          <a:p>
            <a:endParaRPr lang="en-US" sz="800" dirty="0"/>
          </a:p>
          <a:p>
            <a:r>
              <a:rPr lang="en-US" sz="800"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sz="800" dirty="0" err="1"/>
              <a:t>vGPU</a:t>
            </a:r>
            <a:r>
              <a:rPr lang="en-US" sz="800" dirty="0"/>
              <a:t> resulting in the expected performance. </a:t>
            </a:r>
          </a:p>
          <a:p>
            <a:endParaRPr lang="en-US" sz="800" dirty="0"/>
          </a:p>
          <a:p>
            <a:r>
              <a:rPr lang="en-US" sz="800" dirty="0"/>
              <a:t>Hardware Validate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sz="800" dirty="0"/>
          </a:p>
          <a:p>
            <a:r>
              <a:rPr lang="en-US" sz="800" dirty="0"/>
              <a:t>Hard lesson- We had one event when during execution the </a:t>
            </a:r>
            <a:r>
              <a:rPr lang="en-US" sz="800" dirty="0" err="1"/>
              <a:t>simcores</a:t>
            </a:r>
            <a:r>
              <a:rPr lang="en-US" sz="800" dirty="0"/>
              <a:t> would start gasping about mid-way through a run, (message queue’s rapidly climbing and performance tanked). </a:t>
            </a:r>
            <a:r>
              <a:rPr lang="en-US" sz="800" dirty="0" err="1"/>
              <a:t>Simcore</a:t>
            </a:r>
            <a:r>
              <a:rPr lang="en-US" sz="800" dirty="0"/>
              <a:t> Logs showed errors in the message queue, excessive disk writes, and bloated swap files. Conducting a “forensic” run we identified an operator workstation with CPU usage and disk IOPS through the roof, which also had a 100Mbs network connection. The network should be at 1Gbs. That workstation couldn’t keep up with the simulation traffic and was paging out messages that the NIC couldn’t keep up with eventually affecting the messaging at the </a:t>
            </a:r>
            <a:r>
              <a:rPr lang="en-US" sz="800" dirty="0" err="1"/>
              <a:t>simcore</a:t>
            </a:r>
            <a:r>
              <a:rPr lang="en-US" sz="800" dirty="0"/>
              <a:t> and affecting the entire simulation cluster. Swapping out the cat-6 cable resolved the problem.</a:t>
            </a:r>
          </a:p>
          <a:p>
            <a:endParaRPr lang="en-US" sz="800"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414551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sz="800" dirty="0"/>
              <a:t>(Ensure that hardware spec’s that were used in the M&amp;S V&amp;V are the same used on the experiment footprint. Preferably the V&amp;V is conducted on the actual experiment footprint)</a:t>
            </a:r>
          </a:p>
          <a:p>
            <a:endParaRPr lang="en-US" sz="800" dirty="0"/>
          </a:p>
          <a:p>
            <a:endParaRPr lang="en-US" sz="800" dirty="0"/>
          </a:p>
          <a:p>
            <a:r>
              <a:rPr lang="en-US" sz="800"/>
              <a:t>Hardware Verification- </a:t>
            </a:r>
            <a:r>
              <a:rPr lang="en-US" sz="800" dirty="0"/>
              <a:t>Standard Operating Procedures include hardware standardization across the experiment footprint, this includes the simulation architecture, control stations, and operator workstations to ensure that the hardware specifications meet or exceed the software minimum/recommended requirements. </a:t>
            </a:r>
          </a:p>
          <a:p>
            <a:endParaRPr lang="en-US" sz="800" dirty="0"/>
          </a:p>
          <a:p>
            <a:r>
              <a:rPr lang="en-US" sz="800"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sz="800" dirty="0" err="1"/>
              <a:t>vGPU</a:t>
            </a:r>
            <a:r>
              <a:rPr lang="en-US" sz="800" dirty="0"/>
              <a:t> resulting in the expected performance. </a:t>
            </a:r>
          </a:p>
          <a:p>
            <a:endParaRPr lang="en-US" sz="800" dirty="0"/>
          </a:p>
          <a:p>
            <a:r>
              <a:rPr lang="en-US" sz="800" dirty="0"/>
              <a:t>Hardware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sz="800" dirty="0"/>
          </a:p>
          <a:p>
            <a:r>
              <a:rPr lang="en-US" sz="800" dirty="0"/>
              <a:t>Hard lesson- We had one event when during execution the </a:t>
            </a:r>
            <a:r>
              <a:rPr lang="en-US" sz="800" dirty="0" err="1"/>
              <a:t>simcores</a:t>
            </a:r>
            <a:r>
              <a:rPr lang="en-US" sz="800" dirty="0"/>
              <a:t> would start gasping about mid-way through a run, (message queue’s rapidly climbing and performance tanked). </a:t>
            </a:r>
            <a:r>
              <a:rPr lang="en-US" sz="800" dirty="0" err="1"/>
              <a:t>Simcore</a:t>
            </a:r>
            <a:r>
              <a:rPr lang="en-US" sz="800" dirty="0"/>
              <a:t> Logs showed errors in the message queue, excessive disk writes, and bloated swap files. Conducting a “forensic” run we identified an operator workstation with CPU usage and disk IOPS through the roof, which also had a 100Mbs network connection. The network should be at 1Gbs. That workstation couldn’t keep up with the simulation traffic and was paging out messages that the NIC couldn’t keep up with eventually affecting the messaging at the </a:t>
            </a:r>
            <a:r>
              <a:rPr lang="en-US" sz="800" dirty="0" err="1"/>
              <a:t>simcore</a:t>
            </a:r>
            <a:r>
              <a:rPr lang="en-US" sz="800" dirty="0"/>
              <a:t> and affecting the entire simulation cluster. Swapping out the cat-6 cable resolved the problem.</a:t>
            </a:r>
          </a:p>
          <a:p>
            <a:endParaRPr lang="en-US" sz="800"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3670582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Software Verification- Each application should have a Software/Version Design Document that specifies the required runtime environment, this can be OS versions, minimum browser version, Java versions, drivers,  etc. MBL maintains an approved software list and keeps track of software dependencies. Non-baseline software added to the environment requires Configuration Control Board approval.  It’s not unusual to have </a:t>
            </a:r>
            <a:r>
              <a:rPr lang="en-US" sz="1100" dirty="0" err="1"/>
              <a:t>out-dated</a:t>
            </a:r>
            <a:r>
              <a:rPr lang="en-US" sz="1100" dirty="0"/>
              <a:t> Java versions installed due to the dependencies of specific application requirements. As a DoD accredited closed restricted network this can affect the Information Assurance compliance level and needs to be documented. Implementing a period of non-disruption at the point of VV&amp;A &amp; M&amp;S accreditation is key to maintaining an accredited environment throughout the experiment. Any emergency changes need to be evaluated for effects on performance and results, approved by the accreditation authority, and may require an addendum to the accreditation document and/or the final report.</a:t>
            </a:r>
            <a:br>
              <a:rPr lang="en-US" sz="1100" dirty="0"/>
            </a:br>
            <a:endParaRPr lang="en-US" sz="1100" dirty="0"/>
          </a:p>
          <a:p>
            <a:r>
              <a:rPr lang="en-US" sz="1100" dirty="0"/>
              <a:t>Software Performance- In the absence of error logs and blatant performance issues software performance can be subjective. Institutional experience is a key factor when determining performance. Are expected data-flows happening (Simulation to Mission Command stimulation and data outputs)? Are data outputs complete and as expected? Are user interfaces responsive and working as expected? Are communication and collaboration systems functional? </a:t>
            </a:r>
          </a:p>
          <a:p>
            <a:endParaRPr lang="en-US" sz="1100"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5636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Software Verification- Each application should have a Software/Version Design Document that specifies the required runtime environment, this can be OS versions, minimum browser version, Java versions, drivers,  etc. MBL maintains an approved software list and keeps track of software dependencies. Non-baseline software added to the environment requires Configuration Control Board approval.  It’s not unusual to have </a:t>
            </a:r>
            <a:r>
              <a:rPr lang="en-US" sz="1100" dirty="0" err="1"/>
              <a:t>out-dated</a:t>
            </a:r>
            <a:r>
              <a:rPr lang="en-US" sz="1100" dirty="0"/>
              <a:t> Java versions installed due to the dependencies of specific application requirements. As a DoD accredited closed restricted network this can affect the Information Assurance compliance level and needs to be documented. Implementing a period of non-disruption at the point of VV&amp;A &amp; M&amp;S accreditation is key to maintaining an accredited environment throughout the experiment. Any emergency changes need to be evaluated for effects on performance and results, approved by the accreditation authority, and may require an addendum to the accreditation document and/or the final report.</a:t>
            </a:r>
            <a:br>
              <a:rPr lang="en-US" sz="1100" dirty="0"/>
            </a:br>
            <a:endParaRPr lang="en-US" sz="1100" dirty="0"/>
          </a:p>
          <a:p>
            <a:r>
              <a:rPr lang="en-US" sz="1100" dirty="0"/>
              <a:t>Software Performance- In the absence of error logs and blatant performance issues software performance can be subjective. Institutional experience is a key factor when determining performance. Are expected data-flows happening (Simulation to Mission Command stimulation and data outputs)? Are data outputs complete and as expected? Are user interfaces responsive and working as expected? Are communication and collaboration systems functional? </a:t>
            </a:r>
          </a:p>
          <a:p>
            <a:endParaRPr lang="en-US" sz="1100"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147744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159251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for our Tutorial.</a:t>
            </a:r>
          </a:p>
          <a:p>
            <a:endParaRPr lang="en-US" dirty="0"/>
          </a:p>
          <a:p>
            <a:r>
              <a:rPr lang="en-US" dirty="0"/>
              <a:t>The</a:t>
            </a:r>
            <a:r>
              <a:rPr lang="en-US" baseline="0" dirty="0"/>
              <a:t> theme is that just because one is using Accredited M&amp;S does not guarantee that the outcomes of its use will be Accredited. The M&amp;S certainly forms the foundation, but the using organization must ensure that the Physical and Computational Environment, the Tactical and Operational Scenario, and the Analytical processes are validated as well.  In essence, an overall Accreditation is the sum of the separate Accreditations.</a:t>
            </a:r>
          </a:p>
          <a:p>
            <a:endParaRPr lang="en-US" baseline="0" dirty="0"/>
          </a:p>
          <a:p>
            <a:r>
              <a:rPr lang="en-US" baseline="0" dirty="0"/>
              <a:t>The MBL conducts Simulation-Based Experiments which we abbreviate as SIMEXp (for both the singular and plural). We use SIMEXp as example throughout to show the Accreditation Methodology, but the SIMEXp concept can just as easily be a training event, military exercise, or wargame supported by M&amp;S- just because the event is supported by accredited M&amp;S, doesn’t guarantee that the overall event is worthy of an overall Accreditation.</a:t>
            </a:r>
          </a:p>
          <a:p>
            <a:endParaRPr lang="en-US" baseline="0" dirty="0"/>
          </a:p>
          <a:p>
            <a:r>
              <a:rPr lang="en-US" baseline="0" dirty="0"/>
              <a:t>Please note: attendees may contact us for the original file which contains further details in the Notes Function of PowerPoint in the original file.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4091922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3202515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183092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a:t>
            </a:r>
            <a:r>
              <a:rPr lang="en-US" dirty="0" err="1"/>
              <a:t>explanitory</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3090483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who has kept current on military events or is a history buff isn’t necessarily a Subject Matter Expert (SME). Someone who once was a SME, but has been retired for 10 years and has not maintained their professional expertise with current military doctrine, tactics, hardware, or the Threat isn’t a legitimate SME.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3826668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MAJ Sean Fraser. I am going walk you through some of the scenario accreditation lessons we have learned over years of experimentation at MBL. I will talk through the overview of the accreditation process, ensuring you plan for accreditation from the start, authoritative sources, subject matter experts, and briefly touch on some practical lessons we have learned.</a:t>
            </a:r>
          </a:p>
          <a:p>
            <a:endParaRPr lang="en-US" baseline="0" dirty="0"/>
          </a:p>
          <a:p>
            <a:r>
              <a:rPr lang="en-US" baseline="0" dirty="0"/>
              <a:t>In my mind, the two most critical aspects of scenario accreditation are starting with the right authoritative sources and finding the right subject matter experts. A scenario can easily get side-tracked if either one of these critical tasks are skipped. Keep in mind that these critical tasks rely on the idea that you have developed your scenario with accreditation in mind.</a:t>
            </a:r>
          </a:p>
          <a:p>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518395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identified that you need to</a:t>
            </a:r>
            <a:r>
              <a:rPr lang="en-US" baseline="0" dirty="0"/>
              <a:t> plan to accredit your scenario and understand what general scenario you may need. But now comes the hard part of figuring out how to build it. There are many considerations that you might want to think about depending on the objectives of your simulation experiment. I have listed a few of them up here but it is far from a complete list. You must think about how you are going to rely on authoritative sources and subject matter expertise to develop each element of your scenario. </a:t>
            </a:r>
          </a:p>
          <a:p>
            <a:endParaRPr lang="en-US" baseline="0" dirty="0"/>
          </a:p>
          <a:p>
            <a:r>
              <a:rPr lang="en-US" baseline="0" dirty="0"/>
              <a:t>After me you will hear from MAJ Baca about analysis. In an experiment the analysis plan should drive the scenario design. This must be synchronized to avoid allowing your scenario to fall out of step with your analysis plan.  In experimentation we use learning demands to frame what we need the scenario to inform in contrast to training where we use training objectives to define what we want our training audience (typically a unit’s staff) to learn how to do or get better at.  </a:t>
            </a:r>
          </a:p>
          <a:p>
            <a:endParaRPr lang="en-US" baseline="0" dirty="0"/>
          </a:p>
          <a:p>
            <a:r>
              <a:rPr lang="en-US" baseline="0" dirty="0"/>
              <a:t>In a Simulation Experiment the learning demands in the analysis plan will inform the framing of the scenario which is where you start to develop out: </a:t>
            </a:r>
          </a:p>
          <a:p>
            <a:r>
              <a:rPr lang="en-US" baseline="0" dirty="0"/>
              <a:t>-what operational environment needs to be used?</a:t>
            </a:r>
          </a:p>
          <a:p>
            <a:r>
              <a:rPr lang="en-US" baseline="0" dirty="0"/>
              <a:t>-what echelons should be focused on?</a:t>
            </a:r>
          </a:p>
          <a:p>
            <a:r>
              <a:rPr lang="en-US" baseline="0" dirty="0"/>
              <a:t>-what the terrain should look like?</a:t>
            </a:r>
          </a:p>
          <a:p>
            <a:r>
              <a:rPr lang="en-US" baseline="0" dirty="0"/>
              <a:t>-what types of operations should be executed?</a:t>
            </a:r>
          </a:p>
          <a:p>
            <a:r>
              <a:rPr lang="en-US" baseline="0" dirty="0"/>
              <a:t>-what type of threat should be used and so on?</a:t>
            </a:r>
          </a:p>
          <a:p>
            <a:endParaRPr lang="en-US" baseline="0" dirty="0"/>
          </a:p>
          <a:p>
            <a:r>
              <a:rPr lang="en-US" baseline="0" dirty="0"/>
              <a:t>Don’t just start answering everything with a question mark. Have a plan to develop your scenario with accreditation in mind.</a:t>
            </a:r>
          </a:p>
          <a:p>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248224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outlines the general scenario accreditation process and considerations. It consists of 6 major areas and several elements in each area to focus efforts on. This is not just about development, but accreditation. Though the two often go hand in hand, you must focus on both aspects. </a:t>
            </a:r>
          </a:p>
          <a:p>
            <a:endParaRPr lang="en-US" dirty="0"/>
          </a:p>
          <a:p>
            <a:r>
              <a:rPr lang="en-US" dirty="0"/>
              <a:t>The elements column is not all inclusive, but focuses on some of the major elements of the scenario that can steer it in the wrong direction. For example, as you look at mission command systems you </a:t>
            </a:r>
            <a:r>
              <a:rPr lang="en-US" dirty="0" err="1"/>
              <a:t>shouldvalidate</a:t>
            </a:r>
            <a:r>
              <a:rPr lang="en-US" dirty="0"/>
              <a:t> that you have the right system for the formation you are employing, that the type and/or version are correct, and that the people that will use it are trained. </a:t>
            </a:r>
          </a:p>
          <a:p>
            <a:endParaRPr lang="en-US" dirty="0"/>
          </a:p>
          <a:p>
            <a:r>
              <a:rPr lang="en-US" dirty="0"/>
              <a:t>The third column highlights some of the sources you might use. This plays into everything from having authoritative data as Ms. Dunn mentioned to creating the right representation or threat or friendly force tactics. There are different authoritative sources depending on elements defined. If your experiment timeframe is 2030, you should employ the concept, force design, expected capabilities, and threat environment for 2030 not 2022.</a:t>
            </a:r>
          </a:p>
          <a:p>
            <a:endParaRPr lang="en-US" dirty="0"/>
          </a:p>
          <a:p>
            <a:r>
              <a:rPr lang="en-US" dirty="0"/>
              <a:t>The final column shows of the validation methods you could employ to ensure the various elements and each area can be accredited in the end. In scenario accreditation there often needs to be a subject matter expert to validate that the elements of the scenario are indicative of a realistic environment. For example, you may need a subject matter expert that can validate what the composition of host nation forces in South Africa look like. This is likely someone who has had experience working with the forces such as someone from the COCOM, a Foreign Area Officer, or a State Department employee with the requisite experience.  </a:t>
            </a:r>
          </a:p>
          <a:p>
            <a:endParaRPr lang="en-US" dirty="0"/>
          </a:p>
          <a:p>
            <a:r>
              <a:rPr lang="en-US" dirty="0"/>
              <a:t>All of this leads to your goal of scenario accreditation, but also in the process yields a more comprehensive scenario design to support what the experiment objectives. Shortcuts on the scenario development and accreditation can yield flawed data and inaccurate analysis. At best, a poorly design scenario lacking in accreditation is a mis-characterization of the true results, at worst it is cooked books to support an intended outcome. This can happen intentionally or inadvertently through unrealized bias in the development of elements of the scenario. The accreditation process provides credibility to the results creating an objective scenario, reducing bias, and showing traceability of the scenario development work.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99576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2044698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879531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353137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3492771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a:t>
            </a:r>
            <a:r>
              <a:rPr lang="en-US" baseline="0" dirty="0"/>
              <a:t>to assess what authoritative sources are out there as a baseline to develop the specific scenario vignette or excursion required to meet the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National Training Center, Joint Readiness Training Center, or the Joint Multi-national Readiness Center. TRADOC publishes training scenario products, but they are designed for training and not as well suited to experimentation. </a:t>
            </a:r>
          </a:p>
          <a:p>
            <a:endParaRPr lang="en-US" baseline="0" dirty="0"/>
          </a:p>
          <a:p>
            <a:r>
              <a:rPr lang="en-US" baseline="0" dirty="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publically available publications such as Red Diamond newsletter that can be referenced. For current U.S. Army personnel and equipment data you can also go the </a:t>
            </a:r>
            <a:r>
              <a:rPr lang="en-US" dirty="0"/>
              <a:t>Force Management Support Agency’s </a:t>
            </a:r>
            <a:r>
              <a:rPr lang="en-US" dirty="0" err="1"/>
              <a:t>FMSWeb</a:t>
            </a:r>
            <a:r>
              <a:rPr lang="en-US" dirty="0"/>
              <a:t> to ensure you have an up-to-date representation of your blue forces. This is where you would get a modified table of organization and equipment or MTOE.</a:t>
            </a:r>
          </a:p>
          <a:p>
            <a:endParaRPr lang="en-US" dirty="0"/>
          </a:p>
          <a:p>
            <a:r>
              <a:rPr lang="en-US" dirty="0"/>
              <a:t>If you just ask the closest green suiter or reference information from a google search you may rely on faulty information that does not create the realism required for an experiment.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90198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a:t>
            </a:r>
            <a:r>
              <a:rPr lang="en-US" baseline="0" dirty="0"/>
              <a:t>to assess what authoritative sources are out there as a baseline to develop the specific scenario vignette or excursion required to meet the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National Training Center, Joint Readiness Training Center, or the Joint Multi-national Readiness Center. TRADOC publishes training scenario products, but they are designed for training and not as well suited to experimentation. </a:t>
            </a:r>
          </a:p>
          <a:p>
            <a:endParaRPr lang="en-US" baseline="0" dirty="0"/>
          </a:p>
          <a:p>
            <a:r>
              <a:rPr lang="en-US" baseline="0" dirty="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publically available publications such as Red Diamond newsletter that can be referenced. For current U.S. Army personnel and equipment data you can also go the </a:t>
            </a:r>
            <a:r>
              <a:rPr lang="en-US" dirty="0"/>
              <a:t>Force Management Support Agency’s </a:t>
            </a:r>
            <a:r>
              <a:rPr lang="en-US" dirty="0" err="1"/>
              <a:t>FMSWeb</a:t>
            </a:r>
            <a:r>
              <a:rPr lang="en-US" dirty="0"/>
              <a:t> to ensure you have an up-to-date representation of your blue forces. This is where you would get a modified table of organization and equipment or MTOE.</a:t>
            </a:r>
          </a:p>
          <a:p>
            <a:endParaRPr lang="en-US" dirty="0"/>
          </a:p>
          <a:p>
            <a:r>
              <a:rPr lang="en-US" dirty="0"/>
              <a:t>If you just ask the closest green suiter or reference information from a google search you may rely on faulty information that does not create the realism required for an experiment.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39164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for the Operational environment, another source is the Joint Training</a:t>
            </a:r>
            <a:r>
              <a:rPr lang="en-US" baseline="0" dirty="0"/>
              <a:t> Data Services (JTDS) which offers a host of classified and unclassified databases available to rapidly build scenarios. JTDS incorporates an order of Battle Service and a Terrain Generation Service to assist scenario builders through the process. This will have current data or older data though.</a:t>
            </a:r>
          </a:p>
          <a:p>
            <a:endParaRPr lang="en-US" baseline="0" dirty="0"/>
          </a:p>
          <a:p>
            <a:r>
              <a:rPr lang="en-US" baseline="0" dirty="0"/>
              <a:t>For the friendly and threat force representation, there are a number of great sources that could fall into an accredited scenario construct. For future scenarios, we at MBL rely on the Functional Concepts that stem from the Army Operational Concept. These are prepared by Capabilities Development and Integration Directorates and the Army Futures and Concepts Center. Think of them as the doctrine of the future. Often times the ideas in them will be later codified in doctrine. Doctrine is another excellent resource that is often publicly available. You can find a technical publication, reference publication, training circular, or field manual for just about every application. Lastly, you can employ training and evaluation outlines from the Army Training Network to understand how a task breaks down to ensure accurate representation. For representation, it is ideal to employ Military Role Players and Threat Experts to plan or validate the representation of friendly and threat forces inside your scenario. Are they doing the right activities in the right sequence? Are we mirror imaging how US forces fight onto the scenario’s threat force? Use caution if you consider using US Military role players to represent the threat force if they haven’t been properly trained on the threat tactics. A retired LTC or COL may not be the right Military Role Player to plan a company level operation because their frame of reference for tactics, personnel, and equipment are often outdated. I’ll speak more to this on the next slide with a deeper look on the use of subject matter experts.</a:t>
            </a:r>
          </a:p>
          <a:p>
            <a:endParaRPr lang="en-US" baseline="0" dirty="0"/>
          </a:p>
          <a:p>
            <a:r>
              <a:rPr lang="en-US" baseline="0" dirty="0"/>
              <a:t>Lastly, there are also a number of sources available for terrain and maps. It is important to use a consistent representation of the terrain. You may want to use standard topographical maps that were created in 1972 and then pull google earth imagery and realize they don’t match up very well. We have run into this issue before where an older set of maps portrayed a sparsely populated area with a few buildings scattered around, while satellite imagery showed a much more dense urban sprawl that became an untenable objective for the echelon of the unit employed.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267160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3985090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2695990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386622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1862743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8">
              <a:defRPr/>
            </a:pPr>
            <a:r>
              <a:rPr lang="en-US" baseline="0" dirty="0"/>
              <a:t>The top of this chart roughly depicts our methodology for planning and preparing simulation and table top experiments back to back over the a few months. We typically do about 13 experiments a year so it gets busy. Each one is planned over about 6 months so there is constant overlap in planning.</a:t>
            </a:r>
            <a:endParaRPr lang="en-US" dirty="0"/>
          </a:p>
          <a:p>
            <a:endParaRPr lang="en-US" dirty="0"/>
          </a:p>
          <a:p>
            <a:r>
              <a:rPr lang="en-US" baseline="0" dirty="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dirty="0"/>
          </a:p>
          <a:p>
            <a:r>
              <a:rPr lang="en-US" baseline="0" dirty="0"/>
              <a:t>One lesson learned is the benefit of </a:t>
            </a:r>
            <a:r>
              <a:rPr lang="en-US" dirty="0"/>
              <a:t>Executing</a:t>
            </a:r>
            <a:r>
              <a:rPr lang="en-US" baseline="0" dirty="0"/>
              <a:t> a Wargame to understand qualitative aspects of a certain capability AND use the Role Players to develop the Plans so that you can use them during your next Simulation Experiment which possibility focuses a lower echelon unit from inside the wargame. This works well when linking a wargame with a constructive simulation with similar experimentation objectives.</a:t>
            </a:r>
          </a:p>
          <a:p>
            <a:endParaRPr lang="en-US" baseline="0" dirty="0"/>
          </a:p>
          <a:p>
            <a:pPr defTabSz="914948">
              <a:defRPr/>
            </a:pPr>
            <a:r>
              <a:rPr lang="en-US" baseline="0" dirty="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14948">
              <a:defRPr/>
            </a:pPr>
            <a:endParaRPr lang="en-US" baseline="0" dirty="0"/>
          </a:p>
          <a:p>
            <a:pPr defTabSz="914948">
              <a:defRPr/>
            </a:pPr>
            <a:r>
              <a:rPr lang="en-US" baseline="0" dirty="0"/>
              <a:t>Regardless of your need for re-use, you should always consider the measurement space required, integrate early into a good approved scenario baseline like TRAC’s scenarios, develop out a planning process to build AND ACCREDIT your scenario and that uses the right authoritative sources and subject matter experts along the way to ensure that you are build a scenario worth accrediting.</a:t>
            </a:r>
          </a:p>
          <a:p>
            <a:pPr defTabSz="914948">
              <a:defRPr/>
            </a:pPr>
            <a:endParaRPr lang="en-US" baseline="0" dirty="0"/>
          </a:p>
          <a:p>
            <a:pPr defTabSz="914948">
              <a:defRPr/>
            </a:pPr>
            <a:r>
              <a:rPr lang="en-US" baseline="0" dirty="0"/>
              <a:t>Next Slide…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2652755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8">
              <a:defRPr/>
            </a:pPr>
            <a:r>
              <a:rPr lang="en-US" baseline="0" dirty="0"/>
              <a:t>The top of this chart roughly depicts our methodology for planning and preparing simulation and table top experiments back to back over the a few months. We typically do about 13 experiments a year so it gets busy. Each one is planned over about 6 months so there is constant overlap in planning.</a:t>
            </a:r>
            <a:endParaRPr lang="en-US" dirty="0"/>
          </a:p>
          <a:p>
            <a:endParaRPr lang="en-US" dirty="0"/>
          </a:p>
          <a:p>
            <a:r>
              <a:rPr lang="en-US" baseline="0" dirty="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dirty="0"/>
          </a:p>
          <a:p>
            <a:r>
              <a:rPr lang="en-US" baseline="0" dirty="0"/>
              <a:t>One lesson learned is the benefit of </a:t>
            </a:r>
            <a:r>
              <a:rPr lang="en-US" dirty="0"/>
              <a:t>Executing</a:t>
            </a:r>
            <a:r>
              <a:rPr lang="en-US" baseline="0" dirty="0"/>
              <a:t> a Wargame to understand qualitative aspects of a certain capability AND use the Role Players to develop the Plans so that you can use them during your next Simulation Experiment which possibility focuses a lower echelon unit from inside the wargame. This works well when linking a wargame with a constructive simulation with similar experimentation objectives.</a:t>
            </a:r>
          </a:p>
          <a:p>
            <a:endParaRPr lang="en-US" baseline="0" dirty="0"/>
          </a:p>
          <a:p>
            <a:pPr defTabSz="914948">
              <a:defRPr/>
            </a:pPr>
            <a:r>
              <a:rPr lang="en-US" baseline="0" dirty="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14948">
              <a:defRPr/>
            </a:pPr>
            <a:endParaRPr lang="en-US" baseline="0" dirty="0"/>
          </a:p>
          <a:p>
            <a:pPr defTabSz="914948">
              <a:defRPr/>
            </a:pPr>
            <a:r>
              <a:rPr lang="en-US" baseline="0" dirty="0"/>
              <a:t>Regardless of your need for re-use, you should always consider the measurement space required, integrate early into a good approved scenario baseline like TRAC’s scenarios, develop out a planning process to build AND ACCREDIT your scenario and that uses the right authoritative sources and subject matter experts along the way to ensure that you are build a scenario worth accrediting.</a:t>
            </a:r>
          </a:p>
          <a:p>
            <a:pPr defTabSz="914948">
              <a:defRPr/>
            </a:pPr>
            <a:endParaRPr lang="en-US" baseline="0" dirty="0"/>
          </a:p>
          <a:p>
            <a:pPr defTabSz="914948">
              <a:defRPr/>
            </a:pPr>
            <a:r>
              <a:rPr lang="en-US" baseline="0" dirty="0"/>
              <a:t>Next Slide…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3695123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12049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4283204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after noon, my name is MAJ Larry Baca and today I will be covering the “accreditation of Analysis” within this tutorial.  This section will consist of three sides, the first giving a basic overview of the study process and defining basic terminology, the second highlighting the various steps and sub processes that contribute to the accreditation of analysis, finally the last slide details the final report and its requisite accreditation process.  </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2912659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a:t>
            </a:r>
            <a:r>
              <a:rPr lang="en-US" baseline="0" dirty="0"/>
              <a:t> details a basic study process for a basic experiment. In the upper left corner you will note that we start with a problem we are to address, followed by a literature review, from that we begin to formulate our study plan to address the selected gap. It is at this point producing the initial study plan that select stakeholders and team members review the study plan and provide feedback, this is a critical review that enables both the team and customer a point to provide feedback to ensure the plan addresses the selected gap and meets the study objectives.  From the ISP the lead analyst develops the Data Collection Management Plan. This plan details how and by what method data will be sourced and analyzed to address study issues, essential elements of analysis, and measures of merit. Like the ISP the </a:t>
            </a:r>
            <a:r>
              <a:rPr lang="en-US" baseline="0" dirty="0" err="1"/>
              <a:t>DCMP</a:t>
            </a:r>
            <a:r>
              <a:rPr lang="en-US" baseline="0" dirty="0"/>
              <a:t> is reviewed by the team and customer to verify that the </a:t>
            </a:r>
            <a:r>
              <a:rPr lang="en-US" baseline="0" dirty="0" err="1"/>
              <a:t>DCMP</a:t>
            </a:r>
            <a:r>
              <a:rPr lang="en-US" baseline="0" dirty="0"/>
              <a:t> will collect the appropriate data in an appropriate manner to address the study issues, </a:t>
            </a:r>
            <a:r>
              <a:rPr lang="en-US" baseline="0" dirty="0" err="1"/>
              <a:t>EAAs</a:t>
            </a:r>
            <a:r>
              <a:rPr lang="en-US" baseline="0" dirty="0"/>
              <a:t>, and associated MOMS. After an appropriate scenario is developed we execute the experiment and collect the associated data.  At this point the Analyst begins the analysis process, reducing data where appropriate.  The last three stages are associated with the final report and will be addressed on the next slide. </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879015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denotes four steps to analysis accreditation; data collection data reduction and computation. It is important to note that these steps require validation prior to accrediting of the experiment.  The second column denotes examples of the processes required for each step, and finally the third column denotes some examples of the tools used to complete each step.  The last set is the publication of the report which is detailed on the next slide.  </a:t>
            </a:r>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930136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show references used or cited in the original paper from which this tutorial was developed or used to develop this presentation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3377207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2567416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878795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874004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1525317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2444598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135612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Tutorial is developed from</a:t>
            </a:r>
            <a:r>
              <a:rPr lang="en-US" baseline="0" dirty="0"/>
              <a:t> IITSEC paper 21213 “A Framework for the Accreditation of Simulation-Based Experiments”.</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039557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1340310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Noted M&amp;S Expert</a:t>
            </a:r>
            <a:r>
              <a:rPr lang="en-US" baseline="0" dirty="0"/>
              <a:t> </a:t>
            </a:r>
            <a:r>
              <a:rPr lang="en-US" dirty="0"/>
              <a:t>Iron Mike</a:t>
            </a:r>
            <a:r>
              <a:rPr lang="en-US" baseline="0" dirty="0"/>
              <a:t> Tyson’s original quotation was “Everyone has a plan until the get punched in the mouth”- in response to an interviewer’s question about his next opponent (who stated that he had a plan to beat Tyson through complicated bobbing and weaving). The opponents plan fell apart very quickly- because he hadn’t previously taken a punch from Mike Tyson.</a:t>
            </a:r>
          </a:p>
          <a:p>
            <a:endParaRPr lang="en-US" baseline="0" dirty="0"/>
          </a:p>
          <a:p>
            <a:r>
              <a:rPr lang="en-US" baseline="0" dirty="0"/>
              <a:t>The message is that not everyone is a SME- and standards should be established by each organization as to what credentials are required to accredit your SIMEXp, training event, or exercise for the four areas outlined in this Tutorial: M&amp;S, Physical and Computational Environment, Tactical/Operational Scenario, and Analysis.</a:t>
            </a:r>
            <a:r>
              <a:rPr lang="en-US" dirty="0"/>
              <a:t> </a:t>
            </a:r>
          </a:p>
          <a:p>
            <a:endParaRPr lang="en-US" dirty="0"/>
          </a:p>
          <a:p>
            <a:r>
              <a:rPr lang="en-US" baseline="0" dirty="0"/>
              <a:t>The word of a “SME” may not be good enough- make them show you their credentials and don’t be afraid to show yours when you really are a SME!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755014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2555028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2208483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2195153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a</a:t>
            </a:r>
            <a:r>
              <a:rPr lang="en-US" baseline="0" dirty="0"/>
              <a:t> detailed laydown of how sources the would likely be used in the development of a simulation experiment scenario in support of modernization. The baseline begins with a scenario that TRAC has developed but likely requires focus down to a much lower echelon and smaller area than the TRAC scenario so a vignette is required. </a:t>
            </a:r>
          </a:p>
          <a:p>
            <a:pPr marL="285922" indent="-285922">
              <a:buFontTx/>
              <a:buChar char="-"/>
            </a:pPr>
            <a:r>
              <a:rPr lang="en-US" baseline="0" dirty="0"/>
              <a:t>Data is pulled from DAC for both friendly and enemy forces. </a:t>
            </a:r>
          </a:p>
          <a:p>
            <a:pPr marL="285922" indent="-285922">
              <a:buFontTx/>
              <a:buChar char="-"/>
            </a:pPr>
            <a:r>
              <a:rPr lang="en-US" baseline="0" dirty="0"/>
              <a:t>An Order of Battle is designed for friendly forces based on an Army Capability Manager - Infantry Brigade Combat Team’s Organizational and Operational Concept.</a:t>
            </a:r>
          </a:p>
          <a:p>
            <a:pPr marL="285922" indent="-285922">
              <a:buFontTx/>
              <a:buChar char="-"/>
            </a:pPr>
            <a:r>
              <a:rPr lang="en-US" baseline="0" dirty="0"/>
              <a:t>Military Role Players commensurate with the echelon experimented on are resourced. </a:t>
            </a:r>
          </a:p>
          <a:p>
            <a:pPr marL="285922" indent="-285922">
              <a:buFontTx/>
              <a:buChar char="-"/>
            </a:pPr>
            <a:r>
              <a:rPr lang="en-US" baseline="0" dirty="0"/>
              <a:t>They have an experience grounded understanding of applicable doctrine and will be trained on any new operational concepts before the experiment runs begin. </a:t>
            </a:r>
          </a:p>
          <a:p>
            <a:pPr marL="285922" indent="-285922">
              <a:buFontTx/>
              <a:buChar char="-"/>
            </a:pPr>
            <a:r>
              <a:rPr lang="en-US" baseline="0" dirty="0"/>
              <a:t>They use a mission command system inherent to their unit to provide them situational awareness during the Simulation experiment.   </a:t>
            </a:r>
          </a:p>
          <a:p>
            <a:pPr marL="285922" indent="-285922">
              <a:buFontTx/>
              <a:buChar char="-"/>
            </a:pPr>
            <a:r>
              <a:rPr lang="en-US" dirty="0"/>
              <a:t>Threat models</a:t>
            </a:r>
            <a:r>
              <a:rPr lang="en-US" baseline="0" dirty="0"/>
              <a:t> and representation are extracted from real intelligence from the National Ground Intelligence Center.</a:t>
            </a:r>
          </a:p>
          <a:p>
            <a:pPr marL="285922" indent="-285922">
              <a:buFontTx/>
              <a:buChar char="-"/>
            </a:pPr>
            <a:r>
              <a:rPr lang="en-US" baseline="0" dirty="0"/>
              <a:t>AFC G2 provides the Threat Emulation Force to design the threat order of battle and “fight” the enemy forces during the simulation.</a:t>
            </a:r>
          </a:p>
          <a:p>
            <a:pPr marL="285922" indent="-285922" defTabSz="914948">
              <a:buFontTx/>
              <a:buChar char="-"/>
              <a:defRPr/>
            </a:pPr>
            <a:r>
              <a:rPr lang="en-US" baseline="0" dirty="0"/>
              <a:t>Simulation Interactors are trained on new models and capabilities and understand the role players intent and mission.</a:t>
            </a:r>
          </a:p>
          <a:p>
            <a:pPr marL="285922" indent="-285922">
              <a:buFontTx/>
              <a:buChar char="-"/>
            </a:pPr>
            <a:r>
              <a:rPr lang="en-US" baseline="0" dirty="0"/>
              <a:t>The appropriate technology experts are present to validate any new technology or capabilities used during the experiment and provide training to understand possible employment techniques. </a:t>
            </a:r>
          </a:p>
          <a:p>
            <a:pPr marL="285922" indent="-285922">
              <a:buFontTx/>
              <a:buChar char="-"/>
            </a:pPr>
            <a:r>
              <a:rPr lang="en-US" baseline="0" dirty="0"/>
              <a:t>Terrain and Maps are resourced from authoritative sources.</a:t>
            </a:r>
          </a:p>
          <a:p>
            <a:pPr marL="285922" indent="-285922">
              <a:buFontTx/>
              <a:buChar char="-"/>
            </a:pPr>
            <a:endParaRPr lang="en-US" baseline="0" dirty="0"/>
          </a:p>
          <a:p>
            <a:r>
              <a:rPr lang="en-US" baseline="0" dirty="0"/>
              <a:t>Collectively, these steps lead to a coherent scenario representation that is in good faith the best representation of a future combat scenario. There will still be assumptions made during the scenario that should be cataloged in the final report through the analysis team. For example, you may assume that certain joint effects were somewhat equivalent between friendly and threat forces. This is an assumption that should be understand by the analyst.</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65</a:t>
            </a:fld>
            <a:endParaRPr lang="en-US" dirty="0">
              <a:solidFill>
                <a:srgbClr val="000000"/>
              </a:solidFill>
            </a:endParaRPr>
          </a:p>
        </p:txBody>
      </p:sp>
    </p:spTree>
    <p:extLst>
      <p:ext uri="{BB962C8B-B14F-4D97-AF65-F5344CB8AC3E}">
        <p14:creationId xmlns:p14="http://schemas.microsoft.com/office/powerpoint/2010/main" val="332870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00576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4352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28381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736966" y="6494212"/>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22666" y="6517065"/>
            <a:ext cx="821634" cy="340935"/>
          </a:xfrm>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68000" y="6441832"/>
            <a:ext cx="821634" cy="340935"/>
          </a:xfrm>
        </p:spPr>
        <p:txBody>
          <a:bodyPr/>
          <a:lstStyle/>
          <a:p>
            <a:fld id="{BADEC60C-7720-4680-9A81-2CDB6766B0F2}" type="slidenum">
              <a:rPr lang="en-US" smtClean="0"/>
              <a:t>‹#›</a:t>
            </a:fld>
            <a:endParaRPr lang="en-US"/>
          </a:p>
        </p:txBody>
      </p:sp>
    </p:spTree>
    <p:extLst>
      <p:ext uri="{BB962C8B-B14F-4D97-AF65-F5344CB8AC3E}">
        <p14:creationId xmlns:p14="http://schemas.microsoft.com/office/powerpoint/2010/main" val="29845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2520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3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736966" y="6476996"/>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499" t="40511" b="50000"/>
          <a:stretch/>
        </p:blipFill>
        <p:spPr>
          <a:xfrm>
            <a:off x="0" y="14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651" t="12754" b="39872"/>
          <a:stretch/>
        </p:blipFill>
        <p:spPr>
          <a:xfrm>
            <a:off x="0" y="0"/>
            <a:ext cx="1978893"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community.apan.org/wg/gckn/p/reddiamond"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armypubs.army.mil/"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home.gs.mil/abou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D28AC-9D28-2484-281A-028D7C1C7EAF}"/>
              </a:ext>
            </a:extLst>
          </p:cNvPr>
          <p:cNvPicPr>
            <a:picLocks noChangeAspect="1"/>
          </p:cNvPicPr>
          <p:nvPr/>
        </p:nvPicPr>
        <p:blipFill>
          <a:blip r:embed="rId3"/>
          <a:stretch>
            <a:fillRect/>
          </a:stretch>
        </p:blipFill>
        <p:spPr>
          <a:xfrm>
            <a:off x="849757" y="4443167"/>
            <a:ext cx="1874686" cy="1060639"/>
          </a:xfrm>
          <a:prstGeom prst="rect">
            <a:avLst/>
          </a:prstGeom>
        </p:spPr>
      </p:pic>
      <p:pic>
        <p:nvPicPr>
          <p:cNvPr id="3" name="Picture 2">
            <a:extLst>
              <a:ext uri="{FF2B5EF4-FFF2-40B4-BE49-F238E27FC236}">
                <a16:creationId xmlns:a16="http://schemas.microsoft.com/office/drawing/2014/main" id="{62AFE2EB-93EF-3EB6-4F4D-089BD0F22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467" y="4633634"/>
            <a:ext cx="1600200" cy="679704"/>
          </a:xfrm>
          <a:prstGeom prst="rect">
            <a:avLst/>
          </a:prstGeom>
        </p:spPr>
      </p:pic>
      <p:sp>
        <p:nvSpPr>
          <p:cNvPr id="6" name="Text Placeholder 8">
            <a:extLst>
              <a:ext uri="{FF2B5EF4-FFF2-40B4-BE49-F238E27FC236}">
                <a16:creationId xmlns:a16="http://schemas.microsoft.com/office/drawing/2014/main" id="{7BE882F7-F23C-E012-9338-408F924ACF9A}"/>
              </a:ext>
            </a:extLst>
          </p:cNvPr>
          <p:cNvSpPr txBox="1">
            <a:spLocks/>
          </p:cNvSpPr>
          <p:nvPr/>
        </p:nvSpPr>
        <p:spPr bwMode="auto">
          <a:xfrm>
            <a:off x="871093" y="1800127"/>
            <a:ext cx="10449813" cy="1229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800" b="1">
                <a:solidFill>
                  <a:srgbClr val="CC3300"/>
                </a:solidFill>
                <a:latin typeface="+mj-lt"/>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Accreditation of Simulation-Based Experiments: </a:t>
            </a:r>
          </a:p>
          <a:p>
            <a:r>
              <a:rPr lang="en-US" kern="0" dirty="0"/>
              <a:t>Beyond the M&amp;S</a:t>
            </a:r>
            <a:endParaRPr lang="en-US" sz="2000" kern="0" dirty="0">
              <a:solidFill>
                <a:srgbClr val="00B050"/>
              </a:solidFill>
            </a:endParaRPr>
          </a:p>
          <a:p>
            <a:endParaRPr lang="en-US" kern="0" dirty="0"/>
          </a:p>
          <a:p>
            <a:endParaRPr lang="en-US" kern="0" dirty="0"/>
          </a:p>
        </p:txBody>
      </p:sp>
      <p:sp>
        <p:nvSpPr>
          <p:cNvPr id="11" name="Text Placeholder 9">
            <a:extLst>
              <a:ext uri="{FF2B5EF4-FFF2-40B4-BE49-F238E27FC236}">
                <a16:creationId xmlns:a16="http://schemas.microsoft.com/office/drawing/2014/main" id="{BB4C14C4-1A11-9F1B-B145-26F153BE919A}"/>
              </a:ext>
            </a:extLst>
          </p:cNvPr>
          <p:cNvSpPr txBox="1">
            <a:spLocks/>
          </p:cNvSpPr>
          <p:nvPr/>
        </p:nvSpPr>
        <p:spPr bwMode="auto">
          <a:xfrm>
            <a:off x="1856580" y="3379211"/>
            <a:ext cx="8478838" cy="19341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itchFamily="34" charset="0"/>
              </a:rPr>
              <a:t>Tom Yanoschik, Maneuver Battle Lab (MBL), SAIC</a:t>
            </a:r>
          </a:p>
          <a:p>
            <a:r>
              <a:rPr lang="en-US" kern="0" dirty="0">
                <a:latin typeface="Arial Narrow" pitchFamily="34" charset="0"/>
              </a:rPr>
              <a:t>Cindy Dunn, MBL, SAIC</a:t>
            </a:r>
          </a:p>
          <a:p>
            <a:r>
              <a:rPr lang="en-US" kern="0" dirty="0">
                <a:latin typeface="Arial Narrow" pitchFamily="34" charset="0"/>
              </a:rPr>
              <a:t>Steve Miller, MBL, SAIC</a:t>
            </a:r>
          </a:p>
          <a:p>
            <a:r>
              <a:rPr lang="en-US" kern="0" dirty="0">
                <a:latin typeface="Arial Narrow" pitchFamily="34" charset="0"/>
              </a:rPr>
              <a:t>Major Sean Fraser, MBL</a:t>
            </a:r>
          </a:p>
          <a:p>
            <a:r>
              <a:rPr lang="en-US" kern="0" dirty="0">
                <a:latin typeface="Arial Narrow" pitchFamily="34" charset="0"/>
              </a:rPr>
              <a:t>Dr. Cindy Forgie, MBL</a:t>
            </a:r>
            <a:endParaRPr lang="en-US" kern="0"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13" y="-63798"/>
            <a:ext cx="8813505" cy="795130"/>
          </a:xfrm>
        </p:spPr>
        <p:txBody>
          <a:bodyPr/>
          <a:lstStyle/>
          <a:p>
            <a:r>
              <a:rPr lang="en-US" dirty="0"/>
              <a:t>Accreditation of the M&amp;S</a:t>
            </a:r>
          </a:p>
        </p:txBody>
      </p:sp>
      <p:sp>
        <p:nvSpPr>
          <p:cNvPr id="4" name="Content Placeholder 3"/>
          <p:cNvSpPr>
            <a:spLocks noGrp="1"/>
          </p:cNvSpPr>
          <p:nvPr>
            <p:ph sz="quarter" idx="11"/>
          </p:nvPr>
        </p:nvSpPr>
        <p:spPr>
          <a:xfrm>
            <a:off x="470693" y="1212402"/>
            <a:ext cx="11250613" cy="3764038"/>
          </a:xfrm>
        </p:spPr>
        <p:txBody>
          <a:bodyPr/>
          <a:lstStyle/>
          <a:p>
            <a:r>
              <a:rPr lang="en-US" sz="2400">
                <a:latin typeface=" Arial"/>
              </a:rPr>
              <a:t>Accreditation of the M&amp;S is the foundation of the overall accreditation</a:t>
            </a:r>
          </a:p>
          <a:p>
            <a:r>
              <a:rPr lang="en-US" sz="2400">
                <a:latin typeface=" Arial"/>
              </a:rPr>
              <a:t>The five components of MBL’s M&amp;S accreditation process</a:t>
            </a:r>
          </a:p>
          <a:p>
            <a:pPr lvl="1"/>
            <a:r>
              <a:rPr lang="en-US">
                <a:latin typeface=" Arial"/>
              </a:rPr>
              <a:t>Modeling </a:t>
            </a:r>
          </a:p>
          <a:p>
            <a:pPr lvl="1"/>
            <a:r>
              <a:rPr lang="en-US">
                <a:latin typeface=" Arial"/>
              </a:rPr>
              <a:t>Interoperability of Simulations</a:t>
            </a:r>
          </a:p>
          <a:p>
            <a:pPr lvl="1"/>
            <a:r>
              <a:rPr lang="en-US">
                <a:latin typeface=" Arial"/>
              </a:rPr>
              <a:t>Verification</a:t>
            </a:r>
          </a:p>
          <a:p>
            <a:pPr lvl="1"/>
            <a:r>
              <a:rPr lang="en-US">
                <a:latin typeface=" Arial"/>
              </a:rPr>
              <a:t>Validation</a:t>
            </a:r>
          </a:p>
          <a:p>
            <a:pPr lvl="1"/>
            <a:r>
              <a:rPr lang="en-US">
                <a:latin typeface=" Arial"/>
              </a:rPr>
              <a:t>Authoritative Data </a:t>
            </a:r>
          </a:p>
        </p:txBody>
      </p:sp>
      <p:sp>
        <p:nvSpPr>
          <p:cNvPr id="3" name="Slide Number Placeholder 2">
            <a:extLst>
              <a:ext uri="{FF2B5EF4-FFF2-40B4-BE49-F238E27FC236}">
                <a16:creationId xmlns:a16="http://schemas.microsoft.com/office/drawing/2014/main" id="{057CAF71-DBD5-39BA-7520-A7FFBFBE50C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5968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71"/>
            <a:ext cx="12192000" cy="795130"/>
          </a:xfrm>
        </p:spPr>
        <p:txBody>
          <a:bodyPr/>
          <a:lstStyle/>
          <a:p>
            <a:r>
              <a:rPr lang="en-US" dirty="0"/>
              <a:t>M&amp;S Accreditation Process</a:t>
            </a:r>
          </a:p>
        </p:txBody>
      </p:sp>
      <p:graphicFrame>
        <p:nvGraphicFramePr>
          <p:cNvPr id="13" name="Diagram 12"/>
          <p:cNvGraphicFramePr/>
          <p:nvPr>
            <p:extLst>
              <p:ext uri="{D42A27DB-BD31-4B8C-83A1-F6EECF244321}">
                <p14:modId xmlns:p14="http://schemas.microsoft.com/office/powerpoint/2010/main" val="4171370057"/>
              </p:ext>
            </p:extLst>
          </p:nvPr>
        </p:nvGraphicFramePr>
        <p:xfrm>
          <a:off x="554327" y="1261276"/>
          <a:ext cx="10259123" cy="530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191502" y="817182"/>
            <a:ext cx="108573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rgbClr val="000000"/>
                </a:solidFill>
                <a:effectLst/>
                <a:uLnTx/>
                <a:uFillTx/>
                <a:latin typeface="Tahoma" charset="0"/>
                <a:ea typeface="+mn-ea"/>
                <a:cs typeface="+mn-cs"/>
              </a:rPr>
              <a:t>Area</a:t>
            </a:r>
          </a:p>
        </p:txBody>
      </p:sp>
      <p:sp>
        <p:nvSpPr>
          <p:cNvPr id="16" name="TextBox 15"/>
          <p:cNvSpPr txBox="1"/>
          <p:nvPr/>
        </p:nvSpPr>
        <p:spPr>
          <a:xfrm>
            <a:off x="4580652" y="833467"/>
            <a:ext cx="137752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6524299" y="817184"/>
            <a:ext cx="3085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MBL Tools/Resources</a:t>
            </a:r>
          </a:p>
        </p:txBody>
      </p:sp>
      <p:sp>
        <p:nvSpPr>
          <p:cNvPr id="10" name="Cylinder 9">
            <a:extLst>
              <a:ext uri="{FF2B5EF4-FFF2-40B4-BE49-F238E27FC236}">
                <a16:creationId xmlns:a16="http://schemas.microsoft.com/office/drawing/2014/main" id="{71FA69F5-9C77-D4DE-92B3-4F6096EF48A9}"/>
              </a:ext>
            </a:extLst>
          </p:cNvPr>
          <p:cNvSpPr/>
          <p:nvPr/>
        </p:nvSpPr>
        <p:spPr bwMode="auto">
          <a:xfrm>
            <a:off x="10199776" y="888883"/>
            <a:ext cx="1715082"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 M&amp;S Accreditation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MBL M&amp;S Branch Chief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[Military Professional,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CMSP]</a:t>
            </a:r>
          </a:p>
        </p:txBody>
      </p:sp>
      <p:sp>
        <p:nvSpPr>
          <p:cNvPr id="3" name="Slide Number Placeholder 2">
            <a:extLst>
              <a:ext uri="{FF2B5EF4-FFF2-40B4-BE49-F238E27FC236}">
                <a16:creationId xmlns:a16="http://schemas.microsoft.com/office/drawing/2014/main" id="{ADA9873C-D5C4-840C-8538-82B6955D2ADE}"/>
              </a:ext>
            </a:extLst>
          </p:cNvPr>
          <p:cNvSpPr>
            <a:spLocks noGrp="1"/>
          </p:cNvSpPr>
          <p:nvPr>
            <p:ph type="sldNum" sz="quarter" idx="10"/>
          </p:nvPr>
        </p:nvSpPr>
        <p:spPr>
          <a:xfrm>
            <a:off x="10813450" y="6501909"/>
            <a:ext cx="821634" cy="340935"/>
          </a:xfrm>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310906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9960"/>
            <a:ext cx="8813505" cy="795130"/>
          </a:xfrm>
        </p:spPr>
        <p:txBody>
          <a:bodyPr/>
          <a:lstStyle/>
          <a:p>
            <a:r>
              <a:rPr lang="en-US" dirty="0"/>
              <a:t>Modeling</a:t>
            </a:r>
          </a:p>
        </p:txBody>
      </p:sp>
      <p:sp>
        <p:nvSpPr>
          <p:cNvPr id="4" name="Content Placeholder 3"/>
          <p:cNvSpPr>
            <a:spLocks noGrp="1"/>
          </p:cNvSpPr>
          <p:nvPr>
            <p:ph sz="quarter" idx="11"/>
          </p:nvPr>
        </p:nvSpPr>
        <p:spPr>
          <a:xfrm>
            <a:off x="1348327" y="3804688"/>
            <a:ext cx="9230549" cy="2495550"/>
          </a:xfrm>
        </p:spPr>
        <p:txBody>
          <a:bodyPr/>
          <a:lstStyle/>
          <a:p>
            <a:pPr marL="0" indent="0" algn="ctr">
              <a:spcBef>
                <a:spcPts val="0"/>
              </a:spcBef>
              <a:buNone/>
            </a:pPr>
            <a:r>
              <a:rPr lang="en-US" sz="2400" b="1" dirty="0">
                <a:latin typeface="Arial Narrow" panose="020B0606020202030204" pitchFamily="34" charset="0"/>
                <a:cs typeface="Arial" panose="020B0604020202020204" pitchFamily="34" charset="0"/>
              </a:rPr>
              <a:t>MBL uses One Semi-Automated Forces (OneSAF) </a:t>
            </a:r>
          </a:p>
          <a:p>
            <a:pPr marL="0" indent="0" algn="ctr">
              <a:spcBef>
                <a:spcPts val="0"/>
              </a:spcBef>
              <a:buNone/>
            </a:pPr>
            <a:r>
              <a:rPr lang="en-US" sz="2400" b="1" dirty="0">
                <a:latin typeface="Arial Narrow" panose="020B0606020202030204" pitchFamily="34" charset="0"/>
                <a:cs typeface="Arial" panose="020B0604020202020204" pitchFamily="34" charset="0"/>
              </a:rPr>
              <a:t>for simulation experimentation: </a:t>
            </a:r>
          </a:p>
          <a:p>
            <a:pPr marL="0" indent="0" algn="ctr">
              <a:spcBef>
                <a:spcPts val="0"/>
              </a:spcBef>
              <a:buNone/>
            </a:pPr>
            <a:endParaRPr lang="en-US" sz="1200" dirty="0">
              <a:latin typeface="Arial Narrow" panose="020B0606020202030204" pitchFamily="34" charset="0"/>
              <a:cs typeface="Arial" panose="020B0604020202020204" pitchFamily="34" charset="0"/>
            </a:endParaRPr>
          </a:p>
          <a:p>
            <a:pPr marL="0" indent="0" algn="ctr">
              <a:spcBef>
                <a:spcPts val="0"/>
              </a:spcBef>
              <a:buNone/>
            </a:pPr>
            <a:r>
              <a:rPr lang="en-US" sz="2400" dirty="0">
                <a:latin typeface="Arial Narrow" panose="020B0606020202030204" pitchFamily="34" charset="0"/>
                <a:cs typeface="Arial" panose="020B0604020202020204" pitchFamily="34" charset="0"/>
              </a:rPr>
              <a:t>a </a:t>
            </a:r>
            <a:r>
              <a:rPr kumimoji="1" lang="en-US" sz="2400" kern="1200" dirty="0">
                <a:latin typeface="Arial Narrow" panose="020B0606020202030204" pitchFamily="34" charset="0"/>
                <a:cs typeface="Arial" panose="020B0604020202020204" pitchFamily="34" charset="0"/>
              </a:rPr>
              <a:t>computer-generated forces simulation that models real-world representations of platforms, Soldiers, equipment, logistical supplies, communications systems and networks, emerging threats, and aviation assets </a:t>
            </a:r>
          </a:p>
          <a:p>
            <a:pPr marL="609585" lvl="1" indent="0">
              <a:buNone/>
            </a:pPr>
            <a:endParaRPr lang="en-US" sz="2800" dirty="0"/>
          </a:p>
        </p:txBody>
      </p:sp>
      <p:sp>
        <p:nvSpPr>
          <p:cNvPr id="3" name="Slide Number Placeholder 2">
            <a:extLst>
              <a:ext uri="{FF2B5EF4-FFF2-40B4-BE49-F238E27FC236}">
                <a16:creationId xmlns:a16="http://schemas.microsoft.com/office/drawing/2014/main" id="{F9EFCA32-7616-5376-BD2D-0DDC48825513}"/>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5" name="Content Placeholder 3">
            <a:extLst>
              <a:ext uri="{FF2B5EF4-FFF2-40B4-BE49-F238E27FC236}">
                <a16:creationId xmlns:a16="http://schemas.microsoft.com/office/drawing/2014/main" id="{B1AFD8D9-43FB-28F7-2F0A-262613B5CC4A}"/>
              </a:ext>
            </a:extLst>
          </p:cNvPr>
          <p:cNvSpPr txBox="1">
            <a:spLocks/>
          </p:cNvSpPr>
          <p:nvPr/>
        </p:nvSpPr>
        <p:spPr bwMode="auto">
          <a:xfrm>
            <a:off x="209891" y="880930"/>
            <a:ext cx="11507423" cy="2771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kern="0" dirty="0">
                <a:latin typeface="Arial Narrow" panose="020B0606020202030204" pitchFamily="34" charset="0"/>
                <a:cs typeface="Arial" panose="020B0604020202020204" pitchFamily="34" charset="0"/>
              </a:rPr>
              <a:t>Model: a physical, mathematical or otherwise logical representation of a system, entity, phenomenon or process</a:t>
            </a:r>
          </a:p>
          <a:p>
            <a:pPr marL="0" indent="0">
              <a:buFont typeface="Wingdings" charset="2"/>
              <a:buNone/>
            </a:pPr>
            <a:endParaRPr lang="en-US" sz="2400" kern="0" dirty="0">
              <a:latin typeface="Arial Narrow" panose="020B0606020202030204" pitchFamily="34" charset="0"/>
              <a:cs typeface="Arial" panose="020B0604020202020204" pitchFamily="34" charset="0"/>
            </a:endParaRPr>
          </a:p>
          <a:p>
            <a:r>
              <a:rPr lang="en-US" sz="2400" kern="0" dirty="0">
                <a:latin typeface="Arial Narrow" panose="020B0606020202030204" pitchFamily="34" charset="0"/>
                <a:cs typeface="Arial" panose="020B0604020202020204" pitchFamily="34" charset="0"/>
              </a:rPr>
              <a:t>Simulation: executing a model over time</a:t>
            </a:r>
          </a:p>
          <a:p>
            <a:pPr marL="0" indent="0">
              <a:buFont typeface="Wingdings" charset="2"/>
              <a:buNone/>
            </a:pPr>
            <a:endParaRPr lang="en-US" sz="2400" kern="0" dirty="0">
              <a:latin typeface="Arial Narrow" panose="020B0606020202030204" pitchFamily="34" charset="0"/>
              <a:cs typeface="Arial" panose="020B0604020202020204" pitchFamily="34" charset="0"/>
            </a:endParaRPr>
          </a:p>
          <a:p>
            <a:r>
              <a:rPr lang="en-US" sz="2400" kern="0" dirty="0">
                <a:latin typeface="Arial Narrow" panose="020B0606020202030204" pitchFamily="34" charset="0"/>
                <a:cs typeface="Arial" panose="020B0604020202020204" pitchFamily="34" charset="0"/>
              </a:rPr>
              <a:t>Intended use of the simulation affects model fidelity</a:t>
            </a:r>
          </a:p>
        </p:txBody>
      </p:sp>
    </p:spTree>
    <p:extLst>
      <p:ext uri="{BB962C8B-B14F-4D97-AF65-F5344CB8AC3E}">
        <p14:creationId xmlns:p14="http://schemas.microsoft.com/office/powerpoint/2010/main" val="212007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9960"/>
            <a:ext cx="8813505" cy="795130"/>
          </a:xfrm>
        </p:spPr>
        <p:txBody>
          <a:bodyPr/>
          <a:lstStyle/>
          <a:p>
            <a:r>
              <a:rPr lang="en-US" dirty="0"/>
              <a:t>Modeling (cont.)</a:t>
            </a:r>
          </a:p>
        </p:txBody>
      </p:sp>
      <p:sp>
        <p:nvSpPr>
          <p:cNvPr id="4" name="Content Placeholder 3"/>
          <p:cNvSpPr>
            <a:spLocks noGrp="1"/>
          </p:cNvSpPr>
          <p:nvPr>
            <p:ph sz="quarter" idx="11"/>
          </p:nvPr>
        </p:nvSpPr>
        <p:spPr>
          <a:xfrm>
            <a:off x="307133" y="927013"/>
            <a:ext cx="10727213" cy="4515426"/>
          </a:xfrm>
        </p:spPr>
        <p:txBody>
          <a:bodyPr/>
          <a:lstStyle/>
          <a:p>
            <a:pPr marL="0" indent="0">
              <a:buNone/>
            </a:pPr>
            <a:r>
              <a:rPr kumimoji="1" lang="en-US" sz="2800" kern="1200" dirty="0">
                <a:latin typeface="Arial" panose="020B0604020202020204" pitchFamily="34" charset="0"/>
                <a:cs typeface="Arial" panose="020B0604020202020204" pitchFamily="34" charset="0"/>
              </a:rPr>
              <a:t> </a:t>
            </a:r>
          </a:p>
          <a:p>
            <a:pPr marL="0" indent="0">
              <a:buNone/>
            </a:pPr>
            <a:r>
              <a:rPr kumimoji="1" lang="en-US" sz="2400" kern="1200" dirty="0">
                <a:latin typeface="Arial" panose="020B0604020202020204" pitchFamily="34" charset="0"/>
                <a:cs typeface="Arial" panose="020B0604020202020204" pitchFamily="34" charset="0"/>
              </a:rPr>
              <a:t>Key lessons in model development </a:t>
            </a:r>
          </a:p>
          <a:p>
            <a:r>
              <a:rPr kumimoji="1" lang="en-US" sz="2400" kern="1200" dirty="0">
                <a:latin typeface="Arial" panose="020B0604020202020204" pitchFamily="34" charset="0"/>
                <a:cs typeface="Arial" panose="020B0604020202020204" pitchFamily="34" charset="0"/>
              </a:rPr>
              <a:t>Document the requirements for the requested model(s), to avoid assumptions </a:t>
            </a:r>
          </a:p>
          <a:p>
            <a:r>
              <a:rPr kumimoji="1" lang="en-US" sz="2400" kern="1200" dirty="0">
                <a:latin typeface="Arial" panose="020B0604020202020204" pitchFamily="34" charset="0"/>
                <a:cs typeface="Arial" panose="020B0604020202020204" pitchFamily="34" charset="0"/>
              </a:rPr>
              <a:t>Anticipate potential constraints: hardware, resources, time</a:t>
            </a:r>
          </a:p>
          <a:p>
            <a:r>
              <a:rPr kumimoji="1" lang="en-US" sz="2400" kern="1200" dirty="0">
                <a:latin typeface="Arial" panose="020B0604020202020204" pitchFamily="34" charset="0"/>
                <a:cs typeface="Arial" panose="020B0604020202020204" pitchFamily="34" charset="0"/>
              </a:rPr>
              <a:t>Track any requested model changes  </a:t>
            </a:r>
          </a:p>
          <a:p>
            <a:r>
              <a:rPr kumimoji="1" lang="en-US" sz="2400" kern="1200" dirty="0">
                <a:latin typeface="Arial" panose="020B0604020202020204" pitchFamily="34" charset="0"/>
                <a:cs typeface="Arial" panose="020B0604020202020204" pitchFamily="34" charset="0"/>
              </a:rPr>
              <a:t>Manage expectations by providing periodic progress reports  </a:t>
            </a:r>
          </a:p>
          <a:p>
            <a:endParaRPr kumimoji="1" lang="en-US" sz="2400" kern="1200" dirty="0">
              <a:latin typeface="Arial" panose="020B0604020202020204" pitchFamily="34" charset="0"/>
              <a:cs typeface="Arial" panose="020B0604020202020204" pitchFamily="34" charset="0"/>
            </a:endParaRPr>
          </a:p>
          <a:p>
            <a:pPr marL="0" indent="0" algn="ctr">
              <a:buNone/>
            </a:pPr>
            <a:r>
              <a:rPr kumimoji="1" lang="en-US" sz="2400" b="1" kern="1200" dirty="0">
                <a:latin typeface="Arial" panose="020B0604020202020204" pitchFamily="34" charset="0"/>
                <a:cs typeface="Arial" panose="020B0604020202020204" pitchFamily="34" charset="0"/>
              </a:rPr>
              <a:t>Stakeholder consensus and transparency throughout the accreditation process contribute to confidence in the experiment </a:t>
            </a:r>
          </a:p>
          <a:p>
            <a:pPr marL="609585" lvl="1" indent="0">
              <a:buNone/>
            </a:pPr>
            <a:endParaRPr lang="en-US" sz="2800" dirty="0"/>
          </a:p>
        </p:txBody>
      </p:sp>
      <p:sp>
        <p:nvSpPr>
          <p:cNvPr id="3" name="Slide Number Placeholder 2">
            <a:extLst>
              <a:ext uri="{FF2B5EF4-FFF2-40B4-BE49-F238E27FC236}">
                <a16:creationId xmlns:a16="http://schemas.microsoft.com/office/drawing/2014/main" id="{2F7B010D-9988-C2D7-CA29-2019E971087C}"/>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35266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190" y="-68240"/>
            <a:ext cx="8813505" cy="795130"/>
          </a:xfrm>
        </p:spPr>
        <p:txBody>
          <a:bodyPr/>
          <a:lstStyle/>
          <a:p>
            <a:r>
              <a:rPr lang="en-US" dirty="0"/>
              <a:t>Interoperability of Simulations</a:t>
            </a:r>
          </a:p>
        </p:txBody>
      </p:sp>
      <p:sp>
        <p:nvSpPr>
          <p:cNvPr id="4" name="Content Placeholder 3"/>
          <p:cNvSpPr>
            <a:spLocks noGrp="1"/>
          </p:cNvSpPr>
          <p:nvPr>
            <p:ph sz="quarter" idx="11"/>
          </p:nvPr>
        </p:nvSpPr>
        <p:spPr>
          <a:xfrm>
            <a:off x="477078" y="1020843"/>
            <a:ext cx="10800399" cy="5626625"/>
          </a:xfrm>
        </p:spPr>
        <p:txBody>
          <a:bodyPr/>
          <a:lstStyle/>
          <a:p>
            <a:r>
              <a:rPr lang="en-US" dirty="0">
                <a:latin typeface="Arial Narrow" panose="020B0606020202030204" pitchFamily="34" charset="0"/>
                <a:cs typeface="Arial" panose="020B0604020202020204" pitchFamily="34" charset="0"/>
              </a:rPr>
              <a:t>Interoperability: the ability of a simulation to provide services to and accept services from other simulations, and to use these exchanged services to enable them to operate effectively together</a:t>
            </a:r>
          </a:p>
          <a:p>
            <a:r>
              <a:rPr lang="en-US" dirty="0">
                <a:latin typeface="Arial Narrow" panose="020B0606020202030204" pitchFamily="34" charset="0"/>
                <a:cs typeface="Arial" panose="020B0604020202020204" pitchFamily="34" charset="0"/>
              </a:rPr>
              <a:t>Each individual simulation should be accredited</a:t>
            </a:r>
          </a:p>
          <a:p>
            <a:r>
              <a:rPr lang="en-US" dirty="0">
                <a:latin typeface="Arial Narrow" panose="020B0606020202030204" pitchFamily="34" charset="0"/>
                <a:cs typeface="Arial" panose="020B0604020202020204" pitchFamily="34" charset="0"/>
              </a:rPr>
              <a:t>Need an accrediting agent for the federation itself </a:t>
            </a:r>
          </a:p>
          <a:p>
            <a:r>
              <a:rPr lang="en-US" dirty="0">
                <a:latin typeface="Arial Narrow" panose="020B0606020202030204" pitchFamily="34" charset="0"/>
                <a:cs typeface="Arial" panose="020B0604020202020204" pitchFamily="34" charset="0"/>
              </a:rPr>
              <a:t>Develop an interoperability test plan, based on a crawl-walk-run process</a:t>
            </a:r>
          </a:p>
          <a:p>
            <a:pPr lvl="1"/>
            <a:r>
              <a:rPr lang="en-US" sz="2800" dirty="0">
                <a:latin typeface="Arial Narrow" panose="020B0606020202030204" pitchFamily="34" charset="0"/>
                <a:cs typeface="Arial" panose="020B0604020202020204" pitchFamily="34" charset="0"/>
              </a:rPr>
              <a:t>Example: “I see you, you see me” comes before testing minefield operations</a:t>
            </a:r>
          </a:p>
          <a:p>
            <a:r>
              <a:rPr lang="en-US" b="1" dirty="0">
                <a:latin typeface="Arial Narrow" panose="020B0606020202030204" pitchFamily="34" charset="0"/>
                <a:cs typeface="Arial" panose="020B0604020202020204" pitchFamily="34" charset="0"/>
              </a:rPr>
              <a:t>MBL interoperability lessons learned </a:t>
            </a:r>
          </a:p>
          <a:p>
            <a:pPr lvl="1"/>
            <a:r>
              <a:rPr lang="en-US" sz="2800" b="1" dirty="0">
                <a:latin typeface="Arial Narrow" panose="020B0606020202030204" pitchFamily="34" charset="0"/>
                <a:cs typeface="Arial" panose="020B0604020202020204" pitchFamily="34" charset="0"/>
              </a:rPr>
              <a:t>Test in the same way you will execute</a:t>
            </a:r>
          </a:p>
          <a:p>
            <a:pPr lvl="1"/>
            <a:r>
              <a:rPr lang="en-US" sz="2800" b="1" dirty="0">
                <a:latin typeface="Arial Narrow" panose="020B0606020202030204" pitchFamily="34" charset="0"/>
                <a:cs typeface="Arial" panose="020B0604020202020204" pitchFamily="34" charset="0"/>
              </a:rPr>
              <a:t>For consistency, develop quality control checklists</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75D9500B-1857-0703-9F54-EEAF8EF0EAB1}"/>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126406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74950"/>
            <a:ext cx="8813505" cy="795130"/>
          </a:xfrm>
        </p:spPr>
        <p:txBody>
          <a:bodyPr/>
          <a:lstStyle/>
          <a:p>
            <a:r>
              <a:rPr lang="en-US" dirty="0"/>
              <a:t>Verification</a:t>
            </a:r>
          </a:p>
        </p:txBody>
      </p:sp>
      <p:sp>
        <p:nvSpPr>
          <p:cNvPr id="4" name="Content Placeholder 3"/>
          <p:cNvSpPr>
            <a:spLocks noGrp="1"/>
          </p:cNvSpPr>
          <p:nvPr>
            <p:ph sz="quarter" idx="11"/>
          </p:nvPr>
        </p:nvSpPr>
        <p:spPr>
          <a:xfrm>
            <a:off x="503883" y="1132037"/>
            <a:ext cx="10635972" cy="4890694"/>
          </a:xfrm>
        </p:spPr>
        <p:txBody>
          <a:bodyPr/>
          <a:lstStyle/>
          <a:p>
            <a:r>
              <a:rPr lang="en-US" dirty="0">
                <a:latin typeface="Arial Narrow" panose="020B0606020202030204" pitchFamily="34" charset="0"/>
                <a:cs typeface="Arial" panose="020B0604020202020204" pitchFamily="34" charset="0"/>
              </a:rPr>
              <a:t>Verification: The process of determining that the M&amp;S accurately represents the developer's conceptual description and specifications. </a:t>
            </a:r>
          </a:p>
          <a:p>
            <a:pPr marL="0" indent="0">
              <a:buNone/>
            </a:pPr>
            <a:endParaRPr lang="en-US" dirty="0">
              <a:latin typeface="Arial Narrow" panose="020B0606020202030204" pitchFamily="34" charset="0"/>
              <a:cs typeface="Arial" panose="020B0604020202020204" pitchFamily="34" charset="0"/>
            </a:endParaRPr>
          </a:p>
          <a:p>
            <a:r>
              <a:rPr lang="en-US" dirty="0">
                <a:latin typeface="Arial Narrow" panose="020B0606020202030204" pitchFamily="34" charset="0"/>
                <a:cs typeface="Arial" panose="020B0604020202020204" pitchFamily="34" charset="0"/>
              </a:rPr>
              <a:t>Evaluates the extent to which the M&amp;S have been developed using sound and established software-engineering techniques. “Does the M&amp;S work as intended?” </a:t>
            </a:r>
          </a:p>
          <a:p>
            <a:pPr marL="0" indent="0">
              <a:buNone/>
            </a:pPr>
            <a:endParaRPr lang="en-US" dirty="0">
              <a:latin typeface="Arial Narrow" panose="020B0606020202030204" pitchFamily="34" charset="0"/>
              <a:cs typeface="Arial" panose="020B0604020202020204" pitchFamily="34" charset="0"/>
            </a:endParaRPr>
          </a:p>
          <a:p>
            <a:r>
              <a:rPr lang="en-US" b="1" dirty="0">
                <a:latin typeface="Arial Narrow" panose="020B0606020202030204" pitchFamily="34" charset="0"/>
                <a:cs typeface="Arial" panose="020B0604020202020204" pitchFamily="34" charset="0"/>
              </a:rPr>
              <a:t>Two key components</a:t>
            </a:r>
          </a:p>
          <a:p>
            <a:pPr lvl="1"/>
            <a:r>
              <a:rPr lang="en-US" sz="2800" b="1" dirty="0">
                <a:latin typeface="Arial Narrow" panose="020B0606020202030204" pitchFamily="34" charset="0"/>
              </a:rPr>
              <a:t>Logical verification: </a:t>
            </a:r>
            <a:r>
              <a:rPr lang="en-US" sz="2800" dirty="0">
                <a:latin typeface="Arial Narrow" panose="020B0606020202030204" pitchFamily="34" charset="0"/>
              </a:rPr>
              <a:t>should fix design errors before coding  </a:t>
            </a:r>
          </a:p>
          <a:p>
            <a:pPr lvl="1"/>
            <a:r>
              <a:rPr lang="en-US" sz="2800" b="1" dirty="0">
                <a:latin typeface="Arial Narrow" panose="020B0606020202030204" pitchFamily="34" charset="0"/>
              </a:rPr>
              <a:t>Code verification: </a:t>
            </a:r>
            <a:r>
              <a:rPr lang="en-US" sz="2800" dirty="0">
                <a:latin typeface="Arial Narrow" panose="020B0606020202030204" pitchFamily="34" charset="0"/>
              </a:rPr>
              <a:t>properly implementing the verified logic </a:t>
            </a:r>
          </a:p>
          <a:p>
            <a:pPr marL="0"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0AE58BBC-2048-1C56-2477-11756B14A71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63038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74950"/>
            <a:ext cx="8813505" cy="795130"/>
          </a:xfrm>
        </p:spPr>
        <p:txBody>
          <a:bodyPr/>
          <a:lstStyle/>
          <a:p>
            <a:r>
              <a:rPr lang="en-US" dirty="0"/>
              <a:t>Verification (cont.)</a:t>
            </a:r>
          </a:p>
        </p:txBody>
      </p:sp>
      <p:sp>
        <p:nvSpPr>
          <p:cNvPr id="4" name="Content Placeholder 3"/>
          <p:cNvSpPr>
            <a:spLocks noGrp="1"/>
          </p:cNvSpPr>
          <p:nvPr>
            <p:ph sz="quarter" idx="11"/>
          </p:nvPr>
        </p:nvSpPr>
        <p:spPr>
          <a:xfrm>
            <a:off x="480132" y="892895"/>
            <a:ext cx="11392320" cy="5499111"/>
          </a:xfrm>
        </p:spPr>
        <p:txBody>
          <a:bodyPr/>
          <a:lstStyle/>
          <a:p>
            <a:r>
              <a:rPr lang="en-US" sz="2400" dirty="0">
                <a:latin typeface="Arial Narrow" panose="020B0606020202030204" pitchFamily="34" charset="0"/>
              </a:rPr>
              <a:t>End-user verification resources include:</a:t>
            </a:r>
          </a:p>
          <a:p>
            <a:pPr lvl="1"/>
            <a:r>
              <a:rPr lang="en-US" dirty="0">
                <a:latin typeface="Arial Narrow" panose="020B0606020202030204" pitchFamily="34" charset="0"/>
              </a:rPr>
              <a:t>Developer-provided training</a:t>
            </a:r>
          </a:p>
          <a:p>
            <a:pPr lvl="1"/>
            <a:r>
              <a:rPr lang="en-US" dirty="0">
                <a:latin typeface="Arial Narrow" panose="020B0606020202030204" pitchFamily="34" charset="0"/>
              </a:rPr>
              <a:t>Software manuals</a:t>
            </a:r>
          </a:p>
          <a:p>
            <a:pPr lvl="1"/>
            <a:r>
              <a:rPr lang="en-US" dirty="0">
                <a:latin typeface="Arial Narrow" panose="020B0606020202030204" pitchFamily="34" charset="0"/>
              </a:rPr>
              <a:t>Test threads</a:t>
            </a:r>
          </a:p>
          <a:p>
            <a:r>
              <a:rPr lang="en-US" sz="2400" dirty="0">
                <a:latin typeface="Arial Narrow" panose="020B0606020202030204" pitchFamily="34" charset="0"/>
              </a:rPr>
              <a:t>When developers release a new software version:</a:t>
            </a:r>
          </a:p>
          <a:p>
            <a:pPr lvl="1"/>
            <a:r>
              <a:rPr lang="en-US" dirty="0">
                <a:latin typeface="Arial Narrow" panose="020B0606020202030204" pitchFamily="34" charset="0"/>
              </a:rPr>
              <a:t>Review the documentation </a:t>
            </a:r>
          </a:p>
          <a:p>
            <a:pPr lvl="1"/>
            <a:r>
              <a:rPr lang="en-US" dirty="0">
                <a:latin typeface="Arial Narrow" panose="020B0606020202030204" pitchFamily="34" charset="0"/>
              </a:rPr>
              <a:t>Test new features </a:t>
            </a:r>
          </a:p>
          <a:p>
            <a:pPr lvl="1"/>
            <a:r>
              <a:rPr lang="en-US" dirty="0">
                <a:latin typeface="Arial Narrow" panose="020B0606020202030204" pitchFamily="34" charset="0"/>
              </a:rPr>
              <a:t>Conduct regression testing to ensure changes did not impact the software</a:t>
            </a:r>
          </a:p>
          <a:p>
            <a:pPr lvl="1"/>
            <a:r>
              <a:rPr lang="en-US" dirty="0">
                <a:latin typeface="Arial Narrow" panose="020B0606020202030204" pitchFamily="34" charset="0"/>
              </a:rPr>
              <a:t>Verify whether fixes have been carried forward from a previous version</a:t>
            </a:r>
          </a:p>
          <a:p>
            <a:r>
              <a:rPr lang="en-US" sz="2400" b="1" dirty="0">
                <a:latin typeface="Arial Narrow" panose="020B0606020202030204" pitchFamily="34" charset="0"/>
              </a:rPr>
              <a:t>A use case: OneSAF behavior “Assault Building” </a:t>
            </a:r>
          </a:p>
          <a:p>
            <a:pPr lvl="1"/>
            <a:r>
              <a:rPr lang="en-US" b="1" dirty="0">
                <a:latin typeface="Arial Narrow" panose="020B0606020202030204" pitchFamily="34" charset="0"/>
              </a:rPr>
              <a:t>Original behavior was doctrinally correct for our intended use</a:t>
            </a:r>
          </a:p>
          <a:p>
            <a:pPr lvl="1"/>
            <a:r>
              <a:rPr lang="en-US" b="1" dirty="0">
                <a:latin typeface="Arial Narrow" panose="020B0606020202030204" pitchFamily="34" charset="0"/>
              </a:rPr>
              <a:t>Updated behavior worked as designed, but not as desired </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E2AFDFC3-B611-D681-6FD3-860D8FAB6560}"/>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4737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836" y="-57327"/>
            <a:ext cx="8813505" cy="795130"/>
          </a:xfrm>
        </p:spPr>
        <p:txBody>
          <a:bodyPr/>
          <a:lstStyle/>
          <a:p>
            <a:r>
              <a:rPr lang="en-US" dirty="0"/>
              <a:t>Validation</a:t>
            </a:r>
          </a:p>
        </p:txBody>
      </p:sp>
      <p:sp>
        <p:nvSpPr>
          <p:cNvPr id="4" name="Content Placeholder 3"/>
          <p:cNvSpPr>
            <a:spLocks noGrp="1"/>
          </p:cNvSpPr>
          <p:nvPr>
            <p:ph sz="quarter" idx="11"/>
          </p:nvPr>
        </p:nvSpPr>
        <p:spPr>
          <a:xfrm>
            <a:off x="480133" y="1099134"/>
            <a:ext cx="10782814" cy="4862051"/>
          </a:xfrm>
        </p:spPr>
        <p:txBody>
          <a:bodyPr/>
          <a:lstStyle/>
          <a:p>
            <a:r>
              <a:rPr lang="en-US" dirty="0">
                <a:latin typeface="Arial Narrow" panose="020B0606020202030204" pitchFamily="34" charset="0"/>
              </a:rPr>
              <a:t>The process of determining the degree to which a model or simulation and its associated data are </a:t>
            </a:r>
            <a:r>
              <a:rPr lang="en-US" b="1" dirty="0">
                <a:latin typeface="Arial Narrow" panose="020B0606020202030204" pitchFamily="34" charset="0"/>
              </a:rPr>
              <a:t>an accurate representation of the real world </a:t>
            </a:r>
            <a:r>
              <a:rPr lang="en-US" dirty="0">
                <a:latin typeface="Arial Narrow" panose="020B0606020202030204" pitchFamily="34" charset="0"/>
              </a:rPr>
              <a:t>from the perspective of the intended uses of the model </a:t>
            </a:r>
          </a:p>
          <a:p>
            <a:pPr marL="0" indent="0">
              <a:buNone/>
            </a:pPr>
            <a:endParaRPr lang="en-US" dirty="0">
              <a:latin typeface="Arial Narrow" panose="020B0606020202030204" pitchFamily="34" charset="0"/>
            </a:endParaRPr>
          </a:p>
          <a:p>
            <a:r>
              <a:rPr lang="en-US" dirty="0">
                <a:latin typeface="Arial Narrow" panose="020B0606020202030204" pitchFamily="34" charset="0"/>
              </a:rPr>
              <a:t>Two components: </a:t>
            </a:r>
          </a:p>
          <a:p>
            <a:pPr lvl="1"/>
            <a:r>
              <a:rPr lang="en-US" sz="2800" b="1" dirty="0">
                <a:latin typeface="Arial Narrow" panose="020B0606020202030204" pitchFamily="34" charset="0"/>
              </a:rPr>
              <a:t>Structural validation: </a:t>
            </a:r>
            <a:r>
              <a:rPr lang="en-US" sz="2800" dirty="0">
                <a:latin typeface="Arial Narrow" panose="020B0606020202030204" pitchFamily="34" charset="0"/>
              </a:rPr>
              <a:t>the individual parts of the M&amp;S </a:t>
            </a:r>
          </a:p>
          <a:p>
            <a:pPr lvl="1"/>
            <a:r>
              <a:rPr lang="en-US" sz="2800" b="1" dirty="0">
                <a:latin typeface="Arial Narrow" panose="020B0606020202030204" pitchFamily="34" charset="0"/>
              </a:rPr>
              <a:t>Output validation: </a:t>
            </a:r>
            <a:r>
              <a:rPr lang="en-US" sz="2800" dirty="0">
                <a:latin typeface="Arial Narrow" panose="020B0606020202030204" pitchFamily="34" charset="0"/>
              </a:rPr>
              <a:t>reasonable results in relation to input</a:t>
            </a:r>
          </a:p>
          <a:p>
            <a:pPr lvl="2"/>
            <a:endParaRPr lang="en-US" sz="2800" dirty="0">
              <a:latin typeface="Arial Narrow" panose="020B0606020202030204" pitchFamily="34" charset="0"/>
            </a:endParaRPr>
          </a:p>
          <a:p>
            <a:r>
              <a:rPr lang="en-US" dirty="0">
                <a:latin typeface="Arial Narrow" panose="020B0606020202030204" pitchFamily="34" charset="0"/>
              </a:rPr>
              <a:t>Methodology: MBL uses </a:t>
            </a:r>
            <a:r>
              <a:rPr lang="en-US" b="1" dirty="0">
                <a:latin typeface="Arial Narrow" panose="020B0606020202030204" pitchFamily="34" charset="0"/>
              </a:rPr>
              <a:t>face validation</a:t>
            </a:r>
            <a:r>
              <a:rPr lang="en-US" dirty="0">
                <a:latin typeface="Arial Narrow" panose="020B0606020202030204" pitchFamily="34" charset="0"/>
              </a:rPr>
              <a:t>, which uses subject matter experts (SMEs) to compare the simulation structure and output to their area of expertise in the real world </a:t>
            </a:r>
          </a:p>
          <a:p>
            <a:pPr lvl="1"/>
            <a:endParaRPr lang="en-US" dirty="0"/>
          </a:p>
        </p:txBody>
      </p:sp>
      <p:sp>
        <p:nvSpPr>
          <p:cNvPr id="3" name="Slide Number Placeholder 2">
            <a:extLst>
              <a:ext uri="{FF2B5EF4-FFF2-40B4-BE49-F238E27FC236}">
                <a16:creationId xmlns:a16="http://schemas.microsoft.com/office/drawing/2014/main" id="{E0D4516D-6D71-4A9F-8D95-A3333B1A30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27056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74142"/>
            <a:ext cx="8813505" cy="795130"/>
          </a:xfrm>
        </p:spPr>
        <p:txBody>
          <a:bodyPr/>
          <a:lstStyle/>
          <a:p>
            <a:r>
              <a:rPr lang="en-US" dirty="0"/>
              <a:t>Validation (cont.)</a:t>
            </a:r>
          </a:p>
        </p:txBody>
      </p:sp>
      <p:sp>
        <p:nvSpPr>
          <p:cNvPr id="4" name="Content Placeholder 3"/>
          <p:cNvSpPr>
            <a:spLocks noGrp="1"/>
          </p:cNvSpPr>
          <p:nvPr>
            <p:ph sz="quarter" idx="11"/>
          </p:nvPr>
        </p:nvSpPr>
        <p:spPr>
          <a:xfrm>
            <a:off x="299371" y="887924"/>
            <a:ext cx="11715420" cy="5504083"/>
          </a:xfrm>
        </p:spPr>
        <p:txBody>
          <a:bodyPr/>
          <a:lstStyle/>
          <a:p>
            <a:pPr marL="0" indent="0" algn="ctr">
              <a:buNone/>
            </a:pPr>
            <a:r>
              <a:rPr lang="en-US" sz="2400" b="1" dirty="0">
                <a:latin typeface="Arial Narrow" panose="020B0606020202030204" pitchFamily="34" charset="0"/>
              </a:rPr>
              <a:t>Outline for a face validation process</a:t>
            </a:r>
          </a:p>
          <a:p>
            <a:pPr marL="0" indent="0" algn="ctr">
              <a:buNone/>
            </a:pPr>
            <a:endParaRPr lang="en-US" sz="1000" b="1" dirty="0">
              <a:latin typeface="Arial Narrow" panose="020B0606020202030204" pitchFamily="34" charset="0"/>
            </a:endParaRPr>
          </a:p>
          <a:p>
            <a:pPr marL="0" indent="0">
              <a:buNone/>
            </a:pPr>
            <a:r>
              <a:rPr lang="en-US" sz="2400" b="1" dirty="0">
                <a:latin typeface="Arial Narrow" panose="020B0606020202030204" pitchFamily="34" charset="0"/>
              </a:rPr>
              <a:t>Phase 1 of 2: Test and Review Results</a:t>
            </a:r>
          </a:p>
          <a:p>
            <a:pPr marL="0" indent="0">
              <a:buNone/>
            </a:pPr>
            <a:endParaRPr lang="en-US" sz="2400" b="1" dirty="0">
              <a:latin typeface="Arial Narrow" panose="020B0606020202030204" pitchFamily="34" charset="0"/>
            </a:endParaRPr>
          </a:p>
          <a:p>
            <a:r>
              <a:rPr lang="en-US" sz="2400" dirty="0">
                <a:latin typeface="Arial Narrow" panose="020B0606020202030204" pitchFamily="34" charset="0"/>
              </a:rPr>
              <a:t>Develop a list of all components to be tested</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Create a scenario within the simulation to test the capabilities of the components</a:t>
            </a:r>
          </a:p>
          <a:p>
            <a:pPr marL="0" indent="0">
              <a:buNone/>
            </a:pPr>
            <a:r>
              <a:rPr lang="en-US" sz="2400" dirty="0">
                <a:latin typeface="Arial Narrow" panose="020B0606020202030204" pitchFamily="34" charset="0"/>
              </a:rPr>
              <a:t>  </a:t>
            </a:r>
          </a:p>
          <a:p>
            <a:r>
              <a:rPr lang="en-US" sz="2400" dirty="0">
                <a:latin typeface="Arial Narrow" panose="020B0606020202030204" pitchFamily="34" charset="0"/>
              </a:rPr>
              <a:t>Conduct validation while collecting data </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Analyze the data and prepare a report with test results </a:t>
            </a:r>
          </a:p>
          <a:p>
            <a:pPr marL="0" indent="0">
              <a:buNone/>
            </a:pPr>
            <a:r>
              <a:rPr lang="en-US" sz="2400" dirty="0">
                <a:latin typeface="Arial Narrow" panose="020B0606020202030204" pitchFamily="34" charset="0"/>
              </a:rPr>
              <a:t>  </a:t>
            </a:r>
          </a:p>
          <a:p>
            <a:r>
              <a:rPr lang="en-US" sz="2400" dirty="0">
                <a:latin typeface="Arial Narrow" panose="020B0606020202030204" pitchFamily="34" charset="0"/>
              </a:rPr>
              <a:t>SMEs review the report and note any issues </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743818" y="6476954"/>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60838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74142"/>
            <a:ext cx="8813505" cy="795130"/>
          </a:xfrm>
        </p:spPr>
        <p:txBody>
          <a:bodyPr/>
          <a:lstStyle/>
          <a:p>
            <a:r>
              <a:rPr lang="en-US" dirty="0"/>
              <a:t>Validation (cont.)</a:t>
            </a:r>
          </a:p>
        </p:txBody>
      </p:sp>
      <p:sp>
        <p:nvSpPr>
          <p:cNvPr id="4" name="Content Placeholder 3"/>
          <p:cNvSpPr>
            <a:spLocks noGrp="1"/>
          </p:cNvSpPr>
          <p:nvPr>
            <p:ph sz="quarter" idx="11"/>
          </p:nvPr>
        </p:nvSpPr>
        <p:spPr>
          <a:xfrm>
            <a:off x="299371" y="914293"/>
            <a:ext cx="11230913" cy="5319453"/>
          </a:xfrm>
        </p:spPr>
        <p:txBody>
          <a:bodyPr/>
          <a:lstStyle/>
          <a:p>
            <a:pPr marL="0" indent="0" algn="ctr">
              <a:buNone/>
            </a:pPr>
            <a:r>
              <a:rPr lang="en-US" sz="2400" b="1" dirty="0">
                <a:latin typeface="Arial Narrow" panose="020B0606020202030204" pitchFamily="34" charset="0"/>
              </a:rPr>
              <a:t>Outline for a face validation process (cont.)</a:t>
            </a:r>
          </a:p>
          <a:p>
            <a:pPr marL="0" indent="0" algn="ctr">
              <a:buNone/>
            </a:pPr>
            <a:endParaRPr lang="en-US" sz="2400" b="1" dirty="0">
              <a:latin typeface="Arial Narrow" panose="020B0606020202030204" pitchFamily="34" charset="0"/>
            </a:endParaRPr>
          </a:p>
          <a:p>
            <a:pPr marL="0" indent="0">
              <a:buNone/>
            </a:pPr>
            <a:r>
              <a:rPr lang="en-US" sz="2400" b="1" dirty="0">
                <a:latin typeface="Arial Narrow" panose="020B0606020202030204" pitchFamily="34" charset="0"/>
              </a:rPr>
              <a:t>Phase 2 of 2: Address Issues and Document the Validation for Accreditation</a:t>
            </a:r>
          </a:p>
          <a:p>
            <a:pPr marL="0" indent="0">
              <a:buNone/>
            </a:pPr>
            <a:endParaRPr lang="en-US" sz="2400" b="1" dirty="0">
              <a:latin typeface="Arial Narrow" panose="020B0606020202030204" pitchFamily="34" charset="0"/>
            </a:endParaRPr>
          </a:p>
          <a:p>
            <a:r>
              <a:rPr lang="en-US" sz="2400" dirty="0">
                <a:latin typeface="Arial Narrow" panose="020B0606020202030204" pitchFamily="34" charset="0"/>
              </a:rPr>
              <a:t>Three options for issues: fix shortcomings/re-validate, develop a workaround, or leave as-is and document it </a:t>
            </a:r>
          </a:p>
          <a:p>
            <a:endParaRPr lang="en-US" sz="2400" dirty="0">
              <a:latin typeface="Arial Narrow" panose="020B0606020202030204" pitchFamily="34" charset="0"/>
            </a:endParaRPr>
          </a:p>
          <a:p>
            <a:r>
              <a:rPr lang="en-US" sz="2400" dirty="0">
                <a:latin typeface="Arial Narrow" panose="020B0606020202030204" pitchFamily="34" charset="0"/>
              </a:rPr>
              <a:t>Prepare a memo outlining validation methodology and identifying model workarounds or limitations</a:t>
            </a:r>
          </a:p>
          <a:p>
            <a:endParaRPr lang="en-US" sz="2400" dirty="0">
              <a:latin typeface="Arial Narrow" panose="020B0606020202030204" pitchFamily="34" charset="0"/>
            </a:endParaRPr>
          </a:p>
          <a:p>
            <a:r>
              <a:rPr lang="en-US" sz="2400" dirty="0">
                <a:latin typeface="Arial Narrow" panose="020B0606020202030204" pitchFamily="34" charset="0"/>
              </a:rPr>
              <a:t>SMEs and validation proponent sign validation memo, which becomes part of the final SIMEXp report and overall accreditation </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708650" y="6476954"/>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54508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Thoughts</a:t>
            </a:r>
          </a:p>
        </p:txBody>
      </p:sp>
      <p:sp>
        <p:nvSpPr>
          <p:cNvPr id="4" name="Content Placeholder 3"/>
          <p:cNvSpPr>
            <a:spLocks noGrp="1"/>
          </p:cNvSpPr>
          <p:nvPr>
            <p:ph sz="quarter" idx="11"/>
          </p:nvPr>
        </p:nvSpPr>
        <p:spPr>
          <a:xfrm>
            <a:off x="470693" y="891381"/>
            <a:ext cx="11250613" cy="5075237"/>
          </a:xfrm>
        </p:spPr>
        <p:txBody>
          <a:bodyPr/>
          <a:lstStyle/>
          <a:p>
            <a:r>
              <a:rPr lang="en-US" dirty="0"/>
              <a:t>An Accredited Simulation does NOT guarantee Accredited results</a:t>
            </a:r>
          </a:p>
          <a:p>
            <a:endParaRPr lang="en-US" dirty="0"/>
          </a:p>
          <a:p>
            <a:r>
              <a:rPr lang="en-US" dirty="0"/>
              <a:t>A line-by-line code walk of your simulation (verification) is only a small part of the of the accreditation process</a:t>
            </a:r>
          </a:p>
          <a:p>
            <a:endParaRPr lang="en-US" dirty="0"/>
          </a:p>
          <a:p>
            <a:r>
              <a:rPr lang="en-US" dirty="0"/>
              <a:t>For your results/outcomes/findings/recommendations to be trusted, your overall process and environment must:</a:t>
            </a:r>
          </a:p>
          <a:p>
            <a:pPr marL="0" indent="0">
              <a:buNone/>
            </a:pPr>
            <a:r>
              <a:rPr lang="en-US" sz="2000" dirty="0"/>
              <a:t>	o  Employ a simulation that works (</a:t>
            </a:r>
            <a:r>
              <a:rPr lang="en-US" sz="2000" dirty="0">
                <a:solidFill>
                  <a:srgbClr val="FF0000"/>
                </a:solidFill>
              </a:rPr>
              <a:t>verification</a:t>
            </a:r>
            <a:r>
              <a:rPr lang="en-US" sz="2000" dirty="0"/>
              <a:t>)</a:t>
            </a:r>
          </a:p>
          <a:p>
            <a:pPr marL="0" indent="0">
              <a:buNone/>
            </a:pPr>
            <a:r>
              <a:rPr lang="en-US" sz="2000" dirty="0"/>
              <a:t>	o  Model the  things and world you are simulating realistically and relevantly enough (</a:t>
            </a:r>
            <a:r>
              <a:rPr lang="en-US" sz="2000" dirty="0">
                <a:solidFill>
                  <a:srgbClr val="FF0000"/>
                </a:solidFill>
              </a:rPr>
              <a:t>validation</a:t>
            </a:r>
            <a:r>
              <a:rPr lang="en-US" sz="2000" dirty="0"/>
              <a:t>)</a:t>
            </a:r>
          </a:p>
          <a:p>
            <a:pPr marL="0" indent="0">
              <a:buNone/>
            </a:pPr>
            <a:r>
              <a:rPr lang="en-US" sz="2000" dirty="0"/>
              <a:t>	o  Provide an environment that is good enough and the risk is low enough, to meet the desired outcomes of the event (</a:t>
            </a:r>
            <a:r>
              <a:rPr lang="en-US" sz="2000" dirty="0">
                <a:solidFill>
                  <a:srgbClr val="FF0000"/>
                </a:solidFill>
              </a:rPr>
              <a:t>accreditation</a:t>
            </a:r>
            <a:r>
              <a:rPr lang="en-US" sz="2000" dirty="0"/>
              <a:t>)</a:t>
            </a:r>
          </a:p>
          <a:p>
            <a:endParaRPr lang="en-US" dirty="0"/>
          </a:p>
          <a:p>
            <a:pPr marL="0" indent="0">
              <a:buNone/>
            </a:pPr>
            <a:endParaRPr lang="en-US" sz="1600"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1869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56" y="-27290"/>
            <a:ext cx="7424260" cy="795130"/>
          </a:xfrm>
        </p:spPr>
        <p:txBody>
          <a:bodyPr/>
          <a:lstStyle/>
          <a:p>
            <a:r>
              <a:rPr lang="en-US" dirty="0"/>
              <a:t>Authoritative Data</a:t>
            </a:r>
          </a:p>
        </p:txBody>
      </p:sp>
      <p:sp>
        <p:nvSpPr>
          <p:cNvPr id="4" name="Content Placeholder 3"/>
          <p:cNvSpPr>
            <a:spLocks noGrp="1"/>
          </p:cNvSpPr>
          <p:nvPr>
            <p:ph sz="quarter" idx="11"/>
          </p:nvPr>
        </p:nvSpPr>
        <p:spPr>
          <a:xfrm>
            <a:off x="655393" y="1057645"/>
            <a:ext cx="10081574" cy="5075237"/>
          </a:xfrm>
        </p:spPr>
        <p:txBody>
          <a:bodyPr/>
          <a:lstStyle/>
          <a:p>
            <a:r>
              <a:rPr lang="en-US" sz="2400" dirty="0">
                <a:latin typeface="Arial Narrow" panose="020B0606020202030204" pitchFamily="34" charset="0"/>
                <a:cs typeface="Arial" panose="020B0604020202020204" pitchFamily="34" charset="0"/>
              </a:rPr>
              <a:t>First-person shooter games: realistic appearance, but the performance data not considered authoritative by US Army standards</a:t>
            </a:r>
          </a:p>
          <a:p>
            <a:pPr marL="0" indent="0">
              <a:buNone/>
            </a:pPr>
            <a:endParaRPr lang="en-US" sz="2400" dirty="0">
              <a:latin typeface="Arial Narrow" panose="020B0606020202030204" pitchFamily="34" charset="0"/>
              <a:cs typeface="Arial" panose="020B0604020202020204" pitchFamily="34" charset="0"/>
            </a:endParaRPr>
          </a:p>
          <a:p>
            <a:r>
              <a:rPr lang="en-US" sz="2400" dirty="0">
                <a:latin typeface="Arial Narrow" panose="020B0606020202030204" pitchFamily="34" charset="0"/>
                <a:cs typeface="Arial" panose="020B0604020202020204" pitchFamily="34" charset="0"/>
              </a:rPr>
              <a:t>MBL’s authoritative data source: the Combat Capabilities Development Command’s (DEVCOM’s) Data Analysis Center (DAC) </a:t>
            </a:r>
          </a:p>
          <a:p>
            <a:pPr marL="0" indent="0">
              <a:buNone/>
            </a:pPr>
            <a:endParaRPr lang="en-US" sz="2400" dirty="0">
              <a:latin typeface="Arial Narrow" panose="020B0606020202030204" pitchFamily="34" charset="0"/>
              <a:cs typeface="Arial" panose="020B0604020202020204" pitchFamily="34" charset="0"/>
            </a:endParaRPr>
          </a:p>
          <a:p>
            <a:r>
              <a:rPr lang="en-US" sz="2400" dirty="0">
                <a:latin typeface="Arial Narrow" panose="020B0606020202030204" pitchFamily="34" charset="0"/>
                <a:cs typeface="Arial" panose="020B0604020202020204" pitchFamily="34" charset="0"/>
              </a:rPr>
              <a:t>Performance specifications are provided by scientists and engineers to DAC to convert into authoritative parametric data </a:t>
            </a:r>
          </a:p>
          <a:p>
            <a:pPr marL="0" indent="0">
              <a:buNone/>
            </a:pPr>
            <a:endParaRPr lang="en-US" sz="2400" dirty="0">
              <a:latin typeface="Arial Narrow" panose="020B0606020202030204" pitchFamily="34" charset="0"/>
              <a:cs typeface="Arial" panose="020B0604020202020204" pitchFamily="34" charset="0"/>
            </a:endParaRPr>
          </a:p>
          <a:p>
            <a:r>
              <a:rPr lang="en-US" sz="2400" dirty="0">
                <a:latin typeface="Arial Narrow" panose="020B0606020202030204" pitchFamily="34" charset="0"/>
                <a:cs typeface="Arial" panose="020B0604020202020204" pitchFamily="34" charset="0"/>
              </a:rPr>
              <a:t>How does authoritative data fit into the overall process of an         M&amp;S accreditation?</a:t>
            </a:r>
          </a:p>
          <a:p>
            <a:endParaRPr lang="en-US" dirty="0">
              <a:latin typeface="Arial" panose="020B0604020202020204" pitchFamily="34" charset="0"/>
              <a:cs typeface="Arial" panose="020B0604020202020204" pitchFamily="34" charset="0"/>
            </a:endParaRPr>
          </a:p>
          <a:p>
            <a:pPr marL="609585" lvl="1" indent="0">
              <a:buNone/>
            </a:pPr>
            <a:endParaRPr lang="en-US" dirty="0">
              <a:solidFill>
                <a:srgbClr val="00B0F0"/>
              </a:solidFill>
            </a:endParaRPr>
          </a:p>
        </p:txBody>
      </p:sp>
      <p:sp>
        <p:nvSpPr>
          <p:cNvPr id="3" name="Slide Number Placeholder 2">
            <a:extLst>
              <a:ext uri="{FF2B5EF4-FFF2-40B4-BE49-F238E27FC236}">
                <a16:creationId xmlns:a16="http://schemas.microsoft.com/office/drawing/2014/main" id="{DA347D5F-CA78-BC16-65B2-965355227E7F}"/>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761431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914"/>
            <a:ext cx="7182308" cy="795130"/>
          </a:xfrm>
        </p:spPr>
        <p:txBody>
          <a:bodyPr/>
          <a:lstStyle/>
          <a:p>
            <a:r>
              <a:rPr lang="en-US" dirty="0"/>
              <a:t>Authoritative Data</a:t>
            </a:r>
          </a:p>
        </p:txBody>
      </p:sp>
      <p:grpSp>
        <p:nvGrpSpPr>
          <p:cNvPr id="5" name="Group 4">
            <a:extLst>
              <a:ext uri="{FF2B5EF4-FFF2-40B4-BE49-F238E27FC236}">
                <a16:creationId xmlns:a16="http://schemas.microsoft.com/office/drawing/2014/main" id="{AD016E1D-8532-F04F-AFE4-D01FD574C1FF}"/>
              </a:ext>
            </a:extLst>
          </p:cNvPr>
          <p:cNvGrpSpPr/>
          <p:nvPr/>
        </p:nvGrpSpPr>
        <p:grpSpPr>
          <a:xfrm>
            <a:off x="581291" y="972818"/>
            <a:ext cx="10736793" cy="5392813"/>
            <a:chOff x="273119" y="-245399"/>
            <a:chExt cx="4978644" cy="6191157"/>
          </a:xfrm>
        </p:grpSpPr>
        <p:sp>
          <p:nvSpPr>
            <p:cNvPr id="7" name="Rounded Rectangle 6">
              <a:extLst>
                <a:ext uri="{FF2B5EF4-FFF2-40B4-BE49-F238E27FC236}">
                  <a16:creationId xmlns:a16="http://schemas.microsoft.com/office/drawing/2014/main" id="{7B444A82-CFF3-F345-AC7C-F80C92C9014B}"/>
                </a:ext>
              </a:extLst>
            </p:cNvPr>
            <p:cNvSpPr/>
            <p:nvPr/>
          </p:nvSpPr>
          <p:spPr>
            <a:xfrm>
              <a:off x="4104279" y="4702896"/>
              <a:ext cx="1090268" cy="1242862"/>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 Arial"/>
                  <a:ea typeface="+mn-ea"/>
                  <a:cs typeface="+mn-cs"/>
                </a:rPr>
                <a:t>Accreditation of the Authoritative Data</a:t>
              </a:r>
            </a:p>
          </p:txBody>
        </p:sp>
        <p:sp>
          <p:nvSpPr>
            <p:cNvPr id="9" name="TextBox 8">
              <a:extLst>
                <a:ext uri="{FF2B5EF4-FFF2-40B4-BE49-F238E27FC236}">
                  <a16:creationId xmlns:a16="http://schemas.microsoft.com/office/drawing/2014/main" id="{F74F8F29-1CD2-B64F-BB94-D590A8B3B32E}"/>
                </a:ext>
              </a:extLst>
            </p:cNvPr>
            <p:cNvSpPr txBox="1"/>
            <p:nvPr/>
          </p:nvSpPr>
          <p:spPr>
            <a:xfrm>
              <a:off x="831848" y="1111485"/>
              <a:ext cx="1075764" cy="279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a:t>
              </a:r>
            </a:p>
          </p:txBody>
        </p:sp>
        <p:sp>
          <p:nvSpPr>
            <p:cNvPr id="10" name="Rectangle 9">
              <a:extLst>
                <a:ext uri="{FF2B5EF4-FFF2-40B4-BE49-F238E27FC236}">
                  <a16:creationId xmlns:a16="http://schemas.microsoft.com/office/drawing/2014/main" id="{07314918-DF12-314C-BFAF-4365C81C5068}"/>
                </a:ext>
              </a:extLst>
            </p:cNvPr>
            <p:cNvSpPr/>
            <p:nvPr/>
          </p:nvSpPr>
          <p:spPr>
            <a:xfrm>
              <a:off x="273119" y="-245399"/>
              <a:ext cx="1147483" cy="52370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Develop list of platforms</a:t>
              </a:r>
            </a:p>
          </p:txBody>
        </p:sp>
        <p:sp>
          <p:nvSpPr>
            <p:cNvPr id="12" name="Rectangle 11">
              <a:extLst>
                <a:ext uri="{FF2B5EF4-FFF2-40B4-BE49-F238E27FC236}">
                  <a16:creationId xmlns:a16="http://schemas.microsoft.com/office/drawing/2014/main" id="{B2FE1CCD-B0FE-A545-9C18-3B8D96B4DB77}"/>
                </a:ext>
              </a:extLst>
            </p:cNvPr>
            <p:cNvSpPr/>
            <p:nvPr/>
          </p:nvSpPr>
          <p:spPr>
            <a:xfrm>
              <a:off x="283857" y="1326332"/>
              <a:ext cx="1147483" cy="68032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to DAC’s Electronic Data Request System</a:t>
              </a:r>
            </a:p>
          </p:txBody>
        </p:sp>
        <p:sp>
          <p:nvSpPr>
            <p:cNvPr id="14" name="Rectangle 13">
              <a:extLst>
                <a:ext uri="{FF2B5EF4-FFF2-40B4-BE49-F238E27FC236}">
                  <a16:creationId xmlns:a16="http://schemas.microsoft.com/office/drawing/2014/main" id="{D3F242B7-04A8-CF41-93C1-232BFEB31453}"/>
                </a:ext>
              </a:extLst>
            </p:cNvPr>
            <p:cNvSpPr/>
            <p:nvPr/>
          </p:nvSpPr>
          <p:spPr>
            <a:xfrm>
              <a:off x="308799" y="3213814"/>
              <a:ext cx="1147483" cy="606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DAC’s accepted/rejected pairings</a:t>
              </a:r>
            </a:p>
          </p:txBody>
        </p:sp>
        <p:sp>
          <p:nvSpPr>
            <p:cNvPr id="16" name="Rectangle 15">
              <a:extLst>
                <a:ext uri="{FF2B5EF4-FFF2-40B4-BE49-F238E27FC236}">
                  <a16:creationId xmlns:a16="http://schemas.microsoft.com/office/drawing/2014/main" id="{221C7AC8-BB6F-F94A-8397-3312427CFC29}"/>
                </a:ext>
              </a:extLst>
            </p:cNvPr>
            <p:cNvSpPr/>
            <p:nvPr/>
          </p:nvSpPr>
          <p:spPr>
            <a:xfrm>
              <a:off x="318546" y="489971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pairings adjustments to DAC</a:t>
              </a:r>
            </a:p>
          </p:txBody>
        </p:sp>
        <p:sp>
          <p:nvSpPr>
            <p:cNvPr id="18" name="Rectangle 17">
              <a:extLst>
                <a:ext uri="{FF2B5EF4-FFF2-40B4-BE49-F238E27FC236}">
                  <a16:creationId xmlns:a16="http://schemas.microsoft.com/office/drawing/2014/main" id="{F447BED0-66CD-244B-B6A0-C32B2FBC8C0D}"/>
                </a:ext>
              </a:extLst>
            </p:cNvPr>
            <p:cNvSpPr/>
            <p:nvPr/>
          </p:nvSpPr>
          <p:spPr>
            <a:xfrm>
              <a:off x="2176349" y="489453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Receive parametric data </a:t>
              </a:r>
            </a:p>
          </p:txBody>
        </p:sp>
        <p:sp>
          <p:nvSpPr>
            <p:cNvPr id="20" name="Right Arrow 19">
              <a:extLst>
                <a:ext uri="{FF2B5EF4-FFF2-40B4-BE49-F238E27FC236}">
                  <a16:creationId xmlns:a16="http://schemas.microsoft.com/office/drawing/2014/main" id="{056D8B3C-1EE1-6342-B1BB-D67156977516}"/>
                </a:ext>
              </a:extLst>
            </p:cNvPr>
            <p:cNvSpPr/>
            <p:nvPr/>
          </p:nvSpPr>
          <p:spPr>
            <a:xfrm rot="16200000" flipH="1">
              <a:off x="436805" y="741794"/>
              <a:ext cx="777666" cy="113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7E1A250-2B08-A746-8913-06B7153B1C28}"/>
                </a:ext>
              </a:extLst>
            </p:cNvPr>
            <p:cNvSpPr/>
            <p:nvPr/>
          </p:nvSpPr>
          <p:spPr>
            <a:xfrm>
              <a:off x="2145767" y="3235617"/>
              <a:ext cx="1147483" cy="526604"/>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data files </a:t>
              </a:r>
            </a:p>
          </p:txBody>
        </p:sp>
        <p:sp>
          <p:nvSpPr>
            <p:cNvPr id="23" name="Rectangle 22">
              <a:extLst>
                <a:ext uri="{FF2B5EF4-FFF2-40B4-BE49-F238E27FC236}">
                  <a16:creationId xmlns:a16="http://schemas.microsoft.com/office/drawing/2014/main" id="{4590CF19-B289-9F4D-B970-A21019489DD0}"/>
                </a:ext>
              </a:extLst>
            </p:cNvPr>
            <p:cNvSpPr/>
            <p:nvPr/>
          </p:nvSpPr>
          <p:spPr>
            <a:xfrm>
              <a:off x="2117019" y="1349707"/>
              <a:ext cx="1147483" cy="60984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Ingest data files into simulation</a:t>
              </a:r>
            </a:p>
          </p:txBody>
        </p:sp>
        <p:sp>
          <p:nvSpPr>
            <p:cNvPr id="25" name="Rectangle 24">
              <a:extLst>
                <a:ext uri="{FF2B5EF4-FFF2-40B4-BE49-F238E27FC236}">
                  <a16:creationId xmlns:a16="http://schemas.microsoft.com/office/drawing/2014/main" id="{ED748AA5-3F27-4D48-A2C4-331F2516C9CC}"/>
                </a:ext>
              </a:extLst>
            </p:cNvPr>
            <p:cNvSpPr/>
            <p:nvPr/>
          </p:nvSpPr>
          <p:spPr>
            <a:xfrm>
              <a:off x="2117019" y="-245399"/>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Conduct V&amp;V</a:t>
              </a:r>
            </a:p>
          </p:txBody>
        </p:sp>
        <p:sp>
          <p:nvSpPr>
            <p:cNvPr id="27" name="Right Arrow 26">
              <a:extLst>
                <a:ext uri="{FF2B5EF4-FFF2-40B4-BE49-F238E27FC236}">
                  <a16:creationId xmlns:a16="http://schemas.microsoft.com/office/drawing/2014/main" id="{0BA00576-AB3E-0648-A136-94AFE6C2FF2F}"/>
                </a:ext>
              </a:extLst>
            </p:cNvPr>
            <p:cNvSpPr/>
            <p:nvPr/>
          </p:nvSpPr>
          <p:spPr>
            <a:xfrm>
              <a:off x="1593599" y="5048528"/>
              <a:ext cx="464210" cy="27902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3" name="Rectangle 32">
              <a:extLst>
                <a:ext uri="{FF2B5EF4-FFF2-40B4-BE49-F238E27FC236}">
                  <a16:creationId xmlns:a16="http://schemas.microsoft.com/office/drawing/2014/main" id="{76685E99-1560-A545-AF18-0FB3409C7847}"/>
                </a:ext>
              </a:extLst>
            </p:cNvPr>
            <p:cNvSpPr/>
            <p:nvPr/>
          </p:nvSpPr>
          <p:spPr>
            <a:xfrm>
              <a:off x="4104280" y="1367892"/>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SMEs evaluate V&amp;V results</a:t>
              </a:r>
            </a:p>
          </p:txBody>
        </p:sp>
      </p:grpSp>
      <p:sp>
        <p:nvSpPr>
          <p:cNvPr id="36" name="Right Arrow 35">
            <a:extLst>
              <a:ext uri="{FF2B5EF4-FFF2-40B4-BE49-F238E27FC236}">
                <a16:creationId xmlns:a16="http://schemas.microsoft.com/office/drawing/2014/main" id="{A5A9B4BC-DBC3-4440-96F8-EC93348379E1}"/>
              </a:ext>
            </a:extLst>
          </p:cNvPr>
          <p:cNvSpPr/>
          <p:nvPr/>
        </p:nvSpPr>
        <p:spPr>
          <a:xfrm rot="16200000" flipH="1">
            <a:off x="1465674" y="3329243"/>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8" name="Right Arrow 37">
            <a:extLst>
              <a:ext uri="{FF2B5EF4-FFF2-40B4-BE49-F238E27FC236}">
                <a16:creationId xmlns:a16="http://schemas.microsoft.com/office/drawing/2014/main" id="{50973F6F-0C16-8B4F-B7A0-D95210418B65}"/>
              </a:ext>
            </a:extLst>
          </p:cNvPr>
          <p:cNvSpPr/>
          <p:nvPr/>
        </p:nvSpPr>
        <p:spPr>
          <a:xfrm rot="16200000" flipH="1">
            <a:off x="1503068" y="4867742"/>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9" name="Right Arrow 38">
            <a:extLst>
              <a:ext uri="{FF2B5EF4-FFF2-40B4-BE49-F238E27FC236}">
                <a16:creationId xmlns:a16="http://schemas.microsoft.com/office/drawing/2014/main" id="{76C7D767-7C5C-DF4D-8051-631EA2BB65CE}"/>
              </a:ext>
            </a:extLst>
          </p:cNvPr>
          <p:cNvSpPr/>
          <p:nvPr/>
        </p:nvSpPr>
        <p:spPr>
          <a:xfrm rot="5400000" flipH="1">
            <a:off x="5456409" y="484420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0" name="Right Arrow 39">
            <a:extLst>
              <a:ext uri="{FF2B5EF4-FFF2-40B4-BE49-F238E27FC236}">
                <a16:creationId xmlns:a16="http://schemas.microsoft.com/office/drawing/2014/main" id="{66229C2D-5DF5-6043-B4A4-927D78094B96}"/>
              </a:ext>
            </a:extLst>
          </p:cNvPr>
          <p:cNvSpPr/>
          <p:nvPr/>
        </p:nvSpPr>
        <p:spPr>
          <a:xfrm rot="5400000" flipH="1">
            <a:off x="5456408" y="3302921"/>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1" name="Right Arrow 40">
            <a:extLst>
              <a:ext uri="{FF2B5EF4-FFF2-40B4-BE49-F238E27FC236}">
                <a16:creationId xmlns:a16="http://schemas.microsoft.com/office/drawing/2014/main" id="{376BF40B-ABE6-7C42-B158-6296FB680DFE}"/>
              </a:ext>
            </a:extLst>
          </p:cNvPr>
          <p:cNvSpPr/>
          <p:nvPr/>
        </p:nvSpPr>
        <p:spPr>
          <a:xfrm rot="5400000" flipH="1">
            <a:off x="5428822" y="1744388"/>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3" name="Right Arrow 42">
            <a:extLst>
              <a:ext uri="{FF2B5EF4-FFF2-40B4-BE49-F238E27FC236}">
                <a16:creationId xmlns:a16="http://schemas.microsoft.com/office/drawing/2014/main" id="{202F2D5A-E2F6-B446-9FF3-2504F43091CB}"/>
              </a:ext>
            </a:extLst>
          </p:cNvPr>
          <p:cNvSpPr/>
          <p:nvPr/>
        </p:nvSpPr>
        <p:spPr>
          <a:xfrm>
            <a:off x="7390944" y="1076534"/>
            <a:ext cx="1001101" cy="24304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4" name="Right Arrow 43">
            <a:extLst>
              <a:ext uri="{FF2B5EF4-FFF2-40B4-BE49-F238E27FC236}">
                <a16:creationId xmlns:a16="http://schemas.microsoft.com/office/drawing/2014/main" id="{A21E3DE2-E400-7241-867D-2A1A80D7391A}"/>
              </a:ext>
            </a:extLst>
          </p:cNvPr>
          <p:cNvSpPr/>
          <p:nvPr/>
        </p:nvSpPr>
        <p:spPr>
          <a:xfrm rot="16200000" flipH="1">
            <a:off x="9619362" y="1790947"/>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5" name="Rounded Rectangle 44">
            <a:extLst>
              <a:ext uri="{FF2B5EF4-FFF2-40B4-BE49-F238E27FC236}">
                <a16:creationId xmlns:a16="http://schemas.microsoft.com/office/drawing/2014/main" id="{2802793F-12AE-EC41-8390-719A6F9561D5}"/>
              </a:ext>
            </a:extLst>
          </p:cNvPr>
          <p:cNvSpPr/>
          <p:nvPr/>
        </p:nvSpPr>
        <p:spPr>
          <a:xfrm>
            <a:off x="308114" y="2047460"/>
            <a:ext cx="7347224" cy="4244009"/>
          </a:xfrm>
          <a:prstGeom prst="roundRect">
            <a:avLst/>
          </a:prstGeom>
          <a:solidFill>
            <a:srgbClr val="EEECE1">
              <a:lumMod val="90000"/>
              <a:alpha val="16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 Arial"/>
              <a:ea typeface="+mn-ea"/>
              <a:cs typeface="+mn-cs"/>
            </a:endParaRPr>
          </a:p>
        </p:txBody>
      </p:sp>
      <p:sp>
        <p:nvSpPr>
          <p:cNvPr id="50" name="Rectangle 49">
            <a:extLst>
              <a:ext uri="{FF2B5EF4-FFF2-40B4-BE49-F238E27FC236}">
                <a16:creationId xmlns:a16="http://schemas.microsoft.com/office/drawing/2014/main" id="{5072F31B-69D6-5F4F-8B00-99AC2BDDDAD1}"/>
              </a:ext>
            </a:extLst>
          </p:cNvPr>
          <p:cNvSpPr/>
          <p:nvPr/>
        </p:nvSpPr>
        <p:spPr>
          <a:xfrm>
            <a:off x="8843455" y="966593"/>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Prepare V&amp;V Report</a:t>
            </a:r>
          </a:p>
        </p:txBody>
      </p:sp>
      <p:sp>
        <p:nvSpPr>
          <p:cNvPr id="51" name="Right Arrow 50">
            <a:extLst>
              <a:ext uri="{FF2B5EF4-FFF2-40B4-BE49-F238E27FC236}">
                <a16:creationId xmlns:a16="http://schemas.microsoft.com/office/drawing/2014/main" id="{5DE57A74-BB76-C941-9ABC-7A6A9502499F}"/>
              </a:ext>
            </a:extLst>
          </p:cNvPr>
          <p:cNvSpPr/>
          <p:nvPr/>
        </p:nvSpPr>
        <p:spPr>
          <a:xfrm rot="16200000" flipH="1">
            <a:off x="9619362" y="322313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66" name="Rectangle 65">
            <a:extLst>
              <a:ext uri="{FF2B5EF4-FFF2-40B4-BE49-F238E27FC236}">
                <a16:creationId xmlns:a16="http://schemas.microsoft.com/office/drawing/2014/main" id="{5070D5AF-5D6E-914F-B1AE-EA30D2CD4532}"/>
              </a:ext>
            </a:extLst>
          </p:cNvPr>
          <p:cNvSpPr/>
          <p:nvPr/>
        </p:nvSpPr>
        <p:spPr>
          <a:xfrm>
            <a:off x="8843454" y="3888457"/>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Prepare Validation Report</a:t>
            </a:r>
          </a:p>
        </p:txBody>
      </p:sp>
      <p:sp>
        <p:nvSpPr>
          <p:cNvPr id="68" name="Right Arrow 67">
            <a:extLst>
              <a:ext uri="{FF2B5EF4-FFF2-40B4-BE49-F238E27FC236}">
                <a16:creationId xmlns:a16="http://schemas.microsoft.com/office/drawing/2014/main" id="{8786031A-5855-204A-8E5D-64D8723EC311}"/>
              </a:ext>
            </a:extLst>
          </p:cNvPr>
          <p:cNvSpPr/>
          <p:nvPr/>
        </p:nvSpPr>
        <p:spPr>
          <a:xfrm rot="16200000" flipH="1">
            <a:off x="9619362" y="4554636"/>
            <a:ext cx="677387" cy="627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69" name="TextBox 68">
            <a:extLst>
              <a:ext uri="{FF2B5EF4-FFF2-40B4-BE49-F238E27FC236}">
                <a16:creationId xmlns:a16="http://schemas.microsoft.com/office/drawing/2014/main" id="{5A4407BF-422D-C04B-BBDF-FB73F4B5B498}"/>
              </a:ext>
            </a:extLst>
          </p:cNvPr>
          <p:cNvSpPr txBox="1"/>
          <p:nvPr/>
        </p:nvSpPr>
        <p:spPr>
          <a:xfrm>
            <a:off x="2781430" y="3129599"/>
            <a:ext cx="203660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ahoma" charset="0"/>
                <a:ea typeface="+mn-ea"/>
                <a:cs typeface="+mn-cs"/>
              </a:rPr>
              <a:t>Authoritative Data pipeline</a:t>
            </a:r>
          </a:p>
        </p:txBody>
      </p:sp>
      <p:sp>
        <p:nvSpPr>
          <p:cNvPr id="3" name="Slide Number Placeholder 2">
            <a:extLst>
              <a:ext uri="{FF2B5EF4-FFF2-40B4-BE49-F238E27FC236}">
                <a16:creationId xmlns:a16="http://schemas.microsoft.com/office/drawing/2014/main" id="{9279617D-6F7F-93DA-78B7-59198330F66D}"/>
              </a:ext>
            </a:extLst>
          </p:cNvPr>
          <p:cNvSpPr>
            <a:spLocks noGrp="1"/>
          </p:cNvSpPr>
          <p:nvPr>
            <p:ph type="sldNum" sz="quarter" idx="10"/>
          </p:nvPr>
        </p:nvSpPr>
        <p:spPr>
          <a:xfrm>
            <a:off x="10664688" y="6469386"/>
            <a:ext cx="821634" cy="340935"/>
          </a:xfrm>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145175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1782763"/>
            <a:ext cx="11250613" cy="5075237"/>
          </a:xfrm>
        </p:spPr>
        <p:txBody>
          <a:bodyPr/>
          <a:lstStyle/>
          <a:p>
            <a:pPr marL="0" indent="0" algn="ctr">
              <a:buNone/>
            </a:pPr>
            <a:r>
              <a:rPr lang="en-US" sz="7200" dirty="0"/>
              <a:t>Accreditation of the Physical and Computation Environment</a:t>
            </a:r>
          </a:p>
          <a:p>
            <a:pPr marL="0" indent="0" algn="ctr">
              <a:buNone/>
            </a:pPr>
            <a:r>
              <a:rPr lang="en-US" sz="4800" i="1" dirty="0">
                <a:solidFill>
                  <a:srgbClr val="FF0000"/>
                </a:solidFill>
              </a:rPr>
              <a:t>(The most ignored accreditation)</a:t>
            </a:r>
          </a:p>
          <a:p>
            <a:pPr marL="0" indent="0" algn="ctr">
              <a:buNone/>
            </a:pPr>
            <a:r>
              <a:rPr lang="en-US" sz="4800" dirty="0"/>
              <a:t>Steve Miller</a:t>
            </a:r>
          </a:p>
          <a:p>
            <a:pPr marL="0" indent="0" algn="ctr">
              <a:buNone/>
            </a:pPr>
            <a:endParaRPr lang="en-US" sz="9600" dirty="0"/>
          </a:p>
        </p:txBody>
      </p:sp>
      <p:sp>
        <p:nvSpPr>
          <p:cNvPr id="4" name="Slide Number Placeholder 3">
            <a:extLst>
              <a:ext uri="{FF2B5EF4-FFF2-40B4-BE49-F238E27FC236}">
                <a16:creationId xmlns:a16="http://schemas.microsoft.com/office/drawing/2014/main" id="{D3CBD0B4-F0CF-5C72-599A-4CFBE380D5A8}"/>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Tree>
    <p:extLst>
      <p:ext uri="{BB962C8B-B14F-4D97-AF65-F5344CB8AC3E}">
        <p14:creationId xmlns:p14="http://schemas.microsoft.com/office/powerpoint/2010/main" val="362382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Accreditation of the Physical and Computational Environment</a:t>
            </a:r>
          </a:p>
        </p:txBody>
      </p:sp>
      <p:sp>
        <p:nvSpPr>
          <p:cNvPr id="4" name="Content Placeholder 3"/>
          <p:cNvSpPr>
            <a:spLocks noGrp="1"/>
          </p:cNvSpPr>
          <p:nvPr>
            <p:ph sz="quarter" idx="11"/>
          </p:nvPr>
        </p:nvSpPr>
        <p:spPr>
          <a:xfrm>
            <a:off x="617607" y="1467026"/>
            <a:ext cx="9457083" cy="2829418"/>
          </a:xfrm>
        </p:spPr>
        <p:txBody>
          <a:bodyPr/>
          <a:lstStyle/>
          <a:p>
            <a:r>
              <a:rPr lang="en-US" dirty="0"/>
              <a:t>Hardware</a:t>
            </a:r>
          </a:p>
          <a:p>
            <a:r>
              <a:rPr lang="en-US" dirty="0"/>
              <a:t>Software</a:t>
            </a:r>
          </a:p>
          <a:p>
            <a:r>
              <a:rPr lang="en-US" dirty="0"/>
              <a:t>Network</a:t>
            </a:r>
          </a:p>
          <a:p>
            <a:r>
              <a:rPr lang="en-US" dirty="0"/>
              <a:t>Experiment Footprint/Physical Environment</a:t>
            </a:r>
          </a:p>
        </p:txBody>
      </p:sp>
      <p:sp>
        <p:nvSpPr>
          <p:cNvPr id="3" name="TextBox 2"/>
          <p:cNvSpPr txBox="1"/>
          <p:nvPr/>
        </p:nvSpPr>
        <p:spPr>
          <a:xfrm>
            <a:off x="617607" y="3976265"/>
            <a:ext cx="10895020" cy="2308324"/>
          </a:xfrm>
          <a:prstGeom prst="rect">
            <a:avLst/>
          </a:prstGeom>
          <a:solidFill>
            <a:schemeClr val="bg1"/>
          </a:solidFill>
        </p:spPr>
        <p:txBody>
          <a:bodyPr wrap="square" rtlCol="0">
            <a:spAutoFit/>
          </a:bodyPr>
          <a:lstStyle/>
          <a:p>
            <a:pPr marL="0" indent="0">
              <a:buNone/>
            </a:pPr>
            <a:r>
              <a:rPr lang="en-US" sz="2400" dirty="0">
                <a:solidFill>
                  <a:srgbClr val="FF0000"/>
                </a:solidFill>
              </a:rPr>
              <a:t>Although your M&amp;S may be accredited: </a:t>
            </a:r>
          </a:p>
          <a:p>
            <a:pPr marL="0" indent="0">
              <a:buNone/>
            </a:pPr>
            <a:r>
              <a:rPr lang="en-US" sz="2400" dirty="0">
                <a:solidFill>
                  <a:srgbClr val="FF0000"/>
                </a:solidFill>
              </a:rPr>
              <a:t>Under what conditions is your SIMEXp, training event, exercise being conducted?</a:t>
            </a:r>
          </a:p>
          <a:p>
            <a:pPr marL="0" indent="0">
              <a:buNone/>
            </a:pPr>
            <a:endParaRPr lang="en-US" sz="2400" dirty="0">
              <a:solidFill>
                <a:srgbClr val="FF0000"/>
              </a:solidFill>
            </a:endParaRPr>
          </a:p>
          <a:p>
            <a:pPr marL="0" indent="0">
              <a:buNone/>
            </a:pPr>
            <a:r>
              <a:rPr lang="en-US" sz="2400" dirty="0">
                <a:solidFill>
                  <a:srgbClr val="FF0000"/>
                </a:solidFill>
              </a:rPr>
              <a:t>What has changed in the physical environment, for better or worse, by design or mistake, since accreditation of the M&amp;S?</a:t>
            </a:r>
            <a:endParaRPr lang="en-US" dirty="0">
              <a:solidFill>
                <a:srgbClr val="FF0000"/>
              </a:solidFill>
            </a:endParaRPr>
          </a:p>
        </p:txBody>
      </p:sp>
      <p:sp>
        <p:nvSpPr>
          <p:cNvPr id="5" name="Slide Number Placeholder 4">
            <a:extLst>
              <a:ext uri="{FF2B5EF4-FFF2-40B4-BE49-F238E27FC236}">
                <a16:creationId xmlns:a16="http://schemas.microsoft.com/office/drawing/2014/main" id="{72D47F98-9044-8D62-D36B-77791F4797A4}"/>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308331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dirty="0"/>
              <a:t>Physical and Computational Environment Accreditation Process</a:t>
            </a:r>
          </a:p>
        </p:txBody>
      </p:sp>
      <p:graphicFrame>
        <p:nvGraphicFramePr>
          <p:cNvPr id="13" name="Diagram 12"/>
          <p:cNvGraphicFramePr/>
          <p:nvPr>
            <p:extLst>
              <p:ext uri="{D42A27DB-BD31-4B8C-83A1-F6EECF244321}">
                <p14:modId xmlns:p14="http://schemas.microsoft.com/office/powerpoint/2010/main" val="3198303139"/>
              </p:ext>
            </p:extLst>
          </p:nvPr>
        </p:nvGraphicFramePr>
        <p:xfrm>
          <a:off x="469354" y="1102890"/>
          <a:ext cx="10407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72559" y="721571"/>
            <a:ext cx="11620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Area</a:t>
            </a:r>
          </a:p>
        </p:txBody>
      </p:sp>
      <p:sp>
        <p:nvSpPr>
          <p:cNvPr id="16" name="TextBox 15"/>
          <p:cNvSpPr txBox="1"/>
          <p:nvPr/>
        </p:nvSpPr>
        <p:spPr>
          <a:xfrm>
            <a:off x="4689917" y="721571"/>
            <a:ext cx="15301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Process</a:t>
            </a:r>
          </a:p>
        </p:txBody>
      </p:sp>
      <p:sp>
        <p:nvSpPr>
          <p:cNvPr id="17" name="TextBox 16"/>
          <p:cNvSpPr txBox="1"/>
          <p:nvPr/>
        </p:nvSpPr>
        <p:spPr>
          <a:xfrm>
            <a:off x="7078980" y="721571"/>
            <a:ext cx="4226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MBL Tools/Resources</a:t>
            </a:r>
          </a:p>
        </p:txBody>
      </p:sp>
      <p:sp>
        <p:nvSpPr>
          <p:cNvPr id="8" name="Cylinder 7">
            <a:extLst>
              <a:ext uri="{FF2B5EF4-FFF2-40B4-BE49-F238E27FC236}">
                <a16:creationId xmlns:a16="http://schemas.microsoft.com/office/drawing/2014/main" id="{E0EC7778-9378-FAFF-1237-1CDE08E87800}"/>
              </a:ext>
            </a:extLst>
          </p:cNvPr>
          <p:cNvSpPr/>
          <p:nvPr/>
        </p:nvSpPr>
        <p:spPr bwMode="auto">
          <a:xfrm>
            <a:off x="10991719" y="1102890"/>
            <a:ext cx="1172893" cy="4919538"/>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Physical and Computational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MBL Technical Team Lead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srgbClr val="FFFFFF"/>
                </a:solidFill>
              </a:rPr>
              <a:t>[Computer Science Degree, IT Certifications]</a:t>
            </a:r>
            <a:endParaRPr kumimoji="0" lang="en-US" sz="1800" b="0" i="0" u="none" strike="noStrike" kern="1200" cap="none" spc="0" normalizeH="0" baseline="0" noProof="0" dirty="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B4031A4-02FC-4894-0CC4-AD0E391F2258}"/>
              </a:ext>
            </a:extLst>
          </p:cNvPr>
          <p:cNvSpPr>
            <a:spLocks noGrp="1"/>
          </p:cNvSpPr>
          <p:nvPr>
            <p:ph type="sldNum" sz="quarter" idx="10"/>
          </p:nvPr>
        </p:nvSpPr>
        <p:spPr>
          <a:xfrm>
            <a:off x="10624547" y="6476606"/>
            <a:ext cx="821634" cy="340935"/>
          </a:xfrm>
        </p:spPr>
        <p:txBody>
          <a:bodyPr/>
          <a:lstStyle/>
          <a:p>
            <a:pPr>
              <a:defRPr/>
            </a:pPr>
            <a:fld id="{D68E8870-17DE-45C4-A8DD-7644B2422933}" type="slidenum">
              <a:rPr lang="en-US" smtClean="0"/>
              <a:pPr>
                <a:defRPr/>
              </a:pPr>
              <a:t>24</a:t>
            </a:fld>
            <a:endParaRPr lang="en-US" dirty="0"/>
          </a:p>
        </p:txBody>
      </p:sp>
    </p:spTree>
    <p:extLst>
      <p:ext uri="{BB962C8B-B14F-4D97-AF65-F5344CB8AC3E}">
        <p14:creationId xmlns:p14="http://schemas.microsoft.com/office/powerpoint/2010/main" val="119918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Hardware Implications on Accreditation</a:t>
            </a:r>
          </a:p>
        </p:txBody>
      </p:sp>
      <p:sp>
        <p:nvSpPr>
          <p:cNvPr id="4" name="Content Placeholder 3"/>
          <p:cNvSpPr>
            <a:spLocks noGrp="1"/>
          </p:cNvSpPr>
          <p:nvPr>
            <p:ph sz="quarter" idx="11"/>
          </p:nvPr>
        </p:nvSpPr>
        <p:spPr>
          <a:xfrm>
            <a:off x="470693" y="936907"/>
            <a:ext cx="11250613" cy="5821570"/>
          </a:xfrm>
        </p:spPr>
        <p:txBody>
          <a:bodyPr>
            <a:normAutofit/>
          </a:bodyPr>
          <a:lstStyle/>
          <a:p>
            <a:pPr marL="0" indent="0">
              <a:buNone/>
            </a:pPr>
            <a:r>
              <a:rPr lang="en-US" dirty="0"/>
              <a:t>Desired State: Hardware between clusters &amp; nodes are standardized and the hardware being used in execution of your event is the same as was used in VV&amp;A of the M&amp;S.</a:t>
            </a:r>
          </a:p>
          <a:p>
            <a:r>
              <a:rPr lang="en-US" sz="2400" dirty="0"/>
              <a:t>Verify Hardware standardization &amp; requirements</a:t>
            </a:r>
          </a:p>
          <a:p>
            <a:pPr lvl="1"/>
            <a:r>
              <a:rPr lang="en-US" dirty="0"/>
              <a:t>Are compute nodes, control nodes, and operator workstations standard across clusters?</a:t>
            </a:r>
          </a:p>
          <a:p>
            <a:pPr lvl="2"/>
            <a:r>
              <a:rPr lang="en-US" sz="2400" dirty="0"/>
              <a:t>Lab Standard Operating Procedures</a:t>
            </a:r>
          </a:p>
          <a:p>
            <a:pPr lvl="2"/>
            <a:r>
              <a:rPr lang="en-US" sz="2400" dirty="0"/>
              <a:t>Simulation Architecture Design Documents</a:t>
            </a:r>
          </a:p>
          <a:p>
            <a:pPr lvl="1"/>
            <a:r>
              <a:rPr lang="en-US" dirty="0"/>
              <a:t>Does the hardware meet or exceed recommended software requirements?</a:t>
            </a:r>
          </a:p>
          <a:p>
            <a:pPr lvl="2"/>
            <a:r>
              <a:rPr lang="en-US" sz="2400" dirty="0"/>
              <a:t>Compute, Memory, and Storage configuration compared against Software/Version Design Documents?</a:t>
            </a:r>
          </a:p>
          <a:p>
            <a:pPr lvl="2"/>
            <a:r>
              <a:rPr lang="en-US" sz="2400" dirty="0"/>
              <a:t>Graphics processing requirements met?</a:t>
            </a:r>
          </a:p>
          <a:p>
            <a:pPr lvl="1"/>
            <a:r>
              <a:rPr lang="en-US" dirty="0"/>
              <a:t>Identical peripherals being used (monitor, mouse, joystick, goggles, etc.)</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Tree>
    <p:extLst>
      <p:ext uri="{BB962C8B-B14F-4D97-AF65-F5344CB8AC3E}">
        <p14:creationId xmlns:p14="http://schemas.microsoft.com/office/powerpoint/2010/main" val="27965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Hardware Implications on Accreditation (Cont.)</a:t>
            </a:r>
          </a:p>
        </p:txBody>
      </p:sp>
      <p:sp>
        <p:nvSpPr>
          <p:cNvPr id="4" name="Content Placeholder 3"/>
          <p:cNvSpPr>
            <a:spLocks noGrp="1"/>
          </p:cNvSpPr>
          <p:nvPr>
            <p:ph sz="quarter" idx="11"/>
          </p:nvPr>
        </p:nvSpPr>
        <p:spPr>
          <a:xfrm>
            <a:off x="464309" y="725281"/>
            <a:ext cx="11250613" cy="5821570"/>
          </a:xfrm>
        </p:spPr>
        <p:txBody>
          <a:bodyPr>
            <a:normAutofit/>
          </a:bodyPr>
          <a:lstStyle/>
          <a:p>
            <a:pPr marL="0" indent="0">
              <a:buNone/>
            </a:pPr>
            <a:endParaRPr lang="en-US" dirty="0"/>
          </a:p>
          <a:p>
            <a:r>
              <a:rPr lang="en-US" dirty="0"/>
              <a:t>Validate Hardware Performance</a:t>
            </a:r>
          </a:p>
          <a:p>
            <a:pPr lvl="1"/>
            <a:r>
              <a:rPr lang="en-US" dirty="0"/>
              <a:t>Use V&amp;V and pre-execution rehearsals to establish performance baselines (CPU, Memory, Disk IOPS, Network throughput)</a:t>
            </a:r>
          </a:p>
          <a:p>
            <a:pPr lvl="2"/>
            <a:r>
              <a:rPr lang="en-US" sz="2400" dirty="0"/>
              <a:t>OS performance monitoring</a:t>
            </a:r>
          </a:p>
          <a:p>
            <a:pPr lvl="2"/>
            <a:r>
              <a:rPr lang="en-US" sz="2400" dirty="0"/>
              <a:t>Performance and Event monitoring tools </a:t>
            </a:r>
            <a:br>
              <a:rPr lang="en-US" sz="2400" dirty="0"/>
            </a:br>
            <a:r>
              <a:rPr lang="en-US" sz="2400" dirty="0"/>
              <a:t>(Performance Dash-boards, Security &amp; Event Monitoring)</a:t>
            </a:r>
          </a:p>
          <a:p>
            <a:pPr lvl="1"/>
            <a:r>
              <a:rPr lang="en-US" dirty="0"/>
              <a:t>Use the same monitoring tools during execution to “spot-check” performance</a:t>
            </a:r>
          </a:p>
          <a:p>
            <a:pPr marL="609585" lvl="1" indent="0">
              <a:buNone/>
            </a:pPr>
            <a:endParaRPr lang="en-US" sz="2800" b="1" dirty="0"/>
          </a:p>
          <a:p>
            <a:pPr marL="609585" lvl="1" indent="0">
              <a:buNone/>
            </a:pPr>
            <a:r>
              <a:rPr lang="en-US" b="1" dirty="0">
                <a:solidFill>
                  <a:srgbClr val="FF0000"/>
                </a:solidFill>
              </a:rPr>
              <a:t>Your challenge: </a:t>
            </a:r>
            <a:r>
              <a:rPr lang="en-US" dirty="0">
                <a:solidFill>
                  <a:srgbClr val="FF0000"/>
                </a:solidFill>
              </a:rPr>
              <a:t>Ensure hardware meets recommended specifications and there is standardization across compute nodes, control nodes, and operator workstations to achieve performance parity. Prevent changes in hardware between VV&amp;A and execution.</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Tree>
    <p:extLst>
      <p:ext uri="{BB962C8B-B14F-4D97-AF65-F5344CB8AC3E}">
        <p14:creationId xmlns:p14="http://schemas.microsoft.com/office/powerpoint/2010/main" val="49495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Software Implications on Accreditation</a:t>
            </a:r>
          </a:p>
        </p:txBody>
      </p:sp>
      <p:sp>
        <p:nvSpPr>
          <p:cNvPr id="4" name="Content Placeholder 3"/>
          <p:cNvSpPr>
            <a:spLocks noGrp="1"/>
          </p:cNvSpPr>
          <p:nvPr>
            <p:ph sz="quarter" idx="11"/>
          </p:nvPr>
        </p:nvSpPr>
        <p:spPr>
          <a:xfrm>
            <a:off x="423978" y="787944"/>
            <a:ext cx="11768022" cy="6022806"/>
          </a:xfrm>
        </p:spPr>
        <p:txBody>
          <a:bodyPr>
            <a:normAutofit/>
          </a:bodyPr>
          <a:lstStyle/>
          <a:p>
            <a:pPr marL="76199" indent="0">
              <a:buNone/>
            </a:pPr>
            <a:r>
              <a:rPr lang="en-US" dirty="0"/>
              <a:t>Desired state: Software and runtime environment are validated against requirements and have not changed since the M&amp;S VV&amp;A. Validated using the execution footprint by all sites and is “locked down”</a:t>
            </a:r>
          </a:p>
          <a:p>
            <a:r>
              <a:rPr lang="en-US" dirty="0"/>
              <a:t>Verify Application and Software versions.</a:t>
            </a:r>
          </a:p>
          <a:p>
            <a:pPr lvl="1">
              <a:spcBef>
                <a:spcPts val="0"/>
              </a:spcBef>
            </a:pPr>
            <a:r>
              <a:rPr lang="en-US" dirty="0"/>
              <a:t>Do all runtime environments meet stated requirements? </a:t>
            </a:r>
          </a:p>
          <a:p>
            <a:pPr lvl="2">
              <a:spcBef>
                <a:spcPts val="0"/>
              </a:spcBef>
            </a:pPr>
            <a:r>
              <a:rPr lang="en-US" dirty="0"/>
              <a:t>Software versions (OS &amp; Application) compliant with compatibility matrices, on approved software list or CCB approved?</a:t>
            </a:r>
          </a:p>
          <a:p>
            <a:pPr lvl="2">
              <a:spcBef>
                <a:spcPts val="0"/>
              </a:spcBef>
            </a:pPr>
            <a:r>
              <a:rPr lang="en-US" dirty="0"/>
              <a:t>Software, middleware, firmware validated against Software/Version Design Documents?</a:t>
            </a:r>
          </a:p>
          <a:p>
            <a:pPr lvl="2">
              <a:spcBef>
                <a:spcPts val="0"/>
              </a:spcBef>
            </a:pPr>
            <a:r>
              <a:rPr lang="en-US" dirty="0"/>
              <a:t>Installed Runtime components (Java, etc.) compatible with Application requirements?</a:t>
            </a:r>
          </a:p>
          <a:p>
            <a:pPr lvl="1">
              <a:spcBef>
                <a:spcPts val="0"/>
              </a:spcBef>
            </a:pPr>
            <a:r>
              <a:rPr lang="en-US" dirty="0"/>
              <a:t>Implement a Period of Non-Disruption (</a:t>
            </a:r>
            <a:r>
              <a:rPr lang="en-US" dirty="0" err="1"/>
              <a:t>PoND</a:t>
            </a:r>
            <a:r>
              <a:rPr lang="en-US" dirty="0"/>
              <a:t>)</a:t>
            </a:r>
          </a:p>
          <a:p>
            <a:pPr lvl="2">
              <a:spcBef>
                <a:spcPts val="0"/>
              </a:spcBef>
            </a:pPr>
            <a:r>
              <a:rPr lang="en-US" dirty="0"/>
              <a:t>No changes to the system security, antivirus, configuration settings, or OS, application, and software patches/updates.</a:t>
            </a:r>
          </a:p>
          <a:p>
            <a:pPr lvl="2">
              <a:spcBef>
                <a:spcPts val="0"/>
              </a:spcBef>
            </a:pPr>
            <a:r>
              <a:rPr lang="en-US" dirty="0"/>
              <a:t>For both local-only and federated events, VV&amp;A has been conducted for all simulations, servers, mission command systems </a:t>
            </a:r>
            <a:r>
              <a:rPr lang="en-US" dirty="0" err="1"/>
              <a:t>PoND</a:t>
            </a:r>
            <a:r>
              <a:rPr lang="en-US" dirty="0"/>
              <a:t> should be defined with start-end dates and include a Plan of Action and Milestones (</a:t>
            </a:r>
            <a:r>
              <a:rPr lang="en-US" dirty="0" err="1"/>
              <a:t>PoA&amp;M</a:t>
            </a:r>
            <a:r>
              <a:rPr lang="en-US" dirty="0"/>
              <a:t>) for implementing updates, patches, and environment changes post experiment.</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Tree>
    <p:extLst>
      <p:ext uri="{BB962C8B-B14F-4D97-AF65-F5344CB8AC3E}">
        <p14:creationId xmlns:p14="http://schemas.microsoft.com/office/powerpoint/2010/main" val="210630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Software Implications on Accreditation (Cont.)</a:t>
            </a:r>
          </a:p>
        </p:txBody>
      </p:sp>
      <p:sp>
        <p:nvSpPr>
          <p:cNvPr id="4" name="Content Placeholder 3"/>
          <p:cNvSpPr>
            <a:spLocks noGrp="1"/>
          </p:cNvSpPr>
          <p:nvPr>
            <p:ph sz="quarter" idx="11"/>
          </p:nvPr>
        </p:nvSpPr>
        <p:spPr>
          <a:xfrm>
            <a:off x="535763" y="1197848"/>
            <a:ext cx="11120474" cy="6022806"/>
          </a:xfrm>
        </p:spPr>
        <p:txBody>
          <a:bodyPr>
            <a:normAutofit/>
          </a:bodyPr>
          <a:lstStyle/>
          <a:p>
            <a:r>
              <a:rPr lang="en-US" dirty="0"/>
              <a:t>Validate performance of the current runtime environment.</a:t>
            </a:r>
          </a:p>
          <a:p>
            <a:pPr lvl="1"/>
            <a:r>
              <a:rPr lang="en-US" dirty="0"/>
              <a:t>Use V&amp;V and pre-execution rehearsals to establish performance baselines</a:t>
            </a:r>
          </a:p>
          <a:p>
            <a:pPr lvl="2"/>
            <a:r>
              <a:rPr lang="en-US" dirty="0"/>
              <a:t>Review logs and sample data against expected/prior performance</a:t>
            </a:r>
          </a:p>
          <a:p>
            <a:pPr lvl="2"/>
            <a:r>
              <a:rPr lang="en-US" dirty="0"/>
              <a:t>Use monitoring tools (performance dashboards and event monitoring)</a:t>
            </a:r>
          </a:p>
          <a:p>
            <a:pPr lvl="2"/>
            <a:r>
              <a:rPr lang="en-US" dirty="0"/>
              <a:t>Evaluate user experience on all systems- subjective assessment</a:t>
            </a:r>
          </a:p>
          <a:p>
            <a:pPr lvl="1"/>
            <a:r>
              <a:rPr lang="en-US" dirty="0"/>
              <a:t>Use the same monitoring tools during execution to “spot-check” performance</a:t>
            </a:r>
          </a:p>
          <a:p>
            <a:pPr marL="609585" lvl="1" indent="0">
              <a:buNone/>
            </a:pPr>
            <a:r>
              <a:rPr lang="en-US" b="1" dirty="0">
                <a:solidFill>
                  <a:srgbClr val="FF0000"/>
                </a:solidFill>
              </a:rPr>
              <a:t>Your challenge: </a:t>
            </a:r>
            <a:r>
              <a:rPr lang="en-US" dirty="0">
                <a:solidFill>
                  <a:srgbClr val="FF0000"/>
                </a:solidFill>
              </a:rPr>
              <a:t>remain in compliance with all Information Assurance and Service directives while maintaining configuration control of all systems.</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Tree>
    <p:extLst>
      <p:ext uri="{BB962C8B-B14F-4D97-AF65-F5344CB8AC3E}">
        <p14:creationId xmlns:p14="http://schemas.microsoft.com/office/powerpoint/2010/main" val="1737759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Network Implications on Accreditation</a:t>
            </a:r>
          </a:p>
        </p:txBody>
      </p:sp>
      <p:sp>
        <p:nvSpPr>
          <p:cNvPr id="4" name="Content Placeholder 3"/>
          <p:cNvSpPr>
            <a:spLocks noGrp="1"/>
          </p:cNvSpPr>
          <p:nvPr>
            <p:ph sz="quarter" idx="11"/>
          </p:nvPr>
        </p:nvSpPr>
        <p:spPr>
          <a:xfrm>
            <a:off x="577212" y="829226"/>
            <a:ext cx="11715540" cy="6083300"/>
          </a:xfrm>
        </p:spPr>
        <p:txBody>
          <a:bodyPr>
            <a:normAutofit fontScale="92500" lnSpcReduction="20000"/>
          </a:bodyPr>
          <a:lstStyle/>
          <a:p>
            <a:pPr marL="0" indent="0">
              <a:buNone/>
            </a:pPr>
            <a:r>
              <a:rPr lang="en-US" dirty="0"/>
              <a:t>Desired state: The network is configured correctly for the experiment, performing as expected, and has not changed since the M&amp;S VV&amp;A</a:t>
            </a:r>
          </a:p>
          <a:p>
            <a:r>
              <a:rPr lang="en-US" dirty="0"/>
              <a:t>Verify Network design</a:t>
            </a:r>
          </a:p>
          <a:p>
            <a:pPr lvl="1"/>
            <a:r>
              <a:rPr lang="en-US" dirty="0"/>
              <a:t>Review Infrastructure/Network design against requirements</a:t>
            </a:r>
          </a:p>
          <a:p>
            <a:pPr lvl="2"/>
            <a:r>
              <a:rPr lang="en-US" dirty="0"/>
              <a:t>Network topology, VLANs and IP Scopes</a:t>
            </a:r>
          </a:p>
          <a:p>
            <a:pPr lvl="2"/>
            <a:r>
              <a:rPr lang="en-US" dirty="0"/>
              <a:t>Network Data-Flow Diagram</a:t>
            </a:r>
          </a:p>
          <a:p>
            <a:pPr lvl="1"/>
            <a:r>
              <a:rPr lang="en-US" dirty="0"/>
              <a:t>Review Ports, Protocols and Services Management</a:t>
            </a:r>
          </a:p>
          <a:p>
            <a:pPr lvl="2"/>
            <a:r>
              <a:rPr lang="en-US" dirty="0"/>
              <a:t>Configure required Ports and Protocols on the network</a:t>
            </a:r>
          </a:p>
          <a:p>
            <a:pPr lvl="2"/>
            <a:r>
              <a:rPr lang="en-US" dirty="0"/>
              <a:t>Verify PPSM during the digital exercise</a:t>
            </a:r>
          </a:p>
          <a:p>
            <a:pPr lvl="1"/>
            <a:r>
              <a:rPr lang="en-US" dirty="0"/>
              <a:t> Network Security</a:t>
            </a:r>
          </a:p>
          <a:p>
            <a:pPr lvl="2"/>
            <a:r>
              <a:rPr lang="en-US" dirty="0"/>
              <a:t>Create/Review/Modify Access Control Lists</a:t>
            </a:r>
          </a:p>
          <a:p>
            <a:pPr lvl="2"/>
            <a:r>
              <a:rPr lang="en-US" dirty="0"/>
              <a:t>Review/Modify Firewall configuration</a:t>
            </a:r>
          </a:p>
          <a:p>
            <a:pPr lvl="2"/>
            <a:r>
              <a:rPr lang="en-US" dirty="0"/>
              <a:t>Review/Modify end-point security (Host Intrusion Prevention System/Anti-Virus)</a:t>
            </a:r>
          </a:p>
          <a:p>
            <a:pPr lvl="1"/>
            <a:r>
              <a:rPr lang="en-US" dirty="0"/>
              <a:t>Implement a Period of Non-Disruption (</a:t>
            </a:r>
            <a:r>
              <a:rPr lang="en-US" dirty="0" err="1"/>
              <a:t>PoND</a:t>
            </a:r>
            <a:r>
              <a:rPr lang="en-US" dirty="0"/>
              <a:t>)</a:t>
            </a:r>
          </a:p>
          <a:p>
            <a:pPr lvl="2"/>
            <a:r>
              <a:rPr lang="en-US" dirty="0"/>
              <a:t>No changes to the system security, antivirus, configuration settings, or OS, application, and software patches/updates.</a:t>
            </a:r>
          </a:p>
          <a:p>
            <a:pPr lvl="2"/>
            <a:r>
              <a:rPr lang="en-US" dirty="0" err="1"/>
              <a:t>PoND</a:t>
            </a:r>
            <a:r>
              <a:rPr lang="en-US" dirty="0"/>
              <a:t> should be defined with start-end dates and include a Plan of Action and Milestones (</a:t>
            </a:r>
            <a:r>
              <a:rPr lang="en-US" dirty="0" err="1"/>
              <a:t>PoA&amp;M</a:t>
            </a:r>
            <a:r>
              <a:rPr lang="en-US" dirty="0"/>
              <a:t>) for implementing updates, patches, and environment changes post experiment.</a:t>
            </a:r>
          </a:p>
          <a:p>
            <a:pPr marL="609585" lvl="1" indent="0">
              <a:buNone/>
            </a:pPr>
            <a:endParaRPr lang="en-US" dirty="0"/>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Tree>
    <p:extLst>
      <p:ext uri="{BB962C8B-B14F-4D97-AF65-F5344CB8AC3E}">
        <p14:creationId xmlns:p14="http://schemas.microsoft.com/office/powerpoint/2010/main" val="316139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a:xfrm>
            <a:off x="470693" y="1253987"/>
            <a:ext cx="11250613" cy="5075237"/>
          </a:xfrm>
        </p:spPr>
        <p:txBody>
          <a:bodyPr/>
          <a:lstStyle/>
          <a:p>
            <a:r>
              <a:rPr lang="en-US" dirty="0"/>
              <a:t>Learning Objectives</a:t>
            </a:r>
          </a:p>
          <a:p>
            <a:r>
              <a:rPr lang="en-US" dirty="0"/>
              <a:t>Background</a:t>
            </a:r>
          </a:p>
          <a:p>
            <a:r>
              <a:rPr lang="en-US" dirty="0"/>
              <a:t>Accreditation of Modeling and Simulation</a:t>
            </a:r>
          </a:p>
          <a:p>
            <a:r>
              <a:rPr lang="en-US" dirty="0"/>
              <a:t>Accreditation of the Physical and Computational Environment</a:t>
            </a:r>
          </a:p>
          <a:p>
            <a:r>
              <a:rPr lang="en-US" dirty="0"/>
              <a:t>Accreditation of the Tactical and Operational Scenario</a:t>
            </a:r>
          </a:p>
          <a:p>
            <a:r>
              <a:rPr lang="en-US" dirty="0"/>
              <a:t>Accreditation of the Analysis</a:t>
            </a:r>
          </a:p>
          <a:p>
            <a:r>
              <a:rPr lang="en-US" dirty="0"/>
              <a:t>Overall Accreditation</a:t>
            </a:r>
          </a:p>
          <a:p>
            <a:r>
              <a:rPr lang="en-US" dirty="0"/>
              <a:t>Questions</a:t>
            </a:r>
          </a:p>
          <a:p>
            <a:endParaRPr lang="en-US"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312218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Network Implications on Accreditation (Cont.)</a:t>
            </a:r>
          </a:p>
        </p:txBody>
      </p:sp>
      <p:sp>
        <p:nvSpPr>
          <p:cNvPr id="4" name="Content Placeholder 3"/>
          <p:cNvSpPr>
            <a:spLocks noGrp="1"/>
          </p:cNvSpPr>
          <p:nvPr>
            <p:ph sz="quarter" idx="11"/>
          </p:nvPr>
        </p:nvSpPr>
        <p:spPr>
          <a:xfrm>
            <a:off x="238230" y="1053612"/>
            <a:ext cx="11715540" cy="6083300"/>
          </a:xfrm>
        </p:spPr>
        <p:txBody>
          <a:bodyPr>
            <a:normAutofit/>
          </a:bodyPr>
          <a:lstStyle/>
          <a:p>
            <a:r>
              <a:rPr lang="en-US" dirty="0"/>
              <a:t>Validate Network performance</a:t>
            </a:r>
          </a:p>
          <a:p>
            <a:pPr lvl="1"/>
            <a:r>
              <a:rPr lang="en-US" sz="2800" dirty="0"/>
              <a:t>Configure Quality of Service (QoS) to optimize network performance</a:t>
            </a:r>
          </a:p>
          <a:p>
            <a:pPr lvl="1"/>
            <a:r>
              <a:rPr lang="en-US" sz="2800" dirty="0"/>
              <a:t>Conduct a digital exercise to validate network connectivity for all required resources and services.</a:t>
            </a:r>
          </a:p>
          <a:p>
            <a:pPr lvl="2"/>
            <a:r>
              <a:rPr lang="en-US" sz="2800" dirty="0"/>
              <a:t>Network performance and monitoring tools</a:t>
            </a:r>
          </a:p>
          <a:p>
            <a:pPr lvl="2"/>
            <a:r>
              <a:rPr lang="en-US" sz="2800" dirty="0"/>
              <a:t>NetFlow analyzer/Network Performance Monitor/</a:t>
            </a:r>
            <a:r>
              <a:rPr lang="en-US" sz="2800" dirty="0" err="1"/>
              <a:t>WireShark</a:t>
            </a:r>
            <a:endParaRPr lang="en-US" sz="2800" dirty="0"/>
          </a:p>
          <a:p>
            <a:pPr lvl="2"/>
            <a:endParaRPr lang="en-US" b="1" dirty="0"/>
          </a:p>
          <a:p>
            <a:pPr lvl="2"/>
            <a:endParaRPr lang="en-US" b="1" dirty="0"/>
          </a:p>
          <a:p>
            <a:pPr marL="609585" lvl="1" indent="0">
              <a:buNone/>
            </a:pPr>
            <a:r>
              <a:rPr lang="en-US" sz="2800" b="1" dirty="0">
                <a:solidFill>
                  <a:srgbClr val="FF0000"/>
                </a:solidFill>
              </a:rPr>
              <a:t>Your challenge: </a:t>
            </a:r>
            <a:r>
              <a:rPr lang="en-US" sz="2800" dirty="0">
                <a:solidFill>
                  <a:srgbClr val="FF0000"/>
                </a:solidFill>
              </a:rPr>
              <a:t>remain in compliance with all Information Assurance and Service directives while maintaining acceptable network flow/operation through constant live monitoring of the network</a:t>
            </a:r>
          </a:p>
          <a:p>
            <a:pPr marL="609585" lvl="1" indent="0">
              <a:buNone/>
            </a:pPr>
            <a:endParaRPr lang="en-US" dirty="0"/>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Tree>
    <p:extLst>
      <p:ext uri="{BB962C8B-B14F-4D97-AF65-F5344CB8AC3E}">
        <p14:creationId xmlns:p14="http://schemas.microsoft.com/office/powerpoint/2010/main" val="224605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Accreditation of the Footprint/Physical Environment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359502" y="939800"/>
            <a:ext cx="11084798" cy="5918200"/>
          </a:xfrm>
        </p:spPr>
        <p:txBody>
          <a:bodyPr>
            <a:normAutofit/>
          </a:bodyPr>
          <a:lstStyle/>
          <a:p>
            <a:pPr marL="0" indent="0">
              <a:buNone/>
            </a:pPr>
            <a:r>
              <a:rPr lang="en-US" dirty="0"/>
              <a:t>Desired State: The footprint design supports the execution of the experiment, contains all required tools and services, the physical space is functional, and does not change during execution</a:t>
            </a:r>
          </a:p>
          <a:p>
            <a:r>
              <a:rPr lang="en-US" dirty="0"/>
              <a:t>Verify Automation (Footprint) Requirements</a:t>
            </a:r>
          </a:p>
          <a:p>
            <a:pPr lvl="2"/>
            <a:r>
              <a:rPr lang="en-US" sz="2400" dirty="0"/>
              <a:t>Create/Are the required systems in place for each participant/operator</a:t>
            </a:r>
          </a:p>
          <a:p>
            <a:pPr lvl="2"/>
            <a:r>
              <a:rPr lang="en-US" sz="2400" dirty="0"/>
              <a:t>Are the systems configured for the designated purpose? (SIM Operators/Role Players)</a:t>
            </a:r>
          </a:p>
          <a:p>
            <a:pPr lvl="1"/>
            <a:r>
              <a:rPr lang="en-US" dirty="0"/>
              <a:t>Are the tools appropriate to user? </a:t>
            </a:r>
          </a:p>
          <a:p>
            <a:pPr lvl="2"/>
            <a:r>
              <a:rPr lang="en-US" sz="2400" dirty="0"/>
              <a:t>Role player has access to correct mission command systems, communication tools (VoIP, FM radio surrogate), collaboration/knowledge management)?</a:t>
            </a:r>
          </a:p>
          <a:p>
            <a:pPr lvl="2"/>
            <a:r>
              <a:rPr lang="en-US" sz="2400" dirty="0"/>
              <a:t>Do the tools replicate “real-world” or “concept” capability based on the scenario?</a:t>
            </a:r>
          </a:p>
          <a:p>
            <a:pPr lvl="1"/>
            <a:r>
              <a:rPr lang="en-US" dirty="0"/>
              <a:t>Review Tools and Services Matrix</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Tree>
    <p:extLst>
      <p:ext uri="{BB962C8B-B14F-4D97-AF65-F5344CB8AC3E}">
        <p14:creationId xmlns:p14="http://schemas.microsoft.com/office/powerpoint/2010/main" val="401004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0"/>
            <a:ext cx="11715540" cy="795130"/>
          </a:xfrm>
        </p:spPr>
        <p:txBody>
          <a:bodyPr/>
          <a:lstStyle/>
          <a:p>
            <a:r>
              <a:rPr lang="en-US" dirty="0"/>
              <a:t>Accreditation of the Footprint/Physical Environment (Cont.)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268362" y="828310"/>
            <a:ext cx="11715540" cy="5918200"/>
          </a:xfrm>
        </p:spPr>
        <p:txBody>
          <a:bodyPr>
            <a:normAutofit/>
          </a:bodyPr>
          <a:lstStyle/>
          <a:p>
            <a:r>
              <a:rPr lang="en-US" dirty="0"/>
              <a:t>Validate the Physical Environment</a:t>
            </a:r>
          </a:p>
          <a:p>
            <a:pPr lvl="1"/>
            <a:r>
              <a:rPr lang="en-US" dirty="0"/>
              <a:t>Is there appropriate interaction between Role Player and Sim Interactor?</a:t>
            </a:r>
          </a:p>
          <a:p>
            <a:pPr lvl="2"/>
            <a:r>
              <a:rPr lang="en-US" sz="2400" dirty="0"/>
              <a:t>Are all participants fighting under the same conditions </a:t>
            </a:r>
            <a:br>
              <a:rPr lang="en-US" sz="2400" dirty="0"/>
            </a:br>
            <a:r>
              <a:rPr lang="en-US" sz="2400" dirty="0"/>
              <a:t>(no unfair advantage due to proximity, hardware, human factors considerations, or event management)?</a:t>
            </a:r>
          </a:p>
          <a:p>
            <a:pPr lvl="2"/>
            <a:r>
              <a:rPr lang="en-US" sz="2400" dirty="0"/>
              <a:t>Does the layout of your facility, training area, or virtual environment allow for more situational awareness than assumed in accreditation of the M&amp;S? (“Sneaker Net”)?</a:t>
            </a:r>
          </a:p>
          <a:p>
            <a:pPr lvl="1"/>
            <a:r>
              <a:rPr lang="en-US" dirty="0"/>
              <a:t>Are work-spaces configured appropriately for the purpose?</a:t>
            </a:r>
          </a:p>
          <a:p>
            <a:pPr lvl="2"/>
            <a:r>
              <a:rPr lang="en-US" sz="2400" dirty="0"/>
              <a:t>Follow best-practices for room configuration (“Command Center” vs. Simulation Bay)</a:t>
            </a:r>
          </a:p>
          <a:p>
            <a:pPr lvl="2"/>
            <a:r>
              <a:rPr lang="en-US" sz="2400" dirty="0"/>
              <a:t>Do you have appropriate separation between nodes that are typically not co-located? (organizational hierarchy)</a:t>
            </a:r>
            <a:endParaRPr lang="en-US" b="1" dirty="0"/>
          </a:p>
          <a:p>
            <a:pPr marL="609585" lvl="1" indent="0">
              <a:buNone/>
            </a:pPr>
            <a:r>
              <a:rPr lang="en-US" b="1" dirty="0">
                <a:solidFill>
                  <a:srgbClr val="FF0000"/>
                </a:solidFill>
              </a:rPr>
              <a:t>Your challenge: </a:t>
            </a:r>
            <a:r>
              <a:rPr lang="en-US" dirty="0">
                <a:solidFill>
                  <a:srgbClr val="FF0000"/>
                </a:solidFill>
              </a:rPr>
              <a:t>Design the footprint and physical environment to replicate the operational context of the scenario without introducing unintended advantages/disadvantages or unnecessary artificiality.</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280722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t>Accreditation of the Scenario</a:t>
            </a:r>
          </a:p>
          <a:p>
            <a:pPr marL="0" indent="0" algn="ctr">
              <a:buNone/>
            </a:pPr>
            <a:r>
              <a:rPr lang="en-US" sz="4800" i="1" dirty="0">
                <a:solidFill>
                  <a:srgbClr val="FF0000"/>
                </a:solidFill>
              </a:rPr>
              <a:t>(The most often “faked” accreditation)</a:t>
            </a:r>
          </a:p>
          <a:p>
            <a:pPr marL="0" indent="0" algn="ctr">
              <a:buNone/>
            </a:pPr>
            <a:r>
              <a:rPr lang="en-US" sz="4800" dirty="0"/>
              <a:t>MAJ Sean Fraser</a:t>
            </a:r>
          </a:p>
          <a:p>
            <a:pPr marL="0" indent="0" algn="ctr">
              <a:buNone/>
            </a:pPr>
            <a:endParaRPr lang="en-US" sz="9600" dirty="0"/>
          </a:p>
        </p:txBody>
      </p:sp>
      <p:sp>
        <p:nvSpPr>
          <p:cNvPr id="4" name="Slide Number Placeholder 3">
            <a:extLst>
              <a:ext uri="{FF2B5EF4-FFF2-40B4-BE49-F238E27FC236}">
                <a16:creationId xmlns:a16="http://schemas.microsoft.com/office/drawing/2014/main" id="{5BB9BB7A-E5ED-7C39-6A9E-732E04E68769}"/>
              </a:ext>
            </a:extLst>
          </p:cNvPr>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Tree>
    <p:extLst>
      <p:ext uri="{BB962C8B-B14F-4D97-AF65-F5344CB8AC3E}">
        <p14:creationId xmlns:p14="http://schemas.microsoft.com/office/powerpoint/2010/main" val="319240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Accreditation of the Scenario</a:t>
            </a:r>
          </a:p>
        </p:txBody>
      </p:sp>
      <p:sp>
        <p:nvSpPr>
          <p:cNvPr id="4" name="Content Placeholder 3"/>
          <p:cNvSpPr>
            <a:spLocks noGrp="1"/>
          </p:cNvSpPr>
          <p:nvPr>
            <p:ph sz="quarter" idx="11"/>
          </p:nvPr>
        </p:nvSpPr>
        <p:spPr/>
        <p:txBody>
          <a:bodyPr/>
          <a:lstStyle/>
          <a:p>
            <a:r>
              <a:rPr lang="en-US" dirty="0"/>
              <a:t>Development with Accreditation in Mind</a:t>
            </a:r>
          </a:p>
          <a:p>
            <a:r>
              <a:rPr lang="en-US" dirty="0"/>
              <a:t>Scenario Accreditation Process</a:t>
            </a:r>
          </a:p>
          <a:p>
            <a:r>
              <a:rPr lang="en-US" dirty="0"/>
              <a:t>Authoritative Sources</a:t>
            </a:r>
          </a:p>
          <a:p>
            <a:r>
              <a:rPr lang="en-US" dirty="0"/>
              <a:t>Subject Matter Experts</a:t>
            </a:r>
          </a:p>
          <a:p>
            <a:r>
              <a:rPr lang="en-US" dirty="0"/>
              <a:t>Example Scenario Development with Accreditation Methodology </a:t>
            </a:r>
          </a:p>
        </p:txBody>
      </p:sp>
      <p:sp>
        <p:nvSpPr>
          <p:cNvPr id="3" name="Rectangle 2">
            <a:extLst>
              <a:ext uri="{FF2B5EF4-FFF2-40B4-BE49-F238E27FC236}">
                <a16:creationId xmlns:a16="http://schemas.microsoft.com/office/drawing/2014/main" id="{B6E83A61-714E-710D-A2C3-46CFAA56A4AD}"/>
              </a:ext>
            </a:extLst>
          </p:cNvPr>
          <p:cNvSpPr/>
          <p:nvPr/>
        </p:nvSpPr>
        <p:spPr bwMode="auto">
          <a:xfrm>
            <a:off x="859537" y="4154905"/>
            <a:ext cx="10472926" cy="196704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 Arial"/>
              </a:rPr>
              <a:t>Scenario accreditation critical tasks: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n-US" sz="2400" dirty="0">
                <a:solidFill>
                  <a:srgbClr val="FF0000"/>
                </a:solidFill>
                <a:latin typeface=" Arial"/>
              </a:rPr>
              <a:t>Start with the </a:t>
            </a:r>
            <a:r>
              <a:rPr lang="en-US" sz="2400" b="1" dirty="0">
                <a:solidFill>
                  <a:srgbClr val="FF0000"/>
                </a:solidFill>
                <a:latin typeface=" Arial"/>
              </a:rPr>
              <a:t>right sources </a:t>
            </a:r>
            <a:r>
              <a:rPr lang="en-US" sz="2400" dirty="0">
                <a:solidFill>
                  <a:srgbClr val="FF0000"/>
                </a:solidFill>
                <a:latin typeface=" Arial"/>
              </a:rPr>
              <a:t>(authoritative sources)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2400" b="0" i="0" u="none" strike="noStrike" cap="none" normalizeH="0" baseline="0" dirty="0">
                <a:ln>
                  <a:noFill/>
                </a:ln>
                <a:solidFill>
                  <a:srgbClr val="FF0000"/>
                </a:solidFill>
                <a:effectLst/>
                <a:latin typeface=" Arial"/>
              </a:rPr>
              <a:t>Use the </a:t>
            </a:r>
            <a:r>
              <a:rPr kumimoji="0" lang="en-US" sz="2400" b="1" i="0" u="none" strike="noStrike" cap="none" normalizeH="0" baseline="0" dirty="0">
                <a:ln>
                  <a:noFill/>
                </a:ln>
                <a:solidFill>
                  <a:srgbClr val="FF0000"/>
                </a:solidFill>
                <a:effectLst/>
                <a:latin typeface=" Arial"/>
              </a:rPr>
              <a:t>right people</a:t>
            </a:r>
            <a:r>
              <a:rPr kumimoji="0" lang="en-US" sz="2400" b="0" i="0" u="none" strike="noStrike" cap="none" normalizeH="0" baseline="0" dirty="0">
                <a:ln>
                  <a:noFill/>
                </a:ln>
                <a:solidFill>
                  <a:srgbClr val="FF0000"/>
                </a:solidFill>
                <a:effectLst/>
                <a:latin typeface=" Arial"/>
              </a:rPr>
              <a:t> (subject </a:t>
            </a:r>
            <a:r>
              <a:rPr lang="en-US" sz="2400" dirty="0">
                <a:solidFill>
                  <a:srgbClr val="FF0000"/>
                </a:solidFill>
                <a:latin typeface=" Arial"/>
              </a:rPr>
              <a:t>m</a:t>
            </a:r>
            <a:r>
              <a:rPr kumimoji="0" lang="en-US" sz="2400" b="0" i="0" u="none" strike="noStrike" cap="none" normalizeH="0" baseline="0" dirty="0">
                <a:ln>
                  <a:noFill/>
                </a:ln>
                <a:solidFill>
                  <a:srgbClr val="FF0000"/>
                </a:solidFill>
                <a:effectLst/>
                <a:latin typeface=" Arial"/>
              </a:rPr>
              <a:t>atter experts) </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lang="en-US" sz="2400" dirty="0">
              <a:solidFill>
                <a:srgbClr val="FF0000"/>
              </a:solidFill>
              <a:latin typeface=" Arial"/>
            </a:endParaRPr>
          </a:p>
          <a:p>
            <a:pPr marR="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rgbClr val="FF0000"/>
                </a:solidFill>
                <a:effectLst/>
                <a:latin typeface=" Arial"/>
              </a:rPr>
              <a:t>But… </a:t>
            </a:r>
            <a:r>
              <a:rPr kumimoji="0" lang="en-US" sz="2400" b="1" i="0" u="none" strike="noStrike" cap="none" normalizeH="0" baseline="0" dirty="0">
                <a:ln>
                  <a:noFill/>
                </a:ln>
                <a:solidFill>
                  <a:srgbClr val="FF0000"/>
                </a:solidFill>
                <a:effectLst/>
                <a:latin typeface=" Arial"/>
              </a:rPr>
              <a:t>develop your scenario with accreditation in mind</a:t>
            </a:r>
            <a:r>
              <a:rPr kumimoji="0" lang="en-US" sz="2400" b="0" i="0" u="none" strike="noStrike" cap="none" normalizeH="0" baseline="0" dirty="0">
                <a:ln>
                  <a:noFill/>
                </a:ln>
                <a:solidFill>
                  <a:srgbClr val="FF0000"/>
                </a:solidFill>
                <a:effectLst/>
                <a:latin typeface="Tahoma" charset="0"/>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Slide Number Placeholder 2">
            <a:extLst>
              <a:ext uri="{FF2B5EF4-FFF2-40B4-BE49-F238E27FC236}">
                <a16:creationId xmlns:a16="http://schemas.microsoft.com/office/drawing/2014/main" id="{F14C78E0-DC00-5391-90DC-D52C1F9EE31F}"/>
              </a:ext>
            </a:extLst>
          </p:cNvPr>
          <p:cNvSpPr>
            <a:spLocks noGrp="1"/>
          </p:cNvSpPr>
          <p:nvPr>
            <p:ph type="sldNum" sz="quarter" idx="10"/>
          </p:nvPr>
        </p:nvSpPr>
        <p:spPr>
          <a:xfrm>
            <a:off x="10682273" y="6517065"/>
            <a:ext cx="821634" cy="340935"/>
          </a:xfrm>
        </p:spPr>
        <p:txBody>
          <a:bodyPr/>
          <a:lstStyle/>
          <a:p>
            <a:pPr>
              <a:defRPr/>
            </a:pPr>
            <a:fld id="{D68E8870-17DE-45C4-A8DD-7644B2422933}" type="slidenum">
              <a:rPr lang="en-US" smtClean="0"/>
              <a:pPr>
                <a:defRPr/>
              </a:pPr>
              <a:t>34</a:t>
            </a:fld>
            <a:endParaRPr lang="en-US" dirty="0"/>
          </a:p>
        </p:txBody>
      </p:sp>
    </p:spTree>
    <p:extLst>
      <p:ext uri="{BB962C8B-B14F-4D97-AF65-F5344CB8AC3E}">
        <p14:creationId xmlns:p14="http://schemas.microsoft.com/office/powerpoint/2010/main" val="3600563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4" name="Cloud Callout 3"/>
          <p:cNvSpPr/>
          <p:nvPr/>
        </p:nvSpPr>
        <p:spPr bwMode="auto">
          <a:xfrm>
            <a:off x="0" y="639855"/>
            <a:ext cx="11852694" cy="5326822"/>
          </a:xfrm>
          <a:prstGeom prst="cloudCallout">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 Arial" panose="02020603050405020304"/>
              </a:rPr>
              <a:t>Scenario</a:t>
            </a:r>
          </a:p>
        </p:txBody>
      </p:sp>
      <p:sp>
        <p:nvSpPr>
          <p:cNvPr id="5" name="Cloud Callout 4"/>
          <p:cNvSpPr/>
          <p:nvPr/>
        </p:nvSpPr>
        <p:spPr bwMode="auto">
          <a:xfrm>
            <a:off x="8033756" y="4390278"/>
            <a:ext cx="1656272" cy="67286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Terrain</a:t>
            </a:r>
          </a:p>
        </p:txBody>
      </p:sp>
      <p:sp>
        <p:nvSpPr>
          <p:cNvPr id="6" name="Cloud Callout 5"/>
          <p:cNvSpPr/>
          <p:nvPr/>
        </p:nvSpPr>
        <p:spPr bwMode="auto">
          <a:xfrm>
            <a:off x="8837956" y="1569074"/>
            <a:ext cx="1898575" cy="724770"/>
          </a:xfrm>
          <a:prstGeom prst="cloudCallout">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Blue Forces</a:t>
            </a:r>
          </a:p>
        </p:txBody>
      </p:sp>
      <p:sp>
        <p:nvSpPr>
          <p:cNvPr id="7" name="Cloud Callout 6"/>
          <p:cNvSpPr/>
          <p:nvPr/>
        </p:nvSpPr>
        <p:spPr bwMode="auto">
          <a:xfrm>
            <a:off x="924596" y="2578496"/>
            <a:ext cx="1927245" cy="724770"/>
          </a:xfrm>
          <a:prstGeom prst="cloudCallou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Red Forces</a:t>
            </a:r>
          </a:p>
        </p:txBody>
      </p:sp>
      <p:sp>
        <p:nvSpPr>
          <p:cNvPr id="8" name="Cloud Callout 7"/>
          <p:cNvSpPr/>
          <p:nvPr/>
        </p:nvSpPr>
        <p:spPr bwMode="auto">
          <a:xfrm>
            <a:off x="5969372" y="3769793"/>
            <a:ext cx="1654133" cy="724770"/>
          </a:xfrm>
          <a:prstGeom prst="cloudCallou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Civilians</a:t>
            </a:r>
          </a:p>
        </p:txBody>
      </p:sp>
      <p:sp>
        <p:nvSpPr>
          <p:cNvPr id="9" name="Cloud Callout 8"/>
          <p:cNvSpPr/>
          <p:nvPr/>
        </p:nvSpPr>
        <p:spPr bwMode="auto">
          <a:xfrm>
            <a:off x="7244203" y="856332"/>
            <a:ext cx="255343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Mission Type</a:t>
            </a:r>
          </a:p>
        </p:txBody>
      </p:sp>
      <p:sp>
        <p:nvSpPr>
          <p:cNvPr id="10" name="Cloud Callout 9"/>
          <p:cNvSpPr/>
          <p:nvPr/>
        </p:nvSpPr>
        <p:spPr bwMode="auto">
          <a:xfrm>
            <a:off x="1718380" y="1512637"/>
            <a:ext cx="162574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Echelon</a:t>
            </a:r>
          </a:p>
        </p:txBody>
      </p:sp>
      <p:sp>
        <p:nvSpPr>
          <p:cNvPr id="11" name="Cloud Callout 10"/>
          <p:cNvSpPr/>
          <p:nvPr/>
        </p:nvSpPr>
        <p:spPr bwMode="auto">
          <a:xfrm>
            <a:off x="3066731" y="2339301"/>
            <a:ext cx="1128296"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Type</a:t>
            </a:r>
          </a:p>
        </p:txBody>
      </p:sp>
      <p:sp>
        <p:nvSpPr>
          <p:cNvPr id="12" name="Cloud Callout 11"/>
          <p:cNvSpPr/>
          <p:nvPr/>
        </p:nvSpPr>
        <p:spPr bwMode="auto">
          <a:xfrm>
            <a:off x="3172199" y="4494563"/>
            <a:ext cx="2074321" cy="75519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Timeframe</a:t>
            </a:r>
          </a:p>
        </p:txBody>
      </p:sp>
      <p:sp>
        <p:nvSpPr>
          <p:cNvPr id="13" name="Cloud Callout 12"/>
          <p:cNvSpPr/>
          <p:nvPr/>
        </p:nvSpPr>
        <p:spPr bwMode="auto">
          <a:xfrm>
            <a:off x="8805478" y="3461868"/>
            <a:ext cx="1722722" cy="64135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Weather</a:t>
            </a:r>
          </a:p>
        </p:txBody>
      </p:sp>
      <p:sp>
        <p:nvSpPr>
          <p:cNvPr id="14" name="Cloud Callout 13"/>
          <p:cNvSpPr/>
          <p:nvPr/>
        </p:nvSpPr>
        <p:spPr bwMode="auto">
          <a:xfrm>
            <a:off x="950877" y="3611435"/>
            <a:ext cx="2449552" cy="118413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Attitudes </a:t>
            </a:r>
          </a:p>
        </p:txBody>
      </p:sp>
      <p:sp>
        <p:nvSpPr>
          <p:cNvPr id="15" name="Cloud Callout 14"/>
          <p:cNvSpPr/>
          <p:nvPr/>
        </p:nvSpPr>
        <p:spPr bwMode="auto">
          <a:xfrm>
            <a:off x="3716524" y="3566950"/>
            <a:ext cx="1702721" cy="66700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Enablers</a:t>
            </a:r>
          </a:p>
        </p:txBody>
      </p:sp>
      <p:sp>
        <p:nvSpPr>
          <p:cNvPr id="16" name="Cloud Callout 15"/>
          <p:cNvSpPr/>
          <p:nvPr/>
        </p:nvSpPr>
        <p:spPr bwMode="auto">
          <a:xfrm>
            <a:off x="6790307" y="2727416"/>
            <a:ext cx="1959460" cy="87585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Urban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Terrain</a:t>
            </a:r>
          </a:p>
        </p:txBody>
      </p:sp>
      <p:sp>
        <p:nvSpPr>
          <p:cNvPr id="17" name="Cloud Callout 16"/>
          <p:cNvSpPr/>
          <p:nvPr/>
        </p:nvSpPr>
        <p:spPr bwMode="auto">
          <a:xfrm>
            <a:off x="5297541" y="4832590"/>
            <a:ext cx="2474114" cy="783806"/>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Infrastructure</a:t>
            </a:r>
          </a:p>
        </p:txBody>
      </p:sp>
      <p:sp>
        <p:nvSpPr>
          <p:cNvPr id="18" name="Cloud Callout 17"/>
          <p:cNvSpPr/>
          <p:nvPr/>
        </p:nvSpPr>
        <p:spPr bwMode="auto">
          <a:xfrm>
            <a:off x="4634434" y="2061245"/>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Offense</a:t>
            </a:r>
          </a:p>
        </p:txBody>
      </p:sp>
      <p:sp>
        <p:nvSpPr>
          <p:cNvPr id="19" name="Cloud Callout 18"/>
          <p:cNvSpPr/>
          <p:nvPr/>
        </p:nvSpPr>
        <p:spPr bwMode="auto">
          <a:xfrm>
            <a:off x="4195027" y="1282886"/>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Defense</a:t>
            </a:r>
          </a:p>
        </p:txBody>
      </p:sp>
      <p:sp>
        <p:nvSpPr>
          <p:cNvPr id="20" name="Cloud Callout 19"/>
          <p:cNvSpPr/>
          <p:nvPr/>
        </p:nvSpPr>
        <p:spPr bwMode="auto">
          <a:xfrm>
            <a:off x="6410858" y="1887585"/>
            <a:ext cx="2258985"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Capabilities</a:t>
            </a:r>
          </a:p>
        </p:txBody>
      </p:sp>
      <p:sp>
        <p:nvSpPr>
          <p:cNvPr id="21" name="Cloud Callout 20"/>
          <p:cNvSpPr/>
          <p:nvPr/>
        </p:nvSpPr>
        <p:spPr bwMode="auto">
          <a:xfrm>
            <a:off x="8837956" y="2440925"/>
            <a:ext cx="3365028"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Cyber / EW/ Space</a:t>
            </a:r>
          </a:p>
        </p:txBody>
      </p:sp>
      <p:sp>
        <p:nvSpPr>
          <p:cNvPr id="23" name="TextBox 22"/>
          <p:cNvSpPr txBox="1"/>
          <p:nvPr/>
        </p:nvSpPr>
        <p:spPr>
          <a:xfrm>
            <a:off x="1888218" y="5770102"/>
            <a:ext cx="8817301" cy="1077218"/>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 Arial" panose="02020603050405020304"/>
              </a:rPr>
              <a:t>Have a deliberate plan to develop your scenario with accreditation in mind.</a:t>
            </a:r>
          </a:p>
        </p:txBody>
      </p:sp>
      <p:sp>
        <p:nvSpPr>
          <p:cNvPr id="3" name="Slide Number Placeholder 2">
            <a:extLst>
              <a:ext uri="{FF2B5EF4-FFF2-40B4-BE49-F238E27FC236}">
                <a16:creationId xmlns:a16="http://schemas.microsoft.com/office/drawing/2014/main" id="{B950719C-13CF-74A8-D85A-386227261A90}"/>
              </a:ext>
            </a:extLst>
          </p:cNvPr>
          <p:cNvSpPr>
            <a:spLocks noGrp="1"/>
          </p:cNvSpPr>
          <p:nvPr>
            <p:ph type="sldNum" sz="quarter" idx="10"/>
          </p:nvPr>
        </p:nvSpPr>
        <p:spPr>
          <a:xfrm>
            <a:off x="10705519" y="6436064"/>
            <a:ext cx="821634" cy="340935"/>
          </a:xfrm>
        </p:spPr>
        <p:txBody>
          <a:bodyPr/>
          <a:lstStyle/>
          <a:p>
            <a:pPr>
              <a:defRPr/>
            </a:pPr>
            <a:fld id="{D68E8870-17DE-45C4-A8DD-7644B2422933}" type="slidenum">
              <a:rPr lang="en-US" smtClean="0"/>
              <a:pPr>
                <a:defRPr/>
              </a:pPr>
              <a:t>35</a:t>
            </a:fld>
            <a:endParaRPr lang="en-US" dirty="0"/>
          </a:p>
        </p:txBody>
      </p:sp>
    </p:spTree>
    <p:extLst>
      <p:ext uri="{BB962C8B-B14F-4D97-AF65-F5344CB8AC3E}">
        <p14:creationId xmlns:p14="http://schemas.microsoft.com/office/powerpoint/2010/main" val="965154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dirty="0"/>
              <a:t>Scenario Accreditation Process</a:t>
            </a:r>
          </a:p>
        </p:txBody>
      </p:sp>
      <p:graphicFrame>
        <p:nvGraphicFramePr>
          <p:cNvPr id="13" name="Diagram 12"/>
          <p:cNvGraphicFramePr/>
          <p:nvPr>
            <p:extLst>
              <p:ext uri="{D42A27DB-BD31-4B8C-83A1-F6EECF244321}">
                <p14:modId xmlns:p14="http://schemas.microsoft.com/office/powerpoint/2010/main" val="1594935596"/>
              </p:ext>
            </p:extLst>
          </p:nvPr>
        </p:nvGraphicFramePr>
        <p:xfrm>
          <a:off x="-191125" y="1065763"/>
          <a:ext cx="11740302" cy="56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9981" y="733153"/>
            <a:ext cx="297986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Area</a:t>
            </a:r>
          </a:p>
        </p:txBody>
      </p:sp>
      <p:sp>
        <p:nvSpPr>
          <p:cNvPr id="16" name="TextBox 15"/>
          <p:cNvSpPr txBox="1"/>
          <p:nvPr/>
        </p:nvSpPr>
        <p:spPr>
          <a:xfrm>
            <a:off x="2261279" y="735366"/>
            <a:ext cx="279698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0000"/>
                </a:solidFill>
                <a:latin typeface=" Arial" panose="02020603050405020304"/>
              </a:rPr>
              <a:t>Elements</a:t>
            </a:r>
            <a:endParaRPr kumimoji="0" lang="en-US" sz="2000" b="1" i="0" u="none" strike="noStrike" kern="1200" cap="none" spc="0" normalizeH="0" baseline="0" noProof="0" dirty="0">
              <a:ln>
                <a:noFill/>
              </a:ln>
              <a:solidFill>
                <a:srgbClr val="000000"/>
              </a:solidFill>
              <a:effectLst/>
              <a:uLnTx/>
              <a:uFillTx/>
              <a:latin typeface=" Arial" panose="02020603050405020304"/>
            </a:endParaRPr>
          </a:p>
        </p:txBody>
      </p:sp>
      <p:sp>
        <p:nvSpPr>
          <p:cNvPr id="17" name="TextBox 16"/>
          <p:cNvSpPr txBox="1"/>
          <p:nvPr/>
        </p:nvSpPr>
        <p:spPr>
          <a:xfrm>
            <a:off x="8124476"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Validation</a:t>
            </a:r>
          </a:p>
        </p:txBody>
      </p:sp>
      <p:sp>
        <p:nvSpPr>
          <p:cNvPr id="7" name="TextBox 6">
            <a:extLst>
              <a:ext uri="{FF2B5EF4-FFF2-40B4-BE49-F238E27FC236}">
                <a16:creationId xmlns:a16="http://schemas.microsoft.com/office/drawing/2014/main" id="{6971279D-2A7D-BB78-1585-D373FBAB72B3}"/>
              </a:ext>
            </a:extLst>
          </p:cNvPr>
          <p:cNvSpPr txBox="1"/>
          <p:nvPr/>
        </p:nvSpPr>
        <p:spPr>
          <a:xfrm>
            <a:off x="5046338"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Sources</a:t>
            </a:r>
          </a:p>
        </p:txBody>
      </p:sp>
      <p:sp>
        <p:nvSpPr>
          <p:cNvPr id="3" name="Cylinder 2">
            <a:extLst>
              <a:ext uri="{FF2B5EF4-FFF2-40B4-BE49-F238E27FC236}">
                <a16:creationId xmlns:a16="http://schemas.microsoft.com/office/drawing/2014/main" id="{4039681D-B9B9-8170-A5A3-DE3BF026E6BC}"/>
              </a:ext>
            </a:extLst>
          </p:cNvPr>
          <p:cNvSpPr/>
          <p:nvPr/>
        </p:nvSpPr>
        <p:spPr bwMode="auto">
          <a:xfrm>
            <a:off x="11182597" y="1099587"/>
            <a:ext cx="978213"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ahoma" charset="0"/>
              </a:rPr>
              <a:t>Scenario Accreditation</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bg1"/>
                </a:solidFill>
              </a:rPr>
              <a:t>Current Military SME (Friendly and Threat)</a:t>
            </a:r>
            <a:endParaRPr kumimoji="0" lang="en-US" sz="2000" b="0" i="0" u="none" strike="noStrike" cap="none" normalizeH="0" baseline="0" dirty="0">
              <a:ln>
                <a:noFill/>
              </a:ln>
              <a:solidFill>
                <a:schemeClr val="bg1"/>
              </a:solidFill>
              <a:effectLst/>
              <a:latin typeface="Tahoma" charset="0"/>
            </a:endParaRPr>
          </a:p>
        </p:txBody>
      </p:sp>
      <p:sp>
        <p:nvSpPr>
          <p:cNvPr id="4" name="Slide Number Placeholder 2">
            <a:extLst>
              <a:ext uri="{FF2B5EF4-FFF2-40B4-BE49-F238E27FC236}">
                <a16:creationId xmlns:a16="http://schemas.microsoft.com/office/drawing/2014/main" id="{ECB257A4-ED48-5344-97B5-79FF740B4E47}"/>
              </a:ext>
            </a:extLst>
          </p:cNvPr>
          <p:cNvSpPr>
            <a:spLocks noGrp="1"/>
          </p:cNvSpPr>
          <p:nvPr>
            <p:ph type="sldNum" sz="quarter" idx="10"/>
          </p:nvPr>
        </p:nvSpPr>
        <p:spPr>
          <a:xfrm>
            <a:off x="10622543" y="6474293"/>
            <a:ext cx="821634" cy="340935"/>
          </a:xfrm>
        </p:spPr>
        <p:txBody>
          <a:bodyPr/>
          <a:lstStyle/>
          <a:p>
            <a:pPr>
              <a:defRPr/>
            </a:pPr>
            <a:fld id="{D68E8870-17DE-45C4-A8DD-7644B2422933}" type="slidenum">
              <a:rPr lang="en-US" smtClean="0"/>
              <a:pPr>
                <a:defRPr/>
              </a:pPr>
              <a:t>36</a:t>
            </a:fld>
            <a:endParaRPr lang="en-US" dirty="0"/>
          </a:p>
        </p:txBody>
      </p:sp>
    </p:spTree>
    <p:extLst>
      <p:ext uri="{BB962C8B-B14F-4D97-AF65-F5344CB8AC3E}">
        <p14:creationId xmlns:p14="http://schemas.microsoft.com/office/powerpoint/2010/main" val="1916282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513686" y="3217632"/>
            <a:ext cx="750904" cy="439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 Arial" panose="02020603050405020304"/>
            </a:endParaRPr>
          </a:p>
        </p:txBody>
      </p:sp>
      <p:sp>
        <p:nvSpPr>
          <p:cNvPr id="13" name="Rectangle 12"/>
          <p:cNvSpPr/>
          <p:nvPr/>
        </p:nvSpPr>
        <p:spPr>
          <a:xfrm>
            <a:off x="4657060" y="2004004"/>
            <a:ext cx="1942698"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Scenario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Concepts</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Blue</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Red (w/ TEFOR)</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Green (W/ SFAB)</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Orders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Analog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Digital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Graphics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MCS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 Arial" panose="02020603050405020304"/>
            </a:endParaRP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 Arial" panose="02020603050405020304"/>
            </a:endParaRPr>
          </a:p>
        </p:txBody>
      </p:sp>
      <p:sp>
        <p:nvSpPr>
          <p:cNvPr id="14" name="Rectangle 13"/>
          <p:cNvSpPr/>
          <p:nvPr/>
        </p:nvSpPr>
        <p:spPr>
          <a:xfrm>
            <a:off x="6825406" y="2004003"/>
            <a:ext cx="1670008" cy="3546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Analysis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Understanding of the OE</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Analysis Tools / References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Literature Reviews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COFM Model Adjudication</a:t>
            </a:r>
            <a:endParaRPr kumimoji="0" lang="en-US" sz="1600" b="1" i="0" u="none" strike="noStrike" kern="1200" cap="none" spc="0" normalizeH="0" baseline="0" noProof="0" dirty="0">
              <a:ln>
                <a:noFill/>
              </a:ln>
              <a:solidFill>
                <a:prstClr val="black"/>
              </a:solidFill>
              <a:effectLst/>
              <a:uLnTx/>
              <a:uFillTx/>
              <a:latin typeface=" Arial" panose="02020603050405020304"/>
            </a:endParaRPr>
          </a:p>
        </p:txBody>
      </p:sp>
      <p:sp>
        <p:nvSpPr>
          <p:cNvPr id="15" name="Rectangle 14"/>
          <p:cNvSpPr/>
          <p:nvPr/>
        </p:nvSpPr>
        <p:spPr>
          <a:xfrm>
            <a:off x="8614520" y="1994025"/>
            <a:ext cx="1547424" cy="355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M&amp;S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 Arial" panose="02020603050405020304"/>
              </a:rPr>
              <a:t>OneSAF</a:t>
            </a:r>
            <a:r>
              <a:rPr kumimoji="0" lang="en-US" sz="1600" b="0" i="0" u="none" strike="noStrike" kern="1200" cap="none" spc="0" normalizeH="0" baseline="0" noProof="0" dirty="0">
                <a:ln>
                  <a:noFill/>
                </a:ln>
                <a:solidFill>
                  <a:prstClr val="black"/>
                </a:solidFill>
                <a:effectLst/>
                <a:uLnTx/>
                <a:uFillTx/>
                <a:latin typeface=" Arial" panose="02020603050405020304"/>
              </a:rPr>
              <a:t> Terrain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Threat Models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Entity Face Validation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MCS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Entity Composition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Physical Modeling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Federate Integration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panose="02020603050405020304"/>
            </a:endParaRPr>
          </a:p>
        </p:txBody>
      </p:sp>
      <p:sp>
        <p:nvSpPr>
          <p:cNvPr id="16" name="Rectangle 15"/>
          <p:cNvSpPr/>
          <p:nvPr/>
        </p:nvSpPr>
        <p:spPr>
          <a:xfrm>
            <a:off x="10387592" y="2004004"/>
            <a:ext cx="1547424"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Monthly IPR</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Review progress by Scenario, Analysis, and M&amp;S Working Groups.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Approval for scenario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Integration with other entities.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panose="02020603050405020304"/>
            </a:endParaRPr>
          </a:p>
        </p:txBody>
      </p:sp>
      <p:sp>
        <p:nvSpPr>
          <p:cNvPr id="17" name="Text Box 1026"/>
          <p:cNvSpPr txBox="1">
            <a:spLocks noChangeArrowheads="1"/>
          </p:cNvSpPr>
          <p:nvPr/>
        </p:nvSpPr>
        <p:spPr bwMode="auto">
          <a:xfrm>
            <a:off x="5031069" y="1312031"/>
            <a:ext cx="6200963" cy="400110"/>
          </a:xfrm>
          <a:prstGeom prst="rect">
            <a:avLst/>
          </a:prstGeom>
          <a:solidFill>
            <a:schemeClr val="bg1">
              <a:lumMod val="85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 Arial" panose="02020603050405020304"/>
                <a:cs typeface="Arial" panose="020B0604020202020204" pitchFamily="34" charset="0"/>
              </a:rPr>
              <a:t>Monthly Planning Cycle</a:t>
            </a:r>
            <a:endParaRPr kumimoji="0" lang="en-US" altLang="en-US" sz="2000" b="1" i="0" u="none" strike="noStrike" kern="1200" cap="none" spc="0" normalizeH="0" baseline="0" noProof="0" dirty="0">
              <a:ln>
                <a:noFill/>
              </a:ln>
              <a:solidFill>
                <a:srgbClr val="FF0000"/>
              </a:solidFill>
              <a:effectLst/>
              <a:uLnTx/>
              <a:uFillTx/>
              <a:latin typeface=" Arial" panose="02020603050405020304"/>
              <a:cs typeface="Arial" panose="020B0604020202020204" pitchFamily="34" charset="0"/>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(1/3)</a:t>
            </a:r>
          </a:p>
        </p:txBody>
      </p:sp>
      <p:sp>
        <p:nvSpPr>
          <p:cNvPr id="5" name="Rectangle 4"/>
          <p:cNvSpPr/>
          <p:nvPr/>
        </p:nvSpPr>
        <p:spPr bwMode="auto">
          <a:xfrm>
            <a:off x="206004" y="2756654"/>
            <a:ext cx="3082034" cy="136157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Mission Analysis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Measurement Space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Analysis</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585557"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600" smtClean="0"/>
              <a:pPr algn="r">
                <a:defRPr/>
              </a:pPr>
              <a:t>37</a:t>
            </a:fld>
            <a:endParaRPr lang="en-US" dirty="0"/>
          </a:p>
        </p:txBody>
      </p:sp>
    </p:spTree>
    <p:extLst>
      <p:ext uri="{BB962C8B-B14F-4D97-AF65-F5344CB8AC3E}">
        <p14:creationId xmlns:p14="http://schemas.microsoft.com/office/powerpoint/2010/main" val="1885377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rot="1900641">
            <a:off x="4303786" y="3268679"/>
            <a:ext cx="4177843" cy="819659"/>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 Arial" panose="02020603050405020304"/>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(2/3)</a:t>
            </a:r>
          </a:p>
        </p:txBody>
      </p:sp>
      <p:graphicFrame>
        <p:nvGraphicFramePr>
          <p:cNvPr id="6" name="Diagram 5"/>
          <p:cNvGraphicFramePr/>
          <p:nvPr>
            <p:extLst>
              <p:ext uri="{D42A27DB-BD31-4B8C-83A1-F6EECF244321}">
                <p14:modId xmlns:p14="http://schemas.microsoft.com/office/powerpoint/2010/main" val="3466595183"/>
              </p:ext>
            </p:extLst>
          </p:nvPr>
        </p:nvGraphicFramePr>
        <p:xfrm>
          <a:off x="686381" y="1427791"/>
          <a:ext cx="10269652" cy="558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2">
            <a:extLst>
              <a:ext uri="{FF2B5EF4-FFF2-40B4-BE49-F238E27FC236}">
                <a16:creationId xmlns:a16="http://schemas.microsoft.com/office/drawing/2014/main" id="{72BDE296-39E4-CF79-DB4C-E3F76B7E3FA4}"/>
              </a:ext>
            </a:extLst>
          </p:cNvPr>
          <p:cNvSpPr txBox="1">
            <a:spLocks/>
          </p:cNvSpPr>
          <p:nvPr/>
        </p:nvSpPr>
        <p:spPr>
          <a:xfrm>
            <a:off x="10611459"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600" smtClean="0"/>
              <a:pPr algn="r">
                <a:defRPr/>
              </a:pPr>
              <a:t>38</a:t>
            </a:fld>
            <a:endParaRPr lang="en-US" dirty="0"/>
          </a:p>
        </p:txBody>
      </p:sp>
    </p:spTree>
    <p:extLst>
      <p:ext uri="{BB962C8B-B14F-4D97-AF65-F5344CB8AC3E}">
        <p14:creationId xmlns:p14="http://schemas.microsoft.com/office/powerpoint/2010/main" val="195642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5275" y="830877"/>
            <a:ext cx="7134446" cy="5693866"/>
          </a:xfrm>
          <a:prstGeom prst="rect">
            <a:avLst/>
          </a:prstGeom>
          <a:ln>
            <a:solidFill>
              <a:srgbClr val="C00000"/>
            </a:solidFill>
          </a:ln>
        </p:spPr>
        <p:txBody>
          <a:bodyPr wrap="square">
            <a:spAutoFit/>
          </a:bodyPr>
          <a:lstStyle/>
          <a:p>
            <a:pPr marL="0" marR="0" lvl="0" indent="0" algn="l" defTabSz="914400" rtl="0" eaLnBrk="1" fontAlgn="base" latinLnBrk="0" hangingPunct="1">
              <a:lnSpc>
                <a:spcPct val="100000"/>
              </a:lnSpc>
              <a:spcBef>
                <a:spcPct val="40000"/>
              </a:spcBef>
              <a:spcAft>
                <a:spcPct val="0"/>
              </a:spcAft>
              <a:buClr>
                <a:srgbClr val="CCCCFF"/>
              </a:buClr>
              <a:buSzPct val="90000"/>
              <a:buFontTx/>
              <a:buNone/>
              <a:tabLst/>
              <a:defRPr/>
            </a:pPr>
            <a:r>
              <a:rPr kumimoji="0" lang="en-US" sz="2800" b="1" i="0" u="none" strike="noStrike" kern="1200" cap="none" spc="0" normalizeH="0" baseline="0" noProof="0" dirty="0">
                <a:ln>
                  <a:noFill/>
                </a:ln>
                <a:solidFill>
                  <a:prstClr val="black"/>
                </a:solidFill>
                <a:effectLst/>
                <a:uLnTx/>
                <a:uFillTx/>
                <a:latin typeface=" Arial" panose="02020603050405020304"/>
                <a:cs typeface="Arial" pitchFamily="34" charset="0"/>
              </a:rPr>
              <a:t>MBL Scenario Development Partners: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Maneuver Battle Lab</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Concept Development Division</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Test and Analysis Office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Threat Emulation Force (TEFOR)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IBCT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SBCT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ABCT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SFAB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Futures Command Cross Functional Teams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Combatant Commands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The Research and Analysis Center</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Futures and Concepts Center</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Center’s of Excellence</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US Air Force Personnel</a:t>
            </a: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(3/3)</a:t>
            </a:r>
          </a:p>
        </p:txBody>
      </p:sp>
      <p:sp>
        <p:nvSpPr>
          <p:cNvPr id="4" name="TextBox 3"/>
          <p:cNvSpPr txBox="1"/>
          <p:nvPr/>
        </p:nvSpPr>
        <p:spPr>
          <a:xfrm>
            <a:off x="8668393" y="2946933"/>
            <a:ext cx="235388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 Arial" panose="02020603050405020304"/>
              </a:rPr>
              <a:t>You must involve the right people…</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611459"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600" smtClean="0"/>
              <a:pPr algn="r">
                <a:defRPr/>
              </a:pPr>
              <a:t>39</a:t>
            </a:fld>
            <a:endParaRPr lang="en-US" dirty="0"/>
          </a:p>
        </p:txBody>
      </p:sp>
    </p:spTree>
    <p:extLst>
      <p:ext uri="{BB962C8B-B14F-4D97-AF65-F5344CB8AC3E}">
        <p14:creationId xmlns:p14="http://schemas.microsoft.com/office/powerpoint/2010/main" val="274231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dirty="0"/>
              <a:t>Define </a:t>
            </a:r>
            <a:r>
              <a:rPr lang="en-US" b="1" dirty="0"/>
              <a:t>the components of overall accreditation</a:t>
            </a:r>
            <a:r>
              <a:rPr lang="en-US" dirty="0"/>
              <a:t> of a Simulation Experiment (SIMEXp)</a:t>
            </a:r>
          </a:p>
          <a:p>
            <a:r>
              <a:rPr lang="en-US" dirty="0"/>
              <a:t>Define </a:t>
            </a:r>
            <a:r>
              <a:rPr lang="en-US" b="1" dirty="0"/>
              <a:t>M&amp;S accreditation</a:t>
            </a:r>
            <a:r>
              <a:rPr lang="en-US" dirty="0"/>
              <a:t> in accordance with the Maneuver Battle Lab (MBL) Framework for a SIMEXp</a:t>
            </a:r>
          </a:p>
          <a:p>
            <a:r>
              <a:rPr lang="en-US" dirty="0"/>
              <a:t>Define </a:t>
            </a:r>
            <a:r>
              <a:rPr lang="en-US" b="1" dirty="0"/>
              <a:t>accreditation of the tactical and operational scenario </a:t>
            </a:r>
            <a:r>
              <a:rPr lang="en-US" dirty="0"/>
              <a:t>in accordance with the MBL Framework for a SIMEXp</a:t>
            </a:r>
          </a:p>
          <a:p>
            <a:r>
              <a:rPr lang="en-US" dirty="0"/>
              <a:t>Define the </a:t>
            </a:r>
            <a:r>
              <a:rPr lang="en-US" b="1" dirty="0"/>
              <a:t>accreditation of the physical and computational environment</a:t>
            </a:r>
            <a:r>
              <a:rPr lang="en-US" dirty="0"/>
              <a:t> in accordance with the MBL Framework for a SIMEXp</a:t>
            </a:r>
          </a:p>
          <a:p>
            <a:r>
              <a:rPr lang="en-US" dirty="0"/>
              <a:t>Define the </a:t>
            </a:r>
            <a:r>
              <a:rPr lang="en-US" b="1" dirty="0"/>
              <a:t>accreditation of the SIMEXp analysis</a:t>
            </a:r>
            <a:r>
              <a:rPr lang="en-US" dirty="0"/>
              <a:t> in accordance with the MBL Framework for a SIMEXp</a:t>
            </a:r>
          </a:p>
        </p:txBody>
      </p:sp>
      <p:sp>
        <p:nvSpPr>
          <p:cNvPr id="3" name="Slide Number Placeholder 2">
            <a:extLst>
              <a:ext uri="{FF2B5EF4-FFF2-40B4-BE49-F238E27FC236}">
                <a16:creationId xmlns:a16="http://schemas.microsoft.com/office/drawing/2014/main" id="{B4DFC372-3C75-FD9E-8200-E37D26E4E749}"/>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2007369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(1/3)</a:t>
            </a:r>
          </a:p>
        </p:txBody>
      </p:sp>
      <p:sp>
        <p:nvSpPr>
          <p:cNvPr id="3" name="TextBox 2"/>
          <p:cNvSpPr txBox="1"/>
          <p:nvPr/>
        </p:nvSpPr>
        <p:spPr>
          <a:xfrm>
            <a:off x="0" y="1090972"/>
            <a:ext cx="12031579" cy="5016758"/>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Scenario Source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Research and Analysis Center (TRAC) developed and approved scenario – </a:t>
            </a:r>
            <a:r>
              <a:rPr kumimoji="0" lang="en-US" sz="2800" b="0" i="1" u="none" strike="noStrike" kern="1200" cap="none" spc="0" normalizeH="0" baseline="0" noProof="0" dirty="0">
                <a:ln>
                  <a:noFill/>
                </a:ln>
                <a:solidFill>
                  <a:srgbClr val="000000"/>
                </a:solidFill>
                <a:effectLst/>
                <a:uLnTx/>
                <a:uFillTx/>
                <a:latin typeface=" Arial" panose="02020603050405020304"/>
              </a:rPr>
              <a:t>Often Classified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A TRAC Scenario is an Army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Linked to Defense Planning Guidance and Defense Planning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Linked to Joint Force Operational Scenario (JFOS)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Correct timeframe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Other potential standards: Combatant Command Operational Plans, Contingency Plans, Combat Training Center Products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29519"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40</a:t>
            </a:fld>
            <a:endParaRPr lang="en-US" sz="1800" dirty="0"/>
          </a:p>
        </p:txBody>
      </p:sp>
    </p:spTree>
    <p:extLst>
      <p:ext uri="{BB962C8B-B14F-4D97-AF65-F5344CB8AC3E}">
        <p14:creationId xmlns:p14="http://schemas.microsoft.com/office/powerpoint/2010/main" val="105187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(2/3)</a:t>
            </a:r>
          </a:p>
        </p:txBody>
      </p:sp>
      <p:sp>
        <p:nvSpPr>
          <p:cNvPr id="3" name="TextBox 2"/>
          <p:cNvSpPr txBox="1"/>
          <p:nvPr/>
        </p:nvSpPr>
        <p:spPr>
          <a:xfrm>
            <a:off x="0" y="628030"/>
            <a:ext cx="11625273" cy="5878532"/>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Operational Environment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DEVCOM Data Analysis Center (DAC)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TRADOC’s Operational Environment Data Integration Network (ODIN) – </a:t>
            </a:r>
            <a:r>
              <a:rPr kumimoji="0" lang="en-US" sz="2800" b="0" i="1" u="none" strike="noStrike" kern="1200" cap="none" spc="0" normalizeH="0" baseline="0" noProof="0" dirty="0">
                <a:ln>
                  <a:noFill/>
                </a:ln>
                <a:solidFill>
                  <a:srgbClr val="000000"/>
                </a:solidFill>
                <a:effectLst/>
                <a:uLnTx/>
                <a:uFillTx/>
                <a:latin typeface=" Arial" panose="02020603050405020304"/>
              </a:rPr>
              <a:t>CAC Access required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World-wide Equipment Guide (WEG), Opposing Force Training Circular (OPFOR TC) 7-100 series, Decisive Action Training Environment (DATE) Knowledge Base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Red Diamond Threat newsletter - </a:t>
            </a:r>
            <a:r>
              <a:rPr kumimoji="0" lang="en-US" sz="2800" b="0" i="0" u="none" strike="noStrike" kern="1200" cap="none" spc="0" normalizeH="0" baseline="0" noProof="0" dirty="0">
                <a:ln>
                  <a:noFill/>
                </a:ln>
                <a:solidFill>
                  <a:srgbClr val="000000"/>
                </a:solidFill>
                <a:effectLst/>
                <a:uLnTx/>
                <a:uFillTx/>
                <a:latin typeface=" Arial" panose="02020603050405020304"/>
                <a:hlinkClick r:id="rId3"/>
              </a:rPr>
              <a:t>https://community.apan.org/wg/gckn/p/reddiamond</a:t>
            </a:r>
            <a:r>
              <a:rPr kumimoji="0" lang="en-US" sz="2800" b="0" i="0" u="none" strike="noStrike" kern="1200" cap="none" spc="0" normalizeH="0" baseline="0" noProof="0" dirty="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U.S. Army Force Management Support Agency’s Force Management System Web Site (</a:t>
            </a:r>
            <a:r>
              <a:rPr kumimoji="0" lang="en-US" sz="2800" b="0" i="0" u="none" strike="noStrike" kern="1200" cap="none" spc="0" normalizeH="0" baseline="0" noProof="0" dirty="0" err="1">
                <a:ln>
                  <a:noFill/>
                </a:ln>
                <a:solidFill>
                  <a:srgbClr val="000000"/>
                </a:solidFill>
                <a:effectLst/>
                <a:uLnTx/>
                <a:uFillTx/>
                <a:latin typeface=" Arial" panose="02020603050405020304"/>
              </a:rPr>
              <a:t>FMSWeb</a:t>
            </a:r>
            <a:r>
              <a:rPr kumimoji="0" lang="en-US" sz="2800" b="0" i="0" u="none" strike="noStrike" kern="1200" cap="none" spc="0" normalizeH="0" baseline="0" noProof="0" dirty="0">
                <a:ln>
                  <a:noFill/>
                </a:ln>
                <a:solidFill>
                  <a:srgbClr val="000000"/>
                </a:solidFill>
                <a:effectLst/>
                <a:uLnTx/>
                <a:uFillTx/>
                <a:latin typeface=" Arial" panose="02020603050405020304"/>
              </a:rPr>
              <a:t>) – </a:t>
            </a:r>
            <a:r>
              <a:rPr kumimoji="0" lang="en-US" sz="28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TextBox 3"/>
          <p:cNvSpPr txBox="1"/>
          <p:nvPr/>
        </p:nvSpPr>
        <p:spPr>
          <a:xfrm>
            <a:off x="3248527" y="6447387"/>
            <a:ext cx="608797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Tahoma" charset="0"/>
                <a:ea typeface="+mn-ea"/>
                <a:cs typeface="+mn-cs"/>
              </a:rPr>
              <a:t>CAC = Common Access Card (aka US DoD ID Card)</a:t>
            </a: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38311" y="650656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41</a:t>
            </a:fld>
            <a:endParaRPr lang="en-US" sz="1800" dirty="0"/>
          </a:p>
        </p:txBody>
      </p:sp>
    </p:spTree>
    <p:extLst>
      <p:ext uri="{BB962C8B-B14F-4D97-AF65-F5344CB8AC3E}">
        <p14:creationId xmlns:p14="http://schemas.microsoft.com/office/powerpoint/2010/main" val="1941623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(3/3)</a:t>
            </a:r>
          </a:p>
        </p:txBody>
      </p:sp>
      <p:sp>
        <p:nvSpPr>
          <p:cNvPr id="3" name="TextBox 2"/>
          <p:cNvSpPr txBox="1"/>
          <p:nvPr/>
        </p:nvSpPr>
        <p:spPr>
          <a:xfrm>
            <a:off x="220724" y="813845"/>
            <a:ext cx="12031579" cy="5570756"/>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Operational Environment Sources (continued)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Joint Training Data Services (JTDS)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Friendly and Threat Representation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Operational Concepts written by Capabilities Development and Integration Directorates (CDIDs) or the Futures and Concepts Center (FCC)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Doctrine - </a:t>
            </a:r>
            <a:r>
              <a:rPr kumimoji="0" lang="en-US" sz="2400" b="0" i="0" u="none" strike="noStrike" kern="1200" cap="none" spc="0" normalizeH="0" baseline="0" noProof="0" dirty="0">
                <a:ln>
                  <a:noFill/>
                </a:ln>
                <a:solidFill>
                  <a:srgbClr val="000000"/>
                </a:solidFill>
                <a:effectLst/>
                <a:uLnTx/>
                <a:uFillTx/>
                <a:latin typeface=" Arial" panose="02020603050405020304"/>
                <a:hlinkClick r:id="rId3"/>
              </a:rPr>
              <a:t>https://armypubs.army.mil/</a:t>
            </a:r>
            <a:r>
              <a:rPr kumimoji="0" lang="en-US" sz="2400" b="0" i="0" u="none" strike="noStrike" kern="1200" cap="none" spc="0" normalizeH="0" baseline="0" noProof="0" dirty="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Army Training and Evaluation Outlines from the Army Training Network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Military Role Players – FORSCOM Soldiers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Threat Experts – AFC G2, TRADOC G2</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1"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Terrain and Mapping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Army Geospatial Enterprise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National Geospatial-Intelligence Agency (NGA) Portals - </a:t>
            </a:r>
            <a:r>
              <a:rPr kumimoji="0" lang="en-US" sz="2000" b="0" i="0" u="none" strike="noStrike" kern="1200" cap="none" spc="0" normalizeH="0" baseline="0" noProof="0" dirty="0">
                <a:ln>
                  <a:noFill/>
                </a:ln>
                <a:solidFill>
                  <a:srgbClr val="000000"/>
                </a:solidFill>
                <a:effectLst/>
                <a:uLnTx/>
                <a:uFillTx/>
                <a:latin typeface=" Arial" panose="02020603050405020304"/>
                <a:hlinkClick r:id="rId4"/>
              </a:rPr>
              <a:t>https://home.gs.mil/about</a:t>
            </a:r>
            <a:r>
              <a:rPr kumimoji="0" lang="en-US" sz="2000" b="0" i="0" u="none" strike="noStrike" kern="1200" cap="none" spc="0" normalizeH="0" baseline="0" noProof="0" dirty="0">
                <a:ln>
                  <a:noFill/>
                </a:ln>
                <a:solidFill>
                  <a:srgbClr val="000000"/>
                </a:solidFill>
                <a:effectLst/>
                <a:uLnTx/>
                <a:uFillTx/>
                <a:latin typeface=" Arial" panose="02020603050405020304"/>
              </a:rPr>
              <a:t> </a:t>
            </a:r>
          </a:p>
        </p:txBody>
      </p:sp>
      <p:sp>
        <p:nvSpPr>
          <p:cNvPr id="4" name="Slide Number Placeholder 2">
            <a:extLst>
              <a:ext uri="{FF2B5EF4-FFF2-40B4-BE49-F238E27FC236}">
                <a16:creationId xmlns:a16="http://schemas.microsoft.com/office/drawing/2014/main" id="{99F6E819-EC60-EB09-8503-45C89953413E}"/>
              </a:ext>
            </a:extLst>
          </p:cNvPr>
          <p:cNvSpPr txBox="1">
            <a:spLocks/>
          </p:cNvSpPr>
          <p:nvPr/>
        </p:nvSpPr>
        <p:spPr>
          <a:xfrm>
            <a:off x="10629519" y="6450624"/>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42</a:t>
            </a:fld>
            <a:endParaRPr lang="en-US" sz="1800" dirty="0"/>
          </a:p>
        </p:txBody>
      </p:sp>
    </p:spTree>
    <p:extLst>
      <p:ext uri="{BB962C8B-B14F-4D97-AF65-F5344CB8AC3E}">
        <p14:creationId xmlns:p14="http://schemas.microsoft.com/office/powerpoint/2010/main" val="3278348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(1/3)</a:t>
            </a:r>
          </a:p>
        </p:txBody>
      </p:sp>
      <p:sp>
        <p:nvSpPr>
          <p:cNvPr id="3" name="TextBox 2"/>
          <p:cNvSpPr txBox="1"/>
          <p:nvPr/>
        </p:nvSpPr>
        <p:spPr>
          <a:xfrm>
            <a:off x="80210" y="1256312"/>
            <a:ext cx="12031579" cy="458587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Friendly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FORSCOM Soldiers are resourced to support operational maneuver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grade or rank</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experience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specialty or function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Training on the concept, formation, or capability employed by the proponent</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Use of real mission command systems by military role players (MRPs)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64688" y="644183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43</a:t>
            </a:fld>
            <a:endParaRPr lang="en-US" sz="1800" dirty="0"/>
          </a:p>
        </p:txBody>
      </p:sp>
    </p:spTree>
    <p:extLst>
      <p:ext uri="{BB962C8B-B14F-4D97-AF65-F5344CB8AC3E}">
        <p14:creationId xmlns:p14="http://schemas.microsoft.com/office/powerpoint/2010/main" val="2511358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(2/3)</a:t>
            </a:r>
          </a:p>
        </p:txBody>
      </p:sp>
      <p:sp>
        <p:nvSpPr>
          <p:cNvPr id="3" name="TextBox 2"/>
          <p:cNvSpPr txBox="1"/>
          <p:nvPr/>
        </p:nvSpPr>
        <p:spPr>
          <a:xfrm>
            <a:off x="255181" y="1532759"/>
            <a:ext cx="12031579" cy="298543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Threat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AFC G2 provides future threat representation based on real intelligence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Experts in employment of the threat force used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Experts in the specific warfighting functions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47104"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44</a:t>
            </a:fld>
            <a:endParaRPr lang="en-US" sz="1800" dirty="0"/>
          </a:p>
        </p:txBody>
      </p:sp>
    </p:spTree>
    <p:extLst>
      <p:ext uri="{BB962C8B-B14F-4D97-AF65-F5344CB8AC3E}">
        <p14:creationId xmlns:p14="http://schemas.microsoft.com/office/powerpoint/2010/main" val="3319040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(3/3)</a:t>
            </a:r>
          </a:p>
        </p:txBody>
      </p:sp>
      <p:sp>
        <p:nvSpPr>
          <p:cNvPr id="3" name="TextBox 2"/>
          <p:cNvSpPr txBox="1"/>
          <p:nvPr/>
        </p:nvSpPr>
        <p:spPr>
          <a:xfrm>
            <a:off x="0" y="745950"/>
            <a:ext cx="12031579" cy="4832092"/>
          </a:xfrm>
          <a:prstGeom prst="rect">
            <a:avLst/>
          </a:prstGeom>
          <a:noFill/>
        </p:spPr>
        <p:txBody>
          <a:bodyPr wrap="square" rtlCol="0">
            <a:spAutoFit/>
          </a:bodyPr>
          <a:lstStyle/>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Allies, Partner Nation, Host Nation or Civilian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Security Force Assistance Brigade, State Department, Foreign Area Officers, Special Forces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Experts on specific aspects required for your simulation objectives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Simulation Interactors (the person actually moving entities or units in the model)</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38311"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45</a:t>
            </a:fld>
            <a:endParaRPr lang="en-US" sz="1800" dirty="0"/>
          </a:p>
        </p:txBody>
      </p:sp>
    </p:spTree>
    <p:extLst>
      <p:ext uri="{BB962C8B-B14F-4D97-AF65-F5344CB8AC3E}">
        <p14:creationId xmlns:p14="http://schemas.microsoft.com/office/powerpoint/2010/main" val="177012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4859" y="2840945"/>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Scenarios- The Power of Re-use</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64688"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46</a:t>
            </a:fld>
            <a:endParaRPr lang="en-US" sz="1800" dirty="0"/>
          </a:p>
        </p:txBody>
      </p:sp>
    </p:spTree>
    <p:extLst>
      <p:ext uri="{BB962C8B-B14F-4D97-AF65-F5344CB8AC3E}">
        <p14:creationId xmlns:p14="http://schemas.microsoft.com/office/powerpoint/2010/main" val="2994939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 Use Over Time 1/2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47103"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47</a:t>
            </a:fld>
            <a:endParaRPr lang="en-US" sz="1800" dirty="0"/>
          </a:p>
        </p:txBody>
      </p:sp>
      <p:sp>
        <p:nvSpPr>
          <p:cNvPr id="53" name="TextBox 52">
            <a:extLst>
              <a:ext uri="{FF2B5EF4-FFF2-40B4-BE49-F238E27FC236}">
                <a16:creationId xmlns:a16="http://schemas.microsoft.com/office/drawing/2014/main" id="{30A52D43-B356-EDA0-2FDF-5DE21312FEF4}"/>
              </a:ext>
            </a:extLst>
          </p:cNvPr>
          <p:cNvSpPr txBox="1"/>
          <p:nvPr/>
        </p:nvSpPr>
        <p:spPr>
          <a:xfrm>
            <a:off x="-236624" y="1218906"/>
            <a:ext cx="2472956" cy="584775"/>
          </a:xfrm>
          <a:prstGeom prst="rect">
            <a:avLst/>
          </a:prstGeom>
          <a:noFill/>
        </p:spPr>
        <p:txBody>
          <a:bodyPr wrap="square" rtlCol="0">
            <a:spAutoFit/>
          </a:bodyPr>
          <a:lstStyle/>
          <a:p>
            <a:pPr algn="ctr"/>
            <a:r>
              <a:rPr lang="en-US" sz="1600" dirty="0">
                <a:latin typeface=" Arial"/>
              </a:rPr>
              <a:t>Mission Analysis</a:t>
            </a:r>
          </a:p>
          <a:p>
            <a:pPr algn="ctr"/>
            <a:r>
              <a:rPr lang="en-US" sz="1600" dirty="0">
                <a:latin typeface=" Arial"/>
              </a:rPr>
              <a:t> (MA)</a:t>
            </a:r>
          </a:p>
        </p:txBody>
      </p:sp>
      <p:grpSp>
        <p:nvGrpSpPr>
          <p:cNvPr id="72" name="Group 71">
            <a:extLst>
              <a:ext uri="{FF2B5EF4-FFF2-40B4-BE49-F238E27FC236}">
                <a16:creationId xmlns:a16="http://schemas.microsoft.com/office/drawing/2014/main" id="{AE9C2A8C-CDB4-A73A-7849-1A278710C5CF}"/>
              </a:ext>
            </a:extLst>
          </p:cNvPr>
          <p:cNvGrpSpPr/>
          <p:nvPr/>
        </p:nvGrpSpPr>
        <p:grpSpPr>
          <a:xfrm>
            <a:off x="8063368" y="2866306"/>
            <a:ext cx="2315544" cy="564379"/>
            <a:chOff x="4797637" y="2262147"/>
            <a:chExt cx="2315544" cy="564379"/>
          </a:xfrm>
        </p:grpSpPr>
        <p:sp>
          <p:nvSpPr>
            <p:cNvPr id="55" name="TextBox 54">
              <a:extLst>
                <a:ext uri="{FF2B5EF4-FFF2-40B4-BE49-F238E27FC236}">
                  <a16:creationId xmlns:a16="http://schemas.microsoft.com/office/drawing/2014/main" id="{B7FD5D29-3FDF-0B27-B363-60E257AE9314}"/>
                </a:ext>
              </a:extLst>
            </p:cNvPr>
            <p:cNvSpPr txBox="1"/>
            <p:nvPr/>
          </p:nvSpPr>
          <p:spPr>
            <a:xfrm>
              <a:off x="4797637" y="2262147"/>
              <a:ext cx="2315544" cy="461665"/>
            </a:xfrm>
            <a:prstGeom prst="rect">
              <a:avLst/>
            </a:prstGeom>
            <a:noFill/>
          </p:spPr>
          <p:txBody>
            <a:bodyPr wrap="square" rtlCol="0">
              <a:spAutoFit/>
            </a:bodyPr>
            <a:lstStyle/>
            <a:p>
              <a:r>
                <a:rPr lang="en-US" sz="2400" dirty="0">
                  <a:solidFill>
                    <a:srgbClr val="C00000"/>
                  </a:solidFill>
                  <a:latin typeface=" Arial"/>
                </a:rPr>
                <a:t>Execution</a:t>
              </a:r>
            </a:p>
          </p:txBody>
        </p:sp>
        <p:cxnSp>
          <p:nvCxnSpPr>
            <p:cNvPr id="56" name="Straight Arrow Connector 55">
              <a:extLst>
                <a:ext uri="{FF2B5EF4-FFF2-40B4-BE49-F238E27FC236}">
                  <a16:creationId xmlns:a16="http://schemas.microsoft.com/office/drawing/2014/main" id="{A5D5A067-A5E2-C0BC-D585-C033E922A1F3}"/>
                </a:ext>
              </a:extLst>
            </p:cNvPr>
            <p:cNvCxnSpPr/>
            <p:nvPr/>
          </p:nvCxnSpPr>
          <p:spPr>
            <a:xfrm>
              <a:off x="4905584" y="2826526"/>
              <a:ext cx="1530334"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CC336F57-4256-44CE-9682-B5C372935BBA}"/>
              </a:ext>
            </a:extLst>
          </p:cNvPr>
          <p:cNvGrpSpPr/>
          <p:nvPr/>
        </p:nvGrpSpPr>
        <p:grpSpPr>
          <a:xfrm>
            <a:off x="7230609" y="4453491"/>
            <a:ext cx="2315544" cy="564379"/>
            <a:chOff x="4512979" y="2262147"/>
            <a:chExt cx="2315544" cy="564379"/>
          </a:xfrm>
        </p:grpSpPr>
        <p:sp>
          <p:nvSpPr>
            <p:cNvPr id="74" name="TextBox 73">
              <a:extLst>
                <a:ext uri="{FF2B5EF4-FFF2-40B4-BE49-F238E27FC236}">
                  <a16:creationId xmlns:a16="http://schemas.microsoft.com/office/drawing/2014/main" id="{95B0D35B-B07F-ABA4-90F2-F9623DFC62E1}"/>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7030A0"/>
                  </a:solidFill>
                  <a:latin typeface=" Arial"/>
                </a:rPr>
                <a:t>Set Up</a:t>
              </a:r>
            </a:p>
          </p:txBody>
        </p:sp>
        <p:cxnSp>
          <p:nvCxnSpPr>
            <p:cNvPr id="75" name="Straight Arrow Connector 74">
              <a:extLst>
                <a:ext uri="{FF2B5EF4-FFF2-40B4-BE49-F238E27FC236}">
                  <a16:creationId xmlns:a16="http://schemas.microsoft.com/office/drawing/2014/main" id="{3FD5A50E-4638-66C2-B380-DAB4AB8369D2}"/>
                </a:ext>
              </a:extLst>
            </p:cNvPr>
            <p:cNvCxnSpPr/>
            <p:nvPr/>
          </p:nvCxnSpPr>
          <p:spPr>
            <a:xfrm>
              <a:off x="4905584" y="2826526"/>
              <a:ext cx="1530334"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B66B769-195A-5129-BD03-33FCE62DAF6C}"/>
              </a:ext>
            </a:extLst>
          </p:cNvPr>
          <p:cNvGrpSpPr/>
          <p:nvPr/>
        </p:nvGrpSpPr>
        <p:grpSpPr>
          <a:xfrm>
            <a:off x="5523399" y="4474070"/>
            <a:ext cx="2315544" cy="523220"/>
            <a:chOff x="4512979" y="2262147"/>
            <a:chExt cx="2315544" cy="523220"/>
          </a:xfrm>
        </p:grpSpPr>
        <p:sp>
          <p:nvSpPr>
            <p:cNvPr id="77" name="TextBox 76">
              <a:extLst>
                <a:ext uri="{FF2B5EF4-FFF2-40B4-BE49-F238E27FC236}">
                  <a16:creationId xmlns:a16="http://schemas.microsoft.com/office/drawing/2014/main" id="{0D30EA7B-F682-61B1-65DB-A1AC75B3C034}"/>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V&amp;V</a:t>
              </a:r>
            </a:p>
          </p:txBody>
        </p:sp>
        <p:cxnSp>
          <p:nvCxnSpPr>
            <p:cNvPr id="78" name="Straight Arrow Connector 77">
              <a:extLst>
                <a:ext uri="{FF2B5EF4-FFF2-40B4-BE49-F238E27FC236}">
                  <a16:creationId xmlns:a16="http://schemas.microsoft.com/office/drawing/2014/main" id="{723BFB3F-43B2-D275-8726-BC2606E78252}"/>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B813735-FE6C-4023-B648-676175A6FF86}"/>
              </a:ext>
            </a:extLst>
          </p:cNvPr>
          <p:cNvGrpSpPr/>
          <p:nvPr/>
        </p:nvGrpSpPr>
        <p:grpSpPr>
          <a:xfrm>
            <a:off x="4327446" y="3621598"/>
            <a:ext cx="4300529" cy="547439"/>
            <a:chOff x="3418261" y="2279087"/>
            <a:chExt cx="4300529" cy="547439"/>
          </a:xfrm>
        </p:grpSpPr>
        <p:sp>
          <p:nvSpPr>
            <p:cNvPr id="81" name="TextBox 80">
              <a:extLst>
                <a:ext uri="{FF2B5EF4-FFF2-40B4-BE49-F238E27FC236}">
                  <a16:creationId xmlns:a16="http://schemas.microsoft.com/office/drawing/2014/main" id="{417523F9-D511-44BA-DCA1-57116DDBD546}"/>
                </a:ext>
              </a:extLst>
            </p:cNvPr>
            <p:cNvSpPr txBox="1"/>
            <p:nvPr/>
          </p:nvSpPr>
          <p:spPr>
            <a:xfrm>
              <a:off x="4220145" y="2279087"/>
              <a:ext cx="2749151" cy="523220"/>
            </a:xfrm>
            <a:prstGeom prst="rect">
              <a:avLst/>
            </a:prstGeom>
            <a:noFill/>
            <a:ln>
              <a:noFill/>
            </a:ln>
          </p:spPr>
          <p:txBody>
            <a:bodyPr wrap="square" rtlCol="0">
              <a:spAutoFit/>
            </a:bodyPr>
            <a:lstStyle/>
            <a:p>
              <a:pPr algn="ctr"/>
              <a:r>
                <a:rPr lang="en-US" sz="2800" dirty="0">
                  <a:solidFill>
                    <a:srgbClr val="00B050"/>
                  </a:solidFill>
                  <a:latin typeface=" Arial"/>
                </a:rPr>
                <a:t>Scenario Dev.</a:t>
              </a:r>
            </a:p>
          </p:txBody>
        </p:sp>
        <p:cxnSp>
          <p:nvCxnSpPr>
            <p:cNvPr id="82" name="Straight Arrow Connector 81">
              <a:extLst>
                <a:ext uri="{FF2B5EF4-FFF2-40B4-BE49-F238E27FC236}">
                  <a16:creationId xmlns:a16="http://schemas.microsoft.com/office/drawing/2014/main" id="{0ADD5844-11C5-19EA-BA28-0C07523E5C02}"/>
                </a:ext>
              </a:extLst>
            </p:cNvPr>
            <p:cNvCxnSpPr>
              <a:cxnSpLocks/>
            </p:cNvCxnSpPr>
            <p:nvPr/>
          </p:nvCxnSpPr>
          <p:spPr>
            <a:xfrm>
              <a:off x="3418261" y="2826526"/>
              <a:ext cx="430052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121EF35-6372-3B80-CE9D-0947A8983933}"/>
              </a:ext>
            </a:extLst>
          </p:cNvPr>
          <p:cNvGrpSpPr/>
          <p:nvPr/>
        </p:nvGrpSpPr>
        <p:grpSpPr>
          <a:xfrm>
            <a:off x="2119943" y="4453491"/>
            <a:ext cx="3876170" cy="564379"/>
            <a:chOff x="3812759" y="2262147"/>
            <a:chExt cx="3876170" cy="564379"/>
          </a:xfrm>
        </p:grpSpPr>
        <p:sp>
          <p:nvSpPr>
            <p:cNvPr id="85" name="TextBox 84">
              <a:extLst>
                <a:ext uri="{FF2B5EF4-FFF2-40B4-BE49-F238E27FC236}">
                  <a16:creationId xmlns:a16="http://schemas.microsoft.com/office/drawing/2014/main" id="{F6A7F967-FE79-1774-9FF6-84B7A1BAE9AC}"/>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Integration</a:t>
              </a:r>
            </a:p>
          </p:txBody>
        </p:sp>
        <p:cxnSp>
          <p:nvCxnSpPr>
            <p:cNvPr id="86" name="Straight Arrow Connector 85">
              <a:extLst>
                <a:ext uri="{FF2B5EF4-FFF2-40B4-BE49-F238E27FC236}">
                  <a16:creationId xmlns:a16="http://schemas.microsoft.com/office/drawing/2014/main" id="{00CD223A-50E2-6669-A7C1-FAA2CE6959CB}"/>
                </a:ext>
              </a:extLst>
            </p:cNvPr>
            <p:cNvCxnSpPr>
              <a:cxnSpLocks/>
            </p:cNvCxnSpPr>
            <p:nvPr/>
          </p:nvCxnSpPr>
          <p:spPr>
            <a:xfrm>
              <a:off x="3812759" y="2826526"/>
              <a:ext cx="3876170" cy="0"/>
            </a:xfrm>
            <a:prstGeom prst="straightConnector1">
              <a:avLst/>
            </a:prstGeom>
            <a:ln w="381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CD13E1EB-F491-5889-2D0D-C9C44AE55B15}"/>
              </a:ext>
            </a:extLst>
          </p:cNvPr>
          <p:cNvGrpSpPr/>
          <p:nvPr/>
        </p:nvGrpSpPr>
        <p:grpSpPr>
          <a:xfrm>
            <a:off x="319603" y="3766370"/>
            <a:ext cx="2315544" cy="523220"/>
            <a:chOff x="4512979" y="2262147"/>
            <a:chExt cx="2315544" cy="523220"/>
          </a:xfrm>
        </p:grpSpPr>
        <p:sp>
          <p:nvSpPr>
            <p:cNvPr id="88" name="TextBox 87">
              <a:extLst>
                <a:ext uri="{FF2B5EF4-FFF2-40B4-BE49-F238E27FC236}">
                  <a16:creationId xmlns:a16="http://schemas.microsoft.com/office/drawing/2014/main" id="{9FF52F33-2108-5A51-40BF-057F68325F7A}"/>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Data Req.</a:t>
              </a:r>
            </a:p>
          </p:txBody>
        </p:sp>
        <p:cxnSp>
          <p:nvCxnSpPr>
            <p:cNvPr id="89" name="Straight Arrow Connector 88">
              <a:extLst>
                <a:ext uri="{FF2B5EF4-FFF2-40B4-BE49-F238E27FC236}">
                  <a16:creationId xmlns:a16="http://schemas.microsoft.com/office/drawing/2014/main" id="{3BA2912C-C11E-4144-58F0-985C17457907}"/>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F584205-09E3-B247-AA79-E348998CAD46}"/>
              </a:ext>
            </a:extLst>
          </p:cNvPr>
          <p:cNvGrpSpPr/>
          <p:nvPr/>
        </p:nvGrpSpPr>
        <p:grpSpPr>
          <a:xfrm>
            <a:off x="2119943" y="2829214"/>
            <a:ext cx="2953794" cy="523207"/>
            <a:chOff x="4905584" y="2303319"/>
            <a:chExt cx="2953794" cy="523207"/>
          </a:xfrm>
        </p:grpSpPr>
        <p:sp>
          <p:nvSpPr>
            <p:cNvPr id="91" name="TextBox 90">
              <a:extLst>
                <a:ext uri="{FF2B5EF4-FFF2-40B4-BE49-F238E27FC236}">
                  <a16:creationId xmlns:a16="http://schemas.microsoft.com/office/drawing/2014/main" id="{10158E90-C47D-6C6D-A5A0-72328BAE0EAD}"/>
                </a:ext>
              </a:extLst>
            </p:cNvPr>
            <p:cNvSpPr txBox="1"/>
            <p:nvPr/>
          </p:nvSpPr>
          <p:spPr>
            <a:xfrm>
              <a:off x="5299946" y="2303319"/>
              <a:ext cx="2315544" cy="461665"/>
            </a:xfrm>
            <a:prstGeom prst="rect">
              <a:avLst/>
            </a:prstGeom>
            <a:noFill/>
          </p:spPr>
          <p:txBody>
            <a:bodyPr wrap="square" rtlCol="0">
              <a:spAutoFit/>
            </a:bodyPr>
            <a:lstStyle/>
            <a:p>
              <a:pPr algn="ctr"/>
              <a:r>
                <a:rPr lang="en-US" sz="2400" dirty="0">
                  <a:solidFill>
                    <a:schemeClr val="accent2">
                      <a:lumMod val="75000"/>
                    </a:schemeClr>
                  </a:solidFill>
                  <a:latin typeface=" Arial"/>
                </a:rPr>
                <a:t>DCMP</a:t>
              </a:r>
            </a:p>
          </p:txBody>
        </p:sp>
        <p:cxnSp>
          <p:nvCxnSpPr>
            <p:cNvPr id="92" name="Straight Arrow Connector 91">
              <a:extLst>
                <a:ext uri="{FF2B5EF4-FFF2-40B4-BE49-F238E27FC236}">
                  <a16:creationId xmlns:a16="http://schemas.microsoft.com/office/drawing/2014/main" id="{021D6087-0169-A48C-3548-72134A592EBF}"/>
                </a:ext>
              </a:extLst>
            </p:cNvPr>
            <p:cNvCxnSpPr>
              <a:cxnSpLocks/>
            </p:cNvCxnSpPr>
            <p:nvPr/>
          </p:nvCxnSpPr>
          <p:spPr>
            <a:xfrm>
              <a:off x="4905584" y="2826526"/>
              <a:ext cx="2953794"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0C9CC1B-DDBF-DEE1-EAD6-71E6DBCA0E69}"/>
              </a:ext>
            </a:extLst>
          </p:cNvPr>
          <p:cNvGrpSpPr/>
          <p:nvPr/>
        </p:nvGrpSpPr>
        <p:grpSpPr>
          <a:xfrm>
            <a:off x="1979350" y="1239487"/>
            <a:ext cx="2247272" cy="1338606"/>
            <a:chOff x="-1533525" y="2149581"/>
            <a:chExt cx="419303" cy="252608"/>
          </a:xfrm>
        </p:grpSpPr>
        <p:sp>
          <p:nvSpPr>
            <p:cNvPr id="94" name="4-Point Star 290">
              <a:extLst>
                <a:ext uri="{FF2B5EF4-FFF2-40B4-BE49-F238E27FC236}">
                  <a16:creationId xmlns:a16="http://schemas.microsoft.com/office/drawing/2014/main" id="{FB30582A-892F-0B93-ABFB-DEF32453F853}"/>
                </a:ext>
              </a:extLst>
            </p:cNvPr>
            <p:cNvSpPr/>
            <p:nvPr/>
          </p:nvSpPr>
          <p:spPr>
            <a:xfrm>
              <a:off x="-1420427" y="2265029"/>
              <a:ext cx="137160" cy="13716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36296DBD-ADBA-592B-8901-D0AA4B1AF797}"/>
                </a:ext>
              </a:extLst>
            </p:cNvPr>
            <p:cNvSpPr txBox="1"/>
            <p:nvPr/>
          </p:nvSpPr>
          <p:spPr>
            <a:xfrm>
              <a:off x="-1533525" y="2149581"/>
              <a:ext cx="419303" cy="110353"/>
            </a:xfrm>
            <a:prstGeom prst="rect">
              <a:avLst/>
            </a:prstGeom>
            <a:noFill/>
          </p:spPr>
          <p:txBody>
            <a:bodyPr wrap="square" rtlCol="0">
              <a:spAutoFit/>
            </a:bodyPr>
            <a:lstStyle/>
            <a:p>
              <a:pPr algn="ctr"/>
              <a:r>
                <a:rPr lang="en-US" sz="1600" dirty="0">
                  <a:latin typeface=" Arial"/>
                </a:rPr>
                <a:t>Initial Planning Conf. (IPC)</a:t>
              </a:r>
            </a:p>
          </p:txBody>
        </p:sp>
      </p:grpSp>
      <p:sp>
        <p:nvSpPr>
          <p:cNvPr id="98" name="TextBox 97">
            <a:extLst>
              <a:ext uri="{FF2B5EF4-FFF2-40B4-BE49-F238E27FC236}">
                <a16:creationId xmlns:a16="http://schemas.microsoft.com/office/drawing/2014/main" id="{4E19CEF7-EB15-CCAD-C6EB-0702CC4D701C}"/>
              </a:ext>
            </a:extLst>
          </p:cNvPr>
          <p:cNvSpPr txBox="1"/>
          <p:nvPr/>
        </p:nvSpPr>
        <p:spPr>
          <a:xfrm>
            <a:off x="3993815" y="1200490"/>
            <a:ext cx="3300800" cy="584775"/>
          </a:xfrm>
          <a:prstGeom prst="rect">
            <a:avLst/>
          </a:prstGeom>
          <a:noFill/>
        </p:spPr>
        <p:txBody>
          <a:bodyPr wrap="square" rtlCol="0">
            <a:spAutoFit/>
          </a:bodyPr>
          <a:lstStyle/>
          <a:p>
            <a:pPr algn="ctr"/>
            <a:r>
              <a:rPr lang="en-US" sz="1600" dirty="0">
                <a:latin typeface=" Arial"/>
              </a:rPr>
              <a:t>Main Planning Conf. </a:t>
            </a:r>
          </a:p>
          <a:p>
            <a:pPr algn="ctr"/>
            <a:r>
              <a:rPr lang="en-US" sz="1600" dirty="0">
                <a:latin typeface=" Arial"/>
              </a:rPr>
              <a:t>(MPC)</a:t>
            </a:r>
          </a:p>
        </p:txBody>
      </p:sp>
      <p:sp>
        <p:nvSpPr>
          <p:cNvPr id="101" name="TextBox 100">
            <a:extLst>
              <a:ext uri="{FF2B5EF4-FFF2-40B4-BE49-F238E27FC236}">
                <a16:creationId xmlns:a16="http://schemas.microsoft.com/office/drawing/2014/main" id="{CBD453FA-3E26-22E4-F42D-9A20A1CC32FC}"/>
              </a:ext>
            </a:extLst>
          </p:cNvPr>
          <p:cNvSpPr txBox="1"/>
          <p:nvPr/>
        </p:nvSpPr>
        <p:spPr>
          <a:xfrm>
            <a:off x="6944833" y="1239487"/>
            <a:ext cx="2963417" cy="338554"/>
          </a:xfrm>
          <a:prstGeom prst="rect">
            <a:avLst/>
          </a:prstGeom>
          <a:noFill/>
        </p:spPr>
        <p:txBody>
          <a:bodyPr wrap="square" rtlCol="0">
            <a:spAutoFit/>
          </a:bodyPr>
          <a:lstStyle/>
          <a:p>
            <a:pPr algn="ctr"/>
            <a:r>
              <a:rPr lang="en-US" sz="1600" dirty="0">
                <a:latin typeface=" Arial"/>
              </a:rPr>
              <a:t>Final Planning Conf. (FPC)</a:t>
            </a:r>
          </a:p>
        </p:txBody>
      </p:sp>
      <p:grpSp>
        <p:nvGrpSpPr>
          <p:cNvPr id="110" name="Group 109">
            <a:extLst>
              <a:ext uri="{FF2B5EF4-FFF2-40B4-BE49-F238E27FC236}">
                <a16:creationId xmlns:a16="http://schemas.microsoft.com/office/drawing/2014/main" id="{34A69984-0100-1157-9829-7E5C25D4A850}"/>
              </a:ext>
            </a:extLst>
          </p:cNvPr>
          <p:cNvGrpSpPr/>
          <p:nvPr/>
        </p:nvGrpSpPr>
        <p:grpSpPr>
          <a:xfrm>
            <a:off x="8936482" y="4188249"/>
            <a:ext cx="3240659" cy="830997"/>
            <a:chOff x="3618668" y="2262146"/>
            <a:chExt cx="3240659" cy="830997"/>
          </a:xfrm>
        </p:grpSpPr>
        <p:sp>
          <p:nvSpPr>
            <p:cNvPr id="111" name="TextBox 110">
              <a:extLst>
                <a:ext uri="{FF2B5EF4-FFF2-40B4-BE49-F238E27FC236}">
                  <a16:creationId xmlns:a16="http://schemas.microsoft.com/office/drawing/2014/main" id="{4A52BF2E-7796-5092-C7FE-AF2126F94FA1}"/>
                </a:ext>
              </a:extLst>
            </p:cNvPr>
            <p:cNvSpPr txBox="1"/>
            <p:nvPr/>
          </p:nvSpPr>
          <p:spPr>
            <a:xfrm>
              <a:off x="3684751" y="2262146"/>
              <a:ext cx="2952852" cy="830997"/>
            </a:xfrm>
            <a:prstGeom prst="rect">
              <a:avLst/>
            </a:prstGeom>
            <a:noFill/>
          </p:spPr>
          <p:txBody>
            <a:bodyPr wrap="square" rtlCol="0">
              <a:spAutoFit/>
            </a:bodyPr>
            <a:lstStyle/>
            <a:p>
              <a:pPr algn="ctr"/>
              <a:r>
                <a:rPr lang="en-US" sz="2400" dirty="0">
                  <a:solidFill>
                    <a:schemeClr val="accent2">
                      <a:lumMod val="75000"/>
                    </a:schemeClr>
                  </a:solidFill>
                  <a:latin typeface=" Arial"/>
                </a:rPr>
                <a:t>Analysis and </a:t>
              </a:r>
            </a:p>
            <a:p>
              <a:pPr algn="ctr"/>
              <a:r>
                <a:rPr lang="en-US" sz="2400" dirty="0">
                  <a:solidFill>
                    <a:schemeClr val="accent2">
                      <a:lumMod val="75000"/>
                    </a:schemeClr>
                  </a:solidFill>
                  <a:latin typeface=" Arial"/>
                </a:rPr>
                <a:t>Reporting</a:t>
              </a:r>
            </a:p>
          </p:txBody>
        </p:sp>
        <p:cxnSp>
          <p:nvCxnSpPr>
            <p:cNvPr id="112" name="Straight Arrow Connector 111">
              <a:extLst>
                <a:ext uri="{FF2B5EF4-FFF2-40B4-BE49-F238E27FC236}">
                  <a16:creationId xmlns:a16="http://schemas.microsoft.com/office/drawing/2014/main" id="{0CDBF772-E3F3-50DF-1900-84299EA1DDA6}"/>
                </a:ext>
              </a:extLst>
            </p:cNvPr>
            <p:cNvCxnSpPr>
              <a:cxnSpLocks/>
            </p:cNvCxnSpPr>
            <p:nvPr/>
          </p:nvCxnSpPr>
          <p:spPr>
            <a:xfrm>
              <a:off x="3618668" y="2668388"/>
              <a:ext cx="3240659" cy="9257"/>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6" name="4-Point Star 290">
            <a:extLst>
              <a:ext uri="{FF2B5EF4-FFF2-40B4-BE49-F238E27FC236}">
                <a16:creationId xmlns:a16="http://schemas.microsoft.com/office/drawing/2014/main" id="{8A4CC18E-1C46-953D-7E7C-E029CDF9D7F5}"/>
              </a:ext>
            </a:extLst>
          </p:cNvPr>
          <p:cNvSpPr/>
          <p:nvPr/>
        </p:nvSpPr>
        <p:spPr>
          <a:xfrm>
            <a:off x="670326" y="1807627"/>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4-Point Star 290">
            <a:extLst>
              <a:ext uri="{FF2B5EF4-FFF2-40B4-BE49-F238E27FC236}">
                <a16:creationId xmlns:a16="http://schemas.microsoft.com/office/drawing/2014/main" id="{7BF17C0C-76D5-BE51-11D5-07A40CCF54DA}"/>
              </a:ext>
            </a:extLst>
          </p:cNvPr>
          <p:cNvSpPr/>
          <p:nvPr/>
        </p:nvSpPr>
        <p:spPr>
          <a:xfrm>
            <a:off x="5212223" y="1786743"/>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4-Point Star 290">
            <a:extLst>
              <a:ext uri="{FF2B5EF4-FFF2-40B4-BE49-F238E27FC236}">
                <a16:creationId xmlns:a16="http://schemas.microsoft.com/office/drawing/2014/main" id="{72EDC051-FA8F-1E31-0256-AFE6F8EE9DF2}"/>
              </a:ext>
            </a:extLst>
          </p:cNvPr>
          <p:cNvSpPr/>
          <p:nvPr/>
        </p:nvSpPr>
        <p:spPr>
          <a:xfrm>
            <a:off x="7838943" y="1694918"/>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667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8971" b="56781"/>
          <a:stretch/>
        </p:blipFill>
        <p:spPr>
          <a:xfrm>
            <a:off x="524192" y="779478"/>
            <a:ext cx="11079448" cy="3968987"/>
          </a:xfrm>
          <a:prstGeom prst="rect">
            <a:avLst/>
          </a:prstGeom>
        </p:spPr>
      </p:pic>
      <p:pic>
        <p:nvPicPr>
          <p:cNvPr id="5" name="Picture 4"/>
          <p:cNvPicPr>
            <a:picLocks noChangeAspect="1"/>
          </p:cNvPicPr>
          <p:nvPr/>
        </p:nvPicPr>
        <p:blipFill>
          <a:blip r:embed="rId4"/>
          <a:stretch>
            <a:fillRect/>
          </a:stretch>
        </p:blipFill>
        <p:spPr>
          <a:xfrm>
            <a:off x="411898" y="4924927"/>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 Use Over Time 2/2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11935" y="644892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48</a:t>
            </a:fld>
            <a:endParaRPr lang="en-US" sz="1800" dirty="0"/>
          </a:p>
        </p:txBody>
      </p:sp>
    </p:spTree>
    <p:extLst>
      <p:ext uri="{BB962C8B-B14F-4D97-AF65-F5344CB8AC3E}">
        <p14:creationId xmlns:p14="http://schemas.microsoft.com/office/powerpoint/2010/main" val="1606130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t>Accreditation of the Analysis</a:t>
            </a:r>
          </a:p>
          <a:p>
            <a:pPr marL="0" indent="0" algn="ctr">
              <a:buNone/>
            </a:pPr>
            <a:r>
              <a:rPr lang="en-US" sz="4800" dirty="0"/>
              <a:t>Dr. Cindy Forgie</a:t>
            </a:r>
          </a:p>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charset="2"/>
              <a:buNone/>
              <a:tabLst/>
              <a:defRPr/>
            </a:pPr>
            <a:r>
              <a:rPr kumimoji="0" lang="en-US" sz="4000" b="0" i="1" u="none" strike="noStrike" kern="0" cap="none" spc="0" normalizeH="0" baseline="0" noProof="0" dirty="0">
                <a:ln>
                  <a:noFill/>
                </a:ln>
                <a:solidFill>
                  <a:srgbClr val="FF0000"/>
                </a:solidFill>
                <a:effectLst/>
                <a:uLnTx/>
                <a:uFillTx/>
                <a:latin typeface="Arial Narrow" charset="0"/>
              </a:rPr>
              <a:t>(The accreditation on which you risk your reputation)</a:t>
            </a:r>
            <a:endParaRPr lang="en-US" sz="8000" dirty="0"/>
          </a:p>
        </p:txBody>
      </p:sp>
      <p:sp>
        <p:nvSpPr>
          <p:cNvPr id="4" name="Slide Number Placeholder 3">
            <a:extLst>
              <a:ext uri="{FF2B5EF4-FFF2-40B4-BE49-F238E27FC236}">
                <a16:creationId xmlns:a16="http://schemas.microsoft.com/office/drawing/2014/main" id="{3A53635C-10DE-71A4-2CA5-2B0B6014875C}"/>
              </a:ext>
            </a:extLst>
          </p:cNvPr>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Tree>
    <p:extLst>
      <p:ext uri="{BB962C8B-B14F-4D97-AF65-F5344CB8AC3E}">
        <p14:creationId xmlns:p14="http://schemas.microsoft.com/office/powerpoint/2010/main" val="334779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Background</a:t>
            </a:r>
          </a:p>
        </p:txBody>
      </p:sp>
      <p:sp>
        <p:nvSpPr>
          <p:cNvPr id="4" name="Content Placeholder 3"/>
          <p:cNvSpPr>
            <a:spLocks noGrp="1"/>
          </p:cNvSpPr>
          <p:nvPr>
            <p:ph sz="quarter" idx="11"/>
          </p:nvPr>
        </p:nvSpPr>
        <p:spPr>
          <a:xfrm>
            <a:off x="557250" y="1088701"/>
            <a:ext cx="11250613" cy="5075237"/>
          </a:xfrm>
        </p:spPr>
        <p:txBody>
          <a:bodyPr/>
          <a:lstStyle/>
          <a:p>
            <a:r>
              <a:rPr lang="en-US" dirty="0"/>
              <a:t>The MBL at Fort Moore, Georgia conducts concepts and capabilities-based SIMEXp in support of the US Army’s Maneuver Brigade Combat Teams using constructive simulations</a:t>
            </a:r>
          </a:p>
          <a:p>
            <a:r>
              <a:rPr lang="en-US" dirty="0"/>
              <a:t>SIMEXp can be either discovery experiments or hypothesis tests</a:t>
            </a:r>
          </a:p>
          <a:p>
            <a:r>
              <a:rPr lang="en-US" dirty="0"/>
              <a:t>For every SIMEXp, in accordance with Army Regulations, the MBL must validate its simulations and accredit them for use for that specific event</a:t>
            </a:r>
          </a:p>
          <a:p>
            <a:r>
              <a:rPr lang="en-US" dirty="0"/>
              <a:t>No customer/partner has ever questioned the validity of the outcomes in the Final Report for a MBL SIMEXp</a:t>
            </a:r>
          </a:p>
          <a:p>
            <a:r>
              <a:rPr lang="en-US" dirty="0"/>
              <a:t>Nonetheless…on several occasions, the MBL has been asked by visiting senior Army leaders “Who accredits your SIMEXp?”</a:t>
            </a:r>
          </a:p>
        </p:txBody>
      </p:sp>
      <p:sp>
        <p:nvSpPr>
          <p:cNvPr id="3" name="Slide Number Placeholder 2">
            <a:extLst>
              <a:ext uri="{FF2B5EF4-FFF2-40B4-BE49-F238E27FC236}">
                <a16:creationId xmlns:a16="http://schemas.microsoft.com/office/drawing/2014/main" id="{DDBCD4EA-269D-BEA3-8CCB-CC0711E4C480}"/>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945741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of the Analysis</a:t>
            </a:r>
          </a:p>
        </p:txBody>
      </p:sp>
      <p:sp>
        <p:nvSpPr>
          <p:cNvPr id="4" name="Content Placeholder 3"/>
          <p:cNvSpPr>
            <a:spLocks noGrp="1"/>
          </p:cNvSpPr>
          <p:nvPr>
            <p:ph sz="quarter" idx="11"/>
          </p:nvPr>
        </p:nvSpPr>
        <p:spPr>
          <a:xfrm>
            <a:off x="480132" y="1939081"/>
            <a:ext cx="11250613" cy="5075237"/>
          </a:xfrm>
        </p:spPr>
        <p:txBody>
          <a:bodyPr/>
          <a:lstStyle/>
          <a:p>
            <a:r>
              <a:rPr lang="en-US" sz="4000" dirty="0"/>
              <a:t>Basic Study Process</a:t>
            </a:r>
          </a:p>
          <a:p>
            <a:r>
              <a:rPr lang="en-US" sz="4000" dirty="0"/>
              <a:t>Analysis Accreditation Process</a:t>
            </a:r>
          </a:p>
          <a:p>
            <a:r>
              <a:rPr lang="en-US" sz="4000" dirty="0"/>
              <a:t>Final Report Process </a:t>
            </a:r>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50</a:t>
            </a:fld>
            <a:endParaRPr lang="en-US" dirty="0"/>
          </a:p>
        </p:txBody>
      </p:sp>
      <p:sp>
        <p:nvSpPr>
          <p:cNvPr id="5" name="TextBox 4">
            <a:extLst>
              <a:ext uri="{FF2B5EF4-FFF2-40B4-BE49-F238E27FC236}">
                <a16:creationId xmlns:a16="http://schemas.microsoft.com/office/drawing/2014/main" id="{B1116082-DAC0-9FEC-4D0E-F13F31FE4495}"/>
              </a:ext>
            </a:extLst>
          </p:cNvPr>
          <p:cNvSpPr txBox="1"/>
          <p:nvPr/>
        </p:nvSpPr>
        <p:spPr>
          <a:xfrm>
            <a:off x="648490" y="4741809"/>
            <a:ext cx="10377064" cy="461665"/>
          </a:xfrm>
          <a:prstGeom prst="rect">
            <a:avLst/>
          </a:prstGeom>
          <a:solidFill>
            <a:schemeClr val="bg1"/>
          </a:solidFill>
        </p:spPr>
        <p:txBody>
          <a:bodyPr wrap="square" rtlCol="0">
            <a:spAutoFit/>
          </a:bodyPr>
          <a:lstStyle/>
          <a:p>
            <a:pPr marL="0" indent="0" algn="ctr">
              <a:buNone/>
            </a:pPr>
            <a:r>
              <a:rPr lang="en-US" sz="2400" b="1" dirty="0">
                <a:solidFill>
                  <a:srgbClr val="FF0000"/>
                </a:solidFill>
                <a:latin typeface=" Arial"/>
              </a:rPr>
              <a:t>An accredited simulation’s outcomes are not inherently accredited</a:t>
            </a:r>
            <a:endParaRPr lang="en-US" dirty="0">
              <a:solidFill>
                <a:srgbClr val="FF0000"/>
              </a:solidFill>
              <a:latin typeface=" Arial"/>
            </a:endParaRPr>
          </a:p>
        </p:txBody>
      </p:sp>
    </p:spTree>
    <p:extLst>
      <p:ext uri="{BB962C8B-B14F-4D97-AF65-F5344CB8AC3E}">
        <p14:creationId xmlns:p14="http://schemas.microsoft.com/office/powerpoint/2010/main" val="2976916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Study Process</a:t>
            </a:r>
          </a:p>
        </p:txBody>
      </p:sp>
      <p:sp>
        <p:nvSpPr>
          <p:cNvPr id="4" name="TextBox 3"/>
          <p:cNvSpPr txBox="1"/>
          <p:nvPr/>
        </p:nvSpPr>
        <p:spPr>
          <a:xfrm>
            <a:off x="7243137" y="793104"/>
            <a:ext cx="436234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Data Collection Management Plan (DCMP) </a:t>
            </a:r>
            <a:r>
              <a:rPr kumimoji="0" lang="en-US" sz="1400" b="0" i="0" u="none" strike="noStrike" kern="1200" cap="none" spc="0" normalizeH="0" baseline="0" noProof="0" dirty="0">
                <a:ln>
                  <a:noFill/>
                </a:ln>
                <a:solidFill>
                  <a:prstClr val="black"/>
                </a:solidFill>
                <a:effectLst/>
                <a:uLnTx/>
                <a:uFillTx/>
                <a:latin typeface=" Arial"/>
                <a:ea typeface="+mn-ea"/>
                <a:cs typeface="+mn-cs"/>
              </a:rPr>
              <a:t>is the plan that addresses what data will be obtained from various methods, models, tools, and/or or specific analytic events, and describes how those data will be obtained.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It is a mapping of the data elements to study issues, essential elements of analysis and measures of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Study Issues </a:t>
            </a:r>
            <a:r>
              <a:rPr kumimoji="0" lang="en-US" sz="1400" b="0" i="0" u="none" strike="noStrike" kern="1200" cap="none" spc="0" normalizeH="0" baseline="0" noProof="0" dirty="0">
                <a:ln>
                  <a:noFill/>
                </a:ln>
                <a:solidFill>
                  <a:prstClr val="black"/>
                </a:solidFill>
                <a:effectLst/>
                <a:uLnTx/>
                <a:uFillTx/>
                <a:latin typeface=" Arial"/>
                <a:ea typeface="+mn-ea"/>
                <a:cs typeface="+mn-cs"/>
              </a:rPr>
              <a:t>emphasize the study main efforts and address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Essential Elements of Analysis (EEA) </a:t>
            </a:r>
            <a:r>
              <a:rPr kumimoji="0" lang="en-US" sz="1400" b="0" i="0" u="none" strike="noStrike" kern="1200" cap="none" spc="0" normalizeH="0" baseline="0" noProof="0" dirty="0">
                <a:ln>
                  <a:noFill/>
                </a:ln>
                <a:solidFill>
                  <a:prstClr val="black"/>
                </a:solidFill>
                <a:effectLst/>
                <a:uLnTx/>
                <a:uFillTx/>
                <a:latin typeface=" Arial"/>
                <a:ea typeface="+mn-ea"/>
                <a:cs typeface="+mn-cs"/>
              </a:rPr>
              <a:t>are specific questions that the analysis must answer to fully address the study issues.  Examples could include How do these configurations impact effects against threat targets? And What are Class 5 consumption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Measure of Merit (MOM) </a:t>
            </a:r>
            <a:r>
              <a:rPr kumimoji="0" lang="en-US" sz="1400" b="0" i="0" u="none" strike="noStrike" kern="1200" cap="none" spc="0" normalizeH="0" baseline="0" noProof="0" dirty="0">
                <a:ln>
                  <a:noFill/>
                </a:ln>
                <a:solidFill>
                  <a:prstClr val="black"/>
                </a:solidFill>
                <a:effectLst/>
                <a:uLnTx/>
                <a:uFillTx/>
                <a:latin typeface=" Arial"/>
                <a:ea typeface="Calibri" panose="020F0502020204030204" pitchFamily="34" charset="0"/>
                <a:cs typeface="Arial" panose="020B0604020202020204" pitchFamily="34" charset="0"/>
              </a:rPr>
              <a:t>A term used to indicate either a measure of effectiveness (MOE) or a measure of performance (MOP) without specifying MOE or MOP specifically. A [MOM] is generally a quantitative expression of the degree to which a system meets its objectives, and hence an analytical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Calibri" panose="020F0502020204030204" pitchFamily="34" charset="0"/>
                <a:cs typeface="Arial" panose="020B0604020202020204" pitchFamily="34" charset="0"/>
              </a:rPr>
              <a:t>standard of comparison.</a:t>
            </a:r>
            <a:endParaRPr kumimoji="0" lang="en-US" sz="14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grpSp>
        <p:nvGrpSpPr>
          <p:cNvPr id="63" name="Group 62"/>
          <p:cNvGrpSpPr/>
          <p:nvPr/>
        </p:nvGrpSpPr>
        <p:grpSpPr>
          <a:xfrm>
            <a:off x="427286" y="923368"/>
            <a:ext cx="6335862" cy="4845969"/>
            <a:chOff x="258902" y="1111485"/>
            <a:chExt cx="4846314" cy="4388268"/>
          </a:xfrm>
        </p:grpSpPr>
        <p:sp>
          <p:nvSpPr>
            <p:cNvPr id="34" name="Rounded Rectangle 33"/>
            <p:cNvSpPr/>
            <p:nvPr/>
          </p:nvSpPr>
          <p:spPr>
            <a:xfrm>
              <a:off x="3883870" y="1252212"/>
              <a:ext cx="1221346" cy="1994445"/>
            </a:xfrm>
            <a:prstGeom prst="roundRect">
              <a:avLst/>
            </a:prstGeom>
            <a:solidFill>
              <a:srgbClr val="8064A2">
                <a:lumMod val="20000"/>
                <a:lumOff val="80000"/>
                <a:alpha val="38000"/>
              </a:srgbClr>
            </a:solidFill>
            <a:ln w="25400" cap="flat" cmpd="sng" algn="ctr">
              <a:solidFill>
                <a:srgbClr val="4F81BD">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 Arial"/>
                <a:ea typeface="+mn-ea"/>
                <a:cs typeface="+mn-cs"/>
              </a:endParaRPr>
            </a:p>
          </p:txBody>
        </p:sp>
        <p:sp>
          <p:nvSpPr>
            <p:cNvPr id="35" name="Rounded Rectangle 34"/>
            <p:cNvSpPr/>
            <p:nvPr/>
          </p:nvSpPr>
          <p:spPr>
            <a:xfrm>
              <a:off x="258902" y="2390053"/>
              <a:ext cx="1222416" cy="2262630"/>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 Arial"/>
                  <a:ea typeface="+mn-ea"/>
                  <a:cs typeface="+mn-cs"/>
                </a:rPr>
                <a:t>Execution of the simulation</a:t>
              </a:r>
            </a:p>
          </p:txBody>
        </p:sp>
        <p:sp>
          <p:nvSpPr>
            <p:cNvPr id="36" name="Down Arrow 35"/>
            <p:cNvSpPr/>
            <p:nvPr/>
          </p:nvSpPr>
          <p:spPr>
            <a:xfrm>
              <a:off x="555812" y="1120588"/>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7" name="TextBox 36"/>
            <p:cNvSpPr txBox="1"/>
            <p:nvPr/>
          </p:nvSpPr>
          <p:spPr>
            <a:xfrm>
              <a:off x="768818" y="1111485"/>
              <a:ext cx="10757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Constraints feed into…</a:t>
              </a:r>
            </a:p>
          </p:txBody>
        </p:sp>
        <p:sp>
          <p:nvSpPr>
            <p:cNvPr id="38" name="Rectangle 37"/>
            <p:cNvSpPr/>
            <p:nvPr/>
          </p:nvSpPr>
          <p:spPr>
            <a:xfrm>
              <a:off x="295835" y="159571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Formulate Problem</a:t>
              </a:r>
            </a:p>
          </p:txBody>
        </p:sp>
        <p:sp>
          <p:nvSpPr>
            <p:cNvPr id="39" name="Right Arrow 38"/>
            <p:cNvSpPr/>
            <p:nvPr/>
          </p:nvSpPr>
          <p:spPr>
            <a:xfrm>
              <a:off x="1517183" y="1685365"/>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0" name="Rectangle 39"/>
            <p:cNvSpPr/>
            <p:nvPr/>
          </p:nvSpPr>
          <p:spPr>
            <a:xfrm>
              <a:off x="2108854" y="1603050"/>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Background Research</a:t>
              </a:r>
            </a:p>
          </p:txBody>
        </p:sp>
        <p:sp>
          <p:nvSpPr>
            <p:cNvPr id="41" name="Right Arrow 40"/>
            <p:cNvSpPr/>
            <p:nvPr/>
          </p:nvSpPr>
          <p:spPr>
            <a:xfrm>
              <a:off x="3330202" y="1685364"/>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2" name="Rectangle 41"/>
            <p:cNvSpPr/>
            <p:nvPr/>
          </p:nvSpPr>
          <p:spPr>
            <a:xfrm>
              <a:off x="3921873" y="159571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Initial Study Plan</a:t>
              </a:r>
            </a:p>
          </p:txBody>
        </p:sp>
        <p:sp>
          <p:nvSpPr>
            <p:cNvPr id="43" name="Down Arrow 42"/>
            <p:cNvSpPr/>
            <p:nvPr/>
          </p:nvSpPr>
          <p:spPr>
            <a:xfrm>
              <a:off x="4370108" y="2106706"/>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4" name="Rectangle 43"/>
            <p:cNvSpPr/>
            <p:nvPr/>
          </p:nvSpPr>
          <p:spPr>
            <a:xfrm>
              <a:off x="3921873" y="260474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DCMP</a:t>
              </a:r>
            </a:p>
          </p:txBody>
        </p:sp>
        <p:sp>
          <p:nvSpPr>
            <p:cNvPr id="45" name="Right Arrow 44"/>
            <p:cNvSpPr/>
            <p:nvPr/>
          </p:nvSpPr>
          <p:spPr>
            <a:xfrm flipH="1">
              <a:off x="3330202"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6" name="Rectangle 45"/>
            <p:cNvSpPr/>
            <p:nvPr/>
          </p:nvSpPr>
          <p:spPr>
            <a:xfrm>
              <a:off x="2108853" y="258152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Finalize DCMP</a:t>
              </a:r>
            </a:p>
          </p:txBody>
        </p:sp>
        <p:sp>
          <p:nvSpPr>
            <p:cNvPr id="47" name="TextBox 46"/>
            <p:cNvSpPr txBox="1"/>
            <p:nvPr/>
          </p:nvSpPr>
          <p:spPr>
            <a:xfrm>
              <a:off x="3086631" y="2904436"/>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sp>
          <p:nvSpPr>
            <p:cNvPr id="48" name="Right Arrow 47"/>
            <p:cNvSpPr/>
            <p:nvPr/>
          </p:nvSpPr>
          <p:spPr>
            <a:xfrm flipH="1">
              <a:off x="1517181"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9" name="Rectangle 48"/>
            <p:cNvSpPr/>
            <p:nvPr/>
          </p:nvSpPr>
          <p:spPr>
            <a:xfrm>
              <a:off x="295835" y="2581524"/>
              <a:ext cx="1147483" cy="430306"/>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 Arial"/>
                  <a:ea typeface="+mn-ea"/>
                  <a:cs typeface="+mn-cs"/>
                </a:rPr>
                <a:t>Translate DCMP to collection methods</a:t>
              </a:r>
            </a:p>
          </p:txBody>
        </p:sp>
        <p:sp>
          <p:nvSpPr>
            <p:cNvPr id="50" name="Rectangle 49"/>
            <p:cNvSpPr/>
            <p:nvPr/>
          </p:nvSpPr>
          <p:spPr>
            <a:xfrm>
              <a:off x="295835" y="309378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Scenario Development</a:t>
              </a:r>
            </a:p>
          </p:txBody>
        </p:sp>
        <p:sp>
          <p:nvSpPr>
            <p:cNvPr id="51" name="Rectangle 50"/>
            <p:cNvSpPr/>
            <p:nvPr/>
          </p:nvSpPr>
          <p:spPr>
            <a:xfrm>
              <a:off x="295835" y="360541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Data Collection</a:t>
              </a:r>
            </a:p>
          </p:txBody>
        </p:sp>
        <p:sp>
          <p:nvSpPr>
            <p:cNvPr id="52" name="Right Arrow 51"/>
            <p:cNvSpPr/>
            <p:nvPr/>
          </p:nvSpPr>
          <p:spPr>
            <a:xfrm>
              <a:off x="1517181" y="365697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3" name="Rectangle 52"/>
            <p:cNvSpPr/>
            <p:nvPr/>
          </p:nvSpPr>
          <p:spPr>
            <a:xfrm>
              <a:off x="2108852" y="354572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Conduct Analysis</a:t>
              </a:r>
            </a:p>
          </p:txBody>
        </p:sp>
        <p:sp>
          <p:nvSpPr>
            <p:cNvPr id="54" name="TextBox 53"/>
            <p:cNvSpPr txBox="1"/>
            <p:nvPr/>
          </p:nvSpPr>
          <p:spPr>
            <a:xfrm>
              <a:off x="3084091" y="3983561"/>
              <a:ext cx="11037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Data Reduction and Initial Insights</a:t>
              </a:r>
            </a:p>
          </p:txBody>
        </p:sp>
        <p:sp>
          <p:nvSpPr>
            <p:cNvPr id="55" name="Right Arrow 54"/>
            <p:cNvSpPr/>
            <p:nvPr/>
          </p:nvSpPr>
          <p:spPr>
            <a:xfrm>
              <a:off x="3330200" y="360783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6" name="Rectangle 55"/>
            <p:cNvSpPr/>
            <p:nvPr/>
          </p:nvSpPr>
          <p:spPr>
            <a:xfrm>
              <a:off x="3921873" y="350842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Interpret Results</a:t>
              </a:r>
            </a:p>
          </p:txBody>
        </p:sp>
        <p:sp>
          <p:nvSpPr>
            <p:cNvPr id="57" name="Down Arrow 56"/>
            <p:cNvSpPr/>
            <p:nvPr/>
          </p:nvSpPr>
          <p:spPr>
            <a:xfrm>
              <a:off x="4403446" y="3983951"/>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8" name="Rectangle 57"/>
            <p:cNvSpPr/>
            <p:nvPr/>
          </p:nvSpPr>
          <p:spPr>
            <a:xfrm>
              <a:off x="3921872" y="444670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Translate Findings</a:t>
              </a:r>
            </a:p>
          </p:txBody>
        </p:sp>
        <p:sp>
          <p:nvSpPr>
            <p:cNvPr id="59" name="Right Arrow 58"/>
            <p:cNvSpPr/>
            <p:nvPr/>
          </p:nvSpPr>
          <p:spPr>
            <a:xfrm flipH="1">
              <a:off x="3330200" y="4519838"/>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0" name="TextBox 59"/>
            <p:cNvSpPr txBox="1"/>
            <p:nvPr/>
          </p:nvSpPr>
          <p:spPr>
            <a:xfrm>
              <a:off x="3084091" y="4899589"/>
              <a:ext cx="101002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Preparing for presentation of results</a:t>
              </a:r>
            </a:p>
          </p:txBody>
        </p:sp>
        <p:sp>
          <p:nvSpPr>
            <p:cNvPr id="61" name="Rectangle 60"/>
            <p:cNvSpPr/>
            <p:nvPr/>
          </p:nvSpPr>
          <p:spPr>
            <a:xfrm>
              <a:off x="2108852" y="441336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Present Findings</a:t>
              </a:r>
            </a:p>
          </p:txBody>
        </p:sp>
        <p:sp>
          <p:nvSpPr>
            <p:cNvPr id="62" name="TextBox 61"/>
            <p:cNvSpPr txBox="1"/>
            <p:nvPr/>
          </p:nvSpPr>
          <p:spPr>
            <a:xfrm>
              <a:off x="3089698" y="2109124"/>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grpSp>
      <p:sp>
        <p:nvSpPr>
          <p:cNvPr id="3" name="Slide Number Placeholder 2">
            <a:extLst>
              <a:ext uri="{FF2B5EF4-FFF2-40B4-BE49-F238E27FC236}">
                <a16:creationId xmlns:a16="http://schemas.microsoft.com/office/drawing/2014/main" id="{AC1392E7-1EAB-D1A9-F771-3ADEF17F2B41}"/>
              </a:ext>
            </a:extLst>
          </p:cNvPr>
          <p:cNvSpPr>
            <a:spLocks noGrp="1"/>
          </p:cNvSpPr>
          <p:nvPr>
            <p:ph type="sldNum" sz="quarter" idx="10"/>
          </p:nvPr>
        </p:nvSpPr>
        <p:spPr/>
        <p:txBody>
          <a:bodyPr/>
          <a:lstStyle/>
          <a:p>
            <a:pPr>
              <a:defRPr/>
            </a:pPr>
            <a:fld id="{D68E8870-17DE-45C4-A8DD-7644B2422933}" type="slidenum">
              <a:rPr lang="en-US" smtClean="0"/>
              <a:pPr>
                <a:defRPr/>
              </a:pPr>
              <a:t>51</a:t>
            </a:fld>
            <a:endParaRPr lang="en-US" dirty="0"/>
          </a:p>
        </p:txBody>
      </p:sp>
    </p:spTree>
    <p:extLst>
      <p:ext uri="{BB962C8B-B14F-4D97-AF65-F5344CB8AC3E}">
        <p14:creationId xmlns:p14="http://schemas.microsoft.com/office/powerpoint/2010/main" val="351886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Analysis Accreditation Process</a:t>
            </a:r>
          </a:p>
        </p:txBody>
      </p:sp>
      <p:graphicFrame>
        <p:nvGraphicFramePr>
          <p:cNvPr id="13" name="Diagram 12"/>
          <p:cNvGraphicFramePr/>
          <p:nvPr>
            <p:extLst>
              <p:ext uri="{D42A27DB-BD31-4B8C-83A1-F6EECF244321}">
                <p14:modId xmlns:p14="http://schemas.microsoft.com/office/powerpoint/2010/main" val="1039808539"/>
              </p:ext>
            </p:extLst>
          </p:nvPr>
        </p:nvGraphicFramePr>
        <p:xfrm>
          <a:off x="676455" y="1149553"/>
          <a:ext cx="96943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381683" y="758940"/>
            <a:ext cx="11057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Step</a:t>
            </a:r>
          </a:p>
        </p:txBody>
      </p:sp>
      <p:sp>
        <p:nvSpPr>
          <p:cNvPr id="16" name="TextBox 15"/>
          <p:cNvSpPr txBox="1"/>
          <p:nvPr/>
        </p:nvSpPr>
        <p:spPr>
          <a:xfrm>
            <a:off x="4774096" y="806236"/>
            <a:ext cx="149911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Process</a:t>
            </a:r>
          </a:p>
        </p:txBody>
      </p:sp>
      <p:sp>
        <p:nvSpPr>
          <p:cNvPr id="17" name="TextBox 16"/>
          <p:cNvSpPr txBox="1"/>
          <p:nvPr/>
        </p:nvSpPr>
        <p:spPr>
          <a:xfrm>
            <a:off x="7511141" y="790470"/>
            <a:ext cx="28540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charset="0"/>
                <a:ea typeface="+mn-ea"/>
                <a:cs typeface="+mn-cs"/>
              </a:rPr>
              <a:t>Example Tool(s)</a:t>
            </a:r>
          </a:p>
        </p:txBody>
      </p:sp>
      <p:sp>
        <p:nvSpPr>
          <p:cNvPr id="8" name="Cylinder 7">
            <a:extLst>
              <a:ext uri="{FF2B5EF4-FFF2-40B4-BE49-F238E27FC236}">
                <a16:creationId xmlns:a16="http://schemas.microsoft.com/office/drawing/2014/main" id="{649BAD4D-1182-8B71-EB6B-E6041F6BBB9B}"/>
              </a:ext>
            </a:extLst>
          </p:cNvPr>
          <p:cNvSpPr/>
          <p:nvPr/>
        </p:nvSpPr>
        <p:spPr bwMode="auto">
          <a:xfrm>
            <a:off x="10467485" y="949226"/>
            <a:ext cx="1185877" cy="5418667"/>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Analysis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Lead ORSA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a:t>
            </a:r>
            <a:r>
              <a:rPr lang="en-US" sz="1800" dirty="0">
                <a:solidFill>
                  <a:srgbClr val="FFFFFF"/>
                </a:solidFill>
              </a:rPr>
              <a:t>ORSA Military Applications Course (MAC), PhD]</a:t>
            </a:r>
            <a:endParaRPr kumimoji="0" lang="en-US" sz="2000" b="0" i="0" u="none" strike="noStrike" kern="1200" cap="none" spc="0" normalizeH="0" baseline="0" noProof="0" dirty="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3C4D83C-B95F-EDA9-34F0-0E81CE09C8CD}"/>
              </a:ext>
            </a:extLst>
          </p:cNvPr>
          <p:cNvSpPr txBox="1">
            <a:spLocks/>
          </p:cNvSpPr>
          <p:nvPr/>
        </p:nvSpPr>
        <p:spPr>
          <a:xfrm>
            <a:off x="10649606" y="646495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52</a:t>
            </a:fld>
            <a:endParaRPr lang="en-US" sz="1800" dirty="0"/>
          </a:p>
        </p:txBody>
      </p:sp>
    </p:spTree>
    <p:extLst>
      <p:ext uri="{BB962C8B-B14F-4D97-AF65-F5344CB8AC3E}">
        <p14:creationId xmlns:p14="http://schemas.microsoft.com/office/powerpoint/2010/main" val="3887037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References</a:t>
            </a:r>
          </a:p>
        </p:txBody>
      </p:sp>
      <p:sp>
        <p:nvSpPr>
          <p:cNvPr id="4" name="Slide Number Placeholder 3">
            <a:extLst>
              <a:ext uri="{FF2B5EF4-FFF2-40B4-BE49-F238E27FC236}">
                <a16:creationId xmlns:a16="http://schemas.microsoft.com/office/drawing/2014/main" id="{69D29148-CAA9-F53B-159F-165A63D050EC}"/>
              </a:ext>
            </a:extLst>
          </p:cNvPr>
          <p:cNvSpPr>
            <a:spLocks noGrp="1"/>
          </p:cNvSpPr>
          <p:nvPr>
            <p:ph type="sldNum" sz="quarter" idx="10"/>
          </p:nvPr>
        </p:nvSpPr>
        <p:spPr/>
        <p:txBody>
          <a:bodyPr/>
          <a:lstStyle/>
          <a:p>
            <a:pPr>
              <a:defRPr/>
            </a:pPr>
            <a:fld id="{D68E8870-17DE-45C4-A8DD-7644B2422933}" type="slidenum">
              <a:rPr lang="en-US" smtClean="0"/>
              <a:pPr>
                <a:defRPr/>
              </a:pPr>
              <a:t>53</a:t>
            </a:fld>
            <a:endParaRPr lang="en-US" dirty="0"/>
          </a:p>
        </p:txBody>
      </p:sp>
    </p:spTree>
    <p:extLst>
      <p:ext uri="{BB962C8B-B14F-4D97-AF65-F5344CB8AC3E}">
        <p14:creationId xmlns:p14="http://schemas.microsoft.com/office/powerpoint/2010/main" val="3040651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557250" y="1088701"/>
            <a:ext cx="11250613" cy="5075237"/>
          </a:xfrm>
        </p:spPr>
        <p:txBody>
          <a:bodyPr/>
          <a:lstStyle/>
          <a:p>
            <a:pPr marL="0" indent="0">
              <a:buNone/>
            </a:pPr>
            <a:r>
              <a:rPr lang="en-US" sz="2000" dirty="0"/>
              <a:t>Alberts, D. S,, &amp; Hayes, R. E. (2006), Code of best practice: Campaigns of Experimentation. Department of Defense </a:t>
            </a:r>
          </a:p>
          <a:p>
            <a:pPr marL="0" indent="0">
              <a:buNone/>
            </a:pPr>
            <a:r>
              <a:rPr lang="en-US" sz="2000" dirty="0"/>
              <a:t>    (DoD) Command and Control Research Program (CCRP).</a:t>
            </a:r>
          </a:p>
          <a:p>
            <a:pPr marL="0" indent="0">
              <a:buNone/>
            </a:pPr>
            <a:endParaRPr lang="en-US" sz="2000" dirty="0"/>
          </a:p>
          <a:p>
            <a:pPr marL="0" indent="0">
              <a:buNone/>
            </a:pPr>
            <a:r>
              <a:rPr lang="en-US" sz="2000" dirty="0"/>
              <a:t>Alberts, D. S,, &amp; Hayes, R. E. (2002), Code of best practice: Experimentation. Department of Defense (DoD) </a:t>
            </a:r>
          </a:p>
          <a:p>
            <a:pPr marL="0" indent="0">
              <a:buNone/>
            </a:pPr>
            <a:r>
              <a:rPr lang="en-US" sz="2000" dirty="0"/>
              <a:t>    Command and Control Research Program (CCRP).</a:t>
            </a:r>
          </a:p>
          <a:p>
            <a:pPr marL="0" indent="0">
              <a:buNone/>
            </a:pPr>
            <a:endParaRPr lang="en-US" sz="2000" dirty="0"/>
          </a:p>
          <a:p>
            <a:pPr marL="0" indent="0">
              <a:buNone/>
            </a:pPr>
            <a:r>
              <a:rPr lang="en-US" sz="2000" dirty="0"/>
              <a:t>Banks, J. (Ed.). (1998) Handbook of Simulation: Principles, Methodology, Advances, Applications, and Practice. John </a:t>
            </a:r>
          </a:p>
          <a:p>
            <a:pPr marL="0" indent="0">
              <a:buNone/>
            </a:pPr>
            <a:r>
              <a:rPr lang="en-US" sz="2000" dirty="0"/>
              <a:t>   S. Wiley &amp; Sons, Inc.</a:t>
            </a:r>
          </a:p>
          <a:p>
            <a:pPr marL="0" indent="0">
              <a:buNone/>
            </a:pPr>
            <a:endParaRPr lang="en-US" sz="2000" dirty="0"/>
          </a:p>
          <a:p>
            <a:pPr marL="0" indent="0">
              <a:buNone/>
            </a:pPr>
            <a:r>
              <a:rPr lang="en-US" sz="2000" dirty="0"/>
              <a:t>Huntington, S.P. (1957), The Soldier and the state: The Theory and politics of civil-military relations. Belknap Press.</a:t>
            </a:r>
          </a:p>
          <a:p>
            <a:pPr marL="0" indent="0">
              <a:buNone/>
            </a:pPr>
            <a:endParaRPr lang="en-US" sz="2000" dirty="0"/>
          </a:p>
          <a:p>
            <a:pPr marL="0" indent="0">
              <a:buNone/>
            </a:pPr>
            <a:r>
              <a:rPr lang="en-US" sz="2000" dirty="0" err="1"/>
              <a:t>Kass</a:t>
            </a:r>
            <a:r>
              <a:rPr lang="en-US" sz="2000" dirty="0"/>
              <a:t>, R. A. (2006), The Logic of Warfighting Experiments. Department of Defense (DoD) Command and Control </a:t>
            </a:r>
          </a:p>
          <a:p>
            <a:pPr marL="0" indent="0">
              <a:buNone/>
            </a:pPr>
            <a:r>
              <a:rPr lang="en-US" sz="2000" dirty="0"/>
              <a:t>   Research Program (CCRP).</a:t>
            </a:r>
          </a:p>
          <a:p>
            <a:pPr marL="0" indent="0">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95AA6E79-1E25-A2EE-45C2-77B5FF1DDEB9}"/>
              </a:ext>
            </a:extLst>
          </p:cNvPr>
          <p:cNvSpPr>
            <a:spLocks noGrp="1"/>
          </p:cNvSpPr>
          <p:nvPr>
            <p:ph type="sldNum" sz="quarter" idx="10"/>
          </p:nvPr>
        </p:nvSpPr>
        <p:spPr/>
        <p:txBody>
          <a:bodyPr/>
          <a:lstStyle/>
          <a:p>
            <a:pPr>
              <a:defRPr/>
            </a:pPr>
            <a:fld id="{D68E8870-17DE-45C4-A8DD-7644B2422933}" type="slidenum">
              <a:rPr lang="en-US" smtClean="0"/>
              <a:pPr>
                <a:defRPr/>
              </a:pPr>
              <a:t>54</a:t>
            </a:fld>
            <a:endParaRPr lang="en-US" dirty="0"/>
          </a:p>
        </p:txBody>
      </p:sp>
    </p:spTree>
    <p:extLst>
      <p:ext uri="{BB962C8B-B14F-4D97-AF65-F5344CB8AC3E}">
        <p14:creationId xmlns:p14="http://schemas.microsoft.com/office/powerpoint/2010/main" val="2353583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470693" y="795130"/>
            <a:ext cx="11250613" cy="5075237"/>
          </a:xfrm>
        </p:spPr>
        <p:txBody>
          <a:bodyPr/>
          <a:lstStyle/>
          <a:p>
            <a:pPr marL="0" indent="0">
              <a:buNone/>
            </a:pPr>
            <a:r>
              <a:rPr lang="en-US" sz="2000" dirty="0"/>
              <a:t>Modeling and Simulation Professional Certification Commission, http://Simprofessional.org, (accessed 11 May </a:t>
            </a:r>
          </a:p>
          <a:p>
            <a:pPr marL="0" indent="0">
              <a:buNone/>
            </a:pPr>
            <a:r>
              <a:rPr lang="en-US" sz="2000" dirty="0"/>
              <a:t>   2021).</a:t>
            </a:r>
          </a:p>
          <a:p>
            <a:pPr marL="0" indent="0">
              <a:buNone/>
            </a:pPr>
            <a:endParaRPr lang="en-US" sz="2000" dirty="0"/>
          </a:p>
          <a:p>
            <a:pPr marL="0" indent="0">
              <a:buNone/>
            </a:pPr>
            <a:r>
              <a:rPr lang="en-US" sz="2000" dirty="0"/>
              <a:t>Petty, Mikel D. (2015), Simulation Verification, Validation, and Accreditation Course Slides. University of Alabama in Huntsville Professional and Continuing Studies.</a:t>
            </a:r>
          </a:p>
          <a:p>
            <a:pPr marL="0" indent="0">
              <a:buNone/>
            </a:pPr>
            <a:endParaRPr lang="en-US" sz="2000" dirty="0"/>
          </a:p>
          <a:p>
            <a:pPr marL="0" indent="0">
              <a:buNone/>
            </a:pPr>
            <a:r>
              <a:rPr lang="en-US" sz="2000" dirty="0" err="1"/>
              <a:t>Tolk</a:t>
            </a:r>
            <a:r>
              <a:rPr lang="en-US" sz="2000" dirty="0"/>
              <a:t>, A. (2012), Engineering principles of combat modeling and distributed simulation. S. Wiley &amp; Sons, Inc.</a:t>
            </a:r>
          </a:p>
          <a:p>
            <a:pPr marL="0" indent="0">
              <a:buNone/>
            </a:pPr>
            <a:endParaRPr lang="en-US" sz="2000" dirty="0"/>
          </a:p>
          <a:p>
            <a:pPr marL="0" indent="0">
              <a:buNone/>
            </a:pPr>
            <a:r>
              <a:rPr lang="en-US" sz="2000" dirty="0"/>
              <a:t>US Army Data Analysis Center (DAC), https://www.dac.ccdc.army.mil/, (last accessed 11 May 2021).</a:t>
            </a:r>
          </a:p>
          <a:p>
            <a:pPr marL="0" indent="0">
              <a:buNone/>
            </a:pPr>
            <a:endParaRPr lang="en-US" sz="2000" dirty="0"/>
          </a:p>
          <a:p>
            <a:pPr marL="0" indent="0">
              <a:buNone/>
            </a:pPr>
            <a:r>
              <a:rPr lang="en-US" sz="2000" dirty="0"/>
              <a:t>US Army Maneuver Capabilities Development Integration Directorate (MCDID). (2020). Maneuver Battle Lab-</a:t>
            </a:r>
          </a:p>
          <a:p>
            <a:pPr marL="0" indent="0">
              <a:buNone/>
            </a:pPr>
            <a:r>
              <a:rPr lang="en-US" sz="2000" dirty="0"/>
              <a:t>   Modeling and Simulation Branch face validation standard operating procedure (SOP). Fort Moore, GA.</a:t>
            </a:r>
          </a:p>
          <a:p>
            <a:pPr marL="0" indent="0">
              <a:buNone/>
            </a:pPr>
            <a:endParaRPr lang="en-US" sz="2000" dirty="0"/>
          </a:p>
          <a:p>
            <a:pPr marL="0" indent="0">
              <a:buNone/>
            </a:pPr>
            <a:r>
              <a:rPr lang="en-US" sz="2000" dirty="0"/>
              <a:t>US Army Program Executive Office Simulation, Training, and Instrumentation (PEO STRI). (2020). OneSAF </a:t>
            </a:r>
          </a:p>
          <a:p>
            <a:pPr marL="0" indent="0">
              <a:buNone/>
            </a:pPr>
            <a:r>
              <a:rPr lang="en-US" sz="2000" dirty="0"/>
              <a:t>   operator manual (version 9.0). Orlando, FL.</a:t>
            </a:r>
          </a:p>
          <a:p>
            <a:pPr marL="0" indent="0">
              <a:buNone/>
            </a:pPr>
            <a:endParaRPr lang="en-US" dirty="0"/>
          </a:p>
        </p:txBody>
      </p:sp>
      <p:sp>
        <p:nvSpPr>
          <p:cNvPr id="3" name="Slide Number Placeholder 2">
            <a:extLst>
              <a:ext uri="{FF2B5EF4-FFF2-40B4-BE49-F238E27FC236}">
                <a16:creationId xmlns:a16="http://schemas.microsoft.com/office/drawing/2014/main" id="{C5284DB9-6060-4297-595C-D76B014DA44A}"/>
              </a:ext>
            </a:extLst>
          </p:cNvPr>
          <p:cNvSpPr>
            <a:spLocks noGrp="1"/>
          </p:cNvSpPr>
          <p:nvPr>
            <p:ph type="sldNum" sz="quarter" idx="10"/>
          </p:nvPr>
        </p:nvSpPr>
        <p:spPr/>
        <p:txBody>
          <a:bodyPr/>
          <a:lstStyle/>
          <a:p>
            <a:pPr>
              <a:defRPr/>
            </a:pPr>
            <a:fld id="{D68E8870-17DE-45C4-A8DD-7644B2422933}" type="slidenum">
              <a:rPr lang="en-US" smtClean="0"/>
              <a:pPr>
                <a:defRPr/>
              </a:pPr>
              <a:t>55</a:t>
            </a:fld>
            <a:endParaRPr lang="en-US" dirty="0"/>
          </a:p>
        </p:txBody>
      </p:sp>
    </p:spTree>
    <p:extLst>
      <p:ext uri="{BB962C8B-B14F-4D97-AF65-F5344CB8AC3E}">
        <p14:creationId xmlns:p14="http://schemas.microsoft.com/office/powerpoint/2010/main" val="3726072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470693" y="891381"/>
            <a:ext cx="11250613" cy="5075237"/>
          </a:xfrm>
        </p:spPr>
        <p:txBody>
          <a:bodyPr/>
          <a:lstStyle/>
          <a:p>
            <a:pPr marL="0" indent="0">
              <a:buNone/>
            </a:pPr>
            <a:r>
              <a:rPr lang="en-US" sz="2000" dirty="0"/>
              <a:t>US Army Training and Doctrine Command (TRADOC) Analysis Center (TRAC). (2015). Army analytic community </a:t>
            </a:r>
          </a:p>
          <a:p>
            <a:pPr marL="0" indent="0">
              <a:buNone/>
            </a:pPr>
            <a:r>
              <a:rPr lang="en-US" sz="2000" dirty="0"/>
              <a:t>   analytic standards. (Memorandum of Understanding between Director Army Materiel Systems Analysis Activity, </a:t>
            </a:r>
          </a:p>
          <a:p>
            <a:pPr marL="0" indent="0">
              <a:buNone/>
            </a:pPr>
            <a:r>
              <a:rPr lang="en-US" sz="2000" dirty="0"/>
              <a:t>   Director Center for Army Analysis, and Director TRADOC Analysis Center). Fort Leavenworth, KS.</a:t>
            </a:r>
          </a:p>
          <a:p>
            <a:pPr marL="0" indent="0">
              <a:buNone/>
            </a:pPr>
            <a:endParaRPr lang="en-US" sz="2000" dirty="0"/>
          </a:p>
          <a:p>
            <a:pPr marL="0" indent="0">
              <a:buNone/>
            </a:pPr>
            <a:r>
              <a:rPr lang="en-US" sz="2000" dirty="0"/>
              <a:t>US Army TRADOC. (2011). The US Army Training and Doctrine Command concept development guide. (TRADOC </a:t>
            </a:r>
          </a:p>
          <a:p>
            <a:pPr marL="0" indent="0">
              <a:buNone/>
            </a:pPr>
            <a:r>
              <a:rPr lang="en-US" sz="2000" dirty="0"/>
              <a:t>   Pamphlet 71-20-3). Fort Eustis, VA.</a:t>
            </a:r>
          </a:p>
          <a:p>
            <a:pPr marL="0" indent="0">
              <a:buNone/>
            </a:pPr>
            <a:endParaRPr lang="en-US" sz="2000" dirty="0"/>
          </a:p>
          <a:p>
            <a:pPr marL="0" indent="0">
              <a:buNone/>
            </a:pPr>
            <a:r>
              <a:rPr lang="en-US" sz="2000" dirty="0"/>
              <a:t>US Department of the Army (DA). (1999). Verification, Validation, and Accreditation of Army Models and </a:t>
            </a:r>
          </a:p>
          <a:p>
            <a:pPr marL="0" indent="0">
              <a:buNone/>
            </a:pPr>
            <a:r>
              <a:rPr lang="en-US" sz="2000" dirty="0"/>
              <a:t>   Simulations (DA Pamphlet 5-11). Washington, DC.</a:t>
            </a:r>
          </a:p>
          <a:p>
            <a:pPr marL="0" indent="0">
              <a:buNone/>
            </a:pPr>
            <a:endParaRPr lang="en-US" sz="2000" dirty="0"/>
          </a:p>
          <a:p>
            <a:pPr marL="0" indent="0">
              <a:buNone/>
            </a:pPr>
            <a:r>
              <a:rPr lang="en-US" sz="2000" dirty="0"/>
              <a:t>US Department of Defense. (2018). DoD Modeling and Simulation (M&amp;S) Verification, Validation, and Accreditation (VV&amp;A) (DoD Instructions 5000.61).</a:t>
            </a:r>
          </a:p>
          <a:p>
            <a:pPr marL="0" indent="0">
              <a:buNone/>
            </a:pPr>
            <a:endParaRPr lang="en-US" sz="2000" dirty="0"/>
          </a:p>
          <a:p>
            <a:pPr marL="0" indent="0">
              <a:buNone/>
            </a:pPr>
            <a:r>
              <a:rPr lang="en-US" sz="2000" dirty="0"/>
              <a:t>US Modeling and Simulation Coordination Office. (2011). Verification, Validation and Accreditation (VV&amp;A) </a:t>
            </a:r>
          </a:p>
          <a:p>
            <a:pPr marL="0" indent="0">
              <a:buNone/>
            </a:pPr>
            <a:r>
              <a:rPr lang="en-US" sz="2000" dirty="0"/>
              <a:t>   Recommended Practices Guide (RPG), ROG Build 3.0 ed. http//vva.msco.mil/ (accessed 11 May 2021).</a:t>
            </a:r>
          </a:p>
          <a:p>
            <a:pPr marL="0" indent="0">
              <a:buNone/>
            </a:pPr>
            <a:endParaRPr lang="en-US" dirty="0"/>
          </a:p>
        </p:txBody>
      </p:sp>
      <p:sp>
        <p:nvSpPr>
          <p:cNvPr id="3" name="Slide Number Placeholder 2">
            <a:extLst>
              <a:ext uri="{FF2B5EF4-FFF2-40B4-BE49-F238E27FC236}">
                <a16:creationId xmlns:a16="http://schemas.microsoft.com/office/drawing/2014/main" id="{268BBD01-210F-06F0-EB80-76606EB15A37}"/>
              </a:ext>
            </a:extLst>
          </p:cNvPr>
          <p:cNvSpPr>
            <a:spLocks noGrp="1"/>
          </p:cNvSpPr>
          <p:nvPr>
            <p:ph type="sldNum" sz="quarter" idx="10"/>
          </p:nvPr>
        </p:nvSpPr>
        <p:spPr/>
        <p:txBody>
          <a:bodyPr/>
          <a:lstStyle/>
          <a:p>
            <a:pPr>
              <a:defRPr/>
            </a:pPr>
            <a:fld id="{D68E8870-17DE-45C4-A8DD-7644B2422933}" type="slidenum">
              <a:rPr lang="en-US" smtClean="0"/>
              <a:pPr>
                <a:defRPr/>
              </a:pPr>
              <a:t>56</a:t>
            </a:fld>
            <a:endParaRPr lang="en-US" dirty="0"/>
          </a:p>
        </p:txBody>
      </p:sp>
    </p:spTree>
    <p:extLst>
      <p:ext uri="{BB962C8B-B14F-4D97-AF65-F5344CB8AC3E}">
        <p14:creationId xmlns:p14="http://schemas.microsoft.com/office/powerpoint/2010/main" val="840589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Review</a:t>
            </a:r>
          </a:p>
        </p:txBody>
      </p:sp>
      <p:sp>
        <p:nvSpPr>
          <p:cNvPr id="4" name="Slide Number Placeholder 3">
            <a:extLst>
              <a:ext uri="{FF2B5EF4-FFF2-40B4-BE49-F238E27FC236}">
                <a16:creationId xmlns:a16="http://schemas.microsoft.com/office/drawing/2014/main" id="{A1565457-8EF7-EBAB-5BB3-D1C6000A08CE}"/>
              </a:ext>
            </a:extLst>
          </p:cNvPr>
          <p:cNvSpPr>
            <a:spLocks noGrp="1"/>
          </p:cNvSpPr>
          <p:nvPr>
            <p:ph type="sldNum" sz="quarter" idx="10"/>
          </p:nvPr>
        </p:nvSpPr>
        <p:spPr/>
        <p:txBody>
          <a:bodyPr/>
          <a:lstStyle/>
          <a:p>
            <a:pPr>
              <a:defRPr/>
            </a:pPr>
            <a:fld id="{D68E8870-17DE-45C4-A8DD-7644B2422933}" type="slidenum">
              <a:rPr lang="en-US" smtClean="0"/>
              <a:pPr>
                <a:defRPr/>
              </a:pPr>
              <a:t>57</a:t>
            </a:fld>
            <a:endParaRPr lang="en-US" dirty="0"/>
          </a:p>
        </p:txBody>
      </p:sp>
    </p:spTree>
    <p:extLst>
      <p:ext uri="{BB962C8B-B14F-4D97-AF65-F5344CB8AC3E}">
        <p14:creationId xmlns:p14="http://schemas.microsoft.com/office/powerpoint/2010/main" val="1326442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dirty="0"/>
              <a:t>Define </a:t>
            </a:r>
            <a:r>
              <a:rPr lang="en-US" b="1" dirty="0"/>
              <a:t>the components of Overall Accreditation</a:t>
            </a:r>
            <a:r>
              <a:rPr lang="en-US" dirty="0"/>
              <a:t> of a SIMEXp: M&amp;S, physical and computational environment, tactical/operational scenario, and analysis </a:t>
            </a:r>
          </a:p>
          <a:p>
            <a:r>
              <a:rPr lang="en-US" dirty="0"/>
              <a:t>Define </a:t>
            </a:r>
            <a:r>
              <a:rPr lang="en-US" b="1" dirty="0"/>
              <a:t>M&amp;S Accreditation</a:t>
            </a:r>
            <a:r>
              <a:rPr lang="en-US" dirty="0"/>
              <a:t> in accordance with the Maneuver Battle Lab (MBL) Framework for a SIMEXp</a:t>
            </a:r>
          </a:p>
          <a:p>
            <a:r>
              <a:rPr lang="en-US" dirty="0"/>
              <a:t>Define </a:t>
            </a:r>
            <a:r>
              <a:rPr lang="en-US" b="1" dirty="0"/>
              <a:t>accreditation of the tactical and operational scenario </a:t>
            </a:r>
            <a:r>
              <a:rPr lang="en-US" dirty="0"/>
              <a:t>in accordance with the MBL Framework for a SIMEXp</a:t>
            </a:r>
          </a:p>
          <a:p>
            <a:r>
              <a:rPr lang="en-US" dirty="0"/>
              <a:t>Define the </a:t>
            </a:r>
            <a:r>
              <a:rPr lang="en-US" b="1" dirty="0"/>
              <a:t>accreditation of the physical and computational envir</a:t>
            </a:r>
            <a:r>
              <a:rPr lang="en-US" dirty="0"/>
              <a:t>onment in accordance with the MBL Framework for a SIMEXp</a:t>
            </a:r>
          </a:p>
          <a:p>
            <a:r>
              <a:rPr lang="en-US" dirty="0"/>
              <a:t>Define the </a:t>
            </a:r>
            <a:r>
              <a:rPr lang="en-US" b="1" dirty="0"/>
              <a:t>accreditation of the SIMEXp analysis</a:t>
            </a:r>
            <a:r>
              <a:rPr lang="en-US" dirty="0"/>
              <a:t> in accordance with the MBL Framework for a SIMEXp</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58</a:t>
            </a:fld>
            <a:endParaRPr lang="en-US" dirty="0"/>
          </a:p>
        </p:txBody>
      </p:sp>
    </p:spTree>
    <p:extLst>
      <p:ext uri="{BB962C8B-B14F-4D97-AF65-F5344CB8AC3E}">
        <p14:creationId xmlns:p14="http://schemas.microsoft.com/office/powerpoint/2010/main" val="473017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772807"/>
              </p:ext>
            </p:extLst>
          </p:nvPr>
        </p:nvGraphicFramePr>
        <p:xfrm>
          <a:off x="230396" y="1049447"/>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dirty="0">
                          <a:solidFill>
                            <a:srgbClr val="FF0000"/>
                          </a:solidFill>
                          <a:effectLst/>
                          <a:latin typeface=" Arial" panose="02020603050405020304"/>
                          <a:ea typeface="Times New Roman" panose="02020603050405020304" pitchFamily="18" charset="0"/>
                        </a:rPr>
                        <a:t>Physical and Computational Environment</a:t>
                      </a:r>
                      <a:endParaRPr lang="en-US" sz="1800" dirty="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Network</a:t>
                      </a:r>
                    </a:p>
                    <a:p>
                      <a:pPr marL="0" marR="0" algn="ctr">
                        <a:spcBef>
                          <a:spcPts val="0"/>
                        </a:spcBef>
                        <a:spcAft>
                          <a:spcPts val="0"/>
                        </a:spcAft>
                      </a:pPr>
                      <a:r>
                        <a:rPr lang="en-US" sz="1800" dirty="0">
                          <a:effectLst/>
                          <a:latin typeface=" Arial" panose="02020603050405020304"/>
                          <a:ea typeface="Times New Roman" panose="02020603050405020304" pitchFamily="18" charset="0"/>
                        </a:rPr>
                        <a:t>Software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Hardware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dirty="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dirty="0">
                          <a:effectLst/>
                          <a:latin typeface=" Arial" panose="02020603050405020304"/>
                          <a:ea typeface="Times New Roman" panose="02020603050405020304" pitchFamily="18" charset="0"/>
                        </a:rPr>
                        <a:t>Terrain</a:t>
                      </a:r>
                    </a:p>
                    <a:p>
                      <a:pPr marL="0" marR="0" algn="ctr">
                        <a:spcBef>
                          <a:spcPts val="0"/>
                        </a:spcBef>
                        <a:spcAft>
                          <a:spcPts val="0"/>
                        </a:spcAft>
                      </a:pPr>
                      <a:r>
                        <a:rPr lang="en-US" sz="1800" dirty="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dirty="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dirty="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dirty="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dirty="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dirty="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dirty="0">
                          <a:solidFill>
                            <a:schemeClr val="tx1"/>
                          </a:solidFill>
                          <a:effectLst/>
                          <a:latin typeface=" Arial" panose="02020603050405020304"/>
                          <a:ea typeface="Times New Roman" panose="02020603050405020304" pitchFamily="18" charset="0"/>
                        </a:rPr>
                        <a:t>Modeling and Simulation</a:t>
                      </a:r>
                      <a:endParaRPr lang="en-US" sz="1800" dirty="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Modeling</a:t>
                      </a:r>
                    </a:p>
                    <a:p>
                      <a:pPr marL="0" marR="0" algn="ctr">
                        <a:spcBef>
                          <a:spcPts val="0"/>
                        </a:spcBef>
                        <a:spcAft>
                          <a:spcPts val="0"/>
                        </a:spcAft>
                      </a:pPr>
                      <a:r>
                        <a:rPr lang="en-US" sz="1800" dirty="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dirty="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dirty="0">
                        <a:effectLst/>
                        <a:latin typeface=" Arial" panose="02020603050405020304"/>
                        <a:ea typeface="Times New Roman" panose="02020603050405020304" pitchFamily="18" charset="0"/>
                      </a:endParaRPr>
                    </a:p>
                    <a:p>
                      <a:pPr marL="0" marR="0" algn="ctr">
                        <a:spcBef>
                          <a:spcPts val="0"/>
                        </a:spcBef>
                        <a:spcAft>
                          <a:spcPts val="0"/>
                        </a:spcAft>
                      </a:pPr>
                      <a:r>
                        <a:rPr lang="en-US" sz="2800" b="1" dirty="0">
                          <a:effectLst/>
                          <a:latin typeface=" Arial" panose="02020603050405020304"/>
                          <a:ea typeface="Times New Roman" panose="02020603050405020304" pitchFamily="18" charset="0"/>
                        </a:rPr>
                        <a:t>Overall accreditation of the </a:t>
                      </a:r>
                      <a:r>
                        <a:rPr lang="en-US" sz="2800" b="1" dirty="0" err="1">
                          <a:effectLst/>
                          <a:latin typeface=" Arial" panose="02020603050405020304"/>
                          <a:ea typeface="Times New Roman" panose="02020603050405020304" pitchFamily="18" charset="0"/>
                        </a:rPr>
                        <a:t>SIMEXp</a:t>
                      </a:r>
                      <a:r>
                        <a:rPr lang="en-US" sz="2800" b="1" dirty="0">
                          <a:effectLst/>
                          <a:latin typeface=" Arial" panose="02020603050405020304"/>
                          <a:ea typeface="Times New Roman" panose="02020603050405020304" pitchFamily="18" charset="0"/>
                        </a:rPr>
                        <a:t> </a:t>
                      </a:r>
                      <a:r>
                        <a:rPr lang="en-US" sz="2800" b="1" i="1" dirty="0">
                          <a:effectLst/>
                          <a:latin typeface=" Arial" panose="02020603050405020304"/>
                          <a:ea typeface="Times New Roman" panose="02020603050405020304" pitchFamily="18" charset="0"/>
                        </a:rPr>
                        <a:t>is the sum </a:t>
                      </a:r>
                      <a:r>
                        <a:rPr lang="en-US" sz="2800" b="1" dirty="0">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600" kern="0" dirty="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59</a:t>
            </a:fld>
            <a:endParaRPr lang="en-US"/>
          </a:p>
        </p:txBody>
      </p:sp>
    </p:spTree>
    <p:extLst>
      <p:ext uri="{BB962C8B-B14F-4D97-AF65-F5344CB8AC3E}">
        <p14:creationId xmlns:p14="http://schemas.microsoft.com/office/powerpoint/2010/main" val="148088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Background (cont.)</a:t>
            </a:r>
          </a:p>
        </p:txBody>
      </p:sp>
      <p:sp>
        <p:nvSpPr>
          <p:cNvPr id="4" name="Content Placeholder 3"/>
          <p:cNvSpPr>
            <a:spLocks noGrp="1"/>
          </p:cNvSpPr>
          <p:nvPr>
            <p:ph sz="quarter" idx="11"/>
          </p:nvPr>
        </p:nvSpPr>
        <p:spPr>
          <a:xfrm>
            <a:off x="557250" y="1088701"/>
            <a:ext cx="11250613" cy="5075237"/>
          </a:xfrm>
        </p:spPr>
        <p:txBody>
          <a:bodyPr/>
          <a:lstStyle/>
          <a:p>
            <a:pPr>
              <a:buFont typeface="Wingdings" panose="05000000000000000000" pitchFamily="2" charset="2"/>
              <a:buChar char="Ø"/>
            </a:pPr>
            <a:r>
              <a:rPr lang="en-US" dirty="0"/>
              <a:t>When asking, “Who accredits your SIMEXp?”, the senior leader is NOT asking who accredits the M&amp;S - they are asking about the overall event</a:t>
            </a:r>
          </a:p>
          <a:p>
            <a:pPr>
              <a:buFont typeface="Wingdings" panose="05000000000000000000" pitchFamily="2" charset="2"/>
              <a:buChar char="Ø"/>
            </a:pPr>
            <a:endParaRPr lang="en-US" dirty="0"/>
          </a:p>
          <a:p>
            <a:pPr>
              <a:buFont typeface="Wingdings" panose="05000000000000000000" pitchFamily="2" charset="2"/>
              <a:buChar char="Ø"/>
            </a:pPr>
            <a:r>
              <a:rPr lang="en-US" dirty="0"/>
              <a:t>There is no US Army or DoD agency that accredits a SIMEXp</a:t>
            </a:r>
          </a:p>
          <a:p>
            <a:pPr>
              <a:buFont typeface="Wingdings" panose="05000000000000000000" pitchFamily="2" charset="2"/>
              <a:buChar char="Ø"/>
            </a:pPr>
            <a:endParaRPr lang="en-US" dirty="0"/>
          </a:p>
          <a:p>
            <a:pPr>
              <a:buFont typeface="Wingdings" panose="05000000000000000000" pitchFamily="2" charset="2"/>
              <a:buChar char="Ø"/>
            </a:pPr>
            <a:r>
              <a:rPr lang="en-US" dirty="0"/>
              <a:t>As a result, the MBL developed its own process for the accreditation of a </a:t>
            </a:r>
            <a:r>
              <a:rPr lang="en-US" dirty="0" err="1"/>
              <a:t>SIMEXp</a:t>
            </a:r>
            <a:endParaRPr lang="en-US" dirty="0"/>
          </a:p>
          <a:p>
            <a:pPr marL="0" indent="0">
              <a:buNone/>
            </a:pPr>
            <a:endParaRPr lang="en-US" dirty="0"/>
          </a:p>
          <a:p>
            <a:pPr marL="0" indent="0">
              <a:buNone/>
            </a:pPr>
            <a:r>
              <a:rPr lang="en-US" dirty="0"/>
              <a:t>The foundation of the process is the accreditation of the M&amp;S. However, overall accreditation also requires that the operational scenario, the physical/computational environment, and analytical methods be accredited as well. </a:t>
            </a:r>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Tree>
    <p:extLst>
      <p:ext uri="{BB962C8B-B14F-4D97-AF65-F5344CB8AC3E}">
        <p14:creationId xmlns:p14="http://schemas.microsoft.com/office/powerpoint/2010/main" val="1530665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Important Concepts to Remember</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60</a:t>
            </a:fld>
            <a:endParaRPr lang="en-US" dirty="0"/>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599743" y="1289953"/>
            <a:ext cx="11250612" cy="4278094"/>
          </a:xfrm>
          <a:prstGeom prst="rect">
            <a:avLst/>
          </a:prstGeom>
          <a:solidFill>
            <a:schemeClr val="bg1"/>
          </a:solidFill>
        </p:spPr>
        <p:txBody>
          <a:bodyPr wrap="square" rtlCol="0">
            <a:spAutoFit/>
          </a:bodyPr>
          <a:lstStyle/>
          <a:p>
            <a:r>
              <a:rPr lang="en-US" sz="3200" b="1" dirty="0">
                <a:solidFill>
                  <a:srgbClr val="FF0000"/>
                </a:solidFill>
              </a:rPr>
              <a:t>An accredited simulation’s outcomes are not inherently accredited.</a:t>
            </a:r>
          </a:p>
          <a:p>
            <a:r>
              <a:rPr lang="en-US" sz="3200" b="1" dirty="0"/>
              <a:t>The accreditation of the M&amp;S is critical, but only the beginning of the accreditation the overall event.</a:t>
            </a:r>
          </a:p>
          <a:p>
            <a:r>
              <a:rPr lang="en-US" sz="3200" b="1" dirty="0"/>
              <a:t>The easiest aspect to overlook is changes to the physical or computational environment</a:t>
            </a:r>
          </a:p>
          <a:p>
            <a:r>
              <a:rPr lang="en-US" sz="3200" b="1" dirty="0"/>
              <a:t>And….</a:t>
            </a:r>
          </a:p>
          <a:p>
            <a:endParaRPr lang="en-US" sz="2400" b="1" dirty="0"/>
          </a:p>
        </p:txBody>
      </p:sp>
    </p:spTree>
    <p:extLst>
      <p:ext uri="{BB962C8B-B14F-4D97-AF65-F5344CB8AC3E}">
        <p14:creationId xmlns:p14="http://schemas.microsoft.com/office/powerpoint/2010/main" val="1689244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2804" y="836188"/>
            <a:ext cx="10043097" cy="5556348"/>
          </a:xfrm>
          <a:prstGeom prst="rect">
            <a:avLst/>
          </a:prstGeom>
        </p:spPr>
      </p:pic>
      <p:sp>
        <p:nvSpPr>
          <p:cNvPr id="6" name="TextBox 5"/>
          <p:cNvSpPr txBox="1"/>
          <p:nvPr/>
        </p:nvSpPr>
        <p:spPr>
          <a:xfrm>
            <a:off x="3007602" y="6471364"/>
            <a:ext cx="6253499" cy="276999"/>
          </a:xfrm>
          <a:prstGeom prst="rect">
            <a:avLst/>
          </a:prstGeom>
          <a:solidFill>
            <a:schemeClr val="bg1"/>
          </a:solidFill>
        </p:spPr>
        <p:txBody>
          <a:bodyPr wrap="square" rtlCol="0">
            <a:spAutoFit/>
          </a:bodyPr>
          <a:lstStyle/>
          <a:p>
            <a:pPr algn="ctr"/>
            <a:r>
              <a:rPr lang="en-US" sz="1200" dirty="0"/>
              <a:t>https://www.commit.works/everyone-has-a-plan-until-they-get-punched-in-the-mouth/</a:t>
            </a:r>
          </a:p>
        </p:txBody>
      </p:sp>
      <p:sp>
        <p:nvSpPr>
          <p:cNvPr id="7" name="Title 1"/>
          <p:cNvSpPr txBox="1">
            <a:spLocks/>
          </p:cNvSpPr>
          <p:nvPr/>
        </p:nvSpPr>
        <p:spPr bwMode="auto">
          <a:xfrm>
            <a:off x="2425953" y="-17627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0" dirty="0"/>
              <a:t>Are your SMEs really SMEs???</a:t>
            </a:r>
            <a:endParaRPr lang="en-US" kern="0" dirty="0"/>
          </a:p>
        </p:txBody>
      </p:sp>
      <p:sp>
        <p:nvSpPr>
          <p:cNvPr id="2" name="TextBox 1"/>
          <p:cNvSpPr txBox="1"/>
          <p:nvPr/>
        </p:nvSpPr>
        <p:spPr>
          <a:xfrm>
            <a:off x="8372819" y="958468"/>
            <a:ext cx="2511846" cy="1015663"/>
          </a:xfrm>
          <a:prstGeom prst="rect">
            <a:avLst/>
          </a:prstGeom>
          <a:solidFill>
            <a:schemeClr val="tx1"/>
          </a:solidFill>
        </p:spPr>
        <p:txBody>
          <a:bodyPr wrap="square" rtlCol="0">
            <a:spAutoFit/>
          </a:bodyPr>
          <a:lstStyle/>
          <a:p>
            <a:pPr algn="ctr"/>
            <a:r>
              <a:rPr lang="en-US" sz="6000" dirty="0">
                <a:solidFill>
                  <a:schemeClr val="bg1"/>
                </a:solidFill>
                <a:latin typeface="Haettenschweiler" panose="020B0706040902060204" pitchFamily="34" charset="0"/>
              </a:rPr>
              <a:t>is a SME</a:t>
            </a:r>
          </a:p>
        </p:txBody>
      </p:sp>
      <p:sp>
        <p:nvSpPr>
          <p:cNvPr id="3" name="Slide Number Placeholder 2">
            <a:extLst>
              <a:ext uri="{FF2B5EF4-FFF2-40B4-BE49-F238E27FC236}">
                <a16:creationId xmlns:a16="http://schemas.microsoft.com/office/drawing/2014/main" id="{0B034524-ECDD-B54C-0B11-6C5A7632254E}"/>
              </a:ext>
            </a:extLst>
          </p:cNvPr>
          <p:cNvSpPr>
            <a:spLocks noGrp="1"/>
          </p:cNvSpPr>
          <p:nvPr>
            <p:ph type="sldNum" sz="quarter" idx="12"/>
          </p:nvPr>
        </p:nvSpPr>
        <p:spPr/>
        <p:txBody>
          <a:bodyPr/>
          <a:lstStyle/>
          <a:p>
            <a:fld id="{BADEC60C-7720-4680-9A81-2CDB6766B0F2}" type="slidenum">
              <a:rPr lang="en-US" smtClean="0"/>
              <a:t>61</a:t>
            </a:fld>
            <a:endParaRPr lang="en-US"/>
          </a:p>
        </p:txBody>
      </p:sp>
    </p:spTree>
    <p:extLst>
      <p:ext uri="{BB962C8B-B14F-4D97-AF65-F5344CB8AC3E}">
        <p14:creationId xmlns:p14="http://schemas.microsoft.com/office/powerpoint/2010/main" val="1386310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Acknowledgements</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62</a:t>
            </a:fld>
            <a:endParaRPr lang="en-US" dirty="0"/>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631275" y="1172340"/>
            <a:ext cx="11250612" cy="4967514"/>
          </a:xfrm>
          <a:prstGeom prst="rect">
            <a:avLst/>
          </a:prstGeom>
          <a:solidFill>
            <a:schemeClr val="bg1"/>
          </a:solidFill>
        </p:spPr>
        <p:txBody>
          <a:bodyPr wrap="square" rtlCol="0">
            <a:spAutoFit/>
          </a:bodyPr>
          <a:lstStyle/>
          <a:p>
            <a:pPr marL="0" indent="0" algn="ctr">
              <a:buNone/>
            </a:pPr>
            <a:r>
              <a:rPr lang="en-US" sz="3200" b="1" dirty="0">
                <a:solidFill>
                  <a:srgbClr val="FF0000"/>
                </a:solidFill>
              </a:rPr>
              <a:t>The Team would like to thank the following individuals for the coaching and mentoring in the development of this presentation:</a:t>
            </a:r>
          </a:p>
          <a:p>
            <a:pPr marL="0" indent="0" algn="ctr">
              <a:buNone/>
            </a:pPr>
            <a:endParaRPr lang="en-US" sz="3200" b="1" dirty="0">
              <a:solidFill>
                <a:srgbClr val="FF0000"/>
              </a:solidFill>
            </a:endParaRPr>
          </a:p>
          <a:p>
            <a:pPr>
              <a:buFont typeface="Wingdings" panose="05000000000000000000" pitchFamily="2" charset="2"/>
              <a:buChar char="Ø"/>
            </a:pPr>
            <a:r>
              <a:rPr lang="en-US" sz="3200" b="1" dirty="0"/>
              <a:t>John Diem, Texas A&amp;M University</a:t>
            </a:r>
          </a:p>
          <a:p>
            <a:pPr>
              <a:buFont typeface="Wingdings" panose="05000000000000000000" pitchFamily="2" charset="2"/>
              <a:buChar char="Ø"/>
            </a:pPr>
            <a:r>
              <a:rPr lang="en-US" sz="3200" b="1" dirty="0"/>
              <a:t>Dr. Simone Youngblood, The Johns Hopkins Applied Physics Laboratory</a:t>
            </a:r>
          </a:p>
          <a:p>
            <a:pPr>
              <a:buFont typeface="Wingdings" panose="05000000000000000000" pitchFamily="2" charset="2"/>
              <a:buChar char="Ø"/>
            </a:pPr>
            <a:r>
              <a:rPr lang="en-US" sz="3200" b="1" dirty="0"/>
              <a:t>Dr. Jim </a:t>
            </a:r>
            <a:r>
              <a:rPr lang="en-US" sz="3200" b="1" dirty="0" err="1"/>
              <a:t>Coolahan</a:t>
            </a:r>
            <a:r>
              <a:rPr lang="en-US" sz="3200" b="1" dirty="0"/>
              <a:t>, The Johns Hopkins Applied Physics Laboratory</a:t>
            </a:r>
          </a:p>
          <a:p>
            <a:pPr>
              <a:buFont typeface="Wingdings" panose="05000000000000000000" pitchFamily="2" charset="2"/>
              <a:buChar char="Ø"/>
            </a:pPr>
            <a:r>
              <a:rPr lang="en-US" sz="3200" b="1" dirty="0"/>
              <a:t>Chris Willis, CMSP, The Maneuver Battle Lab</a:t>
            </a:r>
          </a:p>
          <a:p>
            <a:endParaRPr lang="en-US" sz="2400" b="1" dirty="0"/>
          </a:p>
        </p:txBody>
      </p:sp>
    </p:spTree>
    <p:extLst>
      <p:ext uri="{BB962C8B-B14F-4D97-AF65-F5344CB8AC3E}">
        <p14:creationId xmlns:p14="http://schemas.microsoft.com/office/powerpoint/2010/main" val="1001272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dirty="0"/>
              <a:t>Questions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63</a:t>
            </a:fld>
            <a:endParaRPr lang="en-US" dirty="0"/>
          </a:p>
        </p:txBody>
      </p:sp>
    </p:spTree>
    <p:extLst>
      <p:ext uri="{BB962C8B-B14F-4D97-AF65-F5344CB8AC3E}">
        <p14:creationId xmlns:p14="http://schemas.microsoft.com/office/powerpoint/2010/main" val="4095815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dirty="0"/>
              <a:t>Backup Slides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64</a:t>
            </a:fld>
            <a:endParaRPr lang="en-US" dirty="0"/>
          </a:p>
        </p:txBody>
      </p:sp>
    </p:spTree>
    <p:extLst>
      <p:ext uri="{BB962C8B-B14F-4D97-AF65-F5344CB8AC3E}">
        <p14:creationId xmlns:p14="http://schemas.microsoft.com/office/powerpoint/2010/main" val="213096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79" y="895753"/>
            <a:ext cx="11687695" cy="535531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Scenario Source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TRAC Scenarios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or JFOS / CONOPs (sometimes).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 Models</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Data Analysis Center (DAC)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(with local validation)</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Order of Battle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ABCT / IBCT / SBCT / RECON / SFAB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Organizational &amp; Operational Concepts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FORSCOM Role Players</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Doctrine</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Army Doctrinal Manuals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or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Operational Concepts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Mission Command Systems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 Joint Battle Command Platform (JBC-P)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Forces</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Models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Data Analysis Center (DAC)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with</a:t>
            </a:r>
            <a:r>
              <a:rPr kumimoji="0" lang="en-US" sz="1800" b="1" i="0" u="none" strike="noStrike" kern="1200" cap="none" spc="0" normalizeH="0" baseline="0" noProof="0" dirty="0">
                <a:ln>
                  <a:noFill/>
                </a:ln>
                <a:solidFill>
                  <a:srgbClr val="E7BB01"/>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National Ground Intelligence Center (NGIC)</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data </a:t>
            </a: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Force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Emulation Force (TEFOR) from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G2</a:t>
            </a:r>
            <a:r>
              <a:rPr kumimoji="0" lang="en-US" sz="1800" b="1" i="0" u="none" strike="noStrike" kern="1200" cap="none" spc="0" normalizeH="0" baseline="0" noProof="0" dirty="0">
                <a:ln>
                  <a:noFill/>
                </a:ln>
                <a:solidFill>
                  <a:srgbClr val="E7BB01"/>
                </a:solidFill>
                <a:effectLst/>
                <a:uLnTx/>
                <a:uFillTx/>
                <a:latin typeface="Tahoma"/>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(NGIC-based intelligence)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Order of Battle</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–Threat Emulation Force from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G2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(NGIC-based intelligence)</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Technology Representation</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Engineer, capability developer/requirement writer, performer/vendor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Terrain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Sourced from multiple locations depending on the tool employed (ultimately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National Geospatial Intelligence Agency</a:t>
            </a:r>
            <a:r>
              <a:rPr kumimoji="0" lang="en-US" sz="1800" b="0"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*When MBL does unclassified scenarios it may use DATE scenarios with current Modified Table of Organization and Equipment (MTOE) and current </a:t>
            </a:r>
            <a:r>
              <a:rPr kumimoji="0" lang="en-US" sz="1800" b="0" i="0" u="none" strike="noStrike" kern="1200" cap="none" spc="0" normalizeH="0" baseline="0" noProof="0" dirty="0" err="1">
                <a:ln>
                  <a:noFill/>
                </a:ln>
                <a:solidFill>
                  <a:srgbClr val="000000"/>
                </a:solidFill>
                <a:effectLst/>
                <a:uLnTx/>
                <a:uFillTx/>
                <a:latin typeface="Tahoma"/>
                <a:ea typeface="+mn-ea"/>
                <a:cs typeface="Arial" panose="020B0604020202020204" pitchFamily="34" charset="0"/>
              </a:rPr>
              <a:t>OneSAF</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models. </a:t>
            </a:r>
            <a:endParaRPr kumimoji="0" lang="en-US" sz="11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p:txBody>
      </p:sp>
      <p:sp>
        <p:nvSpPr>
          <p:cNvPr id="4" name="Title 1"/>
          <p:cNvSpPr txBox="1">
            <a:spLocks/>
          </p:cNvSpPr>
          <p:nvPr/>
        </p:nvSpPr>
        <p:spPr>
          <a:xfrm>
            <a:off x="2397039" y="68240"/>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EXAMPLE Links to Authoritative Sources</a:t>
            </a:r>
          </a:p>
        </p:txBody>
      </p:sp>
      <p:sp>
        <p:nvSpPr>
          <p:cNvPr id="2" name="Slide Number Placeholder 2">
            <a:extLst>
              <a:ext uri="{FF2B5EF4-FFF2-40B4-BE49-F238E27FC236}">
                <a16:creationId xmlns:a16="http://schemas.microsoft.com/office/drawing/2014/main" id="{B4F952AE-32B9-1F2B-624D-191F65735F8D}"/>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65</a:t>
            </a:fld>
            <a:endParaRPr lang="en-US" sz="1800" dirty="0"/>
          </a:p>
        </p:txBody>
      </p:sp>
    </p:spTree>
    <p:extLst>
      <p:ext uri="{BB962C8B-B14F-4D97-AF65-F5344CB8AC3E}">
        <p14:creationId xmlns:p14="http://schemas.microsoft.com/office/powerpoint/2010/main" val="278806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0135583"/>
              </p:ext>
            </p:extLst>
          </p:nvPr>
        </p:nvGraphicFramePr>
        <p:xfrm>
          <a:off x="196801" y="986538"/>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dirty="0">
                          <a:solidFill>
                            <a:srgbClr val="FF0000"/>
                          </a:solidFill>
                          <a:effectLst/>
                          <a:latin typeface=" Arial" panose="02020603050405020304"/>
                          <a:ea typeface="Times New Roman" panose="02020603050405020304" pitchFamily="18" charset="0"/>
                        </a:rPr>
                        <a:t>Physical and Computational Environment</a:t>
                      </a:r>
                      <a:endParaRPr lang="en-US" sz="1800" dirty="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Network</a:t>
                      </a:r>
                    </a:p>
                    <a:p>
                      <a:pPr marL="0" marR="0" algn="ctr">
                        <a:spcBef>
                          <a:spcPts val="0"/>
                        </a:spcBef>
                        <a:spcAft>
                          <a:spcPts val="0"/>
                        </a:spcAft>
                      </a:pPr>
                      <a:r>
                        <a:rPr lang="en-US" sz="1800" dirty="0">
                          <a:effectLst/>
                          <a:latin typeface=" Arial" panose="02020603050405020304"/>
                          <a:ea typeface="Times New Roman" panose="02020603050405020304" pitchFamily="18" charset="0"/>
                        </a:rPr>
                        <a:t>Software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Hardware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dirty="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dirty="0">
                          <a:effectLst/>
                          <a:latin typeface=" Arial" panose="02020603050405020304"/>
                          <a:ea typeface="Times New Roman" panose="02020603050405020304" pitchFamily="18" charset="0"/>
                        </a:rPr>
                        <a:t>Terrain</a:t>
                      </a:r>
                    </a:p>
                    <a:p>
                      <a:pPr marL="0" marR="0" algn="ctr">
                        <a:spcBef>
                          <a:spcPts val="0"/>
                        </a:spcBef>
                        <a:spcAft>
                          <a:spcPts val="0"/>
                        </a:spcAft>
                      </a:pPr>
                      <a:r>
                        <a:rPr lang="en-US" sz="1800" dirty="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dirty="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dirty="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dirty="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dirty="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dirty="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dirty="0">
                          <a:solidFill>
                            <a:schemeClr val="tx1"/>
                          </a:solidFill>
                          <a:effectLst/>
                          <a:latin typeface=" Arial" panose="02020603050405020304"/>
                          <a:ea typeface="Times New Roman" panose="02020603050405020304" pitchFamily="18" charset="0"/>
                        </a:rPr>
                        <a:t>Modeling and Simulation</a:t>
                      </a:r>
                      <a:endParaRPr lang="en-US" sz="1800" dirty="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Modeling</a:t>
                      </a:r>
                    </a:p>
                    <a:p>
                      <a:pPr marL="0" marR="0" algn="ctr">
                        <a:spcBef>
                          <a:spcPts val="0"/>
                        </a:spcBef>
                        <a:spcAft>
                          <a:spcPts val="0"/>
                        </a:spcAft>
                      </a:pPr>
                      <a:r>
                        <a:rPr lang="en-US" sz="1800" dirty="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dirty="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p>
                      <a:pPr marL="0" marR="0" algn="ctr">
                        <a:spcBef>
                          <a:spcPts val="0"/>
                        </a:spcBef>
                        <a:spcAft>
                          <a:spcPts val="0"/>
                        </a:spcAft>
                      </a:pPr>
                      <a:r>
                        <a:rPr lang="en-US" sz="2800" b="1" dirty="0">
                          <a:effectLst/>
                          <a:latin typeface=" Arial" panose="02020603050405020304"/>
                          <a:ea typeface="Times New Roman" panose="02020603050405020304" pitchFamily="18" charset="0"/>
                        </a:rPr>
                        <a:t>Overall accreditation of the SIMEXp </a:t>
                      </a:r>
                      <a:r>
                        <a:rPr lang="en-US" sz="2800" b="1" i="1" dirty="0">
                          <a:effectLst/>
                          <a:latin typeface=" Arial" panose="02020603050405020304"/>
                          <a:ea typeface="Times New Roman" panose="02020603050405020304" pitchFamily="18" charset="0"/>
                        </a:rPr>
                        <a:t>is the sum </a:t>
                      </a:r>
                      <a:r>
                        <a:rPr lang="en-US" sz="2800" b="1" dirty="0">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387600" y="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dirty="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7</a:t>
            </a:fld>
            <a:endParaRPr lang="en-US"/>
          </a:p>
        </p:txBody>
      </p:sp>
    </p:spTree>
    <p:extLst>
      <p:ext uri="{BB962C8B-B14F-4D97-AF65-F5344CB8AC3E}">
        <p14:creationId xmlns:p14="http://schemas.microsoft.com/office/powerpoint/2010/main" val="108869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99422" y="-92691"/>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dirty="0"/>
              <a:t>Overall Accreditation (Alternate View)</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8</a:t>
            </a:fld>
            <a:endParaRPr lang="en-US"/>
          </a:p>
        </p:txBody>
      </p:sp>
      <p:sp>
        <p:nvSpPr>
          <p:cNvPr id="6" name="Isosceles Triangle 5">
            <a:extLst>
              <a:ext uri="{FF2B5EF4-FFF2-40B4-BE49-F238E27FC236}">
                <a16:creationId xmlns:a16="http://schemas.microsoft.com/office/drawing/2014/main" id="{A4097B79-BD5E-2C9D-6825-A698EBF5DE4C}"/>
              </a:ext>
            </a:extLst>
          </p:cNvPr>
          <p:cNvSpPr/>
          <p:nvPr/>
        </p:nvSpPr>
        <p:spPr bwMode="auto">
          <a:xfrm>
            <a:off x="2371826" y="886172"/>
            <a:ext cx="7670071" cy="5732723"/>
          </a:xfrm>
          <a:prstGeom prst="triangle">
            <a:avLst/>
          </a:prstGeom>
          <a:solidFill>
            <a:schemeClr val="bg1"/>
          </a:solid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8" name="Straight Connector 7">
            <a:extLst>
              <a:ext uri="{FF2B5EF4-FFF2-40B4-BE49-F238E27FC236}">
                <a16:creationId xmlns:a16="http://schemas.microsoft.com/office/drawing/2014/main" id="{71058136-8964-7DC5-4001-A9A5179845BB}"/>
              </a:ext>
            </a:extLst>
          </p:cNvPr>
          <p:cNvCxnSpPr>
            <a:cxnSpLocks/>
          </p:cNvCxnSpPr>
          <p:nvPr/>
        </p:nvCxnSpPr>
        <p:spPr bwMode="auto">
          <a:xfrm>
            <a:off x="5218386" y="2284904"/>
            <a:ext cx="1963359"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2DFACD7-CC42-C420-A7FA-ACEF4C1B39EF}"/>
              </a:ext>
            </a:extLst>
          </p:cNvPr>
          <p:cNvCxnSpPr>
            <a:cxnSpLocks/>
          </p:cNvCxnSpPr>
          <p:nvPr/>
        </p:nvCxnSpPr>
        <p:spPr bwMode="auto">
          <a:xfrm>
            <a:off x="4232982" y="3798271"/>
            <a:ext cx="3980121"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F2375ED-F6CA-FB6F-DF53-54E4AF149448}"/>
              </a:ext>
            </a:extLst>
          </p:cNvPr>
          <p:cNvCxnSpPr>
            <a:cxnSpLocks/>
          </p:cNvCxnSpPr>
          <p:nvPr/>
        </p:nvCxnSpPr>
        <p:spPr bwMode="auto">
          <a:xfrm>
            <a:off x="3212256" y="5322271"/>
            <a:ext cx="5979042"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362C233-D76D-0017-B769-0A1CF894124A}"/>
              </a:ext>
            </a:extLst>
          </p:cNvPr>
          <p:cNvSpPr txBox="1"/>
          <p:nvPr/>
        </p:nvSpPr>
        <p:spPr>
          <a:xfrm>
            <a:off x="3729707" y="5665180"/>
            <a:ext cx="4944140" cy="584775"/>
          </a:xfrm>
          <a:prstGeom prst="rect">
            <a:avLst/>
          </a:prstGeom>
          <a:noFill/>
        </p:spPr>
        <p:txBody>
          <a:bodyPr wrap="square" rtlCol="0">
            <a:spAutoFit/>
          </a:bodyPr>
          <a:lstStyle/>
          <a:p>
            <a:pPr algn="ctr"/>
            <a:r>
              <a:rPr lang="en-US" dirty="0">
                <a:latin typeface="Arial Narrow" panose="020B0606020202030204" pitchFamily="34" charset="0"/>
              </a:rPr>
              <a:t>Modeling and Simulation</a:t>
            </a:r>
          </a:p>
        </p:txBody>
      </p:sp>
      <p:sp>
        <p:nvSpPr>
          <p:cNvPr id="18" name="TextBox 17">
            <a:extLst>
              <a:ext uri="{FF2B5EF4-FFF2-40B4-BE49-F238E27FC236}">
                <a16:creationId xmlns:a16="http://schemas.microsoft.com/office/drawing/2014/main" id="{FE67EDFA-B847-9212-D069-86AC1E87395B}"/>
              </a:ext>
            </a:extLst>
          </p:cNvPr>
          <p:cNvSpPr txBox="1"/>
          <p:nvPr/>
        </p:nvSpPr>
        <p:spPr>
          <a:xfrm>
            <a:off x="3750972" y="4141180"/>
            <a:ext cx="4944140" cy="954107"/>
          </a:xfrm>
          <a:prstGeom prst="rect">
            <a:avLst/>
          </a:prstGeom>
          <a:noFill/>
        </p:spPr>
        <p:txBody>
          <a:bodyPr wrap="square" rtlCol="0">
            <a:spAutoFit/>
          </a:bodyPr>
          <a:lstStyle/>
          <a:p>
            <a:pPr algn="ctr"/>
            <a:r>
              <a:rPr lang="en-US" sz="2800" dirty="0">
                <a:latin typeface="Arial Narrow" panose="020B0606020202030204" pitchFamily="34" charset="0"/>
              </a:rPr>
              <a:t>Physical and Computational Environment</a:t>
            </a:r>
          </a:p>
        </p:txBody>
      </p:sp>
      <p:sp>
        <p:nvSpPr>
          <p:cNvPr id="20" name="TextBox 19">
            <a:extLst>
              <a:ext uri="{FF2B5EF4-FFF2-40B4-BE49-F238E27FC236}">
                <a16:creationId xmlns:a16="http://schemas.microsoft.com/office/drawing/2014/main" id="{BD66D7F0-F800-3250-524B-1494B6AAB686}"/>
              </a:ext>
            </a:extLst>
          </p:cNvPr>
          <p:cNvSpPr txBox="1"/>
          <p:nvPr/>
        </p:nvSpPr>
        <p:spPr>
          <a:xfrm>
            <a:off x="4700814" y="2592405"/>
            <a:ext cx="3001926" cy="830997"/>
          </a:xfrm>
          <a:prstGeom prst="rect">
            <a:avLst/>
          </a:prstGeom>
          <a:noFill/>
        </p:spPr>
        <p:txBody>
          <a:bodyPr wrap="square" rtlCol="0">
            <a:spAutoFit/>
          </a:bodyPr>
          <a:lstStyle/>
          <a:p>
            <a:pPr algn="ctr"/>
            <a:r>
              <a:rPr lang="en-US" sz="2400" dirty="0">
                <a:latin typeface="Arial Narrow" panose="020B0606020202030204" pitchFamily="34" charset="0"/>
              </a:rPr>
              <a:t>Tactical / Operational Scenario</a:t>
            </a:r>
          </a:p>
        </p:txBody>
      </p:sp>
      <p:sp>
        <p:nvSpPr>
          <p:cNvPr id="21" name="TextBox 20">
            <a:extLst>
              <a:ext uri="{FF2B5EF4-FFF2-40B4-BE49-F238E27FC236}">
                <a16:creationId xmlns:a16="http://schemas.microsoft.com/office/drawing/2014/main" id="{A15D2331-5C29-3DBA-9D66-574906F7FA6D}"/>
              </a:ext>
            </a:extLst>
          </p:cNvPr>
          <p:cNvSpPr txBox="1"/>
          <p:nvPr/>
        </p:nvSpPr>
        <p:spPr>
          <a:xfrm>
            <a:off x="4722079" y="1567900"/>
            <a:ext cx="3001926" cy="461665"/>
          </a:xfrm>
          <a:prstGeom prst="rect">
            <a:avLst/>
          </a:prstGeom>
          <a:noFill/>
        </p:spPr>
        <p:txBody>
          <a:bodyPr wrap="square" rtlCol="0">
            <a:spAutoFit/>
          </a:bodyPr>
          <a:lstStyle/>
          <a:p>
            <a:pPr algn="ctr"/>
            <a:r>
              <a:rPr lang="en-US" sz="2400" dirty="0">
                <a:latin typeface="Arial Narrow" panose="020B0606020202030204" pitchFamily="34" charset="0"/>
              </a:rPr>
              <a:t>Analysis</a:t>
            </a:r>
          </a:p>
        </p:txBody>
      </p:sp>
    </p:spTree>
    <p:extLst>
      <p:ext uri="{BB962C8B-B14F-4D97-AF65-F5344CB8AC3E}">
        <p14:creationId xmlns:p14="http://schemas.microsoft.com/office/powerpoint/2010/main" val="103934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7200" dirty="0"/>
              <a:t>Accreditation of the M&amp;S</a:t>
            </a:r>
          </a:p>
          <a:p>
            <a:pPr marL="0" indent="0" algn="ctr">
              <a:buNone/>
            </a:pPr>
            <a:r>
              <a:rPr lang="en-US" sz="4800" i="1" dirty="0">
                <a:solidFill>
                  <a:srgbClr val="FF0000"/>
                </a:solidFill>
              </a:rPr>
              <a:t>(The Foundation)</a:t>
            </a:r>
          </a:p>
          <a:p>
            <a:pPr marL="0" indent="0" algn="ctr">
              <a:buNone/>
            </a:pPr>
            <a:r>
              <a:rPr lang="en-US" sz="4800" dirty="0"/>
              <a:t>Cindy Dunn</a:t>
            </a:r>
          </a:p>
          <a:p>
            <a:pPr marL="0" indent="0" algn="ctr">
              <a:buNone/>
            </a:pPr>
            <a:endParaRPr lang="en-US" sz="9600" dirty="0"/>
          </a:p>
        </p:txBody>
      </p:sp>
      <p:sp>
        <p:nvSpPr>
          <p:cNvPr id="4" name="Slide Number Placeholder 3">
            <a:extLst>
              <a:ext uri="{FF2B5EF4-FFF2-40B4-BE49-F238E27FC236}">
                <a16:creationId xmlns:a16="http://schemas.microsoft.com/office/drawing/2014/main" id="{BD760780-509B-59D9-9E00-D57A3DF1C4AA}"/>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81793008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6C514E92523D4F99DBB4FCD1034D5E" ma:contentTypeVersion="5" ma:contentTypeDescription="Create a new document." ma:contentTypeScope="" ma:versionID="914d45cb7218e057fd647a330cf12ef4">
  <xsd:schema xmlns:xsd="http://www.w3.org/2001/XMLSchema" xmlns:xs="http://www.w3.org/2001/XMLSchema" xmlns:p="http://schemas.microsoft.com/office/2006/metadata/properties" xmlns:ns2="11092db4-db20-401b-abce-78f731596ba2" xmlns:ns3="285b06ee-8637-4a8c-8e3a-7431420bb394" targetNamespace="http://schemas.microsoft.com/office/2006/metadata/properties" ma:root="true" ma:fieldsID="dd682436521ffaf68fb5305e7fec4d85" ns2:_="" ns3:_="">
    <xsd:import namespace="11092db4-db20-401b-abce-78f731596ba2"/>
    <xsd:import namespace="285b06ee-8637-4a8c-8e3a-7431420bb3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92db4-db20-401b-abce-78f731596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b06ee-8637-4a8c-8e3a-7431420bb3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285b06ee-8637-4a8c-8e3a-7431420bb394">
      <UserInfo>
        <DisplayName>Dunn, Cynthia A (Cindy) CTR USARMY CDID MNVR (USA)</DisplayName>
        <AccountId>14</AccountId>
        <AccountType/>
      </UserInfo>
      <UserInfo>
        <DisplayName>Miller, Stephen E CTR USARMY CDID MNVR (USA)</DisplayName>
        <AccountId>15</AccountId>
        <AccountType/>
      </UserInfo>
      <UserInfo>
        <DisplayName>Fraser, Sean T MAJ USARMY CDID MNVR (USA)</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CFF14D-4110-4B2C-A7B5-E69536B4A000}">
  <ds:schemaRefs>
    <ds:schemaRef ds:uri="11092db4-db20-401b-abce-78f731596ba2"/>
    <ds:schemaRef ds:uri="285b06ee-8637-4a8c-8e3a-7431420bb3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09B06-5FA7-40B8-A752-7128AA94FE0C}">
  <ds:schemaRefs>
    <ds:schemaRef ds:uri="11092db4-db20-401b-abce-78f731596ba2"/>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purl.org/dc/terms/"/>
    <ds:schemaRef ds:uri="285b06ee-8637-4a8c-8e3a-7431420bb39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5306</TotalTime>
  <Words>17723</Words>
  <Application>Microsoft Office PowerPoint</Application>
  <PresentationFormat>Widescreen</PresentationFormat>
  <Paragraphs>1320</Paragraphs>
  <Slides>65</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 Arial</vt:lpstr>
      <vt:lpstr>Arial</vt:lpstr>
      <vt:lpstr>Arial Black</vt:lpstr>
      <vt:lpstr>Arial Narrow</vt:lpstr>
      <vt:lpstr>Haettenschweiler</vt:lpstr>
      <vt:lpstr>Tahoma</vt:lpstr>
      <vt:lpstr>Times New Roman</vt:lpstr>
      <vt:lpstr>Wingdings</vt:lpstr>
      <vt:lpstr>Blends</vt:lpstr>
      <vt:lpstr>PowerPoint Presentation</vt:lpstr>
      <vt:lpstr>Starting Thoughts</vt:lpstr>
      <vt:lpstr>Agenda</vt:lpstr>
      <vt:lpstr>Learning Objectives</vt:lpstr>
      <vt:lpstr>Background</vt:lpstr>
      <vt:lpstr>Background (cont.)</vt:lpstr>
      <vt:lpstr>PowerPoint Presentation</vt:lpstr>
      <vt:lpstr>PowerPoint Presentation</vt:lpstr>
      <vt:lpstr>PowerPoint Presentation</vt:lpstr>
      <vt:lpstr>Accreditation of the M&amp;S</vt:lpstr>
      <vt:lpstr>M&amp;S Accreditation Process</vt:lpstr>
      <vt:lpstr>Modeling</vt:lpstr>
      <vt:lpstr>Modeling (cont.)</vt:lpstr>
      <vt:lpstr>Interoperability of Simulations</vt:lpstr>
      <vt:lpstr>Verification</vt:lpstr>
      <vt:lpstr>Verification (cont.)</vt:lpstr>
      <vt:lpstr>Validation</vt:lpstr>
      <vt:lpstr>Validation (cont.)</vt:lpstr>
      <vt:lpstr>Validation (cont.)</vt:lpstr>
      <vt:lpstr>Authoritative Data</vt:lpstr>
      <vt:lpstr>Authoritative Data</vt:lpstr>
      <vt:lpstr>PowerPoint Presentation</vt:lpstr>
      <vt:lpstr>Accreditation of the Physical and Computational Environment</vt:lpstr>
      <vt:lpstr>Physical and Computational Environment Accreditation Process</vt:lpstr>
      <vt:lpstr>Hardware Implications on Accreditation</vt:lpstr>
      <vt:lpstr>Hardware Implications on Accreditation (Cont.)</vt:lpstr>
      <vt:lpstr>Software Implications on Accreditation</vt:lpstr>
      <vt:lpstr>Software Implications on Accreditation (Cont.)</vt:lpstr>
      <vt:lpstr>Network Implications on Accreditation</vt:lpstr>
      <vt:lpstr>Network Implications on Accreditation (Cont.)</vt:lpstr>
      <vt:lpstr>Accreditation of the Footprint/Physical Environment</vt:lpstr>
      <vt:lpstr>Accreditation of the Footprint/Physical Environment (Cont.)</vt:lpstr>
      <vt:lpstr>PowerPoint Presentation</vt:lpstr>
      <vt:lpstr>Accreditation of the Scenario</vt:lpstr>
      <vt:lpstr>Where to start?</vt:lpstr>
      <vt:lpstr>Scenario Accreditation Process</vt:lpstr>
      <vt:lpstr>PowerPoint Presentation</vt:lpstr>
      <vt:lpstr>PowerPoint Presentation</vt:lpstr>
      <vt:lpstr>PowerPoint Presentation</vt:lpstr>
      <vt:lpstr>Authoritative Sources (1/3)</vt:lpstr>
      <vt:lpstr>Authoritative Sources (2/3)</vt:lpstr>
      <vt:lpstr>Authoritative Sources (3/3)</vt:lpstr>
      <vt:lpstr>Subject Matter Experts (1/3)</vt:lpstr>
      <vt:lpstr>Subject Matter Experts (2/3)</vt:lpstr>
      <vt:lpstr>Subject Matter Experts (3/3)</vt:lpstr>
      <vt:lpstr>PowerPoint Presentation</vt:lpstr>
      <vt:lpstr>PowerPoint Presentation</vt:lpstr>
      <vt:lpstr>PowerPoint Presentation</vt:lpstr>
      <vt:lpstr>PowerPoint Presentation</vt:lpstr>
      <vt:lpstr>Accreditation of the Analysis</vt:lpstr>
      <vt:lpstr>Basic Study Process</vt:lpstr>
      <vt:lpstr>Analysis Accreditation Process</vt:lpstr>
      <vt:lpstr>PowerPoint Presentation</vt:lpstr>
      <vt:lpstr>References</vt:lpstr>
      <vt:lpstr>References</vt:lpstr>
      <vt:lpstr>References</vt:lpstr>
      <vt:lpstr>Learning Objectives</vt:lpstr>
      <vt:lpstr>Learning Objectives</vt:lpstr>
      <vt:lpstr>PowerPoint Presentation</vt:lpstr>
      <vt:lpstr>Important Concepts to Remember</vt:lpstr>
      <vt:lpstr>PowerPoint Presentation</vt:lpstr>
      <vt:lpstr>Acknowledgements</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Yanoschik, Thomas J CTR USA TRADOC</cp:lastModifiedBy>
  <cp:revision>44</cp:revision>
  <cp:lastPrinted>1601-01-01T00:00:00Z</cp:lastPrinted>
  <dcterms:created xsi:type="dcterms:W3CDTF">2016-03-29T15:29:36Z</dcterms:created>
  <dcterms:modified xsi:type="dcterms:W3CDTF">2023-09-06T14:06:13Z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0x010100AA6C514E92523D4F99DBB4FCD1034D5E</vt:lpwstr>
  </property>
  <property fmtid="{D5CDD505-2E9C-101B-9397-08002B2CF9AE}" pid="3" name="DocumentDescription">
    <vt:lpwstr>&lt;div class=ExternalClass9DF5FD6F97034AAA9FF0AABB8157F05A&gt; &lt;/div&gt;</vt:lpwstr>
  </property>
</Properties>
</file>